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73" r:id="rId2"/>
    <p:sldMasterId id="2147483785" r:id="rId3"/>
    <p:sldMasterId id="2147483793" r:id="rId4"/>
    <p:sldMasterId id="2147483801" r:id="rId5"/>
    <p:sldMasterId id="2147483810" r:id="rId6"/>
    <p:sldMasterId id="2147483823" r:id="rId7"/>
    <p:sldMasterId id="2147483836" r:id="rId8"/>
    <p:sldMasterId id="2147483849" r:id="rId9"/>
    <p:sldMasterId id="2147483858" r:id="rId10"/>
    <p:sldMasterId id="2147483871" r:id="rId11"/>
    <p:sldMasterId id="2147483897" r:id="rId12"/>
    <p:sldMasterId id="2147483910" r:id="rId13"/>
    <p:sldMasterId id="2147483923" r:id="rId14"/>
    <p:sldMasterId id="2147483936" r:id="rId15"/>
    <p:sldMasterId id="2147483949" r:id="rId16"/>
    <p:sldMasterId id="2147483962" r:id="rId17"/>
    <p:sldMasterId id="2147483975" r:id="rId18"/>
  </p:sldMasterIdLst>
  <p:notesMasterIdLst>
    <p:notesMasterId r:id="rId108"/>
  </p:notesMasterIdLst>
  <p:sldIdLst>
    <p:sldId id="552" r:id="rId19"/>
    <p:sldId id="256" r:id="rId20"/>
    <p:sldId id="527" r:id="rId21"/>
    <p:sldId id="478" r:id="rId22"/>
    <p:sldId id="523" r:id="rId23"/>
    <p:sldId id="479" r:id="rId24"/>
    <p:sldId id="480" r:id="rId25"/>
    <p:sldId id="481" r:id="rId26"/>
    <p:sldId id="482" r:id="rId27"/>
    <p:sldId id="483" r:id="rId28"/>
    <p:sldId id="484" r:id="rId29"/>
    <p:sldId id="533" r:id="rId30"/>
    <p:sldId id="485" r:id="rId31"/>
    <p:sldId id="534" r:id="rId32"/>
    <p:sldId id="486" r:id="rId33"/>
    <p:sldId id="535" r:id="rId34"/>
    <p:sldId id="487" r:id="rId35"/>
    <p:sldId id="494" r:id="rId36"/>
    <p:sldId id="536" r:id="rId37"/>
    <p:sldId id="488" r:id="rId38"/>
    <p:sldId id="489" r:id="rId39"/>
    <p:sldId id="492" r:id="rId40"/>
    <p:sldId id="490" r:id="rId41"/>
    <p:sldId id="528" r:id="rId42"/>
    <p:sldId id="491" r:id="rId43"/>
    <p:sldId id="493" r:id="rId44"/>
    <p:sldId id="355" r:id="rId45"/>
    <p:sldId id="529" r:id="rId46"/>
    <p:sldId id="360" r:id="rId47"/>
    <p:sldId id="501" r:id="rId48"/>
    <p:sldId id="370" r:id="rId49"/>
    <p:sldId id="371" r:id="rId50"/>
    <p:sldId id="537" r:id="rId51"/>
    <p:sldId id="372" r:id="rId52"/>
    <p:sldId id="538" r:id="rId53"/>
    <p:sldId id="373" r:id="rId54"/>
    <p:sldId id="374" r:id="rId55"/>
    <p:sldId id="505" r:id="rId56"/>
    <p:sldId id="378" r:id="rId57"/>
    <p:sldId id="502" r:id="rId58"/>
    <p:sldId id="389" r:id="rId59"/>
    <p:sldId id="530" r:id="rId60"/>
    <p:sldId id="539" r:id="rId61"/>
    <p:sldId id="541" r:id="rId62"/>
    <p:sldId id="503" r:id="rId63"/>
    <p:sldId id="504" r:id="rId64"/>
    <p:sldId id="447" r:id="rId65"/>
    <p:sldId id="393" r:id="rId66"/>
    <p:sldId id="531" r:id="rId67"/>
    <p:sldId id="526" r:id="rId68"/>
    <p:sldId id="542" r:id="rId69"/>
    <p:sldId id="507" r:id="rId70"/>
    <p:sldId id="551" r:id="rId71"/>
    <p:sldId id="543" r:id="rId72"/>
    <p:sldId id="550" r:id="rId73"/>
    <p:sldId id="506" r:id="rId74"/>
    <p:sldId id="509" r:id="rId75"/>
    <p:sldId id="532" r:id="rId76"/>
    <p:sldId id="511" r:id="rId77"/>
    <p:sldId id="401" r:id="rId78"/>
    <p:sldId id="510" r:id="rId79"/>
    <p:sldId id="547" r:id="rId80"/>
    <p:sldId id="512" r:id="rId81"/>
    <p:sldId id="548" r:id="rId82"/>
    <p:sldId id="513" r:id="rId83"/>
    <p:sldId id="515" r:id="rId84"/>
    <p:sldId id="442" r:id="rId85"/>
    <p:sldId id="514" r:id="rId86"/>
    <p:sldId id="408" r:id="rId87"/>
    <p:sldId id="409" r:id="rId88"/>
    <p:sldId id="516" r:id="rId89"/>
    <p:sldId id="544" r:id="rId90"/>
    <p:sldId id="546" r:id="rId91"/>
    <p:sldId id="413" r:id="rId92"/>
    <p:sldId id="549" r:id="rId93"/>
    <p:sldId id="525" r:id="rId94"/>
    <p:sldId id="415" r:id="rId95"/>
    <p:sldId id="520" r:id="rId96"/>
    <p:sldId id="521" r:id="rId97"/>
    <p:sldId id="524" r:id="rId98"/>
    <p:sldId id="518" r:id="rId99"/>
    <p:sldId id="522" r:id="rId100"/>
    <p:sldId id="416" r:id="rId101"/>
    <p:sldId id="495" r:id="rId102"/>
    <p:sldId id="496" r:id="rId103"/>
    <p:sldId id="497" r:id="rId104"/>
    <p:sldId id="498" r:id="rId105"/>
    <p:sldId id="499" r:id="rId106"/>
    <p:sldId id="500" r:id="rId107"/>
  </p:sldIdLst>
  <p:sldSz cx="9144000" cy="6858000" type="screen4x3"/>
  <p:notesSz cx="6858000" cy="9144000"/>
  <p:defaultTextStyle>
    <a:defPPr>
      <a:defRPr lang="en-US"/>
    </a:defPPr>
    <a:lvl1pPr algn="l" rtl="0" eaLnBrk="0" fontAlgn="base" hangingPunct="0">
      <a:spcBef>
        <a:spcPct val="0"/>
      </a:spcBef>
      <a:spcAft>
        <a:spcPct val="0"/>
      </a:spcAft>
      <a:defRPr sz="2300" kern="1200">
        <a:solidFill>
          <a:schemeClr val="tx1"/>
        </a:solidFill>
        <a:latin typeface="Arial" panose="020B0604020202020204" pitchFamily="34" charset="0"/>
        <a:ea typeface="ＭＳ Ｐゴシック" panose="020B0600070205080204" pitchFamily="34" charset="-128"/>
        <a:cs typeface="+mn-cs"/>
      </a:defRPr>
    </a:lvl1pPr>
    <a:lvl2pPr marL="453962" algn="l" rtl="0" eaLnBrk="0" fontAlgn="base" hangingPunct="0">
      <a:spcBef>
        <a:spcPct val="0"/>
      </a:spcBef>
      <a:spcAft>
        <a:spcPct val="0"/>
      </a:spcAft>
      <a:defRPr sz="2300" kern="1200">
        <a:solidFill>
          <a:schemeClr val="tx1"/>
        </a:solidFill>
        <a:latin typeface="Arial" panose="020B0604020202020204" pitchFamily="34" charset="0"/>
        <a:ea typeface="ＭＳ Ｐゴシック" panose="020B0600070205080204" pitchFamily="34" charset="-128"/>
        <a:cs typeface="+mn-cs"/>
      </a:defRPr>
    </a:lvl2pPr>
    <a:lvl3pPr marL="907934" algn="l" rtl="0" eaLnBrk="0" fontAlgn="base" hangingPunct="0">
      <a:spcBef>
        <a:spcPct val="0"/>
      </a:spcBef>
      <a:spcAft>
        <a:spcPct val="0"/>
      </a:spcAft>
      <a:defRPr sz="2300" kern="1200">
        <a:solidFill>
          <a:schemeClr val="tx1"/>
        </a:solidFill>
        <a:latin typeface="Arial" panose="020B0604020202020204" pitchFamily="34" charset="0"/>
        <a:ea typeface="ＭＳ Ｐゴシック" panose="020B0600070205080204" pitchFamily="34" charset="-128"/>
        <a:cs typeface="+mn-cs"/>
      </a:defRPr>
    </a:lvl3pPr>
    <a:lvl4pPr marL="1361888" algn="l" rtl="0" eaLnBrk="0" fontAlgn="base" hangingPunct="0">
      <a:spcBef>
        <a:spcPct val="0"/>
      </a:spcBef>
      <a:spcAft>
        <a:spcPct val="0"/>
      </a:spcAft>
      <a:defRPr sz="2300" kern="1200">
        <a:solidFill>
          <a:schemeClr val="tx1"/>
        </a:solidFill>
        <a:latin typeface="Arial" panose="020B0604020202020204" pitchFamily="34" charset="0"/>
        <a:ea typeface="ＭＳ Ｐゴシック" panose="020B0600070205080204" pitchFamily="34" charset="-128"/>
        <a:cs typeface="+mn-cs"/>
      </a:defRPr>
    </a:lvl4pPr>
    <a:lvl5pPr marL="1815860" algn="l" rtl="0" eaLnBrk="0" fontAlgn="base" hangingPunct="0">
      <a:spcBef>
        <a:spcPct val="0"/>
      </a:spcBef>
      <a:spcAft>
        <a:spcPct val="0"/>
      </a:spcAft>
      <a:defRPr sz="2300" kern="1200">
        <a:solidFill>
          <a:schemeClr val="tx1"/>
        </a:solidFill>
        <a:latin typeface="Arial" panose="020B0604020202020204" pitchFamily="34" charset="0"/>
        <a:ea typeface="ＭＳ Ｐゴシック" panose="020B0600070205080204" pitchFamily="34" charset="-128"/>
        <a:cs typeface="+mn-cs"/>
      </a:defRPr>
    </a:lvl5pPr>
    <a:lvl6pPr marL="2269816" algn="l" defTabSz="907934" rtl="0" eaLnBrk="1" latinLnBrk="0" hangingPunct="1">
      <a:defRPr sz="2300" kern="1200">
        <a:solidFill>
          <a:schemeClr val="tx1"/>
        </a:solidFill>
        <a:latin typeface="Arial" panose="020B0604020202020204" pitchFamily="34" charset="0"/>
        <a:ea typeface="ＭＳ Ｐゴシック" panose="020B0600070205080204" pitchFamily="34" charset="-128"/>
        <a:cs typeface="+mn-cs"/>
      </a:defRPr>
    </a:lvl6pPr>
    <a:lvl7pPr marL="2723771" algn="l" defTabSz="907934" rtl="0" eaLnBrk="1" latinLnBrk="0" hangingPunct="1">
      <a:defRPr sz="2300" kern="1200">
        <a:solidFill>
          <a:schemeClr val="tx1"/>
        </a:solidFill>
        <a:latin typeface="Arial" panose="020B0604020202020204" pitchFamily="34" charset="0"/>
        <a:ea typeface="ＭＳ Ｐゴシック" panose="020B0600070205080204" pitchFamily="34" charset="-128"/>
        <a:cs typeface="+mn-cs"/>
      </a:defRPr>
    </a:lvl7pPr>
    <a:lvl8pPr marL="3177733" algn="l" defTabSz="907934" rtl="0" eaLnBrk="1" latinLnBrk="0" hangingPunct="1">
      <a:defRPr sz="2300" kern="1200">
        <a:solidFill>
          <a:schemeClr val="tx1"/>
        </a:solidFill>
        <a:latin typeface="Arial" panose="020B0604020202020204" pitchFamily="34" charset="0"/>
        <a:ea typeface="ＭＳ Ｐゴシック" panose="020B0600070205080204" pitchFamily="34" charset="-128"/>
        <a:cs typeface="+mn-cs"/>
      </a:defRPr>
    </a:lvl8pPr>
    <a:lvl9pPr marL="3631695" algn="l" defTabSz="907934" rtl="0" eaLnBrk="1" latinLnBrk="0" hangingPunct="1">
      <a:defRPr sz="23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 Edwards" initials="DE" lastIdx="1" clrIdx="0"/>
  <p:cmAuthor id="1" name="Janette Rickels" initials="JR" lastIdx="3" clrIdx="1"/>
  <p:cmAuthor id="2" name="Words &amp; Numbers" initials="W&amp;N" lastIdx="2" clrIdx="2"/>
  <p:cmAuthor id="3" name="Katherine Porter" initials="KAP"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426"/>
    <a:srgbClr val="EA6F1E"/>
    <a:srgbClr val="874B98"/>
    <a:srgbClr val="B54C8C"/>
    <a:srgbClr val="FFFFFF"/>
    <a:srgbClr val="A3B53D"/>
    <a:srgbClr val="FFB732"/>
    <a:srgbClr val="A357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6" autoAdjust="0"/>
    <p:restoredTop sz="91639" autoAdjust="0"/>
  </p:normalViewPr>
  <p:slideViewPr>
    <p:cSldViewPr>
      <p:cViewPr varScale="1">
        <p:scale>
          <a:sx n="77" d="100"/>
          <a:sy n="77" d="100"/>
        </p:scale>
        <p:origin x="90" y="4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notesMaster" Target="notesMasters/notes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commentAuthors" Target="commentAuthors.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6BBD1D8A-FB87-4709-B815-3F6101765707}" type="slidenum">
              <a:rPr lang="en-US" altLang="en-US"/>
              <a:pPr/>
              <a:t>‹#›</a:t>
            </a:fld>
            <a:endParaRPr lang="en-US" altLang="en-US" dirty="0"/>
          </a:p>
        </p:txBody>
      </p:sp>
    </p:spTree>
    <p:extLst>
      <p:ext uri="{BB962C8B-B14F-4D97-AF65-F5344CB8AC3E}">
        <p14:creationId xmlns:p14="http://schemas.microsoft.com/office/powerpoint/2010/main" val="4036829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1pPr>
    <a:lvl2pPr marL="453962" algn="l" rtl="0" fontAlgn="base">
      <a:spcBef>
        <a:spcPct val="3000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2pPr>
    <a:lvl3pPr marL="907934" algn="l" rtl="0" fontAlgn="base">
      <a:spcBef>
        <a:spcPct val="3000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3pPr>
    <a:lvl4pPr marL="1361888" algn="l" rtl="0" fontAlgn="base">
      <a:spcBef>
        <a:spcPct val="3000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4pPr>
    <a:lvl5pPr marL="1815860" algn="l" rtl="0" fontAlgn="base">
      <a:spcBef>
        <a:spcPct val="3000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5pPr>
    <a:lvl6pPr marL="2269816" algn="l" defTabSz="907934" rtl="0" eaLnBrk="1" latinLnBrk="0" hangingPunct="1">
      <a:defRPr sz="1300" kern="1200">
        <a:solidFill>
          <a:schemeClr val="tx1"/>
        </a:solidFill>
        <a:latin typeface="+mn-lt"/>
        <a:ea typeface="+mn-ea"/>
        <a:cs typeface="+mn-cs"/>
      </a:defRPr>
    </a:lvl6pPr>
    <a:lvl7pPr marL="2723771" algn="l" defTabSz="907934" rtl="0" eaLnBrk="1" latinLnBrk="0" hangingPunct="1">
      <a:defRPr sz="1300" kern="1200">
        <a:solidFill>
          <a:schemeClr val="tx1"/>
        </a:solidFill>
        <a:latin typeface="+mn-lt"/>
        <a:ea typeface="+mn-ea"/>
        <a:cs typeface="+mn-cs"/>
      </a:defRPr>
    </a:lvl7pPr>
    <a:lvl8pPr marL="3177733" algn="l" defTabSz="907934" rtl="0" eaLnBrk="1" latinLnBrk="0" hangingPunct="1">
      <a:defRPr sz="1300" kern="1200">
        <a:solidFill>
          <a:schemeClr val="tx1"/>
        </a:solidFill>
        <a:latin typeface="+mn-lt"/>
        <a:ea typeface="+mn-ea"/>
        <a:cs typeface="+mn-cs"/>
      </a:defRPr>
    </a:lvl8pPr>
    <a:lvl9pPr marL="3631695" algn="l" defTabSz="90793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52EA9-FCA5-4FAE-90F5-15B14B5E24B7}" type="slidenum">
              <a:rPr lang="en-US" altLang="en-US"/>
              <a:pPr/>
              <a:t>2</a:t>
            </a:fld>
            <a:endParaRPr lang="en-US" altLang="en-US" dirty="0"/>
          </a:p>
        </p:txBody>
      </p:sp>
      <p:sp>
        <p:nvSpPr>
          <p:cNvPr id="120834" name="Rectangle 2"/>
          <p:cNvSpPr>
            <a:spLocks noGrp="1" noRot="1" noChangeAspect="1" noChangeArrowheads="1" noTextEdit="1"/>
          </p:cNvSpPr>
          <p:nvPr>
            <p:ph type="sldImg"/>
          </p:nvPr>
        </p:nvSpPr>
        <p:spPr>
          <a:xfrm>
            <a:off x="1143000" y="685800"/>
            <a:ext cx="4572000" cy="3429000"/>
          </a:xfrm>
          <a:ln/>
        </p:spPr>
      </p:sp>
      <p:sp>
        <p:nvSpPr>
          <p:cNvPr id="1208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6009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20000"/>
          </a:bodyPr>
          <a:lstStyle/>
          <a:p>
            <a:r>
              <a:rPr lang="en-US" b="1" dirty="0"/>
              <a:t>Timing ≈ 1 min</a:t>
            </a:r>
          </a:p>
          <a:p>
            <a:endParaRPr lang="en-US" b="1" dirty="0"/>
          </a:p>
          <a:p>
            <a:pPr marL="171450" indent="-171450">
              <a:buFont typeface="Arial" pitchFamily="34" charset="0"/>
              <a:buChar char="•"/>
            </a:pPr>
            <a:r>
              <a:rPr lang="en-US" baseline="0" dirty="0"/>
              <a:t>Let’s summarize what has been established so far. </a:t>
            </a:r>
          </a:p>
          <a:p>
            <a:pPr marL="171450" indent="-171450">
              <a:buFont typeface="Arial" pitchFamily="34" charset="0"/>
              <a:buChar char="•"/>
            </a:pPr>
            <a:r>
              <a:rPr lang="en-US" baseline="0" dirty="0"/>
              <a:t>[animate 1st line of table] You observed that an increase in reactant concentration resulted in a shift toward product formation and that these changes did not affect the equilibrium constant, </a:t>
            </a:r>
            <a:r>
              <a:rPr lang="en-US" i="1" baseline="0" dirty="0"/>
              <a:t>K. </a:t>
            </a:r>
            <a:endParaRPr lang="en-US" baseline="0" dirty="0"/>
          </a:p>
          <a:p>
            <a:pPr marL="171450" indent="-171450">
              <a:buFont typeface="Arial" pitchFamily="34" charset="0"/>
              <a:buChar char="•"/>
            </a:pPr>
            <a:r>
              <a:rPr lang="en-US" baseline="0" dirty="0"/>
              <a:t>[animate 2nd line of table] Next, you observed that an increase in product concentration resulted in a shift toward reactant formation. In this case, too, the changes did not affect the equilibrium constant. </a:t>
            </a:r>
          </a:p>
          <a:p>
            <a:pPr marL="171450" indent="-171450">
              <a:buFont typeface="Arial" pitchFamily="34" charset="0"/>
              <a:buChar char="•"/>
            </a:pPr>
            <a:r>
              <a:rPr lang="en-US" baseline="0" dirty="0"/>
              <a:t>We can summarize the general effect of added reactant or product according to Le Chatelier’s principle this way: An equilibrium will shift in the direction away from added reactant or added product and establish a new equilibrium. </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[animate 3rd line of table] Knowing these effects, you should be able to predict what happens if there is a decrease in either reactant or product concentration. Take the case of a decrease in reactant concentration. In this case, the equilibrium will respond to reduce the stress. Since reactant is being removed, the system will respond by replenishing some of this loss. The equilibrium shifts left toward reactants, but without changing the equilibrium constant, </a:t>
            </a:r>
            <a:r>
              <a:rPr lang="en-US" i="1" baseline="0" dirty="0"/>
              <a:t>K</a:t>
            </a:r>
            <a:r>
              <a:rPr lang="en-US" baseline="0" dirty="0"/>
              <a:t>. </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[animate 4th line of table] Finally, consider what happens when product concentration is decreased. Again, the system will respond to reduce the stress. To make up for the loss of product, the system will shift to the right without a change in the equilibrium constant. </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20000"/>
          </a:bodyPr>
          <a:lstStyle/>
          <a:p>
            <a:r>
              <a:rPr lang="en-US" b="1" dirty="0"/>
              <a:t>Timing ≈ 1 min</a:t>
            </a:r>
          </a:p>
          <a:p>
            <a:endParaRPr lang="en-US" b="1" dirty="0"/>
          </a:p>
          <a:p>
            <a:pPr marL="171450" indent="-171450">
              <a:buFont typeface="Arial" pitchFamily="34" charset="0"/>
              <a:buChar char="•"/>
            </a:pPr>
            <a:r>
              <a:rPr lang="en-US" baseline="0" dirty="0"/>
              <a:t>Let’s summarize what has been established so far. </a:t>
            </a:r>
          </a:p>
          <a:p>
            <a:pPr marL="171450" indent="-171450">
              <a:buFont typeface="Arial" pitchFamily="34" charset="0"/>
              <a:buChar char="•"/>
            </a:pPr>
            <a:r>
              <a:rPr lang="en-US" baseline="0" dirty="0"/>
              <a:t>[animate 1st line of table] You observed that an increase in reactant concentration resulted in a shift toward product formation and that these changes did not affect the equilibrium constant, </a:t>
            </a:r>
            <a:r>
              <a:rPr lang="en-US" i="1" baseline="0" dirty="0"/>
              <a:t>K. </a:t>
            </a:r>
            <a:endParaRPr lang="en-US" baseline="0" dirty="0"/>
          </a:p>
          <a:p>
            <a:pPr marL="171450" indent="-171450">
              <a:buFont typeface="Arial" pitchFamily="34" charset="0"/>
              <a:buChar char="•"/>
            </a:pPr>
            <a:r>
              <a:rPr lang="en-US" baseline="0" dirty="0"/>
              <a:t>[animate 2nd line of table] Next, you observed that an increase in product concentration resulted in a shift toward reactant formation. In this case, too, the changes did not affect the equilibrium constant. </a:t>
            </a:r>
          </a:p>
          <a:p>
            <a:pPr marL="171450" indent="-171450">
              <a:buFont typeface="Arial" pitchFamily="34" charset="0"/>
              <a:buChar char="•"/>
            </a:pPr>
            <a:r>
              <a:rPr lang="en-US" baseline="0" dirty="0"/>
              <a:t>We can summarize the general effect of added reactant or product according to Le Chatelier’s principle this way: An equilibrium will shift in the direction away from added reactant or added product and establish a new equilibrium. </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[animate 3rd line of table] Knowing these effects, you should be able to predict what happens if there is a decrease in either reactant or product concentration. Take the case of a decrease in reactant concentration. In this case, the equilibrium will respond to reduce the stress. Since reactant is being removed, the system will respond by replenishing some of this loss. The equilibrium shifts left toward reactants, but without changing the equilibrium constant, </a:t>
            </a:r>
            <a:r>
              <a:rPr lang="en-US" i="1" baseline="0" dirty="0"/>
              <a:t>K</a:t>
            </a:r>
            <a:r>
              <a:rPr lang="en-US" baseline="0" dirty="0"/>
              <a:t>. </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[animate 4th line of table] Finally, consider what happens when product concentration is decreased. Again, the system will respond to reduce the stress. To make up for the loss of product, the system will shift to the right without a change in the equilibrium constant. </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0737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 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How well can you use Le Chatelier’s principle to predict the direction of change when either reactant or product concentration is changed?</a:t>
            </a:r>
          </a:p>
          <a:p>
            <a:r>
              <a:rPr lang="en-US" b="1" baseline="0" dirty="0"/>
              <a:t>Hint1 audio: </a:t>
            </a:r>
            <a:r>
              <a:rPr lang="en-US" b="0" baseline="0" dirty="0"/>
              <a:t>Remember that Le Chatelier’s principle states that a system at equilibrium will shift to counteract a stress. How could this system counteract the removal of a product?</a:t>
            </a:r>
            <a:endParaRPr lang="en-US" b="0" i="0" baseline="0" dirty="0"/>
          </a:p>
          <a:p>
            <a:r>
              <a:rPr lang="en-US" b="1" baseline="0" dirty="0"/>
              <a:t>Hint2 audio: </a:t>
            </a:r>
            <a:r>
              <a:rPr lang="en-US" b="0" baseline="0" dirty="0"/>
              <a:t>Think about how this system could counteract the addition of a product.</a:t>
            </a:r>
          </a:p>
          <a:p>
            <a:r>
              <a:rPr lang="en-US" b="1" baseline="0" dirty="0"/>
              <a:t>Hint3 audio: </a:t>
            </a:r>
            <a:r>
              <a:rPr lang="en-US" b="0" baseline="0" dirty="0"/>
              <a:t>In this case, a reactant is being removed. How could this system counteract the removal of a reactant?</a:t>
            </a:r>
            <a:endParaRPr lang="en-US" b="0" i="0" baseline="0" dirty="0"/>
          </a:p>
          <a:p>
            <a:r>
              <a:rPr lang="en-US" b="1" baseline="0" dirty="0"/>
              <a:t>Hint4 audio: </a:t>
            </a:r>
            <a:r>
              <a:rPr lang="en-US" b="0" baseline="0" dirty="0"/>
              <a:t>This is an example of an addition of a reactant. How will the equilibrium react to the addition of a reactant to reduce its impact?</a:t>
            </a:r>
            <a:endParaRPr lang="en-US" b="0" i="0" baseline="0" dirty="0"/>
          </a:p>
          <a:p>
            <a:r>
              <a:rPr lang="en-US" b="1" i="0" baseline="0" dirty="0"/>
              <a:t>Exit audio: </a:t>
            </a:r>
            <a:r>
              <a:rPr lang="en-US" b="0" i="0" baseline="0" dirty="0"/>
              <a:t>For any homogeneous system at equilibrium where all of the reactants and products are in the same phase, a change in the concentration of any reactant or any product will disrupt the equilibrium. According to Le Chatelier’s principle, this will cause the equilibrium to shift to reduce the disruption. If a product or reactant is added, the equilibrium will shift in the direction away from the addition to use up this added material. If a product or reactant is removed, the equilibrium will shift in the direction toward this loss to replenish some of the lost material.</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 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How well can you use Le Chatelier’s principle to predict the direction of change when either reactant or product concentration is changed?</a:t>
            </a:r>
          </a:p>
          <a:p>
            <a:r>
              <a:rPr lang="en-US" b="1" baseline="0" dirty="0"/>
              <a:t>Hint1 audio: </a:t>
            </a:r>
            <a:r>
              <a:rPr lang="en-US" b="0" baseline="0" dirty="0"/>
              <a:t>Remember that Le Chatelier’s principle states that a system at equilibrium will shift to counteract a stress. How could this system counteract the removal of a product?</a:t>
            </a:r>
            <a:endParaRPr lang="en-US" b="0" i="0" baseline="0" dirty="0"/>
          </a:p>
          <a:p>
            <a:r>
              <a:rPr lang="en-US" b="1" baseline="0" dirty="0"/>
              <a:t>Hint2 audio: </a:t>
            </a:r>
            <a:r>
              <a:rPr lang="en-US" b="0" baseline="0" dirty="0"/>
              <a:t>Think about how this system could counteract the addition of a product.</a:t>
            </a:r>
          </a:p>
          <a:p>
            <a:r>
              <a:rPr lang="en-US" b="1" baseline="0" dirty="0"/>
              <a:t>Hint3 audio: </a:t>
            </a:r>
            <a:r>
              <a:rPr lang="en-US" b="0" baseline="0" dirty="0"/>
              <a:t>In this case, a reactant is being removed. How could this system counteract the removal of a reactant?</a:t>
            </a:r>
            <a:endParaRPr lang="en-US" b="0" i="0" baseline="0" dirty="0"/>
          </a:p>
          <a:p>
            <a:r>
              <a:rPr lang="en-US" b="1" baseline="0" dirty="0"/>
              <a:t>Hint4 audio: </a:t>
            </a:r>
            <a:r>
              <a:rPr lang="en-US" b="0" baseline="0" dirty="0"/>
              <a:t>This is an example of an addition of a reactant. How will the equilibrium react to the addition of a reactant to reduce its impact?</a:t>
            </a:r>
            <a:endParaRPr lang="en-US" b="0" i="0" baseline="0" dirty="0"/>
          </a:p>
          <a:p>
            <a:r>
              <a:rPr lang="en-US" b="1" i="0" baseline="0" dirty="0"/>
              <a:t>Exit audio: </a:t>
            </a:r>
            <a:r>
              <a:rPr lang="en-US" b="0" i="0" baseline="0" dirty="0"/>
              <a:t>For any homogeneous system at equilibrium where all of the reactants and products are in the same phase, a change in the concentration of any reactant or any product will disrupt the equilibrium. According to Le Chatelier’s principle, this will cause the equilibrium to shift to reduce the disruption. If a product or reactant is added, the equilibrium will shift in the direction away from the addition to use up this added material. If a product or reactant is removed, the equilibrium will shift in the direction toward this loss to replenish some of the lost material.</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70000" lnSpcReduction="20000"/>
          </a:bodyPr>
          <a:lstStyle/>
          <a:p>
            <a:r>
              <a:rPr lang="en-US" b="1" dirty="0"/>
              <a:t>Timing ≈ 1 min</a:t>
            </a:r>
          </a:p>
          <a:p>
            <a:endParaRPr lang="en-US" b="1" dirty="0"/>
          </a:p>
          <a:p>
            <a:pPr marL="171450" indent="-171450">
              <a:buFont typeface="Arial" pitchFamily="34" charset="0"/>
              <a:buChar char="•"/>
            </a:pPr>
            <a:r>
              <a:rPr lang="en-US" baseline="0" dirty="0"/>
              <a:t>So far, you have looked at changes in concentrations of reactants, products, and common ions. How does a change in pressure affect chemical systems at equilibrium?</a:t>
            </a:r>
          </a:p>
          <a:p>
            <a:pPr marL="171450" indent="-171450">
              <a:buFont typeface="Arial" pitchFamily="34" charset="0"/>
              <a:buChar char="•"/>
            </a:pPr>
            <a:r>
              <a:rPr lang="en-US" baseline="0" dirty="0"/>
              <a:t>Changes in pressure can exert a disruptive effect on systems, but only in a system that contains at least one gaseous reactant or product. Solid or liquid chemical systems are not affected by changing pressures. </a:t>
            </a:r>
          </a:p>
          <a:p>
            <a:pPr marL="171450" indent="-171450">
              <a:buFont typeface="Arial" pitchFamily="34" charset="0"/>
              <a:buChar char="•"/>
            </a:pPr>
            <a:r>
              <a:rPr lang="en-US" baseline="0" dirty="0"/>
              <a:t>[animate left] Observe the system shown in the diagram. Both the reactant and product in this system are gases that have established an equilibrium in a closed container. The equilibrium constant for this system is given. </a:t>
            </a:r>
          </a:p>
          <a:p>
            <a:pPr marL="171450" indent="-171450">
              <a:buFont typeface="Arial" pitchFamily="34" charset="0"/>
              <a:buChar char="•"/>
            </a:pPr>
            <a:r>
              <a:rPr lang="en-US" baseline="0" dirty="0"/>
              <a:t>[animate middle] If pressure is increased on this system by an external force that pushes down on the lid of the container, the gases are forced into a smaller volume. These increased concentrations lead to an increased rate of intermolecular collisions. The equilibrium becomes disrupted because the concentrations of both the reactant and product have changed. </a:t>
            </a:r>
          </a:p>
          <a:p>
            <a:pPr marL="171450" indent="-171450">
              <a:buFont typeface="Arial" pitchFamily="34" charset="0"/>
              <a:buChar char="•"/>
            </a:pPr>
            <a:r>
              <a:rPr lang="en-US" baseline="0" dirty="0"/>
              <a:t>To relieve this stress, the system shifts to reduce the effect of this increased pressure. It does so by shifting in a direction that results in fewer gas molecules. Fewer molecules exert less pressure. </a:t>
            </a:r>
          </a:p>
          <a:p>
            <a:pPr marL="171450" indent="-171450">
              <a:buFont typeface="Arial" pitchFamily="34" charset="0"/>
              <a:buChar char="•"/>
            </a:pPr>
            <a:r>
              <a:rPr lang="en-US" baseline="0" dirty="0"/>
              <a:t>[animate right] In this case, the system shifts to the right because the product side has only one molecule for every two molecules present on the reactant side. Eventually, a new equilibrium is established. </a:t>
            </a:r>
          </a:p>
          <a:p>
            <a:pPr marL="171450" indent="-171450">
              <a:buFont typeface="Arial" pitchFamily="34" charset="0"/>
              <a:buChar char="•"/>
            </a:pPr>
            <a:r>
              <a:rPr lang="en-US" baseline="0" dirty="0"/>
              <a:t>Notice that this new equilibrium has the same equilibrium constant as the original system. Changing pressure does not affect the equilibrium constant, </a:t>
            </a:r>
            <a:r>
              <a:rPr lang="en-US" i="1" baseline="0" dirty="0"/>
              <a:t>K</a:t>
            </a:r>
            <a:r>
              <a:rPr lang="en-US" baseline="0" dirty="0"/>
              <a:t>. </a:t>
            </a:r>
          </a:p>
          <a:p>
            <a:pPr marL="171450" indent="-171450">
              <a:buFont typeface="Arial" pitchFamily="34" charset="0"/>
              <a:buChar char="•"/>
            </a:pPr>
            <a:r>
              <a:rPr lang="en-US" baseline="0" dirty="0"/>
              <a:t>We can summarize the general effect of changing pressure according to Le Chatelier’s principle this way: When pressure is increased, an equilibrium will shift in the direction that reduces the total number of gas molecules. When pressure is decreased, an equilibrium will shift in the direction that increases the total number of gas molecules. In any case, changing pressure does not change the equilibrium constant, </a:t>
            </a:r>
            <a:r>
              <a:rPr lang="en-US" i="1" baseline="0" dirty="0"/>
              <a:t>K</a:t>
            </a:r>
            <a:r>
              <a:rPr lang="en-US" baseline="0" dirty="0"/>
              <a:t>. </a:t>
            </a:r>
          </a:p>
          <a:p>
            <a:endParaRPr lang="en-US" dirty="0"/>
          </a:p>
          <a:p>
            <a:r>
              <a:rPr lang="en-US" b="1" u="sng" dirty="0"/>
              <a:t>SOURCES:</a:t>
            </a:r>
            <a:r>
              <a:rPr lang="en-US" b="1" baseline="0" dirty="0"/>
              <a:t> </a:t>
            </a:r>
          </a:p>
          <a:p>
            <a:r>
              <a:rPr lang="en-US" b="0" baseline="0" dirty="0"/>
              <a:t>sketch created by writer</a:t>
            </a:r>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7918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70000" lnSpcReduction="20000"/>
          </a:bodyPr>
          <a:lstStyle/>
          <a:p>
            <a:r>
              <a:rPr lang="en-US" b="1" dirty="0"/>
              <a:t>Timing ≈ 1 min</a:t>
            </a:r>
          </a:p>
          <a:p>
            <a:endParaRPr lang="en-US" b="1" dirty="0"/>
          </a:p>
          <a:p>
            <a:pPr marL="171450" indent="-171450">
              <a:buFont typeface="Arial" pitchFamily="34" charset="0"/>
              <a:buChar char="•"/>
            </a:pPr>
            <a:r>
              <a:rPr lang="en-US" baseline="0" dirty="0"/>
              <a:t>So far, you have looked at changes in concentrations of reactants, products, and common ions. How does a change in pressure affect chemical systems at equilibrium?</a:t>
            </a:r>
          </a:p>
          <a:p>
            <a:pPr marL="171450" indent="-171450">
              <a:buFont typeface="Arial" pitchFamily="34" charset="0"/>
              <a:buChar char="•"/>
            </a:pPr>
            <a:r>
              <a:rPr lang="en-US" baseline="0" dirty="0"/>
              <a:t>Changes in pressure can exert a disruptive effect on systems, but only in a system that contains at least one gaseous reactant or product. Solid or liquid chemical systems are not affected by changing pressures. </a:t>
            </a:r>
          </a:p>
          <a:p>
            <a:pPr marL="171450" indent="-171450">
              <a:buFont typeface="Arial" pitchFamily="34" charset="0"/>
              <a:buChar char="•"/>
            </a:pPr>
            <a:r>
              <a:rPr lang="en-US" baseline="0" dirty="0"/>
              <a:t>[animate left] Observe the system shown in the diagram. Both the reactant and product in this system are gases that have established an equilibrium in a closed container. The equilibrium constant for this system is given. </a:t>
            </a:r>
          </a:p>
          <a:p>
            <a:pPr marL="171450" indent="-171450">
              <a:buFont typeface="Arial" pitchFamily="34" charset="0"/>
              <a:buChar char="•"/>
            </a:pPr>
            <a:r>
              <a:rPr lang="en-US" baseline="0" dirty="0"/>
              <a:t>[animate middle] If pressure is increased on this system by an external force that pushes down on the lid of the container, the gases are forced into a smaller volume. These increased concentrations lead to an increased rate of intermolecular collisions. The equilibrium becomes disrupted because the concentrations of both the reactant and product have changed. </a:t>
            </a:r>
          </a:p>
          <a:p>
            <a:pPr marL="171450" indent="-171450">
              <a:buFont typeface="Arial" pitchFamily="34" charset="0"/>
              <a:buChar char="•"/>
            </a:pPr>
            <a:r>
              <a:rPr lang="en-US" baseline="0" dirty="0"/>
              <a:t>To relieve this stress, the system shifts to reduce the effect of this increased pressure. It does so by shifting in a direction that results in fewer gas molecules. Fewer molecules exert less pressure. </a:t>
            </a:r>
          </a:p>
          <a:p>
            <a:pPr marL="171450" indent="-171450">
              <a:buFont typeface="Arial" pitchFamily="34" charset="0"/>
              <a:buChar char="•"/>
            </a:pPr>
            <a:r>
              <a:rPr lang="en-US" baseline="0" dirty="0"/>
              <a:t>[animate right] In this case, the system shifts to the right because the product side has only one molecule for every two molecules present on the reactant side. Eventually, a new equilibrium is established. </a:t>
            </a:r>
          </a:p>
          <a:p>
            <a:pPr marL="171450" indent="-171450">
              <a:buFont typeface="Arial" pitchFamily="34" charset="0"/>
              <a:buChar char="•"/>
            </a:pPr>
            <a:r>
              <a:rPr lang="en-US" baseline="0" dirty="0"/>
              <a:t>Notice that this new equilibrium has the same equilibrium constant as the original system. Changing pressure does not affect the equilibrium constant, </a:t>
            </a:r>
            <a:r>
              <a:rPr lang="en-US" i="1" baseline="0" dirty="0"/>
              <a:t>K</a:t>
            </a:r>
            <a:r>
              <a:rPr lang="en-US" baseline="0" dirty="0"/>
              <a:t>. </a:t>
            </a:r>
          </a:p>
          <a:p>
            <a:pPr marL="171450" indent="-171450">
              <a:buFont typeface="Arial" pitchFamily="34" charset="0"/>
              <a:buChar char="•"/>
            </a:pPr>
            <a:r>
              <a:rPr lang="en-US" baseline="0" dirty="0"/>
              <a:t>We can summarize the general effect of changing pressure according to Le Chatelier’s principle this way: When pressure is increased, an equilibrium will shift in the direction that reduces the total number of gas molecules. When pressure is decreased, an equilibrium will shift in the direction that increases the total number of gas molecules. In any case, changing pressure does not change the equilibrium constant, </a:t>
            </a:r>
            <a:r>
              <a:rPr lang="en-US" i="1" baseline="0" dirty="0"/>
              <a:t>K</a:t>
            </a:r>
            <a:r>
              <a:rPr lang="en-US" baseline="0" dirty="0"/>
              <a:t>. </a:t>
            </a:r>
          </a:p>
          <a:p>
            <a:endParaRPr lang="en-US" dirty="0"/>
          </a:p>
          <a:p>
            <a:r>
              <a:rPr lang="en-US" b="1" u="sng" dirty="0"/>
              <a:t>SOURCES:</a:t>
            </a:r>
            <a:r>
              <a:rPr lang="en-US" b="1" baseline="0" dirty="0"/>
              <a:t> </a:t>
            </a:r>
          </a:p>
          <a:p>
            <a:r>
              <a:rPr lang="en-US" b="0" baseline="0" dirty="0"/>
              <a:t>sketch created by writer</a:t>
            </a:r>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a:t>
            </a:r>
            <a:r>
              <a:rPr lang="en-US" sz="1050" b="1" baseline="0" dirty="0"/>
              <a:t> </a:t>
            </a:r>
            <a:r>
              <a:rPr lang="en-US" sz="1050" b="1" dirty="0"/>
              <a:t>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Use your understanding of Le Chatelier’s principle to predict the direction of change in gaseous chemical systems at equilibrium. </a:t>
            </a:r>
          </a:p>
          <a:p>
            <a:pPr marL="0" marR="0" indent="0" algn="l" defTabSz="914400" rtl="0" eaLnBrk="1" fontAlgn="base" latinLnBrk="0" hangingPunct="1">
              <a:lnSpc>
                <a:spcPct val="100000"/>
              </a:lnSpc>
              <a:spcBef>
                <a:spcPts val="571"/>
              </a:spcBef>
              <a:spcAft>
                <a:spcPct val="0"/>
              </a:spcAft>
              <a:buClrTx/>
              <a:buSzTx/>
              <a:buFontTx/>
              <a:buNone/>
              <a:tabLst/>
              <a:defRPr/>
            </a:pPr>
            <a:r>
              <a:rPr lang="en-US" b="1" baseline="0" dirty="0"/>
              <a:t>Hint1 audio: </a:t>
            </a:r>
            <a:r>
              <a:rPr lang="en-US" b="0" baseline="0" dirty="0"/>
              <a:t>Remember to count the number of reactant and product molecules using the coefficients from the balanced chemical equation for the system.</a:t>
            </a:r>
            <a:endParaRPr lang="en-US" b="0" i="0" baseline="0" dirty="0"/>
          </a:p>
          <a:p>
            <a:r>
              <a:rPr lang="en-US" b="1" baseline="0" dirty="0"/>
              <a:t>Hint2 audio: </a:t>
            </a:r>
            <a:r>
              <a:rPr lang="en-US" b="0" baseline="0" dirty="0"/>
              <a:t>Remember that the stress of increased pressure can be relieved by decreasing the total number of molecules in the system. </a:t>
            </a:r>
            <a:endParaRPr lang="en-US" b="0" i="0" baseline="0" dirty="0"/>
          </a:p>
          <a:p>
            <a:r>
              <a:rPr lang="en-US" b="1" baseline="0" dirty="0"/>
              <a:t>Hint3 audio: </a:t>
            </a:r>
            <a:r>
              <a:rPr lang="en-US" b="0" baseline="0" dirty="0"/>
              <a:t>Remember to use the balanced chemical equation to assess which side of the equation contains more molecules than the other. </a:t>
            </a:r>
            <a:endParaRPr lang="en-US" b="0" i="0" baseline="0" dirty="0"/>
          </a:p>
          <a:p>
            <a:r>
              <a:rPr lang="en-US" b="1" i="0" baseline="0" dirty="0"/>
              <a:t>Exit audio: </a:t>
            </a:r>
            <a:r>
              <a:rPr lang="en-US" b="0" i="0" baseline="0" dirty="0"/>
              <a:t>An important point to emphasize here is that pressure changes only affect systems that contain at least one gaseous reactant or product. Like changes in concentration, a change in pressure does not change the equilibrium constant, </a:t>
            </a:r>
            <a:r>
              <a:rPr lang="en-US" b="0" i="1" baseline="0" dirty="0"/>
              <a:t>K</a:t>
            </a:r>
            <a:r>
              <a:rPr lang="en-US" b="0" i="0" baseline="0" dirty="0"/>
              <a:t>. A change in pressure only changes the equilibrium concentrations of the reactants and products.</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a:t>
            </a:r>
            <a:r>
              <a:rPr lang="en-US" sz="1050" b="1" baseline="0" dirty="0"/>
              <a:t> </a:t>
            </a:r>
            <a:r>
              <a:rPr lang="en-US" sz="1050" b="1" dirty="0"/>
              <a:t>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Use your understanding of Le Chatelier’s principle to predict the direction of change in gaseous chemical systems at equilibrium. </a:t>
            </a:r>
          </a:p>
          <a:p>
            <a:pPr marL="0" marR="0" indent="0" algn="l" defTabSz="914400" rtl="0" eaLnBrk="1" fontAlgn="base" latinLnBrk="0" hangingPunct="1">
              <a:lnSpc>
                <a:spcPct val="100000"/>
              </a:lnSpc>
              <a:spcBef>
                <a:spcPts val="571"/>
              </a:spcBef>
              <a:spcAft>
                <a:spcPct val="0"/>
              </a:spcAft>
              <a:buClrTx/>
              <a:buSzTx/>
              <a:buFontTx/>
              <a:buNone/>
              <a:tabLst/>
              <a:defRPr/>
            </a:pPr>
            <a:r>
              <a:rPr lang="en-US" b="1" baseline="0" dirty="0"/>
              <a:t>Hint1 audio: </a:t>
            </a:r>
            <a:r>
              <a:rPr lang="en-US" b="0" baseline="0" dirty="0"/>
              <a:t>Remember to count the number of reactant and product molecules using the coefficients from the balanced chemical equation for the system.</a:t>
            </a:r>
            <a:endParaRPr lang="en-US" b="0" i="0" baseline="0" dirty="0"/>
          </a:p>
          <a:p>
            <a:r>
              <a:rPr lang="en-US" b="1" baseline="0" dirty="0"/>
              <a:t>Hint2 audio: </a:t>
            </a:r>
            <a:r>
              <a:rPr lang="en-US" b="0" baseline="0" dirty="0"/>
              <a:t>Remember that the stress of increased pressure can be relieved by decreasing the total number of molecules in the system. </a:t>
            </a:r>
            <a:endParaRPr lang="en-US" b="0" i="0" baseline="0" dirty="0"/>
          </a:p>
          <a:p>
            <a:r>
              <a:rPr lang="en-US" b="1" baseline="0" dirty="0"/>
              <a:t>Hint3 audio: </a:t>
            </a:r>
            <a:r>
              <a:rPr lang="en-US" b="0" baseline="0" dirty="0"/>
              <a:t>Remember to use the balanced chemical equation to assess which side of the equation contains more molecules than the other. </a:t>
            </a:r>
            <a:endParaRPr lang="en-US" b="0" i="0" baseline="0" dirty="0"/>
          </a:p>
          <a:p>
            <a:r>
              <a:rPr lang="en-US" b="1" i="0" baseline="0" dirty="0"/>
              <a:t>Exit audio: </a:t>
            </a:r>
            <a:r>
              <a:rPr lang="en-US" b="0" i="0" baseline="0" dirty="0"/>
              <a:t>An important point to emphasize here is that pressure changes only affect systems that contain at least one gaseous reactant or product. Like changes in concentration, a change in pressure does not change the equilibrium constant, </a:t>
            </a:r>
            <a:r>
              <a:rPr lang="en-US" b="0" i="1" baseline="0" dirty="0"/>
              <a:t>K</a:t>
            </a:r>
            <a:r>
              <a:rPr lang="en-US" b="0" i="0" baseline="0" dirty="0"/>
              <a:t>. A change in pressure only changes the equilibrium concentrations of the reactants and products.</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62500" lnSpcReduction="20000"/>
          </a:bodyPr>
          <a:lstStyle/>
          <a:p>
            <a:r>
              <a:rPr lang="en-US" b="1" dirty="0"/>
              <a:t>Timing ≈ 1 min</a:t>
            </a:r>
          </a:p>
          <a:p>
            <a:endParaRPr lang="en-US" b="1" dirty="0"/>
          </a:p>
          <a:p>
            <a:pPr marL="171450" indent="-171450">
              <a:buFont typeface="Arial" pitchFamily="34" charset="0"/>
              <a:buChar char="•"/>
            </a:pPr>
            <a:r>
              <a:rPr lang="en-US" baseline="0" dirty="0"/>
              <a:t>Consider another type of stress. Changing temperature can affect any chemical system at equilibrium. This stress is not restricted to gaseous systems, but affects all systems in equilibrium. </a:t>
            </a:r>
          </a:p>
          <a:p>
            <a:pPr marL="171450" indent="-171450">
              <a:buFont typeface="Arial" pitchFamily="34" charset="0"/>
              <a:buChar char="•"/>
            </a:pPr>
            <a:r>
              <a:rPr lang="en-US" baseline="0" dirty="0"/>
              <a:t>Here, the effects are related to how heat is involved in the reaction being observed. If the reaction is exothermic, heat is released. You can write heat on the product side to show that it is transferred to the environment as the reaction takes place. Just think of heat as a product of the reaction. Using this approach, you can imagine that if the temperature is increased for this type of reaction at equilibrium, that the equilibrium will tend to shift away from the side producing the heat. In other words, the equilibrium will shift in the direction that will absorb the added heat. </a:t>
            </a:r>
          </a:p>
          <a:p>
            <a:pPr marL="171450" indent="-171450">
              <a:buFont typeface="Arial" pitchFamily="34" charset="0"/>
              <a:buChar char="•"/>
            </a:pPr>
            <a:r>
              <a:rPr lang="en-US" baseline="0" dirty="0"/>
              <a:t>If you place an exothermic reaction at equilibrium on ice, the equilibrium will shift toward the products. In this case, you are removing heat from the system and the equilibrium will shift in the direction to produce heat. The equilibrium will shift to the right.</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Take the system shown in the image so that you can observe this firsthand. The reaction of NO</a:t>
            </a:r>
            <a:r>
              <a:rPr lang="en-US" baseline="-25000" dirty="0"/>
              <a:t>2</a:t>
            </a:r>
            <a:r>
              <a:rPr lang="en-US" baseline="0" dirty="0"/>
              <a:t> to produce N</a:t>
            </a:r>
            <a:r>
              <a:rPr lang="en-US" baseline="-25000" dirty="0"/>
              <a:t>2</a:t>
            </a:r>
            <a:r>
              <a:rPr lang="en-US" baseline="0" dirty="0"/>
              <a:t>O</a:t>
            </a:r>
            <a:r>
              <a:rPr lang="en-US" baseline="-25000" dirty="0"/>
              <a:t>4</a:t>
            </a:r>
            <a:r>
              <a:rPr lang="en-US" baseline="0" dirty="0"/>
              <a:t> is an exothermic reaction. NO</a:t>
            </a:r>
            <a:r>
              <a:rPr lang="en-US" baseline="-25000" dirty="0"/>
              <a:t>2</a:t>
            </a:r>
            <a:r>
              <a:rPr lang="en-US" baseline="0" dirty="0"/>
              <a:t> is a brown gas and N</a:t>
            </a:r>
            <a:r>
              <a:rPr lang="en-US" baseline="-25000" dirty="0"/>
              <a:t>2</a:t>
            </a:r>
            <a:r>
              <a:rPr lang="en-US" baseline="0" dirty="0"/>
              <a:t>O</a:t>
            </a:r>
            <a:r>
              <a:rPr lang="en-US" baseline="-25000" dirty="0"/>
              <a:t>4</a:t>
            </a:r>
            <a:r>
              <a:rPr lang="en-US" baseline="0" dirty="0"/>
              <a:t> is colorless. If you have an equilibrium system of NO</a:t>
            </a:r>
            <a:r>
              <a:rPr lang="en-US" baseline="-25000" dirty="0"/>
              <a:t>2</a:t>
            </a:r>
            <a:r>
              <a:rPr lang="en-US" baseline="0" dirty="0"/>
              <a:t> and N</a:t>
            </a:r>
            <a:r>
              <a:rPr lang="en-US" baseline="-25000" dirty="0"/>
              <a:t>2</a:t>
            </a:r>
            <a:r>
              <a:rPr lang="en-US" baseline="0" dirty="0"/>
              <a:t>O</a:t>
            </a:r>
            <a:r>
              <a:rPr lang="en-US" baseline="-25000" dirty="0"/>
              <a:t>4</a:t>
            </a:r>
            <a:r>
              <a:rPr lang="en-US" baseline="0" dirty="0"/>
              <a:t>, you can see a darkening of brown color as you heat it, which indicates that the reactant, NO</a:t>
            </a:r>
            <a:r>
              <a:rPr lang="en-US" baseline="-25000" dirty="0"/>
              <a:t>2</a:t>
            </a:r>
            <a:r>
              <a:rPr lang="en-US" baseline="0" dirty="0"/>
              <a:t>, is being favored. Then, if you place the system on ice, you can observe the color shifting toward a lighter and lighter color as N</a:t>
            </a:r>
            <a:r>
              <a:rPr lang="en-US" baseline="-25000" dirty="0"/>
              <a:t>2</a:t>
            </a:r>
            <a:r>
              <a:rPr lang="en-US" baseline="0" dirty="0"/>
              <a:t>O</a:t>
            </a:r>
            <a:r>
              <a:rPr lang="en-US" baseline="-25000" dirty="0"/>
              <a:t>4</a:t>
            </a:r>
            <a:r>
              <a:rPr lang="en-US" baseline="0" dirty="0"/>
              <a:t> is favored. </a:t>
            </a:r>
          </a:p>
          <a:p>
            <a:pPr marL="171450" indent="-171450">
              <a:buFont typeface="Arial" pitchFamily="34" charset="0"/>
              <a:buChar char="•"/>
            </a:pPr>
            <a:r>
              <a:rPr lang="en-US" baseline="0" dirty="0"/>
              <a:t>For an endothermic reaction, the effects of changing temperature are the opposite of those of the exothermic case. In an endothermic reaction, heat is absorbed. You can write heat on the reactant side of the equation to show that heat is absorbed from the environment as the reaction takes place. You can think of heat as a reactant in this case. When temperature is increased, an endothermic reaction at equilibrium will shift toward the products because it will shift in the direction that allows absorption of the added heat. When temperature is decreased, an endothermic reaction will shift toward the reactants. </a:t>
            </a:r>
          </a:p>
          <a:p>
            <a:pPr marL="171450" indent="-171450">
              <a:buFont typeface="Arial" pitchFamily="34" charset="0"/>
              <a:buChar char="•"/>
            </a:pPr>
            <a:r>
              <a:rPr lang="en-US" baseline="0" dirty="0"/>
              <a:t>In any case, an important difference between changing temperature and changing concentration or pressure is that the equilibrium constant, </a:t>
            </a:r>
            <a:r>
              <a:rPr lang="en-US" i="1" baseline="0" dirty="0"/>
              <a:t>K</a:t>
            </a:r>
            <a:r>
              <a:rPr lang="en-US" i="0" baseline="0" dirty="0"/>
              <a:t>, does change when you change the temperature. This is the only stressor that causes a change in the equilibrium constant. Temperature affects K because temperature affects the energy of the reactant and product molecules, which affects the ease with which they react.</a:t>
            </a:r>
            <a:endParaRPr lang="en-US" baseline="0" dirty="0"/>
          </a:p>
          <a:p>
            <a:endParaRPr lang="en-US" dirty="0"/>
          </a:p>
          <a:p>
            <a:r>
              <a:rPr lang="en-US" b="1" u="sng" dirty="0"/>
              <a:t>SOURCES:</a:t>
            </a:r>
            <a:r>
              <a:rPr lang="en-US" b="1" baseline="0" dirty="0"/>
              <a:t> </a:t>
            </a:r>
          </a:p>
          <a:p>
            <a:r>
              <a:rPr lang="en-US" dirty="0"/>
              <a:t>NO2-N2O4: http://commons.wikimedia.org/wiki/File:NO2-N2O4.jpg; </a:t>
            </a:r>
            <a:r>
              <a:rPr lang="en-US" b="0" dirty="0"/>
              <a:t>public domain</a:t>
            </a:r>
            <a:r>
              <a:rPr lang="en-US" b="0" baseline="0" dirty="0"/>
              <a:t>; accessed 7/2/12</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62500" lnSpcReduction="20000"/>
          </a:bodyPr>
          <a:lstStyle/>
          <a:p>
            <a:r>
              <a:rPr lang="en-US" b="1" dirty="0"/>
              <a:t>Timing ≈ 1 min</a:t>
            </a:r>
          </a:p>
          <a:p>
            <a:endParaRPr lang="en-US" b="1" dirty="0"/>
          </a:p>
          <a:p>
            <a:pPr marL="171450" indent="-171450">
              <a:buFont typeface="Arial" pitchFamily="34" charset="0"/>
              <a:buChar char="•"/>
            </a:pPr>
            <a:r>
              <a:rPr lang="en-US" baseline="0" dirty="0"/>
              <a:t>Consider another type of stress. Changing temperature can affect any chemical system at equilibrium. This stress is not restricted to gaseous systems, but affects all systems in equilibrium. </a:t>
            </a:r>
          </a:p>
          <a:p>
            <a:pPr marL="171450" indent="-171450">
              <a:buFont typeface="Arial" pitchFamily="34" charset="0"/>
              <a:buChar char="•"/>
            </a:pPr>
            <a:r>
              <a:rPr lang="en-US" baseline="0" dirty="0"/>
              <a:t>Here, the effects are related to how heat is involved in the reaction being observed. If the reaction is exothermic, heat is released. You can write heat on the product side to show that it is transferred to the environment as the reaction takes place. Just think of heat as a product of the reaction. Using this approach, you can imagine that if the temperature is increased for this type of reaction at equilibrium, that the equilibrium will tend to shift away from the side producing the heat. In other words, the equilibrium will shift in the direction that will absorb the added heat. </a:t>
            </a:r>
          </a:p>
          <a:p>
            <a:pPr marL="171450" indent="-171450">
              <a:buFont typeface="Arial" pitchFamily="34" charset="0"/>
              <a:buChar char="•"/>
            </a:pPr>
            <a:r>
              <a:rPr lang="en-US" baseline="0" dirty="0"/>
              <a:t>If you place an exothermic reaction at equilibrium on ice, the equilibrium will shift toward the products. In this case, you are removing heat from the system and the equilibrium will shift in the direction to produce heat. The equilibrium will shift to the right.</a:t>
            </a:r>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Take the system shown in the image so that you can observe this firsthand. The reaction of NO</a:t>
            </a:r>
            <a:r>
              <a:rPr lang="en-US" baseline="-25000" dirty="0"/>
              <a:t>2</a:t>
            </a:r>
            <a:r>
              <a:rPr lang="en-US" baseline="0" dirty="0"/>
              <a:t> to produce N</a:t>
            </a:r>
            <a:r>
              <a:rPr lang="en-US" baseline="-25000" dirty="0"/>
              <a:t>2</a:t>
            </a:r>
            <a:r>
              <a:rPr lang="en-US" baseline="0" dirty="0"/>
              <a:t>O</a:t>
            </a:r>
            <a:r>
              <a:rPr lang="en-US" baseline="-25000" dirty="0"/>
              <a:t>4</a:t>
            </a:r>
            <a:r>
              <a:rPr lang="en-US" baseline="0" dirty="0"/>
              <a:t> is an exothermic reaction. NO</a:t>
            </a:r>
            <a:r>
              <a:rPr lang="en-US" baseline="-25000" dirty="0"/>
              <a:t>2</a:t>
            </a:r>
            <a:r>
              <a:rPr lang="en-US" baseline="0" dirty="0"/>
              <a:t> is a brown gas and N</a:t>
            </a:r>
            <a:r>
              <a:rPr lang="en-US" baseline="-25000" dirty="0"/>
              <a:t>2</a:t>
            </a:r>
            <a:r>
              <a:rPr lang="en-US" baseline="0" dirty="0"/>
              <a:t>O</a:t>
            </a:r>
            <a:r>
              <a:rPr lang="en-US" baseline="-25000" dirty="0"/>
              <a:t>4</a:t>
            </a:r>
            <a:r>
              <a:rPr lang="en-US" baseline="0" dirty="0"/>
              <a:t> is colorless. If you have an equilibrium system of NO</a:t>
            </a:r>
            <a:r>
              <a:rPr lang="en-US" baseline="-25000" dirty="0"/>
              <a:t>2</a:t>
            </a:r>
            <a:r>
              <a:rPr lang="en-US" baseline="0" dirty="0"/>
              <a:t> and N</a:t>
            </a:r>
            <a:r>
              <a:rPr lang="en-US" baseline="-25000" dirty="0"/>
              <a:t>2</a:t>
            </a:r>
            <a:r>
              <a:rPr lang="en-US" baseline="0" dirty="0"/>
              <a:t>O</a:t>
            </a:r>
            <a:r>
              <a:rPr lang="en-US" baseline="-25000" dirty="0"/>
              <a:t>4</a:t>
            </a:r>
            <a:r>
              <a:rPr lang="en-US" baseline="0" dirty="0"/>
              <a:t>, you can see a darkening of brown color as you heat it, which indicates that the reactant, NO</a:t>
            </a:r>
            <a:r>
              <a:rPr lang="en-US" baseline="-25000" dirty="0"/>
              <a:t>2</a:t>
            </a:r>
            <a:r>
              <a:rPr lang="en-US" baseline="0" dirty="0"/>
              <a:t>, is being favored. Then, if you place the system on ice, you can observe the color shifting toward a lighter and lighter color as N</a:t>
            </a:r>
            <a:r>
              <a:rPr lang="en-US" baseline="-25000" dirty="0"/>
              <a:t>2</a:t>
            </a:r>
            <a:r>
              <a:rPr lang="en-US" baseline="0" dirty="0"/>
              <a:t>O</a:t>
            </a:r>
            <a:r>
              <a:rPr lang="en-US" baseline="-25000" dirty="0"/>
              <a:t>4</a:t>
            </a:r>
            <a:r>
              <a:rPr lang="en-US" baseline="0" dirty="0"/>
              <a:t> is favored. </a:t>
            </a:r>
          </a:p>
          <a:p>
            <a:pPr marL="171450" indent="-171450">
              <a:buFont typeface="Arial" pitchFamily="34" charset="0"/>
              <a:buChar char="•"/>
            </a:pPr>
            <a:r>
              <a:rPr lang="en-US" baseline="0" dirty="0"/>
              <a:t>For an endothermic reaction, the effects of changing temperature are the opposite of those of the exothermic case. In an endothermic reaction, heat is absorbed. You can write heat on the reactant side of the equation to show that heat is absorbed from the environment as the reaction takes place. You can think of heat as a reactant in this case. When temperature is increased, an endothermic reaction at equilibrium will shift toward the products because it will shift in the direction that allows absorption of the added heat. When temperature is decreased, an endothermic reaction will shift toward the reactants. </a:t>
            </a:r>
          </a:p>
          <a:p>
            <a:pPr marL="171450" indent="-171450">
              <a:buFont typeface="Arial" pitchFamily="34" charset="0"/>
              <a:buChar char="•"/>
            </a:pPr>
            <a:r>
              <a:rPr lang="en-US" baseline="0" dirty="0"/>
              <a:t>In any case, an important difference between changing temperature and changing concentration or pressure is that the equilibrium constant, </a:t>
            </a:r>
            <a:r>
              <a:rPr lang="en-US" i="1" baseline="0" dirty="0"/>
              <a:t>K</a:t>
            </a:r>
            <a:r>
              <a:rPr lang="en-US" i="0" baseline="0" dirty="0"/>
              <a:t>, does change when you change the temperature. This is the only stressor that causes a change in the equilibrium constant. Temperature affects K because temperature affects the energy of the reactant and product molecules, which affects the ease with which they react.</a:t>
            </a:r>
            <a:endParaRPr lang="en-US" baseline="0" dirty="0"/>
          </a:p>
          <a:p>
            <a:endParaRPr lang="en-US" dirty="0"/>
          </a:p>
          <a:p>
            <a:r>
              <a:rPr lang="en-US" b="1" u="sng" dirty="0"/>
              <a:t>SOURCES:</a:t>
            </a:r>
            <a:r>
              <a:rPr lang="en-US" b="1" baseline="0" dirty="0"/>
              <a:t> </a:t>
            </a:r>
          </a:p>
          <a:p>
            <a:r>
              <a:rPr lang="en-US" dirty="0"/>
              <a:t>NO2-N2O4: http://commons.wikimedia.org/wiki/File:NO2-N2O4.jpg; </a:t>
            </a:r>
            <a:r>
              <a:rPr lang="en-US" b="0" dirty="0"/>
              <a:t>public domain</a:t>
            </a:r>
            <a:r>
              <a:rPr lang="en-US" b="0" baseline="0" dirty="0"/>
              <a:t>; accessed 7/2/12</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6216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52EA9-FCA5-4FAE-90F5-15B14B5E24B7}" type="slidenum">
              <a:rPr lang="en-US" altLang="en-US"/>
              <a:pPr/>
              <a:t>3</a:t>
            </a:fld>
            <a:endParaRPr lang="en-US" altLang="en-US" dirty="0"/>
          </a:p>
        </p:txBody>
      </p:sp>
      <p:sp>
        <p:nvSpPr>
          <p:cNvPr id="120834" name="Rectangle 2"/>
          <p:cNvSpPr>
            <a:spLocks noGrp="1" noRot="1" noChangeAspect="1" noChangeArrowheads="1" noTextEdit="1"/>
          </p:cNvSpPr>
          <p:nvPr>
            <p:ph type="sldImg"/>
          </p:nvPr>
        </p:nvSpPr>
        <p:spPr>
          <a:xfrm>
            <a:off x="1143000" y="685800"/>
            <a:ext cx="4572000" cy="3429000"/>
          </a:xfrm>
          <a:ln/>
        </p:spPr>
      </p:sp>
      <p:sp>
        <p:nvSpPr>
          <p:cNvPr id="1208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0460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a:t>
            </a:r>
            <a:r>
              <a:rPr lang="en-US" sz="1050" b="1" baseline="0" dirty="0"/>
              <a:t> </a:t>
            </a:r>
            <a:r>
              <a:rPr lang="en-US" sz="1050" b="1" dirty="0"/>
              <a:t>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Use your understanding of Le Chatelier’s principle to predict how temperature will affect a chemical system at equilibrium. </a:t>
            </a:r>
          </a:p>
          <a:p>
            <a:r>
              <a:rPr lang="en-US" b="1" baseline="0" dirty="0"/>
              <a:t>Hint1 audio: </a:t>
            </a:r>
            <a:r>
              <a:rPr lang="en-US" b="0" baseline="0" dirty="0"/>
              <a:t>Remember: you can think of heat the same way you think of a reactant or product when you are evaluating direction of change according to Le Chatelier’s principle. </a:t>
            </a:r>
            <a:endParaRPr lang="en-US" b="0" i="0" baseline="0" dirty="0"/>
          </a:p>
          <a:p>
            <a:r>
              <a:rPr lang="en-US" b="1" baseline="0" dirty="0"/>
              <a:t>Hint2 audio: </a:t>
            </a:r>
            <a:r>
              <a:rPr lang="en-US" b="0" baseline="0" dirty="0"/>
              <a:t>Remember that when you increase temperature, you are adding heat, and when you decrease temperature, you are removing heat from the system. </a:t>
            </a:r>
            <a:endParaRPr lang="en-US" b="0" i="0" baseline="0" dirty="0"/>
          </a:p>
          <a:p>
            <a:r>
              <a:rPr lang="en-US" b="1" i="0" baseline="0" dirty="0"/>
              <a:t>Exit audio: </a:t>
            </a:r>
            <a:r>
              <a:rPr lang="en-US" b="0" i="0" baseline="0" dirty="0"/>
              <a:t>All stresses imposed on a system at equilibrium react in basically the same way according to Le Chatelier’s principle. The system responds to a stress by counteracting or minimizing the stress. In all types of stress—changes in concentration, pressure, or temperature—the system reacts by shifting in a direction to lessen the stress. In only one case does the equilibrium constant, </a:t>
            </a:r>
            <a:r>
              <a:rPr lang="en-US" b="0" i="1" baseline="0" dirty="0"/>
              <a:t>K</a:t>
            </a:r>
            <a:r>
              <a:rPr lang="en-US" b="0" i="0" baseline="0" dirty="0"/>
              <a:t>, change, and that is when temperature changes are involved.</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Time ≈ 1.0</a:t>
            </a:r>
            <a:r>
              <a:rPr lang="en-US" sz="1050" b="1" baseline="0" dirty="0"/>
              <a:t> </a:t>
            </a:r>
            <a:r>
              <a:rPr lang="en-US" sz="1050" b="1" dirty="0"/>
              <a:t>min</a:t>
            </a:r>
          </a:p>
          <a:p>
            <a:pPr marL="0" marR="0" indent="0" algn="l" defTabSz="914400" rtl="0" eaLnBrk="1" fontAlgn="base" latinLnBrk="0" hangingPunct="1">
              <a:lnSpc>
                <a:spcPct val="100000"/>
              </a:lnSpc>
              <a:spcBef>
                <a:spcPts val="571"/>
              </a:spcBef>
              <a:spcAft>
                <a:spcPct val="0"/>
              </a:spcAft>
              <a:buClrTx/>
              <a:buSzTx/>
              <a:buFontTx/>
              <a:buNone/>
              <a:tabLst/>
              <a:defRPr/>
            </a:pPr>
            <a:endParaRPr lang="en-US" b="1" baseline="0" dirty="0"/>
          </a:p>
          <a:p>
            <a:r>
              <a:rPr lang="en-US" b="1" baseline="0" dirty="0"/>
              <a:t>Entry audio: </a:t>
            </a:r>
            <a:r>
              <a:rPr lang="en-US" b="0" baseline="0" dirty="0"/>
              <a:t>Use your understanding of Le Chatelier’s principle to predict how temperature will affect a chemical system at equilibrium. </a:t>
            </a:r>
          </a:p>
          <a:p>
            <a:r>
              <a:rPr lang="en-US" b="1" baseline="0" dirty="0"/>
              <a:t>Hint1 audio: </a:t>
            </a:r>
            <a:r>
              <a:rPr lang="en-US" b="0" baseline="0" dirty="0"/>
              <a:t>Remember: you can think of heat the same way you think of a reactant or product when you are evaluating direction of change according to Le Chatelier’s principle. </a:t>
            </a:r>
            <a:endParaRPr lang="en-US" b="0" i="0" baseline="0" dirty="0"/>
          </a:p>
          <a:p>
            <a:r>
              <a:rPr lang="en-US" b="1" baseline="0" dirty="0"/>
              <a:t>Hint2 audio: </a:t>
            </a:r>
            <a:r>
              <a:rPr lang="en-US" b="0" baseline="0" dirty="0"/>
              <a:t>Remember that when you increase temperature, you are adding heat, and when you decrease temperature, you are removing heat from the system. </a:t>
            </a:r>
            <a:endParaRPr lang="en-US" b="0" i="0" baseline="0" dirty="0"/>
          </a:p>
          <a:p>
            <a:r>
              <a:rPr lang="en-US" b="1" i="0" baseline="0" dirty="0"/>
              <a:t>Exit audio: </a:t>
            </a:r>
            <a:r>
              <a:rPr lang="en-US" b="0" i="0" baseline="0" dirty="0"/>
              <a:t>All stresses imposed on a system at equilibrium react in basically the same way according to Le Chatelier’s principle. The system responds to a stress by counteracting or minimizing the stress. In all types of stress—changes in concentration, pressure, or temperature—the system reacts by shifting in a direction to lessen the stress. In only one case does the equilibrium constant, </a:t>
            </a:r>
            <a:r>
              <a:rPr lang="en-US" b="0" i="1" baseline="0" dirty="0"/>
              <a:t>K</a:t>
            </a:r>
            <a:r>
              <a:rPr lang="en-US" b="0" i="0" baseline="0" dirty="0"/>
              <a:t>, change, and that is when temperature changes are involved.</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B8B2F-D9B7-4966-B2EB-96D9CDCF42AF}" type="slidenum">
              <a:rPr lang="en-US" altLang="en-US"/>
              <a:pPr/>
              <a:t>27</a:t>
            </a:fld>
            <a:endParaRPr lang="en-US" altLang="en-US" dirty="0"/>
          </a:p>
        </p:txBody>
      </p:sp>
      <p:sp>
        <p:nvSpPr>
          <p:cNvPr id="242690" name="Rectangle 2"/>
          <p:cNvSpPr>
            <a:spLocks noGrp="1" noRot="1" noChangeAspect="1" noChangeArrowheads="1" noTextEdit="1"/>
          </p:cNvSpPr>
          <p:nvPr>
            <p:ph type="sldImg"/>
          </p:nvPr>
        </p:nvSpPr>
        <p:spPr>
          <a:xfrm>
            <a:off x="1143000" y="685800"/>
            <a:ext cx="4572000" cy="3429000"/>
          </a:xfrm>
          <a:ln/>
        </p:spPr>
      </p:sp>
      <p:sp>
        <p:nvSpPr>
          <p:cNvPr id="2426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48064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2B8B2F-D9B7-4966-B2EB-96D9CDCF42AF}" type="slidenum">
              <a:rPr lang="en-US" altLang="en-US"/>
              <a:pPr/>
              <a:t>28</a:t>
            </a:fld>
            <a:endParaRPr lang="en-US" altLang="en-US" dirty="0"/>
          </a:p>
        </p:txBody>
      </p:sp>
      <p:sp>
        <p:nvSpPr>
          <p:cNvPr id="242690" name="Rectangle 2"/>
          <p:cNvSpPr>
            <a:spLocks noGrp="1" noRot="1" noChangeAspect="1" noChangeArrowheads="1" noTextEdit="1"/>
          </p:cNvSpPr>
          <p:nvPr>
            <p:ph type="sldImg"/>
          </p:nvPr>
        </p:nvSpPr>
        <p:spPr>
          <a:xfrm>
            <a:off x="1143000" y="685800"/>
            <a:ext cx="4572000" cy="3429000"/>
          </a:xfrm>
          <a:ln/>
        </p:spPr>
      </p:sp>
      <p:sp>
        <p:nvSpPr>
          <p:cNvPr id="2426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9858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7496E-9881-41B7-87C4-79AB0E726F7D}" type="slidenum">
              <a:rPr lang="en-US" altLang="en-US"/>
              <a:pPr/>
              <a:t>29</a:t>
            </a:fld>
            <a:endParaRPr lang="en-US" altLang="en-US" dirty="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53356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sz="1050" b="0" kern="1200" baseline="0" dirty="0">
                <a:solidFill>
                  <a:schemeClr val="tx1"/>
                </a:solidFill>
                <a:effectLst/>
                <a:latin typeface="Book Antiqua"/>
                <a:ea typeface="+mn-ea"/>
                <a:cs typeface="Book Antiqua"/>
              </a:rPr>
              <a:t>You used solubility rules to predict whether a compound would be soluble or not. In other words, the rules give you qualitative information about solubility. A more precise way of identifying how soluble a compound—a quantitative measure—is needed. </a:t>
            </a:r>
          </a:p>
          <a:p>
            <a:pPr marL="0" marR="0" indent="0" algn="l" defTabSz="914400" rtl="0" eaLnBrk="1" fontAlgn="base" latinLnBrk="0" hangingPunct="1">
              <a:lnSpc>
                <a:spcPct val="100000"/>
              </a:lnSpc>
              <a:spcBef>
                <a:spcPts val="571"/>
              </a:spcBef>
              <a:spcAft>
                <a:spcPct val="0"/>
              </a:spcAft>
              <a:buClrTx/>
              <a:buSzTx/>
              <a:buFont typeface="Arial" pitchFamily="34" charset="0"/>
              <a:buNone/>
              <a:tabLst/>
              <a:defRPr/>
            </a:pPr>
            <a:endParaRPr lang="en-US" sz="1050" b="0" kern="1200" baseline="0" dirty="0">
              <a:solidFill>
                <a:schemeClr val="tx1"/>
              </a:solidFill>
              <a:effectLst/>
              <a:latin typeface="Book Antiqua"/>
              <a:ea typeface="+mn-ea"/>
              <a:cs typeface="Book Antiqua"/>
            </a:endParaRPr>
          </a:p>
          <a:p>
            <a:pPr marL="0" marR="0" indent="0" algn="l" defTabSz="914400" rtl="0" eaLnBrk="1" fontAlgn="base" latinLnBrk="0" hangingPunct="1">
              <a:lnSpc>
                <a:spcPct val="100000"/>
              </a:lnSpc>
              <a:spcBef>
                <a:spcPts val="571"/>
              </a:spcBef>
              <a:spcAft>
                <a:spcPct val="0"/>
              </a:spcAft>
              <a:buClrTx/>
              <a:buSzTx/>
              <a:buFont typeface="Arial" pitchFamily="34" charset="0"/>
              <a:buNone/>
              <a:tabLst/>
              <a:defRPr/>
            </a:pPr>
            <a:r>
              <a:rPr lang="en-US" sz="1050" b="1" u="sng" kern="1200" baseline="0" dirty="0">
                <a:solidFill>
                  <a:schemeClr val="tx1"/>
                </a:solidFill>
                <a:effectLst/>
                <a:latin typeface="Book Antiqua"/>
                <a:ea typeface="+mn-ea"/>
                <a:cs typeface="Book Antiqua"/>
              </a:rPr>
              <a:t>Sources:</a:t>
            </a:r>
            <a:r>
              <a:rPr lang="en-US" sz="1050" b="0" u="none" kern="1200" baseline="0" dirty="0">
                <a:solidFill>
                  <a:schemeClr val="tx1"/>
                </a:solidFill>
                <a:effectLst/>
                <a:latin typeface="Book Antiqua"/>
                <a:ea typeface="+mn-ea"/>
                <a:cs typeface="Book Antiqua"/>
              </a:rPr>
              <a:t> “Preparing isinglass fining solution,” Agne27, CCA-SA 3.0 http://commons.wikimedia.org/wiki/File:Preparing_isinglass_fining_solution.JPG</a:t>
            </a:r>
          </a:p>
          <a:p>
            <a:pPr marL="0" marR="0" indent="0" algn="l" defTabSz="914400" rtl="0" eaLnBrk="1" fontAlgn="base" latinLnBrk="0" hangingPunct="1">
              <a:lnSpc>
                <a:spcPct val="100000"/>
              </a:lnSpc>
              <a:spcBef>
                <a:spcPts val="571"/>
              </a:spcBef>
              <a:spcAft>
                <a:spcPct val="0"/>
              </a:spcAft>
              <a:buClrTx/>
              <a:buSzTx/>
              <a:buFont typeface="Arial" pitchFamily="34" charset="0"/>
              <a:buNone/>
              <a:tabLst/>
              <a:defRPr/>
            </a:pPr>
            <a:endParaRPr lang="en-US" sz="1050" b="0" u="none" kern="1200" dirty="0">
              <a:solidFill>
                <a:schemeClr val="tx1"/>
              </a:solidFill>
              <a:effectLst/>
              <a:latin typeface="Book Antiqua"/>
              <a:ea typeface="+mn-ea"/>
              <a:cs typeface="Book Antiqua"/>
            </a:endParaRPr>
          </a:p>
          <a:p>
            <a:pPr marL="0" marR="0" indent="0" algn="l" defTabSz="914400" rtl="0" eaLnBrk="1" fontAlgn="base" latinLnBrk="0" hangingPunct="1">
              <a:lnSpc>
                <a:spcPct val="100000"/>
              </a:lnSpc>
              <a:spcBef>
                <a:spcPts val="571"/>
              </a:spcBef>
              <a:spcAft>
                <a:spcPct val="0"/>
              </a:spcAft>
              <a:buClrTx/>
              <a:buSzTx/>
              <a:buFont typeface="Arial" pitchFamily="34" charset="0"/>
              <a:buNone/>
              <a:tabLst/>
              <a:defRPr/>
            </a:pPr>
            <a:r>
              <a:rPr lang="en-US" sz="1050" b="0" u="none" kern="1200" dirty="0">
                <a:solidFill>
                  <a:schemeClr val="tx1"/>
                </a:solidFill>
                <a:effectLst/>
                <a:latin typeface="Book Antiqua"/>
                <a:ea typeface="+mn-ea"/>
                <a:cs typeface="Book Antiqua"/>
              </a:rPr>
              <a:t>“a solution of NaCl in water,” Poecus, Public Domain, http://commons.wikimedia.org/wiki/File:SoluzioneSale.jpg</a:t>
            </a:r>
          </a:p>
          <a:p>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720481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8992C-302D-4386-B495-B2BA21605D19}" type="slidenum">
              <a:rPr lang="en-US" altLang="en-US"/>
              <a:pPr/>
              <a:t>31</a:t>
            </a:fld>
            <a:endParaRPr lang="en-US" altLang="en-US" dirty="0"/>
          </a:p>
        </p:txBody>
      </p:sp>
      <p:sp>
        <p:nvSpPr>
          <p:cNvPr id="134146" name="Rectangle 2"/>
          <p:cNvSpPr>
            <a:spLocks noGrp="1" noRot="1" noChangeAspect="1" noChangeArrowheads="1" noTextEdit="1"/>
          </p:cNvSpPr>
          <p:nvPr>
            <p:ph type="sldImg"/>
          </p:nvPr>
        </p:nvSpPr>
        <p:spPr>
          <a:xfrm>
            <a:off x="1143000" y="685800"/>
            <a:ext cx="4572000" cy="3429000"/>
          </a:xfrm>
          <a:ln/>
        </p:spPr>
      </p:sp>
      <p:sp>
        <p:nvSpPr>
          <p:cNvPr id="134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33295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9BAA1-9AF6-4A4A-A8F9-2B3C1431854B}" type="slidenum">
              <a:rPr lang="en-US" altLang="en-US"/>
              <a:pPr/>
              <a:t>32</a:t>
            </a:fld>
            <a:endParaRPr lang="en-US" altLang="en-US" dirty="0"/>
          </a:p>
        </p:txBody>
      </p:sp>
      <p:sp>
        <p:nvSpPr>
          <p:cNvPr id="75778" name="Rectangle 2"/>
          <p:cNvSpPr>
            <a:spLocks noGrp="1" noRot="1" noChangeAspect="1" noChangeArrowheads="1" noTextEdit="1"/>
          </p:cNvSpPr>
          <p:nvPr>
            <p:ph type="sldImg"/>
          </p:nvPr>
        </p:nvSpPr>
        <p:spPr>
          <a:xfrm>
            <a:off x="1143000" y="685800"/>
            <a:ext cx="4572000" cy="3429000"/>
          </a:xfrm>
          <a:ln/>
        </p:spPr>
      </p:sp>
      <p:sp>
        <p:nvSpPr>
          <p:cNvPr id="75779" name="Rectangle 3"/>
          <p:cNvSpPr>
            <a:spLocks noGrp="1" noChangeArrowheads="1"/>
          </p:cNvSpPr>
          <p:nvPr>
            <p:ph type="body" idx="1"/>
          </p:nvPr>
        </p:nvSpPr>
        <p:spPr/>
        <p:txBody>
          <a:bodyPr/>
          <a:lstStyle/>
          <a:p>
            <a:endParaRPr lang="en-US" altLang="en-US" dirty="0">
              <a:solidFill>
                <a:srgbClr val="000000"/>
              </a:solidFill>
            </a:endParaRPr>
          </a:p>
        </p:txBody>
      </p:sp>
    </p:spTree>
    <p:extLst>
      <p:ext uri="{BB962C8B-B14F-4D97-AF65-F5344CB8AC3E}">
        <p14:creationId xmlns:p14="http://schemas.microsoft.com/office/powerpoint/2010/main" val="2408660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9BAA1-9AF6-4A4A-A8F9-2B3C1431854B}" type="slidenum">
              <a:rPr lang="en-US" altLang="en-US"/>
              <a:pPr/>
              <a:t>33</a:t>
            </a:fld>
            <a:endParaRPr lang="en-US" altLang="en-US" dirty="0"/>
          </a:p>
        </p:txBody>
      </p:sp>
      <p:sp>
        <p:nvSpPr>
          <p:cNvPr id="75778" name="Rectangle 2"/>
          <p:cNvSpPr>
            <a:spLocks noGrp="1" noRot="1" noChangeAspect="1" noChangeArrowheads="1" noTextEdit="1"/>
          </p:cNvSpPr>
          <p:nvPr>
            <p:ph type="sldImg"/>
          </p:nvPr>
        </p:nvSpPr>
        <p:spPr>
          <a:xfrm>
            <a:off x="1143000" y="685800"/>
            <a:ext cx="4572000" cy="3429000"/>
          </a:xfrm>
          <a:ln/>
        </p:spPr>
      </p:sp>
      <p:sp>
        <p:nvSpPr>
          <p:cNvPr id="75779" name="Rectangle 3"/>
          <p:cNvSpPr>
            <a:spLocks noGrp="1" noChangeArrowheads="1"/>
          </p:cNvSpPr>
          <p:nvPr>
            <p:ph type="body" idx="1"/>
          </p:nvPr>
        </p:nvSpPr>
        <p:spPr/>
        <p:txBody>
          <a:bodyPr/>
          <a:lstStyle/>
          <a:p>
            <a:endParaRPr lang="en-US" altLang="en-US" dirty="0">
              <a:solidFill>
                <a:srgbClr val="000000"/>
              </a:solidFill>
            </a:endParaRPr>
          </a:p>
        </p:txBody>
      </p:sp>
    </p:spTree>
    <p:extLst>
      <p:ext uri="{BB962C8B-B14F-4D97-AF65-F5344CB8AC3E}">
        <p14:creationId xmlns:p14="http://schemas.microsoft.com/office/powerpoint/2010/main" val="408159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08F1AF-06BC-4DB4-9784-44DD8DFB1B13}" type="slidenum">
              <a:rPr lang="en-US" altLang="en-US"/>
              <a:pPr/>
              <a:t>34</a:t>
            </a:fld>
            <a:endParaRPr lang="en-US" altLang="en-US" dirty="0"/>
          </a:p>
        </p:txBody>
      </p:sp>
      <p:sp>
        <p:nvSpPr>
          <p:cNvPr id="19458" name="Rectangle 2"/>
          <p:cNvSpPr>
            <a:spLocks noGrp="1" noRot="1" noChangeAspect="1" noChangeArrowheads="1" noTextEdit="1"/>
          </p:cNvSpPr>
          <p:nvPr>
            <p:ph type="sldImg"/>
          </p:nvPr>
        </p:nvSpPr>
        <p:spPr>
          <a:xfrm>
            <a:off x="1143000" y="685800"/>
            <a:ext cx="4572000" cy="3429000"/>
          </a:xfrm>
          <a:ln/>
        </p:spPr>
      </p:sp>
      <p:sp>
        <p:nvSpPr>
          <p:cNvPr id="194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7557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lstStyle/>
          <a:p>
            <a:endParaRPr lang="en-US" sz="1050" kern="1200" baseline="0" dirty="0">
              <a:solidFill>
                <a:schemeClr val="tx1"/>
              </a:solidFill>
              <a:effectLst/>
              <a:latin typeface="Book Antiqua"/>
              <a:ea typeface="+mn-ea"/>
              <a:cs typeface="Book Antiqua"/>
            </a:endParaRP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19385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4DBB5-D2CA-4577-BDCD-EDB53BF67D06}" type="slidenum">
              <a:rPr lang="en-US" altLang="en-US"/>
              <a:pPr/>
              <a:t>35</a:t>
            </a:fld>
            <a:endParaRPr lang="en-US" altLang="en-US" dirty="0"/>
          </a:p>
        </p:txBody>
      </p:sp>
      <p:sp>
        <p:nvSpPr>
          <p:cNvPr id="123906" name="Rectangle 2"/>
          <p:cNvSpPr>
            <a:spLocks noGrp="1" noRot="1" noChangeAspect="1" noChangeArrowheads="1" noTextEdit="1"/>
          </p:cNvSpPr>
          <p:nvPr>
            <p:ph type="sldImg"/>
          </p:nvPr>
        </p:nvSpPr>
        <p:spPr>
          <a:xfrm>
            <a:off x="1143000" y="685800"/>
            <a:ext cx="4572000" cy="3429000"/>
          </a:xfrm>
          <a:ln/>
        </p:spPr>
      </p:sp>
      <p:sp>
        <p:nvSpPr>
          <p:cNvPr id="12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0753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4DBB5-D2CA-4577-BDCD-EDB53BF67D06}" type="slidenum">
              <a:rPr lang="en-US" altLang="en-US"/>
              <a:pPr/>
              <a:t>36</a:t>
            </a:fld>
            <a:endParaRPr lang="en-US" altLang="en-US" dirty="0"/>
          </a:p>
        </p:txBody>
      </p:sp>
      <p:sp>
        <p:nvSpPr>
          <p:cNvPr id="123906" name="Rectangle 2"/>
          <p:cNvSpPr>
            <a:spLocks noGrp="1" noRot="1" noChangeAspect="1" noChangeArrowheads="1" noTextEdit="1"/>
          </p:cNvSpPr>
          <p:nvPr>
            <p:ph type="sldImg"/>
          </p:nvPr>
        </p:nvSpPr>
        <p:spPr>
          <a:xfrm>
            <a:off x="1143000" y="685800"/>
            <a:ext cx="4572000" cy="3429000"/>
          </a:xfrm>
          <a:ln/>
        </p:spPr>
      </p:sp>
      <p:sp>
        <p:nvSpPr>
          <p:cNvPr id="12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86464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2CE1B-2107-4AA9-855B-885021F2BA16}" type="slidenum">
              <a:rPr lang="en-US" altLang="en-US"/>
              <a:pPr/>
              <a:t>37</a:t>
            </a:fld>
            <a:endParaRPr lang="en-US" altLang="en-US" dirty="0"/>
          </a:p>
        </p:txBody>
      </p:sp>
      <p:sp>
        <p:nvSpPr>
          <p:cNvPr id="135170" name="Rectangle 2"/>
          <p:cNvSpPr>
            <a:spLocks noGrp="1" noRot="1" noChangeAspect="1" noChangeArrowheads="1" noTextEdit="1"/>
          </p:cNvSpPr>
          <p:nvPr>
            <p:ph type="sldImg"/>
          </p:nvPr>
        </p:nvSpPr>
        <p:spPr>
          <a:xfrm>
            <a:off x="1143000" y="685800"/>
            <a:ext cx="4572000" cy="3429000"/>
          </a:xfrm>
          <a:ln/>
        </p:spPr>
      </p:sp>
      <p:sp>
        <p:nvSpPr>
          <p:cNvPr id="135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37631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2CE1B-2107-4AA9-855B-885021F2BA16}" type="slidenum">
              <a:rPr lang="en-US" altLang="en-US"/>
              <a:pPr/>
              <a:t>38</a:t>
            </a:fld>
            <a:endParaRPr lang="en-US" altLang="en-US" dirty="0"/>
          </a:p>
        </p:txBody>
      </p:sp>
      <p:sp>
        <p:nvSpPr>
          <p:cNvPr id="135170" name="Rectangle 2"/>
          <p:cNvSpPr>
            <a:spLocks noGrp="1" noRot="1" noChangeAspect="1" noChangeArrowheads="1" noTextEdit="1"/>
          </p:cNvSpPr>
          <p:nvPr>
            <p:ph type="sldImg"/>
          </p:nvPr>
        </p:nvSpPr>
        <p:spPr>
          <a:xfrm>
            <a:off x="1143000" y="685800"/>
            <a:ext cx="4572000" cy="3429000"/>
          </a:xfrm>
          <a:ln/>
        </p:spPr>
      </p:sp>
      <p:sp>
        <p:nvSpPr>
          <p:cNvPr id="135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37631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EE9E5-CC43-4D67-B11C-9F8A8BBC4D7C}" type="slidenum">
              <a:rPr lang="en-US" altLang="en-US"/>
              <a:pPr/>
              <a:t>39</a:t>
            </a:fld>
            <a:endParaRPr lang="en-US" altLang="en-US" dirty="0"/>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89878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EE9E5-CC43-4D67-B11C-9F8A8BBC4D7C}" type="slidenum">
              <a:rPr lang="en-US" altLang="en-US"/>
              <a:pPr/>
              <a:t>40</a:t>
            </a:fld>
            <a:endParaRPr lang="en-US" altLang="en-US" dirty="0"/>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89878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69F4F1-4D08-447D-9A8D-B7F88EC791AB}" type="slidenum">
              <a:rPr lang="en-US" altLang="en-US"/>
              <a:pPr/>
              <a:t>41</a:t>
            </a:fld>
            <a:endParaRPr lang="en-US" altLang="en-US" dirty="0"/>
          </a:p>
        </p:txBody>
      </p:sp>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05333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69F4F1-4D08-447D-9A8D-B7F88EC791AB}" type="slidenum">
              <a:rPr lang="en-US" altLang="en-US"/>
              <a:pPr/>
              <a:t>42</a:t>
            </a:fld>
            <a:endParaRPr lang="en-US" altLang="en-US" dirty="0"/>
          </a:p>
        </p:txBody>
      </p:sp>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53760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69F4F1-4D08-447D-9A8D-B7F88EC791AB}" type="slidenum">
              <a:rPr lang="en-US" altLang="en-US"/>
              <a:pPr/>
              <a:t>43</a:t>
            </a:fld>
            <a:endParaRPr lang="en-US" altLang="en-US" dirty="0"/>
          </a:p>
        </p:txBody>
      </p:sp>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77346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69F4F1-4D08-447D-9A8D-B7F88EC791AB}" type="slidenum">
              <a:rPr lang="en-US" altLang="en-US"/>
              <a:pPr/>
              <a:t>44</a:t>
            </a:fld>
            <a:endParaRPr lang="en-US" altLang="en-US" dirty="0"/>
          </a:p>
        </p:txBody>
      </p:sp>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9029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20000"/>
          </a:bodyPr>
          <a:lstStyle/>
          <a:p>
            <a:r>
              <a:rPr lang="en-US" b="1" dirty="0"/>
              <a:t>Timing ≈ 0.5 min</a:t>
            </a:r>
          </a:p>
          <a:p>
            <a:endParaRPr lang="en-US" b="1" dirty="0"/>
          </a:p>
          <a:p>
            <a:pPr marL="171450" indent="-171450">
              <a:buFont typeface="Arial" pitchFamily="34" charset="0"/>
              <a:buChar char="•"/>
            </a:pPr>
            <a:r>
              <a:rPr lang="en-US" dirty="0"/>
              <a:t>Think about a system that</a:t>
            </a:r>
            <a:r>
              <a:rPr lang="en-US" baseline="0" dirty="0"/>
              <a:t> has reached equilibrium. It does not undergo any net change but simply continues to run both forward and reverse reactions at the same rate.</a:t>
            </a:r>
          </a:p>
          <a:p>
            <a:pPr marL="171450" indent="-171450">
              <a:buFont typeface="Arial" pitchFamily="34" charset="0"/>
              <a:buChar char="•"/>
            </a:pPr>
            <a:r>
              <a:rPr lang="en-US" baseline="0" dirty="0"/>
              <a:t>You could disrupt this equilibrium by adding more reactant. Such an action would immediately change the concentration of reactant, which would affect the system. </a:t>
            </a:r>
          </a:p>
          <a:p>
            <a:pPr marL="171450" indent="-171450">
              <a:buFont typeface="Arial" pitchFamily="34" charset="0"/>
              <a:buChar char="•"/>
            </a:pPr>
            <a:r>
              <a:rPr lang="en-US" baseline="0" dirty="0"/>
              <a:t>In fact, any change in concentration of reactants or products would disrupt the equilibrium. The change could be either an addition or a subtraction. If you add or remove any component of the system, it will lose its equilibrium state. </a:t>
            </a:r>
          </a:p>
          <a:p>
            <a:pPr marL="171450" indent="-171450">
              <a:buFont typeface="Arial" pitchFamily="34" charset="0"/>
              <a:buChar char="•"/>
            </a:pPr>
            <a:r>
              <a:rPr lang="en-US" baseline="0" dirty="0"/>
              <a:t>[animate 1st paragraph] This type of external change is called a stress. A stress is a change that is imposed on a system from the outside. </a:t>
            </a:r>
          </a:p>
          <a:p>
            <a:pPr marL="171450" indent="-171450">
              <a:buFont typeface="Arial" pitchFamily="34" charset="0"/>
              <a:buChar char="•"/>
            </a:pPr>
            <a:r>
              <a:rPr lang="en-US" baseline="0" dirty="0"/>
              <a:t>[animate subhead and 2st bullet] What are some other stresses that can disrupt a system at equilibrium? </a:t>
            </a:r>
          </a:p>
          <a:p>
            <a:pPr marL="171450" indent="-171450">
              <a:buFont typeface="Arial" pitchFamily="34" charset="0"/>
              <a:buChar char="•"/>
            </a:pPr>
            <a:r>
              <a:rPr lang="en-US" baseline="0" dirty="0"/>
              <a:t>[animate 2nd bullet] For systems that contain gases, a change in pressure can be a stress.</a:t>
            </a:r>
          </a:p>
          <a:p>
            <a:pPr marL="171450" indent="-171450">
              <a:buFont typeface="Arial" pitchFamily="34" charset="0"/>
              <a:buChar char="•"/>
            </a:pPr>
            <a:r>
              <a:rPr lang="en-US" baseline="0" dirty="0"/>
              <a:t>[animate 3rd bullet] Finally, a change in temperature can also be a stress that disrupts a chemical system at equilibrium.</a:t>
            </a:r>
          </a:p>
          <a:p>
            <a:pPr marL="171450" indent="-171450">
              <a:buFont typeface="Arial" pitchFamily="34" charset="0"/>
              <a:buChar char="•"/>
            </a:pPr>
            <a:r>
              <a:rPr lang="en-US" baseline="0" dirty="0"/>
              <a:t>As we move forward in this lesson, you will deal with each of these types of stresses and their effects on equilibrium systems.</a:t>
            </a:r>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2CE1B-2107-4AA9-855B-885021F2BA16}" type="slidenum">
              <a:rPr lang="en-US" altLang="en-US">
                <a:solidFill>
                  <a:prstClr val="black"/>
                </a:solidFill>
              </a:rPr>
              <a:pPr/>
              <a:t>45</a:t>
            </a:fld>
            <a:endParaRPr lang="en-US" altLang="en-US" dirty="0">
              <a:solidFill>
                <a:prstClr val="black"/>
              </a:solidFill>
            </a:endParaRPr>
          </a:p>
        </p:txBody>
      </p:sp>
      <p:sp>
        <p:nvSpPr>
          <p:cNvPr id="135170" name="Rectangle 2"/>
          <p:cNvSpPr>
            <a:spLocks noGrp="1" noRot="1" noChangeAspect="1" noChangeArrowheads="1" noTextEdit="1"/>
          </p:cNvSpPr>
          <p:nvPr>
            <p:ph type="sldImg"/>
          </p:nvPr>
        </p:nvSpPr>
        <p:spPr>
          <a:xfrm>
            <a:off x="1143000" y="685800"/>
            <a:ext cx="4572000" cy="3429000"/>
          </a:xfrm>
          <a:ln/>
        </p:spPr>
      </p:sp>
      <p:sp>
        <p:nvSpPr>
          <p:cNvPr id="135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37631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2CE1B-2107-4AA9-855B-885021F2BA16}" type="slidenum">
              <a:rPr lang="en-US" altLang="en-US">
                <a:solidFill>
                  <a:prstClr val="black"/>
                </a:solidFill>
              </a:rPr>
              <a:pPr/>
              <a:t>46</a:t>
            </a:fld>
            <a:endParaRPr lang="en-US" altLang="en-US" dirty="0">
              <a:solidFill>
                <a:prstClr val="black"/>
              </a:solidFill>
            </a:endParaRPr>
          </a:p>
        </p:txBody>
      </p:sp>
      <p:sp>
        <p:nvSpPr>
          <p:cNvPr id="135170" name="Rectangle 2"/>
          <p:cNvSpPr>
            <a:spLocks noGrp="1" noRot="1" noChangeAspect="1" noChangeArrowheads="1" noTextEdit="1"/>
          </p:cNvSpPr>
          <p:nvPr>
            <p:ph type="sldImg"/>
          </p:nvPr>
        </p:nvSpPr>
        <p:spPr>
          <a:xfrm>
            <a:off x="1143000" y="685800"/>
            <a:ext cx="4572000" cy="3429000"/>
          </a:xfrm>
          <a:ln/>
        </p:spPr>
      </p:sp>
      <p:sp>
        <p:nvSpPr>
          <p:cNvPr id="135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37631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48</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76986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49</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31943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50</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02884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51</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20613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52</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76986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53</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48799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54</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45860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pPr/>
              <a:t>55</a:t>
            </a:fld>
            <a:endParaRPr lang="en-US" altLang="en-US" dirty="0"/>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74504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a:bodyPr>
          <a:lstStyle/>
          <a:p>
            <a:r>
              <a:rPr lang="en-US" b="1" dirty="0"/>
              <a:t>Timing ≈ 0.5 min</a:t>
            </a:r>
          </a:p>
          <a:p>
            <a:endParaRPr lang="en-US" b="1" dirty="0"/>
          </a:p>
          <a:p>
            <a:pPr marL="171450" indent="-171450">
              <a:buFont typeface="Arial" pitchFamily="34" charset="0"/>
              <a:buChar char="•"/>
            </a:pPr>
            <a:r>
              <a:rPr lang="en-US" dirty="0"/>
              <a:t>Henry Le Chatelier was a French chemist who described</a:t>
            </a:r>
            <a:r>
              <a:rPr lang="en-US" baseline="0" dirty="0"/>
              <a:t> the response of a chemical equilibrium to stress. Le Chatelier observed that any system at equilibrium can be forced out of equilibrium by various disturbances. However, when this happens, Le Chatelier found that the system will react to counteract the change imposed on it, and then will establish a new equilibrium state.</a:t>
            </a:r>
          </a:p>
          <a:p>
            <a:pPr marL="171450" indent="-171450">
              <a:buFont typeface="Arial" pitchFamily="34" charset="0"/>
              <a:buChar char="•"/>
            </a:pPr>
            <a:r>
              <a:rPr lang="en-US" baseline="0" dirty="0"/>
              <a:t>Chemists now refer to this general idea as Le Chatelier’s principle. </a:t>
            </a:r>
          </a:p>
          <a:p>
            <a:endParaRPr lang="en-US" dirty="0"/>
          </a:p>
          <a:p>
            <a:r>
              <a:rPr lang="en-US" b="1" u="sng" dirty="0"/>
              <a:t>SOURCES:</a:t>
            </a:r>
            <a:r>
              <a:rPr lang="en-US" b="1" baseline="0" dirty="0"/>
              <a:t> </a:t>
            </a:r>
          </a:p>
          <a:p>
            <a:r>
              <a:rPr lang="en-US" dirty="0"/>
              <a:t>Henry Le Chatelier: http://commons.wikimedia.org/wiki/File:Lechatelier.jpg; </a:t>
            </a:r>
            <a:r>
              <a:rPr lang="en-US" b="0" dirty="0"/>
              <a:t>public domain</a:t>
            </a:r>
            <a:r>
              <a:rPr lang="en-US" b="0" baseline="0" dirty="0"/>
              <a:t>; accessed 6/29/12</a:t>
            </a:r>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solidFill>
                  <a:prstClr val="black"/>
                </a:solidFill>
              </a:rPr>
              <a:pPr/>
              <a:t>57</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769863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solidFill>
                  <a:prstClr val="black"/>
                </a:solidFill>
              </a:rPr>
              <a:pPr/>
              <a:t>58</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03738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F354D-B011-4ED9-8671-33DD1ADD4ABE}" type="slidenum">
              <a:rPr lang="en-US" altLang="en-US">
                <a:solidFill>
                  <a:prstClr val="black"/>
                </a:solidFill>
              </a:rPr>
              <a:pPr/>
              <a:t>59</a:t>
            </a:fld>
            <a:endParaRPr lang="en-US" altLang="en-US" dirty="0">
              <a:solidFill>
                <a:prstClr val="black"/>
              </a:solidFill>
            </a:endParaRPr>
          </a:p>
        </p:txBody>
      </p:sp>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91159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F354D-B011-4ED9-8671-33DD1ADD4ABE}" type="slidenum">
              <a:rPr lang="en-US" altLang="en-US"/>
              <a:pPr/>
              <a:t>60</a:t>
            </a:fld>
            <a:endParaRPr lang="en-US" altLang="en-US" dirty="0"/>
          </a:p>
        </p:txBody>
      </p:sp>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91159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solidFill>
                  <a:prstClr val="black"/>
                </a:solidFill>
              </a:rPr>
              <a:pPr/>
              <a:t>61</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176986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B051E-041E-42BE-8DE8-D52BED37A3DD}" type="slidenum">
              <a:rPr lang="en-US" altLang="en-US">
                <a:solidFill>
                  <a:prstClr val="black"/>
                </a:solidFill>
              </a:rPr>
              <a:pPr/>
              <a:t>62</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4604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ED2CE-E9EB-476A-BCE8-FC9194A56C93}" type="slidenum">
              <a:rPr lang="en-US" altLang="en-US">
                <a:solidFill>
                  <a:prstClr val="black"/>
                </a:solidFill>
              </a:rPr>
              <a:pPr/>
              <a:t>68</a:t>
            </a:fld>
            <a:endParaRPr lang="en-US" altLang="en-US" dirty="0">
              <a:solidFill>
                <a:prstClr val="black"/>
              </a:solidFill>
            </a:endParaRPr>
          </a:p>
        </p:txBody>
      </p:sp>
      <p:sp>
        <p:nvSpPr>
          <p:cNvPr id="162818" name="Rectangle 2"/>
          <p:cNvSpPr>
            <a:spLocks noGrp="1" noRot="1" noChangeAspect="1" noChangeArrowheads="1" noTextEdit="1"/>
          </p:cNvSpPr>
          <p:nvPr>
            <p:ph type="sldImg"/>
          </p:nvPr>
        </p:nvSpPr>
        <p:spPr>
          <a:xfrm>
            <a:off x="1143000" y="685800"/>
            <a:ext cx="4572000" cy="3429000"/>
          </a:xfrm>
          <a:ln/>
        </p:spPr>
      </p:sp>
      <p:sp>
        <p:nvSpPr>
          <p:cNvPr id="1628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834570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94A61-ED40-4A76-839B-2A6696709B97}" type="slidenum">
              <a:rPr lang="en-US" altLang="en-US"/>
              <a:pPr/>
              <a:t>69</a:t>
            </a:fld>
            <a:endParaRPr lang="en-US" altLang="en-US" dirty="0"/>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35645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53B2A-E503-42CB-9B42-AFA41162FE5D}" type="slidenum">
              <a:rPr lang="en-US" altLang="en-US"/>
              <a:pPr/>
              <a:t>70</a:t>
            </a:fld>
            <a:endParaRPr lang="en-US" altLang="en-US" dirty="0"/>
          </a:p>
        </p:txBody>
      </p:sp>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37245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53B2A-E503-42CB-9B42-AFA41162FE5D}" type="slidenum">
              <a:rPr lang="en-US" altLang="en-US"/>
              <a:pPr/>
              <a:t>71</a:t>
            </a:fld>
            <a:endParaRPr lang="en-US" altLang="en-US" dirty="0"/>
          </a:p>
        </p:txBody>
      </p:sp>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3724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77500" lnSpcReduction="20000"/>
          </a:bodyPr>
          <a:lstStyle/>
          <a:p>
            <a:r>
              <a:rPr lang="en-US" b="1" dirty="0"/>
              <a:t>Timing ≈ 1 min</a:t>
            </a:r>
          </a:p>
          <a:p>
            <a:endParaRPr lang="en-US" b="1" dirty="0"/>
          </a:p>
          <a:p>
            <a:pPr marL="171450" indent="-171450">
              <a:buFont typeface="Arial" pitchFamily="34" charset="0"/>
              <a:buChar char="•"/>
            </a:pPr>
            <a:r>
              <a:rPr lang="en-US" dirty="0"/>
              <a:t>Let’s look at the details of a chemical</a:t>
            </a:r>
            <a:r>
              <a:rPr lang="en-US" baseline="0" dirty="0"/>
              <a:t> system at equilibrium that undergoes a stress caused by addition of reactant molecules. </a:t>
            </a:r>
          </a:p>
          <a:p>
            <a:pPr marL="171450" indent="-171450">
              <a:buFont typeface="Arial" pitchFamily="34" charset="0"/>
              <a:buChar char="•"/>
            </a:pPr>
            <a:r>
              <a:rPr lang="en-US" baseline="0" dirty="0"/>
              <a:t>[animate left] We start with the system at equilibrium. The equilibrium constant, </a:t>
            </a:r>
            <a:r>
              <a:rPr lang="en-US" i="1" baseline="0" dirty="0"/>
              <a:t>K</a:t>
            </a:r>
            <a:r>
              <a:rPr lang="en-US" baseline="0" dirty="0"/>
              <a:t>, can be calculated using the equilibrium concentrations of reactants and products. If you count the number of blue product molecules and the number of red reactant molecules, these numbers can stand in for concentration. The calculated value of </a:t>
            </a:r>
            <a:r>
              <a:rPr lang="en-US" i="1" baseline="0" dirty="0"/>
              <a:t>K</a:t>
            </a:r>
            <a:r>
              <a:rPr lang="en-US" baseline="0" dirty="0"/>
              <a:t> is 0.25.</a:t>
            </a:r>
          </a:p>
          <a:p>
            <a:pPr marL="171450" indent="-171450">
              <a:buFont typeface="Arial" pitchFamily="34" charset="0"/>
              <a:buChar char="•"/>
            </a:pPr>
            <a:r>
              <a:rPr lang="en-US" baseline="0" dirty="0"/>
              <a:t>[animate middle] If we add three more red reactant molecules to this system, the equilibrium becomes disrupted because the concentration of reactant has changed. How does the system respond? The additional reactant molecules increase the rate of collisions between reactant molecules, which increases the forward reaction rate. As a result, more product is made as the equilibrium shifts to the right. </a:t>
            </a:r>
          </a:p>
          <a:p>
            <a:pPr marL="171450" indent="-171450">
              <a:buFont typeface="Arial" pitchFamily="34" charset="0"/>
              <a:buChar char="•"/>
            </a:pPr>
            <a:r>
              <a:rPr lang="en-US" baseline="0" dirty="0"/>
              <a:t>[animate right] Eventually, a new equilibrium is established. This equilibrium has the same equilibrium constant as the original system. You can verify this by counting the number of blue product molecules and the number of red reactant molecules, and inserting these values into the expression for </a:t>
            </a:r>
            <a:r>
              <a:rPr lang="en-US" i="1" baseline="0" dirty="0"/>
              <a:t>K</a:t>
            </a:r>
            <a:r>
              <a:rPr lang="en-US" baseline="0" dirty="0"/>
              <a:t>. </a:t>
            </a:r>
          </a:p>
          <a:p>
            <a:pPr marL="171450" indent="-171450">
              <a:buFont typeface="Arial" pitchFamily="34" charset="0"/>
              <a:buChar char="•"/>
            </a:pPr>
            <a:r>
              <a:rPr lang="en-US" baseline="0" dirty="0"/>
              <a:t>When you look at these results, you can see that some reactant molecules reacted to form product. The system shifted to reduce the added reactant via reaction to form product. </a:t>
            </a:r>
          </a:p>
          <a:p>
            <a:pPr marL="171450" indent="-171450">
              <a:buFont typeface="Arial" pitchFamily="34" charset="0"/>
              <a:buChar char="•"/>
            </a:pPr>
            <a:r>
              <a:rPr lang="en-US" baseline="0" dirty="0"/>
              <a:t>Thus, addition of reactant causes an equilibrium to shift toward product formation to reduce the stress of added reactant.</a:t>
            </a:r>
          </a:p>
          <a:p>
            <a:endParaRPr lang="en-US" dirty="0"/>
          </a:p>
          <a:p>
            <a:r>
              <a:rPr lang="en-US" b="1" u="sng" dirty="0"/>
              <a:t>SOURCES:</a:t>
            </a:r>
            <a:r>
              <a:rPr lang="en-US" b="1" baseline="0" dirty="0"/>
              <a:t> </a:t>
            </a:r>
          </a:p>
          <a:p>
            <a:r>
              <a:rPr lang="en-US" b="0" baseline="0" dirty="0"/>
              <a:t>sketch created by writer</a:t>
            </a:r>
            <a:endParaRPr lang="en-US" dirty="0"/>
          </a:p>
          <a:p>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53B2A-E503-42CB-9B42-AFA41162FE5D}" type="slidenum">
              <a:rPr lang="en-US" altLang="en-US"/>
              <a:pPr/>
              <a:t>72</a:t>
            </a:fld>
            <a:endParaRPr lang="en-US" altLang="en-US" dirty="0"/>
          </a:p>
        </p:txBody>
      </p:sp>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96890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53B2A-E503-42CB-9B42-AFA41162FE5D}" type="slidenum">
              <a:rPr lang="en-US" altLang="en-US"/>
              <a:pPr/>
              <a:t>73</a:t>
            </a:fld>
            <a:endParaRPr lang="en-US" altLang="en-US" dirty="0"/>
          </a:p>
        </p:txBody>
      </p:sp>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36046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8F240-5BA8-43DA-8CF0-2094BAEDBB03}" type="slidenum">
              <a:rPr lang="en-US" altLang="en-US"/>
              <a:pPr/>
              <a:t>74</a:t>
            </a:fld>
            <a:endParaRPr lang="en-US" altLang="en-US" dirty="0"/>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13760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8F240-5BA8-43DA-8CF0-2094BAEDBB03}" type="slidenum">
              <a:rPr lang="en-US" altLang="en-US"/>
              <a:pPr/>
              <a:t>75</a:t>
            </a:fld>
            <a:endParaRPr lang="en-US" altLang="en-US" dirty="0"/>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394756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8F240-5BA8-43DA-8CF0-2094BAEDBB03}" type="slidenum">
              <a:rPr lang="en-US" altLang="en-US"/>
              <a:pPr/>
              <a:t>76</a:t>
            </a:fld>
            <a:endParaRPr lang="en-US" altLang="en-US" dirty="0"/>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813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50C7A-117E-4FA1-9B03-40B5BB1E464E}" type="slidenum">
              <a:rPr lang="en-US" altLang="en-US"/>
              <a:pPr/>
              <a:t>77</a:t>
            </a:fld>
            <a:endParaRPr lang="en-US" altLang="en-US" dirty="0"/>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4824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50C7A-117E-4FA1-9B03-40B5BB1E464E}" type="slidenum">
              <a:rPr lang="en-US" altLang="en-US"/>
              <a:pPr/>
              <a:t>78</a:t>
            </a:fld>
            <a:endParaRPr lang="en-US" altLang="en-US" dirty="0"/>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4824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50C7A-117E-4FA1-9B03-40B5BB1E464E}" type="slidenum">
              <a:rPr lang="en-US" altLang="en-US"/>
              <a:pPr/>
              <a:t>79</a:t>
            </a:fld>
            <a:endParaRPr lang="en-US" altLang="en-US" dirty="0"/>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4824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50C7A-117E-4FA1-9B03-40B5BB1E464E}" type="slidenum">
              <a:rPr lang="en-US" altLang="en-US"/>
              <a:pPr/>
              <a:t>80</a:t>
            </a:fld>
            <a:endParaRPr lang="en-US" altLang="en-US" dirty="0"/>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4824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50ABC-C1AE-476E-AAA3-39B3EB6CA936}" type="slidenum">
              <a:rPr lang="en-US" altLang="en-US">
                <a:solidFill>
                  <a:prstClr val="black"/>
                </a:solidFill>
              </a:rPr>
              <a:pPr/>
              <a:t>81</a:t>
            </a:fld>
            <a:endParaRPr lang="en-US" altLang="en-US" dirty="0">
              <a:solidFill>
                <a:prstClr val="black"/>
              </a:solidFill>
            </a:endParaRPr>
          </a:p>
        </p:txBody>
      </p:sp>
      <p:sp>
        <p:nvSpPr>
          <p:cNvPr id="126978" name="Rectangle 2"/>
          <p:cNvSpPr>
            <a:spLocks noGrp="1" noRot="1" noChangeAspect="1" noChangeArrowheads="1" noTextEdit="1"/>
          </p:cNvSpPr>
          <p:nvPr>
            <p:ph type="sldImg"/>
          </p:nvPr>
        </p:nvSpPr>
        <p:spPr>
          <a:xfrm>
            <a:off x="1143000" y="685800"/>
            <a:ext cx="4572000" cy="3429000"/>
          </a:xfrm>
          <a:ln/>
        </p:spPr>
      </p:sp>
      <p:sp>
        <p:nvSpPr>
          <p:cNvPr id="1269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9168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77500" lnSpcReduction="20000"/>
          </a:bodyPr>
          <a:lstStyle/>
          <a:p>
            <a:r>
              <a:rPr lang="en-US" b="1" dirty="0"/>
              <a:t>Timing ≈ 1 min</a:t>
            </a:r>
          </a:p>
          <a:p>
            <a:endParaRPr lang="en-US" b="1" dirty="0"/>
          </a:p>
          <a:p>
            <a:pPr marL="171450" indent="-171450">
              <a:buFont typeface="Arial" pitchFamily="34" charset="0"/>
              <a:buChar char="•"/>
            </a:pPr>
            <a:r>
              <a:rPr lang="en-US" dirty="0"/>
              <a:t>Let’s look at the details of a chemical</a:t>
            </a:r>
            <a:r>
              <a:rPr lang="en-US" baseline="0" dirty="0"/>
              <a:t> system at equilibrium that undergoes a stress caused by addition of reactant molecules. </a:t>
            </a:r>
          </a:p>
          <a:p>
            <a:pPr marL="171450" indent="-171450">
              <a:buFont typeface="Arial" pitchFamily="34" charset="0"/>
              <a:buChar char="•"/>
            </a:pPr>
            <a:r>
              <a:rPr lang="en-US" baseline="0" dirty="0"/>
              <a:t>[animate left] We start with the system at equilibrium. The equilibrium constant, </a:t>
            </a:r>
            <a:r>
              <a:rPr lang="en-US" i="1" baseline="0" dirty="0"/>
              <a:t>K</a:t>
            </a:r>
            <a:r>
              <a:rPr lang="en-US" baseline="0" dirty="0"/>
              <a:t>, can be calculated using the equilibrium concentrations of reactants and products. If you count the number of blue product molecules and the number of red reactant molecules, these numbers can stand in for concentration. The calculated value of </a:t>
            </a:r>
            <a:r>
              <a:rPr lang="en-US" i="1" baseline="0" dirty="0"/>
              <a:t>K</a:t>
            </a:r>
            <a:r>
              <a:rPr lang="en-US" baseline="0" dirty="0"/>
              <a:t> is 0.25.</a:t>
            </a:r>
          </a:p>
          <a:p>
            <a:pPr marL="171450" indent="-171450">
              <a:buFont typeface="Arial" pitchFamily="34" charset="0"/>
              <a:buChar char="•"/>
            </a:pPr>
            <a:r>
              <a:rPr lang="en-US" baseline="0" dirty="0"/>
              <a:t>[animate middle] If we add three more red reactant molecules to this system, the equilibrium becomes disrupted because the concentration of reactant has changed. How does the system respond? The additional reactant molecules increase the rate of collisions between reactant molecules, which increases the forward reaction rate. As a result, more product is made as the equilibrium shifts to the right. </a:t>
            </a:r>
          </a:p>
          <a:p>
            <a:pPr marL="171450" indent="-171450">
              <a:buFont typeface="Arial" pitchFamily="34" charset="0"/>
              <a:buChar char="•"/>
            </a:pPr>
            <a:r>
              <a:rPr lang="en-US" baseline="0" dirty="0"/>
              <a:t>[animate right] Eventually, a new equilibrium is established. This equilibrium has the same equilibrium constant as the original system. You can verify this by counting the number of blue product molecules and the number of red reactant molecules, and inserting these values into the expression for </a:t>
            </a:r>
            <a:r>
              <a:rPr lang="en-US" i="1" baseline="0" dirty="0"/>
              <a:t>K</a:t>
            </a:r>
            <a:r>
              <a:rPr lang="en-US" baseline="0" dirty="0"/>
              <a:t>. </a:t>
            </a:r>
          </a:p>
          <a:p>
            <a:pPr marL="171450" indent="-171450">
              <a:buFont typeface="Arial" pitchFamily="34" charset="0"/>
              <a:buChar char="•"/>
            </a:pPr>
            <a:r>
              <a:rPr lang="en-US" baseline="0" dirty="0"/>
              <a:t>When you look at these results, you can see that some reactant molecules reacted to form product. The system shifted to reduce the added reactant via reaction to form product. </a:t>
            </a:r>
          </a:p>
          <a:p>
            <a:pPr marL="171450" indent="-171450">
              <a:buFont typeface="Arial" pitchFamily="34" charset="0"/>
              <a:buChar char="•"/>
            </a:pPr>
            <a:r>
              <a:rPr lang="en-US" baseline="0" dirty="0"/>
              <a:t>Thus, addition of reactant causes an equilibrium to shift toward product formation to reduce the stress of added reactant.</a:t>
            </a:r>
          </a:p>
          <a:p>
            <a:endParaRPr lang="en-US" dirty="0"/>
          </a:p>
          <a:p>
            <a:r>
              <a:rPr lang="en-US" b="1" u="sng" dirty="0"/>
              <a:t>SOURCES:</a:t>
            </a:r>
            <a:r>
              <a:rPr lang="en-US" b="1" baseline="0" dirty="0"/>
              <a:t> </a:t>
            </a:r>
          </a:p>
          <a:p>
            <a:r>
              <a:rPr lang="en-US" b="0" baseline="0" dirty="0"/>
              <a:t>sketch created by writer</a:t>
            </a:r>
            <a:endParaRPr lang="en-US" dirty="0"/>
          </a:p>
          <a:p>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8422904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50ABC-C1AE-476E-AAA3-39B3EB6CA936}" type="slidenum">
              <a:rPr lang="en-US" altLang="en-US">
                <a:solidFill>
                  <a:prstClr val="black"/>
                </a:solidFill>
              </a:rPr>
              <a:pPr/>
              <a:t>82</a:t>
            </a:fld>
            <a:endParaRPr lang="en-US" altLang="en-US" dirty="0">
              <a:solidFill>
                <a:prstClr val="black"/>
              </a:solidFill>
            </a:endParaRPr>
          </a:p>
        </p:txBody>
      </p:sp>
      <p:sp>
        <p:nvSpPr>
          <p:cNvPr id="126978" name="Rectangle 2"/>
          <p:cNvSpPr>
            <a:spLocks noGrp="1" noRot="1" noChangeAspect="1" noChangeArrowheads="1" noTextEdit="1"/>
          </p:cNvSpPr>
          <p:nvPr>
            <p:ph type="sldImg"/>
          </p:nvPr>
        </p:nvSpPr>
        <p:spPr>
          <a:xfrm>
            <a:off x="1143000" y="685800"/>
            <a:ext cx="4572000" cy="3429000"/>
          </a:xfrm>
          <a:ln/>
        </p:spPr>
      </p:sp>
      <p:sp>
        <p:nvSpPr>
          <p:cNvPr id="1269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916844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75F2F-5146-454E-8702-6A1C42934C99}" type="slidenum">
              <a:rPr lang="en-US" altLang="en-US"/>
              <a:pPr/>
              <a:t>83</a:t>
            </a:fld>
            <a:endParaRPr lang="en-US" altLang="en-US" dirty="0"/>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72867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9884A-874A-42E5-B46E-A6358592F6BD}" type="slidenum">
              <a:rPr lang="en-US" altLang="en-US">
                <a:solidFill>
                  <a:prstClr val="black"/>
                </a:solidFill>
              </a:rPr>
              <a:pPr/>
              <a:t>84</a:t>
            </a:fld>
            <a:endParaRPr lang="en-US" altLang="en-US" dirty="0">
              <a:solidFill>
                <a:prstClr val="black"/>
              </a:solidFill>
            </a:endParaRPr>
          </a:p>
        </p:txBody>
      </p:sp>
      <p:sp>
        <p:nvSpPr>
          <p:cNvPr id="138242" name="Rectangle 2"/>
          <p:cNvSpPr>
            <a:spLocks noGrp="1" noRot="1" noChangeAspect="1" noChangeArrowheads="1" noTextEdit="1"/>
          </p:cNvSpPr>
          <p:nvPr>
            <p:ph type="sldImg"/>
          </p:nvPr>
        </p:nvSpPr>
        <p:spPr>
          <a:xfrm>
            <a:off x="1143000" y="685800"/>
            <a:ext cx="4572000" cy="3429000"/>
          </a:xfrm>
          <a:ln/>
        </p:spPr>
      </p:sp>
      <p:sp>
        <p:nvSpPr>
          <p:cNvPr id="138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310442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9884A-874A-42E5-B46E-A6358592F6BD}" type="slidenum">
              <a:rPr lang="en-US" altLang="en-US">
                <a:solidFill>
                  <a:prstClr val="black"/>
                </a:solidFill>
              </a:rPr>
              <a:pPr/>
              <a:t>85</a:t>
            </a:fld>
            <a:endParaRPr lang="en-US" altLang="en-US" dirty="0">
              <a:solidFill>
                <a:prstClr val="black"/>
              </a:solidFill>
            </a:endParaRPr>
          </a:p>
        </p:txBody>
      </p:sp>
      <p:sp>
        <p:nvSpPr>
          <p:cNvPr id="138242" name="Rectangle 2"/>
          <p:cNvSpPr>
            <a:spLocks noGrp="1" noRot="1" noChangeAspect="1" noChangeArrowheads="1" noTextEdit="1"/>
          </p:cNvSpPr>
          <p:nvPr>
            <p:ph type="sldImg"/>
          </p:nvPr>
        </p:nvSpPr>
        <p:spPr>
          <a:xfrm>
            <a:off x="1143000" y="685800"/>
            <a:ext cx="4572000" cy="3429000"/>
          </a:xfrm>
          <a:ln/>
        </p:spPr>
      </p:sp>
      <p:sp>
        <p:nvSpPr>
          <p:cNvPr id="138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31044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512E3-443D-4941-98B7-56A89890D95F}" type="slidenum">
              <a:rPr lang="en-US" altLang="en-US">
                <a:solidFill>
                  <a:prstClr val="black"/>
                </a:solidFill>
              </a:rPr>
              <a:pPr/>
              <a:t>86</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80607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512E3-443D-4941-98B7-56A89890D95F}" type="slidenum">
              <a:rPr lang="en-US" altLang="en-US">
                <a:solidFill>
                  <a:prstClr val="black"/>
                </a:solidFill>
              </a:rPr>
              <a:pPr/>
              <a:t>87</a:t>
            </a:fld>
            <a:endParaRPr lang="en-US" altLang="en-US" dirty="0">
              <a:solidFill>
                <a:prstClr val="black"/>
              </a:solidFill>
            </a:endParaRPr>
          </a:p>
        </p:txBody>
      </p:sp>
      <p:sp>
        <p:nvSpPr>
          <p:cNvPr id="143362" name="Rectangle 2"/>
          <p:cNvSpPr>
            <a:spLocks noGrp="1" noRot="1" noChangeAspect="1" noChangeArrowheads="1" noTextEdit="1"/>
          </p:cNvSpPr>
          <p:nvPr>
            <p:ph type="sldImg"/>
          </p:nvPr>
        </p:nvSpPr>
        <p:spPr>
          <a:xfrm>
            <a:off x="1143000" y="685800"/>
            <a:ext cx="4572000" cy="3429000"/>
          </a:xfrm>
          <a:ln/>
        </p:spPr>
      </p:sp>
      <p:sp>
        <p:nvSpPr>
          <p:cNvPr id="143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80607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253E7-F3DB-4DD4-A0F0-AE8E7FE33DC1}" type="slidenum">
              <a:rPr lang="en-US" altLang="en-US">
                <a:solidFill>
                  <a:prstClr val="black"/>
                </a:solidFill>
              </a:rPr>
              <a:pPr/>
              <a:t>88</a:t>
            </a:fld>
            <a:endParaRPr lang="en-US" altLang="en-US" dirty="0">
              <a:solidFill>
                <a:prstClr val="black"/>
              </a:solidFill>
            </a:endParaRPr>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551657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253E7-F3DB-4DD4-A0F0-AE8E7FE33DC1}" type="slidenum">
              <a:rPr lang="en-US" altLang="en-US">
                <a:solidFill>
                  <a:prstClr val="black"/>
                </a:solidFill>
              </a:rPr>
              <a:pPr/>
              <a:t>89</a:t>
            </a:fld>
            <a:endParaRPr lang="en-US" altLang="en-US" dirty="0">
              <a:solidFill>
                <a:prstClr val="black"/>
              </a:solidFill>
            </a:endParaRPr>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5516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10000"/>
          </a:bodyPr>
          <a:lstStyle/>
          <a:p>
            <a:r>
              <a:rPr lang="en-US" b="1" dirty="0"/>
              <a:t>Timing ≈ 1 min</a:t>
            </a:r>
          </a:p>
          <a:p>
            <a:endParaRPr lang="en-US" b="1" dirty="0"/>
          </a:p>
          <a:p>
            <a:pPr marL="171450" indent="-171450">
              <a:buFont typeface="Arial" pitchFamily="34" charset="0"/>
              <a:buChar char="•"/>
            </a:pPr>
            <a:r>
              <a:rPr lang="en-US" dirty="0"/>
              <a:t>Does the same type</a:t>
            </a:r>
            <a:r>
              <a:rPr lang="en-US" baseline="0" dirty="0"/>
              <a:t> of shift occur if product is added to a chemical system at equilibrium?</a:t>
            </a:r>
          </a:p>
          <a:p>
            <a:pPr marL="171450" indent="-171450">
              <a:buFont typeface="Arial" pitchFamily="34" charset="0"/>
              <a:buChar char="•"/>
            </a:pPr>
            <a:r>
              <a:rPr lang="en-US" baseline="0" dirty="0"/>
              <a:t>[animate left] Let’s start with the same system we used earlier. Again, we start with the system at equilibrium. The equilibrium constant, </a:t>
            </a:r>
            <a:r>
              <a:rPr lang="en-US" i="1" baseline="0" dirty="0"/>
              <a:t>K</a:t>
            </a:r>
            <a:r>
              <a:rPr lang="en-US" baseline="0" dirty="0"/>
              <a:t>, is 0.25.</a:t>
            </a:r>
          </a:p>
          <a:p>
            <a:pPr marL="171450" indent="-171450">
              <a:buFont typeface="Arial" pitchFamily="34" charset="0"/>
              <a:buChar char="•"/>
            </a:pPr>
            <a:r>
              <a:rPr lang="en-US" baseline="0" dirty="0"/>
              <a:t>[animate middle] If we add three more blue product molecules to this system, what happens? The equilibrium becomes disrupted because the concentration of product has changed. These added product molecules increase the rate of collisions between product molecules, which increases the reverse reaction rate. As a result, more reactant is made as the equilibrium shifts to the left. </a:t>
            </a:r>
          </a:p>
          <a:p>
            <a:pPr marL="171450" indent="-171450">
              <a:buFont typeface="Arial" pitchFamily="34" charset="0"/>
              <a:buChar char="•"/>
            </a:pPr>
            <a:r>
              <a:rPr lang="en-US" baseline="0" dirty="0"/>
              <a:t>[animate right] Eventually, a new equilibrium is established. This equilibrium has the same equilibrium constant as the original system. </a:t>
            </a:r>
          </a:p>
          <a:p>
            <a:pPr marL="171450" indent="-171450">
              <a:buFont typeface="Arial" pitchFamily="34" charset="0"/>
              <a:buChar char="•"/>
            </a:pPr>
            <a:r>
              <a:rPr lang="en-US" baseline="0" dirty="0"/>
              <a:t>In this case, the addition of product causes an equilibrium to shift toward reactant formation to reduce the stress of added product.</a:t>
            </a:r>
          </a:p>
          <a:p>
            <a:endParaRPr lang="en-US" dirty="0"/>
          </a:p>
          <a:p>
            <a:r>
              <a:rPr lang="en-US" b="1" u="sng" dirty="0"/>
              <a:t>SOURCES:</a:t>
            </a:r>
            <a:r>
              <a:rPr lang="en-US" b="1" baseline="0" dirty="0"/>
              <a:t> </a:t>
            </a:r>
          </a:p>
          <a:p>
            <a:r>
              <a:rPr lang="en-US" b="0" baseline="0" dirty="0"/>
              <a:t>sketch created by writer</a:t>
            </a:r>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normAutofit fontScale="92500" lnSpcReduction="10000"/>
          </a:bodyPr>
          <a:lstStyle/>
          <a:p>
            <a:r>
              <a:rPr lang="en-US" b="1" dirty="0"/>
              <a:t>Timing ≈ 1 min</a:t>
            </a:r>
          </a:p>
          <a:p>
            <a:endParaRPr lang="en-US" b="1" dirty="0"/>
          </a:p>
          <a:p>
            <a:pPr marL="171450" indent="-171450">
              <a:buFont typeface="Arial" pitchFamily="34" charset="0"/>
              <a:buChar char="•"/>
            </a:pPr>
            <a:r>
              <a:rPr lang="en-US" dirty="0"/>
              <a:t>Does the same type</a:t>
            </a:r>
            <a:r>
              <a:rPr lang="en-US" baseline="0" dirty="0"/>
              <a:t> of shift occur if product is added to a chemical system at equilibrium?</a:t>
            </a:r>
          </a:p>
          <a:p>
            <a:pPr marL="171450" indent="-171450">
              <a:buFont typeface="Arial" pitchFamily="34" charset="0"/>
              <a:buChar char="•"/>
            </a:pPr>
            <a:r>
              <a:rPr lang="en-US" baseline="0" dirty="0"/>
              <a:t>[animate left] Let’s start with the same system we used earlier. Again, we start with the system at equilibrium. The equilibrium constant, </a:t>
            </a:r>
            <a:r>
              <a:rPr lang="en-US" i="1" baseline="0" dirty="0"/>
              <a:t>K</a:t>
            </a:r>
            <a:r>
              <a:rPr lang="en-US" baseline="0" dirty="0"/>
              <a:t>, is 0.25.</a:t>
            </a:r>
          </a:p>
          <a:p>
            <a:pPr marL="171450" indent="-171450">
              <a:buFont typeface="Arial" pitchFamily="34" charset="0"/>
              <a:buChar char="•"/>
            </a:pPr>
            <a:r>
              <a:rPr lang="en-US" baseline="0" dirty="0"/>
              <a:t>[animate middle] If we add three more blue product molecules to this system, what happens? The equilibrium becomes disrupted because the concentration of product has changed. These added product molecules increase the rate of collisions between product molecules, which increases the reverse reaction rate. As a result, more reactant is made as the equilibrium shifts to the left. </a:t>
            </a:r>
          </a:p>
          <a:p>
            <a:pPr marL="171450" indent="-171450">
              <a:buFont typeface="Arial" pitchFamily="34" charset="0"/>
              <a:buChar char="•"/>
            </a:pPr>
            <a:r>
              <a:rPr lang="en-US" baseline="0" dirty="0"/>
              <a:t>[animate right] Eventually, a new equilibrium is established. This equilibrium has the same equilibrium constant as the original system. </a:t>
            </a:r>
          </a:p>
          <a:p>
            <a:pPr marL="171450" indent="-171450">
              <a:buFont typeface="Arial" pitchFamily="34" charset="0"/>
              <a:buChar char="•"/>
            </a:pPr>
            <a:r>
              <a:rPr lang="en-US" baseline="0" dirty="0"/>
              <a:t>In this case, the addition of product causes an equilibrium to shift toward reactant formation to reduce the stress of added product.</a:t>
            </a:r>
          </a:p>
          <a:p>
            <a:endParaRPr lang="en-US" dirty="0"/>
          </a:p>
          <a:p>
            <a:r>
              <a:rPr lang="en-US" b="1" u="sng" dirty="0"/>
              <a:t>SOURCES:</a:t>
            </a:r>
            <a:r>
              <a:rPr lang="en-US" b="1" baseline="0" dirty="0"/>
              <a:t> </a:t>
            </a:r>
          </a:p>
          <a:p>
            <a:r>
              <a:rPr lang="en-US" b="0" baseline="0" dirty="0"/>
              <a:t>sketch created by writer</a:t>
            </a:r>
            <a:endParaRPr lang="en-US" dirty="0"/>
          </a:p>
        </p:txBody>
      </p:sp>
      <p:sp>
        <p:nvSpPr>
          <p:cNvPr id="4" name="Slide Number Placeholder 3"/>
          <p:cNvSpPr>
            <a:spLocks noGrp="1"/>
          </p:cNvSpPr>
          <p:nvPr>
            <p:ph type="sldNum" sz="quarter" idx="10"/>
          </p:nvPr>
        </p:nvSpPr>
        <p:spPr/>
        <p:txBody>
          <a:bodyPr/>
          <a:lstStyle/>
          <a:p>
            <a:fld id="{15F324B6-63DA-4FA6-B8C4-616B282EBE8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61978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83749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22709177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5730137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785137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3025803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242543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6021244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3154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8316737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627533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533335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13375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4215730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5076285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090290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479505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16924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6090360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849116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722933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9423559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8880048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418044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3453046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709358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32212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51023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0167899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15811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894833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6412166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678745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154233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12018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81"/>
            <a:ext cx="6858000" cy="1655763"/>
          </a:xfrm>
        </p:spPr>
        <p:txBody>
          <a:bodyPr/>
          <a:lstStyle>
            <a:lvl1pPr marL="0" indent="0" algn="ctr">
              <a:buNone/>
              <a:defRPr sz="2300"/>
            </a:lvl1pPr>
            <a:lvl2pPr marL="451164" indent="0" algn="ctr">
              <a:buNone/>
              <a:defRPr sz="2100"/>
            </a:lvl2pPr>
            <a:lvl3pPr marL="902325" indent="0" algn="ctr">
              <a:buNone/>
              <a:defRPr sz="1900"/>
            </a:lvl3pPr>
            <a:lvl4pPr marL="1353489" indent="0" algn="ctr">
              <a:buNone/>
              <a:defRPr sz="1700"/>
            </a:lvl4pPr>
            <a:lvl5pPr marL="1804654" indent="0" algn="ctr">
              <a:buNone/>
              <a:defRPr sz="1700"/>
            </a:lvl5pPr>
            <a:lvl6pPr marL="2255812" indent="0" algn="ctr">
              <a:buNone/>
              <a:defRPr sz="1700"/>
            </a:lvl6pPr>
            <a:lvl7pPr marL="2706956" indent="0" algn="ctr">
              <a:buNone/>
              <a:defRPr sz="1700"/>
            </a:lvl7pPr>
            <a:lvl8pPr marL="3158116" indent="0" algn="ctr">
              <a:buNone/>
              <a:defRPr sz="1700"/>
            </a:lvl8pPr>
            <a:lvl9pPr marL="3609284"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44421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8040108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6682519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94545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7463861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305915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896267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3651275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097322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503989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69739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67667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5033889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016624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8299241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42701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460737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527245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349442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6153316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215125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529134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81"/>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606"/>
            <a:ext cx="7886701" cy="1500188"/>
          </a:xfrm>
        </p:spPr>
        <p:txBody>
          <a:bodyPr/>
          <a:lstStyle>
            <a:lvl1pPr marL="0" indent="0">
              <a:buNone/>
              <a:defRPr sz="2300"/>
            </a:lvl1pPr>
            <a:lvl2pPr marL="451164" indent="0">
              <a:buNone/>
              <a:defRPr sz="2100"/>
            </a:lvl2pPr>
            <a:lvl3pPr marL="902325" indent="0">
              <a:buNone/>
              <a:defRPr sz="1900"/>
            </a:lvl3pPr>
            <a:lvl4pPr marL="1353489" indent="0">
              <a:buNone/>
              <a:defRPr sz="1700"/>
            </a:lvl4pPr>
            <a:lvl5pPr marL="1804654" indent="0">
              <a:buNone/>
              <a:defRPr sz="1700"/>
            </a:lvl5pPr>
            <a:lvl6pPr marL="2255812" indent="0">
              <a:buNone/>
              <a:defRPr sz="1700"/>
            </a:lvl6pPr>
            <a:lvl7pPr marL="2706956" indent="0">
              <a:buNone/>
              <a:defRPr sz="1700"/>
            </a:lvl7pPr>
            <a:lvl8pPr marL="3158116" indent="0">
              <a:buNone/>
              <a:defRPr sz="1700"/>
            </a:lvl8pPr>
            <a:lvl9pPr marL="3609284"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607244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5572851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767774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9397463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98480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8524958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635590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150309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390148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605561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6284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2991559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725076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589087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168643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6829930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686328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76939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3270500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6842383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3658787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01468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346" y="1681306"/>
            <a:ext cx="3868737" cy="823913"/>
          </a:xfrm>
        </p:spPr>
        <p:txBody>
          <a:bodyPr anchor="b"/>
          <a:lstStyle>
            <a:lvl1pPr marL="0" indent="0">
              <a:buNone/>
              <a:defRPr sz="2300" b="1"/>
            </a:lvl1pPr>
            <a:lvl2pPr marL="451164" indent="0">
              <a:buNone/>
              <a:defRPr sz="2100" b="1"/>
            </a:lvl2pPr>
            <a:lvl3pPr marL="902325" indent="0">
              <a:buNone/>
              <a:defRPr sz="1900" b="1"/>
            </a:lvl3pPr>
            <a:lvl4pPr marL="1353489" indent="0">
              <a:buNone/>
              <a:defRPr sz="1700" b="1"/>
            </a:lvl4pPr>
            <a:lvl5pPr marL="1804654" indent="0">
              <a:buNone/>
              <a:defRPr sz="1700" b="1"/>
            </a:lvl5pPr>
            <a:lvl6pPr marL="2255812" indent="0">
              <a:buNone/>
              <a:defRPr sz="1700" b="1"/>
            </a:lvl6pPr>
            <a:lvl7pPr marL="2706956" indent="0">
              <a:buNone/>
              <a:defRPr sz="1700" b="1"/>
            </a:lvl7pPr>
            <a:lvl8pPr marL="3158116" indent="0">
              <a:buNone/>
              <a:defRPr sz="1700" b="1"/>
            </a:lvl8pPr>
            <a:lvl9pPr marL="3609284" indent="0">
              <a:buNone/>
              <a:defRPr sz="1700" b="1"/>
            </a:lvl9pPr>
          </a:lstStyle>
          <a:p>
            <a:pPr lvl="0"/>
            <a:r>
              <a:rPr lang="en-US"/>
              <a:t>Click to edit Master text styles</a:t>
            </a:r>
          </a:p>
        </p:txBody>
      </p:sp>
      <p:sp>
        <p:nvSpPr>
          <p:cNvPr id="4" name="Content Placeholder 3"/>
          <p:cNvSpPr>
            <a:spLocks noGrp="1"/>
          </p:cNvSpPr>
          <p:nvPr>
            <p:ph sz="half" idx="2"/>
          </p:nvPr>
        </p:nvSpPr>
        <p:spPr>
          <a:xfrm>
            <a:off x="630346" y="250516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306"/>
            <a:ext cx="3887788" cy="823913"/>
          </a:xfrm>
        </p:spPr>
        <p:txBody>
          <a:bodyPr anchor="b"/>
          <a:lstStyle>
            <a:lvl1pPr marL="0" indent="0">
              <a:buNone/>
              <a:defRPr sz="2300" b="1"/>
            </a:lvl1pPr>
            <a:lvl2pPr marL="451164" indent="0">
              <a:buNone/>
              <a:defRPr sz="2100" b="1"/>
            </a:lvl2pPr>
            <a:lvl3pPr marL="902325" indent="0">
              <a:buNone/>
              <a:defRPr sz="1900" b="1"/>
            </a:lvl3pPr>
            <a:lvl4pPr marL="1353489" indent="0">
              <a:buNone/>
              <a:defRPr sz="1700" b="1"/>
            </a:lvl4pPr>
            <a:lvl5pPr marL="1804654" indent="0">
              <a:buNone/>
              <a:defRPr sz="1700" b="1"/>
            </a:lvl5pPr>
            <a:lvl6pPr marL="2255812" indent="0">
              <a:buNone/>
              <a:defRPr sz="1700" b="1"/>
            </a:lvl6pPr>
            <a:lvl7pPr marL="2706956" indent="0">
              <a:buNone/>
              <a:defRPr sz="1700" b="1"/>
            </a:lvl7pPr>
            <a:lvl8pPr marL="3158116" indent="0">
              <a:buNone/>
              <a:defRPr sz="1700" b="1"/>
            </a:lvl8pPr>
            <a:lvl9pPr marL="360928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6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5046197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7817773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52197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19190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9835980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99145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2675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941016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5645937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413484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09917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72556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5429557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27262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385382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0836461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309371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2070715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033673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352441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2272078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39650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192914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899807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5948633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009510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8553733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4773472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9627776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579140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63425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1718648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96"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1164" indent="0">
              <a:buNone/>
              <a:defRPr sz="1500"/>
            </a:lvl2pPr>
            <a:lvl3pPr marL="902325" indent="0">
              <a:buNone/>
              <a:defRPr sz="1300"/>
            </a:lvl3pPr>
            <a:lvl4pPr marL="1353489" indent="0">
              <a:buNone/>
              <a:defRPr sz="1100"/>
            </a:lvl4pPr>
            <a:lvl5pPr marL="1804654" indent="0">
              <a:buNone/>
              <a:defRPr sz="1100"/>
            </a:lvl5pPr>
            <a:lvl6pPr marL="2255812" indent="0">
              <a:buNone/>
              <a:defRPr sz="1100"/>
            </a:lvl6pPr>
            <a:lvl7pPr marL="2706956" indent="0">
              <a:buNone/>
              <a:defRPr sz="1100"/>
            </a:lvl7pPr>
            <a:lvl8pPr marL="3158116" indent="0">
              <a:buNone/>
              <a:defRPr sz="1100"/>
            </a:lvl8pPr>
            <a:lvl9pPr marL="3609284"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14404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96" y="987425"/>
            <a:ext cx="4629151" cy="4873625"/>
          </a:xfrm>
        </p:spPr>
        <p:txBody>
          <a:bodyPr/>
          <a:lstStyle>
            <a:lvl1pPr marL="0" indent="0">
              <a:buNone/>
              <a:defRPr sz="3200"/>
            </a:lvl1pPr>
            <a:lvl2pPr marL="451164" indent="0">
              <a:buNone/>
              <a:defRPr sz="2700"/>
            </a:lvl2pPr>
            <a:lvl3pPr marL="902325" indent="0">
              <a:buNone/>
              <a:defRPr sz="2300"/>
            </a:lvl3pPr>
            <a:lvl4pPr marL="1353489" indent="0">
              <a:buNone/>
              <a:defRPr sz="2100"/>
            </a:lvl4pPr>
            <a:lvl5pPr marL="1804654" indent="0">
              <a:buNone/>
              <a:defRPr sz="2100"/>
            </a:lvl5pPr>
            <a:lvl6pPr marL="2255812" indent="0">
              <a:buNone/>
              <a:defRPr sz="2100"/>
            </a:lvl6pPr>
            <a:lvl7pPr marL="2706956" indent="0">
              <a:buNone/>
              <a:defRPr sz="2100"/>
            </a:lvl7pPr>
            <a:lvl8pPr marL="3158116" indent="0">
              <a:buNone/>
              <a:defRPr sz="2100"/>
            </a:lvl8pPr>
            <a:lvl9pPr marL="3609284"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1164" indent="0">
              <a:buNone/>
              <a:defRPr sz="1500"/>
            </a:lvl2pPr>
            <a:lvl3pPr marL="902325" indent="0">
              <a:buNone/>
              <a:defRPr sz="1300"/>
            </a:lvl3pPr>
            <a:lvl4pPr marL="1353489" indent="0">
              <a:buNone/>
              <a:defRPr sz="1100"/>
            </a:lvl4pPr>
            <a:lvl5pPr marL="1804654" indent="0">
              <a:buNone/>
              <a:defRPr sz="1100"/>
            </a:lvl5pPr>
            <a:lvl6pPr marL="2255812" indent="0">
              <a:buNone/>
              <a:defRPr sz="1100"/>
            </a:lvl6pPr>
            <a:lvl7pPr marL="2706956" indent="0">
              <a:buNone/>
              <a:defRPr sz="1100"/>
            </a:lvl7pPr>
            <a:lvl8pPr marL="3158116" indent="0">
              <a:buNone/>
              <a:defRPr sz="1100"/>
            </a:lvl8pPr>
            <a:lvl9pPr marL="3609284"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629203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567127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142633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10" y="1371603"/>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4504" tIns="191391" rIns="344504" bIns="19139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59979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31" y="1377153"/>
            <a:ext cx="4250323"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26063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
        <p:nvSpPr>
          <p:cNvPr id="14" name="Text Placeholder 13"/>
          <p:cNvSpPr>
            <a:spLocks noGrp="1"/>
          </p:cNvSpPr>
          <p:nvPr>
            <p:ph type="body" sz="quarter" idx="12"/>
          </p:nvPr>
        </p:nvSpPr>
        <p:spPr>
          <a:xfrm>
            <a:off x="35" y="1377153"/>
            <a:ext cx="4250319"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756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71"/>
            <a:ext cx="3928643"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quarter" idx="16"/>
          </p:nvPr>
        </p:nvSpPr>
        <p:spPr>
          <a:xfrm>
            <a:off x="4896688" y="2235271"/>
            <a:ext cx="3937579"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86" y="1371634"/>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9"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55952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Content Placeholder 4"/>
          <p:cNvSpPr>
            <a:spLocks noGrp="1"/>
          </p:cNvSpPr>
          <p:nvPr>
            <p:ph sz="quarter" idx="11"/>
          </p:nvPr>
        </p:nvSpPr>
        <p:spPr>
          <a:xfrm>
            <a:off x="321680" y="223526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61"/>
            <a:ext cx="3928643"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4" name="Text Placeholder 8"/>
          <p:cNvSpPr>
            <a:spLocks noGrp="1"/>
          </p:cNvSpPr>
          <p:nvPr>
            <p:ph type="body" sz="quarter" idx="15"/>
          </p:nvPr>
        </p:nvSpPr>
        <p:spPr>
          <a:xfrm>
            <a:off x="4896690" y="5286261"/>
            <a:ext cx="3937575"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5" name="Text Placeholder 7"/>
          <p:cNvSpPr>
            <a:spLocks noGrp="1"/>
          </p:cNvSpPr>
          <p:nvPr>
            <p:ph type="body" sz="quarter" idx="12"/>
          </p:nvPr>
        </p:nvSpPr>
        <p:spPr>
          <a:xfrm>
            <a:off x="321680" y="1371634"/>
            <a:ext cx="8512556"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16"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8036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1"/>
          </p:nvPr>
        </p:nvSpPr>
        <p:spPr>
          <a:xfrm>
            <a:off x="304802" y="2230168"/>
            <a:ext cx="2424114" cy="3017848"/>
          </a:xfrm>
          <a:solidFill>
            <a:srgbClr val="FF0000"/>
          </a:solidFill>
        </p:spPr>
        <p:txBody>
          <a:bodyPr/>
          <a:lstStyle/>
          <a:p>
            <a:pPr lvl="0"/>
            <a:r>
              <a:rPr lang="en-US" dirty="0"/>
              <a:t>Click to edit Master text styles</a:t>
            </a:r>
          </a:p>
        </p:txBody>
      </p:sp>
      <p:sp>
        <p:nvSpPr>
          <p:cNvPr id="14" name="Content Placeholder 4"/>
          <p:cNvSpPr>
            <a:spLocks noGrp="1"/>
          </p:cNvSpPr>
          <p:nvPr>
            <p:ph sz="quarter" idx="12"/>
          </p:nvPr>
        </p:nvSpPr>
        <p:spPr>
          <a:xfrm>
            <a:off x="6415216" y="2230168"/>
            <a:ext cx="2419020" cy="3017848"/>
          </a:xfrm>
          <a:solidFill>
            <a:srgbClr val="FF0000"/>
          </a:solidFill>
        </p:spPr>
        <p:txBody>
          <a:bodyPr/>
          <a:lstStyle/>
          <a:p>
            <a:pPr lvl="0"/>
            <a:r>
              <a:rPr lang="en-US" dirty="0"/>
              <a:t>Click to edit Master text styles</a:t>
            </a:r>
          </a:p>
        </p:txBody>
      </p:sp>
      <p:sp>
        <p:nvSpPr>
          <p:cNvPr id="15" name="Content Placeholder 4"/>
          <p:cNvSpPr>
            <a:spLocks noGrp="1"/>
          </p:cNvSpPr>
          <p:nvPr>
            <p:ph sz="quarter" idx="13"/>
          </p:nvPr>
        </p:nvSpPr>
        <p:spPr>
          <a:xfrm>
            <a:off x="3360011" y="2230158"/>
            <a:ext cx="2424114" cy="3017865"/>
          </a:xfrm>
          <a:solidFill>
            <a:srgbClr val="FF0000"/>
          </a:solidFill>
        </p:spPr>
        <p:txBody>
          <a:bodyPr/>
          <a:lstStyle/>
          <a:p>
            <a:pPr lvl="0"/>
            <a:r>
              <a:rPr lang="en-US" dirty="0"/>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7" name="Text Placeholder 8"/>
          <p:cNvSpPr>
            <a:spLocks noGrp="1"/>
          </p:cNvSpPr>
          <p:nvPr>
            <p:ph type="body" sz="quarter" idx="15"/>
          </p:nvPr>
        </p:nvSpPr>
        <p:spPr>
          <a:xfrm>
            <a:off x="3360011" y="5253238"/>
            <a:ext cx="2424114"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8" name="Text Placeholder 8"/>
          <p:cNvSpPr>
            <a:spLocks noGrp="1"/>
          </p:cNvSpPr>
          <p:nvPr>
            <p:ph type="body" sz="quarter" idx="16"/>
          </p:nvPr>
        </p:nvSpPr>
        <p:spPr>
          <a:xfrm>
            <a:off x="6415224" y="5265438"/>
            <a:ext cx="2419018"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9" name="Text Placeholder 7"/>
          <p:cNvSpPr>
            <a:spLocks noGrp="1"/>
          </p:cNvSpPr>
          <p:nvPr>
            <p:ph type="body" sz="quarter" idx="17"/>
          </p:nvPr>
        </p:nvSpPr>
        <p:spPr>
          <a:xfrm>
            <a:off x="321686" y="1371634"/>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410137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554168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91040" rIns="91040"/>
          <a:lstStyle>
            <a:lvl1pPr marL="0" indent="0">
              <a:spcBef>
                <a:spcPts val="1200"/>
              </a:spcBef>
              <a:buNone/>
              <a:defRPr sz="1500" b="0">
                <a:solidFill>
                  <a:schemeClr val="tx1"/>
                </a:solidFill>
              </a:defRPr>
            </a:lvl1pPr>
            <a:lvl2pPr marL="110645" indent="-110645">
              <a:spcBef>
                <a:spcPts val="0"/>
              </a:spcBef>
              <a:defRPr sz="1500">
                <a:solidFill>
                  <a:schemeClr val="tx1"/>
                </a:solidFill>
              </a:defRPr>
            </a:lvl2pPr>
            <a:lvl3pPr marL="110645" indent="-110645">
              <a:defRPr sz="1300">
                <a:solidFill>
                  <a:schemeClr val="tx1">
                    <a:lumMod val="50000"/>
                  </a:schemeClr>
                </a:solidFill>
              </a:defRPr>
            </a:lvl3pPr>
            <a:lvl4pPr marL="110645" indent="-110645">
              <a:defRPr sz="1300">
                <a:solidFill>
                  <a:schemeClr val="tx1">
                    <a:lumMod val="50000"/>
                  </a:schemeClr>
                </a:solidFill>
              </a:defRPr>
            </a:lvl4pPr>
            <a:lvl5pPr marL="110645" indent="-110645">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5" name="Content Placeholder 4"/>
          <p:cNvSpPr>
            <a:spLocks noGrp="1"/>
          </p:cNvSpPr>
          <p:nvPr>
            <p:ph sz="quarter" idx="11"/>
          </p:nvPr>
        </p:nvSpPr>
        <p:spPr>
          <a:xfrm>
            <a:off x="321678" y="2253629"/>
            <a:ext cx="1887179" cy="2957513"/>
          </a:xfrm>
          <a:solidFill>
            <a:srgbClr val="FF0000"/>
          </a:solidFill>
        </p:spPr>
        <p:txBody>
          <a:bodyPr/>
          <a:lstStyle/>
          <a:p>
            <a:pPr lvl="0"/>
            <a:r>
              <a:rPr lang="en-US" dirty="0"/>
              <a:t>Click to edit Master text styles</a:t>
            </a:r>
          </a:p>
        </p:txBody>
      </p:sp>
      <p:sp>
        <p:nvSpPr>
          <p:cNvPr id="16" name="Content Placeholder 4"/>
          <p:cNvSpPr>
            <a:spLocks noGrp="1"/>
          </p:cNvSpPr>
          <p:nvPr>
            <p:ph sz="quarter" idx="12"/>
          </p:nvPr>
        </p:nvSpPr>
        <p:spPr>
          <a:xfrm>
            <a:off x="4740465" y="2253629"/>
            <a:ext cx="1887179" cy="2957513"/>
          </a:xfrm>
          <a:solidFill>
            <a:srgbClr val="FF0000"/>
          </a:solidFill>
        </p:spPr>
        <p:txBody>
          <a:bodyPr/>
          <a:lstStyle/>
          <a:p>
            <a:pPr lvl="0"/>
            <a:r>
              <a:rPr lang="en-US" dirty="0"/>
              <a:t>Click to edit Master text styles</a:t>
            </a:r>
          </a:p>
        </p:txBody>
      </p:sp>
      <p:sp>
        <p:nvSpPr>
          <p:cNvPr id="17" name="Content Placeholder 4"/>
          <p:cNvSpPr>
            <a:spLocks noGrp="1"/>
          </p:cNvSpPr>
          <p:nvPr>
            <p:ph sz="quarter" idx="13"/>
          </p:nvPr>
        </p:nvSpPr>
        <p:spPr>
          <a:xfrm>
            <a:off x="2531071" y="225362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1" name="Content Placeholder 4"/>
          <p:cNvSpPr>
            <a:spLocks noGrp="1"/>
          </p:cNvSpPr>
          <p:nvPr>
            <p:ph sz="quarter" idx="17"/>
          </p:nvPr>
        </p:nvSpPr>
        <p:spPr>
          <a:xfrm>
            <a:off x="6949856" y="2253629"/>
            <a:ext cx="1887179" cy="2957513"/>
          </a:xfrm>
          <a:solidFill>
            <a:srgbClr val="FF0000"/>
          </a:solidFill>
        </p:spPr>
        <p:txBody>
          <a:bodyPr/>
          <a:lstStyle/>
          <a:p>
            <a:pPr lvl="0"/>
            <a:r>
              <a:rPr lang="en-US" dirty="0"/>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3" name="Text Placeholder 7"/>
          <p:cNvSpPr>
            <a:spLocks noGrp="1"/>
          </p:cNvSpPr>
          <p:nvPr>
            <p:ph type="body" sz="quarter" idx="19"/>
          </p:nvPr>
        </p:nvSpPr>
        <p:spPr>
          <a:xfrm>
            <a:off x="321676" y="1371634"/>
            <a:ext cx="8512560"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24"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6893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10" y="1371603"/>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4981" tIns="191656" rIns="344981" bIns="19165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63319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20" y="1377153"/>
            <a:ext cx="4250323"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3654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8" y="0"/>
            <a:ext cx="7702878" cy="1371600"/>
          </a:xfrm>
          <a:prstGeom prst="rect">
            <a:avLst/>
          </a:prstGeom>
        </p:spPr>
        <p:txBody>
          <a:bodyPr/>
          <a:lstStyle/>
          <a:p>
            <a:r>
              <a:rPr lang="en-US" dirty="0"/>
              <a:t>Click to edit Master title style</a:t>
            </a:r>
          </a:p>
        </p:txBody>
      </p:sp>
      <p:sp>
        <p:nvSpPr>
          <p:cNvPr id="14" name="Text Placeholder 13"/>
          <p:cNvSpPr>
            <a:spLocks noGrp="1"/>
          </p:cNvSpPr>
          <p:nvPr>
            <p:ph type="body" sz="quarter" idx="12"/>
          </p:nvPr>
        </p:nvSpPr>
        <p:spPr>
          <a:xfrm>
            <a:off x="23" y="1377153"/>
            <a:ext cx="4250319"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484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56"/>
            <a:ext cx="3928643"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quarter" idx="16"/>
          </p:nvPr>
        </p:nvSpPr>
        <p:spPr>
          <a:xfrm>
            <a:off x="4896676" y="2235256"/>
            <a:ext cx="3937579"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86" y="1371619"/>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9"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6887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Content Placeholder 4"/>
          <p:cNvSpPr>
            <a:spLocks noGrp="1"/>
          </p:cNvSpPr>
          <p:nvPr>
            <p:ph sz="quarter" idx="11"/>
          </p:nvPr>
        </p:nvSpPr>
        <p:spPr>
          <a:xfrm>
            <a:off x="321680" y="2235254"/>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46"/>
            <a:ext cx="3928643"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4" name="Text Placeholder 8"/>
          <p:cNvSpPr>
            <a:spLocks noGrp="1"/>
          </p:cNvSpPr>
          <p:nvPr>
            <p:ph type="body" sz="quarter" idx="15"/>
          </p:nvPr>
        </p:nvSpPr>
        <p:spPr>
          <a:xfrm>
            <a:off x="4896678" y="5286246"/>
            <a:ext cx="3937575"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5" name="Text Placeholder 7"/>
          <p:cNvSpPr>
            <a:spLocks noGrp="1"/>
          </p:cNvSpPr>
          <p:nvPr>
            <p:ph type="body" sz="quarter" idx="12"/>
          </p:nvPr>
        </p:nvSpPr>
        <p:spPr>
          <a:xfrm>
            <a:off x="321680" y="1371619"/>
            <a:ext cx="8512556"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16"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59242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1"/>
          </p:nvPr>
        </p:nvSpPr>
        <p:spPr>
          <a:xfrm>
            <a:off x="304802" y="2230168"/>
            <a:ext cx="2424114" cy="3017848"/>
          </a:xfrm>
          <a:solidFill>
            <a:srgbClr val="FF0000"/>
          </a:solidFill>
        </p:spPr>
        <p:txBody>
          <a:bodyPr/>
          <a:lstStyle/>
          <a:p>
            <a:pPr lvl="0"/>
            <a:r>
              <a:rPr lang="en-US" dirty="0"/>
              <a:t>Click to edit Master text styles</a:t>
            </a:r>
          </a:p>
        </p:txBody>
      </p:sp>
      <p:sp>
        <p:nvSpPr>
          <p:cNvPr id="14" name="Content Placeholder 4"/>
          <p:cNvSpPr>
            <a:spLocks noGrp="1"/>
          </p:cNvSpPr>
          <p:nvPr>
            <p:ph sz="quarter" idx="12"/>
          </p:nvPr>
        </p:nvSpPr>
        <p:spPr>
          <a:xfrm>
            <a:off x="6415216" y="2230168"/>
            <a:ext cx="2419020" cy="3017848"/>
          </a:xfrm>
          <a:solidFill>
            <a:srgbClr val="FF0000"/>
          </a:solidFill>
        </p:spPr>
        <p:txBody>
          <a:bodyPr/>
          <a:lstStyle/>
          <a:p>
            <a:pPr lvl="0"/>
            <a:r>
              <a:rPr lang="en-US" dirty="0"/>
              <a:t>Click to edit Master text styles</a:t>
            </a:r>
          </a:p>
        </p:txBody>
      </p:sp>
      <p:sp>
        <p:nvSpPr>
          <p:cNvPr id="15" name="Content Placeholder 4"/>
          <p:cNvSpPr>
            <a:spLocks noGrp="1"/>
          </p:cNvSpPr>
          <p:nvPr>
            <p:ph sz="quarter" idx="13"/>
          </p:nvPr>
        </p:nvSpPr>
        <p:spPr>
          <a:xfrm>
            <a:off x="3360011" y="2230158"/>
            <a:ext cx="2424114" cy="3017865"/>
          </a:xfrm>
          <a:solidFill>
            <a:srgbClr val="FF0000"/>
          </a:solidFill>
        </p:spPr>
        <p:txBody>
          <a:bodyPr/>
          <a:lstStyle/>
          <a:p>
            <a:pPr lvl="0"/>
            <a:r>
              <a:rPr lang="en-US" dirty="0"/>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7" name="Text Placeholder 8"/>
          <p:cNvSpPr>
            <a:spLocks noGrp="1"/>
          </p:cNvSpPr>
          <p:nvPr>
            <p:ph type="body" sz="quarter" idx="15"/>
          </p:nvPr>
        </p:nvSpPr>
        <p:spPr>
          <a:xfrm>
            <a:off x="3360011" y="5253238"/>
            <a:ext cx="2424114"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8" name="Text Placeholder 8"/>
          <p:cNvSpPr>
            <a:spLocks noGrp="1"/>
          </p:cNvSpPr>
          <p:nvPr>
            <p:ph type="body" sz="quarter" idx="16"/>
          </p:nvPr>
        </p:nvSpPr>
        <p:spPr>
          <a:xfrm>
            <a:off x="6415224" y="5265438"/>
            <a:ext cx="2419018"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9" name="Text Placeholder 7"/>
          <p:cNvSpPr>
            <a:spLocks noGrp="1"/>
          </p:cNvSpPr>
          <p:nvPr>
            <p:ph type="body" sz="quarter" idx="17"/>
          </p:nvPr>
        </p:nvSpPr>
        <p:spPr>
          <a:xfrm>
            <a:off x="321686" y="1371619"/>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2262526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91166" rIns="91166"/>
          <a:lstStyle>
            <a:lvl1pPr marL="0" indent="0">
              <a:spcBef>
                <a:spcPts val="1200"/>
              </a:spcBef>
              <a:buNone/>
              <a:defRPr sz="1500" b="0">
                <a:solidFill>
                  <a:schemeClr val="tx1"/>
                </a:solidFill>
              </a:defRPr>
            </a:lvl1pPr>
            <a:lvl2pPr marL="110796" indent="-110796">
              <a:spcBef>
                <a:spcPts val="0"/>
              </a:spcBef>
              <a:defRPr sz="1500">
                <a:solidFill>
                  <a:schemeClr val="tx1"/>
                </a:solidFill>
              </a:defRPr>
            </a:lvl2pPr>
            <a:lvl3pPr marL="110796" indent="-110796">
              <a:defRPr sz="1300">
                <a:solidFill>
                  <a:schemeClr val="tx1">
                    <a:lumMod val="50000"/>
                  </a:schemeClr>
                </a:solidFill>
              </a:defRPr>
            </a:lvl3pPr>
            <a:lvl4pPr marL="110796" indent="-110796">
              <a:defRPr sz="1300">
                <a:solidFill>
                  <a:schemeClr val="tx1">
                    <a:lumMod val="50000"/>
                  </a:schemeClr>
                </a:solidFill>
              </a:defRPr>
            </a:lvl4pPr>
            <a:lvl5pPr marL="110796" indent="-110796">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5" name="Content Placeholder 4"/>
          <p:cNvSpPr>
            <a:spLocks noGrp="1"/>
          </p:cNvSpPr>
          <p:nvPr>
            <p:ph sz="quarter" idx="11"/>
          </p:nvPr>
        </p:nvSpPr>
        <p:spPr>
          <a:xfrm>
            <a:off x="321678" y="2253614"/>
            <a:ext cx="1887179" cy="2957513"/>
          </a:xfrm>
          <a:solidFill>
            <a:srgbClr val="FF0000"/>
          </a:solidFill>
        </p:spPr>
        <p:txBody>
          <a:bodyPr/>
          <a:lstStyle/>
          <a:p>
            <a:pPr lvl="0"/>
            <a:r>
              <a:rPr lang="en-US" dirty="0"/>
              <a:t>Click to edit Master text styles</a:t>
            </a:r>
          </a:p>
        </p:txBody>
      </p:sp>
      <p:sp>
        <p:nvSpPr>
          <p:cNvPr id="16" name="Content Placeholder 4"/>
          <p:cNvSpPr>
            <a:spLocks noGrp="1"/>
          </p:cNvSpPr>
          <p:nvPr>
            <p:ph sz="quarter" idx="12"/>
          </p:nvPr>
        </p:nvSpPr>
        <p:spPr>
          <a:xfrm>
            <a:off x="4740465" y="2253614"/>
            <a:ext cx="1887179" cy="2957513"/>
          </a:xfrm>
          <a:solidFill>
            <a:srgbClr val="FF0000"/>
          </a:solidFill>
        </p:spPr>
        <p:txBody>
          <a:bodyPr/>
          <a:lstStyle/>
          <a:p>
            <a:pPr lvl="0"/>
            <a:r>
              <a:rPr lang="en-US" dirty="0"/>
              <a:t>Click to edit Master text styles</a:t>
            </a:r>
          </a:p>
        </p:txBody>
      </p:sp>
      <p:sp>
        <p:nvSpPr>
          <p:cNvPr id="17" name="Content Placeholder 4"/>
          <p:cNvSpPr>
            <a:spLocks noGrp="1"/>
          </p:cNvSpPr>
          <p:nvPr>
            <p:ph sz="quarter" idx="13"/>
          </p:nvPr>
        </p:nvSpPr>
        <p:spPr>
          <a:xfrm>
            <a:off x="2531071" y="2253614"/>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1" name="Content Placeholder 4"/>
          <p:cNvSpPr>
            <a:spLocks noGrp="1"/>
          </p:cNvSpPr>
          <p:nvPr>
            <p:ph sz="quarter" idx="17"/>
          </p:nvPr>
        </p:nvSpPr>
        <p:spPr>
          <a:xfrm>
            <a:off x="6949856" y="2253614"/>
            <a:ext cx="1887179" cy="2957513"/>
          </a:xfrm>
          <a:solidFill>
            <a:srgbClr val="FF0000"/>
          </a:solidFill>
        </p:spPr>
        <p:txBody>
          <a:bodyPr/>
          <a:lstStyle/>
          <a:p>
            <a:pPr lvl="0"/>
            <a:r>
              <a:rPr lang="en-US" dirty="0"/>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3" name="Text Placeholder 7"/>
          <p:cNvSpPr>
            <a:spLocks noGrp="1"/>
          </p:cNvSpPr>
          <p:nvPr>
            <p:ph type="body" sz="quarter" idx="19"/>
          </p:nvPr>
        </p:nvSpPr>
        <p:spPr>
          <a:xfrm>
            <a:off x="321676" y="1371619"/>
            <a:ext cx="8512560"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24" name="Title 1"/>
          <p:cNvSpPr>
            <a:spLocks noGrp="1"/>
          </p:cNvSpPr>
          <p:nvPr>
            <p:ph type="title"/>
          </p:nvPr>
        </p:nvSpPr>
        <p:spPr>
          <a:xfrm>
            <a:off x="8"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75401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5"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8" y="1377155"/>
            <a:ext cx="9144000" cy="54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5218" tIns="191788" rIns="345218" bIns="1917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20408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text or full-bleed image righ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5"/>
          </p:nvPr>
        </p:nvSpPr>
        <p:spPr>
          <a:xfrm>
            <a:off x="4574980" y="1377155"/>
            <a:ext cx="4569020" cy="5480845"/>
          </a:xfrm>
        </p:spPr>
        <p:txBody>
          <a:bodyPr lIns="345218" rIns="345218" bIns="191788"/>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16"/>
          </p:nvPr>
        </p:nvSpPr>
        <p:spPr>
          <a:xfrm>
            <a:off x="14" y="1377155"/>
            <a:ext cx="4250323" cy="5480845"/>
          </a:xfrm>
        </p:spPr>
        <p:txBody>
          <a:bodyPr rIns="0"/>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434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2769788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9" name="Text Placeholder 8"/>
          <p:cNvSpPr>
            <a:spLocks noGrp="1"/>
          </p:cNvSpPr>
          <p:nvPr>
            <p:ph type="body" sz="quarter" idx="14"/>
          </p:nvPr>
        </p:nvSpPr>
        <p:spPr>
          <a:xfrm>
            <a:off x="14" y="1377160"/>
            <a:ext cx="4250323" cy="5480840"/>
          </a:xfrm>
        </p:spPr>
        <p:txBody>
          <a:bodyPr/>
          <a:lstStyle/>
          <a:p>
            <a:pPr lvl="0"/>
            <a:r>
              <a:rPr lang="en-US" dirty="0"/>
              <a:t>Click to edit Master text styles</a:t>
            </a:r>
          </a:p>
          <a:p>
            <a:pPr lvl="1"/>
            <a:r>
              <a:rPr lang="en-US" dirty="0"/>
              <a:t>Second level</a:t>
            </a:r>
          </a:p>
          <a:p>
            <a:pPr lvl="2"/>
            <a:r>
              <a:rPr lang="en-US" dirty="0"/>
              <a:t>Third level</a:t>
            </a:r>
          </a:p>
        </p:txBody>
      </p:sp>
      <p:sp>
        <p:nvSpPr>
          <p:cNvPr id="8" name="Content Placeholder 7"/>
          <p:cNvSpPr>
            <a:spLocks noGrp="1"/>
          </p:cNvSpPr>
          <p:nvPr>
            <p:ph sz="quarter" idx="15" hasCustomPrompt="1"/>
          </p:nvPr>
        </p:nvSpPr>
        <p:spPr>
          <a:xfrm>
            <a:off x="4896671" y="1658938"/>
            <a:ext cx="3937579" cy="4841875"/>
          </a:xfrm>
          <a:solidFill>
            <a:srgbClr val="FF0000"/>
          </a:solidFill>
        </p:spPr>
        <p:txBody>
          <a:bodyPr lIns="0" rIns="0"/>
          <a:lstStyle>
            <a:lvl1pPr algn="ctr" defTabSz="914190">
              <a:defRPr/>
            </a:lvl1pPr>
          </a:lstStyle>
          <a:p>
            <a:pPr algn="ctr" defTabSz="435163"/>
            <a:r>
              <a:rPr lang="en-US" sz="2100" dirty="0"/>
              <a:t>Figure, Image, or </a:t>
            </a:r>
            <a:r>
              <a:rPr lang="en-US" sz="2100" dirty="0" err="1"/>
              <a:t>JavaSketchpad</a:t>
            </a:r>
            <a:endParaRPr lang="en-US" sz="2100" dirty="0"/>
          </a:p>
          <a:p>
            <a:pPr defTabSz="435163"/>
            <a:r>
              <a:rPr lang="en-US" dirty="0"/>
              <a:t>2.3” wide (≈343px wide)</a:t>
            </a:r>
          </a:p>
          <a:p>
            <a:pPr defTabSz="435163"/>
            <a:r>
              <a:rPr lang="en-US" dirty="0"/>
              <a:t>Height must fit above guideline.</a:t>
            </a:r>
          </a:p>
          <a:p>
            <a:endParaRPr lang="en-US" dirty="0"/>
          </a:p>
          <a:p>
            <a:pPr lvl="1"/>
            <a:endParaRPr lang="en-US" dirty="0"/>
          </a:p>
        </p:txBody>
      </p:sp>
    </p:spTree>
    <p:extLst>
      <p:ext uri="{BB962C8B-B14F-4D97-AF65-F5344CB8AC3E}">
        <p14:creationId xmlns:p14="http://schemas.microsoft.com/office/powerpoint/2010/main" val="2401228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up images, 2-up text">
    <p:spTree>
      <p:nvGrpSpPr>
        <p:cNvPr id="1" name=""/>
        <p:cNvGrpSpPr/>
        <p:nvPr/>
      </p:nvGrpSpPr>
      <p:grpSpPr>
        <a:xfrm>
          <a:off x="0" y="0"/>
          <a:ext cx="0" cy="0"/>
          <a:chOff x="0" y="0"/>
          <a:chExt cx="0" cy="0"/>
        </a:xfrm>
      </p:grpSpPr>
      <p:sp>
        <p:nvSpPr>
          <p:cNvPr id="13" name="Title 2"/>
          <p:cNvSpPr>
            <a:spLocks noGrp="1"/>
          </p:cNvSpPr>
          <p:nvPr>
            <p:ph type="title"/>
          </p:nvPr>
        </p:nvSpPr>
        <p:spPr>
          <a:xfrm>
            <a:off x="10" y="-10"/>
            <a:ext cx="9143996" cy="1377165"/>
          </a:xfrm>
        </p:spPr>
        <p:txBody>
          <a:bodyPr/>
          <a:lstStyle/>
          <a:p>
            <a:r>
              <a:rPr lang="en-US" dirty="0"/>
              <a:t>Click to edit Master title style</a:t>
            </a:r>
          </a:p>
        </p:txBody>
      </p:sp>
      <p:sp>
        <p:nvSpPr>
          <p:cNvPr id="5" name="Content Placeholder 4"/>
          <p:cNvSpPr>
            <a:spLocks noGrp="1"/>
          </p:cNvSpPr>
          <p:nvPr>
            <p:ph sz="quarter" idx="11"/>
          </p:nvPr>
        </p:nvSpPr>
        <p:spPr>
          <a:xfrm>
            <a:off x="321680" y="2235246"/>
            <a:ext cx="3928643" cy="3017848"/>
          </a:xfrm>
          <a:solidFill>
            <a:srgbClr val="FF0000"/>
          </a:solidFill>
        </p:spPr>
        <p:txBody>
          <a:bodyPr/>
          <a:lstStyle/>
          <a:p>
            <a:pPr lvl="0"/>
            <a:r>
              <a:rPr lang="en-US"/>
              <a:t>Click to edit Master text styles</a:t>
            </a:r>
          </a:p>
        </p:txBody>
      </p:sp>
      <p:sp>
        <p:nvSpPr>
          <p:cNvPr id="7"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9" name="Text Placeholder 8"/>
          <p:cNvSpPr>
            <a:spLocks noGrp="1"/>
          </p:cNvSpPr>
          <p:nvPr>
            <p:ph type="body" sz="quarter" idx="14"/>
          </p:nvPr>
        </p:nvSpPr>
        <p:spPr>
          <a:xfrm>
            <a:off x="321680" y="5286239"/>
            <a:ext cx="3928643" cy="1214593"/>
          </a:xfrm>
        </p:spPr>
        <p:txBody>
          <a:bodyPr lIns="0" tIns="0" rIns="0" bIns="0"/>
          <a:lstStyle>
            <a:lvl1pPr algn="l">
              <a:defRPr sz="1700"/>
            </a:lvl1pPr>
            <a:lvl2pPr>
              <a:defRPr sz="2300"/>
            </a:lvl2pPr>
            <a:lvl3pPr>
              <a:defRPr sz="2300"/>
            </a:lvl3pPr>
            <a:lvl4pPr>
              <a:defRPr sz="2300"/>
            </a:lvl4pPr>
            <a:lvl5pPr>
              <a:defRPr sz="2300"/>
            </a:lvl5pPr>
          </a:lstStyle>
          <a:p>
            <a:pPr lvl="0"/>
            <a:r>
              <a:rPr lang="en-US" dirty="0"/>
              <a:t>Click to edit Master text styles</a:t>
            </a:r>
          </a:p>
        </p:txBody>
      </p:sp>
      <p:sp>
        <p:nvSpPr>
          <p:cNvPr id="10" name="Text Placeholder 8"/>
          <p:cNvSpPr>
            <a:spLocks noGrp="1"/>
          </p:cNvSpPr>
          <p:nvPr>
            <p:ph type="body" sz="quarter" idx="15"/>
          </p:nvPr>
        </p:nvSpPr>
        <p:spPr>
          <a:xfrm>
            <a:off x="4896673" y="5286239"/>
            <a:ext cx="3937575" cy="1214593"/>
          </a:xfrm>
        </p:spPr>
        <p:txBody>
          <a:bodyPr lIns="0" tIns="0" rIns="0" bIns="0"/>
          <a:lstStyle>
            <a:lvl1pPr algn="l">
              <a:defRPr sz="1700"/>
            </a:lvl1pPr>
            <a:lvl2pPr>
              <a:defRPr sz="2300"/>
            </a:lvl2pPr>
            <a:lvl3pPr>
              <a:defRPr sz="2300"/>
            </a:lvl3pPr>
            <a:lvl4pPr>
              <a:defRPr sz="2300"/>
            </a:lvl4pPr>
            <a:lvl5pPr>
              <a:defRPr sz="2300"/>
            </a:lvl5pPr>
          </a:lstStyle>
          <a:p>
            <a:pPr lvl="0"/>
            <a:r>
              <a:rPr lang="en-US" dirty="0"/>
              <a:t>Click to edit Master text styles</a:t>
            </a:r>
          </a:p>
        </p:txBody>
      </p:sp>
      <p:sp>
        <p:nvSpPr>
          <p:cNvPr id="11"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80" y="1371611"/>
            <a:ext cx="8512556" cy="863638"/>
          </a:xfrm>
        </p:spPr>
        <p:txBody>
          <a:bodyPr lIns="0" rIns="0"/>
          <a:lstStyle>
            <a:lvl1pPr>
              <a:defRPr sz="17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4137226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up images, 3-u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04802" y="2230168"/>
            <a:ext cx="2424114" cy="3017848"/>
          </a:xfrm>
          <a:solidFill>
            <a:srgbClr val="FF0000"/>
          </a:solidFill>
        </p:spPr>
        <p:txBody>
          <a:bodyPr/>
          <a:lstStyle/>
          <a:p>
            <a:pPr lvl="0"/>
            <a:r>
              <a:rPr lang="en-US" dirty="0"/>
              <a:t>Click to edit Master text styles</a:t>
            </a:r>
          </a:p>
        </p:txBody>
      </p:sp>
      <p:sp>
        <p:nvSpPr>
          <p:cNvPr id="6" name="Content Placeholder 4"/>
          <p:cNvSpPr>
            <a:spLocks noGrp="1"/>
          </p:cNvSpPr>
          <p:nvPr>
            <p:ph sz="quarter" idx="12"/>
          </p:nvPr>
        </p:nvSpPr>
        <p:spPr>
          <a:xfrm>
            <a:off x="6415216" y="2230168"/>
            <a:ext cx="2419020" cy="3017848"/>
          </a:xfrm>
          <a:solidFill>
            <a:srgbClr val="FF0000"/>
          </a:solidFill>
        </p:spPr>
        <p:txBody>
          <a:bodyPr/>
          <a:lstStyle/>
          <a:p>
            <a:pPr lvl="0"/>
            <a:r>
              <a:rPr lang="en-US" dirty="0"/>
              <a:t>Click to edit Master text styles</a:t>
            </a:r>
          </a:p>
        </p:txBody>
      </p:sp>
      <p:sp>
        <p:nvSpPr>
          <p:cNvPr id="7" name="Content Placeholder 4"/>
          <p:cNvSpPr>
            <a:spLocks noGrp="1"/>
          </p:cNvSpPr>
          <p:nvPr>
            <p:ph sz="quarter" idx="13"/>
          </p:nvPr>
        </p:nvSpPr>
        <p:spPr>
          <a:xfrm>
            <a:off x="3360011" y="2230158"/>
            <a:ext cx="2424114" cy="3017865"/>
          </a:xfrm>
          <a:solidFill>
            <a:srgbClr val="FF0000"/>
          </a:solidFill>
        </p:spPr>
        <p:txBody>
          <a:bodyPr/>
          <a:lstStyle/>
          <a:p>
            <a:pPr lvl="0"/>
            <a:r>
              <a:rPr lang="en-US" dirty="0"/>
              <a:t>Click to edit Master text styles</a:t>
            </a:r>
          </a:p>
        </p:txBody>
      </p:sp>
      <p:sp>
        <p:nvSpPr>
          <p:cNvPr id="9" name="Text Placeholder 8"/>
          <p:cNvSpPr>
            <a:spLocks noGrp="1"/>
          </p:cNvSpPr>
          <p:nvPr>
            <p:ph type="body" sz="quarter" idx="14"/>
          </p:nvPr>
        </p:nvSpPr>
        <p:spPr>
          <a:xfrm>
            <a:off x="321678" y="5253238"/>
            <a:ext cx="2407237" cy="1228725"/>
          </a:xfrm>
        </p:spPr>
        <p:txBody>
          <a:bodyPr lIns="0" tIns="0" rIns="0" bIns="0"/>
          <a:lstStyle>
            <a:lvl1pPr algn="l">
              <a:defRPr sz="1700"/>
            </a:lvl1pPr>
            <a:lvl2pPr>
              <a:defRPr sz="2300"/>
            </a:lvl2pPr>
            <a:lvl3pPr>
              <a:defRPr sz="2300"/>
            </a:lvl3pPr>
            <a:lvl4pPr>
              <a:defRPr sz="2300"/>
            </a:lvl4pPr>
            <a:lvl5pPr>
              <a:defRPr sz="2300"/>
            </a:lvl5pPr>
          </a:lstStyle>
          <a:p>
            <a:pPr lvl="0"/>
            <a:r>
              <a:rPr lang="en-US" dirty="0"/>
              <a:t>Click to edit Master text styles</a:t>
            </a:r>
          </a:p>
        </p:txBody>
      </p:sp>
      <p:sp>
        <p:nvSpPr>
          <p:cNvPr id="10" name="Text Placeholder 8"/>
          <p:cNvSpPr>
            <a:spLocks noGrp="1"/>
          </p:cNvSpPr>
          <p:nvPr>
            <p:ph type="body" sz="quarter" idx="15"/>
          </p:nvPr>
        </p:nvSpPr>
        <p:spPr>
          <a:xfrm>
            <a:off x="3360011" y="5253238"/>
            <a:ext cx="2424114" cy="1228725"/>
          </a:xfrm>
        </p:spPr>
        <p:txBody>
          <a:bodyPr lIns="0" tIns="0" rIns="0" bIns="0"/>
          <a:lstStyle>
            <a:lvl1pPr algn="l">
              <a:defRPr sz="1700"/>
            </a:lvl1pPr>
            <a:lvl2pPr>
              <a:defRPr sz="2300"/>
            </a:lvl2pPr>
            <a:lvl3pPr>
              <a:defRPr sz="2300"/>
            </a:lvl3pPr>
            <a:lvl4pPr>
              <a:defRPr sz="2300"/>
            </a:lvl4pPr>
            <a:lvl5pPr>
              <a:defRPr sz="2300"/>
            </a:lvl5pPr>
          </a:lstStyle>
          <a:p>
            <a:pPr lvl="0"/>
            <a:r>
              <a:rPr lang="en-US" dirty="0"/>
              <a:t>Click to edit Master text styles</a:t>
            </a:r>
          </a:p>
        </p:txBody>
      </p:sp>
      <p:sp>
        <p:nvSpPr>
          <p:cNvPr id="11" name="Text Placeholder 8"/>
          <p:cNvSpPr>
            <a:spLocks noGrp="1"/>
          </p:cNvSpPr>
          <p:nvPr>
            <p:ph type="body" sz="quarter" idx="16"/>
          </p:nvPr>
        </p:nvSpPr>
        <p:spPr>
          <a:xfrm>
            <a:off x="6415224" y="5265438"/>
            <a:ext cx="2419018" cy="1228725"/>
          </a:xfrm>
        </p:spPr>
        <p:txBody>
          <a:bodyPr lIns="0" tIns="0" rIns="0" bIns="0"/>
          <a:lstStyle>
            <a:lvl1pPr algn="l">
              <a:defRPr sz="1700"/>
            </a:lvl1pPr>
            <a:lvl2pPr>
              <a:defRPr sz="2300"/>
            </a:lvl2pPr>
            <a:lvl3pPr>
              <a:defRPr sz="2300"/>
            </a:lvl3pPr>
            <a:lvl4pPr>
              <a:defRPr sz="2300"/>
            </a:lvl4pPr>
            <a:lvl5pPr>
              <a:defRPr sz="2300"/>
            </a:lvl5pPr>
          </a:lstStyle>
          <a:p>
            <a:pPr lvl="0"/>
            <a:r>
              <a:rPr lang="en-US" dirty="0"/>
              <a:t>Click to edit Master text styles</a:t>
            </a:r>
          </a:p>
        </p:txBody>
      </p:sp>
      <p:sp>
        <p:nvSpPr>
          <p:cNvPr id="13"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2" name="Text Placeholder 7"/>
          <p:cNvSpPr>
            <a:spLocks noGrp="1"/>
          </p:cNvSpPr>
          <p:nvPr>
            <p:ph type="body" sz="quarter" idx="17"/>
          </p:nvPr>
        </p:nvSpPr>
        <p:spPr>
          <a:xfrm>
            <a:off x="321686" y="1371611"/>
            <a:ext cx="8512558" cy="863638"/>
          </a:xfrm>
        </p:spPr>
        <p:txBody>
          <a:bodyPr lIns="0" rIns="0"/>
          <a:lstStyle>
            <a:lvl1pPr>
              <a:defRPr sz="17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779627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up images, 4-u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21678" y="2253606"/>
            <a:ext cx="1887179" cy="2957513"/>
          </a:xfrm>
          <a:solidFill>
            <a:srgbClr val="FF0000"/>
          </a:solidFill>
        </p:spPr>
        <p:txBody>
          <a:bodyPr/>
          <a:lstStyle/>
          <a:p>
            <a:pPr lvl="0"/>
            <a:r>
              <a:rPr lang="en-US" dirty="0"/>
              <a:t>Click to edit Master text styles</a:t>
            </a:r>
          </a:p>
        </p:txBody>
      </p:sp>
      <p:sp>
        <p:nvSpPr>
          <p:cNvPr id="6" name="Content Placeholder 4"/>
          <p:cNvSpPr>
            <a:spLocks noGrp="1"/>
          </p:cNvSpPr>
          <p:nvPr>
            <p:ph sz="quarter" idx="12"/>
          </p:nvPr>
        </p:nvSpPr>
        <p:spPr>
          <a:xfrm>
            <a:off x="4740465" y="2253606"/>
            <a:ext cx="1887179" cy="2957513"/>
          </a:xfrm>
          <a:solidFill>
            <a:srgbClr val="FF0000"/>
          </a:solidFill>
        </p:spPr>
        <p:txBody>
          <a:bodyPr/>
          <a:lstStyle/>
          <a:p>
            <a:pPr lvl="0"/>
            <a:r>
              <a:rPr lang="en-US" dirty="0"/>
              <a:t>Click to edit Master text styles</a:t>
            </a:r>
          </a:p>
        </p:txBody>
      </p:sp>
      <p:sp>
        <p:nvSpPr>
          <p:cNvPr id="7" name="Content Placeholder 4"/>
          <p:cNvSpPr>
            <a:spLocks noGrp="1"/>
          </p:cNvSpPr>
          <p:nvPr>
            <p:ph sz="quarter" idx="13"/>
          </p:nvPr>
        </p:nvSpPr>
        <p:spPr>
          <a:xfrm>
            <a:off x="2531071" y="2253606"/>
            <a:ext cx="1887179" cy="2957513"/>
          </a:xfrm>
          <a:solidFill>
            <a:srgbClr val="FF0000"/>
          </a:solidFill>
        </p:spPr>
        <p:txBody>
          <a:bodyPr/>
          <a:lstStyle/>
          <a:p>
            <a:pPr lvl="0"/>
            <a:r>
              <a:rPr lang="en-US"/>
              <a:t>Click to edit Master text styles</a:t>
            </a:r>
          </a:p>
        </p:txBody>
      </p:sp>
      <p:sp>
        <p:nvSpPr>
          <p:cNvPr id="9" name="Text Placeholder 8"/>
          <p:cNvSpPr>
            <a:spLocks noGrp="1"/>
          </p:cNvSpPr>
          <p:nvPr>
            <p:ph type="body" sz="quarter" idx="14"/>
          </p:nvPr>
        </p:nvSpPr>
        <p:spPr>
          <a:xfrm>
            <a:off x="321677" y="5223645"/>
            <a:ext cx="1870302" cy="1017600"/>
          </a:xfrm>
        </p:spPr>
        <p:txBody>
          <a:bodyPr lIns="0" tIns="0" rIns="0" bIns="0">
            <a:noAutofit/>
          </a:bodyPr>
          <a:lstStyle>
            <a:lvl1pPr algn="l">
              <a:defRPr sz="1700"/>
            </a:lvl1pPr>
            <a:lvl2pPr>
              <a:defRPr sz="1900"/>
            </a:lvl2pPr>
            <a:lvl3pPr>
              <a:defRPr sz="1900"/>
            </a:lvl3pPr>
            <a:lvl4pPr>
              <a:defRPr sz="1900"/>
            </a:lvl4pPr>
            <a:lvl5pPr>
              <a:defRPr sz="1900"/>
            </a:lvl5pPr>
          </a:lstStyle>
          <a:p>
            <a:pPr lvl="0"/>
            <a:r>
              <a:rPr lang="en-US" dirty="0"/>
              <a:t>Click to edit Master text styles</a:t>
            </a:r>
          </a:p>
        </p:txBody>
      </p:sp>
      <p:sp>
        <p:nvSpPr>
          <p:cNvPr id="10" name="Text Placeholder 8"/>
          <p:cNvSpPr>
            <a:spLocks noGrp="1"/>
          </p:cNvSpPr>
          <p:nvPr>
            <p:ph type="body" sz="quarter" idx="15"/>
          </p:nvPr>
        </p:nvSpPr>
        <p:spPr>
          <a:xfrm>
            <a:off x="2518887" y="5223645"/>
            <a:ext cx="1887179" cy="1017600"/>
          </a:xfrm>
        </p:spPr>
        <p:txBody>
          <a:bodyPr lIns="0" tIns="0" rIns="0" bIns="0">
            <a:noAutofit/>
          </a:bodyPr>
          <a:lstStyle>
            <a:lvl1pPr algn="l">
              <a:defRPr sz="1700"/>
            </a:lvl1pPr>
            <a:lvl2pPr>
              <a:defRPr sz="1900"/>
            </a:lvl2pPr>
            <a:lvl3pPr>
              <a:defRPr sz="1900"/>
            </a:lvl3pPr>
            <a:lvl4pPr>
              <a:defRPr sz="1900"/>
            </a:lvl4pPr>
            <a:lvl5pPr>
              <a:defRPr sz="1900"/>
            </a:lvl5pPr>
          </a:lstStyle>
          <a:p>
            <a:pPr lvl="0"/>
            <a:r>
              <a:rPr lang="en-US" dirty="0"/>
              <a:t>Click to edit Master text styles</a:t>
            </a:r>
          </a:p>
        </p:txBody>
      </p:sp>
      <p:sp>
        <p:nvSpPr>
          <p:cNvPr id="11" name="Text Placeholder 8"/>
          <p:cNvSpPr>
            <a:spLocks noGrp="1"/>
          </p:cNvSpPr>
          <p:nvPr>
            <p:ph type="body" sz="quarter" idx="16"/>
          </p:nvPr>
        </p:nvSpPr>
        <p:spPr>
          <a:xfrm>
            <a:off x="4732973" y="5235845"/>
            <a:ext cx="1887179" cy="1017600"/>
          </a:xfrm>
        </p:spPr>
        <p:txBody>
          <a:bodyPr lIns="0" tIns="0" rIns="0" bIns="0">
            <a:noAutofit/>
          </a:bodyPr>
          <a:lstStyle>
            <a:lvl1pPr algn="l">
              <a:defRPr sz="1700"/>
            </a:lvl1pPr>
            <a:lvl2pPr>
              <a:defRPr sz="1900"/>
            </a:lvl2pPr>
            <a:lvl3pPr>
              <a:defRPr sz="1900"/>
            </a:lvl3pPr>
            <a:lvl4pPr>
              <a:defRPr sz="1900"/>
            </a:lvl4pPr>
            <a:lvl5pPr>
              <a:defRPr sz="1900"/>
            </a:lvl5pPr>
          </a:lstStyle>
          <a:p>
            <a:pPr lvl="0"/>
            <a:r>
              <a:rPr lang="en-US" dirty="0"/>
              <a:t>Click to edit Master text styles</a:t>
            </a:r>
          </a:p>
        </p:txBody>
      </p:sp>
      <p:sp>
        <p:nvSpPr>
          <p:cNvPr id="13"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7"/>
          </p:nvPr>
        </p:nvSpPr>
        <p:spPr>
          <a:xfrm>
            <a:off x="6949856" y="2253606"/>
            <a:ext cx="1887179" cy="2957513"/>
          </a:xfrm>
          <a:solidFill>
            <a:srgbClr val="FF0000"/>
          </a:solidFill>
        </p:spPr>
        <p:txBody>
          <a:bodyPr/>
          <a:lstStyle/>
          <a:p>
            <a:pPr lvl="0"/>
            <a:r>
              <a:rPr lang="en-US" dirty="0"/>
              <a:t>Click to edit Master text styles</a:t>
            </a:r>
          </a:p>
        </p:txBody>
      </p:sp>
      <p:sp>
        <p:nvSpPr>
          <p:cNvPr id="14" name="Text Placeholder 8"/>
          <p:cNvSpPr>
            <a:spLocks noGrp="1"/>
          </p:cNvSpPr>
          <p:nvPr>
            <p:ph type="body" sz="quarter" idx="18"/>
          </p:nvPr>
        </p:nvSpPr>
        <p:spPr>
          <a:xfrm>
            <a:off x="6947057" y="5219663"/>
            <a:ext cx="1887179" cy="1017600"/>
          </a:xfrm>
        </p:spPr>
        <p:txBody>
          <a:bodyPr lIns="0" tIns="0" rIns="0" bIns="0">
            <a:noAutofit/>
          </a:bodyPr>
          <a:lstStyle>
            <a:lvl1pPr algn="l">
              <a:defRPr sz="1700"/>
            </a:lvl1pPr>
            <a:lvl2pPr>
              <a:defRPr sz="1900"/>
            </a:lvl2pPr>
            <a:lvl3pPr>
              <a:defRPr sz="1900"/>
            </a:lvl3pPr>
            <a:lvl4pPr>
              <a:defRPr sz="1900"/>
            </a:lvl4pPr>
            <a:lvl5pPr>
              <a:defRPr sz="1900"/>
            </a:lvl5pPr>
          </a:lstStyle>
          <a:p>
            <a:pPr lvl="0"/>
            <a:r>
              <a:rPr lang="en-US" dirty="0"/>
              <a:t>Click to edit Master text styles</a:t>
            </a:r>
          </a:p>
        </p:txBody>
      </p:sp>
      <p:sp>
        <p:nvSpPr>
          <p:cNvPr id="15" name="Text Placeholder 7"/>
          <p:cNvSpPr>
            <a:spLocks noGrp="1"/>
          </p:cNvSpPr>
          <p:nvPr>
            <p:ph type="body" sz="quarter" idx="19"/>
          </p:nvPr>
        </p:nvSpPr>
        <p:spPr>
          <a:xfrm>
            <a:off x="321677" y="1371611"/>
            <a:ext cx="8512558" cy="863638"/>
          </a:xfrm>
        </p:spPr>
        <p:txBody>
          <a:bodyPr lIns="0" rIns="0"/>
          <a:lstStyle>
            <a:lvl1pPr>
              <a:defRPr sz="17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673284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face + 2 Columns">
    <p:spTree>
      <p:nvGrpSpPr>
        <p:cNvPr id="1" name=""/>
        <p:cNvGrpSpPr/>
        <p:nvPr/>
      </p:nvGrpSpPr>
      <p:grpSpPr>
        <a:xfrm>
          <a:off x="0" y="0"/>
          <a:ext cx="0" cy="0"/>
          <a:chOff x="0" y="0"/>
          <a:chExt cx="0" cy="0"/>
        </a:xfrm>
      </p:grpSpPr>
      <p:sp>
        <p:nvSpPr>
          <p:cNvPr id="2" name="Title 1"/>
          <p:cNvSpPr>
            <a:spLocks noGrp="1"/>
          </p:cNvSpPr>
          <p:nvPr>
            <p:ph type="title"/>
          </p:nvPr>
        </p:nvSpPr>
        <p:spPr>
          <a:xfrm>
            <a:off x="8" y="-8"/>
            <a:ext cx="9144000" cy="1377165"/>
          </a:xfrm>
        </p:spPr>
        <p:txBody>
          <a:bodyPr/>
          <a:lstStyle>
            <a:lvl1pPr algn="l">
              <a:defRPr/>
            </a:lvl1pPr>
          </a:lstStyle>
          <a:p>
            <a:endParaRPr lang="en-US" dirty="0"/>
          </a:p>
        </p:txBody>
      </p:sp>
      <p:sp>
        <p:nvSpPr>
          <p:cNvPr id="9" name="Text Placeholder 8"/>
          <p:cNvSpPr>
            <a:spLocks noGrp="1"/>
          </p:cNvSpPr>
          <p:nvPr>
            <p:ph type="body" sz="quarter" idx="12"/>
          </p:nvPr>
        </p:nvSpPr>
        <p:spPr>
          <a:xfrm>
            <a:off x="321686" y="1377155"/>
            <a:ext cx="8512558" cy="754380"/>
          </a:xfrm>
        </p:spPr>
        <p:txBody>
          <a:bodyPr lIns="0" rIns="0"/>
          <a:lstStyle>
            <a:lvl1pPr algn="l">
              <a:defRPr sz="1700" b="1"/>
            </a:lvl1pPr>
            <a:lvl2pPr algn="ctr">
              <a:defRPr/>
            </a:lvl2pPr>
            <a:lvl3pPr algn="ctr">
              <a:defRPr/>
            </a:lvl3pPr>
            <a:lvl4pPr algn="ctr">
              <a:defRPr/>
            </a:lvl4pPr>
            <a:lvl5pPr algn="ctr">
              <a:defRPr/>
            </a:lvl5pPr>
          </a:lstStyle>
          <a:p>
            <a:pPr lvl="0"/>
            <a:r>
              <a:rPr lang="en-US" dirty="0"/>
              <a:t>Click to edit Master text styles</a:t>
            </a:r>
          </a:p>
        </p:txBody>
      </p:sp>
      <p:sp>
        <p:nvSpPr>
          <p:cNvPr id="8" name="Text Placeholder 7"/>
          <p:cNvSpPr>
            <a:spLocks noGrp="1"/>
          </p:cNvSpPr>
          <p:nvPr>
            <p:ph type="body" sz="quarter" idx="13"/>
          </p:nvPr>
        </p:nvSpPr>
        <p:spPr>
          <a:xfrm>
            <a:off x="321692" y="2131535"/>
            <a:ext cx="3928645" cy="4369275"/>
          </a:xfrm>
        </p:spPr>
        <p:txBody>
          <a:bodyPr lIns="0" tIns="0" rIns="0"/>
          <a:lstStyle>
            <a:lvl1pPr>
              <a:defRPr sz="1700"/>
            </a:lvl1pPr>
            <a:lvl2pPr>
              <a:defRPr sz="1700"/>
            </a:lvl2pPr>
            <a:lvl3pPr>
              <a:defRPr sz="17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0"/>
          </p:nvPr>
        </p:nvSpPr>
        <p:spPr>
          <a:xfrm>
            <a:off x="9372601" y="-2745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4"/>
          </p:nvPr>
        </p:nvSpPr>
        <p:spPr>
          <a:xfrm>
            <a:off x="4896669" y="2131236"/>
            <a:ext cx="3937579" cy="4369593"/>
          </a:xfrm>
        </p:spPr>
        <p:txBody>
          <a:bodyPr lIns="0" tIns="0" rIns="0"/>
          <a:lstStyle>
            <a:lvl1pPr>
              <a:defRPr sz="1700"/>
            </a:lvl1pPr>
            <a:lvl2pPr>
              <a:defRPr sz="1700"/>
            </a:lvl2pPr>
            <a:lvl3pPr>
              <a:defRPr sz="17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2516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Line Titl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0" y="4800600"/>
            <a:ext cx="9143996" cy="2057400"/>
          </a:xfrm>
        </p:spPr>
        <p:txBody>
          <a:bodyPr anchor="ctr" anchorCtr="0"/>
          <a:lstStyle>
            <a:lvl1pPr marL="1363707" indent="-1363707" algn="l">
              <a:defRPr sz="2500" b="1"/>
            </a:lvl1pPr>
          </a:lstStyle>
          <a:p>
            <a:pPr lvl="0"/>
            <a:r>
              <a:rPr lang="en-US" noProof="0" dirty="0"/>
              <a:t>Click to edit Master subtitle style</a:t>
            </a:r>
          </a:p>
        </p:txBody>
      </p:sp>
      <p:sp>
        <p:nvSpPr>
          <p:cNvPr id="7" name="Text Placeholder 5"/>
          <p:cNvSpPr>
            <a:spLocks noGrp="1"/>
          </p:cNvSpPr>
          <p:nvPr>
            <p:ph type="body" sz="quarter" idx="10"/>
          </p:nvPr>
        </p:nvSpPr>
        <p:spPr>
          <a:xfrm>
            <a:off x="9372601" y="0"/>
            <a:ext cx="2573425" cy="6858000"/>
          </a:xfrm>
          <a:solidFill>
            <a:srgbClr val="FFFFD6"/>
          </a:solidFill>
        </p:spPr>
        <p:txBody>
          <a:bodyPr lIns="91229" rIns="91229"/>
          <a:lstStyle>
            <a:lvl1pPr marL="0" indent="0">
              <a:spcBef>
                <a:spcPts val="1200"/>
              </a:spcBef>
              <a:buNone/>
              <a:defRPr sz="1500" b="0">
                <a:solidFill>
                  <a:schemeClr val="tx1"/>
                </a:solidFill>
              </a:defRPr>
            </a:lvl1pPr>
            <a:lvl2pPr marL="110872" indent="-110872">
              <a:spcBef>
                <a:spcPts val="0"/>
              </a:spcBef>
              <a:defRPr sz="1500">
                <a:solidFill>
                  <a:schemeClr val="tx1"/>
                </a:solidFill>
              </a:defRPr>
            </a:lvl2pPr>
            <a:lvl3pPr marL="110872" indent="-110872">
              <a:defRPr sz="1300">
                <a:solidFill>
                  <a:schemeClr val="tx1">
                    <a:lumMod val="50000"/>
                  </a:schemeClr>
                </a:solidFill>
              </a:defRPr>
            </a:lvl3pPr>
            <a:lvl4pPr marL="110872" indent="-110872">
              <a:defRPr sz="1300">
                <a:solidFill>
                  <a:schemeClr val="tx1">
                    <a:lumMod val="50000"/>
                  </a:schemeClr>
                </a:solidFill>
              </a:defRPr>
            </a:lvl4pPr>
            <a:lvl5pPr marL="110872" indent="-110872">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2" name="Footer Placeholder 1"/>
          <p:cNvSpPr>
            <a:spLocks noGrp="1"/>
          </p:cNvSpPr>
          <p:nvPr>
            <p:ph type="ftr" sz="quarter" idx="11"/>
          </p:nvPr>
        </p:nvSpPr>
        <p:spPr>
          <a:xfrm>
            <a:off x="8" y="4000500"/>
            <a:ext cx="9144000" cy="1143000"/>
          </a:xfrm>
          <a:prstGeom prst="rect">
            <a:avLst/>
          </a:prstGeom>
          <a:solidFill>
            <a:srgbClr val="4D4F58"/>
          </a:solidFill>
        </p:spPr>
        <p:txBody>
          <a:bodyPr lIns="383577" tIns="45615" rIns="383577" bIns="45615" anchor="ctr" anchorCtr="0">
            <a:normAutofit/>
          </a:bodyPr>
          <a:lstStyle>
            <a:lvl1pPr algn="r">
              <a:lnSpc>
                <a:spcPct val="100000"/>
              </a:lnSpc>
              <a:spcBef>
                <a:spcPts val="0"/>
              </a:spcBef>
              <a:defRPr sz="2900" b="1">
                <a:solidFill>
                  <a:schemeClr val="bg1"/>
                </a:solidFill>
              </a:defRPr>
            </a:lvl1pPr>
          </a:lstStyle>
          <a:p>
            <a:pPr algn="l" eaLnBrk="1" hangingPunct="1">
              <a:buClr>
                <a:srgbClr val="2877C4"/>
              </a:buClr>
              <a:buFont typeface="Wingdings" pitchFamily="2" charset="2"/>
              <a:buNone/>
            </a:pPr>
            <a:r>
              <a:rPr lang="en-US" dirty="0">
                <a:solidFill>
                  <a:srgbClr val="FFFFFF"/>
                </a:solidFill>
                <a:latin typeface="Arial" charset="0"/>
                <a:ea typeface="+mn-ea"/>
              </a:rPr>
              <a:t>Chapter 18B Ksp &amp; Spontaneity</a:t>
            </a:r>
          </a:p>
        </p:txBody>
      </p:sp>
    </p:spTree>
    <p:extLst>
      <p:ext uri="{BB962C8B-B14F-4D97-AF65-F5344CB8AC3E}">
        <p14:creationId xmlns:p14="http://schemas.microsoft.com/office/powerpoint/2010/main" val="3290938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21823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93545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29046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695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276260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722211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12885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91188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91667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75921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36278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030004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4136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07658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63848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798426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90333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13856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45094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394184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65127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7125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874484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972803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998601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1898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83472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997932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227087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04442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08078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3118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8930609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517955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538927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78313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73760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6929130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85237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58" y="76200"/>
            <a:ext cx="3886201" cy="533400"/>
          </a:xfrm>
        </p:spPr>
        <p:txBody>
          <a:bodyPr/>
          <a:lstStyle/>
          <a:p>
            <a:r>
              <a:rPr lang="en-US"/>
              <a:t>Click to edit Master title style</a:t>
            </a:r>
          </a:p>
        </p:txBody>
      </p:sp>
      <p:sp>
        <p:nvSpPr>
          <p:cNvPr id="3" name="Text Placeholder 2"/>
          <p:cNvSpPr>
            <a:spLocks noGrp="1"/>
          </p:cNvSpPr>
          <p:nvPr>
            <p:ph type="body"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14800" y="6553200"/>
            <a:ext cx="4267199" cy="304800"/>
          </a:xfrm>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78942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5775" tIns="192097" rIns="345775" bIns="1920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37319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55467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
        <p:nvSpPr>
          <p:cNvPr id="14" name="Text Placeholder 13"/>
          <p:cNvSpPr>
            <a:spLocks noGrp="1"/>
          </p:cNvSpPr>
          <p:nvPr>
            <p:ph type="body" sz="quarter" idx="12"/>
          </p:nvPr>
        </p:nvSpPr>
        <p:spPr>
          <a:xfrm>
            <a:off x="5" y="1377153"/>
            <a:ext cx="4250319" cy="5480848"/>
          </a:xfrm>
        </p:spPr>
        <p:txBody>
          <a:bodyPr rIns="0"/>
          <a:lstStyle>
            <a:lvl1pPr>
              <a:defRPr sz="2300"/>
            </a:lvl1pPr>
            <a:lvl2pPr>
              <a:lnSpc>
                <a:spcPct val="100000"/>
              </a:lnSpc>
              <a:spcBef>
                <a:spcPts val="1050"/>
              </a:spcBef>
              <a:defRPr sz="2300"/>
            </a:lvl2pPr>
            <a:lvl3pPr>
              <a:lnSpc>
                <a:spcPct val="100000"/>
              </a:lnSpc>
              <a:spcBef>
                <a:spcPts val="1099"/>
              </a:spcBef>
              <a:defRPr sz="2300"/>
            </a:lvl3pPr>
            <a:lvl4pPr>
              <a:defRPr sz="2500"/>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9444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300"/>
            </a:lvl1pPr>
            <a:lvl2pPr>
              <a:defRPr sz="2300"/>
            </a:lvl2pPr>
            <a:lvl3pPr>
              <a:defRPr sz="23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1132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15738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dirty="0"/>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dirty="0"/>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dirty="0"/>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2100"/>
            </a:lvl1pPr>
            <a:lvl2pPr>
              <a:defRPr sz="2300"/>
            </a:lvl2pPr>
            <a:lvl3pPr>
              <a:defRPr sz="2300"/>
            </a:lvl3pPr>
            <a:lvl4pPr>
              <a:defRPr sz="2300"/>
            </a:lvl4pPr>
            <a:lvl5pPr>
              <a:defRPr sz="2300"/>
            </a:lvl5pPr>
          </a:lstStyle>
          <a:p>
            <a:pPr lvl="0"/>
            <a:r>
              <a:rPr lang="en-US" dirty="0"/>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Tree>
    <p:extLst>
      <p:ext uri="{BB962C8B-B14F-4D97-AF65-F5344CB8AC3E}">
        <p14:creationId xmlns:p14="http://schemas.microsoft.com/office/powerpoint/2010/main" val="3454788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dirty="0"/>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dirty="0"/>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dirty="0"/>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2100"/>
            </a:lvl1pPr>
            <a:lvl2pPr>
              <a:defRPr sz="1900"/>
            </a:lvl2pPr>
            <a:lvl3pPr>
              <a:defRPr sz="1900"/>
            </a:lvl3pPr>
            <a:lvl4pPr>
              <a:defRPr sz="1900"/>
            </a:lvl4pPr>
            <a:lvl5pPr>
              <a:defRPr sz="1900"/>
            </a:lvl5pPr>
          </a:lstStyle>
          <a:p>
            <a:pPr lvl="0"/>
            <a:r>
              <a:rPr lang="en-US" dirty="0"/>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2100"/>
            </a:lvl1pPr>
            <a:lvl2pPr>
              <a:defRPr sz="1700"/>
            </a:lvl2pPr>
            <a:lvl3pPr>
              <a:defRPr sz="1700"/>
            </a:lvl3pPr>
            <a:lvl4pPr>
              <a:defRPr sz="2300"/>
            </a:lvl4pPr>
            <a:lvl5pPr>
              <a:defRPr sz="2300"/>
            </a:lvl5pPr>
          </a:lstStyle>
          <a:p>
            <a:pPr lvl="0"/>
            <a:r>
              <a:rPr lang="en-US" dirty="0"/>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2568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 Columns text or full-bleed image righ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91376" rIns="91376"/>
          <a:lstStyle>
            <a:lvl1pPr marL="0" indent="0">
              <a:spcBef>
                <a:spcPts val="1200"/>
              </a:spcBef>
              <a:buNone/>
              <a:defRPr sz="1500" b="0">
                <a:solidFill>
                  <a:schemeClr val="tx1"/>
                </a:solidFill>
              </a:defRPr>
            </a:lvl1pPr>
            <a:lvl2pPr marL="111048" indent="-111048">
              <a:spcBef>
                <a:spcPts val="0"/>
              </a:spcBef>
              <a:defRPr sz="1500">
                <a:solidFill>
                  <a:schemeClr val="tx1"/>
                </a:solidFill>
              </a:defRPr>
            </a:lvl2pPr>
            <a:lvl3pPr marL="111048" indent="-111048">
              <a:defRPr sz="1300">
                <a:solidFill>
                  <a:schemeClr val="tx1">
                    <a:lumMod val="50000"/>
                  </a:schemeClr>
                </a:solidFill>
              </a:defRPr>
            </a:lvl3pPr>
            <a:lvl4pPr marL="111048" indent="-111048">
              <a:defRPr sz="1300">
                <a:solidFill>
                  <a:schemeClr val="tx1">
                    <a:lumMod val="50000"/>
                  </a:schemeClr>
                </a:solidFill>
              </a:defRPr>
            </a:lvl4pPr>
            <a:lvl5pPr marL="111048" indent="-111048">
              <a:defRPr sz="1300">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5"/>
          </p:nvPr>
        </p:nvSpPr>
        <p:spPr>
          <a:xfrm>
            <a:off x="4574980" y="1377155"/>
            <a:ext cx="4569020" cy="5480845"/>
          </a:xfrm>
        </p:spPr>
        <p:txBody>
          <a:bodyPr lIns="345775" rIns="345775" bIns="192097"/>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16"/>
          </p:nvPr>
        </p:nvSpPr>
        <p:spPr>
          <a:xfrm>
            <a:off x="1" y="1377155"/>
            <a:ext cx="4250323" cy="5480845"/>
          </a:xfrm>
        </p:spPr>
        <p:txBody>
          <a:bodyPr rIns="0"/>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5423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t>Chapter 18B Ksp &amp; Spontaneity</a:t>
            </a:r>
          </a:p>
        </p:txBody>
      </p:sp>
    </p:spTree>
    <p:extLst>
      <p:ext uri="{BB962C8B-B14F-4D97-AF65-F5344CB8AC3E}">
        <p14:creationId xmlns:p14="http://schemas.microsoft.com/office/powerpoint/2010/main" val="8012011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8" y="1122363"/>
            <a:ext cx="6858000" cy="2387600"/>
          </a:xfrm>
        </p:spPr>
        <p:txBody>
          <a:bodyPr anchor="b"/>
          <a:lstStyle>
            <a:lvl1pPr algn="ctr">
              <a:defRPr sz="6100"/>
            </a:lvl1pPr>
          </a:lstStyle>
          <a:p>
            <a:r>
              <a:rPr lang="en-US"/>
              <a:t>Click to edit Master title style</a:t>
            </a:r>
          </a:p>
        </p:txBody>
      </p:sp>
      <p:sp>
        <p:nvSpPr>
          <p:cNvPr id="3" name="Subtitle 2"/>
          <p:cNvSpPr>
            <a:spLocks noGrp="1"/>
          </p:cNvSpPr>
          <p:nvPr>
            <p:ph type="subTitle" idx="1"/>
          </p:nvPr>
        </p:nvSpPr>
        <p:spPr>
          <a:xfrm>
            <a:off x="1143008" y="3602114"/>
            <a:ext cx="6858000" cy="1655763"/>
          </a:xfrm>
        </p:spPr>
        <p:txBody>
          <a:bodyPr/>
          <a:lstStyle>
            <a:lvl1pPr marL="0" indent="0" algn="ctr">
              <a:buNone/>
              <a:defRPr sz="2300"/>
            </a:lvl1pPr>
            <a:lvl2pPr marL="453962" indent="0" algn="ctr">
              <a:buNone/>
              <a:defRPr sz="2100"/>
            </a:lvl2pPr>
            <a:lvl3pPr marL="907934" indent="0" algn="ctr">
              <a:buNone/>
              <a:defRPr sz="1900"/>
            </a:lvl3pPr>
            <a:lvl4pPr marL="1361888" indent="0" algn="ctr">
              <a:buNone/>
              <a:defRPr sz="1700"/>
            </a:lvl4pPr>
            <a:lvl5pPr marL="1815860" indent="0" algn="ctr">
              <a:buNone/>
              <a:defRPr sz="1700"/>
            </a:lvl5pPr>
            <a:lvl6pPr marL="2269816" indent="0" algn="ctr">
              <a:buNone/>
              <a:defRPr sz="1700"/>
            </a:lvl6pPr>
            <a:lvl7pPr marL="2723771" indent="0" algn="ctr">
              <a:buNone/>
              <a:defRPr sz="1700"/>
            </a:lvl7pPr>
            <a:lvl8pPr marL="3177733" indent="0" algn="ctr">
              <a:buNone/>
              <a:defRPr sz="1700"/>
            </a:lvl8pPr>
            <a:lvl9pPr marL="3631695" indent="0" algn="ctr">
              <a:buNone/>
              <a:defRPr sz="17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902275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33138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814"/>
            <a:ext cx="7886701" cy="2852738"/>
          </a:xfrm>
        </p:spPr>
        <p:txBody>
          <a:bodyPr anchor="b"/>
          <a:lstStyle>
            <a:lvl1pPr>
              <a:defRPr sz="6100"/>
            </a:lvl1pPr>
          </a:lstStyle>
          <a:p>
            <a:r>
              <a:rPr lang="en-US"/>
              <a:t>Click to edit Master title style</a:t>
            </a:r>
          </a:p>
        </p:txBody>
      </p:sp>
      <p:sp>
        <p:nvSpPr>
          <p:cNvPr id="3" name="Text Placeholder 2"/>
          <p:cNvSpPr>
            <a:spLocks noGrp="1"/>
          </p:cNvSpPr>
          <p:nvPr>
            <p:ph type="body" idx="1"/>
          </p:nvPr>
        </p:nvSpPr>
        <p:spPr>
          <a:xfrm>
            <a:off x="623887" y="4589539"/>
            <a:ext cx="7886701" cy="1500188"/>
          </a:xfrm>
        </p:spPr>
        <p:txBody>
          <a:bodyPr/>
          <a:lstStyle>
            <a:lvl1pPr marL="0" indent="0">
              <a:buNone/>
              <a:defRPr sz="2300"/>
            </a:lvl1pPr>
            <a:lvl2pPr marL="453962" indent="0">
              <a:buNone/>
              <a:defRPr sz="2100"/>
            </a:lvl2pPr>
            <a:lvl3pPr marL="907934" indent="0">
              <a:buNone/>
              <a:defRPr sz="1900"/>
            </a:lvl3pPr>
            <a:lvl4pPr marL="1361888" indent="0">
              <a:buNone/>
              <a:defRPr sz="1700"/>
            </a:lvl4pPr>
            <a:lvl5pPr marL="1815860" indent="0">
              <a:buNone/>
              <a:defRPr sz="1700"/>
            </a:lvl5pPr>
            <a:lvl6pPr marL="2269816" indent="0">
              <a:buNone/>
              <a:defRPr sz="1700"/>
            </a:lvl6pPr>
            <a:lvl7pPr marL="2723771" indent="0">
              <a:buNone/>
              <a:defRPr sz="1700"/>
            </a:lvl7pPr>
            <a:lvl8pPr marL="3177733" indent="0">
              <a:buNone/>
              <a:defRPr sz="1700"/>
            </a:lvl8pPr>
            <a:lvl9pPr marL="3631695" indent="0">
              <a:buNone/>
              <a:defRPr sz="17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29497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1"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6"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7810017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83"/>
            <a:ext cx="7886701" cy="1325563"/>
          </a:xfrm>
        </p:spPr>
        <p:txBody>
          <a:bodyPr/>
          <a:lstStyle/>
          <a:p>
            <a:r>
              <a:rPr lang="en-US"/>
              <a:t>Click to edit Master title style</a:t>
            </a:r>
          </a:p>
        </p:txBody>
      </p:sp>
      <p:sp>
        <p:nvSpPr>
          <p:cNvPr id="3" name="Text Placeholder 2"/>
          <p:cNvSpPr>
            <a:spLocks noGrp="1"/>
          </p:cNvSpPr>
          <p:nvPr>
            <p:ph type="body" idx="1"/>
          </p:nvPr>
        </p:nvSpPr>
        <p:spPr>
          <a:xfrm>
            <a:off x="630295" y="1681239"/>
            <a:ext cx="3868737"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4" name="Content Placeholder 3"/>
          <p:cNvSpPr>
            <a:spLocks noGrp="1"/>
          </p:cNvSpPr>
          <p:nvPr>
            <p:ph sz="half" idx="2"/>
          </p:nvPr>
        </p:nvSpPr>
        <p:spPr>
          <a:xfrm>
            <a:off x="630295" y="2505151"/>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681239"/>
            <a:ext cx="3887788" cy="823913"/>
          </a:xfrm>
        </p:spPr>
        <p:txBody>
          <a:bodyPr anchor="b"/>
          <a:lstStyle>
            <a:lvl1pPr marL="0" indent="0">
              <a:buNone/>
              <a:defRPr sz="2300" b="1"/>
            </a:lvl1pPr>
            <a:lvl2pPr marL="453962" indent="0">
              <a:buNone/>
              <a:defRPr sz="2100" b="1"/>
            </a:lvl2pPr>
            <a:lvl3pPr marL="907934" indent="0">
              <a:buNone/>
              <a:defRPr sz="1900" b="1"/>
            </a:lvl3pPr>
            <a:lvl4pPr marL="1361888" indent="0">
              <a:buNone/>
              <a:defRPr sz="1700" b="1"/>
            </a:lvl4pPr>
            <a:lvl5pPr marL="1815860" indent="0">
              <a:buNone/>
              <a:defRPr sz="1700" b="1"/>
            </a:lvl5pPr>
            <a:lvl6pPr marL="2269816" indent="0">
              <a:buNone/>
              <a:defRPr sz="1700" b="1"/>
            </a:lvl6pPr>
            <a:lvl7pPr marL="2723771" indent="0">
              <a:buNone/>
              <a:defRPr sz="1700" b="1"/>
            </a:lvl7pPr>
            <a:lvl8pPr marL="3177733" indent="0">
              <a:buNone/>
              <a:defRPr sz="1700" b="1"/>
            </a:lvl8pPr>
            <a:lvl9pPr marL="363169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29153" y="2505151"/>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30078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916538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5719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845" y="987425"/>
            <a:ext cx="4629151" cy="487362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71757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2" y="457200"/>
            <a:ext cx="294957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845" y="987425"/>
            <a:ext cx="4629151" cy="4873625"/>
          </a:xfrm>
        </p:spPr>
        <p:txBody>
          <a:bodyPr/>
          <a:lstStyle>
            <a:lvl1pPr marL="0" indent="0">
              <a:buNone/>
              <a:defRPr sz="3200"/>
            </a:lvl1pPr>
            <a:lvl2pPr marL="453962" indent="0">
              <a:buNone/>
              <a:defRPr sz="2700"/>
            </a:lvl2pPr>
            <a:lvl3pPr marL="907934" indent="0">
              <a:buNone/>
              <a:defRPr sz="2300"/>
            </a:lvl3pPr>
            <a:lvl4pPr marL="1361888" indent="0">
              <a:buNone/>
              <a:defRPr sz="2100"/>
            </a:lvl4pPr>
            <a:lvl5pPr marL="1815860" indent="0">
              <a:buNone/>
              <a:defRPr sz="2100"/>
            </a:lvl5pPr>
            <a:lvl6pPr marL="2269816" indent="0">
              <a:buNone/>
              <a:defRPr sz="2100"/>
            </a:lvl6pPr>
            <a:lvl7pPr marL="2723771" indent="0">
              <a:buNone/>
              <a:defRPr sz="2100"/>
            </a:lvl7pPr>
            <a:lvl8pPr marL="3177733" indent="0">
              <a:buNone/>
              <a:defRPr sz="2100"/>
            </a:lvl8pPr>
            <a:lvl9pPr marL="3631695" indent="0">
              <a:buNone/>
              <a:defRPr sz="2100"/>
            </a:lvl9pPr>
          </a:lstStyle>
          <a:p>
            <a:endParaRPr lang="en-US" dirty="0"/>
          </a:p>
        </p:txBody>
      </p:sp>
      <p:sp>
        <p:nvSpPr>
          <p:cNvPr id="4" name="Text Placeholder 3"/>
          <p:cNvSpPr>
            <a:spLocks noGrp="1"/>
          </p:cNvSpPr>
          <p:nvPr>
            <p:ph type="body" sz="half" idx="2"/>
          </p:nvPr>
        </p:nvSpPr>
        <p:spPr>
          <a:xfrm>
            <a:off x="630242" y="2057461"/>
            <a:ext cx="2949576" cy="3811588"/>
          </a:xfrm>
        </p:spPr>
        <p:txBody>
          <a:bodyPr/>
          <a:lstStyle>
            <a:lvl1pPr marL="0" indent="0">
              <a:buNone/>
              <a:defRPr sz="1700"/>
            </a:lvl1pPr>
            <a:lvl2pPr marL="453962" indent="0">
              <a:buNone/>
              <a:defRPr sz="1500"/>
            </a:lvl2pPr>
            <a:lvl3pPr marL="907934" indent="0">
              <a:buNone/>
              <a:defRPr sz="1300"/>
            </a:lvl3pPr>
            <a:lvl4pPr marL="1361888" indent="0">
              <a:buNone/>
              <a:defRPr sz="1100"/>
            </a:lvl4pPr>
            <a:lvl5pPr marL="1815860" indent="0">
              <a:buNone/>
              <a:defRPr sz="1100"/>
            </a:lvl5pPr>
            <a:lvl6pPr marL="2269816" indent="0">
              <a:buNone/>
              <a:defRPr sz="1100"/>
            </a:lvl6pPr>
            <a:lvl7pPr marL="2723771" indent="0">
              <a:buNone/>
              <a:defRPr sz="1100"/>
            </a:lvl7pPr>
            <a:lvl8pPr marL="3177733" indent="0">
              <a:buNone/>
              <a:defRPr sz="1100"/>
            </a:lvl8pPr>
            <a:lvl9pPr marL="3631695" indent="0">
              <a:buNone/>
              <a:defRPr sz="11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9520690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4379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2.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2.pn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4.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2.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2.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2.pn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2.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2.png"/><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image" Target="../media/image3.png"/><Relationship Id="rId4" Type="http://schemas.openxmlformats.org/officeDocument/2006/relationships/slideLayout" Target="../slideLayouts/slideLayout8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pPr>
                <a:spcBef>
                  <a:spcPct val="50000"/>
                </a:spcBef>
              </a:pPr>
              <a:t>‹#›</a:t>
            </a:fld>
            <a:endParaRPr lang="en-US" altLang="en-US" sz="1700" dirty="0"/>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t>Chapter 18B Ksp &amp; Spontaneity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67224926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16157749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5632562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00958201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8447856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2336935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55620817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404432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64677019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221" tIns="45110" rIns="90221" bIns="45110"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221" tIns="45110" rIns="90221" bIns="4511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221" tIns="45110" rIns="90221" bIns="4511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37657"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53"/>
            <a:ext cx="4343400" cy="506599"/>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221" tIns="45110" rIns="90221" bIns="45110">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51"/>
            <a:ext cx="1371600" cy="44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221" tIns="45110" rIns="90221" bIns="45110">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505"/>
            <a:ext cx="1524000" cy="35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221" tIns="45110" rIns="90221" bIns="45110">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221" tIns="45110" rIns="90221" bIns="45110"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05641900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116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2325"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53489"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0465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38384" indent="-338384" algn="l" rtl="0" fontAlgn="base">
        <a:spcBef>
          <a:spcPct val="20000"/>
        </a:spcBef>
        <a:spcAft>
          <a:spcPct val="0"/>
        </a:spcAft>
        <a:defRPr sz="3200" kern="1200">
          <a:solidFill>
            <a:schemeClr val="tx1"/>
          </a:solidFill>
          <a:latin typeface="+mn-lt"/>
          <a:ea typeface="+mn-ea"/>
          <a:cs typeface="+mn-cs"/>
        </a:defRPr>
      </a:lvl1pPr>
      <a:lvl2pPr marL="733139" indent="-281971" algn="l" rtl="0" fontAlgn="base">
        <a:spcBef>
          <a:spcPct val="20000"/>
        </a:spcBef>
        <a:spcAft>
          <a:spcPct val="0"/>
        </a:spcAft>
        <a:buChar char="–"/>
        <a:defRPr sz="2700" kern="1200">
          <a:solidFill>
            <a:schemeClr val="tx1"/>
          </a:solidFill>
          <a:latin typeface="+mn-lt"/>
          <a:ea typeface="+mn-ea"/>
          <a:cs typeface="+mn-cs"/>
        </a:defRPr>
      </a:lvl2pPr>
      <a:lvl3pPr marL="1127903" indent="-225559" algn="l" rtl="0" fontAlgn="base">
        <a:spcBef>
          <a:spcPct val="20000"/>
        </a:spcBef>
        <a:spcAft>
          <a:spcPct val="0"/>
        </a:spcAft>
        <a:buChar char="•"/>
        <a:defRPr sz="2300" kern="1200">
          <a:solidFill>
            <a:schemeClr val="tx1"/>
          </a:solidFill>
          <a:latin typeface="+mn-lt"/>
          <a:ea typeface="+mn-ea"/>
          <a:cs typeface="+mn-cs"/>
        </a:defRPr>
      </a:lvl3pPr>
      <a:lvl4pPr marL="1579054" indent="-225559" algn="l" rtl="0" fontAlgn="base">
        <a:spcBef>
          <a:spcPct val="20000"/>
        </a:spcBef>
        <a:spcAft>
          <a:spcPct val="0"/>
        </a:spcAft>
        <a:buChar char="–"/>
        <a:defRPr sz="2100" kern="1200">
          <a:solidFill>
            <a:schemeClr val="tx1"/>
          </a:solidFill>
          <a:latin typeface="+mn-lt"/>
          <a:ea typeface="+mn-ea"/>
          <a:cs typeface="+mn-cs"/>
        </a:defRPr>
      </a:lvl4pPr>
      <a:lvl5pPr marL="2030224" indent="-225559" algn="l" rtl="0" fontAlgn="base">
        <a:spcBef>
          <a:spcPct val="20000"/>
        </a:spcBef>
        <a:spcAft>
          <a:spcPct val="0"/>
        </a:spcAft>
        <a:buChar char="»"/>
        <a:defRPr sz="2100" kern="1200">
          <a:solidFill>
            <a:schemeClr val="tx1"/>
          </a:solidFill>
          <a:latin typeface="+mn-lt"/>
          <a:ea typeface="+mn-ea"/>
          <a:cs typeface="+mn-cs"/>
        </a:defRPr>
      </a:lvl5pPr>
      <a:lvl6pPr marL="2481379" indent="-225559" algn="l" defTabSz="9023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32540" indent="-225559" algn="l" defTabSz="9023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83693" indent="-225559" algn="l" defTabSz="9023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34859" indent="-225559" algn="l" defTabSz="90232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2325" rtl="0" eaLnBrk="1" latinLnBrk="0" hangingPunct="1">
        <a:defRPr sz="1900" kern="1200">
          <a:solidFill>
            <a:schemeClr val="tx1"/>
          </a:solidFill>
          <a:latin typeface="+mn-lt"/>
          <a:ea typeface="+mn-ea"/>
          <a:cs typeface="+mn-cs"/>
        </a:defRPr>
      </a:lvl1pPr>
      <a:lvl2pPr marL="451164" algn="l" defTabSz="902325" rtl="0" eaLnBrk="1" latinLnBrk="0" hangingPunct="1">
        <a:defRPr sz="1900" kern="1200">
          <a:solidFill>
            <a:schemeClr val="tx1"/>
          </a:solidFill>
          <a:latin typeface="+mn-lt"/>
          <a:ea typeface="+mn-ea"/>
          <a:cs typeface="+mn-cs"/>
        </a:defRPr>
      </a:lvl2pPr>
      <a:lvl3pPr marL="902325" algn="l" defTabSz="902325" rtl="0" eaLnBrk="1" latinLnBrk="0" hangingPunct="1">
        <a:defRPr sz="1900" kern="1200">
          <a:solidFill>
            <a:schemeClr val="tx1"/>
          </a:solidFill>
          <a:latin typeface="+mn-lt"/>
          <a:ea typeface="+mn-ea"/>
          <a:cs typeface="+mn-cs"/>
        </a:defRPr>
      </a:lvl3pPr>
      <a:lvl4pPr marL="1353489" algn="l" defTabSz="902325" rtl="0" eaLnBrk="1" latinLnBrk="0" hangingPunct="1">
        <a:defRPr sz="1900" kern="1200">
          <a:solidFill>
            <a:schemeClr val="tx1"/>
          </a:solidFill>
          <a:latin typeface="+mn-lt"/>
          <a:ea typeface="+mn-ea"/>
          <a:cs typeface="+mn-cs"/>
        </a:defRPr>
      </a:lvl4pPr>
      <a:lvl5pPr marL="1804654" algn="l" defTabSz="902325" rtl="0" eaLnBrk="1" latinLnBrk="0" hangingPunct="1">
        <a:defRPr sz="1900" kern="1200">
          <a:solidFill>
            <a:schemeClr val="tx1"/>
          </a:solidFill>
          <a:latin typeface="+mn-lt"/>
          <a:ea typeface="+mn-ea"/>
          <a:cs typeface="+mn-cs"/>
        </a:defRPr>
      </a:lvl5pPr>
      <a:lvl6pPr marL="2255812" algn="l" defTabSz="902325" rtl="0" eaLnBrk="1" latinLnBrk="0" hangingPunct="1">
        <a:defRPr sz="1900" kern="1200">
          <a:solidFill>
            <a:schemeClr val="tx1"/>
          </a:solidFill>
          <a:latin typeface="+mn-lt"/>
          <a:ea typeface="+mn-ea"/>
          <a:cs typeface="+mn-cs"/>
        </a:defRPr>
      </a:lvl6pPr>
      <a:lvl7pPr marL="2706956" algn="l" defTabSz="902325" rtl="0" eaLnBrk="1" latinLnBrk="0" hangingPunct="1">
        <a:defRPr sz="1900" kern="1200">
          <a:solidFill>
            <a:schemeClr val="tx1"/>
          </a:solidFill>
          <a:latin typeface="+mn-lt"/>
          <a:ea typeface="+mn-ea"/>
          <a:cs typeface="+mn-cs"/>
        </a:defRPr>
      </a:lvl7pPr>
      <a:lvl8pPr marL="3158116" algn="l" defTabSz="902325" rtl="0" eaLnBrk="1" latinLnBrk="0" hangingPunct="1">
        <a:defRPr sz="1900" kern="1200">
          <a:solidFill>
            <a:schemeClr val="tx1"/>
          </a:solidFill>
          <a:latin typeface="+mn-lt"/>
          <a:ea typeface="+mn-ea"/>
          <a:cs typeface="+mn-cs"/>
        </a:defRPr>
      </a:lvl8pPr>
      <a:lvl9pPr marL="3609284" algn="l" defTabSz="90232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0" y="0"/>
            <a:ext cx="9143996" cy="1377165"/>
          </a:xfrm>
          <a:prstGeom prst="rect">
            <a:avLst/>
          </a:prstGeom>
          <a:solidFill>
            <a:schemeClr val="accent4"/>
          </a:solidFill>
          <a:ln>
            <a:noFill/>
          </a:ln>
          <a:effectLst/>
        </p:spPr>
        <p:txBody>
          <a:bodyPr vert="horz" wrap="square" lIns="325368" tIns="133964" rIns="325368" bIns="133964"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0" y="137731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4504" tIns="191391" rIns="344504" bIns="19139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7" name="Picture 2" descr="\\Storage\content_dev\Team_Folders\charliep\Templates-cs5\e2020\Templates-cs5\images\on-screen-bg_smaller-003.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702405" y="0"/>
            <a:ext cx="1441595" cy="137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76240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hf hdr="0" dt="0"/>
  <p:txStyles>
    <p:titleStyle>
      <a:lvl1pPr marL="1139720" indent="-1139720" algn="l" rtl="0" eaLnBrk="1" fontAlgn="base" hangingPunct="1">
        <a:lnSpc>
          <a:spcPct val="95000"/>
        </a:lnSpc>
        <a:spcBef>
          <a:spcPts val="0"/>
        </a:spcBef>
        <a:spcAft>
          <a:spcPct val="0"/>
        </a:spcAft>
        <a:tabLst/>
        <a:defRPr sz="2900" b="1">
          <a:solidFill>
            <a:schemeClr val="bg2"/>
          </a:solidFill>
          <a:latin typeface="+mj-lt"/>
          <a:ea typeface="+mj-ea"/>
          <a:cs typeface="+mj-cs"/>
        </a:defRPr>
      </a:lvl1pPr>
      <a:lvl2pPr algn="l" rtl="0" eaLnBrk="1" fontAlgn="base" hangingPunct="1">
        <a:spcBef>
          <a:spcPct val="0"/>
        </a:spcBef>
        <a:spcAft>
          <a:spcPct val="0"/>
        </a:spcAft>
        <a:defRPr sz="3200" b="1">
          <a:solidFill>
            <a:srgbClr val="2877C4"/>
          </a:solidFill>
          <a:latin typeface="Arial" charset="0"/>
        </a:defRPr>
      </a:lvl2pPr>
      <a:lvl3pPr algn="l" rtl="0" eaLnBrk="1" fontAlgn="base" hangingPunct="1">
        <a:spcBef>
          <a:spcPct val="0"/>
        </a:spcBef>
        <a:spcAft>
          <a:spcPct val="0"/>
        </a:spcAft>
        <a:defRPr sz="3200" b="1">
          <a:solidFill>
            <a:srgbClr val="2877C4"/>
          </a:solidFill>
          <a:latin typeface="Arial" charset="0"/>
        </a:defRPr>
      </a:lvl3pPr>
      <a:lvl4pPr algn="l" rtl="0" eaLnBrk="1" fontAlgn="base" hangingPunct="1">
        <a:spcBef>
          <a:spcPct val="0"/>
        </a:spcBef>
        <a:spcAft>
          <a:spcPct val="0"/>
        </a:spcAft>
        <a:defRPr sz="3200" b="1">
          <a:solidFill>
            <a:srgbClr val="2877C4"/>
          </a:solidFill>
          <a:latin typeface="Arial" charset="0"/>
        </a:defRPr>
      </a:lvl4pPr>
      <a:lvl5pPr algn="l" rtl="0" eaLnBrk="1" fontAlgn="base" hangingPunct="1">
        <a:spcBef>
          <a:spcPct val="0"/>
        </a:spcBef>
        <a:spcAft>
          <a:spcPct val="0"/>
        </a:spcAft>
        <a:defRPr sz="3200" b="1">
          <a:solidFill>
            <a:srgbClr val="2877C4"/>
          </a:solidFill>
          <a:latin typeface="Arial" charset="0"/>
        </a:defRPr>
      </a:lvl5pPr>
      <a:lvl6pPr marL="455208" algn="l" rtl="0" eaLnBrk="1" fontAlgn="base" hangingPunct="1">
        <a:spcBef>
          <a:spcPct val="0"/>
        </a:spcBef>
        <a:spcAft>
          <a:spcPct val="0"/>
        </a:spcAft>
        <a:defRPr sz="3200" b="1">
          <a:solidFill>
            <a:srgbClr val="2877C4"/>
          </a:solidFill>
          <a:latin typeface="Arial" charset="0"/>
        </a:defRPr>
      </a:lvl6pPr>
      <a:lvl7pPr marL="910430" algn="l" rtl="0" eaLnBrk="1" fontAlgn="base" hangingPunct="1">
        <a:spcBef>
          <a:spcPct val="0"/>
        </a:spcBef>
        <a:spcAft>
          <a:spcPct val="0"/>
        </a:spcAft>
        <a:defRPr sz="3200" b="1">
          <a:solidFill>
            <a:srgbClr val="2877C4"/>
          </a:solidFill>
          <a:latin typeface="Arial" charset="0"/>
        </a:defRPr>
      </a:lvl7pPr>
      <a:lvl8pPr marL="1365644" algn="l" rtl="0" eaLnBrk="1" fontAlgn="base" hangingPunct="1">
        <a:spcBef>
          <a:spcPct val="0"/>
        </a:spcBef>
        <a:spcAft>
          <a:spcPct val="0"/>
        </a:spcAft>
        <a:defRPr sz="3200" b="1">
          <a:solidFill>
            <a:srgbClr val="2877C4"/>
          </a:solidFill>
          <a:latin typeface="Arial" charset="0"/>
        </a:defRPr>
      </a:lvl8pPr>
      <a:lvl9pPr marL="1820856" algn="l" rtl="0" eaLnBrk="1" fontAlgn="base" hangingPunct="1">
        <a:spcBef>
          <a:spcPct val="0"/>
        </a:spcBef>
        <a:spcAft>
          <a:spcPct val="0"/>
        </a:spcAft>
        <a:defRPr sz="3200" b="1">
          <a:solidFill>
            <a:srgbClr val="2877C4"/>
          </a:solidFill>
          <a:latin typeface="Arial" charset="0"/>
        </a:defRPr>
      </a:lvl9pPr>
    </p:titleStyle>
    <p:bodyStyle>
      <a:lvl1pPr algn="l" rtl="0" eaLnBrk="1" fontAlgn="base" hangingPunct="1">
        <a:lnSpc>
          <a:spcPct val="113000"/>
        </a:lnSpc>
        <a:spcBef>
          <a:spcPts val="2101"/>
        </a:spcBef>
        <a:spcAft>
          <a:spcPts val="0"/>
        </a:spcAft>
        <a:buClr>
          <a:srgbClr val="2877C4"/>
        </a:buClr>
        <a:buFont typeface="Arial Unicode MS" pitchFamily="34" charset="-128"/>
        <a:defRPr sz="2300">
          <a:solidFill>
            <a:srgbClr val="000000"/>
          </a:solidFill>
          <a:latin typeface="+mn-lt"/>
          <a:ea typeface="+mn-ea"/>
          <a:cs typeface="+mn-cs"/>
        </a:defRPr>
      </a:lvl1pPr>
      <a:lvl2pPr marL="229189" indent="-227603" algn="l" rtl="0" eaLnBrk="1" fontAlgn="base" hangingPunct="1">
        <a:lnSpc>
          <a:spcPct val="113000"/>
        </a:lnSpc>
        <a:spcBef>
          <a:spcPts val="1050"/>
        </a:spcBef>
        <a:spcAft>
          <a:spcPts val="0"/>
        </a:spcAft>
        <a:buClr>
          <a:schemeClr val="accent1"/>
        </a:buClr>
        <a:buFont typeface="Wingdings" pitchFamily="2" charset="2"/>
        <a:buChar char="§"/>
        <a:defRPr sz="2300">
          <a:solidFill>
            <a:srgbClr val="000000"/>
          </a:solidFill>
          <a:latin typeface="+mn-lt"/>
        </a:defRPr>
      </a:lvl2pPr>
      <a:lvl3pPr marL="682813" indent="-226017" algn="l" rtl="0" eaLnBrk="1" fontAlgn="base" hangingPunct="1">
        <a:lnSpc>
          <a:spcPct val="113000"/>
        </a:lnSpc>
        <a:spcBef>
          <a:spcPts val="630"/>
        </a:spcBef>
        <a:spcAft>
          <a:spcPts val="0"/>
        </a:spcAft>
        <a:buClr>
          <a:schemeClr val="accent3"/>
        </a:buClr>
        <a:buChar char="•"/>
        <a:defRPr sz="2300">
          <a:solidFill>
            <a:srgbClr val="000000"/>
          </a:solidFill>
          <a:latin typeface="+mn-lt"/>
        </a:defRPr>
      </a:lvl3pPr>
      <a:lvl4pPr marL="1487341" indent="-233926" algn="l" rtl="0" eaLnBrk="1" fontAlgn="base" hangingPunct="1">
        <a:lnSpc>
          <a:spcPct val="115000"/>
        </a:lnSpc>
        <a:spcBef>
          <a:spcPts val="0"/>
        </a:spcBef>
        <a:spcAft>
          <a:spcPts val="0"/>
        </a:spcAft>
        <a:buClr>
          <a:schemeClr val="accent4"/>
        </a:buClr>
        <a:buFont typeface="Arial" pitchFamily="34" charset="0"/>
        <a:buChar char="•"/>
        <a:defRPr sz="2700">
          <a:solidFill>
            <a:srgbClr val="000000"/>
          </a:solidFill>
          <a:latin typeface="+mn-lt"/>
        </a:defRPr>
      </a:lvl4pPr>
      <a:lvl5pPr marL="2046875" indent="-226017" algn="l" rtl="0" eaLnBrk="1" fontAlgn="base" hangingPunct="1">
        <a:lnSpc>
          <a:spcPct val="115000"/>
        </a:lnSpc>
        <a:spcBef>
          <a:spcPct val="20000"/>
        </a:spcBef>
        <a:spcAft>
          <a:spcPct val="0"/>
        </a:spcAft>
        <a:buChar char="»"/>
        <a:defRPr sz="2100">
          <a:solidFill>
            <a:srgbClr val="000000"/>
          </a:solidFill>
          <a:latin typeface="+mn-lt"/>
        </a:defRPr>
      </a:lvl5pPr>
      <a:lvl6pPr marL="2502089" indent="-226017" algn="l" rtl="0" eaLnBrk="1" fontAlgn="base" hangingPunct="1">
        <a:lnSpc>
          <a:spcPct val="115000"/>
        </a:lnSpc>
        <a:spcBef>
          <a:spcPct val="20000"/>
        </a:spcBef>
        <a:spcAft>
          <a:spcPct val="0"/>
        </a:spcAft>
        <a:buChar char="»"/>
        <a:defRPr sz="2100">
          <a:solidFill>
            <a:srgbClr val="000000"/>
          </a:solidFill>
          <a:latin typeface="+mn-lt"/>
        </a:defRPr>
      </a:lvl6pPr>
      <a:lvl7pPr marL="2957298" indent="-226017" algn="l" rtl="0" eaLnBrk="1" fontAlgn="base" hangingPunct="1">
        <a:lnSpc>
          <a:spcPct val="115000"/>
        </a:lnSpc>
        <a:spcBef>
          <a:spcPct val="20000"/>
        </a:spcBef>
        <a:spcAft>
          <a:spcPct val="0"/>
        </a:spcAft>
        <a:buChar char="»"/>
        <a:defRPr sz="2100">
          <a:solidFill>
            <a:srgbClr val="000000"/>
          </a:solidFill>
          <a:latin typeface="+mn-lt"/>
        </a:defRPr>
      </a:lvl7pPr>
      <a:lvl8pPr marL="3412512" indent="-226017" algn="l" rtl="0" eaLnBrk="1" fontAlgn="base" hangingPunct="1">
        <a:lnSpc>
          <a:spcPct val="115000"/>
        </a:lnSpc>
        <a:spcBef>
          <a:spcPct val="20000"/>
        </a:spcBef>
        <a:spcAft>
          <a:spcPct val="0"/>
        </a:spcAft>
        <a:buChar char="»"/>
        <a:defRPr sz="2100">
          <a:solidFill>
            <a:srgbClr val="000000"/>
          </a:solidFill>
          <a:latin typeface="+mn-lt"/>
        </a:defRPr>
      </a:lvl8pPr>
      <a:lvl9pPr marL="3867724" indent="-226017" algn="l" rtl="0" eaLnBrk="1" fontAlgn="base" hangingPunct="1">
        <a:lnSpc>
          <a:spcPct val="115000"/>
        </a:lnSpc>
        <a:spcBef>
          <a:spcPct val="20000"/>
        </a:spcBef>
        <a:spcAft>
          <a:spcPct val="0"/>
        </a:spcAft>
        <a:buChar char="»"/>
        <a:defRPr sz="2100">
          <a:solidFill>
            <a:srgbClr val="000000"/>
          </a:solidFill>
          <a:latin typeface="+mn-lt"/>
        </a:defRPr>
      </a:lvl9pPr>
    </p:bodyStyle>
    <p:otherStyle>
      <a:defPPr>
        <a:defRPr lang="en-US"/>
      </a:defPPr>
      <a:lvl1pPr marL="0" algn="l" defTabSz="910430" rtl="0" eaLnBrk="1" latinLnBrk="0" hangingPunct="1">
        <a:defRPr sz="1900" kern="1200">
          <a:solidFill>
            <a:schemeClr val="tx1"/>
          </a:solidFill>
          <a:latin typeface="+mn-lt"/>
          <a:ea typeface="+mn-ea"/>
          <a:cs typeface="+mn-cs"/>
        </a:defRPr>
      </a:lvl1pPr>
      <a:lvl2pPr marL="455208" algn="l" defTabSz="910430" rtl="0" eaLnBrk="1" latinLnBrk="0" hangingPunct="1">
        <a:defRPr sz="1900" kern="1200">
          <a:solidFill>
            <a:schemeClr val="tx1"/>
          </a:solidFill>
          <a:latin typeface="+mn-lt"/>
          <a:ea typeface="+mn-ea"/>
          <a:cs typeface="+mn-cs"/>
        </a:defRPr>
      </a:lvl2pPr>
      <a:lvl3pPr marL="910430" algn="l" defTabSz="910430" rtl="0" eaLnBrk="1" latinLnBrk="0" hangingPunct="1">
        <a:defRPr sz="1900" kern="1200">
          <a:solidFill>
            <a:schemeClr val="tx1"/>
          </a:solidFill>
          <a:latin typeface="+mn-lt"/>
          <a:ea typeface="+mn-ea"/>
          <a:cs typeface="+mn-cs"/>
        </a:defRPr>
      </a:lvl3pPr>
      <a:lvl4pPr marL="1365644" algn="l" defTabSz="910430" rtl="0" eaLnBrk="1" latinLnBrk="0" hangingPunct="1">
        <a:defRPr sz="1900" kern="1200">
          <a:solidFill>
            <a:schemeClr val="tx1"/>
          </a:solidFill>
          <a:latin typeface="+mn-lt"/>
          <a:ea typeface="+mn-ea"/>
          <a:cs typeface="+mn-cs"/>
        </a:defRPr>
      </a:lvl4pPr>
      <a:lvl5pPr marL="1820856" algn="l" defTabSz="910430" rtl="0" eaLnBrk="1" latinLnBrk="0" hangingPunct="1">
        <a:defRPr sz="1900" kern="1200">
          <a:solidFill>
            <a:schemeClr val="tx1"/>
          </a:solidFill>
          <a:latin typeface="+mn-lt"/>
          <a:ea typeface="+mn-ea"/>
          <a:cs typeface="+mn-cs"/>
        </a:defRPr>
      </a:lvl5pPr>
      <a:lvl6pPr marL="2276068" algn="l" defTabSz="910430" rtl="0" eaLnBrk="1" latinLnBrk="0" hangingPunct="1">
        <a:defRPr sz="1900" kern="1200">
          <a:solidFill>
            <a:schemeClr val="tx1"/>
          </a:solidFill>
          <a:latin typeface="+mn-lt"/>
          <a:ea typeface="+mn-ea"/>
          <a:cs typeface="+mn-cs"/>
        </a:defRPr>
      </a:lvl6pPr>
      <a:lvl7pPr marL="2731279" algn="l" defTabSz="910430" rtl="0" eaLnBrk="1" latinLnBrk="0" hangingPunct="1">
        <a:defRPr sz="1900" kern="1200">
          <a:solidFill>
            <a:schemeClr val="tx1"/>
          </a:solidFill>
          <a:latin typeface="+mn-lt"/>
          <a:ea typeface="+mn-ea"/>
          <a:cs typeface="+mn-cs"/>
        </a:defRPr>
      </a:lvl7pPr>
      <a:lvl8pPr marL="3186487" algn="l" defTabSz="910430" rtl="0" eaLnBrk="1" latinLnBrk="0" hangingPunct="1">
        <a:defRPr sz="1900" kern="1200">
          <a:solidFill>
            <a:schemeClr val="tx1"/>
          </a:solidFill>
          <a:latin typeface="+mn-lt"/>
          <a:ea typeface="+mn-ea"/>
          <a:cs typeface="+mn-cs"/>
        </a:defRPr>
      </a:lvl8pPr>
      <a:lvl9pPr marL="3641699" algn="l" defTabSz="91043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0" y="0"/>
            <a:ext cx="9143996" cy="1377165"/>
          </a:xfrm>
          <a:prstGeom prst="rect">
            <a:avLst/>
          </a:prstGeom>
          <a:solidFill>
            <a:schemeClr val="accent4"/>
          </a:solidFill>
          <a:ln>
            <a:noFill/>
          </a:ln>
          <a:effectLst/>
        </p:spPr>
        <p:txBody>
          <a:bodyPr vert="horz" wrap="square" lIns="325817" tIns="134153" rIns="325817" bIns="134153"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0" y="1377296"/>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4981" tIns="191656" rIns="344981" bIns="19165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7" name="Picture 2" descr="\\Storage\content_dev\Team_Folders\charliep\Templates-cs5\e2020\Templates-cs5\images\on-screen-bg_smaller-003.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702405" y="0"/>
            <a:ext cx="1441595" cy="137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4253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hf hdr="0" dt="0"/>
  <p:txStyles>
    <p:titleStyle>
      <a:lvl1pPr marL="1141291" indent="-1141291" algn="l" rtl="0" eaLnBrk="1" fontAlgn="base" hangingPunct="1">
        <a:lnSpc>
          <a:spcPct val="95000"/>
        </a:lnSpc>
        <a:spcBef>
          <a:spcPts val="0"/>
        </a:spcBef>
        <a:spcAft>
          <a:spcPct val="0"/>
        </a:spcAft>
        <a:tabLst/>
        <a:defRPr sz="2900" b="1">
          <a:solidFill>
            <a:schemeClr val="bg2"/>
          </a:solidFill>
          <a:latin typeface="+mj-lt"/>
          <a:ea typeface="+mj-ea"/>
          <a:cs typeface="+mj-cs"/>
        </a:defRPr>
      </a:lvl1pPr>
      <a:lvl2pPr algn="l" rtl="0" eaLnBrk="1" fontAlgn="base" hangingPunct="1">
        <a:spcBef>
          <a:spcPct val="0"/>
        </a:spcBef>
        <a:spcAft>
          <a:spcPct val="0"/>
        </a:spcAft>
        <a:defRPr sz="3200" b="1">
          <a:solidFill>
            <a:srgbClr val="2877C4"/>
          </a:solidFill>
          <a:latin typeface="Arial" charset="0"/>
        </a:defRPr>
      </a:lvl2pPr>
      <a:lvl3pPr algn="l" rtl="0" eaLnBrk="1" fontAlgn="base" hangingPunct="1">
        <a:spcBef>
          <a:spcPct val="0"/>
        </a:spcBef>
        <a:spcAft>
          <a:spcPct val="0"/>
        </a:spcAft>
        <a:defRPr sz="3200" b="1">
          <a:solidFill>
            <a:srgbClr val="2877C4"/>
          </a:solidFill>
          <a:latin typeface="Arial" charset="0"/>
        </a:defRPr>
      </a:lvl3pPr>
      <a:lvl4pPr algn="l" rtl="0" eaLnBrk="1" fontAlgn="base" hangingPunct="1">
        <a:spcBef>
          <a:spcPct val="0"/>
        </a:spcBef>
        <a:spcAft>
          <a:spcPct val="0"/>
        </a:spcAft>
        <a:defRPr sz="3200" b="1">
          <a:solidFill>
            <a:srgbClr val="2877C4"/>
          </a:solidFill>
          <a:latin typeface="Arial" charset="0"/>
        </a:defRPr>
      </a:lvl4pPr>
      <a:lvl5pPr algn="l" rtl="0" eaLnBrk="1" fontAlgn="base" hangingPunct="1">
        <a:spcBef>
          <a:spcPct val="0"/>
        </a:spcBef>
        <a:spcAft>
          <a:spcPct val="0"/>
        </a:spcAft>
        <a:defRPr sz="3200" b="1">
          <a:solidFill>
            <a:srgbClr val="2877C4"/>
          </a:solidFill>
          <a:latin typeface="Arial" charset="0"/>
        </a:defRPr>
      </a:lvl5pPr>
      <a:lvl6pPr marL="455834" algn="l" rtl="0" eaLnBrk="1" fontAlgn="base" hangingPunct="1">
        <a:spcBef>
          <a:spcPct val="0"/>
        </a:spcBef>
        <a:spcAft>
          <a:spcPct val="0"/>
        </a:spcAft>
        <a:defRPr sz="3200" b="1">
          <a:solidFill>
            <a:srgbClr val="2877C4"/>
          </a:solidFill>
          <a:latin typeface="Arial" charset="0"/>
        </a:defRPr>
      </a:lvl6pPr>
      <a:lvl7pPr marL="911678" algn="l" rtl="0" eaLnBrk="1" fontAlgn="base" hangingPunct="1">
        <a:spcBef>
          <a:spcPct val="0"/>
        </a:spcBef>
        <a:spcAft>
          <a:spcPct val="0"/>
        </a:spcAft>
        <a:defRPr sz="3200" b="1">
          <a:solidFill>
            <a:srgbClr val="2877C4"/>
          </a:solidFill>
          <a:latin typeface="Arial" charset="0"/>
        </a:defRPr>
      </a:lvl7pPr>
      <a:lvl8pPr marL="1367522" algn="l" rtl="0" eaLnBrk="1" fontAlgn="base" hangingPunct="1">
        <a:spcBef>
          <a:spcPct val="0"/>
        </a:spcBef>
        <a:spcAft>
          <a:spcPct val="0"/>
        </a:spcAft>
        <a:defRPr sz="3200" b="1">
          <a:solidFill>
            <a:srgbClr val="2877C4"/>
          </a:solidFill>
          <a:latin typeface="Arial" charset="0"/>
        </a:defRPr>
      </a:lvl8pPr>
      <a:lvl9pPr marL="1823364" algn="l" rtl="0" eaLnBrk="1" fontAlgn="base" hangingPunct="1">
        <a:spcBef>
          <a:spcPct val="0"/>
        </a:spcBef>
        <a:spcAft>
          <a:spcPct val="0"/>
        </a:spcAft>
        <a:defRPr sz="3200" b="1">
          <a:solidFill>
            <a:srgbClr val="2877C4"/>
          </a:solidFill>
          <a:latin typeface="Arial" charset="0"/>
        </a:defRPr>
      </a:lvl9pPr>
    </p:titleStyle>
    <p:bodyStyle>
      <a:lvl1pPr algn="l" rtl="0" eaLnBrk="1" fontAlgn="base" hangingPunct="1">
        <a:lnSpc>
          <a:spcPct val="113000"/>
        </a:lnSpc>
        <a:spcBef>
          <a:spcPts val="2101"/>
        </a:spcBef>
        <a:spcAft>
          <a:spcPts val="0"/>
        </a:spcAft>
        <a:buClr>
          <a:srgbClr val="2877C4"/>
        </a:buClr>
        <a:buFont typeface="Arial Unicode MS" pitchFamily="34" charset="-128"/>
        <a:defRPr sz="2300">
          <a:solidFill>
            <a:srgbClr val="000000"/>
          </a:solidFill>
          <a:latin typeface="+mn-lt"/>
          <a:ea typeface="+mn-ea"/>
          <a:cs typeface="+mn-cs"/>
        </a:defRPr>
      </a:lvl1pPr>
      <a:lvl2pPr marL="229504" indent="-227918" algn="l" rtl="0" eaLnBrk="1" fontAlgn="base" hangingPunct="1">
        <a:lnSpc>
          <a:spcPct val="113000"/>
        </a:lnSpc>
        <a:spcBef>
          <a:spcPts val="1050"/>
        </a:spcBef>
        <a:spcAft>
          <a:spcPts val="0"/>
        </a:spcAft>
        <a:buClr>
          <a:schemeClr val="accent1"/>
        </a:buClr>
        <a:buFont typeface="Wingdings" pitchFamily="2" charset="2"/>
        <a:buChar char="§"/>
        <a:defRPr sz="2300">
          <a:solidFill>
            <a:srgbClr val="000000"/>
          </a:solidFill>
          <a:latin typeface="+mn-lt"/>
        </a:defRPr>
      </a:lvl2pPr>
      <a:lvl3pPr marL="683752" indent="-226330" algn="l" rtl="0" eaLnBrk="1" fontAlgn="base" hangingPunct="1">
        <a:lnSpc>
          <a:spcPct val="113000"/>
        </a:lnSpc>
        <a:spcBef>
          <a:spcPts val="630"/>
        </a:spcBef>
        <a:spcAft>
          <a:spcPts val="0"/>
        </a:spcAft>
        <a:buClr>
          <a:schemeClr val="accent3"/>
        </a:buClr>
        <a:buChar char="•"/>
        <a:defRPr sz="2300">
          <a:solidFill>
            <a:srgbClr val="000000"/>
          </a:solidFill>
          <a:latin typeface="+mn-lt"/>
        </a:defRPr>
      </a:lvl3pPr>
      <a:lvl4pPr marL="1489389" indent="-234248" algn="l" rtl="0" eaLnBrk="1" fontAlgn="base" hangingPunct="1">
        <a:lnSpc>
          <a:spcPct val="115000"/>
        </a:lnSpc>
        <a:spcBef>
          <a:spcPts val="0"/>
        </a:spcBef>
        <a:spcAft>
          <a:spcPts val="0"/>
        </a:spcAft>
        <a:buClr>
          <a:schemeClr val="accent4"/>
        </a:buClr>
        <a:buFont typeface="Arial" pitchFamily="34" charset="0"/>
        <a:buChar char="•"/>
        <a:defRPr sz="2700">
          <a:solidFill>
            <a:srgbClr val="000000"/>
          </a:solidFill>
          <a:latin typeface="+mn-lt"/>
        </a:defRPr>
      </a:lvl4pPr>
      <a:lvl5pPr marL="2049694" indent="-226330" algn="l" rtl="0" eaLnBrk="1" fontAlgn="base" hangingPunct="1">
        <a:lnSpc>
          <a:spcPct val="115000"/>
        </a:lnSpc>
        <a:spcBef>
          <a:spcPct val="20000"/>
        </a:spcBef>
        <a:spcAft>
          <a:spcPct val="0"/>
        </a:spcAft>
        <a:buChar char="»"/>
        <a:defRPr sz="2100">
          <a:solidFill>
            <a:srgbClr val="000000"/>
          </a:solidFill>
          <a:latin typeface="+mn-lt"/>
        </a:defRPr>
      </a:lvl5pPr>
      <a:lvl6pPr marL="2505530" indent="-226330" algn="l" rtl="0" eaLnBrk="1" fontAlgn="base" hangingPunct="1">
        <a:lnSpc>
          <a:spcPct val="115000"/>
        </a:lnSpc>
        <a:spcBef>
          <a:spcPct val="20000"/>
        </a:spcBef>
        <a:spcAft>
          <a:spcPct val="0"/>
        </a:spcAft>
        <a:buChar char="»"/>
        <a:defRPr sz="2100">
          <a:solidFill>
            <a:srgbClr val="000000"/>
          </a:solidFill>
          <a:latin typeface="+mn-lt"/>
        </a:defRPr>
      </a:lvl6pPr>
      <a:lvl7pPr marL="2961370" indent="-226330" algn="l" rtl="0" eaLnBrk="1" fontAlgn="base" hangingPunct="1">
        <a:lnSpc>
          <a:spcPct val="115000"/>
        </a:lnSpc>
        <a:spcBef>
          <a:spcPct val="20000"/>
        </a:spcBef>
        <a:spcAft>
          <a:spcPct val="0"/>
        </a:spcAft>
        <a:buChar char="»"/>
        <a:defRPr sz="2100">
          <a:solidFill>
            <a:srgbClr val="000000"/>
          </a:solidFill>
          <a:latin typeface="+mn-lt"/>
        </a:defRPr>
      </a:lvl7pPr>
      <a:lvl8pPr marL="3417212" indent="-226330" algn="l" rtl="0" eaLnBrk="1" fontAlgn="base" hangingPunct="1">
        <a:lnSpc>
          <a:spcPct val="115000"/>
        </a:lnSpc>
        <a:spcBef>
          <a:spcPct val="20000"/>
        </a:spcBef>
        <a:spcAft>
          <a:spcPct val="0"/>
        </a:spcAft>
        <a:buChar char="»"/>
        <a:defRPr sz="2100">
          <a:solidFill>
            <a:srgbClr val="000000"/>
          </a:solidFill>
          <a:latin typeface="+mn-lt"/>
        </a:defRPr>
      </a:lvl8pPr>
      <a:lvl9pPr marL="3873050" indent="-226330" algn="l" rtl="0" eaLnBrk="1" fontAlgn="base" hangingPunct="1">
        <a:lnSpc>
          <a:spcPct val="115000"/>
        </a:lnSpc>
        <a:spcBef>
          <a:spcPct val="20000"/>
        </a:spcBef>
        <a:spcAft>
          <a:spcPct val="0"/>
        </a:spcAft>
        <a:buChar char="»"/>
        <a:defRPr sz="2100">
          <a:solidFill>
            <a:srgbClr val="000000"/>
          </a:solidFill>
          <a:latin typeface="+mn-lt"/>
        </a:defRPr>
      </a:lvl9pPr>
    </p:bodyStyle>
    <p:otherStyle>
      <a:defPPr>
        <a:defRPr lang="en-US"/>
      </a:defPPr>
      <a:lvl1pPr marL="0" algn="l" defTabSz="911678" rtl="0" eaLnBrk="1" latinLnBrk="0" hangingPunct="1">
        <a:defRPr sz="1900" kern="1200">
          <a:solidFill>
            <a:schemeClr val="tx1"/>
          </a:solidFill>
          <a:latin typeface="+mn-lt"/>
          <a:ea typeface="+mn-ea"/>
          <a:cs typeface="+mn-cs"/>
        </a:defRPr>
      </a:lvl1pPr>
      <a:lvl2pPr marL="455834" algn="l" defTabSz="911678" rtl="0" eaLnBrk="1" latinLnBrk="0" hangingPunct="1">
        <a:defRPr sz="1900" kern="1200">
          <a:solidFill>
            <a:schemeClr val="tx1"/>
          </a:solidFill>
          <a:latin typeface="+mn-lt"/>
          <a:ea typeface="+mn-ea"/>
          <a:cs typeface="+mn-cs"/>
        </a:defRPr>
      </a:lvl2pPr>
      <a:lvl3pPr marL="911678" algn="l" defTabSz="911678" rtl="0" eaLnBrk="1" latinLnBrk="0" hangingPunct="1">
        <a:defRPr sz="1900" kern="1200">
          <a:solidFill>
            <a:schemeClr val="tx1"/>
          </a:solidFill>
          <a:latin typeface="+mn-lt"/>
          <a:ea typeface="+mn-ea"/>
          <a:cs typeface="+mn-cs"/>
        </a:defRPr>
      </a:lvl3pPr>
      <a:lvl4pPr marL="1367522" algn="l" defTabSz="911678" rtl="0" eaLnBrk="1" latinLnBrk="0" hangingPunct="1">
        <a:defRPr sz="1900" kern="1200">
          <a:solidFill>
            <a:schemeClr val="tx1"/>
          </a:solidFill>
          <a:latin typeface="+mn-lt"/>
          <a:ea typeface="+mn-ea"/>
          <a:cs typeface="+mn-cs"/>
        </a:defRPr>
      </a:lvl4pPr>
      <a:lvl5pPr marL="1823364" algn="l" defTabSz="911678" rtl="0" eaLnBrk="1" latinLnBrk="0" hangingPunct="1">
        <a:defRPr sz="1900" kern="1200">
          <a:solidFill>
            <a:schemeClr val="tx1"/>
          </a:solidFill>
          <a:latin typeface="+mn-lt"/>
          <a:ea typeface="+mn-ea"/>
          <a:cs typeface="+mn-cs"/>
        </a:defRPr>
      </a:lvl5pPr>
      <a:lvl6pPr marL="2279198" algn="l" defTabSz="911678" rtl="0" eaLnBrk="1" latinLnBrk="0" hangingPunct="1">
        <a:defRPr sz="1900" kern="1200">
          <a:solidFill>
            <a:schemeClr val="tx1"/>
          </a:solidFill>
          <a:latin typeface="+mn-lt"/>
          <a:ea typeface="+mn-ea"/>
          <a:cs typeface="+mn-cs"/>
        </a:defRPr>
      </a:lvl6pPr>
      <a:lvl7pPr marL="2735036" algn="l" defTabSz="911678" rtl="0" eaLnBrk="1" latinLnBrk="0" hangingPunct="1">
        <a:defRPr sz="1900" kern="1200">
          <a:solidFill>
            <a:schemeClr val="tx1"/>
          </a:solidFill>
          <a:latin typeface="+mn-lt"/>
          <a:ea typeface="+mn-ea"/>
          <a:cs typeface="+mn-cs"/>
        </a:defRPr>
      </a:lvl7pPr>
      <a:lvl8pPr marL="3190874" algn="l" defTabSz="911678" rtl="0" eaLnBrk="1" latinLnBrk="0" hangingPunct="1">
        <a:defRPr sz="1900" kern="1200">
          <a:solidFill>
            <a:schemeClr val="tx1"/>
          </a:solidFill>
          <a:latin typeface="+mn-lt"/>
          <a:ea typeface="+mn-ea"/>
          <a:cs typeface="+mn-cs"/>
        </a:defRPr>
      </a:lvl8pPr>
      <a:lvl9pPr marL="3646716" algn="l" defTabSz="91167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 y="-10"/>
            <a:ext cx="9143996" cy="1377165"/>
          </a:xfrm>
          <a:prstGeom prst="rect">
            <a:avLst/>
          </a:prstGeom>
          <a:solidFill>
            <a:schemeClr val="accent4"/>
          </a:solidFill>
          <a:ln>
            <a:noFill/>
          </a:ln>
          <a:effectLst/>
        </p:spPr>
        <p:txBody>
          <a:bodyPr vert="horz" wrap="square" lIns="326042" tIns="134247" rIns="326042" bIns="134247"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 y="1377155"/>
            <a:ext cx="9144000" cy="54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5218" tIns="191788" rIns="345218" bIns="1917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TextBox 1"/>
          <p:cNvSpPr txBox="1"/>
          <p:nvPr userDrawn="1"/>
        </p:nvSpPr>
        <p:spPr>
          <a:xfrm>
            <a:off x="8697747" y="-702344"/>
            <a:ext cx="495842" cy="1078535"/>
          </a:xfrm>
          <a:prstGeom prst="rect">
            <a:avLst/>
          </a:prstGeom>
          <a:noFill/>
        </p:spPr>
        <p:txBody>
          <a:bodyPr wrap="square" lIns="191788" tIns="95902" rIns="191788" bIns="95902" rtlCol="0">
            <a:spAutoFit/>
          </a:bodyPr>
          <a:lstStyle/>
          <a:p>
            <a:pPr eaLnBrk="1" hangingPunct="1">
              <a:lnSpc>
                <a:spcPct val="115000"/>
              </a:lnSpc>
              <a:spcBef>
                <a:spcPct val="20000"/>
              </a:spcBef>
              <a:buClr>
                <a:srgbClr val="2877C4"/>
              </a:buClr>
              <a:buFont typeface="Wingdings" pitchFamily="2" charset="2"/>
              <a:buNone/>
            </a:pPr>
            <a:r>
              <a:rPr lang="en-US" sz="5000" dirty="0">
                <a:solidFill>
                  <a:srgbClr val="4D4F58"/>
                </a:solidFill>
                <a:latin typeface="Arial" charset="0"/>
                <a:ea typeface="+mn-ea"/>
              </a:rPr>
              <a:t>*</a:t>
            </a:r>
          </a:p>
        </p:txBody>
      </p:sp>
    </p:spTree>
    <p:extLst>
      <p:ext uri="{BB962C8B-B14F-4D97-AF65-F5344CB8AC3E}">
        <p14:creationId xmlns:p14="http://schemas.microsoft.com/office/powerpoint/2010/main" val="232847752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Lst>
  <p:hf hdr="0" dt="0"/>
  <p:txStyles>
    <p:titleStyle>
      <a:lvl1pPr marL="1142077" indent="-1142077" algn="l" rtl="0" eaLnBrk="1" fontAlgn="base" hangingPunct="1">
        <a:lnSpc>
          <a:spcPct val="95000"/>
        </a:lnSpc>
        <a:spcBef>
          <a:spcPts val="0"/>
        </a:spcBef>
        <a:spcAft>
          <a:spcPct val="0"/>
        </a:spcAft>
        <a:tabLst/>
        <a:defRPr sz="2900" b="1">
          <a:solidFill>
            <a:schemeClr val="bg2"/>
          </a:solidFill>
          <a:latin typeface="+mj-lt"/>
          <a:ea typeface="+mj-ea"/>
          <a:cs typeface="+mj-cs"/>
        </a:defRPr>
      </a:lvl1pPr>
      <a:lvl2pPr algn="l" rtl="0" eaLnBrk="1" fontAlgn="base" hangingPunct="1">
        <a:spcBef>
          <a:spcPct val="0"/>
        </a:spcBef>
        <a:spcAft>
          <a:spcPct val="0"/>
        </a:spcAft>
        <a:defRPr sz="3200" b="1">
          <a:solidFill>
            <a:srgbClr val="2877C4"/>
          </a:solidFill>
          <a:latin typeface="Arial" charset="0"/>
        </a:defRPr>
      </a:lvl2pPr>
      <a:lvl3pPr algn="l" rtl="0" eaLnBrk="1" fontAlgn="base" hangingPunct="1">
        <a:spcBef>
          <a:spcPct val="0"/>
        </a:spcBef>
        <a:spcAft>
          <a:spcPct val="0"/>
        </a:spcAft>
        <a:defRPr sz="3200" b="1">
          <a:solidFill>
            <a:srgbClr val="2877C4"/>
          </a:solidFill>
          <a:latin typeface="Arial" charset="0"/>
        </a:defRPr>
      </a:lvl3pPr>
      <a:lvl4pPr algn="l" rtl="0" eaLnBrk="1" fontAlgn="base" hangingPunct="1">
        <a:spcBef>
          <a:spcPct val="0"/>
        </a:spcBef>
        <a:spcAft>
          <a:spcPct val="0"/>
        </a:spcAft>
        <a:defRPr sz="3200" b="1">
          <a:solidFill>
            <a:srgbClr val="2877C4"/>
          </a:solidFill>
          <a:latin typeface="Arial" charset="0"/>
        </a:defRPr>
      </a:lvl4pPr>
      <a:lvl5pPr algn="l" rtl="0" eaLnBrk="1" fontAlgn="base" hangingPunct="1">
        <a:spcBef>
          <a:spcPct val="0"/>
        </a:spcBef>
        <a:spcAft>
          <a:spcPct val="0"/>
        </a:spcAft>
        <a:defRPr sz="3200" b="1">
          <a:solidFill>
            <a:srgbClr val="2877C4"/>
          </a:solidFill>
          <a:latin typeface="Arial" charset="0"/>
        </a:defRPr>
      </a:lvl5pPr>
      <a:lvl6pPr marL="456149" algn="l" rtl="0" eaLnBrk="1" fontAlgn="base" hangingPunct="1">
        <a:spcBef>
          <a:spcPct val="0"/>
        </a:spcBef>
        <a:spcAft>
          <a:spcPct val="0"/>
        </a:spcAft>
        <a:defRPr sz="3200" b="1">
          <a:solidFill>
            <a:srgbClr val="2877C4"/>
          </a:solidFill>
          <a:latin typeface="Arial" charset="0"/>
        </a:defRPr>
      </a:lvl6pPr>
      <a:lvl7pPr marL="912302" algn="l" rtl="0" eaLnBrk="1" fontAlgn="base" hangingPunct="1">
        <a:spcBef>
          <a:spcPct val="0"/>
        </a:spcBef>
        <a:spcAft>
          <a:spcPct val="0"/>
        </a:spcAft>
        <a:defRPr sz="3200" b="1">
          <a:solidFill>
            <a:srgbClr val="2877C4"/>
          </a:solidFill>
          <a:latin typeface="Arial" charset="0"/>
        </a:defRPr>
      </a:lvl7pPr>
      <a:lvl8pPr marL="1368461" algn="l" rtl="0" eaLnBrk="1" fontAlgn="base" hangingPunct="1">
        <a:spcBef>
          <a:spcPct val="0"/>
        </a:spcBef>
        <a:spcAft>
          <a:spcPct val="0"/>
        </a:spcAft>
        <a:defRPr sz="3200" b="1">
          <a:solidFill>
            <a:srgbClr val="2877C4"/>
          </a:solidFill>
          <a:latin typeface="Arial" charset="0"/>
        </a:defRPr>
      </a:lvl8pPr>
      <a:lvl9pPr marL="1824618" algn="l" rtl="0" eaLnBrk="1" fontAlgn="base" hangingPunct="1">
        <a:spcBef>
          <a:spcPct val="0"/>
        </a:spcBef>
        <a:spcAft>
          <a:spcPct val="0"/>
        </a:spcAft>
        <a:defRPr sz="3200" b="1">
          <a:solidFill>
            <a:srgbClr val="2877C4"/>
          </a:solidFill>
          <a:latin typeface="Arial" charset="0"/>
        </a:defRPr>
      </a:lvl9pPr>
    </p:titleStyle>
    <p:bodyStyle>
      <a:lvl1pPr algn="l" rtl="0" eaLnBrk="1" fontAlgn="base" hangingPunct="1">
        <a:lnSpc>
          <a:spcPct val="113000"/>
        </a:lnSpc>
        <a:spcBef>
          <a:spcPts val="945"/>
        </a:spcBef>
        <a:spcAft>
          <a:spcPts val="0"/>
        </a:spcAft>
        <a:buClr>
          <a:srgbClr val="2877C4"/>
        </a:buClr>
        <a:buFont typeface="Arial Unicode MS" pitchFamily="34" charset="-128"/>
        <a:defRPr sz="1700">
          <a:solidFill>
            <a:srgbClr val="000000"/>
          </a:solidFill>
          <a:latin typeface="+mn-lt"/>
          <a:ea typeface="+mn-ea"/>
          <a:cs typeface="+mn-cs"/>
        </a:defRPr>
      </a:lvl1pPr>
      <a:lvl2pPr marL="236405" indent="-236405" algn="l" rtl="0" eaLnBrk="1" fontAlgn="base" hangingPunct="1">
        <a:lnSpc>
          <a:spcPct val="113000"/>
        </a:lnSpc>
        <a:spcBef>
          <a:spcPts val="945"/>
        </a:spcBef>
        <a:spcAft>
          <a:spcPts val="0"/>
        </a:spcAft>
        <a:buClr>
          <a:schemeClr val="accent1"/>
        </a:buClr>
        <a:buFont typeface="Wingdings" charset="2"/>
        <a:buChar char="§"/>
        <a:defRPr sz="1700">
          <a:solidFill>
            <a:srgbClr val="000000"/>
          </a:solidFill>
          <a:latin typeface="+mn-lt"/>
        </a:defRPr>
      </a:lvl2pPr>
      <a:lvl3pPr marL="366264" indent="-366264" algn="l" rtl="0" eaLnBrk="1" fontAlgn="base" hangingPunct="1">
        <a:lnSpc>
          <a:spcPct val="113000"/>
        </a:lnSpc>
        <a:spcBef>
          <a:spcPts val="945"/>
        </a:spcBef>
        <a:spcAft>
          <a:spcPts val="0"/>
        </a:spcAft>
        <a:buClr>
          <a:schemeClr val="accent1"/>
        </a:buClr>
        <a:buFont typeface="Wingdings" charset="2"/>
        <a:buNone/>
        <a:defRPr sz="1700">
          <a:solidFill>
            <a:srgbClr val="000000"/>
          </a:solidFill>
          <a:latin typeface="+mn-lt"/>
        </a:defRPr>
      </a:lvl3pPr>
      <a:lvl4pPr marL="1490415" indent="-234411" algn="l" rtl="0" eaLnBrk="1" fontAlgn="base" hangingPunct="1">
        <a:lnSpc>
          <a:spcPct val="115000"/>
        </a:lnSpc>
        <a:spcBef>
          <a:spcPts val="0"/>
        </a:spcBef>
        <a:spcAft>
          <a:spcPts val="0"/>
        </a:spcAft>
        <a:buClr>
          <a:schemeClr val="accent4"/>
        </a:buClr>
        <a:buFont typeface="Arial" pitchFamily="34" charset="0"/>
        <a:buChar char="•"/>
        <a:defRPr sz="2700">
          <a:solidFill>
            <a:srgbClr val="000000"/>
          </a:solidFill>
          <a:latin typeface="+mn-lt"/>
        </a:defRPr>
      </a:lvl4pPr>
      <a:lvl5pPr marL="2051106" indent="-226487" algn="l" rtl="0" eaLnBrk="1" fontAlgn="base" hangingPunct="1">
        <a:lnSpc>
          <a:spcPct val="115000"/>
        </a:lnSpc>
        <a:spcBef>
          <a:spcPct val="20000"/>
        </a:spcBef>
        <a:spcAft>
          <a:spcPct val="0"/>
        </a:spcAft>
        <a:buChar char="»"/>
        <a:defRPr sz="2100">
          <a:solidFill>
            <a:srgbClr val="000000"/>
          </a:solidFill>
          <a:latin typeface="+mn-lt"/>
        </a:defRPr>
      </a:lvl5pPr>
      <a:lvl6pPr marL="2507256" indent="-226487" algn="l" rtl="0" eaLnBrk="1" fontAlgn="base" hangingPunct="1">
        <a:lnSpc>
          <a:spcPct val="115000"/>
        </a:lnSpc>
        <a:spcBef>
          <a:spcPct val="20000"/>
        </a:spcBef>
        <a:spcAft>
          <a:spcPct val="0"/>
        </a:spcAft>
        <a:buChar char="»"/>
        <a:defRPr sz="2100">
          <a:solidFill>
            <a:srgbClr val="000000"/>
          </a:solidFill>
          <a:latin typeface="+mn-lt"/>
        </a:defRPr>
      </a:lvl6pPr>
      <a:lvl7pPr marL="2963407" indent="-226487" algn="l" rtl="0" eaLnBrk="1" fontAlgn="base" hangingPunct="1">
        <a:lnSpc>
          <a:spcPct val="115000"/>
        </a:lnSpc>
        <a:spcBef>
          <a:spcPct val="20000"/>
        </a:spcBef>
        <a:spcAft>
          <a:spcPct val="0"/>
        </a:spcAft>
        <a:buChar char="»"/>
        <a:defRPr sz="2100">
          <a:solidFill>
            <a:srgbClr val="000000"/>
          </a:solidFill>
          <a:latin typeface="+mn-lt"/>
        </a:defRPr>
      </a:lvl7pPr>
      <a:lvl8pPr marL="3419562" indent="-226487" algn="l" rtl="0" eaLnBrk="1" fontAlgn="base" hangingPunct="1">
        <a:lnSpc>
          <a:spcPct val="115000"/>
        </a:lnSpc>
        <a:spcBef>
          <a:spcPct val="20000"/>
        </a:spcBef>
        <a:spcAft>
          <a:spcPct val="0"/>
        </a:spcAft>
        <a:buChar char="»"/>
        <a:defRPr sz="2100">
          <a:solidFill>
            <a:srgbClr val="000000"/>
          </a:solidFill>
          <a:latin typeface="+mn-lt"/>
        </a:defRPr>
      </a:lvl8pPr>
      <a:lvl9pPr marL="3875716" indent="-226487" algn="l" rtl="0" eaLnBrk="1" fontAlgn="base" hangingPunct="1">
        <a:lnSpc>
          <a:spcPct val="115000"/>
        </a:lnSpc>
        <a:spcBef>
          <a:spcPct val="20000"/>
        </a:spcBef>
        <a:spcAft>
          <a:spcPct val="0"/>
        </a:spcAft>
        <a:buChar char="»"/>
        <a:defRPr sz="2100">
          <a:solidFill>
            <a:srgbClr val="000000"/>
          </a:solidFill>
          <a:latin typeface="+mn-lt"/>
        </a:defRPr>
      </a:lvl9pPr>
    </p:bodyStyle>
    <p:otherStyle>
      <a:defPPr>
        <a:defRPr lang="en-US"/>
      </a:defPPr>
      <a:lvl1pPr marL="0" algn="l" defTabSz="912302" rtl="0" eaLnBrk="1" latinLnBrk="0" hangingPunct="1">
        <a:defRPr sz="1900" kern="1200">
          <a:solidFill>
            <a:schemeClr val="tx1"/>
          </a:solidFill>
          <a:latin typeface="+mn-lt"/>
          <a:ea typeface="+mn-ea"/>
          <a:cs typeface="+mn-cs"/>
        </a:defRPr>
      </a:lvl1pPr>
      <a:lvl2pPr marL="456149" algn="l" defTabSz="912302" rtl="0" eaLnBrk="1" latinLnBrk="0" hangingPunct="1">
        <a:defRPr sz="1900" kern="1200">
          <a:solidFill>
            <a:schemeClr val="tx1"/>
          </a:solidFill>
          <a:latin typeface="+mn-lt"/>
          <a:ea typeface="+mn-ea"/>
          <a:cs typeface="+mn-cs"/>
        </a:defRPr>
      </a:lvl2pPr>
      <a:lvl3pPr marL="912302" algn="l" defTabSz="912302" rtl="0" eaLnBrk="1" latinLnBrk="0" hangingPunct="1">
        <a:defRPr sz="1900" kern="1200">
          <a:solidFill>
            <a:schemeClr val="tx1"/>
          </a:solidFill>
          <a:latin typeface="+mn-lt"/>
          <a:ea typeface="+mn-ea"/>
          <a:cs typeface="+mn-cs"/>
        </a:defRPr>
      </a:lvl3pPr>
      <a:lvl4pPr marL="1368461" algn="l" defTabSz="912302" rtl="0" eaLnBrk="1" latinLnBrk="0" hangingPunct="1">
        <a:defRPr sz="1900" kern="1200">
          <a:solidFill>
            <a:schemeClr val="tx1"/>
          </a:solidFill>
          <a:latin typeface="+mn-lt"/>
          <a:ea typeface="+mn-ea"/>
          <a:cs typeface="+mn-cs"/>
        </a:defRPr>
      </a:lvl4pPr>
      <a:lvl5pPr marL="1824618" algn="l" defTabSz="912302" rtl="0" eaLnBrk="1" latinLnBrk="0" hangingPunct="1">
        <a:defRPr sz="1900" kern="1200">
          <a:solidFill>
            <a:schemeClr val="tx1"/>
          </a:solidFill>
          <a:latin typeface="+mn-lt"/>
          <a:ea typeface="+mn-ea"/>
          <a:cs typeface="+mn-cs"/>
        </a:defRPr>
      </a:lvl5pPr>
      <a:lvl6pPr marL="2280767" algn="l" defTabSz="912302" rtl="0" eaLnBrk="1" latinLnBrk="0" hangingPunct="1">
        <a:defRPr sz="1900" kern="1200">
          <a:solidFill>
            <a:schemeClr val="tx1"/>
          </a:solidFill>
          <a:latin typeface="+mn-lt"/>
          <a:ea typeface="+mn-ea"/>
          <a:cs typeface="+mn-cs"/>
        </a:defRPr>
      </a:lvl6pPr>
      <a:lvl7pPr marL="2736918" algn="l" defTabSz="912302" rtl="0" eaLnBrk="1" latinLnBrk="0" hangingPunct="1">
        <a:defRPr sz="1900" kern="1200">
          <a:solidFill>
            <a:schemeClr val="tx1"/>
          </a:solidFill>
          <a:latin typeface="+mn-lt"/>
          <a:ea typeface="+mn-ea"/>
          <a:cs typeface="+mn-cs"/>
        </a:defRPr>
      </a:lvl7pPr>
      <a:lvl8pPr marL="3193067" algn="l" defTabSz="912302" rtl="0" eaLnBrk="1" latinLnBrk="0" hangingPunct="1">
        <a:defRPr sz="1900" kern="1200">
          <a:solidFill>
            <a:schemeClr val="tx1"/>
          </a:solidFill>
          <a:latin typeface="+mn-lt"/>
          <a:ea typeface="+mn-ea"/>
          <a:cs typeface="+mn-cs"/>
        </a:defRPr>
      </a:lvl8pPr>
      <a:lvl9pPr marL="3649224" algn="l" defTabSz="91230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92676848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31533794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35" name="Picture 11" descr="ChemPPointcr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7" y="53"/>
            <a:ext cx="7991475" cy="3798888"/>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 y="6400800"/>
            <a:ext cx="9144000" cy="457200"/>
          </a:xfrm>
          <a:prstGeom prst="rect">
            <a:avLst/>
          </a:prstGeom>
          <a:gradFill rotWithShape="0">
            <a:gsLst>
              <a:gs pos="0">
                <a:srgbClr val="FFFFFF"/>
              </a:gs>
              <a:gs pos="100000">
                <a:srgbClr val="BFE7F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0788" tIns="45394" rIns="90788" bIns="45394" anchor="ctr"/>
          <a:lstStyle/>
          <a:p>
            <a:endParaRPr lang="en-US" dirty="0">
              <a:solidFill>
                <a:srgbClr val="000000"/>
              </a:solidFill>
            </a:endParaRPr>
          </a:p>
        </p:txBody>
      </p:sp>
      <p:sp>
        <p:nvSpPr>
          <p:cNvPr id="1026" name="Rectangle 2"/>
          <p:cNvSpPr>
            <a:spLocks noGrp="1" noChangeArrowheads="1"/>
          </p:cNvSpPr>
          <p:nvPr>
            <p:ph type="title"/>
          </p:nvPr>
        </p:nvSpPr>
        <p:spPr bwMode="auto">
          <a:xfrm>
            <a:off x="4343400" y="76200"/>
            <a:ext cx="46482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8"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10" descr="PEA_RGB_bluebg-sm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606" y="6607175"/>
            <a:ext cx="806451" cy="250825"/>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 Box 12"/>
          <p:cNvSpPr txBox="1">
            <a:spLocks noChangeArrowheads="1"/>
          </p:cNvSpPr>
          <p:nvPr userDrawn="1"/>
        </p:nvSpPr>
        <p:spPr bwMode="auto">
          <a:xfrm>
            <a:off x="76199" y="76226"/>
            <a:ext cx="4343400" cy="507173"/>
          </a:xfrm>
          <a:prstGeom prst="rect">
            <a:avLst/>
          </a:prstGeom>
          <a:noFill/>
          <a:ln>
            <a:noFill/>
          </a:ln>
          <a:extLst>
            <a:ext uri="{909E8E84-426E-40DD-AFC4-6F175D3DCCD1}">
              <a14:hiddenFill xmlns:a14="http://schemas.microsoft.com/office/drawing/2010/main">
                <a:solidFill>
                  <a:schemeClr val="bg1">
                    <a:alpha val="35001"/>
                  </a:schemeClr>
                </a:solidFill>
              </a14:hiddenFill>
            </a:ext>
            <a:ext uri="{91240B29-F687-4F45-9708-019B960494DF}">
              <a14:hiddenLine xmlns:a14="http://schemas.microsoft.com/office/drawing/2010/main" w="9525">
                <a:solidFill>
                  <a:srgbClr val="658B92"/>
                </a:solidFill>
                <a:miter lim="800000"/>
                <a:headEnd/>
                <a:tailEnd/>
              </a14:hiddenLine>
            </a:ext>
          </a:extLst>
        </p:spPr>
        <p:txBody>
          <a:bodyPr lIns="90788" tIns="45394" rIns="90788" bIns="45394">
            <a:spAutoFit/>
          </a:bodyPr>
          <a:lstStyle/>
          <a:p>
            <a:pPr>
              <a:spcBef>
                <a:spcPct val="50000"/>
              </a:spcBef>
            </a:pPr>
            <a:r>
              <a:rPr lang="en-US" altLang="en-US" sz="2700" b="1" dirty="0">
                <a:solidFill>
                  <a:srgbClr val="5D88A2"/>
                </a:solidFill>
                <a:effectLst>
                  <a:outerShdw blurRad="38100" dist="38100" dir="2700000" algn="tl">
                    <a:srgbClr val="C0C0C0"/>
                  </a:outerShdw>
                </a:effectLst>
              </a:rPr>
              <a:t>18.1 Rates of Reaction</a:t>
            </a:r>
            <a:r>
              <a:rPr lang="en-US" altLang="en-US" sz="2700" b="1" dirty="0">
                <a:solidFill>
                  <a:srgbClr val="5D88A2"/>
                </a:solidFill>
                <a:effectLst>
                  <a:outerShdw blurRad="38100" dist="38100" dir="2700000" algn="tl">
                    <a:srgbClr val="C0C0C0"/>
                  </a:outerShdw>
                </a:effectLst>
                <a:ea typeface="ヒラギノ角ゴ Pro W3" pitchFamily="28" charset="-128"/>
              </a:rPr>
              <a:t> &gt;</a:t>
            </a:r>
          </a:p>
        </p:txBody>
      </p:sp>
      <p:sp>
        <p:nvSpPr>
          <p:cNvPr id="1037" name="Text Box 13"/>
          <p:cNvSpPr txBox="1">
            <a:spLocks noChangeArrowheads="1"/>
          </p:cNvSpPr>
          <p:nvPr userDrawn="1"/>
        </p:nvSpPr>
        <p:spPr bwMode="auto">
          <a:xfrm>
            <a:off x="0" y="6400816"/>
            <a:ext cx="1371600" cy="44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endParaRPr lang="en-US" altLang="en-US" dirty="0">
              <a:solidFill>
                <a:srgbClr val="000000"/>
              </a:solidFill>
            </a:endParaRPr>
          </a:p>
        </p:txBody>
      </p:sp>
      <p:sp>
        <p:nvSpPr>
          <p:cNvPr id="1038" name="Text Box 14"/>
          <p:cNvSpPr txBox="1">
            <a:spLocks noChangeArrowheads="1"/>
          </p:cNvSpPr>
          <p:nvPr userDrawn="1"/>
        </p:nvSpPr>
        <p:spPr bwMode="auto">
          <a:xfrm>
            <a:off x="76200" y="6521476"/>
            <a:ext cx="1524000" cy="35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spAutoFit/>
          </a:bodyPr>
          <a:lstStyle/>
          <a:p>
            <a:pPr>
              <a:spcBef>
                <a:spcPct val="50000"/>
              </a:spcBef>
            </a:pPr>
            <a:fld id="{043B3132-E9DC-45C5-BC08-4E51C8343E7C}" type="slidenum">
              <a:rPr lang="en-US" altLang="en-US" sz="1700">
                <a:solidFill>
                  <a:srgbClr val="000000"/>
                </a:solidFill>
              </a:rPr>
              <a:pPr>
                <a:spcBef>
                  <a:spcPct val="50000"/>
                </a:spcBef>
              </a:pPr>
              <a:t>‹#›</a:t>
            </a:fld>
            <a:endParaRPr lang="en-US" altLang="en-US" sz="1700" dirty="0">
              <a:solidFill>
                <a:srgbClr val="000000"/>
              </a:solidFill>
            </a:endParaRPr>
          </a:p>
        </p:txBody>
      </p:sp>
      <p:sp>
        <p:nvSpPr>
          <p:cNvPr id="1039" name="Rectangle 15"/>
          <p:cNvSpPr>
            <a:spLocks noGrp="1" noChangeArrowheads="1"/>
          </p:cNvSpPr>
          <p:nvPr>
            <p:ph type="ftr" sz="quarter" idx="3"/>
          </p:nvPr>
        </p:nvSpPr>
        <p:spPr bwMode="auto">
          <a:xfrm>
            <a:off x="4114800" y="6553200"/>
            <a:ext cx="4267199"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b" anchorCtr="0" compatLnSpc="1">
            <a:prstTxWarp prst="textNoShape">
              <a:avLst/>
            </a:prstTxWarp>
          </a:bodyPr>
          <a:lstStyle>
            <a:lvl1pPr algn="r">
              <a:defRPr sz="800"/>
            </a:lvl1p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51541855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hdr="0" dt="0"/>
  <p:txStyles>
    <p:titleStyle>
      <a:lvl1pPr algn="l" rtl="0" fontAlgn="base">
        <a:spcBef>
          <a:spcPct val="0"/>
        </a:spcBef>
        <a:spcAft>
          <a:spcPct val="0"/>
        </a:spcAft>
        <a:defRPr sz="23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3962"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07934"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61888"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15860" algn="l" rtl="0" fontAlgn="base">
        <a:spcBef>
          <a:spcPct val="0"/>
        </a:spcBef>
        <a:spcAft>
          <a:spcPct val="0"/>
        </a:spcAft>
        <a:defRPr sz="23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p:titleStyle>
    <p:body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7934" rtl="0" eaLnBrk="1" latinLnBrk="0" hangingPunct="1">
        <a:defRPr sz="1900" kern="1200">
          <a:solidFill>
            <a:schemeClr val="tx1"/>
          </a:solidFill>
          <a:latin typeface="+mn-lt"/>
          <a:ea typeface="+mn-ea"/>
          <a:cs typeface="+mn-cs"/>
        </a:defRPr>
      </a:lvl1pPr>
      <a:lvl2pPr marL="453962" algn="l" defTabSz="907934" rtl="0" eaLnBrk="1" latinLnBrk="0" hangingPunct="1">
        <a:defRPr sz="1900" kern="1200">
          <a:solidFill>
            <a:schemeClr val="tx1"/>
          </a:solidFill>
          <a:latin typeface="+mn-lt"/>
          <a:ea typeface="+mn-ea"/>
          <a:cs typeface="+mn-cs"/>
        </a:defRPr>
      </a:lvl2pPr>
      <a:lvl3pPr marL="907934" algn="l" defTabSz="907934" rtl="0" eaLnBrk="1" latinLnBrk="0" hangingPunct="1">
        <a:defRPr sz="1900" kern="1200">
          <a:solidFill>
            <a:schemeClr val="tx1"/>
          </a:solidFill>
          <a:latin typeface="+mn-lt"/>
          <a:ea typeface="+mn-ea"/>
          <a:cs typeface="+mn-cs"/>
        </a:defRPr>
      </a:lvl3pPr>
      <a:lvl4pPr marL="1361888" algn="l" defTabSz="907934" rtl="0" eaLnBrk="1" latinLnBrk="0" hangingPunct="1">
        <a:defRPr sz="1900" kern="1200">
          <a:solidFill>
            <a:schemeClr val="tx1"/>
          </a:solidFill>
          <a:latin typeface="+mn-lt"/>
          <a:ea typeface="+mn-ea"/>
          <a:cs typeface="+mn-cs"/>
        </a:defRPr>
      </a:lvl4pPr>
      <a:lvl5pPr marL="1815860" algn="l" defTabSz="907934" rtl="0" eaLnBrk="1" latinLnBrk="0" hangingPunct="1">
        <a:defRPr sz="1900" kern="1200">
          <a:solidFill>
            <a:schemeClr val="tx1"/>
          </a:solidFill>
          <a:latin typeface="+mn-lt"/>
          <a:ea typeface="+mn-ea"/>
          <a:cs typeface="+mn-cs"/>
        </a:defRPr>
      </a:lvl5pPr>
      <a:lvl6pPr marL="2269816" algn="l" defTabSz="907934" rtl="0" eaLnBrk="1" latinLnBrk="0" hangingPunct="1">
        <a:defRPr sz="1900" kern="1200">
          <a:solidFill>
            <a:schemeClr val="tx1"/>
          </a:solidFill>
          <a:latin typeface="+mn-lt"/>
          <a:ea typeface="+mn-ea"/>
          <a:cs typeface="+mn-cs"/>
        </a:defRPr>
      </a:lvl6pPr>
      <a:lvl7pPr marL="2723771" algn="l" defTabSz="907934" rtl="0" eaLnBrk="1" latinLnBrk="0" hangingPunct="1">
        <a:defRPr sz="1900" kern="1200">
          <a:solidFill>
            <a:schemeClr val="tx1"/>
          </a:solidFill>
          <a:latin typeface="+mn-lt"/>
          <a:ea typeface="+mn-ea"/>
          <a:cs typeface="+mn-cs"/>
        </a:defRPr>
      </a:lvl7pPr>
      <a:lvl8pPr marL="3177733" algn="l" defTabSz="907934" rtl="0" eaLnBrk="1" latinLnBrk="0" hangingPunct="1">
        <a:defRPr sz="1900" kern="1200">
          <a:solidFill>
            <a:schemeClr val="tx1"/>
          </a:solidFill>
          <a:latin typeface="+mn-lt"/>
          <a:ea typeface="+mn-ea"/>
          <a:cs typeface="+mn-cs"/>
        </a:defRPr>
      </a:lvl8pPr>
      <a:lvl9pPr marL="3631695" algn="l" defTabSz="90793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326565" tIns="134468" rIns="326565" bIns="134468"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5775" tIns="192097" rIns="345775" bIns="1920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7" name="Picture 2" descr="\\Storage\content_dev\Team_Folders\charliep\Templates-cs5\e2020\Templates-cs5\images\on-screen-bg_smaller-003.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02405" y="0"/>
            <a:ext cx="1441595" cy="137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84056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Lst>
  <p:hf hdr="0" dt="0"/>
  <p:txStyles>
    <p:titleStyle>
      <a:lvl1pPr marL="1143913" indent="-1143913" algn="l" rtl="0" eaLnBrk="1" fontAlgn="base" hangingPunct="1">
        <a:lnSpc>
          <a:spcPct val="95000"/>
        </a:lnSpc>
        <a:spcBef>
          <a:spcPts val="0"/>
        </a:spcBef>
        <a:spcAft>
          <a:spcPct val="0"/>
        </a:spcAft>
        <a:tabLst/>
        <a:defRPr sz="2900" b="1">
          <a:solidFill>
            <a:schemeClr val="bg2"/>
          </a:solidFill>
          <a:latin typeface="+mj-lt"/>
          <a:ea typeface="+mj-ea"/>
          <a:cs typeface="+mj-cs"/>
        </a:defRPr>
      </a:lvl1pPr>
      <a:lvl2pPr algn="l" rtl="0" eaLnBrk="1" fontAlgn="base" hangingPunct="1">
        <a:spcBef>
          <a:spcPct val="0"/>
        </a:spcBef>
        <a:spcAft>
          <a:spcPct val="0"/>
        </a:spcAft>
        <a:defRPr sz="3200" b="1">
          <a:solidFill>
            <a:srgbClr val="2877C4"/>
          </a:solidFill>
          <a:latin typeface="Arial" charset="0"/>
        </a:defRPr>
      </a:lvl2pPr>
      <a:lvl3pPr algn="l" rtl="0" eaLnBrk="1" fontAlgn="base" hangingPunct="1">
        <a:spcBef>
          <a:spcPct val="0"/>
        </a:spcBef>
        <a:spcAft>
          <a:spcPct val="0"/>
        </a:spcAft>
        <a:defRPr sz="3200" b="1">
          <a:solidFill>
            <a:srgbClr val="2877C4"/>
          </a:solidFill>
          <a:latin typeface="Arial" charset="0"/>
        </a:defRPr>
      </a:lvl3pPr>
      <a:lvl4pPr algn="l" rtl="0" eaLnBrk="1" fontAlgn="base" hangingPunct="1">
        <a:spcBef>
          <a:spcPct val="0"/>
        </a:spcBef>
        <a:spcAft>
          <a:spcPct val="0"/>
        </a:spcAft>
        <a:defRPr sz="3200" b="1">
          <a:solidFill>
            <a:srgbClr val="2877C4"/>
          </a:solidFill>
          <a:latin typeface="Arial" charset="0"/>
        </a:defRPr>
      </a:lvl4pPr>
      <a:lvl5pPr algn="l" rtl="0" eaLnBrk="1" fontAlgn="base" hangingPunct="1">
        <a:spcBef>
          <a:spcPct val="0"/>
        </a:spcBef>
        <a:spcAft>
          <a:spcPct val="0"/>
        </a:spcAft>
        <a:defRPr sz="3200" b="1">
          <a:solidFill>
            <a:srgbClr val="2877C4"/>
          </a:solidFill>
          <a:latin typeface="Arial" charset="0"/>
        </a:defRPr>
      </a:lvl5pPr>
      <a:lvl6pPr marL="456884" algn="l" rtl="0" eaLnBrk="1" fontAlgn="base" hangingPunct="1">
        <a:spcBef>
          <a:spcPct val="0"/>
        </a:spcBef>
        <a:spcAft>
          <a:spcPct val="0"/>
        </a:spcAft>
        <a:defRPr sz="3200" b="1">
          <a:solidFill>
            <a:srgbClr val="2877C4"/>
          </a:solidFill>
          <a:latin typeface="Arial" charset="0"/>
        </a:defRPr>
      </a:lvl6pPr>
      <a:lvl7pPr marL="913770" algn="l" rtl="0" eaLnBrk="1" fontAlgn="base" hangingPunct="1">
        <a:spcBef>
          <a:spcPct val="0"/>
        </a:spcBef>
        <a:spcAft>
          <a:spcPct val="0"/>
        </a:spcAft>
        <a:defRPr sz="3200" b="1">
          <a:solidFill>
            <a:srgbClr val="2877C4"/>
          </a:solidFill>
          <a:latin typeface="Arial" charset="0"/>
        </a:defRPr>
      </a:lvl7pPr>
      <a:lvl8pPr marL="1370659" algn="l" rtl="0" eaLnBrk="1" fontAlgn="base" hangingPunct="1">
        <a:spcBef>
          <a:spcPct val="0"/>
        </a:spcBef>
        <a:spcAft>
          <a:spcPct val="0"/>
        </a:spcAft>
        <a:defRPr sz="3200" b="1">
          <a:solidFill>
            <a:srgbClr val="2877C4"/>
          </a:solidFill>
          <a:latin typeface="Arial" charset="0"/>
        </a:defRPr>
      </a:lvl8pPr>
      <a:lvl9pPr marL="1827545" algn="l" rtl="0" eaLnBrk="1" fontAlgn="base" hangingPunct="1">
        <a:spcBef>
          <a:spcPct val="0"/>
        </a:spcBef>
        <a:spcAft>
          <a:spcPct val="0"/>
        </a:spcAft>
        <a:defRPr sz="3200" b="1">
          <a:solidFill>
            <a:srgbClr val="2877C4"/>
          </a:solidFill>
          <a:latin typeface="Arial" charset="0"/>
        </a:defRPr>
      </a:lvl9pPr>
    </p:titleStyle>
    <p:bodyStyle>
      <a:lvl1pPr algn="l" rtl="0" eaLnBrk="1" fontAlgn="base" hangingPunct="1">
        <a:lnSpc>
          <a:spcPct val="113000"/>
        </a:lnSpc>
        <a:spcBef>
          <a:spcPts val="2101"/>
        </a:spcBef>
        <a:spcAft>
          <a:spcPts val="0"/>
        </a:spcAft>
        <a:buClr>
          <a:srgbClr val="2877C4"/>
        </a:buClr>
        <a:buFont typeface="Arial Unicode MS" pitchFamily="34" charset="-128"/>
        <a:defRPr sz="2300">
          <a:solidFill>
            <a:srgbClr val="000000"/>
          </a:solidFill>
          <a:latin typeface="+mn-lt"/>
          <a:ea typeface="+mn-ea"/>
          <a:cs typeface="+mn-cs"/>
        </a:defRPr>
      </a:lvl1pPr>
      <a:lvl2pPr marL="230029" indent="-228443" algn="l" rtl="0" eaLnBrk="1" fontAlgn="base" hangingPunct="1">
        <a:lnSpc>
          <a:spcPct val="113000"/>
        </a:lnSpc>
        <a:spcBef>
          <a:spcPts val="1050"/>
        </a:spcBef>
        <a:spcAft>
          <a:spcPts val="0"/>
        </a:spcAft>
        <a:buClr>
          <a:schemeClr val="accent1"/>
        </a:buClr>
        <a:buFont typeface="Wingdings" pitchFamily="2" charset="2"/>
        <a:buChar char="§"/>
        <a:defRPr sz="2300">
          <a:solidFill>
            <a:srgbClr val="000000"/>
          </a:solidFill>
          <a:latin typeface="+mn-lt"/>
        </a:defRPr>
      </a:lvl2pPr>
      <a:lvl3pPr marL="685327" indent="-226855" algn="l" rtl="0" eaLnBrk="1" fontAlgn="base" hangingPunct="1">
        <a:lnSpc>
          <a:spcPct val="113000"/>
        </a:lnSpc>
        <a:spcBef>
          <a:spcPts val="630"/>
        </a:spcBef>
        <a:spcAft>
          <a:spcPts val="0"/>
        </a:spcAft>
        <a:buClr>
          <a:schemeClr val="accent3"/>
        </a:buClr>
        <a:buChar char="•"/>
        <a:defRPr sz="2300">
          <a:solidFill>
            <a:srgbClr val="000000"/>
          </a:solidFill>
          <a:latin typeface="+mn-lt"/>
        </a:defRPr>
      </a:lvl3pPr>
      <a:lvl4pPr marL="1492812" indent="-234788" algn="l" rtl="0" eaLnBrk="1" fontAlgn="base" hangingPunct="1">
        <a:lnSpc>
          <a:spcPct val="115000"/>
        </a:lnSpc>
        <a:spcBef>
          <a:spcPts val="0"/>
        </a:spcBef>
        <a:spcAft>
          <a:spcPts val="0"/>
        </a:spcAft>
        <a:buClr>
          <a:schemeClr val="accent4"/>
        </a:buClr>
        <a:buFont typeface="Arial" pitchFamily="34" charset="0"/>
        <a:buChar char="•"/>
        <a:defRPr sz="2700">
          <a:solidFill>
            <a:srgbClr val="000000"/>
          </a:solidFill>
          <a:latin typeface="+mn-lt"/>
        </a:defRPr>
      </a:lvl4pPr>
      <a:lvl5pPr marL="2054400" indent="-226855" algn="l" rtl="0" eaLnBrk="1" fontAlgn="base" hangingPunct="1">
        <a:lnSpc>
          <a:spcPct val="115000"/>
        </a:lnSpc>
        <a:spcBef>
          <a:spcPct val="20000"/>
        </a:spcBef>
        <a:spcAft>
          <a:spcPct val="0"/>
        </a:spcAft>
        <a:buChar char="»"/>
        <a:defRPr sz="2100">
          <a:solidFill>
            <a:srgbClr val="000000"/>
          </a:solidFill>
          <a:latin typeface="+mn-lt"/>
        </a:defRPr>
      </a:lvl5pPr>
      <a:lvl6pPr marL="2511286" indent="-226855" algn="l" rtl="0" eaLnBrk="1" fontAlgn="base" hangingPunct="1">
        <a:lnSpc>
          <a:spcPct val="115000"/>
        </a:lnSpc>
        <a:spcBef>
          <a:spcPct val="20000"/>
        </a:spcBef>
        <a:spcAft>
          <a:spcPct val="0"/>
        </a:spcAft>
        <a:buChar char="»"/>
        <a:defRPr sz="2100">
          <a:solidFill>
            <a:srgbClr val="000000"/>
          </a:solidFill>
          <a:latin typeface="+mn-lt"/>
        </a:defRPr>
      </a:lvl6pPr>
      <a:lvl7pPr marL="2968170" indent="-226855" algn="l" rtl="0" eaLnBrk="1" fontAlgn="base" hangingPunct="1">
        <a:lnSpc>
          <a:spcPct val="115000"/>
        </a:lnSpc>
        <a:spcBef>
          <a:spcPct val="20000"/>
        </a:spcBef>
        <a:spcAft>
          <a:spcPct val="0"/>
        </a:spcAft>
        <a:buChar char="»"/>
        <a:defRPr sz="2100">
          <a:solidFill>
            <a:srgbClr val="000000"/>
          </a:solidFill>
          <a:latin typeface="+mn-lt"/>
        </a:defRPr>
      </a:lvl7pPr>
      <a:lvl8pPr marL="3425056" indent="-226855" algn="l" rtl="0" eaLnBrk="1" fontAlgn="base" hangingPunct="1">
        <a:lnSpc>
          <a:spcPct val="115000"/>
        </a:lnSpc>
        <a:spcBef>
          <a:spcPct val="20000"/>
        </a:spcBef>
        <a:spcAft>
          <a:spcPct val="0"/>
        </a:spcAft>
        <a:buChar char="»"/>
        <a:defRPr sz="2100">
          <a:solidFill>
            <a:srgbClr val="000000"/>
          </a:solidFill>
          <a:latin typeface="+mn-lt"/>
        </a:defRPr>
      </a:lvl8pPr>
      <a:lvl9pPr marL="3881940" indent="-226855" algn="l" rtl="0" eaLnBrk="1" fontAlgn="base" hangingPunct="1">
        <a:lnSpc>
          <a:spcPct val="115000"/>
        </a:lnSpc>
        <a:spcBef>
          <a:spcPct val="20000"/>
        </a:spcBef>
        <a:spcAft>
          <a:spcPct val="0"/>
        </a:spcAft>
        <a:buChar char="»"/>
        <a:defRPr sz="2100">
          <a:solidFill>
            <a:srgbClr val="000000"/>
          </a:solidFill>
          <a:latin typeface="+mn-lt"/>
        </a:defRPr>
      </a:lvl9pPr>
    </p:bodyStyle>
    <p:otherStyle>
      <a:defPPr>
        <a:defRPr lang="en-US"/>
      </a:defPPr>
      <a:lvl1pPr marL="0" algn="l" defTabSz="913770" rtl="0" eaLnBrk="1" latinLnBrk="0" hangingPunct="1">
        <a:defRPr sz="1900" kern="1200">
          <a:solidFill>
            <a:schemeClr val="tx1"/>
          </a:solidFill>
          <a:latin typeface="+mn-lt"/>
          <a:ea typeface="+mn-ea"/>
          <a:cs typeface="+mn-cs"/>
        </a:defRPr>
      </a:lvl1pPr>
      <a:lvl2pPr marL="456884" algn="l" defTabSz="913770" rtl="0" eaLnBrk="1" latinLnBrk="0" hangingPunct="1">
        <a:defRPr sz="1900" kern="1200">
          <a:solidFill>
            <a:schemeClr val="tx1"/>
          </a:solidFill>
          <a:latin typeface="+mn-lt"/>
          <a:ea typeface="+mn-ea"/>
          <a:cs typeface="+mn-cs"/>
        </a:defRPr>
      </a:lvl2pPr>
      <a:lvl3pPr marL="913770" algn="l" defTabSz="913770" rtl="0" eaLnBrk="1" latinLnBrk="0" hangingPunct="1">
        <a:defRPr sz="1900" kern="1200">
          <a:solidFill>
            <a:schemeClr val="tx1"/>
          </a:solidFill>
          <a:latin typeface="+mn-lt"/>
          <a:ea typeface="+mn-ea"/>
          <a:cs typeface="+mn-cs"/>
        </a:defRPr>
      </a:lvl3pPr>
      <a:lvl4pPr marL="1370659" algn="l" defTabSz="913770" rtl="0" eaLnBrk="1" latinLnBrk="0" hangingPunct="1">
        <a:defRPr sz="1900" kern="1200">
          <a:solidFill>
            <a:schemeClr val="tx1"/>
          </a:solidFill>
          <a:latin typeface="+mn-lt"/>
          <a:ea typeface="+mn-ea"/>
          <a:cs typeface="+mn-cs"/>
        </a:defRPr>
      </a:lvl4pPr>
      <a:lvl5pPr marL="1827545" algn="l" defTabSz="913770" rtl="0" eaLnBrk="1" latinLnBrk="0" hangingPunct="1">
        <a:defRPr sz="1900" kern="1200">
          <a:solidFill>
            <a:schemeClr val="tx1"/>
          </a:solidFill>
          <a:latin typeface="+mn-lt"/>
          <a:ea typeface="+mn-ea"/>
          <a:cs typeface="+mn-cs"/>
        </a:defRPr>
      </a:lvl5pPr>
      <a:lvl6pPr marL="2284429" algn="l" defTabSz="913770" rtl="0" eaLnBrk="1" latinLnBrk="0" hangingPunct="1">
        <a:defRPr sz="1900" kern="1200">
          <a:solidFill>
            <a:schemeClr val="tx1"/>
          </a:solidFill>
          <a:latin typeface="+mn-lt"/>
          <a:ea typeface="+mn-ea"/>
          <a:cs typeface="+mn-cs"/>
        </a:defRPr>
      </a:lvl6pPr>
      <a:lvl7pPr marL="2741315" algn="l" defTabSz="913770" rtl="0" eaLnBrk="1" latinLnBrk="0" hangingPunct="1">
        <a:defRPr sz="1900" kern="1200">
          <a:solidFill>
            <a:schemeClr val="tx1"/>
          </a:solidFill>
          <a:latin typeface="+mn-lt"/>
          <a:ea typeface="+mn-ea"/>
          <a:cs typeface="+mn-cs"/>
        </a:defRPr>
      </a:lvl7pPr>
      <a:lvl8pPr marL="3198199" algn="l" defTabSz="913770" rtl="0" eaLnBrk="1" latinLnBrk="0" hangingPunct="1">
        <a:defRPr sz="1900" kern="1200">
          <a:solidFill>
            <a:schemeClr val="tx1"/>
          </a:solidFill>
          <a:latin typeface="+mn-lt"/>
          <a:ea typeface="+mn-ea"/>
          <a:cs typeface="+mn-cs"/>
        </a:defRPr>
      </a:lvl8pPr>
      <a:lvl9pPr marL="3655085" algn="l" defTabSz="91377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omup.com/cYeXldhBR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06.xml"/><Relationship Id="rId5" Type="http://schemas.openxmlformats.org/officeDocument/2006/relationships/image" Target="../media/image38.pn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4.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0.xml"/><Relationship Id="rId4" Type="http://schemas.openxmlformats.org/officeDocument/2006/relationships/image" Target="../media/image46.emf"/></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6.xml"/><Relationship Id="rId1" Type="http://schemas.openxmlformats.org/officeDocument/2006/relationships/slideLayout" Target="../slideLayouts/slideLayout163.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6.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2.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3.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4.xml"/><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7.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A55B-0A22-2C8E-FC7B-B9082D28FD61}"/>
              </a:ext>
            </a:extLst>
          </p:cNvPr>
          <p:cNvSpPr>
            <a:spLocks noGrp="1"/>
          </p:cNvSpPr>
          <p:nvPr>
            <p:ph type="ctrTitle"/>
          </p:nvPr>
        </p:nvSpPr>
        <p:spPr>
          <a:xfrm>
            <a:off x="1143008" y="1122363"/>
            <a:ext cx="6858000" cy="1184428"/>
          </a:xfrm>
        </p:spPr>
        <p:txBody>
          <a:bodyPr/>
          <a:lstStyle/>
          <a:p>
            <a:r>
              <a:rPr lang="en-US" dirty="0"/>
              <a:t>Click “Slide Show”</a:t>
            </a:r>
          </a:p>
        </p:txBody>
      </p:sp>
      <p:sp>
        <p:nvSpPr>
          <p:cNvPr id="3" name="Subtitle 2">
            <a:extLst>
              <a:ext uri="{FF2B5EF4-FFF2-40B4-BE49-F238E27FC236}">
                <a16:creationId xmlns:a16="http://schemas.microsoft.com/office/drawing/2014/main" id="{2652DE18-8D93-F59A-0E48-DB0BB1C0B1E0}"/>
              </a:ext>
            </a:extLst>
          </p:cNvPr>
          <p:cNvSpPr>
            <a:spLocks noGrp="1"/>
          </p:cNvSpPr>
          <p:nvPr>
            <p:ph type="subTitle" idx="1"/>
          </p:nvPr>
        </p:nvSpPr>
        <p:spPr>
          <a:xfrm>
            <a:off x="1143008" y="2971800"/>
            <a:ext cx="6858000" cy="2286077"/>
          </a:xfrm>
        </p:spPr>
        <p:txBody>
          <a:bodyPr/>
          <a:lstStyle/>
          <a:p>
            <a:r>
              <a:rPr lang="en-US" sz="3600" dirty="0"/>
              <a:t>Click “From Beginning” </a:t>
            </a:r>
          </a:p>
          <a:p>
            <a:r>
              <a:rPr lang="en-US" sz="3600" dirty="0"/>
              <a:t>or</a:t>
            </a:r>
          </a:p>
          <a:p>
            <a:r>
              <a:rPr lang="en-US" sz="3600" dirty="0"/>
              <a:t>“From Current Slide”</a:t>
            </a:r>
            <a:endParaRPr lang="en-US" dirty="0"/>
          </a:p>
        </p:txBody>
      </p:sp>
      <p:sp>
        <p:nvSpPr>
          <p:cNvPr id="4" name="Footer Placeholder 3">
            <a:extLst>
              <a:ext uri="{FF2B5EF4-FFF2-40B4-BE49-F238E27FC236}">
                <a16:creationId xmlns:a16="http://schemas.microsoft.com/office/drawing/2014/main" id="{31334C5A-B2D5-06D4-C3B6-C0ED9723D4D2}"/>
              </a:ext>
            </a:extLst>
          </p:cNvPr>
          <p:cNvSpPr>
            <a:spLocks noGrp="1"/>
          </p:cNvSpPr>
          <p:nvPr>
            <p:ph type="ftr" sz="quarter" idx="10"/>
          </p:nvPr>
        </p:nvSpPr>
        <p:spPr/>
        <p:txBody>
          <a:bodyPr/>
          <a:lstStyle/>
          <a:p>
            <a:r>
              <a:rPr lang="en-US" altLang="en-US"/>
              <a:t>Chapter 18B Ksp &amp; Spontaneity</a:t>
            </a:r>
            <a:endParaRPr lang="en-US" altLang="en-US" dirty="0"/>
          </a:p>
        </p:txBody>
      </p:sp>
    </p:spTree>
    <p:extLst>
      <p:ext uri="{BB962C8B-B14F-4D97-AF65-F5344CB8AC3E}">
        <p14:creationId xmlns:p14="http://schemas.microsoft.com/office/powerpoint/2010/main" val="4029262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r>
              <a:rPr lang="en-US" dirty="0"/>
              <a:t> </a:t>
            </a:r>
          </a:p>
        </p:txBody>
      </p:sp>
      <p:sp>
        <p:nvSpPr>
          <p:cNvPr id="2" name="Title 1"/>
          <p:cNvSpPr>
            <a:spLocks noGrp="1"/>
          </p:cNvSpPr>
          <p:nvPr>
            <p:ph type="title"/>
          </p:nvPr>
        </p:nvSpPr>
        <p:spPr>
          <a:xfrm>
            <a:off x="12" y="0"/>
            <a:ext cx="9143992" cy="1371600"/>
          </a:xfrm>
        </p:spPr>
        <p:txBody>
          <a:bodyPr/>
          <a:lstStyle/>
          <a:p>
            <a:pPr marL="0" indent="0"/>
            <a:r>
              <a:rPr lang="en-US" dirty="0">
                <a:solidFill>
                  <a:srgbClr val="FFFF00"/>
                </a:solidFill>
              </a:rPr>
              <a:t>Le Chatelier’s Principle</a:t>
            </a:r>
          </a:p>
        </p:txBody>
      </p:sp>
      <p:sp>
        <p:nvSpPr>
          <p:cNvPr id="13" name="Text Placeholder 12"/>
          <p:cNvSpPr>
            <a:spLocks noGrp="1"/>
          </p:cNvSpPr>
          <p:nvPr>
            <p:ph type="body" sz="quarter" idx="12"/>
          </p:nvPr>
        </p:nvSpPr>
        <p:spPr>
          <a:xfrm>
            <a:off x="393163" y="2140288"/>
            <a:ext cx="3860136" cy="4093950"/>
          </a:xfrm>
          <a:prstGeom prst="roundRect">
            <a:avLst/>
          </a:prstGeom>
          <a:solidFill>
            <a:srgbClr val="BEE593"/>
          </a:solidFill>
          <a:ln w="28575" cmpd="sng">
            <a:solidFill>
              <a:schemeClr val="accent3"/>
            </a:solidFill>
          </a:ln>
        </p:spPr>
        <p:txBody>
          <a:bodyPr wrap="square" lIns="191612" tIns="95815" rIns="191612" bIns="95815" anchor="ctr" anchorCtr="0">
            <a:spAutoFit/>
          </a:bodyPr>
          <a:lstStyle/>
          <a:p>
            <a:pPr algn="ctr">
              <a:lnSpc>
                <a:spcPct val="100000"/>
              </a:lnSpc>
              <a:spcBef>
                <a:spcPts val="0"/>
              </a:spcBef>
              <a:defRPr/>
            </a:pPr>
            <a:r>
              <a:rPr lang="en-US" b="1" dirty="0">
                <a:solidFill>
                  <a:srgbClr val="5B8F22"/>
                </a:solidFill>
              </a:rPr>
              <a:t>Le Chatelier’s principle:</a:t>
            </a:r>
            <a:r>
              <a:rPr lang="en-US" dirty="0">
                <a:solidFill>
                  <a:srgbClr val="000000"/>
                </a:solidFill>
              </a:rPr>
              <a:t> </a:t>
            </a:r>
          </a:p>
          <a:p>
            <a:pPr algn="ctr">
              <a:lnSpc>
                <a:spcPct val="100000"/>
              </a:lnSpc>
              <a:spcBef>
                <a:spcPts val="0"/>
              </a:spcBef>
              <a:defRPr/>
            </a:pPr>
            <a:r>
              <a:rPr lang="en-US" dirty="0">
                <a:solidFill>
                  <a:srgbClr val="000000"/>
                </a:solidFill>
              </a:rPr>
              <a:t>If a </a:t>
            </a:r>
            <a:r>
              <a:rPr lang="en-US" b="1" u="sng" dirty="0">
                <a:solidFill>
                  <a:srgbClr val="000000"/>
                </a:solidFill>
                <a:effectLst>
                  <a:outerShdw blurRad="38100" dist="38100" dir="2700000" algn="tl">
                    <a:srgbClr val="000000">
                      <a:alpha val="43137"/>
                    </a:srgbClr>
                  </a:outerShdw>
                </a:effectLst>
              </a:rPr>
              <a:t>stress</a:t>
            </a:r>
            <a:r>
              <a:rPr lang="en-US" dirty="0">
                <a:solidFill>
                  <a:srgbClr val="000000"/>
                </a:solidFill>
              </a:rPr>
              <a:t> is applied to a chemical system at equilibrium, the system will respond by shifting in a direction to counteract the stress and a new equilibrium will be established. </a:t>
            </a:r>
          </a:p>
        </p:txBody>
      </p:sp>
      <p:pic>
        <p:nvPicPr>
          <p:cNvPr id="14" name="Picture 13" descr="Lechatelier.jpg"/>
          <p:cNvPicPr>
            <a:picLocks noChangeAspect="1"/>
          </p:cNvPicPr>
          <p:nvPr/>
        </p:nvPicPr>
        <p:blipFill>
          <a:blip r:embed="rId3" cstate="print"/>
          <a:stretch>
            <a:fillRect/>
          </a:stretch>
        </p:blipFill>
        <p:spPr>
          <a:xfrm>
            <a:off x="4586890" y="1557788"/>
            <a:ext cx="4557105" cy="5164935"/>
          </a:xfrm>
          <a:prstGeom prst="rect">
            <a:avLst/>
          </a:prstGeom>
        </p:spPr>
      </p:pic>
    </p:spTree>
    <p:extLst>
      <p:ext uri="{BB962C8B-B14F-4D97-AF65-F5344CB8AC3E}">
        <p14:creationId xmlns:p14="http://schemas.microsoft.com/office/powerpoint/2010/main" val="397033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2" y="0"/>
            <a:ext cx="9143992" cy="1371600"/>
          </a:xfrm>
        </p:spPr>
        <p:txBody>
          <a:bodyPr/>
          <a:lstStyle/>
          <a:p>
            <a:pPr marL="0" indent="0"/>
            <a:r>
              <a:rPr lang="en-US" sz="2700" dirty="0"/>
              <a:t>Increasing </a:t>
            </a:r>
            <a:r>
              <a:rPr lang="en-US" sz="2700" dirty="0">
                <a:solidFill>
                  <a:srgbClr val="FFFF00"/>
                </a:solidFill>
              </a:rPr>
              <a:t>Reactant</a:t>
            </a:r>
            <a:r>
              <a:rPr lang="en-US" sz="2700" dirty="0"/>
              <a:t> Concentration shifts equilibrium to yield more product (</a:t>
            </a:r>
            <a:r>
              <a:rPr lang="en-US" sz="2700" dirty="0">
                <a:solidFill>
                  <a:srgbClr val="00B0F0"/>
                </a:solidFill>
              </a:rPr>
              <a:t>relieve stress </a:t>
            </a:r>
            <a:r>
              <a:rPr lang="en-US" sz="2700" dirty="0"/>
              <a:t>by favoring the forward reaction).</a:t>
            </a:r>
          </a:p>
        </p:txBody>
      </p:sp>
      <p:graphicFrame>
        <p:nvGraphicFramePr>
          <p:cNvPr id="7" name="Object 6"/>
          <p:cNvGraphicFramePr>
            <a:graphicFrameLocks noChangeAspect="1"/>
          </p:cNvGraphicFramePr>
          <p:nvPr>
            <p:extLst>
              <p:ext uri="{D42A27DB-BD31-4B8C-83A1-F6EECF244321}">
                <p14:modId xmlns:p14="http://schemas.microsoft.com/office/powerpoint/2010/main" val="3401223155"/>
              </p:ext>
            </p:extLst>
          </p:nvPr>
        </p:nvGraphicFramePr>
        <p:xfrm>
          <a:off x="762000" y="1447800"/>
          <a:ext cx="7467600" cy="5338763"/>
        </p:xfrm>
        <a:graphic>
          <a:graphicData uri="http://schemas.openxmlformats.org/presentationml/2006/ole">
            <mc:AlternateContent xmlns:mc="http://schemas.openxmlformats.org/markup-compatibility/2006">
              <mc:Choice xmlns:v="urn:schemas-microsoft-com:vml" Requires="v">
                <p:oleObj name="Document" r:id="rId3" imgW="6383160" imgH="3894120" progId="Word.Document.12">
                  <p:embed/>
                </p:oleObj>
              </mc:Choice>
              <mc:Fallback>
                <p:oleObj name="Document" r:id="rId3" imgW="6383160" imgH="3894120" progId="Word.Document.12">
                  <p:embed/>
                  <p:pic>
                    <p:nvPicPr>
                      <p:cNvPr id="0" name=""/>
                      <p:cNvPicPr>
                        <a:picLocks noChangeAspect="1" noChangeArrowheads="1"/>
                      </p:cNvPicPr>
                      <p:nvPr/>
                    </p:nvPicPr>
                    <p:blipFill>
                      <a:blip r:embed="rId4"/>
                      <a:srcRect/>
                      <a:stretch>
                        <a:fillRect/>
                      </a:stretch>
                    </p:blipFill>
                    <p:spPr bwMode="auto">
                      <a:xfrm>
                        <a:off x="762000" y="1447800"/>
                        <a:ext cx="7467600" cy="5338763"/>
                      </a:xfrm>
                      <a:prstGeom prst="rect">
                        <a:avLst/>
                      </a:prstGeom>
                      <a:noFill/>
                    </p:spPr>
                  </p:pic>
                </p:oleObj>
              </mc:Fallback>
            </mc:AlternateContent>
          </a:graphicData>
        </a:graphic>
      </p:graphicFrame>
      <p:grpSp>
        <p:nvGrpSpPr>
          <p:cNvPr id="5" name="Group 4">
            <a:extLst>
              <a:ext uri="{FF2B5EF4-FFF2-40B4-BE49-F238E27FC236}">
                <a16:creationId xmlns:a16="http://schemas.microsoft.com/office/drawing/2014/main" id="{622AEFAE-E26F-436C-B08A-74EB9B08C6C1}"/>
              </a:ext>
            </a:extLst>
          </p:cNvPr>
          <p:cNvGrpSpPr/>
          <p:nvPr/>
        </p:nvGrpSpPr>
        <p:grpSpPr>
          <a:xfrm>
            <a:off x="3171695" y="1976437"/>
            <a:ext cx="5219700" cy="4881563"/>
            <a:chOff x="3238500" y="1905000"/>
            <a:chExt cx="5219700" cy="4881563"/>
          </a:xfrm>
        </p:grpSpPr>
        <p:sp>
          <p:nvSpPr>
            <p:cNvPr id="4" name="Rectangle 3">
              <a:extLst>
                <a:ext uri="{FF2B5EF4-FFF2-40B4-BE49-F238E27FC236}">
                  <a16:creationId xmlns:a16="http://schemas.microsoft.com/office/drawing/2014/main" id="{FD6696AB-4E1E-473A-B23E-383A80E49988}"/>
                </a:ext>
              </a:extLst>
            </p:cNvPr>
            <p:cNvSpPr/>
            <p:nvPr/>
          </p:nvSpPr>
          <p:spPr bwMode="auto">
            <a:xfrm>
              <a:off x="5867400" y="1905000"/>
              <a:ext cx="2514600" cy="4881563"/>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C9E0E217-EB5B-48B4-B023-D7D147CD4123}"/>
                </a:ext>
              </a:extLst>
            </p:cNvPr>
            <p:cNvSpPr txBox="1"/>
            <p:nvPr/>
          </p:nvSpPr>
          <p:spPr>
            <a:xfrm>
              <a:off x="5867400" y="3429000"/>
              <a:ext cx="2590800" cy="800219"/>
            </a:xfrm>
            <a:prstGeom prst="rect">
              <a:avLst/>
            </a:prstGeom>
            <a:noFill/>
          </p:spPr>
          <p:txBody>
            <a:bodyPr wrap="square" rtlCol="0">
              <a:spAutoFit/>
            </a:bodyPr>
            <a:lstStyle/>
            <a:p>
              <a:r>
                <a:rPr lang="en-US" dirty="0">
                  <a:solidFill>
                    <a:srgbClr val="00B0F0"/>
                  </a:solidFill>
                </a:rPr>
                <a:t>What will happen to the system?</a:t>
              </a:r>
            </a:p>
          </p:txBody>
        </p:sp>
        <p:sp>
          <p:nvSpPr>
            <p:cNvPr id="9" name="Rectangle 8">
              <a:extLst>
                <a:ext uri="{FF2B5EF4-FFF2-40B4-BE49-F238E27FC236}">
                  <a16:creationId xmlns:a16="http://schemas.microsoft.com/office/drawing/2014/main" id="{99F33955-144C-47FB-BA0E-6BB91E1CEC21}"/>
                </a:ext>
              </a:extLst>
            </p:cNvPr>
            <p:cNvSpPr/>
            <p:nvPr/>
          </p:nvSpPr>
          <p:spPr bwMode="auto">
            <a:xfrm>
              <a:off x="3238500" y="5105400"/>
              <a:ext cx="2514600" cy="1681163"/>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7932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2" y="0"/>
            <a:ext cx="9143992" cy="1371600"/>
          </a:xfrm>
        </p:spPr>
        <p:txBody>
          <a:bodyPr/>
          <a:lstStyle/>
          <a:p>
            <a:pPr marL="0" indent="0"/>
            <a:r>
              <a:rPr lang="en-US" sz="2700" dirty="0"/>
              <a:t>Increasing </a:t>
            </a:r>
            <a:r>
              <a:rPr lang="en-US" sz="2700" dirty="0">
                <a:solidFill>
                  <a:srgbClr val="FFFF00"/>
                </a:solidFill>
              </a:rPr>
              <a:t>Reactant</a:t>
            </a:r>
            <a:r>
              <a:rPr lang="en-US" sz="2700" dirty="0"/>
              <a:t> Concentration shifts equilibrium to yield more product (</a:t>
            </a:r>
            <a:r>
              <a:rPr lang="en-US" sz="2700" dirty="0">
                <a:solidFill>
                  <a:srgbClr val="00B0F0"/>
                </a:solidFill>
              </a:rPr>
              <a:t>relieve stress </a:t>
            </a:r>
            <a:r>
              <a:rPr lang="en-US" sz="2700" dirty="0"/>
              <a:t>by favoring the forward reaction).</a:t>
            </a:r>
          </a:p>
        </p:txBody>
      </p:sp>
      <p:graphicFrame>
        <p:nvGraphicFramePr>
          <p:cNvPr id="7" name="Object 6"/>
          <p:cNvGraphicFramePr>
            <a:graphicFrameLocks noChangeAspect="1"/>
          </p:cNvGraphicFramePr>
          <p:nvPr>
            <p:extLst>
              <p:ext uri="{D42A27DB-BD31-4B8C-83A1-F6EECF244321}">
                <p14:modId xmlns:p14="http://schemas.microsoft.com/office/powerpoint/2010/main" val="3834867152"/>
              </p:ext>
            </p:extLst>
          </p:nvPr>
        </p:nvGraphicFramePr>
        <p:xfrm>
          <a:off x="759618" y="1481253"/>
          <a:ext cx="7472363" cy="5338763"/>
        </p:xfrm>
        <a:graphic>
          <a:graphicData uri="http://schemas.openxmlformats.org/presentationml/2006/ole">
            <mc:AlternateContent xmlns:mc="http://schemas.openxmlformats.org/markup-compatibility/2006">
              <mc:Choice xmlns:v="urn:schemas-microsoft-com:vml" Requires="v">
                <p:oleObj name="Document" r:id="rId3" imgW="6386040" imgH="3894120" progId="Word.Document.12">
                  <p:embed/>
                </p:oleObj>
              </mc:Choice>
              <mc:Fallback>
                <p:oleObj name="Document" r:id="rId3" imgW="6386040" imgH="3894120" progId="Word.Document.12">
                  <p:embed/>
                  <p:pic>
                    <p:nvPicPr>
                      <p:cNvPr id="7" name="Object 6"/>
                      <p:cNvPicPr>
                        <a:picLocks noChangeAspect="1" noChangeArrowheads="1"/>
                      </p:cNvPicPr>
                      <p:nvPr/>
                    </p:nvPicPr>
                    <p:blipFill>
                      <a:blip r:embed="rId4"/>
                      <a:srcRect/>
                      <a:stretch>
                        <a:fillRect/>
                      </a:stretch>
                    </p:blipFill>
                    <p:spPr bwMode="auto">
                      <a:xfrm>
                        <a:off x="759618" y="1481253"/>
                        <a:ext cx="7472363" cy="5338763"/>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04BDCF56-255B-4B77-9709-AC56D1CFECA7}"/>
              </a:ext>
            </a:extLst>
          </p:cNvPr>
          <p:cNvSpPr txBox="1"/>
          <p:nvPr/>
        </p:nvSpPr>
        <p:spPr>
          <a:xfrm>
            <a:off x="2667000" y="1481250"/>
            <a:ext cx="3429000" cy="707886"/>
          </a:xfrm>
          <a:prstGeom prst="rect">
            <a:avLst/>
          </a:prstGeom>
          <a:solidFill>
            <a:schemeClr val="accent2"/>
          </a:solidFill>
        </p:spPr>
        <p:txBody>
          <a:bodyPr wrap="square" rtlCol="0">
            <a:spAutoFit/>
          </a:bodyPr>
          <a:lstStyle/>
          <a:p>
            <a:r>
              <a:rPr lang="en-US" sz="2000" dirty="0"/>
              <a:t>More </a:t>
            </a:r>
            <a:r>
              <a:rPr lang="en-US" sz="2000" dirty="0">
                <a:solidFill>
                  <a:schemeClr val="bg1"/>
                </a:solidFill>
              </a:rPr>
              <a:t>reactants</a:t>
            </a:r>
            <a:r>
              <a:rPr lang="en-US" sz="2000" dirty="0"/>
              <a:t> means more collisions of reactants.</a:t>
            </a:r>
          </a:p>
        </p:txBody>
      </p:sp>
      <p:sp>
        <p:nvSpPr>
          <p:cNvPr id="5" name="Rectangle 4">
            <a:extLst>
              <a:ext uri="{FF2B5EF4-FFF2-40B4-BE49-F238E27FC236}">
                <a16:creationId xmlns:a16="http://schemas.microsoft.com/office/drawing/2014/main" id="{9B043929-CEA8-D6CE-6EDE-FC640A13015E}"/>
              </a:ext>
            </a:extLst>
          </p:cNvPr>
          <p:cNvSpPr/>
          <p:nvPr/>
        </p:nvSpPr>
        <p:spPr bwMode="auto">
          <a:xfrm>
            <a:off x="3276600" y="5638800"/>
            <a:ext cx="2286000" cy="1181216"/>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2F225C30-1A39-CFB6-7A53-76CD18285B36}"/>
              </a:ext>
            </a:extLst>
          </p:cNvPr>
          <p:cNvSpPr/>
          <p:nvPr/>
        </p:nvSpPr>
        <p:spPr bwMode="auto">
          <a:xfrm>
            <a:off x="5945981" y="5638800"/>
            <a:ext cx="2286000" cy="1181216"/>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91384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sz="2700" dirty="0"/>
              <a:t>Increasing </a:t>
            </a:r>
            <a:r>
              <a:rPr lang="en-US" sz="2700" dirty="0">
                <a:solidFill>
                  <a:srgbClr val="00B0F0"/>
                </a:solidFill>
              </a:rPr>
              <a:t>Product</a:t>
            </a:r>
            <a:r>
              <a:rPr lang="en-US" sz="2700" dirty="0"/>
              <a:t> Concentration shifts equilibrium to yield more reactants (</a:t>
            </a:r>
            <a:r>
              <a:rPr lang="en-US" sz="2700" dirty="0">
                <a:solidFill>
                  <a:srgbClr val="FF0000"/>
                </a:solidFill>
              </a:rPr>
              <a:t>relieve stress </a:t>
            </a:r>
            <a:r>
              <a:rPr lang="en-US" sz="2700" dirty="0"/>
              <a:t>by favoring the reverse reaction).</a:t>
            </a:r>
          </a:p>
        </p:txBody>
      </p:sp>
      <p:graphicFrame>
        <p:nvGraphicFramePr>
          <p:cNvPr id="6" name="Object 5"/>
          <p:cNvGraphicFramePr>
            <a:graphicFrameLocks noChangeAspect="1"/>
          </p:cNvGraphicFramePr>
          <p:nvPr>
            <p:extLst>
              <p:ext uri="{D42A27DB-BD31-4B8C-83A1-F6EECF244321}">
                <p14:modId xmlns:p14="http://schemas.microsoft.com/office/powerpoint/2010/main" val="656121391"/>
              </p:ext>
            </p:extLst>
          </p:nvPr>
        </p:nvGraphicFramePr>
        <p:xfrm>
          <a:off x="765175" y="1377950"/>
          <a:ext cx="7383463" cy="5349875"/>
        </p:xfrm>
        <a:graphic>
          <a:graphicData uri="http://schemas.openxmlformats.org/presentationml/2006/ole">
            <mc:AlternateContent xmlns:mc="http://schemas.openxmlformats.org/markup-compatibility/2006">
              <mc:Choice xmlns:v="urn:schemas-microsoft-com:vml" Requires="v">
                <p:oleObj name="Document" r:id="rId3" imgW="6453360" imgH="4013280" progId="Word.Document.12">
                  <p:embed/>
                </p:oleObj>
              </mc:Choice>
              <mc:Fallback>
                <p:oleObj name="Document" r:id="rId3" imgW="6453360" imgH="4013280" progId="Word.Document.12">
                  <p:embed/>
                  <p:pic>
                    <p:nvPicPr>
                      <p:cNvPr id="0" name=""/>
                      <p:cNvPicPr>
                        <a:picLocks noChangeAspect="1" noChangeArrowheads="1"/>
                      </p:cNvPicPr>
                      <p:nvPr/>
                    </p:nvPicPr>
                    <p:blipFill>
                      <a:blip r:embed="rId4"/>
                      <a:srcRect/>
                      <a:stretch>
                        <a:fillRect/>
                      </a:stretch>
                    </p:blipFill>
                    <p:spPr bwMode="auto">
                      <a:xfrm>
                        <a:off x="765175" y="1377950"/>
                        <a:ext cx="7383463" cy="5349875"/>
                      </a:xfrm>
                      <a:prstGeom prst="rect">
                        <a:avLst/>
                      </a:prstGeom>
                      <a:noFill/>
                    </p:spPr>
                  </p:pic>
                </p:oleObj>
              </mc:Fallback>
            </mc:AlternateContent>
          </a:graphicData>
        </a:graphic>
      </p:graphicFrame>
      <p:grpSp>
        <p:nvGrpSpPr>
          <p:cNvPr id="5" name="Group 4">
            <a:extLst>
              <a:ext uri="{FF2B5EF4-FFF2-40B4-BE49-F238E27FC236}">
                <a16:creationId xmlns:a16="http://schemas.microsoft.com/office/drawing/2014/main" id="{712E2F58-0722-4815-A4F3-A285C230239B}"/>
              </a:ext>
            </a:extLst>
          </p:cNvPr>
          <p:cNvGrpSpPr/>
          <p:nvPr/>
        </p:nvGrpSpPr>
        <p:grpSpPr>
          <a:xfrm>
            <a:off x="3238500" y="1905000"/>
            <a:ext cx="5219700" cy="4881563"/>
            <a:chOff x="3238500" y="1905000"/>
            <a:chExt cx="5219700" cy="4881563"/>
          </a:xfrm>
        </p:grpSpPr>
        <p:sp>
          <p:nvSpPr>
            <p:cNvPr id="7" name="Rectangle 6">
              <a:extLst>
                <a:ext uri="{FF2B5EF4-FFF2-40B4-BE49-F238E27FC236}">
                  <a16:creationId xmlns:a16="http://schemas.microsoft.com/office/drawing/2014/main" id="{C6D38733-7F90-4630-8443-FBCF76F02F0B}"/>
                </a:ext>
              </a:extLst>
            </p:cNvPr>
            <p:cNvSpPr/>
            <p:nvPr/>
          </p:nvSpPr>
          <p:spPr bwMode="auto">
            <a:xfrm>
              <a:off x="5867400" y="1905000"/>
              <a:ext cx="2514600" cy="4881563"/>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3F133E35-C21E-4759-B9CD-46E0F66B5843}"/>
                </a:ext>
              </a:extLst>
            </p:cNvPr>
            <p:cNvSpPr txBox="1"/>
            <p:nvPr/>
          </p:nvSpPr>
          <p:spPr>
            <a:xfrm>
              <a:off x="5867400" y="3429000"/>
              <a:ext cx="2590800" cy="800219"/>
            </a:xfrm>
            <a:prstGeom prst="rect">
              <a:avLst/>
            </a:prstGeom>
            <a:noFill/>
          </p:spPr>
          <p:txBody>
            <a:bodyPr wrap="square" rtlCol="0">
              <a:spAutoFit/>
            </a:bodyPr>
            <a:lstStyle/>
            <a:p>
              <a:r>
                <a:rPr lang="en-US" dirty="0">
                  <a:solidFill>
                    <a:srgbClr val="00B0F0"/>
                  </a:solidFill>
                </a:rPr>
                <a:t>What will happen to the system?</a:t>
              </a:r>
            </a:p>
          </p:txBody>
        </p:sp>
        <p:sp>
          <p:nvSpPr>
            <p:cNvPr id="10" name="Rectangle 9">
              <a:extLst>
                <a:ext uri="{FF2B5EF4-FFF2-40B4-BE49-F238E27FC236}">
                  <a16:creationId xmlns:a16="http://schemas.microsoft.com/office/drawing/2014/main" id="{3B3CF82E-FAE3-4031-B1CA-986299B276C8}"/>
                </a:ext>
              </a:extLst>
            </p:cNvPr>
            <p:cNvSpPr/>
            <p:nvPr/>
          </p:nvSpPr>
          <p:spPr bwMode="auto">
            <a:xfrm>
              <a:off x="3238500" y="5029200"/>
              <a:ext cx="2628900" cy="1531440"/>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1716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sz="2700" dirty="0"/>
              <a:t>Increasing </a:t>
            </a:r>
            <a:r>
              <a:rPr lang="en-US" sz="2700" dirty="0">
                <a:solidFill>
                  <a:srgbClr val="00B0F0"/>
                </a:solidFill>
              </a:rPr>
              <a:t>Product</a:t>
            </a:r>
            <a:r>
              <a:rPr lang="en-US" sz="2700" dirty="0"/>
              <a:t> Concentration shifts equilibrium to yield more reactants (</a:t>
            </a:r>
            <a:r>
              <a:rPr lang="en-US" sz="2700" dirty="0">
                <a:solidFill>
                  <a:srgbClr val="FF0000"/>
                </a:solidFill>
              </a:rPr>
              <a:t>relieve stress</a:t>
            </a:r>
            <a:r>
              <a:rPr lang="en-US" sz="2700" dirty="0"/>
              <a:t> by favoring the reverse reaction).</a:t>
            </a:r>
          </a:p>
        </p:txBody>
      </p:sp>
      <p:graphicFrame>
        <p:nvGraphicFramePr>
          <p:cNvPr id="6" name="Object 5"/>
          <p:cNvGraphicFramePr>
            <a:graphicFrameLocks noChangeAspect="1"/>
          </p:cNvGraphicFramePr>
          <p:nvPr/>
        </p:nvGraphicFramePr>
        <p:xfrm>
          <a:off x="765175" y="1377950"/>
          <a:ext cx="7383463" cy="5349875"/>
        </p:xfrm>
        <a:graphic>
          <a:graphicData uri="http://schemas.openxmlformats.org/presentationml/2006/ole">
            <mc:AlternateContent xmlns:mc="http://schemas.openxmlformats.org/markup-compatibility/2006">
              <mc:Choice xmlns:v="urn:schemas-microsoft-com:vml" Requires="v">
                <p:oleObj name="Document" r:id="rId3" imgW="6453360" imgH="4013280" progId="Word.Document.12">
                  <p:embed/>
                </p:oleObj>
              </mc:Choice>
              <mc:Fallback>
                <p:oleObj name="Document" r:id="rId3" imgW="6453360" imgH="4013280" progId="Word.Document.12">
                  <p:embed/>
                  <p:pic>
                    <p:nvPicPr>
                      <p:cNvPr id="6" name="Object 5"/>
                      <p:cNvPicPr>
                        <a:picLocks noChangeAspect="1" noChangeArrowheads="1"/>
                      </p:cNvPicPr>
                      <p:nvPr/>
                    </p:nvPicPr>
                    <p:blipFill>
                      <a:blip r:embed="rId4"/>
                      <a:srcRect/>
                      <a:stretch>
                        <a:fillRect/>
                      </a:stretch>
                    </p:blipFill>
                    <p:spPr bwMode="auto">
                      <a:xfrm>
                        <a:off x="765175" y="1377950"/>
                        <a:ext cx="7383463" cy="5349875"/>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808B7D54-89A4-43EE-A0AB-8820291302C4}"/>
              </a:ext>
            </a:extLst>
          </p:cNvPr>
          <p:cNvSpPr txBox="1"/>
          <p:nvPr/>
        </p:nvSpPr>
        <p:spPr>
          <a:xfrm>
            <a:off x="2514600" y="1377950"/>
            <a:ext cx="3505200" cy="707886"/>
          </a:xfrm>
          <a:prstGeom prst="rect">
            <a:avLst/>
          </a:prstGeom>
          <a:solidFill>
            <a:schemeClr val="accent2"/>
          </a:solidFill>
        </p:spPr>
        <p:txBody>
          <a:bodyPr wrap="square" rtlCol="0">
            <a:spAutoFit/>
          </a:bodyPr>
          <a:lstStyle/>
          <a:p>
            <a:r>
              <a:rPr lang="en-US" sz="2000" dirty="0"/>
              <a:t>More </a:t>
            </a:r>
            <a:r>
              <a:rPr lang="en-US" sz="2000" dirty="0">
                <a:solidFill>
                  <a:schemeClr val="bg1"/>
                </a:solidFill>
              </a:rPr>
              <a:t>products</a:t>
            </a:r>
            <a:r>
              <a:rPr lang="en-US" sz="2000" dirty="0"/>
              <a:t> means more collisions of products.</a:t>
            </a:r>
          </a:p>
        </p:txBody>
      </p:sp>
      <p:sp>
        <p:nvSpPr>
          <p:cNvPr id="7" name="Rectangle 6">
            <a:extLst>
              <a:ext uri="{FF2B5EF4-FFF2-40B4-BE49-F238E27FC236}">
                <a16:creationId xmlns:a16="http://schemas.microsoft.com/office/drawing/2014/main" id="{63F10CC4-40A8-DB91-2857-35CCBBC0614C}"/>
              </a:ext>
            </a:extLst>
          </p:cNvPr>
          <p:cNvSpPr/>
          <p:nvPr/>
        </p:nvSpPr>
        <p:spPr bwMode="auto">
          <a:xfrm>
            <a:off x="3196389" y="5410200"/>
            <a:ext cx="2286000" cy="1181216"/>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3AB87FA1-AFF4-9B3B-6224-4FDEFA44006F}"/>
              </a:ext>
            </a:extLst>
          </p:cNvPr>
          <p:cNvSpPr/>
          <p:nvPr/>
        </p:nvSpPr>
        <p:spPr bwMode="auto">
          <a:xfrm>
            <a:off x="5656855" y="5410200"/>
            <a:ext cx="2286000" cy="1181216"/>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545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dirty="0"/>
              <a:t>Changes in </a:t>
            </a:r>
            <a:r>
              <a:rPr lang="en-US" dirty="0">
                <a:solidFill>
                  <a:srgbClr val="FFFF00"/>
                </a:solidFill>
              </a:rPr>
              <a:t>Reactant</a:t>
            </a:r>
            <a:r>
              <a:rPr lang="en-US" dirty="0"/>
              <a:t> or </a:t>
            </a:r>
            <a:r>
              <a:rPr lang="en-US" dirty="0">
                <a:solidFill>
                  <a:srgbClr val="FFFF00"/>
                </a:solidFill>
              </a:rPr>
              <a:t>Product</a:t>
            </a:r>
            <a:r>
              <a:rPr lang="en-US" dirty="0"/>
              <a:t> Concentration</a:t>
            </a:r>
          </a:p>
        </p:txBody>
      </p:sp>
      <p:graphicFrame>
        <p:nvGraphicFramePr>
          <p:cNvPr id="6" name="Table 5"/>
          <p:cNvGraphicFramePr>
            <a:graphicFrameLocks noGrp="1"/>
          </p:cNvGraphicFramePr>
          <p:nvPr>
            <p:extLst>
              <p:ext uri="{D42A27DB-BD31-4B8C-83A1-F6EECF244321}">
                <p14:modId xmlns:p14="http://schemas.microsoft.com/office/powerpoint/2010/main" val="4026772689"/>
              </p:ext>
            </p:extLst>
          </p:nvPr>
        </p:nvGraphicFramePr>
        <p:xfrm>
          <a:off x="625962" y="2362200"/>
          <a:ext cx="7558959" cy="4404780"/>
        </p:xfrm>
        <a:graphic>
          <a:graphicData uri="http://schemas.openxmlformats.org/drawingml/2006/table">
            <a:tbl>
              <a:tblPr/>
              <a:tblGrid>
                <a:gridCol w="2519653">
                  <a:extLst>
                    <a:ext uri="{9D8B030D-6E8A-4147-A177-3AD203B41FA5}">
                      <a16:colId xmlns:a16="http://schemas.microsoft.com/office/drawing/2014/main" val="20000"/>
                    </a:ext>
                  </a:extLst>
                </a:gridCol>
                <a:gridCol w="2519653">
                  <a:extLst>
                    <a:ext uri="{9D8B030D-6E8A-4147-A177-3AD203B41FA5}">
                      <a16:colId xmlns:a16="http://schemas.microsoft.com/office/drawing/2014/main" val="20001"/>
                    </a:ext>
                  </a:extLst>
                </a:gridCol>
                <a:gridCol w="2519653">
                  <a:extLst>
                    <a:ext uri="{9D8B030D-6E8A-4147-A177-3AD203B41FA5}">
                      <a16:colId xmlns:a16="http://schemas.microsoft.com/office/drawing/2014/main" val="20002"/>
                    </a:ext>
                  </a:extLst>
                </a:gridCol>
              </a:tblGrid>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Change</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Direction of equilibrium shift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Effect on </a:t>
                      </a:r>
                      <a:r>
                        <a:rPr kumimoji="0" lang="en-US" sz="2000" b="1" i="1" u="none" strike="noStrike" cap="none" normalizeH="0" baseline="0" dirty="0">
                          <a:ln>
                            <a:noFill/>
                          </a:ln>
                          <a:solidFill>
                            <a:schemeClr val="tx1"/>
                          </a:solidFill>
                          <a:effectLst/>
                          <a:latin typeface="Georgia" pitchFamily="18" charset="0"/>
                          <a:ea typeface="ＭＳ Ｐゴシック" charset="0"/>
                          <a:cs typeface="Arial"/>
                        </a:rPr>
                        <a:t>K</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Increase reactant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6760">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Increase product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Decrease reactant concentration </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rgbClr val="000000"/>
                          </a:solidFill>
                          <a:effectLst/>
                          <a:latin typeface="Arial"/>
                          <a:ea typeface="ＭＳ Ｐゴシック" charset="0"/>
                          <a:cs typeface="Arial"/>
                        </a:rPr>
                        <a:t>Decrease product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endParaRPr kumimoji="0" lang="en-US" sz="2000" b="0" i="0" u="none" strike="noStrike" cap="none" normalizeH="0" baseline="0" dirty="0">
                        <a:ln>
                          <a:noFill/>
                        </a:ln>
                        <a:solidFill>
                          <a:srgbClr val="000000"/>
                        </a:solidFill>
                        <a:effectLst/>
                        <a:latin typeface="+mn-lt"/>
                        <a:ea typeface="ＭＳ Ｐゴシック" charset="0"/>
                        <a:cs typeface="Arial"/>
                      </a:endParaRP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 name="Rounded Rectangle 10"/>
          <p:cNvSpPr/>
          <p:nvPr/>
        </p:nvSpPr>
        <p:spPr>
          <a:xfrm>
            <a:off x="1573890" y="1501961"/>
            <a:ext cx="5665110" cy="707839"/>
          </a:xfrm>
          <a:prstGeom prst="roundRect">
            <a:avLst/>
          </a:prstGeom>
          <a:solidFill>
            <a:srgbClr val="BEE593"/>
          </a:solidFill>
          <a:ln w="28575" cmpd="sng">
            <a:solidFill>
              <a:schemeClr val="accent3"/>
            </a:solidFill>
          </a:ln>
        </p:spPr>
        <p:txBody>
          <a:bodyPr wrap="square" lIns="191612" tIns="95815" rIns="191612" bIns="95815" anchor="ctr" anchorCtr="0">
            <a:spAutoFit/>
          </a:bodyPr>
          <a:lstStyle/>
          <a:p>
            <a:pPr algn="ctr" eaLnBrk="1" hangingPunct="1">
              <a:spcBef>
                <a:spcPts val="0"/>
              </a:spcBef>
              <a:buClr>
                <a:srgbClr val="2877C4"/>
              </a:buClr>
              <a:tabLst>
                <a:tab pos="2634685" algn="l"/>
              </a:tabLst>
              <a:defRPr/>
            </a:pPr>
            <a:r>
              <a:rPr lang="en-US" sz="2900" b="1" dirty="0">
                <a:solidFill>
                  <a:srgbClr val="000000"/>
                </a:solidFill>
                <a:latin typeface="Arial" charset="0"/>
                <a:ea typeface="+mn-ea"/>
              </a:rPr>
              <a:t>aA + bB	cC + dD</a:t>
            </a:r>
          </a:p>
        </p:txBody>
      </p:sp>
      <p:cxnSp>
        <p:nvCxnSpPr>
          <p:cNvPr id="12" name="Straight Arrow Connector 11"/>
          <p:cNvCxnSpPr/>
          <p:nvPr/>
        </p:nvCxnSpPr>
        <p:spPr bwMode="auto">
          <a:xfrm>
            <a:off x="4026333" y="1752600"/>
            <a:ext cx="698067" cy="0"/>
          </a:xfrm>
          <a:prstGeom prst="straightConnector1">
            <a:avLst/>
          </a:prstGeom>
          <a:noFill/>
          <a:ln w="28575" cap="flat" cmpd="sng" algn="ctr">
            <a:solidFill>
              <a:schemeClr val="accent4"/>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4026333" y="1905000"/>
            <a:ext cx="698067" cy="0"/>
          </a:xfrm>
          <a:prstGeom prst="straightConnector1">
            <a:avLst/>
          </a:prstGeom>
          <a:noFill/>
          <a:ln w="28575" cap="flat" cmpd="sng" algn="ctr">
            <a:solidFill>
              <a:schemeClr val="accent4"/>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descr="quick_check-01.eps">
            <a:extLst>
              <a:ext uri="{FF2B5EF4-FFF2-40B4-BE49-F238E27FC236}">
                <a16:creationId xmlns:a16="http://schemas.microsoft.com/office/drawing/2014/main" id="{E4DFF80A-3C88-4A06-A0DB-1A414DCE5591}"/>
              </a:ext>
            </a:extLst>
          </p:cNvPr>
          <p:cNvPicPr/>
          <p:nvPr/>
        </p:nvPicPr>
        <p:blipFill>
          <a:blip r:embed="rId3">
            <a:extLst>
              <a:ext uri="{28A0092B-C50C-407E-A947-70E740481C1C}">
                <a14:useLocalDpi xmlns:a14="http://schemas.microsoft.com/office/drawing/2010/main" val="0"/>
              </a:ext>
            </a:extLst>
          </a:blip>
          <a:stretch>
            <a:fillRect/>
          </a:stretch>
        </p:blipFill>
        <p:spPr>
          <a:xfrm>
            <a:off x="99880" y="1396365"/>
            <a:ext cx="687070" cy="813435"/>
          </a:xfrm>
          <a:prstGeom prst="rect">
            <a:avLst/>
          </a:prstGeom>
        </p:spPr>
      </p:pic>
    </p:spTree>
    <p:extLst>
      <p:ext uri="{BB962C8B-B14F-4D97-AF65-F5344CB8AC3E}">
        <p14:creationId xmlns:p14="http://schemas.microsoft.com/office/powerpoint/2010/main" val="293860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dirty="0"/>
              <a:t>Changes in </a:t>
            </a:r>
            <a:r>
              <a:rPr lang="en-US" dirty="0">
                <a:solidFill>
                  <a:srgbClr val="FFFF00"/>
                </a:solidFill>
              </a:rPr>
              <a:t>Reactant</a:t>
            </a:r>
            <a:r>
              <a:rPr lang="en-US" dirty="0"/>
              <a:t> or </a:t>
            </a:r>
            <a:r>
              <a:rPr lang="en-US" dirty="0">
                <a:solidFill>
                  <a:srgbClr val="FFFF00"/>
                </a:solidFill>
              </a:rPr>
              <a:t>Product</a:t>
            </a:r>
            <a:r>
              <a:rPr lang="en-US" dirty="0"/>
              <a:t> Concentration</a:t>
            </a:r>
          </a:p>
        </p:txBody>
      </p:sp>
      <p:graphicFrame>
        <p:nvGraphicFramePr>
          <p:cNvPr id="6" name="Table 5"/>
          <p:cNvGraphicFramePr>
            <a:graphicFrameLocks noGrp="1"/>
          </p:cNvGraphicFramePr>
          <p:nvPr/>
        </p:nvGraphicFramePr>
        <p:xfrm>
          <a:off x="625962" y="2362200"/>
          <a:ext cx="7558959" cy="4404780"/>
        </p:xfrm>
        <a:graphic>
          <a:graphicData uri="http://schemas.openxmlformats.org/drawingml/2006/table">
            <a:tbl>
              <a:tblPr/>
              <a:tblGrid>
                <a:gridCol w="2519653">
                  <a:extLst>
                    <a:ext uri="{9D8B030D-6E8A-4147-A177-3AD203B41FA5}">
                      <a16:colId xmlns:a16="http://schemas.microsoft.com/office/drawing/2014/main" val="20000"/>
                    </a:ext>
                  </a:extLst>
                </a:gridCol>
                <a:gridCol w="2519653">
                  <a:extLst>
                    <a:ext uri="{9D8B030D-6E8A-4147-A177-3AD203B41FA5}">
                      <a16:colId xmlns:a16="http://schemas.microsoft.com/office/drawing/2014/main" val="20001"/>
                    </a:ext>
                  </a:extLst>
                </a:gridCol>
                <a:gridCol w="2519653">
                  <a:extLst>
                    <a:ext uri="{9D8B030D-6E8A-4147-A177-3AD203B41FA5}">
                      <a16:colId xmlns:a16="http://schemas.microsoft.com/office/drawing/2014/main" val="20002"/>
                    </a:ext>
                  </a:extLst>
                </a:gridCol>
              </a:tblGrid>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Change</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Direction of equilibrium shift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Effect on </a:t>
                      </a:r>
                      <a:r>
                        <a:rPr kumimoji="0" lang="en-US" sz="2000" b="1" i="1" u="none" strike="noStrike" cap="none" normalizeH="0" baseline="0" dirty="0">
                          <a:ln>
                            <a:noFill/>
                          </a:ln>
                          <a:solidFill>
                            <a:schemeClr val="tx1"/>
                          </a:solidFill>
                          <a:effectLst/>
                          <a:latin typeface="Georgia" pitchFamily="18" charset="0"/>
                          <a:ea typeface="ＭＳ Ｐゴシック" charset="0"/>
                          <a:cs typeface="Arial"/>
                        </a:rPr>
                        <a:t>K</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Increase reactant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0000"/>
                          </a:solidFill>
                          <a:effectLst/>
                          <a:latin typeface="+mn-lt"/>
                          <a:ea typeface="ＭＳ Ｐゴシック" charset="0"/>
                          <a:cs typeface="Arial"/>
                        </a:rPr>
                        <a:t>Shift</a:t>
                      </a:r>
                      <a:r>
                        <a:rPr kumimoji="0" lang="en-US" sz="2000" b="0" i="0" u="none" strike="noStrike" cap="none" normalizeH="0" baseline="0" dirty="0">
                          <a:ln>
                            <a:noFill/>
                          </a:ln>
                          <a:solidFill>
                            <a:srgbClr val="000000"/>
                          </a:solidFill>
                          <a:effectLst/>
                          <a:latin typeface="+mn-lt"/>
                          <a:ea typeface="ＭＳ Ｐゴシック" charset="0"/>
                          <a:cs typeface="Arial"/>
                        </a:rPr>
                        <a:t> </a:t>
                      </a:r>
                      <a:r>
                        <a:rPr kumimoji="0" lang="en-US" sz="2000" b="1" i="0" u="none" strike="noStrike" cap="none" normalizeH="0" baseline="0" dirty="0">
                          <a:ln>
                            <a:noFill/>
                          </a:ln>
                          <a:solidFill>
                            <a:srgbClr val="FF0000"/>
                          </a:solidFill>
                          <a:effectLst/>
                          <a:latin typeface="+mn-lt"/>
                          <a:ea typeface="ＭＳ Ｐゴシック" charset="0"/>
                          <a:cs typeface="Arial"/>
                        </a:rPr>
                        <a:t>right</a:t>
                      </a:r>
                      <a:r>
                        <a:rPr kumimoji="0" lang="en-US" sz="2000" b="0" i="0" u="none" strike="noStrike" cap="none" normalizeH="0" baseline="0" dirty="0">
                          <a:ln>
                            <a:noFill/>
                          </a:ln>
                          <a:solidFill>
                            <a:srgbClr val="FF0000"/>
                          </a:solidFill>
                          <a:effectLst/>
                          <a:latin typeface="+mn-lt"/>
                          <a:ea typeface="ＭＳ Ｐゴシック" charset="0"/>
                          <a:cs typeface="Arial"/>
                        </a:rPr>
                        <a:t> </a:t>
                      </a:r>
                      <a:r>
                        <a:rPr kumimoji="0" lang="en-US" sz="2000" b="0" i="0" u="none" strike="noStrike" cap="none" normalizeH="0" baseline="0" dirty="0">
                          <a:ln>
                            <a:noFill/>
                          </a:ln>
                          <a:solidFill>
                            <a:srgbClr val="000000"/>
                          </a:solidFill>
                          <a:effectLst/>
                          <a:latin typeface="+mn-lt"/>
                          <a:ea typeface="ＭＳ Ｐゴシック" charset="0"/>
                          <a:cs typeface="Arial"/>
                        </a:rPr>
                        <a:t>toward products</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1" u="none" strike="noStrike" cap="none" normalizeH="0" baseline="0" dirty="0">
                          <a:ln>
                            <a:noFill/>
                          </a:ln>
                          <a:solidFill>
                            <a:srgbClr val="000000"/>
                          </a:solidFill>
                          <a:effectLst/>
                          <a:latin typeface="Georgia" pitchFamily="18" charset="0"/>
                          <a:ea typeface="ＭＳ Ｐゴシック" charset="0"/>
                          <a:cs typeface="Arial"/>
                        </a:rPr>
                        <a:t>K</a:t>
                      </a:r>
                      <a:r>
                        <a:rPr kumimoji="0" lang="en-US" sz="2000" b="0" i="0" u="none" strike="noStrike" cap="none" normalizeH="0" baseline="0" dirty="0">
                          <a:ln>
                            <a:noFill/>
                          </a:ln>
                          <a:solidFill>
                            <a:srgbClr val="000000"/>
                          </a:solidFill>
                          <a:effectLst/>
                          <a:latin typeface="+mn-lt"/>
                          <a:ea typeface="ＭＳ Ｐゴシック" charset="0"/>
                          <a:cs typeface="Arial"/>
                        </a:rPr>
                        <a:t> remains constant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6760">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Increase product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70C0"/>
                          </a:solidFill>
                          <a:effectLst/>
                          <a:latin typeface="+mn-lt"/>
                          <a:ea typeface="ＭＳ Ｐゴシック" charset="0"/>
                          <a:cs typeface="Arial"/>
                        </a:rPr>
                        <a:t>Shift left </a:t>
                      </a:r>
                      <a:r>
                        <a:rPr kumimoji="0" lang="en-US" sz="2000" b="0" i="0" u="none" strike="noStrike" cap="none" normalizeH="0" baseline="0" dirty="0">
                          <a:ln>
                            <a:noFill/>
                          </a:ln>
                          <a:solidFill>
                            <a:srgbClr val="000000"/>
                          </a:solidFill>
                          <a:effectLst/>
                          <a:latin typeface="+mn-lt"/>
                          <a:ea typeface="ＭＳ Ｐゴシック" charset="0"/>
                          <a:cs typeface="Arial"/>
                        </a:rPr>
                        <a:t>toward reactants</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1" u="none" strike="noStrike" cap="none" normalizeH="0" baseline="0" dirty="0">
                          <a:ln>
                            <a:noFill/>
                          </a:ln>
                          <a:solidFill>
                            <a:srgbClr val="000000"/>
                          </a:solidFill>
                          <a:effectLst/>
                          <a:latin typeface="Georgia" pitchFamily="18" charset="0"/>
                          <a:ea typeface="ＭＳ Ｐゴシック" charset="0"/>
                          <a:cs typeface="Arial"/>
                        </a:rPr>
                        <a:t>K</a:t>
                      </a:r>
                      <a:r>
                        <a:rPr kumimoji="0" lang="en-US" sz="2000" b="0" i="0" u="none" strike="noStrike" cap="none" normalizeH="0" baseline="0" dirty="0">
                          <a:ln>
                            <a:noFill/>
                          </a:ln>
                          <a:solidFill>
                            <a:srgbClr val="000000"/>
                          </a:solidFill>
                          <a:effectLst/>
                          <a:latin typeface="+mn-lt"/>
                          <a:ea typeface="ＭＳ Ｐゴシック" charset="0"/>
                          <a:cs typeface="Arial"/>
                        </a:rPr>
                        <a:t> remains constant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a:ea typeface="ＭＳ Ｐゴシック" charset="0"/>
                          <a:cs typeface="Arial"/>
                        </a:rPr>
                        <a:t>Decrease reactant concentration </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70C0"/>
                          </a:solidFill>
                          <a:effectLst/>
                          <a:latin typeface="+mn-lt"/>
                          <a:ea typeface="ＭＳ Ｐゴシック" charset="0"/>
                          <a:cs typeface="Arial"/>
                        </a:rPr>
                        <a:t>Shift left </a:t>
                      </a:r>
                      <a:r>
                        <a:rPr kumimoji="0" lang="en-US" sz="2000" b="0" i="0" u="none" strike="noStrike" cap="none" normalizeH="0" baseline="0" dirty="0">
                          <a:ln>
                            <a:noFill/>
                          </a:ln>
                          <a:solidFill>
                            <a:srgbClr val="000000"/>
                          </a:solidFill>
                          <a:effectLst/>
                          <a:latin typeface="+mn-lt"/>
                          <a:ea typeface="ＭＳ Ｐゴシック" charset="0"/>
                          <a:cs typeface="Arial"/>
                        </a:rPr>
                        <a:t>toward reactants</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1" u="none" strike="noStrike" cap="none" normalizeH="0" baseline="0" dirty="0">
                          <a:ln>
                            <a:noFill/>
                          </a:ln>
                          <a:solidFill>
                            <a:srgbClr val="000000"/>
                          </a:solidFill>
                          <a:effectLst/>
                          <a:latin typeface="Georgia" pitchFamily="18" charset="0"/>
                          <a:ea typeface="ＭＳ Ｐゴシック" charset="0"/>
                          <a:cs typeface="Arial"/>
                        </a:rPr>
                        <a:t>K</a:t>
                      </a:r>
                      <a:r>
                        <a:rPr kumimoji="0" lang="en-US" sz="2000" b="0" i="0" u="none" strike="noStrike" cap="none" normalizeH="0" baseline="0" dirty="0">
                          <a:ln>
                            <a:noFill/>
                          </a:ln>
                          <a:solidFill>
                            <a:srgbClr val="000000"/>
                          </a:solidFill>
                          <a:effectLst/>
                          <a:latin typeface="+mn-lt"/>
                          <a:ea typeface="ＭＳ Ｐゴシック" charset="0"/>
                          <a:cs typeface="Arial"/>
                        </a:rPr>
                        <a:t> remains constant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505">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rgbClr val="000000"/>
                          </a:solidFill>
                          <a:effectLst/>
                          <a:latin typeface="Arial"/>
                          <a:ea typeface="ＭＳ Ｐゴシック" charset="0"/>
                          <a:cs typeface="Arial"/>
                        </a:rPr>
                        <a:t>Decrease product concentration</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0000"/>
                          </a:solidFill>
                          <a:effectLst/>
                          <a:latin typeface="+mn-lt"/>
                          <a:ea typeface="ＭＳ Ｐゴシック" charset="0"/>
                          <a:cs typeface="Arial"/>
                        </a:rPr>
                        <a:t>Shift right </a:t>
                      </a:r>
                      <a:r>
                        <a:rPr kumimoji="0" lang="en-US" sz="2000" b="0" i="0" u="none" strike="noStrike" cap="none" normalizeH="0" baseline="0" dirty="0">
                          <a:ln>
                            <a:noFill/>
                          </a:ln>
                          <a:solidFill>
                            <a:srgbClr val="000000"/>
                          </a:solidFill>
                          <a:effectLst/>
                          <a:latin typeface="+mn-lt"/>
                          <a:ea typeface="ＭＳ Ｐゴシック" charset="0"/>
                          <a:cs typeface="Arial"/>
                        </a:rPr>
                        <a:t>toward products</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33388" rtl="0" eaLnBrk="1" fontAlgn="base" latinLnBrk="0" hangingPunct="1">
                        <a:lnSpc>
                          <a:spcPct val="100000"/>
                        </a:lnSpc>
                        <a:spcBef>
                          <a:spcPct val="0"/>
                        </a:spcBef>
                        <a:spcAft>
                          <a:spcPct val="0"/>
                        </a:spcAft>
                        <a:buClrTx/>
                        <a:buSzTx/>
                        <a:buFontTx/>
                        <a:buNone/>
                        <a:tabLst/>
                        <a:defRPr/>
                      </a:pPr>
                      <a:r>
                        <a:rPr kumimoji="0" lang="en-US" sz="2000" b="0" i="1" u="none" strike="noStrike" cap="none" normalizeH="0" baseline="0" dirty="0">
                          <a:ln>
                            <a:noFill/>
                          </a:ln>
                          <a:solidFill>
                            <a:srgbClr val="000000"/>
                          </a:solidFill>
                          <a:effectLst/>
                          <a:latin typeface="Georgia" pitchFamily="18" charset="0"/>
                          <a:ea typeface="ＭＳ Ｐゴシック" charset="0"/>
                          <a:cs typeface="Arial"/>
                        </a:rPr>
                        <a:t>K</a:t>
                      </a:r>
                      <a:r>
                        <a:rPr kumimoji="0" lang="en-US" sz="2000" b="0" i="0" u="none" strike="noStrike" cap="none" normalizeH="0" baseline="0" dirty="0">
                          <a:ln>
                            <a:noFill/>
                          </a:ln>
                          <a:solidFill>
                            <a:srgbClr val="000000"/>
                          </a:solidFill>
                          <a:effectLst/>
                          <a:latin typeface="+mn-lt"/>
                          <a:ea typeface="ＭＳ Ｐゴシック" charset="0"/>
                          <a:cs typeface="Arial"/>
                        </a:rPr>
                        <a:t> remains constant</a:t>
                      </a:r>
                    </a:p>
                  </a:txBody>
                  <a:tcPr marL="171562" marR="171562"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 name="Rounded Rectangle 10"/>
          <p:cNvSpPr/>
          <p:nvPr/>
        </p:nvSpPr>
        <p:spPr>
          <a:xfrm>
            <a:off x="1573890" y="1501961"/>
            <a:ext cx="5665110" cy="707839"/>
          </a:xfrm>
          <a:prstGeom prst="roundRect">
            <a:avLst/>
          </a:prstGeom>
          <a:solidFill>
            <a:srgbClr val="BEE593"/>
          </a:solidFill>
          <a:ln w="28575" cmpd="sng">
            <a:solidFill>
              <a:schemeClr val="accent3"/>
            </a:solidFill>
          </a:ln>
        </p:spPr>
        <p:txBody>
          <a:bodyPr wrap="square" lIns="191612" tIns="95815" rIns="191612" bIns="95815" anchor="ctr" anchorCtr="0">
            <a:spAutoFit/>
          </a:bodyPr>
          <a:lstStyle/>
          <a:p>
            <a:pPr algn="ctr" eaLnBrk="1" hangingPunct="1">
              <a:spcBef>
                <a:spcPts val="0"/>
              </a:spcBef>
              <a:buClr>
                <a:srgbClr val="2877C4"/>
              </a:buClr>
              <a:tabLst>
                <a:tab pos="2634685" algn="l"/>
              </a:tabLst>
              <a:defRPr/>
            </a:pPr>
            <a:r>
              <a:rPr lang="en-US" sz="2900" b="1" dirty="0">
                <a:solidFill>
                  <a:srgbClr val="000000"/>
                </a:solidFill>
                <a:latin typeface="Arial" charset="0"/>
                <a:ea typeface="+mn-ea"/>
              </a:rPr>
              <a:t>aA + bB	cC + dD</a:t>
            </a:r>
          </a:p>
        </p:txBody>
      </p:sp>
      <p:cxnSp>
        <p:nvCxnSpPr>
          <p:cNvPr id="12" name="Straight Arrow Connector 11"/>
          <p:cNvCxnSpPr/>
          <p:nvPr/>
        </p:nvCxnSpPr>
        <p:spPr bwMode="auto">
          <a:xfrm>
            <a:off x="4026333" y="1752600"/>
            <a:ext cx="698067" cy="0"/>
          </a:xfrm>
          <a:prstGeom prst="straightConnector1">
            <a:avLst/>
          </a:prstGeom>
          <a:noFill/>
          <a:ln w="28575" cap="flat" cmpd="sng" algn="ctr">
            <a:solidFill>
              <a:schemeClr val="accent4"/>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4026333" y="1905000"/>
            <a:ext cx="698067" cy="0"/>
          </a:xfrm>
          <a:prstGeom prst="straightConnector1">
            <a:avLst/>
          </a:prstGeom>
          <a:noFill/>
          <a:ln w="28575" cap="flat" cmpd="sng" algn="ctr">
            <a:solidFill>
              <a:schemeClr val="accent4"/>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descr="quick_check-01.eps">
            <a:extLst>
              <a:ext uri="{FF2B5EF4-FFF2-40B4-BE49-F238E27FC236}">
                <a16:creationId xmlns:a16="http://schemas.microsoft.com/office/drawing/2014/main" id="{F825B7E7-E840-4C17-8EE2-65C2A6151119}"/>
              </a:ext>
            </a:extLst>
          </p:cNvPr>
          <p:cNvPicPr/>
          <p:nvPr/>
        </p:nvPicPr>
        <p:blipFill>
          <a:blip r:embed="rId3">
            <a:extLst>
              <a:ext uri="{28A0092B-C50C-407E-A947-70E740481C1C}">
                <a14:useLocalDpi xmlns:a14="http://schemas.microsoft.com/office/drawing/2010/main" val="0"/>
              </a:ext>
            </a:extLst>
          </a:blip>
          <a:stretch>
            <a:fillRect/>
          </a:stretch>
        </p:blipFill>
        <p:spPr>
          <a:xfrm>
            <a:off x="99880" y="1396365"/>
            <a:ext cx="687070" cy="813435"/>
          </a:xfrm>
          <a:prstGeom prst="rect">
            <a:avLst/>
          </a:prstGeom>
        </p:spPr>
      </p:pic>
    </p:spTree>
    <p:extLst>
      <p:ext uri="{BB962C8B-B14F-4D97-AF65-F5344CB8AC3E}">
        <p14:creationId xmlns:p14="http://schemas.microsoft.com/office/powerpoint/2010/main" val="67031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2700" dirty="0">
                <a:solidFill>
                  <a:schemeClr val="bg1"/>
                </a:solidFill>
              </a:rPr>
              <a:t>Predicting</a:t>
            </a:r>
            <a:r>
              <a:rPr lang="en-US" sz="2700" dirty="0">
                <a:solidFill>
                  <a:srgbClr val="FFFF00"/>
                </a:solidFill>
              </a:rPr>
              <a:t> Equilibrium Shift </a:t>
            </a:r>
            <a:r>
              <a:rPr lang="en-US" sz="2700" dirty="0">
                <a:solidFill>
                  <a:schemeClr val="bg1"/>
                </a:solidFill>
              </a:rPr>
              <a:t>due to </a:t>
            </a:r>
            <a:r>
              <a:rPr lang="en-US" sz="2700" dirty="0">
                <a:solidFill>
                  <a:srgbClr val="FFFF00"/>
                </a:solidFill>
              </a:rPr>
              <a:t>Concentration</a:t>
            </a:r>
          </a:p>
        </p:txBody>
      </p:sp>
      <p:sp>
        <p:nvSpPr>
          <p:cNvPr id="11" name="Text Placeholder 10"/>
          <p:cNvSpPr>
            <a:spLocks noGrp="1"/>
          </p:cNvSpPr>
          <p:nvPr>
            <p:ph type="body" sz="quarter" idx="13"/>
          </p:nvPr>
        </p:nvSpPr>
        <p:spPr>
          <a:xfrm>
            <a:off x="93084" y="2131535"/>
            <a:ext cx="4250327" cy="4726465"/>
          </a:xfrm>
        </p:spPr>
        <p:txBody>
          <a:bodyPr/>
          <a:lstStyle/>
          <a:p>
            <a:pPr marL="0" lvl="1" indent="0">
              <a:buNone/>
            </a:pPr>
            <a:r>
              <a:rPr lang="en-US" sz="2300" b="1" dirty="0">
                <a:solidFill>
                  <a:srgbClr val="FF0000"/>
                </a:solidFill>
              </a:rPr>
              <a:t>For the equilibrium system described by the equation above, what will happen if SO</a:t>
            </a:r>
            <a:r>
              <a:rPr lang="en-US" sz="2300" b="1" baseline="-25000" dirty="0">
                <a:solidFill>
                  <a:srgbClr val="FF0000"/>
                </a:solidFill>
              </a:rPr>
              <a:t>3</a:t>
            </a:r>
            <a:r>
              <a:rPr lang="en-US" sz="2300" b="1" dirty="0">
                <a:solidFill>
                  <a:srgbClr val="FF0000"/>
                </a:solidFill>
              </a:rPr>
              <a:t> is removed?</a:t>
            </a:r>
          </a:p>
          <a:p>
            <a:pPr marL="243014" lvl="1" indent="0">
              <a:lnSpc>
                <a:spcPct val="100000"/>
              </a:lnSpc>
              <a:spcBef>
                <a:spcPts val="601"/>
              </a:spcBef>
              <a:buNone/>
            </a:pPr>
            <a:r>
              <a:rPr lang="en-US" sz="2300" dirty="0"/>
              <a:t>O	equilibrium shifts right</a:t>
            </a:r>
          </a:p>
          <a:p>
            <a:pPr marL="243014" lvl="1" indent="0">
              <a:lnSpc>
                <a:spcPct val="100000"/>
              </a:lnSpc>
              <a:spcBef>
                <a:spcPts val="601"/>
              </a:spcBef>
              <a:buNone/>
            </a:pPr>
            <a:r>
              <a:rPr lang="en-US" sz="2300" dirty="0"/>
              <a:t>O 	equilibrium shifts left </a:t>
            </a:r>
          </a:p>
          <a:p>
            <a:pPr marL="0" lvl="1" indent="0">
              <a:buNone/>
            </a:pPr>
            <a:r>
              <a:rPr lang="en-US" sz="2300" b="1" dirty="0">
                <a:solidFill>
                  <a:srgbClr val="D13426"/>
                </a:solidFill>
              </a:rPr>
              <a:t>What will happen if NO is added?</a:t>
            </a:r>
          </a:p>
          <a:p>
            <a:pPr marL="243014" lvl="1" indent="0">
              <a:lnSpc>
                <a:spcPct val="100000"/>
              </a:lnSpc>
              <a:spcBef>
                <a:spcPts val="601"/>
              </a:spcBef>
              <a:buNone/>
            </a:pPr>
            <a:r>
              <a:rPr lang="en-US" sz="2300" dirty="0"/>
              <a:t>O	equilibrium shifts right</a:t>
            </a:r>
          </a:p>
          <a:p>
            <a:pPr marL="243014" lvl="1" indent="0">
              <a:lnSpc>
                <a:spcPct val="100000"/>
              </a:lnSpc>
              <a:spcBef>
                <a:spcPts val="601"/>
              </a:spcBef>
              <a:buNone/>
            </a:pPr>
            <a:r>
              <a:rPr lang="en-US" sz="2300" dirty="0"/>
              <a:t>O 	equilibrium shifts left </a:t>
            </a:r>
          </a:p>
        </p:txBody>
      </p:sp>
      <p:sp>
        <p:nvSpPr>
          <p:cNvPr id="12" name="Content Placeholder 11"/>
          <p:cNvSpPr>
            <a:spLocks noGrp="1"/>
          </p:cNvSpPr>
          <p:nvPr>
            <p:ph sz="quarter" idx="14"/>
          </p:nvPr>
        </p:nvSpPr>
        <p:spPr>
          <a:xfrm>
            <a:off x="4572011" y="2131220"/>
            <a:ext cx="4419599" cy="4498180"/>
          </a:xfrm>
        </p:spPr>
        <p:txBody>
          <a:bodyPr/>
          <a:lstStyle/>
          <a:p>
            <a:pPr marL="0" lvl="1" indent="0">
              <a:buNone/>
            </a:pPr>
            <a:r>
              <a:rPr lang="en-US" sz="2300" b="1" dirty="0">
                <a:solidFill>
                  <a:srgbClr val="00B050"/>
                </a:solidFill>
              </a:rPr>
              <a:t>For the equilibrium system described by the equation above, what will happen if SO</a:t>
            </a:r>
            <a:r>
              <a:rPr lang="en-US" sz="2300" b="1" baseline="-25000" dirty="0">
                <a:solidFill>
                  <a:srgbClr val="00B050"/>
                </a:solidFill>
              </a:rPr>
              <a:t>2</a:t>
            </a:r>
            <a:r>
              <a:rPr lang="en-US" sz="2300" b="1" dirty="0">
                <a:solidFill>
                  <a:srgbClr val="00B050"/>
                </a:solidFill>
              </a:rPr>
              <a:t> is removed?</a:t>
            </a:r>
          </a:p>
          <a:p>
            <a:pPr marL="243014" lvl="1" indent="0">
              <a:lnSpc>
                <a:spcPct val="100000"/>
              </a:lnSpc>
              <a:spcBef>
                <a:spcPts val="601"/>
              </a:spcBef>
              <a:buNone/>
            </a:pPr>
            <a:r>
              <a:rPr lang="en-US" sz="2300" dirty="0"/>
              <a:t>O	equilibrium shifts right</a:t>
            </a:r>
          </a:p>
          <a:p>
            <a:pPr marL="243014" lvl="1" indent="0">
              <a:lnSpc>
                <a:spcPct val="100000"/>
              </a:lnSpc>
              <a:spcBef>
                <a:spcPts val="601"/>
              </a:spcBef>
              <a:buNone/>
            </a:pPr>
            <a:r>
              <a:rPr lang="en-US" sz="2300" dirty="0"/>
              <a:t>O 	equilibrium shifts left </a:t>
            </a:r>
          </a:p>
          <a:p>
            <a:pPr marL="0" lvl="1" indent="0">
              <a:buNone/>
            </a:pPr>
            <a:r>
              <a:rPr lang="en-US" sz="2300" b="1" dirty="0">
                <a:solidFill>
                  <a:srgbClr val="00B050"/>
                </a:solidFill>
              </a:rPr>
              <a:t>What will happen if NO</a:t>
            </a:r>
            <a:r>
              <a:rPr lang="en-US" sz="2300" b="1" baseline="-25000" dirty="0">
                <a:solidFill>
                  <a:srgbClr val="00B050"/>
                </a:solidFill>
              </a:rPr>
              <a:t>2</a:t>
            </a:r>
            <a:r>
              <a:rPr lang="en-US" sz="2300" b="1" dirty="0">
                <a:solidFill>
                  <a:srgbClr val="00B050"/>
                </a:solidFill>
              </a:rPr>
              <a:t> is added?</a:t>
            </a:r>
          </a:p>
          <a:p>
            <a:pPr marL="243014" lvl="1" indent="0">
              <a:lnSpc>
                <a:spcPct val="100000"/>
              </a:lnSpc>
              <a:spcBef>
                <a:spcPts val="601"/>
              </a:spcBef>
              <a:buNone/>
            </a:pPr>
            <a:r>
              <a:rPr lang="en-US" sz="2300" dirty="0"/>
              <a:t>O	equilibrium shifts right</a:t>
            </a:r>
          </a:p>
          <a:p>
            <a:pPr marL="243014" lvl="1" indent="0">
              <a:lnSpc>
                <a:spcPct val="100000"/>
              </a:lnSpc>
              <a:spcBef>
                <a:spcPts val="601"/>
              </a:spcBef>
              <a:buNone/>
            </a:pPr>
            <a:r>
              <a:rPr lang="en-US" sz="2300" dirty="0"/>
              <a:t>O 	equilibrium shifts left </a:t>
            </a:r>
          </a:p>
        </p:txBody>
      </p:sp>
      <p:sp>
        <p:nvSpPr>
          <p:cNvPr id="3" name="Rectangle 2"/>
          <p:cNvSpPr/>
          <p:nvPr/>
        </p:nvSpPr>
        <p:spPr>
          <a:xfrm>
            <a:off x="2209811" y="1524000"/>
            <a:ext cx="4724399" cy="446149"/>
          </a:xfrm>
          <a:prstGeom prst="rect">
            <a:avLst/>
          </a:prstGeom>
        </p:spPr>
        <p:txBody>
          <a:bodyPr wrap="square" lIns="91313" tIns="45657" rIns="91313" bIns="45657">
            <a:spAutoFit/>
          </a:bodyPr>
          <a:lstStyle/>
          <a:p>
            <a:r>
              <a:rPr lang="en-US" dirty="0"/>
              <a:t>SO</a:t>
            </a:r>
            <a:r>
              <a:rPr lang="en-US" baseline="-25000" dirty="0"/>
              <a:t>2 (g)</a:t>
            </a:r>
            <a:r>
              <a:rPr lang="en-US" dirty="0"/>
              <a:t> + NO</a:t>
            </a:r>
            <a:r>
              <a:rPr lang="en-US" baseline="-25000" dirty="0"/>
              <a:t>2 (g)</a:t>
            </a:r>
            <a:r>
              <a:rPr lang="en-US" dirty="0"/>
              <a:t> ⇌  SO</a:t>
            </a:r>
            <a:r>
              <a:rPr lang="en-US" baseline="-25000" dirty="0"/>
              <a:t>3 (g)</a:t>
            </a:r>
            <a:r>
              <a:rPr lang="en-US" dirty="0"/>
              <a:t> + NO</a:t>
            </a:r>
            <a:r>
              <a:rPr lang="en-US" baseline="-25000" dirty="0"/>
              <a:t> (g)</a:t>
            </a:r>
            <a:r>
              <a:rPr lang="en-US" dirty="0"/>
              <a:t> </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456934" y="933703"/>
            <a:ext cx="687070" cy="813435"/>
          </a:xfrm>
          <a:prstGeom prst="rect">
            <a:avLst/>
          </a:prstGeom>
        </p:spPr>
      </p:pic>
    </p:spTree>
    <p:extLst>
      <p:ext uri="{BB962C8B-B14F-4D97-AF65-F5344CB8AC3E}">
        <p14:creationId xmlns:p14="http://schemas.microsoft.com/office/powerpoint/2010/main" val="10641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2700" dirty="0">
                <a:solidFill>
                  <a:schemeClr val="bg1"/>
                </a:solidFill>
              </a:rPr>
              <a:t>Predicting</a:t>
            </a:r>
            <a:r>
              <a:rPr lang="en-US" sz="2700" dirty="0">
                <a:solidFill>
                  <a:srgbClr val="FFFF00"/>
                </a:solidFill>
              </a:rPr>
              <a:t> Equilibrium Shift </a:t>
            </a:r>
            <a:r>
              <a:rPr lang="en-US" sz="2700" dirty="0">
                <a:solidFill>
                  <a:schemeClr val="bg1"/>
                </a:solidFill>
              </a:rPr>
              <a:t>due to </a:t>
            </a:r>
            <a:r>
              <a:rPr lang="en-US" sz="2700" dirty="0">
                <a:solidFill>
                  <a:srgbClr val="FFFF00"/>
                </a:solidFill>
              </a:rPr>
              <a:t>Concentration</a:t>
            </a:r>
          </a:p>
        </p:txBody>
      </p:sp>
      <p:sp>
        <p:nvSpPr>
          <p:cNvPr id="11" name="Text Placeholder 10"/>
          <p:cNvSpPr>
            <a:spLocks noGrp="1"/>
          </p:cNvSpPr>
          <p:nvPr>
            <p:ph type="body" sz="quarter" idx="13"/>
          </p:nvPr>
        </p:nvSpPr>
        <p:spPr>
          <a:xfrm>
            <a:off x="93084" y="2131535"/>
            <a:ext cx="4250327" cy="4574065"/>
          </a:xfrm>
        </p:spPr>
        <p:txBody>
          <a:bodyPr/>
          <a:lstStyle/>
          <a:p>
            <a:pPr marL="0" lvl="1" indent="0">
              <a:buNone/>
            </a:pPr>
            <a:r>
              <a:rPr lang="en-US" sz="1800" b="1" dirty="0">
                <a:solidFill>
                  <a:srgbClr val="FF0000"/>
                </a:solidFill>
              </a:rPr>
              <a:t>For the equilibrium system described by the equation above, what will happen if SO</a:t>
            </a:r>
            <a:r>
              <a:rPr lang="en-US" sz="1800" b="1" baseline="-25000" dirty="0">
                <a:solidFill>
                  <a:srgbClr val="FF0000"/>
                </a:solidFill>
              </a:rPr>
              <a:t>3</a:t>
            </a:r>
            <a:r>
              <a:rPr lang="en-US" sz="1800" b="1" dirty="0">
                <a:solidFill>
                  <a:srgbClr val="FF0000"/>
                </a:solidFill>
              </a:rPr>
              <a:t> is removed?</a:t>
            </a:r>
          </a:p>
          <a:p>
            <a:pPr marL="434850" lvl="1" indent="-342900">
              <a:buFont typeface="Wingdings" panose="05000000000000000000" pitchFamily="2" charset="2"/>
              <a:buChar char="§"/>
            </a:pPr>
            <a:r>
              <a:rPr lang="en-US" sz="2300" dirty="0"/>
              <a:t>The equilibrium shifts to the right (to replace product). Favors </a:t>
            </a:r>
            <a:r>
              <a:rPr lang="en-US" sz="2300" b="1" dirty="0">
                <a:solidFill>
                  <a:srgbClr val="00B0F0"/>
                </a:solidFill>
              </a:rPr>
              <a:t>forward</a:t>
            </a:r>
            <a:r>
              <a:rPr lang="en-US" sz="2300" dirty="0"/>
              <a:t> reaction.</a:t>
            </a:r>
          </a:p>
          <a:p>
            <a:pPr marL="0" lvl="1" indent="0">
              <a:buNone/>
            </a:pPr>
            <a:r>
              <a:rPr lang="en-US" sz="1800" b="1" dirty="0">
                <a:solidFill>
                  <a:srgbClr val="D13426"/>
                </a:solidFill>
              </a:rPr>
              <a:t>What will happen if NO is added?</a:t>
            </a:r>
          </a:p>
          <a:p>
            <a:pPr marL="434850" lvl="1" indent="-342900"/>
            <a:r>
              <a:rPr lang="en-US" sz="2300" dirty="0"/>
              <a:t>The equilibrium shifts to the left (to remove product). Favors </a:t>
            </a:r>
            <a:r>
              <a:rPr lang="en-US" sz="2300" b="1" dirty="0">
                <a:solidFill>
                  <a:srgbClr val="00B0F0"/>
                </a:solidFill>
              </a:rPr>
              <a:t>reverse</a:t>
            </a:r>
            <a:r>
              <a:rPr lang="en-US" sz="2300" dirty="0"/>
              <a:t> reaction.</a:t>
            </a:r>
          </a:p>
          <a:p>
            <a:pPr marL="114145" lvl="1" indent="-22195">
              <a:buNone/>
            </a:pPr>
            <a:endParaRPr lang="en-US" sz="2300" dirty="0"/>
          </a:p>
        </p:txBody>
      </p:sp>
      <p:sp>
        <p:nvSpPr>
          <p:cNvPr id="12" name="Content Placeholder 11"/>
          <p:cNvSpPr>
            <a:spLocks noGrp="1"/>
          </p:cNvSpPr>
          <p:nvPr>
            <p:ph sz="quarter" idx="14"/>
          </p:nvPr>
        </p:nvSpPr>
        <p:spPr>
          <a:xfrm>
            <a:off x="4572011" y="2131220"/>
            <a:ext cx="4419599" cy="4498180"/>
          </a:xfrm>
        </p:spPr>
        <p:txBody>
          <a:bodyPr/>
          <a:lstStyle/>
          <a:p>
            <a:pPr marL="0" lvl="1" indent="0">
              <a:buNone/>
            </a:pPr>
            <a:r>
              <a:rPr lang="en-US" sz="1800" b="1" dirty="0">
                <a:solidFill>
                  <a:srgbClr val="00B050"/>
                </a:solidFill>
              </a:rPr>
              <a:t>For the equilibrium system described by the equation above, what will happen if SO</a:t>
            </a:r>
            <a:r>
              <a:rPr lang="en-US" sz="1800" b="1" baseline="-25000" dirty="0">
                <a:solidFill>
                  <a:srgbClr val="00B050"/>
                </a:solidFill>
              </a:rPr>
              <a:t>2</a:t>
            </a:r>
            <a:r>
              <a:rPr lang="en-US" sz="1800" b="1" dirty="0">
                <a:solidFill>
                  <a:srgbClr val="00B050"/>
                </a:solidFill>
              </a:rPr>
              <a:t> is removed?</a:t>
            </a:r>
          </a:p>
          <a:p>
            <a:pPr marL="434850" lvl="1" indent="-342900"/>
            <a:r>
              <a:rPr lang="en-US" sz="2300" dirty="0"/>
              <a:t>The equilibrium shifts to the left (to replace the reactant). Favors </a:t>
            </a:r>
            <a:r>
              <a:rPr lang="en-US" sz="2300" b="1" dirty="0">
                <a:solidFill>
                  <a:srgbClr val="00B0F0"/>
                </a:solidFill>
              </a:rPr>
              <a:t>reverse</a:t>
            </a:r>
            <a:r>
              <a:rPr lang="en-US" sz="2300" dirty="0"/>
              <a:t> reaction.</a:t>
            </a:r>
          </a:p>
          <a:p>
            <a:pPr marL="0" lvl="1" indent="0">
              <a:buNone/>
            </a:pPr>
            <a:r>
              <a:rPr lang="en-US" sz="1800" b="1" dirty="0">
                <a:solidFill>
                  <a:srgbClr val="00B050"/>
                </a:solidFill>
              </a:rPr>
              <a:t>What will happen if NO</a:t>
            </a:r>
            <a:r>
              <a:rPr lang="en-US" sz="1800" b="1" baseline="-25000" dirty="0">
                <a:solidFill>
                  <a:srgbClr val="00B050"/>
                </a:solidFill>
              </a:rPr>
              <a:t>2</a:t>
            </a:r>
            <a:r>
              <a:rPr lang="en-US" sz="1800" b="1" dirty="0">
                <a:solidFill>
                  <a:srgbClr val="00B050"/>
                </a:solidFill>
              </a:rPr>
              <a:t> is added?</a:t>
            </a:r>
          </a:p>
          <a:p>
            <a:pPr marL="434850" lvl="1" indent="-342900"/>
            <a:r>
              <a:rPr lang="en-US" sz="2300" dirty="0"/>
              <a:t>The equilibrium shifts to the right (to remove reactant). Favors </a:t>
            </a:r>
            <a:r>
              <a:rPr lang="en-US" sz="2300" b="1" dirty="0">
                <a:solidFill>
                  <a:srgbClr val="00B0F0"/>
                </a:solidFill>
              </a:rPr>
              <a:t>forward</a:t>
            </a:r>
            <a:r>
              <a:rPr lang="en-US" sz="2300" dirty="0"/>
              <a:t> reaction.</a:t>
            </a:r>
          </a:p>
          <a:p>
            <a:pPr marL="114145" lvl="1" indent="-22195">
              <a:buNone/>
            </a:pPr>
            <a:endParaRPr lang="en-US" sz="2300" dirty="0"/>
          </a:p>
        </p:txBody>
      </p:sp>
      <p:sp>
        <p:nvSpPr>
          <p:cNvPr id="3" name="Rectangle 2"/>
          <p:cNvSpPr/>
          <p:nvPr/>
        </p:nvSpPr>
        <p:spPr>
          <a:xfrm>
            <a:off x="2209811" y="1524000"/>
            <a:ext cx="4724399" cy="446149"/>
          </a:xfrm>
          <a:prstGeom prst="rect">
            <a:avLst/>
          </a:prstGeom>
        </p:spPr>
        <p:txBody>
          <a:bodyPr wrap="square" lIns="91313" tIns="45657" rIns="91313" bIns="45657">
            <a:spAutoFit/>
          </a:bodyPr>
          <a:lstStyle/>
          <a:p>
            <a:r>
              <a:rPr lang="en-US" dirty="0"/>
              <a:t>SO</a:t>
            </a:r>
            <a:r>
              <a:rPr lang="en-US" baseline="-25000" dirty="0"/>
              <a:t>2 (g)</a:t>
            </a:r>
            <a:r>
              <a:rPr lang="en-US" dirty="0"/>
              <a:t> + NO</a:t>
            </a:r>
            <a:r>
              <a:rPr lang="en-US" baseline="-25000" dirty="0"/>
              <a:t>2 (g)</a:t>
            </a:r>
            <a:r>
              <a:rPr lang="en-US" dirty="0"/>
              <a:t> ⇌  SO</a:t>
            </a:r>
            <a:r>
              <a:rPr lang="en-US" baseline="-25000" dirty="0"/>
              <a:t>3 (g)</a:t>
            </a:r>
            <a:r>
              <a:rPr lang="en-US" dirty="0"/>
              <a:t> + NO</a:t>
            </a:r>
            <a:r>
              <a:rPr lang="en-US" baseline="-25000" dirty="0"/>
              <a:t> (g)</a:t>
            </a:r>
            <a:r>
              <a:rPr lang="en-US" dirty="0"/>
              <a:t> </a:t>
            </a:r>
          </a:p>
        </p:txBody>
      </p:sp>
      <p:pic>
        <p:nvPicPr>
          <p:cNvPr id="9" name="Picture 8" descr="quick_check-01.eps"/>
          <p:cNvPicPr/>
          <p:nvPr/>
        </p:nvPicPr>
        <p:blipFill>
          <a:blip r:embed="rId3">
            <a:extLst>
              <a:ext uri="{28A0092B-C50C-407E-A947-70E740481C1C}">
                <a14:useLocalDpi xmlns:a14="http://schemas.microsoft.com/office/drawing/2010/main" val="0"/>
              </a:ext>
            </a:extLst>
          </a:blip>
          <a:stretch>
            <a:fillRect/>
          </a:stretch>
        </p:blipFill>
        <p:spPr>
          <a:xfrm>
            <a:off x="8456934" y="933703"/>
            <a:ext cx="687070" cy="813435"/>
          </a:xfrm>
          <a:prstGeom prst="rect">
            <a:avLst/>
          </a:prstGeom>
        </p:spPr>
      </p:pic>
    </p:spTree>
    <p:extLst>
      <p:ext uri="{BB962C8B-B14F-4D97-AF65-F5344CB8AC3E}">
        <p14:creationId xmlns:p14="http://schemas.microsoft.com/office/powerpoint/2010/main" val="9662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sz="2700" dirty="0"/>
              <a:t>Stressing the system with </a:t>
            </a:r>
            <a:r>
              <a:rPr lang="en-US" sz="2700" dirty="0">
                <a:solidFill>
                  <a:srgbClr val="FFFF00"/>
                </a:solidFill>
              </a:rPr>
              <a:t>Pressure </a:t>
            </a:r>
            <a:r>
              <a:rPr lang="en-US" sz="2700" dirty="0"/>
              <a:t>causes a shift reducing the amount of gas molecules present that are colliding.</a:t>
            </a:r>
          </a:p>
        </p:txBody>
      </p:sp>
      <p:graphicFrame>
        <p:nvGraphicFramePr>
          <p:cNvPr id="12" name="Object 11"/>
          <p:cNvGraphicFramePr>
            <a:graphicFrameLocks noChangeAspect="1"/>
          </p:cNvGraphicFramePr>
          <p:nvPr/>
        </p:nvGraphicFramePr>
        <p:xfrm>
          <a:off x="533403" y="1447800"/>
          <a:ext cx="8000998" cy="5318920"/>
        </p:xfrm>
        <a:graphic>
          <a:graphicData uri="http://schemas.openxmlformats.org/presentationml/2006/ole">
            <mc:AlternateContent xmlns:mc="http://schemas.openxmlformats.org/markup-compatibility/2006">
              <mc:Choice xmlns:v="urn:schemas-microsoft-com:vml" Requires="v">
                <p:oleObj name="Document" r:id="rId3" imgW="6443502" imgH="4316418" progId="Word.Document.12">
                  <p:embed/>
                </p:oleObj>
              </mc:Choice>
              <mc:Fallback>
                <p:oleObj name="Document" r:id="rId3" imgW="6443502" imgH="4316418" progId="Word.Document.12">
                  <p:embed/>
                  <p:pic>
                    <p:nvPicPr>
                      <p:cNvPr id="12" name="Object 11"/>
                      <p:cNvPicPr>
                        <a:picLocks noChangeAspect="1" noChangeArrowheads="1"/>
                      </p:cNvPicPr>
                      <p:nvPr/>
                    </p:nvPicPr>
                    <p:blipFill>
                      <a:blip r:embed="rId4"/>
                      <a:srcRect/>
                      <a:stretch>
                        <a:fillRect/>
                      </a:stretch>
                    </p:blipFill>
                    <p:spPr bwMode="auto">
                      <a:xfrm>
                        <a:off x="533403" y="1447800"/>
                        <a:ext cx="8000998" cy="5318920"/>
                      </a:xfrm>
                      <a:prstGeom prst="rect">
                        <a:avLst/>
                      </a:prstGeom>
                      <a:noFill/>
                    </p:spPr>
                  </p:pic>
                </p:oleObj>
              </mc:Fallback>
            </mc:AlternateContent>
          </a:graphicData>
        </a:graphic>
      </p:graphicFrame>
      <p:sp>
        <p:nvSpPr>
          <p:cNvPr id="3" name="TextBox 2"/>
          <p:cNvSpPr txBox="1"/>
          <p:nvPr/>
        </p:nvSpPr>
        <p:spPr>
          <a:xfrm>
            <a:off x="457199" y="6019806"/>
            <a:ext cx="8382001" cy="800092"/>
          </a:xfrm>
          <a:prstGeom prst="rect">
            <a:avLst/>
          </a:prstGeom>
          <a:noFill/>
        </p:spPr>
        <p:txBody>
          <a:bodyPr wrap="square" lIns="91313" tIns="45657" rIns="91313" bIns="45657" rtlCol="0">
            <a:spAutoFit/>
          </a:bodyPr>
          <a:lstStyle/>
          <a:p>
            <a:r>
              <a:rPr lang="en-US" b="1" dirty="0">
                <a:solidFill>
                  <a:srgbClr val="B54C8C"/>
                </a:solidFill>
              </a:rPr>
              <a:t>The reactants had more moles of gas particles so they are more affected by pressure (# of collisions).</a:t>
            </a:r>
          </a:p>
        </p:txBody>
      </p:sp>
      <p:grpSp>
        <p:nvGrpSpPr>
          <p:cNvPr id="6" name="Group 5">
            <a:extLst>
              <a:ext uri="{FF2B5EF4-FFF2-40B4-BE49-F238E27FC236}">
                <a16:creationId xmlns:a16="http://schemas.microsoft.com/office/drawing/2014/main" id="{C83D0E16-B851-4490-B9D3-AFD35096654B}"/>
              </a:ext>
            </a:extLst>
          </p:cNvPr>
          <p:cNvGrpSpPr/>
          <p:nvPr/>
        </p:nvGrpSpPr>
        <p:grpSpPr>
          <a:xfrm>
            <a:off x="3333752" y="1674020"/>
            <a:ext cx="5505448" cy="5092700"/>
            <a:chOff x="3238500" y="1905000"/>
            <a:chExt cx="5219700" cy="4881563"/>
          </a:xfrm>
        </p:grpSpPr>
        <p:sp>
          <p:nvSpPr>
            <p:cNvPr id="7" name="Rectangle 6">
              <a:extLst>
                <a:ext uri="{FF2B5EF4-FFF2-40B4-BE49-F238E27FC236}">
                  <a16:creationId xmlns:a16="http://schemas.microsoft.com/office/drawing/2014/main" id="{8BB748A8-5D5C-4661-9933-70EC8566B8EB}"/>
                </a:ext>
              </a:extLst>
            </p:cNvPr>
            <p:cNvSpPr/>
            <p:nvPr/>
          </p:nvSpPr>
          <p:spPr bwMode="auto">
            <a:xfrm>
              <a:off x="5640645" y="1905000"/>
              <a:ext cx="2741356" cy="4881563"/>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FF1A1EE6-CB00-4E9D-83FE-054CECC921A9}"/>
                </a:ext>
              </a:extLst>
            </p:cNvPr>
            <p:cNvSpPr txBox="1"/>
            <p:nvPr/>
          </p:nvSpPr>
          <p:spPr>
            <a:xfrm>
              <a:off x="5867400" y="3429000"/>
              <a:ext cx="2590800" cy="800219"/>
            </a:xfrm>
            <a:prstGeom prst="rect">
              <a:avLst/>
            </a:prstGeom>
            <a:noFill/>
          </p:spPr>
          <p:txBody>
            <a:bodyPr wrap="square" rtlCol="0">
              <a:spAutoFit/>
            </a:bodyPr>
            <a:lstStyle/>
            <a:p>
              <a:r>
                <a:rPr lang="en-US" dirty="0">
                  <a:solidFill>
                    <a:srgbClr val="00B0F0"/>
                  </a:solidFill>
                </a:rPr>
                <a:t>What will happen to the system?</a:t>
              </a:r>
            </a:p>
          </p:txBody>
        </p:sp>
        <p:sp>
          <p:nvSpPr>
            <p:cNvPr id="10" name="Rectangle 9">
              <a:extLst>
                <a:ext uri="{FF2B5EF4-FFF2-40B4-BE49-F238E27FC236}">
                  <a16:creationId xmlns:a16="http://schemas.microsoft.com/office/drawing/2014/main" id="{B4F1C688-3E23-49B1-BA08-F346BF087822}"/>
                </a:ext>
              </a:extLst>
            </p:cNvPr>
            <p:cNvSpPr/>
            <p:nvPr/>
          </p:nvSpPr>
          <p:spPr bwMode="auto">
            <a:xfrm>
              <a:off x="3238500" y="4901956"/>
              <a:ext cx="2628900" cy="1884606"/>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grpSp>
      <p:sp>
        <p:nvSpPr>
          <p:cNvPr id="11" name="Rectangle 10">
            <a:extLst>
              <a:ext uri="{FF2B5EF4-FFF2-40B4-BE49-F238E27FC236}">
                <a16:creationId xmlns:a16="http://schemas.microsoft.com/office/drawing/2014/main" id="{875EEB86-F6DC-4FA8-B54E-B951EC8A6251}"/>
              </a:ext>
            </a:extLst>
          </p:cNvPr>
          <p:cNvSpPr/>
          <p:nvPr/>
        </p:nvSpPr>
        <p:spPr bwMode="auto">
          <a:xfrm>
            <a:off x="326982" y="6042825"/>
            <a:ext cx="3330618" cy="800092"/>
          </a:xfrm>
          <a:prstGeom prst="rect">
            <a:avLst/>
          </a:prstGeom>
          <a:solidFill>
            <a:schemeClr val="bg2"/>
          </a:solidFill>
          <a:ln w="28575" cap="flat" cmpd="sng" algn="ctr">
            <a:solidFill>
              <a:schemeClr val="bg2"/>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6987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6" name="Picture 10" descr="0132525763_R5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4" y="1981200"/>
            <a:ext cx="5486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4338" name="AutoShape 2"/>
          <p:cNvSpPr>
            <a:spLocks noChangeArrowheads="1"/>
          </p:cNvSpPr>
          <p:nvPr/>
        </p:nvSpPr>
        <p:spPr bwMode="auto">
          <a:xfrm>
            <a:off x="4648204" y="1981200"/>
            <a:ext cx="4114800" cy="3657600"/>
          </a:xfrm>
          <a:prstGeom prst="roundRect">
            <a:avLst>
              <a:gd name="adj" fmla="val 0"/>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lIns="90788" tIns="45394" rIns="90788" bIns="45394"/>
          <a:lstStyle/>
          <a:p>
            <a:r>
              <a:rPr lang="en-US" altLang="en-US" sz="2700" dirty="0">
                <a:solidFill>
                  <a:srgbClr val="0070C0"/>
                </a:solidFill>
                <a:ea typeface="ヒラギノ角ゴ Pro W3" pitchFamily="28" charset="-128"/>
              </a:rPr>
              <a:t>Chapter 18</a:t>
            </a:r>
            <a:endParaRPr lang="en-US" altLang="en-US" dirty="0">
              <a:solidFill>
                <a:srgbClr val="0070C0"/>
              </a:solidFill>
              <a:ea typeface="ヒラギノ角ゴ Pro W3" pitchFamily="28" charset="-128"/>
            </a:endParaRPr>
          </a:p>
          <a:p>
            <a:r>
              <a:rPr lang="en-US" altLang="en-US" sz="2100" dirty="0">
                <a:solidFill>
                  <a:srgbClr val="0070C0"/>
                </a:solidFill>
                <a:ea typeface="ヒラギノ角ゴ Pro W3" pitchFamily="28" charset="-128"/>
              </a:rPr>
              <a:t>Reaction Rates and Equilibrium</a:t>
            </a:r>
          </a:p>
          <a:p>
            <a:endParaRPr lang="en-US" altLang="en-US" sz="1300" dirty="0">
              <a:solidFill>
                <a:srgbClr val="FFFF00"/>
              </a:solidFill>
              <a:ea typeface="ヒラギノ角ゴ Pro W3" pitchFamily="28" charset="-128"/>
            </a:endParaRPr>
          </a:p>
          <a:p>
            <a:r>
              <a:rPr lang="en-US" altLang="en-US" dirty="0">
                <a:solidFill>
                  <a:srgbClr val="FFFF00"/>
                </a:solidFill>
                <a:ea typeface="ヒラギノ角ゴ Pro W3" pitchFamily="28" charset="-128"/>
              </a:rPr>
              <a:t>Rates of Reaction</a:t>
            </a:r>
            <a:endParaRPr lang="en-US" altLang="en-US" sz="1500" b="1" dirty="0">
              <a:solidFill>
                <a:srgbClr val="FFFF00"/>
              </a:solidFill>
              <a:ea typeface="ヒラギノ角ゴ Pro W3" pitchFamily="28" charset="-128"/>
            </a:endParaRPr>
          </a:p>
          <a:p>
            <a:r>
              <a:rPr lang="en-US" altLang="en-US" dirty="0">
                <a:solidFill>
                  <a:srgbClr val="FFFF00"/>
                </a:solidFill>
                <a:ea typeface="ヒラギノ角ゴ Pro W3" pitchFamily="28" charset="-128"/>
              </a:rPr>
              <a:t>The Progress of Chemical </a:t>
            </a:r>
          </a:p>
          <a:p>
            <a:r>
              <a:rPr lang="en-US" altLang="en-US" dirty="0">
                <a:solidFill>
                  <a:srgbClr val="FFFF00"/>
                </a:solidFill>
                <a:ea typeface="ヒラギノ角ゴ Pro W3" pitchFamily="28" charset="-128"/>
              </a:rPr>
              <a:t>        Reactions</a:t>
            </a:r>
          </a:p>
          <a:p>
            <a:r>
              <a:rPr lang="en-US" altLang="en-US" dirty="0">
                <a:solidFill>
                  <a:srgbClr val="FFFF00"/>
                </a:solidFill>
                <a:ea typeface="ヒラギノ角ゴ Pro W3" pitchFamily="28" charset="-128"/>
              </a:rPr>
              <a:t>Reversible Reactions</a:t>
            </a:r>
          </a:p>
          <a:p>
            <a:r>
              <a:rPr lang="en-US" altLang="en-US" dirty="0">
                <a:solidFill>
                  <a:srgbClr val="FFFF00"/>
                </a:solidFill>
                <a:ea typeface="ヒラギノ角ゴ Pro W3" pitchFamily="28" charset="-128"/>
              </a:rPr>
              <a:t>        and Equilibrium</a:t>
            </a:r>
          </a:p>
          <a:p>
            <a:r>
              <a:rPr lang="en-US" altLang="en-US" dirty="0">
                <a:solidFill>
                  <a:srgbClr val="FFFF00"/>
                </a:solidFill>
                <a:ea typeface="ヒラギノ角ゴ Pro W3" pitchFamily="28" charset="-128"/>
              </a:rPr>
              <a:t>Solubility Equilibrium</a:t>
            </a:r>
          </a:p>
          <a:p>
            <a:r>
              <a:rPr lang="en-US" altLang="en-US" dirty="0">
                <a:solidFill>
                  <a:srgbClr val="FFFF00"/>
                </a:solidFill>
              </a:rPr>
              <a:t>Free Energy and Entropy</a:t>
            </a:r>
            <a:endParaRPr lang="en-US" altLang="en-US" sz="2700" b="1" dirty="0">
              <a:solidFill>
                <a:srgbClr val="FFFF00"/>
              </a:solidFill>
              <a:ea typeface="ヒラギノ角ゴ Pro W3" pitchFamily="28" charset="-128"/>
            </a:endParaRPr>
          </a:p>
        </p:txBody>
      </p:sp>
      <p:pic>
        <p:nvPicPr>
          <p:cNvPr id="14347" name="Picture 11" descr="CHEM12_cust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46" y="152400"/>
            <a:ext cx="7173911" cy="89535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HEM12_thumbn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58" y="76"/>
            <a:ext cx="1279525" cy="16652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ltLang="en-US" dirty="0"/>
              <a:t>Chapter 18B Ksp &amp; Spontaneity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sz="2700" dirty="0"/>
              <a:t>Stressing the system with </a:t>
            </a:r>
            <a:r>
              <a:rPr lang="en-US" sz="2700" dirty="0">
                <a:solidFill>
                  <a:srgbClr val="FFFF00"/>
                </a:solidFill>
              </a:rPr>
              <a:t>Pressure </a:t>
            </a:r>
            <a:r>
              <a:rPr lang="en-US" sz="2700" dirty="0"/>
              <a:t>causes a shift reducing the amount of gas molecules present that are colliding.</a:t>
            </a:r>
          </a:p>
        </p:txBody>
      </p:sp>
      <p:graphicFrame>
        <p:nvGraphicFramePr>
          <p:cNvPr id="12" name="Object 11"/>
          <p:cNvGraphicFramePr>
            <a:graphicFrameLocks noChangeAspect="1"/>
          </p:cNvGraphicFramePr>
          <p:nvPr>
            <p:extLst>
              <p:ext uri="{D42A27DB-BD31-4B8C-83A1-F6EECF244321}">
                <p14:modId xmlns:p14="http://schemas.microsoft.com/office/powerpoint/2010/main" val="3912992098"/>
              </p:ext>
            </p:extLst>
          </p:nvPr>
        </p:nvGraphicFramePr>
        <p:xfrm>
          <a:off x="533403" y="1447800"/>
          <a:ext cx="8000998" cy="5318920"/>
        </p:xfrm>
        <a:graphic>
          <a:graphicData uri="http://schemas.openxmlformats.org/presentationml/2006/ole">
            <mc:AlternateContent xmlns:mc="http://schemas.openxmlformats.org/markup-compatibility/2006">
              <mc:Choice xmlns:v="urn:schemas-microsoft-com:vml" Requires="v">
                <p:oleObj name="Document" r:id="rId3" imgW="6443502" imgH="4316418" progId="Word.Document.12">
                  <p:embed/>
                </p:oleObj>
              </mc:Choice>
              <mc:Fallback>
                <p:oleObj name="Document" r:id="rId3" imgW="6443502" imgH="4316418" progId="Word.Document.12">
                  <p:embed/>
                  <p:pic>
                    <p:nvPicPr>
                      <p:cNvPr id="0" name=""/>
                      <p:cNvPicPr>
                        <a:picLocks noChangeAspect="1" noChangeArrowheads="1"/>
                      </p:cNvPicPr>
                      <p:nvPr/>
                    </p:nvPicPr>
                    <p:blipFill>
                      <a:blip r:embed="rId4"/>
                      <a:srcRect/>
                      <a:stretch>
                        <a:fillRect/>
                      </a:stretch>
                    </p:blipFill>
                    <p:spPr bwMode="auto">
                      <a:xfrm>
                        <a:off x="533403" y="1447800"/>
                        <a:ext cx="8000998" cy="5318920"/>
                      </a:xfrm>
                      <a:prstGeom prst="rect">
                        <a:avLst/>
                      </a:prstGeom>
                      <a:noFill/>
                    </p:spPr>
                  </p:pic>
                </p:oleObj>
              </mc:Fallback>
            </mc:AlternateContent>
          </a:graphicData>
        </a:graphic>
      </p:graphicFrame>
      <p:sp>
        <p:nvSpPr>
          <p:cNvPr id="3" name="TextBox 2"/>
          <p:cNvSpPr txBox="1"/>
          <p:nvPr/>
        </p:nvSpPr>
        <p:spPr>
          <a:xfrm>
            <a:off x="457199" y="6019806"/>
            <a:ext cx="8382001" cy="800092"/>
          </a:xfrm>
          <a:prstGeom prst="rect">
            <a:avLst/>
          </a:prstGeom>
          <a:noFill/>
        </p:spPr>
        <p:txBody>
          <a:bodyPr wrap="square" lIns="91313" tIns="45657" rIns="91313" bIns="45657" rtlCol="0">
            <a:spAutoFit/>
          </a:bodyPr>
          <a:lstStyle/>
          <a:p>
            <a:r>
              <a:rPr lang="en-US" b="1" dirty="0">
                <a:solidFill>
                  <a:srgbClr val="B54C8C"/>
                </a:solidFill>
              </a:rPr>
              <a:t>The reactants had more moles of gas particles so they are more affected by pressure (# of collisions).</a:t>
            </a:r>
          </a:p>
        </p:txBody>
      </p:sp>
      <p:sp>
        <p:nvSpPr>
          <p:cNvPr id="6" name="TextBox 5">
            <a:extLst>
              <a:ext uri="{FF2B5EF4-FFF2-40B4-BE49-F238E27FC236}">
                <a16:creationId xmlns:a16="http://schemas.microsoft.com/office/drawing/2014/main" id="{485D02A9-EB93-4E7C-9317-15BF9BFDDF5B}"/>
              </a:ext>
            </a:extLst>
          </p:cNvPr>
          <p:cNvSpPr txBox="1"/>
          <p:nvPr/>
        </p:nvSpPr>
        <p:spPr>
          <a:xfrm>
            <a:off x="2895600" y="1371600"/>
            <a:ext cx="3048000" cy="1015663"/>
          </a:xfrm>
          <a:prstGeom prst="rect">
            <a:avLst/>
          </a:prstGeom>
          <a:solidFill>
            <a:schemeClr val="accent2"/>
          </a:solidFill>
        </p:spPr>
        <p:txBody>
          <a:bodyPr wrap="square" rtlCol="0">
            <a:spAutoFit/>
          </a:bodyPr>
          <a:lstStyle/>
          <a:p>
            <a:r>
              <a:rPr lang="en-US" sz="2000" dirty="0"/>
              <a:t>More </a:t>
            </a:r>
            <a:r>
              <a:rPr lang="en-US" sz="2000" dirty="0">
                <a:solidFill>
                  <a:schemeClr val="bg1"/>
                </a:solidFill>
              </a:rPr>
              <a:t>mol of gas</a:t>
            </a:r>
            <a:r>
              <a:rPr lang="en-US" sz="2000" dirty="0"/>
              <a:t> </a:t>
            </a:r>
            <a:r>
              <a:rPr lang="en-US" sz="2000" dirty="0">
                <a:solidFill>
                  <a:srgbClr val="FFFF00"/>
                </a:solidFill>
              </a:rPr>
              <a:t>reactants</a:t>
            </a:r>
            <a:r>
              <a:rPr lang="en-US" sz="2000" dirty="0"/>
              <a:t> means more collisions of reactants.</a:t>
            </a:r>
          </a:p>
        </p:txBody>
      </p:sp>
      <p:sp>
        <p:nvSpPr>
          <p:cNvPr id="4" name="Rectangle 3">
            <a:extLst>
              <a:ext uri="{FF2B5EF4-FFF2-40B4-BE49-F238E27FC236}">
                <a16:creationId xmlns:a16="http://schemas.microsoft.com/office/drawing/2014/main" id="{6A6461FE-6251-4709-0522-A0EFCCDDE7B3}"/>
              </a:ext>
            </a:extLst>
          </p:cNvPr>
          <p:cNvSpPr/>
          <p:nvPr/>
        </p:nvSpPr>
        <p:spPr bwMode="auto">
          <a:xfrm>
            <a:off x="3429000" y="5181606"/>
            <a:ext cx="2286000" cy="762000"/>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1E6771EC-6258-F248-2E67-D52D841F8600}"/>
              </a:ext>
            </a:extLst>
          </p:cNvPr>
          <p:cNvSpPr/>
          <p:nvPr/>
        </p:nvSpPr>
        <p:spPr bwMode="auto">
          <a:xfrm>
            <a:off x="6046949" y="5181606"/>
            <a:ext cx="2286000" cy="762000"/>
          </a:xfrm>
          <a:prstGeom prst="rect">
            <a:avLst/>
          </a:prstGeom>
          <a:solidFill>
            <a:schemeClr val="accent1">
              <a:lumMod val="40000"/>
              <a:lumOff val="60000"/>
            </a:schemeClr>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71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Predicting </a:t>
            </a:r>
            <a:r>
              <a:rPr lang="en-US" dirty="0">
                <a:solidFill>
                  <a:srgbClr val="FFFF00"/>
                </a:solidFill>
              </a:rPr>
              <a:t>Shift of Equilibrium </a:t>
            </a:r>
            <a:r>
              <a:rPr lang="en-US" dirty="0">
                <a:solidFill>
                  <a:schemeClr val="bg1"/>
                </a:solidFill>
              </a:rPr>
              <a:t>due to </a:t>
            </a:r>
            <a:r>
              <a:rPr lang="en-US" dirty="0">
                <a:solidFill>
                  <a:srgbClr val="FFFF00"/>
                </a:solidFill>
              </a:rPr>
              <a:t>Pressure</a:t>
            </a:r>
            <a:endParaRPr lang="en-US" dirty="0"/>
          </a:p>
        </p:txBody>
      </p:sp>
      <p:sp>
        <p:nvSpPr>
          <p:cNvPr id="8" name="Content Placeholder 7"/>
          <p:cNvSpPr>
            <a:spLocks noGrp="1"/>
          </p:cNvSpPr>
          <p:nvPr>
            <p:ph sz="quarter" idx="15"/>
          </p:nvPr>
        </p:nvSpPr>
        <p:spPr>
          <a:xfrm>
            <a:off x="4419599" y="1377155"/>
            <a:ext cx="4724401" cy="5480845"/>
          </a:xfrm>
        </p:spPr>
        <p:txBody>
          <a:bodyPr lIns="182629" tIns="91313"/>
          <a:lstStyle/>
          <a:p>
            <a:pPr marL="0" lvl="1" indent="0" algn="ctr">
              <a:buNone/>
            </a:pPr>
            <a:r>
              <a:rPr lang="en-US" sz="2100" dirty="0"/>
              <a:t>PCl</a:t>
            </a:r>
            <a:r>
              <a:rPr lang="en-US" sz="2100" baseline="-25000" dirty="0"/>
              <a:t>5 (g)</a:t>
            </a:r>
            <a:r>
              <a:rPr lang="en-US" sz="2100" dirty="0"/>
              <a:t>  ⇌  PCl</a:t>
            </a:r>
            <a:r>
              <a:rPr lang="en-US" sz="2100" baseline="-25000" dirty="0"/>
              <a:t>3 (g)</a:t>
            </a:r>
            <a:r>
              <a:rPr lang="en-US" sz="2100" dirty="0"/>
              <a:t> + Cl</a:t>
            </a:r>
            <a:r>
              <a:rPr lang="en-US" sz="2100" baseline="-25000" dirty="0"/>
              <a:t>2 (g)</a:t>
            </a:r>
            <a:r>
              <a:rPr lang="en-US" sz="2100" dirty="0"/>
              <a:t> </a:t>
            </a:r>
          </a:p>
          <a:p>
            <a:pPr marL="0" lvl="1" indent="0">
              <a:lnSpc>
                <a:spcPct val="100000"/>
              </a:lnSpc>
              <a:spcBef>
                <a:spcPts val="601"/>
              </a:spcBef>
              <a:buNone/>
            </a:pPr>
            <a:r>
              <a:rPr lang="en-US" sz="2300" dirty="0">
                <a:solidFill>
                  <a:srgbClr val="00B050"/>
                </a:solidFill>
              </a:rPr>
              <a:t>For the equilibrium system described by the equation above, how many moles of reactant and product gas are there?</a:t>
            </a:r>
          </a:p>
          <a:p>
            <a:pPr lvl="1" indent="0">
              <a:lnSpc>
                <a:spcPct val="100000"/>
              </a:lnSpc>
              <a:spcBef>
                <a:spcPts val="601"/>
              </a:spcBef>
              <a:buNone/>
            </a:pPr>
            <a:r>
              <a:rPr lang="en-US" sz="2300" dirty="0"/>
              <a:t>__ mol reactant molecules</a:t>
            </a:r>
          </a:p>
          <a:p>
            <a:pPr lvl="1" indent="0">
              <a:lnSpc>
                <a:spcPct val="100000"/>
              </a:lnSpc>
              <a:spcBef>
                <a:spcPts val="601"/>
              </a:spcBef>
              <a:buNone/>
            </a:pPr>
            <a:r>
              <a:rPr lang="en-US" sz="2300" dirty="0"/>
              <a:t>__ mol product molecules</a:t>
            </a:r>
            <a:endParaRPr lang="en-US" sz="2300" i="1" dirty="0">
              <a:solidFill>
                <a:schemeClr val="tx1"/>
              </a:solidFill>
            </a:endParaRPr>
          </a:p>
          <a:p>
            <a:pPr marL="0" lvl="1" indent="0">
              <a:lnSpc>
                <a:spcPct val="100000"/>
              </a:lnSpc>
              <a:spcBef>
                <a:spcPts val="601"/>
              </a:spcBef>
              <a:buNone/>
            </a:pPr>
            <a:endParaRPr lang="en-US" sz="2300" dirty="0">
              <a:solidFill>
                <a:srgbClr val="00B050"/>
              </a:solidFill>
            </a:endParaRPr>
          </a:p>
          <a:p>
            <a:pPr marL="0" lvl="1" indent="0">
              <a:lnSpc>
                <a:spcPct val="100000"/>
              </a:lnSpc>
              <a:spcBef>
                <a:spcPts val="601"/>
              </a:spcBef>
              <a:buNone/>
            </a:pPr>
            <a:r>
              <a:rPr lang="en-US" sz="2300" dirty="0">
                <a:solidFill>
                  <a:srgbClr val="00B050"/>
                </a:solidFill>
              </a:rPr>
              <a:t>What will happen if pressure is decreased?</a:t>
            </a:r>
          </a:p>
          <a:p>
            <a:pPr marL="243014" lvl="1" indent="0">
              <a:lnSpc>
                <a:spcPct val="100000"/>
              </a:lnSpc>
              <a:spcBef>
                <a:spcPts val="601"/>
              </a:spcBef>
              <a:buNone/>
            </a:pPr>
            <a:r>
              <a:rPr lang="en-US" sz="2300" dirty="0"/>
              <a:t>O	equilibrium shifts right</a:t>
            </a:r>
          </a:p>
          <a:p>
            <a:pPr marL="243014" lvl="1" indent="0">
              <a:lnSpc>
                <a:spcPct val="100000"/>
              </a:lnSpc>
              <a:spcBef>
                <a:spcPts val="601"/>
              </a:spcBef>
              <a:buNone/>
            </a:pPr>
            <a:r>
              <a:rPr lang="en-US" sz="2300" dirty="0"/>
              <a:t>O 	equilibrium shifts left</a:t>
            </a:r>
            <a:endParaRPr lang="en-US" dirty="0"/>
          </a:p>
        </p:txBody>
      </p:sp>
      <p:sp>
        <p:nvSpPr>
          <p:cNvPr id="9" name="Content Placeholder 8"/>
          <p:cNvSpPr>
            <a:spLocks noGrp="1"/>
          </p:cNvSpPr>
          <p:nvPr>
            <p:ph sz="quarter" idx="16"/>
          </p:nvPr>
        </p:nvSpPr>
        <p:spPr/>
        <p:txBody>
          <a:bodyPr lIns="182629" tIns="91313"/>
          <a:lstStyle/>
          <a:p>
            <a:pPr marL="0" lvl="1" indent="0" algn="ctr">
              <a:lnSpc>
                <a:spcPct val="100000"/>
              </a:lnSpc>
              <a:spcBef>
                <a:spcPts val="601"/>
              </a:spcBef>
              <a:buNone/>
            </a:pPr>
            <a:r>
              <a:rPr lang="en-US" sz="2300" dirty="0"/>
              <a:t>N</a:t>
            </a:r>
            <a:r>
              <a:rPr lang="en-US" sz="2300" baseline="-25000" dirty="0"/>
              <a:t>2 (g)</a:t>
            </a:r>
            <a:r>
              <a:rPr lang="en-US" sz="2300" dirty="0"/>
              <a:t> + 3H</a:t>
            </a:r>
            <a:r>
              <a:rPr lang="en-US" sz="2300" baseline="-25000" dirty="0"/>
              <a:t>2 (g)</a:t>
            </a:r>
            <a:r>
              <a:rPr lang="en-US" sz="2300" dirty="0"/>
              <a:t> ⇌  2NH</a:t>
            </a:r>
            <a:r>
              <a:rPr lang="en-US" sz="2300" baseline="-25000" dirty="0"/>
              <a:t>3 (g)</a:t>
            </a:r>
            <a:r>
              <a:rPr lang="en-US" sz="2300" dirty="0"/>
              <a:t> </a:t>
            </a:r>
          </a:p>
          <a:p>
            <a:pPr marL="0" lvl="1" indent="0">
              <a:lnSpc>
                <a:spcPct val="100000"/>
              </a:lnSpc>
              <a:spcBef>
                <a:spcPts val="601"/>
              </a:spcBef>
              <a:buNone/>
            </a:pPr>
            <a:r>
              <a:rPr lang="en-US" sz="2300" dirty="0">
                <a:solidFill>
                  <a:srgbClr val="0070C0"/>
                </a:solidFill>
              </a:rPr>
              <a:t>For the equilibrium system described by the equation above, how many moles of reactant and product gas are there?</a:t>
            </a:r>
          </a:p>
          <a:p>
            <a:pPr lvl="1" indent="0">
              <a:lnSpc>
                <a:spcPct val="100000"/>
              </a:lnSpc>
              <a:spcBef>
                <a:spcPts val="601"/>
              </a:spcBef>
              <a:buNone/>
            </a:pPr>
            <a:r>
              <a:rPr lang="en-US" sz="2300" dirty="0"/>
              <a:t>__ mol reactant molecules</a:t>
            </a:r>
          </a:p>
          <a:p>
            <a:pPr lvl="1" indent="0">
              <a:lnSpc>
                <a:spcPct val="100000"/>
              </a:lnSpc>
              <a:spcBef>
                <a:spcPts val="601"/>
              </a:spcBef>
              <a:buNone/>
            </a:pPr>
            <a:r>
              <a:rPr lang="en-US" sz="2300" dirty="0"/>
              <a:t>__ mol product molecules</a:t>
            </a:r>
            <a:endParaRPr lang="en-US" sz="2300" i="1" dirty="0">
              <a:solidFill>
                <a:schemeClr val="tx1"/>
              </a:solidFill>
            </a:endParaRPr>
          </a:p>
          <a:p>
            <a:pPr marL="0" lvl="1" indent="0">
              <a:lnSpc>
                <a:spcPct val="100000"/>
              </a:lnSpc>
              <a:spcBef>
                <a:spcPts val="601"/>
              </a:spcBef>
              <a:buNone/>
            </a:pPr>
            <a:endParaRPr lang="en-US" sz="2300" dirty="0">
              <a:solidFill>
                <a:srgbClr val="0070C0"/>
              </a:solidFill>
            </a:endParaRPr>
          </a:p>
          <a:p>
            <a:pPr marL="0" lvl="1" indent="0">
              <a:lnSpc>
                <a:spcPct val="100000"/>
              </a:lnSpc>
              <a:spcBef>
                <a:spcPts val="601"/>
              </a:spcBef>
              <a:buNone/>
            </a:pPr>
            <a:r>
              <a:rPr lang="en-US" sz="2300" dirty="0">
                <a:solidFill>
                  <a:srgbClr val="0070C0"/>
                </a:solidFill>
              </a:rPr>
              <a:t>What will happen if pressure is increased?</a:t>
            </a:r>
          </a:p>
          <a:p>
            <a:pPr marL="252999" lvl="1" indent="0">
              <a:lnSpc>
                <a:spcPct val="100000"/>
              </a:lnSpc>
              <a:spcBef>
                <a:spcPts val="601"/>
              </a:spcBef>
              <a:buNone/>
            </a:pPr>
            <a:r>
              <a:rPr lang="en-US" sz="2300" dirty="0"/>
              <a:t>O 	equilibrium shifts right</a:t>
            </a:r>
          </a:p>
          <a:p>
            <a:pPr marL="252999" lvl="1" indent="0">
              <a:lnSpc>
                <a:spcPct val="100000"/>
              </a:lnSpc>
              <a:spcBef>
                <a:spcPts val="601"/>
              </a:spcBef>
              <a:buNone/>
            </a:pPr>
            <a:r>
              <a:rPr lang="en-US" sz="2300" dirty="0"/>
              <a:t>O	equilibrium shifts left</a:t>
            </a:r>
            <a:endParaRPr lang="en-US" sz="2300" dirty="0">
              <a:solidFill>
                <a:srgbClr val="0070C0"/>
              </a:solidFill>
            </a:endParaRPr>
          </a:p>
        </p:txBody>
      </p:sp>
      <p:pic>
        <p:nvPicPr>
          <p:cNvPr id="10" name="Picture 9" descr="quick_check-01.eps"/>
          <p:cNvPicPr/>
          <p:nvPr/>
        </p:nvPicPr>
        <p:blipFill>
          <a:blip r:embed="rId3">
            <a:extLst>
              <a:ext uri="{28A0092B-C50C-407E-A947-70E740481C1C}">
                <a14:useLocalDpi xmlns:a14="http://schemas.microsoft.com/office/drawing/2010/main" val="0"/>
              </a:ext>
            </a:extLst>
          </a:blip>
          <a:stretch>
            <a:fillRect/>
          </a:stretch>
        </p:blipFill>
        <p:spPr>
          <a:xfrm>
            <a:off x="8456934" y="1371600"/>
            <a:ext cx="687070" cy="813435"/>
          </a:xfrm>
          <a:prstGeom prst="rect">
            <a:avLst/>
          </a:prstGeom>
        </p:spPr>
      </p:pic>
    </p:spTree>
    <p:extLst>
      <p:ext uri="{BB962C8B-B14F-4D97-AF65-F5344CB8AC3E}">
        <p14:creationId xmlns:p14="http://schemas.microsoft.com/office/powerpoint/2010/main" val="3536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500"/>
                                        <p:tgtEl>
                                          <p:spTgt spid="8">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2700" dirty="0"/>
              <a:t>Predicting </a:t>
            </a:r>
            <a:r>
              <a:rPr lang="en-US" sz="2700" dirty="0">
                <a:solidFill>
                  <a:srgbClr val="FFFF00"/>
                </a:solidFill>
              </a:rPr>
              <a:t>Shift of Equilibrium </a:t>
            </a:r>
            <a:r>
              <a:rPr lang="en-US" sz="2700" dirty="0">
                <a:solidFill>
                  <a:schemeClr val="bg1"/>
                </a:solidFill>
              </a:rPr>
              <a:t>due to </a:t>
            </a:r>
            <a:r>
              <a:rPr lang="en-US" sz="2700" dirty="0">
                <a:solidFill>
                  <a:srgbClr val="FFFF00"/>
                </a:solidFill>
              </a:rPr>
              <a:t>Pressure</a:t>
            </a:r>
            <a:endParaRPr lang="en-US" sz="2700" dirty="0"/>
          </a:p>
        </p:txBody>
      </p:sp>
      <p:sp>
        <p:nvSpPr>
          <p:cNvPr id="8" name="Content Placeholder 7"/>
          <p:cNvSpPr>
            <a:spLocks noGrp="1"/>
          </p:cNvSpPr>
          <p:nvPr>
            <p:ph sz="quarter" idx="15"/>
          </p:nvPr>
        </p:nvSpPr>
        <p:spPr>
          <a:xfrm>
            <a:off x="4419599" y="1377155"/>
            <a:ext cx="4724401" cy="5480845"/>
          </a:xfrm>
        </p:spPr>
        <p:txBody>
          <a:bodyPr lIns="182629" tIns="91313"/>
          <a:lstStyle/>
          <a:p>
            <a:pPr marL="0" lvl="1" indent="0" algn="ctr">
              <a:buNone/>
            </a:pPr>
            <a:r>
              <a:rPr lang="en-US" sz="2100" dirty="0"/>
              <a:t>PCl</a:t>
            </a:r>
            <a:r>
              <a:rPr lang="en-US" sz="2100" baseline="-25000" dirty="0"/>
              <a:t>5 (g)</a:t>
            </a:r>
            <a:r>
              <a:rPr lang="en-US" sz="2100" dirty="0"/>
              <a:t>  ⇌  PCl</a:t>
            </a:r>
            <a:r>
              <a:rPr lang="en-US" sz="2100" baseline="-25000" dirty="0"/>
              <a:t>3 (g)</a:t>
            </a:r>
            <a:r>
              <a:rPr lang="en-US" sz="2100" dirty="0"/>
              <a:t> + Cl</a:t>
            </a:r>
            <a:r>
              <a:rPr lang="en-US" sz="2100" baseline="-25000" dirty="0"/>
              <a:t>2 (g)</a:t>
            </a:r>
            <a:r>
              <a:rPr lang="en-US" sz="2100" dirty="0"/>
              <a:t> </a:t>
            </a:r>
          </a:p>
          <a:p>
            <a:pPr marL="0" lvl="1" indent="0">
              <a:lnSpc>
                <a:spcPct val="100000"/>
              </a:lnSpc>
              <a:spcBef>
                <a:spcPts val="601"/>
              </a:spcBef>
              <a:buNone/>
            </a:pPr>
            <a:r>
              <a:rPr lang="en-US" sz="2000" dirty="0">
                <a:solidFill>
                  <a:srgbClr val="00B050"/>
                </a:solidFill>
              </a:rPr>
              <a:t>For the equilibrium system described by the equation above, how many moles of reactant and product gas are there?</a:t>
            </a:r>
          </a:p>
          <a:p>
            <a:pPr lvl="1" indent="0">
              <a:lnSpc>
                <a:spcPct val="100000"/>
              </a:lnSpc>
              <a:spcBef>
                <a:spcPts val="601"/>
              </a:spcBef>
              <a:buNone/>
            </a:pPr>
            <a:r>
              <a:rPr lang="en-US" sz="2300" dirty="0"/>
              <a:t>1 mol reactant molecules (g)</a:t>
            </a:r>
          </a:p>
          <a:p>
            <a:pPr lvl="1" indent="0">
              <a:lnSpc>
                <a:spcPct val="100000"/>
              </a:lnSpc>
              <a:spcBef>
                <a:spcPts val="601"/>
              </a:spcBef>
              <a:buNone/>
            </a:pPr>
            <a:r>
              <a:rPr lang="en-US" sz="2300" dirty="0"/>
              <a:t>2 mol product molecules (g)</a:t>
            </a:r>
            <a:endParaRPr lang="en-US" sz="2300" i="1" dirty="0">
              <a:solidFill>
                <a:schemeClr val="tx1"/>
              </a:solidFill>
            </a:endParaRPr>
          </a:p>
          <a:p>
            <a:pPr marL="0" lvl="1" indent="0">
              <a:lnSpc>
                <a:spcPct val="100000"/>
              </a:lnSpc>
              <a:spcBef>
                <a:spcPts val="601"/>
              </a:spcBef>
              <a:buNone/>
            </a:pPr>
            <a:endParaRPr lang="en-US" sz="2300" dirty="0">
              <a:solidFill>
                <a:srgbClr val="00B050"/>
              </a:solidFill>
            </a:endParaRPr>
          </a:p>
          <a:p>
            <a:pPr marL="0" lvl="1" indent="0">
              <a:lnSpc>
                <a:spcPct val="100000"/>
              </a:lnSpc>
              <a:spcBef>
                <a:spcPts val="601"/>
              </a:spcBef>
              <a:buNone/>
            </a:pPr>
            <a:r>
              <a:rPr lang="en-US" sz="2300" dirty="0">
                <a:solidFill>
                  <a:srgbClr val="00B050"/>
                </a:solidFill>
              </a:rPr>
              <a:t>What will happen if pressure is decreased?</a:t>
            </a:r>
          </a:p>
          <a:p>
            <a:pPr marL="243014" lvl="1" indent="0">
              <a:lnSpc>
                <a:spcPct val="100000"/>
              </a:lnSpc>
              <a:spcBef>
                <a:spcPts val="601"/>
              </a:spcBef>
              <a:buNone/>
            </a:pPr>
            <a:r>
              <a:rPr lang="en-US" sz="2300" dirty="0"/>
              <a:t>Equilibrium shifts </a:t>
            </a:r>
            <a:r>
              <a:rPr lang="en-US" sz="2300" b="1" dirty="0">
                <a:solidFill>
                  <a:srgbClr val="00B050"/>
                </a:solidFill>
              </a:rPr>
              <a:t>right</a:t>
            </a:r>
            <a:r>
              <a:rPr lang="en-US" sz="2300" dirty="0">
                <a:solidFill>
                  <a:srgbClr val="00B050"/>
                </a:solidFill>
              </a:rPr>
              <a:t> </a:t>
            </a:r>
            <a:r>
              <a:rPr lang="en-US" sz="2300" dirty="0"/>
              <a:t>to increase mol of products. Favors </a:t>
            </a:r>
            <a:r>
              <a:rPr lang="en-US" sz="2300" b="1" dirty="0">
                <a:solidFill>
                  <a:srgbClr val="FF0000"/>
                </a:solidFill>
              </a:rPr>
              <a:t>forward</a:t>
            </a:r>
            <a:r>
              <a:rPr lang="en-US" sz="2300" dirty="0"/>
              <a:t> reaction.</a:t>
            </a:r>
          </a:p>
          <a:p>
            <a:pPr marL="243014" lvl="1" indent="0">
              <a:lnSpc>
                <a:spcPct val="100000"/>
              </a:lnSpc>
              <a:spcBef>
                <a:spcPts val="601"/>
              </a:spcBef>
              <a:buNone/>
            </a:pPr>
            <a:endParaRPr lang="en-US" sz="2300" dirty="0">
              <a:solidFill>
                <a:schemeClr val="accent1"/>
              </a:solidFill>
            </a:endParaRPr>
          </a:p>
          <a:p>
            <a:pPr marL="243014" lvl="1" indent="0">
              <a:lnSpc>
                <a:spcPct val="100000"/>
              </a:lnSpc>
              <a:spcBef>
                <a:spcPts val="601"/>
              </a:spcBef>
              <a:buNone/>
            </a:pPr>
            <a:endParaRPr lang="en-US" sz="2300" dirty="0">
              <a:solidFill>
                <a:schemeClr val="accent1"/>
              </a:solidFill>
            </a:endParaRPr>
          </a:p>
          <a:p>
            <a:endParaRPr lang="en-US" dirty="0"/>
          </a:p>
        </p:txBody>
      </p:sp>
      <p:sp>
        <p:nvSpPr>
          <p:cNvPr id="9" name="Content Placeholder 8"/>
          <p:cNvSpPr>
            <a:spLocks noGrp="1"/>
          </p:cNvSpPr>
          <p:nvPr>
            <p:ph sz="quarter" idx="16"/>
          </p:nvPr>
        </p:nvSpPr>
        <p:spPr/>
        <p:txBody>
          <a:bodyPr lIns="182629" tIns="91313"/>
          <a:lstStyle/>
          <a:p>
            <a:pPr marL="0" lvl="1" indent="0" algn="ctr">
              <a:lnSpc>
                <a:spcPct val="100000"/>
              </a:lnSpc>
              <a:spcBef>
                <a:spcPts val="601"/>
              </a:spcBef>
              <a:buNone/>
            </a:pPr>
            <a:r>
              <a:rPr lang="en-US" sz="2300" dirty="0"/>
              <a:t>N</a:t>
            </a:r>
            <a:r>
              <a:rPr lang="en-US" sz="2300" baseline="-25000" dirty="0"/>
              <a:t>2 (g)</a:t>
            </a:r>
            <a:r>
              <a:rPr lang="en-US" sz="2300" dirty="0"/>
              <a:t> + 3H</a:t>
            </a:r>
            <a:r>
              <a:rPr lang="en-US" sz="2300" baseline="-25000" dirty="0"/>
              <a:t>2 (g)</a:t>
            </a:r>
            <a:r>
              <a:rPr lang="en-US" sz="2300" dirty="0"/>
              <a:t> ⇌  2NH</a:t>
            </a:r>
            <a:r>
              <a:rPr lang="en-US" sz="2300" baseline="-25000" dirty="0"/>
              <a:t>3 (g)</a:t>
            </a:r>
            <a:r>
              <a:rPr lang="en-US" sz="2300" dirty="0"/>
              <a:t> </a:t>
            </a:r>
          </a:p>
          <a:p>
            <a:pPr marL="0" lvl="1" indent="0">
              <a:lnSpc>
                <a:spcPct val="100000"/>
              </a:lnSpc>
              <a:spcBef>
                <a:spcPts val="601"/>
              </a:spcBef>
              <a:buNone/>
            </a:pPr>
            <a:r>
              <a:rPr lang="en-US" sz="2000" dirty="0">
                <a:solidFill>
                  <a:srgbClr val="0070C0"/>
                </a:solidFill>
              </a:rPr>
              <a:t>For the equilibrium system described by the equation above, how many moles of reactant and product gas are there?</a:t>
            </a:r>
          </a:p>
          <a:p>
            <a:pPr lvl="1" indent="0">
              <a:lnSpc>
                <a:spcPct val="100000"/>
              </a:lnSpc>
              <a:spcBef>
                <a:spcPts val="601"/>
              </a:spcBef>
              <a:buNone/>
            </a:pPr>
            <a:r>
              <a:rPr lang="en-US" sz="2300" dirty="0"/>
              <a:t>4 mol reactant molecules (g)</a:t>
            </a:r>
          </a:p>
          <a:p>
            <a:pPr lvl="1" indent="0">
              <a:lnSpc>
                <a:spcPct val="100000"/>
              </a:lnSpc>
              <a:spcBef>
                <a:spcPts val="601"/>
              </a:spcBef>
              <a:buNone/>
            </a:pPr>
            <a:r>
              <a:rPr lang="en-US" sz="2300" dirty="0"/>
              <a:t>2 mol product molecules (g)</a:t>
            </a:r>
            <a:endParaRPr lang="en-US" sz="2300" i="1" dirty="0">
              <a:solidFill>
                <a:schemeClr val="tx1"/>
              </a:solidFill>
            </a:endParaRPr>
          </a:p>
          <a:p>
            <a:pPr marL="0" lvl="1" indent="0">
              <a:lnSpc>
                <a:spcPct val="100000"/>
              </a:lnSpc>
              <a:spcBef>
                <a:spcPts val="601"/>
              </a:spcBef>
              <a:buNone/>
            </a:pPr>
            <a:endParaRPr lang="en-US" sz="2300" dirty="0">
              <a:solidFill>
                <a:srgbClr val="0070C0"/>
              </a:solidFill>
            </a:endParaRPr>
          </a:p>
          <a:p>
            <a:pPr marL="0" lvl="1" indent="0">
              <a:lnSpc>
                <a:spcPct val="100000"/>
              </a:lnSpc>
              <a:spcBef>
                <a:spcPts val="601"/>
              </a:spcBef>
              <a:buNone/>
            </a:pPr>
            <a:r>
              <a:rPr lang="en-US" sz="2300" dirty="0">
                <a:solidFill>
                  <a:srgbClr val="0070C0"/>
                </a:solidFill>
              </a:rPr>
              <a:t>What will happen if pressure is increased?</a:t>
            </a:r>
          </a:p>
          <a:p>
            <a:pPr marL="252999" lvl="1" indent="0">
              <a:lnSpc>
                <a:spcPct val="100000"/>
              </a:lnSpc>
              <a:spcBef>
                <a:spcPts val="601"/>
              </a:spcBef>
              <a:buNone/>
            </a:pPr>
            <a:r>
              <a:rPr lang="en-US" sz="2300" dirty="0"/>
              <a:t>Equilibrium shifts </a:t>
            </a:r>
            <a:r>
              <a:rPr lang="en-US" sz="2300" b="1" dirty="0">
                <a:solidFill>
                  <a:srgbClr val="0070C0"/>
                </a:solidFill>
              </a:rPr>
              <a:t>right</a:t>
            </a:r>
            <a:r>
              <a:rPr lang="en-US" sz="2300" dirty="0">
                <a:solidFill>
                  <a:srgbClr val="0070C0"/>
                </a:solidFill>
              </a:rPr>
              <a:t> </a:t>
            </a:r>
            <a:r>
              <a:rPr lang="en-US" sz="2300" dirty="0"/>
              <a:t>to decrease mol of reactants. Favors </a:t>
            </a:r>
            <a:r>
              <a:rPr lang="en-US" sz="2300" b="1" dirty="0">
                <a:solidFill>
                  <a:srgbClr val="FF0000"/>
                </a:solidFill>
              </a:rPr>
              <a:t>forward</a:t>
            </a:r>
            <a:r>
              <a:rPr lang="en-US" sz="2300" dirty="0"/>
              <a:t> reaction.</a:t>
            </a:r>
          </a:p>
          <a:p>
            <a:pPr marL="252999" lvl="1" indent="0">
              <a:lnSpc>
                <a:spcPct val="100000"/>
              </a:lnSpc>
              <a:spcBef>
                <a:spcPts val="601"/>
              </a:spcBef>
              <a:buNone/>
            </a:pPr>
            <a:r>
              <a:rPr lang="en-US" sz="2300" dirty="0"/>
              <a:t> </a:t>
            </a:r>
          </a:p>
        </p:txBody>
      </p:sp>
      <p:pic>
        <p:nvPicPr>
          <p:cNvPr id="5" name="Picture 4" descr="quick_check-01.eps"/>
          <p:cNvPicPr/>
          <p:nvPr/>
        </p:nvPicPr>
        <p:blipFill>
          <a:blip r:embed="rId3">
            <a:extLst>
              <a:ext uri="{28A0092B-C50C-407E-A947-70E740481C1C}">
                <a14:useLocalDpi xmlns:a14="http://schemas.microsoft.com/office/drawing/2010/main" val="0"/>
              </a:ext>
            </a:extLst>
          </a:blip>
          <a:stretch>
            <a:fillRect/>
          </a:stretch>
        </p:blipFill>
        <p:spPr>
          <a:xfrm>
            <a:off x="8456933" y="1066800"/>
            <a:ext cx="687070" cy="813435"/>
          </a:xfrm>
          <a:prstGeom prst="rect">
            <a:avLst/>
          </a:prstGeom>
        </p:spPr>
      </p:pic>
    </p:spTree>
    <p:extLst>
      <p:ext uri="{BB962C8B-B14F-4D97-AF65-F5344CB8AC3E}">
        <p14:creationId xmlns:p14="http://schemas.microsoft.com/office/powerpoint/2010/main" val="357664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animEffect transition="in" filter="fade">
                                      <p:cBhvr>
                                        <p:cTn id="5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 y="2099486"/>
            <a:ext cx="5562591" cy="3539314"/>
          </a:xfrm>
        </p:spPr>
        <p:txBody>
          <a:bodyPr lIns="182629" tIns="91313"/>
          <a:lstStyle/>
          <a:p>
            <a:pPr marL="1586" lvl="1" indent="0">
              <a:buNone/>
            </a:pPr>
            <a:r>
              <a:rPr lang="en-US" sz="4000" b="1" dirty="0">
                <a:solidFill>
                  <a:schemeClr val="accent1"/>
                </a:solidFill>
              </a:rPr>
              <a:t>Exothermic reaction</a:t>
            </a:r>
          </a:p>
          <a:p>
            <a:pPr lvl="1">
              <a:spcBef>
                <a:spcPts val="1800"/>
              </a:spcBef>
              <a:buNone/>
            </a:pPr>
            <a:r>
              <a:rPr lang="en-US" dirty="0"/>
              <a:t>	reactants </a:t>
            </a:r>
            <a:r>
              <a:rPr lang="en-US" dirty="0">
                <a:sym typeface="Wingdings" pitchFamily="2" charset="2"/>
              </a:rPr>
              <a:t> products</a:t>
            </a:r>
            <a:r>
              <a:rPr lang="en-US" dirty="0"/>
              <a:t> + </a:t>
            </a:r>
            <a:r>
              <a:rPr lang="en-US" sz="3600" b="1" dirty="0">
                <a:solidFill>
                  <a:srgbClr val="FF0000"/>
                </a:solidFill>
                <a:effectLst>
                  <a:outerShdw blurRad="38100" dist="38100" dir="2700000" algn="tl">
                    <a:srgbClr val="000000">
                      <a:alpha val="43137"/>
                    </a:srgbClr>
                  </a:outerShdw>
                </a:effectLst>
              </a:rPr>
              <a:t>heat</a:t>
            </a:r>
            <a:r>
              <a:rPr lang="en-US" dirty="0">
                <a:solidFill>
                  <a:srgbClr val="FF0000"/>
                </a:solidFill>
              </a:rPr>
              <a:t> </a:t>
            </a:r>
            <a:endParaRPr lang="en-US" dirty="0">
              <a:solidFill>
                <a:srgbClr val="FF0000"/>
              </a:solidFill>
              <a:sym typeface="Wingdings" pitchFamily="2" charset="2"/>
            </a:endParaRPr>
          </a:p>
          <a:p>
            <a:pPr marL="454983" lvl="2" indent="-225113">
              <a:spcBef>
                <a:spcPts val="1800"/>
              </a:spcBef>
              <a:buFont typeface="Arial" pitchFamily="34" charset="0"/>
              <a:buChar char="•"/>
            </a:pPr>
            <a:r>
              <a:rPr lang="en-US" dirty="0">
                <a:solidFill>
                  <a:srgbClr val="00B050"/>
                </a:solidFill>
                <a:sym typeface="Wingdings" pitchFamily="2" charset="2"/>
              </a:rPr>
              <a:t>Adding heat causes shift to LEFT </a:t>
            </a:r>
            <a:r>
              <a:rPr lang="en-US" dirty="0">
                <a:sym typeface="Wingdings" pitchFamily="2" charset="2"/>
              </a:rPr>
              <a:t>(</a:t>
            </a:r>
            <a:r>
              <a:rPr lang="en-US" i="1" dirty="0">
                <a:solidFill>
                  <a:srgbClr val="00B0F0"/>
                </a:solidFill>
                <a:latin typeface="Times New Roman" panose="02020603050405020304" pitchFamily="18" charset="0"/>
                <a:cs typeface="Times New Roman" panose="02020603050405020304" pitchFamily="18" charset="0"/>
                <a:sym typeface="Wingdings" pitchFamily="2" charset="2"/>
              </a:rPr>
              <a:t>favors reverse reaction to relieve the stress of high energy products</a:t>
            </a:r>
            <a:r>
              <a:rPr lang="en-US" dirty="0">
                <a:sym typeface="Wingdings" pitchFamily="2" charset="2"/>
              </a:rPr>
              <a:t>)</a:t>
            </a:r>
          </a:p>
          <a:p>
            <a:pPr marL="454983" lvl="2" indent="-225113">
              <a:spcBef>
                <a:spcPts val="1800"/>
              </a:spcBef>
              <a:buFont typeface="Arial" pitchFamily="34" charset="0"/>
              <a:buChar char="•"/>
            </a:pPr>
            <a:r>
              <a:rPr lang="en-US" dirty="0">
                <a:sym typeface="Wingdings" pitchFamily="2" charset="2"/>
              </a:rPr>
              <a:t>Removing heat causes shift to RIGHT</a:t>
            </a:r>
            <a:endParaRPr lang="en-US" dirty="0"/>
          </a:p>
          <a:p>
            <a:endParaRPr lang="en-US" dirty="0"/>
          </a:p>
        </p:txBody>
      </p:sp>
      <p:sp>
        <p:nvSpPr>
          <p:cNvPr id="7" name="Content Placeholder 6"/>
          <p:cNvSpPr>
            <a:spLocks noGrp="1"/>
          </p:cNvSpPr>
          <p:nvPr>
            <p:ph sz="quarter" idx="13"/>
          </p:nvPr>
        </p:nvSpPr>
        <p:spPr>
          <a:xfrm>
            <a:off x="5562601" y="1377155"/>
            <a:ext cx="3581399" cy="5480845"/>
          </a:xfrm>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dirty="0"/>
              <a:t>Stressing the system by </a:t>
            </a:r>
            <a:r>
              <a:rPr lang="en-US" dirty="0">
                <a:solidFill>
                  <a:srgbClr val="FFFF00"/>
                </a:solidFill>
              </a:rPr>
              <a:t>Temperature</a:t>
            </a:r>
            <a:r>
              <a:rPr lang="en-US" dirty="0"/>
              <a:t> causes a shift in equilibrium based on how heat flows</a:t>
            </a:r>
          </a:p>
        </p:txBody>
      </p:sp>
      <p:pic>
        <p:nvPicPr>
          <p:cNvPr id="9" name="Picture 8" descr="NO2-N2O4.jpg"/>
          <p:cNvPicPr>
            <a:picLocks noChangeAspect="1"/>
          </p:cNvPicPr>
          <p:nvPr/>
        </p:nvPicPr>
        <p:blipFill>
          <a:blip r:embed="rId3" cstate="print"/>
          <a:stretch>
            <a:fillRect/>
          </a:stretch>
        </p:blipFill>
        <p:spPr>
          <a:xfrm>
            <a:off x="5806544" y="1555769"/>
            <a:ext cx="2717960" cy="4282283"/>
          </a:xfrm>
          <a:prstGeom prst="rect">
            <a:avLst/>
          </a:prstGeom>
        </p:spPr>
      </p:pic>
      <p:sp>
        <p:nvSpPr>
          <p:cNvPr id="3" name="Rectangle 2"/>
          <p:cNvSpPr/>
          <p:nvPr/>
        </p:nvSpPr>
        <p:spPr>
          <a:xfrm>
            <a:off x="5806538" y="5872871"/>
            <a:ext cx="2956464" cy="800092"/>
          </a:xfrm>
          <a:prstGeom prst="rect">
            <a:avLst/>
          </a:prstGeom>
        </p:spPr>
        <p:txBody>
          <a:bodyPr wrap="square" lIns="91313" tIns="45657" rIns="91313" bIns="45657">
            <a:spAutoFit/>
          </a:bodyPr>
          <a:lstStyle/>
          <a:p>
            <a:r>
              <a:rPr lang="en-US" dirty="0"/>
              <a:t>2NO</a:t>
            </a:r>
            <a:r>
              <a:rPr lang="en-US" baseline="-25000" dirty="0"/>
              <a:t>2(g)</a:t>
            </a:r>
            <a:r>
              <a:rPr lang="en-US" dirty="0"/>
              <a:t>          N</a:t>
            </a:r>
            <a:r>
              <a:rPr lang="en-US" baseline="-25000" dirty="0"/>
              <a:t>2</a:t>
            </a:r>
            <a:r>
              <a:rPr lang="en-US" dirty="0"/>
              <a:t>O</a:t>
            </a:r>
            <a:r>
              <a:rPr lang="en-US" baseline="-25000" dirty="0"/>
              <a:t>4(g)</a:t>
            </a:r>
            <a:r>
              <a:rPr lang="en-US" dirty="0"/>
              <a:t> Brown         Colorless</a:t>
            </a:r>
          </a:p>
        </p:txBody>
      </p:sp>
      <p:grpSp>
        <p:nvGrpSpPr>
          <p:cNvPr id="4" name="Group 3">
            <a:extLst>
              <a:ext uri="{FF2B5EF4-FFF2-40B4-BE49-F238E27FC236}">
                <a16:creationId xmlns:a16="http://schemas.microsoft.com/office/drawing/2014/main" id="{9F90CDE8-A56E-5985-8445-92B17CE47008}"/>
              </a:ext>
            </a:extLst>
          </p:cNvPr>
          <p:cNvGrpSpPr/>
          <p:nvPr/>
        </p:nvGrpSpPr>
        <p:grpSpPr>
          <a:xfrm rot="10800000">
            <a:off x="6934201" y="6022929"/>
            <a:ext cx="570251" cy="152400"/>
            <a:chOff x="4038600" y="3124200"/>
            <a:chExt cx="570251" cy="152400"/>
          </a:xfrm>
        </p:grpSpPr>
        <p:cxnSp>
          <p:nvCxnSpPr>
            <p:cNvPr id="5" name="Straight Arrow Connector 4">
              <a:extLst>
                <a:ext uri="{FF2B5EF4-FFF2-40B4-BE49-F238E27FC236}">
                  <a16:creationId xmlns:a16="http://schemas.microsoft.com/office/drawing/2014/main" id="{9B376449-1167-7ED8-E5B9-BE40D6CDA918}"/>
                </a:ext>
              </a:extLst>
            </p:cNvPr>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0CE7B800-E3FF-3D41-86DE-22A5B55631A1}"/>
                </a:ext>
              </a:extLst>
            </p:cNvPr>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4598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 y="2133600"/>
            <a:ext cx="5562591" cy="3347247"/>
          </a:xfrm>
        </p:spPr>
        <p:txBody>
          <a:bodyPr lIns="182629" tIns="91313"/>
          <a:lstStyle/>
          <a:p>
            <a:pPr marL="1586" lvl="1" indent="0">
              <a:buNone/>
            </a:pPr>
            <a:r>
              <a:rPr lang="en-US" sz="4000" b="1" dirty="0">
                <a:solidFill>
                  <a:schemeClr val="accent1"/>
                </a:solidFill>
              </a:rPr>
              <a:t>Endothermic reaction</a:t>
            </a:r>
          </a:p>
          <a:p>
            <a:pPr lvl="1">
              <a:spcBef>
                <a:spcPts val="2400"/>
              </a:spcBef>
              <a:buNone/>
            </a:pPr>
            <a:r>
              <a:rPr lang="en-US" dirty="0">
                <a:solidFill>
                  <a:schemeClr val="tx1"/>
                </a:solidFill>
              </a:rPr>
              <a:t>	reactants</a:t>
            </a:r>
            <a:r>
              <a:rPr lang="en-US" dirty="0">
                <a:solidFill>
                  <a:schemeClr val="tx1"/>
                </a:solidFill>
                <a:sym typeface="Wingdings" pitchFamily="2" charset="2"/>
              </a:rPr>
              <a:t> + </a:t>
            </a:r>
            <a:r>
              <a:rPr lang="en-US" sz="3200" b="1" dirty="0">
                <a:solidFill>
                  <a:srgbClr val="FF0000"/>
                </a:solidFill>
                <a:effectLst>
                  <a:outerShdw blurRad="38100" dist="38100" dir="2700000" algn="tl">
                    <a:srgbClr val="000000">
                      <a:alpha val="43137"/>
                    </a:srgbClr>
                  </a:outerShdw>
                </a:effectLst>
                <a:sym typeface="Wingdings" pitchFamily="2" charset="2"/>
              </a:rPr>
              <a:t>heat</a:t>
            </a:r>
            <a:r>
              <a:rPr lang="en-US" dirty="0">
                <a:solidFill>
                  <a:srgbClr val="FF0000"/>
                </a:solidFill>
              </a:rPr>
              <a:t> </a:t>
            </a:r>
            <a:r>
              <a:rPr lang="en-US" dirty="0">
                <a:solidFill>
                  <a:schemeClr val="tx1"/>
                </a:solidFill>
                <a:sym typeface="Wingdings" pitchFamily="2" charset="2"/>
              </a:rPr>
              <a:t> products</a:t>
            </a:r>
            <a:endParaRPr lang="en-US" dirty="0">
              <a:solidFill>
                <a:schemeClr val="accent1"/>
              </a:solidFill>
            </a:endParaRPr>
          </a:p>
          <a:p>
            <a:pPr marL="454983" lvl="2" indent="-225113">
              <a:spcBef>
                <a:spcPts val="1800"/>
              </a:spcBef>
              <a:buFont typeface="Arial" pitchFamily="34" charset="0"/>
              <a:buChar char="•"/>
            </a:pPr>
            <a:r>
              <a:rPr lang="en-US" dirty="0">
                <a:solidFill>
                  <a:srgbClr val="00B050"/>
                </a:solidFill>
                <a:sym typeface="Wingdings" pitchFamily="2" charset="2"/>
              </a:rPr>
              <a:t>Adding heat causes shift to RIGHT </a:t>
            </a:r>
            <a:r>
              <a:rPr lang="en-US" dirty="0">
                <a:sym typeface="Wingdings" pitchFamily="2" charset="2"/>
              </a:rPr>
              <a:t>(</a:t>
            </a:r>
            <a:r>
              <a:rPr lang="en-US" i="1" dirty="0">
                <a:solidFill>
                  <a:srgbClr val="00B0F0"/>
                </a:solidFill>
                <a:latin typeface="Times New Roman" panose="02020603050405020304" pitchFamily="18" charset="0"/>
                <a:cs typeface="Times New Roman" panose="02020603050405020304" pitchFamily="18" charset="0"/>
                <a:sym typeface="Wingdings" pitchFamily="2" charset="2"/>
              </a:rPr>
              <a:t>favors forward reaction to relieve the stress of high energy reactants</a:t>
            </a:r>
            <a:r>
              <a:rPr lang="en-US" dirty="0">
                <a:sym typeface="Wingdings" pitchFamily="2" charset="2"/>
              </a:rPr>
              <a:t>)</a:t>
            </a:r>
          </a:p>
          <a:p>
            <a:pPr marL="454983" lvl="2" indent="-225113">
              <a:spcBef>
                <a:spcPts val="1800"/>
              </a:spcBef>
              <a:buFont typeface="Arial" pitchFamily="34" charset="0"/>
              <a:buChar char="•"/>
            </a:pPr>
            <a:r>
              <a:rPr lang="en-US" dirty="0">
                <a:sym typeface="Wingdings" pitchFamily="2" charset="2"/>
              </a:rPr>
              <a:t>Removing heat causes shift to LEFT</a:t>
            </a:r>
            <a:endParaRPr lang="en-US" dirty="0"/>
          </a:p>
          <a:p>
            <a:endParaRPr lang="en-US" dirty="0"/>
          </a:p>
        </p:txBody>
      </p:sp>
      <p:sp>
        <p:nvSpPr>
          <p:cNvPr id="7" name="Content Placeholder 6"/>
          <p:cNvSpPr>
            <a:spLocks noGrp="1"/>
          </p:cNvSpPr>
          <p:nvPr>
            <p:ph sz="quarter" idx="13"/>
          </p:nvPr>
        </p:nvSpPr>
        <p:spPr>
          <a:xfrm>
            <a:off x="5562601" y="1377155"/>
            <a:ext cx="3581399" cy="5480845"/>
          </a:xfrm>
        </p:spPr>
        <p:txBody>
          <a:bodyPr/>
          <a:lstStyle/>
          <a:p>
            <a:r>
              <a:rPr lang="en-US" dirty="0"/>
              <a:t> </a:t>
            </a:r>
          </a:p>
        </p:txBody>
      </p:sp>
      <p:sp>
        <p:nvSpPr>
          <p:cNvPr id="2" name="Title 1"/>
          <p:cNvSpPr>
            <a:spLocks noGrp="1"/>
          </p:cNvSpPr>
          <p:nvPr>
            <p:ph type="title"/>
          </p:nvPr>
        </p:nvSpPr>
        <p:spPr>
          <a:xfrm>
            <a:off x="10" y="0"/>
            <a:ext cx="9143996" cy="1371600"/>
          </a:xfrm>
        </p:spPr>
        <p:txBody>
          <a:bodyPr/>
          <a:lstStyle/>
          <a:p>
            <a:pPr marL="0" indent="0"/>
            <a:r>
              <a:rPr lang="en-US" dirty="0"/>
              <a:t>Stressing the system by </a:t>
            </a:r>
            <a:r>
              <a:rPr lang="en-US" dirty="0">
                <a:solidFill>
                  <a:srgbClr val="FFFF00"/>
                </a:solidFill>
              </a:rPr>
              <a:t>Temperature</a:t>
            </a:r>
            <a:r>
              <a:rPr lang="en-US" dirty="0"/>
              <a:t> causes a shift in equilibrium based on how heat flows</a:t>
            </a:r>
          </a:p>
        </p:txBody>
      </p:sp>
      <p:pic>
        <p:nvPicPr>
          <p:cNvPr id="9" name="Picture 8" descr="NO2-N2O4.jpg"/>
          <p:cNvPicPr>
            <a:picLocks noChangeAspect="1"/>
          </p:cNvPicPr>
          <p:nvPr/>
        </p:nvPicPr>
        <p:blipFill>
          <a:blip r:embed="rId3" cstate="print"/>
          <a:stretch>
            <a:fillRect/>
          </a:stretch>
        </p:blipFill>
        <p:spPr>
          <a:xfrm>
            <a:off x="5806544" y="1555769"/>
            <a:ext cx="2717960" cy="4282283"/>
          </a:xfrm>
          <a:prstGeom prst="rect">
            <a:avLst/>
          </a:prstGeom>
        </p:spPr>
      </p:pic>
      <p:sp>
        <p:nvSpPr>
          <p:cNvPr id="3" name="Rectangle 2"/>
          <p:cNvSpPr/>
          <p:nvPr/>
        </p:nvSpPr>
        <p:spPr>
          <a:xfrm>
            <a:off x="5806538" y="5872871"/>
            <a:ext cx="2956464" cy="800092"/>
          </a:xfrm>
          <a:prstGeom prst="rect">
            <a:avLst/>
          </a:prstGeom>
        </p:spPr>
        <p:txBody>
          <a:bodyPr wrap="square" lIns="91313" tIns="45657" rIns="91313" bIns="45657">
            <a:spAutoFit/>
          </a:bodyPr>
          <a:lstStyle/>
          <a:p>
            <a:r>
              <a:rPr lang="en-US" dirty="0"/>
              <a:t>2NO</a:t>
            </a:r>
            <a:r>
              <a:rPr lang="en-US" baseline="-25000" dirty="0"/>
              <a:t>2(g)</a:t>
            </a:r>
            <a:r>
              <a:rPr lang="en-US" dirty="0"/>
              <a:t>          N</a:t>
            </a:r>
            <a:r>
              <a:rPr lang="en-US" baseline="-25000" dirty="0"/>
              <a:t>2</a:t>
            </a:r>
            <a:r>
              <a:rPr lang="en-US" dirty="0"/>
              <a:t>O</a:t>
            </a:r>
            <a:r>
              <a:rPr lang="en-US" baseline="-25000" dirty="0"/>
              <a:t>4(g)</a:t>
            </a:r>
            <a:r>
              <a:rPr lang="en-US" dirty="0"/>
              <a:t> Brown         Colorless</a:t>
            </a:r>
          </a:p>
        </p:txBody>
      </p:sp>
      <p:grpSp>
        <p:nvGrpSpPr>
          <p:cNvPr id="4" name="Group 3">
            <a:extLst>
              <a:ext uri="{FF2B5EF4-FFF2-40B4-BE49-F238E27FC236}">
                <a16:creationId xmlns:a16="http://schemas.microsoft.com/office/drawing/2014/main" id="{9F8E4656-97C8-F9C1-D18D-A06A084F452A}"/>
              </a:ext>
            </a:extLst>
          </p:cNvPr>
          <p:cNvGrpSpPr/>
          <p:nvPr/>
        </p:nvGrpSpPr>
        <p:grpSpPr>
          <a:xfrm>
            <a:off x="6880398" y="6022929"/>
            <a:ext cx="570251" cy="152400"/>
            <a:chOff x="4038600" y="3124200"/>
            <a:chExt cx="570251" cy="152400"/>
          </a:xfrm>
        </p:grpSpPr>
        <p:cxnSp>
          <p:nvCxnSpPr>
            <p:cNvPr id="5" name="Straight Arrow Connector 4">
              <a:extLst>
                <a:ext uri="{FF2B5EF4-FFF2-40B4-BE49-F238E27FC236}">
                  <a16:creationId xmlns:a16="http://schemas.microsoft.com/office/drawing/2014/main" id="{2F7CB0D7-2D09-39C5-73B3-84EEE96018AC}"/>
                </a:ext>
              </a:extLst>
            </p:cNvPr>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3C13D15D-F4CB-5FFE-1EE5-8F3D4ADF52E4}"/>
                </a:ext>
              </a:extLst>
            </p:cNvPr>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397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Predicting </a:t>
            </a:r>
            <a:r>
              <a:rPr lang="en-US" dirty="0">
                <a:solidFill>
                  <a:srgbClr val="FFFF00"/>
                </a:solidFill>
              </a:rPr>
              <a:t>Equilibrium Shift </a:t>
            </a:r>
            <a:r>
              <a:rPr lang="en-US" dirty="0">
                <a:solidFill>
                  <a:schemeClr val="bg1"/>
                </a:solidFill>
              </a:rPr>
              <a:t>due to </a:t>
            </a:r>
            <a:r>
              <a:rPr lang="en-US" dirty="0">
                <a:solidFill>
                  <a:srgbClr val="FFFF00"/>
                </a:solidFill>
              </a:rPr>
              <a:t>Temperature</a:t>
            </a:r>
          </a:p>
        </p:txBody>
      </p:sp>
      <p:sp>
        <p:nvSpPr>
          <p:cNvPr id="8" name="Content Placeholder 7"/>
          <p:cNvSpPr>
            <a:spLocks noGrp="1"/>
          </p:cNvSpPr>
          <p:nvPr>
            <p:ph sz="quarter" idx="15"/>
          </p:nvPr>
        </p:nvSpPr>
        <p:spPr>
          <a:xfrm>
            <a:off x="4343401" y="1377155"/>
            <a:ext cx="4800600" cy="5480845"/>
          </a:xfrm>
        </p:spPr>
        <p:txBody>
          <a:bodyPr lIns="182629" tIns="91313"/>
          <a:lstStyle/>
          <a:p>
            <a:pPr marL="0" lvl="1" indent="0" algn="ctr">
              <a:buNone/>
            </a:pPr>
            <a:r>
              <a:rPr lang="en-US" sz="2100" dirty="0"/>
              <a:t>2CO</a:t>
            </a:r>
            <a:r>
              <a:rPr lang="en-US" sz="2100" baseline="-25000" dirty="0"/>
              <a:t> (g)</a:t>
            </a:r>
            <a:r>
              <a:rPr lang="en-US" sz="2100" dirty="0"/>
              <a:t> ⇌  CO</a:t>
            </a:r>
            <a:r>
              <a:rPr lang="en-US" sz="2100" baseline="-25000" dirty="0"/>
              <a:t>2 (g)</a:t>
            </a:r>
            <a:r>
              <a:rPr lang="en-US" sz="2100" dirty="0"/>
              <a:t> + C</a:t>
            </a:r>
            <a:r>
              <a:rPr lang="en-US" sz="2100" baseline="-25000" dirty="0"/>
              <a:t> (s)</a:t>
            </a:r>
            <a:r>
              <a:rPr lang="en-US" sz="2100" dirty="0"/>
              <a:t> </a:t>
            </a:r>
            <a:r>
              <a:rPr lang="en-US" sz="1900" dirty="0"/>
              <a:t>+ heat</a:t>
            </a:r>
          </a:p>
          <a:p>
            <a:pPr marL="0" lvl="1" indent="0">
              <a:buNone/>
            </a:pPr>
            <a:r>
              <a:rPr lang="en-US" sz="2100" dirty="0">
                <a:solidFill>
                  <a:srgbClr val="0070C0"/>
                </a:solidFill>
              </a:rPr>
              <a:t>For the equilibrium system described by the equation above, what happens if temperature is increased?</a:t>
            </a:r>
          </a:p>
          <a:p>
            <a:pPr marL="243014" lvl="1" indent="0">
              <a:buNone/>
            </a:pPr>
            <a:r>
              <a:rPr lang="en-US" sz="2100" dirty="0"/>
              <a:t>O	equilibrium shifts right</a:t>
            </a:r>
          </a:p>
          <a:p>
            <a:pPr marL="243014" lvl="1" indent="0">
              <a:buNone/>
            </a:pPr>
            <a:r>
              <a:rPr lang="en-US" sz="2100" dirty="0"/>
              <a:t>O 	equilibrium shifts left</a:t>
            </a:r>
          </a:p>
          <a:p>
            <a:pPr marL="0" lvl="1" indent="0">
              <a:buNone/>
            </a:pPr>
            <a:endParaRPr lang="en-US" sz="2100" dirty="0">
              <a:solidFill>
                <a:srgbClr val="0070C0"/>
              </a:solidFill>
            </a:endParaRPr>
          </a:p>
          <a:p>
            <a:pPr marL="0" lvl="1" indent="0">
              <a:buNone/>
            </a:pPr>
            <a:r>
              <a:rPr lang="en-US" sz="2100" dirty="0">
                <a:solidFill>
                  <a:srgbClr val="0070C0"/>
                </a:solidFill>
              </a:rPr>
              <a:t>What happens if temperature is decreased?</a:t>
            </a:r>
          </a:p>
          <a:p>
            <a:pPr marL="243014" lvl="1" indent="0">
              <a:buNone/>
            </a:pPr>
            <a:r>
              <a:rPr lang="en-US" sz="2100" dirty="0"/>
              <a:t>O 	equilibrium shifts right</a:t>
            </a:r>
          </a:p>
          <a:p>
            <a:pPr marL="243014" lvl="1" indent="0">
              <a:buNone/>
            </a:pPr>
            <a:r>
              <a:rPr lang="en-US" sz="2100" dirty="0"/>
              <a:t>O	equilibrium shifts left</a:t>
            </a:r>
            <a:endParaRPr lang="en-US" sz="2100" dirty="0">
              <a:solidFill>
                <a:schemeClr val="accent1"/>
              </a:solidFill>
            </a:endParaRPr>
          </a:p>
          <a:p>
            <a:endParaRPr lang="en-US" dirty="0"/>
          </a:p>
        </p:txBody>
      </p:sp>
      <p:sp>
        <p:nvSpPr>
          <p:cNvPr id="9" name="Content Placeholder 8"/>
          <p:cNvSpPr>
            <a:spLocks noGrp="1"/>
          </p:cNvSpPr>
          <p:nvPr>
            <p:ph sz="quarter" idx="16"/>
          </p:nvPr>
        </p:nvSpPr>
        <p:spPr/>
        <p:txBody>
          <a:bodyPr lIns="182629" tIns="91313"/>
          <a:lstStyle/>
          <a:p>
            <a:pPr marL="0" lvl="1" indent="0" algn="ctr">
              <a:buNone/>
            </a:pPr>
            <a:r>
              <a:rPr lang="en-US" sz="1900" dirty="0"/>
              <a:t>2POCl</a:t>
            </a:r>
            <a:r>
              <a:rPr lang="en-US" sz="1900" baseline="-25000" dirty="0"/>
              <a:t>3 (g)</a:t>
            </a:r>
            <a:r>
              <a:rPr lang="en-US" sz="1900" dirty="0"/>
              <a:t> + heat ⇌  2PCl</a:t>
            </a:r>
            <a:r>
              <a:rPr lang="en-US" sz="1900" baseline="-25000" dirty="0"/>
              <a:t>3 (g)</a:t>
            </a:r>
            <a:r>
              <a:rPr lang="en-US" sz="1900" dirty="0"/>
              <a:t> + O</a:t>
            </a:r>
            <a:r>
              <a:rPr lang="en-US" sz="1900" baseline="-25000" dirty="0"/>
              <a:t>2 (g)</a:t>
            </a:r>
            <a:r>
              <a:rPr lang="en-US" sz="1900" dirty="0"/>
              <a:t> </a:t>
            </a:r>
          </a:p>
          <a:p>
            <a:pPr marL="0" lvl="1" indent="0">
              <a:buNone/>
            </a:pPr>
            <a:r>
              <a:rPr lang="en-US" sz="2100" dirty="0">
                <a:solidFill>
                  <a:srgbClr val="0070C0"/>
                </a:solidFill>
              </a:rPr>
              <a:t>For the equilibrium system described by the equation above, what happens if temperature is decreased?</a:t>
            </a:r>
          </a:p>
          <a:p>
            <a:pPr marL="243014" lvl="1" indent="0">
              <a:buNone/>
            </a:pPr>
            <a:r>
              <a:rPr lang="en-US" sz="2100" dirty="0"/>
              <a:t>O	equilibrium shifts right</a:t>
            </a:r>
          </a:p>
          <a:p>
            <a:pPr marL="243014" lvl="1" indent="0">
              <a:buNone/>
            </a:pPr>
            <a:r>
              <a:rPr lang="en-US" sz="2100" dirty="0"/>
              <a:t>O 	equilibrium shifts left </a:t>
            </a:r>
          </a:p>
          <a:p>
            <a:pPr marL="0" lvl="1" indent="0">
              <a:buNone/>
            </a:pPr>
            <a:endParaRPr lang="en-US" sz="2100" dirty="0">
              <a:solidFill>
                <a:srgbClr val="0070C0"/>
              </a:solidFill>
            </a:endParaRPr>
          </a:p>
          <a:p>
            <a:pPr marL="0" lvl="1" indent="0">
              <a:buNone/>
            </a:pPr>
            <a:r>
              <a:rPr lang="en-US" sz="2100" dirty="0">
                <a:solidFill>
                  <a:srgbClr val="0070C0"/>
                </a:solidFill>
              </a:rPr>
              <a:t>What happens if temperature is increased?</a:t>
            </a:r>
          </a:p>
          <a:p>
            <a:pPr marL="243014" lvl="1" indent="0">
              <a:buNone/>
            </a:pPr>
            <a:r>
              <a:rPr lang="en-US" sz="2100" dirty="0"/>
              <a:t>O 	equilibrium shifts right</a:t>
            </a:r>
          </a:p>
          <a:p>
            <a:pPr marL="243014" lvl="1" indent="0">
              <a:buNone/>
            </a:pPr>
            <a:r>
              <a:rPr lang="en-US" sz="2100" dirty="0"/>
              <a:t>O	equilibrium shifts left </a:t>
            </a:r>
          </a:p>
          <a:p>
            <a:endParaRPr lang="en-US" dirty="0"/>
          </a:p>
        </p:txBody>
      </p:sp>
      <p:pic>
        <p:nvPicPr>
          <p:cNvPr id="10" name="Picture 9" descr="quick_check-01.eps"/>
          <p:cNvPicPr/>
          <p:nvPr/>
        </p:nvPicPr>
        <p:blipFill>
          <a:blip r:embed="rId3">
            <a:extLst>
              <a:ext uri="{28A0092B-C50C-407E-A947-70E740481C1C}">
                <a14:useLocalDpi xmlns:a14="http://schemas.microsoft.com/office/drawing/2010/main" val="0"/>
              </a:ext>
            </a:extLst>
          </a:blip>
          <a:stretch>
            <a:fillRect/>
          </a:stretch>
        </p:blipFill>
        <p:spPr>
          <a:xfrm>
            <a:off x="8456934" y="3200400"/>
            <a:ext cx="687070" cy="813435"/>
          </a:xfrm>
          <a:prstGeom prst="rect">
            <a:avLst/>
          </a:prstGeom>
        </p:spPr>
      </p:pic>
      <p:cxnSp>
        <p:nvCxnSpPr>
          <p:cNvPr id="4" name="Straight Connector 3">
            <a:extLst>
              <a:ext uri="{FF2B5EF4-FFF2-40B4-BE49-F238E27FC236}">
                <a16:creationId xmlns:a16="http://schemas.microsoft.com/office/drawing/2014/main" id="{BEE444A6-33EC-4DCE-843B-9D68B5899F62}"/>
              </a:ext>
            </a:extLst>
          </p:cNvPr>
          <p:cNvCxnSpPr>
            <a:cxnSpLocks/>
          </p:cNvCxnSpPr>
          <p:nvPr/>
        </p:nvCxnSpPr>
        <p:spPr bwMode="auto">
          <a:xfrm>
            <a:off x="4343401" y="1377155"/>
            <a:ext cx="0" cy="5480845"/>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212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500"/>
                                        <p:tgtEl>
                                          <p:spTgt spid="8">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Predicting </a:t>
            </a:r>
            <a:r>
              <a:rPr lang="en-US" dirty="0">
                <a:solidFill>
                  <a:srgbClr val="FFFF00"/>
                </a:solidFill>
              </a:rPr>
              <a:t>Equilibrium Shift </a:t>
            </a:r>
            <a:r>
              <a:rPr lang="en-US" dirty="0">
                <a:solidFill>
                  <a:schemeClr val="bg1"/>
                </a:solidFill>
              </a:rPr>
              <a:t>due to </a:t>
            </a:r>
            <a:r>
              <a:rPr lang="en-US" dirty="0">
                <a:solidFill>
                  <a:srgbClr val="FFFF00"/>
                </a:solidFill>
              </a:rPr>
              <a:t>Temperature</a:t>
            </a:r>
          </a:p>
        </p:txBody>
      </p:sp>
      <p:sp>
        <p:nvSpPr>
          <p:cNvPr id="8" name="Content Placeholder 7"/>
          <p:cNvSpPr>
            <a:spLocks noGrp="1"/>
          </p:cNvSpPr>
          <p:nvPr>
            <p:ph sz="quarter" idx="15"/>
          </p:nvPr>
        </p:nvSpPr>
        <p:spPr>
          <a:xfrm>
            <a:off x="4343401" y="1377155"/>
            <a:ext cx="4800600" cy="5480845"/>
          </a:xfrm>
        </p:spPr>
        <p:txBody>
          <a:bodyPr lIns="182629" tIns="91313"/>
          <a:lstStyle/>
          <a:p>
            <a:pPr marL="0" lvl="1" indent="0" algn="ctr">
              <a:buNone/>
            </a:pPr>
            <a:r>
              <a:rPr lang="en-US" sz="2100" dirty="0"/>
              <a:t>2CO</a:t>
            </a:r>
            <a:r>
              <a:rPr lang="en-US" sz="2100" baseline="-25000" dirty="0"/>
              <a:t> (g)</a:t>
            </a:r>
            <a:r>
              <a:rPr lang="en-US" sz="2100" dirty="0"/>
              <a:t> ⇌  CO</a:t>
            </a:r>
            <a:r>
              <a:rPr lang="en-US" sz="2100" baseline="-25000" dirty="0"/>
              <a:t>2 (g)</a:t>
            </a:r>
            <a:r>
              <a:rPr lang="en-US" sz="2100" dirty="0"/>
              <a:t> + C</a:t>
            </a:r>
            <a:r>
              <a:rPr lang="en-US" sz="2100" baseline="-25000" dirty="0"/>
              <a:t> (s)</a:t>
            </a:r>
            <a:r>
              <a:rPr lang="en-US" sz="2100" dirty="0"/>
              <a:t> </a:t>
            </a:r>
            <a:r>
              <a:rPr lang="en-US" sz="1900" dirty="0"/>
              <a:t>+ heat</a:t>
            </a:r>
          </a:p>
          <a:p>
            <a:pPr marL="0" lvl="1" indent="0">
              <a:buNone/>
            </a:pPr>
            <a:r>
              <a:rPr lang="en-US" sz="1800" dirty="0">
                <a:solidFill>
                  <a:srgbClr val="0070C0"/>
                </a:solidFill>
              </a:rPr>
              <a:t>For the equilibrium system described by the equation above, what happens if temperature is increased?</a:t>
            </a:r>
          </a:p>
          <a:p>
            <a:pPr marL="243014" lvl="1" indent="0">
              <a:buNone/>
            </a:pPr>
            <a:r>
              <a:rPr lang="en-US" sz="2100" dirty="0"/>
              <a:t>Equilibrium shifts left to absorb the excess heat added. </a:t>
            </a:r>
            <a:r>
              <a:rPr lang="en-US" sz="2400" dirty="0"/>
              <a:t>Favors </a:t>
            </a:r>
            <a:r>
              <a:rPr lang="en-US" sz="2400" b="1" dirty="0">
                <a:solidFill>
                  <a:srgbClr val="FF0000"/>
                </a:solidFill>
              </a:rPr>
              <a:t>reverse</a:t>
            </a:r>
            <a:r>
              <a:rPr lang="en-US" sz="2400" dirty="0"/>
              <a:t> reaction.</a:t>
            </a:r>
            <a:endParaRPr lang="en-US" sz="2000" dirty="0"/>
          </a:p>
          <a:p>
            <a:pPr marL="0" lvl="1" indent="0">
              <a:buNone/>
            </a:pPr>
            <a:endParaRPr lang="en-US" sz="2100" dirty="0">
              <a:solidFill>
                <a:srgbClr val="0070C0"/>
              </a:solidFill>
            </a:endParaRPr>
          </a:p>
          <a:p>
            <a:pPr marL="0" lvl="1" indent="0">
              <a:buNone/>
            </a:pPr>
            <a:r>
              <a:rPr lang="en-US" sz="2100" dirty="0">
                <a:solidFill>
                  <a:srgbClr val="0070C0"/>
                </a:solidFill>
              </a:rPr>
              <a:t>What happens if temperature is decreased?</a:t>
            </a:r>
          </a:p>
          <a:p>
            <a:pPr marL="243014" lvl="1" indent="0">
              <a:buNone/>
            </a:pPr>
            <a:r>
              <a:rPr lang="en-US" sz="2100" dirty="0"/>
              <a:t>Equilibrium shifts right to restore the heat that was lost. </a:t>
            </a:r>
            <a:r>
              <a:rPr lang="en-US" sz="2400" dirty="0"/>
              <a:t>Favors </a:t>
            </a:r>
            <a:r>
              <a:rPr lang="en-US" sz="2400" b="1" dirty="0">
                <a:solidFill>
                  <a:srgbClr val="FF0000"/>
                </a:solidFill>
              </a:rPr>
              <a:t>forward</a:t>
            </a:r>
            <a:r>
              <a:rPr lang="en-US" sz="2400" dirty="0"/>
              <a:t> reaction.</a:t>
            </a:r>
            <a:endParaRPr lang="en-US" sz="2100" dirty="0"/>
          </a:p>
          <a:p>
            <a:endParaRPr lang="en-US" dirty="0"/>
          </a:p>
        </p:txBody>
      </p:sp>
      <p:sp>
        <p:nvSpPr>
          <p:cNvPr id="9" name="Content Placeholder 8"/>
          <p:cNvSpPr>
            <a:spLocks noGrp="1"/>
          </p:cNvSpPr>
          <p:nvPr>
            <p:ph sz="quarter" idx="16"/>
          </p:nvPr>
        </p:nvSpPr>
        <p:spPr/>
        <p:txBody>
          <a:bodyPr lIns="182629" tIns="91313"/>
          <a:lstStyle/>
          <a:p>
            <a:pPr marL="0" lvl="1" indent="0" algn="ctr">
              <a:buNone/>
            </a:pPr>
            <a:r>
              <a:rPr lang="en-US" sz="1900" dirty="0"/>
              <a:t>2POCl</a:t>
            </a:r>
            <a:r>
              <a:rPr lang="en-US" sz="1900" baseline="-25000" dirty="0"/>
              <a:t>3 (g)</a:t>
            </a:r>
            <a:r>
              <a:rPr lang="en-US" sz="1900" dirty="0"/>
              <a:t> + heat ⇌  2PCl</a:t>
            </a:r>
            <a:r>
              <a:rPr lang="en-US" sz="1900" baseline="-25000" dirty="0"/>
              <a:t>3 (g)</a:t>
            </a:r>
            <a:r>
              <a:rPr lang="en-US" sz="1900" dirty="0"/>
              <a:t> + O</a:t>
            </a:r>
            <a:r>
              <a:rPr lang="en-US" sz="1900" baseline="-25000" dirty="0"/>
              <a:t>2 (g)</a:t>
            </a:r>
            <a:r>
              <a:rPr lang="en-US" sz="1900" dirty="0"/>
              <a:t> </a:t>
            </a:r>
          </a:p>
          <a:p>
            <a:pPr marL="0" lvl="1" indent="0">
              <a:buNone/>
            </a:pPr>
            <a:r>
              <a:rPr lang="en-US" sz="1800" dirty="0">
                <a:solidFill>
                  <a:srgbClr val="0070C0"/>
                </a:solidFill>
              </a:rPr>
              <a:t>For the equilibrium system described by the equation above, what happens if temperature is decreased?</a:t>
            </a:r>
          </a:p>
          <a:p>
            <a:pPr marL="243014" lvl="1" indent="0">
              <a:buNone/>
            </a:pPr>
            <a:r>
              <a:rPr lang="en-US" sz="2100" dirty="0"/>
              <a:t>Equilibrium shifts left to restore the heat that was lost. </a:t>
            </a:r>
            <a:r>
              <a:rPr lang="en-US" sz="2400" dirty="0"/>
              <a:t>Favors </a:t>
            </a:r>
            <a:r>
              <a:rPr lang="en-US" sz="2400" b="1" dirty="0">
                <a:solidFill>
                  <a:srgbClr val="FF0000"/>
                </a:solidFill>
              </a:rPr>
              <a:t>reverse</a:t>
            </a:r>
            <a:r>
              <a:rPr lang="en-US" sz="2400" dirty="0"/>
              <a:t> reaction.</a:t>
            </a:r>
            <a:endParaRPr lang="en-US" sz="2000" dirty="0"/>
          </a:p>
          <a:p>
            <a:pPr marL="0" lvl="1" indent="0">
              <a:buNone/>
            </a:pPr>
            <a:endParaRPr lang="en-US" sz="2100" dirty="0">
              <a:solidFill>
                <a:srgbClr val="0070C0"/>
              </a:solidFill>
            </a:endParaRPr>
          </a:p>
          <a:p>
            <a:pPr marL="0" lvl="1" indent="0">
              <a:buNone/>
            </a:pPr>
            <a:r>
              <a:rPr lang="en-US" sz="2100" dirty="0">
                <a:solidFill>
                  <a:srgbClr val="0070C0"/>
                </a:solidFill>
              </a:rPr>
              <a:t>What happens if temperature is increased?</a:t>
            </a:r>
          </a:p>
          <a:p>
            <a:pPr marL="243014" lvl="1" indent="0">
              <a:buNone/>
            </a:pPr>
            <a:r>
              <a:rPr lang="en-US" sz="2100" dirty="0"/>
              <a:t>Equilibrium shifts right to absorb the excess heat added. </a:t>
            </a:r>
            <a:r>
              <a:rPr lang="en-US" sz="2400" dirty="0"/>
              <a:t>Favors </a:t>
            </a:r>
            <a:r>
              <a:rPr lang="en-US" sz="2400" b="1" dirty="0">
                <a:solidFill>
                  <a:srgbClr val="FF0000"/>
                </a:solidFill>
              </a:rPr>
              <a:t>forward</a:t>
            </a:r>
            <a:r>
              <a:rPr lang="en-US" sz="2400" dirty="0"/>
              <a:t> reaction.</a:t>
            </a:r>
            <a:endParaRPr lang="en-US" sz="2000" dirty="0"/>
          </a:p>
          <a:p>
            <a:pPr marL="243014" lvl="1" indent="0">
              <a:buNone/>
            </a:pPr>
            <a:endParaRPr lang="en-US" sz="2100" dirty="0"/>
          </a:p>
          <a:p>
            <a:endParaRPr lang="en-US" dirty="0"/>
          </a:p>
        </p:txBody>
      </p:sp>
      <p:pic>
        <p:nvPicPr>
          <p:cNvPr id="5" name="Picture 4" descr="quick_check-01.eps"/>
          <p:cNvPicPr/>
          <p:nvPr/>
        </p:nvPicPr>
        <p:blipFill>
          <a:blip r:embed="rId3">
            <a:extLst>
              <a:ext uri="{28A0092B-C50C-407E-A947-70E740481C1C}">
                <a14:useLocalDpi xmlns:a14="http://schemas.microsoft.com/office/drawing/2010/main" val="0"/>
              </a:ext>
            </a:extLst>
          </a:blip>
          <a:stretch>
            <a:fillRect/>
          </a:stretch>
        </p:blipFill>
        <p:spPr>
          <a:xfrm>
            <a:off x="8382000" y="3710859"/>
            <a:ext cx="687070" cy="813435"/>
          </a:xfrm>
          <a:prstGeom prst="rect">
            <a:avLst/>
          </a:prstGeom>
        </p:spPr>
      </p:pic>
      <p:cxnSp>
        <p:nvCxnSpPr>
          <p:cNvPr id="6" name="Straight Connector 5">
            <a:extLst>
              <a:ext uri="{FF2B5EF4-FFF2-40B4-BE49-F238E27FC236}">
                <a16:creationId xmlns:a16="http://schemas.microsoft.com/office/drawing/2014/main" id="{2EC7E21F-7B07-47E1-B66D-50565C465BF2}"/>
              </a:ext>
            </a:extLst>
          </p:cNvPr>
          <p:cNvCxnSpPr>
            <a:cxnSpLocks/>
          </p:cNvCxnSpPr>
          <p:nvPr/>
        </p:nvCxnSpPr>
        <p:spPr bwMode="auto">
          <a:xfrm>
            <a:off x="4343401" y="1377155"/>
            <a:ext cx="0" cy="5480845"/>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6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152401" y="3429000"/>
            <a:ext cx="8915456" cy="3200400"/>
          </a:xfrm>
        </p:spPr>
        <p:txBody>
          <a:bodyPr/>
          <a:lstStyle/>
          <a:p>
            <a:pPr marL="0" indent="0">
              <a:spcBef>
                <a:spcPts val="1800"/>
              </a:spcBef>
            </a:pPr>
            <a:r>
              <a:rPr lang="en-US" altLang="en-US" sz="3000" dirty="0">
                <a:solidFill>
                  <a:srgbClr val="00B0F0"/>
                </a:solidFill>
              </a:rPr>
              <a:t>During exercise, the [CO</a:t>
            </a:r>
            <a:r>
              <a:rPr lang="en-US" altLang="en-US" sz="3000" baseline="-25000" dirty="0">
                <a:solidFill>
                  <a:srgbClr val="00B0F0"/>
                </a:solidFill>
              </a:rPr>
              <a:t>2</a:t>
            </a:r>
            <a:r>
              <a:rPr lang="en-US" altLang="en-US" sz="3000" dirty="0">
                <a:solidFill>
                  <a:srgbClr val="00B0F0"/>
                </a:solidFill>
              </a:rPr>
              <a:t>] in the blood increases. </a:t>
            </a:r>
          </a:p>
          <a:p>
            <a:pPr marL="0" indent="0">
              <a:spcBef>
                <a:spcPts val="1800"/>
              </a:spcBef>
            </a:pPr>
            <a:r>
              <a:rPr lang="en-US" altLang="en-US" sz="3000" dirty="0"/>
              <a:t>This shifts the equilibrium in the direction of carbonic acid (</a:t>
            </a:r>
            <a:r>
              <a:rPr lang="en-US" altLang="en-US" sz="2400" i="1" dirty="0">
                <a:latin typeface="Times New Roman" panose="02020603050405020304" pitchFamily="18" charset="0"/>
                <a:cs typeface="Times New Roman" panose="02020603050405020304" pitchFamily="18" charset="0"/>
              </a:rPr>
              <a:t>to the right, favoring the forward reaction</a:t>
            </a:r>
            <a:r>
              <a:rPr lang="en-US" altLang="en-US" sz="3000" dirty="0"/>
              <a:t>), which breaks down to HCO</a:t>
            </a:r>
            <a:r>
              <a:rPr lang="en-US" altLang="en-US" sz="3000" baseline="-25000" dirty="0"/>
              <a:t>3</a:t>
            </a:r>
            <a:r>
              <a:rPr lang="en-US" altLang="en-US" sz="3000" baseline="30000" dirty="0"/>
              <a:t>-</a:t>
            </a:r>
            <a:r>
              <a:rPr lang="en-US" altLang="en-US" sz="3000" dirty="0"/>
              <a:t> and H</a:t>
            </a:r>
            <a:r>
              <a:rPr lang="en-US" altLang="en-US" sz="3000" baseline="30000" dirty="0"/>
              <a:t>+</a:t>
            </a:r>
            <a:r>
              <a:rPr lang="en-US" altLang="en-US" sz="3000" dirty="0"/>
              <a:t>.  </a:t>
            </a:r>
          </a:p>
          <a:p>
            <a:pPr marL="0" indent="0">
              <a:spcBef>
                <a:spcPts val="1800"/>
              </a:spcBef>
            </a:pPr>
            <a:r>
              <a:rPr lang="en-US" altLang="en-US" sz="3000" dirty="0">
                <a:solidFill>
                  <a:srgbClr val="00B0F0"/>
                </a:solidFill>
              </a:rPr>
              <a:t>The kidneys excrete extra H</a:t>
            </a:r>
            <a:r>
              <a:rPr lang="en-US" altLang="en-US" sz="3000" baseline="30000" dirty="0">
                <a:solidFill>
                  <a:srgbClr val="00B0F0"/>
                </a:solidFill>
              </a:rPr>
              <a:t>+</a:t>
            </a:r>
            <a:r>
              <a:rPr lang="en-US" altLang="en-US" sz="3000" dirty="0">
                <a:solidFill>
                  <a:srgbClr val="00B0F0"/>
                </a:solidFill>
              </a:rPr>
              <a:t>.</a:t>
            </a:r>
            <a:endParaRPr lang="en-US" altLang="en-US" sz="3000" baseline="30000" dirty="0">
              <a:solidFill>
                <a:srgbClr val="00B0F0"/>
              </a:solidFill>
            </a:endParaRPr>
          </a:p>
        </p:txBody>
      </p:sp>
      <p:sp>
        <p:nvSpPr>
          <p:cNvPr id="139268" name="Rectangle 4"/>
          <p:cNvSpPr>
            <a:spLocks noGrp="1" noChangeArrowheads="1"/>
          </p:cNvSpPr>
          <p:nvPr>
            <p:ph type="title"/>
          </p:nvPr>
        </p:nvSpPr>
        <p:spPr>
          <a:xfrm>
            <a:off x="685800" y="0"/>
            <a:ext cx="7772401" cy="838200"/>
          </a:xfrm>
          <a:noFill/>
          <a:ln/>
        </p:spPr>
        <p:txBody>
          <a:bodyPr/>
          <a:lstStyle/>
          <a:p>
            <a:pPr algn="ctr"/>
            <a:r>
              <a:rPr lang="en-US" altLang="en-US" sz="2700" dirty="0">
                <a:solidFill>
                  <a:srgbClr val="B54C8C"/>
                </a:solidFill>
              </a:rPr>
              <a:t>Real Life Application of Le Ch</a:t>
            </a:r>
            <a:r>
              <a:rPr lang="en-US" altLang="ja-JP" sz="2700" dirty="0">
                <a:solidFill>
                  <a:srgbClr val="B54C8C"/>
                </a:solidFill>
              </a:rPr>
              <a:t>âtelier’s Principle</a:t>
            </a:r>
            <a:endParaRPr lang="en-US" altLang="en-US" sz="2700" dirty="0">
              <a:solidFill>
                <a:srgbClr val="B54C8C"/>
              </a:solidFill>
            </a:endParaRPr>
          </a:p>
        </p:txBody>
      </p:sp>
      <p:sp>
        <p:nvSpPr>
          <p:cNvPr id="139270" name="Text Box 6"/>
          <p:cNvSpPr txBox="1">
            <a:spLocks noChangeArrowheads="1"/>
          </p:cNvSpPr>
          <p:nvPr/>
        </p:nvSpPr>
        <p:spPr bwMode="auto">
          <a:xfrm>
            <a:off x="304800" y="990635"/>
            <a:ext cx="4648200" cy="150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p>
            <a:pPr>
              <a:spcBef>
                <a:spcPct val="50000"/>
              </a:spcBef>
            </a:pPr>
            <a:r>
              <a:rPr lang="en-US" altLang="en-US" dirty="0"/>
              <a:t>An equilibrium between carbonic acid, carbon dioxide, and water exists in the blood stream, maintaining blood pH:</a:t>
            </a:r>
          </a:p>
        </p:txBody>
      </p:sp>
      <p:pic>
        <p:nvPicPr>
          <p:cNvPr id="139271" name="Picture 7" descr="561a"/>
          <p:cNvPicPr>
            <a:picLocks noChangeAspect="1" noChangeArrowheads="1"/>
          </p:cNvPicPr>
          <p:nvPr/>
        </p:nvPicPr>
        <p:blipFill>
          <a:blip r:embed="rId3">
            <a:extLst>
              <a:ext uri="{28A0092B-C50C-407E-A947-70E740481C1C}">
                <a14:useLocalDpi xmlns:a14="http://schemas.microsoft.com/office/drawing/2010/main" val="0"/>
              </a:ext>
            </a:extLst>
          </a:blip>
          <a:srcRect t="9366" b="9366"/>
          <a:stretch>
            <a:fillRect/>
          </a:stretch>
        </p:blipFill>
        <p:spPr bwMode="auto">
          <a:xfrm>
            <a:off x="5105399" y="990600"/>
            <a:ext cx="3714750" cy="22510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57" y="2599808"/>
            <a:ext cx="4572001" cy="48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34731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9270"/>
                                        </p:tgtEl>
                                        <p:attrNameLst>
                                          <p:attrName>style.visibility</p:attrName>
                                        </p:attrNameLst>
                                      </p:cBhvr>
                                      <p:to>
                                        <p:strVal val="visible"/>
                                      </p:to>
                                    </p:set>
                                    <p:animEffect transition="in" filter="fade">
                                      <p:cBhvr>
                                        <p:cTn id="7" dur="500"/>
                                        <p:tgtEl>
                                          <p:spTgt spid="139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7">
                                            <p:txEl>
                                              <p:pRg st="0" end="0"/>
                                            </p:txEl>
                                          </p:spTgt>
                                        </p:tgtEl>
                                        <p:attrNameLst>
                                          <p:attrName>style.visibility</p:attrName>
                                        </p:attrNameLst>
                                      </p:cBhvr>
                                      <p:to>
                                        <p:strVal val="visible"/>
                                      </p:to>
                                    </p:set>
                                    <p:animEffect transition="in" filter="fade">
                                      <p:cBhvr>
                                        <p:cTn id="17" dur="500"/>
                                        <p:tgtEl>
                                          <p:spTgt spid="13926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267">
                                            <p:txEl>
                                              <p:pRg st="1" end="1"/>
                                            </p:txEl>
                                          </p:spTgt>
                                        </p:tgtEl>
                                        <p:attrNameLst>
                                          <p:attrName>style.visibility</p:attrName>
                                        </p:attrNameLst>
                                      </p:cBhvr>
                                      <p:to>
                                        <p:strVal val="visible"/>
                                      </p:to>
                                    </p:set>
                                    <p:animEffect transition="in" filter="fade">
                                      <p:cBhvr>
                                        <p:cTn id="22" dur="500"/>
                                        <p:tgtEl>
                                          <p:spTgt spid="13926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267">
                                            <p:txEl>
                                              <p:pRg st="2" end="2"/>
                                            </p:txEl>
                                          </p:spTgt>
                                        </p:tgtEl>
                                        <p:attrNameLst>
                                          <p:attrName>style.visibility</p:attrName>
                                        </p:attrNameLst>
                                      </p:cBhvr>
                                      <p:to>
                                        <p:strVal val="visible"/>
                                      </p:to>
                                    </p:set>
                                    <p:animEffect transition="in" filter="fade">
                                      <p:cBhvr>
                                        <p:cTn id="27" dur="500"/>
                                        <p:tgtEl>
                                          <p:spTgt spid="139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304857" y="3352800"/>
            <a:ext cx="8762999" cy="3276600"/>
          </a:xfrm>
        </p:spPr>
        <p:txBody>
          <a:bodyPr/>
          <a:lstStyle/>
          <a:p>
            <a:pPr marL="0" indent="0"/>
            <a:r>
              <a:rPr lang="en-US" altLang="en-US" sz="1600" dirty="0">
                <a:solidFill>
                  <a:srgbClr val="00B0F0"/>
                </a:solidFill>
              </a:rPr>
              <a:t>During exercise, the [CO</a:t>
            </a:r>
            <a:r>
              <a:rPr lang="en-US" altLang="en-US" sz="1600" baseline="-25000" dirty="0">
                <a:solidFill>
                  <a:srgbClr val="00B0F0"/>
                </a:solidFill>
              </a:rPr>
              <a:t>2</a:t>
            </a:r>
            <a:r>
              <a:rPr lang="en-US" altLang="en-US" sz="1600" dirty="0">
                <a:solidFill>
                  <a:srgbClr val="00B0F0"/>
                </a:solidFill>
              </a:rPr>
              <a:t>] in the blood increases. This shifts the equilibrium in the direction of carbonic acid, which breaks down to HCO</a:t>
            </a:r>
            <a:r>
              <a:rPr lang="en-US" altLang="en-US" sz="1600" baseline="-25000" dirty="0">
                <a:solidFill>
                  <a:srgbClr val="00B0F0"/>
                </a:solidFill>
              </a:rPr>
              <a:t>3</a:t>
            </a:r>
            <a:r>
              <a:rPr lang="en-US" altLang="en-US" sz="1600" baseline="30000" dirty="0">
                <a:solidFill>
                  <a:srgbClr val="00B0F0"/>
                </a:solidFill>
              </a:rPr>
              <a:t>-</a:t>
            </a:r>
            <a:r>
              <a:rPr lang="en-US" altLang="en-US" sz="1600" dirty="0">
                <a:solidFill>
                  <a:srgbClr val="00B0F0"/>
                </a:solidFill>
              </a:rPr>
              <a:t> and H</a:t>
            </a:r>
            <a:r>
              <a:rPr lang="en-US" altLang="en-US" sz="1600" baseline="30000" dirty="0">
                <a:solidFill>
                  <a:srgbClr val="00B0F0"/>
                </a:solidFill>
              </a:rPr>
              <a:t>+</a:t>
            </a:r>
            <a:r>
              <a:rPr lang="en-US" altLang="en-US" sz="1600" dirty="0">
                <a:solidFill>
                  <a:srgbClr val="00B0F0"/>
                </a:solidFill>
              </a:rPr>
              <a:t>.  The kidneys excrete extra H</a:t>
            </a:r>
            <a:r>
              <a:rPr lang="en-US" altLang="en-US" sz="1600" baseline="30000" dirty="0">
                <a:solidFill>
                  <a:srgbClr val="00B0F0"/>
                </a:solidFill>
              </a:rPr>
              <a:t>+</a:t>
            </a:r>
            <a:r>
              <a:rPr lang="en-US" altLang="en-US" sz="1600" dirty="0">
                <a:solidFill>
                  <a:srgbClr val="00B0F0"/>
                </a:solidFill>
              </a:rPr>
              <a:t>.</a:t>
            </a:r>
            <a:endParaRPr lang="en-US" altLang="en-US" sz="1600" baseline="30000" dirty="0">
              <a:solidFill>
                <a:srgbClr val="00B0F0"/>
              </a:solidFill>
            </a:endParaRPr>
          </a:p>
          <a:p>
            <a:pPr marL="0" indent="0">
              <a:spcBef>
                <a:spcPts val="1800"/>
              </a:spcBef>
            </a:pPr>
            <a:r>
              <a:rPr lang="en-US" altLang="en-US" sz="2400" dirty="0">
                <a:solidFill>
                  <a:srgbClr val="FF0000"/>
                </a:solidFill>
              </a:rPr>
              <a:t>The increase in the level of CO</a:t>
            </a:r>
            <a:r>
              <a:rPr lang="en-US" altLang="en-US" sz="2400" baseline="-25000" dirty="0">
                <a:solidFill>
                  <a:srgbClr val="FF0000"/>
                </a:solidFill>
              </a:rPr>
              <a:t>2</a:t>
            </a:r>
            <a:r>
              <a:rPr lang="en-US" altLang="en-US" sz="2400" dirty="0">
                <a:solidFill>
                  <a:srgbClr val="FF0000"/>
                </a:solidFill>
              </a:rPr>
              <a:t> also triggers an increase in the rate of breathing. With more breaths per minute, excess CO</a:t>
            </a:r>
            <a:r>
              <a:rPr lang="en-US" altLang="en-US" sz="2400" baseline="-25000" dirty="0">
                <a:solidFill>
                  <a:srgbClr val="FF0000"/>
                </a:solidFill>
              </a:rPr>
              <a:t>2</a:t>
            </a:r>
            <a:r>
              <a:rPr lang="en-US" altLang="en-US" sz="2400" dirty="0">
                <a:solidFill>
                  <a:srgbClr val="FF0000"/>
                </a:solidFill>
              </a:rPr>
              <a:t> is removed through the lungs.</a:t>
            </a:r>
          </a:p>
          <a:p>
            <a:pPr marL="0" indent="0">
              <a:spcBef>
                <a:spcPts val="1200"/>
              </a:spcBef>
            </a:pPr>
            <a:r>
              <a:rPr lang="en-US" altLang="en-US" sz="2400" dirty="0"/>
              <a:t>The removal of CO</a:t>
            </a:r>
            <a:r>
              <a:rPr lang="en-US" altLang="en-US" sz="2400" baseline="-25000" dirty="0"/>
              <a:t>2</a:t>
            </a:r>
            <a:r>
              <a:rPr lang="en-US" altLang="en-US" sz="2400" dirty="0"/>
              <a:t> causes the equilibrium to shift toward the reactants, which reduces the amount of H</a:t>
            </a:r>
            <a:r>
              <a:rPr lang="en-US" altLang="en-US" sz="2400" baseline="-25000" dirty="0"/>
              <a:t>2</a:t>
            </a:r>
            <a:r>
              <a:rPr lang="en-US" altLang="en-US" sz="2400" dirty="0"/>
              <a:t>CO</a:t>
            </a:r>
            <a:r>
              <a:rPr lang="en-US" altLang="en-US" sz="2400" baseline="-25000" dirty="0"/>
              <a:t>3 (aq)</a:t>
            </a:r>
            <a:r>
              <a:rPr lang="en-US" altLang="en-US" sz="2400" dirty="0"/>
              <a:t> in the blood.</a:t>
            </a:r>
          </a:p>
        </p:txBody>
      </p:sp>
      <p:sp>
        <p:nvSpPr>
          <p:cNvPr id="139268" name="Rectangle 4"/>
          <p:cNvSpPr>
            <a:spLocks noGrp="1" noChangeArrowheads="1"/>
          </p:cNvSpPr>
          <p:nvPr>
            <p:ph type="title"/>
          </p:nvPr>
        </p:nvSpPr>
        <p:spPr>
          <a:xfrm>
            <a:off x="685800" y="0"/>
            <a:ext cx="7772401" cy="838200"/>
          </a:xfrm>
          <a:noFill/>
          <a:ln/>
        </p:spPr>
        <p:txBody>
          <a:bodyPr/>
          <a:lstStyle/>
          <a:p>
            <a:pPr algn="ctr"/>
            <a:r>
              <a:rPr lang="en-US" altLang="en-US" sz="2700" dirty="0">
                <a:solidFill>
                  <a:srgbClr val="B54C8C"/>
                </a:solidFill>
              </a:rPr>
              <a:t>Real Life Application of Le Ch</a:t>
            </a:r>
            <a:r>
              <a:rPr lang="en-US" altLang="ja-JP" sz="2700" dirty="0">
                <a:solidFill>
                  <a:srgbClr val="B54C8C"/>
                </a:solidFill>
              </a:rPr>
              <a:t>âtelier’s Principle</a:t>
            </a:r>
            <a:endParaRPr lang="en-US" altLang="en-US" sz="2700" dirty="0">
              <a:solidFill>
                <a:srgbClr val="B54C8C"/>
              </a:solidFill>
            </a:endParaRPr>
          </a:p>
        </p:txBody>
      </p:sp>
      <p:sp>
        <p:nvSpPr>
          <p:cNvPr id="139270" name="Text Box 6"/>
          <p:cNvSpPr txBox="1">
            <a:spLocks noChangeArrowheads="1"/>
          </p:cNvSpPr>
          <p:nvPr/>
        </p:nvSpPr>
        <p:spPr bwMode="auto">
          <a:xfrm>
            <a:off x="304800" y="990635"/>
            <a:ext cx="4648200" cy="150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p>
            <a:pPr>
              <a:spcBef>
                <a:spcPct val="50000"/>
              </a:spcBef>
            </a:pPr>
            <a:r>
              <a:rPr lang="en-US" altLang="en-US" dirty="0"/>
              <a:t>An equilibrium between carbonic acid, carbon dioxide, and water exists did in the blood stream, maintaining blood pH:</a:t>
            </a:r>
          </a:p>
        </p:txBody>
      </p:sp>
      <p:pic>
        <p:nvPicPr>
          <p:cNvPr id="139271" name="Picture 7" descr="561a"/>
          <p:cNvPicPr>
            <a:picLocks noChangeAspect="1" noChangeArrowheads="1"/>
          </p:cNvPicPr>
          <p:nvPr/>
        </p:nvPicPr>
        <p:blipFill>
          <a:blip r:embed="rId3">
            <a:extLst>
              <a:ext uri="{28A0092B-C50C-407E-A947-70E740481C1C}">
                <a14:useLocalDpi xmlns:a14="http://schemas.microsoft.com/office/drawing/2010/main" val="0"/>
              </a:ext>
            </a:extLst>
          </a:blip>
          <a:srcRect t="9366" b="9366"/>
          <a:stretch>
            <a:fillRect/>
          </a:stretch>
        </p:blipFill>
        <p:spPr bwMode="auto">
          <a:xfrm>
            <a:off x="5105399" y="990600"/>
            <a:ext cx="3714750" cy="22510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57" y="2599808"/>
            <a:ext cx="4572001" cy="48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40809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fade">
                                      <p:cBhvr>
                                        <p:cTn id="7" dur="500"/>
                                        <p:tgtEl>
                                          <p:spTgt spid="139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7">
                                            <p:txEl>
                                              <p:pRg st="2" end="2"/>
                                            </p:txEl>
                                          </p:spTgt>
                                        </p:tgtEl>
                                        <p:attrNameLst>
                                          <p:attrName>style.visibility</p:attrName>
                                        </p:attrNameLst>
                                      </p:cBhvr>
                                      <p:to>
                                        <p:strVal val="visible"/>
                                      </p:to>
                                    </p:set>
                                    <p:animEffect transition="in" filter="fade">
                                      <p:cBhvr>
                                        <p:cTn id="12" dur="500"/>
                                        <p:tgtEl>
                                          <p:spTgt spid="139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378845" y="609600"/>
            <a:ext cx="7772400" cy="685800"/>
          </a:xfrm>
        </p:spPr>
        <p:txBody>
          <a:bodyPr/>
          <a:lstStyle/>
          <a:p>
            <a:r>
              <a:rPr lang="en-US" altLang="en-US" sz="3600" b="1" dirty="0">
                <a:solidFill>
                  <a:srgbClr val="658B92"/>
                </a:solidFill>
              </a:rPr>
              <a:t>Catalysts and Equilibrium</a:t>
            </a:r>
          </a:p>
        </p:txBody>
      </p:sp>
      <p:sp>
        <p:nvSpPr>
          <p:cNvPr id="146437" name="Text Box 5"/>
          <p:cNvSpPr txBox="1">
            <a:spLocks noChangeArrowheads="1"/>
          </p:cNvSpPr>
          <p:nvPr/>
        </p:nvSpPr>
        <p:spPr bwMode="auto">
          <a:xfrm>
            <a:off x="289561" y="1488259"/>
            <a:ext cx="8382001" cy="138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50000"/>
              </a:spcBef>
            </a:pPr>
            <a:r>
              <a:rPr lang="en-US" altLang="en-US" dirty="0"/>
              <a:t>Catalysts decrease the time it takes to establish equilibrium.</a:t>
            </a:r>
          </a:p>
          <a:p>
            <a:pPr marL="0" indent="0">
              <a:spcBef>
                <a:spcPct val="50000"/>
              </a:spcBef>
            </a:pPr>
            <a:r>
              <a:rPr lang="en-US" altLang="en-US" dirty="0"/>
              <a:t>However, they do not affect the amounts of reactants and products present at equilibrium.</a:t>
            </a:r>
          </a:p>
        </p:txBody>
      </p:sp>
      <p:pic>
        <p:nvPicPr>
          <p:cNvPr id="2" name="Picture 1"/>
          <p:cNvPicPr>
            <a:picLocks noChangeAspect="1"/>
          </p:cNvPicPr>
          <p:nvPr/>
        </p:nvPicPr>
        <p:blipFill>
          <a:blip r:embed="rId3"/>
          <a:stretch>
            <a:fillRect/>
          </a:stretch>
        </p:blipFill>
        <p:spPr>
          <a:xfrm>
            <a:off x="2209811" y="2907909"/>
            <a:ext cx="5029199" cy="3645368"/>
          </a:xfrm>
          <a:prstGeom prst="rect">
            <a:avLst/>
          </a:prstGeom>
        </p:spPr>
      </p:pic>
      <p:sp>
        <p:nvSpPr>
          <p:cNvPr id="4" name="Footer Placeholder 3"/>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86626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437">
                                            <p:txEl>
                                              <p:pRg st="0" end="0"/>
                                            </p:txEl>
                                          </p:spTgt>
                                        </p:tgtEl>
                                        <p:attrNameLst>
                                          <p:attrName>style.visibility</p:attrName>
                                        </p:attrNameLst>
                                      </p:cBhvr>
                                      <p:to>
                                        <p:strVal val="visible"/>
                                      </p:to>
                                    </p:set>
                                    <p:animEffect transition="in" filter="fade">
                                      <p:cBhvr>
                                        <p:cTn id="7" dur="500"/>
                                        <p:tgtEl>
                                          <p:spTgt spid="146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7">
                                            <p:txEl>
                                              <p:pRg st="1" end="1"/>
                                            </p:txEl>
                                          </p:spTgt>
                                        </p:tgtEl>
                                        <p:attrNameLst>
                                          <p:attrName>style.visibility</p:attrName>
                                        </p:attrNameLst>
                                      </p:cBhvr>
                                      <p:to>
                                        <p:strVal val="visible"/>
                                      </p:to>
                                    </p:set>
                                    <p:animEffect transition="in" filter="fade">
                                      <p:cBhvr>
                                        <p:cTn id="12" dur="500"/>
                                        <p:tgtEl>
                                          <p:spTgt spid="146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7" name="Picture 11" descr="CHEM12_cust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46" y="152400"/>
            <a:ext cx="7173911" cy="8953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ltLang="en-US" dirty="0"/>
              <a:t>Chapter 18B Ksp &amp; Spontaneity</a:t>
            </a:r>
          </a:p>
        </p:txBody>
      </p:sp>
      <p:pic>
        <p:nvPicPr>
          <p:cNvPr id="3" name="Picture 2">
            <a:extLst>
              <a:ext uri="{FF2B5EF4-FFF2-40B4-BE49-F238E27FC236}">
                <a16:creationId xmlns:a16="http://schemas.microsoft.com/office/drawing/2014/main" id="{121C8FFB-AF29-4067-AAFB-F6006719283F}"/>
              </a:ext>
            </a:extLst>
          </p:cNvPr>
          <p:cNvPicPr>
            <a:picLocks noChangeAspect="1"/>
          </p:cNvPicPr>
          <p:nvPr/>
        </p:nvPicPr>
        <p:blipFill>
          <a:blip r:embed="rId4"/>
          <a:stretch>
            <a:fillRect/>
          </a:stretch>
        </p:blipFill>
        <p:spPr>
          <a:xfrm>
            <a:off x="0" y="1047749"/>
            <a:ext cx="9144000" cy="5788891"/>
          </a:xfrm>
          <a:prstGeom prst="rect">
            <a:avLst/>
          </a:prstGeom>
        </p:spPr>
      </p:pic>
      <p:pic>
        <p:nvPicPr>
          <p:cNvPr id="14348" name="Picture 12" descr="CHEM12_thumbn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58" y="76"/>
            <a:ext cx="1279525" cy="166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8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962699" y="1732184"/>
            <a:ext cx="3027229" cy="3020218"/>
          </a:xfrm>
        </p:spPr>
      </p:pic>
      <p:sp>
        <p:nvSpPr>
          <p:cNvPr id="8" name="Text Placeholder 7"/>
          <p:cNvSpPr>
            <a:spLocks noGrp="1"/>
          </p:cNvSpPr>
          <p:nvPr>
            <p:ph type="body" sz="quarter" idx="15"/>
          </p:nvPr>
        </p:nvSpPr>
        <p:spPr>
          <a:xfrm>
            <a:off x="5962699" y="4876800"/>
            <a:ext cx="3028901" cy="1214593"/>
          </a:xfrm>
        </p:spPr>
        <p:txBody>
          <a:bodyPr/>
          <a:lstStyle/>
          <a:p>
            <a:pPr algn="ctr"/>
            <a:r>
              <a:rPr lang="en-US" dirty="0"/>
              <a:t>Solid begins to settle out of solution.</a:t>
            </a:r>
          </a:p>
        </p:txBody>
      </p:sp>
      <p:sp>
        <p:nvSpPr>
          <p:cNvPr id="5" name="Text Placeholder 4"/>
          <p:cNvSpPr>
            <a:spLocks noGrp="1"/>
          </p:cNvSpPr>
          <p:nvPr>
            <p:ph type="body" sz="quarter" idx="12"/>
          </p:nvPr>
        </p:nvSpPr>
        <p:spPr>
          <a:xfrm>
            <a:off x="152400" y="1371593"/>
            <a:ext cx="5579320" cy="3200407"/>
          </a:xfrm>
        </p:spPr>
        <p:txBody>
          <a:bodyPr/>
          <a:lstStyle/>
          <a:p>
            <a:pPr>
              <a:lnSpc>
                <a:spcPct val="100000"/>
              </a:lnSpc>
              <a:spcBef>
                <a:spcPts val="1200"/>
              </a:spcBef>
              <a:spcAft>
                <a:spcPct val="0"/>
              </a:spcAft>
              <a:buClrTx/>
              <a:defRPr/>
            </a:pPr>
            <a:r>
              <a:rPr lang="en-US" sz="2400" kern="1200" dirty="0">
                <a:solidFill>
                  <a:srgbClr val="FF0000"/>
                </a:solidFill>
                <a:latin typeface="Times New Roman" panose="02020603050405020304" pitchFamily="18" charset="0"/>
                <a:cs typeface="Times New Roman" panose="02020603050405020304" pitchFamily="18" charset="0"/>
              </a:rPr>
              <a:t>Any finite quantity of solvent has a maximum amount of solute it can dissolve at a given temperature and pressure.</a:t>
            </a:r>
          </a:p>
          <a:p>
            <a:pPr marL="360100" indent="-360100">
              <a:lnSpc>
                <a:spcPct val="100000"/>
              </a:lnSpc>
              <a:spcBef>
                <a:spcPts val="1200"/>
              </a:spcBef>
              <a:spcAft>
                <a:spcPct val="0"/>
              </a:spcAft>
              <a:buClrTx/>
              <a:buFont typeface="Arial" pitchFamily="34" charset="0"/>
              <a:buChar char="•"/>
              <a:defRPr/>
            </a:pPr>
            <a:r>
              <a:rPr lang="en-US" sz="2400" kern="1200" dirty="0">
                <a:solidFill>
                  <a:srgbClr val="00B050"/>
                </a:solidFill>
                <a:latin typeface="Times New Roman" panose="02020603050405020304" pitchFamily="18" charset="0"/>
                <a:cs typeface="Times New Roman" panose="02020603050405020304" pitchFamily="18" charset="0"/>
              </a:rPr>
              <a:t>After the maximum quantity of solute is reached, a solution is said to be saturated.</a:t>
            </a:r>
          </a:p>
          <a:p>
            <a:pPr marL="360100" indent="-360100">
              <a:lnSpc>
                <a:spcPct val="100000"/>
              </a:lnSpc>
              <a:spcBef>
                <a:spcPts val="1200"/>
              </a:spcBef>
              <a:spcAft>
                <a:spcPct val="0"/>
              </a:spcAft>
              <a:buClrTx/>
              <a:buFont typeface="Arial" pitchFamily="34" charset="0"/>
              <a:buChar char="•"/>
              <a:defRPr/>
            </a:pPr>
            <a:r>
              <a:rPr lang="en-US" sz="2400" kern="1200" dirty="0">
                <a:solidFill>
                  <a:srgbClr val="0070C0"/>
                </a:solidFill>
                <a:latin typeface="Times New Roman" panose="02020603050405020304" pitchFamily="18" charset="0"/>
                <a:cs typeface="Times New Roman" panose="02020603050405020304" pitchFamily="18" charset="0"/>
              </a:rPr>
              <a:t>Any solute not dissolved will settle onto the bottom of the solution’s container.</a:t>
            </a:r>
          </a:p>
        </p:txBody>
      </p:sp>
      <p:sp>
        <p:nvSpPr>
          <p:cNvPr id="2" name="Title 1"/>
          <p:cNvSpPr>
            <a:spLocks noGrp="1"/>
          </p:cNvSpPr>
          <p:nvPr>
            <p:ph type="title"/>
          </p:nvPr>
        </p:nvSpPr>
        <p:spPr>
          <a:xfrm>
            <a:off x="3" y="-8"/>
            <a:ext cx="9144000" cy="1371600"/>
          </a:xfrm>
        </p:spPr>
        <p:txBody>
          <a:bodyPr/>
          <a:lstStyle/>
          <a:p>
            <a:r>
              <a:rPr lang="en-US" dirty="0"/>
              <a:t>Dissolving Solids</a:t>
            </a:r>
          </a:p>
        </p:txBody>
      </p:sp>
      <p:sp>
        <p:nvSpPr>
          <p:cNvPr id="3" name="Rectangle 2">
            <a:extLst>
              <a:ext uri="{FF2B5EF4-FFF2-40B4-BE49-F238E27FC236}">
                <a16:creationId xmlns:a16="http://schemas.microsoft.com/office/drawing/2014/main" id="{094E73DD-CE27-4651-BDD8-42C5BA88E6B6}"/>
              </a:ext>
            </a:extLst>
          </p:cNvPr>
          <p:cNvSpPr/>
          <p:nvPr/>
        </p:nvSpPr>
        <p:spPr>
          <a:xfrm>
            <a:off x="304800" y="5093406"/>
            <a:ext cx="5426920" cy="1323439"/>
          </a:xfrm>
          <a:prstGeom prst="rect">
            <a:avLst/>
          </a:prstGeom>
          <a:solidFill>
            <a:schemeClr val="tx1"/>
          </a:solidFill>
        </p:spPr>
        <p:txBody>
          <a:bodyPr wrap="square">
            <a:spAutoFit/>
          </a:bodyPr>
          <a:lstStyle/>
          <a:p>
            <a:pPr>
              <a:spcBef>
                <a:spcPts val="1200"/>
              </a:spcBef>
              <a:defRPr/>
            </a:pPr>
            <a:r>
              <a:rPr lang="en-US" sz="2800" dirty="0">
                <a:solidFill>
                  <a:schemeClr val="bg1"/>
                </a:solidFill>
                <a:latin typeface="Times New Roman" panose="02020603050405020304" pitchFamily="18" charset="0"/>
                <a:cs typeface="Times New Roman" panose="02020603050405020304" pitchFamily="18" charset="0"/>
              </a:rPr>
              <a:t>Some solids are only </a:t>
            </a: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slightly soluble</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in a solvent.</a:t>
            </a:r>
          </a:p>
        </p:txBody>
      </p:sp>
    </p:spTree>
    <p:extLst>
      <p:ext uri="{BB962C8B-B14F-4D97-AF65-F5344CB8AC3E}">
        <p14:creationId xmlns:p14="http://schemas.microsoft.com/office/powerpoint/2010/main" val="26124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1" name="Rectangle 3"/>
          <p:cNvSpPr>
            <a:spLocks noGrp="1" noChangeArrowheads="1"/>
          </p:cNvSpPr>
          <p:nvPr>
            <p:ph type="body" sz="half" idx="1"/>
          </p:nvPr>
        </p:nvSpPr>
        <p:spPr>
          <a:xfrm>
            <a:off x="381000" y="533400"/>
            <a:ext cx="8305800" cy="1295400"/>
          </a:xfrm>
        </p:spPr>
        <p:txBody>
          <a:bodyPr/>
          <a:lstStyle/>
          <a:p>
            <a:pPr marL="0" indent="0"/>
            <a:r>
              <a:rPr lang="en-US" altLang="en-US" sz="2300" dirty="0"/>
              <a:t>This table provides some general rules for the solubility of ionic compounds in water. But even the “insoluble” compounds dissolve a tiny amount.</a:t>
            </a:r>
          </a:p>
        </p:txBody>
      </p:sp>
      <p:graphicFrame>
        <p:nvGraphicFramePr>
          <p:cNvPr id="73858" name="Group 130"/>
          <p:cNvGraphicFramePr>
            <a:graphicFrameLocks noGrp="1"/>
          </p:cNvGraphicFramePr>
          <p:nvPr>
            <p:ph sz="half" idx="2"/>
            <p:extLst>
              <p:ext uri="{D42A27DB-BD31-4B8C-83A1-F6EECF244321}">
                <p14:modId xmlns:p14="http://schemas.microsoft.com/office/powerpoint/2010/main" val="341315852"/>
              </p:ext>
            </p:extLst>
          </p:nvPr>
        </p:nvGraphicFramePr>
        <p:xfrm>
          <a:off x="380999" y="1905000"/>
          <a:ext cx="8534401" cy="4475480"/>
        </p:xfrm>
        <a:graphic>
          <a:graphicData uri="http://schemas.openxmlformats.org/drawingml/2006/table">
            <a:tbl>
              <a:tblPr/>
              <a:tblGrid>
                <a:gridCol w="2971800">
                  <a:extLst>
                    <a:ext uri="{9D8B030D-6E8A-4147-A177-3AD203B41FA5}">
                      <a16:colId xmlns:a16="http://schemas.microsoft.com/office/drawing/2014/main" val="20000"/>
                    </a:ext>
                  </a:extLst>
                </a:gridCol>
                <a:gridCol w="1219201">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472440">
                <a:tc grid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Solubility of Ionic Compounds in Water</a:t>
                      </a:r>
                    </a:p>
                  </a:txBody>
                  <a:tcPr horzOverflow="overflow">
                    <a:lnL w="28575" cap="flat" cmpd="sng" algn="ctr">
                      <a:solidFill>
                        <a:srgbClr val="658B9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solidFill>
                      <a:srgbClr val="658B9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180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Compounds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Solubility</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Exceptions</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12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Salts of Group 1A metals and ammonia</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Some lithium compounds</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12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Ethanoates, nitrates, chlorates, and perchlorates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Few exceptions</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80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Sulfates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Compounds of Pb, Ag, Hg, Ba, Sr, and Ca</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Chlorides, bromides, and iodides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Compounds of Ag and some compounds of Hg and Pb</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296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rgbClr val="00B0F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Sulfides and hydroxides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rgbClr val="00B0F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Most are </a:t>
                      </a:r>
                      <a:r>
                        <a:rPr kumimoji="0" lang="en-US" altLang="en-US" sz="2000" b="0" i="0" u="none" strike="noStrike" cap="none" normalizeH="0" baseline="0" dirty="0">
                          <a:ln>
                            <a:noFill/>
                          </a:ln>
                          <a:solidFill>
                            <a:srgbClr val="00B0F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insoluble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Alkali metal sulfides and hydroxides are soluble. Compounds of Ba, Sr, and Ca are slightly soluble.</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2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rgbClr val="00B0F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Carbonates, phosphates, and sulfites</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rgbClr val="00B0F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rPr>
                        <a:t>Insoluble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Compounds of the alkali metals and of ammonium ions</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38749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500"/>
                                        <p:tgtEl>
                                          <p:spTgt spid="73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83" name="Picture 31" descr="570a"/>
          <p:cNvPicPr>
            <a:picLocks noChangeAspect="1" noChangeArrowheads="1"/>
          </p:cNvPicPr>
          <p:nvPr/>
        </p:nvPicPr>
        <p:blipFill>
          <a:blip r:embed="rId3">
            <a:extLst>
              <a:ext uri="{28A0092B-C50C-407E-A947-70E740481C1C}">
                <a14:useLocalDpi xmlns:a14="http://schemas.microsoft.com/office/drawing/2010/main" val="0"/>
              </a:ext>
            </a:extLst>
          </a:blip>
          <a:srcRect l="12218" r="12218"/>
          <a:stretch>
            <a:fillRect/>
          </a:stretch>
        </p:blipFill>
        <p:spPr bwMode="auto">
          <a:xfrm>
            <a:off x="80107" y="4244487"/>
            <a:ext cx="2206624" cy="2176463"/>
          </a:xfrm>
          <a:prstGeom prst="rect">
            <a:avLst/>
          </a:prstGeom>
          <a:noFill/>
          <a:extLst>
            <a:ext uri="{909E8E84-426E-40DD-AFC4-6F175D3DCCD1}">
              <a14:hiddenFill xmlns:a14="http://schemas.microsoft.com/office/drawing/2010/main">
                <a:solidFill>
                  <a:srgbClr val="FFFFFF"/>
                </a:solidFill>
              </a14:hiddenFill>
            </a:ext>
          </a:extLst>
        </p:spPr>
      </p:pic>
      <p:sp>
        <p:nvSpPr>
          <p:cNvPr id="74754" name="Rectangle 2"/>
          <p:cNvSpPr>
            <a:spLocks noGrp="1" noChangeArrowheads="1"/>
          </p:cNvSpPr>
          <p:nvPr>
            <p:ph type="title"/>
          </p:nvPr>
        </p:nvSpPr>
        <p:spPr>
          <a:xfrm>
            <a:off x="3352800" y="76200"/>
            <a:ext cx="4648199" cy="533400"/>
          </a:xfrm>
          <a:solidFill>
            <a:srgbClr val="FFC000"/>
          </a:solidFill>
        </p:spPr>
        <p:txBody>
          <a:bodyPr/>
          <a:lstStyle/>
          <a:p>
            <a:r>
              <a:rPr lang="en-US" altLang="en-US" dirty="0">
                <a:solidFill>
                  <a:schemeClr val="accent1">
                    <a:lumMod val="50000"/>
                  </a:schemeClr>
                </a:solidFill>
              </a:rPr>
              <a:t>The Solubility Product Constant</a:t>
            </a:r>
          </a:p>
        </p:txBody>
      </p:sp>
      <p:sp>
        <p:nvSpPr>
          <p:cNvPr id="74756" name="Rectangle 4"/>
          <p:cNvSpPr>
            <a:spLocks noGrp="1" noChangeArrowheads="1"/>
          </p:cNvSpPr>
          <p:nvPr>
            <p:ph type="body" idx="1"/>
          </p:nvPr>
        </p:nvSpPr>
        <p:spPr>
          <a:xfrm>
            <a:off x="2324100" y="761999"/>
            <a:ext cx="6515100" cy="5760397"/>
          </a:xfrm>
        </p:spPr>
        <p:txBody>
          <a:bodyPr/>
          <a:lstStyle/>
          <a:p>
            <a:pPr marL="0" indent="0"/>
            <a:r>
              <a:rPr lang="en-US" altLang="en-US" sz="2400" dirty="0">
                <a:solidFill>
                  <a:srgbClr val="0070C0"/>
                </a:solidFill>
              </a:rPr>
              <a:t>When the “insoluble” compound silver chloride is mixed with water, a very small amount of silver chloride actually does dissolve in the water. </a:t>
            </a:r>
          </a:p>
          <a:p>
            <a:pPr marL="0" indent="0"/>
            <a:endParaRPr lang="en-US" altLang="en-US" sz="2400" dirty="0"/>
          </a:p>
          <a:p>
            <a:pPr marL="0" indent="0"/>
            <a:endParaRPr lang="en-US" altLang="en-US" sz="2400" dirty="0"/>
          </a:p>
          <a:p>
            <a:pPr marL="0" indent="0"/>
            <a:r>
              <a:rPr lang="en-US" altLang="en-US" sz="2400" dirty="0">
                <a:solidFill>
                  <a:srgbClr val="FF0000"/>
                </a:solidFill>
              </a:rPr>
              <a:t>An equilibrium is established between the solid and the dissolved ions in the saturated solution. The equilibrium-constant expression is:</a:t>
            </a:r>
          </a:p>
          <a:p>
            <a:pPr marL="0" indent="0"/>
            <a:endParaRPr lang="en-US" altLang="en-US" sz="2300" dirty="0">
              <a:solidFill>
                <a:srgbClr val="FF0000"/>
              </a:solidFill>
            </a:endParaRPr>
          </a:p>
          <a:p>
            <a:pPr marL="0" indent="0"/>
            <a:endParaRPr lang="en-US" altLang="en-US" sz="2300" dirty="0">
              <a:solidFill>
                <a:srgbClr val="FF0000"/>
              </a:solidFill>
            </a:endParaRPr>
          </a:p>
          <a:p>
            <a:pPr marL="0" indent="0"/>
            <a:endParaRPr lang="en-US" altLang="en-US" sz="2300" dirty="0"/>
          </a:p>
        </p:txBody>
      </p:sp>
      <p:pic>
        <p:nvPicPr>
          <p:cNvPr id="74781" name="Picture 29" descr="0132525763_R570a"/>
          <p:cNvPicPr>
            <a:picLocks noChangeAspect="1" noChangeArrowheads="1"/>
          </p:cNvPicPr>
          <p:nvPr/>
        </p:nvPicPr>
        <p:blipFill>
          <a:blip r:embed="rId4" cstate="print">
            <a:extLst>
              <a:ext uri="{28A0092B-C50C-407E-A947-70E740481C1C}">
                <a14:useLocalDpi xmlns:a14="http://schemas.microsoft.com/office/drawing/2010/main" val="0"/>
              </a:ext>
            </a:extLst>
          </a:blip>
          <a:srcRect t="4402" r="31934" b="7565"/>
          <a:stretch>
            <a:fillRect/>
          </a:stretch>
        </p:blipFill>
        <p:spPr bwMode="auto">
          <a:xfrm>
            <a:off x="80107" y="26195"/>
            <a:ext cx="2062757" cy="3300410"/>
          </a:xfrm>
          <a:prstGeom prst="rect">
            <a:avLst/>
          </a:prstGeom>
          <a:noFill/>
          <a:extLst>
            <a:ext uri="{909E8E84-426E-40DD-AFC4-6F175D3DCCD1}">
              <a14:hiddenFill xmlns:a14="http://schemas.microsoft.com/office/drawing/2010/main">
                <a:solidFill>
                  <a:srgbClr val="FFFFFF"/>
                </a:solidFill>
              </a14:hiddenFill>
            </a:ext>
          </a:extLst>
        </p:spPr>
      </p:pic>
      <p:grpSp>
        <p:nvGrpSpPr>
          <p:cNvPr id="74788" name="Group 36"/>
          <p:cNvGrpSpPr>
            <a:grpSpLocks/>
          </p:cNvGrpSpPr>
          <p:nvPr/>
        </p:nvGrpSpPr>
        <p:grpSpPr bwMode="auto">
          <a:xfrm>
            <a:off x="2771775" y="2286000"/>
            <a:ext cx="5257799" cy="457200"/>
            <a:chOff x="2304" y="2016"/>
            <a:chExt cx="3312" cy="288"/>
          </a:xfrm>
        </p:grpSpPr>
        <p:sp>
          <p:nvSpPr>
            <p:cNvPr id="74758" name="Text Box 6"/>
            <p:cNvSpPr txBox="1">
              <a:spLocks noChangeArrowheads="1"/>
            </p:cNvSpPr>
            <p:nvPr/>
          </p:nvSpPr>
          <p:spPr bwMode="auto">
            <a:xfrm>
              <a:off x="2304" y="2016"/>
              <a:ext cx="331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AgCl(</a:t>
              </a:r>
              <a:r>
                <a:rPr lang="en-US" altLang="en-US" i="1" dirty="0"/>
                <a:t>s</a:t>
              </a:r>
              <a:r>
                <a:rPr lang="en-US" altLang="en-US" dirty="0"/>
                <a:t>)        Ag</a:t>
              </a:r>
              <a:r>
                <a:rPr lang="en-US" altLang="en-US" baseline="30000" dirty="0"/>
                <a:t>+</a:t>
              </a:r>
              <a:r>
                <a:rPr lang="en-US" altLang="en-US" dirty="0"/>
                <a:t>(</a:t>
              </a:r>
              <a:r>
                <a:rPr lang="en-US" altLang="en-US" i="1" dirty="0"/>
                <a:t>aq</a:t>
              </a:r>
              <a:r>
                <a:rPr lang="en-US" altLang="en-US" dirty="0"/>
                <a:t>) + Cl</a:t>
              </a:r>
              <a:r>
                <a:rPr lang="en-US" altLang="en-US" baseline="30000" dirty="0">
                  <a:cs typeface="Arial" panose="020B0604020202020204" pitchFamily="34" charset="0"/>
                </a:rPr>
                <a:t>–</a:t>
              </a:r>
              <a:r>
                <a:rPr lang="en-US" altLang="en-US" dirty="0">
                  <a:cs typeface="Arial" panose="020B0604020202020204" pitchFamily="34" charset="0"/>
                </a:rPr>
                <a:t>(</a:t>
              </a:r>
              <a:r>
                <a:rPr lang="en-US" altLang="en-US" i="1" dirty="0">
                  <a:cs typeface="Arial" panose="020B0604020202020204" pitchFamily="34" charset="0"/>
                </a:rPr>
                <a:t>aq</a:t>
              </a:r>
              <a:r>
                <a:rPr lang="en-US" altLang="en-US" dirty="0">
                  <a:cs typeface="Arial" panose="020B0604020202020204" pitchFamily="34" charset="0"/>
                </a:rPr>
                <a:t>)</a:t>
              </a:r>
            </a:p>
          </p:txBody>
        </p:sp>
        <p:sp>
          <p:nvSpPr>
            <p:cNvPr id="74772" name="Line 20"/>
            <p:cNvSpPr>
              <a:spLocks noChangeShapeType="1"/>
            </p:cNvSpPr>
            <p:nvPr/>
          </p:nvSpPr>
          <p:spPr bwMode="auto">
            <a:xfrm>
              <a:off x="3408" y="2208"/>
              <a:ext cx="288"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t> </a:t>
              </a:r>
            </a:p>
          </p:txBody>
        </p:sp>
        <p:sp>
          <p:nvSpPr>
            <p:cNvPr id="74774" name="Line 22"/>
            <p:cNvSpPr>
              <a:spLocks noChangeShapeType="1"/>
            </p:cNvSpPr>
            <p:nvPr/>
          </p:nvSpPr>
          <p:spPr bwMode="auto">
            <a:xfrm flipH="1" flipV="1">
              <a:off x="3504" y="2064"/>
              <a:ext cx="96" cy="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775" name="Line 23"/>
            <p:cNvSpPr>
              <a:spLocks noChangeShapeType="1"/>
            </p:cNvSpPr>
            <p:nvPr/>
          </p:nvSpPr>
          <p:spPr bwMode="auto">
            <a:xfrm flipH="1" flipV="1">
              <a:off x="3408" y="2208"/>
              <a:ext cx="96" cy="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787" name="Line 35"/>
            <p:cNvSpPr>
              <a:spLocks noChangeShapeType="1"/>
            </p:cNvSpPr>
            <p:nvPr/>
          </p:nvSpPr>
          <p:spPr bwMode="auto">
            <a:xfrm>
              <a:off x="3408" y="2160"/>
              <a:ext cx="19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14" name="Group 1039"/>
          <p:cNvGrpSpPr>
            <a:grpSpLocks/>
          </p:cNvGrpSpPr>
          <p:nvPr/>
        </p:nvGrpSpPr>
        <p:grpSpPr bwMode="auto">
          <a:xfrm>
            <a:off x="4115478" y="4572000"/>
            <a:ext cx="3733118" cy="1212362"/>
            <a:chOff x="1147" y="3552"/>
            <a:chExt cx="1829" cy="569"/>
          </a:xfrm>
        </p:grpSpPr>
        <p:sp>
          <p:nvSpPr>
            <p:cNvPr id="15" name="Text Box 1040"/>
            <p:cNvSpPr txBox="1">
              <a:spLocks noChangeArrowheads="1"/>
            </p:cNvSpPr>
            <p:nvPr/>
          </p:nvSpPr>
          <p:spPr bwMode="auto">
            <a:xfrm>
              <a:off x="1147" y="3731"/>
              <a:ext cx="6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dirty="0"/>
                <a:t>K</a:t>
              </a:r>
              <a:r>
                <a:rPr lang="en-US" altLang="en-US" baseline="-25000" dirty="0"/>
                <a:t>eq</a:t>
              </a:r>
              <a:r>
                <a:rPr lang="en-US" altLang="en-US" dirty="0"/>
                <a:t> =</a:t>
              </a:r>
              <a:r>
                <a:rPr lang="en-US" altLang="en-US" dirty="0">
                  <a:solidFill>
                    <a:srgbClr val="658B92"/>
                  </a:solidFill>
                </a:rPr>
                <a:t> </a:t>
              </a:r>
            </a:p>
          </p:txBody>
        </p:sp>
        <p:sp>
          <p:nvSpPr>
            <p:cNvPr id="16" name="Text Box 1041"/>
            <p:cNvSpPr txBox="1">
              <a:spLocks noChangeArrowheads="1"/>
            </p:cNvSpPr>
            <p:nvPr/>
          </p:nvSpPr>
          <p:spPr bwMode="auto">
            <a:xfrm>
              <a:off x="1632" y="3552"/>
              <a:ext cx="134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[Ag</a:t>
              </a:r>
              <a:r>
                <a:rPr lang="en-US" altLang="en-US" baseline="30000" dirty="0"/>
                <a:t>+</a:t>
              </a:r>
              <a:r>
                <a:rPr lang="en-US" altLang="en-US" dirty="0"/>
                <a:t>] </a:t>
              </a:r>
              <a:r>
                <a:rPr lang="en-US" altLang="en-US" dirty="0">
                  <a:sym typeface="Symbol" panose="05050102010706020507" pitchFamily="18" charset="2"/>
                </a:rPr>
                <a:t> [Cl</a:t>
              </a:r>
              <a:r>
                <a:rPr lang="en-US" altLang="en-US" baseline="30000" dirty="0">
                  <a:cs typeface="Arial" panose="020B0604020202020204" pitchFamily="34" charset="0"/>
                  <a:sym typeface="Symbol" panose="05050102010706020507" pitchFamily="18" charset="2"/>
                </a:rPr>
                <a:t>–</a:t>
              </a:r>
              <a:r>
                <a:rPr lang="en-US" altLang="en-US" dirty="0">
                  <a:sym typeface="Symbol" panose="05050102010706020507" pitchFamily="18" charset="2"/>
                </a:rPr>
                <a:t>]</a:t>
              </a:r>
            </a:p>
          </p:txBody>
        </p:sp>
        <p:sp>
          <p:nvSpPr>
            <p:cNvPr id="17" name="Text Box 1042"/>
            <p:cNvSpPr txBox="1">
              <a:spLocks noChangeArrowheads="1"/>
            </p:cNvSpPr>
            <p:nvPr/>
          </p:nvSpPr>
          <p:spPr bwMode="auto">
            <a:xfrm>
              <a:off x="1445" y="3840"/>
              <a:ext cx="120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[AgCl]</a:t>
              </a:r>
              <a:endParaRPr lang="en-US" altLang="en-US" dirty="0">
                <a:sym typeface="Symbol" panose="05050102010706020507" pitchFamily="18" charset="2"/>
              </a:endParaRPr>
            </a:p>
          </p:txBody>
        </p:sp>
        <p:sp>
          <p:nvSpPr>
            <p:cNvPr id="18" name="Line 1043"/>
            <p:cNvSpPr>
              <a:spLocks noChangeShapeType="1"/>
            </p:cNvSpPr>
            <p:nvPr/>
          </p:nvSpPr>
          <p:spPr bwMode="auto">
            <a:xfrm>
              <a:off x="1632" y="3802"/>
              <a:ext cx="85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8330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fade">
                                      <p:cBhvr>
                                        <p:cTn id="7" dur="500"/>
                                        <p:tgtEl>
                                          <p:spTgt spid="747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88"/>
                                        </p:tgtEl>
                                        <p:attrNameLst>
                                          <p:attrName>style.visibility</p:attrName>
                                        </p:attrNameLst>
                                      </p:cBhvr>
                                      <p:to>
                                        <p:strVal val="visible"/>
                                      </p:to>
                                    </p:set>
                                    <p:animEffect transition="in" filter="fade">
                                      <p:cBhvr>
                                        <p:cTn id="12" dur="500"/>
                                        <p:tgtEl>
                                          <p:spTgt spid="747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756">
                                            <p:txEl>
                                              <p:pRg st="3" end="3"/>
                                            </p:txEl>
                                          </p:spTgt>
                                        </p:tgtEl>
                                        <p:attrNameLst>
                                          <p:attrName>style.visibility</p:attrName>
                                        </p:attrNameLst>
                                      </p:cBhvr>
                                      <p:to>
                                        <p:strVal val="visible"/>
                                      </p:to>
                                    </p:set>
                                    <p:animEffect transition="in" filter="fade">
                                      <p:cBhvr>
                                        <p:cTn id="17" dur="500"/>
                                        <p:tgtEl>
                                          <p:spTgt spid="7475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783"/>
                                        </p:tgtEl>
                                        <p:attrNameLst>
                                          <p:attrName>style.visibility</p:attrName>
                                        </p:attrNameLst>
                                      </p:cBhvr>
                                      <p:to>
                                        <p:strVal val="visible"/>
                                      </p:to>
                                    </p:set>
                                    <p:animEffect transition="in" filter="fade">
                                      <p:cBhvr>
                                        <p:cTn id="22" dur="500"/>
                                        <p:tgtEl>
                                          <p:spTgt spid="747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83" name="Picture 31" descr="570a"/>
          <p:cNvPicPr>
            <a:picLocks noChangeAspect="1" noChangeArrowheads="1"/>
          </p:cNvPicPr>
          <p:nvPr/>
        </p:nvPicPr>
        <p:blipFill>
          <a:blip r:embed="rId3">
            <a:extLst>
              <a:ext uri="{28A0092B-C50C-407E-A947-70E740481C1C}">
                <a14:useLocalDpi xmlns:a14="http://schemas.microsoft.com/office/drawing/2010/main" val="0"/>
              </a:ext>
            </a:extLst>
          </a:blip>
          <a:srcRect l="12218" r="12218"/>
          <a:stretch>
            <a:fillRect/>
          </a:stretch>
        </p:blipFill>
        <p:spPr bwMode="auto">
          <a:xfrm>
            <a:off x="61057" y="4025740"/>
            <a:ext cx="2206624" cy="2176463"/>
          </a:xfrm>
          <a:prstGeom prst="rect">
            <a:avLst/>
          </a:prstGeom>
          <a:noFill/>
          <a:extLst>
            <a:ext uri="{909E8E84-426E-40DD-AFC4-6F175D3DCCD1}">
              <a14:hiddenFill xmlns:a14="http://schemas.microsoft.com/office/drawing/2010/main">
                <a:solidFill>
                  <a:srgbClr val="FFFFFF"/>
                </a:solidFill>
              </a14:hiddenFill>
            </a:ext>
          </a:extLst>
        </p:spPr>
      </p:pic>
      <p:sp>
        <p:nvSpPr>
          <p:cNvPr id="74754" name="Rectangle 2"/>
          <p:cNvSpPr>
            <a:spLocks noGrp="1" noChangeArrowheads="1"/>
          </p:cNvSpPr>
          <p:nvPr>
            <p:ph type="title"/>
          </p:nvPr>
        </p:nvSpPr>
        <p:spPr>
          <a:xfrm>
            <a:off x="3352800" y="76200"/>
            <a:ext cx="4648199" cy="533400"/>
          </a:xfrm>
          <a:solidFill>
            <a:srgbClr val="FFC000"/>
          </a:solidFill>
        </p:spPr>
        <p:txBody>
          <a:bodyPr/>
          <a:lstStyle/>
          <a:p>
            <a:r>
              <a:rPr lang="en-US" altLang="en-US" dirty="0">
                <a:solidFill>
                  <a:schemeClr val="accent1">
                    <a:lumMod val="50000"/>
                  </a:schemeClr>
                </a:solidFill>
              </a:rPr>
              <a:t>The Solubility Product Constant</a:t>
            </a:r>
          </a:p>
        </p:txBody>
      </p:sp>
      <p:sp>
        <p:nvSpPr>
          <p:cNvPr id="74756" name="Rectangle 4"/>
          <p:cNvSpPr>
            <a:spLocks noGrp="1" noChangeArrowheads="1"/>
          </p:cNvSpPr>
          <p:nvPr>
            <p:ph type="body" idx="1"/>
          </p:nvPr>
        </p:nvSpPr>
        <p:spPr>
          <a:xfrm>
            <a:off x="2324100" y="761999"/>
            <a:ext cx="6515100" cy="5760397"/>
          </a:xfrm>
        </p:spPr>
        <p:txBody>
          <a:bodyPr/>
          <a:lstStyle/>
          <a:p>
            <a:pPr marL="0" indent="0"/>
            <a:r>
              <a:rPr lang="en-US" altLang="en-US" sz="1600" dirty="0">
                <a:solidFill>
                  <a:srgbClr val="0070C0"/>
                </a:solidFill>
              </a:rPr>
              <a:t>When the “insoluble” compound silver chloride is mixed with water, a very small amount of silver chloride actually does dissolve in the water. </a:t>
            </a:r>
          </a:p>
          <a:p>
            <a:pPr marL="0" indent="0"/>
            <a:endParaRPr lang="en-US" altLang="en-US" sz="1600" dirty="0"/>
          </a:p>
          <a:p>
            <a:pPr marL="0" indent="0"/>
            <a:endParaRPr lang="en-US" altLang="en-US" sz="1600" dirty="0"/>
          </a:p>
          <a:p>
            <a:pPr marL="0" indent="0"/>
            <a:r>
              <a:rPr lang="en-US" altLang="en-US" sz="1600" dirty="0">
                <a:solidFill>
                  <a:srgbClr val="FF0000"/>
                </a:solidFill>
              </a:rPr>
              <a:t>An equilibrium is established between the solid and the dissolved ions in the saturated solution. The equilibrium-constant expression is:</a:t>
            </a:r>
          </a:p>
          <a:p>
            <a:pPr marL="0" indent="0"/>
            <a:endParaRPr lang="en-US" altLang="en-US" sz="4400" dirty="0">
              <a:solidFill>
                <a:srgbClr val="FF0000"/>
              </a:solidFill>
            </a:endParaRPr>
          </a:p>
          <a:p>
            <a:pPr marL="0" indent="0"/>
            <a:endParaRPr lang="en-US" altLang="en-US" sz="2300" dirty="0">
              <a:solidFill>
                <a:srgbClr val="FF0000"/>
              </a:solidFill>
            </a:endParaRPr>
          </a:p>
          <a:p>
            <a:pPr marL="0" indent="0"/>
            <a:r>
              <a:rPr lang="en-US" altLang="en-US" sz="2800" dirty="0">
                <a:solidFill>
                  <a:srgbClr val="00B050"/>
                </a:solidFill>
              </a:rPr>
              <a:t>However, since so little product is actually produced, and </a:t>
            </a:r>
            <a:r>
              <a:rPr lang="en-US" altLang="en-US" sz="2800" dirty="0">
                <a:solidFill>
                  <a:srgbClr val="00B0F0"/>
                </a:solidFill>
              </a:rPr>
              <a:t>the reactant compound </a:t>
            </a:r>
            <a:r>
              <a:rPr lang="en-US" sz="2800" dirty="0">
                <a:solidFill>
                  <a:srgbClr val="00B0F0"/>
                </a:solidFill>
              </a:rPr>
              <a:t>concentration does not change the equilibrium, we ignore it</a:t>
            </a:r>
            <a:r>
              <a:rPr lang="en-US" sz="2800" dirty="0">
                <a:solidFill>
                  <a:srgbClr val="00B050"/>
                </a:solidFill>
              </a:rPr>
              <a:t>:</a:t>
            </a:r>
            <a:endParaRPr lang="en-US" altLang="en-US" sz="2800" dirty="0">
              <a:solidFill>
                <a:srgbClr val="00B050"/>
              </a:solidFill>
            </a:endParaRPr>
          </a:p>
          <a:p>
            <a:pPr marL="0" indent="0"/>
            <a:endParaRPr lang="en-US" altLang="en-US" sz="2300" dirty="0"/>
          </a:p>
        </p:txBody>
      </p:sp>
      <p:pic>
        <p:nvPicPr>
          <p:cNvPr id="74781" name="Picture 29" descr="0132525763_R570a"/>
          <p:cNvPicPr>
            <a:picLocks noChangeAspect="1" noChangeArrowheads="1"/>
          </p:cNvPicPr>
          <p:nvPr/>
        </p:nvPicPr>
        <p:blipFill>
          <a:blip r:embed="rId4" cstate="print">
            <a:extLst>
              <a:ext uri="{28A0092B-C50C-407E-A947-70E740481C1C}">
                <a14:useLocalDpi xmlns:a14="http://schemas.microsoft.com/office/drawing/2010/main" val="0"/>
              </a:ext>
            </a:extLst>
          </a:blip>
          <a:srcRect t="4402" r="31934" b="7565"/>
          <a:stretch>
            <a:fillRect/>
          </a:stretch>
        </p:blipFill>
        <p:spPr bwMode="auto">
          <a:xfrm>
            <a:off x="80107" y="26195"/>
            <a:ext cx="2062757" cy="3300410"/>
          </a:xfrm>
          <a:prstGeom prst="rect">
            <a:avLst/>
          </a:prstGeom>
          <a:noFill/>
          <a:extLst>
            <a:ext uri="{909E8E84-426E-40DD-AFC4-6F175D3DCCD1}">
              <a14:hiddenFill xmlns:a14="http://schemas.microsoft.com/office/drawing/2010/main">
                <a:solidFill>
                  <a:srgbClr val="FFFFFF"/>
                </a:solidFill>
              </a14:hiddenFill>
            </a:ext>
          </a:extLst>
        </p:spPr>
      </p:pic>
      <p:grpSp>
        <p:nvGrpSpPr>
          <p:cNvPr id="74788" name="Group 36"/>
          <p:cNvGrpSpPr>
            <a:grpSpLocks/>
          </p:cNvGrpSpPr>
          <p:nvPr/>
        </p:nvGrpSpPr>
        <p:grpSpPr bwMode="auto">
          <a:xfrm>
            <a:off x="2743200" y="1371600"/>
            <a:ext cx="5257799" cy="457200"/>
            <a:chOff x="2304" y="2016"/>
            <a:chExt cx="3312" cy="288"/>
          </a:xfrm>
        </p:grpSpPr>
        <p:sp>
          <p:nvSpPr>
            <p:cNvPr id="74758" name="Text Box 6"/>
            <p:cNvSpPr txBox="1">
              <a:spLocks noChangeArrowheads="1"/>
            </p:cNvSpPr>
            <p:nvPr/>
          </p:nvSpPr>
          <p:spPr bwMode="auto">
            <a:xfrm>
              <a:off x="2304" y="2016"/>
              <a:ext cx="331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AgCl(</a:t>
              </a:r>
              <a:r>
                <a:rPr lang="en-US" altLang="en-US" i="1" dirty="0"/>
                <a:t>s</a:t>
              </a:r>
              <a:r>
                <a:rPr lang="en-US" altLang="en-US" dirty="0"/>
                <a:t>)        Ag</a:t>
              </a:r>
              <a:r>
                <a:rPr lang="en-US" altLang="en-US" baseline="30000" dirty="0"/>
                <a:t>+</a:t>
              </a:r>
              <a:r>
                <a:rPr lang="en-US" altLang="en-US" dirty="0"/>
                <a:t>(</a:t>
              </a:r>
              <a:r>
                <a:rPr lang="en-US" altLang="en-US" i="1" dirty="0"/>
                <a:t>aq</a:t>
              </a:r>
              <a:r>
                <a:rPr lang="en-US" altLang="en-US" dirty="0"/>
                <a:t>) + Cl</a:t>
              </a:r>
              <a:r>
                <a:rPr lang="en-US" altLang="en-US" baseline="30000" dirty="0">
                  <a:cs typeface="Arial" panose="020B0604020202020204" pitchFamily="34" charset="0"/>
                </a:rPr>
                <a:t>–</a:t>
              </a:r>
              <a:r>
                <a:rPr lang="en-US" altLang="en-US" dirty="0">
                  <a:cs typeface="Arial" panose="020B0604020202020204" pitchFamily="34" charset="0"/>
                </a:rPr>
                <a:t>(</a:t>
              </a:r>
              <a:r>
                <a:rPr lang="en-US" altLang="en-US" i="1" dirty="0">
                  <a:cs typeface="Arial" panose="020B0604020202020204" pitchFamily="34" charset="0"/>
                </a:rPr>
                <a:t>aq</a:t>
              </a:r>
              <a:r>
                <a:rPr lang="en-US" altLang="en-US" dirty="0">
                  <a:cs typeface="Arial" panose="020B0604020202020204" pitchFamily="34" charset="0"/>
                </a:rPr>
                <a:t>)</a:t>
              </a:r>
            </a:p>
          </p:txBody>
        </p:sp>
        <p:sp>
          <p:nvSpPr>
            <p:cNvPr id="74772" name="Line 20"/>
            <p:cNvSpPr>
              <a:spLocks noChangeShapeType="1"/>
            </p:cNvSpPr>
            <p:nvPr/>
          </p:nvSpPr>
          <p:spPr bwMode="auto">
            <a:xfrm>
              <a:off x="3408" y="2208"/>
              <a:ext cx="288"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a:t> </a:t>
              </a:r>
            </a:p>
          </p:txBody>
        </p:sp>
        <p:sp>
          <p:nvSpPr>
            <p:cNvPr id="74774" name="Line 22"/>
            <p:cNvSpPr>
              <a:spLocks noChangeShapeType="1"/>
            </p:cNvSpPr>
            <p:nvPr/>
          </p:nvSpPr>
          <p:spPr bwMode="auto">
            <a:xfrm flipH="1" flipV="1">
              <a:off x="3504" y="2064"/>
              <a:ext cx="96" cy="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775" name="Line 23"/>
            <p:cNvSpPr>
              <a:spLocks noChangeShapeType="1"/>
            </p:cNvSpPr>
            <p:nvPr/>
          </p:nvSpPr>
          <p:spPr bwMode="auto">
            <a:xfrm flipH="1" flipV="1">
              <a:off x="3408" y="2208"/>
              <a:ext cx="96" cy="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4787" name="Line 35"/>
            <p:cNvSpPr>
              <a:spLocks noChangeShapeType="1"/>
            </p:cNvSpPr>
            <p:nvPr/>
          </p:nvSpPr>
          <p:spPr bwMode="auto">
            <a:xfrm>
              <a:off x="3408" y="2160"/>
              <a:ext cx="19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14" name="Group 1039"/>
          <p:cNvGrpSpPr>
            <a:grpSpLocks/>
          </p:cNvGrpSpPr>
          <p:nvPr/>
        </p:nvGrpSpPr>
        <p:grpSpPr bwMode="auto">
          <a:xfrm>
            <a:off x="4114800" y="2700810"/>
            <a:ext cx="2667000" cy="728190"/>
            <a:chOff x="960" y="3552"/>
            <a:chExt cx="2016" cy="569"/>
          </a:xfrm>
        </p:grpSpPr>
        <p:sp>
          <p:nvSpPr>
            <p:cNvPr id="15" name="Text Box 1040"/>
            <p:cNvSpPr txBox="1">
              <a:spLocks noChangeArrowheads="1"/>
            </p:cNvSpPr>
            <p:nvPr/>
          </p:nvSpPr>
          <p:spPr bwMode="auto">
            <a:xfrm>
              <a:off x="960" y="3744"/>
              <a:ext cx="6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dirty="0"/>
                <a:t>K</a:t>
              </a:r>
              <a:r>
                <a:rPr lang="en-US" altLang="en-US" baseline="-25000" dirty="0"/>
                <a:t>eq</a:t>
              </a:r>
              <a:r>
                <a:rPr lang="en-US" altLang="en-US" dirty="0"/>
                <a:t> =</a:t>
              </a:r>
              <a:r>
                <a:rPr lang="en-US" altLang="en-US" dirty="0">
                  <a:solidFill>
                    <a:srgbClr val="658B92"/>
                  </a:solidFill>
                </a:rPr>
                <a:t> </a:t>
              </a:r>
            </a:p>
          </p:txBody>
        </p:sp>
        <p:sp>
          <p:nvSpPr>
            <p:cNvPr id="16" name="Text Box 1041"/>
            <p:cNvSpPr txBox="1">
              <a:spLocks noChangeArrowheads="1"/>
            </p:cNvSpPr>
            <p:nvPr/>
          </p:nvSpPr>
          <p:spPr bwMode="auto">
            <a:xfrm>
              <a:off x="1632" y="3552"/>
              <a:ext cx="134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[Ag</a:t>
              </a:r>
              <a:r>
                <a:rPr lang="en-US" altLang="en-US" baseline="30000" dirty="0"/>
                <a:t>+</a:t>
              </a:r>
              <a:r>
                <a:rPr lang="en-US" altLang="en-US" dirty="0"/>
                <a:t>] </a:t>
              </a:r>
              <a:r>
                <a:rPr lang="en-US" altLang="en-US" dirty="0">
                  <a:sym typeface="Symbol" panose="05050102010706020507" pitchFamily="18" charset="2"/>
                </a:rPr>
                <a:t> [Cl</a:t>
              </a:r>
              <a:r>
                <a:rPr lang="en-US" altLang="en-US" baseline="30000" dirty="0">
                  <a:cs typeface="Arial" panose="020B0604020202020204" pitchFamily="34" charset="0"/>
                  <a:sym typeface="Symbol" panose="05050102010706020507" pitchFamily="18" charset="2"/>
                </a:rPr>
                <a:t>–</a:t>
              </a:r>
              <a:r>
                <a:rPr lang="en-US" altLang="en-US" dirty="0">
                  <a:sym typeface="Symbol" panose="05050102010706020507" pitchFamily="18" charset="2"/>
                </a:rPr>
                <a:t>]</a:t>
              </a:r>
            </a:p>
          </p:txBody>
        </p:sp>
        <p:sp>
          <p:nvSpPr>
            <p:cNvPr id="17" name="Text Box 1042"/>
            <p:cNvSpPr txBox="1">
              <a:spLocks noChangeArrowheads="1"/>
            </p:cNvSpPr>
            <p:nvPr/>
          </p:nvSpPr>
          <p:spPr bwMode="auto">
            <a:xfrm>
              <a:off x="1632" y="3840"/>
              <a:ext cx="120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[AgCl]</a:t>
              </a:r>
              <a:endParaRPr lang="en-US" altLang="en-US" dirty="0">
                <a:sym typeface="Symbol" panose="05050102010706020507" pitchFamily="18" charset="2"/>
              </a:endParaRPr>
            </a:p>
          </p:txBody>
        </p:sp>
        <p:sp>
          <p:nvSpPr>
            <p:cNvPr id="18" name="Line 1043"/>
            <p:cNvSpPr>
              <a:spLocks noChangeShapeType="1"/>
            </p:cNvSpPr>
            <p:nvPr/>
          </p:nvSpPr>
          <p:spPr bwMode="auto">
            <a:xfrm>
              <a:off x="1632" y="3888"/>
              <a:ext cx="124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9" name="Group 1039"/>
          <p:cNvGrpSpPr>
            <a:grpSpLocks/>
          </p:cNvGrpSpPr>
          <p:nvPr/>
        </p:nvGrpSpPr>
        <p:grpSpPr bwMode="auto">
          <a:xfrm>
            <a:off x="4002861" y="5725478"/>
            <a:ext cx="3157578" cy="858347"/>
            <a:chOff x="1028" y="3731"/>
            <a:chExt cx="1804" cy="294"/>
          </a:xfrm>
        </p:grpSpPr>
        <p:sp>
          <p:nvSpPr>
            <p:cNvPr id="20" name="Text Box 1040"/>
            <p:cNvSpPr txBox="1">
              <a:spLocks noChangeArrowheads="1"/>
            </p:cNvSpPr>
            <p:nvPr/>
          </p:nvSpPr>
          <p:spPr bwMode="auto">
            <a:xfrm>
              <a:off x="1028" y="3744"/>
              <a:ext cx="67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dirty="0"/>
                <a:t>K</a:t>
              </a:r>
              <a:r>
                <a:rPr lang="en-US" altLang="en-US" baseline="-25000" dirty="0"/>
                <a:t>sp</a:t>
              </a:r>
              <a:r>
                <a:rPr lang="en-US" altLang="en-US" dirty="0"/>
                <a:t> =</a:t>
              </a:r>
              <a:r>
                <a:rPr lang="en-US" altLang="en-US" dirty="0">
                  <a:solidFill>
                    <a:srgbClr val="658B92"/>
                  </a:solidFill>
                </a:rPr>
                <a:t> </a:t>
              </a:r>
            </a:p>
          </p:txBody>
        </p:sp>
        <p:sp>
          <p:nvSpPr>
            <p:cNvPr id="21" name="Text Box 1041"/>
            <p:cNvSpPr txBox="1">
              <a:spLocks noChangeArrowheads="1"/>
            </p:cNvSpPr>
            <p:nvPr/>
          </p:nvSpPr>
          <p:spPr bwMode="auto">
            <a:xfrm>
              <a:off x="1488" y="3731"/>
              <a:ext cx="134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[Ag</a:t>
              </a:r>
              <a:r>
                <a:rPr lang="en-US" altLang="en-US" baseline="30000" dirty="0"/>
                <a:t>+</a:t>
              </a:r>
              <a:r>
                <a:rPr lang="en-US" altLang="en-US" dirty="0"/>
                <a:t>] </a:t>
              </a:r>
              <a:r>
                <a:rPr lang="en-US" altLang="en-US" dirty="0">
                  <a:sym typeface="Symbol" panose="05050102010706020507" pitchFamily="18" charset="2"/>
                </a:rPr>
                <a:t> [Cl</a:t>
              </a:r>
              <a:r>
                <a:rPr lang="en-US" altLang="en-US" baseline="30000" dirty="0">
                  <a:cs typeface="Arial" panose="020B0604020202020204" pitchFamily="34" charset="0"/>
                  <a:sym typeface="Symbol" panose="05050102010706020507" pitchFamily="18" charset="2"/>
                </a:rPr>
                <a:t>–</a:t>
              </a:r>
              <a:r>
                <a:rPr lang="en-US" altLang="en-US" dirty="0">
                  <a:sym typeface="Symbol" panose="05050102010706020507" pitchFamily="18" charset="2"/>
                </a:rPr>
                <a:t>]</a:t>
              </a:r>
            </a:p>
          </p:txBody>
        </p:sp>
      </p:grpSp>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82067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xEl>
                                              <p:pRg st="6" end="6"/>
                                            </p:txEl>
                                          </p:spTgt>
                                        </p:tgtEl>
                                        <p:attrNameLst>
                                          <p:attrName>style.visibility</p:attrName>
                                        </p:attrNameLst>
                                      </p:cBhvr>
                                      <p:to>
                                        <p:strVal val="visible"/>
                                      </p:to>
                                    </p:set>
                                    <p:animEffect transition="in" filter="fade">
                                      <p:cBhvr>
                                        <p:cTn id="7" dur="500"/>
                                        <p:tgtEl>
                                          <p:spTgt spid="7475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9" name="Text Box 7"/>
          <p:cNvSpPr txBox="1">
            <a:spLocks noChangeArrowheads="1"/>
          </p:cNvSpPr>
          <p:nvPr/>
        </p:nvSpPr>
        <p:spPr bwMode="auto">
          <a:xfrm>
            <a:off x="228601" y="888651"/>
            <a:ext cx="8839200" cy="529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50000"/>
              </a:spcBef>
            </a:pPr>
            <a:r>
              <a:rPr lang="en-US" altLang="en-US" dirty="0">
                <a:solidFill>
                  <a:srgbClr val="FF0000"/>
                </a:solidFill>
              </a:rPr>
              <a:t>To compare the solubility of salts, it is useful to have a constant that reflects only the concentrations of the dissolved ions.</a:t>
            </a:r>
          </a:p>
          <a:p>
            <a:pPr marL="0" indent="0">
              <a:spcBef>
                <a:spcPct val="50000"/>
              </a:spcBef>
            </a:pPr>
            <a:r>
              <a:rPr lang="en-US" altLang="en-US" dirty="0"/>
              <a:t>This constant is called the </a:t>
            </a:r>
            <a:r>
              <a:rPr lang="en-US" altLang="en-US" b="1" dirty="0">
                <a:solidFill>
                  <a:srgbClr val="00B0F0"/>
                </a:solidFill>
              </a:rPr>
              <a:t>solubility product constant</a:t>
            </a:r>
            <a:r>
              <a:rPr lang="en-US" altLang="en-US" dirty="0">
                <a:solidFill>
                  <a:srgbClr val="00B0F0"/>
                </a:solidFill>
              </a:rPr>
              <a:t>,</a:t>
            </a:r>
            <a:r>
              <a:rPr lang="en-US" altLang="en-US" dirty="0"/>
              <a:t> represented by </a:t>
            </a:r>
            <a:r>
              <a:rPr lang="en-US" altLang="en-US" i="1" dirty="0"/>
              <a:t>K</a:t>
            </a:r>
            <a:r>
              <a:rPr lang="en-US" altLang="en-US" baseline="-25000" dirty="0"/>
              <a:t>sp</a:t>
            </a:r>
            <a:r>
              <a:rPr lang="en-US" altLang="en-US" dirty="0"/>
              <a:t>.</a:t>
            </a:r>
          </a:p>
          <a:p>
            <a:pPr marL="0" indent="0">
              <a:spcBef>
                <a:spcPct val="50000"/>
              </a:spcBef>
            </a:pPr>
            <a:endParaRPr lang="en-US" altLang="en-US" dirty="0"/>
          </a:p>
          <a:p>
            <a:pPr marL="0" indent="0">
              <a:spcBef>
                <a:spcPct val="50000"/>
              </a:spcBef>
            </a:pPr>
            <a:endParaRPr lang="en-US" altLang="en-US" dirty="0"/>
          </a:p>
          <a:p>
            <a:pPr marL="0" indent="0">
              <a:spcBef>
                <a:spcPct val="50000"/>
              </a:spcBef>
            </a:pPr>
            <a:r>
              <a:rPr lang="en-US" dirty="0"/>
              <a:t>K</a:t>
            </a:r>
            <a:r>
              <a:rPr lang="en-US" baseline="-25000" dirty="0"/>
              <a:t>sp</a:t>
            </a:r>
            <a:r>
              <a:rPr lang="en-US" dirty="0"/>
              <a:t> represents the maximum extent that a solid can be dissolved in solution.</a:t>
            </a:r>
          </a:p>
          <a:p>
            <a:pPr marL="0" indent="0">
              <a:spcBef>
                <a:spcPct val="50000"/>
              </a:spcBef>
            </a:pPr>
            <a:r>
              <a:rPr lang="en-US" altLang="en-US" sz="2800" dirty="0">
                <a:solidFill>
                  <a:srgbClr val="00B050"/>
                </a:solidFill>
              </a:rPr>
              <a:t>The smaller the numerical value of the solubility product constant, the lower the solubility of the compound. Therefore, less ions dissolve in solution.</a:t>
            </a:r>
          </a:p>
        </p:txBody>
      </p:sp>
      <p:grpSp>
        <p:nvGrpSpPr>
          <p:cNvPr id="18443" name="Group 11"/>
          <p:cNvGrpSpPr>
            <a:grpSpLocks/>
          </p:cNvGrpSpPr>
          <p:nvPr/>
        </p:nvGrpSpPr>
        <p:grpSpPr bwMode="auto">
          <a:xfrm>
            <a:off x="2453646" y="2819400"/>
            <a:ext cx="3375840" cy="762000"/>
            <a:chOff x="1632" y="3648"/>
            <a:chExt cx="1824" cy="480"/>
          </a:xfrm>
        </p:grpSpPr>
        <p:sp>
          <p:nvSpPr>
            <p:cNvPr id="18442" name="AutoShape 10"/>
            <p:cNvSpPr>
              <a:spLocks noChangeArrowheads="1"/>
            </p:cNvSpPr>
            <p:nvPr/>
          </p:nvSpPr>
          <p:spPr bwMode="auto">
            <a:xfrm>
              <a:off x="1632" y="3648"/>
              <a:ext cx="1824" cy="480"/>
            </a:xfrm>
            <a:prstGeom prst="roundRect">
              <a:avLst>
                <a:gd name="adj" fmla="val 16667"/>
              </a:avLst>
            </a:prstGeom>
            <a:solidFill>
              <a:srgbClr val="658B92"/>
            </a:solidFill>
            <a:ln w="9525">
              <a:solidFill>
                <a:srgbClr val="658B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441" name="Text Box 9"/>
            <p:cNvSpPr txBox="1">
              <a:spLocks noChangeArrowheads="1"/>
            </p:cNvSpPr>
            <p:nvPr/>
          </p:nvSpPr>
          <p:spPr bwMode="auto">
            <a:xfrm>
              <a:off x="1830" y="3727"/>
              <a:ext cx="1317"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i="1" dirty="0">
                  <a:solidFill>
                    <a:schemeClr val="bg1"/>
                  </a:solidFill>
                </a:rPr>
                <a:t>K</a:t>
              </a:r>
              <a:r>
                <a:rPr lang="en-US" altLang="en-US" baseline="-25000" dirty="0">
                  <a:solidFill>
                    <a:schemeClr val="bg1"/>
                  </a:solidFill>
                </a:rPr>
                <a:t>sp</a:t>
              </a:r>
              <a:r>
                <a:rPr lang="en-US" altLang="en-US" dirty="0">
                  <a:solidFill>
                    <a:schemeClr val="bg1"/>
                  </a:solidFill>
                </a:rPr>
                <a:t> = [A</a:t>
              </a:r>
              <a:r>
                <a:rPr lang="en-US" altLang="en-US" baseline="30000" dirty="0">
                  <a:solidFill>
                    <a:schemeClr val="bg1"/>
                  </a:solidFill>
                </a:rPr>
                <a:t>+</a:t>
              </a:r>
              <a:r>
                <a:rPr lang="en-US" altLang="en-US" dirty="0">
                  <a:solidFill>
                    <a:schemeClr val="bg1"/>
                  </a:solidFill>
                </a:rPr>
                <a:t>]</a:t>
              </a:r>
              <a:r>
                <a:rPr lang="en-US" altLang="en-US" i="1" baseline="30000" dirty="0">
                  <a:solidFill>
                    <a:schemeClr val="bg1"/>
                  </a:solidFill>
                </a:rPr>
                <a:t>a</a:t>
              </a:r>
              <a:r>
                <a:rPr lang="en-US" altLang="en-US" dirty="0">
                  <a:solidFill>
                    <a:schemeClr val="bg1"/>
                  </a:solidFill>
                </a:rPr>
                <a:t> </a:t>
              </a:r>
              <a:r>
                <a:rPr lang="en-US" altLang="en-US" dirty="0">
                  <a:solidFill>
                    <a:schemeClr val="bg1"/>
                  </a:solidFill>
                  <a:sym typeface="Symbol" panose="05050102010706020507" pitchFamily="18" charset="2"/>
                </a:rPr>
                <a:t> [B</a:t>
              </a:r>
              <a:r>
                <a:rPr lang="en-US" altLang="en-US" baseline="30000" dirty="0">
                  <a:solidFill>
                    <a:schemeClr val="bg1"/>
                  </a:solidFill>
                  <a:sym typeface="Symbol" panose="05050102010706020507" pitchFamily="18" charset="2"/>
                </a:rPr>
                <a:t>-</a:t>
              </a:r>
              <a:r>
                <a:rPr lang="en-US" altLang="en-US" dirty="0">
                  <a:solidFill>
                    <a:schemeClr val="bg1"/>
                  </a:solidFill>
                  <a:sym typeface="Symbol" panose="05050102010706020507" pitchFamily="18" charset="2"/>
                </a:rPr>
                <a:t>]</a:t>
              </a:r>
              <a:r>
                <a:rPr lang="en-US" altLang="en-US" i="1" baseline="30000" dirty="0">
                  <a:solidFill>
                    <a:schemeClr val="bg1"/>
                  </a:solidFill>
                  <a:sym typeface="Symbol" panose="05050102010706020507" pitchFamily="18" charset="2"/>
                </a:rPr>
                <a:t>b</a:t>
              </a:r>
            </a:p>
          </p:txBody>
        </p:sp>
      </p:grpSp>
      <p:sp>
        <p:nvSpPr>
          <p:cNvPr id="8" name="Rectangle 2"/>
          <p:cNvSpPr>
            <a:spLocks noGrp="1" noChangeArrowheads="1"/>
          </p:cNvSpPr>
          <p:nvPr>
            <p:ph type="title"/>
          </p:nvPr>
        </p:nvSpPr>
        <p:spPr>
          <a:xfrm>
            <a:off x="2209800" y="152400"/>
            <a:ext cx="4648199" cy="533400"/>
          </a:xfrm>
          <a:solidFill>
            <a:srgbClr val="FFC000"/>
          </a:solidFill>
        </p:spPr>
        <p:txBody>
          <a:bodyPr/>
          <a:lstStyle/>
          <a:p>
            <a:r>
              <a:rPr lang="en-US" altLang="en-US" dirty="0">
                <a:solidFill>
                  <a:schemeClr val="accent1">
                    <a:lumMod val="50000"/>
                  </a:schemeClr>
                </a:solidFill>
              </a:rPr>
              <a:t>The Solubility Product Constant</a:t>
            </a:r>
          </a:p>
        </p:txBody>
      </p:sp>
      <p:sp>
        <p:nvSpPr>
          <p:cNvPr id="3" name="Footer Placeholder 2"/>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5010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animEffect transition="in" filter="fade">
                                      <p:cBhvr>
                                        <p:cTn id="7" dur="500"/>
                                        <p:tgtEl>
                                          <p:spTgt spid="184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9">
                                            <p:txEl>
                                              <p:pRg st="1" end="1"/>
                                            </p:txEl>
                                          </p:spTgt>
                                        </p:tgtEl>
                                        <p:attrNameLst>
                                          <p:attrName>style.visibility</p:attrName>
                                        </p:attrNameLst>
                                      </p:cBhvr>
                                      <p:to>
                                        <p:strVal val="visible"/>
                                      </p:to>
                                    </p:set>
                                    <p:animEffect transition="in" filter="fade">
                                      <p:cBhvr>
                                        <p:cTn id="12" dur="500"/>
                                        <p:tgtEl>
                                          <p:spTgt spid="184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fade">
                                      <p:cBhvr>
                                        <p:cTn id="17" dur="500"/>
                                        <p:tgtEl>
                                          <p:spTgt spid="184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9">
                                            <p:txEl>
                                              <p:pRg st="4" end="4"/>
                                            </p:txEl>
                                          </p:spTgt>
                                        </p:tgtEl>
                                        <p:attrNameLst>
                                          <p:attrName>style.visibility</p:attrName>
                                        </p:attrNameLst>
                                      </p:cBhvr>
                                      <p:to>
                                        <p:strVal val="visible"/>
                                      </p:to>
                                    </p:set>
                                    <p:animEffect transition="in" filter="fade">
                                      <p:cBhvr>
                                        <p:cTn id="22" dur="500"/>
                                        <p:tgtEl>
                                          <p:spTgt spid="184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9">
                                            <p:txEl>
                                              <p:pRg st="5" end="5"/>
                                            </p:txEl>
                                          </p:spTgt>
                                        </p:tgtEl>
                                        <p:attrNameLst>
                                          <p:attrName>style.visibility</p:attrName>
                                        </p:attrNameLst>
                                      </p:cBhvr>
                                      <p:to>
                                        <p:strVal val="visible"/>
                                      </p:to>
                                    </p:set>
                                    <p:animEffect transition="in" filter="fade">
                                      <p:cBhvr>
                                        <p:cTn id="27" dur="500"/>
                                        <p:tgtEl>
                                          <p:spTgt spid="184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3" name="Rectangle 3"/>
          <p:cNvSpPr>
            <a:spLocks noGrp="1" noChangeArrowheads="1"/>
          </p:cNvSpPr>
          <p:nvPr>
            <p:ph type="body" sz="half" idx="1"/>
          </p:nvPr>
        </p:nvSpPr>
        <p:spPr>
          <a:xfrm>
            <a:off x="76200" y="609600"/>
            <a:ext cx="8991600" cy="1600200"/>
          </a:xfrm>
        </p:spPr>
        <p:txBody>
          <a:bodyPr/>
          <a:lstStyle/>
          <a:p>
            <a:pPr marL="0" indent="0"/>
            <a:r>
              <a:rPr lang="en-US" altLang="en-US" sz="2300" dirty="0"/>
              <a:t>The table below lists the </a:t>
            </a:r>
            <a:r>
              <a:rPr lang="en-US" altLang="en-US" sz="2300" i="1" dirty="0"/>
              <a:t>K</a:t>
            </a:r>
            <a:r>
              <a:rPr lang="en-US" altLang="en-US" sz="2300" baseline="-25000" dirty="0"/>
              <a:t>sp</a:t>
            </a:r>
            <a:r>
              <a:rPr lang="en-US" altLang="en-US" sz="2300" dirty="0"/>
              <a:t> values for some ionic compounds that are slightly soluble in water. </a:t>
            </a:r>
          </a:p>
          <a:p>
            <a:pPr marL="0" indent="0"/>
            <a:r>
              <a:rPr lang="en-US" altLang="en-US" sz="2300" dirty="0">
                <a:solidFill>
                  <a:srgbClr val="00B050"/>
                </a:solidFill>
              </a:rPr>
              <a:t>Which substances are most soluble? </a:t>
            </a:r>
            <a:r>
              <a:rPr lang="en-US" altLang="en-US" sz="2300" dirty="0">
                <a:solidFill>
                  <a:srgbClr val="FF0000"/>
                </a:solidFill>
              </a:rPr>
              <a:t>Least soluble? </a:t>
            </a:r>
          </a:p>
          <a:p>
            <a:pPr marL="0" indent="0"/>
            <a:r>
              <a:rPr lang="en-US" altLang="en-US" sz="2300" dirty="0">
                <a:solidFill>
                  <a:srgbClr val="FF0000"/>
                </a:solidFill>
              </a:rPr>
              <a:t>Which would precipitate out fastest? </a:t>
            </a:r>
            <a:r>
              <a:rPr lang="en-US" altLang="en-US" sz="2300" dirty="0">
                <a:solidFill>
                  <a:srgbClr val="00B050"/>
                </a:solidFill>
              </a:rPr>
              <a:t>Slowest?</a:t>
            </a:r>
          </a:p>
        </p:txBody>
      </p:sp>
      <p:graphicFrame>
        <p:nvGraphicFramePr>
          <p:cNvPr id="122885" name="Group 5"/>
          <p:cNvGraphicFramePr>
            <a:graphicFrameLocks noGrp="1"/>
          </p:cNvGraphicFramePr>
          <p:nvPr>
            <p:ph sz="half" idx="2"/>
            <p:extLst>
              <p:ext uri="{D42A27DB-BD31-4B8C-83A1-F6EECF244321}">
                <p14:modId xmlns:p14="http://schemas.microsoft.com/office/powerpoint/2010/main" val="1614472678"/>
              </p:ext>
            </p:extLst>
          </p:nvPr>
        </p:nvGraphicFramePr>
        <p:xfrm>
          <a:off x="228643" y="2294023"/>
          <a:ext cx="8610601" cy="4563977"/>
        </p:xfrm>
        <a:graphic>
          <a:graphicData uri="http://schemas.openxmlformats.org/drawingml/2006/table">
            <a:tbl>
              <a:tblPr/>
              <a:tblGrid>
                <a:gridCol w="1645758">
                  <a:extLst>
                    <a:ext uri="{9D8B030D-6E8A-4147-A177-3AD203B41FA5}">
                      <a16:colId xmlns:a16="http://schemas.microsoft.com/office/drawing/2014/main" val="20000"/>
                    </a:ext>
                  </a:extLst>
                </a:gridCol>
                <a:gridCol w="1119115">
                  <a:extLst>
                    <a:ext uri="{9D8B030D-6E8A-4147-A177-3AD203B41FA5}">
                      <a16:colId xmlns:a16="http://schemas.microsoft.com/office/drawing/2014/main" val="20001"/>
                    </a:ext>
                  </a:extLst>
                </a:gridCol>
                <a:gridCol w="1658923">
                  <a:extLst>
                    <a:ext uri="{9D8B030D-6E8A-4147-A177-3AD203B41FA5}">
                      <a16:colId xmlns:a16="http://schemas.microsoft.com/office/drawing/2014/main" val="20002"/>
                    </a:ext>
                  </a:extLst>
                </a:gridCol>
                <a:gridCol w="1211277">
                  <a:extLst>
                    <a:ext uri="{9D8B030D-6E8A-4147-A177-3AD203B41FA5}">
                      <a16:colId xmlns:a16="http://schemas.microsoft.com/office/drawing/2014/main" val="20003"/>
                    </a:ext>
                  </a:extLst>
                </a:gridCol>
                <a:gridCol w="1711587">
                  <a:extLst>
                    <a:ext uri="{9D8B030D-6E8A-4147-A177-3AD203B41FA5}">
                      <a16:colId xmlns:a16="http://schemas.microsoft.com/office/drawing/2014/main" val="20004"/>
                    </a:ext>
                  </a:extLst>
                </a:gridCol>
                <a:gridCol w="1263941">
                  <a:extLst>
                    <a:ext uri="{9D8B030D-6E8A-4147-A177-3AD203B41FA5}">
                      <a16:colId xmlns:a16="http://schemas.microsoft.com/office/drawing/2014/main" val="20005"/>
                    </a:ext>
                  </a:extLst>
                </a:gridCol>
              </a:tblGrid>
              <a:tr h="360873">
                <a:tc gridSpan="6">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Solubility Product Constants (</a:t>
                      </a:r>
                      <a:r>
                        <a:rPr kumimoji="0" lang="en-US" altLang="en-US" sz="1500" b="1" i="1"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bg1"/>
                          </a:solidFill>
                          <a:effectLst/>
                          <a:latin typeface="Arial" panose="020B0604020202020204" pitchFamily="34" charset="0"/>
                          <a:ea typeface="ＭＳ Ｐゴシック" panose="020B0600070205080204" pitchFamily="34" charset="-128"/>
                        </a:rPr>
                        <a:t>sp</a:t>
                      </a: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at 25</a:t>
                      </a:r>
                      <a:r>
                        <a:rPr kumimoji="0" lang="en-US" altLang="en-US" sz="1500" b="1" i="0" u="none" strike="noStrike" cap="none" normalizeH="0" baseline="50000" dirty="0">
                          <a:ln>
                            <a:noFill/>
                          </a:ln>
                          <a:solidFill>
                            <a:schemeClr val="bg1"/>
                          </a:solidFill>
                          <a:effectLst/>
                          <a:latin typeface="Arial" panose="020B0604020202020204" pitchFamily="34" charset="0"/>
                          <a:ea typeface="ＭＳ Ｐゴシック" panose="020B0600070205080204" pitchFamily="34" charset="-128"/>
                        </a:rPr>
                        <a:t>o</a:t>
                      </a: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a:t>
                      </a:r>
                    </a:p>
                  </a:txBody>
                  <a:tcPr horzOverflow="overflow">
                    <a:lnL w="28575" cap="flat" cmpd="sng" algn="ctr">
                      <a:solidFill>
                        <a:srgbClr val="658B9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solidFill>
                      <a:srgbClr val="658B9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864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9048">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Halides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AgCl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AgBr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PbCl</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PbBr</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PbI</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PbF</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CaF</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1.8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1.7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3.6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Sulfates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Hydroxides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Al(OH)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Mg(OH)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Fe(OH)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–34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–16</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378">
                <a:tc vMerge="1">
                  <a:txBody>
                    <a:bodyPr/>
                    <a:lstStyle/>
                    <a:p>
                      <a:endParaRPr lang="en-US"/>
                    </a:p>
                  </a:txBody>
                  <a:tcPr/>
                </a:tc>
                <a:tc vMerge="1">
                  <a:txBody>
                    <a:bodyPr/>
                    <a:lstStyle/>
                    <a:p>
                      <a:endParaRPr lang="en-US"/>
                    </a:p>
                  </a:txBody>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Sulfides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CdS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–37</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–51</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84197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Carbonates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SrCO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9.3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8.15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068">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Chromates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PbCrO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CrO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1.8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1.2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ectangle 2"/>
          <p:cNvSpPr>
            <a:spLocks noGrp="1" noChangeArrowheads="1"/>
          </p:cNvSpPr>
          <p:nvPr>
            <p:ph type="title"/>
          </p:nvPr>
        </p:nvSpPr>
        <p:spPr>
          <a:xfrm>
            <a:off x="2286001" y="15240"/>
            <a:ext cx="4648199" cy="533400"/>
          </a:xfrm>
          <a:solidFill>
            <a:srgbClr val="FFC000"/>
          </a:solidFill>
        </p:spPr>
        <p:txBody>
          <a:bodyPr/>
          <a:lstStyle/>
          <a:p>
            <a:r>
              <a:rPr lang="en-US" altLang="en-US" dirty="0">
                <a:solidFill>
                  <a:schemeClr val="accent1">
                    <a:lumMod val="50000"/>
                  </a:schemeClr>
                </a:solidFill>
              </a:rPr>
              <a:t>The Solubility Product Constant</a:t>
            </a:r>
          </a:p>
        </p:txBody>
      </p:sp>
    </p:spTree>
    <p:extLst>
      <p:ext uri="{BB962C8B-B14F-4D97-AF65-F5344CB8AC3E}">
        <p14:creationId xmlns:p14="http://schemas.microsoft.com/office/powerpoint/2010/main" val="723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fade">
                                      <p:cBhvr>
                                        <p:cTn id="7" dur="500"/>
                                        <p:tgtEl>
                                          <p:spTgt spid="122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3">
                                            <p:txEl>
                                              <p:pRg st="1" end="1"/>
                                            </p:txEl>
                                          </p:spTgt>
                                        </p:tgtEl>
                                        <p:attrNameLst>
                                          <p:attrName>style.visibility</p:attrName>
                                        </p:attrNameLst>
                                      </p:cBhvr>
                                      <p:to>
                                        <p:strVal val="visible"/>
                                      </p:to>
                                    </p:set>
                                    <p:animEffect transition="in" filter="fade">
                                      <p:cBhvr>
                                        <p:cTn id="12" dur="500"/>
                                        <p:tgtEl>
                                          <p:spTgt spid="122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883">
                                            <p:txEl>
                                              <p:pRg st="2" end="2"/>
                                            </p:txEl>
                                          </p:spTgt>
                                        </p:tgtEl>
                                        <p:attrNameLst>
                                          <p:attrName>style.visibility</p:attrName>
                                        </p:attrNameLst>
                                      </p:cBhvr>
                                      <p:to>
                                        <p:strVal val="visible"/>
                                      </p:to>
                                    </p:set>
                                    <p:animEffect transition="in" filter="fade">
                                      <p:cBhvr>
                                        <p:cTn id="17" dur="500"/>
                                        <p:tgtEl>
                                          <p:spTgt spid="122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2885" name="Group 5"/>
          <p:cNvGraphicFramePr>
            <a:graphicFrameLocks noGrp="1"/>
          </p:cNvGraphicFramePr>
          <p:nvPr>
            <p:ph sz="half" idx="2"/>
            <p:extLst>
              <p:ext uri="{D42A27DB-BD31-4B8C-83A1-F6EECF244321}">
                <p14:modId xmlns:p14="http://schemas.microsoft.com/office/powerpoint/2010/main" val="2178047069"/>
              </p:ext>
            </p:extLst>
          </p:nvPr>
        </p:nvGraphicFramePr>
        <p:xfrm>
          <a:off x="228643" y="1981211"/>
          <a:ext cx="8610601" cy="4563977"/>
        </p:xfrm>
        <a:graphic>
          <a:graphicData uri="http://schemas.openxmlformats.org/drawingml/2006/table">
            <a:tbl>
              <a:tblPr/>
              <a:tblGrid>
                <a:gridCol w="1645758">
                  <a:extLst>
                    <a:ext uri="{9D8B030D-6E8A-4147-A177-3AD203B41FA5}">
                      <a16:colId xmlns:a16="http://schemas.microsoft.com/office/drawing/2014/main" val="20000"/>
                    </a:ext>
                  </a:extLst>
                </a:gridCol>
                <a:gridCol w="1119115">
                  <a:extLst>
                    <a:ext uri="{9D8B030D-6E8A-4147-A177-3AD203B41FA5}">
                      <a16:colId xmlns:a16="http://schemas.microsoft.com/office/drawing/2014/main" val="20001"/>
                    </a:ext>
                  </a:extLst>
                </a:gridCol>
                <a:gridCol w="1658923">
                  <a:extLst>
                    <a:ext uri="{9D8B030D-6E8A-4147-A177-3AD203B41FA5}">
                      <a16:colId xmlns:a16="http://schemas.microsoft.com/office/drawing/2014/main" val="20002"/>
                    </a:ext>
                  </a:extLst>
                </a:gridCol>
                <a:gridCol w="1211277">
                  <a:extLst>
                    <a:ext uri="{9D8B030D-6E8A-4147-A177-3AD203B41FA5}">
                      <a16:colId xmlns:a16="http://schemas.microsoft.com/office/drawing/2014/main" val="20003"/>
                    </a:ext>
                  </a:extLst>
                </a:gridCol>
                <a:gridCol w="1711587">
                  <a:extLst>
                    <a:ext uri="{9D8B030D-6E8A-4147-A177-3AD203B41FA5}">
                      <a16:colId xmlns:a16="http://schemas.microsoft.com/office/drawing/2014/main" val="20004"/>
                    </a:ext>
                  </a:extLst>
                </a:gridCol>
                <a:gridCol w="1263941">
                  <a:extLst>
                    <a:ext uri="{9D8B030D-6E8A-4147-A177-3AD203B41FA5}">
                      <a16:colId xmlns:a16="http://schemas.microsoft.com/office/drawing/2014/main" val="20005"/>
                    </a:ext>
                  </a:extLst>
                </a:gridCol>
              </a:tblGrid>
              <a:tr h="360873">
                <a:tc gridSpan="6">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Solubility Product Constants (</a:t>
                      </a:r>
                      <a:r>
                        <a:rPr kumimoji="0" lang="en-US" altLang="en-US" sz="1500" b="1" i="1"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bg1"/>
                          </a:solidFill>
                          <a:effectLst/>
                          <a:latin typeface="Arial" panose="020B0604020202020204" pitchFamily="34" charset="0"/>
                          <a:ea typeface="ＭＳ Ｐゴシック" panose="020B0600070205080204" pitchFamily="34" charset="-128"/>
                        </a:rPr>
                        <a:t>sp</a:t>
                      </a: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at 25</a:t>
                      </a:r>
                      <a:r>
                        <a:rPr kumimoji="0" lang="en-US" altLang="en-US" sz="1500" b="1" i="0" u="none" strike="noStrike" cap="none" normalizeH="0" baseline="50000" dirty="0">
                          <a:ln>
                            <a:noFill/>
                          </a:ln>
                          <a:solidFill>
                            <a:schemeClr val="bg1"/>
                          </a:solidFill>
                          <a:effectLst/>
                          <a:latin typeface="Arial" panose="020B0604020202020204" pitchFamily="34" charset="0"/>
                          <a:ea typeface="ＭＳ Ｐゴシック" panose="020B0600070205080204" pitchFamily="34" charset="-128"/>
                        </a:rPr>
                        <a:t>o</a:t>
                      </a:r>
                      <a:r>
                        <a:rPr kumimoji="0" lang="en-US" altLang="en-US" sz="1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a:t>
                      </a:r>
                    </a:p>
                  </a:txBody>
                  <a:tcPr horzOverflow="overflow">
                    <a:lnL w="28575" cap="flat" cmpd="sng" algn="ctr">
                      <a:solidFill>
                        <a:srgbClr val="658B9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solidFill>
                      <a:srgbClr val="658B9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864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15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endParaRPr kumimoji="0" lang="en-US" altLang="en-US" sz="15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9048">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Halides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AgCl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AgBr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PbCl</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PbBr</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PbI</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PbF</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CaF</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1.8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1.7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3.6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–11</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Sulfates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Hydroxides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Al(OH)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Mg(OH)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Fe(OH)</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–34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6.5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7.1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7.9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–16</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378">
                <a:tc vMerge="1">
                  <a:txBody>
                    <a:bodyPr/>
                    <a:lstStyle/>
                    <a:p>
                      <a:endParaRPr lang="en-US"/>
                    </a:p>
                  </a:txBody>
                  <a:tcPr/>
                </a:tc>
                <a:tc vMerge="1">
                  <a:txBody>
                    <a:bodyPr/>
                    <a:lstStyle/>
                    <a:p>
                      <a:endParaRPr lang="en-US"/>
                    </a:p>
                  </a:txBody>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Sulfides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NiS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FeS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CdS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rowSpan="3">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–20</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–37</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–51</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84197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Carbonates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SrCO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BaCO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row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9.3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8.15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5.0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–9</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068">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Chromates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PbCrO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Ag</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CrO</a:t>
                      </a:r>
                      <a:r>
                        <a:rPr kumimoji="0" lang="en-US" altLang="en-US" sz="15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1.8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1.2 </a:t>
                      </a:r>
                      <a:r>
                        <a:rPr kumimoji="0" lang="en-US" altLang="en-US" sz="15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15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ectangle 2"/>
          <p:cNvSpPr>
            <a:spLocks noGrp="1" noChangeArrowheads="1"/>
          </p:cNvSpPr>
          <p:nvPr>
            <p:ph type="title"/>
          </p:nvPr>
        </p:nvSpPr>
        <p:spPr>
          <a:xfrm>
            <a:off x="2286001" y="15240"/>
            <a:ext cx="4648199" cy="533400"/>
          </a:xfrm>
          <a:solidFill>
            <a:srgbClr val="FFC000"/>
          </a:solidFill>
        </p:spPr>
        <p:txBody>
          <a:bodyPr/>
          <a:lstStyle/>
          <a:p>
            <a:r>
              <a:rPr lang="en-US" altLang="en-US" dirty="0">
                <a:solidFill>
                  <a:schemeClr val="accent1">
                    <a:lumMod val="50000"/>
                  </a:schemeClr>
                </a:solidFill>
              </a:rPr>
              <a:t>The Solubility Product Constant</a:t>
            </a:r>
          </a:p>
        </p:txBody>
      </p:sp>
      <p:sp>
        <p:nvSpPr>
          <p:cNvPr id="3" name="Footer Placeholder 2"/>
          <p:cNvSpPr>
            <a:spLocks noGrp="1"/>
          </p:cNvSpPr>
          <p:nvPr>
            <p:ph type="ftr" sz="quarter" idx="10"/>
          </p:nvPr>
        </p:nvSpPr>
        <p:spPr/>
        <p:txBody>
          <a:bodyPr/>
          <a:lstStyle/>
          <a:p>
            <a:r>
              <a:rPr lang="en-US" altLang="en-US" dirty="0"/>
              <a:t>Chapter 18B Ksp &amp; Spontaneity</a:t>
            </a:r>
          </a:p>
        </p:txBody>
      </p:sp>
      <p:sp>
        <p:nvSpPr>
          <p:cNvPr id="5" name="Arrow: Right 4">
            <a:extLst>
              <a:ext uri="{FF2B5EF4-FFF2-40B4-BE49-F238E27FC236}">
                <a16:creationId xmlns:a16="http://schemas.microsoft.com/office/drawing/2014/main" id="{70321304-4A59-46F7-BD22-86A83BE7DCEC}"/>
              </a:ext>
            </a:extLst>
          </p:cNvPr>
          <p:cNvSpPr/>
          <p:nvPr/>
        </p:nvSpPr>
        <p:spPr bwMode="auto">
          <a:xfrm>
            <a:off x="3048000" y="5029200"/>
            <a:ext cx="533400" cy="152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0" name="Arrow: Right 9">
            <a:extLst>
              <a:ext uri="{FF2B5EF4-FFF2-40B4-BE49-F238E27FC236}">
                <a16:creationId xmlns:a16="http://schemas.microsoft.com/office/drawing/2014/main" id="{09ED42AE-3FA8-4063-A9E6-E873A5EAFE35}"/>
              </a:ext>
            </a:extLst>
          </p:cNvPr>
          <p:cNvSpPr/>
          <p:nvPr/>
        </p:nvSpPr>
        <p:spPr bwMode="auto">
          <a:xfrm>
            <a:off x="3048000" y="3810000"/>
            <a:ext cx="457200" cy="1524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Rectangle 3">
            <a:extLst>
              <a:ext uri="{FF2B5EF4-FFF2-40B4-BE49-F238E27FC236}">
                <a16:creationId xmlns:a16="http://schemas.microsoft.com/office/drawing/2014/main" id="{B29A474C-52D6-43E8-A6FD-A9200BC2EB65}"/>
              </a:ext>
            </a:extLst>
          </p:cNvPr>
          <p:cNvSpPr txBox="1">
            <a:spLocks noChangeArrowheads="1"/>
          </p:cNvSpPr>
          <p:nvPr/>
        </p:nvSpPr>
        <p:spPr bwMode="auto">
          <a:xfrm>
            <a:off x="76200" y="685800"/>
            <a:ext cx="89916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788" tIns="45394" rIns="90788" bIns="45394" numCol="1" anchor="t" anchorCtr="0" compatLnSpc="1">
            <a:prstTxWarp prst="textNoShape">
              <a:avLst/>
            </a:prstTxWarp>
          </a:bodyPr>
          <a:lstStyle>
            <a:lvl1pPr marL="340483" indent="-340483" algn="l" rtl="0" fontAlgn="base">
              <a:spcBef>
                <a:spcPct val="20000"/>
              </a:spcBef>
              <a:spcAft>
                <a:spcPct val="0"/>
              </a:spcAft>
              <a:defRPr sz="3200" kern="1200">
                <a:solidFill>
                  <a:schemeClr val="tx1"/>
                </a:solidFill>
                <a:latin typeface="+mn-lt"/>
                <a:ea typeface="+mn-ea"/>
                <a:cs typeface="+mn-cs"/>
              </a:defRPr>
            </a:lvl1pPr>
            <a:lvl2pPr marL="737683" indent="-283730" algn="l" rtl="0" fontAlgn="base">
              <a:spcBef>
                <a:spcPct val="20000"/>
              </a:spcBef>
              <a:spcAft>
                <a:spcPct val="0"/>
              </a:spcAft>
              <a:buChar char="–"/>
              <a:defRPr sz="2700" kern="1200">
                <a:solidFill>
                  <a:schemeClr val="tx1"/>
                </a:solidFill>
                <a:latin typeface="+mn-lt"/>
                <a:ea typeface="+mn-ea"/>
                <a:cs typeface="+mn-cs"/>
              </a:defRPr>
            </a:lvl2pPr>
            <a:lvl3pPr marL="1134905" indent="-226973" algn="l" rtl="0" fontAlgn="base">
              <a:spcBef>
                <a:spcPct val="20000"/>
              </a:spcBef>
              <a:spcAft>
                <a:spcPct val="0"/>
              </a:spcAft>
              <a:buChar char="•"/>
              <a:defRPr sz="2300" kern="1200">
                <a:solidFill>
                  <a:schemeClr val="tx1"/>
                </a:solidFill>
                <a:latin typeface="+mn-lt"/>
                <a:ea typeface="+mn-ea"/>
                <a:cs typeface="+mn-cs"/>
              </a:defRPr>
            </a:lvl3pPr>
            <a:lvl4pPr marL="1588864" indent="-226973" algn="l" rtl="0" fontAlgn="base">
              <a:spcBef>
                <a:spcPct val="20000"/>
              </a:spcBef>
              <a:spcAft>
                <a:spcPct val="0"/>
              </a:spcAft>
              <a:buChar char="–"/>
              <a:defRPr sz="2100" kern="1200">
                <a:solidFill>
                  <a:schemeClr val="tx1"/>
                </a:solidFill>
                <a:latin typeface="+mn-lt"/>
                <a:ea typeface="+mn-ea"/>
                <a:cs typeface="+mn-cs"/>
              </a:defRPr>
            </a:lvl4pPr>
            <a:lvl5pPr marL="2042835" indent="-226973" algn="l" rtl="0" fontAlgn="base">
              <a:spcBef>
                <a:spcPct val="20000"/>
              </a:spcBef>
              <a:spcAft>
                <a:spcPct val="0"/>
              </a:spcAft>
              <a:buChar char="»"/>
              <a:defRPr sz="2100" kern="1200">
                <a:solidFill>
                  <a:schemeClr val="tx1"/>
                </a:solidFill>
                <a:latin typeface="+mn-lt"/>
                <a:ea typeface="+mn-ea"/>
                <a:cs typeface="+mn-cs"/>
              </a:defRPr>
            </a:lvl5pPr>
            <a:lvl6pPr marL="2496792"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50750"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4708"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8674" indent="-226973" algn="l" defTabSz="9079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eaLnBrk="1" hangingPunct="1"/>
            <a:r>
              <a:rPr lang="en-US" altLang="en-US" sz="2300" dirty="0"/>
              <a:t>The table below lists the </a:t>
            </a:r>
            <a:r>
              <a:rPr lang="en-US" altLang="en-US" sz="2300" i="1" dirty="0"/>
              <a:t>K</a:t>
            </a:r>
            <a:r>
              <a:rPr lang="en-US" altLang="en-US" sz="2300" baseline="-25000" dirty="0"/>
              <a:t>sp</a:t>
            </a:r>
            <a:r>
              <a:rPr lang="en-US" altLang="en-US" sz="2300" dirty="0"/>
              <a:t> values for some ionic compounds that are slightly soluble in water. </a:t>
            </a:r>
            <a:r>
              <a:rPr lang="en-US" altLang="en-US" sz="2300" dirty="0">
                <a:solidFill>
                  <a:srgbClr val="00B050"/>
                </a:solidFill>
              </a:rPr>
              <a:t>Which substances are most soluble? </a:t>
            </a:r>
            <a:r>
              <a:rPr lang="en-US" altLang="en-US" sz="2300" dirty="0">
                <a:solidFill>
                  <a:srgbClr val="FF0000"/>
                </a:solidFill>
              </a:rPr>
              <a:t>Least soluble? Which would precipitate out fastest? </a:t>
            </a:r>
            <a:r>
              <a:rPr lang="en-US" altLang="en-US" sz="2300" dirty="0">
                <a:solidFill>
                  <a:srgbClr val="00B050"/>
                </a:solidFill>
              </a:rPr>
              <a:t>Slowest?</a:t>
            </a:r>
          </a:p>
        </p:txBody>
      </p:sp>
    </p:spTree>
    <p:extLst>
      <p:ext uri="{BB962C8B-B14F-4D97-AF65-F5344CB8AC3E}">
        <p14:creationId xmlns:p14="http://schemas.microsoft.com/office/powerpoint/2010/main" val="3122488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304800" y="1181750"/>
            <a:ext cx="8610600" cy="5295250"/>
          </a:xfrm>
        </p:spPr>
        <p:txBody>
          <a:bodyPr/>
          <a:lstStyle/>
          <a:p>
            <a:pPr marL="0" indent="0"/>
            <a:r>
              <a:rPr lang="en-US" altLang="en-US" sz="2300" dirty="0">
                <a:solidFill>
                  <a:srgbClr val="FF0000"/>
                </a:solidFill>
              </a:rPr>
              <a:t>What is the </a:t>
            </a:r>
            <a:r>
              <a:rPr lang="en-US" altLang="en-US" sz="2300" i="1" dirty="0">
                <a:solidFill>
                  <a:srgbClr val="FF0000"/>
                </a:solidFill>
              </a:rPr>
              <a:t>K</a:t>
            </a:r>
            <a:r>
              <a:rPr lang="en-US" altLang="en-US" sz="2300" baseline="-25000" dirty="0">
                <a:solidFill>
                  <a:srgbClr val="FF0000"/>
                </a:solidFill>
              </a:rPr>
              <a:t>sp</a:t>
            </a:r>
            <a:r>
              <a:rPr lang="en-US" altLang="en-US" sz="2300" dirty="0">
                <a:solidFill>
                  <a:srgbClr val="FF0000"/>
                </a:solidFill>
              </a:rPr>
              <a:t> of lead(II) chromate if the lead ions and chromate ions have a molar concentration of </a:t>
            </a:r>
            <a:r>
              <a:rPr lang="en-US" altLang="en-US" sz="2400" dirty="0">
                <a:solidFill>
                  <a:srgbClr val="FF0000"/>
                </a:solidFill>
              </a:rPr>
              <a:t>1.3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–7</a:t>
            </a:r>
            <a:r>
              <a:rPr lang="en-US" altLang="en-US" sz="2400" dirty="0">
                <a:solidFill>
                  <a:srgbClr val="FF0000"/>
                </a:solidFill>
                <a:cs typeface="Arial" panose="020B0604020202020204" pitchFamily="34" charset="0"/>
                <a:sym typeface="Symbol" panose="05050102010706020507" pitchFamily="18" charset="2"/>
              </a:rPr>
              <a:t> </a:t>
            </a:r>
            <a:r>
              <a:rPr lang="en-US" altLang="en-US" sz="2400" i="1" dirty="0">
                <a:solidFill>
                  <a:srgbClr val="FF0000"/>
                </a:solidFill>
                <a:cs typeface="Arial" panose="020B0604020202020204" pitchFamily="34" charset="0"/>
                <a:sym typeface="Symbol" panose="05050102010706020507" pitchFamily="18" charset="2"/>
              </a:rPr>
              <a:t>M </a:t>
            </a:r>
            <a:r>
              <a:rPr lang="en-US" altLang="en-US" sz="2300" dirty="0">
                <a:solidFill>
                  <a:srgbClr val="FF0000"/>
                </a:solidFill>
              </a:rPr>
              <a:t>in a saturated solution of lead(II) chromate at 25</a:t>
            </a:r>
            <a:r>
              <a:rPr lang="en-US" altLang="en-US" sz="2300" baseline="50000" dirty="0">
                <a:solidFill>
                  <a:srgbClr val="FF0000"/>
                </a:solidFill>
              </a:rPr>
              <a:t>o</a:t>
            </a:r>
            <a:r>
              <a:rPr lang="en-US" altLang="en-US" sz="2300" dirty="0">
                <a:solidFill>
                  <a:srgbClr val="FF0000"/>
                </a:solidFill>
              </a:rPr>
              <a:t>C? </a:t>
            </a:r>
          </a:p>
          <a:p>
            <a:pPr algn="ctr">
              <a:spcBef>
                <a:spcPct val="50000"/>
              </a:spcBef>
            </a:pPr>
            <a:r>
              <a:rPr lang="en-US" altLang="en-US" sz="2300" dirty="0">
                <a:sym typeface="Symbol" panose="05050102010706020507" pitchFamily="18" charset="2"/>
              </a:rPr>
              <a:t>PbCrO</a:t>
            </a:r>
            <a:r>
              <a:rPr lang="en-US" altLang="en-US" sz="2300" baseline="-25000" dirty="0">
                <a:sym typeface="Symbol" panose="05050102010706020507" pitchFamily="18" charset="2"/>
              </a:rPr>
              <a:t>4</a:t>
            </a:r>
            <a:r>
              <a:rPr lang="en-US" altLang="en-US" sz="2300" dirty="0">
                <a:sym typeface="Symbol" panose="05050102010706020507" pitchFamily="18" charset="2"/>
              </a:rPr>
              <a:t>(</a:t>
            </a:r>
            <a:r>
              <a:rPr lang="en-US" altLang="en-US" sz="2300" i="1" dirty="0">
                <a:sym typeface="Symbol" panose="05050102010706020507" pitchFamily="18" charset="2"/>
              </a:rPr>
              <a:t>s</a:t>
            </a:r>
            <a:r>
              <a:rPr lang="en-US" altLang="en-US" sz="2300" dirty="0">
                <a:sym typeface="Symbol" panose="05050102010706020507" pitchFamily="18" charset="2"/>
              </a:rPr>
              <a:t>)               Pb</a:t>
            </a:r>
            <a:r>
              <a:rPr lang="en-US" altLang="en-US" sz="2300" baseline="30000" dirty="0">
                <a:sym typeface="Symbol" panose="05050102010706020507" pitchFamily="18" charset="2"/>
              </a:rPr>
              <a:t>2+</a:t>
            </a:r>
            <a:r>
              <a:rPr lang="en-US" altLang="en-US" sz="2300" dirty="0">
                <a:sym typeface="Symbol" panose="05050102010706020507" pitchFamily="18" charset="2"/>
              </a:rPr>
              <a:t>(</a:t>
            </a:r>
            <a:r>
              <a:rPr lang="en-US" altLang="en-US" sz="2300" i="1" dirty="0">
                <a:sym typeface="Symbol" panose="05050102010706020507" pitchFamily="18" charset="2"/>
              </a:rPr>
              <a:t>aq</a:t>
            </a:r>
            <a:r>
              <a:rPr lang="en-US" altLang="en-US" sz="2300" dirty="0">
                <a:sym typeface="Symbol" panose="05050102010706020507" pitchFamily="18" charset="2"/>
              </a:rPr>
              <a:t>) + CrO</a:t>
            </a:r>
            <a:r>
              <a:rPr lang="en-US" altLang="en-US" sz="2300" baseline="-25000" dirty="0">
                <a:sym typeface="Symbol" panose="05050102010706020507" pitchFamily="18" charset="2"/>
              </a:rPr>
              <a:t>4</a:t>
            </a:r>
            <a:r>
              <a:rPr lang="en-US" altLang="en-US" sz="2300" baseline="30000" dirty="0">
                <a:sym typeface="Symbol" panose="05050102010706020507" pitchFamily="18" charset="2"/>
              </a:rPr>
              <a:t>2</a:t>
            </a:r>
            <a:r>
              <a:rPr lang="en-US" altLang="en-US" sz="2300" baseline="30000" dirty="0">
                <a:cs typeface="Arial" panose="020B0604020202020204" pitchFamily="34" charset="0"/>
                <a:sym typeface="Symbol" panose="05050102010706020507" pitchFamily="18" charset="2"/>
              </a:rPr>
              <a:t>–</a:t>
            </a:r>
            <a:r>
              <a:rPr lang="en-US" altLang="en-US" sz="2300" dirty="0">
                <a:cs typeface="Arial" panose="020B0604020202020204" pitchFamily="34" charset="0"/>
                <a:sym typeface="Symbol" panose="05050102010706020507" pitchFamily="18" charset="2"/>
              </a:rPr>
              <a:t>(</a:t>
            </a:r>
            <a:r>
              <a:rPr lang="en-US" altLang="en-US" sz="2300" i="1" dirty="0">
                <a:cs typeface="Arial" panose="020B0604020202020204" pitchFamily="34" charset="0"/>
                <a:sym typeface="Symbol" panose="05050102010706020507" pitchFamily="18" charset="2"/>
              </a:rPr>
              <a:t>aq</a:t>
            </a:r>
            <a:r>
              <a:rPr lang="en-US" altLang="en-US" sz="2300" dirty="0">
                <a:cs typeface="Arial" panose="020B0604020202020204" pitchFamily="34" charset="0"/>
                <a:sym typeface="Symbol" panose="05050102010706020507" pitchFamily="18" charset="2"/>
              </a:rPr>
              <a:t>)</a:t>
            </a:r>
          </a:p>
          <a:p>
            <a:pPr marL="0" indent="0"/>
            <a:endParaRPr lang="en-US" altLang="en-US" sz="2300" dirty="0">
              <a:cs typeface="Arial" panose="020B0604020202020204" pitchFamily="34" charset="0"/>
              <a:sym typeface="Symbol" panose="05050102010706020507" pitchFamily="18" charset="2"/>
            </a:endParaRPr>
          </a:p>
        </p:txBody>
      </p:sp>
      <p:sp>
        <p:nvSpPr>
          <p:cNvPr id="84996" name="Text Box 4"/>
          <p:cNvSpPr txBox="1">
            <a:spLocks noChangeArrowheads="1"/>
          </p:cNvSpPr>
          <p:nvPr/>
        </p:nvSpPr>
        <p:spPr bwMode="auto">
          <a:xfrm>
            <a:off x="457200" y="152400"/>
            <a:ext cx="6934200" cy="92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b="1" dirty="0">
                <a:solidFill>
                  <a:schemeClr val="accent1">
                    <a:lumMod val="50000"/>
                  </a:schemeClr>
                </a:solidFill>
              </a:rPr>
              <a:t>Finding the Ion Concentrations in a Saturated Solution</a:t>
            </a:r>
          </a:p>
        </p:txBody>
      </p:sp>
      <p:grpSp>
        <p:nvGrpSpPr>
          <p:cNvPr id="11" name="Group 10"/>
          <p:cNvGrpSpPr/>
          <p:nvPr/>
        </p:nvGrpSpPr>
        <p:grpSpPr>
          <a:xfrm>
            <a:off x="3455696" y="2590800"/>
            <a:ext cx="818534" cy="152400"/>
            <a:chOff x="3124200" y="2743200"/>
            <a:chExt cx="818534" cy="152400"/>
          </a:xfrm>
        </p:grpSpPr>
        <p:cxnSp>
          <p:nvCxnSpPr>
            <p:cNvPr id="6" name="Straight Arrow Connector 5"/>
            <p:cNvCxnSpPr/>
            <p:nvPr/>
          </p:nvCxnSpPr>
          <p:spPr bwMode="auto">
            <a:xfrm flipH="1">
              <a:off x="3124200" y="2743200"/>
              <a:ext cx="818534"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3804395" y="2895600"/>
              <a:ext cx="138339"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4" name="Picture 13" descr="strategy-01.eps"/>
          <p:cNvPicPr/>
          <p:nvPr/>
        </p:nvPicPr>
        <p:blipFill>
          <a:blip r:embed="rId3" cstate="print">
            <a:extLst>
              <a:ext uri="{28A0092B-C50C-407E-A947-70E740481C1C}">
                <a14:useLocalDpi xmlns:a14="http://schemas.microsoft.com/office/drawing/2010/main" val="0"/>
              </a:ext>
            </a:extLst>
          </a:blip>
          <a:stretch>
            <a:fillRect/>
          </a:stretch>
        </p:blipFill>
        <p:spPr>
          <a:xfrm>
            <a:off x="7937854" y="44450"/>
            <a:ext cx="1200149" cy="972820"/>
          </a:xfrm>
          <a:prstGeom prst="rect">
            <a:avLst/>
          </a:prstGeom>
        </p:spPr>
      </p:pic>
      <p:sp>
        <p:nvSpPr>
          <p:cNvPr id="12" name="Footer Placeholder 1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4134849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304800" y="1181750"/>
            <a:ext cx="8610600" cy="5295250"/>
          </a:xfrm>
        </p:spPr>
        <p:txBody>
          <a:bodyPr/>
          <a:lstStyle/>
          <a:p>
            <a:pPr marL="0" indent="0"/>
            <a:r>
              <a:rPr lang="en-US" altLang="en-US" sz="2300" dirty="0">
                <a:solidFill>
                  <a:srgbClr val="FF0000"/>
                </a:solidFill>
              </a:rPr>
              <a:t>What is the </a:t>
            </a:r>
            <a:r>
              <a:rPr lang="en-US" altLang="en-US" sz="2300" i="1" dirty="0">
                <a:solidFill>
                  <a:srgbClr val="FF0000"/>
                </a:solidFill>
              </a:rPr>
              <a:t>K</a:t>
            </a:r>
            <a:r>
              <a:rPr lang="en-US" altLang="en-US" sz="2300" baseline="-25000" dirty="0">
                <a:solidFill>
                  <a:srgbClr val="FF0000"/>
                </a:solidFill>
              </a:rPr>
              <a:t>sp</a:t>
            </a:r>
            <a:r>
              <a:rPr lang="en-US" altLang="en-US" sz="2300" dirty="0">
                <a:solidFill>
                  <a:srgbClr val="FF0000"/>
                </a:solidFill>
              </a:rPr>
              <a:t> of lead(II) chromate if the lead ions and chromate ions have a molar concentration of </a:t>
            </a:r>
            <a:r>
              <a:rPr lang="en-US" altLang="en-US" sz="2400" dirty="0">
                <a:solidFill>
                  <a:srgbClr val="FF0000"/>
                </a:solidFill>
              </a:rPr>
              <a:t>1.3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–7</a:t>
            </a:r>
            <a:r>
              <a:rPr lang="en-US" altLang="en-US" sz="2400" dirty="0">
                <a:solidFill>
                  <a:srgbClr val="FF0000"/>
                </a:solidFill>
                <a:cs typeface="Arial" panose="020B0604020202020204" pitchFamily="34" charset="0"/>
                <a:sym typeface="Symbol" panose="05050102010706020507" pitchFamily="18" charset="2"/>
              </a:rPr>
              <a:t> </a:t>
            </a:r>
            <a:r>
              <a:rPr lang="en-US" altLang="en-US" sz="2400" i="1" dirty="0">
                <a:solidFill>
                  <a:srgbClr val="FF0000"/>
                </a:solidFill>
                <a:cs typeface="Arial" panose="020B0604020202020204" pitchFamily="34" charset="0"/>
                <a:sym typeface="Symbol" panose="05050102010706020507" pitchFamily="18" charset="2"/>
              </a:rPr>
              <a:t>M </a:t>
            </a:r>
            <a:r>
              <a:rPr lang="en-US" altLang="en-US" sz="2300" dirty="0">
                <a:solidFill>
                  <a:srgbClr val="FF0000"/>
                </a:solidFill>
              </a:rPr>
              <a:t>in a saturated solution of lead(II) chromate at 25</a:t>
            </a:r>
            <a:r>
              <a:rPr lang="en-US" altLang="en-US" sz="2300" baseline="50000" dirty="0">
                <a:solidFill>
                  <a:srgbClr val="FF0000"/>
                </a:solidFill>
              </a:rPr>
              <a:t>o</a:t>
            </a:r>
            <a:r>
              <a:rPr lang="en-US" altLang="en-US" sz="2300" dirty="0">
                <a:solidFill>
                  <a:srgbClr val="FF0000"/>
                </a:solidFill>
              </a:rPr>
              <a:t>C? </a:t>
            </a:r>
          </a:p>
          <a:p>
            <a:pPr algn="ctr">
              <a:spcBef>
                <a:spcPct val="50000"/>
              </a:spcBef>
            </a:pPr>
            <a:r>
              <a:rPr lang="en-US" altLang="en-US" sz="2300" dirty="0">
                <a:sym typeface="Symbol" panose="05050102010706020507" pitchFamily="18" charset="2"/>
              </a:rPr>
              <a:t>PbCrO</a:t>
            </a:r>
            <a:r>
              <a:rPr lang="en-US" altLang="en-US" sz="2300" baseline="-25000" dirty="0">
                <a:sym typeface="Symbol" panose="05050102010706020507" pitchFamily="18" charset="2"/>
              </a:rPr>
              <a:t>4</a:t>
            </a:r>
            <a:r>
              <a:rPr lang="en-US" altLang="en-US" sz="2300" dirty="0">
                <a:sym typeface="Symbol" panose="05050102010706020507" pitchFamily="18" charset="2"/>
              </a:rPr>
              <a:t>(</a:t>
            </a:r>
            <a:r>
              <a:rPr lang="en-US" altLang="en-US" sz="2300" i="1" dirty="0">
                <a:sym typeface="Symbol" panose="05050102010706020507" pitchFamily="18" charset="2"/>
              </a:rPr>
              <a:t>s</a:t>
            </a:r>
            <a:r>
              <a:rPr lang="en-US" altLang="en-US" sz="2300" dirty="0">
                <a:sym typeface="Symbol" panose="05050102010706020507" pitchFamily="18" charset="2"/>
              </a:rPr>
              <a:t>)               Pb</a:t>
            </a:r>
            <a:r>
              <a:rPr lang="en-US" altLang="en-US" sz="2300" baseline="30000" dirty="0">
                <a:sym typeface="Symbol" panose="05050102010706020507" pitchFamily="18" charset="2"/>
              </a:rPr>
              <a:t>2+</a:t>
            </a:r>
            <a:r>
              <a:rPr lang="en-US" altLang="en-US" sz="2300" dirty="0">
                <a:sym typeface="Symbol" panose="05050102010706020507" pitchFamily="18" charset="2"/>
              </a:rPr>
              <a:t>(</a:t>
            </a:r>
            <a:r>
              <a:rPr lang="en-US" altLang="en-US" sz="2300" i="1" dirty="0">
                <a:sym typeface="Symbol" panose="05050102010706020507" pitchFamily="18" charset="2"/>
              </a:rPr>
              <a:t>aq</a:t>
            </a:r>
            <a:r>
              <a:rPr lang="en-US" altLang="en-US" sz="2300" dirty="0">
                <a:sym typeface="Symbol" panose="05050102010706020507" pitchFamily="18" charset="2"/>
              </a:rPr>
              <a:t>) + CrO</a:t>
            </a:r>
            <a:r>
              <a:rPr lang="en-US" altLang="en-US" sz="2300" baseline="-25000" dirty="0">
                <a:sym typeface="Symbol" panose="05050102010706020507" pitchFamily="18" charset="2"/>
              </a:rPr>
              <a:t>4</a:t>
            </a:r>
            <a:r>
              <a:rPr lang="en-US" altLang="en-US" sz="2300" baseline="30000" dirty="0">
                <a:sym typeface="Symbol" panose="05050102010706020507" pitchFamily="18" charset="2"/>
              </a:rPr>
              <a:t>2</a:t>
            </a:r>
            <a:r>
              <a:rPr lang="en-US" altLang="en-US" sz="2300" baseline="30000" dirty="0">
                <a:cs typeface="Arial" panose="020B0604020202020204" pitchFamily="34" charset="0"/>
                <a:sym typeface="Symbol" panose="05050102010706020507" pitchFamily="18" charset="2"/>
              </a:rPr>
              <a:t>–</a:t>
            </a:r>
            <a:r>
              <a:rPr lang="en-US" altLang="en-US" sz="2300" dirty="0">
                <a:cs typeface="Arial" panose="020B0604020202020204" pitchFamily="34" charset="0"/>
                <a:sym typeface="Symbol" panose="05050102010706020507" pitchFamily="18" charset="2"/>
              </a:rPr>
              <a:t>(</a:t>
            </a:r>
            <a:r>
              <a:rPr lang="en-US" altLang="en-US" sz="2300" i="1" dirty="0">
                <a:cs typeface="Arial" panose="020B0604020202020204" pitchFamily="34" charset="0"/>
                <a:sym typeface="Symbol" panose="05050102010706020507" pitchFamily="18" charset="2"/>
              </a:rPr>
              <a:t>aq</a:t>
            </a:r>
            <a:r>
              <a:rPr lang="en-US" altLang="en-US" sz="2300" dirty="0">
                <a:cs typeface="Arial" panose="020B0604020202020204" pitchFamily="34" charset="0"/>
                <a:sym typeface="Symbol" panose="05050102010706020507" pitchFamily="18" charset="2"/>
              </a:rPr>
              <a:t>)</a:t>
            </a:r>
          </a:p>
          <a:p>
            <a:pPr algn="ctr">
              <a:spcBef>
                <a:spcPct val="50000"/>
              </a:spcBef>
            </a:pPr>
            <a:r>
              <a:rPr lang="en-US" altLang="en-US" sz="2300" i="1" dirty="0">
                <a:solidFill>
                  <a:srgbClr val="00B050"/>
                </a:solidFill>
              </a:rPr>
              <a:t>K</a:t>
            </a:r>
            <a:r>
              <a:rPr lang="en-US" altLang="en-US" sz="2300" baseline="-25000" dirty="0">
                <a:solidFill>
                  <a:srgbClr val="00B050"/>
                </a:solidFill>
              </a:rPr>
              <a:t>sp</a:t>
            </a:r>
            <a:r>
              <a:rPr lang="en-US" altLang="en-US" sz="2300" dirty="0">
                <a:solidFill>
                  <a:srgbClr val="00B050"/>
                </a:solidFill>
              </a:rPr>
              <a:t> = </a:t>
            </a:r>
            <a:r>
              <a:rPr lang="en-US" altLang="en-US" sz="2400" dirty="0">
                <a:solidFill>
                  <a:srgbClr val="00B050"/>
                </a:solidFill>
              </a:rPr>
              <a:t>[Pb</a:t>
            </a:r>
            <a:r>
              <a:rPr lang="en-US" altLang="en-US" sz="2400" baseline="30000" dirty="0">
                <a:solidFill>
                  <a:srgbClr val="00B050"/>
                </a:solidFill>
              </a:rPr>
              <a:t>2+</a:t>
            </a:r>
            <a:r>
              <a:rPr lang="en-US" altLang="en-US" sz="2400" dirty="0">
                <a:solidFill>
                  <a:srgbClr val="00B050"/>
                </a:solidFill>
              </a:rPr>
              <a:t>] x [CrO</a:t>
            </a:r>
            <a:r>
              <a:rPr lang="en-US" altLang="en-US" sz="2400" baseline="-25000" dirty="0">
                <a:solidFill>
                  <a:srgbClr val="00B050"/>
                </a:solidFill>
              </a:rPr>
              <a:t>4</a:t>
            </a:r>
            <a:r>
              <a:rPr lang="en-US" altLang="en-US" sz="2400" baseline="30000" dirty="0">
                <a:solidFill>
                  <a:srgbClr val="00B050"/>
                </a:solidFill>
              </a:rPr>
              <a:t>2</a:t>
            </a:r>
            <a:r>
              <a:rPr lang="en-US" altLang="en-US" sz="2400" baseline="30000" dirty="0">
                <a:solidFill>
                  <a:srgbClr val="00B050"/>
                </a:solidFill>
                <a:cs typeface="Arial" panose="020B0604020202020204" pitchFamily="34" charset="0"/>
              </a:rPr>
              <a:t>–</a:t>
            </a:r>
            <a:r>
              <a:rPr lang="en-US" altLang="en-US" sz="2400" dirty="0">
                <a:solidFill>
                  <a:srgbClr val="00B050"/>
                </a:solidFill>
                <a:cs typeface="Arial" panose="020B0604020202020204" pitchFamily="34" charset="0"/>
              </a:rPr>
              <a:t>] </a:t>
            </a:r>
          </a:p>
          <a:p>
            <a:pPr algn="ctr">
              <a:spcBef>
                <a:spcPct val="50000"/>
              </a:spcBef>
            </a:pPr>
            <a:r>
              <a:rPr lang="en-US" altLang="en-US" sz="2400" i="1" dirty="0"/>
              <a:t>K</a:t>
            </a:r>
            <a:r>
              <a:rPr lang="en-US" altLang="en-US" sz="2400" baseline="-25000" dirty="0"/>
              <a:t>sp</a:t>
            </a:r>
            <a:r>
              <a:rPr lang="en-US" altLang="en-US" sz="2400" dirty="0"/>
              <a:t> = (1.3 </a:t>
            </a:r>
            <a:r>
              <a:rPr lang="en-US" altLang="en-US" sz="2400" dirty="0">
                <a:sym typeface="Symbol" panose="05050102010706020507" pitchFamily="18" charset="2"/>
              </a:rPr>
              <a:t> 10</a:t>
            </a:r>
            <a:r>
              <a:rPr lang="en-US" altLang="en-US" sz="2400" baseline="30000" dirty="0">
                <a:cs typeface="Arial" panose="020B0604020202020204" pitchFamily="34" charset="0"/>
                <a:sym typeface="Symbol" panose="05050102010706020507" pitchFamily="18" charset="2"/>
              </a:rPr>
              <a:t>–7</a:t>
            </a:r>
            <a:r>
              <a:rPr lang="en-US" altLang="en-US" sz="2400" dirty="0">
                <a:cs typeface="Arial" panose="020B0604020202020204" pitchFamily="34" charset="0"/>
                <a:sym typeface="Symbol" panose="05050102010706020507" pitchFamily="18" charset="2"/>
              </a:rPr>
              <a:t> </a:t>
            </a:r>
            <a:r>
              <a:rPr lang="en-US" altLang="en-US" sz="2400" i="1" dirty="0">
                <a:cs typeface="Arial" panose="020B0604020202020204" pitchFamily="34" charset="0"/>
                <a:sym typeface="Symbol" panose="05050102010706020507" pitchFamily="18" charset="2"/>
              </a:rPr>
              <a:t>M)</a:t>
            </a:r>
            <a:r>
              <a:rPr lang="en-US" altLang="en-US" sz="2400" dirty="0"/>
              <a:t> (1.3 </a:t>
            </a:r>
            <a:r>
              <a:rPr lang="en-US" altLang="en-US" sz="2400" dirty="0">
                <a:sym typeface="Symbol" panose="05050102010706020507" pitchFamily="18" charset="2"/>
              </a:rPr>
              <a:t> 10</a:t>
            </a:r>
            <a:r>
              <a:rPr lang="en-US" altLang="en-US" sz="2400" baseline="30000" dirty="0">
                <a:cs typeface="Arial" panose="020B0604020202020204" pitchFamily="34" charset="0"/>
                <a:sym typeface="Symbol" panose="05050102010706020507" pitchFamily="18" charset="2"/>
              </a:rPr>
              <a:t>–7</a:t>
            </a:r>
            <a:r>
              <a:rPr lang="en-US" altLang="en-US" sz="2400" dirty="0">
                <a:cs typeface="Arial" panose="020B0604020202020204" pitchFamily="34" charset="0"/>
                <a:sym typeface="Symbol" panose="05050102010706020507" pitchFamily="18" charset="2"/>
              </a:rPr>
              <a:t> </a:t>
            </a:r>
            <a:r>
              <a:rPr lang="en-US" altLang="en-US" sz="2400" i="1" dirty="0">
                <a:cs typeface="Arial" panose="020B0604020202020204" pitchFamily="34" charset="0"/>
                <a:sym typeface="Symbol" panose="05050102010706020507" pitchFamily="18" charset="2"/>
              </a:rPr>
              <a:t>M)</a:t>
            </a:r>
            <a:endParaRPr lang="en-US" altLang="en-US" sz="2400" dirty="0">
              <a:cs typeface="Arial" panose="020B0604020202020204" pitchFamily="34" charset="0"/>
              <a:sym typeface="Symbol" panose="05050102010706020507" pitchFamily="18" charset="2"/>
            </a:endParaRPr>
          </a:p>
          <a:p>
            <a:pPr algn="ctr">
              <a:spcBef>
                <a:spcPct val="50000"/>
              </a:spcBef>
            </a:pPr>
            <a:r>
              <a:rPr lang="en-US" altLang="en-US" sz="3600" i="1" dirty="0">
                <a:solidFill>
                  <a:srgbClr val="00B0F0"/>
                </a:solidFill>
              </a:rPr>
              <a:t>K</a:t>
            </a:r>
            <a:r>
              <a:rPr lang="en-US" altLang="en-US" sz="3600" baseline="-25000" dirty="0">
                <a:solidFill>
                  <a:srgbClr val="00B0F0"/>
                </a:solidFill>
              </a:rPr>
              <a:t>sp</a:t>
            </a:r>
            <a:r>
              <a:rPr lang="en-US" altLang="en-US" sz="3600" dirty="0">
                <a:solidFill>
                  <a:srgbClr val="00B0F0"/>
                </a:solidFill>
              </a:rPr>
              <a:t> = 1.7 </a:t>
            </a:r>
            <a:r>
              <a:rPr lang="en-US" altLang="en-US" sz="3600" dirty="0">
                <a:solidFill>
                  <a:srgbClr val="00B0F0"/>
                </a:solidFill>
                <a:sym typeface="Symbol" panose="05050102010706020507" pitchFamily="18" charset="2"/>
              </a:rPr>
              <a:t> 10</a:t>
            </a:r>
            <a:r>
              <a:rPr lang="en-US" altLang="en-US" sz="3600" baseline="30000" dirty="0">
                <a:solidFill>
                  <a:srgbClr val="00B0F0"/>
                </a:solidFill>
                <a:cs typeface="Arial" panose="020B0604020202020204" pitchFamily="34" charset="0"/>
                <a:sym typeface="Symbol" panose="05050102010706020507" pitchFamily="18" charset="2"/>
              </a:rPr>
              <a:t>–14</a:t>
            </a:r>
            <a:endParaRPr lang="en-US" altLang="en-US" sz="3600" dirty="0">
              <a:solidFill>
                <a:srgbClr val="00B0F0"/>
              </a:solidFill>
              <a:cs typeface="Arial" panose="020B0604020202020204" pitchFamily="34" charset="0"/>
              <a:sym typeface="Symbol" panose="05050102010706020507" pitchFamily="18" charset="2"/>
            </a:endParaRPr>
          </a:p>
          <a:p>
            <a:pPr marL="339725" indent="11113">
              <a:spcBef>
                <a:spcPct val="50000"/>
              </a:spcBef>
            </a:pPr>
            <a:r>
              <a:rPr lang="en-US" altLang="en-US" sz="2300" b="1" i="1" dirty="0">
                <a:latin typeface="Times New Roman" panose="02020603050405020304" pitchFamily="18" charset="0"/>
                <a:cs typeface="Times New Roman" panose="02020603050405020304" pitchFamily="18" charset="0"/>
                <a:sym typeface="Symbol" panose="05050102010706020507" pitchFamily="18" charset="2"/>
              </a:rPr>
              <a:t>The equilibrium is greatly skewed to the </a:t>
            </a:r>
            <a:r>
              <a:rPr lang="en-US" altLang="en-US" sz="23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left</a:t>
            </a:r>
            <a:r>
              <a:rPr lang="en-US" altLang="en-US" sz="2300" b="1" i="1" dirty="0">
                <a:latin typeface="Times New Roman" panose="02020603050405020304" pitchFamily="18" charset="0"/>
                <a:cs typeface="Times New Roman" panose="02020603050405020304" pitchFamily="18" charset="0"/>
                <a:sym typeface="Symbol" panose="05050102010706020507" pitchFamily="18" charset="2"/>
              </a:rPr>
              <a:t> (favoring the </a:t>
            </a:r>
            <a:r>
              <a:rPr lang="en-US" altLang="en-US" sz="2300" b="1"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reverse reaction</a:t>
            </a:r>
            <a:r>
              <a:rPr lang="en-US" altLang="en-US" sz="2300" b="1" i="1" dirty="0">
                <a:latin typeface="Times New Roman" panose="02020603050405020304" pitchFamily="18" charset="0"/>
                <a:cs typeface="Times New Roman" panose="02020603050405020304" pitchFamily="18" charset="0"/>
                <a:sym typeface="Symbol" panose="05050102010706020507" pitchFamily="18" charset="2"/>
              </a:rPr>
              <a:t>). This makes sense since the ionic compound is only slightly soluble, meaning few ions (product) are formed.</a:t>
            </a:r>
          </a:p>
          <a:p>
            <a:pPr marL="0" indent="0"/>
            <a:endParaRPr lang="en-US" altLang="en-US" sz="2300" dirty="0">
              <a:cs typeface="Arial" panose="020B0604020202020204" pitchFamily="34" charset="0"/>
              <a:sym typeface="Symbol" panose="05050102010706020507" pitchFamily="18" charset="2"/>
            </a:endParaRPr>
          </a:p>
        </p:txBody>
      </p:sp>
      <p:sp>
        <p:nvSpPr>
          <p:cNvPr id="84996" name="Text Box 4"/>
          <p:cNvSpPr txBox="1">
            <a:spLocks noChangeArrowheads="1"/>
          </p:cNvSpPr>
          <p:nvPr/>
        </p:nvSpPr>
        <p:spPr bwMode="auto">
          <a:xfrm>
            <a:off x="457200" y="152400"/>
            <a:ext cx="6934200" cy="92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b="1" dirty="0">
                <a:solidFill>
                  <a:schemeClr val="accent1">
                    <a:lumMod val="50000"/>
                  </a:schemeClr>
                </a:solidFill>
              </a:rPr>
              <a:t>Finding the Ion Concentrations in a Saturated Solution</a:t>
            </a:r>
          </a:p>
        </p:txBody>
      </p:sp>
      <p:grpSp>
        <p:nvGrpSpPr>
          <p:cNvPr id="11" name="Group 10"/>
          <p:cNvGrpSpPr/>
          <p:nvPr/>
        </p:nvGrpSpPr>
        <p:grpSpPr>
          <a:xfrm>
            <a:off x="3455696" y="2590800"/>
            <a:ext cx="818534" cy="152400"/>
            <a:chOff x="3124200" y="2743200"/>
            <a:chExt cx="818534" cy="152400"/>
          </a:xfrm>
        </p:grpSpPr>
        <p:cxnSp>
          <p:nvCxnSpPr>
            <p:cNvPr id="6" name="Straight Arrow Connector 5"/>
            <p:cNvCxnSpPr/>
            <p:nvPr/>
          </p:nvCxnSpPr>
          <p:spPr bwMode="auto">
            <a:xfrm flipH="1">
              <a:off x="3124200" y="2743200"/>
              <a:ext cx="818534"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3804395" y="2895600"/>
              <a:ext cx="138339"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4" name="Picture 13" descr="strategy-01.eps"/>
          <p:cNvPicPr/>
          <p:nvPr/>
        </p:nvPicPr>
        <p:blipFill>
          <a:blip r:embed="rId3" cstate="print">
            <a:extLst>
              <a:ext uri="{28A0092B-C50C-407E-A947-70E740481C1C}">
                <a14:useLocalDpi xmlns:a14="http://schemas.microsoft.com/office/drawing/2010/main" val="0"/>
              </a:ext>
            </a:extLst>
          </a:blip>
          <a:stretch>
            <a:fillRect/>
          </a:stretch>
        </p:blipFill>
        <p:spPr>
          <a:xfrm>
            <a:off x="7937854" y="44450"/>
            <a:ext cx="1200149" cy="972820"/>
          </a:xfrm>
          <a:prstGeom prst="rect">
            <a:avLst/>
          </a:prstGeom>
        </p:spPr>
      </p:pic>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8035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xEl>
                                              <p:pRg st="2" end="2"/>
                                            </p:txEl>
                                          </p:spTgt>
                                        </p:tgtEl>
                                        <p:attrNameLst>
                                          <p:attrName>style.visibility</p:attrName>
                                        </p:attrNameLst>
                                      </p:cBhvr>
                                      <p:to>
                                        <p:strVal val="visible"/>
                                      </p:to>
                                    </p:set>
                                    <p:animEffect transition="in" filter="fade">
                                      <p:cBhvr>
                                        <p:cTn id="7" dur="500"/>
                                        <p:tgtEl>
                                          <p:spTgt spid="8499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4">
                                            <p:txEl>
                                              <p:pRg st="3" end="3"/>
                                            </p:txEl>
                                          </p:spTgt>
                                        </p:tgtEl>
                                        <p:attrNameLst>
                                          <p:attrName>style.visibility</p:attrName>
                                        </p:attrNameLst>
                                      </p:cBhvr>
                                      <p:to>
                                        <p:strVal val="visible"/>
                                      </p:to>
                                    </p:set>
                                    <p:animEffect transition="in" filter="fade">
                                      <p:cBhvr>
                                        <p:cTn id="12" dur="500"/>
                                        <p:tgtEl>
                                          <p:spTgt spid="8499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994">
                                            <p:txEl>
                                              <p:pRg st="4" end="4"/>
                                            </p:txEl>
                                          </p:spTgt>
                                        </p:tgtEl>
                                        <p:attrNameLst>
                                          <p:attrName>style.visibility</p:attrName>
                                        </p:attrNameLst>
                                      </p:cBhvr>
                                      <p:to>
                                        <p:strVal val="visible"/>
                                      </p:to>
                                    </p:set>
                                    <p:animEffect transition="in" filter="fade">
                                      <p:cBhvr>
                                        <p:cTn id="17" dur="500"/>
                                        <p:tgtEl>
                                          <p:spTgt spid="8499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994">
                                            <p:txEl>
                                              <p:pRg st="5" end="5"/>
                                            </p:txEl>
                                          </p:spTgt>
                                        </p:tgtEl>
                                        <p:attrNameLst>
                                          <p:attrName>style.visibility</p:attrName>
                                        </p:attrNameLst>
                                      </p:cBhvr>
                                      <p:to>
                                        <p:strVal val="visible"/>
                                      </p:to>
                                    </p:set>
                                    <p:animEffect transition="in" filter="fade">
                                      <p:cBhvr>
                                        <p:cTn id="22" dur="500"/>
                                        <p:tgtEl>
                                          <p:spTgt spid="849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Rectangle 5"/>
          <p:cNvSpPr>
            <a:spLocks noGrp="1" noChangeArrowheads="1"/>
          </p:cNvSpPr>
          <p:nvPr>
            <p:ph type="body" idx="1"/>
          </p:nvPr>
        </p:nvSpPr>
        <p:spPr>
          <a:xfrm>
            <a:off x="647700" y="1066800"/>
            <a:ext cx="7772400" cy="1219200"/>
          </a:xfrm>
        </p:spPr>
        <p:txBody>
          <a:bodyPr/>
          <a:lstStyle/>
          <a:p>
            <a:pPr marL="0" indent="0"/>
            <a:r>
              <a:rPr lang="en-US" altLang="en-US" sz="2300" dirty="0"/>
              <a:t>Place the following compounds in order from MOST soluble to LEAST soluble at 25</a:t>
            </a:r>
            <a:r>
              <a:rPr lang="en-US" altLang="en-US" sz="2300" baseline="50000" dirty="0"/>
              <a:t>o</a:t>
            </a:r>
            <a:r>
              <a:rPr lang="en-US" altLang="en-US" sz="2300" dirty="0"/>
              <a:t>C.</a:t>
            </a:r>
          </a:p>
        </p:txBody>
      </p:sp>
      <p:sp>
        <p:nvSpPr>
          <p:cNvPr id="22534" name="Text Box 6"/>
          <p:cNvSpPr txBox="1">
            <a:spLocks noChangeArrowheads="1"/>
          </p:cNvSpPr>
          <p:nvPr/>
        </p:nvSpPr>
        <p:spPr bwMode="auto">
          <a:xfrm>
            <a:off x="762000" y="2590800"/>
            <a:ext cx="4267199" cy="212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568325" indent="-568325">
              <a:defRPr sz="2400">
                <a:solidFill>
                  <a:schemeClr val="tx1"/>
                </a:solidFill>
                <a:latin typeface="Arial" panose="020B0604020202020204" pitchFamily="34" charset="0"/>
                <a:ea typeface="ＭＳ Ｐゴシック" panose="020B0600070205080204" pitchFamily="34" charset="-128"/>
              </a:defRPr>
            </a:lvl1pPr>
            <a:lvl2pPr marL="6826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t>A.	PbF</a:t>
            </a:r>
            <a:r>
              <a:rPr lang="en-US" altLang="en-US" baseline="-25000" dirty="0"/>
              <a:t>2</a:t>
            </a:r>
            <a:endParaRPr lang="en-US" altLang="en-US" dirty="0"/>
          </a:p>
          <a:p>
            <a:pPr>
              <a:spcBef>
                <a:spcPct val="50000"/>
              </a:spcBef>
            </a:pPr>
            <a:r>
              <a:rPr lang="en-US" altLang="en-US" dirty="0"/>
              <a:t>B.	ZnS</a:t>
            </a:r>
          </a:p>
          <a:p>
            <a:pPr>
              <a:spcBef>
                <a:spcPct val="50000"/>
              </a:spcBef>
            </a:pPr>
            <a:r>
              <a:rPr lang="en-US" altLang="en-US" dirty="0"/>
              <a:t>C.	SrCO</a:t>
            </a:r>
            <a:r>
              <a:rPr lang="en-US" altLang="en-US" baseline="-25000" dirty="0"/>
              <a:t>3</a:t>
            </a:r>
            <a:endParaRPr lang="en-US" altLang="en-US" dirty="0"/>
          </a:p>
          <a:p>
            <a:pPr>
              <a:spcBef>
                <a:spcPct val="50000"/>
              </a:spcBef>
            </a:pPr>
            <a:r>
              <a:rPr lang="en-US" altLang="en-US" dirty="0"/>
              <a:t>D.	CaSO</a:t>
            </a:r>
            <a:r>
              <a:rPr lang="en-US" altLang="en-US" baseline="-25000" dirty="0"/>
              <a:t>4</a:t>
            </a:r>
            <a:endParaRPr lang="en-US" altLang="en-US" sz="3200" dirty="0"/>
          </a:p>
        </p:txBody>
      </p:sp>
      <p:graphicFrame>
        <p:nvGraphicFramePr>
          <p:cNvPr id="22633" name="Group 105"/>
          <p:cNvGraphicFramePr>
            <a:graphicFrameLocks noGrp="1"/>
          </p:cNvGraphicFramePr>
          <p:nvPr>
            <p:extLst>
              <p:ext uri="{D42A27DB-BD31-4B8C-83A1-F6EECF244321}">
                <p14:modId xmlns:p14="http://schemas.microsoft.com/office/powerpoint/2010/main" val="3209916410"/>
              </p:ext>
            </p:extLst>
          </p:nvPr>
        </p:nvGraphicFramePr>
        <p:xfrm>
          <a:off x="4114799" y="2133600"/>
          <a:ext cx="3733801" cy="3276600"/>
        </p:xfrm>
        <a:graphic>
          <a:graphicData uri="http://schemas.openxmlformats.org/drawingml/2006/table">
            <a:tbl>
              <a:tblPr/>
              <a:tblGrid>
                <a:gridCol w="1966080">
                  <a:extLst>
                    <a:ext uri="{9D8B030D-6E8A-4147-A177-3AD203B41FA5}">
                      <a16:colId xmlns:a16="http://schemas.microsoft.com/office/drawing/2014/main" val="20000"/>
                    </a:ext>
                  </a:extLst>
                </a:gridCol>
                <a:gridCol w="1767721">
                  <a:extLst>
                    <a:ext uri="{9D8B030D-6E8A-4147-A177-3AD203B41FA5}">
                      <a16:colId xmlns:a16="http://schemas.microsoft.com/office/drawing/2014/main" val="20001"/>
                    </a:ext>
                  </a:extLst>
                </a:gridCol>
              </a:tblGrid>
              <a:tr h="756138">
                <a:tc grid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1" i="1"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K</a:t>
                      </a:r>
                      <a:r>
                        <a:rPr kumimoji="0" lang="en-US" altLang="en-US" sz="2500" b="1" i="0" u="none" strike="noStrike" cap="none" normalizeH="0" baseline="-25000" dirty="0">
                          <a:ln>
                            <a:noFill/>
                          </a:ln>
                          <a:solidFill>
                            <a:schemeClr val="bg1"/>
                          </a:solidFill>
                          <a:effectLst/>
                          <a:latin typeface="Arial" panose="020B0604020202020204" pitchFamily="34" charset="0"/>
                          <a:ea typeface="ＭＳ Ｐゴシック" panose="020B0600070205080204" pitchFamily="34" charset="-128"/>
                        </a:rPr>
                        <a:t>sp</a:t>
                      </a:r>
                      <a:r>
                        <a:rPr kumimoji="0" lang="en-US" altLang="en-US" sz="2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at 25</a:t>
                      </a:r>
                      <a:r>
                        <a:rPr kumimoji="0" lang="en-US" altLang="en-US" sz="2500" b="1" i="0" u="none" strike="noStrike" cap="none" normalizeH="0" baseline="50000" dirty="0">
                          <a:ln>
                            <a:noFill/>
                          </a:ln>
                          <a:solidFill>
                            <a:schemeClr val="bg1"/>
                          </a:solidFill>
                          <a:effectLst/>
                          <a:latin typeface="Arial" panose="020B0604020202020204" pitchFamily="34" charset="0"/>
                          <a:ea typeface="ＭＳ Ｐゴシック" panose="020B0600070205080204" pitchFamily="34" charset="-128"/>
                        </a:rPr>
                        <a:t>o</a:t>
                      </a:r>
                      <a:r>
                        <a:rPr kumimoji="0" lang="en-US" altLang="en-US" sz="2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a:t>
                      </a:r>
                      <a:endParaRPr kumimoji="0" lang="en-US" altLang="en-US" sz="2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solidFill>
                      <a:srgbClr val="658B92"/>
                    </a:solidFill>
                  </a:tcPr>
                </a:tc>
                <a:tc hMerge="1">
                  <a:txBody>
                    <a:bodyPr/>
                    <a:lstStyle/>
                    <a:p>
                      <a:endParaRPr lang="en-US"/>
                    </a:p>
                  </a:txBody>
                  <a:tcPr/>
                </a:tc>
                <a:extLst>
                  <a:ext uri="{0D108BD9-81ED-4DB2-BD59-A6C34878D82A}">
                    <a16:rowId xmlns:a16="http://schemas.microsoft.com/office/drawing/2014/main" val="10000"/>
                  </a:ext>
                </a:extLst>
              </a:tr>
              <a:tr h="772942">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20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CaSO</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PbF</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3.6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–8</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SrCO</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9.3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ZnS</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–23</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Comparing Solubility Using Ksp</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90600" cy="990600"/>
          </a:xfrm>
          <a:prstGeom prst="rect">
            <a:avLst/>
          </a:prstGeom>
          <a:noFill/>
          <a:ln>
            <a:noFill/>
          </a:ln>
          <a:effectLst/>
        </p:spPr>
      </p:pic>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37606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1" y="990639"/>
            <a:ext cx="8610600" cy="5154026"/>
          </a:xfrm>
          <a:prstGeom prst="rect">
            <a:avLst/>
          </a:prstGeom>
          <a:noFill/>
        </p:spPr>
        <p:txBody>
          <a:bodyPr wrap="square" lIns="90221" tIns="45110" rIns="90221" bIns="45110" rtlCol="0">
            <a:spAutoFit/>
          </a:bodyPr>
          <a:lstStyle/>
          <a:p>
            <a:pPr algn="ctr"/>
            <a:r>
              <a:rPr lang="en-US" sz="2700" dirty="0">
                <a:solidFill>
                  <a:srgbClr val="000000"/>
                </a:solidFill>
              </a:rPr>
              <a:t>2 A  +  3 B    	4 C  +  7 D</a:t>
            </a:r>
            <a:r>
              <a:rPr lang="en-US" dirty="0">
                <a:solidFill>
                  <a:srgbClr val="000000"/>
                </a:solidFill>
              </a:rPr>
              <a:t> </a:t>
            </a:r>
            <a:endParaRPr lang="en-US" sz="2100" dirty="0">
              <a:solidFill>
                <a:srgbClr val="000000"/>
              </a:solidFill>
              <a:latin typeface="Arial"/>
              <a:cs typeface="Calibri"/>
            </a:endParaRPr>
          </a:p>
          <a:p>
            <a:pPr marL="451164" lvl="1">
              <a:tabLst>
                <a:tab pos="3073563" algn="l"/>
                <a:tab pos="4386737" algn="l"/>
              </a:tabLst>
            </a:pPr>
            <a:r>
              <a:rPr lang="en-US" sz="4000" dirty="0">
                <a:solidFill>
                  <a:srgbClr val="000000"/>
                </a:solidFill>
              </a:rPr>
              <a:t>	</a:t>
            </a:r>
            <a:r>
              <a:rPr lang="en-US" dirty="0">
                <a:solidFill>
                  <a:srgbClr val="000000"/>
                </a:solidFill>
              </a:rPr>
              <a:t>K</a:t>
            </a:r>
            <a:r>
              <a:rPr lang="en-US" baseline="-25000" dirty="0">
                <a:solidFill>
                  <a:srgbClr val="000000"/>
                </a:solidFill>
              </a:rPr>
              <a:t>eq</a:t>
            </a:r>
            <a:r>
              <a:rPr lang="en-US" dirty="0">
                <a:solidFill>
                  <a:srgbClr val="000000"/>
                </a:solidFill>
              </a:rPr>
              <a:t> =  ?</a:t>
            </a:r>
          </a:p>
          <a:p>
            <a:pPr marL="451164" lvl="1">
              <a:tabLst>
                <a:tab pos="3865260" algn="l"/>
              </a:tabLst>
            </a:pPr>
            <a:r>
              <a:rPr lang="en-US" dirty="0">
                <a:solidFill>
                  <a:srgbClr val="000000"/>
                </a:solidFill>
              </a:rPr>
              <a:t>	 </a:t>
            </a:r>
            <a:r>
              <a:rPr lang="en-US" dirty="0">
                <a:solidFill>
                  <a:srgbClr val="31B6FD">
                    <a:lumMod val="75000"/>
                  </a:srgbClr>
                </a:solidFill>
                <a:latin typeface="Calibri"/>
                <a:cs typeface="Calibri"/>
              </a:rPr>
              <a:t>	</a:t>
            </a:r>
          </a:p>
          <a:p>
            <a:pPr marL="3174" lvl="1">
              <a:tabLst>
                <a:tab pos="3865260" algn="l"/>
              </a:tabLst>
            </a:pPr>
            <a:r>
              <a:rPr lang="en-US" sz="2700" dirty="0">
                <a:solidFill>
                  <a:srgbClr val="31B6FD">
                    <a:lumMod val="75000"/>
                  </a:srgbClr>
                </a:solidFill>
                <a:latin typeface="Calibri"/>
                <a:cs typeface="Calibri"/>
              </a:rPr>
              <a:t>Reaction:</a:t>
            </a:r>
          </a:p>
          <a:p>
            <a:pPr marL="3174" lvl="1" algn="ctr">
              <a:tabLst>
                <a:tab pos="3865260" algn="l"/>
              </a:tabLst>
            </a:pPr>
            <a:r>
              <a:rPr lang="en-US" sz="2700" dirty="0">
                <a:solidFill>
                  <a:srgbClr val="000000"/>
                </a:solidFill>
              </a:rPr>
              <a:t>2 HBr </a:t>
            </a:r>
            <a:r>
              <a:rPr lang="en-US" sz="2700" baseline="-25000" dirty="0">
                <a:solidFill>
                  <a:srgbClr val="000000"/>
                </a:solidFill>
              </a:rPr>
              <a:t>(g)</a:t>
            </a:r>
            <a:r>
              <a:rPr lang="en-US" sz="2700" dirty="0">
                <a:solidFill>
                  <a:srgbClr val="000000"/>
                </a:solidFill>
              </a:rPr>
              <a:t>  </a:t>
            </a:r>
            <a:r>
              <a:rPr lang="en-US" sz="2700" dirty="0">
                <a:solidFill>
                  <a:srgbClr val="000000"/>
                </a:solidFill>
                <a:sym typeface="Wingdings"/>
              </a:rPr>
              <a:t></a:t>
            </a:r>
            <a:r>
              <a:rPr lang="en-US" sz="2700" dirty="0">
                <a:solidFill>
                  <a:srgbClr val="000000"/>
                </a:solidFill>
              </a:rPr>
              <a:t>   H</a:t>
            </a:r>
            <a:r>
              <a:rPr lang="en-US" sz="2700" baseline="-25000" dirty="0">
                <a:solidFill>
                  <a:srgbClr val="000000"/>
                </a:solidFill>
              </a:rPr>
              <a:t>2 (g)</a:t>
            </a:r>
            <a:r>
              <a:rPr lang="en-US" sz="2700" dirty="0">
                <a:solidFill>
                  <a:srgbClr val="000000"/>
                </a:solidFill>
              </a:rPr>
              <a:t>  +   Br</a:t>
            </a:r>
            <a:r>
              <a:rPr lang="en-US" sz="2700" baseline="-25000" dirty="0">
                <a:solidFill>
                  <a:srgbClr val="000000"/>
                </a:solidFill>
              </a:rPr>
              <a:t>2 (g)</a:t>
            </a:r>
            <a:endParaRPr lang="en-US" sz="2700" dirty="0">
              <a:solidFill>
                <a:srgbClr val="000000"/>
              </a:solidFill>
            </a:endParaRPr>
          </a:p>
          <a:p>
            <a:pPr marL="227550" lvl="1">
              <a:spcBef>
                <a:spcPts val="1200"/>
              </a:spcBef>
              <a:tabLst>
                <a:tab pos="2955040" algn="l"/>
                <a:tab pos="5685689" algn="l"/>
              </a:tabLst>
            </a:pPr>
            <a:r>
              <a:rPr lang="en-US" sz="2700" dirty="0">
                <a:solidFill>
                  <a:srgbClr val="00B0F0"/>
                </a:solidFill>
              </a:rPr>
              <a:t>[H</a:t>
            </a:r>
            <a:r>
              <a:rPr lang="en-US" sz="2700" baseline="-25000" dirty="0">
                <a:solidFill>
                  <a:srgbClr val="00B0F0"/>
                </a:solidFill>
              </a:rPr>
              <a:t>2</a:t>
            </a:r>
            <a:r>
              <a:rPr lang="en-US" sz="2700" dirty="0">
                <a:solidFill>
                  <a:srgbClr val="00B0F0"/>
                </a:solidFill>
              </a:rPr>
              <a:t>]  =  0.25 M	[ Br</a:t>
            </a:r>
            <a:r>
              <a:rPr lang="en-US" sz="2700" baseline="-25000" dirty="0">
                <a:solidFill>
                  <a:srgbClr val="00B0F0"/>
                </a:solidFill>
              </a:rPr>
              <a:t>2</a:t>
            </a:r>
            <a:r>
              <a:rPr lang="en-US" sz="2700" dirty="0">
                <a:solidFill>
                  <a:srgbClr val="00B0F0"/>
                </a:solidFill>
              </a:rPr>
              <a:t>]  =  0.25 M	[HBr]  =  1.3 M </a:t>
            </a:r>
            <a:r>
              <a:rPr lang="en-US" sz="2700" dirty="0">
                <a:solidFill>
                  <a:srgbClr val="000000"/>
                </a:solidFill>
              </a:rPr>
              <a:t> </a:t>
            </a:r>
          </a:p>
          <a:p>
            <a:pPr>
              <a:spcBef>
                <a:spcPts val="1200"/>
              </a:spcBef>
              <a:tabLst>
                <a:tab pos="2044826" algn="l"/>
              </a:tabLst>
            </a:pPr>
            <a:r>
              <a:rPr lang="en-US" sz="2700" dirty="0">
                <a:solidFill>
                  <a:srgbClr val="000000"/>
                </a:solidFill>
              </a:rPr>
              <a:t>	K</a:t>
            </a:r>
            <a:r>
              <a:rPr lang="en-US" sz="2700" baseline="-25000" dirty="0">
                <a:solidFill>
                  <a:srgbClr val="000000"/>
                </a:solidFill>
              </a:rPr>
              <a:t>eq</a:t>
            </a:r>
            <a:r>
              <a:rPr lang="en-US" sz="2700" dirty="0">
                <a:solidFill>
                  <a:srgbClr val="000000"/>
                </a:solidFill>
              </a:rPr>
              <a:t> =    ?</a:t>
            </a:r>
          </a:p>
          <a:p>
            <a:pPr>
              <a:spcBef>
                <a:spcPts val="1200"/>
              </a:spcBef>
              <a:tabLst>
                <a:tab pos="2044826" algn="l"/>
              </a:tabLst>
            </a:pPr>
            <a:r>
              <a:rPr lang="en-US" sz="2700" dirty="0">
                <a:solidFill>
                  <a:srgbClr val="000000"/>
                </a:solidFill>
              </a:rPr>
              <a:t>   </a:t>
            </a:r>
          </a:p>
          <a:p>
            <a:pPr>
              <a:spcBef>
                <a:spcPts val="1200"/>
              </a:spcBef>
              <a:tabLst>
                <a:tab pos="2044826" algn="l"/>
              </a:tabLst>
            </a:pPr>
            <a:r>
              <a:rPr lang="en-US" sz="2700" dirty="0">
                <a:solidFill>
                  <a:srgbClr val="000000"/>
                </a:solidFill>
              </a:rPr>
              <a:t>	K</a:t>
            </a:r>
            <a:r>
              <a:rPr lang="en-US" sz="2700" baseline="-25000" dirty="0">
                <a:solidFill>
                  <a:srgbClr val="000000"/>
                </a:solidFill>
              </a:rPr>
              <a:t>eq</a:t>
            </a:r>
            <a:r>
              <a:rPr lang="en-US" sz="2700" dirty="0">
                <a:solidFill>
                  <a:srgbClr val="000000"/>
                </a:solidFill>
              </a:rPr>
              <a:t> =  </a:t>
            </a:r>
          </a:p>
          <a:p>
            <a:pPr>
              <a:spcBef>
                <a:spcPts val="1200"/>
              </a:spcBef>
              <a:tabLst>
                <a:tab pos="2044826" algn="l"/>
              </a:tabLst>
            </a:pPr>
            <a:r>
              <a:rPr lang="en-US" sz="2700" dirty="0">
                <a:solidFill>
                  <a:srgbClr val="00B0F0"/>
                </a:solidFill>
              </a:rPr>
              <a:t>	K</a:t>
            </a:r>
            <a:r>
              <a:rPr lang="en-US" sz="2700" baseline="-25000" dirty="0">
                <a:solidFill>
                  <a:srgbClr val="00B0F0"/>
                </a:solidFill>
              </a:rPr>
              <a:t>eq</a:t>
            </a:r>
            <a:r>
              <a:rPr lang="en-US" sz="2700" dirty="0">
                <a:solidFill>
                  <a:srgbClr val="00B0F0"/>
                </a:solidFill>
              </a:rPr>
              <a:t>   =  </a:t>
            </a:r>
            <a:endParaRPr lang="en-US" dirty="0">
              <a:solidFill>
                <a:srgbClr val="31B6FD">
                  <a:lumMod val="75000"/>
                </a:srgbClr>
              </a:solidFill>
            </a:endParaRPr>
          </a:p>
        </p:txBody>
      </p:sp>
      <p:sp>
        <p:nvSpPr>
          <p:cNvPr id="4" name="Rectangle 2"/>
          <p:cNvSpPr txBox="1">
            <a:spLocks noChangeArrowheads="1"/>
          </p:cNvSpPr>
          <p:nvPr/>
        </p:nvSpPr>
        <p:spPr bwMode="auto">
          <a:xfrm>
            <a:off x="1905001" y="0"/>
            <a:ext cx="5257871" cy="823820"/>
          </a:xfrm>
          <a:prstGeom prst="rect">
            <a:avLst/>
          </a:prstGeom>
          <a:solidFill>
            <a:schemeClr val="bg2">
              <a:lumMod val="60000"/>
              <a:lumOff val="40000"/>
            </a:schemeClr>
          </a:solidFill>
          <a:ln>
            <a:noFill/>
          </a:ln>
        </p:spPr>
        <p:txBody>
          <a:bodyPr vert="horz" wrap="square" lIns="90221" tIns="45110" rIns="90221" bIns="45110" numCol="1" anchor="ctr" anchorCtr="0" compatLnSpc="1">
            <a:prstTxWarp prst="textNoShape">
              <a:avLst/>
            </a:prstTxWarp>
          </a:bodyPr>
          <a:lstStyle>
            <a:lvl1pPr algn="l" rtl="0" fontAlgn="base">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algn="ctr" eaLnBrk="1" hangingPunct="1"/>
            <a:r>
              <a:rPr lang="en-US" altLang="en-US" sz="4000" dirty="0">
                <a:solidFill>
                  <a:srgbClr val="FFFF00"/>
                </a:solidFill>
              </a:rPr>
              <a:t>Equilibrium Constant</a:t>
            </a:r>
          </a:p>
        </p:txBody>
      </p:sp>
      <p:sp>
        <p:nvSpPr>
          <p:cNvPr id="6" name="Rectangle 5"/>
          <p:cNvSpPr>
            <a:spLocks noChangeArrowheads="1"/>
          </p:cNvSpPr>
          <p:nvPr/>
        </p:nvSpPr>
        <p:spPr bwMode="auto">
          <a:xfrm>
            <a:off x="12" y="-222907"/>
            <a:ext cx="183880" cy="44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019" tIns="45510" rIns="91019" bIns="45510" numCol="1" anchor="ctr" anchorCtr="0" compatLnSpc="1">
            <a:prstTxWarp prst="textNoShape">
              <a:avLst/>
            </a:prstTxWarp>
            <a:spAutoFit/>
          </a:bodyPr>
          <a:lstStyle/>
          <a:p>
            <a:endParaRPr lang="en-US" dirty="0">
              <a:solidFill>
                <a:srgbClr val="000000"/>
              </a:solidFill>
            </a:endParaRPr>
          </a:p>
        </p:txBody>
      </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pic>
        <p:nvPicPr>
          <p:cNvPr id="9" name="Picture 8" descr="warm_up-01.eps">
            <a:extLst>
              <a:ext uri="{FF2B5EF4-FFF2-40B4-BE49-F238E27FC236}">
                <a16:creationId xmlns:a16="http://schemas.microsoft.com/office/drawing/2014/main" id="{0DBC8445-B423-4A16-8002-D2481D4154F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206" y="33370"/>
            <a:ext cx="1221105" cy="990600"/>
          </a:xfrm>
          <a:prstGeom prst="rect">
            <a:avLst/>
          </a:prstGeom>
        </p:spPr>
      </p:pic>
      <p:grpSp>
        <p:nvGrpSpPr>
          <p:cNvPr id="10" name="Group 9">
            <a:extLst>
              <a:ext uri="{FF2B5EF4-FFF2-40B4-BE49-F238E27FC236}">
                <a16:creationId xmlns:a16="http://schemas.microsoft.com/office/drawing/2014/main" id="{9ED3C7A9-1661-41ED-9D7D-D435B079CDD6}"/>
              </a:ext>
            </a:extLst>
          </p:cNvPr>
          <p:cNvGrpSpPr/>
          <p:nvPr/>
        </p:nvGrpSpPr>
        <p:grpSpPr>
          <a:xfrm>
            <a:off x="4165712" y="990624"/>
            <a:ext cx="644448" cy="499120"/>
            <a:chOff x="4165712" y="990624"/>
            <a:chExt cx="644448" cy="499120"/>
          </a:xfrm>
        </p:grpSpPr>
        <p:pic>
          <p:nvPicPr>
            <p:cNvPr id="11" name="Picture 3">
              <a:extLst>
                <a:ext uri="{FF2B5EF4-FFF2-40B4-BE49-F238E27FC236}">
                  <a16:creationId xmlns:a16="http://schemas.microsoft.com/office/drawing/2014/main" id="{4DF10019-1771-4192-9506-BB703CAF8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287"/>
            <a:stretch/>
          </p:blipFill>
          <p:spPr bwMode="auto">
            <a:xfrm>
              <a:off x="4257710" y="990624"/>
              <a:ext cx="552450" cy="457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9569062-0654-4387-9AC5-4938F7BF6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87" b="9417"/>
            <a:stretch/>
          </p:blipFill>
          <p:spPr bwMode="auto">
            <a:xfrm rot="10800000">
              <a:off x="4165712" y="1122001"/>
              <a:ext cx="552450" cy="3677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2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Rectangle 5"/>
          <p:cNvSpPr>
            <a:spLocks noGrp="1" noChangeArrowheads="1"/>
          </p:cNvSpPr>
          <p:nvPr>
            <p:ph type="body" idx="1"/>
          </p:nvPr>
        </p:nvSpPr>
        <p:spPr>
          <a:xfrm>
            <a:off x="647700" y="1066800"/>
            <a:ext cx="7772400" cy="1219200"/>
          </a:xfrm>
        </p:spPr>
        <p:txBody>
          <a:bodyPr/>
          <a:lstStyle/>
          <a:p>
            <a:pPr marL="0" indent="0"/>
            <a:r>
              <a:rPr lang="en-US" altLang="en-US" sz="2300" dirty="0"/>
              <a:t>Place the following compounds in order from MOST soluble to LEAST soluble at 25</a:t>
            </a:r>
            <a:r>
              <a:rPr lang="en-US" altLang="en-US" sz="2300" baseline="50000" dirty="0"/>
              <a:t>o</a:t>
            </a:r>
            <a:r>
              <a:rPr lang="en-US" altLang="en-US" sz="2300" dirty="0"/>
              <a:t>C.</a:t>
            </a:r>
          </a:p>
        </p:txBody>
      </p:sp>
      <p:sp>
        <p:nvSpPr>
          <p:cNvPr id="22534" name="Text Box 6"/>
          <p:cNvSpPr txBox="1">
            <a:spLocks noChangeArrowheads="1"/>
          </p:cNvSpPr>
          <p:nvPr/>
        </p:nvSpPr>
        <p:spPr bwMode="auto">
          <a:xfrm>
            <a:off x="762001" y="2590800"/>
            <a:ext cx="3276600" cy="41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568325" indent="-568325">
              <a:defRPr sz="2400">
                <a:solidFill>
                  <a:schemeClr val="tx1"/>
                </a:solidFill>
                <a:latin typeface="Arial" panose="020B0604020202020204" pitchFamily="34" charset="0"/>
                <a:ea typeface="ＭＳ Ｐゴシック" panose="020B0600070205080204" pitchFamily="34" charset="-128"/>
              </a:defRPr>
            </a:lvl1pPr>
            <a:lvl2pPr marL="6826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50000"/>
              </a:spcBef>
              <a:tabLst>
                <a:tab pos="1027113" algn="l"/>
              </a:tabLst>
            </a:pPr>
            <a:r>
              <a:rPr lang="en-US" altLang="en-US" dirty="0"/>
              <a:t>Most: 	CaSO</a:t>
            </a:r>
            <a:r>
              <a:rPr lang="en-US" altLang="en-US" baseline="-25000" dirty="0"/>
              <a:t>4</a:t>
            </a:r>
            <a:endParaRPr lang="en-US" altLang="en-US" sz="3600" dirty="0"/>
          </a:p>
          <a:p>
            <a:pPr marL="0" indent="0">
              <a:spcBef>
                <a:spcPct val="50000"/>
              </a:spcBef>
              <a:tabLst>
                <a:tab pos="1027113" algn="l"/>
              </a:tabLst>
            </a:pPr>
            <a:r>
              <a:rPr lang="en-US" altLang="en-US" dirty="0"/>
              <a:t>	PbF</a:t>
            </a:r>
            <a:r>
              <a:rPr lang="en-US" altLang="en-US" baseline="-25000" dirty="0"/>
              <a:t>2</a:t>
            </a:r>
            <a:endParaRPr lang="en-US" altLang="en-US" dirty="0"/>
          </a:p>
          <a:p>
            <a:pPr marL="0" indent="0">
              <a:spcBef>
                <a:spcPct val="50000"/>
              </a:spcBef>
              <a:tabLst>
                <a:tab pos="1027113" algn="l"/>
              </a:tabLst>
            </a:pPr>
            <a:r>
              <a:rPr lang="en-US" altLang="en-US" dirty="0"/>
              <a:t>	SrCO</a:t>
            </a:r>
            <a:r>
              <a:rPr lang="en-US" altLang="en-US" baseline="-25000" dirty="0"/>
              <a:t>3</a:t>
            </a:r>
          </a:p>
          <a:p>
            <a:pPr marL="0" indent="0">
              <a:spcBef>
                <a:spcPct val="50000"/>
              </a:spcBef>
              <a:tabLst>
                <a:tab pos="1027113" algn="l"/>
              </a:tabLst>
            </a:pPr>
            <a:r>
              <a:rPr lang="en-US" altLang="en-US" dirty="0"/>
              <a:t>Least: 	ZnS</a:t>
            </a:r>
          </a:p>
          <a:p>
            <a:pPr marL="0" indent="0">
              <a:spcBef>
                <a:spcPct val="50000"/>
              </a:spcBef>
            </a:pPr>
            <a:r>
              <a:rPr lang="en-US" altLang="en-US" dirty="0">
                <a:solidFill>
                  <a:srgbClr val="00B0F0"/>
                </a:solidFill>
                <a:effectLst>
                  <a:outerShdw blurRad="38100" dist="38100" dir="2700000" algn="tl">
                    <a:srgbClr val="000000">
                      <a:alpha val="43137"/>
                    </a:srgbClr>
                  </a:outerShdw>
                </a:effectLst>
              </a:rPr>
              <a:t>ZnS would precipitate out the fastest since it is least soluble and cannot dissolve the excess ions present.</a:t>
            </a:r>
          </a:p>
        </p:txBody>
      </p:sp>
      <p:graphicFrame>
        <p:nvGraphicFramePr>
          <p:cNvPr id="22633" name="Group 105"/>
          <p:cNvGraphicFramePr>
            <a:graphicFrameLocks noGrp="1"/>
          </p:cNvGraphicFramePr>
          <p:nvPr>
            <p:extLst>
              <p:ext uri="{D42A27DB-BD31-4B8C-83A1-F6EECF244321}">
                <p14:modId xmlns:p14="http://schemas.microsoft.com/office/powerpoint/2010/main" val="2421439935"/>
              </p:ext>
            </p:extLst>
          </p:nvPr>
        </p:nvGraphicFramePr>
        <p:xfrm>
          <a:off x="4114799" y="2133600"/>
          <a:ext cx="3733801" cy="3276600"/>
        </p:xfrm>
        <a:graphic>
          <a:graphicData uri="http://schemas.openxmlformats.org/drawingml/2006/table">
            <a:tbl>
              <a:tblPr/>
              <a:tblGrid>
                <a:gridCol w="1966080">
                  <a:extLst>
                    <a:ext uri="{9D8B030D-6E8A-4147-A177-3AD203B41FA5}">
                      <a16:colId xmlns:a16="http://schemas.microsoft.com/office/drawing/2014/main" val="20000"/>
                    </a:ext>
                  </a:extLst>
                </a:gridCol>
                <a:gridCol w="1767721">
                  <a:extLst>
                    <a:ext uri="{9D8B030D-6E8A-4147-A177-3AD203B41FA5}">
                      <a16:colId xmlns:a16="http://schemas.microsoft.com/office/drawing/2014/main" val="20001"/>
                    </a:ext>
                  </a:extLst>
                </a:gridCol>
              </a:tblGrid>
              <a:tr h="756138">
                <a:tc gridSpan="2">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1" i="1"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K</a:t>
                      </a:r>
                      <a:r>
                        <a:rPr kumimoji="0" lang="en-US" altLang="en-US" sz="2500" b="1" i="0" u="none" strike="noStrike" cap="none" normalizeH="0" baseline="-25000" dirty="0">
                          <a:ln>
                            <a:noFill/>
                          </a:ln>
                          <a:solidFill>
                            <a:schemeClr val="bg1"/>
                          </a:solidFill>
                          <a:effectLst/>
                          <a:latin typeface="Arial" panose="020B0604020202020204" pitchFamily="34" charset="0"/>
                          <a:ea typeface="ＭＳ Ｐゴシック" panose="020B0600070205080204" pitchFamily="34" charset="-128"/>
                        </a:rPr>
                        <a:t>sp</a:t>
                      </a:r>
                      <a:r>
                        <a:rPr kumimoji="0" lang="en-US" altLang="en-US" sz="2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 at 25</a:t>
                      </a:r>
                      <a:r>
                        <a:rPr kumimoji="0" lang="en-US" altLang="en-US" sz="2500" b="1" i="0" u="none" strike="noStrike" cap="none" normalizeH="0" baseline="50000" dirty="0">
                          <a:ln>
                            <a:noFill/>
                          </a:ln>
                          <a:solidFill>
                            <a:schemeClr val="bg1"/>
                          </a:solidFill>
                          <a:effectLst/>
                          <a:latin typeface="Arial" panose="020B0604020202020204" pitchFamily="34" charset="0"/>
                          <a:ea typeface="ＭＳ Ｐゴシック" panose="020B0600070205080204" pitchFamily="34" charset="-128"/>
                        </a:rPr>
                        <a:t>o</a:t>
                      </a:r>
                      <a:r>
                        <a:rPr kumimoji="0" lang="en-US" altLang="en-US" sz="2500" b="1" i="0" u="none" strike="noStrike" cap="none" normalizeH="0" baseline="0" dirty="0">
                          <a:ln>
                            <a:noFill/>
                          </a:ln>
                          <a:solidFill>
                            <a:schemeClr val="bg1"/>
                          </a:solidFill>
                          <a:effectLst/>
                          <a:latin typeface="Arial" panose="020B0604020202020204" pitchFamily="34" charset="0"/>
                          <a:ea typeface="ＭＳ Ｐゴシック" panose="020B0600070205080204" pitchFamily="34" charset="-128"/>
                        </a:rPr>
                        <a:t>C</a:t>
                      </a:r>
                      <a:endParaRPr kumimoji="0" lang="en-US" altLang="en-US" sz="25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solidFill>
                      <a:srgbClr val="658B92"/>
                    </a:solidFill>
                  </a:tcPr>
                </a:tc>
                <a:tc hMerge="1">
                  <a:txBody>
                    <a:bodyPr/>
                    <a:lstStyle/>
                    <a:p>
                      <a:endParaRPr lang="en-US"/>
                    </a:p>
                  </a:txBody>
                  <a:tcPr/>
                </a:tc>
                <a:extLst>
                  <a:ext uri="{0D108BD9-81ED-4DB2-BD59-A6C34878D82A}">
                    <a16:rowId xmlns:a16="http://schemas.microsoft.com/office/drawing/2014/main" val="10000"/>
                  </a:ext>
                </a:extLst>
              </a:tr>
              <a:tr h="772942">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Ionic compound</a:t>
                      </a: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a:t>
                      </a:r>
                      <a:r>
                        <a:rPr kumimoji="0" lang="en-US" altLang="en-US" sz="2000" b="1"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sp</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28575" cap="flat" cmpd="sng" algn="ctr">
                      <a:solidFill>
                        <a:srgbClr val="658B9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CaSO</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4</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2.4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–5</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PbF</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2</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3.6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–8</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SrCO</a:t>
                      </a:r>
                      <a:r>
                        <a:rPr kumimoji="0" lang="en-US" altLang="en-US" sz="2000" b="0" i="0" u="none" strike="noStrike" cap="none" normalizeH="0" baseline="-25000" dirty="0">
                          <a:ln>
                            <a:noFill/>
                          </a:ln>
                          <a:solidFill>
                            <a:schemeClr val="tx1"/>
                          </a:solidFill>
                          <a:effectLst/>
                          <a:latin typeface="Arial" panose="020B0604020202020204" pitchFamily="34" charset="0"/>
                          <a:ea typeface="ＭＳ Ｐゴシック" panose="020B0600070205080204" pitchFamily="34" charset="-128"/>
                        </a:rPr>
                        <a:t>3</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9.3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–10</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880">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ZnS</a:t>
                      </a:r>
                      <a:endParaRPr kumimoji="0" lang="en-US" altLang="en-US" sz="20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horzOverflow="overflow">
                    <a:lnL w="28575" cap="flat" cmpd="sng" algn="ctr">
                      <a:solidFill>
                        <a:srgbClr val="658B9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ea typeface="ＭＳ Ｐゴシック" panose="020B0600070205080204" pitchFamily="34" charset="-128"/>
                        </a:defRPr>
                      </a:lvl1pPr>
                      <a:lvl2pPr>
                        <a:spcBef>
                          <a:spcPct val="20000"/>
                        </a:spcBef>
                        <a:defRPr sz="2800">
                          <a:solidFill>
                            <a:schemeClr val="tx1"/>
                          </a:solidFill>
                          <a:latin typeface="Arial" panose="020B0604020202020204" pitchFamily="34" charset="0"/>
                          <a:ea typeface="ＭＳ Ｐゴシック" panose="020B0600070205080204" pitchFamily="34" charset="-128"/>
                        </a:defRPr>
                      </a:lvl2pPr>
                      <a:lvl3pPr>
                        <a:spcBef>
                          <a:spcPct val="20000"/>
                        </a:spcBef>
                        <a:defRPr sz="2400">
                          <a:solidFill>
                            <a:schemeClr val="tx1"/>
                          </a:solidFill>
                          <a:latin typeface="Arial" panose="020B0604020202020204" pitchFamily="34" charset="0"/>
                          <a:ea typeface="ＭＳ Ｐゴシック" panose="020B0600070205080204" pitchFamily="34" charset="-128"/>
                        </a:defRPr>
                      </a:lvl3pPr>
                      <a:lvl4pPr>
                        <a:spcBef>
                          <a:spcPct val="20000"/>
                        </a:spcBef>
                        <a:defRPr sz="2400">
                          <a:solidFill>
                            <a:schemeClr val="tx1"/>
                          </a:solidFill>
                          <a:latin typeface="Arial" panose="020B0604020202020204" pitchFamily="34" charset="0"/>
                          <a:ea typeface="ＭＳ Ｐゴシック" panose="020B0600070205080204" pitchFamily="34" charset="-128"/>
                        </a:defRPr>
                      </a:lvl4pPr>
                      <a:lvl5pPr>
                        <a:spcBef>
                          <a:spcPct val="20000"/>
                        </a:spcBef>
                        <a:defRPr sz="2400">
                          <a:solidFill>
                            <a:schemeClr val="tx1"/>
                          </a:solidFill>
                          <a:latin typeface="Arial" panose="020B0604020202020204" pitchFamily="34" charset="0"/>
                          <a:ea typeface="ＭＳ Ｐゴシック" panose="020B0600070205080204" pitchFamily="34" charset="-128"/>
                        </a:defRPr>
                      </a:lvl5pPr>
                      <a:lvl6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fontAlgn="base">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3.0 </a:t>
                      </a:r>
                      <a:r>
                        <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sym typeface="Symbol" panose="05050102010706020507" pitchFamily="18" charset="2"/>
                        </a:rPr>
                        <a:t> 10</a:t>
                      </a:r>
                      <a:r>
                        <a:rPr kumimoji="0" lang="en-US" altLang="en-US" sz="2000" b="0" i="0" u="none" strike="noStrike" cap="none" normalizeH="0" baseline="3000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–23</a:t>
                      </a:r>
                    </a:p>
                  </a:txBody>
                  <a:tcPr horzOverflow="overflow">
                    <a:lnL w="12700" cap="flat" cmpd="sng" algn="ctr">
                      <a:solidFill>
                        <a:schemeClr val="bg2"/>
                      </a:solidFill>
                      <a:prstDash val="solid"/>
                      <a:round/>
                      <a:headEnd type="none" w="med" len="med"/>
                      <a:tailEnd type="none" w="med" len="med"/>
                    </a:lnL>
                    <a:lnR w="28575" cap="flat" cmpd="sng" algn="ctr">
                      <a:solidFill>
                        <a:srgbClr val="658B9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rgbClr val="658B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Comparing Solubility Using Ksp</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90600" cy="990600"/>
          </a:xfrm>
          <a:prstGeom prst="rect">
            <a:avLst/>
          </a:prstGeom>
          <a:noFill/>
          <a:ln>
            <a:noFill/>
          </a:ln>
          <a:effectLst/>
        </p:spPr>
      </p:pic>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372060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fade">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fade">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fade">
                                      <p:cBhvr>
                                        <p:cTn id="17" dur="500"/>
                                        <p:tgtEl>
                                          <p:spTgt spid="225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4">
                                            <p:txEl>
                                              <p:pRg st="3" end="3"/>
                                            </p:txEl>
                                          </p:spTgt>
                                        </p:tgtEl>
                                        <p:attrNameLst>
                                          <p:attrName>style.visibility</p:attrName>
                                        </p:attrNameLst>
                                      </p:cBhvr>
                                      <p:to>
                                        <p:strVal val="visible"/>
                                      </p:to>
                                    </p:set>
                                    <p:animEffect transition="in" filter="fade">
                                      <p:cBhvr>
                                        <p:cTn id="22" dur="500"/>
                                        <p:tgtEl>
                                          <p:spTgt spid="225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4">
                                            <p:txEl>
                                              <p:pRg st="4" end="4"/>
                                            </p:txEl>
                                          </p:spTgt>
                                        </p:tgtEl>
                                        <p:attrNameLst>
                                          <p:attrName>style.visibility</p:attrName>
                                        </p:attrNameLst>
                                      </p:cBhvr>
                                      <p:to>
                                        <p:strVal val="visible"/>
                                      </p:to>
                                    </p:set>
                                    <p:animEffect transition="in" filter="fade">
                                      <p:cBhvr>
                                        <p:cTn id="27" dur="5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152400" y="861060"/>
            <a:ext cx="8991600" cy="6046027"/>
          </a:xfrm>
        </p:spPr>
        <p:txBody>
          <a:bodyPr/>
          <a:lstStyle/>
          <a:p>
            <a:pPr>
              <a:spcBef>
                <a:spcPts val="1200"/>
              </a:spcBef>
            </a:pPr>
            <a:r>
              <a:rPr lang="en-US" sz="2800" dirty="0">
                <a:solidFill>
                  <a:srgbClr val="FF0000"/>
                </a:solidFill>
              </a:rPr>
              <a:t>K</a:t>
            </a:r>
            <a:r>
              <a:rPr lang="en-US" sz="2800" baseline="-25000" dirty="0">
                <a:solidFill>
                  <a:srgbClr val="FF0000"/>
                </a:solidFill>
              </a:rPr>
              <a:t>sp</a:t>
            </a:r>
            <a:r>
              <a:rPr lang="en-US" sz="2800" dirty="0">
                <a:solidFill>
                  <a:srgbClr val="FF0000"/>
                </a:solidFill>
              </a:rPr>
              <a:t> allows comparison of slightly soluble electrolytes</a:t>
            </a:r>
          </a:p>
          <a:p>
            <a:pPr marL="339725" indent="11113">
              <a:spcBef>
                <a:spcPts val="1800"/>
              </a:spcBef>
            </a:pPr>
            <a:r>
              <a:rPr lang="en-US" sz="2400" dirty="0"/>
              <a:t>Example of using solubility product constants [Ref Table M]</a:t>
            </a:r>
          </a:p>
          <a:p>
            <a:pPr>
              <a:spcBef>
                <a:spcPts val="1800"/>
              </a:spcBef>
            </a:pPr>
            <a:r>
              <a:rPr lang="en-US" sz="2400" dirty="0"/>
              <a:t>			CaSO</a:t>
            </a:r>
            <a:r>
              <a:rPr lang="en-US" sz="2400" baseline="-25000" dirty="0"/>
              <a:t>4 (s)</a:t>
            </a:r>
            <a:r>
              <a:rPr lang="en-US" sz="2400" dirty="0"/>
              <a:t>  [K</a:t>
            </a:r>
            <a:r>
              <a:rPr lang="en-US" sz="2400" baseline="-25000" dirty="0"/>
              <a:t>sp</a:t>
            </a:r>
            <a:r>
              <a:rPr lang="en-US" sz="2400" dirty="0"/>
              <a:t>  =  2.4 x 10</a:t>
            </a:r>
            <a:r>
              <a:rPr lang="en-US" sz="2400" baseline="30000" dirty="0"/>
              <a:t>-5</a:t>
            </a:r>
            <a:r>
              <a:rPr lang="en-US" sz="2400" dirty="0"/>
              <a:t>] </a:t>
            </a:r>
          </a:p>
          <a:p>
            <a:pPr>
              <a:spcBef>
                <a:spcPts val="1800"/>
              </a:spcBef>
            </a:pPr>
            <a:r>
              <a:rPr lang="en-US" sz="2400" dirty="0"/>
              <a:t>			BaSO</a:t>
            </a:r>
            <a:r>
              <a:rPr lang="en-US" sz="2400" baseline="-25000" dirty="0"/>
              <a:t>4 (s)</a:t>
            </a:r>
            <a:r>
              <a:rPr lang="en-US" sz="2400" dirty="0"/>
              <a:t>  [K</a:t>
            </a:r>
            <a:r>
              <a:rPr lang="en-US" sz="2400" baseline="-25000" dirty="0"/>
              <a:t>sp</a:t>
            </a:r>
            <a:r>
              <a:rPr lang="en-US" sz="2400" dirty="0"/>
              <a:t>  =  1.1 x 10</a:t>
            </a:r>
            <a:r>
              <a:rPr lang="en-US" sz="2400" baseline="30000" dirty="0"/>
              <a:t>-10</a:t>
            </a:r>
            <a:r>
              <a:rPr lang="en-US" sz="2400" dirty="0"/>
              <a:t>]</a:t>
            </a:r>
          </a:p>
          <a:p>
            <a:pPr marL="692150" indent="-220663">
              <a:spcBef>
                <a:spcPts val="1800"/>
              </a:spcBef>
              <a:buFont typeface="Arial" panose="020B0604020202020204" pitchFamily="34" charset="0"/>
              <a:buChar char="•"/>
            </a:pPr>
            <a:r>
              <a:rPr lang="en-US" sz="2400" dirty="0">
                <a:solidFill>
                  <a:srgbClr val="00B050"/>
                </a:solidFill>
              </a:rPr>
              <a:t>Which is more soluble?</a:t>
            </a:r>
          </a:p>
          <a:p>
            <a:pPr marL="692150" indent="-220663">
              <a:spcBef>
                <a:spcPts val="1800"/>
              </a:spcBef>
              <a:buFont typeface="Arial" panose="020B0604020202020204" pitchFamily="34" charset="0"/>
              <a:buChar char="•"/>
            </a:pPr>
            <a:r>
              <a:rPr lang="en-US" sz="2400" dirty="0">
                <a:solidFill>
                  <a:srgbClr val="00B0F0"/>
                </a:solidFill>
              </a:rPr>
              <a:t>Which would precipitate out of solution first?</a:t>
            </a:r>
          </a:p>
        </p:txBody>
      </p:sp>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Practical Applications of Ksp</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6" name="Picture 5" descr="quick_check-01.eps">
            <a:extLst>
              <a:ext uri="{FF2B5EF4-FFF2-40B4-BE49-F238E27FC236}">
                <a16:creationId xmlns:a16="http://schemas.microsoft.com/office/drawing/2014/main" id="{3D145547-7939-4DDE-99E6-6A6FA5F79B41}"/>
              </a:ext>
            </a:extLst>
          </p:cNvPr>
          <p:cNvPicPr/>
          <p:nvPr/>
        </p:nvPicPr>
        <p:blipFill>
          <a:blip r:embed="rId3">
            <a:extLst>
              <a:ext uri="{28A0092B-C50C-407E-A947-70E740481C1C}">
                <a14:useLocalDpi xmlns:a14="http://schemas.microsoft.com/office/drawing/2010/main" val="0"/>
              </a:ext>
            </a:extLst>
          </a:blip>
          <a:stretch>
            <a:fillRect/>
          </a:stretch>
        </p:blipFill>
        <p:spPr>
          <a:xfrm>
            <a:off x="8437880" y="47625"/>
            <a:ext cx="687070" cy="813435"/>
          </a:xfrm>
          <a:prstGeom prst="rect">
            <a:avLst/>
          </a:prstGeom>
        </p:spPr>
      </p:pic>
    </p:spTree>
    <p:extLst>
      <p:ext uri="{BB962C8B-B14F-4D97-AF65-F5344CB8AC3E}">
        <p14:creationId xmlns:p14="http://schemas.microsoft.com/office/powerpoint/2010/main" val="144487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4" end="4"/>
                                            </p:txEl>
                                          </p:spTgt>
                                        </p:tgtEl>
                                        <p:attrNameLst>
                                          <p:attrName>style.visibility</p:attrName>
                                        </p:attrNameLst>
                                      </p:cBhvr>
                                      <p:to>
                                        <p:strVal val="visible"/>
                                      </p:to>
                                    </p:set>
                                    <p:animEffect transition="in" filter="fade">
                                      <p:cBhvr>
                                        <p:cTn id="7" dur="500"/>
                                        <p:tgtEl>
                                          <p:spTgt spid="7168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83">
                                            <p:txEl>
                                              <p:pRg st="5" end="5"/>
                                            </p:txEl>
                                          </p:spTgt>
                                        </p:tgtEl>
                                        <p:attrNameLst>
                                          <p:attrName>style.visibility</p:attrName>
                                        </p:attrNameLst>
                                      </p:cBhvr>
                                      <p:to>
                                        <p:strVal val="visible"/>
                                      </p:to>
                                    </p:set>
                                    <p:animEffect transition="in" filter="fade">
                                      <p:cBhvr>
                                        <p:cTn id="12" dur="500"/>
                                        <p:tgtEl>
                                          <p:spTgt spid="71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133350" y="811973"/>
            <a:ext cx="8991600" cy="6046027"/>
          </a:xfrm>
        </p:spPr>
        <p:txBody>
          <a:bodyPr/>
          <a:lstStyle/>
          <a:p>
            <a:pPr>
              <a:spcBef>
                <a:spcPts val="1200"/>
              </a:spcBef>
            </a:pPr>
            <a:r>
              <a:rPr lang="en-US" sz="2800" dirty="0">
                <a:solidFill>
                  <a:srgbClr val="FF0000"/>
                </a:solidFill>
              </a:rPr>
              <a:t>K</a:t>
            </a:r>
            <a:r>
              <a:rPr lang="en-US" sz="2800" baseline="-25000" dirty="0">
                <a:solidFill>
                  <a:srgbClr val="FF0000"/>
                </a:solidFill>
              </a:rPr>
              <a:t>sp</a:t>
            </a:r>
            <a:r>
              <a:rPr lang="en-US" sz="2800" dirty="0">
                <a:solidFill>
                  <a:srgbClr val="FF0000"/>
                </a:solidFill>
              </a:rPr>
              <a:t> allows comparison of slightly soluble electrolytes</a:t>
            </a:r>
          </a:p>
          <a:p>
            <a:pPr marL="339725" indent="11113">
              <a:spcBef>
                <a:spcPts val="1800"/>
              </a:spcBef>
            </a:pPr>
            <a:r>
              <a:rPr lang="en-US" sz="2400" dirty="0"/>
              <a:t>Example of using solubility product constants [Ref Table M]</a:t>
            </a:r>
          </a:p>
          <a:p>
            <a:pPr>
              <a:spcBef>
                <a:spcPts val="1800"/>
              </a:spcBef>
            </a:pPr>
            <a:r>
              <a:rPr lang="en-US" sz="2400" dirty="0"/>
              <a:t>			CaSO</a:t>
            </a:r>
            <a:r>
              <a:rPr lang="en-US" sz="2400" baseline="-25000" dirty="0"/>
              <a:t>4 (s)</a:t>
            </a:r>
            <a:r>
              <a:rPr lang="en-US" sz="2400" dirty="0"/>
              <a:t>  [K</a:t>
            </a:r>
            <a:r>
              <a:rPr lang="en-US" sz="2400" baseline="-25000" dirty="0"/>
              <a:t>sp</a:t>
            </a:r>
            <a:r>
              <a:rPr lang="en-US" sz="2400" dirty="0"/>
              <a:t>  =  2.4 x 10</a:t>
            </a:r>
            <a:r>
              <a:rPr lang="en-US" sz="2400" baseline="30000" dirty="0"/>
              <a:t>-5</a:t>
            </a:r>
            <a:r>
              <a:rPr lang="en-US" sz="2400" dirty="0"/>
              <a:t>] </a:t>
            </a:r>
          </a:p>
          <a:p>
            <a:pPr>
              <a:spcBef>
                <a:spcPts val="1800"/>
              </a:spcBef>
            </a:pPr>
            <a:r>
              <a:rPr lang="en-US" sz="2400" dirty="0"/>
              <a:t>			BaSO</a:t>
            </a:r>
            <a:r>
              <a:rPr lang="en-US" sz="2400" baseline="-25000" dirty="0"/>
              <a:t>4 (s)</a:t>
            </a:r>
            <a:r>
              <a:rPr lang="en-US" sz="2400" dirty="0"/>
              <a:t>  [K</a:t>
            </a:r>
            <a:r>
              <a:rPr lang="en-US" sz="2400" baseline="-25000" dirty="0"/>
              <a:t>sp</a:t>
            </a:r>
            <a:r>
              <a:rPr lang="en-US" sz="2400" dirty="0"/>
              <a:t>  =  1.1 x 10</a:t>
            </a:r>
            <a:r>
              <a:rPr lang="en-US" sz="2400" baseline="30000" dirty="0"/>
              <a:t>-10</a:t>
            </a:r>
            <a:r>
              <a:rPr lang="en-US" sz="2400" dirty="0"/>
              <a:t>]</a:t>
            </a:r>
          </a:p>
          <a:p>
            <a:pPr marL="471487" indent="0">
              <a:spcBef>
                <a:spcPts val="1800"/>
              </a:spcBef>
            </a:pPr>
            <a:r>
              <a:rPr lang="en-US" sz="2400" dirty="0">
                <a:solidFill>
                  <a:srgbClr val="00B050"/>
                </a:solidFill>
              </a:rPr>
              <a:t>Calcium Sulfate is more soluble than Barium Sulfate because</a:t>
            </a:r>
          </a:p>
          <a:p>
            <a:pPr marL="471487" indent="0" algn="ctr">
              <a:spcBef>
                <a:spcPts val="1800"/>
              </a:spcBef>
            </a:pPr>
            <a:r>
              <a:rPr lang="en-US" altLang="en-US" sz="2300" i="1" dirty="0">
                <a:solidFill>
                  <a:srgbClr val="00B050"/>
                </a:solidFill>
              </a:rPr>
              <a:t>K</a:t>
            </a:r>
            <a:r>
              <a:rPr lang="en-US" altLang="en-US" sz="2300" baseline="-25000" dirty="0">
                <a:solidFill>
                  <a:srgbClr val="00B050"/>
                </a:solidFill>
              </a:rPr>
              <a:t>sp</a:t>
            </a:r>
            <a:r>
              <a:rPr lang="en-US" altLang="en-US" sz="2300" dirty="0">
                <a:solidFill>
                  <a:srgbClr val="00B050"/>
                </a:solidFill>
              </a:rPr>
              <a:t> = </a:t>
            </a:r>
            <a:r>
              <a:rPr lang="en-US" altLang="en-US" sz="2400" dirty="0">
                <a:solidFill>
                  <a:srgbClr val="00B050"/>
                </a:solidFill>
              </a:rPr>
              <a:t>[Ca</a:t>
            </a:r>
            <a:r>
              <a:rPr lang="en-US" altLang="en-US" sz="2400" baseline="30000" dirty="0">
                <a:solidFill>
                  <a:srgbClr val="00B050"/>
                </a:solidFill>
              </a:rPr>
              <a:t>2+</a:t>
            </a:r>
            <a:r>
              <a:rPr lang="en-US" altLang="en-US" sz="2400" dirty="0">
                <a:solidFill>
                  <a:srgbClr val="00B050"/>
                </a:solidFill>
              </a:rPr>
              <a:t>] x [SO</a:t>
            </a:r>
            <a:r>
              <a:rPr lang="en-US" altLang="en-US" sz="2400" baseline="-25000" dirty="0">
                <a:solidFill>
                  <a:srgbClr val="00B050"/>
                </a:solidFill>
              </a:rPr>
              <a:t>4</a:t>
            </a:r>
            <a:r>
              <a:rPr lang="en-US" altLang="en-US" sz="2400" baseline="30000" dirty="0">
                <a:solidFill>
                  <a:srgbClr val="00B050"/>
                </a:solidFill>
              </a:rPr>
              <a:t>2</a:t>
            </a:r>
            <a:r>
              <a:rPr lang="en-US" altLang="en-US" sz="2400" baseline="30000" dirty="0">
                <a:solidFill>
                  <a:srgbClr val="00B050"/>
                </a:solidFill>
                <a:cs typeface="Arial" panose="020B0604020202020204" pitchFamily="34" charset="0"/>
              </a:rPr>
              <a:t>–</a:t>
            </a:r>
            <a:r>
              <a:rPr lang="en-US" altLang="en-US" sz="2400" dirty="0">
                <a:solidFill>
                  <a:srgbClr val="00B050"/>
                </a:solidFill>
                <a:cs typeface="Arial" panose="020B0604020202020204" pitchFamily="34" charset="0"/>
              </a:rPr>
              <a:t>] can dissolve more ions in solution.</a:t>
            </a:r>
            <a:endParaRPr lang="en-US" sz="2400" dirty="0">
              <a:solidFill>
                <a:srgbClr val="00B050"/>
              </a:solidFill>
            </a:endParaRPr>
          </a:p>
          <a:p>
            <a:pPr marL="471487" indent="0">
              <a:spcBef>
                <a:spcPts val="1800"/>
              </a:spcBef>
            </a:pPr>
            <a:r>
              <a:rPr lang="en-US" sz="2400" dirty="0">
                <a:solidFill>
                  <a:srgbClr val="00B0F0"/>
                </a:solidFill>
              </a:rPr>
              <a:t>Barium Sulfate would precipitate out of solution first and at a lower concentration than Calcium Sulfate. It cannot dissolve the as many ions in solution.</a:t>
            </a:r>
          </a:p>
          <a:p>
            <a:pPr marL="4763" indent="11113">
              <a:spcBef>
                <a:spcPts val="1200"/>
              </a:spcBef>
            </a:pPr>
            <a:endParaRPr lang="en-US" sz="2400" dirty="0">
              <a:solidFill>
                <a:srgbClr val="00B0F0"/>
              </a:solidFill>
            </a:endParaRPr>
          </a:p>
        </p:txBody>
      </p:sp>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Practical Applications of Ksp</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6" name="Picture 5" descr="quick_check-01.eps">
            <a:extLst>
              <a:ext uri="{FF2B5EF4-FFF2-40B4-BE49-F238E27FC236}">
                <a16:creationId xmlns:a16="http://schemas.microsoft.com/office/drawing/2014/main" id="{78734B87-7D46-48DB-85CE-CD264C6BB378}"/>
              </a:ext>
            </a:extLst>
          </p:cNvPr>
          <p:cNvPicPr/>
          <p:nvPr/>
        </p:nvPicPr>
        <p:blipFill>
          <a:blip r:embed="rId3">
            <a:extLst>
              <a:ext uri="{28A0092B-C50C-407E-A947-70E740481C1C}">
                <a14:useLocalDpi xmlns:a14="http://schemas.microsoft.com/office/drawing/2010/main" val="0"/>
              </a:ext>
            </a:extLst>
          </a:blip>
          <a:stretch>
            <a:fillRect/>
          </a:stretch>
        </p:blipFill>
        <p:spPr>
          <a:xfrm>
            <a:off x="8437880" y="47625"/>
            <a:ext cx="687070" cy="813435"/>
          </a:xfrm>
          <a:prstGeom prst="rect">
            <a:avLst/>
          </a:prstGeom>
        </p:spPr>
      </p:pic>
    </p:spTree>
    <p:extLst>
      <p:ext uri="{BB962C8B-B14F-4D97-AF65-F5344CB8AC3E}">
        <p14:creationId xmlns:p14="http://schemas.microsoft.com/office/powerpoint/2010/main" val="276046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4" end="4"/>
                                            </p:txEl>
                                          </p:spTgt>
                                        </p:tgtEl>
                                        <p:attrNameLst>
                                          <p:attrName>style.visibility</p:attrName>
                                        </p:attrNameLst>
                                      </p:cBhvr>
                                      <p:to>
                                        <p:strVal val="visible"/>
                                      </p:to>
                                    </p:set>
                                    <p:animEffect transition="in" filter="fade">
                                      <p:cBhvr>
                                        <p:cTn id="7" dur="500"/>
                                        <p:tgtEl>
                                          <p:spTgt spid="7168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83">
                                            <p:txEl>
                                              <p:pRg st="5" end="5"/>
                                            </p:txEl>
                                          </p:spTgt>
                                        </p:tgtEl>
                                        <p:attrNameLst>
                                          <p:attrName>style.visibility</p:attrName>
                                        </p:attrNameLst>
                                      </p:cBhvr>
                                      <p:to>
                                        <p:strVal val="visible"/>
                                      </p:to>
                                    </p:set>
                                    <p:animEffect transition="in" filter="fade">
                                      <p:cBhvr>
                                        <p:cTn id="12" dur="500"/>
                                        <p:tgtEl>
                                          <p:spTgt spid="7168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683">
                                            <p:txEl>
                                              <p:pRg st="6" end="6"/>
                                            </p:txEl>
                                          </p:spTgt>
                                        </p:tgtEl>
                                        <p:attrNameLst>
                                          <p:attrName>style.visibility</p:attrName>
                                        </p:attrNameLst>
                                      </p:cBhvr>
                                      <p:to>
                                        <p:strVal val="visible"/>
                                      </p:to>
                                    </p:set>
                                    <p:animEffect transition="in" filter="fade">
                                      <p:cBhvr>
                                        <p:cTn id="17"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74930" y="851535"/>
            <a:ext cx="8991600" cy="6046027"/>
          </a:xfrm>
        </p:spPr>
        <p:txBody>
          <a:bodyPr/>
          <a:lstStyle/>
          <a:p>
            <a:pPr marL="4763" indent="11113">
              <a:spcBef>
                <a:spcPts val="1200"/>
              </a:spcBef>
            </a:pPr>
            <a:r>
              <a:rPr lang="en-US" sz="2800" dirty="0">
                <a:solidFill>
                  <a:srgbClr val="FF0000"/>
                </a:solidFill>
              </a:rPr>
              <a:t>K</a:t>
            </a:r>
            <a:r>
              <a:rPr lang="en-US" sz="2800" baseline="-25000" dirty="0">
                <a:solidFill>
                  <a:srgbClr val="FF0000"/>
                </a:solidFill>
              </a:rPr>
              <a:t>sp</a:t>
            </a:r>
            <a:r>
              <a:rPr lang="en-US" sz="2800" dirty="0">
                <a:solidFill>
                  <a:srgbClr val="FF0000"/>
                </a:solidFill>
              </a:rPr>
              <a:t> allows predictions to determine if a precipitate will form when two solutions are mixed …</a:t>
            </a:r>
          </a:p>
          <a:p>
            <a:pPr algn="ctr">
              <a:spcBef>
                <a:spcPts val="1800"/>
              </a:spcBef>
            </a:pPr>
            <a:r>
              <a:rPr lang="en-US" sz="2400" dirty="0"/>
              <a:t>AB</a:t>
            </a:r>
            <a:r>
              <a:rPr lang="en-US" sz="2400" baseline="-25000" dirty="0"/>
              <a:t> (s)    </a:t>
            </a:r>
            <a:r>
              <a:rPr lang="en-US" sz="2400" dirty="0"/>
              <a:t>⇌   A</a:t>
            </a:r>
            <a:r>
              <a:rPr lang="en-US" sz="2400" b="1" baseline="30000" dirty="0"/>
              <a:t>+</a:t>
            </a:r>
            <a:r>
              <a:rPr lang="en-US" sz="2400" b="1" dirty="0"/>
              <a:t> </a:t>
            </a:r>
            <a:r>
              <a:rPr lang="en-US" sz="2400" b="1" baseline="-25000" dirty="0"/>
              <a:t>(aq)</a:t>
            </a:r>
            <a:r>
              <a:rPr lang="en-US" sz="2400" dirty="0"/>
              <a:t>  +    B</a:t>
            </a:r>
            <a:r>
              <a:rPr lang="en-US" sz="2400" baseline="30000" dirty="0"/>
              <a:t>-</a:t>
            </a:r>
            <a:r>
              <a:rPr lang="en-US" sz="2400" baseline="-25000" dirty="0"/>
              <a:t> (aq)</a:t>
            </a:r>
            <a:endParaRPr lang="en-US" sz="2400" dirty="0"/>
          </a:p>
          <a:p>
            <a:pPr marL="457200" indent="0">
              <a:spcBef>
                <a:spcPts val="1800"/>
              </a:spcBef>
            </a:pPr>
            <a:r>
              <a:rPr lang="en-US" sz="2400" dirty="0"/>
              <a:t> </a:t>
            </a:r>
            <a:r>
              <a:rPr lang="en-US" sz="2400" dirty="0">
                <a:solidFill>
                  <a:srgbClr val="00B050"/>
                </a:solidFill>
              </a:rPr>
              <a:t>1) if  [A</a:t>
            </a:r>
            <a:r>
              <a:rPr lang="en-US" sz="2400" baseline="30000" dirty="0">
                <a:solidFill>
                  <a:srgbClr val="00B050"/>
                </a:solidFill>
              </a:rPr>
              <a:t>+</a:t>
            </a:r>
            <a:r>
              <a:rPr lang="en-US" sz="2400" dirty="0">
                <a:solidFill>
                  <a:srgbClr val="00B050"/>
                </a:solidFill>
              </a:rPr>
              <a:t>][B</a:t>
            </a:r>
            <a:r>
              <a:rPr lang="en-US" sz="2400" baseline="30000" dirty="0">
                <a:solidFill>
                  <a:srgbClr val="00B050"/>
                </a:solidFill>
              </a:rPr>
              <a:t>-</a:t>
            </a:r>
            <a:r>
              <a:rPr lang="en-US" sz="2400" dirty="0">
                <a:solidFill>
                  <a:srgbClr val="00B050"/>
                </a:solidFill>
              </a:rPr>
              <a:t>]  &gt;  K</a:t>
            </a:r>
            <a:r>
              <a:rPr lang="en-US" sz="2400" baseline="-25000" dirty="0">
                <a:solidFill>
                  <a:srgbClr val="00B050"/>
                </a:solidFill>
              </a:rPr>
              <a:t>sp</a:t>
            </a:r>
            <a:r>
              <a:rPr lang="en-US" sz="2400" dirty="0">
                <a:solidFill>
                  <a:srgbClr val="00B050"/>
                </a:solidFill>
              </a:rPr>
              <a:t>, the solution will/will not precipitate?</a:t>
            </a:r>
          </a:p>
          <a:p>
            <a:pPr marL="457200" indent="0">
              <a:spcBef>
                <a:spcPts val="1800"/>
              </a:spcBef>
            </a:pPr>
            <a:r>
              <a:rPr lang="en-US" sz="2400" dirty="0"/>
              <a:t> </a:t>
            </a:r>
            <a:r>
              <a:rPr lang="en-US" sz="2400" dirty="0">
                <a:solidFill>
                  <a:srgbClr val="00B0F0"/>
                </a:solidFill>
              </a:rPr>
              <a:t>2) if  [A</a:t>
            </a:r>
            <a:r>
              <a:rPr lang="en-US" sz="2400" baseline="30000" dirty="0">
                <a:solidFill>
                  <a:srgbClr val="00B0F0"/>
                </a:solidFill>
              </a:rPr>
              <a:t>+</a:t>
            </a:r>
            <a:r>
              <a:rPr lang="en-US" sz="2400" dirty="0">
                <a:solidFill>
                  <a:srgbClr val="00B0F0"/>
                </a:solidFill>
              </a:rPr>
              <a:t>][B</a:t>
            </a:r>
            <a:r>
              <a:rPr lang="en-US" sz="2400" baseline="30000" dirty="0">
                <a:solidFill>
                  <a:srgbClr val="00B0F0"/>
                </a:solidFill>
              </a:rPr>
              <a:t>-</a:t>
            </a:r>
            <a:r>
              <a:rPr lang="en-US" sz="2400" dirty="0">
                <a:solidFill>
                  <a:srgbClr val="00B0F0"/>
                </a:solidFill>
              </a:rPr>
              <a:t>]  &lt;  K</a:t>
            </a:r>
            <a:r>
              <a:rPr lang="en-US" sz="2400" baseline="-25000" dirty="0">
                <a:solidFill>
                  <a:srgbClr val="00B0F0"/>
                </a:solidFill>
              </a:rPr>
              <a:t>sp</a:t>
            </a:r>
            <a:r>
              <a:rPr lang="en-US" sz="2400" dirty="0">
                <a:solidFill>
                  <a:srgbClr val="00B0F0"/>
                </a:solidFill>
              </a:rPr>
              <a:t>, no precipitate will/will not form? </a:t>
            </a:r>
          </a:p>
        </p:txBody>
      </p:sp>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Practical Applications of Ksp</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6" name="Picture 5" descr="quick_check-01.eps">
            <a:extLst>
              <a:ext uri="{FF2B5EF4-FFF2-40B4-BE49-F238E27FC236}">
                <a16:creationId xmlns:a16="http://schemas.microsoft.com/office/drawing/2014/main" id="{9047CE38-A9B6-471E-935B-B52DF9E6B996}"/>
              </a:ext>
            </a:extLst>
          </p:cNvPr>
          <p:cNvPicPr/>
          <p:nvPr/>
        </p:nvPicPr>
        <p:blipFill>
          <a:blip r:embed="rId3">
            <a:extLst>
              <a:ext uri="{28A0092B-C50C-407E-A947-70E740481C1C}">
                <a14:useLocalDpi xmlns:a14="http://schemas.microsoft.com/office/drawing/2010/main" val="0"/>
              </a:ext>
            </a:extLst>
          </a:blip>
          <a:stretch>
            <a:fillRect/>
          </a:stretch>
        </p:blipFill>
        <p:spPr>
          <a:xfrm>
            <a:off x="74930" y="38100"/>
            <a:ext cx="687070" cy="813435"/>
          </a:xfrm>
          <a:prstGeom prst="rect">
            <a:avLst/>
          </a:prstGeom>
        </p:spPr>
      </p:pic>
    </p:spTree>
    <p:extLst>
      <p:ext uri="{BB962C8B-B14F-4D97-AF65-F5344CB8AC3E}">
        <p14:creationId xmlns:p14="http://schemas.microsoft.com/office/powerpoint/2010/main" val="19049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animEffect transition="in" filter="fade">
                                      <p:cBhvr>
                                        <p:cTn id="7" dur="500"/>
                                        <p:tgtEl>
                                          <p:spTgt spid="716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83">
                                            <p:txEl>
                                              <p:pRg st="3" end="3"/>
                                            </p:txEl>
                                          </p:spTgt>
                                        </p:tgtEl>
                                        <p:attrNameLst>
                                          <p:attrName>style.visibility</p:attrName>
                                        </p:attrNameLst>
                                      </p:cBhvr>
                                      <p:to>
                                        <p:strVal val="visible"/>
                                      </p:to>
                                    </p:set>
                                    <p:animEffect transition="in" filter="fade">
                                      <p:cBhvr>
                                        <p:cTn id="12"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84455" y="822960"/>
            <a:ext cx="8991600" cy="6046027"/>
          </a:xfrm>
        </p:spPr>
        <p:txBody>
          <a:bodyPr/>
          <a:lstStyle/>
          <a:p>
            <a:pPr marL="4763" indent="11113">
              <a:spcBef>
                <a:spcPts val="1200"/>
              </a:spcBef>
            </a:pPr>
            <a:r>
              <a:rPr lang="en-US" sz="1600" dirty="0">
                <a:solidFill>
                  <a:srgbClr val="FF0000"/>
                </a:solidFill>
              </a:rPr>
              <a:t>K</a:t>
            </a:r>
            <a:r>
              <a:rPr lang="en-US" sz="1600" baseline="-25000" dirty="0">
                <a:solidFill>
                  <a:srgbClr val="FF0000"/>
                </a:solidFill>
              </a:rPr>
              <a:t>sp</a:t>
            </a:r>
            <a:r>
              <a:rPr lang="en-US" sz="1600" dirty="0">
                <a:solidFill>
                  <a:srgbClr val="FF0000"/>
                </a:solidFill>
              </a:rPr>
              <a:t> allows predictions to determine if a precipitate will form when two solutions are mixed …</a:t>
            </a:r>
          </a:p>
          <a:p>
            <a:pPr algn="ctr">
              <a:spcBef>
                <a:spcPts val="1800"/>
              </a:spcBef>
            </a:pPr>
            <a:r>
              <a:rPr lang="en-US" sz="2400" dirty="0"/>
              <a:t>AB</a:t>
            </a:r>
            <a:r>
              <a:rPr lang="en-US" sz="2400" baseline="-25000" dirty="0"/>
              <a:t> (s)    </a:t>
            </a:r>
            <a:r>
              <a:rPr lang="en-US" sz="2400" dirty="0"/>
              <a:t>⇌   A</a:t>
            </a:r>
            <a:r>
              <a:rPr lang="en-US" sz="2400" b="1" baseline="30000" dirty="0"/>
              <a:t>+</a:t>
            </a:r>
            <a:r>
              <a:rPr lang="en-US" sz="2400" b="1" dirty="0"/>
              <a:t> </a:t>
            </a:r>
            <a:r>
              <a:rPr lang="en-US" sz="2400" b="1" baseline="-25000" dirty="0"/>
              <a:t>(aq)</a:t>
            </a:r>
            <a:r>
              <a:rPr lang="en-US" sz="2400" dirty="0"/>
              <a:t>  +    B</a:t>
            </a:r>
            <a:r>
              <a:rPr lang="en-US" sz="2400" baseline="30000" dirty="0"/>
              <a:t>-</a:t>
            </a:r>
            <a:r>
              <a:rPr lang="en-US" sz="2400" baseline="-25000" dirty="0"/>
              <a:t> (aq)</a:t>
            </a:r>
            <a:endParaRPr lang="en-US" sz="2400" dirty="0"/>
          </a:p>
          <a:p>
            <a:pPr marL="457200" indent="0">
              <a:spcBef>
                <a:spcPts val="1800"/>
              </a:spcBef>
            </a:pPr>
            <a:r>
              <a:rPr lang="en-US" sz="2400" dirty="0"/>
              <a:t> </a:t>
            </a:r>
            <a:r>
              <a:rPr lang="en-US" sz="2400" dirty="0">
                <a:solidFill>
                  <a:srgbClr val="00B050"/>
                </a:solidFill>
              </a:rPr>
              <a:t>1) if  </a:t>
            </a:r>
            <a:r>
              <a:rPr lang="en-US" sz="2400" dirty="0">
                <a:solidFill>
                  <a:srgbClr val="FF0000"/>
                </a:solidFill>
              </a:rPr>
              <a:t>[A</a:t>
            </a:r>
            <a:r>
              <a:rPr lang="en-US" sz="2400" baseline="30000" dirty="0">
                <a:solidFill>
                  <a:srgbClr val="FF0000"/>
                </a:solidFill>
              </a:rPr>
              <a:t>+</a:t>
            </a:r>
            <a:r>
              <a:rPr lang="en-US" sz="2400" dirty="0">
                <a:solidFill>
                  <a:srgbClr val="FF0000"/>
                </a:solidFill>
              </a:rPr>
              <a:t>][B</a:t>
            </a:r>
            <a:r>
              <a:rPr lang="en-US" sz="2400" baseline="30000" dirty="0">
                <a:solidFill>
                  <a:srgbClr val="FF0000"/>
                </a:solidFill>
              </a:rPr>
              <a:t>-</a:t>
            </a:r>
            <a:r>
              <a:rPr lang="en-US" sz="2400" dirty="0">
                <a:solidFill>
                  <a:srgbClr val="FF0000"/>
                </a:solidFill>
              </a:rPr>
              <a:t>]  </a:t>
            </a:r>
            <a:r>
              <a:rPr lang="en-US" sz="2400" dirty="0">
                <a:solidFill>
                  <a:srgbClr val="00B050"/>
                </a:solidFill>
              </a:rPr>
              <a:t>&gt;  K</a:t>
            </a:r>
            <a:r>
              <a:rPr lang="en-US" sz="2400" baseline="-25000" dirty="0">
                <a:solidFill>
                  <a:srgbClr val="00B050"/>
                </a:solidFill>
              </a:rPr>
              <a:t>sp</a:t>
            </a:r>
            <a:r>
              <a:rPr lang="en-US" sz="2400" dirty="0">
                <a:solidFill>
                  <a:srgbClr val="00B050"/>
                </a:solidFill>
              </a:rPr>
              <a:t>, the solution </a:t>
            </a:r>
            <a:r>
              <a:rPr lang="en-US" sz="2400" b="1" dirty="0"/>
              <a:t>will</a:t>
            </a:r>
            <a:r>
              <a:rPr lang="en-US" sz="2400" dirty="0">
                <a:solidFill>
                  <a:srgbClr val="00B050"/>
                </a:solidFill>
              </a:rPr>
              <a:t> precipitate.</a:t>
            </a:r>
          </a:p>
          <a:p>
            <a:pPr marL="457200" indent="0" algn="ctr">
              <a:spcBef>
                <a:spcPts val="1800"/>
              </a:spcBef>
            </a:pPr>
            <a:r>
              <a:rPr lang="en-US" altLang="en-US" sz="2300" i="1" dirty="0">
                <a:solidFill>
                  <a:srgbClr val="00B050"/>
                </a:solidFill>
              </a:rPr>
              <a:t>K</a:t>
            </a:r>
            <a:r>
              <a:rPr lang="en-US" altLang="en-US" sz="2300" baseline="-25000" dirty="0">
                <a:solidFill>
                  <a:srgbClr val="00B050"/>
                </a:solidFill>
              </a:rPr>
              <a:t>sp</a:t>
            </a:r>
            <a:r>
              <a:rPr lang="en-US" altLang="en-US" sz="2300" dirty="0">
                <a:solidFill>
                  <a:srgbClr val="00B050"/>
                </a:solidFill>
              </a:rPr>
              <a:t> &lt; </a:t>
            </a:r>
            <a:r>
              <a:rPr lang="en-US" altLang="en-US" sz="2400" dirty="0">
                <a:solidFill>
                  <a:srgbClr val="FF0000"/>
                </a:solidFill>
              </a:rPr>
              <a:t>[A</a:t>
            </a:r>
            <a:r>
              <a:rPr lang="en-US" altLang="en-US" sz="2400" baseline="30000" dirty="0">
                <a:solidFill>
                  <a:srgbClr val="FF0000"/>
                </a:solidFill>
              </a:rPr>
              <a:t>+</a:t>
            </a:r>
            <a:r>
              <a:rPr lang="en-US" altLang="en-US" sz="2400" dirty="0">
                <a:solidFill>
                  <a:srgbClr val="FF0000"/>
                </a:solidFill>
              </a:rPr>
              <a:t>] x [B</a:t>
            </a:r>
            <a:r>
              <a:rPr lang="en-US" altLang="en-US" sz="2400" baseline="30000" dirty="0">
                <a:solidFill>
                  <a:srgbClr val="FF0000"/>
                </a:solidFill>
                <a:cs typeface="Arial" panose="020B0604020202020204" pitchFamily="34" charset="0"/>
              </a:rPr>
              <a:t>–</a:t>
            </a:r>
            <a:r>
              <a:rPr lang="en-US" altLang="en-US" sz="2400" dirty="0">
                <a:solidFill>
                  <a:srgbClr val="FF0000"/>
                </a:solidFill>
                <a:cs typeface="Arial" panose="020B0604020202020204" pitchFamily="34" charset="0"/>
              </a:rPr>
              <a:t>] </a:t>
            </a:r>
            <a:r>
              <a:rPr lang="en-US" altLang="en-US" sz="2400" dirty="0">
                <a:solidFill>
                  <a:srgbClr val="00B050"/>
                </a:solidFill>
                <a:cs typeface="Arial" panose="020B0604020202020204" pitchFamily="34" charset="0"/>
              </a:rPr>
              <a:t>… shows that the solution </a:t>
            </a:r>
            <a:r>
              <a:rPr lang="en-US" altLang="en-US" sz="2400" b="1" dirty="0">
                <a:cs typeface="Arial" panose="020B0604020202020204" pitchFamily="34" charset="0"/>
              </a:rPr>
              <a:t>cannot</a:t>
            </a:r>
            <a:r>
              <a:rPr lang="en-US" altLang="en-US" sz="2400" dirty="0">
                <a:solidFill>
                  <a:srgbClr val="00B050"/>
                </a:solidFill>
                <a:cs typeface="Arial" panose="020B0604020202020204" pitchFamily="34" charset="0"/>
              </a:rPr>
              <a:t> dissolve the amount of ions present. </a:t>
            </a:r>
          </a:p>
          <a:p>
            <a:pPr marL="457200" indent="0" algn="ctr">
              <a:spcBef>
                <a:spcPts val="600"/>
              </a:spcBef>
            </a:pPr>
            <a:r>
              <a:rPr lang="en-US" altLang="en-US" sz="2400" dirty="0">
                <a:solidFill>
                  <a:srgbClr val="FF0000"/>
                </a:solidFill>
                <a:cs typeface="Arial" panose="020B0604020202020204" pitchFamily="34" charset="0"/>
              </a:rPr>
              <a:t>E.g. </a:t>
            </a:r>
            <a:r>
              <a:rPr lang="en-US" sz="2400" dirty="0">
                <a:solidFill>
                  <a:srgbClr val="00B050"/>
                </a:solidFill>
              </a:rPr>
              <a:t>[A</a:t>
            </a:r>
            <a:r>
              <a:rPr lang="en-US" sz="2400" baseline="30000" dirty="0">
                <a:solidFill>
                  <a:srgbClr val="00B050"/>
                </a:solidFill>
              </a:rPr>
              <a:t>+</a:t>
            </a:r>
            <a:r>
              <a:rPr lang="en-US" sz="2400" dirty="0">
                <a:solidFill>
                  <a:srgbClr val="00B050"/>
                </a:solidFill>
              </a:rPr>
              <a:t>][B</a:t>
            </a:r>
            <a:r>
              <a:rPr lang="en-US" sz="2400" baseline="30000" dirty="0">
                <a:solidFill>
                  <a:srgbClr val="00B050"/>
                </a:solidFill>
              </a:rPr>
              <a:t>-</a:t>
            </a:r>
            <a:r>
              <a:rPr lang="en-US" sz="2400" dirty="0">
                <a:solidFill>
                  <a:srgbClr val="00B050"/>
                </a:solidFill>
              </a:rPr>
              <a:t>]</a:t>
            </a:r>
            <a:r>
              <a:rPr lang="en-US" altLang="en-US" sz="2400" dirty="0">
                <a:solidFill>
                  <a:srgbClr val="FF0000"/>
                </a:solidFill>
                <a:cs typeface="Arial" panose="020B0604020202020204" pitchFamily="34" charset="0"/>
              </a:rPr>
              <a:t> can dissolve 10</a:t>
            </a:r>
            <a:r>
              <a:rPr lang="en-US" altLang="en-US" sz="2400" baseline="30000" dirty="0">
                <a:solidFill>
                  <a:srgbClr val="FF0000"/>
                </a:solidFill>
                <a:cs typeface="Arial" panose="020B0604020202020204" pitchFamily="34" charset="0"/>
              </a:rPr>
              <a:t>-5</a:t>
            </a:r>
            <a:r>
              <a:rPr lang="en-US" altLang="en-US" sz="2400" dirty="0">
                <a:solidFill>
                  <a:srgbClr val="FF0000"/>
                </a:solidFill>
                <a:cs typeface="Arial" panose="020B0604020202020204" pitchFamily="34" charset="0"/>
              </a:rPr>
              <a:t> ions, but Ksp is 10</a:t>
            </a:r>
            <a:r>
              <a:rPr lang="en-US" altLang="en-US" sz="2400" baseline="30000" dirty="0">
                <a:solidFill>
                  <a:srgbClr val="FF0000"/>
                </a:solidFill>
                <a:cs typeface="Arial" panose="020B0604020202020204" pitchFamily="34" charset="0"/>
              </a:rPr>
              <a:t>-8</a:t>
            </a:r>
            <a:r>
              <a:rPr lang="en-US" altLang="en-US" sz="2400" dirty="0">
                <a:solidFill>
                  <a:srgbClr val="FF0000"/>
                </a:solidFill>
                <a:cs typeface="Arial" panose="020B0604020202020204" pitchFamily="34" charset="0"/>
              </a:rPr>
              <a:t> …</a:t>
            </a:r>
          </a:p>
          <a:p>
            <a:pPr marL="457200" indent="0" algn="ctr">
              <a:spcBef>
                <a:spcPts val="600"/>
              </a:spcBef>
            </a:pPr>
            <a:r>
              <a:rPr lang="en-US" altLang="en-US" sz="2400" dirty="0">
                <a:solidFill>
                  <a:srgbClr val="FF0000"/>
                </a:solidFill>
                <a:cs typeface="Arial" panose="020B0604020202020204" pitchFamily="34" charset="0"/>
              </a:rPr>
              <a:t>meaning it can only dissolve 10</a:t>
            </a:r>
            <a:r>
              <a:rPr lang="en-US" altLang="en-US" sz="2400" baseline="30000" dirty="0">
                <a:solidFill>
                  <a:srgbClr val="FF0000"/>
                </a:solidFill>
                <a:cs typeface="Arial" panose="020B0604020202020204" pitchFamily="34" charset="0"/>
              </a:rPr>
              <a:t>-8</a:t>
            </a:r>
            <a:r>
              <a:rPr lang="en-US" altLang="en-US" sz="2400" dirty="0">
                <a:solidFill>
                  <a:srgbClr val="FF0000"/>
                </a:solidFill>
                <a:cs typeface="Arial" panose="020B0604020202020204" pitchFamily="34" charset="0"/>
              </a:rPr>
              <a:t> ions.</a:t>
            </a:r>
            <a:endParaRPr lang="en-US" sz="2400" dirty="0">
              <a:solidFill>
                <a:srgbClr val="FF0000"/>
              </a:solidFill>
            </a:endParaRPr>
          </a:p>
          <a:p>
            <a:pPr marL="457200" indent="0">
              <a:spcBef>
                <a:spcPts val="2400"/>
              </a:spcBef>
            </a:pPr>
            <a:r>
              <a:rPr lang="en-US" sz="2400" dirty="0"/>
              <a:t> </a:t>
            </a:r>
            <a:r>
              <a:rPr lang="en-US" sz="2400" dirty="0">
                <a:solidFill>
                  <a:srgbClr val="00B0F0"/>
                </a:solidFill>
              </a:rPr>
              <a:t>2) if  [A</a:t>
            </a:r>
            <a:r>
              <a:rPr lang="en-US" sz="2400" baseline="30000" dirty="0">
                <a:solidFill>
                  <a:srgbClr val="00B0F0"/>
                </a:solidFill>
              </a:rPr>
              <a:t>+</a:t>
            </a:r>
            <a:r>
              <a:rPr lang="en-US" sz="2400" dirty="0">
                <a:solidFill>
                  <a:srgbClr val="00B0F0"/>
                </a:solidFill>
              </a:rPr>
              <a:t>][B</a:t>
            </a:r>
            <a:r>
              <a:rPr lang="en-US" sz="2400" baseline="30000" dirty="0">
                <a:solidFill>
                  <a:srgbClr val="00B0F0"/>
                </a:solidFill>
              </a:rPr>
              <a:t>-</a:t>
            </a:r>
            <a:r>
              <a:rPr lang="en-US" sz="2400" dirty="0">
                <a:solidFill>
                  <a:srgbClr val="00B0F0"/>
                </a:solidFill>
              </a:rPr>
              <a:t>]  &lt;  K</a:t>
            </a:r>
            <a:r>
              <a:rPr lang="en-US" sz="2400" baseline="-25000" dirty="0">
                <a:solidFill>
                  <a:srgbClr val="00B0F0"/>
                </a:solidFill>
              </a:rPr>
              <a:t>sp</a:t>
            </a:r>
            <a:r>
              <a:rPr lang="en-US" sz="2400" dirty="0">
                <a:solidFill>
                  <a:srgbClr val="00B0F0"/>
                </a:solidFill>
              </a:rPr>
              <a:t>, </a:t>
            </a:r>
            <a:r>
              <a:rPr lang="en-US" sz="2400" b="1" dirty="0"/>
              <a:t>no</a:t>
            </a:r>
            <a:r>
              <a:rPr lang="en-US" sz="2400" dirty="0">
                <a:solidFill>
                  <a:srgbClr val="00B0F0"/>
                </a:solidFill>
              </a:rPr>
              <a:t> precipitate will form. </a:t>
            </a:r>
          </a:p>
          <a:p>
            <a:pPr marL="2971800" indent="-2457450">
              <a:spcBef>
                <a:spcPts val="1800"/>
              </a:spcBef>
            </a:pPr>
            <a:r>
              <a:rPr lang="en-US" altLang="en-US" sz="2300" i="1" dirty="0">
                <a:solidFill>
                  <a:srgbClr val="00B0F0"/>
                </a:solidFill>
              </a:rPr>
              <a:t>K</a:t>
            </a:r>
            <a:r>
              <a:rPr lang="en-US" altLang="en-US" sz="2300" baseline="-25000" dirty="0">
                <a:solidFill>
                  <a:srgbClr val="00B0F0"/>
                </a:solidFill>
              </a:rPr>
              <a:t>sp</a:t>
            </a:r>
            <a:r>
              <a:rPr lang="en-US" altLang="en-US" sz="2300" dirty="0">
                <a:solidFill>
                  <a:srgbClr val="00B0F0"/>
                </a:solidFill>
              </a:rPr>
              <a:t> &gt; </a:t>
            </a:r>
            <a:r>
              <a:rPr lang="en-US" altLang="en-US" sz="2400" dirty="0">
                <a:solidFill>
                  <a:srgbClr val="00B0F0"/>
                </a:solidFill>
              </a:rPr>
              <a:t>[A</a:t>
            </a:r>
            <a:r>
              <a:rPr lang="en-US" altLang="en-US" sz="2400" baseline="30000" dirty="0">
                <a:solidFill>
                  <a:srgbClr val="00B0F0"/>
                </a:solidFill>
              </a:rPr>
              <a:t>+</a:t>
            </a:r>
            <a:r>
              <a:rPr lang="en-US" altLang="en-US" sz="2400" dirty="0">
                <a:solidFill>
                  <a:srgbClr val="00B0F0"/>
                </a:solidFill>
              </a:rPr>
              <a:t>] x [B</a:t>
            </a:r>
            <a:r>
              <a:rPr lang="en-US" altLang="en-US" sz="2400" baseline="30000" dirty="0">
                <a:solidFill>
                  <a:srgbClr val="00B0F0"/>
                </a:solidFill>
                <a:cs typeface="Arial" panose="020B0604020202020204" pitchFamily="34" charset="0"/>
              </a:rPr>
              <a:t>–</a:t>
            </a:r>
            <a:r>
              <a:rPr lang="en-US" altLang="en-US" sz="2400" dirty="0">
                <a:solidFill>
                  <a:srgbClr val="00B0F0"/>
                </a:solidFill>
                <a:cs typeface="Arial" panose="020B0604020202020204" pitchFamily="34" charset="0"/>
              </a:rPr>
              <a:t>] … shows that the solution </a:t>
            </a:r>
            <a:r>
              <a:rPr lang="en-US" altLang="en-US" sz="2400" b="1" dirty="0">
                <a:cs typeface="Arial" panose="020B0604020202020204" pitchFamily="34" charset="0"/>
              </a:rPr>
              <a:t>can</a:t>
            </a:r>
            <a:r>
              <a:rPr lang="en-US" altLang="en-US" sz="2400" dirty="0">
                <a:solidFill>
                  <a:srgbClr val="00B0F0"/>
                </a:solidFill>
                <a:cs typeface="Arial" panose="020B0604020202020204" pitchFamily="34" charset="0"/>
              </a:rPr>
              <a:t> dissolve more than the amount of ions present.</a:t>
            </a:r>
            <a:endParaRPr lang="en-US" sz="2400" dirty="0">
              <a:solidFill>
                <a:srgbClr val="00B0F0"/>
              </a:solidFill>
            </a:endParaRPr>
          </a:p>
          <a:p>
            <a:pPr marL="457200" indent="0">
              <a:spcBef>
                <a:spcPts val="1800"/>
              </a:spcBef>
            </a:pPr>
            <a:endParaRPr lang="en-US" sz="2400" dirty="0">
              <a:solidFill>
                <a:srgbClr val="00B0F0"/>
              </a:solidFill>
            </a:endParaRPr>
          </a:p>
        </p:txBody>
      </p:sp>
      <p:sp>
        <p:nvSpPr>
          <p:cNvPr id="5" name="Text Box 4"/>
          <p:cNvSpPr txBox="1">
            <a:spLocks noChangeArrowheads="1"/>
          </p:cNvSpPr>
          <p:nvPr/>
        </p:nvSpPr>
        <p:spPr bwMode="auto">
          <a:xfrm>
            <a:off x="1066800" y="152400"/>
            <a:ext cx="69342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lgn="ctr">
              <a:spcBef>
                <a:spcPct val="50000"/>
              </a:spcBef>
            </a:pPr>
            <a:r>
              <a:rPr lang="en-US" altLang="en-US" sz="2700" b="1" dirty="0">
                <a:solidFill>
                  <a:schemeClr val="accent1">
                    <a:lumMod val="50000"/>
                  </a:schemeClr>
                </a:solidFill>
              </a:rPr>
              <a:t>Practical Applications of Ksp</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6" name="Picture 5" descr="quick_check-01.eps">
            <a:extLst>
              <a:ext uri="{FF2B5EF4-FFF2-40B4-BE49-F238E27FC236}">
                <a16:creationId xmlns:a16="http://schemas.microsoft.com/office/drawing/2014/main" id="{78734B87-7D46-48DB-85CE-CD264C6BB378}"/>
              </a:ext>
            </a:extLst>
          </p:cNvPr>
          <p:cNvPicPr/>
          <p:nvPr/>
        </p:nvPicPr>
        <p:blipFill>
          <a:blip r:embed="rId3">
            <a:extLst>
              <a:ext uri="{28A0092B-C50C-407E-A947-70E740481C1C}">
                <a14:useLocalDpi xmlns:a14="http://schemas.microsoft.com/office/drawing/2010/main" val="0"/>
              </a:ext>
            </a:extLst>
          </a:blip>
          <a:stretch>
            <a:fillRect/>
          </a:stretch>
        </p:blipFill>
        <p:spPr>
          <a:xfrm>
            <a:off x="74930" y="9525"/>
            <a:ext cx="687070" cy="813435"/>
          </a:xfrm>
          <a:prstGeom prst="rect">
            <a:avLst/>
          </a:prstGeom>
        </p:spPr>
      </p:pic>
    </p:spTree>
    <p:extLst>
      <p:ext uri="{BB962C8B-B14F-4D97-AF65-F5344CB8AC3E}">
        <p14:creationId xmlns:p14="http://schemas.microsoft.com/office/powerpoint/2010/main" val="371401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animEffect transition="in" filter="fade">
                                      <p:cBhvr>
                                        <p:cTn id="7" dur="500"/>
                                        <p:tgtEl>
                                          <p:spTgt spid="716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83">
                                            <p:txEl>
                                              <p:pRg st="3" end="3"/>
                                            </p:txEl>
                                          </p:spTgt>
                                        </p:tgtEl>
                                        <p:attrNameLst>
                                          <p:attrName>style.visibility</p:attrName>
                                        </p:attrNameLst>
                                      </p:cBhvr>
                                      <p:to>
                                        <p:strVal val="visible"/>
                                      </p:to>
                                    </p:set>
                                    <p:animEffect transition="in" filter="fade">
                                      <p:cBhvr>
                                        <p:cTn id="12" dur="500"/>
                                        <p:tgtEl>
                                          <p:spTgt spid="7168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683">
                                            <p:txEl>
                                              <p:pRg st="4" end="4"/>
                                            </p:txEl>
                                          </p:spTgt>
                                        </p:tgtEl>
                                        <p:attrNameLst>
                                          <p:attrName>style.visibility</p:attrName>
                                        </p:attrNameLst>
                                      </p:cBhvr>
                                      <p:to>
                                        <p:strVal val="visible"/>
                                      </p:to>
                                    </p:set>
                                    <p:animEffect transition="in" filter="fade">
                                      <p:cBhvr>
                                        <p:cTn id="17" dur="500"/>
                                        <p:tgtEl>
                                          <p:spTgt spid="716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83">
                                            <p:txEl>
                                              <p:pRg st="5" end="5"/>
                                            </p:txEl>
                                          </p:spTgt>
                                        </p:tgtEl>
                                        <p:attrNameLst>
                                          <p:attrName>style.visibility</p:attrName>
                                        </p:attrNameLst>
                                      </p:cBhvr>
                                      <p:to>
                                        <p:strVal val="visible"/>
                                      </p:to>
                                    </p:set>
                                    <p:animEffect transition="in" filter="fade">
                                      <p:cBhvr>
                                        <p:cTn id="22" dur="500"/>
                                        <p:tgtEl>
                                          <p:spTgt spid="71683">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1683">
                                            <p:txEl>
                                              <p:pRg st="6" end="6"/>
                                            </p:txEl>
                                          </p:spTgt>
                                        </p:tgtEl>
                                        <p:attrNameLst>
                                          <p:attrName>style.visibility</p:attrName>
                                        </p:attrNameLst>
                                      </p:cBhvr>
                                      <p:to>
                                        <p:strVal val="visible"/>
                                      </p:to>
                                    </p:set>
                                    <p:animEffect transition="in" filter="fade">
                                      <p:cBhvr>
                                        <p:cTn id="26" dur="500"/>
                                        <p:tgtEl>
                                          <p:spTgt spid="7168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683">
                                            <p:txEl>
                                              <p:pRg st="7" end="7"/>
                                            </p:txEl>
                                          </p:spTgt>
                                        </p:tgtEl>
                                        <p:attrNameLst>
                                          <p:attrName>style.visibility</p:attrName>
                                        </p:attrNameLst>
                                      </p:cBhvr>
                                      <p:to>
                                        <p:strVal val="visible"/>
                                      </p:to>
                                    </p:set>
                                    <p:animEffect transition="in" filter="fade">
                                      <p:cBhvr>
                                        <p:cTn id="31" dur="500"/>
                                        <p:tgtEl>
                                          <p:spTgt spid="71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304800" y="1181750"/>
            <a:ext cx="8610600" cy="5523850"/>
          </a:xfrm>
        </p:spPr>
        <p:txBody>
          <a:bodyPr/>
          <a:lstStyle/>
          <a:p>
            <a:pPr marL="0" indent="0"/>
            <a:r>
              <a:rPr lang="en-US" altLang="en-US" sz="2300" dirty="0">
                <a:solidFill>
                  <a:srgbClr val="FF0000"/>
                </a:solidFill>
              </a:rPr>
              <a:t>What is the </a:t>
            </a:r>
            <a:r>
              <a:rPr lang="en-US" altLang="en-US" sz="2300" i="1" dirty="0">
                <a:solidFill>
                  <a:srgbClr val="FF0000"/>
                </a:solidFill>
              </a:rPr>
              <a:t>K</a:t>
            </a:r>
            <a:r>
              <a:rPr lang="en-US" altLang="en-US" sz="2300" baseline="-25000" dirty="0">
                <a:solidFill>
                  <a:srgbClr val="FF0000"/>
                </a:solidFill>
              </a:rPr>
              <a:t>sp</a:t>
            </a:r>
            <a:r>
              <a:rPr lang="en-US" altLang="en-US" sz="2300" dirty="0">
                <a:solidFill>
                  <a:srgbClr val="FF0000"/>
                </a:solidFill>
              </a:rPr>
              <a:t> of calcium fluoride if the calcium and fluoride ions have molar concentrations of </a:t>
            </a:r>
            <a:r>
              <a:rPr lang="en-US" altLang="en-US" sz="2400" dirty="0">
                <a:solidFill>
                  <a:srgbClr val="FF0000"/>
                </a:solidFill>
              </a:rPr>
              <a:t>2.6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–4</a:t>
            </a:r>
            <a:r>
              <a:rPr lang="en-US" altLang="en-US" sz="2400" dirty="0">
                <a:solidFill>
                  <a:srgbClr val="FF0000"/>
                </a:solidFill>
                <a:cs typeface="Arial" panose="020B0604020202020204" pitchFamily="34" charset="0"/>
                <a:sym typeface="Symbol" panose="05050102010706020507" pitchFamily="18" charset="2"/>
              </a:rPr>
              <a:t> </a:t>
            </a:r>
            <a:r>
              <a:rPr lang="en-US" altLang="en-US" sz="2400" i="1" dirty="0">
                <a:solidFill>
                  <a:srgbClr val="FF0000"/>
                </a:solidFill>
                <a:cs typeface="Arial" panose="020B0604020202020204" pitchFamily="34" charset="0"/>
                <a:sym typeface="Symbol" panose="05050102010706020507" pitchFamily="18" charset="2"/>
              </a:rPr>
              <a:t>M and </a:t>
            </a:r>
            <a:r>
              <a:rPr lang="en-US" altLang="en-US" sz="2400" dirty="0">
                <a:solidFill>
                  <a:srgbClr val="FF0000"/>
                </a:solidFill>
              </a:rPr>
              <a:t>3.8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–4</a:t>
            </a:r>
            <a:r>
              <a:rPr lang="en-US" altLang="en-US" sz="2400" dirty="0">
                <a:solidFill>
                  <a:srgbClr val="FF0000"/>
                </a:solidFill>
                <a:cs typeface="Arial" panose="020B0604020202020204" pitchFamily="34" charset="0"/>
                <a:sym typeface="Symbol" panose="05050102010706020507" pitchFamily="18" charset="2"/>
              </a:rPr>
              <a:t> M respectively </a:t>
            </a:r>
            <a:r>
              <a:rPr lang="en-US" altLang="en-US" sz="2400" dirty="0">
                <a:solidFill>
                  <a:srgbClr val="FF0000"/>
                </a:solidFill>
              </a:rPr>
              <a:t>in a saturated solution at 25</a:t>
            </a:r>
            <a:r>
              <a:rPr lang="en-US" altLang="en-US" sz="2400" baseline="50000" dirty="0">
                <a:solidFill>
                  <a:srgbClr val="FF0000"/>
                </a:solidFill>
              </a:rPr>
              <a:t>o</a:t>
            </a:r>
            <a:r>
              <a:rPr lang="en-US" altLang="en-US" sz="2400" dirty="0">
                <a:solidFill>
                  <a:srgbClr val="FF0000"/>
                </a:solidFill>
              </a:rPr>
              <a:t>C? </a:t>
            </a:r>
          </a:p>
          <a:p>
            <a:pPr marL="4763" indent="11113">
              <a:spcBef>
                <a:spcPct val="50000"/>
              </a:spcBef>
            </a:pPr>
            <a:endParaRPr lang="en-US" sz="2400" dirty="0"/>
          </a:p>
          <a:p>
            <a:pPr marL="4763" indent="11113">
              <a:spcBef>
                <a:spcPct val="50000"/>
              </a:spcBef>
            </a:pPr>
            <a:endParaRPr lang="en-US" sz="2400" dirty="0"/>
          </a:p>
          <a:p>
            <a:pPr marL="4763" indent="11113">
              <a:spcBef>
                <a:spcPct val="50000"/>
              </a:spcBef>
            </a:pPr>
            <a:endParaRPr lang="en-US" sz="2400" dirty="0"/>
          </a:p>
          <a:p>
            <a:pPr marL="4763" indent="11113">
              <a:spcBef>
                <a:spcPct val="50000"/>
              </a:spcBef>
            </a:pPr>
            <a:endParaRPr lang="en-US" sz="2400" dirty="0"/>
          </a:p>
          <a:p>
            <a:pPr marL="4763" indent="11113">
              <a:spcBef>
                <a:spcPct val="50000"/>
              </a:spcBef>
            </a:pPr>
            <a:r>
              <a:rPr lang="en-US" sz="2400" dirty="0"/>
              <a:t>Which ionic compound will precipitate out of solution first, BaSO</a:t>
            </a:r>
            <a:r>
              <a:rPr lang="en-US" sz="2400" baseline="-25000" dirty="0"/>
              <a:t>4 (s)</a:t>
            </a:r>
            <a:r>
              <a:rPr lang="en-US" sz="2400" dirty="0"/>
              <a:t> [K</a:t>
            </a:r>
            <a:r>
              <a:rPr lang="en-US" sz="2400" baseline="-25000" dirty="0"/>
              <a:t>sp</a:t>
            </a:r>
            <a:r>
              <a:rPr lang="en-US" sz="2400" dirty="0"/>
              <a:t>  =  1.1 x 10</a:t>
            </a:r>
            <a:r>
              <a:rPr lang="en-US" sz="2400" baseline="30000" dirty="0"/>
              <a:t>-10</a:t>
            </a:r>
            <a:r>
              <a:rPr lang="en-US" sz="2400" dirty="0"/>
              <a:t>] or </a:t>
            </a:r>
            <a:r>
              <a:rPr lang="pt-BR" sz="2400" dirty="0"/>
              <a:t>CaF</a:t>
            </a:r>
            <a:r>
              <a:rPr lang="en-US" sz="2400" baseline="-25000" dirty="0"/>
              <a:t>2</a:t>
            </a:r>
            <a:r>
              <a:rPr lang="en-US" sz="2400" dirty="0"/>
              <a:t>?</a:t>
            </a:r>
          </a:p>
          <a:p>
            <a:pPr algn="ctr">
              <a:spcBef>
                <a:spcPct val="50000"/>
              </a:spcBef>
            </a:pPr>
            <a:endParaRPr lang="en-US" altLang="en-US" sz="3600" dirty="0">
              <a:solidFill>
                <a:srgbClr val="00B0F0"/>
              </a:solidFill>
              <a:cs typeface="Arial" panose="020B0604020202020204" pitchFamily="34" charset="0"/>
              <a:sym typeface="Symbol" panose="05050102010706020507" pitchFamily="18" charset="2"/>
            </a:endParaRPr>
          </a:p>
          <a:p>
            <a:pPr marL="0" indent="0"/>
            <a:endParaRPr lang="en-US" altLang="en-US" sz="2300" dirty="0">
              <a:cs typeface="Arial" panose="020B0604020202020204" pitchFamily="34" charset="0"/>
              <a:sym typeface="Symbol" panose="05050102010706020507" pitchFamily="18" charset="2"/>
            </a:endParaRPr>
          </a:p>
        </p:txBody>
      </p:sp>
      <p:sp>
        <p:nvSpPr>
          <p:cNvPr id="84996" name="Text Box 4"/>
          <p:cNvSpPr txBox="1">
            <a:spLocks noChangeArrowheads="1"/>
          </p:cNvSpPr>
          <p:nvPr/>
        </p:nvSpPr>
        <p:spPr bwMode="auto">
          <a:xfrm>
            <a:off x="457200" y="152400"/>
            <a:ext cx="6934200" cy="92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b="1" dirty="0">
                <a:solidFill>
                  <a:srgbClr val="BBE0E3">
                    <a:lumMod val="50000"/>
                  </a:srgbClr>
                </a:solidFill>
              </a:rPr>
              <a:t>Finding the Ion Concentrations in a Saturated Solution</a:t>
            </a: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0"/>
            <a:ext cx="990600" cy="1075071"/>
          </a:xfrm>
          <a:prstGeom prst="rect">
            <a:avLst/>
          </a:prstGeom>
          <a:noFill/>
          <a:ln>
            <a:noFill/>
          </a:ln>
          <a:effectLst/>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3243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xEl>
                                              <p:pRg st="5" end="5"/>
                                            </p:txEl>
                                          </p:spTgt>
                                        </p:tgtEl>
                                        <p:attrNameLst>
                                          <p:attrName>style.visibility</p:attrName>
                                        </p:attrNameLst>
                                      </p:cBhvr>
                                      <p:to>
                                        <p:strVal val="visible"/>
                                      </p:to>
                                    </p:set>
                                    <p:animEffect transition="in" filter="fade">
                                      <p:cBhvr>
                                        <p:cTn id="7" dur="500"/>
                                        <p:tgtEl>
                                          <p:spTgt spid="849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304800" y="1181750"/>
            <a:ext cx="8610600" cy="5523850"/>
          </a:xfrm>
        </p:spPr>
        <p:txBody>
          <a:bodyPr/>
          <a:lstStyle/>
          <a:p>
            <a:pPr marL="0" indent="0"/>
            <a:r>
              <a:rPr lang="en-US" altLang="en-US" sz="2300" dirty="0">
                <a:solidFill>
                  <a:srgbClr val="FF0000"/>
                </a:solidFill>
              </a:rPr>
              <a:t>What is the </a:t>
            </a:r>
            <a:r>
              <a:rPr lang="en-US" altLang="en-US" sz="2300" i="1" dirty="0">
                <a:solidFill>
                  <a:srgbClr val="FF0000"/>
                </a:solidFill>
              </a:rPr>
              <a:t>K</a:t>
            </a:r>
            <a:r>
              <a:rPr lang="en-US" altLang="en-US" sz="2300" baseline="-25000" dirty="0">
                <a:solidFill>
                  <a:srgbClr val="FF0000"/>
                </a:solidFill>
              </a:rPr>
              <a:t>sp</a:t>
            </a:r>
            <a:r>
              <a:rPr lang="en-US" altLang="en-US" sz="2300" dirty="0">
                <a:solidFill>
                  <a:srgbClr val="FF0000"/>
                </a:solidFill>
              </a:rPr>
              <a:t> of calcium fluoride if the calcium and fluoride ions have molar concentrations of </a:t>
            </a:r>
            <a:r>
              <a:rPr lang="en-US" altLang="en-US" sz="2400" dirty="0">
                <a:solidFill>
                  <a:srgbClr val="FF0000"/>
                </a:solidFill>
              </a:rPr>
              <a:t>2.6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–4</a:t>
            </a:r>
            <a:r>
              <a:rPr lang="en-US" altLang="en-US" sz="2400" dirty="0">
                <a:solidFill>
                  <a:srgbClr val="FF0000"/>
                </a:solidFill>
                <a:cs typeface="Arial" panose="020B0604020202020204" pitchFamily="34" charset="0"/>
                <a:sym typeface="Symbol" panose="05050102010706020507" pitchFamily="18" charset="2"/>
              </a:rPr>
              <a:t> </a:t>
            </a:r>
            <a:r>
              <a:rPr lang="en-US" altLang="en-US" sz="2400" i="1" dirty="0">
                <a:solidFill>
                  <a:srgbClr val="FF0000"/>
                </a:solidFill>
                <a:cs typeface="Arial" panose="020B0604020202020204" pitchFamily="34" charset="0"/>
                <a:sym typeface="Symbol" panose="05050102010706020507" pitchFamily="18" charset="2"/>
              </a:rPr>
              <a:t>M and </a:t>
            </a:r>
            <a:r>
              <a:rPr lang="en-US" altLang="en-US" sz="2400" dirty="0">
                <a:solidFill>
                  <a:srgbClr val="FF0000"/>
                </a:solidFill>
              </a:rPr>
              <a:t>3.8 </a:t>
            </a:r>
            <a:r>
              <a:rPr lang="en-US" altLang="en-US" sz="2400" dirty="0">
                <a:solidFill>
                  <a:srgbClr val="FF0000"/>
                </a:solidFill>
                <a:sym typeface="Symbol" panose="05050102010706020507" pitchFamily="18" charset="2"/>
              </a:rPr>
              <a:t> 10</a:t>
            </a:r>
            <a:r>
              <a:rPr lang="en-US" altLang="en-US" sz="2400" baseline="30000" dirty="0">
                <a:solidFill>
                  <a:srgbClr val="FF0000"/>
                </a:solidFill>
                <a:cs typeface="Arial" panose="020B0604020202020204" pitchFamily="34" charset="0"/>
                <a:sym typeface="Symbol" panose="05050102010706020507" pitchFamily="18" charset="2"/>
              </a:rPr>
              <a:t>–4</a:t>
            </a:r>
            <a:r>
              <a:rPr lang="en-US" altLang="en-US" sz="2400" dirty="0">
                <a:solidFill>
                  <a:srgbClr val="FF0000"/>
                </a:solidFill>
                <a:cs typeface="Arial" panose="020B0604020202020204" pitchFamily="34" charset="0"/>
                <a:sym typeface="Symbol" panose="05050102010706020507" pitchFamily="18" charset="2"/>
              </a:rPr>
              <a:t> M respectively </a:t>
            </a:r>
            <a:r>
              <a:rPr lang="en-US" altLang="en-US" sz="2400" dirty="0">
                <a:solidFill>
                  <a:srgbClr val="FF0000"/>
                </a:solidFill>
              </a:rPr>
              <a:t>in a saturated solution at 25</a:t>
            </a:r>
            <a:r>
              <a:rPr lang="en-US" altLang="en-US" sz="2400" baseline="50000" dirty="0">
                <a:solidFill>
                  <a:srgbClr val="FF0000"/>
                </a:solidFill>
              </a:rPr>
              <a:t>o</a:t>
            </a:r>
            <a:r>
              <a:rPr lang="en-US" altLang="en-US" sz="2400" dirty="0">
                <a:solidFill>
                  <a:srgbClr val="FF0000"/>
                </a:solidFill>
              </a:rPr>
              <a:t>C? </a:t>
            </a:r>
          </a:p>
          <a:p>
            <a:pPr algn="ctr">
              <a:spcBef>
                <a:spcPts val="0"/>
              </a:spcBef>
            </a:pPr>
            <a:r>
              <a:rPr lang="pt-BR" sz="2400" dirty="0"/>
              <a:t>CaF</a:t>
            </a:r>
            <a:r>
              <a:rPr lang="en-US" sz="2400" baseline="-25000" dirty="0"/>
              <a:t>2</a:t>
            </a:r>
            <a:r>
              <a:rPr lang="pt-BR" sz="2400" dirty="0"/>
              <a:t> (s)              Ca</a:t>
            </a:r>
            <a:r>
              <a:rPr lang="pt-BR" sz="2400" baseline="30000" dirty="0"/>
              <a:t>+2</a:t>
            </a:r>
            <a:r>
              <a:rPr lang="pt-BR" sz="2400" dirty="0"/>
              <a:t> (aq) + 2F</a:t>
            </a:r>
            <a:r>
              <a:rPr lang="pt-BR" sz="2400" baseline="30000" dirty="0"/>
              <a:t>-</a:t>
            </a:r>
            <a:r>
              <a:rPr lang="pt-BR" sz="2400" dirty="0"/>
              <a:t> (aq) </a:t>
            </a:r>
            <a:r>
              <a:rPr lang="en-US" sz="2400" dirty="0"/>
              <a:t> </a:t>
            </a:r>
          </a:p>
          <a:p>
            <a:pPr algn="ctr"/>
            <a:r>
              <a:rPr lang="en-US" sz="2400" dirty="0">
                <a:solidFill>
                  <a:srgbClr val="FF0000"/>
                </a:solidFill>
              </a:rPr>
              <a:t>K</a:t>
            </a:r>
            <a:r>
              <a:rPr lang="en-US" sz="2400" baseline="-25000" dirty="0">
                <a:solidFill>
                  <a:srgbClr val="FF0000"/>
                </a:solidFill>
              </a:rPr>
              <a:t>sp</a:t>
            </a:r>
            <a:r>
              <a:rPr lang="en-US" sz="2400" dirty="0">
                <a:solidFill>
                  <a:srgbClr val="FF0000"/>
                </a:solidFill>
              </a:rPr>
              <a:t>  =  </a:t>
            </a:r>
            <a:r>
              <a:rPr lang="en-US" sz="2400" baseline="-25000" dirty="0">
                <a:solidFill>
                  <a:srgbClr val="FF0000"/>
                </a:solidFill>
              </a:rPr>
              <a:t> </a:t>
            </a:r>
            <a:r>
              <a:rPr lang="en-US" sz="2400" dirty="0">
                <a:solidFill>
                  <a:srgbClr val="FF0000"/>
                </a:solidFill>
              </a:rPr>
              <a:t>[Ca</a:t>
            </a:r>
            <a:r>
              <a:rPr lang="en-US" sz="2400" baseline="30000" dirty="0">
                <a:solidFill>
                  <a:srgbClr val="FF0000"/>
                </a:solidFill>
              </a:rPr>
              <a:t>+2</a:t>
            </a:r>
            <a:r>
              <a:rPr lang="en-US" sz="2400" dirty="0">
                <a:solidFill>
                  <a:srgbClr val="FF0000"/>
                </a:solidFill>
              </a:rPr>
              <a:t>][F</a:t>
            </a:r>
            <a:r>
              <a:rPr lang="en-US" sz="2400" baseline="30000" dirty="0">
                <a:solidFill>
                  <a:srgbClr val="FF0000"/>
                </a:solidFill>
              </a:rPr>
              <a:t>-</a:t>
            </a:r>
            <a:r>
              <a:rPr lang="en-US" sz="2400" dirty="0">
                <a:solidFill>
                  <a:srgbClr val="FF0000"/>
                </a:solidFill>
              </a:rPr>
              <a:t>]</a:t>
            </a:r>
            <a:r>
              <a:rPr lang="en-US" sz="2400" baseline="30000" dirty="0">
                <a:solidFill>
                  <a:srgbClr val="FF0000"/>
                </a:solidFill>
              </a:rPr>
              <a:t>2</a:t>
            </a:r>
            <a:endParaRPr lang="en-US" sz="2400" dirty="0">
              <a:solidFill>
                <a:srgbClr val="FF0000"/>
              </a:solidFill>
            </a:endParaRPr>
          </a:p>
          <a:p>
            <a:pPr algn="ctr">
              <a:spcBef>
                <a:spcPct val="50000"/>
              </a:spcBef>
            </a:pPr>
            <a:r>
              <a:rPr lang="en-US" altLang="en-US" sz="2300" i="1" dirty="0">
                <a:solidFill>
                  <a:srgbClr val="00B050"/>
                </a:solidFill>
              </a:rPr>
              <a:t>K</a:t>
            </a:r>
            <a:r>
              <a:rPr lang="en-US" altLang="en-US" sz="2300" baseline="-25000" dirty="0">
                <a:solidFill>
                  <a:srgbClr val="00B050"/>
                </a:solidFill>
              </a:rPr>
              <a:t>sp</a:t>
            </a:r>
            <a:r>
              <a:rPr lang="en-US" altLang="en-US" sz="2300" dirty="0">
                <a:solidFill>
                  <a:srgbClr val="00B050"/>
                </a:solidFill>
              </a:rPr>
              <a:t> = </a:t>
            </a:r>
            <a:r>
              <a:rPr lang="en-US" altLang="en-US" sz="2400" dirty="0">
                <a:solidFill>
                  <a:srgbClr val="00B050"/>
                </a:solidFill>
              </a:rPr>
              <a:t>[</a:t>
            </a:r>
            <a:r>
              <a:rPr lang="en-US" sz="2400" dirty="0">
                <a:solidFill>
                  <a:srgbClr val="00B050"/>
                </a:solidFill>
              </a:rPr>
              <a:t>Ca</a:t>
            </a:r>
            <a:r>
              <a:rPr lang="en-US" sz="2400" baseline="30000" dirty="0">
                <a:solidFill>
                  <a:srgbClr val="00B050"/>
                </a:solidFill>
              </a:rPr>
              <a:t>+2</a:t>
            </a:r>
            <a:r>
              <a:rPr lang="en-US" altLang="en-US" sz="2400" dirty="0">
                <a:solidFill>
                  <a:srgbClr val="00B050"/>
                </a:solidFill>
              </a:rPr>
              <a:t>] x [</a:t>
            </a:r>
            <a:r>
              <a:rPr lang="en-US" sz="2400" dirty="0">
                <a:solidFill>
                  <a:srgbClr val="00B050"/>
                </a:solidFill>
              </a:rPr>
              <a:t>F</a:t>
            </a:r>
            <a:r>
              <a:rPr lang="en-US" sz="2400" baseline="30000" dirty="0">
                <a:solidFill>
                  <a:srgbClr val="00B050"/>
                </a:solidFill>
              </a:rPr>
              <a:t>-</a:t>
            </a:r>
            <a:r>
              <a:rPr lang="en-US" altLang="en-US" sz="2400" dirty="0">
                <a:solidFill>
                  <a:srgbClr val="00B050"/>
                </a:solidFill>
                <a:cs typeface="Arial" panose="020B0604020202020204" pitchFamily="34" charset="0"/>
              </a:rPr>
              <a:t>]</a:t>
            </a:r>
            <a:r>
              <a:rPr lang="en-US" sz="2400" baseline="30000" dirty="0">
                <a:solidFill>
                  <a:srgbClr val="00B050"/>
                </a:solidFill>
              </a:rPr>
              <a:t>2</a:t>
            </a:r>
            <a:r>
              <a:rPr lang="en-US" altLang="en-US" sz="2400" dirty="0">
                <a:solidFill>
                  <a:srgbClr val="00B050"/>
                </a:solidFill>
                <a:cs typeface="Arial" panose="020B0604020202020204" pitchFamily="34" charset="0"/>
              </a:rPr>
              <a:t> </a:t>
            </a:r>
          </a:p>
          <a:p>
            <a:pPr algn="ctr">
              <a:spcBef>
                <a:spcPct val="50000"/>
              </a:spcBef>
            </a:pPr>
            <a:r>
              <a:rPr lang="en-US" altLang="en-US" sz="2400" i="1" dirty="0"/>
              <a:t>K</a:t>
            </a:r>
            <a:r>
              <a:rPr lang="en-US" altLang="en-US" sz="2400" baseline="-25000" dirty="0"/>
              <a:t>sp</a:t>
            </a:r>
            <a:r>
              <a:rPr lang="en-US" altLang="en-US" sz="2400" dirty="0"/>
              <a:t> = (2.6 </a:t>
            </a:r>
            <a:r>
              <a:rPr lang="en-US" altLang="en-US" sz="2400" dirty="0">
                <a:sym typeface="Symbol" panose="05050102010706020507" pitchFamily="18" charset="2"/>
              </a:rPr>
              <a:t> 10</a:t>
            </a:r>
            <a:r>
              <a:rPr lang="en-US" altLang="en-US" sz="2400" baseline="30000" dirty="0">
                <a:cs typeface="Arial" panose="020B0604020202020204" pitchFamily="34" charset="0"/>
                <a:sym typeface="Symbol" panose="05050102010706020507" pitchFamily="18" charset="2"/>
              </a:rPr>
              <a:t>–4</a:t>
            </a:r>
            <a:r>
              <a:rPr lang="en-US" altLang="en-US" sz="2400" dirty="0">
                <a:cs typeface="Arial" panose="020B0604020202020204" pitchFamily="34" charset="0"/>
                <a:sym typeface="Symbol" panose="05050102010706020507" pitchFamily="18" charset="2"/>
              </a:rPr>
              <a:t> </a:t>
            </a:r>
            <a:r>
              <a:rPr lang="en-US" altLang="en-US" sz="2400" i="1" dirty="0">
                <a:cs typeface="Arial" panose="020B0604020202020204" pitchFamily="34" charset="0"/>
                <a:sym typeface="Symbol" panose="05050102010706020507" pitchFamily="18" charset="2"/>
              </a:rPr>
              <a:t>M)</a:t>
            </a:r>
            <a:r>
              <a:rPr lang="en-US" altLang="en-US" sz="2400" dirty="0"/>
              <a:t> (3.8 </a:t>
            </a:r>
            <a:r>
              <a:rPr lang="en-US" altLang="en-US" sz="2400" dirty="0">
                <a:sym typeface="Symbol" panose="05050102010706020507" pitchFamily="18" charset="2"/>
              </a:rPr>
              <a:t> 10</a:t>
            </a:r>
            <a:r>
              <a:rPr lang="en-US" altLang="en-US" sz="2400" baseline="30000" dirty="0">
                <a:cs typeface="Arial" panose="020B0604020202020204" pitchFamily="34" charset="0"/>
                <a:sym typeface="Symbol" panose="05050102010706020507" pitchFamily="18" charset="2"/>
              </a:rPr>
              <a:t>–4</a:t>
            </a:r>
            <a:r>
              <a:rPr lang="en-US" altLang="en-US" sz="2400" dirty="0">
                <a:cs typeface="Arial" panose="020B0604020202020204" pitchFamily="34" charset="0"/>
                <a:sym typeface="Symbol" panose="05050102010706020507" pitchFamily="18" charset="2"/>
              </a:rPr>
              <a:t> </a:t>
            </a:r>
            <a:r>
              <a:rPr lang="en-US" altLang="en-US" sz="2400" i="1" dirty="0">
                <a:cs typeface="Arial" panose="020B0604020202020204" pitchFamily="34" charset="0"/>
                <a:sym typeface="Symbol" panose="05050102010706020507" pitchFamily="18" charset="2"/>
              </a:rPr>
              <a:t>M)</a:t>
            </a:r>
            <a:r>
              <a:rPr lang="en-US" sz="2400" baseline="30000" dirty="0"/>
              <a:t>2</a:t>
            </a:r>
            <a:endParaRPr lang="en-US" altLang="en-US" sz="2400" dirty="0">
              <a:cs typeface="Arial" panose="020B0604020202020204" pitchFamily="34" charset="0"/>
              <a:sym typeface="Symbol" panose="05050102010706020507" pitchFamily="18" charset="2"/>
            </a:endParaRPr>
          </a:p>
          <a:p>
            <a:pPr algn="ctr">
              <a:spcBef>
                <a:spcPct val="50000"/>
              </a:spcBef>
            </a:pPr>
            <a:r>
              <a:rPr lang="en-US" altLang="en-US" sz="2800" i="1" dirty="0">
                <a:solidFill>
                  <a:srgbClr val="00B0F0"/>
                </a:solidFill>
              </a:rPr>
              <a:t>K</a:t>
            </a:r>
            <a:r>
              <a:rPr lang="en-US" altLang="en-US" sz="2800" baseline="-25000" dirty="0">
                <a:solidFill>
                  <a:srgbClr val="00B0F0"/>
                </a:solidFill>
              </a:rPr>
              <a:t>sp</a:t>
            </a:r>
            <a:r>
              <a:rPr lang="en-US" altLang="en-US" sz="2800" dirty="0">
                <a:solidFill>
                  <a:srgbClr val="00B0F0"/>
                </a:solidFill>
              </a:rPr>
              <a:t> = 3.8 </a:t>
            </a:r>
            <a:r>
              <a:rPr lang="en-US" altLang="en-US" sz="2800" dirty="0">
                <a:solidFill>
                  <a:srgbClr val="00B0F0"/>
                </a:solidFill>
                <a:sym typeface="Symbol" panose="05050102010706020507" pitchFamily="18" charset="2"/>
              </a:rPr>
              <a:t> 10</a:t>
            </a:r>
            <a:r>
              <a:rPr lang="en-US" altLang="en-US" sz="2800" baseline="30000" dirty="0">
                <a:solidFill>
                  <a:srgbClr val="00B0F0"/>
                </a:solidFill>
                <a:cs typeface="Arial" panose="020B0604020202020204" pitchFamily="34" charset="0"/>
                <a:sym typeface="Symbol" panose="05050102010706020507" pitchFamily="18" charset="2"/>
              </a:rPr>
              <a:t>–11</a:t>
            </a:r>
          </a:p>
          <a:p>
            <a:pPr marL="4763" indent="11113">
              <a:spcBef>
                <a:spcPct val="50000"/>
              </a:spcBef>
            </a:pPr>
            <a:r>
              <a:rPr lang="en-US" sz="2400" dirty="0"/>
              <a:t>Which ionic compound will precipitate out of solution first, BaSO</a:t>
            </a:r>
            <a:r>
              <a:rPr lang="en-US" sz="2400" baseline="-25000" dirty="0"/>
              <a:t>4 (s)</a:t>
            </a:r>
            <a:r>
              <a:rPr lang="en-US" sz="2400" dirty="0"/>
              <a:t> [K</a:t>
            </a:r>
            <a:r>
              <a:rPr lang="en-US" sz="2400" baseline="-25000" dirty="0"/>
              <a:t>sp</a:t>
            </a:r>
            <a:r>
              <a:rPr lang="en-US" sz="2400" dirty="0"/>
              <a:t>  =  1.1 x 10</a:t>
            </a:r>
            <a:r>
              <a:rPr lang="en-US" sz="2400" baseline="30000" dirty="0"/>
              <a:t>-10</a:t>
            </a:r>
            <a:r>
              <a:rPr lang="en-US" sz="2400" dirty="0"/>
              <a:t>] or </a:t>
            </a:r>
            <a:r>
              <a:rPr lang="pt-BR" sz="2400" dirty="0"/>
              <a:t>CaF</a:t>
            </a:r>
            <a:r>
              <a:rPr lang="en-US" sz="2400" baseline="-25000" dirty="0"/>
              <a:t>2</a:t>
            </a:r>
            <a:r>
              <a:rPr lang="en-US" sz="2400" dirty="0"/>
              <a:t>?</a:t>
            </a:r>
          </a:p>
          <a:p>
            <a:pPr marL="4763" indent="11113">
              <a:spcBef>
                <a:spcPct val="50000"/>
              </a:spcBef>
            </a:pPr>
            <a:r>
              <a:rPr lang="pt-BR" sz="2400" dirty="0">
                <a:solidFill>
                  <a:srgbClr val="FF0000"/>
                </a:solidFill>
              </a:rPr>
              <a:t>CaF</a:t>
            </a:r>
            <a:r>
              <a:rPr lang="en-US" sz="2400" baseline="-25000" dirty="0">
                <a:solidFill>
                  <a:srgbClr val="FF0000"/>
                </a:solidFill>
              </a:rPr>
              <a:t>2</a:t>
            </a:r>
            <a:r>
              <a:rPr lang="en-US" sz="2400" dirty="0">
                <a:solidFill>
                  <a:srgbClr val="FF0000"/>
                </a:solidFill>
              </a:rPr>
              <a:t> is less soluble (</a:t>
            </a:r>
            <a:r>
              <a:rPr lang="en-US" altLang="en-US" sz="2400" dirty="0">
                <a:solidFill>
                  <a:srgbClr val="00B0F0"/>
                </a:solidFill>
                <a:sym typeface="Symbol" panose="05050102010706020507" pitchFamily="18" charset="2"/>
              </a:rPr>
              <a:t>10</a:t>
            </a:r>
            <a:r>
              <a:rPr lang="en-US" altLang="en-US" sz="2400" baseline="30000" dirty="0">
                <a:solidFill>
                  <a:srgbClr val="00B0F0"/>
                </a:solidFill>
                <a:cs typeface="Arial" panose="020B0604020202020204" pitchFamily="34" charset="0"/>
                <a:sym typeface="Symbol" panose="05050102010706020507" pitchFamily="18" charset="2"/>
              </a:rPr>
              <a:t>–11 </a:t>
            </a:r>
            <a:r>
              <a:rPr lang="en-US" altLang="en-US" sz="2400" dirty="0">
                <a:solidFill>
                  <a:srgbClr val="00B0F0"/>
                </a:solidFill>
                <a:sym typeface="Symbol" panose="05050102010706020507" pitchFamily="18" charset="2"/>
              </a:rPr>
              <a:t>&lt; 10</a:t>
            </a:r>
            <a:r>
              <a:rPr lang="en-US" altLang="en-US" sz="2400" baseline="30000" dirty="0">
                <a:solidFill>
                  <a:srgbClr val="00B0F0"/>
                </a:solidFill>
                <a:cs typeface="Arial" panose="020B0604020202020204" pitchFamily="34" charset="0"/>
                <a:sym typeface="Symbol" panose="05050102010706020507" pitchFamily="18" charset="2"/>
              </a:rPr>
              <a:t>–10</a:t>
            </a:r>
            <a:r>
              <a:rPr lang="en-US" altLang="en-US" sz="2400" dirty="0">
                <a:solidFill>
                  <a:srgbClr val="00B0F0"/>
                </a:solidFill>
                <a:cs typeface="Arial" panose="020B0604020202020204" pitchFamily="34" charset="0"/>
                <a:sym typeface="Symbol" panose="05050102010706020507" pitchFamily="18" charset="2"/>
              </a:rPr>
              <a:t>)</a:t>
            </a:r>
            <a:r>
              <a:rPr lang="en-US" altLang="en-US" sz="2400" baseline="30000" dirty="0">
                <a:solidFill>
                  <a:srgbClr val="00B0F0"/>
                </a:solidFill>
                <a:cs typeface="Arial" panose="020B0604020202020204" pitchFamily="34" charset="0"/>
                <a:sym typeface="Symbol" panose="05050102010706020507" pitchFamily="18" charset="2"/>
              </a:rPr>
              <a:t> </a:t>
            </a:r>
            <a:r>
              <a:rPr lang="en-US" sz="2400" dirty="0">
                <a:solidFill>
                  <a:srgbClr val="FF0000"/>
                </a:solidFill>
              </a:rPr>
              <a:t>and therefore, will precipitate out first.</a:t>
            </a:r>
          </a:p>
          <a:p>
            <a:pPr algn="ctr">
              <a:spcBef>
                <a:spcPct val="50000"/>
              </a:spcBef>
            </a:pPr>
            <a:endParaRPr lang="en-US" altLang="en-US" sz="3600" dirty="0">
              <a:solidFill>
                <a:srgbClr val="00B0F0"/>
              </a:solidFill>
              <a:cs typeface="Arial" panose="020B0604020202020204" pitchFamily="34" charset="0"/>
              <a:sym typeface="Symbol" panose="05050102010706020507" pitchFamily="18" charset="2"/>
            </a:endParaRPr>
          </a:p>
          <a:p>
            <a:pPr marL="0" indent="0"/>
            <a:endParaRPr lang="en-US" altLang="en-US" sz="2300" dirty="0">
              <a:cs typeface="Arial" panose="020B0604020202020204" pitchFamily="34" charset="0"/>
              <a:sym typeface="Symbol" panose="05050102010706020507" pitchFamily="18" charset="2"/>
            </a:endParaRPr>
          </a:p>
        </p:txBody>
      </p:sp>
      <p:sp>
        <p:nvSpPr>
          <p:cNvPr id="84996" name="Text Box 4"/>
          <p:cNvSpPr txBox="1">
            <a:spLocks noChangeArrowheads="1"/>
          </p:cNvSpPr>
          <p:nvPr/>
        </p:nvSpPr>
        <p:spPr bwMode="auto">
          <a:xfrm>
            <a:off x="457200" y="152400"/>
            <a:ext cx="6934200" cy="922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b="1" dirty="0">
                <a:solidFill>
                  <a:srgbClr val="BBE0E3">
                    <a:lumMod val="50000"/>
                  </a:srgbClr>
                </a:solidFill>
              </a:rPr>
              <a:t>Finding the Ion Concentrations in a Saturated Solution</a:t>
            </a:r>
          </a:p>
        </p:txBody>
      </p:sp>
      <p:grpSp>
        <p:nvGrpSpPr>
          <p:cNvPr id="11" name="Group 10"/>
          <p:cNvGrpSpPr/>
          <p:nvPr/>
        </p:nvGrpSpPr>
        <p:grpSpPr>
          <a:xfrm>
            <a:off x="3276600" y="2438400"/>
            <a:ext cx="818534" cy="152400"/>
            <a:chOff x="3124200" y="2743200"/>
            <a:chExt cx="818534" cy="152400"/>
          </a:xfrm>
        </p:grpSpPr>
        <p:cxnSp>
          <p:nvCxnSpPr>
            <p:cNvPr id="6" name="Straight Arrow Connector 5"/>
            <p:cNvCxnSpPr/>
            <p:nvPr/>
          </p:nvCxnSpPr>
          <p:spPr bwMode="auto">
            <a:xfrm flipH="1">
              <a:off x="3124200" y="2743200"/>
              <a:ext cx="818534"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3804395" y="2895600"/>
              <a:ext cx="138339"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0"/>
            <a:ext cx="990600" cy="1075071"/>
          </a:xfrm>
          <a:prstGeom prst="rect">
            <a:avLst/>
          </a:prstGeom>
          <a:noFill/>
          <a:ln>
            <a:noFill/>
          </a:ln>
          <a:effectLst/>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43572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animEffect transition="in" filter="fade">
                                      <p:cBhvr>
                                        <p:cTn id="7" dur="500"/>
                                        <p:tgtEl>
                                          <p:spTgt spid="8499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4994">
                                            <p:txEl>
                                              <p:pRg st="2" end="2"/>
                                            </p:txEl>
                                          </p:spTgt>
                                        </p:tgtEl>
                                        <p:attrNameLst>
                                          <p:attrName>style.visibility</p:attrName>
                                        </p:attrNameLst>
                                      </p:cBhvr>
                                      <p:to>
                                        <p:strVal val="visible"/>
                                      </p:to>
                                    </p:set>
                                    <p:animEffect transition="in" filter="fade">
                                      <p:cBhvr>
                                        <p:cTn id="15" dur="500"/>
                                        <p:tgtEl>
                                          <p:spTgt spid="8499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994">
                                            <p:txEl>
                                              <p:pRg st="3" end="3"/>
                                            </p:txEl>
                                          </p:spTgt>
                                        </p:tgtEl>
                                        <p:attrNameLst>
                                          <p:attrName>style.visibility</p:attrName>
                                        </p:attrNameLst>
                                      </p:cBhvr>
                                      <p:to>
                                        <p:strVal val="visible"/>
                                      </p:to>
                                    </p:set>
                                    <p:animEffect transition="in" filter="fade">
                                      <p:cBhvr>
                                        <p:cTn id="20" dur="500"/>
                                        <p:tgtEl>
                                          <p:spTgt spid="8499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4994">
                                            <p:txEl>
                                              <p:pRg st="4" end="4"/>
                                            </p:txEl>
                                          </p:spTgt>
                                        </p:tgtEl>
                                        <p:attrNameLst>
                                          <p:attrName>style.visibility</p:attrName>
                                        </p:attrNameLst>
                                      </p:cBhvr>
                                      <p:to>
                                        <p:strVal val="visible"/>
                                      </p:to>
                                    </p:set>
                                    <p:animEffect transition="in" filter="fade">
                                      <p:cBhvr>
                                        <p:cTn id="25" dur="500"/>
                                        <p:tgtEl>
                                          <p:spTgt spid="8499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994">
                                            <p:txEl>
                                              <p:pRg st="5" end="5"/>
                                            </p:txEl>
                                          </p:spTgt>
                                        </p:tgtEl>
                                        <p:attrNameLst>
                                          <p:attrName>style.visibility</p:attrName>
                                        </p:attrNameLst>
                                      </p:cBhvr>
                                      <p:to>
                                        <p:strVal val="visible"/>
                                      </p:to>
                                    </p:set>
                                    <p:animEffect transition="in" filter="fade">
                                      <p:cBhvr>
                                        <p:cTn id="30" dur="500"/>
                                        <p:tgtEl>
                                          <p:spTgt spid="8499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4994">
                                            <p:txEl>
                                              <p:pRg st="6" end="6"/>
                                            </p:txEl>
                                          </p:spTgt>
                                        </p:tgtEl>
                                        <p:attrNameLst>
                                          <p:attrName>style.visibility</p:attrName>
                                        </p:attrNameLst>
                                      </p:cBhvr>
                                      <p:to>
                                        <p:strVal val="visible"/>
                                      </p:to>
                                    </p:set>
                                    <p:animEffect transition="in" filter="fade">
                                      <p:cBhvr>
                                        <p:cTn id="35" dur="500"/>
                                        <p:tgtEl>
                                          <p:spTgt spid="8499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4994">
                                            <p:txEl>
                                              <p:pRg st="7" end="7"/>
                                            </p:txEl>
                                          </p:spTgt>
                                        </p:tgtEl>
                                        <p:attrNameLst>
                                          <p:attrName>style.visibility</p:attrName>
                                        </p:attrNameLst>
                                      </p:cBhvr>
                                      <p:to>
                                        <p:strVal val="visible"/>
                                      </p:to>
                                    </p:set>
                                    <p:animEffect transition="in" filter="fade">
                                      <p:cBhvr>
                                        <p:cTn id="40" dur="500"/>
                                        <p:tgtEl>
                                          <p:spTgt spid="84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88" y="2050024"/>
            <a:ext cx="8387012" cy="396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47708" y="76200"/>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2" name="Footer Placeholder 1"/>
          <p:cNvSpPr>
            <a:spLocks noGrp="1"/>
          </p:cNvSpPr>
          <p:nvPr>
            <p:ph type="ftr" sz="quarter" idx="10"/>
          </p:nvPr>
        </p:nvSpPr>
        <p:spPr/>
        <p:txBody>
          <a:bodyPr/>
          <a:lstStyle/>
          <a:p>
            <a:r>
              <a:rPr lang="en-US" altLang="en-US" dirty="0"/>
              <a:t>Chapter 18B Ksp &amp; Spontaneity</a:t>
            </a:r>
          </a:p>
        </p:txBody>
      </p:sp>
      <p:sp>
        <p:nvSpPr>
          <p:cNvPr id="6" name="Rectangle 5"/>
          <p:cNvSpPr/>
          <p:nvPr/>
        </p:nvSpPr>
        <p:spPr>
          <a:xfrm>
            <a:off x="4243383" y="762000"/>
            <a:ext cx="942887"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481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28600" y="838200"/>
            <a:ext cx="8762999" cy="22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pPr>
            <a:r>
              <a:rPr lang="en-US" sz="3600" dirty="0">
                <a:solidFill>
                  <a:srgbClr val="FF0000"/>
                </a:solidFill>
              </a:rPr>
              <a:t>Spontaneity (Free Energy):  ∆G</a:t>
            </a:r>
          </a:p>
          <a:p>
            <a:pPr marL="449263" lvl="0" indent="-220663">
              <a:spcBef>
                <a:spcPts val="600"/>
              </a:spcBef>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How can one predict whether a reaction will occur under certain conditions in a given amount of time?</a:t>
            </a:r>
            <a:endParaRPr lang="en-US" dirty="0">
              <a:latin typeface="Times New Roman" panose="02020603050405020304" pitchFamily="18" charset="0"/>
              <a:cs typeface="Times New Roman" panose="02020603050405020304" pitchFamily="18" charset="0"/>
            </a:endParaRPr>
          </a:p>
          <a:p>
            <a:pPr marL="449263" lvl="0" indent="-220663">
              <a:spcBef>
                <a:spcPts val="600"/>
              </a:spcBef>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How can one decide whether a reaction at a certain temperature and pressure will be spontaneous?</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96" y="3505200"/>
            <a:ext cx="8481406" cy="227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31148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1" end="1"/>
                                            </p:txEl>
                                          </p:spTgt>
                                        </p:tgtEl>
                                        <p:attrNameLst>
                                          <p:attrName>style.visibility</p:attrName>
                                        </p:attrNameLst>
                                      </p:cBhvr>
                                      <p:to>
                                        <p:strVal val="visible"/>
                                      </p:to>
                                    </p:set>
                                    <p:animEffect transition="in" filter="fade">
                                      <p:cBhvr>
                                        <p:cTn id="7" dur="500"/>
                                        <p:tgtEl>
                                          <p:spTgt spid="1423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2" end="2"/>
                                            </p:txEl>
                                          </p:spTgt>
                                        </p:tgtEl>
                                        <p:attrNameLst>
                                          <p:attrName>style.visibility</p:attrName>
                                        </p:attrNameLst>
                                      </p:cBhvr>
                                      <p:to>
                                        <p:strVal val="visible"/>
                                      </p:to>
                                    </p:set>
                                    <p:animEffect transition="in" filter="fade">
                                      <p:cBhvr>
                                        <p:cTn id="12" dur="500"/>
                                        <p:tgtEl>
                                          <p:spTgt spid="1423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28600" y="838200"/>
            <a:ext cx="8762999" cy="341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pPr>
            <a:r>
              <a:rPr lang="en-US" sz="3600" dirty="0">
                <a:solidFill>
                  <a:srgbClr val="FF0000"/>
                </a:solidFill>
              </a:rPr>
              <a:t>Spontaneity (Free Energy):  ∆G</a:t>
            </a:r>
          </a:p>
          <a:p>
            <a:pPr marL="0" indent="0">
              <a:spcBef>
                <a:spcPts val="1200"/>
              </a:spcBef>
            </a:pPr>
            <a:r>
              <a:rPr lang="en-US" sz="4400" dirty="0">
                <a:solidFill>
                  <a:srgbClr val="0070C0"/>
                </a:solidFill>
              </a:rPr>
              <a:t>Spontaneous Reactions</a:t>
            </a:r>
          </a:p>
          <a:p>
            <a:pPr marL="449263" indent="-220663">
              <a:spcBef>
                <a:spcPts val="1200"/>
              </a:spcBef>
              <a:buFont typeface="Arial" panose="020B0604020202020204" pitchFamily="34" charset="0"/>
              <a:buChar char="•"/>
            </a:pPr>
            <a:r>
              <a:rPr lang="en-US" dirty="0">
                <a:solidFill>
                  <a:srgbClr val="FF0000"/>
                </a:solidFill>
              </a:rPr>
              <a:t>Reactions that take place without exertion of outside forces.</a:t>
            </a:r>
          </a:p>
          <a:p>
            <a:pPr marL="1030288" lvl="0" indent="-344488" defTabSz="1036638">
              <a:spcBef>
                <a:spcPts val="600"/>
              </a:spcBef>
              <a:buFont typeface="Courier New" panose="02070309020205020404" pitchFamily="49" charset="0"/>
              <a:buChar char="o"/>
            </a:pPr>
            <a:r>
              <a:rPr lang="en-US" dirty="0"/>
              <a:t>Ice melts when placed on a table (room temperature)</a:t>
            </a:r>
          </a:p>
          <a:p>
            <a:pPr marL="1030288" lvl="0" indent="-344488" defTabSz="1036638">
              <a:spcBef>
                <a:spcPts val="600"/>
              </a:spcBef>
              <a:buFont typeface="Courier New" panose="02070309020205020404" pitchFamily="49" charset="0"/>
              <a:buChar char="o"/>
            </a:pPr>
            <a:r>
              <a:rPr lang="en-US" dirty="0"/>
              <a:t>Iron(III) Hydroxide (rust) forms on metals outdoors</a:t>
            </a:r>
          </a:p>
          <a:p>
            <a:pPr marL="449263" indent="-220663">
              <a:spcBef>
                <a:spcPts val="1200"/>
              </a:spcBef>
              <a:buFont typeface="Arial" panose="020B0604020202020204" pitchFamily="34" charset="0"/>
              <a:buChar char="•"/>
            </a:pPr>
            <a:r>
              <a:rPr lang="en-US" b="1" dirty="0">
                <a:solidFill>
                  <a:srgbClr val="00B050"/>
                </a:solidFill>
                <a:effectLst>
                  <a:outerShdw blurRad="38100" dist="38100" dir="2700000" algn="tl">
                    <a:srgbClr val="000000">
                      <a:alpha val="43137"/>
                    </a:srgbClr>
                  </a:outerShdw>
                </a:effectLst>
              </a:rPr>
              <a:t>Spontaneity does NOT relate to RATE of Reaction</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2" name="Picture 1">
            <a:extLst>
              <a:ext uri="{FF2B5EF4-FFF2-40B4-BE49-F238E27FC236}">
                <a16:creationId xmlns:a16="http://schemas.microsoft.com/office/drawing/2014/main" id="{F347BF7C-73B4-4E72-9865-A266A44E7E28}"/>
              </a:ext>
            </a:extLst>
          </p:cNvPr>
          <p:cNvPicPr>
            <a:picLocks noChangeAspect="1"/>
          </p:cNvPicPr>
          <p:nvPr/>
        </p:nvPicPr>
        <p:blipFill>
          <a:blip r:embed="rId3"/>
          <a:stretch>
            <a:fillRect/>
          </a:stretch>
        </p:blipFill>
        <p:spPr>
          <a:xfrm>
            <a:off x="1219200" y="4401069"/>
            <a:ext cx="2514600" cy="2316404"/>
          </a:xfrm>
          <a:prstGeom prst="rect">
            <a:avLst/>
          </a:prstGeom>
        </p:spPr>
      </p:pic>
      <p:pic>
        <p:nvPicPr>
          <p:cNvPr id="4" name="Picture 3">
            <a:extLst>
              <a:ext uri="{FF2B5EF4-FFF2-40B4-BE49-F238E27FC236}">
                <a16:creationId xmlns:a16="http://schemas.microsoft.com/office/drawing/2014/main" id="{88D83F12-8876-409F-A2AF-25AF0F3A4B41}"/>
              </a:ext>
            </a:extLst>
          </p:cNvPr>
          <p:cNvPicPr>
            <a:picLocks noChangeAspect="1"/>
          </p:cNvPicPr>
          <p:nvPr/>
        </p:nvPicPr>
        <p:blipFill>
          <a:blip r:embed="rId4"/>
          <a:stretch>
            <a:fillRect/>
          </a:stretch>
        </p:blipFill>
        <p:spPr>
          <a:xfrm>
            <a:off x="4724400" y="4401069"/>
            <a:ext cx="3323340" cy="2316404"/>
          </a:xfrm>
          <a:prstGeom prst="rect">
            <a:avLst/>
          </a:prstGeom>
        </p:spPr>
      </p:pic>
    </p:spTree>
    <p:extLst>
      <p:ext uri="{BB962C8B-B14F-4D97-AF65-F5344CB8AC3E}">
        <p14:creationId xmlns:p14="http://schemas.microsoft.com/office/powerpoint/2010/main" val="17179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1" end="1"/>
                                            </p:txEl>
                                          </p:spTgt>
                                        </p:tgtEl>
                                        <p:attrNameLst>
                                          <p:attrName>style.visibility</p:attrName>
                                        </p:attrNameLst>
                                      </p:cBhvr>
                                      <p:to>
                                        <p:strVal val="visible"/>
                                      </p:to>
                                    </p:set>
                                    <p:animEffect transition="in" filter="fade">
                                      <p:cBhvr>
                                        <p:cTn id="7" dur="500"/>
                                        <p:tgtEl>
                                          <p:spTgt spid="1423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2" end="2"/>
                                            </p:txEl>
                                          </p:spTgt>
                                        </p:tgtEl>
                                        <p:attrNameLst>
                                          <p:attrName>style.visibility</p:attrName>
                                        </p:attrNameLst>
                                      </p:cBhvr>
                                      <p:to>
                                        <p:strVal val="visible"/>
                                      </p:to>
                                    </p:set>
                                    <p:animEffect transition="in" filter="fade">
                                      <p:cBhvr>
                                        <p:cTn id="12" dur="500"/>
                                        <p:tgtEl>
                                          <p:spTgt spid="142344">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2344">
                                            <p:txEl>
                                              <p:pRg st="3" end="3"/>
                                            </p:txEl>
                                          </p:spTgt>
                                        </p:tgtEl>
                                        <p:attrNameLst>
                                          <p:attrName>style.visibility</p:attrName>
                                        </p:attrNameLst>
                                      </p:cBhvr>
                                      <p:to>
                                        <p:strVal val="visible"/>
                                      </p:to>
                                    </p:set>
                                    <p:animEffect transition="in" filter="fade">
                                      <p:cBhvr>
                                        <p:cTn id="16" dur="500"/>
                                        <p:tgtEl>
                                          <p:spTgt spid="14234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2344">
                                            <p:txEl>
                                              <p:pRg st="4" end="4"/>
                                            </p:txEl>
                                          </p:spTgt>
                                        </p:tgtEl>
                                        <p:attrNameLst>
                                          <p:attrName>style.visibility</p:attrName>
                                        </p:attrNameLst>
                                      </p:cBhvr>
                                      <p:to>
                                        <p:strVal val="visible"/>
                                      </p:to>
                                    </p:set>
                                    <p:animEffect transition="in" filter="fade">
                                      <p:cBhvr>
                                        <p:cTn id="26" dur="500"/>
                                        <p:tgtEl>
                                          <p:spTgt spid="142344">
                                            <p:txEl>
                                              <p:pRg st="4" end="4"/>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2344">
                                            <p:txEl>
                                              <p:pRg st="5" end="5"/>
                                            </p:txEl>
                                          </p:spTgt>
                                        </p:tgtEl>
                                        <p:attrNameLst>
                                          <p:attrName>style.visibility</p:attrName>
                                        </p:attrNameLst>
                                      </p:cBhvr>
                                      <p:to>
                                        <p:strVal val="visible"/>
                                      </p:to>
                                    </p:set>
                                    <p:animEffect transition="in" filter="fade">
                                      <p:cBhvr>
                                        <p:cTn id="35" dur="500"/>
                                        <p:tgtEl>
                                          <p:spTgt spid="1423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1" y="990639"/>
            <a:ext cx="8610600" cy="5338691"/>
          </a:xfrm>
          <a:prstGeom prst="rect">
            <a:avLst/>
          </a:prstGeom>
          <a:noFill/>
        </p:spPr>
        <p:txBody>
          <a:bodyPr wrap="square" lIns="90221" tIns="45110" rIns="90221" bIns="45110" rtlCol="0">
            <a:spAutoFit/>
          </a:bodyPr>
          <a:lstStyle/>
          <a:p>
            <a:pPr algn="ctr"/>
            <a:r>
              <a:rPr lang="en-US" sz="2700" dirty="0">
                <a:solidFill>
                  <a:srgbClr val="000000"/>
                </a:solidFill>
              </a:rPr>
              <a:t>2 A  +  3 B    	4 C  +  7 D</a:t>
            </a:r>
            <a:r>
              <a:rPr lang="en-US" dirty="0">
                <a:solidFill>
                  <a:srgbClr val="000000"/>
                </a:solidFill>
              </a:rPr>
              <a:t> </a:t>
            </a:r>
            <a:endParaRPr lang="en-US" sz="2100" dirty="0">
              <a:solidFill>
                <a:srgbClr val="000000"/>
              </a:solidFill>
              <a:latin typeface="Arial"/>
              <a:cs typeface="Calibri"/>
            </a:endParaRPr>
          </a:p>
          <a:p>
            <a:pPr marL="451164" lvl="1">
              <a:tabLst>
                <a:tab pos="3073563" algn="l"/>
                <a:tab pos="4386737" algn="l"/>
              </a:tabLst>
            </a:pPr>
            <a:r>
              <a:rPr lang="en-US" sz="4000" dirty="0">
                <a:solidFill>
                  <a:srgbClr val="000000"/>
                </a:solidFill>
              </a:rPr>
              <a:t>	</a:t>
            </a:r>
            <a:r>
              <a:rPr lang="en-US" dirty="0">
                <a:solidFill>
                  <a:srgbClr val="00B050"/>
                </a:solidFill>
              </a:rPr>
              <a:t>K</a:t>
            </a:r>
            <a:r>
              <a:rPr lang="en-US" baseline="-25000" dirty="0">
                <a:solidFill>
                  <a:srgbClr val="00B050"/>
                </a:solidFill>
              </a:rPr>
              <a:t>eq</a:t>
            </a:r>
            <a:r>
              <a:rPr lang="en-US" dirty="0">
                <a:solidFill>
                  <a:srgbClr val="00B050"/>
                </a:solidFill>
              </a:rPr>
              <a:t> =  </a:t>
            </a:r>
            <a:r>
              <a:rPr lang="en-US" u="sng" dirty="0">
                <a:solidFill>
                  <a:srgbClr val="00B050"/>
                </a:solidFill>
              </a:rPr>
              <a:t>[C]</a:t>
            </a:r>
            <a:r>
              <a:rPr lang="en-US" u="sng" baseline="30000" dirty="0">
                <a:solidFill>
                  <a:srgbClr val="00B050"/>
                </a:solidFill>
              </a:rPr>
              <a:t>4</a:t>
            </a:r>
            <a:r>
              <a:rPr lang="en-US" u="sng" dirty="0">
                <a:solidFill>
                  <a:srgbClr val="00B050"/>
                </a:solidFill>
              </a:rPr>
              <a:t>[D]</a:t>
            </a:r>
            <a:r>
              <a:rPr lang="en-US" baseline="30000" dirty="0">
                <a:solidFill>
                  <a:srgbClr val="00B050"/>
                </a:solidFill>
              </a:rPr>
              <a:t>7</a:t>
            </a:r>
          </a:p>
          <a:p>
            <a:pPr marL="451164" lvl="1">
              <a:tabLst>
                <a:tab pos="3865260" algn="l"/>
              </a:tabLst>
            </a:pPr>
            <a:r>
              <a:rPr lang="en-US" dirty="0">
                <a:solidFill>
                  <a:srgbClr val="00B050"/>
                </a:solidFill>
              </a:rPr>
              <a:t>	[A]</a:t>
            </a:r>
            <a:r>
              <a:rPr lang="en-US" baseline="30000" dirty="0">
                <a:solidFill>
                  <a:srgbClr val="00B050"/>
                </a:solidFill>
              </a:rPr>
              <a:t>2</a:t>
            </a:r>
            <a:r>
              <a:rPr lang="en-US" dirty="0">
                <a:solidFill>
                  <a:srgbClr val="00B050"/>
                </a:solidFill>
              </a:rPr>
              <a:t>[B]</a:t>
            </a:r>
            <a:r>
              <a:rPr lang="en-US" baseline="30000" dirty="0">
                <a:solidFill>
                  <a:srgbClr val="00B050"/>
                </a:solidFill>
              </a:rPr>
              <a:t> 3</a:t>
            </a:r>
            <a:r>
              <a:rPr lang="en-US" dirty="0">
                <a:solidFill>
                  <a:srgbClr val="00B050"/>
                </a:solidFill>
                <a:latin typeface="Calibri"/>
                <a:cs typeface="Calibri"/>
              </a:rPr>
              <a:t>	</a:t>
            </a:r>
          </a:p>
          <a:p>
            <a:pPr marL="451164" lvl="1">
              <a:tabLst>
                <a:tab pos="3865260" algn="l"/>
              </a:tabLst>
            </a:pPr>
            <a:r>
              <a:rPr lang="en-US" dirty="0">
                <a:solidFill>
                  <a:srgbClr val="000000"/>
                </a:solidFill>
              </a:rPr>
              <a:t>	 </a:t>
            </a:r>
            <a:r>
              <a:rPr lang="en-US" dirty="0">
                <a:solidFill>
                  <a:srgbClr val="31B6FD">
                    <a:lumMod val="75000"/>
                  </a:srgbClr>
                </a:solidFill>
                <a:latin typeface="Calibri"/>
                <a:cs typeface="Calibri"/>
              </a:rPr>
              <a:t>	</a:t>
            </a:r>
          </a:p>
          <a:p>
            <a:pPr marL="3174" lvl="1">
              <a:tabLst>
                <a:tab pos="3865260" algn="l"/>
              </a:tabLst>
            </a:pPr>
            <a:r>
              <a:rPr lang="en-US" sz="2700" dirty="0">
                <a:solidFill>
                  <a:srgbClr val="31B6FD">
                    <a:lumMod val="75000"/>
                  </a:srgbClr>
                </a:solidFill>
                <a:latin typeface="Calibri"/>
                <a:cs typeface="Calibri"/>
              </a:rPr>
              <a:t>Reaction:</a:t>
            </a:r>
          </a:p>
          <a:p>
            <a:pPr marL="3174" lvl="1" algn="ctr">
              <a:tabLst>
                <a:tab pos="3865260" algn="l"/>
              </a:tabLst>
            </a:pPr>
            <a:r>
              <a:rPr lang="en-US" sz="2700" dirty="0">
                <a:solidFill>
                  <a:srgbClr val="000000"/>
                </a:solidFill>
              </a:rPr>
              <a:t>2 HBr </a:t>
            </a:r>
            <a:r>
              <a:rPr lang="en-US" sz="2700" baseline="-25000" dirty="0">
                <a:solidFill>
                  <a:srgbClr val="000000"/>
                </a:solidFill>
              </a:rPr>
              <a:t>(g)</a:t>
            </a:r>
            <a:r>
              <a:rPr lang="en-US" sz="2700" dirty="0">
                <a:solidFill>
                  <a:srgbClr val="000000"/>
                </a:solidFill>
              </a:rPr>
              <a:t>          H</a:t>
            </a:r>
            <a:r>
              <a:rPr lang="en-US" sz="2700" baseline="-25000" dirty="0">
                <a:solidFill>
                  <a:srgbClr val="000000"/>
                </a:solidFill>
              </a:rPr>
              <a:t>2 (g)</a:t>
            </a:r>
            <a:r>
              <a:rPr lang="en-US" sz="2700" dirty="0">
                <a:solidFill>
                  <a:srgbClr val="000000"/>
                </a:solidFill>
              </a:rPr>
              <a:t>  +   Br</a:t>
            </a:r>
            <a:r>
              <a:rPr lang="en-US" sz="2700" baseline="-25000" dirty="0">
                <a:solidFill>
                  <a:srgbClr val="000000"/>
                </a:solidFill>
              </a:rPr>
              <a:t>2 (g)</a:t>
            </a:r>
            <a:endParaRPr lang="en-US" sz="2700" dirty="0">
              <a:solidFill>
                <a:srgbClr val="000000"/>
              </a:solidFill>
            </a:endParaRPr>
          </a:p>
          <a:p>
            <a:pPr marL="227550" lvl="1">
              <a:spcBef>
                <a:spcPts val="1200"/>
              </a:spcBef>
              <a:tabLst>
                <a:tab pos="2955040" algn="l"/>
                <a:tab pos="5685689" algn="l"/>
              </a:tabLst>
            </a:pPr>
            <a:r>
              <a:rPr lang="en-US" sz="2700" dirty="0">
                <a:solidFill>
                  <a:srgbClr val="00B0F0"/>
                </a:solidFill>
              </a:rPr>
              <a:t>[H</a:t>
            </a:r>
            <a:r>
              <a:rPr lang="en-US" sz="2700" baseline="-25000" dirty="0">
                <a:solidFill>
                  <a:srgbClr val="00B0F0"/>
                </a:solidFill>
              </a:rPr>
              <a:t>2</a:t>
            </a:r>
            <a:r>
              <a:rPr lang="en-US" sz="2700" dirty="0">
                <a:solidFill>
                  <a:srgbClr val="00B0F0"/>
                </a:solidFill>
              </a:rPr>
              <a:t>]  =  0.25 M	[ Br</a:t>
            </a:r>
            <a:r>
              <a:rPr lang="en-US" sz="2700" baseline="-25000" dirty="0">
                <a:solidFill>
                  <a:srgbClr val="00B0F0"/>
                </a:solidFill>
              </a:rPr>
              <a:t>2</a:t>
            </a:r>
            <a:r>
              <a:rPr lang="en-US" sz="2700" dirty="0">
                <a:solidFill>
                  <a:srgbClr val="00B0F0"/>
                </a:solidFill>
              </a:rPr>
              <a:t>]  =  0.25 M	[HBr]  =  1.3 M </a:t>
            </a:r>
            <a:r>
              <a:rPr lang="en-US" sz="2700" dirty="0">
                <a:solidFill>
                  <a:srgbClr val="000000"/>
                </a:solidFill>
              </a:rPr>
              <a:t> </a:t>
            </a:r>
          </a:p>
          <a:p>
            <a:pPr marL="451164" lvl="1">
              <a:tabLst>
                <a:tab pos="3073563" algn="l"/>
                <a:tab pos="4386737" algn="l"/>
              </a:tabLst>
            </a:pPr>
            <a:r>
              <a:rPr lang="en-US" sz="4000" dirty="0">
                <a:solidFill>
                  <a:srgbClr val="000000"/>
                </a:solidFill>
              </a:rPr>
              <a:t>	</a:t>
            </a:r>
            <a:r>
              <a:rPr lang="en-US" dirty="0">
                <a:solidFill>
                  <a:srgbClr val="00B050"/>
                </a:solidFill>
              </a:rPr>
              <a:t>K</a:t>
            </a:r>
            <a:r>
              <a:rPr lang="en-US" baseline="-25000" dirty="0">
                <a:solidFill>
                  <a:srgbClr val="00B050"/>
                </a:solidFill>
              </a:rPr>
              <a:t>eq</a:t>
            </a:r>
            <a:r>
              <a:rPr lang="en-US" dirty="0">
                <a:solidFill>
                  <a:srgbClr val="00B050"/>
                </a:solidFill>
              </a:rPr>
              <a:t> =  </a:t>
            </a:r>
            <a:r>
              <a:rPr lang="en-US" u="sng" dirty="0">
                <a:solidFill>
                  <a:srgbClr val="00B050"/>
                </a:solidFill>
              </a:rPr>
              <a:t>[</a:t>
            </a:r>
            <a:r>
              <a:rPr lang="en-US" sz="2400" u="sng" dirty="0">
                <a:solidFill>
                  <a:srgbClr val="00B050"/>
                </a:solidFill>
              </a:rPr>
              <a:t>H</a:t>
            </a:r>
            <a:r>
              <a:rPr lang="en-US" sz="2400" u="sng" baseline="-25000" dirty="0">
                <a:solidFill>
                  <a:srgbClr val="00B050"/>
                </a:solidFill>
              </a:rPr>
              <a:t>2</a:t>
            </a:r>
            <a:r>
              <a:rPr lang="en-US" u="sng" dirty="0">
                <a:solidFill>
                  <a:srgbClr val="00B050"/>
                </a:solidFill>
              </a:rPr>
              <a:t>][Br</a:t>
            </a:r>
            <a:r>
              <a:rPr lang="en-US" sz="2400" u="sng" baseline="-25000" dirty="0">
                <a:solidFill>
                  <a:srgbClr val="00B050"/>
                </a:solidFill>
              </a:rPr>
              <a:t>2</a:t>
            </a:r>
            <a:r>
              <a:rPr lang="en-US" u="sng" dirty="0">
                <a:solidFill>
                  <a:srgbClr val="00B050"/>
                </a:solidFill>
              </a:rPr>
              <a:t>]</a:t>
            </a:r>
            <a:endParaRPr lang="en-US" u="sng" baseline="30000" dirty="0">
              <a:solidFill>
                <a:srgbClr val="00B050"/>
              </a:solidFill>
            </a:endParaRPr>
          </a:p>
          <a:p>
            <a:pPr marL="451164" lvl="1">
              <a:tabLst>
                <a:tab pos="4051300" algn="l"/>
              </a:tabLst>
            </a:pPr>
            <a:r>
              <a:rPr lang="en-US" dirty="0">
                <a:solidFill>
                  <a:srgbClr val="00B050"/>
                </a:solidFill>
              </a:rPr>
              <a:t>	[HBr]</a:t>
            </a:r>
            <a:r>
              <a:rPr lang="en-US" baseline="30000" dirty="0">
                <a:solidFill>
                  <a:srgbClr val="00B050"/>
                </a:solidFill>
              </a:rPr>
              <a:t>2</a:t>
            </a:r>
            <a:r>
              <a:rPr lang="en-US" dirty="0">
                <a:solidFill>
                  <a:srgbClr val="00B050"/>
                </a:solidFill>
                <a:latin typeface="Calibri"/>
                <a:cs typeface="Calibri"/>
              </a:rPr>
              <a:t>	</a:t>
            </a:r>
          </a:p>
          <a:p>
            <a:pPr>
              <a:spcBef>
                <a:spcPts val="1200"/>
              </a:spcBef>
              <a:tabLst>
                <a:tab pos="2044826" algn="l"/>
              </a:tabLst>
            </a:pPr>
            <a:r>
              <a:rPr lang="en-US" sz="2700" dirty="0">
                <a:solidFill>
                  <a:srgbClr val="000000"/>
                </a:solidFill>
              </a:rPr>
              <a:t>	</a:t>
            </a:r>
            <a:r>
              <a:rPr lang="en-US" dirty="0">
                <a:solidFill>
                  <a:srgbClr val="000000"/>
                </a:solidFill>
              </a:rPr>
              <a:t>K</a:t>
            </a:r>
            <a:r>
              <a:rPr lang="en-US" baseline="-25000" dirty="0">
                <a:solidFill>
                  <a:srgbClr val="000000"/>
                </a:solidFill>
              </a:rPr>
              <a:t>eq</a:t>
            </a:r>
            <a:r>
              <a:rPr lang="en-US" dirty="0">
                <a:solidFill>
                  <a:srgbClr val="000000"/>
                </a:solidFill>
              </a:rPr>
              <a:t> = [0.25 M][0.25 M] / [1.3 M]</a:t>
            </a:r>
            <a:r>
              <a:rPr lang="en-US" baseline="30000" dirty="0">
                <a:solidFill>
                  <a:srgbClr val="000000"/>
                </a:solidFill>
              </a:rPr>
              <a:t>2</a:t>
            </a:r>
            <a:r>
              <a:rPr lang="en-US" dirty="0">
                <a:solidFill>
                  <a:srgbClr val="000000"/>
                </a:solidFill>
              </a:rPr>
              <a:t> 	</a:t>
            </a:r>
          </a:p>
          <a:p>
            <a:pPr>
              <a:spcBef>
                <a:spcPts val="1200"/>
              </a:spcBef>
              <a:tabLst>
                <a:tab pos="2044826" algn="l"/>
              </a:tabLst>
            </a:pPr>
            <a:r>
              <a:rPr lang="en-US" sz="2700" dirty="0">
                <a:solidFill>
                  <a:srgbClr val="000000"/>
                </a:solidFill>
              </a:rPr>
              <a:t>	</a:t>
            </a:r>
            <a:r>
              <a:rPr lang="en-US" sz="2700" dirty="0">
                <a:solidFill>
                  <a:srgbClr val="00B0F0"/>
                </a:solidFill>
              </a:rPr>
              <a:t>K</a:t>
            </a:r>
            <a:r>
              <a:rPr lang="en-US" sz="2700" baseline="-25000" dirty="0">
                <a:solidFill>
                  <a:srgbClr val="00B0F0"/>
                </a:solidFill>
              </a:rPr>
              <a:t>eq</a:t>
            </a:r>
            <a:r>
              <a:rPr lang="en-US" sz="2700" dirty="0">
                <a:solidFill>
                  <a:srgbClr val="00B0F0"/>
                </a:solidFill>
              </a:rPr>
              <a:t>   =   3.7 x 10</a:t>
            </a:r>
            <a:r>
              <a:rPr lang="en-US" sz="2700" baseline="30000" dirty="0">
                <a:solidFill>
                  <a:srgbClr val="00B0F0"/>
                </a:solidFill>
              </a:rPr>
              <a:t>-2</a:t>
            </a:r>
            <a:r>
              <a:rPr lang="en-US" sz="2700" dirty="0">
                <a:solidFill>
                  <a:srgbClr val="00B0F0"/>
                </a:solidFill>
              </a:rPr>
              <a:t> </a:t>
            </a:r>
          </a:p>
        </p:txBody>
      </p:sp>
      <p:sp>
        <p:nvSpPr>
          <p:cNvPr id="4" name="Rectangle 2"/>
          <p:cNvSpPr txBox="1">
            <a:spLocks noChangeArrowheads="1"/>
          </p:cNvSpPr>
          <p:nvPr/>
        </p:nvSpPr>
        <p:spPr bwMode="auto">
          <a:xfrm>
            <a:off x="1905001" y="0"/>
            <a:ext cx="5257871" cy="823820"/>
          </a:xfrm>
          <a:prstGeom prst="rect">
            <a:avLst/>
          </a:prstGeom>
          <a:solidFill>
            <a:schemeClr val="bg2">
              <a:lumMod val="60000"/>
              <a:lumOff val="40000"/>
            </a:schemeClr>
          </a:solidFill>
          <a:ln>
            <a:noFill/>
          </a:ln>
        </p:spPr>
        <p:txBody>
          <a:bodyPr vert="horz" wrap="square" lIns="90221" tIns="45110" rIns="90221" bIns="45110" numCol="1" anchor="ctr" anchorCtr="0" compatLnSpc="1">
            <a:prstTxWarp prst="textNoShape">
              <a:avLst/>
            </a:prstTxWarp>
          </a:bodyPr>
          <a:lstStyle>
            <a:lvl1pPr algn="l" rtl="0" fontAlgn="base">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algn="ctr" eaLnBrk="1" hangingPunct="1"/>
            <a:r>
              <a:rPr lang="en-US" altLang="en-US" sz="4000" dirty="0">
                <a:solidFill>
                  <a:srgbClr val="FFFF00"/>
                </a:solidFill>
              </a:rPr>
              <a:t>Equilibrium Constant</a:t>
            </a:r>
          </a:p>
        </p:txBody>
      </p:sp>
      <p:sp>
        <p:nvSpPr>
          <p:cNvPr id="6" name="Rectangle 5"/>
          <p:cNvSpPr>
            <a:spLocks noChangeArrowheads="1"/>
          </p:cNvSpPr>
          <p:nvPr/>
        </p:nvSpPr>
        <p:spPr bwMode="auto">
          <a:xfrm>
            <a:off x="12" y="-222907"/>
            <a:ext cx="183880" cy="44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019" tIns="45510" rIns="91019" bIns="45510" numCol="1" anchor="ctr" anchorCtr="0" compatLnSpc="1">
            <a:prstTxWarp prst="textNoShape">
              <a:avLst/>
            </a:prstTxWarp>
            <a:spAutoFit/>
          </a:bodyPr>
          <a:lstStyle/>
          <a:p>
            <a:endParaRPr lang="en-US" dirty="0">
              <a:solidFill>
                <a:srgbClr val="000000"/>
              </a:solidFill>
            </a:endParaRPr>
          </a:p>
        </p:txBody>
      </p:sp>
      <p:pic>
        <p:nvPicPr>
          <p:cNvPr id="8" name="Picture 7" descr="warm_up-01.eps"/>
          <p:cNvPicPr/>
          <p:nvPr/>
        </p:nvPicPr>
        <p:blipFill>
          <a:blip r:embed="rId2" cstate="print">
            <a:extLst>
              <a:ext uri="{28A0092B-C50C-407E-A947-70E740481C1C}">
                <a14:useLocalDpi xmlns:a14="http://schemas.microsoft.com/office/drawing/2010/main" val="0"/>
              </a:ext>
            </a:extLst>
          </a:blip>
          <a:stretch>
            <a:fillRect/>
          </a:stretch>
        </p:blipFill>
        <p:spPr>
          <a:xfrm>
            <a:off x="22206" y="33370"/>
            <a:ext cx="1221105" cy="990600"/>
          </a:xfrm>
          <a:prstGeom prst="rect">
            <a:avLst/>
          </a:prstGeom>
        </p:spPr>
      </p:pic>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pic>
        <p:nvPicPr>
          <p:cNvPr id="9" name="Picture 8">
            <a:extLst>
              <a:ext uri="{FF2B5EF4-FFF2-40B4-BE49-F238E27FC236}">
                <a16:creationId xmlns:a16="http://schemas.microsoft.com/office/drawing/2014/main" id="{8B8B587A-741D-47BD-84E7-9032D217772E}"/>
              </a:ext>
            </a:extLst>
          </p:cNvPr>
          <p:cNvPicPr>
            <a:picLocks noChangeAspect="1"/>
          </p:cNvPicPr>
          <p:nvPr/>
        </p:nvPicPr>
        <p:blipFill>
          <a:blip r:embed="rId3"/>
          <a:stretch>
            <a:fillRect/>
          </a:stretch>
        </p:blipFill>
        <p:spPr>
          <a:xfrm>
            <a:off x="457200" y="4419600"/>
            <a:ext cx="1912586" cy="634147"/>
          </a:xfrm>
          <a:prstGeom prst="rect">
            <a:avLst/>
          </a:prstGeom>
        </p:spPr>
      </p:pic>
      <p:grpSp>
        <p:nvGrpSpPr>
          <p:cNvPr id="10" name="Group 9">
            <a:extLst>
              <a:ext uri="{FF2B5EF4-FFF2-40B4-BE49-F238E27FC236}">
                <a16:creationId xmlns:a16="http://schemas.microsoft.com/office/drawing/2014/main" id="{79447CD6-BB42-4B80-AC9B-2BFAEB500FF1}"/>
              </a:ext>
            </a:extLst>
          </p:cNvPr>
          <p:cNvGrpSpPr/>
          <p:nvPr/>
        </p:nvGrpSpPr>
        <p:grpSpPr>
          <a:xfrm>
            <a:off x="4165712" y="990624"/>
            <a:ext cx="644448" cy="499120"/>
            <a:chOff x="4165712" y="990624"/>
            <a:chExt cx="644448" cy="499120"/>
          </a:xfrm>
        </p:grpSpPr>
        <p:pic>
          <p:nvPicPr>
            <p:cNvPr id="11" name="Picture 3">
              <a:extLst>
                <a:ext uri="{FF2B5EF4-FFF2-40B4-BE49-F238E27FC236}">
                  <a16:creationId xmlns:a16="http://schemas.microsoft.com/office/drawing/2014/main" id="{FCE1F22A-BA6A-4DD8-8774-C44808AF27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7"/>
            <a:stretch/>
          </p:blipFill>
          <p:spPr bwMode="auto">
            <a:xfrm>
              <a:off x="4257710" y="990624"/>
              <a:ext cx="552450" cy="4571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3186125-3769-49D9-927D-EF53CB18B9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87" b="9417"/>
            <a:stretch/>
          </p:blipFill>
          <p:spPr bwMode="auto">
            <a:xfrm rot="10800000">
              <a:off x="4165712" y="1122001"/>
              <a:ext cx="552450" cy="36774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DFB04E6F-729A-4E8B-94B2-03D3B07F6D52}"/>
              </a:ext>
            </a:extLst>
          </p:cNvPr>
          <p:cNvPicPr>
            <a:picLocks noChangeAspect="1"/>
          </p:cNvPicPr>
          <p:nvPr/>
        </p:nvPicPr>
        <p:blipFill>
          <a:blip r:embed="rId3"/>
          <a:stretch>
            <a:fillRect/>
          </a:stretch>
        </p:blipFill>
        <p:spPr>
          <a:xfrm>
            <a:off x="948708" y="1725708"/>
            <a:ext cx="1912586" cy="634147"/>
          </a:xfrm>
          <a:prstGeom prst="rect">
            <a:avLst/>
          </a:prstGeom>
        </p:spPr>
      </p:pic>
      <p:grpSp>
        <p:nvGrpSpPr>
          <p:cNvPr id="14" name="Group 13">
            <a:extLst>
              <a:ext uri="{FF2B5EF4-FFF2-40B4-BE49-F238E27FC236}">
                <a16:creationId xmlns:a16="http://schemas.microsoft.com/office/drawing/2014/main" id="{8631D51C-621A-4E6F-A444-60AFD6EF4121}"/>
              </a:ext>
            </a:extLst>
          </p:cNvPr>
          <p:cNvGrpSpPr/>
          <p:nvPr/>
        </p:nvGrpSpPr>
        <p:grpSpPr>
          <a:xfrm>
            <a:off x="3687459" y="3296920"/>
            <a:ext cx="570251" cy="152400"/>
            <a:chOff x="4038600" y="3124200"/>
            <a:chExt cx="570251" cy="152400"/>
          </a:xfrm>
        </p:grpSpPr>
        <p:cxnSp>
          <p:nvCxnSpPr>
            <p:cNvPr id="15" name="Straight Arrow Connector 14">
              <a:extLst>
                <a:ext uri="{FF2B5EF4-FFF2-40B4-BE49-F238E27FC236}">
                  <a16:creationId xmlns:a16="http://schemas.microsoft.com/office/drawing/2014/main" id="{AA4EBBAF-C3ED-409F-AB16-BAC04B36C9F0}"/>
                </a:ext>
              </a:extLst>
            </p:cNvPr>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C6031805-E33F-4CF2-9380-90E7C5549F0B}"/>
                </a:ext>
              </a:extLst>
            </p:cNvPr>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281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28601" y="685800"/>
            <a:ext cx="4876800" cy="498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pPr>
            <a:r>
              <a:rPr lang="en-US" sz="3600" dirty="0">
                <a:solidFill>
                  <a:srgbClr val="FF0000"/>
                </a:solidFill>
              </a:rPr>
              <a:t>Spontaneity </a:t>
            </a:r>
          </a:p>
          <a:p>
            <a:pPr marL="0" indent="0">
              <a:spcBef>
                <a:spcPts val="1200"/>
              </a:spcBef>
            </a:pPr>
            <a:r>
              <a:rPr lang="en-US" sz="3600" dirty="0">
                <a:solidFill>
                  <a:srgbClr val="FF0000"/>
                </a:solidFill>
              </a:rPr>
              <a:t>(Free Energy):  ∆G</a:t>
            </a:r>
          </a:p>
          <a:p>
            <a:pPr marL="571500" lvl="0">
              <a:spcBef>
                <a:spcPts val="1200"/>
              </a:spcBef>
              <a:buFont typeface="Arial" panose="020B0604020202020204" pitchFamily="34" charset="0"/>
              <a:buChar char="•"/>
            </a:pPr>
            <a:r>
              <a:rPr lang="en-US" dirty="0"/>
              <a:t>The free energy of a system is a measure of the amount of usable energy (energy that can do work) in that system</a:t>
            </a:r>
          </a:p>
          <a:p>
            <a:pPr marL="571500" lvl="0">
              <a:spcBef>
                <a:spcPts val="1200"/>
              </a:spcBef>
              <a:buFont typeface="Arial" panose="020B0604020202020204" pitchFamily="34" charset="0"/>
              <a:buChar char="•"/>
            </a:pPr>
            <a:r>
              <a:rPr lang="en-US" dirty="0">
                <a:solidFill>
                  <a:srgbClr val="00B0F0"/>
                </a:solidFill>
              </a:rPr>
              <a:t>The concept of Free Energy provides a measure of how much usable energy is released (or consumed) when that reaction takes place. </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2" name="Picture 1">
            <a:extLst>
              <a:ext uri="{FF2B5EF4-FFF2-40B4-BE49-F238E27FC236}">
                <a16:creationId xmlns:a16="http://schemas.microsoft.com/office/drawing/2014/main" id="{EF632C62-7198-434F-B3DC-90AF1F5FCD4C}"/>
              </a:ext>
            </a:extLst>
          </p:cNvPr>
          <p:cNvPicPr>
            <a:picLocks noChangeAspect="1"/>
          </p:cNvPicPr>
          <p:nvPr/>
        </p:nvPicPr>
        <p:blipFill>
          <a:blip r:embed="rId3"/>
          <a:stretch>
            <a:fillRect/>
          </a:stretch>
        </p:blipFill>
        <p:spPr>
          <a:xfrm>
            <a:off x="5181600" y="892322"/>
            <a:ext cx="3882515" cy="5378155"/>
          </a:xfrm>
          <a:prstGeom prst="rect">
            <a:avLst/>
          </a:prstGeom>
        </p:spPr>
      </p:pic>
    </p:spTree>
    <p:extLst>
      <p:ext uri="{BB962C8B-B14F-4D97-AF65-F5344CB8AC3E}">
        <p14:creationId xmlns:p14="http://schemas.microsoft.com/office/powerpoint/2010/main" val="22334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2" end="2"/>
                                            </p:txEl>
                                          </p:spTgt>
                                        </p:tgtEl>
                                        <p:attrNameLst>
                                          <p:attrName>style.visibility</p:attrName>
                                        </p:attrNameLst>
                                      </p:cBhvr>
                                      <p:to>
                                        <p:strVal val="visible"/>
                                      </p:to>
                                    </p:set>
                                    <p:animEffect transition="in" filter="fade">
                                      <p:cBhvr>
                                        <p:cTn id="7" dur="500"/>
                                        <p:tgtEl>
                                          <p:spTgt spid="14234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3" end="3"/>
                                            </p:txEl>
                                          </p:spTgt>
                                        </p:tgtEl>
                                        <p:attrNameLst>
                                          <p:attrName>style.visibility</p:attrName>
                                        </p:attrNameLst>
                                      </p:cBhvr>
                                      <p:to>
                                        <p:strVal val="visible"/>
                                      </p:to>
                                    </p:set>
                                    <p:animEffect transition="in" filter="fade">
                                      <p:cBhvr>
                                        <p:cTn id="12" dur="500"/>
                                        <p:tgtEl>
                                          <p:spTgt spid="14234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28600" y="685800"/>
            <a:ext cx="8762999" cy="390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ts val="1200"/>
              </a:spcBef>
            </a:pPr>
            <a:r>
              <a:rPr lang="en-US" sz="3600" dirty="0">
                <a:solidFill>
                  <a:srgbClr val="FF0000"/>
                </a:solidFill>
              </a:rPr>
              <a:t>Spontaneity (Free Energy):  ∆G</a:t>
            </a:r>
          </a:p>
          <a:p>
            <a:pPr marL="228600" lvl="0" indent="0">
              <a:spcBef>
                <a:spcPts val="1200"/>
              </a:spcBef>
            </a:pPr>
            <a:r>
              <a:rPr lang="en-US" sz="2800" b="1" dirty="0">
                <a:solidFill>
                  <a:srgbClr val="FF0000"/>
                </a:solidFill>
                <a:effectLst>
                  <a:outerShdw blurRad="38100" dist="38100" dir="2700000" algn="tl">
                    <a:srgbClr val="000000">
                      <a:alpha val="43137"/>
                    </a:srgbClr>
                  </a:outerShdw>
                </a:effectLst>
              </a:rPr>
              <a:t>Free energy depends on three main factors:</a:t>
            </a:r>
          </a:p>
          <a:p>
            <a:pPr marL="803275" lvl="1" indent="-230188">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rPr>
              <a:t>Enthalpy</a:t>
            </a:r>
            <a:r>
              <a:rPr lang="en-US" dirty="0"/>
              <a:t> </a:t>
            </a:r>
            <a:r>
              <a:rPr lang="en-US" dirty="0">
                <a:solidFill>
                  <a:srgbClr val="874B98"/>
                </a:solidFill>
              </a:rPr>
              <a:t>in chemistry refers to energy stored in bonds, and the change in enthalpy is the difference in bond energies between the products and the reactants. </a:t>
            </a:r>
          </a:p>
          <a:p>
            <a:pPr marL="803275" lvl="1" indent="-230188">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rPr>
              <a:t>Entropy</a:t>
            </a:r>
            <a:r>
              <a:rPr lang="en-US" dirty="0"/>
              <a:t> </a:t>
            </a:r>
            <a:r>
              <a:rPr lang="en-US" dirty="0">
                <a:solidFill>
                  <a:srgbClr val="00B050"/>
                </a:solidFill>
              </a:rPr>
              <a:t>is the change of the system during a reaction (becoming more or less orderly).</a:t>
            </a:r>
          </a:p>
          <a:p>
            <a:pPr marL="803275" lvl="1" indent="-230188">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rPr>
              <a:t>Temperature</a:t>
            </a:r>
            <a:r>
              <a:rPr lang="en-US" dirty="0">
                <a:solidFill>
                  <a:srgbClr val="00B050"/>
                </a:solidFill>
              </a:rPr>
              <a:t> </a:t>
            </a:r>
            <a:r>
              <a:rPr lang="en-US" dirty="0">
                <a:solidFill>
                  <a:srgbClr val="EA6F1E"/>
                </a:solidFill>
              </a:rPr>
              <a:t>(KE of the molecules in the system).</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2" name="Picture 1">
            <a:extLst>
              <a:ext uri="{FF2B5EF4-FFF2-40B4-BE49-F238E27FC236}">
                <a16:creationId xmlns:a16="http://schemas.microsoft.com/office/drawing/2014/main" id="{376F151D-B4F6-4D0C-AE1F-D24B19E0B766}"/>
              </a:ext>
            </a:extLst>
          </p:cNvPr>
          <p:cNvPicPr>
            <a:picLocks noChangeAspect="1"/>
          </p:cNvPicPr>
          <p:nvPr/>
        </p:nvPicPr>
        <p:blipFill>
          <a:blip r:embed="rId3"/>
          <a:stretch>
            <a:fillRect/>
          </a:stretch>
        </p:blipFill>
        <p:spPr>
          <a:xfrm>
            <a:off x="1717933" y="4800601"/>
            <a:ext cx="5403178" cy="1752600"/>
          </a:xfrm>
          <a:prstGeom prst="rect">
            <a:avLst/>
          </a:prstGeom>
        </p:spPr>
      </p:pic>
    </p:spTree>
    <p:extLst>
      <p:ext uri="{BB962C8B-B14F-4D97-AF65-F5344CB8AC3E}">
        <p14:creationId xmlns:p14="http://schemas.microsoft.com/office/powerpoint/2010/main" val="315757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1" end="1"/>
                                            </p:txEl>
                                          </p:spTgt>
                                        </p:tgtEl>
                                        <p:attrNameLst>
                                          <p:attrName>style.visibility</p:attrName>
                                        </p:attrNameLst>
                                      </p:cBhvr>
                                      <p:to>
                                        <p:strVal val="visible"/>
                                      </p:to>
                                    </p:set>
                                    <p:animEffect transition="in" filter="fade">
                                      <p:cBhvr>
                                        <p:cTn id="7" dur="500"/>
                                        <p:tgtEl>
                                          <p:spTgt spid="1423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2" end="2"/>
                                            </p:txEl>
                                          </p:spTgt>
                                        </p:tgtEl>
                                        <p:attrNameLst>
                                          <p:attrName>style.visibility</p:attrName>
                                        </p:attrNameLst>
                                      </p:cBhvr>
                                      <p:to>
                                        <p:strVal val="visible"/>
                                      </p:to>
                                    </p:set>
                                    <p:animEffect transition="in" filter="fade">
                                      <p:cBhvr>
                                        <p:cTn id="12" dur="500"/>
                                        <p:tgtEl>
                                          <p:spTgt spid="1423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344">
                                            <p:txEl>
                                              <p:pRg st="3" end="3"/>
                                            </p:txEl>
                                          </p:spTgt>
                                        </p:tgtEl>
                                        <p:attrNameLst>
                                          <p:attrName>style.visibility</p:attrName>
                                        </p:attrNameLst>
                                      </p:cBhvr>
                                      <p:to>
                                        <p:strVal val="visible"/>
                                      </p:to>
                                    </p:set>
                                    <p:animEffect transition="in" filter="fade">
                                      <p:cBhvr>
                                        <p:cTn id="17" dur="500"/>
                                        <p:tgtEl>
                                          <p:spTgt spid="14234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344">
                                            <p:txEl>
                                              <p:pRg st="4" end="4"/>
                                            </p:txEl>
                                          </p:spTgt>
                                        </p:tgtEl>
                                        <p:attrNameLst>
                                          <p:attrName>style.visibility</p:attrName>
                                        </p:attrNameLst>
                                      </p:cBhvr>
                                      <p:to>
                                        <p:strVal val="visible"/>
                                      </p:to>
                                    </p:set>
                                    <p:animEffect transition="in" filter="fade">
                                      <p:cBhvr>
                                        <p:cTn id="22" dur="500"/>
                                        <p:tgtEl>
                                          <p:spTgt spid="14234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17540" y="5069526"/>
            <a:ext cx="8926460" cy="107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4763">
              <a:spcBef>
                <a:spcPts val="1200"/>
              </a:spcBef>
            </a:pPr>
            <a:r>
              <a:rPr lang="en-US" altLang="en-US" sz="3200" dirty="0">
                <a:solidFill>
                  <a:srgbClr val="FF0000"/>
                </a:solidFill>
              </a:rPr>
              <a:t>Spontaneous reactions produce large amounts of products and release free energy. </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7" name="Picture 9" descr="0132525763_R57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61" y="914400"/>
            <a:ext cx="4808761" cy="32100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878" y="914400"/>
            <a:ext cx="4019922" cy="3816429"/>
          </a:xfrm>
          <a:prstGeom prst="rect">
            <a:avLst/>
          </a:prstGeom>
        </p:spPr>
        <p:txBody>
          <a:bodyPr wrap="square">
            <a:spAutoFit/>
          </a:bodyPr>
          <a:lstStyle/>
          <a:p>
            <a:pPr marL="0" indent="4763"/>
            <a:r>
              <a:rPr lang="en-US" sz="3200" dirty="0">
                <a:solidFill>
                  <a:srgbClr val="0070C0"/>
                </a:solidFill>
              </a:rPr>
              <a:t>Exothermic Reactions (-∆H</a:t>
            </a:r>
            <a:r>
              <a:rPr lang="en-US" sz="3200" dirty="0"/>
              <a:t>) </a:t>
            </a:r>
            <a:r>
              <a:rPr lang="en-US" sz="2800" dirty="0"/>
              <a:t>are usually, but </a:t>
            </a:r>
            <a:r>
              <a:rPr lang="en-US" sz="2800" b="1" dirty="0">
                <a:solidFill>
                  <a:srgbClr val="FF0000"/>
                </a:solidFill>
              </a:rPr>
              <a:t>not always</a:t>
            </a:r>
            <a:r>
              <a:rPr lang="en-US" sz="2800" dirty="0"/>
              <a:t>, spontaneous at room temperature and 1 atm. </a:t>
            </a:r>
          </a:p>
          <a:p>
            <a:pPr indent="4763">
              <a:spcBef>
                <a:spcPts val="1200"/>
              </a:spcBef>
            </a:pPr>
            <a:r>
              <a:rPr lang="en-US" altLang="en-US" sz="2800" i="1" dirty="0">
                <a:solidFill>
                  <a:srgbClr val="00B050"/>
                </a:solidFill>
                <a:latin typeface="Times New Roman" panose="02020603050405020304" pitchFamily="18" charset="0"/>
                <a:cs typeface="Times New Roman" panose="02020603050405020304" pitchFamily="18" charset="0"/>
              </a:rPr>
              <a:t>Fireworks displays are the result of highly favored, spontaneous reactions.</a:t>
            </a:r>
          </a:p>
        </p:txBody>
      </p:sp>
    </p:spTree>
    <p:extLst>
      <p:ext uri="{BB962C8B-B14F-4D97-AF65-F5344CB8AC3E}">
        <p14:creationId xmlns:p14="http://schemas.microsoft.com/office/powerpoint/2010/main" val="13872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2344"/>
                                        </p:tgtEl>
                                        <p:attrNameLst>
                                          <p:attrName>style.visibility</p:attrName>
                                        </p:attrNameLst>
                                      </p:cBhvr>
                                      <p:to>
                                        <p:strVal val="visible"/>
                                      </p:to>
                                    </p:set>
                                    <p:animEffect transition="in" filter="fade">
                                      <p:cBhvr>
                                        <p:cTn id="22" dur="500"/>
                                        <p:tgtEl>
                                          <p:spTgt spid="142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sp>
        <p:nvSpPr>
          <p:cNvPr id="2" name="Rectangle 1"/>
          <p:cNvSpPr/>
          <p:nvPr/>
        </p:nvSpPr>
        <p:spPr>
          <a:xfrm>
            <a:off x="94878" y="914400"/>
            <a:ext cx="8926460" cy="5570756"/>
          </a:xfrm>
          <a:prstGeom prst="rect">
            <a:avLst/>
          </a:prstGeom>
        </p:spPr>
        <p:txBody>
          <a:bodyPr wrap="square">
            <a:spAutoFit/>
          </a:bodyPr>
          <a:lstStyle/>
          <a:p>
            <a:pPr marL="0" indent="4763"/>
            <a:r>
              <a:rPr lang="en-US" sz="2400" dirty="0">
                <a:solidFill>
                  <a:srgbClr val="0070C0"/>
                </a:solidFill>
              </a:rPr>
              <a:t>Exothermic Reactions (-∆H</a:t>
            </a:r>
            <a:r>
              <a:rPr lang="en-US" sz="2400" dirty="0"/>
              <a:t>) </a:t>
            </a:r>
            <a:r>
              <a:rPr lang="en-US" sz="2000" dirty="0"/>
              <a:t>are usually, but </a:t>
            </a:r>
            <a:r>
              <a:rPr lang="en-US" sz="2000" b="1" dirty="0">
                <a:solidFill>
                  <a:srgbClr val="FF0000"/>
                </a:solidFill>
              </a:rPr>
              <a:t>not always</a:t>
            </a:r>
            <a:r>
              <a:rPr lang="en-US" sz="2000" dirty="0"/>
              <a:t>, spontaneous at room temperature and 1 atm. </a:t>
            </a:r>
          </a:p>
          <a:p>
            <a:pPr lvl="0" indent="4763">
              <a:spcBef>
                <a:spcPts val="1200"/>
              </a:spcBef>
            </a:pPr>
            <a:endParaRPr lang="en-US" sz="2800" dirty="0">
              <a:solidFill>
                <a:srgbClr val="FF0000"/>
              </a:solidFill>
            </a:endParaRPr>
          </a:p>
          <a:p>
            <a:pPr lvl="0" indent="4763">
              <a:spcBef>
                <a:spcPts val="1200"/>
              </a:spcBef>
            </a:pPr>
            <a:endParaRPr lang="en-US" sz="2800" dirty="0">
              <a:solidFill>
                <a:srgbClr val="FF0000"/>
              </a:solidFill>
            </a:endParaRPr>
          </a:p>
          <a:p>
            <a:pPr lvl="0" indent="4763">
              <a:spcBef>
                <a:spcPts val="1200"/>
              </a:spcBef>
            </a:pPr>
            <a:endParaRPr lang="en-US" sz="2800" dirty="0">
              <a:solidFill>
                <a:srgbClr val="FF0000"/>
              </a:solidFill>
            </a:endParaRPr>
          </a:p>
          <a:p>
            <a:pPr lvl="0" indent="4763">
              <a:spcBef>
                <a:spcPts val="1200"/>
              </a:spcBef>
            </a:pPr>
            <a:endParaRPr lang="en-US" sz="2800" dirty="0">
              <a:solidFill>
                <a:srgbClr val="FF0000"/>
              </a:solidFill>
            </a:endParaRPr>
          </a:p>
          <a:p>
            <a:pPr lvl="0" indent="4763">
              <a:spcBef>
                <a:spcPts val="1200"/>
              </a:spcBef>
            </a:pPr>
            <a:r>
              <a:rPr lang="en-US" sz="2800" dirty="0">
                <a:solidFill>
                  <a:srgbClr val="FF0000"/>
                </a:solidFill>
              </a:rPr>
              <a:t>The lit match is an Exothermic Reaction </a:t>
            </a:r>
            <a:r>
              <a:rPr lang="en-US" sz="2800" dirty="0">
                <a:solidFill>
                  <a:srgbClr val="000000"/>
                </a:solidFill>
              </a:rPr>
              <a:t>(</a:t>
            </a:r>
            <a:r>
              <a:rPr lang="en-US" sz="2800" dirty="0">
                <a:solidFill>
                  <a:srgbClr val="FF0000"/>
                </a:solidFill>
              </a:rPr>
              <a:t>-∆H</a:t>
            </a:r>
            <a:r>
              <a:rPr lang="en-US" sz="2800" dirty="0">
                <a:solidFill>
                  <a:srgbClr val="000000"/>
                </a:solidFill>
              </a:rPr>
              <a:t>). </a:t>
            </a:r>
            <a:endParaRPr lang="en-US" dirty="0">
              <a:solidFill>
                <a:srgbClr val="000000"/>
              </a:solidFill>
            </a:endParaRPr>
          </a:p>
          <a:p>
            <a:pPr lvl="0" algn="ctr"/>
            <a:endParaRPr lang="en-US" sz="800" dirty="0">
              <a:solidFill>
                <a:srgbClr val="000000"/>
              </a:solidFill>
            </a:endParaRPr>
          </a:p>
          <a:p>
            <a:pPr marL="231775" lvl="0" indent="4763">
              <a:spcBef>
                <a:spcPts val="1800"/>
              </a:spcBef>
              <a:spcAft>
                <a:spcPts val="1200"/>
              </a:spcAft>
            </a:pPr>
            <a:r>
              <a:rPr lang="en-US" sz="2800" i="1" dirty="0">
                <a:solidFill>
                  <a:srgbClr val="7030A0"/>
                </a:solidFill>
                <a:sym typeface="Wingdings" panose="05000000000000000000" pitchFamily="2" charset="2"/>
              </a:rPr>
              <a:t>But the size of the ice sculpture and the outdoor conditions make the melting </a:t>
            </a:r>
            <a:r>
              <a:rPr lang="en-US" sz="2800" b="1" dirty="0">
                <a:solidFill>
                  <a:srgbClr val="FF0000"/>
                </a:solidFill>
                <a:effectLst>
                  <a:outerShdw blurRad="38100" dist="38100" dir="2700000" algn="tl">
                    <a:srgbClr val="000000">
                      <a:alpha val="43137"/>
                    </a:srgbClr>
                  </a:outerShdw>
                </a:effectLst>
                <a:sym typeface="Wingdings" panose="05000000000000000000" pitchFamily="2" charset="2"/>
              </a:rPr>
              <a:t>non-spontaneous</a:t>
            </a:r>
            <a:r>
              <a:rPr lang="en-US" sz="2800" i="1" dirty="0">
                <a:solidFill>
                  <a:srgbClr val="7030A0"/>
                </a:solidFill>
                <a:sym typeface="Wingdings" panose="05000000000000000000" pitchFamily="2" charset="2"/>
              </a:rPr>
              <a:t>.</a:t>
            </a:r>
          </a:p>
          <a:p>
            <a:pPr lvl="0" indent="4763" algn="ctr">
              <a:spcBef>
                <a:spcPts val="1200"/>
              </a:spcBef>
            </a:pPr>
            <a:r>
              <a:rPr lang="en-US" i="1" dirty="0">
                <a:solidFill>
                  <a:srgbClr val="0070C0"/>
                </a:solidFill>
              </a:rPr>
              <a:t>Enthalpy is NOT always a reliable indicator of spontaneity</a:t>
            </a:r>
            <a:r>
              <a:rPr lang="en-US" dirty="0">
                <a:solidFill>
                  <a:srgbClr val="0070C0"/>
                </a:solidFill>
              </a:rPr>
              <a:t>.</a:t>
            </a:r>
          </a:p>
        </p:txBody>
      </p:sp>
      <p:pic>
        <p:nvPicPr>
          <p:cNvPr id="4" name="Picture 3">
            <a:extLst>
              <a:ext uri="{FF2B5EF4-FFF2-40B4-BE49-F238E27FC236}">
                <a16:creationId xmlns:a16="http://schemas.microsoft.com/office/drawing/2014/main" id="{D3D4C016-291B-4116-882C-8D174D60DE5E}"/>
              </a:ext>
            </a:extLst>
          </p:cNvPr>
          <p:cNvPicPr>
            <a:picLocks noChangeAspect="1"/>
          </p:cNvPicPr>
          <p:nvPr/>
        </p:nvPicPr>
        <p:blipFill>
          <a:blip r:embed="rId3"/>
          <a:stretch>
            <a:fillRect/>
          </a:stretch>
        </p:blipFill>
        <p:spPr>
          <a:xfrm>
            <a:off x="4114800" y="1447800"/>
            <a:ext cx="4618120" cy="2636748"/>
          </a:xfrm>
          <a:prstGeom prst="rect">
            <a:avLst/>
          </a:prstGeom>
        </p:spPr>
      </p:pic>
      <p:sp>
        <p:nvSpPr>
          <p:cNvPr id="5" name="TextBox 4">
            <a:extLst>
              <a:ext uri="{FF2B5EF4-FFF2-40B4-BE49-F238E27FC236}">
                <a16:creationId xmlns:a16="http://schemas.microsoft.com/office/drawing/2014/main" id="{79C7247F-E945-4438-A74A-445842E1A05C}"/>
              </a:ext>
            </a:extLst>
          </p:cNvPr>
          <p:cNvSpPr txBox="1"/>
          <p:nvPr/>
        </p:nvSpPr>
        <p:spPr>
          <a:xfrm>
            <a:off x="617228" y="2057400"/>
            <a:ext cx="2354572" cy="1508105"/>
          </a:xfrm>
          <a:prstGeom prst="rect">
            <a:avLst/>
          </a:prstGeom>
          <a:noFill/>
        </p:spPr>
        <p:txBody>
          <a:bodyPr wrap="square" rtlCol="0">
            <a:spAutoFit/>
          </a:bodyPr>
          <a:lstStyle/>
          <a:p>
            <a:r>
              <a:rPr lang="en-US" dirty="0"/>
              <a:t>Imagine a 0 C day. Will a lit match melt the sculpture?</a:t>
            </a:r>
          </a:p>
        </p:txBody>
      </p:sp>
    </p:spTree>
    <p:extLst>
      <p:ext uri="{BB962C8B-B14F-4D97-AF65-F5344CB8AC3E}">
        <p14:creationId xmlns:p14="http://schemas.microsoft.com/office/powerpoint/2010/main" val="31804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94878" y="3429000"/>
            <a:ext cx="8926460" cy="31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4763">
              <a:spcBef>
                <a:spcPts val="1200"/>
              </a:spcBef>
            </a:pPr>
            <a:r>
              <a:rPr lang="en-US" sz="3200" dirty="0">
                <a:solidFill>
                  <a:srgbClr val="FF0000"/>
                </a:solidFill>
              </a:rPr>
              <a:t>Endothermic Reactions </a:t>
            </a:r>
            <a:r>
              <a:rPr lang="en-US" sz="3200" dirty="0"/>
              <a:t>(</a:t>
            </a:r>
            <a:r>
              <a:rPr lang="en-US" sz="3200" dirty="0">
                <a:solidFill>
                  <a:srgbClr val="FF0000"/>
                </a:solidFill>
              </a:rPr>
              <a:t>+∆H</a:t>
            </a:r>
            <a:r>
              <a:rPr lang="en-US" sz="3200" dirty="0"/>
              <a:t>) </a:t>
            </a:r>
            <a:r>
              <a:rPr lang="en-US" sz="2800" dirty="0"/>
              <a:t>are usually NOT spontaneous at room temperature and 1 atm. C</a:t>
            </a:r>
            <a:r>
              <a:rPr lang="en-US" altLang="en-US" sz="2800" dirty="0"/>
              <a:t>hemical reactions that do NOT favor the formation of products are called </a:t>
            </a:r>
            <a:r>
              <a:rPr lang="en-US" altLang="en-US" sz="2800" b="1" u="sng" dirty="0">
                <a:solidFill>
                  <a:schemeClr val="accent1">
                    <a:lumMod val="50000"/>
                  </a:schemeClr>
                </a:solidFill>
              </a:rPr>
              <a:t>nonspontaneous</a:t>
            </a:r>
            <a:r>
              <a:rPr lang="en-US" altLang="en-US" sz="2800" dirty="0"/>
              <a:t>.</a:t>
            </a:r>
            <a:r>
              <a:rPr lang="en-US" sz="2800" dirty="0"/>
              <a:t> </a:t>
            </a:r>
          </a:p>
          <a:p>
            <a:pPr marL="914400" indent="4763">
              <a:spcBef>
                <a:spcPts val="1200"/>
              </a:spcBef>
            </a:pPr>
            <a:r>
              <a:rPr lang="en-US" sz="3600" i="1" dirty="0">
                <a:solidFill>
                  <a:srgbClr val="0070C0"/>
                </a:solidFill>
              </a:rPr>
              <a:t>Enthalpy is NOT a reliable </a:t>
            </a:r>
          </a:p>
          <a:p>
            <a:pPr marL="914400" indent="4763">
              <a:spcBef>
                <a:spcPts val="0"/>
              </a:spcBef>
            </a:pPr>
            <a:r>
              <a:rPr lang="en-US" sz="3600" i="1" dirty="0">
                <a:solidFill>
                  <a:srgbClr val="0070C0"/>
                </a:solidFill>
              </a:rPr>
              <a:t>indicator of spontaneity</a:t>
            </a:r>
            <a:r>
              <a:rPr lang="en-US" sz="3600" dirty="0">
                <a:solidFill>
                  <a:srgbClr val="0070C0"/>
                </a:solidFill>
              </a:rPr>
              <a:t>.</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t>Chapter 18B Ksp &amp; Spontaneity</a:t>
            </a:r>
          </a:p>
        </p:txBody>
      </p:sp>
      <p:pic>
        <p:nvPicPr>
          <p:cNvPr id="8" name="Picture 2">
            <a:extLst>
              <a:ext uri="{FF2B5EF4-FFF2-40B4-BE49-F238E27FC236}">
                <a16:creationId xmlns:a16="http://schemas.microsoft.com/office/drawing/2014/main" id="{F3A575FC-B5F1-44E7-BCC1-14B7B6F2D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6019800" cy="284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5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0" end="0"/>
                                            </p:txEl>
                                          </p:spTgt>
                                        </p:tgtEl>
                                        <p:attrNameLst>
                                          <p:attrName>style.visibility</p:attrName>
                                        </p:attrNameLst>
                                      </p:cBhvr>
                                      <p:to>
                                        <p:strVal val="visible"/>
                                      </p:to>
                                    </p:set>
                                    <p:animEffect transition="in" filter="fade">
                                      <p:cBhvr>
                                        <p:cTn id="7" dur="500"/>
                                        <p:tgtEl>
                                          <p:spTgt spid="1423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1" end="1"/>
                                            </p:txEl>
                                          </p:spTgt>
                                        </p:tgtEl>
                                        <p:attrNameLst>
                                          <p:attrName>style.visibility</p:attrName>
                                        </p:attrNameLst>
                                      </p:cBhvr>
                                      <p:to>
                                        <p:strVal val="visible"/>
                                      </p:to>
                                    </p:set>
                                    <p:animEffect transition="in" filter="fade">
                                      <p:cBhvr>
                                        <p:cTn id="12" dur="500"/>
                                        <p:tgtEl>
                                          <p:spTgt spid="14234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2344">
                                            <p:txEl>
                                              <p:pRg st="2" end="2"/>
                                            </p:txEl>
                                          </p:spTgt>
                                        </p:tgtEl>
                                        <p:attrNameLst>
                                          <p:attrName>style.visibility</p:attrName>
                                        </p:attrNameLst>
                                      </p:cBhvr>
                                      <p:to>
                                        <p:strVal val="visible"/>
                                      </p:to>
                                    </p:set>
                                    <p:animEffect transition="in" filter="fade">
                                      <p:cBhvr>
                                        <p:cTn id="16" dur="500"/>
                                        <p:tgtEl>
                                          <p:spTgt spid="1423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78298" y="3396172"/>
            <a:ext cx="8926460" cy="346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4763">
              <a:spcBef>
                <a:spcPts val="1200"/>
              </a:spcBef>
            </a:pPr>
            <a:r>
              <a:rPr lang="en-US" sz="2800" dirty="0">
                <a:solidFill>
                  <a:srgbClr val="FF0000"/>
                </a:solidFill>
              </a:rPr>
              <a:t>Endothermic Reactions </a:t>
            </a:r>
            <a:r>
              <a:rPr lang="en-US" sz="2800" dirty="0"/>
              <a:t>(</a:t>
            </a:r>
            <a:r>
              <a:rPr lang="en-US" sz="2800" dirty="0">
                <a:solidFill>
                  <a:srgbClr val="FF0000"/>
                </a:solidFill>
              </a:rPr>
              <a:t>+∆H</a:t>
            </a:r>
            <a:r>
              <a:rPr lang="en-US" sz="2800" dirty="0"/>
              <a:t>) </a:t>
            </a:r>
            <a:endParaRPr lang="en-US" dirty="0"/>
          </a:p>
          <a:p>
            <a:pPr algn="ctr"/>
            <a:endParaRPr lang="en-US" sz="800" dirty="0"/>
          </a:p>
          <a:p>
            <a:pPr algn="ctr">
              <a:spcBef>
                <a:spcPts val="1200"/>
              </a:spcBef>
            </a:pPr>
            <a:r>
              <a:rPr lang="en-US" sz="2000" dirty="0"/>
              <a:t>Ba(OH)</a:t>
            </a:r>
            <a:r>
              <a:rPr lang="en-US" sz="2000" baseline="-25000" dirty="0"/>
              <a:t>2</a:t>
            </a:r>
            <a:r>
              <a:rPr lang="en-US" sz="2000" baseline="30000" dirty="0"/>
              <a:t>.</a:t>
            </a:r>
            <a:r>
              <a:rPr lang="en-US" sz="2000" dirty="0"/>
              <a:t>8H</a:t>
            </a:r>
            <a:r>
              <a:rPr lang="en-US" sz="2000" baseline="-25000" dirty="0"/>
              <a:t>2</a:t>
            </a:r>
            <a:r>
              <a:rPr lang="en-US" sz="2000" dirty="0"/>
              <a:t>O(</a:t>
            </a:r>
            <a:r>
              <a:rPr lang="en-US" sz="2000" i="1" dirty="0"/>
              <a:t>s</a:t>
            </a:r>
            <a:r>
              <a:rPr lang="en-US" sz="2000" dirty="0"/>
              <a:t>) + 2 NH</a:t>
            </a:r>
            <a:r>
              <a:rPr lang="en-US" sz="2000" baseline="-25000" dirty="0"/>
              <a:t>4</a:t>
            </a:r>
            <a:r>
              <a:rPr lang="en-US" sz="2000" dirty="0"/>
              <a:t>SCN(</a:t>
            </a:r>
            <a:r>
              <a:rPr lang="en-US" sz="2000" i="1" dirty="0"/>
              <a:t>s</a:t>
            </a:r>
            <a:r>
              <a:rPr lang="en-US" sz="2000" dirty="0"/>
              <a:t>) </a:t>
            </a:r>
            <a:r>
              <a:rPr lang="en-US" sz="2000" dirty="0">
                <a:sym typeface="Wingdings" panose="05000000000000000000" pitchFamily="2" charset="2"/>
              </a:rPr>
              <a:t></a:t>
            </a:r>
            <a:r>
              <a:rPr lang="en-US" sz="2000" dirty="0"/>
              <a:t> Ba(SCN)</a:t>
            </a:r>
            <a:r>
              <a:rPr lang="en-US" sz="2000" baseline="-25000" dirty="0"/>
              <a:t>2</a:t>
            </a:r>
            <a:r>
              <a:rPr lang="en-US" sz="2000" dirty="0"/>
              <a:t>(</a:t>
            </a:r>
            <a:r>
              <a:rPr lang="en-US" sz="2000" i="1" dirty="0"/>
              <a:t>s</a:t>
            </a:r>
            <a:r>
              <a:rPr lang="en-US" sz="2000" dirty="0"/>
              <a:t>) + </a:t>
            </a:r>
            <a:r>
              <a:rPr lang="en-US" sz="2000" b="1" dirty="0">
                <a:solidFill>
                  <a:srgbClr val="00B050"/>
                </a:solidFill>
                <a:effectLst>
                  <a:outerShdw blurRad="38100" dist="38100" dir="2700000" algn="tl">
                    <a:srgbClr val="000000">
                      <a:alpha val="43137"/>
                    </a:srgbClr>
                  </a:outerShdw>
                </a:effectLst>
              </a:rPr>
              <a:t>10 H</a:t>
            </a:r>
            <a:r>
              <a:rPr lang="en-US" sz="2000" b="1" baseline="-25000" dirty="0">
                <a:solidFill>
                  <a:srgbClr val="00B050"/>
                </a:solidFill>
                <a:effectLst>
                  <a:outerShdw blurRad="38100" dist="38100" dir="2700000" algn="tl">
                    <a:srgbClr val="000000">
                      <a:alpha val="43137"/>
                    </a:srgbClr>
                  </a:outerShdw>
                </a:effectLst>
              </a:rPr>
              <a:t>2</a:t>
            </a:r>
            <a:r>
              <a:rPr lang="en-US" sz="2000" b="1" dirty="0">
                <a:solidFill>
                  <a:srgbClr val="00B050"/>
                </a:solidFill>
                <a:effectLst>
                  <a:outerShdw blurRad="38100" dist="38100" dir="2700000" algn="tl">
                    <a:srgbClr val="000000">
                      <a:alpha val="43137"/>
                    </a:srgbClr>
                  </a:outerShdw>
                </a:effectLst>
              </a:rPr>
              <a:t>O(</a:t>
            </a:r>
            <a:r>
              <a:rPr lang="en-US" sz="2000" b="1" i="1" dirty="0">
                <a:solidFill>
                  <a:srgbClr val="00B050"/>
                </a:solidFill>
                <a:effectLst>
                  <a:outerShdw blurRad="38100" dist="38100" dir="2700000" algn="tl">
                    <a:srgbClr val="000000">
                      <a:alpha val="43137"/>
                    </a:srgbClr>
                  </a:outerShdw>
                </a:effectLst>
              </a:rPr>
              <a:t>l</a:t>
            </a:r>
            <a:r>
              <a:rPr lang="en-US" sz="2000" b="1" dirty="0">
                <a:solidFill>
                  <a:srgbClr val="00B050"/>
                </a:solidFill>
                <a:effectLst>
                  <a:outerShdw blurRad="38100" dist="38100" dir="2700000" algn="tl">
                    <a:srgbClr val="000000">
                      <a:alpha val="43137"/>
                    </a:srgbClr>
                  </a:outerShdw>
                </a:effectLst>
              </a:rPr>
              <a:t>) </a:t>
            </a:r>
            <a:r>
              <a:rPr lang="en-US" sz="2000" dirty="0"/>
              <a:t>+ 2 NH</a:t>
            </a:r>
            <a:r>
              <a:rPr lang="en-US" sz="2000" baseline="-25000" dirty="0"/>
              <a:t>3</a:t>
            </a:r>
            <a:r>
              <a:rPr lang="en-US" sz="2000" dirty="0"/>
              <a:t>(</a:t>
            </a:r>
            <a:r>
              <a:rPr lang="en-US" sz="2000" i="1" dirty="0"/>
              <a:t>g</a:t>
            </a:r>
            <a:r>
              <a:rPr lang="en-US" sz="2000" dirty="0"/>
              <a:t>)</a:t>
            </a:r>
          </a:p>
          <a:p>
            <a:pPr marL="0" indent="4763" algn="ctr">
              <a:spcBef>
                <a:spcPts val="1800"/>
              </a:spcBef>
              <a:spcAft>
                <a:spcPts val="1200"/>
              </a:spcAft>
            </a:pPr>
            <a:r>
              <a:rPr lang="en-US" sz="2800" i="1" dirty="0">
                <a:solidFill>
                  <a:srgbClr val="00B050"/>
                </a:solidFill>
                <a:sym typeface="Wingdings" panose="05000000000000000000" pitchFamily="2" charset="2"/>
              </a:rPr>
              <a:t>A LIQUID was produced = </a:t>
            </a:r>
            <a:r>
              <a:rPr lang="en-US" sz="2800" i="1" dirty="0">
                <a:sym typeface="Wingdings" panose="05000000000000000000" pitchFamily="2" charset="2"/>
              </a:rPr>
              <a:t>ENDO</a:t>
            </a:r>
            <a:r>
              <a:rPr lang="en-US" sz="2800" i="1" dirty="0">
                <a:solidFill>
                  <a:srgbClr val="00B050"/>
                </a:solidFill>
                <a:sym typeface="Wingdings" panose="05000000000000000000" pitchFamily="2" charset="2"/>
              </a:rPr>
              <a:t>thermic heat flow</a:t>
            </a:r>
          </a:p>
          <a:p>
            <a:pPr marL="0" indent="4763" algn="ctr">
              <a:spcBef>
                <a:spcPts val="600"/>
              </a:spcBef>
              <a:spcAft>
                <a:spcPts val="600"/>
              </a:spcAft>
            </a:pPr>
            <a:r>
              <a:rPr lang="en-US" sz="1800" u="sng" dirty="0">
                <a:hlinkClick r:id="rId3"/>
              </a:rPr>
              <a:t>http://somup.com/cYeXldhBRL</a:t>
            </a:r>
            <a:endParaRPr lang="en-US" sz="2000" i="1" dirty="0">
              <a:solidFill>
                <a:srgbClr val="00B050"/>
              </a:solidFill>
              <a:sym typeface="Wingdings" panose="05000000000000000000" pitchFamily="2" charset="2"/>
            </a:endParaRPr>
          </a:p>
          <a:p>
            <a:pPr marL="0" indent="4763">
              <a:spcBef>
                <a:spcPts val="600"/>
              </a:spcBef>
              <a:spcAft>
                <a:spcPts val="1200"/>
              </a:spcAft>
            </a:pPr>
            <a:r>
              <a:rPr lang="en-US" sz="2800" i="1" dirty="0">
                <a:solidFill>
                  <a:srgbClr val="7030A0"/>
                </a:solidFill>
                <a:sym typeface="Wingdings" panose="05000000000000000000" pitchFamily="2" charset="2"/>
              </a:rPr>
              <a:t>But the reaction produced a drop of 21 ⁰C (exothermic).</a:t>
            </a:r>
          </a:p>
          <a:p>
            <a:pPr marL="0" indent="4763" algn="ctr">
              <a:spcBef>
                <a:spcPts val="600"/>
              </a:spcBef>
            </a:pPr>
            <a:r>
              <a:rPr lang="en-US" i="1" dirty="0">
                <a:solidFill>
                  <a:srgbClr val="0070C0"/>
                </a:solidFill>
              </a:rPr>
              <a:t>Enthalpy is NOT always a reliable indicator of spontaneity</a:t>
            </a:r>
            <a:r>
              <a:rPr lang="en-US" dirty="0">
                <a:solidFill>
                  <a:srgbClr val="0070C0"/>
                </a:solidFill>
              </a:rPr>
              <a:t>.</a:t>
            </a:r>
          </a:p>
        </p:txBody>
      </p:sp>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lvl="0">
              <a:spcBef>
                <a:spcPct val="50000"/>
              </a:spcBef>
            </a:pPr>
            <a:r>
              <a:rPr lang="en-US" altLang="en-US" sz="2700" b="1" dirty="0">
                <a:solidFill>
                  <a:srgbClr val="002060"/>
                </a:solidFill>
              </a:rPr>
              <a:t>Spontaneous vs Nonspontaneous Processes</a:t>
            </a:r>
          </a:p>
        </p:txBody>
      </p:sp>
      <p:pic>
        <p:nvPicPr>
          <p:cNvPr id="8" name="Picture 2">
            <a:extLst>
              <a:ext uri="{FF2B5EF4-FFF2-40B4-BE49-F238E27FC236}">
                <a16:creationId xmlns:a16="http://schemas.microsoft.com/office/drawing/2014/main" id="{F3A575FC-B5F1-44E7-BCC1-14B7B6F2D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09600"/>
            <a:ext cx="6019800" cy="284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8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2" end="2"/>
                                            </p:txEl>
                                          </p:spTgt>
                                        </p:tgtEl>
                                        <p:attrNameLst>
                                          <p:attrName>style.visibility</p:attrName>
                                        </p:attrNameLst>
                                      </p:cBhvr>
                                      <p:to>
                                        <p:strVal val="visible"/>
                                      </p:to>
                                    </p:set>
                                    <p:animEffect transition="in" filter="fade">
                                      <p:cBhvr>
                                        <p:cTn id="7" dur="500"/>
                                        <p:tgtEl>
                                          <p:spTgt spid="14234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3" end="3"/>
                                            </p:txEl>
                                          </p:spTgt>
                                        </p:tgtEl>
                                        <p:attrNameLst>
                                          <p:attrName>style.visibility</p:attrName>
                                        </p:attrNameLst>
                                      </p:cBhvr>
                                      <p:to>
                                        <p:strVal val="visible"/>
                                      </p:to>
                                    </p:set>
                                    <p:animEffect transition="in" filter="fade">
                                      <p:cBhvr>
                                        <p:cTn id="12" dur="500"/>
                                        <p:tgtEl>
                                          <p:spTgt spid="14234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344">
                                            <p:txEl>
                                              <p:pRg st="4" end="4"/>
                                            </p:txEl>
                                          </p:spTgt>
                                        </p:tgtEl>
                                        <p:attrNameLst>
                                          <p:attrName>style.visibility</p:attrName>
                                        </p:attrNameLst>
                                      </p:cBhvr>
                                      <p:to>
                                        <p:strVal val="visible"/>
                                      </p:to>
                                    </p:set>
                                    <p:animEffect transition="in" filter="fade">
                                      <p:cBhvr>
                                        <p:cTn id="17" dur="500"/>
                                        <p:tgtEl>
                                          <p:spTgt spid="14234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344">
                                            <p:txEl>
                                              <p:pRg st="5" end="5"/>
                                            </p:txEl>
                                          </p:spTgt>
                                        </p:tgtEl>
                                        <p:attrNameLst>
                                          <p:attrName>style.visibility</p:attrName>
                                        </p:attrNameLst>
                                      </p:cBhvr>
                                      <p:to>
                                        <p:strVal val="visible"/>
                                      </p:to>
                                    </p:set>
                                    <p:animEffect transition="in" filter="fade">
                                      <p:cBhvr>
                                        <p:cTn id="22" dur="500"/>
                                        <p:tgtEl>
                                          <p:spTgt spid="14234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344">
                                            <p:txEl>
                                              <p:pRg st="6" end="6"/>
                                            </p:txEl>
                                          </p:spTgt>
                                        </p:tgtEl>
                                        <p:attrNameLst>
                                          <p:attrName>style.visibility</p:attrName>
                                        </p:attrNameLst>
                                      </p:cBhvr>
                                      <p:to>
                                        <p:strVal val="visible"/>
                                      </p:to>
                                    </p:set>
                                    <p:animEffect transition="in" filter="fade">
                                      <p:cBhvr>
                                        <p:cTn id="27" dur="500"/>
                                        <p:tgtEl>
                                          <p:spTgt spid="1423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919287"/>
            <a:ext cx="3868737" cy="823913"/>
          </a:xfrm>
        </p:spPr>
        <p:txBody>
          <a:bodyPr/>
          <a:lstStyle/>
          <a:p>
            <a:pPr algn="ctr"/>
            <a:r>
              <a:rPr lang="en-US" dirty="0"/>
              <a:t>Hydrogen peroxide decomposing</a:t>
            </a:r>
          </a:p>
        </p:txBody>
      </p:sp>
      <p:sp>
        <p:nvSpPr>
          <p:cNvPr id="4" name="Text Placeholder 3"/>
          <p:cNvSpPr>
            <a:spLocks noGrp="1"/>
          </p:cNvSpPr>
          <p:nvPr>
            <p:ph type="body" sz="half" idx="3"/>
          </p:nvPr>
        </p:nvSpPr>
        <p:spPr>
          <a:xfrm>
            <a:off x="4572007" y="2156907"/>
            <a:ext cx="3887788" cy="510093"/>
          </a:xfrm>
        </p:spPr>
        <p:txBody>
          <a:bodyPr/>
          <a:lstStyle/>
          <a:p>
            <a:pPr algn="ctr"/>
            <a:r>
              <a:rPr lang="en-US" sz="2700" dirty="0"/>
              <a:t>Iron rusting</a:t>
            </a:r>
          </a:p>
        </p:txBody>
      </p:sp>
      <p:sp>
        <p:nvSpPr>
          <p:cNvPr id="5" name="Content Placeholder 4"/>
          <p:cNvSpPr>
            <a:spLocks noGrp="1"/>
          </p:cNvSpPr>
          <p:nvPr>
            <p:ph sz="quarter" idx="2"/>
          </p:nvPr>
        </p:nvSpPr>
        <p:spPr>
          <a:xfrm>
            <a:off x="304800" y="2825535"/>
            <a:ext cx="4192588" cy="3575265"/>
          </a:xfrm>
        </p:spPr>
        <p:txBody>
          <a:bodyPr/>
          <a:lstStyle/>
          <a:p>
            <a:pPr marL="0" indent="0"/>
            <a:r>
              <a:rPr lang="en-US" sz="2100" dirty="0">
                <a:solidFill>
                  <a:schemeClr val="accent1">
                    <a:lumMod val="50000"/>
                  </a:schemeClr>
                </a:solidFill>
              </a:rPr>
              <a:t>2 H</a:t>
            </a:r>
            <a:r>
              <a:rPr lang="en-US" sz="2100" baseline="-25000" dirty="0">
                <a:solidFill>
                  <a:schemeClr val="accent1">
                    <a:lumMod val="50000"/>
                  </a:schemeClr>
                </a:solidFill>
              </a:rPr>
              <a:t>2</a:t>
            </a:r>
            <a:r>
              <a:rPr lang="en-US" sz="2100" dirty="0">
                <a:solidFill>
                  <a:schemeClr val="accent1">
                    <a:lumMod val="50000"/>
                  </a:schemeClr>
                </a:solidFill>
              </a:rPr>
              <a:t>O</a:t>
            </a:r>
            <a:r>
              <a:rPr lang="en-US" sz="2100" baseline="-25000" dirty="0">
                <a:solidFill>
                  <a:schemeClr val="accent1">
                    <a:lumMod val="50000"/>
                  </a:schemeClr>
                </a:solidFill>
              </a:rPr>
              <a:t>2</a:t>
            </a:r>
            <a:r>
              <a:rPr lang="en-US" sz="2100" dirty="0">
                <a:solidFill>
                  <a:schemeClr val="accent1">
                    <a:lumMod val="50000"/>
                  </a:schemeClr>
                </a:solidFill>
              </a:rPr>
              <a:t> (aq)</a:t>
            </a:r>
            <a:r>
              <a:rPr lang="en-US" sz="2100" dirty="0">
                <a:solidFill>
                  <a:schemeClr val="accent1">
                    <a:lumMod val="50000"/>
                  </a:schemeClr>
                </a:solidFill>
                <a:latin typeface="Calibri"/>
                <a:cs typeface="Calibri"/>
              </a:rPr>
              <a:t>→</a:t>
            </a:r>
            <a:r>
              <a:rPr lang="en-US" sz="2100" dirty="0">
                <a:solidFill>
                  <a:schemeClr val="accent1">
                    <a:lumMod val="50000"/>
                  </a:schemeClr>
                </a:solidFill>
              </a:rPr>
              <a:t>  2H</a:t>
            </a:r>
            <a:r>
              <a:rPr lang="en-US" sz="2100" baseline="-25000" dirty="0">
                <a:solidFill>
                  <a:schemeClr val="accent1">
                    <a:lumMod val="50000"/>
                  </a:schemeClr>
                </a:solidFill>
              </a:rPr>
              <a:t>2</a:t>
            </a:r>
            <a:r>
              <a:rPr lang="en-US" sz="2100" dirty="0">
                <a:solidFill>
                  <a:schemeClr val="accent1">
                    <a:lumMod val="50000"/>
                  </a:schemeClr>
                </a:solidFill>
              </a:rPr>
              <a:t>O (l) + O</a:t>
            </a:r>
            <a:r>
              <a:rPr lang="en-US" sz="2100" baseline="-25000" dirty="0">
                <a:solidFill>
                  <a:schemeClr val="accent1">
                    <a:lumMod val="50000"/>
                  </a:schemeClr>
                </a:solidFill>
              </a:rPr>
              <a:t>2</a:t>
            </a:r>
            <a:r>
              <a:rPr lang="en-US" sz="2100" dirty="0">
                <a:solidFill>
                  <a:schemeClr val="accent1">
                    <a:lumMod val="50000"/>
                  </a:schemeClr>
                </a:solidFill>
              </a:rPr>
              <a:t> (g)</a:t>
            </a:r>
          </a:p>
        </p:txBody>
      </p:sp>
      <p:sp>
        <p:nvSpPr>
          <p:cNvPr id="6" name="Content Placeholder 5"/>
          <p:cNvSpPr>
            <a:spLocks noGrp="1"/>
          </p:cNvSpPr>
          <p:nvPr>
            <p:ph sz="quarter" idx="4"/>
          </p:nvPr>
        </p:nvSpPr>
        <p:spPr>
          <a:xfrm>
            <a:off x="4497446" y="2825535"/>
            <a:ext cx="4494213" cy="3575265"/>
          </a:xfrm>
        </p:spPr>
        <p:txBody>
          <a:bodyPr>
            <a:normAutofit/>
          </a:bodyPr>
          <a:lstStyle/>
          <a:p>
            <a:pPr marL="0" indent="0"/>
            <a:r>
              <a:rPr lang="en-US" sz="2300" dirty="0">
                <a:solidFill>
                  <a:schemeClr val="accent1">
                    <a:lumMod val="50000"/>
                  </a:schemeClr>
                </a:solidFill>
              </a:rPr>
              <a:t>4 Fe(s) + 3 O</a:t>
            </a:r>
            <a:r>
              <a:rPr lang="en-US" sz="2300" baseline="-25000" dirty="0">
                <a:solidFill>
                  <a:schemeClr val="accent1">
                    <a:lumMod val="50000"/>
                  </a:schemeClr>
                </a:solidFill>
              </a:rPr>
              <a:t>2</a:t>
            </a:r>
            <a:r>
              <a:rPr lang="en-US" sz="2300" dirty="0">
                <a:solidFill>
                  <a:schemeClr val="accent1">
                    <a:lumMod val="50000"/>
                  </a:schemeClr>
                </a:solidFill>
              </a:rPr>
              <a:t>(g) </a:t>
            </a:r>
            <a:r>
              <a:rPr lang="en-US" sz="2300" dirty="0">
                <a:solidFill>
                  <a:schemeClr val="accent1">
                    <a:lumMod val="50000"/>
                  </a:schemeClr>
                </a:solidFill>
                <a:latin typeface="Calibri"/>
                <a:cs typeface="Calibri"/>
              </a:rPr>
              <a:t>→</a:t>
            </a:r>
            <a:r>
              <a:rPr lang="en-US" sz="2300" dirty="0">
                <a:solidFill>
                  <a:schemeClr val="accent1">
                    <a:lumMod val="50000"/>
                  </a:schemeClr>
                </a:solidFill>
              </a:rPr>
              <a:t>  2 Fe</a:t>
            </a:r>
            <a:r>
              <a:rPr lang="en-US" sz="2300" baseline="-25000" dirty="0">
                <a:solidFill>
                  <a:schemeClr val="accent1">
                    <a:lumMod val="50000"/>
                  </a:schemeClr>
                </a:solidFill>
              </a:rPr>
              <a:t>2</a:t>
            </a:r>
            <a:r>
              <a:rPr lang="en-US" sz="2300" dirty="0">
                <a:solidFill>
                  <a:schemeClr val="accent1">
                    <a:lumMod val="50000"/>
                  </a:schemeClr>
                </a:solidFill>
              </a:rPr>
              <a:t>O</a:t>
            </a:r>
            <a:r>
              <a:rPr lang="en-US" sz="2300" baseline="-25000" dirty="0">
                <a:solidFill>
                  <a:schemeClr val="accent1">
                    <a:lumMod val="50000"/>
                  </a:schemeClr>
                </a:solidFill>
              </a:rPr>
              <a:t>3</a:t>
            </a:r>
            <a:r>
              <a:rPr lang="en-US" sz="2300" dirty="0">
                <a:solidFill>
                  <a:schemeClr val="accent1">
                    <a:lumMod val="50000"/>
                  </a:schemeClr>
                </a:solidFill>
              </a:rPr>
              <a:t>(s)</a:t>
            </a:r>
            <a:endParaRPr lang="en-US" sz="2300" baseline="-25000" dirty="0">
              <a:solidFill>
                <a:schemeClr val="accent1">
                  <a:lumMod val="50000"/>
                </a:schemeClr>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0" b="92500" l="31250" r="69750">
                        <a14:foregroundMark x1="47250" y1="41000" x2="47250" y2="41000"/>
                        <a14:backgroundMark x1="15500" y1="39250" x2="15500" y2="39250"/>
                        <a14:backgroundMark x1="86000" y1="43250" x2="86000" y2="43250"/>
                      </a14:backgroundRemoval>
                    </a14:imgEffect>
                  </a14:imgLayer>
                </a14:imgProps>
              </a:ext>
              <a:ext uri="{28A0092B-C50C-407E-A947-70E740481C1C}">
                <a14:useLocalDpi xmlns:a14="http://schemas.microsoft.com/office/drawing/2010/main" val="0"/>
              </a:ext>
            </a:extLst>
          </a:blip>
          <a:srcRect l="21957" r="22780"/>
          <a:stretch/>
        </p:blipFill>
        <p:spPr bwMode="auto">
          <a:xfrm>
            <a:off x="331752" y="3544890"/>
            <a:ext cx="160019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526" y="3311891"/>
            <a:ext cx="3396674" cy="339667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851" y="4004578"/>
            <a:ext cx="2082799" cy="1562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0"/>
          </p:nvPr>
        </p:nvSpPr>
        <p:spPr>
          <a:xfrm>
            <a:off x="0" y="6513061"/>
            <a:ext cx="4267199" cy="304800"/>
          </a:xfrm>
        </p:spPr>
        <p:txBody>
          <a:bodyPr/>
          <a:lstStyle/>
          <a:p>
            <a:r>
              <a:rPr lang="en-US" altLang="en-US" dirty="0">
                <a:solidFill>
                  <a:srgbClr val="000000"/>
                </a:solidFill>
              </a:rPr>
              <a:t>Chapter 18B Ksp &amp; Spontaneity</a:t>
            </a:r>
          </a:p>
        </p:txBody>
      </p:sp>
      <p:sp>
        <p:nvSpPr>
          <p:cNvPr id="13" name="Rectangle 12"/>
          <p:cNvSpPr/>
          <p:nvPr/>
        </p:nvSpPr>
        <p:spPr>
          <a:xfrm>
            <a:off x="2217428" y="113414"/>
            <a:ext cx="4640572" cy="507173"/>
          </a:xfrm>
          <a:prstGeom prst="rect">
            <a:avLst/>
          </a:prstGeom>
          <a:solidFill>
            <a:schemeClr val="accent6">
              <a:lumMod val="40000"/>
              <a:lumOff val="60000"/>
            </a:schemeClr>
          </a:solidFill>
        </p:spPr>
        <p:txBody>
          <a:bodyPr wrap="square" lIns="90788" tIns="45394" rIns="90788" bIns="45394">
            <a:spAutoFit/>
          </a:bodyPr>
          <a:lstStyle/>
          <a:p>
            <a:pPr lvl="0" algn="ctr">
              <a:spcBef>
                <a:spcPct val="50000"/>
              </a:spcBef>
            </a:pPr>
            <a:r>
              <a:rPr lang="en-US" altLang="en-US" sz="2700" b="1" dirty="0">
                <a:solidFill>
                  <a:srgbClr val="FFC000"/>
                </a:solidFill>
              </a:rPr>
              <a:t>Spontaneous Processes</a:t>
            </a:r>
          </a:p>
        </p:txBody>
      </p:sp>
      <p:sp>
        <p:nvSpPr>
          <p:cNvPr id="10" name="Rectangle 9"/>
          <p:cNvSpPr/>
          <p:nvPr/>
        </p:nvSpPr>
        <p:spPr>
          <a:xfrm>
            <a:off x="152400" y="798493"/>
            <a:ext cx="8839200" cy="954107"/>
          </a:xfrm>
          <a:prstGeom prst="rect">
            <a:avLst/>
          </a:prstGeom>
        </p:spPr>
        <p:txBody>
          <a:bodyPr wrap="square">
            <a:spAutoFit/>
          </a:bodyPr>
          <a:lstStyle/>
          <a:p>
            <a:pPr marL="0" indent="0">
              <a:spcBef>
                <a:spcPts val="0"/>
              </a:spcBef>
            </a:pPr>
            <a:r>
              <a:rPr lang="en-US" altLang="en-US" sz="2800" dirty="0">
                <a:solidFill>
                  <a:srgbClr val="0070C0"/>
                </a:solidFill>
              </a:rPr>
              <a:t>Some spontaneous reactions are so slow that they appear to be nonspontaneous.</a:t>
            </a:r>
          </a:p>
        </p:txBody>
      </p:sp>
    </p:spTree>
    <p:extLst>
      <p:ext uri="{BB962C8B-B14F-4D97-AF65-F5344CB8AC3E}">
        <p14:creationId xmlns:p14="http://schemas.microsoft.com/office/powerpoint/2010/main" val="175185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sp>
        <p:nvSpPr>
          <p:cNvPr id="2" name="Rectangle 1"/>
          <p:cNvSpPr/>
          <p:nvPr/>
        </p:nvSpPr>
        <p:spPr>
          <a:xfrm>
            <a:off x="94878" y="914400"/>
            <a:ext cx="8926460" cy="4555093"/>
          </a:xfrm>
          <a:prstGeom prst="rect">
            <a:avLst/>
          </a:prstGeom>
        </p:spPr>
        <p:txBody>
          <a:bodyPr wrap="square">
            <a:spAutoFit/>
          </a:bodyPr>
          <a:lstStyle/>
          <a:p>
            <a:pPr marL="0" indent="0"/>
            <a:r>
              <a:rPr lang="en-US" altLang="en-US" sz="2800" dirty="0">
                <a:solidFill>
                  <a:srgbClr val="00B050"/>
                </a:solidFill>
              </a:rPr>
              <a:t>In nearly all reversible reactions, one reaction is favored over the other.</a:t>
            </a:r>
          </a:p>
          <a:p>
            <a:pPr marL="0" indent="0"/>
            <a:endParaRPr lang="en-US" altLang="en-US" sz="2800" dirty="0"/>
          </a:p>
          <a:p>
            <a:pPr marL="0" indent="0"/>
            <a:endParaRPr lang="en-US" altLang="en-US" sz="2800" dirty="0"/>
          </a:p>
          <a:p>
            <a:pPr marL="0" indent="0"/>
            <a:endParaRPr lang="en-US" altLang="en-US" sz="2800" dirty="0"/>
          </a:p>
          <a:p>
            <a:pPr marL="0" indent="0"/>
            <a:r>
              <a:rPr lang="en-US" altLang="en-US" sz="2800" dirty="0">
                <a:solidFill>
                  <a:srgbClr val="FF0000"/>
                </a:solidFill>
              </a:rPr>
              <a:t>The forward reaction is </a:t>
            </a:r>
            <a:r>
              <a:rPr lang="en-US" altLang="en-US" sz="2800" dirty="0">
                <a:solidFill>
                  <a:srgbClr val="00B0F0"/>
                </a:solidFill>
                <a:effectLst>
                  <a:outerShdw blurRad="38100" dist="38100" dir="2700000" algn="tl">
                    <a:srgbClr val="000000">
                      <a:alpha val="43137"/>
                    </a:srgbClr>
                  </a:outerShdw>
                </a:effectLst>
              </a:rPr>
              <a:t>spontaneous</a:t>
            </a:r>
            <a:r>
              <a:rPr lang="en-US" altLang="en-US" sz="2800" dirty="0">
                <a:solidFill>
                  <a:srgbClr val="FF0000"/>
                </a:solidFill>
              </a:rPr>
              <a:t> and releases free energy.</a:t>
            </a:r>
          </a:p>
          <a:p>
            <a:pPr marL="0" indent="0">
              <a:spcBef>
                <a:spcPts val="1200"/>
              </a:spcBef>
            </a:pPr>
            <a:r>
              <a:rPr lang="en-US" altLang="en-US" sz="2800" dirty="0">
                <a:solidFill>
                  <a:srgbClr val="7030A0"/>
                </a:solidFill>
              </a:rPr>
              <a:t>The reverse reaction of carbon dioxide and water to form carbonic acid, however, is a </a:t>
            </a:r>
            <a:r>
              <a:rPr lang="en-US" altLang="en-US" sz="2800" dirty="0">
                <a:solidFill>
                  <a:srgbClr val="00B050"/>
                </a:solidFill>
                <a:effectLst>
                  <a:outerShdw blurRad="38100" dist="38100" dir="2700000" algn="tl">
                    <a:srgbClr val="000000">
                      <a:alpha val="43137"/>
                    </a:srgbClr>
                  </a:outerShdw>
                </a:effectLst>
              </a:rPr>
              <a:t>nonspontaneous</a:t>
            </a:r>
            <a:r>
              <a:rPr lang="en-US" altLang="en-US" sz="2800" dirty="0">
                <a:solidFill>
                  <a:srgbClr val="7030A0"/>
                </a:solidFill>
              </a:rPr>
              <a:t> reaction.</a:t>
            </a:r>
          </a:p>
        </p:txBody>
      </p:sp>
      <p:grpSp>
        <p:nvGrpSpPr>
          <p:cNvPr id="8" name="Group 21"/>
          <p:cNvGrpSpPr>
            <a:grpSpLocks/>
          </p:cNvGrpSpPr>
          <p:nvPr/>
        </p:nvGrpSpPr>
        <p:grpSpPr bwMode="auto">
          <a:xfrm>
            <a:off x="762000" y="1981200"/>
            <a:ext cx="7162800" cy="949325"/>
            <a:chOff x="672" y="2064"/>
            <a:chExt cx="4512" cy="598"/>
          </a:xfrm>
        </p:grpSpPr>
        <p:sp>
          <p:nvSpPr>
            <p:cNvPr id="9" name="Text Box 6"/>
            <p:cNvSpPr txBox="1">
              <a:spLocks noChangeArrowheads="1"/>
            </p:cNvSpPr>
            <p:nvPr/>
          </p:nvSpPr>
          <p:spPr bwMode="auto">
            <a:xfrm>
              <a:off x="672" y="2064"/>
              <a:ext cx="451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H</a:t>
              </a:r>
              <a:r>
                <a:rPr lang="en-US" altLang="en-US" baseline="-25000" dirty="0"/>
                <a:t>2</a:t>
              </a:r>
              <a:r>
                <a:rPr lang="en-US" altLang="en-US" dirty="0"/>
                <a:t>CO</a:t>
              </a:r>
              <a:r>
                <a:rPr lang="en-US" altLang="en-US" baseline="-25000" dirty="0"/>
                <a:t>3</a:t>
              </a:r>
              <a:r>
                <a:rPr lang="en-US" altLang="en-US" dirty="0"/>
                <a:t>(</a:t>
              </a:r>
              <a:r>
                <a:rPr lang="en-US" altLang="en-US" i="1" dirty="0"/>
                <a:t>aq</a:t>
              </a:r>
              <a:r>
                <a:rPr lang="en-US" altLang="en-US" dirty="0"/>
                <a:t>)           CO</a:t>
              </a:r>
              <a:r>
                <a:rPr lang="en-US" altLang="en-US" baseline="-25000" dirty="0"/>
                <a:t>2</a:t>
              </a:r>
              <a:r>
                <a:rPr lang="en-US" altLang="en-US" dirty="0"/>
                <a:t>(</a:t>
              </a:r>
              <a:r>
                <a:rPr lang="en-US" altLang="en-US" i="1" dirty="0"/>
                <a:t>g</a:t>
              </a:r>
              <a:r>
                <a:rPr lang="en-US" altLang="en-US" dirty="0"/>
                <a:t>) + H</a:t>
              </a:r>
              <a:r>
                <a:rPr lang="en-US" altLang="en-US" baseline="-25000" dirty="0"/>
                <a:t>2</a:t>
              </a:r>
              <a:r>
                <a:rPr lang="en-US" altLang="en-US" dirty="0"/>
                <a:t>O(</a:t>
              </a:r>
              <a:r>
                <a:rPr lang="en-US" altLang="en-US" i="1" dirty="0"/>
                <a:t>l</a:t>
              </a:r>
              <a:r>
                <a:rPr lang="en-US" altLang="en-US" dirty="0"/>
                <a:t>)</a:t>
              </a:r>
            </a:p>
          </p:txBody>
        </p:sp>
        <p:sp>
          <p:nvSpPr>
            <p:cNvPr id="10" name="Text Box 10"/>
            <p:cNvSpPr txBox="1">
              <a:spLocks noChangeArrowheads="1"/>
            </p:cNvSpPr>
            <p:nvPr/>
          </p:nvSpPr>
          <p:spPr bwMode="auto">
            <a:xfrm>
              <a:off x="1488" y="2400"/>
              <a:ext cx="2688"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100" dirty="0"/>
                <a:t>     &lt;1%                              &gt;99%</a:t>
              </a:r>
            </a:p>
          </p:txBody>
        </p:sp>
        <p:grpSp>
          <p:nvGrpSpPr>
            <p:cNvPr id="11" name="Group 20"/>
            <p:cNvGrpSpPr>
              <a:grpSpLocks/>
            </p:cNvGrpSpPr>
            <p:nvPr/>
          </p:nvGrpSpPr>
          <p:grpSpPr bwMode="auto">
            <a:xfrm>
              <a:off x="2496" y="2112"/>
              <a:ext cx="384" cy="240"/>
              <a:chOff x="2496" y="2112"/>
              <a:chExt cx="384" cy="240"/>
            </a:xfrm>
          </p:grpSpPr>
          <p:sp>
            <p:nvSpPr>
              <p:cNvPr id="12" name="Line 13"/>
              <p:cNvSpPr>
                <a:spLocks noChangeShapeType="1"/>
              </p:cNvSpPr>
              <p:nvPr/>
            </p:nvSpPr>
            <p:spPr bwMode="auto">
              <a:xfrm>
                <a:off x="2496" y="2208"/>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Line 14"/>
              <p:cNvSpPr>
                <a:spLocks noChangeShapeType="1"/>
              </p:cNvSpPr>
              <p:nvPr/>
            </p:nvSpPr>
            <p:spPr bwMode="auto">
              <a:xfrm>
                <a:off x="2664" y="2256"/>
                <a:ext cx="19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Line 15"/>
              <p:cNvSpPr>
                <a:spLocks noChangeShapeType="1"/>
              </p:cNvSpPr>
              <p:nvPr/>
            </p:nvSpPr>
            <p:spPr bwMode="auto">
              <a:xfrm flipH="1">
                <a:off x="2832" y="220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6"/>
              <p:cNvSpPr>
                <a:spLocks noChangeShapeType="1"/>
              </p:cNvSpPr>
              <p:nvPr/>
            </p:nvSpPr>
            <p:spPr bwMode="auto">
              <a:xfrm flipH="1" flipV="1">
                <a:off x="2784" y="211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7"/>
              <p:cNvSpPr>
                <a:spLocks noChangeShapeType="1"/>
              </p:cNvSpPr>
              <p:nvPr/>
            </p:nvSpPr>
            <p:spPr bwMode="auto">
              <a:xfrm flipH="1" flipV="1">
                <a:off x="2664" y="2256"/>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Tree>
    <p:extLst>
      <p:ext uri="{BB962C8B-B14F-4D97-AF65-F5344CB8AC3E}">
        <p14:creationId xmlns:p14="http://schemas.microsoft.com/office/powerpoint/2010/main" val="419709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17228" y="102427"/>
            <a:ext cx="7848600" cy="507173"/>
          </a:xfrm>
          <a:prstGeom prst="rect">
            <a:avLst/>
          </a:prstGeom>
          <a:solidFill>
            <a:srgbClr val="FFC000"/>
          </a:solidFill>
        </p:spPr>
        <p:txBody>
          <a:bodyPr wrap="square" lIns="90788" tIns="45394" rIns="90788" bIns="45394">
            <a:spAutoFit/>
          </a:bodyPr>
          <a:lstStyle/>
          <a:p>
            <a:pPr>
              <a:spcBef>
                <a:spcPct val="50000"/>
              </a:spcBef>
            </a:pPr>
            <a:r>
              <a:rPr lang="en-US" altLang="en-US" sz="2700" b="1" dirty="0">
                <a:solidFill>
                  <a:srgbClr val="002060"/>
                </a:solidFill>
              </a:rPr>
              <a:t>Spontaneous vs Nonspontaneous Processes</a:t>
            </a:r>
          </a:p>
        </p:txBody>
      </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pic>
        <p:nvPicPr>
          <p:cNvPr id="17" name="Picture 27" descr="0132525763_R576b"/>
          <p:cNvPicPr>
            <a:picLocks noChangeAspect="1" noChangeArrowheads="1"/>
          </p:cNvPicPr>
          <p:nvPr/>
        </p:nvPicPr>
        <p:blipFill>
          <a:blip r:embed="rId3">
            <a:extLst>
              <a:ext uri="{28A0092B-C50C-407E-A947-70E740481C1C}">
                <a14:useLocalDpi xmlns:a14="http://schemas.microsoft.com/office/drawing/2010/main" val="0"/>
              </a:ext>
            </a:extLst>
          </a:blip>
          <a:srcRect t="27000" b="6000"/>
          <a:stretch>
            <a:fillRect/>
          </a:stretch>
        </p:blipFill>
        <p:spPr bwMode="auto">
          <a:xfrm>
            <a:off x="1600200" y="3429000"/>
            <a:ext cx="4713342" cy="3345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3933" y="1898676"/>
            <a:ext cx="8990067" cy="1169551"/>
          </a:xfrm>
          <a:prstGeom prst="rect">
            <a:avLst/>
          </a:prstGeom>
        </p:spPr>
        <p:txBody>
          <a:bodyPr wrap="square">
            <a:spAutoFit/>
          </a:bodyPr>
          <a:lstStyle/>
          <a:p>
            <a:pPr marL="0" indent="0">
              <a:spcBef>
                <a:spcPct val="50000"/>
              </a:spcBef>
            </a:pPr>
            <a:r>
              <a:rPr lang="en-US" altLang="en-US" sz="2800" dirty="0">
                <a:solidFill>
                  <a:srgbClr val="FF0000"/>
                </a:solidFill>
              </a:rPr>
              <a:t>A precipitate of cadmium sulfide forms </a:t>
            </a:r>
            <a:r>
              <a:rPr lang="en-US" altLang="en-US" sz="2800" dirty="0">
                <a:solidFill>
                  <a:srgbClr val="00B0F0"/>
                </a:solidFill>
                <a:effectLst>
                  <a:outerShdw blurRad="38100" dist="38100" dir="2700000" algn="tl">
                    <a:srgbClr val="000000">
                      <a:alpha val="43137"/>
                    </a:srgbClr>
                  </a:outerShdw>
                </a:effectLst>
              </a:rPr>
              <a:t>spontaneously</a:t>
            </a:r>
            <a:r>
              <a:rPr lang="en-US" altLang="en-US" sz="2800" dirty="0">
                <a:solidFill>
                  <a:srgbClr val="FF0000"/>
                </a:solidFill>
              </a:rPr>
              <a:t>. </a:t>
            </a:r>
          </a:p>
          <a:p>
            <a:pPr marL="0" indent="0">
              <a:spcBef>
                <a:spcPct val="50000"/>
              </a:spcBef>
            </a:pPr>
            <a:r>
              <a:rPr lang="en-US" altLang="en-US" sz="2800" dirty="0">
                <a:solidFill>
                  <a:srgbClr val="7030A0"/>
                </a:solidFill>
              </a:rPr>
              <a:t>The reverse reaction is </a:t>
            </a:r>
            <a:r>
              <a:rPr lang="en-US" altLang="en-US" sz="2800" dirty="0">
                <a:solidFill>
                  <a:srgbClr val="00B050"/>
                </a:solidFill>
                <a:effectLst>
                  <a:outerShdw blurRad="38100" dist="38100" dir="2700000" algn="tl">
                    <a:srgbClr val="000000">
                      <a:alpha val="43137"/>
                    </a:srgbClr>
                  </a:outerShdw>
                </a:effectLst>
              </a:rPr>
              <a:t>nonspontaneous</a:t>
            </a:r>
            <a:r>
              <a:rPr lang="en-US" altLang="en-US" sz="2800" dirty="0">
                <a:solidFill>
                  <a:srgbClr val="7030A0"/>
                </a:solidFill>
              </a:rPr>
              <a:t>. </a:t>
            </a:r>
          </a:p>
        </p:txBody>
      </p:sp>
      <p:grpSp>
        <p:nvGrpSpPr>
          <p:cNvPr id="18" name="Group 26"/>
          <p:cNvGrpSpPr>
            <a:grpSpLocks/>
          </p:cNvGrpSpPr>
          <p:nvPr/>
        </p:nvGrpSpPr>
        <p:grpSpPr bwMode="auto">
          <a:xfrm>
            <a:off x="96783" y="1130366"/>
            <a:ext cx="8610600" cy="457200"/>
            <a:chOff x="192" y="2016"/>
            <a:chExt cx="5424" cy="288"/>
          </a:xfrm>
        </p:grpSpPr>
        <p:sp>
          <p:nvSpPr>
            <p:cNvPr id="19" name="Text Box 13"/>
            <p:cNvSpPr txBox="1">
              <a:spLocks noChangeArrowheads="1"/>
            </p:cNvSpPr>
            <p:nvPr/>
          </p:nvSpPr>
          <p:spPr bwMode="auto">
            <a:xfrm>
              <a:off x="192" y="2016"/>
              <a:ext cx="542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chemeClr val="accent1">
                      <a:lumMod val="50000"/>
                    </a:schemeClr>
                  </a:solidFill>
                </a:rPr>
                <a:t>Cd(NO</a:t>
              </a:r>
              <a:r>
                <a:rPr lang="en-US" altLang="en-US" baseline="-25000" dirty="0">
                  <a:solidFill>
                    <a:schemeClr val="accent1">
                      <a:lumMod val="50000"/>
                    </a:schemeClr>
                  </a:solidFill>
                </a:rPr>
                <a:t>3</a:t>
              </a:r>
              <a:r>
                <a:rPr lang="en-US" altLang="en-US" dirty="0">
                  <a:solidFill>
                    <a:schemeClr val="accent1">
                      <a:lumMod val="50000"/>
                    </a:schemeClr>
                  </a:solidFill>
                </a:rPr>
                <a:t>)</a:t>
              </a:r>
              <a:r>
                <a:rPr lang="en-US" altLang="en-US" baseline="-25000" dirty="0">
                  <a:solidFill>
                    <a:schemeClr val="accent1">
                      <a:lumMod val="50000"/>
                    </a:schemeClr>
                  </a:solidFill>
                </a:rPr>
                <a:t>2</a:t>
              </a:r>
              <a:r>
                <a:rPr lang="en-US" altLang="en-US" dirty="0">
                  <a:solidFill>
                    <a:schemeClr val="accent1">
                      <a:lumMod val="50000"/>
                    </a:schemeClr>
                  </a:solidFill>
                </a:rPr>
                <a:t>(</a:t>
              </a:r>
              <a:r>
                <a:rPr lang="en-US" altLang="en-US" i="1" dirty="0">
                  <a:solidFill>
                    <a:schemeClr val="accent1">
                      <a:lumMod val="50000"/>
                    </a:schemeClr>
                  </a:solidFill>
                </a:rPr>
                <a:t>aq</a:t>
              </a:r>
              <a:r>
                <a:rPr lang="en-US" altLang="en-US" dirty="0">
                  <a:solidFill>
                    <a:schemeClr val="accent1">
                      <a:lumMod val="50000"/>
                    </a:schemeClr>
                  </a:solidFill>
                </a:rPr>
                <a:t>) + Na</a:t>
              </a:r>
              <a:r>
                <a:rPr lang="en-US" altLang="en-US" baseline="-25000" dirty="0">
                  <a:solidFill>
                    <a:schemeClr val="accent1">
                      <a:lumMod val="50000"/>
                    </a:schemeClr>
                  </a:solidFill>
                </a:rPr>
                <a:t>2</a:t>
              </a:r>
              <a:r>
                <a:rPr lang="en-US" altLang="en-US" dirty="0">
                  <a:solidFill>
                    <a:schemeClr val="accent1">
                      <a:lumMod val="50000"/>
                    </a:schemeClr>
                  </a:solidFill>
                </a:rPr>
                <a:t>S(</a:t>
              </a:r>
              <a:r>
                <a:rPr lang="en-US" altLang="en-US" i="1" dirty="0">
                  <a:solidFill>
                    <a:schemeClr val="accent1">
                      <a:lumMod val="50000"/>
                    </a:schemeClr>
                  </a:solidFill>
                </a:rPr>
                <a:t>aq</a:t>
              </a:r>
              <a:r>
                <a:rPr lang="en-US" altLang="en-US" dirty="0">
                  <a:solidFill>
                    <a:schemeClr val="accent1">
                      <a:lumMod val="50000"/>
                    </a:schemeClr>
                  </a:solidFill>
                </a:rPr>
                <a:t>)           CdS(</a:t>
              </a:r>
              <a:r>
                <a:rPr lang="en-US" altLang="en-US" i="1" dirty="0">
                  <a:solidFill>
                    <a:schemeClr val="accent1">
                      <a:lumMod val="50000"/>
                    </a:schemeClr>
                  </a:solidFill>
                </a:rPr>
                <a:t>s</a:t>
              </a:r>
              <a:r>
                <a:rPr lang="en-US" altLang="en-US" dirty="0">
                  <a:solidFill>
                    <a:schemeClr val="accent1">
                      <a:lumMod val="50000"/>
                    </a:schemeClr>
                  </a:solidFill>
                </a:rPr>
                <a:t>) + 2 NaNO</a:t>
              </a:r>
              <a:r>
                <a:rPr lang="en-US" altLang="en-US" baseline="-25000" dirty="0">
                  <a:solidFill>
                    <a:schemeClr val="accent1">
                      <a:lumMod val="50000"/>
                    </a:schemeClr>
                  </a:solidFill>
                </a:rPr>
                <a:t>3</a:t>
              </a:r>
              <a:r>
                <a:rPr lang="en-US" altLang="en-US" dirty="0">
                  <a:solidFill>
                    <a:schemeClr val="accent1">
                      <a:lumMod val="50000"/>
                    </a:schemeClr>
                  </a:solidFill>
                </a:rPr>
                <a:t>(</a:t>
              </a:r>
              <a:r>
                <a:rPr lang="en-US" altLang="en-US" i="1" dirty="0">
                  <a:solidFill>
                    <a:schemeClr val="accent1">
                      <a:lumMod val="50000"/>
                    </a:schemeClr>
                  </a:solidFill>
                </a:rPr>
                <a:t>aq</a:t>
              </a:r>
              <a:r>
                <a:rPr lang="en-US" altLang="en-US" dirty="0">
                  <a:solidFill>
                    <a:schemeClr val="accent1">
                      <a:lumMod val="50000"/>
                    </a:schemeClr>
                  </a:solidFill>
                </a:rPr>
                <a:t>)</a:t>
              </a:r>
            </a:p>
          </p:txBody>
        </p:sp>
        <p:grpSp>
          <p:nvGrpSpPr>
            <p:cNvPr id="20" name="Group 20"/>
            <p:cNvGrpSpPr>
              <a:grpSpLocks/>
            </p:cNvGrpSpPr>
            <p:nvPr/>
          </p:nvGrpSpPr>
          <p:grpSpPr bwMode="auto">
            <a:xfrm>
              <a:off x="2808" y="2064"/>
              <a:ext cx="384" cy="240"/>
              <a:chOff x="2424" y="2112"/>
              <a:chExt cx="384" cy="240"/>
            </a:xfrm>
          </p:grpSpPr>
          <p:sp>
            <p:nvSpPr>
              <p:cNvPr id="21" name="Line 21"/>
              <p:cNvSpPr>
                <a:spLocks noChangeShapeType="1"/>
              </p:cNvSpPr>
              <p:nvPr/>
            </p:nvSpPr>
            <p:spPr bwMode="auto">
              <a:xfrm>
                <a:off x="2424" y="2208"/>
                <a:ext cx="3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22"/>
              <p:cNvSpPr>
                <a:spLocks noChangeShapeType="1"/>
              </p:cNvSpPr>
              <p:nvPr/>
            </p:nvSpPr>
            <p:spPr bwMode="auto">
              <a:xfrm>
                <a:off x="2592" y="2256"/>
                <a:ext cx="19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Line 24"/>
              <p:cNvSpPr>
                <a:spLocks noChangeShapeType="1"/>
              </p:cNvSpPr>
              <p:nvPr/>
            </p:nvSpPr>
            <p:spPr bwMode="auto">
              <a:xfrm flipH="1" flipV="1">
                <a:off x="2712" y="211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Line 25"/>
              <p:cNvSpPr>
                <a:spLocks noChangeShapeType="1"/>
              </p:cNvSpPr>
              <p:nvPr/>
            </p:nvSpPr>
            <p:spPr bwMode="auto">
              <a:xfrm flipH="1" flipV="1">
                <a:off x="2592" y="2256"/>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Tree>
    <p:extLst>
      <p:ext uri="{BB962C8B-B14F-4D97-AF65-F5344CB8AC3E}">
        <p14:creationId xmlns:p14="http://schemas.microsoft.com/office/powerpoint/2010/main" val="8340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11" name="Rectangle 7"/>
          <p:cNvSpPr>
            <a:spLocks noChangeArrowheads="1"/>
          </p:cNvSpPr>
          <p:nvPr/>
        </p:nvSpPr>
        <p:spPr bwMode="auto">
          <a:xfrm>
            <a:off x="0" y="990600"/>
            <a:ext cx="9143999" cy="54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r>
              <a:rPr lang="en-US" altLang="en-US" dirty="0">
                <a:solidFill>
                  <a:srgbClr val="0070C0"/>
                </a:solidFill>
              </a:rPr>
              <a:t>Which of the following is ALWAYS true of spontaneous reactions?</a:t>
            </a:r>
          </a:p>
          <a:p>
            <a:pPr marL="465138" indent="-342900">
              <a:spcBef>
                <a:spcPts val="1200"/>
              </a:spcBef>
              <a:buFont typeface="Courier New" panose="02070309020205020404" pitchFamily="49" charset="0"/>
              <a:buChar char="o"/>
            </a:pPr>
            <a:r>
              <a:rPr lang="en-US" altLang="en-US" dirty="0">
                <a:solidFill>
                  <a:srgbClr val="000000"/>
                </a:solidFill>
              </a:rPr>
              <a:t>They produce heat and are not reversible at the stated conditions.</a:t>
            </a:r>
          </a:p>
          <a:p>
            <a:pPr marL="465138" indent="-342900">
              <a:spcBef>
                <a:spcPts val="1200"/>
              </a:spcBef>
              <a:buFont typeface="Courier New" panose="02070309020205020404" pitchFamily="49" charset="0"/>
              <a:buChar char="o"/>
            </a:pPr>
            <a:r>
              <a:rPr lang="en-US" altLang="en-US" dirty="0">
                <a:solidFill>
                  <a:srgbClr val="000000"/>
                </a:solidFill>
              </a:rPr>
              <a:t>They release free energy and favor the formation of products at the stated conditions.</a:t>
            </a:r>
          </a:p>
          <a:p>
            <a:pPr marL="465138" indent="-342900">
              <a:spcBef>
                <a:spcPts val="1200"/>
              </a:spcBef>
              <a:buFont typeface="Courier New" panose="02070309020205020404" pitchFamily="49" charset="0"/>
              <a:buChar char="o"/>
            </a:pPr>
            <a:r>
              <a:rPr lang="en-US" altLang="en-US" dirty="0">
                <a:solidFill>
                  <a:srgbClr val="000000"/>
                </a:solidFill>
              </a:rPr>
              <a:t>They are coupled with a nonspontaneous reaction and are easily reversible at the stated conditions.</a:t>
            </a:r>
          </a:p>
          <a:p>
            <a:pPr marL="122238" indent="0">
              <a:spcBef>
                <a:spcPts val="1200"/>
              </a:spcBef>
            </a:pPr>
            <a:r>
              <a:rPr lang="en-US" altLang="en-US" dirty="0">
                <a:solidFill>
                  <a:srgbClr val="0070C0"/>
                </a:solidFill>
              </a:rPr>
              <a:t>Spontaneity </a:t>
            </a:r>
            <a:r>
              <a:rPr lang="en-US" altLang="en-US" dirty="0">
                <a:solidFill>
                  <a:srgbClr val="FF0000"/>
                </a:solidFill>
              </a:rPr>
              <a:t>is / is not </a:t>
            </a:r>
            <a:r>
              <a:rPr lang="en-US" altLang="en-US" dirty="0">
                <a:solidFill>
                  <a:srgbClr val="0070C0"/>
                </a:solidFill>
              </a:rPr>
              <a:t>related to reaction rate. </a:t>
            </a:r>
          </a:p>
          <a:p>
            <a:pPr marL="122238" indent="0">
              <a:spcBef>
                <a:spcPts val="1200"/>
              </a:spcBef>
            </a:pPr>
            <a:r>
              <a:rPr lang="en-US" altLang="en-US" dirty="0">
                <a:solidFill>
                  <a:srgbClr val="0070C0"/>
                </a:solidFill>
              </a:rPr>
              <a:t>Some </a:t>
            </a:r>
            <a:r>
              <a:rPr lang="en-US" altLang="en-US" dirty="0">
                <a:solidFill>
                  <a:srgbClr val="00B050"/>
                </a:solidFill>
              </a:rPr>
              <a:t>spontaneous / non-spontaneous </a:t>
            </a:r>
            <a:r>
              <a:rPr lang="en-US" altLang="en-US" dirty="0">
                <a:solidFill>
                  <a:srgbClr val="0070C0"/>
                </a:solidFill>
              </a:rPr>
              <a:t>reactions proceed very slowly and may appear not to be self sustaining.</a:t>
            </a:r>
          </a:p>
          <a:p>
            <a:pPr marL="122238" indent="0">
              <a:spcBef>
                <a:spcPts val="1200"/>
              </a:spcBef>
            </a:pPr>
            <a:r>
              <a:rPr lang="en-US" altLang="en-US" dirty="0">
                <a:solidFill>
                  <a:srgbClr val="0070C0"/>
                </a:solidFill>
              </a:rPr>
              <a:t>If the forward reaction is non-spontaneous, most likely the reverse reaction is </a:t>
            </a:r>
            <a:r>
              <a:rPr lang="en-US" altLang="en-US" dirty="0">
                <a:solidFill>
                  <a:srgbClr val="00B050"/>
                </a:solidFill>
              </a:rPr>
              <a:t>spontaneous / non-spontaneous</a:t>
            </a:r>
            <a:r>
              <a:rPr lang="en-US" altLang="en-US" dirty="0">
                <a:solidFill>
                  <a:srgbClr val="0070C0"/>
                </a:solidFill>
              </a:rPr>
              <a:t>. </a:t>
            </a:r>
          </a:p>
        </p:txBody>
      </p:sp>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
        <p:nvSpPr>
          <p:cNvPr id="5" name="Rectangle 4"/>
          <p:cNvSpPr/>
          <p:nvPr/>
        </p:nvSpPr>
        <p:spPr>
          <a:xfrm>
            <a:off x="1531628" y="102427"/>
            <a:ext cx="6088372" cy="522562"/>
          </a:xfrm>
          <a:prstGeom prst="rect">
            <a:avLst/>
          </a:prstGeom>
          <a:solidFill>
            <a:schemeClr val="bg2">
              <a:lumMod val="40000"/>
              <a:lumOff val="60000"/>
            </a:schemeClr>
          </a:solidFill>
        </p:spPr>
        <p:txBody>
          <a:bodyPr wrap="square" lIns="90788" tIns="45394" rIns="90788" bIns="45394">
            <a:spAutoFit/>
          </a:bodyPr>
          <a:lstStyle/>
          <a:p>
            <a:pPr algn="ctr">
              <a:spcBef>
                <a:spcPts val="1200"/>
              </a:spcBef>
            </a:pPr>
            <a:r>
              <a:rPr lang="en-US" sz="2800" dirty="0">
                <a:solidFill>
                  <a:srgbClr val="FF0000"/>
                </a:solidFill>
              </a:rPr>
              <a:t>Spontaneity (Free Energy):  ∆G</a:t>
            </a:r>
          </a:p>
        </p:txBody>
      </p:sp>
      <p:pic>
        <p:nvPicPr>
          <p:cNvPr id="6" name="Picture 5" descr="quick_check-01.eps"/>
          <p:cNvPicPr/>
          <p:nvPr/>
        </p:nvPicPr>
        <p:blipFill>
          <a:blip r:embed="rId3">
            <a:extLst>
              <a:ext uri="{28A0092B-C50C-407E-A947-70E740481C1C}">
                <a14:useLocalDpi xmlns:a14="http://schemas.microsoft.com/office/drawing/2010/main" val="0"/>
              </a:ext>
            </a:extLst>
          </a:blip>
          <a:stretch>
            <a:fillRect/>
          </a:stretch>
        </p:blipFill>
        <p:spPr>
          <a:xfrm>
            <a:off x="8153400" y="1"/>
            <a:ext cx="990600" cy="838200"/>
          </a:xfrm>
          <a:prstGeom prst="rect">
            <a:avLst/>
          </a:prstGeom>
        </p:spPr>
      </p:pic>
    </p:spTree>
    <p:extLst>
      <p:ext uri="{BB962C8B-B14F-4D97-AF65-F5344CB8AC3E}">
        <p14:creationId xmlns:p14="http://schemas.microsoft.com/office/powerpoint/2010/main" val="35083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11">
                                            <p:txEl>
                                              <p:pRg st="4" end="4"/>
                                            </p:txEl>
                                          </p:spTgt>
                                        </p:tgtEl>
                                        <p:attrNameLst>
                                          <p:attrName>style.visibility</p:attrName>
                                        </p:attrNameLst>
                                      </p:cBhvr>
                                      <p:to>
                                        <p:strVal val="visible"/>
                                      </p:to>
                                    </p:set>
                                    <p:animEffect transition="in" filter="fade">
                                      <p:cBhvr>
                                        <p:cTn id="7" dur="500"/>
                                        <p:tgtEl>
                                          <p:spTgt spid="727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11">
                                            <p:txEl>
                                              <p:pRg st="5" end="5"/>
                                            </p:txEl>
                                          </p:spTgt>
                                        </p:tgtEl>
                                        <p:attrNameLst>
                                          <p:attrName>style.visibility</p:attrName>
                                        </p:attrNameLst>
                                      </p:cBhvr>
                                      <p:to>
                                        <p:strVal val="visible"/>
                                      </p:to>
                                    </p:set>
                                    <p:animEffect transition="in" filter="fade">
                                      <p:cBhvr>
                                        <p:cTn id="12" dur="500"/>
                                        <p:tgtEl>
                                          <p:spTgt spid="727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11">
                                            <p:txEl>
                                              <p:pRg st="6" end="6"/>
                                            </p:txEl>
                                          </p:spTgt>
                                        </p:tgtEl>
                                        <p:attrNameLst>
                                          <p:attrName>style.visibility</p:attrName>
                                        </p:attrNameLst>
                                      </p:cBhvr>
                                      <p:to>
                                        <p:strVal val="visible"/>
                                      </p:to>
                                    </p:set>
                                    <p:animEffect transition="in" filter="fade">
                                      <p:cBhvr>
                                        <p:cTn id="17" dur="500"/>
                                        <p:tgtEl>
                                          <p:spTgt spid="727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 y="990645"/>
            <a:ext cx="9143974" cy="5738801"/>
          </a:xfrm>
          <a:prstGeom prst="rect">
            <a:avLst/>
          </a:prstGeom>
          <a:noFill/>
        </p:spPr>
        <p:txBody>
          <a:bodyPr wrap="square" lIns="90221" tIns="45110" rIns="90221" bIns="45110" rtlCol="0">
            <a:spAutoFit/>
          </a:bodyPr>
          <a:lstStyle/>
          <a:p>
            <a:pPr marL="0" lvl="1"/>
            <a:r>
              <a:rPr lang="en-US" dirty="0">
                <a:solidFill>
                  <a:srgbClr val="0070C0"/>
                </a:solidFill>
              </a:rPr>
              <a:t>N</a:t>
            </a:r>
            <a:r>
              <a:rPr lang="en-US" baseline="-25000" dirty="0">
                <a:solidFill>
                  <a:srgbClr val="0070C0"/>
                </a:solidFill>
              </a:rPr>
              <a:t>2(g) </a:t>
            </a:r>
            <a:r>
              <a:rPr lang="en-US" dirty="0">
                <a:solidFill>
                  <a:srgbClr val="0070C0"/>
                </a:solidFill>
              </a:rPr>
              <a:t>+ O</a:t>
            </a:r>
            <a:r>
              <a:rPr lang="en-US" baseline="-25000" dirty="0">
                <a:solidFill>
                  <a:srgbClr val="0070C0"/>
                </a:solidFill>
              </a:rPr>
              <a:t>2(g)</a:t>
            </a:r>
            <a:r>
              <a:rPr lang="en-US" dirty="0">
                <a:solidFill>
                  <a:srgbClr val="0070C0"/>
                </a:solidFill>
              </a:rPr>
              <a:t>        2NO</a:t>
            </a:r>
            <a:r>
              <a:rPr lang="en-US" baseline="-25000" dirty="0">
                <a:solidFill>
                  <a:srgbClr val="0070C0"/>
                </a:solidFill>
              </a:rPr>
              <a:t>(g)</a:t>
            </a:r>
            <a:r>
              <a:rPr lang="en-US" dirty="0">
                <a:solidFill>
                  <a:srgbClr val="0070C0"/>
                </a:solidFill>
              </a:rPr>
              <a:t> reaches equilibrium. Find K</a:t>
            </a:r>
            <a:r>
              <a:rPr lang="en-US" baseline="-25000" dirty="0">
                <a:solidFill>
                  <a:srgbClr val="0070C0"/>
                </a:solidFill>
              </a:rPr>
              <a:t>eq</a:t>
            </a:r>
            <a:r>
              <a:rPr lang="en-US" dirty="0">
                <a:solidFill>
                  <a:srgbClr val="0070C0"/>
                </a:solidFill>
              </a:rPr>
              <a:t> if the molar concentrations are: [N</a:t>
            </a:r>
            <a:r>
              <a:rPr lang="en-US" baseline="-25000" dirty="0">
                <a:solidFill>
                  <a:srgbClr val="0070C0"/>
                </a:solidFill>
              </a:rPr>
              <a:t>2</a:t>
            </a:r>
            <a:r>
              <a:rPr lang="en-US" dirty="0">
                <a:solidFill>
                  <a:srgbClr val="0070C0"/>
                </a:solidFill>
              </a:rPr>
              <a:t>] = 0.50 M, [O</a:t>
            </a:r>
            <a:r>
              <a:rPr lang="en-US" baseline="-25000" dirty="0">
                <a:solidFill>
                  <a:srgbClr val="0070C0"/>
                </a:solidFill>
              </a:rPr>
              <a:t>2</a:t>
            </a:r>
            <a:r>
              <a:rPr lang="en-US" dirty="0">
                <a:solidFill>
                  <a:srgbClr val="0070C0"/>
                </a:solidFill>
              </a:rPr>
              <a:t>] = 0.50 M, and [NO] = 0.020 M.</a:t>
            </a:r>
            <a:r>
              <a:rPr lang="en-US" baseline="-25000" dirty="0">
                <a:solidFill>
                  <a:srgbClr val="0070C0"/>
                </a:solidFill>
              </a:rPr>
              <a:t> </a:t>
            </a:r>
            <a:endParaRPr lang="en-US" altLang="en-US" dirty="0">
              <a:solidFill>
                <a:srgbClr val="0070C0"/>
              </a:solidFill>
            </a:endParaRPr>
          </a:p>
          <a:p>
            <a:pPr marL="451164" lvl="1">
              <a:tabLst>
                <a:tab pos="3073563" algn="l"/>
                <a:tab pos="4386737" algn="l"/>
              </a:tabLst>
            </a:pPr>
            <a:r>
              <a:rPr lang="en-US" dirty="0">
                <a:solidFill>
                  <a:srgbClr val="000000"/>
                </a:solidFill>
              </a:rPr>
              <a:t>	</a:t>
            </a:r>
            <a:endParaRPr lang="en-US" dirty="0">
              <a:solidFill>
                <a:srgbClr val="00B050"/>
              </a:solidFill>
            </a:endParaRPr>
          </a:p>
          <a:p>
            <a:pPr>
              <a:spcBef>
                <a:spcPts val="1200"/>
              </a:spcBef>
            </a:pPr>
            <a:endParaRPr lang="en-US" dirty="0">
              <a:solidFill>
                <a:srgbClr val="00B050"/>
              </a:solidFill>
            </a:endParaRPr>
          </a:p>
          <a:p>
            <a:pPr>
              <a:spcBef>
                <a:spcPts val="1200"/>
              </a:spcBef>
            </a:pPr>
            <a:endParaRPr lang="en-US" sz="2700" dirty="0">
              <a:solidFill>
                <a:srgbClr val="00B050"/>
              </a:solidFill>
            </a:endParaRPr>
          </a:p>
          <a:p>
            <a:pPr>
              <a:spcBef>
                <a:spcPts val="1200"/>
              </a:spcBef>
            </a:pPr>
            <a:r>
              <a:rPr lang="en-US" sz="2400" dirty="0">
                <a:solidFill>
                  <a:srgbClr val="FF0000"/>
                </a:solidFill>
              </a:rPr>
              <a:t>What does this K</a:t>
            </a:r>
            <a:r>
              <a:rPr lang="en-US" sz="2400" baseline="-25000" dirty="0">
                <a:solidFill>
                  <a:srgbClr val="FF0000"/>
                </a:solidFill>
              </a:rPr>
              <a:t>eq</a:t>
            </a:r>
            <a:r>
              <a:rPr lang="en-US" sz="2400" dirty="0">
                <a:solidFill>
                  <a:srgbClr val="FF0000"/>
                </a:solidFill>
              </a:rPr>
              <a:t> indicate?</a:t>
            </a:r>
          </a:p>
          <a:p>
            <a:pPr>
              <a:spcBef>
                <a:spcPts val="601"/>
              </a:spcBef>
            </a:pPr>
            <a:endParaRPr lang="en-US" sz="2400" dirty="0">
              <a:solidFill>
                <a:srgbClr val="0070C0"/>
              </a:solidFill>
              <a:sym typeface="Wingdings" pitchFamily="2" charset="2"/>
            </a:endParaRPr>
          </a:p>
          <a:p>
            <a:pPr>
              <a:spcBef>
                <a:spcPts val="601"/>
              </a:spcBef>
            </a:pPr>
            <a:endParaRPr lang="en-US" sz="2400" dirty="0">
              <a:solidFill>
                <a:srgbClr val="0070C0"/>
              </a:solidFill>
              <a:sym typeface="Wingdings" pitchFamily="2" charset="2"/>
            </a:endParaRPr>
          </a:p>
          <a:p>
            <a:pPr>
              <a:spcBef>
                <a:spcPts val="601"/>
              </a:spcBef>
            </a:pPr>
            <a:r>
              <a:rPr lang="en-US" sz="2400" dirty="0">
                <a:sym typeface="Wingdings" pitchFamily="2" charset="2"/>
              </a:rPr>
              <a:t>What does a K</a:t>
            </a:r>
            <a:r>
              <a:rPr lang="en-US" sz="2400" baseline="-25000" dirty="0">
                <a:sym typeface="Wingdings" pitchFamily="2" charset="2"/>
              </a:rPr>
              <a:t>eq</a:t>
            </a:r>
            <a:r>
              <a:rPr lang="en-US" sz="2400" dirty="0">
                <a:sym typeface="Wingdings" pitchFamily="2" charset="2"/>
              </a:rPr>
              <a:t> of  3.8 × 10</a:t>
            </a:r>
            <a:r>
              <a:rPr lang="en-US" sz="2400" baseline="30000" dirty="0">
                <a:sym typeface="Wingdings" pitchFamily="2" charset="2"/>
              </a:rPr>
              <a:t>2</a:t>
            </a:r>
            <a:r>
              <a:rPr lang="en-US" sz="2400" dirty="0">
                <a:sym typeface="Wingdings" pitchFamily="2" charset="2"/>
              </a:rPr>
              <a:t> indicate?</a:t>
            </a:r>
          </a:p>
          <a:p>
            <a:pPr>
              <a:spcBef>
                <a:spcPts val="601"/>
              </a:spcBef>
            </a:pPr>
            <a:endParaRPr lang="en-US" sz="2400" dirty="0">
              <a:sym typeface="Wingdings" pitchFamily="2" charset="2"/>
            </a:endParaRPr>
          </a:p>
          <a:p>
            <a:pPr>
              <a:spcBef>
                <a:spcPts val="601"/>
              </a:spcBef>
            </a:pPr>
            <a:endParaRPr lang="en-US" sz="2400" dirty="0">
              <a:sym typeface="Wingdings" pitchFamily="2" charset="2"/>
            </a:endParaRPr>
          </a:p>
          <a:p>
            <a:pPr>
              <a:spcBef>
                <a:spcPts val="601"/>
              </a:spcBef>
            </a:pPr>
            <a:r>
              <a:rPr lang="en-US" sz="2400" dirty="0">
                <a:solidFill>
                  <a:srgbClr val="B54C8C"/>
                </a:solidFill>
                <a:sym typeface="Wingdings" pitchFamily="2" charset="2"/>
              </a:rPr>
              <a:t>What does a K</a:t>
            </a:r>
            <a:r>
              <a:rPr lang="en-US" sz="2400" baseline="-25000" dirty="0">
                <a:solidFill>
                  <a:srgbClr val="B54C8C"/>
                </a:solidFill>
                <a:sym typeface="Wingdings" pitchFamily="2" charset="2"/>
              </a:rPr>
              <a:t>eq</a:t>
            </a:r>
            <a:r>
              <a:rPr lang="en-US" sz="2400" dirty="0">
                <a:solidFill>
                  <a:srgbClr val="B54C8C"/>
                </a:solidFill>
                <a:sym typeface="Wingdings" pitchFamily="2" charset="2"/>
              </a:rPr>
              <a:t> of  5.4 × 10</a:t>
            </a:r>
            <a:r>
              <a:rPr lang="en-US" sz="2400" baseline="30000" dirty="0">
                <a:solidFill>
                  <a:srgbClr val="B54C8C"/>
                </a:solidFill>
                <a:sym typeface="Wingdings" pitchFamily="2" charset="2"/>
              </a:rPr>
              <a:t>6</a:t>
            </a:r>
            <a:r>
              <a:rPr lang="en-US" sz="2400" dirty="0">
                <a:solidFill>
                  <a:srgbClr val="B54C8C"/>
                </a:solidFill>
                <a:sym typeface="Wingdings" pitchFamily="2" charset="2"/>
              </a:rPr>
              <a:t> indicate?</a:t>
            </a:r>
          </a:p>
          <a:p>
            <a:endParaRPr lang="en-US" dirty="0">
              <a:solidFill>
                <a:srgbClr val="0070C0"/>
              </a:solidFill>
              <a:sym typeface="Wingdings" pitchFamily="2" charset="2"/>
            </a:endParaRPr>
          </a:p>
        </p:txBody>
      </p:sp>
      <p:sp>
        <p:nvSpPr>
          <p:cNvPr id="4" name="Rectangle 2"/>
          <p:cNvSpPr txBox="1">
            <a:spLocks noChangeArrowheads="1"/>
          </p:cNvSpPr>
          <p:nvPr/>
        </p:nvSpPr>
        <p:spPr bwMode="auto">
          <a:xfrm>
            <a:off x="1905001" y="0"/>
            <a:ext cx="5257871" cy="823820"/>
          </a:xfrm>
          <a:prstGeom prst="rect">
            <a:avLst/>
          </a:prstGeom>
          <a:solidFill>
            <a:schemeClr val="bg2">
              <a:lumMod val="60000"/>
              <a:lumOff val="40000"/>
            </a:schemeClr>
          </a:solidFill>
          <a:ln>
            <a:noFill/>
          </a:ln>
        </p:spPr>
        <p:txBody>
          <a:bodyPr vert="horz" wrap="square" lIns="90221" tIns="45110" rIns="90221" bIns="45110" numCol="1" anchor="ctr" anchorCtr="0" compatLnSpc="1">
            <a:prstTxWarp prst="textNoShape">
              <a:avLst/>
            </a:prstTxWarp>
          </a:bodyPr>
          <a:lstStyle>
            <a:lvl1pPr algn="l" rtl="0" fontAlgn="base">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algn="ctr" eaLnBrk="1" hangingPunct="1"/>
            <a:r>
              <a:rPr lang="en-US" altLang="en-US" sz="4000" dirty="0">
                <a:solidFill>
                  <a:srgbClr val="FFFF00"/>
                </a:solidFill>
              </a:rPr>
              <a:t>Equilibrium Constant</a:t>
            </a:r>
          </a:p>
        </p:txBody>
      </p:sp>
      <p:sp>
        <p:nvSpPr>
          <p:cNvPr id="6" name="Rectangle 5"/>
          <p:cNvSpPr>
            <a:spLocks noChangeArrowheads="1"/>
          </p:cNvSpPr>
          <p:nvPr/>
        </p:nvSpPr>
        <p:spPr bwMode="auto">
          <a:xfrm>
            <a:off x="12" y="-222907"/>
            <a:ext cx="183880" cy="44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019" tIns="45510" rIns="91019" bIns="45510" numCol="1" anchor="ctr" anchorCtr="0" compatLnSpc="1">
            <a:prstTxWarp prst="textNoShape">
              <a:avLst/>
            </a:prstTxWarp>
            <a:spAutoFit/>
          </a:bodyPr>
          <a:lstStyle/>
          <a:p>
            <a:endParaRPr lang="en-US" dirty="0">
              <a:solidFill>
                <a:srgbClr val="000000"/>
              </a:solidFill>
            </a:endParaRPr>
          </a:p>
        </p:txBody>
      </p:sp>
      <p:grpSp>
        <p:nvGrpSpPr>
          <p:cNvPr id="10" name="Group 9"/>
          <p:cNvGrpSpPr/>
          <p:nvPr/>
        </p:nvGrpSpPr>
        <p:grpSpPr>
          <a:xfrm>
            <a:off x="1487150" y="1138250"/>
            <a:ext cx="570251" cy="152400"/>
            <a:chOff x="4038600" y="3124200"/>
            <a:chExt cx="570251" cy="152400"/>
          </a:xfrm>
        </p:grpSpPr>
        <p:cxnSp>
          <p:nvCxnSpPr>
            <p:cNvPr id="11" name="Straight Arrow Connector 10"/>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pic>
        <p:nvPicPr>
          <p:cNvPr id="13" name="Picture 12" descr="warm_up-01.eps">
            <a:extLst>
              <a:ext uri="{FF2B5EF4-FFF2-40B4-BE49-F238E27FC236}">
                <a16:creationId xmlns:a16="http://schemas.microsoft.com/office/drawing/2014/main" id="{E917EE1D-21B7-47D1-A1AC-E87B343F916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922883" y="37439"/>
            <a:ext cx="1221105" cy="938230"/>
          </a:xfrm>
          <a:prstGeom prst="rect">
            <a:avLst/>
          </a:prstGeom>
        </p:spPr>
      </p:pic>
    </p:spTree>
    <p:extLst>
      <p:ext uri="{BB962C8B-B14F-4D97-AF65-F5344CB8AC3E}">
        <p14:creationId xmlns:p14="http://schemas.microsoft.com/office/powerpoint/2010/main" val="4005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Effect transition="in" filter="fade">
                                      <p:cBhvr>
                                        <p:cTn id="1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11" name="Rectangle 7"/>
          <p:cNvSpPr>
            <a:spLocks noChangeArrowheads="1"/>
          </p:cNvSpPr>
          <p:nvPr/>
        </p:nvSpPr>
        <p:spPr bwMode="auto">
          <a:xfrm>
            <a:off x="0" y="990600"/>
            <a:ext cx="9143999" cy="496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r>
              <a:rPr lang="en-US" altLang="en-US" dirty="0">
                <a:solidFill>
                  <a:srgbClr val="0070C0"/>
                </a:solidFill>
              </a:rPr>
              <a:t>Which of the following is ALWAYS true of spontaneous reactions?</a:t>
            </a:r>
          </a:p>
          <a:p>
            <a:pPr marL="465138" indent="-342900">
              <a:spcBef>
                <a:spcPts val="1200"/>
              </a:spcBef>
              <a:buFont typeface="Courier New" panose="02070309020205020404" pitchFamily="49" charset="0"/>
              <a:buChar char="o"/>
            </a:pPr>
            <a:r>
              <a:rPr lang="en-US" altLang="en-US" sz="1000" dirty="0"/>
              <a:t>They produce heat and are not reversible at the stated conditions.</a:t>
            </a:r>
          </a:p>
          <a:p>
            <a:pPr marL="465138" indent="-342900">
              <a:spcBef>
                <a:spcPts val="1200"/>
              </a:spcBef>
              <a:buFont typeface="Courier New" panose="02070309020205020404" pitchFamily="49" charset="0"/>
              <a:buChar char="o"/>
            </a:pPr>
            <a:r>
              <a:rPr lang="en-US" altLang="en-US" dirty="0">
                <a:solidFill>
                  <a:srgbClr val="FF0000"/>
                </a:solidFill>
              </a:rPr>
              <a:t>They release free energy and favor the formation of products at the stated conditions.</a:t>
            </a:r>
          </a:p>
          <a:p>
            <a:pPr marL="465138" indent="-342900">
              <a:spcBef>
                <a:spcPts val="1200"/>
              </a:spcBef>
              <a:buFont typeface="Courier New" panose="02070309020205020404" pitchFamily="49" charset="0"/>
              <a:buChar char="o"/>
            </a:pPr>
            <a:r>
              <a:rPr lang="en-US" altLang="en-US" sz="1000" dirty="0"/>
              <a:t>They are coupled with a nonspontaneous reaction and are easily reversible at the stated conditions.</a:t>
            </a:r>
          </a:p>
          <a:p>
            <a:pPr marL="122238" indent="0">
              <a:spcBef>
                <a:spcPts val="3000"/>
              </a:spcBef>
            </a:pPr>
            <a:r>
              <a:rPr lang="en-US" altLang="en-US" dirty="0">
                <a:solidFill>
                  <a:srgbClr val="0070C0"/>
                </a:solidFill>
              </a:rPr>
              <a:t>Spontaneity </a:t>
            </a:r>
            <a:r>
              <a:rPr lang="en-US" altLang="en-US" dirty="0">
                <a:solidFill>
                  <a:srgbClr val="FF0000"/>
                </a:solidFill>
              </a:rPr>
              <a:t>is not </a:t>
            </a:r>
            <a:r>
              <a:rPr lang="en-US" altLang="en-US" dirty="0">
                <a:solidFill>
                  <a:srgbClr val="0070C0"/>
                </a:solidFill>
              </a:rPr>
              <a:t>related to reaction rate. </a:t>
            </a:r>
          </a:p>
          <a:p>
            <a:pPr marL="122238" indent="0">
              <a:spcBef>
                <a:spcPts val="3000"/>
              </a:spcBef>
            </a:pPr>
            <a:r>
              <a:rPr lang="en-US" altLang="en-US" dirty="0">
                <a:solidFill>
                  <a:srgbClr val="0070C0"/>
                </a:solidFill>
              </a:rPr>
              <a:t>Some </a:t>
            </a:r>
            <a:r>
              <a:rPr lang="en-US" altLang="en-US" dirty="0">
                <a:solidFill>
                  <a:srgbClr val="00B050"/>
                </a:solidFill>
              </a:rPr>
              <a:t>spontaneous </a:t>
            </a:r>
            <a:r>
              <a:rPr lang="en-US" altLang="en-US" dirty="0">
                <a:solidFill>
                  <a:srgbClr val="0070C0"/>
                </a:solidFill>
              </a:rPr>
              <a:t>reactions proceed very slowly and may appear not to be self sustaining.</a:t>
            </a:r>
          </a:p>
          <a:p>
            <a:pPr marL="122238" indent="0">
              <a:spcBef>
                <a:spcPts val="3000"/>
              </a:spcBef>
            </a:pPr>
            <a:r>
              <a:rPr lang="en-US" altLang="en-US" dirty="0">
                <a:solidFill>
                  <a:srgbClr val="0070C0"/>
                </a:solidFill>
              </a:rPr>
              <a:t>If the forward reaction is non-spontaneous, most likely the reverse reaction is </a:t>
            </a:r>
            <a:r>
              <a:rPr lang="en-US" altLang="en-US" dirty="0">
                <a:solidFill>
                  <a:srgbClr val="00B050"/>
                </a:solidFill>
              </a:rPr>
              <a:t>spontaneous</a:t>
            </a:r>
            <a:r>
              <a:rPr lang="en-US" altLang="en-US" dirty="0">
                <a:solidFill>
                  <a:srgbClr val="0070C0"/>
                </a:solidFill>
              </a:rPr>
              <a:t>. </a:t>
            </a:r>
          </a:p>
        </p:txBody>
      </p:sp>
      <p:sp>
        <p:nvSpPr>
          <p:cNvPr id="2" name="Footer Placeholder 1"/>
          <p:cNvSpPr>
            <a:spLocks noGrp="1"/>
          </p:cNvSpPr>
          <p:nvPr>
            <p:ph type="ftr" sz="quarter" idx="10"/>
          </p:nvPr>
        </p:nvSpPr>
        <p:spPr/>
        <p:txBody>
          <a:bodyPr/>
          <a:lstStyle/>
          <a:p>
            <a:r>
              <a:rPr lang="en-US" altLang="en-US" dirty="0"/>
              <a:t>Chapter 18B Ksp &amp; Spontaneity</a:t>
            </a:r>
          </a:p>
        </p:txBody>
      </p:sp>
      <p:sp>
        <p:nvSpPr>
          <p:cNvPr id="5" name="Rectangle 4"/>
          <p:cNvSpPr/>
          <p:nvPr/>
        </p:nvSpPr>
        <p:spPr>
          <a:xfrm>
            <a:off x="1531628" y="102427"/>
            <a:ext cx="6088372" cy="522562"/>
          </a:xfrm>
          <a:prstGeom prst="rect">
            <a:avLst/>
          </a:prstGeom>
          <a:solidFill>
            <a:schemeClr val="bg2">
              <a:lumMod val="40000"/>
              <a:lumOff val="60000"/>
            </a:schemeClr>
          </a:solidFill>
        </p:spPr>
        <p:txBody>
          <a:bodyPr wrap="square" lIns="90788" tIns="45394" rIns="90788" bIns="45394">
            <a:spAutoFit/>
          </a:bodyPr>
          <a:lstStyle/>
          <a:p>
            <a:pPr marL="0" indent="0" algn="ctr">
              <a:spcBef>
                <a:spcPts val="1200"/>
              </a:spcBef>
            </a:pPr>
            <a:r>
              <a:rPr lang="en-US" sz="2800" dirty="0">
                <a:solidFill>
                  <a:srgbClr val="FF0000"/>
                </a:solidFill>
              </a:rPr>
              <a:t>Spontaneity (Free Energy):  ∆G</a:t>
            </a:r>
          </a:p>
        </p:txBody>
      </p:sp>
      <p:pic>
        <p:nvPicPr>
          <p:cNvPr id="6" name="Picture 5" descr="quick_check-01.eps"/>
          <p:cNvPicPr/>
          <p:nvPr/>
        </p:nvPicPr>
        <p:blipFill>
          <a:blip r:embed="rId3">
            <a:extLst>
              <a:ext uri="{28A0092B-C50C-407E-A947-70E740481C1C}">
                <a14:useLocalDpi xmlns:a14="http://schemas.microsoft.com/office/drawing/2010/main" val="0"/>
              </a:ext>
            </a:extLst>
          </a:blip>
          <a:stretch>
            <a:fillRect/>
          </a:stretch>
        </p:blipFill>
        <p:spPr>
          <a:xfrm>
            <a:off x="8153400" y="1"/>
            <a:ext cx="990600" cy="838200"/>
          </a:xfrm>
          <a:prstGeom prst="rect">
            <a:avLst/>
          </a:prstGeom>
        </p:spPr>
      </p:pic>
    </p:spTree>
    <p:extLst>
      <p:ext uri="{BB962C8B-B14F-4D97-AF65-F5344CB8AC3E}">
        <p14:creationId xmlns:p14="http://schemas.microsoft.com/office/powerpoint/2010/main" val="21533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11">
                                            <p:txEl>
                                              <p:pRg st="4" end="4"/>
                                            </p:txEl>
                                          </p:spTgt>
                                        </p:tgtEl>
                                        <p:attrNameLst>
                                          <p:attrName>style.visibility</p:attrName>
                                        </p:attrNameLst>
                                      </p:cBhvr>
                                      <p:to>
                                        <p:strVal val="visible"/>
                                      </p:to>
                                    </p:set>
                                    <p:animEffect transition="in" filter="fade">
                                      <p:cBhvr>
                                        <p:cTn id="7" dur="500"/>
                                        <p:tgtEl>
                                          <p:spTgt spid="727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11">
                                            <p:txEl>
                                              <p:pRg st="5" end="5"/>
                                            </p:txEl>
                                          </p:spTgt>
                                        </p:tgtEl>
                                        <p:attrNameLst>
                                          <p:attrName>style.visibility</p:attrName>
                                        </p:attrNameLst>
                                      </p:cBhvr>
                                      <p:to>
                                        <p:strVal val="visible"/>
                                      </p:to>
                                    </p:set>
                                    <p:animEffect transition="in" filter="fade">
                                      <p:cBhvr>
                                        <p:cTn id="12" dur="500"/>
                                        <p:tgtEl>
                                          <p:spTgt spid="727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711">
                                            <p:txEl>
                                              <p:pRg st="6" end="6"/>
                                            </p:txEl>
                                          </p:spTgt>
                                        </p:tgtEl>
                                        <p:attrNameLst>
                                          <p:attrName>style.visibility</p:attrName>
                                        </p:attrNameLst>
                                      </p:cBhvr>
                                      <p:to>
                                        <p:strVal val="visible"/>
                                      </p:to>
                                    </p:set>
                                    <p:animEffect transition="in" filter="fade">
                                      <p:cBhvr>
                                        <p:cTn id="17" dur="500"/>
                                        <p:tgtEl>
                                          <p:spTgt spid="727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190500" y="1066800"/>
            <a:ext cx="8762999" cy="490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4763"/>
            <a:r>
              <a:rPr lang="en-US" dirty="0">
                <a:solidFill>
                  <a:srgbClr val="FF0000"/>
                </a:solidFill>
              </a:rPr>
              <a:t>Free Energy reflects the capacity of a substance to supply useful work in a reaction.</a:t>
            </a:r>
          </a:p>
          <a:p>
            <a:pPr indent="0" algn="ctr">
              <a:spcBef>
                <a:spcPts val="600"/>
              </a:spcBef>
            </a:pPr>
            <a:r>
              <a:rPr lang="en-US" sz="3200" dirty="0">
                <a:solidFill>
                  <a:srgbClr val="00B050"/>
                </a:solidFill>
              </a:rPr>
              <a:t>∆G </a:t>
            </a:r>
            <a:r>
              <a:rPr lang="en-US" sz="3200" baseline="-25000" dirty="0">
                <a:solidFill>
                  <a:srgbClr val="00B050"/>
                </a:solidFill>
              </a:rPr>
              <a:t>rxn</a:t>
            </a:r>
            <a:r>
              <a:rPr lang="en-US" sz="3200" dirty="0">
                <a:solidFill>
                  <a:srgbClr val="00B050"/>
                </a:solidFill>
              </a:rPr>
              <a:t> = ∑∆G </a:t>
            </a:r>
            <a:r>
              <a:rPr lang="en-US" sz="3200" baseline="-25000" dirty="0">
                <a:solidFill>
                  <a:srgbClr val="00B050"/>
                </a:solidFill>
              </a:rPr>
              <a:t>products</a:t>
            </a:r>
            <a:r>
              <a:rPr lang="en-US" sz="3200" dirty="0">
                <a:solidFill>
                  <a:srgbClr val="00B050"/>
                </a:solidFill>
              </a:rPr>
              <a:t>  -  ∑∆G </a:t>
            </a:r>
            <a:r>
              <a:rPr lang="en-US" sz="3200" baseline="-25000" dirty="0">
                <a:solidFill>
                  <a:srgbClr val="00B050"/>
                </a:solidFill>
              </a:rPr>
              <a:t>reactants</a:t>
            </a:r>
            <a:endParaRPr lang="en-US" sz="3200" dirty="0">
              <a:solidFill>
                <a:srgbClr val="00B050"/>
              </a:solidFill>
            </a:endParaRPr>
          </a:p>
          <a:p>
            <a:pPr marL="1828800" indent="-1828800">
              <a:spcBef>
                <a:spcPts val="2400"/>
              </a:spcBef>
            </a:pPr>
            <a:r>
              <a:rPr lang="en-US" dirty="0">
                <a:solidFill>
                  <a:srgbClr val="0070C0"/>
                </a:solidFill>
              </a:rPr>
              <a:t>∆G </a:t>
            </a:r>
            <a:r>
              <a:rPr lang="en-US" baseline="-25000" dirty="0">
                <a:solidFill>
                  <a:srgbClr val="0070C0"/>
                </a:solidFill>
              </a:rPr>
              <a:t>rxn</a:t>
            </a:r>
            <a:r>
              <a:rPr lang="en-US" dirty="0">
                <a:solidFill>
                  <a:srgbClr val="0070C0"/>
                </a:solidFill>
              </a:rPr>
              <a:t>  =  -  </a:t>
            </a:r>
            <a:r>
              <a:rPr lang="en-US" dirty="0">
                <a:solidFill>
                  <a:srgbClr val="000000"/>
                </a:solidFill>
              </a:rPr>
              <a:t>	the reaction is </a:t>
            </a:r>
            <a:r>
              <a:rPr lang="en-US" u="sng" dirty="0">
                <a:solidFill>
                  <a:srgbClr val="0070C0"/>
                </a:solidFill>
              </a:rPr>
              <a:t>spontaneous</a:t>
            </a:r>
            <a:r>
              <a:rPr lang="en-US" dirty="0">
                <a:solidFill>
                  <a:srgbClr val="000000"/>
                </a:solidFill>
              </a:rPr>
              <a:t> and capable of producing useful work.</a:t>
            </a:r>
          </a:p>
          <a:p>
            <a:pPr marL="1828800" indent="-1828800">
              <a:spcBef>
                <a:spcPts val="2400"/>
              </a:spcBef>
            </a:pPr>
            <a:r>
              <a:rPr lang="en-US" dirty="0">
                <a:solidFill>
                  <a:srgbClr val="00B050"/>
                </a:solidFill>
              </a:rPr>
              <a:t>∆G </a:t>
            </a:r>
            <a:r>
              <a:rPr lang="en-US" baseline="-25000" dirty="0">
                <a:solidFill>
                  <a:srgbClr val="00B050"/>
                </a:solidFill>
              </a:rPr>
              <a:t>rxn</a:t>
            </a:r>
            <a:r>
              <a:rPr lang="en-US" dirty="0">
                <a:solidFill>
                  <a:srgbClr val="00B050"/>
                </a:solidFill>
              </a:rPr>
              <a:t>  = + </a:t>
            </a:r>
            <a:r>
              <a:rPr lang="en-US" dirty="0">
                <a:solidFill>
                  <a:srgbClr val="000000"/>
                </a:solidFill>
              </a:rPr>
              <a:t>	the reaction is </a:t>
            </a:r>
            <a:r>
              <a:rPr lang="en-US" u="sng" dirty="0">
                <a:solidFill>
                  <a:srgbClr val="00B050"/>
                </a:solidFill>
              </a:rPr>
              <a:t>non-spontaneous</a:t>
            </a:r>
            <a:r>
              <a:rPr lang="en-US" dirty="0">
                <a:solidFill>
                  <a:srgbClr val="000000"/>
                </a:solidFill>
              </a:rPr>
              <a:t> … work must be applied to the reaction.  However, the reverse reaction would be spontaneous (∆ G </a:t>
            </a:r>
            <a:r>
              <a:rPr lang="en-US" baseline="-25000" dirty="0">
                <a:solidFill>
                  <a:srgbClr val="000000"/>
                </a:solidFill>
              </a:rPr>
              <a:t>rxn</a:t>
            </a:r>
            <a:r>
              <a:rPr lang="en-US" dirty="0">
                <a:solidFill>
                  <a:srgbClr val="000000"/>
                </a:solidFill>
              </a:rPr>
              <a:t> = -). </a:t>
            </a:r>
          </a:p>
          <a:p>
            <a:pPr marL="1828800" indent="-1828800">
              <a:spcBef>
                <a:spcPts val="2400"/>
              </a:spcBef>
            </a:pPr>
            <a:r>
              <a:rPr lang="en-US" dirty="0">
                <a:solidFill>
                  <a:srgbClr val="FF0000"/>
                </a:solidFill>
              </a:rPr>
              <a:t>∆G </a:t>
            </a:r>
            <a:r>
              <a:rPr lang="en-US" baseline="-25000" dirty="0">
                <a:solidFill>
                  <a:srgbClr val="FF0000"/>
                </a:solidFill>
              </a:rPr>
              <a:t>rxn</a:t>
            </a:r>
            <a:r>
              <a:rPr lang="en-US" dirty="0">
                <a:solidFill>
                  <a:srgbClr val="FF0000"/>
                </a:solidFill>
              </a:rPr>
              <a:t>  = 0 </a:t>
            </a:r>
            <a:r>
              <a:rPr lang="en-US" dirty="0">
                <a:solidFill>
                  <a:srgbClr val="000000"/>
                </a:solidFill>
              </a:rPr>
              <a:t>	the reaction is at </a:t>
            </a:r>
            <a:r>
              <a:rPr lang="en-US" u="sng" dirty="0">
                <a:solidFill>
                  <a:srgbClr val="FF0000"/>
                </a:solidFill>
              </a:rPr>
              <a:t>equilibrium</a:t>
            </a:r>
            <a:r>
              <a:rPr lang="en-US" dirty="0">
                <a:solidFill>
                  <a:srgbClr val="000000"/>
                </a:solidFill>
              </a:rPr>
              <a:t> … there is no driving force to make the reaction go forward or reverse.</a:t>
            </a:r>
          </a:p>
        </p:txBody>
      </p:sp>
      <p:sp>
        <p:nvSpPr>
          <p:cNvPr id="6" name="Rectangle 5"/>
          <p:cNvSpPr/>
          <p:nvPr/>
        </p:nvSpPr>
        <p:spPr>
          <a:xfrm>
            <a:off x="1531628" y="102427"/>
            <a:ext cx="6088372" cy="522562"/>
          </a:xfrm>
          <a:prstGeom prst="rect">
            <a:avLst/>
          </a:prstGeom>
          <a:solidFill>
            <a:schemeClr val="bg2">
              <a:lumMod val="40000"/>
              <a:lumOff val="60000"/>
            </a:schemeClr>
          </a:solidFill>
        </p:spPr>
        <p:txBody>
          <a:bodyPr wrap="square" lIns="90788" tIns="45394" rIns="90788" bIns="45394">
            <a:spAutoFit/>
          </a:bodyPr>
          <a:lstStyle/>
          <a:p>
            <a:pPr algn="ctr">
              <a:spcBef>
                <a:spcPts val="1200"/>
              </a:spcBef>
            </a:pPr>
            <a:r>
              <a:rPr lang="en-US" sz="2800" dirty="0">
                <a:solidFill>
                  <a:srgbClr val="FF0000"/>
                </a:solidFill>
              </a:rPr>
              <a:t>Spontaneity (Free Energy):  ∆G</a:t>
            </a:r>
          </a:p>
        </p:txBody>
      </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21629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4">
                                            <p:txEl>
                                              <p:pRg st="1" end="1"/>
                                            </p:txEl>
                                          </p:spTgt>
                                        </p:tgtEl>
                                        <p:attrNameLst>
                                          <p:attrName>style.visibility</p:attrName>
                                        </p:attrNameLst>
                                      </p:cBhvr>
                                      <p:to>
                                        <p:strVal val="visible"/>
                                      </p:to>
                                    </p:set>
                                    <p:animEffect transition="in" filter="fade">
                                      <p:cBhvr>
                                        <p:cTn id="7" dur="500"/>
                                        <p:tgtEl>
                                          <p:spTgt spid="1423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44">
                                            <p:txEl>
                                              <p:pRg st="2" end="2"/>
                                            </p:txEl>
                                          </p:spTgt>
                                        </p:tgtEl>
                                        <p:attrNameLst>
                                          <p:attrName>style.visibility</p:attrName>
                                        </p:attrNameLst>
                                      </p:cBhvr>
                                      <p:to>
                                        <p:strVal val="visible"/>
                                      </p:to>
                                    </p:set>
                                    <p:animEffect transition="in" filter="fade">
                                      <p:cBhvr>
                                        <p:cTn id="12" dur="500"/>
                                        <p:tgtEl>
                                          <p:spTgt spid="1423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344">
                                            <p:txEl>
                                              <p:pRg st="3" end="3"/>
                                            </p:txEl>
                                          </p:spTgt>
                                        </p:tgtEl>
                                        <p:attrNameLst>
                                          <p:attrName>style.visibility</p:attrName>
                                        </p:attrNameLst>
                                      </p:cBhvr>
                                      <p:to>
                                        <p:strVal val="visible"/>
                                      </p:to>
                                    </p:set>
                                    <p:animEffect transition="in" filter="fade">
                                      <p:cBhvr>
                                        <p:cTn id="17" dur="500"/>
                                        <p:tgtEl>
                                          <p:spTgt spid="14234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344">
                                            <p:txEl>
                                              <p:pRg st="4" end="4"/>
                                            </p:txEl>
                                          </p:spTgt>
                                        </p:tgtEl>
                                        <p:attrNameLst>
                                          <p:attrName>style.visibility</p:attrName>
                                        </p:attrNameLst>
                                      </p:cBhvr>
                                      <p:to>
                                        <p:strVal val="visible"/>
                                      </p:to>
                                    </p:set>
                                    <p:animEffect transition="in" filter="fade">
                                      <p:cBhvr>
                                        <p:cTn id="22" dur="500"/>
                                        <p:tgtEl>
                                          <p:spTgt spid="1423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4" name="Text Box 8"/>
          <p:cNvSpPr txBox="1">
            <a:spLocks noChangeArrowheads="1"/>
          </p:cNvSpPr>
          <p:nvPr/>
        </p:nvSpPr>
        <p:spPr bwMode="auto">
          <a:xfrm>
            <a:off x="228600" y="685800"/>
            <a:ext cx="8762999" cy="139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6075" indent="-346075">
              <a:defRPr sz="2400">
                <a:solidFill>
                  <a:schemeClr val="tx1"/>
                </a:solidFill>
                <a:latin typeface="Arial" panose="020B0604020202020204" pitchFamily="34" charset="0"/>
                <a:ea typeface="ＭＳ Ｐゴシック" panose="020B0600070205080204" pitchFamily="34" charset="-128"/>
              </a:defRPr>
            </a:lvl1pPr>
            <a:lvl2pPr marL="46037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4763"/>
            <a:r>
              <a:rPr lang="en-US" dirty="0">
                <a:solidFill>
                  <a:srgbClr val="FF0000"/>
                </a:solidFill>
              </a:rPr>
              <a:t>Free Energy reflects the capacity of a substance to supply useful work in a reaction.</a:t>
            </a:r>
          </a:p>
          <a:p>
            <a:pPr indent="0" algn="ctr">
              <a:spcBef>
                <a:spcPts val="600"/>
              </a:spcBef>
            </a:pPr>
            <a:r>
              <a:rPr lang="en-US" sz="3200" dirty="0">
                <a:solidFill>
                  <a:srgbClr val="00B050"/>
                </a:solidFill>
              </a:rPr>
              <a:t>∆G </a:t>
            </a:r>
            <a:r>
              <a:rPr lang="en-US" sz="3200" baseline="-25000" dirty="0">
                <a:solidFill>
                  <a:srgbClr val="00B050"/>
                </a:solidFill>
              </a:rPr>
              <a:t>rxn</a:t>
            </a:r>
            <a:r>
              <a:rPr lang="en-US" sz="3200" dirty="0">
                <a:solidFill>
                  <a:srgbClr val="00B050"/>
                </a:solidFill>
              </a:rPr>
              <a:t> = ∑∆G </a:t>
            </a:r>
            <a:r>
              <a:rPr lang="en-US" sz="3200" baseline="-25000" dirty="0">
                <a:solidFill>
                  <a:srgbClr val="00B050"/>
                </a:solidFill>
              </a:rPr>
              <a:t>products</a:t>
            </a:r>
            <a:r>
              <a:rPr lang="en-US" sz="3200" dirty="0">
                <a:solidFill>
                  <a:srgbClr val="00B050"/>
                </a:solidFill>
              </a:rPr>
              <a:t>  -  ∑∆G </a:t>
            </a:r>
            <a:r>
              <a:rPr lang="en-US" sz="3200" baseline="-25000" dirty="0">
                <a:solidFill>
                  <a:srgbClr val="00B050"/>
                </a:solidFill>
              </a:rPr>
              <a:t>reactants</a:t>
            </a:r>
            <a:endParaRPr lang="en-US" sz="3200" dirty="0">
              <a:solidFill>
                <a:srgbClr val="00B050"/>
              </a:solidFill>
            </a:endParaRPr>
          </a:p>
        </p:txBody>
      </p:sp>
      <p:sp>
        <p:nvSpPr>
          <p:cNvPr id="6" name="Rectangle 5"/>
          <p:cNvSpPr/>
          <p:nvPr/>
        </p:nvSpPr>
        <p:spPr>
          <a:xfrm>
            <a:off x="1531628" y="102427"/>
            <a:ext cx="6088372" cy="522562"/>
          </a:xfrm>
          <a:prstGeom prst="rect">
            <a:avLst/>
          </a:prstGeom>
          <a:solidFill>
            <a:schemeClr val="bg2">
              <a:lumMod val="40000"/>
              <a:lumOff val="60000"/>
            </a:schemeClr>
          </a:solidFill>
        </p:spPr>
        <p:txBody>
          <a:bodyPr wrap="square" lIns="90788" tIns="45394" rIns="90788" bIns="45394">
            <a:spAutoFit/>
          </a:bodyPr>
          <a:lstStyle/>
          <a:p>
            <a:pPr algn="ctr">
              <a:spcBef>
                <a:spcPts val="1200"/>
              </a:spcBef>
            </a:pPr>
            <a:r>
              <a:rPr lang="en-US" sz="2800" dirty="0">
                <a:solidFill>
                  <a:srgbClr val="FF0000"/>
                </a:solidFill>
              </a:rPr>
              <a:t>Spontaneity (Free Energy):  ∆G</a:t>
            </a:r>
          </a:p>
        </p:txBody>
      </p:sp>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pic>
        <p:nvPicPr>
          <p:cNvPr id="2" name="Picture 1">
            <a:extLst>
              <a:ext uri="{FF2B5EF4-FFF2-40B4-BE49-F238E27FC236}">
                <a16:creationId xmlns:a16="http://schemas.microsoft.com/office/drawing/2014/main" id="{987E4E8D-E311-41E0-95E1-EC6BF916336B}"/>
              </a:ext>
            </a:extLst>
          </p:cNvPr>
          <p:cNvPicPr>
            <a:picLocks noChangeAspect="1"/>
          </p:cNvPicPr>
          <p:nvPr/>
        </p:nvPicPr>
        <p:blipFill>
          <a:blip r:embed="rId3"/>
          <a:stretch>
            <a:fillRect/>
          </a:stretch>
        </p:blipFill>
        <p:spPr>
          <a:xfrm>
            <a:off x="6507252" y="2232048"/>
            <a:ext cx="2636748" cy="4046571"/>
          </a:xfrm>
          <a:prstGeom prst="rect">
            <a:avLst/>
          </a:prstGeom>
        </p:spPr>
      </p:pic>
      <p:sp>
        <p:nvSpPr>
          <p:cNvPr id="4" name="Rectangle 3">
            <a:extLst>
              <a:ext uri="{FF2B5EF4-FFF2-40B4-BE49-F238E27FC236}">
                <a16:creationId xmlns:a16="http://schemas.microsoft.com/office/drawing/2014/main" id="{41CACDFB-4BF1-4121-8D8E-8C3D17C456B8}"/>
              </a:ext>
            </a:extLst>
          </p:cNvPr>
          <p:cNvSpPr/>
          <p:nvPr/>
        </p:nvSpPr>
        <p:spPr>
          <a:xfrm>
            <a:off x="47624" y="2934676"/>
            <a:ext cx="6469153" cy="2108269"/>
          </a:xfrm>
          <a:prstGeom prst="rect">
            <a:avLst/>
          </a:prstGeom>
        </p:spPr>
        <p:txBody>
          <a:bodyPr wrap="square">
            <a:spAutoFit/>
          </a:bodyPr>
          <a:lstStyle/>
          <a:p>
            <a:pPr marL="0" indent="0">
              <a:spcBef>
                <a:spcPts val="1800"/>
              </a:spcBef>
            </a:pPr>
            <a:r>
              <a:rPr lang="en-US" sz="2800" dirty="0">
                <a:solidFill>
                  <a:srgbClr val="0070C0"/>
                </a:solidFill>
              </a:rPr>
              <a:t>Free Energy is calculated in a manner completely analogous to ∆ H</a:t>
            </a:r>
            <a:r>
              <a:rPr lang="en-US" sz="2800" baseline="-25000" dirty="0">
                <a:solidFill>
                  <a:srgbClr val="0070C0"/>
                </a:solidFill>
              </a:rPr>
              <a:t>rxn</a:t>
            </a:r>
            <a:r>
              <a:rPr lang="en-US" sz="2800" dirty="0">
                <a:solidFill>
                  <a:srgbClr val="0070C0"/>
                </a:solidFill>
              </a:rPr>
              <a:t>.  Reverse reactions use opposite sign.</a:t>
            </a:r>
          </a:p>
          <a:p>
            <a:pPr marL="0" indent="0" algn="ctr">
              <a:spcBef>
                <a:spcPts val="1800"/>
              </a:spcBef>
            </a:pPr>
            <a:r>
              <a:rPr lang="en-US" sz="3200" dirty="0">
                <a:solidFill>
                  <a:srgbClr val="000000"/>
                </a:solidFill>
              </a:rPr>
              <a:t>∆G </a:t>
            </a:r>
            <a:r>
              <a:rPr lang="en-US" sz="3200" baseline="-25000" dirty="0">
                <a:solidFill>
                  <a:srgbClr val="000000"/>
                </a:solidFill>
              </a:rPr>
              <a:t>total</a:t>
            </a:r>
            <a:r>
              <a:rPr lang="en-US" sz="3200" dirty="0">
                <a:solidFill>
                  <a:srgbClr val="000000"/>
                </a:solidFill>
              </a:rPr>
              <a:t> = ∆G</a:t>
            </a:r>
            <a:r>
              <a:rPr lang="en-US" sz="3200" baseline="-25000" dirty="0">
                <a:solidFill>
                  <a:srgbClr val="000000"/>
                </a:solidFill>
              </a:rPr>
              <a:t>1</a:t>
            </a:r>
            <a:r>
              <a:rPr lang="en-US" sz="3200" dirty="0">
                <a:solidFill>
                  <a:srgbClr val="000000"/>
                </a:solidFill>
              </a:rPr>
              <a:t> + ∆G</a:t>
            </a:r>
            <a:r>
              <a:rPr lang="en-US" sz="3200" baseline="-25000" dirty="0">
                <a:solidFill>
                  <a:srgbClr val="000000"/>
                </a:solidFill>
              </a:rPr>
              <a:t>2</a:t>
            </a:r>
            <a:r>
              <a:rPr lang="en-US" sz="3200" dirty="0">
                <a:solidFill>
                  <a:srgbClr val="000000"/>
                </a:solidFill>
              </a:rPr>
              <a:t> + ∆G</a:t>
            </a:r>
            <a:r>
              <a:rPr lang="en-US" sz="3200" baseline="-25000" dirty="0">
                <a:solidFill>
                  <a:srgbClr val="000000"/>
                </a:solidFill>
              </a:rPr>
              <a:t>3</a:t>
            </a:r>
            <a:r>
              <a:rPr lang="en-US" sz="3200" dirty="0">
                <a:solidFill>
                  <a:srgbClr val="000000"/>
                </a:solidFill>
              </a:rPr>
              <a:t>  …</a:t>
            </a:r>
          </a:p>
        </p:txBody>
      </p:sp>
    </p:spTree>
    <p:extLst>
      <p:ext uri="{BB962C8B-B14F-4D97-AF65-F5344CB8AC3E}">
        <p14:creationId xmlns:p14="http://schemas.microsoft.com/office/powerpoint/2010/main" val="244655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0" y="990600"/>
            <a:ext cx="8839200" cy="5631653"/>
          </a:xfrm>
          <a:prstGeom prst="rect">
            <a:avLst/>
          </a:prstGeom>
          <a:noFill/>
        </p:spPr>
        <p:txBody>
          <a:bodyPr wrap="square" lIns="90788" tIns="45394" rIns="90788" bIns="45394" rtlCol="0">
            <a:spAutoFit/>
          </a:bodyPr>
          <a:lstStyle/>
          <a:p>
            <a:pPr>
              <a:spcBef>
                <a:spcPts val="1200"/>
              </a:spcBef>
            </a:pPr>
            <a:r>
              <a:rPr lang="en-US" sz="2800" dirty="0">
                <a:solidFill>
                  <a:srgbClr val="000000"/>
                </a:solidFill>
              </a:rPr>
              <a:t>Entropy is the measure of “disorder” or “randomness”</a:t>
            </a:r>
          </a:p>
          <a:p>
            <a:pPr>
              <a:spcBef>
                <a:spcPts val="1200"/>
              </a:spcBef>
            </a:pPr>
            <a:r>
              <a:rPr lang="en-US" sz="2800" dirty="0">
                <a:solidFill>
                  <a:srgbClr val="FF0000"/>
                </a:solidFill>
              </a:rPr>
              <a:t>∆S </a:t>
            </a:r>
            <a:r>
              <a:rPr lang="en-US" sz="2800" baseline="-25000" dirty="0">
                <a:solidFill>
                  <a:srgbClr val="FF0000"/>
                </a:solidFill>
              </a:rPr>
              <a:t>rxn</a:t>
            </a:r>
            <a:r>
              <a:rPr lang="en-US" sz="2800" dirty="0">
                <a:solidFill>
                  <a:srgbClr val="FF0000"/>
                </a:solidFill>
              </a:rPr>
              <a:t>  =  -  </a:t>
            </a:r>
            <a:r>
              <a:rPr lang="en-US" sz="2800" dirty="0">
                <a:solidFill>
                  <a:srgbClr val="000000"/>
                </a:solidFill>
              </a:rPr>
              <a:t>… low entropy … more “order”</a:t>
            </a:r>
          </a:p>
          <a:p>
            <a:pPr>
              <a:spcBef>
                <a:spcPts val="1200"/>
              </a:spcBef>
            </a:pPr>
            <a:r>
              <a:rPr lang="en-US" sz="3200" dirty="0">
                <a:solidFill>
                  <a:srgbClr val="00B050"/>
                </a:solidFill>
              </a:rPr>
              <a:t>∆S </a:t>
            </a:r>
            <a:r>
              <a:rPr lang="en-US" sz="3200" baseline="-25000" dirty="0">
                <a:solidFill>
                  <a:srgbClr val="00B050"/>
                </a:solidFill>
              </a:rPr>
              <a:t>rxn</a:t>
            </a:r>
            <a:r>
              <a:rPr lang="en-US" sz="3200" dirty="0">
                <a:solidFill>
                  <a:srgbClr val="00B050"/>
                </a:solidFill>
              </a:rPr>
              <a:t>  =  +  </a:t>
            </a:r>
            <a:r>
              <a:rPr lang="en-US" sz="3200" dirty="0">
                <a:solidFill>
                  <a:srgbClr val="000000"/>
                </a:solidFill>
              </a:rPr>
              <a:t>… high entropy … more “disorder”</a:t>
            </a:r>
          </a:p>
          <a:p>
            <a:pPr>
              <a:spcBef>
                <a:spcPts val="1200"/>
              </a:spcBef>
            </a:pPr>
            <a:endParaRPr lang="en-US" sz="3200" dirty="0">
              <a:solidFill>
                <a:srgbClr val="000000"/>
              </a:solidFill>
            </a:endParaRPr>
          </a:p>
          <a:p>
            <a:pPr marL="1371600" indent="-457200">
              <a:spcBef>
                <a:spcPts val="1200"/>
              </a:spcBef>
              <a:buFont typeface="Wingdings" panose="05000000000000000000" pitchFamily="2" charset="2"/>
              <a:buChar char="Ø"/>
            </a:pPr>
            <a:r>
              <a:rPr lang="en-US" sz="3200" i="1" dirty="0">
                <a:solidFill>
                  <a:srgbClr val="000000"/>
                </a:solidFill>
              </a:rPr>
              <a:t>Beaker shatters when dropped</a:t>
            </a:r>
            <a:endParaRPr lang="en-US" sz="3200" dirty="0">
              <a:solidFill>
                <a:srgbClr val="000000"/>
              </a:solidFill>
            </a:endParaRPr>
          </a:p>
          <a:p>
            <a:pPr marL="1371600" indent="-457200">
              <a:spcBef>
                <a:spcPts val="1200"/>
              </a:spcBef>
              <a:buFont typeface="Wingdings" panose="05000000000000000000" pitchFamily="2" charset="2"/>
              <a:buChar char="Ø"/>
            </a:pPr>
            <a:r>
              <a:rPr lang="en-US" sz="3200" i="1" dirty="0">
                <a:solidFill>
                  <a:srgbClr val="000000"/>
                </a:solidFill>
              </a:rPr>
              <a:t>Rivers become polluted</a:t>
            </a:r>
            <a:endParaRPr lang="en-US" sz="3200" dirty="0">
              <a:solidFill>
                <a:srgbClr val="000000"/>
              </a:solidFill>
            </a:endParaRPr>
          </a:p>
          <a:p>
            <a:pPr marL="1371600" indent="-457200">
              <a:spcBef>
                <a:spcPts val="1200"/>
              </a:spcBef>
              <a:buFont typeface="Wingdings" panose="05000000000000000000" pitchFamily="2" charset="2"/>
              <a:buChar char="Ø"/>
            </a:pPr>
            <a:r>
              <a:rPr lang="en-US" sz="3200" i="1" dirty="0">
                <a:solidFill>
                  <a:srgbClr val="000000"/>
                </a:solidFill>
              </a:rPr>
              <a:t>Wilderness trails get littered</a:t>
            </a:r>
            <a:endParaRPr lang="en-US" sz="3200" dirty="0">
              <a:solidFill>
                <a:srgbClr val="000000"/>
              </a:solidFill>
            </a:endParaRPr>
          </a:p>
          <a:p>
            <a:pPr marL="1371600" indent="-457200">
              <a:spcBef>
                <a:spcPts val="1200"/>
              </a:spcBef>
              <a:buFont typeface="Wingdings" panose="05000000000000000000" pitchFamily="2" charset="2"/>
              <a:buChar char="Ø"/>
            </a:pPr>
            <a:r>
              <a:rPr lang="en-US" sz="3200" i="1" dirty="0">
                <a:solidFill>
                  <a:srgbClr val="000000"/>
                </a:solidFill>
              </a:rPr>
              <a:t>Students don’t push in chairs</a:t>
            </a:r>
            <a:endParaRPr lang="en-US" sz="3200" dirty="0">
              <a:solidFill>
                <a:srgbClr val="000000"/>
              </a:solidFill>
            </a:endParaRPr>
          </a:p>
          <a:p>
            <a:pPr>
              <a:spcBef>
                <a:spcPts val="1200"/>
              </a:spcBef>
            </a:pPr>
            <a:endParaRPr lang="en-US" sz="3200" dirty="0">
              <a:solidFill>
                <a:srgbClr val="000000"/>
              </a:solidFill>
            </a:endParaRPr>
          </a:p>
        </p:txBody>
      </p:sp>
      <p:sp>
        <p:nvSpPr>
          <p:cNvPr id="6" name="Rectangle 5"/>
          <p:cNvSpPr/>
          <p:nvPr/>
        </p:nvSpPr>
        <p:spPr>
          <a:xfrm>
            <a:off x="381000" y="152400"/>
            <a:ext cx="8305800" cy="584775"/>
          </a:xfrm>
          <a:prstGeom prst="rect">
            <a:avLst/>
          </a:prstGeom>
          <a:solidFill>
            <a:srgbClr val="EA6F1E"/>
          </a:solidFill>
        </p:spPr>
        <p:txBody>
          <a:bodyPr wrap="square">
            <a:spAutoFit/>
          </a:bodyPr>
          <a:lstStyle/>
          <a:p>
            <a:pPr algn="ctr"/>
            <a:r>
              <a:rPr lang="en-US" sz="3200" dirty="0">
                <a:solidFill>
                  <a:srgbClr val="FFFF00"/>
                </a:solidFill>
              </a:rPr>
              <a:t>Entropy ∆S  </a:t>
            </a:r>
            <a:r>
              <a:rPr lang="en-US" sz="3200" dirty="0">
                <a:solidFill>
                  <a:srgbClr val="FFFF00"/>
                </a:solidFill>
                <a:sym typeface="Wingdings"/>
              </a:rPr>
              <a:t></a:t>
            </a:r>
            <a:r>
              <a:rPr lang="en-US" sz="3200" dirty="0">
                <a:solidFill>
                  <a:srgbClr val="FFFF00"/>
                </a:solidFill>
              </a:rPr>
              <a:t>  2</a:t>
            </a:r>
            <a:r>
              <a:rPr lang="en-US" sz="3200" baseline="30000" dirty="0">
                <a:solidFill>
                  <a:srgbClr val="FFFF00"/>
                </a:solidFill>
              </a:rPr>
              <a:t>nd</a:t>
            </a:r>
            <a:r>
              <a:rPr lang="en-US" sz="3200" dirty="0">
                <a:solidFill>
                  <a:srgbClr val="FFFF00"/>
                </a:solidFill>
              </a:rPr>
              <a:t> Law of Thermodynamics</a:t>
            </a:r>
          </a:p>
        </p:txBody>
      </p:sp>
    </p:spTree>
    <p:extLst>
      <p:ext uri="{BB962C8B-B14F-4D97-AF65-F5344CB8AC3E}">
        <p14:creationId xmlns:p14="http://schemas.microsoft.com/office/powerpoint/2010/main" val="20946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2400" y="990600"/>
            <a:ext cx="8839200" cy="3323329"/>
          </a:xfrm>
          <a:prstGeom prst="rect">
            <a:avLst/>
          </a:prstGeom>
          <a:noFill/>
        </p:spPr>
        <p:txBody>
          <a:bodyPr wrap="square" lIns="90788" tIns="45394" rIns="90788" bIns="45394" rtlCol="0">
            <a:spAutoFit/>
          </a:bodyPr>
          <a:lstStyle/>
          <a:p>
            <a:pPr>
              <a:spcBef>
                <a:spcPts val="1200"/>
              </a:spcBef>
            </a:pPr>
            <a:r>
              <a:rPr lang="en-US" sz="1600" dirty="0">
                <a:solidFill>
                  <a:srgbClr val="000000"/>
                </a:solidFill>
              </a:rPr>
              <a:t>Entropy is the measure of “disorder” or “randomness”</a:t>
            </a:r>
          </a:p>
          <a:p>
            <a:pPr>
              <a:spcBef>
                <a:spcPts val="1200"/>
              </a:spcBef>
            </a:pPr>
            <a:r>
              <a:rPr lang="en-US" sz="1600" dirty="0">
                <a:solidFill>
                  <a:srgbClr val="FF0000"/>
                </a:solidFill>
              </a:rPr>
              <a:t>∆S </a:t>
            </a:r>
            <a:r>
              <a:rPr lang="en-US" sz="1600" baseline="-25000" dirty="0">
                <a:solidFill>
                  <a:srgbClr val="FF0000"/>
                </a:solidFill>
              </a:rPr>
              <a:t>rxn</a:t>
            </a:r>
            <a:r>
              <a:rPr lang="en-US" sz="1600" dirty="0">
                <a:solidFill>
                  <a:srgbClr val="FF0000"/>
                </a:solidFill>
              </a:rPr>
              <a:t>  =  -  </a:t>
            </a:r>
            <a:r>
              <a:rPr lang="en-US" sz="1600" dirty="0">
                <a:solidFill>
                  <a:srgbClr val="000000"/>
                </a:solidFill>
              </a:rPr>
              <a:t>… low entropy … more “order”</a:t>
            </a:r>
          </a:p>
          <a:p>
            <a:pPr>
              <a:spcBef>
                <a:spcPts val="1200"/>
              </a:spcBef>
            </a:pPr>
            <a:r>
              <a:rPr lang="en-US" sz="1600" dirty="0">
                <a:solidFill>
                  <a:srgbClr val="00B050"/>
                </a:solidFill>
              </a:rPr>
              <a:t>∆S </a:t>
            </a:r>
            <a:r>
              <a:rPr lang="en-US" sz="1600" baseline="-25000" dirty="0">
                <a:solidFill>
                  <a:srgbClr val="00B050"/>
                </a:solidFill>
              </a:rPr>
              <a:t>rxn</a:t>
            </a:r>
            <a:r>
              <a:rPr lang="en-US" sz="1600" dirty="0">
                <a:solidFill>
                  <a:srgbClr val="00B050"/>
                </a:solidFill>
              </a:rPr>
              <a:t>  =  +  </a:t>
            </a:r>
            <a:r>
              <a:rPr lang="en-US" sz="1600" dirty="0">
                <a:solidFill>
                  <a:srgbClr val="000000"/>
                </a:solidFill>
              </a:rPr>
              <a:t>… high entropy … more “disorder”</a:t>
            </a:r>
          </a:p>
          <a:p>
            <a:pPr algn="ctr">
              <a:spcBef>
                <a:spcPts val="2400"/>
              </a:spcBef>
            </a:pPr>
            <a:r>
              <a:rPr lang="en-US" sz="3600" dirty="0">
                <a:solidFill>
                  <a:srgbClr val="7030A0"/>
                </a:solidFill>
              </a:rPr>
              <a:t>∆S </a:t>
            </a:r>
            <a:r>
              <a:rPr lang="en-US" sz="3600" baseline="-25000" dirty="0">
                <a:solidFill>
                  <a:srgbClr val="7030A0"/>
                </a:solidFill>
              </a:rPr>
              <a:t>rxn</a:t>
            </a:r>
            <a:r>
              <a:rPr lang="en-US" sz="3600" dirty="0">
                <a:solidFill>
                  <a:srgbClr val="7030A0"/>
                </a:solidFill>
              </a:rPr>
              <a:t>  =  ∑∆S </a:t>
            </a:r>
            <a:r>
              <a:rPr lang="en-US" sz="3600" baseline="-25000" dirty="0">
                <a:solidFill>
                  <a:srgbClr val="7030A0"/>
                </a:solidFill>
              </a:rPr>
              <a:t>products</a:t>
            </a:r>
            <a:r>
              <a:rPr lang="en-US" sz="3600" dirty="0">
                <a:solidFill>
                  <a:srgbClr val="7030A0"/>
                </a:solidFill>
              </a:rPr>
              <a:t>  -  ∑∆S </a:t>
            </a:r>
            <a:r>
              <a:rPr lang="en-US" sz="3600" baseline="-25000" dirty="0">
                <a:solidFill>
                  <a:srgbClr val="7030A0"/>
                </a:solidFill>
              </a:rPr>
              <a:t>reactants</a:t>
            </a:r>
            <a:endParaRPr lang="en-US" sz="3600" dirty="0">
              <a:solidFill>
                <a:srgbClr val="7030A0"/>
              </a:solidFill>
            </a:endParaRPr>
          </a:p>
          <a:p>
            <a:pPr>
              <a:spcBef>
                <a:spcPts val="2400"/>
              </a:spcBef>
            </a:pPr>
            <a:r>
              <a:rPr lang="en-US" sz="2800" dirty="0">
                <a:solidFill>
                  <a:srgbClr val="000000"/>
                </a:solidFill>
              </a:rPr>
              <a:t>Entropy increases as temperature increases.</a:t>
            </a:r>
          </a:p>
          <a:p>
            <a:pPr>
              <a:spcBef>
                <a:spcPts val="1200"/>
              </a:spcBef>
            </a:pPr>
            <a:endParaRPr lang="en-US" sz="2800" dirty="0">
              <a:solidFill>
                <a:srgbClr val="000000"/>
              </a:solidFill>
            </a:endParaRPr>
          </a:p>
        </p:txBody>
      </p:sp>
      <p:sp>
        <p:nvSpPr>
          <p:cNvPr id="2" name="Footer Placeholder 1"/>
          <p:cNvSpPr>
            <a:spLocks noGrp="1"/>
          </p:cNvSpPr>
          <p:nvPr>
            <p:ph type="ftr" sz="quarter" idx="10"/>
          </p:nvPr>
        </p:nvSpPr>
        <p:spPr>
          <a:xfrm>
            <a:off x="4848226" y="6553200"/>
            <a:ext cx="4267199" cy="304800"/>
          </a:xfrm>
        </p:spPr>
        <p:txBody>
          <a:bodyPr/>
          <a:lstStyle/>
          <a:p>
            <a:r>
              <a:rPr lang="en-US" altLang="en-US" dirty="0">
                <a:solidFill>
                  <a:srgbClr val="000000"/>
                </a:solidFill>
              </a:rPr>
              <a:t>Chapter 18B Ksp &amp; Spontaneity</a:t>
            </a:r>
          </a:p>
        </p:txBody>
      </p:sp>
      <p:sp>
        <p:nvSpPr>
          <p:cNvPr id="6" name="Rectangle 5"/>
          <p:cNvSpPr/>
          <p:nvPr/>
        </p:nvSpPr>
        <p:spPr>
          <a:xfrm>
            <a:off x="381000" y="152400"/>
            <a:ext cx="8305800" cy="584775"/>
          </a:xfrm>
          <a:prstGeom prst="rect">
            <a:avLst/>
          </a:prstGeom>
          <a:solidFill>
            <a:srgbClr val="EA6F1E"/>
          </a:solidFill>
        </p:spPr>
        <p:txBody>
          <a:bodyPr wrap="square">
            <a:spAutoFit/>
          </a:bodyPr>
          <a:lstStyle/>
          <a:p>
            <a:pPr algn="ctr"/>
            <a:r>
              <a:rPr lang="en-US" sz="3200" dirty="0">
                <a:solidFill>
                  <a:srgbClr val="FFFF00"/>
                </a:solidFill>
              </a:rPr>
              <a:t>Entropy ∆S  </a:t>
            </a:r>
            <a:r>
              <a:rPr lang="en-US" sz="3200" dirty="0">
                <a:solidFill>
                  <a:srgbClr val="FFFF00"/>
                </a:solidFill>
                <a:sym typeface="Wingdings"/>
              </a:rPr>
              <a:t></a:t>
            </a:r>
            <a:r>
              <a:rPr lang="en-US" sz="3200" dirty="0">
                <a:solidFill>
                  <a:srgbClr val="FFFF00"/>
                </a:solidFill>
              </a:rPr>
              <a:t>  2</a:t>
            </a:r>
            <a:r>
              <a:rPr lang="en-US" sz="3200" baseline="30000" dirty="0">
                <a:solidFill>
                  <a:srgbClr val="FFFF00"/>
                </a:solidFill>
              </a:rPr>
              <a:t>nd</a:t>
            </a:r>
            <a:r>
              <a:rPr lang="en-US" sz="3200" dirty="0">
                <a:solidFill>
                  <a:srgbClr val="FFFF00"/>
                </a:solidFill>
              </a:rPr>
              <a:t> Law of Thermodynamics</a:t>
            </a:r>
          </a:p>
        </p:txBody>
      </p:sp>
      <p:pic>
        <p:nvPicPr>
          <p:cNvPr id="7" name="Picture 6">
            <a:extLst>
              <a:ext uri="{FF2B5EF4-FFF2-40B4-BE49-F238E27FC236}">
                <a16:creationId xmlns:a16="http://schemas.microsoft.com/office/drawing/2014/main" id="{B867496F-C179-4216-B8C0-11E0D58D0815}"/>
              </a:ext>
            </a:extLst>
          </p:cNvPr>
          <p:cNvPicPr>
            <a:picLocks noChangeAspect="1"/>
          </p:cNvPicPr>
          <p:nvPr/>
        </p:nvPicPr>
        <p:blipFill>
          <a:blip r:embed="rId2"/>
          <a:stretch>
            <a:fillRect/>
          </a:stretch>
        </p:blipFill>
        <p:spPr>
          <a:xfrm>
            <a:off x="1524000" y="3763009"/>
            <a:ext cx="5410200" cy="3037305"/>
          </a:xfrm>
          <a:prstGeom prst="rect">
            <a:avLst/>
          </a:prstGeom>
        </p:spPr>
      </p:pic>
    </p:spTree>
    <p:extLst>
      <p:ext uri="{BB962C8B-B14F-4D97-AF65-F5344CB8AC3E}">
        <p14:creationId xmlns:p14="http://schemas.microsoft.com/office/powerpoint/2010/main" val="363658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437" y="3048000"/>
            <a:ext cx="3767069" cy="3429000"/>
          </a:xfrm>
          <a:prstGeom prst="rect">
            <a:avLst/>
          </a:prstGeom>
        </p:spPr>
      </p:pic>
      <p:pic>
        <p:nvPicPr>
          <p:cNvPr id="4" name="Picture 3"/>
          <p:cNvPicPr>
            <a:picLocks noChangeAspect="1"/>
          </p:cNvPicPr>
          <p:nvPr/>
        </p:nvPicPr>
        <p:blipFill>
          <a:blip r:embed="rId3"/>
          <a:stretch>
            <a:fillRect/>
          </a:stretch>
        </p:blipFill>
        <p:spPr>
          <a:xfrm>
            <a:off x="5029200" y="3048001"/>
            <a:ext cx="3666601" cy="3429000"/>
          </a:xfrm>
          <a:prstGeom prst="rect">
            <a:avLst/>
          </a:prstGeom>
        </p:spPr>
      </p:pic>
      <p:sp>
        <p:nvSpPr>
          <p:cNvPr id="5" name="TextBox 4"/>
          <p:cNvSpPr txBox="1"/>
          <p:nvPr/>
        </p:nvSpPr>
        <p:spPr>
          <a:xfrm>
            <a:off x="228600" y="853265"/>
            <a:ext cx="8686799" cy="2015278"/>
          </a:xfrm>
          <a:prstGeom prst="rect">
            <a:avLst/>
          </a:prstGeom>
          <a:noFill/>
        </p:spPr>
        <p:txBody>
          <a:bodyPr wrap="square" lIns="90788" tIns="45394" rIns="90788" bIns="45394" rtlCol="0">
            <a:spAutoFit/>
          </a:bodyPr>
          <a:lstStyle/>
          <a:p>
            <a:pPr>
              <a:spcBef>
                <a:spcPts val="1200"/>
              </a:spcBef>
            </a:pPr>
            <a:r>
              <a:rPr lang="en-US" dirty="0">
                <a:solidFill>
                  <a:srgbClr val="00B050"/>
                </a:solidFill>
              </a:rPr>
              <a:t>Units:  J/mol K  or  cal/mol K </a:t>
            </a:r>
          </a:p>
          <a:p>
            <a:pPr>
              <a:spcBef>
                <a:spcPts val="1200"/>
              </a:spcBef>
            </a:pPr>
            <a:r>
              <a:rPr lang="en-US" dirty="0">
                <a:solidFill>
                  <a:srgbClr val="000000"/>
                </a:solidFill>
              </a:rPr>
              <a:t>The Entropy of the universe must always either stay the same or increase (more disorder). Proponents of the </a:t>
            </a:r>
            <a:r>
              <a:rPr lang="en-US" dirty="0">
                <a:solidFill>
                  <a:srgbClr val="00B0F0"/>
                </a:solidFill>
              </a:rPr>
              <a:t>big bang theory and evolution</a:t>
            </a:r>
            <a:r>
              <a:rPr lang="en-US" dirty="0">
                <a:solidFill>
                  <a:srgbClr val="000000"/>
                </a:solidFill>
              </a:rPr>
              <a:t> must side step this law of nature with fancy wording, purposeful contradiction, and often unpleasant attacks.</a:t>
            </a:r>
          </a:p>
        </p:txBody>
      </p:sp>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
        <p:nvSpPr>
          <p:cNvPr id="6" name="Rectangle 5"/>
          <p:cNvSpPr/>
          <p:nvPr/>
        </p:nvSpPr>
        <p:spPr>
          <a:xfrm>
            <a:off x="381000" y="152400"/>
            <a:ext cx="8305800" cy="584775"/>
          </a:xfrm>
          <a:prstGeom prst="rect">
            <a:avLst/>
          </a:prstGeom>
          <a:solidFill>
            <a:srgbClr val="EA6F1E"/>
          </a:solidFill>
        </p:spPr>
        <p:txBody>
          <a:bodyPr wrap="square">
            <a:spAutoFit/>
          </a:bodyPr>
          <a:lstStyle/>
          <a:p>
            <a:pPr algn="ctr"/>
            <a:r>
              <a:rPr lang="en-US" sz="3200" dirty="0">
                <a:solidFill>
                  <a:srgbClr val="FFFF00"/>
                </a:solidFill>
              </a:rPr>
              <a:t>Entropy ∆S  </a:t>
            </a:r>
            <a:r>
              <a:rPr lang="en-US" sz="3200" dirty="0">
                <a:solidFill>
                  <a:srgbClr val="FFFF00"/>
                </a:solidFill>
                <a:sym typeface="Wingdings"/>
              </a:rPr>
              <a:t></a:t>
            </a:r>
            <a:r>
              <a:rPr lang="en-US" sz="3200" dirty="0">
                <a:solidFill>
                  <a:srgbClr val="FFFF00"/>
                </a:solidFill>
              </a:rPr>
              <a:t>  2</a:t>
            </a:r>
            <a:r>
              <a:rPr lang="en-US" sz="3200" baseline="30000" dirty="0">
                <a:solidFill>
                  <a:srgbClr val="FFFF00"/>
                </a:solidFill>
              </a:rPr>
              <a:t>nd</a:t>
            </a:r>
            <a:r>
              <a:rPr lang="en-US" sz="3200" dirty="0">
                <a:solidFill>
                  <a:srgbClr val="FFFF00"/>
                </a:solidFill>
              </a:rPr>
              <a:t> Law of Thermodynamics</a:t>
            </a:r>
          </a:p>
        </p:txBody>
      </p:sp>
      <p:sp>
        <p:nvSpPr>
          <p:cNvPr id="7" name="Right Arrow 6"/>
          <p:cNvSpPr/>
          <p:nvPr/>
        </p:nvSpPr>
        <p:spPr bwMode="auto">
          <a:xfrm>
            <a:off x="4191000" y="4495800"/>
            <a:ext cx="762000" cy="3048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175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25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 y="152400"/>
            <a:ext cx="5877054" cy="2060628"/>
          </a:xfrm>
          <a:prstGeom prst="rect">
            <a:avLst/>
          </a:prstGeom>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pic>
        <p:nvPicPr>
          <p:cNvPr id="6" name="Picture 5" descr="0132525763_R79a"/>
          <p:cNvPicPr>
            <a:picLocks noChangeAspect="1" noChangeArrowheads="1"/>
          </p:cNvPicPr>
          <p:nvPr/>
        </p:nvPicPr>
        <p:blipFill>
          <a:blip r:embed="rId3">
            <a:extLst>
              <a:ext uri="{28A0092B-C50C-407E-A947-70E740481C1C}">
                <a14:useLocalDpi xmlns:a14="http://schemas.microsoft.com/office/drawing/2010/main" val="0"/>
              </a:ext>
            </a:extLst>
          </a:blip>
          <a:srcRect t="1563" b="72800"/>
          <a:stretch>
            <a:fillRect/>
          </a:stretch>
        </p:blipFill>
        <p:spPr bwMode="auto">
          <a:xfrm>
            <a:off x="1066805" y="3429076"/>
            <a:ext cx="6477000" cy="33416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451809"/>
            <a:ext cx="8763000" cy="954107"/>
          </a:xfrm>
          <a:prstGeom prst="rect">
            <a:avLst/>
          </a:prstGeom>
        </p:spPr>
        <p:txBody>
          <a:bodyPr wrap="square">
            <a:spAutoFit/>
          </a:bodyPr>
          <a:lstStyle/>
          <a:p>
            <a:pPr marL="0" indent="0"/>
            <a:r>
              <a:rPr lang="en-US" altLang="en-US" sz="2800" dirty="0">
                <a:solidFill>
                  <a:srgbClr val="FF0000"/>
                </a:solidFill>
              </a:rPr>
              <a:t>Entropy increases in substances as they change phase from solid to liquid to gaseous.  </a:t>
            </a:r>
          </a:p>
        </p:txBody>
      </p:sp>
      <p:pic>
        <p:nvPicPr>
          <p:cNvPr id="7" name="Picture 6" descr="example-01.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2" y="76200"/>
            <a:ext cx="1092518" cy="885825"/>
          </a:xfrm>
          <a:prstGeom prst="rect">
            <a:avLst/>
          </a:prstGeom>
        </p:spPr>
      </p:pic>
      <p:sp>
        <p:nvSpPr>
          <p:cNvPr id="8" name="Rectangle 7"/>
          <p:cNvSpPr/>
          <p:nvPr/>
        </p:nvSpPr>
        <p:spPr>
          <a:xfrm>
            <a:off x="6629400" y="152400"/>
            <a:ext cx="2438400" cy="584775"/>
          </a:xfrm>
          <a:prstGeom prst="rect">
            <a:avLst/>
          </a:prstGeom>
          <a:solidFill>
            <a:srgbClr val="EA6F1E"/>
          </a:solidFill>
        </p:spPr>
        <p:txBody>
          <a:bodyPr wrap="square">
            <a:spAutoFit/>
          </a:bodyPr>
          <a:lstStyle/>
          <a:p>
            <a:pPr algn="ctr"/>
            <a:r>
              <a:rPr lang="en-US" sz="3200" dirty="0">
                <a:solidFill>
                  <a:srgbClr val="FFFF00"/>
                </a:solidFill>
              </a:rPr>
              <a:t>Entropy ∆S</a:t>
            </a:r>
          </a:p>
        </p:txBody>
      </p:sp>
    </p:spTree>
    <p:extLst>
      <p:ext uri="{BB962C8B-B14F-4D97-AF65-F5344CB8AC3E}">
        <p14:creationId xmlns:p14="http://schemas.microsoft.com/office/powerpoint/2010/main" val="10772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76" y="831852"/>
            <a:ext cx="2414224" cy="2901948"/>
          </a:xfrm>
          <a:prstGeom prst="rect">
            <a:avLst/>
          </a:prstGeom>
        </p:spPr>
      </p:pic>
      <p:pic>
        <p:nvPicPr>
          <p:cNvPr id="4" name="Picture 3"/>
          <p:cNvPicPr>
            <a:picLocks noChangeAspect="1"/>
          </p:cNvPicPr>
          <p:nvPr/>
        </p:nvPicPr>
        <p:blipFill>
          <a:blip r:embed="rId3"/>
          <a:stretch>
            <a:fillRect/>
          </a:stretch>
        </p:blipFill>
        <p:spPr>
          <a:xfrm>
            <a:off x="2584400" y="816605"/>
            <a:ext cx="3511600" cy="2993395"/>
          </a:xfrm>
          <a:prstGeom prst="rect">
            <a:avLst/>
          </a:prstGeom>
        </p:spPr>
      </p:pic>
      <p:pic>
        <p:nvPicPr>
          <p:cNvPr id="5" name="Picture 4"/>
          <p:cNvPicPr>
            <a:picLocks noChangeAspect="1"/>
          </p:cNvPicPr>
          <p:nvPr/>
        </p:nvPicPr>
        <p:blipFill>
          <a:blip r:embed="rId4"/>
          <a:stretch>
            <a:fillRect/>
          </a:stretch>
        </p:blipFill>
        <p:spPr>
          <a:xfrm>
            <a:off x="6171950" y="878808"/>
            <a:ext cx="2895850" cy="2901948"/>
          </a:xfrm>
          <a:prstGeom prst="rect">
            <a:avLst/>
          </a:prstGeom>
        </p:spPr>
      </p:pic>
      <p:sp>
        <p:nvSpPr>
          <p:cNvPr id="6" name="TextBox 5"/>
          <p:cNvSpPr txBox="1"/>
          <p:nvPr/>
        </p:nvSpPr>
        <p:spPr>
          <a:xfrm>
            <a:off x="202852" y="3842448"/>
            <a:ext cx="8662096" cy="2830886"/>
          </a:xfrm>
          <a:prstGeom prst="rect">
            <a:avLst/>
          </a:prstGeom>
          <a:noFill/>
        </p:spPr>
        <p:txBody>
          <a:bodyPr wrap="square" lIns="90788" tIns="45394" rIns="90788" bIns="45394" rtlCol="0">
            <a:spAutoFit/>
          </a:bodyPr>
          <a:lstStyle/>
          <a:p>
            <a:pPr marL="0" lvl="7" eaLnBrk="0" fontAlgn="base" hangingPunct="0">
              <a:spcBef>
                <a:spcPts val="1200"/>
              </a:spcBef>
              <a:spcAft>
                <a:spcPct val="0"/>
              </a:spcAft>
            </a:pPr>
            <a:r>
              <a:rPr lang="en-US" sz="2800" dirty="0">
                <a:solidFill>
                  <a:srgbClr val="00B0F0"/>
                </a:solidFill>
              </a:rPr>
              <a:t>High pressure air whooshes “randomly” from a punctured  tire…..or from a balloon.</a:t>
            </a:r>
          </a:p>
          <a:p>
            <a:pPr marL="0" lvl="7" eaLnBrk="0" fontAlgn="base" hangingPunct="0">
              <a:spcBef>
                <a:spcPts val="1200"/>
              </a:spcBef>
              <a:spcAft>
                <a:spcPct val="0"/>
              </a:spcAft>
            </a:pPr>
            <a:r>
              <a:rPr lang="en-US" sz="2800" dirty="0">
                <a:solidFill>
                  <a:srgbClr val="FF0000"/>
                </a:solidFill>
              </a:rPr>
              <a:t>Hot things cool down. </a:t>
            </a:r>
            <a:r>
              <a:rPr lang="en-US" sz="2800" dirty="0"/>
              <a:t>Kinetic energy flows in the direction of </a:t>
            </a:r>
            <a:r>
              <a:rPr lang="en-US" sz="2800" dirty="0">
                <a:solidFill>
                  <a:srgbClr val="FF0000"/>
                </a:solidFill>
              </a:rPr>
              <a:t>hotter to cooler </a:t>
            </a:r>
            <a:r>
              <a:rPr lang="en-US" sz="2800" dirty="0"/>
              <a:t>because that direction of dispersal results in a greater amount of </a:t>
            </a:r>
            <a:r>
              <a:rPr lang="en-US" sz="2800" dirty="0">
                <a:solidFill>
                  <a:srgbClr val="FF0000"/>
                </a:solidFill>
              </a:rPr>
              <a:t>spreading out of energy</a:t>
            </a:r>
            <a:r>
              <a:rPr lang="en-US" sz="2800" dirty="0"/>
              <a:t> than the reverse.</a:t>
            </a:r>
          </a:p>
        </p:txBody>
      </p:sp>
      <p:sp>
        <p:nvSpPr>
          <p:cNvPr id="2" name="Footer Placeholder 1"/>
          <p:cNvSpPr>
            <a:spLocks noGrp="1"/>
          </p:cNvSpPr>
          <p:nvPr>
            <p:ph type="ftr" sz="quarter" idx="10"/>
          </p:nvPr>
        </p:nvSpPr>
        <p:spPr/>
        <p:txBody>
          <a:bodyPr/>
          <a:lstStyle/>
          <a:p>
            <a:r>
              <a:rPr lang="en-US" altLang="en-US" dirty="0"/>
              <a:t>Chapter 18B Ksp &amp; Spontaneity</a:t>
            </a:r>
          </a:p>
        </p:txBody>
      </p:sp>
      <p:sp>
        <p:nvSpPr>
          <p:cNvPr id="7" name="Rectangle 6"/>
          <p:cNvSpPr/>
          <p:nvPr/>
        </p:nvSpPr>
        <p:spPr>
          <a:xfrm>
            <a:off x="6629400" y="152400"/>
            <a:ext cx="2438400" cy="584775"/>
          </a:xfrm>
          <a:prstGeom prst="rect">
            <a:avLst/>
          </a:prstGeom>
          <a:solidFill>
            <a:srgbClr val="EA6F1E"/>
          </a:solidFill>
        </p:spPr>
        <p:txBody>
          <a:bodyPr wrap="square">
            <a:spAutoFit/>
          </a:bodyPr>
          <a:lstStyle/>
          <a:p>
            <a:pPr algn="ctr"/>
            <a:r>
              <a:rPr lang="en-US" sz="3200" dirty="0">
                <a:solidFill>
                  <a:srgbClr val="FFFF00"/>
                </a:solidFill>
              </a:rPr>
              <a:t>Entropy ∆S</a:t>
            </a:r>
          </a:p>
        </p:txBody>
      </p:sp>
      <p:pic>
        <p:nvPicPr>
          <p:cNvPr id="8" name="Picture 7" descr="example-0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82" y="24825"/>
            <a:ext cx="1092518" cy="737175"/>
          </a:xfrm>
          <a:prstGeom prst="rect">
            <a:avLst/>
          </a:prstGeom>
        </p:spPr>
      </p:pic>
    </p:spTree>
    <p:extLst>
      <p:ext uri="{BB962C8B-B14F-4D97-AF65-F5344CB8AC3E}">
        <p14:creationId xmlns:p14="http://schemas.microsoft.com/office/powerpoint/2010/main" val="106724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334001" y="903288"/>
            <a:ext cx="3505200" cy="2826132"/>
          </a:xfrm>
        </p:spPr>
        <p:txBody>
          <a:bodyPr/>
          <a:lstStyle/>
          <a:p>
            <a:pPr marL="0" lvl="1" indent="0">
              <a:buNone/>
            </a:pPr>
            <a:r>
              <a:rPr lang="en-US" altLang="en-US" sz="2600" dirty="0"/>
              <a:t>Entropy increases when a substance is divided into parts. For instance, entropy increases when an </a:t>
            </a:r>
            <a:r>
              <a:rPr lang="en-US" altLang="en-US" sz="2600" dirty="0">
                <a:solidFill>
                  <a:srgbClr val="FF0000"/>
                </a:solidFill>
              </a:rPr>
              <a:t>ionic compound dissolves in water</a:t>
            </a:r>
            <a:r>
              <a:rPr lang="en-US" altLang="en-US" sz="2600" dirty="0"/>
              <a:t>. </a:t>
            </a:r>
          </a:p>
        </p:txBody>
      </p:sp>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pic>
        <p:nvPicPr>
          <p:cNvPr id="6" name="Picture 5" descr="example-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2" y="76200"/>
            <a:ext cx="1092518" cy="885825"/>
          </a:xfrm>
          <a:prstGeom prst="rect">
            <a:avLst/>
          </a:prstGeom>
        </p:spPr>
      </p:pic>
      <p:sp>
        <p:nvSpPr>
          <p:cNvPr id="7" name="Rectangle 6"/>
          <p:cNvSpPr/>
          <p:nvPr/>
        </p:nvSpPr>
        <p:spPr>
          <a:xfrm>
            <a:off x="6629400" y="152400"/>
            <a:ext cx="2438400" cy="584775"/>
          </a:xfrm>
          <a:prstGeom prst="rect">
            <a:avLst/>
          </a:prstGeom>
          <a:solidFill>
            <a:srgbClr val="EA6F1E"/>
          </a:solidFill>
        </p:spPr>
        <p:txBody>
          <a:bodyPr wrap="square">
            <a:spAutoFit/>
          </a:bodyPr>
          <a:lstStyle/>
          <a:p>
            <a:pPr algn="ctr"/>
            <a:r>
              <a:rPr lang="en-US" sz="3200" dirty="0">
                <a:solidFill>
                  <a:srgbClr val="FFFF00"/>
                </a:solidFill>
              </a:rPr>
              <a:t>Entropy ∆S</a:t>
            </a:r>
          </a:p>
        </p:txBody>
      </p:sp>
      <p:pic>
        <p:nvPicPr>
          <p:cNvPr id="8" name="Picture 8" descr="0132525763_R79a"/>
          <p:cNvPicPr>
            <a:picLocks noChangeAspect="1" noChangeArrowheads="1"/>
          </p:cNvPicPr>
          <p:nvPr/>
        </p:nvPicPr>
        <p:blipFill>
          <a:blip r:embed="rId4">
            <a:extLst>
              <a:ext uri="{28A0092B-C50C-407E-A947-70E740481C1C}">
                <a14:useLocalDpi xmlns:a14="http://schemas.microsoft.com/office/drawing/2010/main" val="0"/>
              </a:ext>
            </a:extLst>
          </a:blip>
          <a:srcRect t="27200" b="46211"/>
          <a:stretch>
            <a:fillRect/>
          </a:stretch>
        </p:blipFill>
        <p:spPr bwMode="auto">
          <a:xfrm>
            <a:off x="50483" y="931546"/>
            <a:ext cx="5283518" cy="2826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0132525763_R79a"/>
          <p:cNvPicPr>
            <a:picLocks noChangeAspect="1" noChangeArrowheads="1"/>
          </p:cNvPicPr>
          <p:nvPr/>
        </p:nvPicPr>
        <p:blipFill rotWithShape="1">
          <a:blip r:embed="rId4">
            <a:extLst>
              <a:ext uri="{28A0092B-C50C-407E-A947-70E740481C1C}">
                <a14:useLocalDpi xmlns:a14="http://schemas.microsoft.com/office/drawing/2010/main" val="0"/>
              </a:ext>
            </a:extLst>
          </a:blip>
          <a:srcRect l="11294" t="53789" r="7529" b="27220"/>
          <a:stretch/>
        </p:blipFill>
        <p:spPr bwMode="auto">
          <a:xfrm>
            <a:off x="3794760" y="4314188"/>
            <a:ext cx="5257800" cy="24749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483" y="4211866"/>
            <a:ext cx="3744277" cy="2569934"/>
          </a:xfrm>
          <a:prstGeom prst="rect">
            <a:avLst/>
          </a:prstGeom>
        </p:spPr>
        <p:txBody>
          <a:bodyPr wrap="square">
            <a:spAutoFit/>
          </a:bodyPr>
          <a:lstStyle/>
          <a:p>
            <a:pPr marL="0" indent="0"/>
            <a:r>
              <a:rPr lang="en-US" altLang="en-US" dirty="0">
                <a:solidFill>
                  <a:srgbClr val="0070C0"/>
                </a:solidFill>
              </a:rPr>
              <a:t>Entropy tends to increase in chemical reactions in which the total number of product molecules is greater than the total number of reactant molecules.</a:t>
            </a:r>
          </a:p>
        </p:txBody>
      </p:sp>
    </p:spTree>
    <p:extLst>
      <p:ext uri="{BB962C8B-B14F-4D97-AF65-F5344CB8AC3E}">
        <p14:creationId xmlns:p14="http://schemas.microsoft.com/office/powerpoint/2010/main" val="2973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Effect transition="in" filter="fade">
                                      <p:cBhvr>
                                        <p:cTn id="7" dur="500"/>
                                        <p:tgtEl>
                                          <p:spTgt spid="161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70" name="Rectangle 6"/>
          <p:cNvSpPr>
            <a:spLocks noGrp="1" noChangeArrowheads="1"/>
          </p:cNvSpPr>
          <p:nvPr>
            <p:ph type="body" idx="1"/>
          </p:nvPr>
        </p:nvSpPr>
        <p:spPr>
          <a:xfrm>
            <a:off x="0" y="1143000"/>
            <a:ext cx="5562601" cy="1981200"/>
          </a:xfrm>
        </p:spPr>
        <p:txBody>
          <a:bodyPr/>
          <a:lstStyle/>
          <a:p>
            <a:pPr marL="0" indent="0"/>
            <a:r>
              <a:rPr lang="en-US" altLang="en-US" sz="2400" dirty="0">
                <a:solidFill>
                  <a:srgbClr val="FF0000"/>
                </a:solidFill>
              </a:rPr>
              <a:t>Entropy tends to increase when the temperature increases. </a:t>
            </a:r>
            <a:r>
              <a:rPr lang="en-US" altLang="en-US" sz="2400" dirty="0"/>
              <a:t>As the temperature rises, the </a:t>
            </a:r>
            <a:r>
              <a:rPr lang="en-US" altLang="en-US" sz="2400" dirty="0">
                <a:solidFill>
                  <a:srgbClr val="0070C0"/>
                </a:solidFill>
              </a:rPr>
              <a:t>molecules move faster </a:t>
            </a:r>
            <a:r>
              <a:rPr lang="en-US" altLang="en-US" sz="2400" dirty="0"/>
              <a:t>and faster, which </a:t>
            </a:r>
            <a:r>
              <a:rPr lang="en-US" altLang="en-US" sz="2400" dirty="0">
                <a:solidFill>
                  <a:srgbClr val="00B050"/>
                </a:solidFill>
              </a:rPr>
              <a:t>increases the disorder.</a:t>
            </a:r>
          </a:p>
        </p:txBody>
      </p:sp>
      <p:pic>
        <p:nvPicPr>
          <p:cNvPr id="36872" name="Picture 8" descr="0132525763_R79a"/>
          <p:cNvPicPr>
            <a:picLocks noChangeAspect="1" noChangeArrowheads="1"/>
          </p:cNvPicPr>
          <p:nvPr/>
        </p:nvPicPr>
        <p:blipFill>
          <a:blip r:embed="rId3">
            <a:extLst>
              <a:ext uri="{28A0092B-C50C-407E-A947-70E740481C1C}">
                <a14:useLocalDpi xmlns:a14="http://schemas.microsoft.com/office/drawing/2010/main" val="0"/>
              </a:ext>
            </a:extLst>
          </a:blip>
          <a:srcRect t="75015"/>
          <a:stretch>
            <a:fillRect/>
          </a:stretch>
        </p:blipFill>
        <p:spPr bwMode="auto">
          <a:xfrm>
            <a:off x="50483" y="3124200"/>
            <a:ext cx="5512118"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ltLang="en-US" dirty="0"/>
              <a:t>Chapter 18B Ksp &amp; Spontaneity</a:t>
            </a:r>
          </a:p>
        </p:txBody>
      </p:sp>
      <p:pic>
        <p:nvPicPr>
          <p:cNvPr id="6" name="Picture 5" descr="example-01.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2" y="76200"/>
            <a:ext cx="1092518" cy="885825"/>
          </a:xfrm>
          <a:prstGeom prst="rect">
            <a:avLst/>
          </a:prstGeom>
        </p:spPr>
      </p:pic>
      <p:sp>
        <p:nvSpPr>
          <p:cNvPr id="7" name="Rectangle 6"/>
          <p:cNvSpPr/>
          <p:nvPr/>
        </p:nvSpPr>
        <p:spPr>
          <a:xfrm>
            <a:off x="6629400" y="152400"/>
            <a:ext cx="2438400" cy="584775"/>
          </a:xfrm>
          <a:prstGeom prst="rect">
            <a:avLst/>
          </a:prstGeom>
          <a:solidFill>
            <a:srgbClr val="EA6F1E"/>
          </a:solidFill>
        </p:spPr>
        <p:txBody>
          <a:bodyPr wrap="square">
            <a:spAutoFit/>
          </a:bodyPr>
          <a:lstStyle/>
          <a:p>
            <a:pPr algn="ctr"/>
            <a:r>
              <a:rPr lang="en-US" sz="3200" dirty="0">
                <a:solidFill>
                  <a:srgbClr val="FFFF00"/>
                </a:solidFill>
              </a:rPr>
              <a:t>Entropy ∆S</a:t>
            </a:r>
          </a:p>
        </p:txBody>
      </p:sp>
      <p:pic>
        <p:nvPicPr>
          <p:cNvPr id="9" name="Picture 2" descr="entropy 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586" y="1066800"/>
            <a:ext cx="3525834" cy="499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9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animEffect transition="in" filter="fade">
                                      <p:cBhvr>
                                        <p:cTn id="7" dur="500"/>
                                        <p:tgtEl>
                                          <p:spTgt spid="368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fade">
                                      <p:cBhvr>
                                        <p:cTn id="12" dur="500"/>
                                        <p:tgtEl>
                                          <p:spTgt spid="368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2867" y="990641"/>
            <a:ext cx="9081133" cy="5861912"/>
          </a:xfrm>
          <a:prstGeom prst="rect">
            <a:avLst/>
          </a:prstGeom>
          <a:noFill/>
        </p:spPr>
        <p:txBody>
          <a:bodyPr wrap="square" lIns="90221" tIns="45110" rIns="90221" bIns="45110" rtlCol="0">
            <a:spAutoFit/>
          </a:bodyPr>
          <a:lstStyle/>
          <a:p>
            <a:pPr marL="0" lvl="1"/>
            <a:r>
              <a:rPr lang="en-US" dirty="0">
                <a:solidFill>
                  <a:srgbClr val="0070C0"/>
                </a:solidFill>
              </a:rPr>
              <a:t>N</a:t>
            </a:r>
            <a:r>
              <a:rPr lang="en-US" baseline="-25000" dirty="0">
                <a:solidFill>
                  <a:srgbClr val="0070C0"/>
                </a:solidFill>
              </a:rPr>
              <a:t>2(g) </a:t>
            </a:r>
            <a:r>
              <a:rPr lang="en-US" dirty="0">
                <a:solidFill>
                  <a:srgbClr val="0070C0"/>
                </a:solidFill>
              </a:rPr>
              <a:t>+ O</a:t>
            </a:r>
            <a:r>
              <a:rPr lang="en-US" baseline="-25000" dirty="0">
                <a:solidFill>
                  <a:srgbClr val="0070C0"/>
                </a:solidFill>
              </a:rPr>
              <a:t>2(g)</a:t>
            </a:r>
            <a:r>
              <a:rPr lang="en-US" dirty="0">
                <a:solidFill>
                  <a:srgbClr val="0070C0"/>
                </a:solidFill>
              </a:rPr>
              <a:t>        2NO</a:t>
            </a:r>
            <a:r>
              <a:rPr lang="en-US" baseline="-25000" dirty="0">
                <a:solidFill>
                  <a:srgbClr val="0070C0"/>
                </a:solidFill>
              </a:rPr>
              <a:t>(g)</a:t>
            </a:r>
            <a:r>
              <a:rPr lang="en-US" dirty="0">
                <a:solidFill>
                  <a:srgbClr val="0070C0"/>
                </a:solidFill>
              </a:rPr>
              <a:t> reaches equilibrium. Find K</a:t>
            </a:r>
            <a:r>
              <a:rPr lang="en-US" baseline="-25000" dirty="0">
                <a:solidFill>
                  <a:srgbClr val="0070C0"/>
                </a:solidFill>
              </a:rPr>
              <a:t>eq</a:t>
            </a:r>
            <a:r>
              <a:rPr lang="en-US" dirty="0">
                <a:solidFill>
                  <a:srgbClr val="0070C0"/>
                </a:solidFill>
              </a:rPr>
              <a:t> if the molar concentrations are: [N</a:t>
            </a:r>
            <a:r>
              <a:rPr lang="en-US" baseline="-25000" dirty="0">
                <a:solidFill>
                  <a:srgbClr val="0070C0"/>
                </a:solidFill>
              </a:rPr>
              <a:t>2</a:t>
            </a:r>
            <a:r>
              <a:rPr lang="en-US" dirty="0">
                <a:solidFill>
                  <a:srgbClr val="0070C0"/>
                </a:solidFill>
              </a:rPr>
              <a:t>] &amp; [O</a:t>
            </a:r>
            <a:r>
              <a:rPr lang="en-US" baseline="-25000" dirty="0">
                <a:solidFill>
                  <a:srgbClr val="0070C0"/>
                </a:solidFill>
              </a:rPr>
              <a:t>2</a:t>
            </a:r>
            <a:r>
              <a:rPr lang="en-US" dirty="0">
                <a:solidFill>
                  <a:srgbClr val="0070C0"/>
                </a:solidFill>
              </a:rPr>
              <a:t>] are both 0.50 M, and [NO] = 0.020 M.</a:t>
            </a:r>
            <a:r>
              <a:rPr lang="en-US" baseline="-25000" dirty="0">
                <a:solidFill>
                  <a:srgbClr val="0070C0"/>
                </a:solidFill>
              </a:rPr>
              <a:t> </a:t>
            </a:r>
            <a:endParaRPr lang="en-US" altLang="en-US" dirty="0">
              <a:solidFill>
                <a:srgbClr val="0070C0"/>
              </a:solidFill>
            </a:endParaRPr>
          </a:p>
          <a:p>
            <a:pPr marL="451164" lvl="1">
              <a:tabLst>
                <a:tab pos="3073563" algn="l"/>
                <a:tab pos="4386737" algn="l"/>
              </a:tabLst>
            </a:pPr>
            <a:r>
              <a:rPr lang="en-US" dirty="0">
                <a:solidFill>
                  <a:srgbClr val="000000"/>
                </a:solidFill>
              </a:rPr>
              <a:t>	</a:t>
            </a:r>
            <a:r>
              <a:rPr lang="en-US" dirty="0">
                <a:solidFill>
                  <a:srgbClr val="00B050"/>
                </a:solidFill>
              </a:rPr>
              <a:t>K</a:t>
            </a:r>
            <a:r>
              <a:rPr lang="en-US" baseline="-25000" dirty="0">
                <a:solidFill>
                  <a:srgbClr val="00B050"/>
                </a:solidFill>
              </a:rPr>
              <a:t>eq</a:t>
            </a:r>
            <a:r>
              <a:rPr lang="en-US" dirty="0">
                <a:solidFill>
                  <a:srgbClr val="00B050"/>
                </a:solidFill>
              </a:rPr>
              <a:t> =   </a:t>
            </a:r>
            <a:r>
              <a:rPr lang="en-US" u="sng" dirty="0">
                <a:solidFill>
                  <a:srgbClr val="00B050"/>
                </a:solidFill>
              </a:rPr>
              <a:t>[NO]</a:t>
            </a:r>
            <a:r>
              <a:rPr lang="en-US" u="sng" baseline="30000" dirty="0">
                <a:solidFill>
                  <a:srgbClr val="00B050"/>
                </a:solidFill>
              </a:rPr>
              <a:t>2</a:t>
            </a:r>
            <a:endParaRPr lang="en-US" baseline="30000" dirty="0">
              <a:solidFill>
                <a:srgbClr val="00B050"/>
              </a:solidFill>
            </a:endParaRPr>
          </a:p>
          <a:p>
            <a:pPr marL="451164" lvl="1">
              <a:tabLst>
                <a:tab pos="3865260" algn="l"/>
              </a:tabLst>
            </a:pPr>
            <a:r>
              <a:rPr lang="en-US" dirty="0">
                <a:solidFill>
                  <a:srgbClr val="00B050"/>
                </a:solidFill>
              </a:rPr>
              <a:t>	[N</a:t>
            </a:r>
            <a:r>
              <a:rPr lang="en-US" baseline="-25000" dirty="0">
                <a:solidFill>
                  <a:srgbClr val="00B050"/>
                </a:solidFill>
              </a:rPr>
              <a:t>2</a:t>
            </a:r>
            <a:r>
              <a:rPr lang="en-US" dirty="0">
                <a:solidFill>
                  <a:srgbClr val="00B050"/>
                </a:solidFill>
              </a:rPr>
              <a:t>][O</a:t>
            </a:r>
            <a:r>
              <a:rPr lang="en-US" baseline="-25000" dirty="0">
                <a:solidFill>
                  <a:srgbClr val="00B050"/>
                </a:solidFill>
              </a:rPr>
              <a:t>2</a:t>
            </a:r>
            <a:r>
              <a:rPr lang="en-US" dirty="0">
                <a:solidFill>
                  <a:srgbClr val="00B050"/>
                </a:solidFill>
              </a:rPr>
              <a:t>]</a:t>
            </a:r>
            <a:r>
              <a:rPr lang="en-US" dirty="0">
                <a:solidFill>
                  <a:srgbClr val="00B050"/>
                </a:solidFill>
                <a:latin typeface="Calibri"/>
                <a:cs typeface="Calibri"/>
              </a:rPr>
              <a:t>	</a:t>
            </a:r>
          </a:p>
          <a:p>
            <a:pPr marL="0" lvl="1" algn="ctr">
              <a:spcBef>
                <a:spcPts val="1200"/>
              </a:spcBef>
            </a:pPr>
            <a:r>
              <a:rPr lang="en-US" dirty="0">
                <a:solidFill>
                  <a:srgbClr val="000000"/>
                </a:solidFill>
              </a:rPr>
              <a:t>K</a:t>
            </a:r>
            <a:r>
              <a:rPr lang="en-US" baseline="-25000" dirty="0">
                <a:solidFill>
                  <a:srgbClr val="000000"/>
                </a:solidFill>
              </a:rPr>
              <a:t>eq</a:t>
            </a:r>
            <a:r>
              <a:rPr lang="en-US" dirty="0">
                <a:solidFill>
                  <a:srgbClr val="000000"/>
                </a:solidFill>
              </a:rPr>
              <a:t> =   [0.020 M]</a:t>
            </a:r>
            <a:r>
              <a:rPr lang="en-US" baseline="30000" dirty="0">
                <a:solidFill>
                  <a:srgbClr val="000000"/>
                </a:solidFill>
              </a:rPr>
              <a:t>2</a:t>
            </a:r>
            <a:r>
              <a:rPr lang="en-US" dirty="0">
                <a:solidFill>
                  <a:srgbClr val="000000"/>
                </a:solidFill>
              </a:rPr>
              <a:t> / [0.50 M][0.50 M]  	</a:t>
            </a:r>
          </a:p>
          <a:p>
            <a:pPr algn="ctr">
              <a:spcBef>
                <a:spcPts val="1200"/>
              </a:spcBef>
            </a:pPr>
            <a:r>
              <a:rPr lang="en-US" sz="2700" dirty="0">
                <a:solidFill>
                  <a:srgbClr val="00B0F0"/>
                </a:solidFill>
              </a:rPr>
              <a:t>K</a:t>
            </a:r>
            <a:r>
              <a:rPr lang="en-US" sz="2700" baseline="-25000" dirty="0">
                <a:solidFill>
                  <a:srgbClr val="00B0F0"/>
                </a:solidFill>
              </a:rPr>
              <a:t>eq</a:t>
            </a:r>
            <a:r>
              <a:rPr lang="en-US" sz="2700" dirty="0">
                <a:solidFill>
                  <a:srgbClr val="00B0F0"/>
                </a:solidFill>
              </a:rPr>
              <a:t>   =   1.6 x 10</a:t>
            </a:r>
            <a:r>
              <a:rPr lang="en-US" sz="2700" baseline="30000" dirty="0">
                <a:solidFill>
                  <a:srgbClr val="00B0F0"/>
                </a:solidFill>
              </a:rPr>
              <a:t>-3</a:t>
            </a:r>
            <a:r>
              <a:rPr lang="en-US" sz="2700" dirty="0">
                <a:solidFill>
                  <a:srgbClr val="00B0F0"/>
                </a:solidFill>
              </a:rPr>
              <a:t> </a:t>
            </a:r>
          </a:p>
          <a:p>
            <a:pPr>
              <a:spcBef>
                <a:spcPts val="1200"/>
              </a:spcBef>
            </a:pPr>
            <a:r>
              <a:rPr lang="en-US" sz="2400" dirty="0">
                <a:solidFill>
                  <a:srgbClr val="FF0000"/>
                </a:solidFill>
              </a:rPr>
              <a:t>What does this K</a:t>
            </a:r>
            <a:r>
              <a:rPr lang="en-US" sz="2400" baseline="-25000" dirty="0">
                <a:solidFill>
                  <a:srgbClr val="FF0000"/>
                </a:solidFill>
              </a:rPr>
              <a:t>eq</a:t>
            </a:r>
            <a:r>
              <a:rPr lang="en-US" sz="2400" dirty="0">
                <a:solidFill>
                  <a:srgbClr val="FF0000"/>
                </a:solidFill>
              </a:rPr>
              <a:t> indicate?</a:t>
            </a:r>
          </a:p>
          <a:p>
            <a:pPr marL="342900" indent="-342900">
              <a:spcBef>
                <a:spcPts val="601"/>
              </a:spcBef>
              <a:buFont typeface="Arial" panose="020B0604020202020204" pitchFamily="34" charset="0"/>
              <a:buChar char="•"/>
            </a:pPr>
            <a:r>
              <a:rPr lang="en-US" dirty="0">
                <a:solidFill>
                  <a:srgbClr val="0070C0"/>
                </a:solidFill>
                <a:sym typeface="Wingdings" pitchFamily="2" charset="2"/>
              </a:rPr>
              <a:t>Favors the reverse reaction (more reactants than products) … longer arrow to the left</a:t>
            </a:r>
          </a:p>
          <a:p>
            <a:pPr>
              <a:spcBef>
                <a:spcPts val="601"/>
              </a:spcBef>
            </a:pPr>
            <a:r>
              <a:rPr lang="en-US" dirty="0">
                <a:sym typeface="Wingdings" pitchFamily="2" charset="2"/>
              </a:rPr>
              <a:t>What does a K</a:t>
            </a:r>
            <a:r>
              <a:rPr lang="en-US" baseline="-25000" dirty="0">
                <a:sym typeface="Wingdings" pitchFamily="2" charset="2"/>
              </a:rPr>
              <a:t>eq</a:t>
            </a:r>
            <a:r>
              <a:rPr lang="en-US" dirty="0">
                <a:sym typeface="Wingdings" pitchFamily="2" charset="2"/>
              </a:rPr>
              <a:t> of  3.8 × 10</a:t>
            </a:r>
            <a:r>
              <a:rPr lang="en-US" baseline="30000" dirty="0">
                <a:sym typeface="Wingdings" pitchFamily="2" charset="2"/>
              </a:rPr>
              <a:t>2</a:t>
            </a:r>
            <a:r>
              <a:rPr lang="en-US" dirty="0">
                <a:sym typeface="Wingdings" pitchFamily="2" charset="2"/>
              </a:rPr>
              <a:t> indicate?</a:t>
            </a:r>
          </a:p>
          <a:p>
            <a:pPr marL="342900" indent="-342900">
              <a:buFont typeface="Arial" panose="020B0604020202020204" pitchFamily="34" charset="0"/>
              <a:buChar char="•"/>
            </a:pPr>
            <a:r>
              <a:rPr lang="en-US" dirty="0">
                <a:solidFill>
                  <a:srgbClr val="0070C0"/>
                </a:solidFill>
                <a:sym typeface="Wingdings" pitchFamily="2" charset="2"/>
              </a:rPr>
              <a:t>Favors the forward reaction (more products than reactants) … longer arrow to the right</a:t>
            </a:r>
          </a:p>
          <a:p>
            <a:r>
              <a:rPr lang="en-US" dirty="0">
                <a:solidFill>
                  <a:srgbClr val="B54C8C"/>
                </a:solidFill>
                <a:sym typeface="Wingdings" pitchFamily="2" charset="2"/>
              </a:rPr>
              <a:t>What does a K</a:t>
            </a:r>
            <a:r>
              <a:rPr lang="en-US" baseline="-25000" dirty="0">
                <a:solidFill>
                  <a:srgbClr val="B54C8C"/>
                </a:solidFill>
                <a:sym typeface="Wingdings" pitchFamily="2" charset="2"/>
              </a:rPr>
              <a:t>eq</a:t>
            </a:r>
            <a:r>
              <a:rPr lang="en-US" dirty="0">
                <a:solidFill>
                  <a:srgbClr val="B54C8C"/>
                </a:solidFill>
                <a:sym typeface="Wingdings" pitchFamily="2" charset="2"/>
              </a:rPr>
              <a:t> of  5.4 × 10</a:t>
            </a:r>
            <a:r>
              <a:rPr lang="en-US" baseline="30000" dirty="0">
                <a:solidFill>
                  <a:srgbClr val="B54C8C"/>
                </a:solidFill>
                <a:sym typeface="Wingdings" pitchFamily="2" charset="2"/>
              </a:rPr>
              <a:t>6</a:t>
            </a:r>
            <a:r>
              <a:rPr lang="en-US" dirty="0">
                <a:solidFill>
                  <a:srgbClr val="B54C8C"/>
                </a:solidFill>
                <a:sym typeface="Wingdings" pitchFamily="2" charset="2"/>
              </a:rPr>
              <a:t> indicate?</a:t>
            </a:r>
          </a:p>
          <a:p>
            <a:pPr marL="342900" indent="-342900">
              <a:buFont typeface="Arial" panose="020B0604020202020204" pitchFamily="34" charset="0"/>
              <a:buChar char="•"/>
            </a:pPr>
            <a:r>
              <a:rPr lang="en-US" dirty="0">
                <a:solidFill>
                  <a:srgbClr val="0070C0"/>
                </a:solidFill>
                <a:sym typeface="Wingdings" pitchFamily="2" charset="2"/>
              </a:rPr>
              <a:t>The reaction goes to completion … no reactants remain.</a:t>
            </a:r>
          </a:p>
        </p:txBody>
      </p:sp>
      <p:sp>
        <p:nvSpPr>
          <p:cNvPr id="4" name="Rectangle 2"/>
          <p:cNvSpPr txBox="1">
            <a:spLocks noChangeArrowheads="1"/>
          </p:cNvSpPr>
          <p:nvPr/>
        </p:nvSpPr>
        <p:spPr bwMode="auto">
          <a:xfrm>
            <a:off x="1905001" y="0"/>
            <a:ext cx="5257871" cy="823820"/>
          </a:xfrm>
          <a:prstGeom prst="rect">
            <a:avLst/>
          </a:prstGeom>
          <a:solidFill>
            <a:schemeClr val="bg2">
              <a:lumMod val="60000"/>
              <a:lumOff val="40000"/>
            </a:schemeClr>
          </a:solidFill>
          <a:ln>
            <a:noFill/>
          </a:ln>
        </p:spPr>
        <p:txBody>
          <a:bodyPr vert="horz" wrap="square" lIns="90221" tIns="45110" rIns="90221" bIns="45110" numCol="1" anchor="ctr" anchorCtr="0" compatLnSpc="1">
            <a:prstTxWarp prst="textNoShape">
              <a:avLst/>
            </a:prstTxWarp>
          </a:bodyPr>
          <a:lstStyle>
            <a:lvl1pPr algn="l" rtl="0" fontAlgn="base">
              <a:spcBef>
                <a:spcPct val="0"/>
              </a:spcBef>
              <a:spcAft>
                <a:spcPct val="0"/>
              </a:spcAft>
              <a:defRPr sz="2400" kern="1200">
                <a:solidFill>
                  <a:srgbClr val="D1342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2pPr>
            <a:lvl3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3pPr>
            <a:lvl4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4pPr>
            <a:lvl5pPr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400">
                <a:solidFill>
                  <a:srgbClr val="D13426"/>
                </a:solidFill>
                <a:effectLst>
                  <a:outerShdw blurRad="38100" dist="38100" dir="2700000" algn="tl">
                    <a:srgbClr val="C0C0C0"/>
                  </a:outerShdw>
                </a:effectLst>
                <a:latin typeface="Arial" panose="020B0604020202020204" pitchFamily="34" charset="0"/>
                <a:ea typeface="ＭＳ Ｐゴシック" panose="020B0600070205080204" pitchFamily="34" charset="-128"/>
              </a:defRPr>
            </a:lvl9pPr>
          </a:lstStyle>
          <a:p>
            <a:pPr algn="ctr" eaLnBrk="1" hangingPunct="1"/>
            <a:r>
              <a:rPr lang="en-US" altLang="en-US" sz="4000" dirty="0">
                <a:solidFill>
                  <a:srgbClr val="FFFF00"/>
                </a:solidFill>
              </a:rPr>
              <a:t>Equilibrium Constant</a:t>
            </a:r>
          </a:p>
        </p:txBody>
      </p:sp>
      <p:sp>
        <p:nvSpPr>
          <p:cNvPr id="6" name="Rectangle 5"/>
          <p:cNvSpPr>
            <a:spLocks noChangeArrowheads="1"/>
          </p:cNvSpPr>
          <p:nvPr/>
        </p:nvSpPr>
        <p:spPr bwMode="auto">
          <a:xfrm>
            <a:off x="12" y="-222907"/>
            <a:ext cx="183880" cy="44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019" tIns="45510" rIns="91019" bIns="45510" numCol="1" anchor="ctr" anchorCtr="0" compatLnSpc="1">
            <a:prstTxWarp prst="textNoShape">
              <a:avLst/>
            </a:prstTxWarp>
            <a:spAutoFit/>
          </a:bodyPr>
          <a:lstStyle/>
          <a:p>
            <a:endParaRPr lang="en-US" dirty="0">
              <a:solidFill>
                <a:srgbClr val="000000"/>
              </a:solidFill>
            </a:endParaRPr>
          </a:p>
        </p:txBody>
      </p:sp>
      <p:pic>
        <p:nvPicPr>
          <p:cNvPr id="8" name="Picture 7" descr="warm_up-01.eps"/>
          <p:cNvPicPr/>
          <p:nvPr/>
        </p:nvPicPr>
        <p:blipFill>
          <a:blip r:embed="rId2" cstate="print">
            <a:extLst>
              <a:ext uri="{28A0092B-C50C-407E-A947-70E740481C1C}">
                <a14:useLocalDpi xmlns:a14="http://schemas.microsoft.com/office/drawing/2010/main" val="0"/>
              </a:ext>
            </a:extLst>
          </a:blip>
          <a:stretch>
            <a:fillRect/>
          </a:stretch>
        </p:blipFill>
        <p:spPr>
          <a:xfrm>
            <a:off x="7922883" y="37439"/>
            <a:ext cx="1221105" cy="938230"/>
          </a:xfrm>
          <a:prstGeom prst="rect">
            <a:avLst/>
          </a:prstGeom>
        </p:spPr>
      </p:pic>
      <p:grpSp>
        <p:nvGrpSpPr>
          <p:cNvPr id="10" name="Group 9"/>
          <p:cNvGrpSpPr/>
          <p:nvPr/>
        </p:nvGrpSpPr>
        <p:grpSpPr>
          <a:xfrm>
            <a:off x="1563349" y="1138250"/>
            <a:ext cx="570251" cy="152400"/>
            <a:chOff x="4038600" y="3124200"/>
            <a:chExt cx="570251" cy="152400"/>
          </a:xfrm>
        </p:grpSpPr>
        <p:cxnSp>
          <p:nvCxnSpPr>
            <p:cNvPr id="11" name="Straight Arrow Connector 10"/>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3733800" y="5638800"/>
            <a:ext cx="685800" cy="152400"/>
            <a:chOff x="3657600" y="3429000"/>
            <a:chExt cx="685800" cy="152400"/>
          </a:xfrm>
        </p:grpSpPr>
        <p:cxnSp>
          <p:nvCxnSpPr>
            <p:cNvPr id="14" name="Straight Arrow Connector 13"/>
            <p:cNvCxnSpPr/>
            <p:nvPr/>
          </p:nvCxnSpPr>
          <p:spPr bwMode="auto">
            <a:xfrm>
              <a:off x="3657600" y="3429000"/>
              <a:ext cx="685800"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3657600" y="3581400"/>
              <a:ext cx="342900"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Footer Placeholder 2"/>
          <p:cNvSpPr>
            <a:spLocks noGrp="1"/>
          </p:cNvSpPr>
          <p:nvPr>
            <p:ph type="ftr" sz="quarter" idx="10"/>
          </p:nvPr>
        </p:nvSpPr>
        <p:spPr>
          <a:xfrm>
            <a:off x="4876789" y="6543675"/>
            <a:ext cx="4267199" cy="304800"/>
          </a:xfrm>
        </p:spPr>
        <p:txBody>
          <a:bodyPr/>
          <a:lstStyle/>
          <a:p>
            <a:r>
              <a:rPr lang="en-US" altLang="en-US" dirty="0">
                <a:solidFill>
                  <a:srgbClr val="000000"/>
                </a:solidFill>
              </a:rPr>
              <a:t>Chapter 18B Ksp &amp; Spontaneity</a:t>
            </a:r>
          </a:p>
        </p:txBody>
      </p:sp>
      <p:pic>
        <p:nvPicPr>
          <p:cNvPr id="16" name="Picture 15">
            <a:extLst>
              <a:ext uri="{FF2B5EF4-FFF2-40B4-BE49-F238E27FC236}">
                <a16:creationId xmlns:a16="http://schemas.microsoft.com/office/drawing/2014/main" id="{72B90799-1150-4F33-9FC6-31AC16919AD3}"/>
              </a:ext>
            </a:extLst>
          </p:cNvPr>
          <p:cNvPicPr>
            <a:picLocks noChangeAspect="1"/>
          </p:cNvPicPr>
          <p:nvPr/>
        </p:nvPicPr>
        <p:blipFill>
          <a:blip r:embed="rId3"/>
          <a:stretch>
            <a:fillRect/>
          </a:stretch>
        </p:blipFill>
        <p:spPr>
          <a:xfrm>
            <a:off x="201964" y="1886897"/>
            <a:ext cx="1912586" cy="634147"/>
          </a:xfrm>
          <a:prstGeom prst="rect">
            <a:avLst/>
          </a:prstGeom>
        </p:spPr>
      </p:pic>
      <p:grpSp>
        <p:nvGrpSpPr>
          <p:cNvPr id="17" name="Group 16">
            <a:extLst>
              <a:ext uri="{FF2B5EF4-FFF2-40B4-BE49-F238E27FC236}">
                <a16:creationId xmlns:a16="http://schemas.microsoft.com/office/drawing/2014/main" id="{59DCD906-734C-42DE-BF6F-AB5A4615E046}"/>
              </a:ext>
            </a:extLst>
          </p:cNvPr>
          <p:cNvGrpSpPr/>
          <p:nvPr/>
        </p:nvGrpSpPr>
        <p:grpSpPr>
          <a:xfrm flipH="1">
            <a:off x="3514725" y="4506981"/>
            <a:ext cx="781050" cy="222867"/>
            <a:chOff x="3657600" y="3429000"/>
            <a:chExt cx="685800" cy="152400"/>
          </a:xfrm>
        </p:grpSpPr>
        <p:cxnSp>
          <p:nvCxnSpPr>
            <p:cNvPr id="18" name="Straight Arrow Connector 17">
              <a:extLst>
                <a:ext uri="{FF2B5EF4-FFF2-40B4-BE49-F238E27FC236}">
                  <a16:creationId xmlns:a16="http://schemas.microsoft.com/office/drawing/2014/main" id="{1C8B6BCA-B27B-407A-AFA0-2A8DF93CCA1D}"/>
                </a:ext>
              </a:extLst>
            </p:cNvPr>
            <p:cNvCxnSpPr/>
            <p:nvPr/>
          </p:nvCxnSpPr>
          <p:spPr bwMode="auto">
            <a:xfrm>
              <a:off x="3657600" y="3429000"/>
              <a:ext cx="685800"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B1949F34-4AA1-4302-A904-CF935EDF3B63}"/>
                </a:ext>
              </a:extLst>
            </p:cNvPr>
            <p:cNvCxnSpPr/>
            <p:nvPr/>
          </p:nvCxnSpPr>
          <p:spPr bwMode="auto">
            <a:xfrm flipH="1">
              <a:off x="3657600" y="3581400"/>
              <a:ext cx="342900"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2553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500"/>
                                        <p:tgtEl>
                                          <p:spTgt spid="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500"/>
                                        <p:tgtEl>
                                          <p:spTgt spid="2">
                                            <p:txEl>
                                              <p:pRg st="8" end="8"/>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Effect transition="in" filter="fade">
                                      <p:cBhvr>
                                        <p:cTn id="60" dur="500"/>
                                        <p:tgtEl>
                                          <p:spTgt spid="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xEl>
                                              <p:pRg st="10" end="10"/>
                                            </p:txEl>
                                          </p:spTgt>
                                        </p:tgtEl>
                                        <p:attrNameLst>
                                          <p:attrName>style.visibility</p:attrName>
                                        </p:attrNameLst>
                                      </p:cBhvr>
                                      <p:to>
                                        <p:strVal val="visible"/>
                                      </p:to>
                                    </p:set>
                                    <p:animEffect transition="in" filter="fade">
                                      <p:cBhvr>
                                        <p:cTn id="6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0" y="152400"/>
            <a:ext cx="7772400" cy="3124200"/>
          </a:xfrm>
        </p:spPr>
        <p:txBody>
          <a:bodyPr/>
          <a:lstStyle/>
          <a:p>
            <a:pPr marL="0" indent="0"/>
            <a:r>
              <a:rPr lang="en-US" altLang="en-US" sz="2300" dirty="0"/>
              <a:t>Which of the following would have an increase in the entropy of the reaction system? </a:t>
            </a:r>
          </a:p>
          <a:p>
            <a:pPr marL="339725" indent="11113">
              <a:spcBef>
                <a:spcPct val="50000"/>
              </a:spcBef>
            </a:pPr>
            <a:r>
              <a:rPr lang="en-US" altLang="en-US" sz="2400" dirty="0">
                <a:solidFill>
                  <a:srgbClr val="0070C0"/>
                </a:solidFill>
              </a:rPr>
              <a:t>2NH</a:t>
            </a:r>
            <a:r>
              <a:rPr lang="en-US" altLang="en-US" sz="2400" baseline="-25000" dirty="0">
                <a:solidFill>
                  <a:srgbClr val="0070C0"/>
                </a:solidFill>
              </a:rPr>
              <a:t>4</a:t>
            </a:r>
            <a:r>
              <a:rPr lang="en-US" altLang="en-US" sz="2400" dirty="0">
                <a:solidFill>
                  <a:srgbClr val="0070C0"/>
                </a:solidFill>
              </a:rPr>
              <a:t>NO</a:t>
            </a:r>
            <a:r>
              <a:rPr lang="en-US" altLang="en-US" sz="2400" baseline="-25000" dirty="0">
                <a:solidFill>
                  <a:srgbClr val="0070C0"/>
                </a:solidFill>
              </a:rPr>
              <a:t>3</a:t>
            </a:r>
            <a:r>
              <a:rPr lang="en-US" altLang="en-US" sz="2400" dirty="0">
                <a:solidFill>
                  <a:srgbClr val="0070C0"/>
                </a:solidFill>
              </a:rPr>
              <a:t>(</a:t>
            </a:r>
            <a:r>
              <a:rPr lang="en-US" altLang="en-US" sz="2400" i="1" dirty="0">
                <a:solidFill>
                  <a:srgbClr val="0070C0"/>
                </a:solidFill>
              </a:rPr>
              <a:t>s</a:t>
            </a:r>
            <a:r>
              <a:rPr lang="en-US" altLang="en-US" sz="2400" dirty="0">
                <a:solidFill>
                  <a:srgbClr val="0070C0"/>
                </a:solidFill>
              </a:rPr>
              <a:t>) </a:t>
            </a:r>
            <a:r>
              <a:rPr lang="en-US" altLang="en-US" sz="2400" dirty="0">
                <a:solidFill>
                  <a:srgbClr val="0070C0"/>
                </a:solidFill>
                <a:sym typeface="Symbol" panose="05050102010706020507" pitchFamily="18" charset="2"/>
              </a:rPr>
              <a:t></a:t>
            </a:r>
            <a:r>
              <a:rPr lang="en-US" altLang="en-US" sz="2400" dirty="0">
                <a:solidFill>
                  <a:srgbClr val="0070C0"/>
                </a:solidFill>
              </a:rPr>
              <a:t> 2N</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+ 4H</a:t>
            </a:r>
            <a:r>
              <a:rPr lang="en-US" altLang="en-US" sz="2400" baseline="-25000" dirty="0">
                <a:solidFill>
                  <a:srgbClr val="0070C0"/>
                </a:solidFill>
              </a:rPr>
              <a:t>2</a:t>
            </a:r>
            <a:r>
              <a:rPr lang="en-US" altLang="en-US" sz="2400" dirty="0">
                <a:solidFill>
                  <a:srgbClr val="0070C0"/>
                </a:solidFill>
              </a:rPr>
              <a:t>O(</a:t>
            </a:r>
            <a:r>
              <a:rPr lang="en-US" altLang="en-US" sz="2400" i="1" dirty="0">
                <a:solidFill>
                  <a:srgbClr val="0070C0"/>
                </a:solidFill>
              </a:rPr>
              <a:t>l</a:t>
            </a:r>
            <a:r>
              <a:rPr lang="en-US" altLang="en-US" sz="2400" dirty="0">
                <a:solidFill>
                  <a:srgbClr val="0070C0"/>
                </a:solidFill>
              </a:rPr>
              <a:t>) +O</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a:t>
            </a:r>
          </a:p>
          <a:p>
            <a:pPr marL="339725" indent="11113">
              <a:spcBef>
                <a:spcPct val="50000"/>
              </a:spcBef>
            </a:pPr>
            <a:r>
              <a:rPr lang="en-US" altLang="en-US" sz="2400" dirty="0">
                <a:solidFill>
                  <a:srgbClr val="0070C0"/>
                </a:solidFill>
              </a:rPr>
              <a:t>2H</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 O</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a:t>
            </a:r>
            <a:r>
              <a:rPr lang="en-US" altLang="en-US" sz="2400" dirty="0">
                <a:solidFill>
                  <a:srgbClr val="0070C0"/>
                </a:solidFill>
                <a:sym typeface="Symbol" panose="05050102010706020507" pitchFamily="18" charset="2"/>
              </a:rPr>
              <a:t></a:t>
            </a:r>
            <a:r>
              <a:rPr lang="en-US" altLang="en-US" sz="2400" dirty="0">
                <a:solidFill>
                  <a:srgbClr val="0070C0"/>
                </a:solidFill>
              </a:rPr>
              <a:t> 2H</a:t>
            </a:r>
            <a:r>
              <a:rPr lang="en-US" altLang="en-US" sz="2400" baseline="-25000" dirty="0">
                <a:solidFill>
                  <a:srgbClr val="0070C0"/>
                </a:solidFill>
              </a:rPr>
              <a:t>2</a:t>
            </a:r>
            <a:r>
              <a:rPr lang="en-US" altLang="en-US" sz="2400" dirty="0">
                <a:solidFill>
                  <a:srgbClr val="0070C0"/>
                </a:solidFill>
              </a:rPr>
              <a:t>O(</a:t>
            </a:r>
            <a:r>
              <a:rPr lang="en-US" altLang="en-US" sz="2400" i="1" dirty="0">
                <a:solidFill>
                  <a:srgbClr val="0070C0"/>
                </a:solidFill>
              </a:rPr>
              <a:t>l</a:t>
            </a:r>
            <a:r>
              <a:rPr lang="en-US" altLang="en-US" sz="2400" dirty="0">
                <a:solidFill>
                  <a:srgbClr val="0070C0"/>
                </a:solidFill>
              </a:rPr>
              <a:t>)</a:t>
            </a:r>
          </a:p>
          <a:p>
            <a:pPr marL="339725" indent="11113">
              <a:spcBef>
                <a:spcPct val="50000"/>
              </a:spcBef>
            </a:pPr>
            <a:r>
              <a:rPr lang="en-US" altLang="en-US" sz="2400" dirty="0">
                <a:solidFill>
                  <a:srgbClr val="0070C0"/>
                </a:solidFill>
              </a:rPr>
              <a:t>C</a:t>
            </a:r>
            <a:r>
              <a:rPr lang="en-US" altLang="en-US" sz="2400" baseline="-25000" dirty="0">
                <a:solidFill>
                  <a:srgbClr val="0070C0"/>
                </a:solidFill>
              </a:rPr>
              <a:t>3</a:t>
            </a:r>
            <a:r>
              <a:rPr lang="en-US" altLang="en-US" sz="2400" dirty="0">
                <a:solidFill>
                  <a:srgbClr val="0070C0"/>
                </a:solidFill>
              </a:rPr>
              <a:t>H</a:t>
            </a:r>
            <a:r>
              <a:rPr lang="en-US" altLang="en-US" sz="2400" baseline="-25000" dirty="0">
                <a:solidFill>
                  <a:srgbClr val="0070C0"/>
                </a:solidFill>
              </a:rPr>
              <a:t>8</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+ 5O</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a:t>
            </a:r>
            <a:r>
              <a:rPr lang="en-US" altLang="en-US" sz="2400" dirty="0">
                <a:solidFill>
                  <a:srgbClr val="0070C0"/>
                </a:solidFill>
                <a:sym typeface="Symbol" panose="05050102010706020507" pitchFamily="18" charset="2"/>
              </a:rPr>
              <a:t></a:t>
            </a:r>
            <a:r>
              <a:rPr lang="en-US" altLang="en-US" sz="2400" dirty="0">
                <a:solidFill>
                  <a:srgbClr val="0070C0"/>
                </a:solidFill>
              </a:rPr>
              <a:t> 3CO</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+ 4H</a:t>
            </a:r>
            <a:r>
              <a:rPr lang="en-US" altLang="en-US" sz="2400" baseline="-25000" dirty="0">
                <a:solidFill>
                  <a:srgbClr val="0070C0"/>
                </a:solidFill>
              </a:rPr>
              <a:t>2</a:t>
            </a:r>
            <a:r>
              <a:rPr lang="en-US" altLang="en-US" sz="2400" dirty="0">
                <a:solidFill>
                  <a:srgbClr val="0070C0"/>
                </a:solidFill>
              </a:rPr>
              <a:t>O(</a:t>
            </a:r>
            <a:r>
              <a:rPr lang="en-US" altLang="en-US" sz="2400" i="1" dirty="0">
                <a:solidFill>
                  <a:srgbClr val="0070C0"/>
                </a:solidFill>
              </a:rPr>
              <a:t>l</a:t>
            </a:r>
            <a:r>
              <a:rPr lang="en-US" altLang="en-US" sz="2400" dirty="0">
                <a:solidFill>
                  <a:srgbClr val="0070C0"/>
                </a:solidFill>
              </a:rPr>
              <a:t>)</a:t>
            </a:r>
          </a:p>
          <a:p>
            <a:pPr marL="339725" indent="11113">
              <a:spcBef>
                <a:spcPct val="50000"/>
              </a:spcBef>
            </a:pPr>
            <a:r>
              <a:rPr lang="en-US" altLang="en-US" sz="2400" dirty="0">
                <a:solidFill>
                  <a:srgbClr val="0070C0"/>
                </a:solidFill>
              </a:rPr>
              <a:t>2Fe(</a:t>
            </a:r>
            <a:r>
              <a:rPr lang="en-US" altLang="en-US" sz="2400" i="1" dirty="0">
                <a:solidFill>
                  <a:srgbClr val="0070C0"/>
                </a:solidFill>
              </a:rPr>
              <a:t>s</a:t>
            </a:r>
            <a:r>
              <a:rPr lang="en-US" altLang="en-US" sz="2400" dirty="0">
                <a:solidFill>
                  <a:srgbClr val="0070C0"/>
                </a:solidFill>
              </a:rPr>
              <a:t>) + O</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g</a:t>
            </a:r>
            <a:r>
              <a:rPr lang="en-US" altLang="en-US" sz="2400" dirty="0">
                <a:solidFill>
                  <a:srgbClr val="0070C0"/>
                </a:solidFill>
              </a:rPr>
              <a:t>) + 2H</a:t>
            </a:r>
            <a:r>
              <a:rPr lang="en-US" altLang="en-US" sz="2400" baseline="-25000" dirty="0">
                <a:solidFill>
                  <a:srgbClr val="0070C0"/>
                </a:solidFill>
              </a:rPr>
              <a:t>2</a:t>
            </a:r>
            <a:r>
              <a:rPr lang="en-US" altLang="en-US" sz="2400" dirty="0">
                <a:solidFill>
                  <a:srgbClr val="0070C0"/>
                </a:solidFill>
              </a:rPr>
              <a:t>O(</a:t>
            </a:r>
            <a:r>
              <a:rPr lang="en-US" altLang="en-US" sz="2400" i="1" dirty="0">
                <a:solidFill>
                  <a:srgbClr val="0070C0"/>
                </a:solidFill>
              </a:rPr>
              <a:t>l</a:t>
            </a:r>
            <a:r>
              <a:rPr lang="en-US" altLang="en-US" sz="2400" dirty="0">
                <a:solidFill>
                  <a:srgbClr val="0070C0"/>
                </a:solidFill>
              </a:rPr>
              <a:t>) </a:t>
            </a:r>
            <a:r>
              <a:rPr lang="en-US" altLang="en-US" sz="2400" dirty="0">
                <a:solidFill>
                  <a:srgbClr val="0070C0"/>
                </a:solidFill>
                <a:sym typeface="Symbol" panose="05050102010706020507" pitchFamily="18" charset="2"/>
              </a:rPr>
              <a:t></a:t>
            </a:r>
            <a:r>
              <a:rPr lang="en-US" altLang="en-US" sz="2400" dirty="0">
                <a:solidFill>
                  <a:srgbClr val="0070C0"/>
                </a:solidFill>
              </a:rPr>
              <a:t> 2Fe(OH)</a:t>
            </a:r>
            <a:r>
              <a:rPr lang="en-US" altLang="en-US" sz="2400" baseline="-25000" dirty="0">
                <a:solidFill>
                  <a:srgbClr val="0070C0"/>
                </a:solidFill>
              </a:rPr>
              <a:t>2</a:t>
            </a:r>
            <a:r>
              <a:rPr lang="en-US" altLang="en-US" sz="2400" dirty="0">
                <a:solidFill>
                  <a:srgbClr val="0070C0"/>
                </a:solidFill>
              </a:rPr>
              <a:t>(</a:t>
            </a:r>
            <a:r>
              <a:rPr lang="en-US" altLang="en-US" sz="2400" i="1" dirty="0">
                <a:solidFill>
                  <a:srgbClr val="0070C0"/>
                </a:solidFill>
              </a:rPr>
              <a:t>s</a:t>
            </a:r>
            <a:r>
              <a:rPr lang="en-US" altLang="en-US" sz="2400" dirty="0">
                <a:solidFill>
                  <a:srgbClr val="0070C0"/>
                </a:solidFill>
              </a:rPr>
              <a:t>)</a:t>
            </a:r>
          </a:p>
          <a:p>
            <a:pPr marL="0" indent="0"/>
            <a:endParaRPr lang="en-US" altLang="en-US" sz="2300" dirty="0"/>
          </a:p>
        </p:txBody>
      </p:sp>
      <p:sp>
        <p:nvSpPr>
          <p:cNvPr id="2" name="Footer Placeholder 1"/>
          <p:cNvSpPr>
            <a:spLocks noGrp="1"/>
          </p:cNvSpPr>
          <p:nvPr>
            <p:ph type="ftr" sz="quarter" idx="10"/>
          </p:nvPr>
        </p:nvSpPr>
        <p:spPr>
          <a:xfrm>
            <a:off x="0" y="6553200"/>
            <a:ext cx="4267199" cy="304800"/>
          </a:xfrm>
        </p:spPr>
        <p:txBody>
          <a:bodyPr/>
          <a:lstStyle/>
          <a:p>
            <a:pPr algn="l"/>
            <a:r>
              <a:rPr lang="en-US" altLang="en-US" dirty="0"/>
              <a:t>Chapter 18B Ksp &amp; Spontaneity</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0"/>
            <a:ext cx="990600" cy="1066800"/>
          </a:xfrm>
          <a:prstGeom prst="rect">
            <a:avLst/>
          </a:prstGeom>
          <a:noFill/>
          <a:ln>
            <a:noFill/>
          </a:ln>
          <a:effectLst/>
        </p:spPr>
      </p:pic>
    </p:spTree>
    <p:extLst>
      <p:ext uri="{BB962C8B-B14F-4D97-AF65-F5344CB8AC3E}">
        <p14:creationId xmlns:p14="http://schemas.microsoft.com/office/powerpoint/2010/main" val="3336970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0" y="152400"/>
            <a:ext cx="8077200" cy="4114800"/>
          </a:xfrm>
        </p:spPr>
        <p:txBody>
          <a:bodyPr/>
          <a:lstStyle/>
          <a:p>
            <a:pPr marL="0" indent="0"/>
            <a:r>
              <a:rPr lang="en-US" altLang="en-US" sz="2300" dirty="0"/>
              <a:t>Which of the following would have an increase in the entropy of the reaction system? </a:t>
            </a:r>
          </a:p>
          <a:p>
            <a:pPr marL="339725" indent="11113">
              <a:spcBef>
                <a:spcPct val="50000"/>
              </a:spcBef>
            </a:pPr>
            <a:r>
              <a:rPr lang="en-US" altLang="en-US" sz="2800" dirty="0">
                <a:solidFill>
                  <a:srgbClr val="FF0000"/>
                </a:solidFill>
              </a:rPr>
              <a:t>2NH</a:t>
            </a:r>
            <a:r>
              <a:rPr lang="en-US" altLang="en-US" sz="2800" baseline="-25000" dirty="0">
                <a:solidFill>
                  <a:srgbClr val="FF0000"/>
                </a:solidFill>
              </a:rPr>
              <a:t>4</a:t>
            </a:r>
            <a:r>
              <a:rPr lang="en-US" altLang="en-US" sz="2800" dirty="0">
                <a:solidFill>
                  <a:srgbClr val="FF0000"/>
                </a:solidFill>
              </a:rPr>
              <a:t>NO</a:t>
            </a:r>
            <a:r>
              <a:rPr lang="en-US" altLang="en-US" sz="2800" baseline="-25000" dirty="0">
                <a:solidFill>
                  <a:srgbClr val="FF0000"/>
                </a:solidFill>
              </a:rPr>
              <a:t>3</a:t>
            </a:r>
            <a:r>
              <a:rPr lang="en-US" altLang="en-US" sz="2800" dirty="0">
                <a:solidFill>
                  <a:srgbClr val="FF0000"/>
                </a:solidFill>
              </a:rPr>
              <a:t>(</a:t>
            </a:r>
            <a:r>
              <a:rPr lang="en-US" altLang="en-US" sz="2800" i="1" dirty="0">
                <a:solidFill>
                  <a:srgbClr val="FF0000"/>
                </a:solidFill>
              </a:rPr>
              <a:t>s</a:t>
            </a:r>
            <a:r>
              <a:rPr lang="en-US" altLang="en-US" sz="2800" dirty="0">
                <a:solidFill>
                  <a:srgbClr val="FF0000"/>
                </a:solidFill>
              </a:rPr>
              <a:t>) </a:t>
            </a:r>
            <a:r>
              <a:rPr lang="en-US" altLang="en-US" sz="2800" dirty="0">
                <a:solidFill>
                  <a:srgbClr val="FF0000"/>
                </a:solidFill>
                <a:sym typeface="Symbol" panose="05050102010706020507" pitchFamily="18" charset="2"/>
              </a:rPr>
              <a:t></a:t>
            </a:r>
            <a:r>
              <a:rPr lang="en-US" altLang="en-US" sz="2800" dirty="0">
                <a:solidFill>
                  <a:srgbClr val="FF0000"/>
                </a:solidFill>
              </a:rPr>
              <a:t> 2N</a:t>
            </a:r>
            <a:r>
              <a:rPr lang="en-US" altLang="en-US" sz="2800" baseline="-25000" dirty="0">
                <a:solidFill>
                  <a:srgbClr val="FF0000"/>
                </a:solidFill>
              </a:rPr>
              <a:t>2</a:t>
            </a:r>
            <a:r>
              <a:rPr lang="en-US" altLang="en-US" sz="2800" dirty="0">
                <a:solidFill>
                  <a:srgbClr val="FF0000"/>
                </a:solidFill>
              </a:rPr>
              <a:t>(</a:t>
            </a:r>
            <a:r>
              <a:rPr lang="en-US" altLang="en-US" sz="2800" i="1" dirty="0">
                <a:solidFill>
                  <a:srgbClr val="FF0000"/>
                </a:solidFill>
              </a:rPr>
              <a:t>g</a:t>
            </a:r>
            <a:r>
              <a:rPr lang="en-US" altLang="en-US" sz="2800" dirty="0">
                <a:solidFill>
                  <a:srgbClr val="FF0000"/>
                </a:solidFill>
              </a:rPr>
              <a:t>) + 4H</a:t>
            </a:r>
            <a:r>
              <a:rPr lang="en-US" altLang="en-US" sz="2800" baseline="-25000" dirty="0">
                <a:solidFill>
                  <a:srgbClr val="FF0000"/>
                </a:solidFill>
              </a:rPr>
              <a:t>2</a:t>
            </a:r>
            <a:r>
              <a:rPr lang="en-US" altLang="en-US" sz="2800" dirty="0">
                <a:solidFill>
                  <a:srgbClr val="FF0000"/>
                </a:solidFill>
              </a:rPr>
              <a:t>O(</a:t>
            </a:r>
            <a:r>
              <a:rPr lang="en-US" altLang="en-US" sz="2800" i="1" dirty="0">
                <a:solidFill>
                  <a:srgbClr val="FF0000"/>
                </a:solidFill>
              </a:rPr>
              <a:t>l</a:t>
            </a:r>
            <a:r>
              <a:rPr lang="en-US" altLang="en-US" sz="2800" dirty="0">
                <a:solidFill>
                  <a:srgbClr val="FF0000"/>
                </a:solidFill>
              </a:rPr>
              <a:t>) +O</a:t>
            </a:r>
            <a:r>
              <a:rPr lang="en-US" altLang="en-US" sz="2800" baseline="-25000" dirty="0">
                <a:solidFill>
                  <a:srgbClr val="FF0000"/>
                </a:solidFill>
              </a:rPr>
              <a:t>2</a:t>
            </a:r>
            <a:r>
              <a:rPr lang="en-US" altLang="en-US" sz="2800" dirty="0">
                <a:solidFill>
                  <a:srgbClr val="FF0000"/>
                </a:solidFill>
              </a:rPr>
              <a:t>(</a:t>
            </a:r>
            <a:r>
              <a:rPr lang="en-US" altLang="en-US" sz="2800" i="1" dirty="0">
                <a:solidFill>
                  <a:srgbClr val="FF0000"/>
                </a:solidFill>
              </a:rPr>
              <a:t>g</a:t>
            </a:r>
            <a:r>
              <a:rPr lang="en-US" altLang="en-US" sz="2800" dirty="0">
                <a:solidFill>
                  <a:srgbClr val="FF0000"/>
                </a:solidFill>
              </a:rPr>
              <a:t>) </a:t>
            </a:r>
          </a:p>
          <a:p>
            <a:pPr marL="339725" indent="11113">
              <a:spcBef>
                <a:spcPct val="50000"/>
              </a:spcBef>
            </a:pPr>
            <a:r>
              <a:rPr lang="en-US" altLang="en-US" sz="1600" dirty="0">
                <a:solidFill>
                  <a:srgbClr val="0070C0"/>
                </a:solidFill>
              </a:rPr>
              <a:t>2H</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 O</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a:t>
            </a:r>
            <a:r>
              <a:rPr lang="en-US" altLang="en-US" sz="1600" dirty="0">
                <a:solidFill>
                  <a:srgbClr val="0070C0"/>
                </a:solidFill>
                <a:sym typeface="Symbol" panose="05050102010706020507" pitchFamily="18" charset="2"/>
              </a:rPr>
              <a:t></a:t>
            </a:r>
            <a:r>
              <a:rPr lang="en-US" altLang="en-US" sz="1600" dirty="0">
                <a:solidFill>
                  <a:srgbClr val="0070C0"/>
                </a:solidFill>
              </a:rPr>
              <a:t> 2H</a:t>
            </a:r>
            <a:r>
              <a:rPr lang="en-US" altLang="en-US" sz="1600" baseline="-25000" dirty="0">
                <a:solidFill>
                  <a:srgbClr val="0070C0"/>
                </a:solidFill>
              </a:rPr>
              <a:t>2</a:t>
            </a:r>
            <a:r>
              <a:rPr lang="en-US" altLang="en-US" sz="1600" dirty="0">
                <a:solidFill>
                  <a:srgbClr val="0070C0"/>
                </a:solidFill>
              </a:rPr>
              <a:t>O(</a:t>
            </a:r>
            <a:r>
              <a:rPr lang="en-US" altLang="en-US" sz="1600" i="1" dirty="0">
                <a:solidFill>
                  <a:srgbClr val="0070C0"/>
                </a:solidFill>
              </a:rPr>
              <a:t>l</a:t>
            </a:r>
            <a:r>
              <a:rPr lang="en-US" altLang="en-US" sz="1600" dirty="0">
                <a:solidFill>
                  <a:srgbClr val="0070C0"/>
                </a:solidFill>
              </a:rPr>
              <a:t>)</a:t>
            </a:r>
          </a:p>
          <a:p>
            <a:pPr marL="339725" indent="11113">
              <a:spcBef>
                <a:spcPct val="50000"/>
              </a:spcBef>
            </a:pPr>
            <a:r>
              <a:rPr lang="en-US" altLang="en-US" sz="1600" dirty="0">
                <a:solidFill>
                  <a:srgbClr val="0070C0"/>
                </a:solidFill>
              </a:rPr>
              <a:t>C</a:t>
            </a:r>
            <a:r>
              <a:rPr lang="en-US" altLang="en-US" sz="1600" baseline="-25000" dirty="0">
                <a:solidFill>
                  <a:srgbClr val="0070C0"/>
                </a:solidFill>
              </a:rPr>
              <a:t>3</a:t>
            </a:r>
            <a:r>
              <a:rPr lang="en-US" altLang="en-US" sz="1600" dirty="0">
                <a:solidFill>
                  <a:srgbClr val="0070C0"/>
                </a:solidFill>
              </a:rPr>
              <a:t>H</a:t>
            </a:r>
            <a:r>
              <a:rPr lang="en-US" altLang="en-US" sz="1600" baseline="-25000" dirty="0">
                <a:solidFill>
                  <a:srgbClr val="0070C0"/>
                </a:solidFill>
              </a:rPr>
              <a:t>8</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+ 5O</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a:t>
            </a:r>
            <a:r>
              <a:rPr lang="en-US" altLang="en-US" sz="1600" dirty="0">
                <a:solidFill>
                  <a:srgbClr val="0070C0"/>
                </a:solidFill>
                <a:sym typeface="Symbol" panose="05050102010706020507" pitchFamily="18" charset="2"/>
              </a:rPr>
              <a:t></a:t>
            </a:r>
            <a:r>
              <a:rPr lang="en-US" altLang="en-US" sz="1600" dirty="0">
                <a:solidFill>
                  <a:srgbClr val="0070C0"/>
                </a:solidFill>
              </a:rPr>
              <a:t> 3CO</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+ 4H</a:t>
            </a:r>
            <a:r>
              <a:rPr lang="en-US" altLang="en-US" sz="1600" baseline="-25000" dirty="0">
                <a:solidFill>
                  <a:srgbClr val="0070C0"/>
                </a:solidFill>
              </a:rPr>
              <a:t>2</a:t>
            </a:r>
            <a:r>
              <a:rPr lang="en-US" altLang="en-US" sz="1600" dirty="0">
                <a:solidFill>
                  <a:srgbClr val="0070C0"/>
                </a:solidFill>
              </a:rPr>
              <a:t>O(</a:t>
            </a:r>
            <a:r>
              <a:rPr lang="en-US" altLang="en-US" sz="1600" i="1" dirty="0">
                <a:solidFill>
                  <a:srgbClr val="0070C0"/>
                </a:solidFill>
              </a:rPr>
              <a:t>l</a:t>
            </a:r>
            <a:r>
              <a:rPr lang="en-US" altLang="en-US" sz="1600" dirty="0">
                <a:solidFill>
                  <a:srgbClr val="0070C0"/>
                </a:solidFill>
              </a:rPr>
              <a:t>)</a:t>
            </a:r>
          </a:p>
          <a:p>
            <a:pPr marL="339725" indent="11113">
              <a:spcBef>
                <a:spcPct val="50000"/>
              </a:spcBef>
            </a:pPr>
            <a:r>
              <a:rPr lang="en-US" altLang="en-US" sz="1600" dirty="0">
                <a:solidFill>
                  <a:srgbClr val="0070C0"/>
                </a:solidFill>
              </a:rPr>
              <a:t>2Fe(</a:t>
            </a:r>
            <a:r>
              <a:rPr lang="en-US" altLang="en-US" sz="1600" i="1" dirty="0">
                <a:solidFill>
                  <a:srgbClr val="0070C0"/>
                </a:solidFill>
              </a:rPr>
              <a:t>s</a:t>
            </a:r>
            <a:r>
              <a:rPr lang="en-US" altLang="en-US" sz="1600" dirty="0">
                <a:solidFill>
                  <a:srgbClr val="0070C0"/>
                </a:solidFill>
              </a:rPr>
              <a:t>) + O</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g</a:t>
            </a:r>
            <a:r>
              <a:rPr lang="en-US" altLang="en-US" sz="1600" dirty="0">
                <a:solidFill>
                  <a:srgbClr val="0070C0"/>
                </a:solidFill>
              </a:rPr>
              <a:t>) + 2H</a:t>
            </a:r>
            <a:r>
              <a:rPr lang="en-US" altLang="en-US" sz="1600" baseline="-25000" dirty="0">
                <a:solidFill>
                  <a:srgbClr val="0070C0"/>
                </a:solidFill>
              </a:rPr>
              <a:t>2</a:t>
            </a:r>
            <a:r>
              <a:rPr lang="en-US" altLang="en-US" sz="1600" dirty="0">
                <a:solidFill>
                  <a:srgbClr val="0070C0"/>
                </a:solidFill>
              </a:rPr>
              <a:t>O(</a:t>
            </a:r>
            <a:r>
              <a:rPr lang="en-US" altLang="en-US" sz="1600" i="1" dirty="0">
                <a:solidFill>
                  <a:srgbClr val="0070C0"/>
                </a:solidFill>
              </a:rPr>
              <a:t>l</a:t>
            </a:r>
            <a:r>
              <a:rPr lang="en-US" altLang="en-US" sz="1600" dirty="0">
                <a:solidFill>
                  <a:srgbClr val="0070C0"/>
                </a:solidFill>
              </a:rPr>
              <a:t>) </a:t>
            </a:r>
            <a:r>
              <a:rPr lang="en-US" altLang="en-US" sz="1600" dirty="0">
                <a:solidFill>
                  <a:srgbClr val="0070C0"/>
                </a:solidFill>
                <a:sym typeface="Symbol" panose="05050102010706020507" pitchFamily="18" charset="2"/>
              </a:rPr>
              <a:t></a:t>
            </a:r>
            <a:r>
              <a:rPr lang="en-US" altLang="en-US" sz="1600" dirty="0">
                <a:solidFill>
                  <a:srgbClr val="0070C0"/>
                </a:solidFill>
              </a:rPr>
              <a:t> 2Fe(OH)</a:t>
            </a:r>
            <a:r>
              <a:rPr lang="en-US" altLang="en-US" sz="1600" baseline="-25000" dirty="0">
                <a:solidFill>
                  <a:srgbClr val="0070C0"/>
                </a:solidFill>
              </a:rPr>
              <a:t>2</a:t>
            </a:r>
            <a:r>
              <a:rPr lang="en-US" altLang="en-US" sz="1600" dirty="0">
                <a:solidFill>
                  <a:srgbClr val="0070C0"/>
                </a:solidFill>
              </a:rPr>
              <a:t>(</a:t>
            </a:r>
            <a:r>
              <a:rPr lang="en-US" altLang="en-US" sz="1600" i="1" dirty="0">
                <a:solidFill>
                  <a:srgbClr val="0070C0"/>
                </a:solidFill>
              </a:rPr>
              <a:t>s</a:t>
            </a:r>
            <a:r>
              <a:rPr lang="en-US" altLang="en-US" sz="1600" dirty="0">
                <a:solidFill>
                  <a:srgbClr val="0070C0"/>
                </a:solidFill>
              </a:rPr>
              <a:t>)</a:t>
            </a:r>
          </a:p>
          <a:p>
            <a:pPr marL="0" indent="0"/>
            <a:endParaRPr lang="en-US" altLang="en-US" sz="2300" dirty="0">
              <a:solidFill>
                <a:srgbClr val="7030A0"/>
              </a:solidFill>
            </a:endParaRPr>
          </a:p>
          <a:p>
            <a:pPr marL="914400" indent="0"/>
            <a:r>
              <a:rPr lang="en-US" altLang="en-US" sz="2800" dirty="0">
                <a:solidFill>
                  <a:srgbClr val="7030A0"/>
                </a:solidFill>
              </a:rPr>
              <a:t>The products are mostly in the </a:t>
            </a:r>
            <a:r>
              <a:rPr lang="en-US" altLang="en-US" sz="2800" b="1" dirty="0">
                <a:solidFill>
                  <a:srgbClr val="FF0000"/>
                </a:solidFill>
              </a:rPr>
              <a:t>gas</a:t>
            </a:r>
            <a:r>
              <a:rPr lang="en-US" altLang="en-US" sz="2800" dirty="0">
                <a:solidFill>
                  <a:srgbClr val="7030A0"/>
                </a:solidFill>
              </a:rPr>
              <a:t> phase </a:t>
            </a:r>
            <a:r>
              <a:rPr lang="en-US" altLang="en-US" sz="2800" dirty="0">
                <a:solidFill>
                  <a:srgbClr val="7030A0"/>
                </a:solidFill>
                <a:sym typeface="Wingdings" panose="05000000000000000000" pitchFamily="2" charset="2"/>
              </a:rPr>
              <a:t> more random (</a:t>
            </a:r>
            <a:r>
              <a:rPr lang="en-US" altLang="en-US" sz="2800" dirty="0">
                <a:solidFill>
                  <a:srgbClr val="FF0000"/>
                </a:solidFill>
                <a:sym typeface="Wingdings" panose="05000000000000000000" pitchFamily="2" charset="2"/>
              </a:rPr>
              <a:t>+</a:t>
            </a:r>
            <a:r>
              <a:rPr lang="en-US" sz="2800" dirty="0">
                <a:solidFill>
                  <a:srgbClr val="FF0000"/>
                </a:solidFill>
              </a:rPr>
              <a:t>∆S)</a:t>
            </a:r>
            <a:r>
              <a:rPr lang="en-US" altLang="en-US" sz="2800" dirty="0">
                <a:solidFill>
                  <a:srgbClr val="7030A0"/>
                </a:solidFill>
                <a:sym typeface="Wingdings" panose="05000000000000000000" pitchFamily="2" charset="2"/>
              </a:rPr>
              <a:t>.</a:t>
            </a:r>
            <a:endParaRPr lang="en-US" altLang="en-US" sz="2800" dirty="0">
              <a:solidFill>
                <a:srgbClr val="7030A0"/>
              </a:solidFill>
            </a:endParaRPr>
          </a:p>
        </p:txBody>
      </p:sp>
      <p:sp>
        <p:nvSpPr>
          <p:cNvPr id="2" name="Footer Placeholder 1"/>
          <p:cNvSpPr>
            <a:spLocks noGrp="1"/>
          </p:cNvSpPr>
          <p:nvPr>
            <p:ph type="ftr" sz="quarter" idx="10"/>
          </p:nvPr>
        </p:nvSpPr>
        <p:spPr>
          <a:xfrm>
            <a:off x="0" y="6553200"/>
            <a:ext cx="4267199" cy="304800"/>
          </a:xfrm>
        </p:spPr>
        <p:txBody>
          <a:bodyPr/>
          <a:lstStyle/>
          <a:p>
            <a:pPr algn="l"/>
            <a:r>
              <a:rPr lang="en-US" altLang="en-US" dirty="0"/>
              <a:t>Chapter 18B Ksp &amp; Spontaneity</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0"/>
            <a:ext cx="990600" cy="1066800"/>
          </a:xfrm>
          <a:prstGeom prst="rect">
            <a:avLst/>
          </a:prstGeom>
          <a:noFill/>
          <a:ln>
            <a:noFill/>
          </a:ln>
          <a:effectLst/>
        </p:spPr>
      </p:pic>
      <p:pic>
        <p:nvPicPr>
          <p:cNvPr id="3" name="Picture 2">
            <a:extLst>
              <a:ext uri="{FF2B5EF4-FFF2-40B4-BE49-F238E27FC236}">
                <a16:creationId xmlns:a16="http://schemas.microsoft.com/office/drawing/2014/main" id="{653D73FD-B3FB-456B-9984-CC3BB9554C88}"/>
              </a:ext>
            </a:extLst>
          </p:cNvPr>
          <p:cNvPicPr>
            <a:picLocks noChangeAspect="1"/>
          </p:cNvPicPr>
          <p:nvPr/>
        </p:nvPicPr>
        <p:blipFill>
          <a:blip r:embed="rId4"/>
          <a:stretch>
            <a:fillRect/>
          </a:stretch>
        </p:blipFill>
        <p:spPr>
          <a:xfrm>
            <a:off x="1676400" y="4191000"/>
            <a:ext cx="5984787" cy="2190750"/>
          </a:xfrm>
          <a:prstGeom prst="rect">
            <a:avLst/>
          </a:prstGeom>
        </p:spPr>
      </p:pic>
    </p:spTree>
    <p:extLst>
      <p:ext uri="{BB962C8B-B14F-4D97-AF65-F5344CB8AC3E}">
        <p14:creationId xmlns:p14="http://schemas.microsoft.com/office/powerpoint/2010/main" val="293087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59">
                                            <p:txEl>
                                              <p:pRg st="6" end="6"/>
                                            </p:txEl>
                                          </p:spTgt>
                                        </p:tgtEl>
                                        <p:attrNameLst>
                                          <p:attrName>style.visibility</p:attrName>
                                        </p:attrNameLst>
                                      </p:cBhvr>
                                      <p:to>
                                        <p:strVal val="visible"/>
                                      </p:to>
                                    </p:set>
                                    <p:animEffect transition="in" filter="fade">
                                      <p:cBhvr>
                                        <p:cTn id="7" dur="500"/>
                                        <p:tgtEl>
                                          <p:spTgt spid="121859">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876801" y="6553200"/>
            <a:ext cx="4267199" cy="304800"/>
          </a:xfrm>
        </p:spPr>
        <p:txBody>
          <a:bodyPr/>
          <a:lstStyle/>
          <a:p>
            <a:r>
              <a:rPr lang="en-US" altLang="en-US" dirty="0"/>
              <a:t>Chapter 18B Ksp &amp; Spontaneity</a:t>
            </a:r>
          </a:p>
        </p:txBody>
      </p:sp>
      <p:pic>
        <p:nvPicPr>
          <p:cNvPr id="7170" name="Picture 2" descr="Heating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316" y="352964"/>
            <a:ext cx="5459322" cy="42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050" y="4724400"/>
            <a:ext cx="8991600" cy="1154162"/>
          </a:xfrm>
          <a:prstGeom prst="rect">
            <a:avLst/>
          </a:prstGeom>
        </p:spPr>
        <p:txBody>
          <a:bodyPr wrap="square">
            <a:spAutoFit/>
          </a:bodyPr>
          <a:lstStyle/>
          <a:p>
            <a:r>
              <a:rPr lang="en-US" altLang="en-US" dirty="0">
                <a:solidFill>
                  <a:srgbClr val="FF0000"/>
                </a:solidFill>
              </a:rPr>
              <a:t>Does the heating (endothermic) curve of water (or any substance) increase or decrease entropy? Why?</a:t>
            </a:r>
          </a:p>
          <a:p>
            <a:r>
              <a:rPr lang="en-US" dirty="0">
                <a:solidFill>
                  <a:srgbClr val="00B050"/>
                </a:solidFill>
              </a:rPr>
              <a:t> </a:t>
            </a: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55" y="9525"/>
            <a:ext cx="990600" cy="1066800"/>
          </a:xfrm>
          <a:prstGeom prst="rect">
            <a:avLst/>
          </a:prstGeom>
          <a:noFill/>
          <a:ln>
            <a:noFill/>
          </a:ln>
          <a:effectLst/>
        </p:spPr>
      </p:pic>
    </p:spTree>
    <p:extLst>
      <p:ext uri="{BB962C8B-B14F-4D97-AF65-F5344CB8AC3E}">
        <p14:creationId xmlns:p14="http://schemas.microsoft.com/office/powerpoint/2010/main" val="2256106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876801" y="6553200"/>
            <a:ext cx="4267199" cy="304800"/>
          </a:xfrm>
        </p:spPr>
        <p:txBody>
          <a:bodyPr/>
          <a:lstStyle/>
          <a:p>
            <a:r>
              <a:rPr lang="en-US" altLang="en-US" dirty="0"/>
              <a:t>Chapter 18B Ksp &amp; Spontaneity</a:t>
            </a:r>
          </a:p>
        </p:txBody>
      </p:sp>
      <p:pic>
        <p:nvPicPr>
          <p:cNvPr id="7170" name="Picture 2" descr="Heating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2964"/>
            <a:ext cx="4922838" cy="380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4220559"/>
            <a:ext cx="8991600" cy="2246769"/>
          </a:xfrm>
          <a:prstGeom prst="rect">
            <a:avLst/>
          </a:prstGeom>
        </p:spPr>
        <p:txBody>
          <a:bodyPr wrap="square">
            <a:spAutoFit/>
          </a:bodyPr>
          <a:lstStyle/>
          <a:p>
            <a:r>
              <a:rPr lang="en-US" altLang="en-US" dirty="0">
                <a:solidFill>
                  <a:srgbClr val="FF0000"/>
                </a:solidFill>
              </a:rPr>
              <a:t>Does the heating (endothermic) curve of water (or any substance) increase or decrease entropy? Why?</a:t>
            </a:r>
          </a:p>
          <a:p>
            <a:endParaRPr lang="en-US" altLang="en-US" sz="1000" dirty="0">
              <a:solidFill>
                <a:srgbClr val="FF0000"/>
              </a:solidFill>
            </a:endParaRPr>
          </a:p>
          <a:p>
            <a:r>
              <a:rPr lang="en-US" sz="2800" dirty="0">
                <a:solidFill>
                  <a:srgbClr val="00B050"/>
                </a:solidFill>
              </a:rPr>
              <a:t>Entropy would increase because entropy </a:t>
            </a:r>
            <a:r>
              <a:rPr lang="en-US" altLang="en-US" sz="2800" dirty="0">
                <a:solidFill>
                  <a:srgbClr val="7030A0"/>
                </a:solidFill>
                <a:sym typeface="Wingdings" panose="05000000000000000000" pitchFamily="2" charset="2"/>
              </a:rPr>
              <a:t>(</a:t>
            </a:r>
            <a:r>
              <a:rPr lang="en-US" altLang="en-US" sz="2800" dirty="0">
                <a:solidFill>
                  <a:srgbClr val="FF0000"/>
                </a:solidFill>
                <a:sym typeface="Wingdings" panose="05000000000000000000" pitchFamily="2" charset="2"/>
              </a:rPr>
              <a:t>+</a:t>
            </a:r>
            <a:r>
              <a:rPr lang="en-US" sz="2800" dirty="0">
                <a:solidFill>
                  <a:srgbClr val="FF0000"/>
                </a:solidFill>
              </a:rPr>
              <a:t>∆S) </a:t>
            </a:r>
            <a:r>
              <a:rPr lang="en-US" sz="2800" dirty="0">
                <a:solidFill>
                  <a:srgbClr val="00B050"/>
                </a:solidFill>
              </a:rPr>
              <a:t>and temperature are directly proportional. Faster moving molecules increases disorder.</a:t>
            </a: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55" y="9525"/>
            <a:ext cx="990600" cy="1066800"/>
          </a:xfrm>
          <a:prstGeom prst="rect">
            <a:avLst/>
          </a:prstGeom>
          <a:noFill/>
          <a:ln>
            <a:noFill/>
          </a:ln>
          <a:effectLst/>
        </p:spPr>
      </p:pic>
    </p:spTree>
    <p:extLst>
      <p:ext uri="{BB962C8B-B14F-4D97-AF65-F5344CB8AC3E}">
        <p14:creationId xmlns:p14="http://schemas.microsoft.com/office/powerpoint/2010/main" val="14159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67" name="Text Box 15"/>
          <p:cNvSpPr txBox="1">
            <a:spLocks noChangeArrowheads="1"/>
          </p:cNvSpPr>
          <p:nvPr/>
        </p:nvSpPr>
        <p:spPr bwMode="auto">
          <a:xfrm>
            <a:off x="152400" y="990635"/>
            <a:ext cx="8839200" cy="478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4488" indent="-344488">
              <a:defRPr sz="2400">
                <a:solidFill>
                  <a:schemeClr val="tx1"/>
                </a:solidFill>
                <a:latin typeface="Arial" panose="020B0604020202020204" pitchFamily="34" charset="0"/>
                <a:ea typeface="ＭＳ Ｐゴシック" panose="020B0600070205080204" pitchFamily="34" charset="-128"/>
              </a:defRPr>
            </a:lvl1pPr>
            <a:lvl2pPr marL="5191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dirty="0"/>
              <a:t>Gibbs Free Energy Equation  </a:t>
            </a:r>
          </a:p>
          <a:p>
            <a:pPr algn="ctr">
              <a:spcBef>
                <a:spcPts val="600"/>
              </a:spcBef>
            </a:pPr>
            <a:r>
              <a:rPr lang="en-US" sz="3600" dirty="0">
                <a:solidFill>
                  <a:srgbClr val="00B050"/>
                </a:solidFill>
              </a:rPr>
              <a:t>∆G</a:t>
            </a:r>
            <a:r>
              <a:rPr lang="en-US" sz="3600" dirty="0">
                <a:solidFill>
                  <a:srgbClr val="FF0000"/>
                </a:solidFill>
              </a:rPr>
              <a:t> = ∆ H - </a:t>
            </a:r>
            <a:r>
              <a:rPr lang="en-US" sz="3600" dirty="0">
                <a:solidFill>
                  <a:srgbClr val="7030A0"/>
                </a:solidFill>
              </a:rPr>
              <a:t>T</a:t>
            </a:r>
            <a:r>
              <a:rPr lang="en-US" sz="3600" dirty="0">
                <a:solidFill>
                  <a:srgbClr val="FF0000"/>
                </a:solidFill>
              </a:rPr>
              <a:t> </a:t>
            </a:r>
            <a:r>
              <a:rPr lang="en-US" sz="3600" dirty="0">
                <a:solidFill>
                  <a:srgbClr val="00B0F0"/>
                </a:solidFill>
              </a:rPr>
              <a:t>∆S</a:t>
            </a:r>
            <a:r>
              <a:rPr lang="en-US" sz="3600" dirty="0">
                <a:solidFill>
                  <a:srgbClr val="FF0000"/>
                </a:solidFill>
              </a:rPr>
              <a:t> </a:t>
            </a:r>
          </a:p>
          <a:p>
            <a:pPr algn="ctr">
              <a:spcBef>
                <a:spcPts val="600"/>
              </a:spcBef>
            </a:pPr>
            <a:r>
              <a:rPr lang="en-US" dirty="0">
                <a:solidFill>
                  <a:srgbClr val="00B050"/>
                </a:solidFill>
              </a:rPr>
              <a:t>Free Energy   </a:t>
            </a:r>
            <a:r>
              <a:rPr lang="en-US" dirty="0"/>
              <a:t>=  </a:t>
            </a:r>
            <a:r>
              <a:rPr lang="en-US" dirty="0">
                <a:solidFill>
                  <a:srgbClr val="FF0000"/>
                </a:solidFill>
              </a:rPr>
              <a:t>Enthalpy</a:t>
            </a:r>
            <a:r>
              <a:rPr lang="en-US" dirty="0"/>
              <a:t>  -  (</a:t>
            </a:r>
            <a:r>
              <a:rPr lang="en-US" dirty="0">
                <a:solidFill>
                  <a:srgbClr val="7030A0"/>
                </a:solidFill>
              </a:rPr>
              <a:t>Temperature</a:t>
            </a:r>
            <a:r>
              <a:rPr lang="en-US" dirty="0"/>
              <a:t>)(</a:t>
            </a:r>
            <a:r>
              <a:rPr lang="en-US" dirty="0">
                <a:solidFill>
                  <a:srgbClr val="00B0F0"/>
                </a:solidFill>
              </a:rPr>
              <a:t>Entropy</a:t>
            </a:r>
            <a:r>
              <a:rPr lang="en-US" dirty="0"/>
              <a:t>)</a:t>
            </a:r>
          </a:p>
          <a:p>
            <a:pPr marL="0" indent="0">
              <a:spcBef>
                <a:spcPts val="600"/>
              </a:spcBef>
            </a:pPr>
            <a:endParaRPr lang="en-US" altLang="en-US" dirty="0"/>
          </a:p>
          <a:p>
            <a:pPr marL="0" indent="0">
              <a:spcBef>
                <a:spcPts val="600"/>
              </a:spcBef>
            </a:pPr>
            <a:r>
              <a:rPr lang="en-US" altLang="en-US" dirty="0"/>
              <a:t>The equation:  </a:t>
            </a:r>
            <a:r>
              <a:rPr lang="el-GR" altLang="en-US" dirty="0">
                <a:solidFill>
                  <a:schemeClr val="accent1">
                    <a:lumMod val="50000"/>
                  </a:schemeClr>
                </a:solidFill>
                <a:cs typeface="Arial" panose="020B0604020202020204" pitchFamily="34" charset="0"/>
              </a:rPr>
              <a:t>Δ</a:t>
            </a:r>
            <a:r>
              <a:rPr lang="en-US" altLang="en-US" i="1" dirty="0">
                <a:solidFill>
                  <a:schemeClr val="accent1">
                    <a:lumMod val="50000"/>
                  </a:schemeClr>
                </a:solidFill>
                <a:cs typeface="Arial" panose="020B0604020202020204" pitchFamily="34" charset="0"/>
              </a:rPr>
              <a:t>G = </a:t>
            </a:r>
            <a:r>
              <a:rPr lang="el-GR" altLang="en-US" dirty="0">
                <a:solidFill>
                  <a:schemeClr val="accent1">
                    <a:lumMod val="50000"/>
                  </a:schemeClr>
                </a:solidFill>
              </a:rPr>
              <a:t>Δ</a:t>
            </a:r>
            <a:r>
              <a:rPr lang="en-US" altLang="en-US" i="1" dirty="0">
                <a:solidFill>
                  <a:schemeClr val="accent1">
                    <a:lumMod val="50000"/>
                  </a:schemeClr>
                </a:solidFill>
              </a:rPr>
              <a:t>H</a:t>
            </a:r>
            <a:r>
              <a:rPr lang="en-US" altLang="en-US" dirty="0">
                <a:solidFill>
                  <a:schemeClr val="accent1">
                    <a:lumMod val="50000"/>
                  </a:schemeClr>
                </a:solidFill>
              </a:rPr>
              <a:t> - T</a:t>
            </a:r>
            <a:r>
              <a:rPr lang="el-GR" altLang="en-US" dirty="0">
                <a:solidFill>
                  <a:schemeClr val="accent1">
                    <a:lumMod val="50000"/>
                  </a:schemeClr>
                </a:solidFill>
                <a:cs typeface="Arial" panose="020B0604020202020204" pitchFamily="34" charset="0"/>
              </a:rPr>
              <a:t> Δ</a:t>
            </a:r>
            <a:r>
              <a:rPr lang="en-US" altLang="en-US" i="1" dirty="0">
                <a:solidFill>
                  <a:schemeClr val="accent1">
                    <a:lumMod val="50000"/>
                  </a:schemeClr>
                </a:solidFill>
                <a:cs typeface="Arial" panose="020B0604020202020204" pitchFamily="34" charset="0"/>
              </a:rPr>
              <a:t>S</a:t>
            </a:r>
            <a:r>
              <a:rPr lang="en-US" altLang="en-US" dirty="0">
                <a:solidFill>
                  <a:schemeClr val="accent1">
                    <a:lumMod val="50000"/>
                  </a:schemeClr>
                </a:solidFill>
                <a:cs typeface="Arial" panose="020B0604020202020204" pitchFamily="34" charset="0"/>
              </a:rPr>
              <a:t> </a:t>
            </a:r>
            <a:r>
              <a:rPr lang="en-US" altLang="en-US" dirty="0">
                <a:solidFill>
                  <a:schemeClr val="accent1">
                    <a:lumMod val="50000"/>
                  </a:schemeClr>
                </a:solidFill>
              </a:rPr>
              <a:t>  </a:t>
            </a:r>
            <a:r>
              <a:rPr lang="en-US" altLang="en-US" dirty="0"/>
              <a:t>is used to calculate the change in </a:t>
            </a:r>
            <a:r>
              <a:rPr lang="en-US" altLang="en-US" dirty="0">
                <a:solidFill>
                  <a:srgbClr val="00B050"/>
                </a:solidFill>
              </a:rPr>
              <a:t>Gibbs free energy (</a:t>
            </a:r>
            <a:r>
              <a:rPr lang="el-GR" altLang="en-US" dirty="0">
                <a:solidFill>
                  <a:srgbClr val="00B050"/>
                </a:solidFill>
                <a:cs typeface="Arial" panose="020B0604020202020204" pitchFamily="34" charset="0"/>
              </a:rPr>
              <a:t>Δ</a:t>
            </a:r>
            <a:r>
              <a:rPr lang="en-US" altLang="en-US" i="1" dirty="0">
                <a:solidFill>
                  <a:srgbClr val="00B050"/>
                </a:solidFill>
                <a:cs typeface="Arial" panose="020B0604020202020204" pitchFamily="34" charset="0"/>
              </a:rPr>
              <a:t>G</a:t>
            </a:r>
            <a:r>
              <a:rPr lang="en-US" altLang="en-US" dirty="0">
                <a:solidFill>
                  <a:srgbClr val="00B050"/>
                </a:solidFill>
                <a:cs typeface="Arial" panose="020B0604020202020204" pitchFamily="34" charset="0"/>
              </a:rPr>
              <a:t>).</a:t>
            </a:r>
          </a:p>
          <a:p>
            <a:pPr marL="914400" indent="0">
              <a:spcBef>
                <a:spcPts val="1800"/>
              </a:spcBef>
            </a:pPr>
            <a:r>
              <a:rPr lang="el-GR" altLang="en-US" sz="2800" dirty="0">
                <a:solidFill>
                  <a:srgbClr val="FF0000"/>
                </a:solidFill>
              </a:rPr>
              <a:t>Δ</a:t>
            </a:r>
            <a:r>
              <a:rPr lang="en-US" altLang="en-US" sz="2800" i="1" dirty="0">
                <a:solidFill>
                  <a:srgbClr val="FF0000"/>
                </a:solidFill>
              </a:rPr>
              <a:t>H</a:t>
            </a:r>
            <a:r>
              <a:rPr lang="en-US" altLang="en-US" sz="2800" dirty="0">
                <a:solidFill>
                  <a:srgbClr val="FF0000"/>
                </a:solidFill>
              </a:rPr>
              <a:t> is the change in enthalpy</a:t>
            </a:r>
          </a:p>
          <a:p>
            <a:pPr marL="914400" indent="0">
              <a:spcBef>
                <a:spcPts val="1800"/>
              </a:spcBef>
            </a:pPr>
            <a:r>
              <a:rPr lang="el-GR" altLang="en-US" sz="2800" dirty="0">
                <a:solidFill>
                  <a:srgbClr val="00B0F0"/>
                </a:solidFill>
                <a:cs typeface="Arial" panose="020B0604020202020204" pitchFamily="34" charset="0"/>
              </a:rPr>
              <a:t>Δ</a:t>
            </a:r>
            <a:r>
              <a:rPr lang="en-US" altLang="en-US" sz="2800" i="1" dirty="0">
                <a:solidFill>
                  <a:srgbClr val="00B0F0"/>
                </a:solidFill>
                <a:cs typeface="Arial" panose="020B0604020202020204" pitchFamily="34" charset="0"/>
              </a:rPr>
              <a:t>S</a:t>
            </a:r>
            <a:r>
              <a:rPr lang="en-US" altLang="en-US" sz="2800" dirty="0">
                <a:solidFill>
                  <a:srgbClr val="00B0F0"/>
                </a:solidFill>
                <a:cs typeface="Arial" panose="020B0604020202020204" pitchFamily="34" charset="0"/>
              </a:rPr>
              <a:t> is the change in entropy</a:t>
            </a:r>
          </a:p>
          <a:p>
            <a:pPr marL="914400" indent="0">
              <a:spcBef>
                <a:spcPts val="1800"/>
              </a:spcBef>
            </a:pPr>
            <a:r>
              <a:rPr lang="en-US" altLang="en-US" sz="2800" i="1" dirty="0">
                <a:solidFill>
                  <a:srgbClr val="7030A0"/>
                </a:solidFill>
              </a:rPr>
              <a:t>T</a:t>
            </a:r>
            <a:r>
              <a:rPr lang="en-US" altLang="en-US" sz="2800" dirty="0">
                <a:solidFill>
                  <a:srgbClr val="7030A0"/>
                </a:solidFill>
              </a:rPr>
              <a:t> is the temperature in Kelvins</a:t>
            </a:r>
            <a:r>
              <a:rPr lang="en-US" altLang="en-US" sz="2800" dirty="0"/>
              <a:t>.</a:t>
            </a:r>
          </a:p>
        </p:txBody>
      </p:sp>
      <p:sp>
        <p:nvSpPr>
          <p:cNvPr id="2" name="Footer Placeholder 1"/>
          <p:cNvSpPr>
            <a:spLocks noGrp="1"/>
          </p:cNvSpPr>
          <p:nvPr>
            <p:ph type="ftr" sz="quarter" idx="10"/>
          </p:nvPr>
        </p:nvSpPr>
        <p:spPr/>
        <p:txBody>
          <a:bodyPr/>
          <a:lstStyle/>
          <a:p>
            <a:r>
              <a:rPr lang="en-US" altLang="en-US" dirty="0"/>
              <a:t>Chapter 18B Ksp &amp; Spontaneity</a:t>
            </a:r>
          </a:p>
        </p:txBody>
      </p:sp>
      <p:sp>
        <p:nvSpPr>
          <p:cNvPr id="6" name="Rectangle 5"/>
          <p:cNvSpPr/>
          <p:nvPr/>
        </p:nvSpPr>
        <p:spPr>
          <a:xfrm>
            <a:off x="1371600" y="152400"/>
            <a:ext cx="6248400" cy="584775"/>
          </a:xfrm>
          <a:prstGeom prst="rect">
            <a:avLst/>
          </a:prstGeom>
          <a:solidFill>
            <a:srgbClr val="FFC000"/>
          </a:solidFill>
        </p:spPr>
        <p:txBody>
          <a:bodyPr wrap="square">
            <a:spAutoFit/>
          </a:bodyPr>
          <a:lstStyle/>
          <a:p>
            <a:pPr algn="ctr"/>
            <a:r>
              <a:rPr lang="en-US" sz="3200" dirty="0">
                <a:solidFill>
                  <a:schemeClr val="tx2"/>
                </a:solidFill>
              </a:rPr>
              <a:t>Free Energy Change</a:t>
            </a:r>
          </a:p>
        </p:txBody>
      </p:sp>
      <p:pic>
        <p:nvPicPr>
          <p:cNvPr id="3" name="Picture 2">
            <a:extLst>
              <a:ext uri="{FF2B5EF4-FFF2-40B4-BE49-F238E27FC236}">
                <a16:creationId xmlns:a16="http://schemas.microsoft.com/office/drawing/2014/main" id="{9C215C40-94E2-4CA2-AED7-3E40546A012C}"/>
              </a:ext>
            </a:extLst>
          </p:cNvPr>
          <p:cNvPicPr>
            <a:picLocks noChangeAspect="1"/>
          </p:cNvPicPr>
          <p:nvPr/>
        </p:nvPicPr>
        <p:blipFill>
          <a:blip r:embed="rId3"/>
          <a:stretch>
            <a:fillRect/>
          </a:stretch>
        </p:blipFill>
        <p:spPr>
          <a:xfrm>
            <a:off x="6489289" y="3429000"/>
            <a:ext cx="2261422" cy="3394911"/>
          </a:xfrm>
          <a:prstGeom prst="rect">
            <a:avLst/>
          </a:prstGeom>
        </p:spPr>
      </p:pic>
    </p:spTree>
    <p:extLst>
      <p:ext uri="{BB962C8B-B14F-4D97-AF65-F5344CB8AC3E}">
        <p14:creationId xmlns:p14="http://schemas.microsoft.com/office/powerpoint/2010/main" val="151290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67">
                                            <p:txEl>
                                              <p:pRg st="1" end="1"/>
                                            </p:txEl>
                                          </p:spTgt>
                                        </p:tgtEl>
                                        <p:attrNameLst>
                                          <p:attrName>style.visibility</p:attrName>
                                        </p:attrNameLst>
                                      </p:cBhvr>
                                      <p:to>
                                        <p:strVal val="visible"/>
                                      </p:to>
                                    </p:set>
                                    <p:animEffect transition="in" filter="fade">
                                      <p:cBhvr>
                                        <p:cTn id="7" dur="500"/>
                                        <p:tgtEl>
                                          <p:spTgt spid="491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67">
                                            <p:txEl>
                                              <p:pRg st="2" end="2"/>
                                            </p:txEl>
                                          </p:spTgt>
                                        </p:tgtEl>
                                        <p:attrNameLst>
                                          <p:attrName>style.visibility</p:attrName>
                                        </p:attrNameLst>
                                      </p:cBhvr>
                                      <p:to>
                                        <p:strVal val="visible"/>
                                      </p:to>
                                    </p:set>
                                    <p:animEffect transition="in" filter="fade">
                                      <p:cBhvr>
                                        <p:cTn id="12" dur="500"/>
                                        <p:tgtEl>
                                          <p:spTgt spid="491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67">
                                            <p:txEl>
                                              <p:pRg st="4" end="4"/>
                                            </p:txEl>
                                          </p:spTgt>
                                        </p:tgtEl>
                                        <p:attrNameLst>
                                          <p:attrName>style.visibility</p:attrName>
                                        </p:attrNameLst>
                                      </p:cBhvr>
                                      <p:to>
                                        <p:strVal val="visible"/>
                                      </p:to>
                                    </p:set>
                                    <p:animEffect transition="in" filter="fade">
                                      <p:cBhvr>
                                        <p:cTn id="17" dur="500"/>
                                        <p:tgtEl>
                                          <p:spTgt spid="491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67">
                                            <p:txEl>
                                              <p:pRg st="5" end="5"/>
                                            </p:txEl>
                                          </p:spTgt>
                                        </p:tgtEl>
                                        <p:attrNameLst>
                                          <p:attrName>style.visibility</p:attrName>
                                        </p:attrNameLst>
                                      </p:cBhvr>
                                      <p:to>
                                        <p:strVal val="visible"/>
                                      </p:to>
                                    </p:set>
                                    <p:animEffect transition="in" filter="fade">
                                      <p:cBhvr>
                                        <p:cTn id="22" dur="500"/>
                                        <p:tgtEl>
                                          <p:spTgt spid="4916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167">
                                            <p:txEl>
                                              <p:pRg st="6" end="6"/>
                                            </p:txEl>
                                          </p:spTgt>
                                        </p:tgtEl>
                                        <p:attrNameLst>
                                          <p:attrName>style.visibility</p:attrName>
                                        </p:attrNameLst>
                                      </p:cBhvr>
                                      <p:to>
                                        <p:strVal val="visible"/>
                                      </p:to>
                                    </p:set>
                                    <p:animEffect transition="in" filter="fade">
                                      <p:cBhvr>
                                        <p:cTn id="27" dur="500"/>
                                        <p:tgtEl>
                                          <p:spTgt spid="4916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167">
                                            <p:txEl>
                                              <p:pRg st="7" end="7"/>
                                            </p:txEl>
                                          </p:spTgt>
                                        </p:tgtEl>
                                        <p:attrNameLst>
                                          <p:attrName>style.visibility</p:attrName>
                                        </p:attrNameLst>
                                      </p:cBhvr>
                                      <p:to>
                                        <p:strVal val="visible"/>
                                      </p:to>
                                    </p:set>
                                    <p:animEffect transition="in" filter="fade">
                                      <p:cBhvr>
                                        <p:cTn id="32" dur="500"/>
                                        <p:tgtEl>
                                          <p:spTgt spid="491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67" name="Text Box 15"/>
          <p:cNvSpPr txBox="1">
            <a:spLocks noChangeArrowheads="1"/>
          </p:cNvSpPr>
          <p:nvPr/>
        </p:nvSpPr>
        <p:spPr bwMode="auto">
          <a:xfrm>
            <a:off x="152400" y="990635"/>
            <a:ext cx="8839200" cy="533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44488" indent="-344488">
              <a:defRPr sz="2400">
                <a:solidFill>
                  <a:schemeClr val="tx1"/>
                </a:solidFill>
                <a:latin typeface="Arial" panose="020B0604020202020204" pitchFamily="34" charset="0"/>
                <a:ea typeface="ＭＳ Ｐゴシック" panose="020B0600070205080204" pitchFamily="34" charset="-128"/>
              </a:defRPr>
            </a:lvl1pPr>
            <a:lvl2pPr marL="5191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dirty="0"/>
              <a:t>Gibbs Free Energy Equation  </a:t>
            </a:r>
          </a:p>
          <a:p>
            <a:pPr algn="ctr">
              <a:spcBef>
                <a:spcPts val="600"/>
              </a:spcBef>
            </a:pPr>
            <a:r>
              <a:rPr lang="en-US" sz="3600" dirty="0">
                <a:solidFill>
                  <a:srgbClr val="00B050"/>
                </a:solidFill>
              </a:rPr>
              <a:t>∆G</a:t>
            </a:r>
            <a:r>
              <a:rPr lang="en-US" sz="3600" dirty="0">
                <a:solidFill>
                  <a:srgbClr val="FF0000"/>
                </a:solidFill>
              </a:rPr>
              <a:t> = ∆ H - </a:t>
            </a:r>
            <a:r>
              <a:rPr lang="en-US" sz="3600" dirty="0">
                <a:solidFill>
                  <a:srgbClr val="7030A0"/>
                </a:solidFill>
              </a:rPr>
              <a:t>T</a:t>
            </a:r>
            <a:r>
              <a:rPr lang="en-US" sz="3600" dirty="0">
                <a:solidFill>
                  <a:srgbClr val="FF0000"/>
                </a:solidFill>
              </a:rPr>
              <a:t> </a:t>
            </a:r>
            <a:r>
              <a:rPr lang="en-US" sz="3600" dirty="0">
                <a:solidFill>
                  <a:srgbClr val="00B0F0"/>
                </a:solidFill>
              </a:rPr>
              <a:t>∆S</a:t>
            </a:r>
            <a:r>
              <a:rPr lang="en-US" sz="3600" dirty="0">
                <a:solidFill>
                  <a:srgbClr val="FF0000"/>
                </a:solidFill>
              </a:rPr>
              <a:t> </a:t>
            </a:r>
          </a:p>
          <a:p>
            <a:pPr algn="ctr">
              <a:spcBef>
                <a:spcPts val="600"/>
              </a:spcBef>
            </a:pPr>
            <a:r>
              <a:rPr lang="en-US" dirty="0">
                <a:solidFill>
                  <a:srgbClr val="00B050"/>
                </a:solidFill>
              </a:rPr>
              <a:t>Free Energy   </a:t>
            </a:r>
            <a:r>
              <a:rPr lang="en-US" dirty="0"/>
              <a:t>=  </a:t>
            </a:r>
            <a:r>
              <a:rPr lang="en-US" dirty="0">
                <a:solidFill>
                  <a:srgbClr val="FF0000"/>
                </a:solidFill>
              </a:rPr>
              <a:t>Enthalpy</a:t>
            </a:r>
            <a:r>
              <a:rPr lang="en-US" dirty="0"/>
              <a:t>  -  (</a:t>
            </a:r>
            <a:r>
              <a:rPr lang="en-US" dirty="0">
                <a:solidFill>
                  <a:srgbClr val="7030A0"/>
                </a:solidFill>
              </a:rPr>
              <a:t>Temperature</a:t>
            </a:r>
            <a:r>
              <a:rPr lang="en-US" dirty="0"/>
              <a:t>)(</a:t>
            </a:r>
            <a:r>
              <a:rPr lang="en-US" dirty="0">
                <a:solidFill>
                  <a:srgbClr val="00B0F0"/>
                </a:solidFill>
              </a:rPr>
              <a:t>Entropy</a:t>
            </a:r>
            <a:r>
              <a:rPr lang="en-US" dirty="0"/>
              <a:t>)</a:t>
            </a:r>
          </a:p>
          <a:p>
            <a:pPr marL="228600" indent="-1588">
              <a:spcBef>
                <a:spcPts val="600"/>
              </a:spcBef>
            </a:pPr>
            <a:endParaRPr lang="en-US" sz="3200" dirty="0"/>
          </a:p>
          <a:p>
            <a:pPr marL="228600" indent="-1588">
              <a:spcBef>
                <a:spcPts val="600"/>
              </a:spcBef>
            </a:pPr>
            <a:r>
              <a:rPr lang="en-US" sz="3200" dirty="0"/>
              <a:t>The energy change for a chemical reaction (∆G) depends on:  </a:t>
            </a:r>
          </a:p>
          <a:p>
            <a:pPr marL="908050" indent="6350">
              <a:spcBef>
                <a:spcPts val="1800"/>
              </a:spcBef>
            </a:pPr>
            <a:r>
              <a:rPr lang="en-US" sz="3200" dirty="0"/>
              <a:t>a.  </a:t>
            </a:r>
            <a:r>
              <a:rPr lang="en-US" sz="3200" dirty="0">
                <a:solidFill>
                  <a:srgbClr val="FF0000"/>
                </a:solidFill>
              </a:rPr>
              <a:t>breaking bonds and making bonds (∆H)</a:t>
            </a:r>
          </a:p>
          <a:p>
            <a:pPr marL="908050" indent="6350">
              <a:spcBef>
                <a:spcPts val="1800"/>
              </a:spcBef>
            </a:pPr>
            <a:r>
              <a:rPr lang="en-US" sz="3200" dirty="0"/>
              <a:t>b.  </a:t>
            </a:r>
            <a:r>
              <a:rPr lang="en-US" sz="3200" dirty="0">
                <a:solidFill>
                  <a:srgbClr val="00B0F0"/>
                </a:solidFill>
              </a:rPr>
              <a:t>randomness (∆S)</a:t>
            </a:r>
          </a:p>
          <a:p>
            <a:pPr marL="908050" indent="6350">
              <a:spcBef>
                <a:spcPts val="1800"/>
              </a:spcBef>
            </a:pPr>
            <a:r>
              <a:rPr lang="en-US" sz="3200" dirty="0"/>
              <a:t>c.  </a:t>
            </a:r>
            <a:r>
              <a:rPr lang="en-US" sz="3200" dirty="0">
                <a:solidFill>
                  <a:srgbClr val="7030A0"/>
                </a:solidFill>
              </a:rPr>
              <a:t>absolute temperature (K)</a:t>
            </a:r>
          </a:p>
        </p:txBody>
      </p:sp>
      <p:sp>
        <p:nvSpPr>
          <p:cNvPr id="2" name="Footer Placeholder 1"/>
          <p:cNvSpPr>
            <a:spLocks noGrp="1"/>
          </p:cNvSpPr>
          <p:nvPr>
            <p:ph type="ftr" sz="quarter" idx="10"/>
          </p:nvPr>
        </p:nvSpPr>
        <p:spPr/>
        <p:txBody>
          <a:bodyPr/>
          <a:lstStyle/>
          <a:p>
            <a:r>
              <a:rPr lang="en-US" altLang="en-US" dirty="0"/>
              <a:t>Chapter 18B Ksp &amp; Spontaneity</a:t>
            </a:r>
          </a:p>
        </p:txBody>
      </p:sp>
      <p:sp>
        <p:nvSpPr>
          <p:cNvPr id="6" name="Rectangle 5"/>
          <p:cNvSpPr/>
          <p:nvPr/>
        </p:nvSpPr>
        <p:spPr>
          <a:xfrm>
            <a:off x="1371600" y="152400"/>
            <a:ext cx="6248400" cy="584775"/>
          </a:xfrm>
          <a:prstGeom prst="rect">
            <a:avLst/>
          </a:prstGeom>
          <a:solidFill>
            <a:srgbClr val="FFC000"/>
          </a:solidFill>
        </p:spPr>
        <p:txBody>
          <a:bodyPr wrap="square">
            <a:spAutoFit/>
          </a:bodyPr>
          <a:lstStyle/>
          <a:p>
            <a:pPr algn="ctr"/>
            <a:r>
              <a:rPr lang="en-US" sz="3200" dirty="0">
                <a:solidFill>
                  <a:schemeClr val="tx2"/>
                </a:solidFill>
              </a:rPr>
              <a:t>Free Energy Change</a:t>
            </a:r>
          </a:p>
        </p:txBody>
      </p:sp>
    </p:spTree>
    <p:extLst>
      <p:ext uri="{BB962C8B-B14F-4D97-AF65-F5344CB8AC3E}">
        <p14:creationId xmlns:p14="http://schemas.microsoft.com/office/powerpoint/2010/main" val="41322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67">
                                            <p:txEl>
                                              <p:pRg st="1" end="1"/>
                                            </p:txEl>
                                          </p:spTgt>
                                        </p:tgtEl>
                                        <p:attrNameLst>
                                          <p:attrName>style.visibility</p:attrName>
                                        </p:attrNameLst>
                                      </p:cBhvr>
                                      <p:to>
                                        <p:strVal val="visible"/>
                                      </p:to>
                                    </p:set>
                                    <p:animEffect transition="in" filter="wipe(left)">
                                      <p:cBhvr>
                                        <p:cTn id="7" dur="500"/>
                                        <p:tgtEl>
                                          <p:spTgt spid="491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167">
                                            <p:txEl>
                                              <p:pRg st="2" end="2"/>
                                            </p:txEl>
                                          </p:spTgt>
                                        </p:tgtEl>
                                        <p:attrNameLst>
                                          <p:attrName>style.visibility</p:attrName>
                                        </p:attrNameLst>
                                      </p:cBhvr>
                                      <p:to>
                                        <p:strVal val="visible"/>
                                      </p:to>
                                    </p:set>
                                    <p:animEffect transition="in" filter="wipe(left)">
                                      <p:cBhvr>
                                        <p:cTn id="12" dur="500"/>
                                        <p:tgtEl>
                                          <p:spTgt spid="491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167">
                                            <p:txEl>
                                              <p:pRg st="4" end="4"/>
                                            </p:txEl>
                                          </p:spTgt>
                                        </p:tgtEl>
                                        <p:attrNameLst>
                                          <p:attrName>style.visibility</p:attrName>
                                        </p:attrNameLst>
                                      </p:cBhvr>
                                      <p:to>
                                        <p:strVal val="visible"/>
                                      </p:to>
                                    </p:set>
                                    <p:animEffect transition="in" filter="wipe(left)">
                                      <p:cBhvr>
                                        <p:cTn id="17" dur="500"/>
                                        <p:tgtEl>
                                          <p:spTgt spid="491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167">
                                            <p:txEl>
                                              <p:pRg st="5" end="5"/>
                                            </p:txEl>
                                          </p:spTgt>
                                        </p:tgtEl>
                                        <p:attrNameLst>
                                          <p:attrName>style.visibility</p:attrName>
                                        </p:attrNameLst>
                                      </p:cBhvr>
                                      <p:to>
                                        <p:strVal val="visible"/>
                                      </p:to>
                                    </p:set>
                                    <p:animEffect transition="in" filter="wipe(left)">
                                      <p:cBhvr>
                                        <p:cTn id="22" dur="500"/>
                                        <p:tgtEl>
                                          <p:spTgt spid="4916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9167">
                                            <p:txEl>
                                              <p:pRg st="6" end="6"/>
                                            </p:txEl>
                                          </p:spTgt>
                                        </p:tgtEl>
                                        <p:attrNameLst>
                                          <p:attrName>style.visibility</p:attrName>
                                        </p:attrNameLst>
                                      </p:cBhvr>
                                      <p:to>
                                        <p:strVal val="visible"/>
                                      </p:to>
                                    </p:set>
                                    <p:animEffect transition="in" filter="wipe(left)">
                                      <p:cBhvr>
                                        <p:cTn id="27" dur="500"/>
                                        <p:tgtEl>
                                          <p:spTgt spid="4916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9167">
                                            <p:txEl>
                                              <p:pRg st="7" end="7"/>
                                            </p:txEl>
                                          </p:spTgt>
                                        </p:tgtEl>
                                        <p:attrNameLst>
                                          <p:attrName>style.visibility</p:attrName>
                                        </p:attrNameLst>
                                      </p:cBhvr>
                                      <p:to>
                                        <p:strVal val="visible"/>
                                      </p:to>
                                    </p:set>
                                    <p:animEffect transition="in" filter="wipe(left)">
                                      <p:cBhvr>
                                        <p:cTn id="32" dur="500"/>
                                        <p:tgtEl>
                                          <p:spTgt spid="491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dirty="0"/>
              <a:t>Chapter 18B Ksp &amp; Spontaneity</a:t>
            </a:r>
          </a:p>
        </p:txBody>
      </p:sp>
      <p:pic>
        <p:nvPicPr>
          <p:cNvPr id="4" name="Picture 3">
            <a:extLst>
              <a:ext uri="{FF2B5EF4-FFF2-40B4-BE49-F238E27FC236}">
                <a16:creationId xmlns:a16="http://schemas.microsoft.com/office/drawing/2014/main" id="{2FDFD8A8-2610-4764-B18C-684F93E34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332" y="61546"/>
            <a:ext cx="4242620" cy="2529254"/>
          </a:xfrm>
          <a:prstGeom prst="rect">
            <a:avLst/>
          </a:prstGeom>
          <a:pattFill prst="pct5">
            <a:fgClr>
              <a:schemeClr val="tx1"/>
            </a:fgClr>
            <a:bgClr>
              <a:schemeClr val="bg1"/>
            </a:bgClr>
          </a:pattFill>
          <a:effectLst>
            <a:outerShdw blurRad="50800" dist="50800" dir="5400000" algn="ctr" rotWithShape="0">
              <a:srgbClr val="000000"/>
            </a:outerShdw>
            <a:reflection stA="0" endPos="0" dir="5400000" sy="-100000" algn="bl" rotWithShape="0"/>
          </a:effectLst>
        </p:spPr>
      </p:pic>
      <p:sp>
        <p:nvSpPr>
          <p:cNvPr id="6" name="Rectangle 5"/>
          <p:cNvSpPr/>
          <p:nvPr/>
        </p:nvSpPr>
        <p:spPr>
          <a:xfrm>
            <a:off x="304800" y="283378"/>
            <a:ext cx="3276600" cy="584775"/>
          </a:xfrm>
          <a:prstGeom prst="rect">
            <a:avLst/>
          </a:prstGeom>
          <a:solidFill>
            <a:srgbClr val="FFC000"/>
          </a:solidFill>
        </p:spPr>
        <p:txBody>
          <a:bodyPr wrap="square">
            <a:spAutoFit/>
          </a:bodyPr>
          <a:lstStyle/>
          <a:p>
            <a:pPr algn="ctr"/>
            <a:r>
              <a:rPr lang="en-US" sz="3200" dirty="0">
                <a:solidFill>
                  <a:schemeClr val="tx2"/>
                </a:solidFill>
              </a:rPr>
              <a:t>Free Energy </a:t>
            </a:r>
            <a:r>
              <a:rPr lang="en-US" sz="3200" dirty="0">
                <a:solidFill>
                  <a:srgbClr val="00B050"/>
                </a:solidFill>
              </a:rPr>
              <a:t>∆G</a:t>
            </a:r>
            <a:endParaRPr lang="en-US" sz="3200" dirty="0">
              <a:solidFill>
                <a:schemeClr val="tx2"/>
              </a:solidFill>
            </a:endParaRPr>
          </a:p>
        </p:txBody>
      </p:sp>
      <p:sp>
        <p:nvSpPr>
          <p:cNvPr id="49167" name="Text Box 15"/>
          <p:cNvSpPr txBox="1">
            <a:spLocks noChangeArrowheads="1"/>
          </p:cNvSpPr>
          <p:nvPr/>
        </p:nvSpPr>
        <p:spPr bwMode="auto">
          <a:xfrm>
            <a:off x="165970" y="2743200"/>
            <a:ext cx="8839200" cy="968838"/>
          </a:xfrm>
          <a:prstGeom prst="rect">
            <a:avLst/>
          </a:prstGeom>
          <a:noFill/>
          <a:ln>
            <a:noFill/>
          </a:ln>
          <a:effectLst>
            <a:outerShdw dist="35921" dir="2700000" algn="ctr" rotWithShape="0">
              <a:schemeClr val="bg2"/>
            </a:outerShdw>
            <a:reflection blurRad="1270000"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788" tIns="45394" rIns="90788" bIns="45394">
            <a:spAutoFit/>
          </a:bodyPr>
          <a:lstStyle>
            <a:lvl1pPr marL="344488" indent="-344488">
              <a:defRPr sz="2400">
                <a:solidFill>
                  <a:schemeClr val="tx1"/>
                </a:solidFill>
                <a:latin typeface="Arial" panose="020B0604020202020204" pitchFamily="34" charset="0"/>
                <a:ea typeface="ＭＳ Ｐゴシック" panose="020B0600070205080204" pitchFamily="34" charset="-128"/>
              </a:defRPr>
            </a:lvl1pPr>
            <a:lvl2pPr marL="5191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ts val="1800"/>
              </a:spcBef>
            </a:pPr>
            <a:r>
              <a:rPr lang="en-US" sz="4400" dirty="0">
                <a:solidFill>
                  <a:srgbClr val="00B050"/>
                </a:solidFill>
                <a:effectLst>
                  <a:outerShdw blurRad="38100" dist="38100" dir="2700000" algn="tl">
                    <a:srgbClr val="000000">
                      <a:alpha val="43137"/>
                    </a:srgbClr>
                  </a:outerShdw>
                </a:effectLst>
              </a:rPr>
              <a:t>∆G</a:t>
            </a:r>
            <a:r>
              <a:rPr lang="en-US" sz="4400" dirty="0">
                <a:solidFill>
                  <a:srgbClr val="FF0000"/>
                </a:solidFill>
                <a:effectLst>
                  <a:outerShdw blurRad="38100" dist="38100" dir="2700000" algn="tl">
                    <a:srgbClr val="000000">
                      <a:alpha val="43137"/>
                    </a:srgbClr>
                  </a:outerShdw>
                </a:effectLst>
              </a:rPr>
              <a:t> = ∆ H - </a:t>
            </a:r>
            <a:r>
              <a:rPr lang="en-US" sz="4400" dirty="0">
                <a:solidFill>
                  <a:srgbClr val="7030A0"/>
                </a:solidFill>
                <a:effectLst>
                  <a:outerShdw blurRad="38100" dist="38100" dir="2700000" algn="tl">
                    <a:srgbClr val="000000">
                      <a:alpha val="43137"/>
                    </a:srgbClr>
                  </a:outerShdw>
                </a:effectLst>
              </a:rPr>
              <a:t>T</a:t>
            </a:r>
            <a:r>
              <a:rPr lang="en-US" sz="4400" dirty="0">
                <a:solidFill>
                  <a:srgbClr val="FF0000"/>
                </a:solidFill>
                <a:effectLst>
                  <a:outerShdw blurRad="38100" dist="38100" dir="2700000" algn="tl">
                    <a:srgbClr val="000000">
                      <a:alpha val="43137"/>
                    </a:srgbClr>
                  </a:outerShdw>
                </a:effectLst>
              </a:rPr>
              <a:t> </a:t>
            </a:r>
            <a:r>
              <a:rPr lang="en-US" sz="4400" dirty="0">
                <a:solidFill>
                  <a:srgbClr val="00B0F0"/>
                </a:solidFill>
                <a:effectLst>
                  <a:outerShdw blurRad="38100" dist="38100" dir="2700000" algn="tl">
                    <a:srgbClr val="000000">
                      <a:alpha val="43137"/>
                    </a:srgbClr>
                  </a:outerShdw>
                </a:effectLst>
              </a:rPr>
              <a:t>∆S</a:t>
            </a:r>
            <a:r>
              <a:rPr lang="en-US" sz="4400" dirty="0">
                <a:solidFill>
                  <a:srgbClr val="FF0000"/>
                </a:solidFill>
                <a:effectLst>
                  <a:outerShdw blurRad="38100" dist="38100" dir="2700000" algn="tl">
                    <a:srgbClr val="000000">
                      <a:alpha val="43137"/>
                    </a:srgbClr>
                  </a:outerShdw>
                </a:effectLst>
              </a:rPr>
              <a:t>      </a:t>
            </a:r>
            <a:r>
              <a:rPr lang="en-US" sz="2000" dirty="0">
                <a:solidFill>
                  <a:srgbClr val="FFC000"/>
                </a:solidFill>
                <a:effectLst>
                  <a:outerShdw blurRad="38100" dist="38100" dir="2700000" algn="tl">
                    <a:srgbClr val="000000">
                      <a:alpha val="43137"/>
                    </a:srgbClr>
                  </a:outerShdw>
                </a:effectLst>
              </a:rPr>
              <a:t>[T in K = C + 273]</a:t>
            </a:r>
          </a:p>
          <a:p>
            <a:pPr marL="0" indent="0">
              <a:spcBef>
                <a:spcPts val="600"/>
              </a:spcBef>
            </a:pPr>
            <a:endParaRPr lang="en-US" altLang="en-US" sz="800" dirty="0"/>
          </a:p>
        </p:txBody>
      </p:sp>
      <p:sp>
        <p:nvSpPr>
          <p:cNvPr id="5" name="Rectangle 4">
            <a:extLst>
              <a:ext uri="{FF2B5EF4-FFF2-40B4-BE49-F238E27FC236}">
                <a16:creationId xmlns:a16="http://schemas.microsoft.com/office/drawing/2014/main" id="{24FF7599-38AC-47A8-9863-2103C7F09990}"/>
              </a:ext>
            </a:extLst>
          </p:cNvPr>
          <p:cNvSpPr/>
          <p:nvPr/>
        </p:nvSpPr>
        <p:spPr>
          <a:xfrm>
            <a:off x="152400" y="964747"/>
            <a:ext cx="4572000" cy="1569660"/>
          </a:xfrm>
          <a:prstGeom prst="rect">
            <a:avLst/>
          </a:prstGeom>
        </p:spPr>
        <p:txBody>
          <a:bodyPr>
            <a:spAutoFit/>
          </a:bodyPr>
          <a:lstStyle/>
          <a:p>
            <a:pPr marL="571500" indent="-571500">
              <a:spcBef>
                <a:spcPts val="600"/>
              </a:spcBef>
              <a:buFont typeface="Arial" panose="020B0604020202020204" pitchFamily="34" charset="0"/>
              <a:buChar char="•"/>
            </a:pPr>
            <a:r>
              <a:rPr lang="en-US" sz="2400" dirty="0">
                <a:solidFill>
                  <a:srgbClr val="00B050"/>
                </a:solidFill>
              </a:rPr>
              <a:t>Free Energy combines </a:t>
            </a:r>
            <a:r>
              <a:rPr lang="en-US" sz="2400" dirty="0">
                <a:solidFill>
                  <a:srgbClr val="FF0000"/>
                </a:solidFill>
              </a:rPr>
              <a:t>ENTHALPY</a:t>
            </a:r>
            <a:r>
              <a:rPr lang="en-US" sz="2400" dirty="0">
                <a:solidFill>
                  <a:srgbClr val="00B050"/>
                </a:solidFill>
              </a:rPr>
              <a:t> and </a:t>
            </a:r>
            <a:r>
              <a:rPr lang="en-US" sz="2400" dirty="0">
                <a:solidFill>
                  <a:srgbClr val="FFFF00"/>
                </a:solidFill>
              </a:rPr>
              <a:t>ENTROPY</a:t>
            </a:r>
            <a:r>
              <a:rPr lang="en-US" sz="2400" dirty="0">
                <a:solidFill>
                  <a:srgbClr val="00B050"/>
                </a:solidFill>
              </a:rPr>
              <a:t> to measure the spontaneity of a reaction.</a:t>
            </a:r>
          </a:p>
        </p:txBody>
      </p:sp>
      <p:sp>
        <p:nvSpPr>
          <p:cNvPr id="3" name="Text Box 15">
            <a:extLst>
              <a:ext uri="{FF2B5EF4-FFF2-40B4-BE49-F238E27FC236}">
                <a16:creationId xmlns:a16="http://schemas.microsoft.com/office/drawing/2014/main" id="{D2EEEC3A-955E-25F4-D7D1-E6F2C7C666A0}"/>
              </a:ext>
            </a:extLst>
          </p:cNvPr>
          <p:cNvSpPr txBox="1">
            <a:spLocks noChangeArrowheads="1"/>
          </p:cNvSpPr>
          <p:nvPr/>
        </p:nvSpPr>
        <p:spPr bwMode="auto">
          <a:xfrm>
            <a:off x="313151" y="3657600"/>
            <a:ext cx="8839200" cy="1399725"/>
          </a:xfrm>
          <a:prstGeom prst="rect">
            <a:avLst/>
          </a:prstGeom>
          <a:noFill/>
          <a:ln>
            <a:noFill/>
          </a:ln>
          <a:effectLst>
            <a:outerShdw dist="35921" dir="2700000" algn="ctr" rotWithShape="0">
              <a:schemeClr val="bg2"/>
            </a:outerShdw>
            <a:reflection blurRad="1270000"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788" tIns="45394" rIns="90788" bIns="45394">
            <a:spAutoFit/>
          </a:bodyPr>
          <a:lstStyle>
            <a:lvl1pPr marL="344488" indent="-344488">
              <a:defRPr sz="2400">
                <a:solidFill>
                  <a:schemeClr val="tx1"/>
                </a:solidFill>
                <a:latin typeface="Arial" panose="020B0604020202020204" pitchFamily="34" charset="0"/>
                <a:ea typeface="ＭＳ Ｐゴシック" panose="020B0600070205080204" pitchFamily="34" charset="-128"/>
              </a:defRPr>
            </a:lvl1pPr>
            <a:lvl2pPr marL="5191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71500" indent="-571500">
              <a:spcBef>
                <a:spcPts val="1800"/>
              </a:spcBef>
              <a:buFont typeface="Arial" panose="020B0604020202020204" pitchFamily="34" charset="0"/>
              <a:buChar char="•"/>
            </a:pPr>
            <a:r>
              <a:rPr lang="en-US" sz="3600" dirty="0">
                <a:solidFill>
                  <a:srgbClr val="B54C8C"/>
                </a:solidFill>
                <a:effectLst>
                  <a:outerShdw blurRad="38100" dist="38100" dir="2700000" algn="tl">
                    <a:srgbClr val="000000">
                      <a:alpha val="43137"/>
                    </a:srgbClr>
                  </a:outerShdw>
                </a:effectLst>
              </a:rPr>
              <a:t>If ∆G is negative (-), the reaction is spontaneous</a:t>
            </a:r>
          </a:p>
          <a:p>
            <a:pPr marL="571500" indent="-571500">
              <a:spcBef>
                <a:spcPts val="600"/>
              </a:spcBef>
              <a:buFont typeface="Arial" panose="020B0604020202020204" pitchFamily="34" charset="0"/>
              <a:buChar char="•"/>
            </a:pPr>
            <a:endParaRPr lang="en-US" altLang="en-US" sz="800" dirty="0"/>
          </a:p>
        </p:txBody>
      </p:sp>
      <p:sp>
        <p:nvSpPr>
          <p:cNvPr id="7" name="Text Box 15">
            <a:extLst>
              <a:ext uri="{FF2B5EF4-FFF2-40B4-BE49-F238E27FC236}">
                <a16:creationId xmlns:a16="http://schemas.microsoft.com/office/drawing/2014/main" id="{F04B62CC-903F-4782-38ED-820768D97AFE}"/>
              </a:ext>
            </a:extLst>
          </p:cNvPr>
          <p:cNvSpPr txBox="1">
            <a:spLocks noChangeArrowheads="1"/>
          </p:cNvSpPr>
          <p:nvPr/>
        </p:nvSpPr>
        <p:spPr bwMode="auto">
          <a:xfrm>
            <a:off x="304800" y="5105400"/>
            <a:ext cx="8839200" cy="1753668"/>
          </a:xfrm>
          <a:prstGeom prst="rect">
            <a:avLst/>
          </a:prstGeom>
          <a:noFill/>
          <a:ln>
            <a:noFill/>
          </a:ln>
          <a:effectLst>
            <a:outerShdw dist="35921" dir="2700000" algn="ctr" rotWithShape="0">
              <a:schemeClr val="bg2"/>
            </a:outerShdw>
            <a:reflection blurRad="1270000"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0788" tIns="45394" rIns="90788" bIns="45394">
            <a:spAutoFit/>
          </a:bodyPr>
          <a:lstStyle>
            <a:lvl1pPr marL="344488" indent="-344488">
              <a:defRPr sz="2400">
                <a:solidFill>
                  <a:schemeClr val="tx1"/>
                </a:solidFill>
                <a:latin typeface="Arial" panose="020B0604020202020204" pitchFamily="34" charset="0"/>
                <a:ea typeface="ＭＳ Ｐゴシック" panose="020B0600070205080204" pitchFamily="34" charset="-128"/>
              </a:defRPr>
            </a:lvl1pPr>
            <a:lvl2pPr marL="5191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71500" indent="-571500">
              <a:spcBef>
                <a:spcPts val="1800"/>
              </a:spcBef>
              <a:buFont typeface="Arial" panose="020B0604020202020204" pitchFamily="34" charset="0"/>
              <a:buChar char="•"/>
            </a:pPr>
            <a:r>
              <a:rPr lang="en-US" sz="3600" dirty="0">
                <a:solidFill>
                  <a:srgbClr val="7030A0"/>
                </a:solidFill>
                <a:effectLst>
                  <a:outerShdw blurRad="38100" dist="38100" dir="2700000" algn="tl">
                    <a:srgbClr val="000000">
                      <a:alpha val="43137"/>
                    </a:srgbClr>
                  </a:outerShdw>
                </a:effectLst>
              </a:rPr>
              <a:t>If ∆G is positive (+), the reaction is NOT spontaneous </a:t>
            </a:r>
            <a:r>
              <a:rPr lang="en-US" sz="3600" dirty="0">
                <a:solidFill>
                  <a:srgbClr val="EA6F1E"/>
                </a:solidFill>
                <a:effectLst>
                  <a:outerShdw blurRad="38100" dist="38100" dir="2700000" algn="tl">
                    <a:srgbClr val="000000">
                      <a:alpha val="43137"/>
                    </a:srgbClr>
                  </a:outerShdw>
                </a:effectLst>
              </a:rPr>
              <a:t>… the reverse reaction would be spontaneous.</a:t>
            </a:r>
            <a:endParaRPr lang="en-US" altLang="en-US" sz="800" dirty="0"/>
          </a:p>
        </p:txBody>
      </p:sp>
    </p:spTree>
    <p:extLst>
      <p:ext uri="{BB962C8B-B14F-4D97-AF65-F5344CB8AC3E}">
        <p14:creationId xmlns:p14="http://schemas.microsoft.com/office/powerpoint/2010/main" val="22145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67"/>
                                        </p:tgtEl>
                                        <p:attrNameLst>
                                          <p:attrName>style.visibility</p:attrName>
                                        </p:attrNameLst>
                                      </p:cBhvr>
                                      <p:to>
                                        <p:strVal val="visible"/>
                                      </p:to>
                                    </p:set>
                                    <p:animEffect transition="in" filter="fade">
                                      <p:cBhvr>
                                        <p:cTn id="12" dur="500"/>
                                        <p:tgtEl>
                                          <p:spTgt spid="491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7" grpId="0"/>
      <p:bldP spid="3"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76200" y="990600"/>
            <a:ext cx="9067800" cy="5334000"/>
          </a:xfrm>
        </p:spPr>
        <p:txBody>
          <a:bodyPr/>
          <a:lstStyle/>
          <a:p>
            <a:pPr marL="0" indent="0"/>
            <a:r>
              <a:rPr lang="en-US" altLang="en-US" sz="2400" dirty="0"/>
              <a:t>For the following reaction:  </a:t>
            </a:r>
            <a:r>
              <a:rPr lang="en-US" altLang="en-US" sz="2400" dirty="0">
                <a:solidFill>
                  <a:schemeClr val="accent1">
                    <a:lumMod val="50000"/>
                  </a:schemeClr>
                </a:solidFill>
              </a:rPr>
              <a:t>C(s) + O</a:t>
            </a:r>
            <a:r>
              <a:rPr lang="en-US" altLang="en-US" sz="2400" baseline="-25000" dirty="0">
                <a:solidFill>
                  <a:schemeClr val="accent1">
                    <a:lumMod val="50000"/>
                  </a:schemeClr>
                </a:solidFill>
              </a:rPr>
              <a:t>2</a:t>
            </a:r>
            <a:r>
              <a:rPr lang="en-US" altLang="en-US" sz="2400" dirty="0">
                <a:solidFill>
                  <a:schemeClr val="accent1">
                    <a:lumMod val="50000"/>
                  </a:schemeClr>
                </a:solidFill>
              </a:rPr>
              <a:t>(</a:t>
            </a:r>
            <a:r>
              <a:rPr lang="en-US" altLang="en-US" sz="2400" i="1" dirty="0">
                <a:solidFill>
                  <a:schemeClr val="accent1">
                    <a:lumMod val="50000"/>
                  </a:schemeClr>
                </a:solidFill>
              </a:rPr>
              <a:t>g</a:t>
            </a:r>
            <a:r>
              <a:rPr lang="en-US" altLang="en-US" sz="2400" dirty="0">
                <a:solidFill>
                  <a:schemeClr val="accent1">
                    <a:lumMod val="50000"/>
                  </a:schemeClr>
                </a:solidFill>
              </a:rPr>
              <a:t>)  </a:t>
            </a:r>
            <a:r>
              <a:rPr lang="en-US" altLang="en-US" sz="2400" dirty="0">
                <a:solidFill>
                  <a:schemeClr val="accent1">
                    <a:lumMod val="50000"/>
                  </a:schemeClr>
                </a:solidFill>
                <a:sym typeface="Wingdings" panose="05000000000000000000" pitchFamily="2" charset="2"/>
              </a:rPr>
              <a:t></a:t>
            </a:r>
            <a:r>
              <a:rPr lang="en-US" altLang="en-US" sz="2400" dirty="0">
                <a:solidFill>
                  <a:schemeClr val="accent1">
                    <a:lumMod val="50000"/>
                  </a:schemeClr>
                </a:solidFill>
              </a:rPr>
              <a:t> CO</a:t>
            </a:r>
            <a:r>
              <a:rPr lang="en-US" altLang="en-US" sz="2400" baseline="-25000" dirty="0">
                <a:solidFill>
                  <a:schemeClr val="accent1">
                    <a:lumMod val="50000"/>
                  </a:schemeClr>
                </a:solidFill>
              </a:rPr>
              <a:t>2</a:t>
            </a:r>
            <a:r>
              <a:rPr lang="en-US" altLang="en-US" sz="2400" dirty="0">
                <a:solidFill>
                  <a:schemeClr val="accent1">
                    <a:lumMod val="50000"/>
                  </a:schemeClr>
                </a:solidFill>
              </a:rPr>
              <a:t>(</a:t>
            </a:r>
            <a:r>
              <a:rPr lang="en-US" altLang="en-US" sz="2400" i="1" dirty="0">
                <a:solidFill>
                  <a:schemeClr val="accent1">
                    <a:lumMod val="50000"/>
                  </a:schemeClr>
                </a:solidFill>
              </a:rPr>
              <a:t>g</a:t>
            </a:r>
            <a:r>
              <a:rPr lang="en-US" altLang="en-US" sz="2400" dirty="0">
                <a:solidFill>
                  <a:schemeClr val="accent1">
                    <a:lumMod val="50000"/>
                  </a:schemeClr>
                </a:solidFill>
              </a:rPr>
              <a:t>)</a:t>
            </a:r>
          </a:p>
          <a:p>
            <a:pPr marL="0" indent="0"/>
            <a:r>
              <a:rPr lang="en-US" altLang="en-US" sz="2400" dirty="0"/>
              <a:t>The entropy change, </a:t>
            </a:r>
            <a:r>
              <a:rPr lang="el-GR" altLang="en-US" sz="2400" dirty="0">
                <a:solidFill>
                  <a:srgbClr val="00B0F0"/>
                </a:solidFill>
              </a:rPr>
              <a:t>Δ</a:t>
            </a:r>
            <a:r>
              <a:rPr lang="en-US" altLang="en-US" sz="2400" i="1" dirty="0">
                <a:solidFill>
                  <a:srgbClr val="00B0F0"/>
                </a:solidFill>
              </a:rPr>
              <a:t>S</a:t>
            </a:r>
            <a:r>
              <a:rPr lang="en-US" altLang="en-US" sz="2400" dirty="0">
                <a:solidFill>
                  <a:srgbClr val="00B0F0"/>
                </a:solidFill>
              </a:rPr>
              <a:t>, is 3.0 J/mol·K</a:t>
            </a:r>
            <a:r>
              <a:rPr lang="en-US" altLang="en-US" sz="2400" dirty="0"/>
              <a:t>. The enthalpy change, </a:t>
            </a:r>
            <a:r>
              <a:rPr lang="el-GR" altLang="en-US" sz="2400" dirty="0">
                <a:solidFill>
                  <a:srgbClr val="FF0000"/>
                </a:solidFill>
              </a:rPr>
              <a:t>Δ</a:t>
            </a:r>
            <a:r>
              <a:rPr lang="en-US" altLang="en-US" sz="2400" i="1" dirty="0">
                <a:solidFill>
                  <a:srgbClr val="FF0000"/>
                </a:solidFill>
              </a:rPr>
              <a:t>H,</a:t>
            </a:r>
            <a:r>
              <a:rPr lang="en-US" altLang="en-US" sz="2400" dirty="0">
                <a:solidFill>
                  <a:srgbClr val="FF0000"/>
                </a:solidFill>
              </a:rPr>
              <a:t> is </a:t>
            </a:r>
            <a:r>
              <a:rPr lang="en-US" altLang="en-US" sz="2400" dirty="0">
                <a:solidFill>
                  <a:srgbClr val="FF0000"/>
                </a:solidFill>
                <a:cs typeface="Arial" panose="020B0604020202020204" pitchFamily="34" charset="0"/>
              </a:rPr>
              <a:t>–</a:t>
            </a:r>
            <a:r>
              <a:rPr lang="en-US" altLang="en-US" sz="2400" dirty="0">
                <a:solidFill>
                  <a:srgbClr val="FF0000"/>
                </a:solidFill>
              </a:rPr>
              <a:t>394 kJ/mol </a:t>
            </a:r>
            <a:r>
              <a:rPr lang="en-US" altLang="en-US" sz="2400" dirty="0"/>
              <a:t>with the system being at </a:t>
            </a:r>
            <a:r>
              <a:rPr lang="en-US" altLang="en-US" sz="2400" dirty="0">
                <a:solidFill>
                  <a:srgbClr val="7030A0"/>
                </a:solidFill>
              </a:rPr>
              <a:t>298 K</a:t>
            </a:r>
            <a:r>
              <a:rPr lang="en-US" altLang="en-US" sz="2400" dirty="0"/>
              <a:t>. </a:t>
            </a:r>
          </a:p>
          <a:p>
            <a:pPr marL="4763" indent="11113" eaLnBrk="1" hangingPunct="1"/>
            <a:r>
              <a:rPr lang="en-US" altLang="en-US" sz="2400" dirty="0"/>
              <a:t>Will this reaction occur spontaneously? Describe all components.</a:t>
            </a:r>
          </a:p>
          <a:p>
            <a:pPr marL="0" indent="0" algn="ctr"/>
            <a:endParaRPr lang="en-US" altLang="en-US" sz="2400" dirty="0">
              <a:solidFill>
                <a:schemeClr val="accent1">
                  <a:lumMod val="50000"/>
                </a:schemeClr>
              </a:solidFill>
            </a:endParaRPr>
          </a:p>
          <a:p>
            <a:pPr marL="0" indent="0"/>
            <a:endParaRPr lang="en-US" altLang="en-US" sz="2300" dirty="0"/>
          </a:p>
        </p:txBody>
      </p:sp>
      <p:sp>
        <p:nvSpPr>
          <p:cNvPr id="2" name="Footer Placeholder 1"/>
          <p:cNvSpPr>
            <a:spLocks noGrp="1"/>
          </p:cNvSpPr>
          <p:nvPr>
            <p:ph type="ftr" sz="quarter" idx="10"/>
          </p:nvPr>
        </p:nvSpPr>
        <p:spPr/>
        <p:txBody>
          <a:bodyPr/>
          <a:lstStyle/>
          <a:p>
            <a:r>
              <a:rPr lang="en-US" altLang="en-US" dirty="0"/>
              <a:t>Chapter 18B Ksp &amp; Spontaneity</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876300" cy="1066800"/>
          </a:xfrm>
          <a:prstGeom prst="rect">
            <a:avLst/>
          </a:prstGeom>
          <a:noFill/>
          <a:ln>
            <a:noFill/>
          </a:ln>
          <a:effectLst/>
        </p:spPr>
      </p:pic>
    </p:spTree>
    <p:extLst>
      <p:ext uri="{BB962C8B-B14F-4D97-AF65-F5344CB8AC3E}">
        <p14:creationId xmlns:p14="http://schemas.microsoft.com/office/powerpoint/2010/main" val="17014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26">
                                            <p:txEl>
                                              <p:pRg st="1" end="1"/>
                                            </p:txEl>
                                          </p:spTgt>
                                        </p:tgtEl>
                                        <p:attrNameLst>
                                          <p:attrName>style.visibility</p:attrName>
                                        </p:attrNameLst>
                                      </p:cBhvr>
                                      <p:to>
                                        <p:strVal val="visible"/>
                                      </p:to>
                                    </p:set>
                                    <p:animEffect transition="in" filter="fade">
                                      <p:cBhvr>
                                        <p:cTn id="7" dur="500"/>
                                        <p:tgtEl>
                                          <p:spTgt spid="1546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6">
                                            <p:txEl>
                                              <p:pRg st="2" end="2"/>
                                            </p:txEl>
                                          </p:spTgt>
                                        </p:tgtEl>
                                        <p:attrNameLst>
                                          <p:attrName>style.visibility</p:attrName>
                                        </p:attrNameLst>
                                      </p:cBhvr>
                                      <p:to>
                                        <p:strVal val="visible"/>
                                      </p:to>
                                    </p:set>
                                    <p:animEffect transition="in" filter="fade">
                                      <p:cBhvr>
                                        <p:cTn id="12" dur="500"/>
                                        <p:tgtEl>
                                          <p:spTgt spid="1546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76200" y="990600"/>
            <a:ext cx="9067800" cy="5334000"/>
          </a:xfrm>
        </p:spPr>
        <p:txBody>
          <a:bodyPr/>
          <a:lstStyle/>
          <a:p>
            <a:pPr marL="0" indent="0"/>
            <a:r>
              <a:rPr lang="en-US" altLang="en-US" sz="2400" dirty="0"/>
              <a:t>For the following reaction:  </a:t>
            </a:r>
            <a:r>
              <a:rPr lang="en-US" altLang="en-US" sz="2400" dirty="0">
                <a:solidFill>
                  <a:schemeClr val="accent1">
                    <a:lumMod val="50000"/>
                  </a:schemeClr>
                </a:solidFill>
              </a:rPr>
              <a:t>C(s) + O</a:t>
            </a:r>
            <a:r>
              <a:rPr lang="en-US" altLang="en-US" sz="2400" baseline="-25000" dirty="0">
                <a:solidFill>
                  <a:schemeClr val="accent1">
                    <a:lumMod val="50000"/>
                  </a:schemeClr>
                </a:solidFill>
              </a:rPr>
              <a:t>2</a:t>
            </a:r>
            <a:r>
              <a:rPr lang="en-US" altLang="en-US" sz="2400" dirty="0">
                <a:solidFill>
                  <a:schemeClr val="accent1">
                    <a:lumMod val="50000"/>
                  </a:schemeClr>
                </a:solidFill>
              </a:rPr>
              <a:t>(</a:t>
            </a:r>
            <a:r>
              <a:rPr lang="en-US" altLang="en-US" sz="2400" i="1" dirty="0">
                <a:solidFill>
                  <a:schemeClr val="accent1">
                    <a:lumMod val="50000"/>
                  </a:schemeClr>
                </a:solidFill>
              </a:rPr>
              <a:t>g</a:t>
            </a:r>
            <a:r>
              <a:rPr lang="en-US" altLang="en-US" sz="2400" dirty="0">
                <a:solidFill>
                  <a:schemeClr val="accent1">
                    <a:lumMod val="50000"/>
                  </a:schemeClr>
                </a:solidFill>
              </a:rPr>
              <a:t>)  </a:t>
            </a:r>
            <a:r>
              <a:rPr lang="en-US" altLang="en-US" sz="2400" dirty="0">
                <a:solidFill>
                  <a:schemeClr val="accent1">
                    <a:lumMod val="50000"/>
                  </a:schemeClr>
                </a:solidFill>
                <a:sym typeface="Wingdings" panose="05000000000000000000" pitchFamily="2" charset="2"/>
              </a:rPr>
              <a:t></a:t>
            </a:r>
            <a:r>
              <a:rPr lang="en-US" altLang="en-US" sz="2400" dirty="0">
                <a:solidFill>
                  <a:schemeClr val="accent1">
                    <a:lumMod val="50000"/>
                  </a:schemeClr>
                </a:solidFill>
              </a:rPr>
              <a:t> CO</a:t>
            </a:r>
            <a:r>
              <a:rPr lang="en-US" altLang="en-US" sz="2400" baseline="-25000" dirty="0">
                <a:solidFill>
                  <a:schemeClr val="accent1">
                    <a:lumMod val="50000"/>
                  </a:schemeClr>
                </a:solidFill>
              </a:rPr>
              <a:t>2</a:t>
            </a:r>
            <a:r>
              <a:rPr lang="en-US" altLang="en-US" sz="2400" dirty="0">
                <a:solidFill>
                  <a:schemeClr val="accent1">
                    <a:lumMod val="50000"/>
                  </a:schemeClr>
                </a:solidFill>
              </a:rPr>
              <a:t>(</a:t>
            </a:r>
            <a:r>
              <a:rPr lang="en-US" altLang="en-US" sz="2400" i="1" dirty="0">
                <a:solidFill>
                  <a:schemeClr val="accent1">
                    <a:lumMod val="50000"/>
                  </a:schemeClr>
                </a:solidFill>
              </a:rPr>
              <a:t>g</a:t>
            </a:r>
            <a:r>
              <a:rPr lang="en-US" altLang="en-US" sz="2400" dirty="0">
                <a:solidFill>
                  <a:schemeClr val="accent1">
                    <a:lumMod val="50000"/>
                  </a:schemeClr>
                </a:solidFill>
              </a:rPr>
              <a:t>)</a:t>
            </a:r>
          </a:p>
          <a:p>
            <a:pPr marL="0" indent="0"/>
            <a:r>
              <a:rPr lang="en-US" altLang="en-US" sz="2400" dirty="0"/>
              <a:t>The entropy change, </a:t>
            </a:r>
            <a:r>
              <a:rPr lang="el-GR" altLang="en-US" sz="2400" dirty="0">
                <a:solidFill>
                  <a:srgbClr val="00B0F0"/>
                </a:solidFill>
              </a:rPr>
              <a:t>Δ</a:t>
            </a:r>
            <a:r>
              <a:rPr lang="en-US" altLang="en-US" sz="2400" i="1" dirty="0">
                <a:solidFill>
                  <a:srgbClr val="00B0F0"/>
                </a:solidFill>
              </a:rPr>
              <a:t>S</a:t>
            </a:r>
            <a:r>
              <a:rPr lang="en-US" altLang="en-US" sz="2400" dirty="0">
                <a:solidFill>
                  <a:srgbClr val="00B0F0"/>
                </a:solidFill>
              </a:rPr>
              <a:t>, is 3.0 J/mol·K</a:t>
            </a:r>
            <a:r>
              <a:rPr lang="en-US" altLang="en-US" sz="2400" dirty="0"/>
              <a:t>. The enthalpy change, </a:t>
            </a:r>
            <a:r>
              <a:rPr lang="el-GR" altLang="en-US" sz="2400" dirty="0">
                <a:solidFill>
                  <a:srgbClr val="FF0000"/>
                </a:solidFill>
              </a:rPr>
              <a:t>Δ</a:t>
            </a:r>
            <a:r>
              <a:rPr lang="en-US" altLang="en-US" sz="2400" i="1" dirty="0">
                <a:solidFill>
                  <a:srgbClr val="FF0000"/>
                </a:solidFill>
              </a:rPr>
              <a:t>H,</a:t>
            </a:r>
            <a:r>
              <a:rPr lang="en-US" altLang="en-US" sz="2400" dirty="0">
                <a:solidFill>
                  <a:srgbClr val="FF0000"/>
                </a:solidFill>
              </a:rPr>
              <a:t> is </a:t>
            </a:r>
            <a:r>
              <a:rPr lang="en-US" altLang="en-US" sz="2400" dirty="0">
                <a:solidFill>
                  <a:srgbClr val="FF0000"/>
                </a:solidFill>
                <a:cs typeface="Arial" panose="020B0604020202020204" pitchFamily="34" charset="0"/>
              </a:rPr>
              <a:t>–</a:t>
            </a:r>
            <a:r>
              <a:rPr lang="en-US" altLang="en-US" sz="2400" dirty="0">
                <a:solidFill>
                  <a:srgbClr val="FF0000"/>
                </a:solidFill>
              </a:rPr>
              <a:t>394 kJ/mol </a:t>
            </a:r>
            <a:r>
              <a:rPr lang="en-US" altLang="en-US" sz="2400" dirty="0"/>
              <a:t>with the system being at </a:t>
            </a:r>
            <a:r>
              <a:rPr lang="en-US" altLang="en-US" sz="2400" dirty="0">
                <a:solidFill>
                  <a:srgbClr val="7030A0"/>
                </a:solidFill>
              </a:rPr>
              <a:t>298 K</a:t>
            </a:r>
            <a:r>
              <a:rPr lang="en-US" altLang="en-US" sz="2400" dirty="0"/>
              <a:t>. </a:t>
            </a:r>
          </a:p>
          <a:p>
            <a:pPr marL="4763" indent="11113" eaLnBrk="1" hangingPunct="1"/>
            <a:r>
              <a:rPr lang="en-US" altLang="en-US" sz="2400" dirty="0"/>
              <a:t>Will this reaction occur spontaneously? Describe all components.</a:t>
            </a:r>
          </a:p>
          <a:p>
            <a:pPr algn="ctr">
              <a:spcBef>
                <a:spcPts val="600"/>
              </a:spcBef>
            </a:pPr>
            <a:r>
              <a:rPr lang="en-US" dirty="0">
                <a:solidFill>
                  <a:srgbClr val="00B050"/>
                </a:solidFill>
              </a:rPr>
              <a:t>∆G</a:t>
            </a:r>
            <a:r>
              <a:rPr lang="en-US" dirty="0">
                <a:solidFill>
                  <a:srgbClr val="FF0000"/>
                </a:solidFill>
              </a:rPr>
              <a:t> = ∆ H - </a:t>
            </a:r>
            <a:r>
              <a:rPr lang="en-US" dirty="0">
                <a:solidFill>
                  <a:srgbClr val="7030A0"/>
                </a:solidFill>
              </a:rPr>
              <a:t>T</a:t>
            </a:r>
            <a:r>
              <a:rPr lang="en-US" dirty="0">
                <a:solidFill>
                  <a:srgbClr val="FF0000"/>
                </a:solidFill>
              </a:rPr>
              <a:t> </a:t>
            </a:r>
            <a:r>
              <a:rPr lang="en-US" dirty="0">
                <a:solidFill>
                  <a:srgbClr val="00B0F0"/>
                </a:solidFill>
              </a:rPr>
              <a:t>∆S</a:t>
            </a:r>
            <a:r>
              <a:rPr lang="en-US" dirty="0">
                <a:solidFill>
                  <a:srgbClr val="FF0000"/>
                </a:solidFill>
              </a:rPr>
              <a:t> </a:t>
            </a:r>
          </a:p>
          <a:p>
            <a:pPr algn="ctr">
              <a:spcBef>
                <a:spcPct val="50000"/>
              </a:spcBef>
            </a:pPr>
            <a:r>
              <a:rPr lang="el-GR" altLang="en-US" sz="2800" dirty="0">
                <a:solidFill>
                  <a:srgbClr val="00B050"/>
                </a:solidFill>
                <a:cs typeface="Arial" panose="020B0604020202020204" pitchFamily="34" charset="0"/>
              </a:rPr>
              <a:t>Δ</a:t>
            </a:r>
            <a:r>
              <a:rPr lang="en-US" altLang="en-US" sz="2800" i="1" dirty="0">
                <a:solidFill>
                  <a:srgbClr val="00B050"/>
                </a:solidFill>
                <a:cs typeface="Arial" panose="020B0604020202020204" pitchFamily="34" charset="0"/>
              </a:rPr>
              <a:t>G</a:t>
            </a:r>
            <a:r>
              <a:rPr lang="en-US" altLang="en-US" sz="2800" dirty="0">
                <a:cs typeface="Arial" panose="020B0604020202020204" pitchFamily="34" charset="0"/>
              </a:rPr>
              <a:t> = </a:t>
            </a:r>
            <a:r>
              <a:rPr lang="en-US" altLang="en-US" sz="2800" dirty="0">
                <a:solidFill>
                  <a:srgbClr val="FF0000"/>
                </a:solidFill>
                <a:cs typeface="Arial" panose="020B0604020202020204" pitchFamily="34" charset="0"/>
              </a:rPr>
              <a:t>–394 kJ/mol</a:t>
            </a:r>
            <a:r>
              <a:rPr lang="en-US" altLang="en-US" sz="2800" dirty="0">
                <a:solidFill>
                  <a:srgbClr val="FF0000"/>
                </a:solidFill>
                <a:cs typeface="Arial" panose="020B0604020202020204" pitchFamily="34" charset="0"/>
                <a:sym typeface="Symbol" panose="05050102010706020507" pitchFamily="18" charset="2"/>
              </a:rPr>
              <a:t> </a:t>
            </a:r>
            <a:r>
              <a:rPr lang="en-US" altLang="en-US" sz="2800" dirty="0">
                <a:cs typeface="Arial" panose="020B0604020202020204" pitchFamily="34" charset="0"/>
                <a:sym typeface="Symbol" panose="05050102010706020507" pitchFamily="18" charset="2"/>
              </a:rPr>
              <a:t>– (</a:t>
            </a:r>
            <a:r>
              <a:rPr lang="en-US" altLang="en-US" sz="2800" dirty="0">
                <a:solidFill>
                  <a:srgbClr val="7030A0"/>
                </a:solidFill>
                <a:cs typeface="Arial" panose="020B0604020202020204" pitchFamily="34" charset="0"/>
                <a:sym typeface="Symbol" panose="05050102010706020507" pitchFamily="18" charset="2"/>
              </a:rPr>
              <a:t>298 K</a:t>
            </a:r>
            <a:r>
              <a:rPr lang="en-US" altLang="en-US" sz="2800" dirty="0">
                <a:cs typeface="Arial" panose="020B0604020202020204" pitchFamily="34" charset="0"/>
                <a:sym typeface="Symbol" panose="05050102010706020507" pitchFamily="18" charset="2"/>
              </a:rPr>
              <a:t>)(</a:t>
            </a:r>
            <a:r>
              <a:rPr lang="en-US" altLang="en-US" sz="2800" dirty="0">
                <a:solidFill>
                  <a:srgbClr val="00B0F0"/>
                </a:solidFill>
                <a:cs typeface="Arial" panose="020B0604020202020204" pitchFamily="34" charset="0"/>
                <a:sym typeface="Symbol" panose="05050102010706020507" pitchFamily="18" charset="2"/>
              </a:rPr>
              <a:t>0.0030 kJ/mol</a:t>
            </a:r>
            <a:r>
              <a:rPr lang="en-US" altLang="en-US" sz="2800" dirty="0">
                <a:solidFill>
                  <a:srgbClr val="00B0F0"/>
                </a:solidFill>
              </a:rPr>
              <a:t>·K</a:t>
            </a:r>
            <a:r>
              <a:rPr lang="en-US" altLang="en-US" sz="2800" dirty="0"/>
              <a:t>)</a:t>
            </a:r>
          </a:p>
          <a:p>
            <a:pPr algn="ctr">
              <a:spcBef>
                <a:spcPct val="50000"/>
              </a:spcBef>
            </a:pPr>
            <a:r>
              <a:rPr lang="el-GR" altLang="en-US" sz="2800" dirty="0">
                <a:solidFill>
                  <a:srgbClr val="00B050"/>
                </a:solidFill>
                <a:cs typeface="Arial" panose="020B0604020202020204" pitchFamily="34" charset="0"/>
              </a:rPr>
              <a:t>Δ</a:t>
            </a:r>
            <a:r>
              <a:rPr lang="en-US" altLang="en-US" sz="2800" i="1" dirty="0">
                <a:solidFill>
                  <a:srgbClr val="00B050"/>
                </a:solidFill>
                <a:cs typeface="Arial" panose="020B0604020202020204" pitchFamily="34" charset="0"/>
              </a:rPr>
              <a:t>G</a:t>
            </a:r>
            <a:r>
              <a:rPr lang="en-US" altLang="en-US" sz="2800" dirty="0">
                <a:solidFill>
                  <a:srgbClr val="00B050"/>
                </a:solidFill>
              </a:rPr>
              <a:t>  = </a:t>
            </a:r>
            <a:r>
              <a:rPr lang="en-US" altLang="en-US" sz="2800" dirty="0">
                <a:solidFill>
                  <a:srgbClr val="00B050"/>
                </a:solidFill>
                <a:cs typeface="Arial" panose="020B0604020202020204" pitchFamily="34" charset="0"/>
              </a:rPr>
              <a:t>–</a:t>
            </a:r>
            <a:r>
              <a:rPr lang="en-US" altLang="en-US" sz="2800" dirty="0">
                <a:solidFill>
                  <a:srgbClr val="00B050"/>
                </a:solidFill>
              </a:rPr>
              <a:t>395 kJ/mol     </a:t>
            </a:r>
          </a:p>
          <a:p>
            <a:pPr>
              <a:spcBef>
                <a:spcPct val="50000"/>
              </a:spcBef>
            </a:pPr>
            <a:r>
              <a:rPr lang="en-US" altLang="en-US" sz="2800" i="1" dirty="0"/>
              <a:t>The reaction is spontaneous (as indicated by the </a:t>
            </a:r>
            <a:r>
              <a:rPr lang="en-US" altLang="en-US" sz="2800" i="1" dirty="0">
                <a:solidFill>
                  <a:srgbClr val="00B050"/>
                </a:solidFill>
              </a:rPr>
              <a:t>–</a:t>
            </a:r>
            <a:r>
              <a:rPr lang="el-GR" altLang="en-US" sz="2800" dirty="0">
                <a:solidFill>
                  <a:srgbClr val="00B050"/>
                </a:solidFill>
                <a:cs typeface="Arial" panose="020B0604020202020204" pitchFamily="34" charset="0"/>
              </a:rPr>
              <a:t>Δ</a:t>
            </a:r>
            <a:r>
              <a:rPr lang="en-US" altLang="en-US" sz="2800" i="1" dirty="0">
                <a:solidFill>
                  <a:srgbClr val="00B050"/>
                </a:solidFill>
                <a:cs typeface="Arial" panose="020B0604020202020204" pitchFamily="34" charset="0"/>
              </a:rPr>
              <a:t>G</a:t>
            </a:r>
            <a:r>
              <a:rPr lang="en-US" altLang="en-US" sz="2800" i="1" dirty="0"/>
              <a:t>).</a:t>
            </a:r>
          </a:p>
          <a:p>
            <a:pPr marL="339725" indent="11113">
              <a:spcBef>
                <a:spcPct val="50000"/>
              </a:spcBef>
            </a:pPr>
            <a:r>
              <a:rPr lang="en-US" altLang="en-US" sz="2800" i="1" dirty="0">
                <a:solidFill>
                  <a:srgbClr val="FF0000"/>
                </a:solidFill>
              </a:rPr>
              <a:t>Exothermic</a:t>
            </a:r>
            <a:r>
              <a:rPr lang="en-US" altLang="en-US" sz="2800" i="1" dirty="0"/>
              <a:t>, </a:t>
            </a:r>
            <a:r>
              <a:rPr lang="en-US" altLang="en-US" sz="2800" i="1" dirty="0">
                <a:solidFill>
                  <a:srgbClr val="7030A0"/>
                </a:solidFill>
              </a:rPr>
              <a:t>constant temperature</a:t>
            </a:r>
            <a:r>
              <a:rPr lang="en-US" altLang="en-US" sz="2800" i="1" dirty="0"/>
              <a:t>, </a:t>
            </a:r>
            <a:r>
              <a:rPr lang="en-US" altLang="en-US" sz="2800" i="1" dirty="0">
                <a:solidFill>
                  <a:srgbClr val="00B0F0"/>
                </a:solidFill>
              </a:rPr>
              <a:t>increased entropy (more disorder)</a:t>
            </a:r>
            <a:endParaRPr lang="en-US" altLang="en-US" sz="2800" dirty="0">
              <a:solidFill>
                <a:srgbClr val="00B0F0"/>
              </a:solidFill>
            </a:endParaRPr>
          </a:p>
          <a:p>
            <a:pPr marL="0" indent="0" algn="ctr"/>
            <a:endParaRPr lang="en-US" altLang="en-US" sz="2400" dirty="0">
              <a:solidFill>
                <a:schemeClr val="accent1">
                  <a:lumMod val="50000"/>
                </a:schemeClr>
              </a:solidFill>
            </a:endParaRPr>
          </a:p>
          <a:p>
            <a:pPr marL="0" indent="0"/>
            <a:endParaRPr lang="en-US" altLang="en-US" sz="2300" dirty="0"/>
          </a:p>
        </p:txBody>
      </p:sp>
      <p:sp>
        <p:nvSpPr>
          <p:cNvPr id="2" name="Footer Placeholder 1"/>
          <p:cNvSpPr>
            <a:spLocks noGrp="1"/>
          </p:cNvSpPr>
          <p:nvPr>
            <p:ph type="ftr" sz="quarter" idx="10"/>
          </p:nvPr>
        </p:nvSpPr>
        <p:spPr/>
        <p:txBody>
          <a:bodyPr/>
          <a:lstStyle/>
          <a:p>
            <a:r>
              <a:rPr lang="en-US" altLang="en-US" dirty="0"/>
              <a:t>Chapter 18B Ksp &amp; Spontaneity</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876300" cy="1066800"/>
          </a:xfrm>
          <a:prstGeom prst="rect">
            <a:avLst/>
          </a:prstGeom>
          <a:noFill/>
          <a:ln>
            <a:noFill/>
          </a:ln>
          <a:effectLst/>
        </p:spPr>
      </p:pic>
    </p:spTree>
    <p:extLst>
      <p:ext uri="{BB962C8B-B14F-4D97-AF65-F5344CB8AC3E}">
        <p14:creationId xmlns:p14="http://schemas.microsoft.com/office/powerpoint/2010/main" val="310010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26">
                                            <p:txEl>
                                              <p:pRg st="3" end="3"/>
                                            </p:txEl>
                                          </p:spTgt>
                                        </p:tgtEl>
                                        <p:attrNameLst>
                                          <p:attrName>style.visibility</p:attrName>
                                        </p:attrNameLst>
                                      </p:cBhvr>
                                      <p:to>
                                        <p:strVal val="visible"/>
                                      </p:to>
                                    </p:set>
                                    <p:animEffect transition="in" filter="fade">
                                      <p:cBhvr>
                                        <p:cTn id="7" dur="500"/>
                                        <p:tgtEl>
                                          <p:spTgt spid="1546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6">
                                            <p:txEl>
                                              <p:pRg st="4" end="4"/>
                                            </p:txEl>
                                          </p:spTgt>
                                        </p:tgtEl>
                                        <p:attrNameLst>
                                          <p:attrName>style.visibility</p:attrName>
                                        </p:attrNameLst>
                                      </p:cBhvr>
                                      <p:to>
                                        <p:strVal val="visible"/>
                                      </p:to>
                                    </p:set>
                                    <p:animEffect transition="in" filter="fade">
                                      <p:cBhvr>
                                        <p:cTn id="12" dur="500"/>
                                        <p:tgtEl>
                                          <p:spTgt spid="1546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626">
                                            <p:txEl>
                                              <p:pRg st="5" end="5"/>
                                            </p:txEl>
                                          </p:spTgt>
                                        </p:tgtEl>
                                        <p:attrNameLst>
                                          <p:attrName>style.visibility</p:attrName>
                                        </p:attrNameLst>
                                      </p:cBhvr>
                                      <p:to>
                                        <p:strVal val="visible"/>
                                      </p:to>
                                    </p:set>
                                    <p:animEffect transition="in" filter="fade">
                                      <p:cBhvr>
                                        <p:cTn id="17" dur="500"/>
                                        <p:tgtEl>
                                          <p:spTgt spid="15462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626">
                                            <p:txEl>
                                              <p:pRg st="6" end="6"/>
                                            </p:txEl>
                                          </p:spTgt>
                                        </p:tgtEl>
                                        <p:attrNameLst>
                                          <p:attrName>style.visibility</p:attrName>
                                        </p:attrNameLst>
                                      </p:cBhvr>
                                      <p:to>
                                        <p:strVal val="visible"/>
                                      </p:to>
                                    </p:set>
                                    <p:animEffect transition="in" filter="fade">
                                      <p:cBhvr>
                                        <p:cTn id="22" dur="500"/>
                                        <p:tgtEl>
                                          <p:spTgt spid="1546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4626">
                                            <p:txEl>
                                              <p:pRg st="7" end="7"/>
                                            </p:txEl>
                                          </p:spTgt>
                                        </p:tgtEl>
                                        <p:attrNameLst>
                                          <p:attrName>style.visibility</p:attrName>
                                        </p:attrNameLst>
                                      </p:cBhvr>
                                      <p:to>
                                        <p:strVal val="visible"/>
                                      </p:to>
                                    </p:set>
                                    <p:animEffect transition="in" filter="fade">
                                      <p:cBhvr>
                                        <p:cTn id="27" dur="500"/>
                                        <p:tgtEl>
                                          <p:spTgt spid="1546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38100" y="559358"/>
            <a:ext cx="9067800" cy="5334000"/>
          </a:xfrm>
        </p:spPr>
        <p:txBody>
          <a:bodyPr/>
          <a:lstStyle/>
          <a:p>
            <a:r>
              <a:rPr lang="en-US" altLang="en-US" sz="2400" dirty="0"/>
              <a:t>For the following reaction:  </a:t>
            </a:r>
            <a:r>
              <a:rPr lang="en-US" sz="2400" dirty="0"/>
              <a:t>2NO (g) + O</a:t>
            </a:r>
            <a:r>
              <a:rPr lang="en-US" sz="2400" baseline="-25000" dirty="0"/>
              <a:t>2</a:t>
            </a:r>
            <a:r>
              <a:rPr lang="en-US" sz="2400" dirty="0"/>
              <a:t> (g) </a:t>
            </a:r>
            <a:r>
              <a:rPr lang="en-US" sz="2400" dirty="0">
                <a:cs typeface="Calibri"/>
              </a:rPr>
              <a:t>→ 2 NO</a:t>
            </a:r>
            <a:r>
              <a:rPr lang="en-US" sz="2400" baseline="-25000" dirty="0">
                <a:cs typeface="Calibri"/>
              </a:rPr>
              <a:t>2</a:t>
            </a:r>
            <a:r>
              <a:rPr lang="en-US" sz="2400" dirty="0">
                <a:cs typeface="Calibri"/>
              </a:rPr>
              <a:t>(g) </a:t>
            </a:r>
          </a:p>
          <a:p>
            <a:pPr marL="0" indent="0"/>
            <a:r>
              <a:rPr lang="en-US" sz="2400" dirty="0">
                <a:solidFill>
                  <a:srgbClr val="FF0000"/>
                </a:solidFill>
              </a:rPr>
              <a:t>∆H</a:t>
            </a:r>
            <a:r>
              <a:rPr lang="en-US" sz="2400" dirty="0">
                <a:solidFill>
                  <a:srgbClr val="FF0000"/>
                </a:solidFill>
                <a:cs typeface="Calibri"/>
              </a:rPr>
              <a:t>⁰ is -114.2 kJ/mol </a:t>
            </a:r>
            <a:r>
              <a:rPr lang="en-US" sz="2400" dirty="0">
                <a:cs typeface="Calibri"/>
              </a:rPr>
              <a:t>and </a:t>
            </a:r>
            <a:r>
              <a:rPr lang="en-US" sz="2400" dirty="0">
                <a:solidFill>
                  <a:srgbClr val="00B0F0"/>
                </a:solidFill>
              </a:rPr>
              <a:t>∆S</a:t>
            </a:r>
            <a:r>
              <a:rPr lang="en-US" sz="2400" dirty="0">
                <a:solidFill>
                  <a:srgbClr val="00B0F0"/>
                </a:solidFill>
                <a:cs typeface="Calibri"/>
              </a:rPr>
              <a:t>⁰ = -0.147 kJ/mol K</a:t>
            </a:r>
            <a:r>
              <a:rPr lang="en-US" sz="2400" dirty="0">
                <a:cs typeface="Calibri"/>
              </a:rPr>
              <a:t>. </a:t>
            </a:r>
          </a:p>
          <a:p>
            <a:pPr marL="0" indent="0"/>
            <a:r>
              <a:rPr lang="en-US" sz="2400" dirty="0">
                <a:cs typeface="Calibri"/>
              </a:rPr>
              <a:t>Will this reaction be spontaneous at </a:t>
            </a:r>
            <a:r>
              <a:rPr lang="en-US" sz="2400" dirty="0">
                <a:solidFill>
                  <a:srgbClr val="7030A0"/>
                </a:solidFill>
                <a:cs typeface="Calibri"/>
              </a:rPr>
              <a:t>532⁰ C (805 K)</a:t>
            </a:r>
            <a:r>
              <a:rPr lang="en-US" sz="2400" dirty="0">
                <a:cs typeface="Calibri"/>
              </a:rPr>
              <a:t>? </a:t>
            </a:r>
          </a:p>
          <a:p>
            <a:pPr marL="0" indent="0" algn="ctr"/>
            <a:endParaRPr lang="en-US" altLang="en-US" sz="2400" dirty="0">
              <a:solidFill>
                <a:schemeClr val="accent1">
                  <a:lumMod val="50000"/>
                </a:schemeClr>
              </a:solidFill>
            </a:endParaRPr>
          </a:p>
          <a:p>
            <a:pPr marL="0" indent="0"/>
            <a:endParaRPr lang="en-US" altLang="en-US" sz="2300" dirty="0"/>
          </a:p>
        </p:txBody>
      </p:sp>
      <p:sp>
        <p:nvSpPr>
          <p:cNvPr id="2" name="Footer Placeholder 1"/>
          <p:cNvSpPr>
            <a:spLocks noGrp="1"/>
          </p:cNvSpPr>
          <p:nvPr>
            <p:ph type="ftr" sz="quarter" idx="10"/>
          </p:nvPr>
        </p:nvSpPr>
        <p:spPr/>
        <p:txBody>
          <a:bodyPr/>
          <a:lstStyle/>
          <a:p>
            <a:r>
              <a:rPr lang="en-US" altLang="en-US" dirty="0"/>
              <a:t>Chapter 18B Ksp &amp; Spontaneity</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0"/>
            <a:ext cx="876300" cy="1066800"/>
          </a:xfrm>
          <a:prstGeom prst="rect">
            <a:avLst/>
          </a:prstGeom>
          <a:noFill/>
          <a:ln>
            <a:noFill/>
          </a:ln>
          <a:effectLst/>
        </p:spPr>
      </p:pic>
    </p:spTree>
    <p:extLst>
      <p:ext uri="{BB962C8B-B14F-4D97-AF65-F5344CB8AC3E}">
        <p14:creationId xmlns:p14="http://schemas.microsoft.com/office/powerpoint/2010/main" val="299141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prstGeom prst="rect">
            <a:avLst/>
          </a:prstGeom>
        </p:spPr>
        <p:txBody>
          <a:bodyPr lIns="182209" tIns="91103"/>
          <a:lstStyle/>
          <a:p>
            <a:pPr marL="231458" lvl="1" indent="-231458">
              <a:lnSpc>
                <a:spcPct val="100000"/>
              </a:lnSpc>
              <a:spcBef>
                <a:spcPts val="1200"/>
              </a:spcBef>
            </a:pPr>
            <a:r>
              <a:rPr lang="en-US" dirty="0"/>
              <a:t>Use Le Chatelier’s principle to predict shifts in equilibrium caused by changes in pressure, concentration, and temperature.</a:t>
            </a:r>
          </a:p>
          <a:p>
            <a:pPr marL="231458" indent="-231458">
              <a:lnSpc>
                <a:spcPct val="100000"/>
              </a:lnSpc>
              <a:spcBef>
                <a:spcPts val="1200"/>
              </a:spcBef>
              <a:buClr>
                <a:srgbClr val="FF6600"/>
              </a:buClr>
              <a:buFont typeface="Wingdings" pitchFamily="2" charset="2"/>
              <a:buChar char="§"/>
            </a:pPr>
            <a:r>
              <a:rPr lang="en-US" dirty="0">
                <a:solidFill>
                  <a:srgbClr val="00B0F0"/>
                </a:solidFill>
              </a:rPr>
              <a:t>Write expressions for the solubility product constant (</a:t>
            </a:r>
            <a:r>
              <a:rPr lang="en-US" i="1" dirty="0">
                <a:solidFill>
                  <a:srgbClr val="00B0F0"/>
                </a:solidFill>
              </a:rPr>
              <a:t>K</a:t>
            </a:r>
            <a:r>
              <a:rPr lang="en-US" baseline="-25000" dirty="0">
                <a:solidFill>
                  <a:srgbClr val="00B0F0"/>
                </a:solidFill>
              </a:rPr>
              <a:t>sp</a:t>
            </a:r>
            <a:r>
              <a:rPr lang="en-US" dirty="0">
                <a:solidFill>
                  <a:srgbClr val="00B0F0"/>
                </a:solidFill>
              </a:rPr>
              <a:t>) and solve problems involving </a:t>
            </a:r>
            <a:r>
              <a:rPr lang="en-US" i="1" dirty="0">
                <a:solidFill>
                  <a:srgbClr val="00B0F0"/>
                </a:solidFill>
              </a:rPr>
              <a:t>K</a:t>
            </a:r>
            <a:r>
              <a:rPr lang="en-US" baseline="-25000" dirty="0">
                <a:solidFill>
                  <a:srgbClr val="00B0F0"/>
                </a:solidFill>
              </a:rPr>
              <a:t>sp</a:t>
            </a:r>
            <a:r>
              <a:rPr lang="en-US" dirty="0">
                <a:solidFill>
                  <a:srgbClr val="00B0F0"/>
                </a:solidFill>
              </a:rPr>
              <a:t> and ion concentrations.</a:t>
            </a:r>
          </a:p>
          <a:p>
            <a:pPr marL="231458" indent="-231458">
              <a:lnSpc>
                <a:spcPct val="100000"/>
              </a:lnSpc>
              <a:spcBef>
                <a:spcPts val="1200"/>
              </a:spcBef>
              <a:buClr>
                <a:srgbClr val="FF6600"/>
              </a:buClr>
              <a:buFont typeface="Wingdings" pitchFamily="2" charset="2"/>
              <a:buChar char="§"/>
            </a:pPr>
            <a:r>
              <a:rPr lang="en-US" dirty="0">
                <a:solidFill>
                  <a:srgbClr val="00B0F0"/>
                </a:solidFill>
              </a:rPr>
              <a:t>Use </a:t>
            </a:r>
            <a:r>
              <a:rPr lang="en-US" i="1" dirty="0">
                <a:solidFill>
                  <a:srgbClr val="00B0F0"/>
                </a:solidFill>
              </a:rPr>
              <a:t>K</a:t>
            </a:r>
            <a:r>
              <a:rPr lang="en-US" baseline="-25000" dirty="0">
                <a:solidFill>
                  <a:srgbClr val="00B0F0"/>
                </a:solidFill>
              </a:rPr>
              <a:t>sp</a:t>
            </a:r>
            <a:r>
              <a:rPr lang="en-US" dirty="0">
                <a:solidFill>
                  <a:srgbClr val="00B0F0"/>
                </a:solidFill>
              </a:rPr>
              <a:t> to predict the solubility of compounds.</a:t>
            </a:r>
          </a:p>
          <a:p>
            <a:pPr marL="231458" indent="-231458">
              <a:lnSpc>
                <a:spcPct val="100000"/>
              </a:lnSpc>
              <a:spcBef>
                <a:spcPts val="1200"/>
              </a:spcBef>
              <a:buClr>
                <a:srgbClr val="FF6600"/>
              </a:buClr>
              <a:buFont typeface="Wingdings" pitchFamily="2" charset="2"/>
              <a:buChar char="§"/>
            </a:pPr>
            <a:r>
              <a:rPr lang="en-US" sz="2400" dirty="0">
                <a:solidFill>
                  <a:srgbClr val="00B050"/>
                </a:solidFill>
              </a:rPr>
              <a:t>Compare spontaneous and nonspontaneous reactions.</a:t>
            </a:r>
          </a:p>
          <a:p>
            <a:pPr marL="231458" indent="-231458">
              <a:lnSpc>
                <a:spcPct val="100000"/>
              </a:lnSpc>
              <a:spcBef>
                <a:spcPts val="1200"/>
              </a:spcBef>
              <a:buClr>
                <a:srgbClr val="FF6600"/>
              </a:buClr>
              <a:buFont typeface="Wingdings" pitchFamily="2" charset="2"/>
              <a:buChar char="§"/>
            </a:pPr>
            <a:r>
              <a:rPr lang="en-US" sz="2400" dirty="0">
                <a:solidFill>
                  <a:srgbClr val="00B050"/>
                </a:solidFill>
              </a:rPr>
              <a:t>Describe and give examples of entropy and describe how enthalpy and entropy affect a reaction's spontaneity.</a:t>
            </a:r>
          </a:p>
          <a:p>
            <a:pPr marL="231458" indent="-231458">
              <a:lnSpc>
                <a:spcPct val="100000"/>
              </a:lnSpc>
              <a:spcBef>
                <a:spcPts val="1200"/>
              </a:spcBef>
              <a:buClr>
                <a:srgbClr val="FF6600"/>
              </a:buClr>
              <a:buFont typeface="Wingdings" pitchFamily="2" charset="2"/>
              <a:buChar char="§"/>
            </a:pPr>
            <a:r>
              <a:rPr lang="en-US" sz="2400" dirty="0">
                <a:solidFill>
                  <a:srgbClr val="00B050"/>
                </a:solidFill>
              </a:rPr>
              <a:t>Define free energy and use Gibbs free energy equation to determine whether a reaction is spontaneous</a:t>
            </a:r>
          </a:p>
          <a:p>
            <a:pPr marL="231458" indent="-231458">
              <a:buClr>
                <a:srgbClr val="FF6600"/>
              </a:buClr>
              <a:buFont typeface="Wingdings" pitchFamily="2" charset="2"/>
              <a:buChar char="§"/>
            </a:pPr>
            <a:endParaRPr lang="en-US" dirty="0"/>
          </a:p>
        </p:txBody>
      </p:sp>
      <p:sp>
        <p:nvSpPr>
          <p:cNvPr id="6" name="Title 5"/>
          <p:cNvSpPr>
            <a:spLocks noGrp="1"/>
          </p:cNvSpPr>
          <p:nvPr>
            <p:ph type="title"/>
          </p:nvPr>
        </p:nvSpPr>
        <p:spPr>
          <a:xfrm>
            <a:off x="10" y="0"/>
            <a:ext cx="9143996" cy="1377165"/>
          </a:xfrm>
        </p:spPr>
        <p:txBody>
          <a:bodyPr/>
          <a:lstStyle/>
          <a:p>
            <a:r>
              <a:rPr lang="en-US" dirty="0"/>
              <a:t>	Lesson Objectives</a:t>
            </a:r>
          </a:p>
        </p:txBody>
      </p:sp>
      <p:pic>
        <p:nvPicPr>
          <p:cNvPr id="8" name="Picture 7"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678" y="261938"/>
            <a:ext cx="881636" cy="952500"/>
          </a:xfrm>
          <a:prstGeom prst="rect">
            <a:avLst/>
          </a:prstGeom>
        </p:spPr>
      </p:pic>
      <p:grpSp>
        <p:nvGrpSpPr>
          <p:cNvPr id="9" name="Group 8"/>
          <p:cNvGrpSpPr>
            <a:grpSpLocks noChangeAspect="1"/>
          </p:cNvGrpSpPr>
          <p:nvPr/>
        </p:nvGrpSpPr>
        <p:grpSpPr>
          <a:xfrm>
            <a:off x="7696201" y="261938"/>
            <a:ext cx="609599" cy="1010120"/>
            <a:chOff x="611981" y="1262063"/>
            <a:chExt cx="902494" cy="959643"/>
          </a:xfrm>
        </p:grpSpPr>
        <p:sp>
          <p:nvSpPr>
            <p:cNvPr id="10" name="Rectangle 9"/>
            <p:cNvSpPr/>
            <p:nvPr/>
          </p:nvSpPr>
          <p:spPr bwMode="auto">
            <a:xfrm>
              <a:off x="611981" y="1262063"/>
              <a:ext cx="902494" cy="959643"/>
            </a:xfrm>
            <a:prstGeom prst="rect">
              <a:avLst/>
            </a:prstGeom>
            <a:solidFill>
              <a:schemeClr val="bg1"/>
            </a:solidFill>
            <a:ln>
              <a:noFill/>
            </a:ln>
            <a:effectLst/>
          </p:spPr>
          <p:txBody>
            <a:bodyPr vert="horz" wrap="square" lIns="274320" tIns="45720" rIns="274320" bIns="45720" numCol="1" rtlCol="0" anchor="t" anchorCtr="0" compatLnSpc="1">
              <a:prstTxWarp prst="textNoShape">
                <a:avLst/>
              </a:prstTxWarp>
            </a:bodyPr>
            <a:lstStyle/>
            <a:p>
              <a:pPr defTabSz="1913501" eaLnBrk="1" hangingPunct="1">
                <a:lnSpc>
                  <a:spcPct val="115000"/>
                </a:lnSpc>
                <a:spcBef>
                  <a:spcPct val="20000"/>
                </a:spcBef>
                <a:buClr>
                  <a:srgbClr val="2877C4"/>
                </a:buClr>
              </a:pPr>
              <a:endParaRPr lang="en-US" sz="6700" dirty="0">
                <a:solidFill>
                  <a:srgbClr val="000000"/>
                </a:solidFill>
                <a:latin typeface="Arial" charset="0"/>
                <a:ea typeface="+mn-ea"/>
              </a:endParaRPr>
            </a:p>
          </p:txBody>
        </p:sp>
        <p:grpSp>
          <p:nvGrpSpPr>
            <p:cNvPr id="11" name="Group 6"/>
            <p:cNvGrpSpPr>
              <a:grpSpLocks noChangeAspect="1"/>
            </p:cNvGrpSpPr>
            <p:nvPr/>
          </p:nvGrpSpPr>
          <p:grpSpPr bwMode="auto">
            <a:xfrm>
              <a:off x="633982" y="1282430"/>
              <a:ext cx="858515" cy="918842"/>
              <a:chOff x="1439" y="765"/>
              <a:chExt cx="185" cy="198"/>
            </a:xfrm>
          </p:grpSpPr>
          <p:sp>
            <p:nvSpPr>
              <p:cNvPr id="12"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3"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4"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5"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6"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7"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sp>
            <p:nvSpPr>
              <p:cNvPr id="18"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lnSpc>
                    <a:spcPct val="115000"/>
                  </a:lnSpc>
                  <a:spcBef>
                    <a:spcPct val="20000"/>
                  </a:spcBef>
                  <a:buClr>
                    <a:srgbClr val="2877C4"/>
                  </a:buClr>
                  <a:buFont typeface="Wingdings" pitchFamily="2" charset="2"/>
                  <a:buNone/>
                </a:pPr>
                <a:endParaRPr lang="en-US" sz="3200" dirty="0">
                  <a:solidFill>
                    <a:srgbClr val="000000"/>
                  </a:solidFill>
                  <a:latin typeface="Arial" charset="0"/>
                  <a:ea typeface="+mn-ea"/>
                </a:endParaRPr>
              </a:p>
            </p:txBody>
          </p:sp>
        </p:grpSp>
      </p:grpSp>
    </p:spTree>
    <p:extLst>
      <p:ext uri="{BB962C8B-B14F-4D97-AF65-F5344CB8AC3E}">
        <p14:creationId xmlns:p14="http://schemas.microsoft.com/office/powerpoint/2010/main" val="12604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38100" y="228600"/>
            <a:ext cx="9067800" cy="6019800"/>
          </a:xfrm>
        </p:spPr>
        <p:txBody>
          <a:bodyPr/>
          <a:lstStyle/>
          <a:p>
            <a:r>
              <a:rPr lang="en-US" altLang="en-US" sz="2400" dirty="0"/>
              <a:t>For the following reaction:  </a:t>
            </a:r>
            <a:r>
              <a:rPr lang="en-US" sz="2400" dirty="0"/>
              <a:t>2NO (g) + O</a:t>
            </a:r>
            <a:r>
              <a:rPr lang="en-US" sz="2400" baseline="-25000" dirty="0"/>
              <a:t>2</a:t>
            </a:r>
            <a:r>
              <a:rPr lang="en-US" sz="2400" dirty="0"/>
              <a:t> (g) </a:t>
            </a:r>
            <a:r>
              <a:rPr lang="en-US" sz="2400" dirty="0">
                <a:cs typeface="Calibri"/>
              </a:rPr>
              <a:t>→ 2 NO</a:t>
            </a:r>
            <a:r>
              <a:rPr lang="en-US" sz="2400" baseline="-25000" dirty="0">
                <a:cs typeface="Calibri"/>
              </a:rPr>
              <a:t>2</a:t>
            </a:r>
            <a:r>
              <a:rPr lang="en-US" sz="2400" dirty="0">
                <a:cs typeface="Calibri"/>
              </a:rPr>
              <a:t>(g) </a:t>
            </a:r>
          </a:p>
          <a:p>
            <a:pPr marL="0" indent="0"/>
            <a:r>
              <a:rPr lang="en-US" sz="2400" dirty="0">
                <a:solidFill>
                  <a:srgbClr val="FF0000"/>
                </a:solidFill>
              </a:rPr>
              <a:t>∆H</a:t>
            </a:r>
            <a:r>
              <a:rPr lang="en-US" sz="2400" dirty="0">
                <a:solidFill>
                  <a:srgbClr val="FF0000"/>
                </a:solidFill>
                <a:cs typeface="Calibri"/>
              </a:rPr>
              <a:t>⁰ is -114.2 kJ/mol </a:t>
            </a:r>
            <a:r>
              <a:rPr lang="en-US" sz="2400" dirty="0">
                <a:cs typeface="Calibri"/>
              </a:rPr>
              <a:t>and </a:t>
            </a:r>
            <a:r>
              <a:rPr lang="en-US" sz="2400" dirty="0">
                <a:solidFill>
                  <a:srgbClr val="00B0F0"/>
                </a:solidFill>
              </a:rPr>
              <a:t>∆S</a:t>
            </a:r>
            <a:r>
              <a:rPr lang="en-US" sz="2400" dirty="0">
                <a:solidFill>
                  <a:srgbClr val="00B0F0"/>
                </a:solidFill>
                <a:cs typeface="Calibri"/>
              </a:rPr>
              <a:t>⁰ = -0.147 kJ/mol K</a:t>
            </a:r>
            <a:r>
              <a:rPr lang="en-US" sz="2400" dirty="0">
                <a:cs typeface="Calibri"/>
              </a:rPr>
              <a:t>. </a:t>
            </a:r>
          </a:p>
          <a:p>
            <a:pPr marL="0" indent="0"/>
            <a:r>
              <a:rPr lang="en-US" sz="2400" dirty="0">
                <a:cs typeface="Calibri"/>
              </a:rPr>
              <a:t>Will this reaction be spontaneous at </a:t>
            </a:r>
            <a:r>
              <a:rPr lang="en-US" sz="2400" dirty="0">
                <a:solidFill>
                  <a:srgbClr val="7030A0"/>
                </a:solidFill>
                <a:cs typeface="Calibri"/>
              </a:rPr>
              <a:t>532⁰ C (805 K)</a:t>
            </a:r>
            <a:r>
              <a:rPr lang="en-US" sz="2400" dirty="0">
                <a:cs typeface="Calibri"/>
              </a:rPr>
              <a:t>? </a:t>
            </a:r>
          </a:p>
          <a:p>
            <a:pPr algn="ctr">
              <a:spcBef>
                <a:spcPts val="600"/>
              </a:spcBef>
            </a:pPr>
            <a:r>
              <a:rPr lang="en-US" sz="4000" dirty="0">
                <a:solidFill>
                  <a:srgbClr val="00B050"/>
                </a:solidFill>
              </a:rPr>
              <a:t>∆G</a:t>
            </a:r>
            <a:r>
              <a:rPr lang="en-US" sz="4000" dirty="0">
                <a:solidFill>
                  <a:srgbClr val="FF0000"/>
                </a:solidFill>
              </a:rPr>
              <a:t> = ∆ H - </a:t>
            </a:r>
            <a:r>
              <a:rPr lang="en-US" sz="4000" dirty="0">
                <a:solidFill>
                  <a:srgbClr val="7030A0"/>
                </a:solidFill>
              </a:rPr>
              <a:t>T</a:t>
            </a:r>
            <a:r>
              <a:rPr lang="en-US" sz="4000" dirty="0">
                <a:solidFill>
                  <a:srgbClr val="FF0000"/>
                </a:solidFill>
              </a:rPr>
              <a:t> </a:t>
            </a:r>
            <a:r>
              <a:rPr lang="en-US" sz="4000" dirty="0">
                <a:solidFill>
                  <a:srgbClr val="00B0F0"/>
                </a:solidFill>
              </a:rPr>
              <a:t>∆S</a:t>
            </a:r>
            <a:r>
              <a:rPr lang="en-US" sz="4000" dirty="0">
                <a:solidFill>
                  <a:srgbClr val="FF0000"/>
                </a:solidFill>
              </a:rPr>
              <a:t> </a:t>
            </a:r>
          </a:p>
          <a:p>
            <a:pPr algn="ctr">
              <a:spcBef>
                <a:spcPct val="50000"/>
              </a:spcBef>
            </a:pPr>
            <a:r>
              <a:rPr lang="el-GR" altLang="en-US" dirty="0">
                <a:solidFill>
                  <a:srgbClr val="00B050"/>
                </a:solidFill>
                <a:cs typeface="Arial" panose="020B0604020202020204" pitchFamily="34" charset="0"/>
              </a:rPr>
              <a:t>Δ</a:t>
            </a:r>
            <a:r>
              <a:rPr lang="en-US" altLang="en-US" i="1" dirty="0">
                <a:solidFill>
                  <a:srgbClr val="00B050"/>
                </a:solidFill>
                <a:cs typeface="Arial" panose="020B0604020202020204" pitchFamily="34" charset="0"/>
              </a:rPr>
              <a:t>G</a:t>
            </a:r>
            <a:r>
              <a:rPr lang="en-US" altLang="en-US" dirty="0">
                <a:cs typeface="Arial" panose="020B0604020202020204" pitchFamily="34" charset="0"/>
              </a:rPr>
              <a:t> = </a:t>
            </a:r>
            <a:r>
              <a:rPr lang="en-US" dirty="0">
                <a:solidFill>
                  <a:srgbClr val="FF0000"/>
                </a:solidFill>
                <a:cs typeface="Calibri"/>
              </a:rPr>
              <a:t>-114.2 kJ/mol </a:t>
            </a:r>
            <a:r>
              <a:rPr lang="en-US" altLang="en-US" dirty="0">
                <a:cs typeface="Arial" panose="020B0604020202020204" pitchFamily="34" charset="0"/>
                <a:sym typeface="Symbol" panose="05050102010706020507" pitchFamily="18" charset="2"/>
              </a:rPr>
              <a:t>– (</a:t>
            </a:r>
            <a:r>
              <a:rPr lang="en-US" altLang="en-US" dirty="0">
                <a:solidFill>
                  <a:srgbClr val="7030A0"/>
                </a:solidFill>
                <a:cs typeface="Arial" panose="020B0604020202020204" pitchFamily="34" charset="0"/>
                <a:sym typeface="Symbol" panose="05050102010706020507" pitchFamily="18" charset="2"/>
              </a:rPr>
              <a:t>805 K</a:t>
            </a:r>
            <a:r>
              <a:rPr lang="en-US" altLang="en-US" dirty="0">
                <a:cs typeface="Arial" panose="020B0604020202020204" pitchFamily="34" charset="0"/>
              </a:rPr>
              <a:t> </a:t>
            </a:r>
            <a:r>
              <a:rPr lang="en-US" altLang="en-US" dirty="0">
                <a:cs typeface="Arial" panose="020B0604020202020204" pitchFamily="34" charset="0"/>
                <a:sym typeface="Symbol" panose="05050102010706020507" pitchFamily="18" charset="2"/>
              </a:rPr>
              <a:t>)(</a:t>
            </a:r>
            <a:r>
              <a:rPr lang="en-US" dirty="0">
                <a:solidFill>
                  <a:srgbClr val="00B0F0"/>
                </a:solidFill>
                <a:cs typeface="Calibri"/>
              </a:rPr>
              <a:t>-0.147 kJ/mol K</a:t>
            </a:r>
            <a:r>
              <a:rPr lang="en-US" altLang="en-US" dirty="0"/>
              <a:t>)</a:t>
            </a:r>
          </a:p>
          <a:p>
            <a:pPr algn="ctr">
              <a:spcBef>
                <a:spcPct val="50000"/>
              </a:spcBef>
            </a:pPr>
            <a:r>
              <a:rPr lang="el-GR" altLang="en-US" dirty="0">
                <a:solidFill>
                  <a:srgbClr val="00B050"/>
                </a:solidFill>
                <a:cs typeface="Arial" panose="020B0604020202020204" pitchFamily="34" charset="0"/>
              </a:rPr>
              <a:t>Δ</a:t>
            </a:r>
            <a:r>
              <a:rPr lang="en-US" altLang="en-US" i="1" dirty="0">
                <a:solidFill>
                  <a:srgbClr val="00B050"/>
                </a:solidFill>
                <a:cs typeface="Arial" panose="020B0604020202020204" pitchFamily="34" charset="0"/>
              </a:rPr>
              <a:t>G</a:t>
            </a:r>
            <a:r>
              <a:rPr lang="en-US" altLang="en-US" dirty="0">
                <a:solidFill>
                  <a:srgbClr val="00B050"/>
                </a:solidFill>
              </a:rPr>
              <a:t>  = </a:t>
            </a:r>
            <a:r>
              <a:rPr lang="en-US" altLang="en-US" dirty="0">
                <a:solidFill>
                  <a:srgbClr val="00B050"/>
                </a:solidFill>
                <a:cs typeface="Arial" panose="020B0604020202020204" pitchFamily="34" charset="0"/>
              </a:rPr>
              <a:t>+4 .1 </a:t>
            </a:r>
            <a:r>
              <a:rPr lang="en-US" altLang="en-US" dirty="0">
                <a:solidFill>
                  <a:srgbClr val="00B050"/>
                </a:solidFill>
              </a:rPr>
              <a:t>kJ/mol     </a:t>
            </a:r>
          </a:p>
          <a:p>
            <a:pPr marL="0" indent="0">
              <a:spcBef>
                <a:spcPct val="50000"/>
              </a:spcBef>
            </a:pPr>
            <a:r>
              <a:rPr lang="en-US" altLang="en-US" i="1" dirty="0"/>
              <a:t>The reaction is NONspontaneous (as indicated by </a:t>
            </a:r>
            <a:r>
              <a:rPr lang="en-US" altLang="en-US" i="1" dirty="0">
                <a:solidFill>
                  <a:srgbClr val="00B050"/>
                </a:solidFill>
              </a:rPr>
              <a:t>+</a:t>
            </a:r>
            <a:r>
              <a:rPr lang="el-GR" altLang="en-US" dirty="0">
                <a:solidFill>
                  <a:srgbClr val="00B050"/>
                </a:solidFill>
                <a:cs typeface="Arial" panose="020B0604020202020204" pitchFamily="34" charset="0"/>
              </a:rPr>
              <a:t>Δ</a:t>
            </a:r>
            <a:r>
              <a:rPr lang="en-US" altLang="en-US" i="1" dirty="0">
                <a:solidFill>
                  <a:srgbClr val="00B050"/>
                </a:solidFill>
                <a:cs typeface="Arial" panose="020B0604020202020204" pitchFamily="34" charset="0"/>
              </a:rPr>
              <a:t>G</a:t>
            </a:r>
            <a:r>
              <a:rPr lang="en-US" altLang="en-US" i="1" dirty="0"/>
              <a:t>).</a:t>
            </a:r>
          </a:p>
          <a:p>
            <a:pPr marL="339725" indent="11113">
              <a:spcBef>
                <a:spcPct val="50000"/>
              </a:spcBef>
            </a:pPr>
            <a:r>
              <a:rPr lang="en-US" altLang="en-US" i="1" dirty="0">
                <a:solidFill>
                  <a:srgbClr val="FF0000"/>
                </a:solidFill>
              </a:rPr>
              <a:t>Exothermic</a:t>
            </a:r>
            <a:r>
              <a:rPr lang="en-US" altLang="en-US" i="1" dirty="0"/>
              <a:t>, </a:t>
            </a:r>
            <a:r>
              <a:rPr lang="en-US" altLang="en-US" i="1" dirty="0">
                <a:solidFill>
                  <a:srgbClr val="00B0F0"/>
                </a:solidFill>
              </a:rPr>
              <a:t>decreased entropy (less random) </a:t>
            </a:r>
            <a:r>
              <a:rPr lang="en-US" altLang="en-US" i="1" dirty="0">
                <a:solidFill>
                  <a:srgbClr val="7030A0"/>
                </a:solidFill>
              </a:rPr>
              <a:t>along with high temperature</a:t>
            </a:r>
            <a:endParaRPr lang="en-US" altLang="en-US" dirty="0">
              <a:solidFill>
                <a:srgbClr val="7030A0"/>
              </a:solidFill>
            </a:endParaRPr>
          </a:p>
          <a:p>
            <a:pPr marL="0" indent="0" algn="ctr"/>
            <a:endParaRPr lang="en-US" altLang="en-US" sz="2400" dirty="0">
              <a:solidFill>
                <a:schemeClr val="accent1">
                  <a:lumMod val="50000"/>
                </a:schemeClr>
              </a:solidFill>
            </a:endParaRPr>
          </a:p>
          <a:p>
            <a:pPr marL="0" indent="0"/>
            <a:endParaRPr lang="en-US" altLang="en-US" sz="2300" dirty="0"/>
          </a:p>
        </p:txBody>
      </p:sp>
      <p:sp>
        <p:nvSpPr>
          <p:cNvPr id="2" name="Footer Placeholder 1"/>
          <p:cNvSpPr>
            <a:spLocks noGrp="1"/>
          </p:cNvSpPr>
          <p:nvPr>
            <p:ph type="ftr" sz="quarter" idx="10"/>
          </p:nvPr>
        </p:nvSpPr>
        <p:spPr/>
        <p:txBody>
          <a:bodyPr/>
          <a:lstStyle/>
          <a:p>
            <a:r>
              <a:rPr lang="en-US" altLang="en-US" dirty="0"/>
              <a:t>Chapter 18B Ksp &amp; Spontaneity</a:t>
            </a: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0"/>
            <a:ext cx="876300" cy="1066800"/>
          </a:xfrm>
          <a:prstGeom prst="rect">
            <a:avLst/>
          </a:prstGeom>
          <a:noFill/>
          <a:ln>
            <a:noFill/>
          </a:ln>
          <a:effectLst/>
        </p:spPr>
      </p:pic>
    </p:spTree>
    <p:extLst>
      <p:ext uri="{BB962C8B-B14F-4D97-AF65-F5344CB8AC3E}">
        <p14:creationId xmlns:p14="http://schemas.microsoft.com/office/powerpoint/2010/main" val="20191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26">
                                            <p:txEl>
                                              <p:pRg st="3" end="3"/>
                                            </p:txEl>
                                          </p:spTgt>
                                        </p:tgtEl>
                                        <p:attrNameLst>
                                          <p:attrName>style.visibility</p:attrName>
                                        </p:attrNameLst>
                                      </p:cBhvr>
                                      <p:to>
                                        <p:strVal val="visible"/>
                                      </p:to>
                                    </p:set>
                                    <p:animEffect transition="in" filter="fade">
                                      <p:cBhvr>
                                        <p:cTn id="7" dur="500"/>
                                        <p:tgtEl>
                                          <p:spTgt spid="1546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6">
                                            <p:txEl>
                                              <p:pRg st="4" end="4"/>
                                            </p:txEl>
                                          </p:spTgt>
                                        </p:tgtEl>
                                        <p:attrNameLst>
                                          <p:attrName>style.visibility</p:attrName>
                                        </p:attrNameLst>
                                      </p:cBhvr>
                                      <p:to>
                                        <p:strVal val="visible"/>
                                      </p:to>
                                    </p:set>
                                    <p:animEffect transition="in" filter="fade">
                                      <p:cBhvr>
                                        <p:cTn id="12" dur="500"/>
                                        <p:tgtEl>
                                          <p:spTgt spid="1546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626">
                                            <p:txEl>
                                              <p:pRg st="5" end="5"/>
                                            </p:txEl>
                                          </p:spTgt>
                                        </p:tgtEl>
                                        <p:attrNameLst>
                                          <p:attrName>style.visibility</p:attrName>
                                        </p:attrNameLst>
                                      </p:cBhvr>
                                      <p:to>
                                        <p:strVal val="visible"/>
                                      </p:to>
                                    </p:set>
                                    <p:animEffect transition="in" filter="fade">
                                      <p:cBhvr>
                                        <p:cTn id="17" dur="500"/>
                                        <p:tgtEl>
                                          <p:spTgt spid="15462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626">
                                            <p:txEl>
                                              <p:pRg st="6" end="6"/>
                                            </p:txEl>
                                          </p:spTgt>
                                        </p:tgtEl>
                                        <p:attrNameLst>
                                          <p:attrName>style.visibility</p:attrName>
                                        </p:attrNameLst>
                                      </p:cBhvr>
                                      <p:to>
                                        <p:strVal val="visible"/>
                                      </p:to>
                                    </p:set>
                                    <p:animEffect transition="in" filter="fade">
                                      <p:cBhvr>
                                        <p:cTn id="22" dur="500"/>
                                        <p:tgtEl>
                                          <p:spTgt spid="1546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4626">
                                            <p:txEl>
                                              <p:pRg st="7" end="7"/>
                                            </p:txEl>
                                          </p:spTgt>
                                        </p:tgtEl>
                                        <p:attrNameLst>
                                          <p:attrName>style.visibility</p:attrName>
                                        </p:attrNameLst>
                                      </p:cBhvr>
                                      <p:to>
                                        <p:strVal val="visible"/>
                                      </p:to>
                                    </p:set>
                                    <p:animEffect transition="in" filter="fade">
                                      <p:cBhvr>
                                        <p:cTn id="27" dur="500"/>
                                        <p:tgtEl>
                                          <p:spTgt spid="1546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graphicFrame>
        <p:nvGraphicFramePr>
          <p:cNvPr id="6" name="Table 5"/>
          <p:cNvGraphicFramePr>
            <a:graphicFrameLocks noGrp="1"/>
          </p:cNvGraphicFramePr>
          <p:nvPr>
            <p:extLst>
              <p:ext uri="{D42A27DB-BD31-4B8C-83A1-F6EECF244321}">
                <p14:modId xmlns:p14="http://schemas.microsoft.com/office/powerpoint/2010/main" val="719310711"/>
              </p:ext>
            </p:extLst>
          </p:nvPr>
        </p:nvGraphicFramePr>
        <p:xfrm>
          <a:off x="0" y="1"/>
          <a:ext cx="9144000" cy="6858000"/>
        </p:xfrm>
        <a:graphic>
          <a:graphicData uri="http://schemas.openxmlformats.org/drawingml/2006/table">
            <a:tbl>
              <a:tblPr firstRow="1" firstCol="1" bandRow="1">
                <a:tableStyleId>{5C22544A-7EE6-4342-B048-85BDC9FD1C3A}</a:tableStyleId>
              </a:tblPr>
              <a:tblGrid>
                <a:gridCol w="1627322">
                  <a:extLst>
                    <a:ext uri="{9D8B030D-6E8A-4147-A177-3AD203B41FA5}">
                      <a16:colId xmlns:a16="http://schemas.microsoft.com/office/drawing/2014/main" val="20000"/>
                    </a:ext>
                  </a:extLst>
                </a:gridCol>
                <a:gridCol w="1472339">
                  <a:extLst>
                    <a:ext uri="{9D8B030D-6E8A-4147-A177-3AD203B41FA5}">
                      <a16:colId xmlns:a16="http://schemas.microsoft.com/office/drawing/2014/main" val="20001"/>
                    </a:ext>
                  </a:extLst>
                </a:gridCol>
                <a:gridCol w="2026340">
                  <a:extLst>
                    <a:ext uri="{9D8B030D-6E8A-4147-A177-3AD203B41FA5}">
                      <a16:colId xmlns:a16="http://schemas.microsoft.com/office/drawing/2014/main" val="20002"/>
                    </a:ext>
                  </a:extLst>
                </a:gridCol>
                <a:gridCol w="1449007">
                  <a:extLst>
                    <a:ext uri="{9D8B030D-6E8A-4147-A177-3AD203B41FA5}">
                      <a16:colId xmlns:a16="http://schemas.microsoft.com/office/drawing/2014/main" val="20003"/>
                    </a:ext>
                  </a:extLst>
                </a:gridCol>
                <a:gridCol w="2568992">
                  <a:extLst>
                    <a:ext uri="{9D8B030D-6E8A-4147-A177-3AD203B41FA5}">
                      <a16:colId xmlns:a16="http://schemas.microsoft.com/office/drawing/2014/main" val="20004"/>
                    </a:ext>
                  </a:extLst>
                </a:gridCol>
              </a:tblGrid>
              <a:tr h="649409">
                <a:tc>
                  <a:txBody>
                    <a:bodyPr/>
                    <a:lstStyle/>
                    <a:p>
                      <a:pPr marL="0" marR="0" algn="ctr">
                        <a:spcBef>
                          <a:spcPts val="0"/>
                        </a:spcBef>
                        <a:spcAft>
                          <a:spcPts val="0"/>
                        </a:spcAft>
                      </a:pPr>
                      <a:r>
                        <a:rPr lang="en-US" sz="1800" dirty="0">
                          <a:solidFill>
                            <a:srgbClr val="FF0000"/>
                          </a:solidFill>
                          <a:effectLst/>
                        </a:rPr>
                        <a:t>∆ H</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00B0F0"/>
                          </a:solidFill>
                          <a:effectLst/>
                        </a:rPr>
                        <a:t>∆ S</a:t>
                      </a:r>
                      <a:endParaRPr lang="en-US" sz="1800" dirty="0">
                        <a:solidFill>
                          <a:srgbClr val="00B0F0"/>
                        </a:solidFill>
                        <a:effectLst/>
                        <a:latin typeface="Times New Roman"/>
                        <a:ea typeface="Times New Roman"/>
                      </a:endParaRPr>
                    </a:p>
                  </a:txBody>
                  <a:tcPr marL="68580" marR="68580" marT="0" marB="0" anchor="ctr"/>
                </a:tc>
                <a:tc gridSpan="2">
                  <a:txBody>
                    <a:bodyPr/>
                    <a:lstStyle/>
                    <a:p>
                      <a:pPr marL="0" marR="0" algn="ctr">
                        <a:spcBef>
                          <a:spcPts val="0"/>
                        </a:spcBef>
                        <a:spcAft>
                          <a:spcPts val="0"/>
                        </a:spcAft>
                      </a:pPr>
                      <a:r>
                        <a:rPr lang="en-US" sz="1800" dirty="0">
                          <a:solidFill>
                            <a:schemeClr val="tx1"/>
                          </a:solidFill>
                          <a:effectLst/>
                        </a:rPr>
                        <a:t>∆ G  =   ∆ H  -  T ∆ S</a:t>
                      </a:r>
                    </a:p>
                    <a:p>
                      <a:pPr marL="0" marR="0" algn="ctr">
                        <a:spcBef>
                          <a:spcPts val="0"/>
                        </a:spcBef>
                        <a:spcAft>
                          <a:spcPts val="0"/>
                        </a:spcAft>
                      </a:pPr>
                      <a:r>
                        <a:rPr lang="en-US" sz="1800" dirty="0">
                          <a:solidFill>
                            <a:schemeClr val="tx1"/>
                          </a:solidFill>
                          <a:effectLst/>
                        </a:rPr>
                        <a:t>Remarks</a:t>
                      </a:r>
                      <a:endParaRPr lang="en-US" sz="1800" dirty="0">
                        <a:solidFill>
                          <a:schemeClr val="tx1"/>
                        </a:solidFill>
                        <a:effectLst/>
                        <a:latin typeface="Times New Roman"/>
                        <a:ea typeface="Times New Roman"/>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dirty="0">
                          <a:solidFill>
                            <a:schemeClr val="tx1"/>
                          </a:solidFill>
                          <a:effectLst/>
                        </a:rPr>
                        <a:t>Example</a:t>
                      </a:r>
                      <a:endParaRPr lang="en-US" sz="1800" dirty="0">
                        <a:solidFill>
                          <a:schemeClr val="tx1"/>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81244">
                <a:tc>
                  <a:txBody>
                    <a:bodyPr/>
                    <a:lstStyle/>
                    <a:p>
                      <a:pPr marL="0" marR="0" algn="l">
                        <a:spcBef>
                          <a:spcPts val="0"/>
                        </a:spcBef>
                        <a:spcAft>
                          <a:spcPts val="0"/>
                        </a:spcAft>
                      </a:pPr>
                      <a:r>
                        <a:rPr lang="en-US" sz="1800" dirty="0">
                          <a:solidFill>
                            <a:srgbClr val="FF0000"/>
                          </a:solidFill>
                          <a:effectLst/>
                        </a:rPr>
                        <a:t> </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l">
                        <a:spcBef>
                          <a:spcPts val="0"/>
                        </a:spcBef>
                        <a:spcAft>
                          <a:spcPts val="0"/>
                        </a:spcAft>
                      </a:pPr>
                      <a:r>
                        <a:rPr lang="en-US" sz="1800" dirty="0">
                          <a:solidFill>
                            <a:srgbClr val="00B0F0"/>
                          </a:solidFill>
                          <a:effectLst/>
                        </a:rPr>
                        <a:t> </a:t>
                      </a:r>
                      <a:endParaRPr lang="en-US" sz="1800" dirty="0">
                        <a:solidFill>
                          <a:srgbClr val="00B0F0"/>
                        </a:solidFill>
                        <a:effectLst/>
                        <a:latin typeface="Times New Roman"/>
                        <a:ea typeface="Times New Roman"/>
                      </a:endParaRPr>
                    </a:p>
                  </a:txBody>
                  <a:tcPr marL="68580" marR="68580" marT="0" marB="0" anchor="ctr"/>
                </a:tc>
                <a:tc>
                  <a:txBody>
                    <a:bodyPr/>
                    <a:lstStyle/>
                    <a:p>
                      <a:pPr marL="0" marR="0" algn="l">
                        <a:spcBef>
                          <a:spcPts val="0"/>
                        </a:spcBef>
                        <a:spcAft>
                          <a:spcPts val="0"/>
                        </a:spcAft>
                      </a:pPr>
                      <a:r>
                        <a:rPr lang="en-US" sz="1800" dirty="0">
                          <a:effectLst/>
                        </a:rPr>
                        <a:t> </a:t>
                      </a:r>
                      <a:endParaRPr lang="en-US" sz="1800" dirty="0">
                        <a:effectLst/>
                        <a:latin typeface="Times New Roman"/>
                        <a:ea typeface="Times New Roman"/>
                      </a:endParaRPr>
                    </a:p>
                  </a:txBody>
                  <a:tcPr marL="68580" marR="68580" marT="0" marB="0" anchor="ctr"/>
                </a:tc>
                <a:tc>
                  <a:txBody>
                    <a:bodyPr/>
                    <a:lstStyle/>
                    <a:p>
                      <a:pPr marL="0" marR="0" algn="l">
                        <a:spcBef>
                          <a:spcPts val="0"/>
                        </a:spcBef>
                        <a:spcAft>
                          <a:spcPts val="0"/>
                        </a:spcAft>
                      </a:pPr>
                      <a:r>
                        <a:rPr lang="en-US" sz="1800" dirty="0">
                          <a:effectLst/>
                        </a:rPr>
                        <a:t> </a:t>
                      </a:r>
                      <a:endParaRPr lang="en-US" sz="1800" dirty="0">
                        <a:effectLst/>
                        <a:latin typeface="Times New Roman"/>
                        <a:ea typeface="Times New Roman"/>
                      </a:endParaRPr>
                    </a:p>
                  </a:txBody>
                  <a:tcPr marL="68580" marR="68580" marT="0" marB="0" anchor="ctr"/>
                </a:tc>
                <a:tc>
                  <a:txBody>
                    <a:bodyPr/>
                    <a:lstStyle/>
                    <a:p>
                      <a:pPr marL="0" marR="0" algn="l">
                        <a:spcBef>
                          <a:spcPts val="0"/>
                        </a:spcBef>
                        <a:spcAft>
                          <a:spcPts val="0"/>
                        </a:spcAft>
                      </a:pPr>
                      <a:r>
                        <a:rPr lang="en-US" sz="1800" dirty="0">
                          <a:effectLst/>
                        </a:rPr>
                        <a:t> </a:t>
                      </a:r>
                      <a:endParaRPr lang="en-US" sz="18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412462">
                <a:tc>
                  <a:txBody>
                    <a:bodyPr/>
                    <a:lstStyle/>
                    <a:p>
                      <a:pPr marL="0" marR="0" algn="ctr">
                        <a:spcBef>
                          <a:spcPts val="0"/>
                        </a:spcBef>
                        <a:spcAft>
                          <a:spcPts val="0"/>
                        </a:spcAft>
                      </a:pPr>
                      <a:r>
                        <a:rPr lang="en-US" sz="1800" dirty="0">
                          <a:solidFill>
                            <a:srgbClr val="FF0000"/>
                          </a:solidFill>
                          <a:effectLst/>
                        </a:rPr>
                        <a:t>-</a:t>
                      </a:r>
                    </a:p>
                    <a:p>
                      <a:pPr marL="0" marR="0" algn="ctr">
                        <a:spcBef>
                          <a:spcPts val="0"/>
                        </a:spcBef>
                        <a:spcAft>
                          <a:spcPts val="0"/>
                        </a:spcAft>
                      </a:pPr>
                      <a:r>
                        <a:rPr lang="en-US" sz="1800" dirty="0">
                          <a:solidFill>
                            <a:srgbClr val="FF0000"/>
                          </a:solidFill>
                          <a:effectLst/>
                        </a:rPr>
                        <a:t>Exothermic</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Disordered</a:t>
                      </a:r>
                      <a:endParaRPr lang="en-US" sz="1800" dirty="0">
                        <a:solidFill>
                          <a:srgbClr val="00B0F0"/>
                        </a:solidFill>
                        <a:effectLst/>
                        <a:latin typeface="Times New Roman"/>
                        <a:ea typeface="Times New Roman"/>
                      </a:endParaRPr>
                    </a:p>
                  </a:txBody>
                  <a:tcPr marL="68580" marR="68580" marT="0" marB="0" anchor="ctr"/>
                </a:tc>
                <a:tc gridSpan="2">
                  <a:txBody>
                    <a:bodyPr/>
                    <a:lstStyle/>
                    <a:p>
                      <a:pPr marL="0" marR="0" algn="l">
                        <a:spcBef>
                          <a:spcPts val="0"/>
                        </a:spcBef>
                        <a:spcAft>
                          <a:spcPts val="0"/>
                        </a:spcAft>
                      </a:pPr>
                      <a:r>
                        <a:rPr lang="en-US" sz="1800" dirty="0">
                          <a:solidFill>
                            <a:srgbClr val="C00000"/>
                          </a:solidFill>
                          <a:effectLst/>
                        </a:rPr>
                        <a:t>Always spontaneous (∆ G = -) at all temperatures; </a:t>
                      </a:r>
                    </a:p>
                    <a:p>
                      <a:pPr marL="0" marR="0" algn="l">
                        <a:spcBef>
                          <a:spcPts val="0"/>
                        </a:spcBef>
                        <a:spcAft>
                          <a:spcPts val="0"/>
                        </a:spcAft>
                      </a:pPr>
                      <a:endParaRPr lang="en-US" sz="800" dirty="0">
                        <a:effectLst/>
                      </a:endParaRPr>
                    </a:p>
                    <a:p>
                      <a:pPr marL="0" marR="0" algn="l">
                        <a:spcBef>
                          <a:spcPts val="0"/>
                        </a:spcBef>
                        <a:spcAft>
                          <a:spcPts val="0"/>
                        </a:spcAft>
                      </a:pPr>
                      <a:r>
                        <a:rPr lang="en-US" sz="1800" dirty="0">
                          <a:solidFill>
                            <a:srgbClr val="7030A0"/>
                          </a:solidFill>
                          <a:effectLst/>
                        </a:rPr>
                        <a:t>The reverse rxn always non-spontaneous (∆ G = +)</a:t>
                      </a:r>
                      <a:endParaRPr lang="en-US" sz="1800" dirty="0">
                        <a:solidFill>
                          <a:srgbClr val="7030A0"/>
                        </a:solidFill>
                        <a:effectLst/>
                        <a:latin typeface="Times New Roman"/>
                        <a:ea typeface="Times New Roman"/>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dirty="0">
                          <a:solidFill>
                            <a:srgbClr val="C00000"/>
                          </a:solidFill>
                          <a:effectLst/>
                        </a:rPr>
                        <a:t>Water always flows downhill; instant ice packs become cold when “broken”</a:t>
                      </a:r>
                      <a:r>
                        <a:rPr lang="en-US" sz="1800" dirty="0">
                          <a:effectLst/>
                        </a:rPr>
                        <a:t>, but </a:t>
                      </a:r>
                      <a:r>
                        <a:rPr lang="en-US" sz="1800" dirty="0">
                          <a:solidFill>
                            <a:srgbClr val="7030A0"/>
                          </a:solidFill>
                          <a:effectLst/>
                        </a:rPr>
                        <a:t>cannot return to warm</a:t>
                      </a:r>
                      <a:endParaRPr lang="en-US" sz="1800" dirty="0">
                        <a:solidFill>
                          <a:srgbClr val="7030A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1124975">
                <a:tc>
                  <a:txBody>
                    <a:bodyPr/>
                    <a:lstStyle/>
                    <a:p>
                      <a:pPr marL="0" marR="0" algn="ctr">
                        <a:spcBef>
                          <a:spcPts val="0"/>
                        </a:spcBef>
                        <a:spcAft>
                          <a:spcPts val="0"/>
                        </a:spcAft>
                      </a:pPr>
                      <a:r>
                        <a:rPr lang="en-US" sz="1800" dirty="0">
                          <a:solidFill>
                            <a:srgbClr val="FF0000"/>
                          </a:solidFill>
                          <a:effectLst/>
                        </a:rPr>
                        <a:t>+</a:t>
                      </a:r>
                    </a:p>
                    <a:p>
                      <a:pPr marL="0" marR="0" algn="ctr">
                        <a:spcBef>
                          <a:spcPts val="0"/>
                        </a:spcBef>
                        <a:spcAft>
                          <a:spcPts val="0"/>
                        </a:spcAft>
                      </a:pPr>
                      <a:r>
                        <a:rPr lang="en-US" sz="1800" dirty="0">
                          <a:solidFill>
                            <a:srgbClr val="FF0000"/>
                          </a:solidFill>
                          <a:effectLst/>
                        </a:rPr>
                        <a:t>Endothermic</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Ordered</a:t>
                      </a:r>
                      <a:endParaRPr lang="en-US" sz="1800" dirty="0">
                        <a:solidFill>
                          <a:srgbClr val="00B0F0"/>
                        </a:solidFill>
                        <a:effectLst/>
                        <a:latin typeface="Times New Roman"/>
                        <a:ea typeface="Times New Roman"/>
                      </a:endParaRPr>
                    </a:p>
                  </a:txBody>
                  <a:tcPr marL="68580" marR="68580" marT="0" marB="0" anchor="ctr"/>
                </a:tc>
                <a:tc gridSpan="2">
                  <a:txBody>
                    <a:bodyPr/>
                    <a:lstStyle/>
                    <a:p>
                      <a:pPr marL="0" marR="0" algn="l">
                        <a:spcBef>
                          <a:spcPts val="0"/>
                        </a:spcBef>
                        <a:spcAft>
                          <a:spcPts val="0"/>
                        </a:spcAft>
                      </a:pPr>
                      <a:r>
                        <a:rPr lang="en-US" sz="1800" dirty="0">
                          <a:solidFill>
                            <a:srgbClr val="7030A0"/>
                          </a:solidFill>
                          <a:effectLst/>
                        </a:rPr>
                        <a:t>Always NON-spontaneous (∆ G = +) at all temperatures</a:t>
                      </a:r>
                      <a:r>
                        <a:rPr lang="en-US" sz="1800" dirty="0">
                          <a:effectLst/>
                        </a:rPr>
                        <a:t>; </a:t>
                      </a:r>
                      <a:r>
                        <a:rPr lang="en-US" sz="1800" dirty="0">
                          <a:solidFill>
                            <a:srgbClr val="C00000"/>
                          </a:solidFill>
                          <a:effectLst/>
                        </a:rPr>
                        <a:t>reverse reaction always spontaneous</a:t>
                      </a:r>
                      <a:r>
                        <a:rPr lang="en-US" sz="1800" baseline="0" dirty="0">
                          <a:solidFill>
                            <a:srgbClr val="C00000"/>
                          </a:solidFill>
                          <a:effectLst/>
                        </a:rPr>
                        <a:t> </a:t>
                      </a:r>
                      <a:r>
                        <a:rPr lang="en-US" sz="1800" dirty="0">
                          <a:solidFill>
                            <a:srgbClr val="C00000"/>
                          </a:solidFill>
                          <a:effectLst/>
                        </a:rPr>
                        <a:t>(∆ G = -)</a:t>
                      </a:r>
                      <a:endParaRPr lang="en-US" sz="1800" dirty="0">
                        <a:solidFill>
                          <a:srgbClr val="C00000"/>
                        </a:solidFill>
                        <a:effectLst/>
                        <a:latin typeface="Times New Roman"/>
                        <a:ea typeface="Times New Roman"/>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dirty="0">
                          <a:solidFill>
                            <a:srgbClr val="7030A0"/>
                          </a:solidFill>
                          <a:effectLst/>
                        </a:rPr>
                        <a:t>Water cannot flow uphill</a:t>
                      </a:r>
                      <a:r>
                        <a:rPr lang="en-US" sz="1800" dirty="0">
                          <a:effectLst/>
                        </a:rPr>
                        <a:t>, but it </a:t>
                      </a:r>
                      <a:r>
                        <a:rPr lang="en-US" sz="1800" dirty="0">
                          <a:solidFill>
                            <a:srgbClr val="C00000"/>
                          </a:solidFill>
                          <a:effectLst/>
                        </a:rPr>
                        <a:t>can flow downhill </a:t>
                      </a:r>
                      <a:endParaRPr lang="en-US" sz="1800" dirty="0">
                        <a:solidFill>
                          <a:srgbClr val="C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12462">
                <a:tc>
                  <a:txBody>
                    <a:bodyPr/>
                    <a:lstStyle/>
                    <a:p>
                      <a:pPr marL="0" marR="0" algn="ctr">
                        <a:spcBef>
                          <a:spcPts val="0"/>
                        </a:spcBef>
                        <a:spcAft>
                          <a:spcPts val="0"/>
                        </a:spcAft>
                      </a:pPr>
                      <a:r>
                        <a:rPr lang="en-US" sz="1800" dirty="0">
                          <a:solidFill>
                            <a:srgbClr val="FF0000"/>
                          </a:solidFill>
                          <a:effectLst/>
                        </a:rPr>
                        <a:t>+</a:t>
                      </a:r>
                    </a:p>
                    <a:p>
                      <a:pPr marL="0" marR="0" algn="ctr">
                        <a:spcBef>
                          <a:spcPts val="0"/>
                        </a:spcBef>
                        <a:spcAft>
                          <a:spcPts val="0"/>
                        </a:spcAft>
                      </a:pPr>
                      <a:r>
                        <a:rPr lang="en-US" sz="1800" dirty="0">
                          <a:solidFill>
                            <a:srgbClr val="FF0000"/>
                          </a:solidFill>
                          <a:effectLst/>
                        </a:rPr>
                        <a:t>Endothermic</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Disordered</a:t>
                      </a:r>
                      <a:endParaRPr lang="en-US" sz="1800" dirty="0">
                        <a:solidFill>
                          <a:srgbClr val="00B0F0"/>
                        </a:solidFill>
                        <a:effectLst/>
                        <a:latin typeface="Times New Roman"/>
                        <a:ea typeface="Times New Roman"/>
                      </a:endParaRPr>
                    </a:p>
                  </a:txBody>
                  <a:tcPr marL="68580" marR="68580" marT="0" marB="0" anchor="ctr"/>
                </a:tc>
                <a:tc gridSpan="2">
                  <a:txBody>
                    <a:bodyPr/>
                    <a:lstStyle/>
                    <a:p>
                      <a:pPr marL="0" marR="0" algn="l">
                        <a:spcBef>
                          <a:spcPts val="0"/>
                        </a:spcBef>
                        <a:spcAft>
                          <a:spcPts val="0"/>
                        </a:spcAft>
                      </a:pPr>
                      <a:r>
                        <a:rPr lang="en-US" sz="1800" dirty="0">
                          <a:solidFill>
                            <a:srgbClr val="C00000"/>
                          </a:solidFill>
                          <a:effectLst/>
                        </a:rPr>
                        <a:t>Spontaneous (∆ G = -) at higher temperatures;</a:t>
                      </a:r>
                    </a:p>
                    <a:p>
                      <a:pPr marL="0" marR="0" algn="l">
                        <a:spcBef>
                          <a:spcPts val="0"/>
                        </a:spcBef>
                        <a:spcAft>
                          <a:spcPts val="0"/>
                        </a:spcAft>
                      </a:pPr>
                      <a:endParaRPr lang="en-US" sz="800" dirty="0">
                        <a:effectLst/>
                      </a:endParaRPr>
                    </a:p>
                    <a:p>
                      <a:pPr marL="0" marR="0" algn="l">
                        <a:spcBef>
                          <a:spcPts val="0"/>
                        </a:spcBef>
                        <a:spcAft>
                          <a:spcPts val="0"/>
                        </a:spcAft>
                      </a:pPr>
                      <a:r>
                        <a:rPr lang="en-US" sz="1800" dirty="0">
                          <a:solidFill>
                            <a:srgbClr val="7030A0"/>
                          </a:solidFill>
                          <a:effectLst/>
                        </a:rPr>
                        <a:t>Non-spontaneous at lower temperatures (∆ G =+)</a:t>
                      </a:r>
                      <a:endParaRPr lang="en-US" sz="1800" dirty="0">
                        <a:solidFill>
                          <a:srgbClr val="7030A0"/>
                        </a:solidFill>
                        <a:effectLst/>
                        <a:latin typeface="Times New Roman"/>
                        <a:ea typeface="Times New Roman"/>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dirty="0">
                          <a:solidFill>
                            <a:srgbClr val="C00000"/>
                          </a:solidFill>
                          <a:effectLst/>
                        </a:rPr>
                        <a:t>A beaker will shatter if dropped from a height</a:t>
                      </a:r>
                      <a:r>
                        <a:rPr lang="en-US" sz="1800" dirty="0">
                          <a:effectLst/>
                        </a:rPr>
                        <a:t>, </a:t>
                      </a:r>
                      <a:r>
                        <a:rPr lang="en-US" sz="1800" dirty="0">
                          <a:solidFill>
                            <a:srgbClr val="7030A0"/>
                          </a:solidFill>
                          <a:effectLst/>
                        </a:rPr>
                        <a:t>but may not shatter if close to the floor  </a:t>
                      </a:r>
                      <a:endParaRPr lang="en-US" sz="1800" dirty="0">
                        <a:solidFill>
                          <a:srgbClr val="7030A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1977448">
                <a:tc>
                  <a:txBody>
                    <a:bodyPr/>
                    <a:lstStyle/>
                    <a:p>
                      <a:pPr marL="0" marR="0" algn="ctr">
                        <a:spcBef>
                          <a:spcPts val="0"/>
                        </a:spcBef>
                        <a:spcAft>
                          <a:spcPts val="0"/>
                        </a:spcAft>
                      </a:pPr>
                      <a:r>
                        <a:rPr lang="en-US" sz="1800" dirty="0">
                          <a:solidFill>
                            <a:srgbClr val="FF0000"/>
                          </a:solidFill>
                          <a:effectLst/>
                        </a:rPr>
                        <a:t>-</a:t>
                      </a:r>
                    </a:p>
                    <a:p>
                      <a:pPr marL="0" marR="0" algn="ctr">
                        <a:spcBef>
                          <a:spcPts val="0"/>
                        </a:spcBef>
                        <a:spcAft>
                          <a:spcPts val="0"/>
                        </a:spcAft>
                      </a:pPr>
                      <a:r>
                        <a:rPr lang="en-US" sz="1800" dirty="0">
                          <a:solidFill>
                            <a:srgbClr val="FF0000"/>
                          </a:solidFill>
                          <a:effectLst/>
                        </a:rPr>
                        <a:t>Exothermic</a:t>
                      </a:r>
                      <a:endParaRPr lang="en-US" sz="1800" dirty="0">
                        <a:solidFill>
                          <a:srgbClr val="FF0000"/>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Ordered</a:t>
                      </a:r>
                      <a:endParaRPr lang="en-US" sz="1800" dirty="0">
                        <a:solidFill>
                          <a:srgbClr val="00B0F0"/>
                        </a:solidFill>
                        <a:effectLst/>
                        <a:latin typeface="Times New Roman"/>
                        <a:ea typeface="Times New Roman"/>
                      </a:endParaRPr>
                    </a:p>
                  </a:txBody>
                  <a:tcPr marL="68580" marR="68580" marT="0" marB="0" anchor="ctr"/>
                </a:tc>
                <a:tc gridSpan="2">
                  <a:txBody>
                    <a:bodyPr/>
                    <a:lstStyle/>
                    <a:p>
                      <a:pPr marL="0" marR="0" algn="l">
                        <a:spcBef>
                          <a:spcPts val="0"/>
                        </a:spcBef>
                        <a:spcAft>
                          <a:spcPts val="0"/>
                        </a:spcAft>
                      </a:pPr>
                      <a:r>
                        <a:rPr lang="en-US" sz="1800" dirty="0">
                          <a:solidFill>
                            <a:srgbClr val="C00000"/>
                          </a:solidFill>
                          <a:effectLst/>
                        </a:rPr>
                        <a:t>Spontaneous (∆ G = -) at lower temperatures;</a:t>
                      </a:r>
                    </a:p>
                    <a:p>
                      <a:pPr marL="0" marR="0" algn="l">
                        <a:spcBef>
                          <a:spcPts val="0"/>
                        </a:spcBef>
                        <a:spcAft>
                          <a:spcPts val="0"/>
                        </a:spcAft>
                      </a:pPr>
                      <a:r>
                        <a:rPr lang="en-US" sz="1800" dirty="0">
                          <a:solidFill>
                            <a:srgbClr val="C00000"/>
                          </a:solidFill>
                          <a:effectLst/>
                        </a:rPr>
                        <a:t>  </a:t>
                      </a:r>
                    </a:p>
                    <a:p>
                      <a:pPr marL="0" marR="0" algn="l">
                        <a:spcBef>
                          <a:spcPts val="0"/>
                        </a:spcBef>
                        <a:spcAft>
                          <a:spcPts val="0"/>
                        </a:spcAft>
                      </a:pPr>
                      <a:r>
                        <a:rPr lang="en-US" sz="1800" dirty="0">
                          <a:solidFill>
                            <a:srgbClr val="7030A0"/>
                          </a:solidFill>
                          <a:effectLst/>
                        </a:rPr>
                        <a:t>Non-spontaneous at  higher temperatures (∆ G =+)</a:t>
                      </a:r>
                      <a:endParaRPr lang="en-US" sz="1800" dirty="0">
                        <a:solidFill>
                          <a:srgbClr val="7030A0"/>
                        </a:solidFill>
                        <a:effectLst/>
                        <a:latin typeface="Times New Roman"/>
                        <a:ea typeface="Times New Roman"/>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dirty="0">
                          <a:solidFill>
                            <a:srgbClr val="C00000"/>
                          </a:solidFill>
                          <a:effectLst/>
                        </a:rPr>
                        <a:t>Ammonium thiocyanate &amp; barium hydroxide form a COLD solution when mixed</a:t>
                      </a:r>
                      <a:r>
                        <a:rPr lang="en-US" sz="1800" dirty="0">
                          <a:effectLst/>
                        </a:rPr>
                        <a:t>; </a:t>
                      </a:r>
                      <a:r>
                        <a:rPr lang="en-US" sz="1800" dirty="0">
                          <a:solidFill>
                            <a:srgbClr val="7030A0"/>
                          </a:solidFill>
                          <a:effectLst/>
                        </a:rPr>
                        <a:t>However, at high temperatures, the reaction may not produce much cold</a:t>
                      </a:r>
                      <a:endParaRPr lang="en-US" sz="1800" dirty="0">
                        <a:solidFill>
                          <a:srgbClr val="7030A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0334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0073863"/>
              </p:ext>
            </p:extLst>
          </p:nvPr>
        </p:nvGraphicFramePr>
        <p:xfrm>
          <a:off x="15240" y="108994"/>
          <a:ext cx="9144000" cy="6672806"/>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3799885">
                  <a:extLst>
                    <a:ext uri="{9D8B030D-6E8A-4147-A177-3AD203B41FA5}">
                      <a16:colId xmlns:a16="http://schemas.microsoft.com/office/drawing/2014/main" val="20002"/>
                    </a:ext>
                  </a:extLst>
                </a:gridCol>
                <a:gridCol w="1686515">
                  <a:extLst>
                    <a:ext uri="{9D8B030D-6E8A-4147-A177-3AD203B41FA5}">
                      <a16:colId xmlns:a16="http://schemas.microsoft.com/office/drawing/2014/main" val="20003"/>
                    </a:ext>
                  </a:extLst>
                </a:gridCol>
              </a:tblGrid>
              <a:tr h="474359">
                <a:tc>
                  <a:txBody>
                    <a:bodyPr/>
                    <a:lstStyle/>
                    <a:p>
                      <a:pPr marL="0" marR="0" algn="ctr">
                        <a:spcBef>
                          <a:spcPts val="0"/>
                        </a:spcBef>
                        <a:spcAft>
                          <a:spcPts val="0"/>
                        </a:spcAft>
                      </a:pPr>
                      <a:r>
                        <a:rPr lang="en-US" sz="1800" dirty="0">
                          <a:solidFill>
                            <a:srgbClr val="FF0000"/>
                          </a:solidFill>
                          <a:effectLst/>
                        </a:rPr>
                        <a:t>∆ H</a:t>
                      </a:r>
                      <a:endParaRPr lang="en-US" sz="1800" dirty="0">
                        <a:solidFill>
                          <a:srgbClr val="FF0000"/>
                        </a:solidFill>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solidFill>
                            <a:srgbClr val="00B0F0"/>
                          </a:solidFill>
                          <a:effectLst/>
                        </a:rPr>
                        <a:t>∆ S</a:t>
                      </a:r>
                      <a:endParaRPr lang="en-US" sz="1800" dirty="0">
                        <a:solidFill>
                          <a:srgbClr val="00B0F0"/>
                        </a:solidFill>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solidFill>
                            <a:schemeClr val="tx1"/>
                          </a:solidFill>
                          <a:effectLst/>
                        </a:rPr>
                        <a:t>∆ G  =   ∆ H  -  T ∆ S</a:t>
                      </a:r>
                    </a:p>
                  </a:txBody>
                  <a:tcPr marL="57505" marR="57505" marT="0" marB="0" anchor="ctr"/>
                </a:tc>
                <a:tc>
                  <a:txBody>
                    <a:bodyPr/>
                    <a:lstStyle/>
                    <a:p>
                      <a:pPr marL="0" marR="0" algn="ctr">
                        <a:spcBef>
                          <a:spcPts val="0"/>
                        </a:spcBef>
                        <a:spcAft>
                          <a:spcPts val="0"/>
                        </a:spcAft>
                      </a:pPr>
                      <a:r>
                        <a:rPr lang="en-US" sz="1800" dirty="0">
                          <a:solidFill>
                            <a:schemeClr val="tx1"/>
                          </a:solidFill>
                          <a:effectLst/>
                        </a:rPr>
                        <a:t>Example</a:t>
                      </a:r>
                      <a:endParaRPr lang="en-US" sz="1800" dirty="0">
                        <a:solidFill>
                          <a:schemeClr val="tx1"/>
                        </a:solidFill>
                        <a:effectLst/>
                        <a:latin typeface="Times New Roman"/>
                        <a:ea typeface="Times New Roman"/>
                      </a:endParaRPr>
                    </a:p>
                  </a:txBody>
                  <a:tcPr marL="57505" marR="57505" marT="0" marB="0" anchor="ctr"/>
                </a:tc>
                <a:extLst>
                  <a:ext uri="{0D108BD9-81ED-4DB2-BD59-A6C34878D82A}">
                    <a16:rowId xmlns:a16="http://schemas.microsoft.com/office/drawing/2014/main" val="10000"/>
                  </a:ext>
                </a:extLst>
              </a:tr>
              <a:tr h="1131434">
                <a:tc>
                  <a:txBody>
                    <a:bodyPr/>
                    <a:lstStyle/>
                    <a:p>
                      <a:pPr marL="0" marR="0" algn="ctr">
                        <a:spcBef>
                          <a:spcPts val="0"/>
                        </a:spcBef>
                        <a:spcAft>
                          <a:spcPts val="0"/>
                        </a:spcAft>
                      </a:pPr>
                      <a:r>
                        <a:rPr lang="en-US" sz="1400" dirty="0">
                          <a:solidFill>
                            <a:schemeClr val="tx1"/>
                          </a:solidFill>
                          <a:effectLst/>
                        </a:rPr>
                        <a:t>-</a:t>
                      </a:r>
                    </a:p>
                    <a:p>
                      <a:pPr marL="0" marR="0" algn="ctr">
                        <a:spcBef>
                          <a:spcPts val="0"/>
                        </a:spcBef>
                        <a:spcAft>
                          <a:spcPts val="0"/>
                        </a:spcAft>
                      </a:pPr>
                      <a:r>
                        <a:rPr lang="en-US" sz="1400" dirty="0">
                          <a:solidFill>
                            <a:schemeClr val="tx1"/>
                          </a:solidFill>
                          <a:effectLst/>
                        </a:rPr>
                        <a:t>Exothermic</a:t>
                      </a:r>
                    </a:p>
                    <a:p>
                      <a:pPr marL="0" marR="0" algn="ctr">
                        <a:spcBef>
                          <a:spcPts val="0"/>
                        </a:spcBef>
                        <a:spcAft>
                          <a:spcPts val="0"/>
                        </a:spcAft>
                      </a:pPr>
                      <a:r>
                        <a:rPr lang="en-US" sz="1800" dirty="0">
                          <a:solidFill>
                            <a:srgbClr val="FF0000"/>
                          </a:solidFill>
                          <a:effectLst/>
                        </a:rPr>
                        <a:t>Teacher does not intervene</a:t>
                      </a:r>
                      <a:endParaRPr lang="en-US" sz="1800" dirty="0">
                        <a:solidFill>
                          <a:srgbClr val="FF0000"/>
                        </a:solidFill>
                        <a:effectLst/>
                        <a:latin typeface="Times New Roman"/>
                        <a:ea typeface="Times New Roman"/>
                      </a:endParaRPr>
                    </a:p>
                  </a:txBody>
                  <a:tcPr marL="57505" marR="57505" marT="0" marB="0"/>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Disordered</a:t>
                      </a:r>
                    </a:p>
                    <a:p>
                      <a:pPr marL="0" marR="0" algn="ctr">
                        <a:spcBef>
                          <a:spcPts val="0"/>
                        </a:spcBef>
                        <a:spcAft>
                          <a:spcPts val="0"/>
                        </a:spcAft>
                      </a:pPr>
                      <a:r>
                        <a:rPr lang="en-US" sz="1400" dirty="0">
                          <a:solidFill>
                            <a:srgbClr val="00B0F0"/>
                          </a:solidFill>
                          <a:effectLst/>
                        </a:rPr>
                        <a:t>Students left to themselves</a:t>
                      </a:r>
                      <a:endParaRPr lang="en-US" sz="1400" dirty="0">
                        <a:solidFill>
                          <a:srgbClr val="00B0F0"/>
                        </a:solidFill>
                        <a:effectLst/>
                        <a:latin typeface="Times New Roman"/>
                        <a:ea typeface="Times New Roman"/>
                      </a:endParaRPr>
                    </a:p>
                  </a:txBody>
                  <a:tcPr marL="57505" marR="57505" marT="0" marB="0"/>
                </a:tc>
                <a:tc>
                  <a:txBody>
                    <a:bodyPr/>
                    <a:lstStyle/>
                    <a:p>
                      <a:pPr marL="0" marR="0" algn="l">
                        <a:spcBef>
                          <a:spcPts val="0"/>
                        </a:spcBef>
                        <a:spcAft>
                          <a:spcPts val="0"/>
                        </a:spcAft>
                      </a:pPr>
                      <a:r>
                        <a:rPr lang="en-US" sz="1400" b="1" dirty="0">
                          <a:solidFill>
                            <a:srgbClr val="FF0000"/>
                          </a:solidFill>
                          <a:effectLst/>
                        </a:rPr>
                        <a:t>Always spontaneous (∆ G = -) at all temperatures; reverse rxn always non-spontaneous (∆ G = +)</a:t>
                      </a:r>
                    </a:p>
                    <a:p>
                      <a:pPr marL="0" marR="0" algn="l">
                        <a:spcBef>
                          <a:spcPts val="0"/>
                        </a:spcBef>
                        <a:spcAft>
                          <a:spcPts val="0"/>
                        </a:spcAft>
                      </a:pPr>
                      <a:endParaRPr lang="en-US" sz="1400" dirty="0">
                        <a:effectLst/>
                      </a:endParaRPr>
                    </a:p>
                    <a:p>
                      <a:pPr marL="0" marR="0" algn="l">
                        <a:spcBef>
                          <a:spcPts val="0"/>
                        </a:spcBef>
                        <a:spcAft>
                          <a:spcPts val="0"/>
                        </a:spcAft>
                      </a:pPr>
                      <a:r>
                        <a:rPr lang="en-US" sz="1400" dirty="0">
                          <a:effectLst/>
                        </a:rPr>
                        <a:t>Classrooms will always become more DISORDERLY w/o teacher intervention</a:t>
                      </a:r>
                      <a:endParaRPr lang="en-US" sz="1400" dirty="0">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effectLst/>
                        </a:rPr>
                        <a:t>Chairs do NOT get pushed in</a:t>
                      </a:r>
                      <a:endParaRPr lang="en-US" sz="1800" dirty="0">
                        <a:effectLst/>
                        <a:latin typeface="Times New Roman"/>
                        <a:ea typeface="Times New Roman"/>
                      </a:endParaRPr>
                    </a:p>
                  </a:txBody>
                  <a:tcPr marL="57505" marR="57505" marT="0" marB="0" anchor="ctr"/>
                </a:tc>
                <a:extLst>
                  <a:ext uri="{0D108BD9-81ED-4DB2-BD59-A6C34878D82A}">
                    <a16:rowId xmlns:a16="http://schemas.microsoft.com/office/drawing/2014/main" val="10001"/>
                  </a:ext>
                </a:extLst>
              </a:tr>
              <a:tr h="1225720">
                <a:tc>
                  <a:txBody>
                    <a:bodyPr/>
                    <a:lstStyle/>
                    <a:p>
                      <a:pPr marL="0" marR="0" algn="ctr">
                        <a:spcBef>
                          <a:spcPts val="0"/>
                        </a:spcBef>
                        <a:spcAft>
                          <a:spcPts val="0"/>
                        </a:spcAft>
                      </a:pPr>
                      <a:r>
                        <a:rPr lang="en-US" sz="1400" dirty="0">
                          <a:solidFill>
                            <a:schemeClr val="tx1"/>
                          </a:solidFill>
                          <a:effectLst/>
                        </a:rPr>
                        <a:t>+</a:t>
                      </a:r>
                    </a:p>
                    <a:p>
                      <a:pPr marL="0" marR="0" algn="ctr">
                        <a:spcBef>
                          <a:spcPts val="0"/>
                        </a:spcBef>
                        <a:spcAft>
                          <a:spcPts val="0"/>
                        </a:spcAft>
                      </a:pPr>
                      <a:r>
                        <a:rPr lang="en-US" sz="1400" dirty="0">
                          <a:solidFill>
                            <a:schemeClr val="tx1"/>
                          </a:solidFill>
                          <a:effectLst/>
                        </a:rPr>
                        <a:t>Endothermic</a:t>
                      </a:r>
                    </a:p>
                    <a:p>
                      <a:pPr marL="0" marR="0" algn="ctr">
                        <a:spcBef>
                          <a:spcPts val="0"/>
                        </a:spcBef>
                        <a:spcAft>
                          <a:spcPts val="0"/>
                        </a:spcAft>
                      </a:pPr>
                      <a:r>
                        <a:rPr lang="en-US" sz="1800" dirty="0">
                          <a:solidFill>
                            <a:srgbClr val="FF0000"/>
                          </a:solidFill>
                          <a:effectLst/>
                        </a:rPr>
                        <a:t>Teacher intervenes with much energy</a:t>
                      </a:r>
                      <a:endParaRPr lang="en-US" sz="1800" dirty="0">
                        <a:solidFill>
                          <a:srgbClr val="FF0000"/>
                        </a:solidFill>
                        <a:effectLst/>
                        <a:latin typeface="Times New Roman"/>
                        <a:ea typeface="Times New Roman"/>
                      </a:endParaRPr>
                    </a:p>
                  </a:txBody>
                  <a:tcPr marL="57505" marR="57505" marT="0" marB="0"/>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Ordered</a:t>
                      </a:r>
                    </a:p>
                    <a:p>
                      <a:pPr marL="0" marR="0" algn="ctr">
                        <a:spcBef>
                          <a:spcPts val="0"/>
                        </a:spcBef>
                        <a:spcAft>
                          <a:spcPts val="0"/>
                        </a:spcAft>
                      </a:pPr>
                      <a:r>
                        <a:rPr lang="en-US" sz="1600" dirty="0">
                          <a:solidFill>
                            <a:srgbClr val="00B0F0"/>
                          </a:solidFill>
                          <a:effectLst/>
                        </a:rPr>
                        <a:t>Students practice pushing in chairs</a:t>
                      </a:r>
                      <a:endParaRPr lang="en-US" sz="1600" dirty="0">
                        <a:solidFill>
                          <a:srgbClr val="00B0F0"/>
                        </a:solidFill>
                        <a:effectLst/>
                        <a:latin typeface="Times New Roman"/>
                        <a:ea typeface="Times New Roman"/>
                      </a:endParaRPr>
                    </a:p>
                  </a:txBody>
                  <a:tcPr marL="57505" marR="57505" marT="0" marB="0"/>
                </a:tc>
                <a:tc>
                  <a:txBody>
                    <a:bodyPr/>
                    <a:lstStyle/>
                    <a:p>
                      <a:pPr marL="0" marR="0" algn="l">
                        <a:spcBef>
                          <a:spcPts val="0"/>
                        </a:spcBef>
                        <a:spcAft>
                          <a:spcPts val="0"/>
                        </a:spcAft>
                      </a:pPr>
                      <a:r>
                        <a:rPr lang="en-US" sz="1400" dirty="0">
                          <a:effectLst/>
                        </a:rPr>
                        <a:t>Always NON-spontaneous (∆ G = +) at all temperatures; </a:t>
                      </a:r>
                    </a:p>
                    <a:p>
                      <a:pPr marL="0" marR="0" algn="l">
                        <a:spcBef>
                          <a:spcPts val="0"/>
                        </a:spcBef>
                        <a:spcAft>
                          <a:spcPts val="0"/>
                        </a:spcAft>
                      </a:pPr>
                      <a:endParaRPr lang="en-US" sz="1400" dirty="0">
                        <a:effectLst/>
                      </a:endParaRPr>
                    </a:p>
                    <a:p>
                      <a:pPr marL="0" marR="0" algn="l">
                        <a:spcBef>
                          <a:spcPts val="0"/>
                        </a:spcBef>
                        <a:spcAft>
                          <a:spcPts val="0"/>
                        </a:spcAft>
                      </a:pPr>
                      <a:r>
                        <a:rPr lang="en-US" sz="1400" dirty="0">
                          <a:effectLst/>
                        </a:rPr>
                        <a:t>Classroom always becomes more ORDERLY with teacher intervention &amp; student habit</a:t>
                      </a:r>
                      <a:endParaRPr lang="en-US" sz="1400" dirty="0">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effectLst/>
                        </a:rPr>
                        <a:t>Chairs get pushed in</a:t>
                      </a:r>
                      <a:endParaRPr lang="en-US" sz="1800" dirty="0">
                        <a:effectLst/>
                        <a:latin typeface="Times New Roman"/>
                        <a:ea typeface="Times New Roman"/>
                      </a:endParaRPr>
                    </a:p>
                  </a:txBody>
                  <a:tcPr marL="57505" marR="57505" marT="0" marB="0" anchor="ctr"/>
                </a:tc>
                <a:extLst>
                  <a:ext uri="{0D108BD9-81ED-4DB2-BD59-A6C34878D82A}">
                    <a16:rowId xmlns:a16="http://schemas.microsoft.com/office/drawing/2014/main" val="10002"/>
                  </a:ext>
                </a:extLst>
              </a:tr>
              <a:tr h="1859281">
                <a:tc>
                  <a:txBody>
                    <a:bodyPr/>
                    <a:lstStyle/>
                    <a:p>
                      <a:pPr marL="0" marR="0" algn="ctr">
                        <a:spcBef>
                          <a:spcPts val="0"/>
                        </a:spcBef>
                        <a:spcAft>
                          <a:spcPts val="0"/>
                        </a:spcAft>
                      </a:pPr>
                      <a:r>
                        <a:rPr lang="en-US" sz="1400" dirty="0">
                          <a:solidFill>
                            <a:schemeClr val="tx1"/>
                          </a:solidFill>
                          <a:effectLst/>
                        </a:rPr>
                        <a:t>+</a:t>
                      </a:r>
                    </a:p>
                    <a:p>
                      <a:pPr marL="0" marR="0" algn="ctr">
                        <a:spcBef>
                          <a:spcPts val="0"/>
                        </a:spcBef>
                        <a:spcAft>
                          <a:spcPts val="0"/>
                        </a:spcAft>
                      </a:pPr>
                      <a:r>
                        <a:rPr lang="en-US" sz="1400" dirty="0">
                          <a:solidFill>
                            <a:schemeClr val="tx1"/>
                          </a:solidFill>
                          <a:effectLst/>
                        </a:rPr>
                        <a:t>Endothermic</a:t>
                      </a:r>
                    </a:p>
                    <a:p>
                      <a:pPr marL="0" marR="0" algn="ctr">
                        <a:spcBef>
                          <a:spcPts val="0"/>
                        </a:spcBef>
                        <a:spcAft>
                          <a:spcPts val="0"/>
                        </a:spcAft>
                      </a:pPr>
                      <a:r>
                        <a:rPr lang="en-US" sz="1800" dirty="0">
                          <a:solidFill>
                            <a:srgbClr val="FF0000"/>
                          </a:solidFill>
                          <a:effectLst/>
                        </a:rPr>
                        <a:t>Teacher intervenes with much or little energy</a:t>
                      </a:r>
                      <a:endParaRPr lang="en-US" sz="1800" dirty="0">
                        <a:solidFill>
                          <a:srgbClr val="FF0000"/>
                        </a:solidFill>
                        <a:effectLst/>
                        <a:latin typeface="Times New Roman"/>
                        <a:ea typeface="Times New Roman"/>
                      </a:endParaRPr>
                    </a:p>
                  </a:txBody>
                  <a:tcPr marL="57505" marR="57505" marT="0" marB="0"/>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Disordered</a:t>
                      </a:r>
                    </a:p>
                    <a:p>
                      <a:pPr marL="0" marR="0" algn="ctr">
                        <a:spcBef>
                          <a:spcPts val="0"/>
                        </a:spcBef>
                        <a:spcAft>
                          <a:spcPts val="0"/>
                        </a:spcAft>
                      </a:pPr>
                      <a:r>
                        <a:rPr lang="en-US" sz="1800" dirty="0">
                          <a:solidFill>
                            <a:srgbClr val="00B0F0"/>
                          </a:solidFill>
                          <a:effectLst/>
                        </a:rPr>
                        <a:t> </a:t>
                      </a:r>
                    </a:p>
                    <a:p>
                      <a:pPr marL="0" marR="0" algn="ctr">
                        <a:spcBef>
                          <a:spcPts val="0"/>
                        </a:spcBef>
                        <a:spcAft>
                          <a:spcPts val="0"/>
                        </a:spcAft>
                      </a:pPr>
                      <a:r>
                        <a:rPr lang="en-US" sz="1400" dirty="0">
                          <a:solidFill>
                            <a:srgbClr val="00B0F0"/>
                          </a:solidFill>
                          <a:effectLst/>
                        </a:rPr>
                        <a:t>Students left to themselves</a:t>
                      </a:r>
                      <a:endParaRPr lang="en-US" sz="1400" dirty="0">
                        <a:solidFill>
                          <a:srgbClr val="00B0F0"/>
                        </a:solidFill>
                        <a:effectLst/>
                        <a:latin typeface="Times New Roman"/>
                        <a:ea typeface="Times New Roman"/>
                      </a:endParaRPr>
                    </a:p>
                  </a:txBody>
                  <a:tcPr marL="57505" marR="57505" marT="0" marB="0"/>
                </a:tc>
                <a:tc>
                  <a:txBody>
                    <a:bodyPr/>
                    <a:lstStyle/>
                    <a:p>
                      <a:pPr marL="0" marR="0" algn="l">
                        <a:spcBef>
                          <a:spcPts val="0"/>
                        </a:spcBef>
                        <a:spcAft>
                          <a:spcPts val="0"/>
                        </a:spcAft>
                      </a:pPr>
                      <a:r>
                        <a:rPr lang="en-US" sz="1400" b="1" dirty="0">
                          <a:solidFill>
                            <a:srgbClr val="FF0000"/>
                          </a:solidFill>
                          <a:effectLst/>
                        </a:rPr>
                        <a:t>Spontaneous (∆ G = -) at higher temperatures </a:t>
                      </a:r>
                      <a:r>
                        <a:rPr lang="en-US" sz="1400" b="1" dirty="0">
                          <a:solidFill>
                            <a:srgbClr val="FF0000"/>
                          </a:solidFill>
                          <a:effectLst/>
                          <a:sym typeface="Wingdings"/>
                        </a:rPr>
                        <a:t></a:t>
                      </a:r>
                      <a:r>
                        <a:rPr lang="en-US" sz="1400" b="1" dirty="0">
                          <a:solidFill>
                            <a:srgbClr val="FF0000"/>
                          </a:solidFill>
                          <a:effectLst/>
                        </a:rPr>
                        <a:t>  students have high kinetic energy (ambitious, conscientious)</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Non-spontaneous at lower temperatures  (∆ G =+)  </a:t>
                      </a:r>
                      <a:r>
                        <a:rPr lang="en-US" sz="1400" dirty="0">
                          <a:effectLst/>
                          <a:sym typeface="Wingdings"/>
                        </a:rPr>
                        <a:t></a:t>
                      </a:r>
                      <a:r>
                        <a:rPr lang="en-US" sz="1400" dirty="0">
                          <a:effectLst/>
                        </a:rPr>
                        <a:t>  students have low kinetic energy (lazy, preoccupied)</a:t>
                      </a:r>
                      <a:endParaRPr lang="en-US" sz="1400" dirty="0">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effectLst/>
                        </a:rPr>
                        <a:t>Chairs get pushed in</a:t>
                      </a:r>
                    </a:p>
                    <a:p>
                      <a:pPr marL="0" marR="0" algn="ctr">
                        <a:spcBef>
                          <a:spcPts val="0"/>
                        </a:spcBef>
                        <a:spcAft>
                          <a:spcPts val="0"/>
                        </a:spcAft>
                      </a:pPr>
                      <a:endParaRPr lang="en-US" sz="1800" dirty="0">
                        <a:effectLst/>
                      </a:endParaRPr>
                    </a:p>
                    <a:p>
                      <a:pPr marL="0" marR="0" algn="ctr">
                        <a:spcBef>
                          <a:spcPts val="0"/>
                        </a:spcBef>
                        <a:spcAft>
                          <a:spcPts val="0"/>
                        </a:spcAft>
                      </a:pPr>
                      <a:r>
                        <a:rPr lang="en-US" sz="1800" dirty="0">
                          <a:effectLst/>
                        </a:rPr>
                        <a:t>Chairs do NOT get pushed in</a:t>
                      </a:r>
                      <a:endParaRPr lang="en-US" sz="1800" dirty="0">
                        <a:effectLst/>
                        <a:latin typeface="Times New Roman"/>
                        <a:ea typeface="Times New Roman"/>
                      </a:endParaRPr>
                    </a:p>
                  </a:txBody>
                  <a:tcPr marL="57505" marR="57505" marT="0" marB="0" anchor="ctr"/>
                </a:tc>
                <a:extLst>
                  <a:ext uri="{0D108BD9-81ED-4DB2-BD59-A6C34878D82A}">
                    <a16:rowId xmlns:a16="http://schemas.microsoft.com/office/drawing/2014/main" val="10003"/>
                  </a:ext>
                </a:extLst>
              </a:tr>
              <a:tr h="1778846">
                <a:tc>
                  <a:txBody>
                    <a:bodyPr/>
                    <a:lstStyle/>
                    <a:p>
                      <a:pPr marL="0" marR="0" algn="ctr">
                        <a:spcBef>
                          <a:spcPts val="0"/>
                        </a:spcBef>
                        <a:spcAft>
                          <a:spcPts val="0"/>
                        </a:spcAft>
                      </a:pPr>
                      <a:r>
                        <a:rPr lang="en-US" sz="1400" dirty="0">
                          <a:solidFill>
                            <a:schemeClr val="tx1"/>
                          </a:solidFill>
                          <a:effectLst/>
                        </a:rPr>
                        <a:t>-</a:t>
                      </a:r>
                    </a:p>
                    <a:p>
                      <a:pPr marL="0" marR="0" algn="ctr">
                        <a:spcBef>
                          <a:spcPts val="0"/>
                        </a:spcBef>
                        <a:spcAft>
                          <a:spcPts val="0"/>
                        </a:spcAft>
                      </a:pPr>
                      <a:r>
                        <a:rPr lang="en-US" sz="1400" dirty="0">
                          <a:solidFill>
                            <a:schemeClr val="tx1"/>
                          </a:solidFill>
                          <a:effectLst/>
                        </a:rPr>
                        <a:t>Exothermic</a:t>
                      </a:r>
                    </a:p>
                    <a:p>
                      <a:pPr marL="0" marR="0" algn="ctr">
                        <a:spcBef>
                          <a:spcPts val="0"/>
                        </a:spcBef>
                        <a:spcAft>
                          <a:spcPts val="0"/>
                        </a:spcAft>
                      </a:pPr>
                      <a:r>
                        <a:rPr lang="en-US" sz="1800" dirty="0">
                          <a:solidFill>
                            <a:srgbClr val="FF0000"/>
                          </a:solidFill>
                          <a:effectLst/>
                        </a:rPr>
                        <a:t>Teacher does not intervene</a:t>
                      </a:r>
                    </a:p>
                    <a:p>
                      <a:pPr marL="0" marR="0" algn="ctr">
                        <a:spcBef>
                          <a:spcPts val="0"/>
                        </a:spcBef>
                        <a:spcAft>
                          <a:spcPts val="0"/>
                        </a:spcAft>
                      </a:pPr>
                      <a:r>
                        <a:rPr lang="en-US" sz="1800" dirty="0">
                          <a:solidFill>
                            <a:srgbClr val="FF0000"/>
                          </a:solidFill>
                          <a:effectLst/>
                        </a:rPr>
                        <a:t> </a:t>
                      </a:r>
                    </a:p>
                  </a:txBody>
                  <a:tcPr marL="57505" marR="57505" marT="0" marB="0"/>
                </a:tc>
                <a:tc>
                  <a:txBody>
                    <a:bodyPr/>
                    <a:lstStyle/>
                    <a:p>
                      <a:pPr marL="0" marR="0" algn="ctr">
                        <a:spcBef>
                          <a:spcPts val="0"/>
                        </a:spcBef>
                        <a:spcAft>
                          <a:spcPts val="0"/>
                        </a:spcAft>
                      </a:pPr>
                      <a:r>
                        <a:rPr lang="en-US" sz="1800" dirty="0">
                          <a:solidFill>
                            <a:srgbClr val="00B0F0"/>
                          </a:solidFill>
                          <a:effectLst/>
                        </a:rPr>
                        <a:t>-</a:t>
                      </a:r>
                    </a:p>
                    <a:p>
                      <a:pPr marL="0" marR="0" algn="ctr">
                        <a:spcBef>
                          <a:spcPts val="0"/>
                        </a:spcBef>
                        <a:spcAft>
                          <a:spcPts val="0"/>
                        </a:spcAft>
                      </a:pPr>
                      <a:r>
                        <a:rPr lang="en-US" sz="1800" dirty="0">
                          <a:solidFill>
                            <a:srgbClr val="00B0F0"/>
                          </a:solidFill>
                          <a:effectLst/>
                        </a:rPr>
                        <a:t>Ordered</a:t>
                      </a:r>
                    </a:p>
                    <a:p>
                      <a:pPr marL="0" marR="0" algn="ctr">
                        <a:spcBef>
                          <a:spcPts val="0"/>
                        </a:spcBef>
                        <a:spcAft>
                          <a:spcPts val="0"/>
                        </a:spcAft>
                      </a:pPr>
                      <a:r>
                        <a:rPr lang="en-US" sz="1800" dirty="0">
                          <a:solidFill>
                            <a:srgbClr val="00B0F0"/>
                          </a:solidFill>
                          <a:effectLst/>
                        </a:rPr>
                        <a:t> </a:t>
                      </a:r>
                    </a:p>
                    <a:p>
                      <a:pPr marL="0" marR="0" algn="ctr">
                        <a:spcBef>
                          <a:spcPts val="0"/>
                        </a:spcBef>
                        <a:spcAft>
                          <a:spcPts val="0"/>
                        </a:spcAft>
                      </a:pPr>
                      <a:r>
                        <a:rPr lang="en-US" sz="1600" dirty="0">
                          <a:solidFill>
                            <a:srgbClr val="00B0F0"/>
                          </a:solidFill>
                          <a:effectLst/>
                        </a:rPr>
                        <a:t>Students practice pushing in chairs</a:t>
                      </a:r>
                      <a:endParaRPr lang="en-US" sz="1600" dirty="0">
                        <a:solidFill>
                          <a:srgbClr val="00B0F0"/>
                        </a:solidFill>
                        <a:effectLst/>
                        <a:latin typeface="Times New Roman"/>
                        <a:ea typeface="Times New Roman"/>
                      </a:endParaRPr>
                    </a:p>
                  </a:txBody>
                  <a:tcPr marL="57505" marR="57505" marT="0" marB="0"/>
                </a:tc>
                <a:tc>
                  <a:txBody>
                    <a:bodyPr/>
                    <a:lstStyle/>
                    <a:p>
                      <a:pPr marL="0" marR="0" algn="l">
                        <a:spcBef>
                          <a:spcPts val="0"/>
                        </a:spcBef>
                        <a:spcAft>
                          <a:spcPts val="0"/>
                        </a:spcAft>
                      </a:pPr>
                      <a:r>
                        <a:rPr lang="en-US" sz="1400" b="1" dirty="0">
                          <a:solidFill>
                            <a:srgbClr val="FF0000"/>
                          </a:solidFill>
                          <a:effectLst/>
                        </a:rPr>
                        <a:t>Spontaneous (∆ G = -) at lower temperatures;  </a:t>
                      </a:r>
                      <a:r>
                        <a:rPr lang="en-US" sz="1400" b="1" dirty="0">
                          <a:solidFill>
                            <a:srgbClr val="FF0000"/>
                          </a:solidFill>
                          <a:effectLst/>
                          <a:sym typeface="Wingdings"/>
                        </a:rPr>
                        <a:t></a:t>
                      </a:r>
                      <a:r>
                        <a:rPr lang="en-US" sz="1400" b="1" dirty="0">
                          <a:solidFill>
                            <a:srgbClr val="FF0000"/>
                          </a:solidFill>
                          <a:effectLst/>
                        </a:rPr>
                        <a:t>  students have low kinetic energy (lazy, preoccupied)</a:t>
                      </a:r>
                    </a:p>
                    <a:p>
                      <a:pPr marL="0" marR="0" algn="l">
                        <a:spcBef>
                          <a:spcPts val="0"/>
                        </a:spcBef>
                        <a:spcAft>
                          <a:spcPts val="0"/>
                        </a:spcAft>
                      </a:pPr>
                      <a:r>
                        <a:rPr lang="en-US" sz="1400" dirty="0">
                          <a:effectLst/>
                        </a:rPr>
                        <a:t> </a:t>
                      </a:r>
                    </a:p>
                    <a:p>
                      <a:pPr marL="0" marR="0" algn="l">
                        <a:spcBef>
                          <a:spcPts val="0"/>
                        </a:spcBef>
                        <a:spcAft>
                          <a:spcPts val="0"/>
                        </a:spcAft>
                      </a:pPr>
                      <a:r>
                        <a:rPr lang="en-US" sz="1400" dirty="0">
                          <a:effectLst/>
                        </a:rPr>
                        <a:t>Non-spontaneous at  high temperatures  (∆ G =+) </a:t>
                      </a:r>
                      <a:r>
                        <a:rPr lang="en-US" sz="1400" dirty="0">
                          <a:effectLst/>
                          <a:sym typeface="Wingdings"/>
                        </a:rPr>
                        <a:t></a:t>
                      </a:r>
                      <a:r>
                        <a:rPr lang="en-US" sz="1400" dirty="0">
                          <a:effectLst/>
                        </a:rPr>
                        <a:t>  students have high kinetic energy (ambitious, conscientious)</a:t>
                      </a:r>
                    </a:p>
                    <a:p>
                      <a:pPr marL="0" marR="0" algn="l">
                        <a:spcBef>
                          <a:spcPts val="0"/>
                        </a:spcBef>
                        <a:spcAft>
                          <a:spcPts val="0"/>
                        </a:spcAft>
                      </a:pPr>
                      <a:r>
                        <a:rPr lang="en-US" sz="1400" dirty="0">
                          <a:effectLst/>
                        </a:rPr>
                        <a:t> </a:t>
                      </a:r>
                      <a:endParaRPr lang="en-US" sz="1400" dirty="0">
                        <a:effectLst/>
                        <a:latin typeface="Times New Roman"/>
                        <a:ea typeface="Times New Roman"/>
                      </a:endParaRPr>
                    </a:p>
                  </a:txBody>
                  <a:tcPr marL="57505" marR="57505" marT="0" marB="0" anchor="ctr"/>
                </a:tc>
                <a:tc>
                  <a:txBody>
                    <a:bodyPr/>
                    <a:lstStyle/>
                    <a:p>
                      <a:pPr marL="0" marR="0" algn="ctr">
                        <a:spcBef>
                          <a:spcPts val="0"/>
                        </a:spcBef>
                        <a:spcAft>
                          <a:spcPts val="0"/>
                        </a:spcAft>
                      </a:pPr>
                      <a:r>
                        <a:rPr lang="en-US" sz="1800" dirty="0">
                          <a:effectLst/>
                        </a:rPr>
                        <a:t>Chairs do NOT get pushed in</a:t>
                      </a:r>
                    </a:p>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Chairs get pushed in </a:t>
                      </a:r>
                      <a:endParaRPr lang="en-US" sz="1800" dirty="0">
                        <a:effectLst/>
                        <a:latin typeface="Times New Roman"/>
                        <a:ea typeface="Times New Roman"/>
                      </a:endParaRPr>
                    </a:p>
                  </a:txBody>
                  <a:tcPr marL="57505" marR="57505"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001739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38401" y="0"/>
            <a:ext cx="4267199" cy="685800"/>
          </a:xfrm>
        </p:spPr>
        <p:txBody>
          <a:bodyPr/>
          <a:lstStyle/>
          <a:p>
            <a:pPr algn="ctr"/>
            <a:r>
              <a:rPr lang="en-US" altLang="en-US" dirty="0">
                <a:solidFill>
                  <a:schemeClr val="accent1">
                    <a:lumMod val="50000"/>
                  </a:schemeClr>
                </a:solidFill>
              </a:rPr>
              <a:t>Key Concepts  </a:t>
            </a:r>
          </a:p>
        </p:txBody>
      </p:sp>
      <p:sp>
        <p:nvSpPr>
          <p:cNvPr id="68611" name="Rectangle 3"/>
          <p:cNvSpPr>
            <a:spLocks noGrp="1" noChangeArrowheads="1"/>
          </p:cNvSpPr>
          <p:nvPr>
            <p:ph type="body" idx="1"/>
          </p:nvPr>
        </p:nvSpPr>
        <p:spPr>
          <a:xfrm>
            <a:off x="152400" y="762000"/>
            <a:ext cx="8839200" cy="5562600"/>
          </a:xfrm>
        </p:spPr>
        <p:txBody>
          <a:bodyPr/>
          <a:lstStyle/>
          <a:p>
            <a:pPr marL="0" indent="0">
              <a:spcBef>
                <a:spcPct val="50000"/>
              </a:spcBef>
            </a:pPr>
            <a:r>
              <a:rPr lang="en-US" altLang="en-US" sz="2300" dirty="0">
                <a:solidFill>
                  <a:srgbClr val="00B050"/>
                </a:solidFill>
              </a:rPr>
              <a:t>Spontaneous reactions produce large amounts of products and release free energy.</a:t>
            </a:r>
          </a:p>
          <a:p>
            <a:pPr marL="0" indent="0">
              <a:spcBef>
                <a:spcPct val="50000"/>
              </a:spcBef>
            </a:pPr>
            <a:r>
              <a:rPr lang="en-US" altLang="en-US" sz="2300" dirty="0">
                <a:solidFill>
                  <a:srgbClr val="FF0000"/>
                </a:solidFill>
              </a:rPr>
              <a:t>Reactions in which entropy increases as reactants form products tend to be favored.</a:t>
            </a:r>
          </a:p>
          <a:p>
            <a:pPr marL="0" indent="0">
              <a:spcBef>
                <a:spcPct val="50000"/>
              </a:spcBef>
            </a:pPr>
            <a:r>
              <a:rPr lang="en-US" altLang="en-US" sz="2300" dirty="0">
                <a:solidFill>
                  <a:srgbClr val="00B0F0"/>
                </a:solidFill>
              </a:rPr>
              <a:t>The size and direction of enthalpy changes and entropy changes together determine whether a reaction is spontaneous.</a:t>
            </a:r>
          </a:p>
          <a:p>
            <a:pPr marL="0" indent="0">
              <a:spcBef>
                <a:spcPct val="50000"/>
              </a:spcBef>
            </a:pPr>
            <a:r>
              <a:rPr lang="en-US" altLang="en-US" sz="2300" dirty="0">
                <a:solidFill>
                  <a:srgbClr val="00B050"/>
                </a:solidFill>
              </a:rPr>
              <a:t>When the value of </a:t>
            </a:r>
            <a:r>
              <a:rPr lang="el-GR" altLang="en-US" sz="2300" dirty="0">
                <a:solidFill>
                  <a:srgbClr val="00B050"/>
                </a:solidFill>
                <a:cs typeface="Arial" panose="020B0604020202020204" pitchFamily="34" charset="0"/>
              </a:rPr>
              <a:t>Δ</a:t>
            </a:r>
            <a:r>
              <a:rPr lang="en-US" altLang="en-US" sz="2300" i="1" dirty="0">
                <a:solidFill>
                  <a:srgbClr val="00B050"/>
                </a:solidFill>
                <a:cs typeface="Arial" panose="020B0604020202020204" pitchFamily="34" charset="0"/>
              </a:rPr>
              <a:t>G</a:t>
            </a:r>
            <a:r>
              <a:rPr lang="en-US" altLang="en-US" sz="2300" dirty="0">
                <a:solidFill>
                  <a:srgbClr val="00B050"/>
                </a:solidFill>
                <a:cs typeface="Arial" panose="020B0604020202020204" pitchFamily="34" charset="0"/>
              </a:rPr>
              <a:t> is negative, a process is spontaneous. When the value is positive, a process is nonspontaneous.</a:t>
            </a:r>
            <a:endParaRPr lang="en-US" altLang="en-US" sz="2300" dirty="0">
              <a:solidFill>
                <a:srgbClr val="00B050"/>
              </a:solidFill>
            </a:endParaRPr>
          </a:p>
          <a:p>
            <a:pPr marL="0" indent="0" algn="ctr">
              <a:spcBef>
                <a:spcPct val="50000"/>
              </a:spcBef>
            </a:pPr>
            <a:r>
              <a:rPr lang="el-GR" dirty="0">
                <a:ea typeface="Cambria Math" pitchFamily="18" charset="0"/>
              </a:rPr>
              <a:t>Δ</a:t>
            </a:r>
            <a:r>
              <a:rPr lang="en-US" dirty="0">
                <a:ea typeface="Cambria Math" pitchFamily="18" charset="0"/>
              </a:rPr>
              <a:t>G = </a:t>
            </a:r>
            <a:r>
              <a:rPr lang="el-GR" dirty="0">
                <a:ea typeface="Cambria Math" pitchFamily="18" charset="0"/>
              </a:rPr>
              <a:t>Δ</a:t>
            </a:r>
            <a:r>
              <a:rPr lang="en-US" dirty="0">
                <a:ea typeface="Cambria Math" pitchFamily="18" charset="0"/>
              </a:rPr>
              <a:t>H – T</a:t>
            </a:r>
            <a:r>
              <a:rPr lang="el-GR" dirty="0">
                <a:ea typeface="Cambria Math" pitchFamily="18" charset="0"/>
              </a:rPr>
              <a:t>Δ</a:t>
            </a:r>
            <a:r>
              <a:rPr lang="en-US" dirty="0">
                <a:ea typeface="Cambria Math" pitchFamily="18" charset="0"/>
              </a:rPr>
              <a:t>S</a:t>
            </a:r>
          </a:p>
          <a:p>
            <a:pPr marL="0" indent="0">
              <a:spcBef>
                <a:spcPct val="50000"/>
              </a:spcBef>
            </a:pPr>
            <a:r>
              <a:rPr lang="en-US" sz="2400" dirty="0">
                <a:ea typeface="Cambria Math" pitchFamily="18" charset="0"/>
                <a:cs typeface="Calibri"/>
              </a:rPr>
              <a:t>When a reaction is </a:t>
            </a:r>
            <a:r>
              <a:rPr lang="en-US" sz="2400" dirty="0">
                <a:solidFill>
                  <a:srgbClr val="FF0000"/>
                </a:solidFill>
                <a:ea typeface="Cambria Math" pitchFamily="18" charset="0"/>
                <a:cs typeface="Calibri"/>
              </a:rPr>
              <a:t>exothermic (-</a:t>
            </a:r>
            <a:r>
              <a:rPr lang="el-GR" sz="2400" dirty="0">
                <a:solidFill>
                  <a:srgbClr val="FF0000"/>
                </a:solidFill>
                <a:ea typeface="Cambria Math" pitchFamily="18" charset="0"/>
              </a:rPr>
              <a:t> Δ </a:t>
            </a:r>
            <a:r>
              <a:rPr lang="en-US" sz="2400" dirty="0">
                <a:solidFill>
                  <a:srgbClr val="FF0000"/>
                </a:solidFill>
                <a:ea typeface="Cambria Math" pitchFamily="18" charset="0"/>
                <a:cs typeface="Calibri"/>
              </a:rPr>
              <a:t>H)</a:t>
            </a:r>
            <a:r>
              <a:rPr lang="en-US" sz="2400" dirty="0">
                <a:ea typeface="Cambria Math" pitchFamily="18" charset="0"/>
                <a:cs typeface="Calibri"/>
              </a:rPr>
              <a:t>, and </a:t>
            </a:r>
            <a:r>
              <a:rPr lang="en-US" sz="2400" dirty="0">
                <a:solidFill>
                  <a:srgbClr val="00B0F0"/>
                </a:solidFill>
                <a:ea typeface="Cambria Math" pitchFamily="18" charset="0"/>
                <a:cs typeface="Calibri"/>
              </a:rPr>
              <a:t>entropy increases </a:t>
            </a:r>
            <a:r>
              <a:rPr lang="en-US" sz="2400" dirty="0">
                <a:ea typeface="Cambria Math" pitchFamily="18" charset="0"/>
                <a:cs typeface="Calibri"/>
              </a:rPr>
              <a:t>(phases goes to disorder, e.g. l </a:t>
            </a:r>
            <a:r>
              <a:rPr lang="en-US" sz="2400" dirty="0">
                <a:ea typeface="Cambria Math" pitchFamily="18" charset="0"/>
                <a:cs typeface="Calibri"/>
                <a:sym typeface="Wingdings" panose="05000000000000000000" pitchFamily="2" charset="2"/>
              </a:rPr>
              <a:t> g; </a:t>
            </a:r>
            <a:r>
              <a:rPr lang="en-US" sz="2400" dirty="0">
                <a:solidFill>
                  <a:srgbClr val="00B0F0"/>
                </a:solidFill>
                <a:ea typeface="Cambria Math" pitchFamily="18" charset="0"/>
                <a:cs typeface="Calibri"/>
                <a:sym typeface="Wingdings" panose="05000000000000000000" pitchFamily="2" charset="2"/>
              </a:rPr>
              <a:t>+</a:t>
            </a:r>
            <a:r>
              <a:rPr lang="el-GR" sz="2400" dirty="0">
                <a:solidFill>
                  <a:srgbClr val="00B0F0"/>
                </a:solidFill>
                <a:ea typeface="Cambria Math" pitchFamily="18" charset="0"/>
              </a:rPr>
              <a:t>Δ</a:t>
            </a:r>
            <a:r>
              <a:rPr lang="en-US" sz="2400" dirty="0">
                <a:solidFill>
                  <a:srgbClr val="00B0F0"/>
                </a:solidFill>
                <a:ea typeface="Cambria Math" pitchFamily="18" charset="0"/>
              </a:rPr>
              <a:t>S</a:t>
            </a:r>
            <a:r>
              <a:rPr lang="en-US" sz="2400" dirty="0">
                <a:ea typeface="Cambria Math" pitchFamily="18" charset="0"/>
                <a:cs typeface="Calibri"/>
                <a:sym typeface="Wingdings" panose="05000000000000000000" pitchFamily="2" charset="2"/>
              </a:rPr>
              <a:t>), the reaction is </a:t>
            </a:r>
            <a:r>
              <a:rPr lang="en-US" sz="2400" dirty="0">
                <a:solidFill>
                  <a:srgbClr val="00B050"/>
                </a:solidFill>
                <a:ea typeface="Cambria Math" pitchFamily="18" charset="0"/>
                <a:cs typeface="Calibri"/>
                <a:sym typeface="Wingdings" panose="05000000000000000000" pitchFamily="2" charset="2"/>
              </a:rPr>
              <a:t>spontaneous (-</a:t>
            </a:r>
            <a:r>
              <a:rPr lang="el-GR" sz="2400" dirty="0">
                <a:solidFill>
                  <a:srgbClr val="00B050"/>
                </a:solidFill>
                <a:ea typeface="Cambria Math" pitchFamily="18" charset="0"/>
              </a:rPr>
              <a:t> Δ </a:t>
            </a:r>
            <a:r>
              <a:rPr lang="en-US" sz="2400" dirty="0">
                <a:solidFill>
                  <a:srgbClr val="00B050"/>
                </a:solidFill>
                <a:ea typeface="Cambria Math" pitchFamily="18" charset="0"/>
                <a:cs typeface="Calibri"/>
                <a:sym typeface="Wingdings" panose="05000000000000000000" pitchFamily="2" charset="2"/>
              </a:rPr>
              <a:t>G)</a:t>
            </a:r>
            <a:r>
              <a:rPr lang="en-US" sz="2400" dirty="0">
                <a:ea typeface="Cambria Math" pitchFamily="18" charset="0"/>
                <a:cs typeface="Calibri"/>
                <a:sym typeface="Wingdings" panose="05000000000000000000" pitchFamily="2" charset="2"/>
              </a:rPr>
              <a:t>.</a:t>
            </a:r>
            <a:endParaRPr lang="en-US" sz="2400" dirty="0">
              <a:solidFill>
                <a:srgbClr val="00B050"/>
              </a:solidFill>
              <a:ea typeface="Cambria Math" pitchFamily="18" charset="0"/>
              <a:cs typeface="Calibri"/>
            </a:endParaRPr>
          </a:p>
          <a:p>
            <a:pPr marL="0" indent="0">
              <a:spcBef>
                <a:spcPct val="50000"/>
              </a:spcBef>
            </a:pPr>
            <a:endParaRPr lang="en-US" altLang="en-US" sz="2300" dirty="0"/>
          </a:p>
          <a:p>
            <a:pPr marL="0" indent="0">
              <a:spcBef>
                <a:spcPct val="50000"/>
              </a:spcBef>
            </a:pPr>
            <a:endParaRPr lang="en-US" altLang="en-US" sz="2300" dirty="0">
              <a:cs typeface="Arial" panose="020B0604020202020204" pitchFamily="34" charset="0"/>
            </a:endParaRPr>
          </a:p>
        </p:txBody>
      </p:sp>
      <p:sp>
        <p:nvSpPr>
          <p:cNvPr id="68613" name="Rectangle 5"/>
          <p:cNvSpPr>
            <a:spLocks noChangeArrowheads="1"/>
          </p:cNvSpPr>
          <p:nvPr/>
        </p:nvSpPr>
        <p:spPr bwMode="auto">
          <a:xfrm>
            <a:off x="692046" y="1987445"/>
            <a:ext cx="814715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lstStyle>
            <a:lvl1pPr>
              <a:spcBef>
                <a:spcPct val="20000"/>
              </a:spcBef>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32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300" b="0" dirty="0"/>
          </a:p>
        </p:txBody>
      </p:sp>
      <p:sp>
        <p:nvSpPr>
          <p:cNvPr id="68624" name="Rectangle 16"/>
          <p:cNvSpPr>
            <a:spLocks noChangeArrowheads="1"/>
          </p:cNvSpPr>
          <p:nvPr/>
        </p:nvSpPr>
        <p:spPr bwMode="auto">
          <a:xfrm>
            <a:off x="685801" y="3054245"/>
            <a:ext cx="81534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788" tIns="45394" rIns="90788" bIns="45394"/>
          <a:lstStyle>
            <a:lvl1pPr>
              <a:spcBef>
                <a:spcPct val="20000"/>
              </a:spcBef>
              <a:defRPr sz="32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32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20000"/>
              </a:spcBef>
              <a:spcAft>
                <a:spcPct val="0"/>
              </a:spcAft>
              <a:buChar char="»"/>
              <a:defRPr sz="2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300" b="0" dirty="0"/>
          </a:p>
        </p:txBody>
      </p:sp>
      <p:sp>
        <p:nvSpPr>
          <p:cNvPr id="2" name="Footer Placeholder 1"/>
          <p:cNvSpPr>
            <a:spLocks noGrp="1"/>
          </p:cNvSpPr>
          <p:nvPr>
            <p:ph type="ftr" sz="quarter" idx="10"/>
          </p:nvPr>
        </p:nvSpPr>
        <p:spPr/>
        <p:txBody>
          <a:bodyPr/>
          <a:lstStyle/>
          <a:p>
            <a:r>
              <a:rPr lang="en-US" altLang="en-US" dirty="0"/>
              <a:t>Chapter 18B Ksp &amp; Spontaneity</a:t>
            </a:r>
          </a:p>
        </p:txBody>
      </p:sp>
    </p:spTree>
    <p:extLst>
      <p:ext uri="{BB962C8B-B14F-4D97-AF65-F5344CB8AC3E}">
        <p14:creationId xmlns:p14="http://schemas.microsoft.com/office/powerpoint/2010/main" val="171471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fade">
                                      <p:cBhvr>
                                        <p:cTn id="12" dur="500"/>
                                        <p:tgtEl>
                                          <p:spTgt spid="686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fade">
                                      <p:cBhvr>
                                        <p:cTn id="17" dur="500"/>
                                        <p:tgtEl>
                                          <p:spTgt spid="686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611">
                                            <p:txEl>
                                              <p:pRg st="3" end="3"/>
                                            </p:txEl>
                                          </p:spTgt>
                                        </p:tgtEl>
                                        <p:attrNameLst>
                                          <p:attrName>style.visibility</p:attrName>
                                        </p:attrNameLst>
                                      </p:cBhvr>
                                      <p:to>
                                        <p:strVal val="visible"/>
                                      </p:to>
                                    </p:set>
                                    <p:animEffect transition="in" filter="fade">
                                      <p:cBhvr>
                                        <p:cTn id="22" dur="500"/>
                                        <p:tgtEl>
                                          <p:spTgt spid="686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animEffect transition="in" filter="fade">
                                      <p:cBhvr>
                                        <p:cTn id="27" dur="500"/>
                                        <p:tgtEl>
                                          <p:spTgt spid="686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611">
                                            <p:txEl>
                                              <p:pRg st="5" end="5"/>
                                            </p:txEl>
                                          </p:spTgt>
                                        </p:tgtEl>
                                        <p:attrNameLst>
                                          <p:attrName>style.visibility</p:attrName>
                                        </p:attrNameLst>
                                      </p:cBhvr>
                                      <p:to>
                                        <p:strVal val="visible"/>
                                      </p:to>
                                    </p:set>
                                    <p:animEffect transition="in" filter="fade">
                                      <p:cBhvr>
                                        <p:cTn id="32" dur="500"/>
                                        <p:tgtEl>
                                          <p:spTgt spid="686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0"/>
            <a:ext cx="7696201" cy="838200"/>
          </a:xfrm>
        </p:spPr>
        <p:txBody>
          <a:bodyPr/>
          <a:lstStyle/>
          <a:p>
            <a:pPr algn="ctr"/>
            <a:r>
              <a:rPr lang="en-US" altLang="en-US" sz="1900" dirty="0">
                <a:solidFill>
                  <a:schemeClr val="accent1">
                    <a:lumMod val="50000"/>
                  </a:schemeClr>
                </a:solidFill>
              </a:rPr>
              <a:t>Factors Affecting Equilibrium:  Le Ch</a:t>
            </a:r>
            <a:r>
              <a:rPr lang="en-US" altLang="ja-JP" sz="1900" dirty="0">
                <a:solidFill>
                  <a:schemeClr val="accent1">
                    <a:lumMod val="50000"/>
                  </a:schemeClr>
                </a:solidFill>
              </a:rPr>
              <a:t>âtelier’s Principle</a:t>
            </a:r>
            <a:endParaRPr lang="en-US" altLang="en-US" sz="1900" dirty="0">
              <a:solidFill>
                <a:schemeClr val="accent1">
                  <a:lumMod val="50000"/>
                </a:schemeClr>
              </a:solidFill>
            </a:endParaRPr>
          </a:p>
        </p:txBody>
      </p:sp>
      <p:sp>
        <p:nvSpPr>
          <p:cNvPr id="137221" name="Text Box 5"/>
          <p:cNvSpPr txBox="1">
            <a:spLocks noChangeArrowheads="1"/>
          </p:cNvSpPr>
          <p:nvPr/>
        </p:nvSpPr>
        <p:spPr bwMode="auto">
          <a:xfrm>
            <a:off x="342943" y="2284836"/>
            <a:ext cx="8382001" cy="175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50000"/>
              </a:spcBef>
            </a:pPr>
            <a:r>
              <a:rPr lang="en-US" altLang="en-US" dirty="0">
                <a:solidFill>
                  <a:srgbClr val="0070C0"/>
                </a:solidFill>
              </a:rPr>
              <a:t>How does decreasing the concentration of CO</a:t>
            </a:r>
            <a:r>
              <a:rPr lang="en-US" altLang="en-US" baseline="-25000" dirty="0">
                <a:solidFill>
                  <a:srgbClr val="0070C0"/>
                </a:solidFill>
              </a:rPr>
              <a:t>2</a:t>
            </a:r>
            <a:r>
              <a:rPr lang="en-US" altLang="en-US" dirty="0">
                <a:solidFill>
                  <a:srgbClr val="0070C0"/>
                </a:solidFill>
              </a:rPr>
              <a:t> affect this system?</a:t>
            </a:r>
          </a:p>
          <a:p>
            <a:pPr marL="0" indent="0">
              <a:spcBef>
                <a:spcPct val="50000"/>
              </a:spcBef>
            </a:pPr>
            <a:r>
              <a:rPr lang="en-US" altLang="en-US" dirty="0">
                <a:solidFill>
                  <a:srgbClr val="0070C0"/>
                </a:solidFill>
              </a:rPr>
              <a:t>How does increasing the concentration of CO</a:t>
            </a:r>
            <a:r>
              <a:rPr lang="en-US" altLang="en-US" baseline="-25000" dirty="0">
                <a:solidFill>
                  <a:srgbClr val="0070C0"/>
                </a:solidFill>
              </a:rPr>
              <a:t>2</a:t>
            </a:r>
            <a:r>
              <a:rPr lang="en-US" altLang="en-US" dirty="0">
                <a:solidFill>
                  <a:srgbClr val="0070C0"/>
                </a:solidFill>
              </a:rPr>
              <a:t> affect this system?</a:t>
            </a:r>
          </a:p>
        </p:txBody>
      </p:sp>
      <p:grpSp>
        <p:nvGrpSpPr>
          <p:cNvPr id="137250" name="Group 34"/>
          <p:cNvGrpSpPr>
            <a:grpSpLocks/>
          </p:cNvGrpSpPr>
          <p:nvPr/>
        </p:nvGrpSpPr>
        <p:grpSpPr bwMode="auto">
          <a:xfrm>
            <a:off x="762330" y="1174750"/>
            <a:ext cx="8153209" cy="533400"/>
            <a:chOff x="789" y="1584"/>
            <a:chExt cx="4409" cy="336"/>
          </a:xfrm>
        </p:grpSpPr>
        <p:sp>
          <p:nvSpPr>
            <p:cNvPr id="137223" name="Text Box 7"/>
            <p:cNvSpPr txBox="1">
              <a:spLocks noChangeArrowheads="1"/>
            </p:cNvSpPr>
            <p:nvPr/>
          </p:nvSpPr>
          <p:spPr bwMode="auto">
            <a:xfrm>
              <a:off x="789" y="1584"/>
              <a:ext cx="440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700" dirty="0">
                  <a:solidFill>
                    <a:srgbClr val="000000"/>
                  </a:solidFill>
                </a:rPr>
                <a:t>H</a:t>
              </a:r>
              <a:r>
                <a:rPr lang="en-US" altLang="en-US" sz="2700" baseline="-25000" dirty="0">
                  <a:solidFill>
                    <a:srgbClr val="000000"/>
                  </a:solidFill>
                </a:rPr>
                <a:t>2</a:t>
              </a:r>
              <a:r>
                <a:rPr lang="en-US" altLang="en-US" sz="2700" dirty="0">
                  <a:solidFill>
                    <a:srgbClr val="000000"/>
                  </a:solidFill>
                </a:rPr>
                <a:t>CO</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CO</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 H</a:t>
              </a:r>
              <a:r>
                <a:rPr lang="en-US" altLang="en-US" sz="2700" baseline="-25000" dirty="0">
                  <a:solidFill>
                    <a:srgbClr val="000000"/>
                  </a:solidFill>
                </a:rPr>
                <a:t>2</a:t>
              </a:r>
              <a:r>
                <a:rPr lang="en-US" altLang="en-US" sz="2700" dirty="0">
                  <a:solidFill>
                    <a:srgbClr val="000000"/>
                  </a:solidFill>
                </a:rPr>
                <a:t>O(</a:t>
              </a:r>
              <a:r>
                <a:rPr lang="en-US" altLang="en-US" sz="2700" i="1" dirty="0">
                  <a:solidFill>
                    <a:srgbClr val="000000"/>
                  </a:solidFill>
                </a:rPr>
                <a:t>l</a:t>
              </a:r>
              <a:r>
                <a:rPr lang="en-US" altLang="en-US" sz="2700" dirty="0">
                  <a:solidFill>
                    <a:srgbClr val="000000"/>
                  </a:solidFill>
                </a:rPr>
                <a:t>)</a:t>
              </a:r>
            </a:p>
          </p:txBody>
        </p:sp>
        <p:grpSp>
          <p:nvGrpSpPr>
            <p:cNvPr id="137236" name="Group 20"/>
            <p:cNvGrpSpPr>
              <a:grpSpLocks/>
            </p:cNvGrpSpPr>
            <p:nvPr/>
          </p:nvGrpSpPr>
          <p:grpSpPr bwMode="auto">
            <a:xfrm>
              <a:off x="2064" y="1680"/>
              <a:ext cx="1008" cy="240"/>
              <a:chOff x="2064" y="2448"/>
              <a:chExt cx="1008" cy="240"/>
            </a:xfrm>
          </p:grpSpPr>
          <p:sp>
            <p:nvSpPr>
              <p:cNvPr id="137237" name="Line 21"/>
              <p:cNvSpPr>
                <a:spLocks noChangeShapeType="1"/>
              </p:cNvSpPr>
              <p:nvPr/>
            </p:nvSpPr>
            <p:spPr bwMode="auto">
              <a:xfrm>
                <a:off x="2064" y="254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38" name="Line 22"/>
              <p:cNvSpPr>
                <a:spLocks noChangeShapeType="1"/>
              </p:cNvSpPr>
              <p:nvPr/>
            </p:nvSpPr>
            <p:spPr bwMode="auto">
              <a:xfrm flipH="1">
                <a:off x="3024" y="254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39" name="Line 23"/>
              <p:cNvSpPr>
                <a:spLocks noChangeShapeType="1"/>
              </p:cNvSpPr>
              <p:nvPr/>
            </p:nvSpPr>
            <p:spPr bwMode="auto">
              <a:xfrm flipH="1" flipV="1">
                <a:off x="2976" y="244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40" name="Line 24"/>
              <p:cNvSpPr>
                <a:spLocks noChangeShapeType="1"/>
              </p:cNvSpPr>
              <p:nvPr/>
            </p:nvSpPr>
            <p:spPr bwMode="auto">
              <a:xfrm>
                <a:off x="2304" y="2592"/>
                <a:ext cx="48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41" name="Line 25"/>
              <p:cNvSpPr>
                <a:spLocks noChangeShapeType="1"/>
              </p:cNvSpPr>
              <p:nvPr/>
            </p:nvSpPr>
            <p:spPr bwMode="auto">
              <a:xfrm flipH="1" flipV="1">
                <a:off x="2304" y="259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sp>
        <p:nvSpPr>
          <p:cNvPr id="17" name="Text Box 7"/>
          <p:cNvSpPr txBox="1">
            <a:spLocks noChangeArrowheads="1"/>
          </p:cNvSpPr>
          <p:nvPr/>
        </p:nvSpPr>
        <p:spPr bwMode="auto">
          <a:xfrm>
            <a:off x="1371611" y="4192511"/>
            <a:ext cx="5676855"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dirty="0">
                <a:solidFill>
                  <a:srgbClr val="000000"/>
                </a:solidFill>
              </a:rPr>
              <a:t>H</a:t>
            </a:r>
            <a:r>
              <a:rPr lang="en-US" altLang="en-US" sz="2700" baseline="-25000" dirty="0">
                <a:solidFill>
                  <a:srgbClr val="000000"/>
                </a:solidFill>
              </a:rPr>
              <a:t>2</a:t>
            </a:r>
            <a:r>
              <a:rPr lang="en-US" altLang="en-US" sz="2700" dirty="0">
                <a:solidFill>
                  <a:srgbClr val="000000"/>
                </a:solidFill>
              </a:rPr>
              <a:t>CO</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CO</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 H</a:t>
            </a:r>
            <a:r>
              <a:rPr lang="en-US" altLang="en-US" sz="2700" baseline="-25000" dirty="0">
                <a:solidFill>
                  <a:srgbClr val="000000"/>
                </a:solidFill>
              </a:rPr>
              <a:t>2</a:t>
            </a:r>
            <a:r>
              <a:rPr lang="en-US" altLang="en-US" sz="2700" dirty="0">
                <a:solidFill>
                  <a:srgbClr val="000000"/>
                </a:solidFill>
              </a:rPr>
              <a:t>O(</a:t>
            </a:r>
            <a:r>
              <a:rPr lang="en-US" altLang="en-US" sz="2700" i="1" dirty="0">
                <a:solidFill>
                  <a:srgbClr val="000000"/>
                </a:solidFill>
              </a:rPr>
              <a:t>l</a:t>
            </a:r>
            <a:r>
              <a:rPr lang="en-US" altLang="en-US" sz="2700" dirty="0">
                <a:solidFill>
                  <a:srgbClr val="000000"/>
                </a:solidFill>
              </a:rPr>
              <a:t>)</a:t>
            </a:r>
          </a:p>
        </p:txBody>
      </p:sp>
      <p:grpSp>
        <p:nvGrpSpPr>
          <p:cNvPr id="19" name="Group 18"/>
          <p:cNvGrpSpPr/>
          <p:nvPr/>
        </p:nvGrpSpPr>
        <p:grpSpPr>
          <a:xfrm>
            <a:off x="3443107" y="4343400"/>
            <a:ext cx="570251" cy="152400"/>
            <a:chOff x="4038600" y="3124200"/>
            <a:chExt cx="570251" cy="152400"/>
          </a:xfrm>
        </p:grpSpPr>
        <p:cxnSp>
          <p:nvCxnSpPr>
            <p:cNvPr id="20" name="Straight Arrow Connector 19"/>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Text Box 5"/>
          <p:cNvSpPr txBox="1">
            <a:spLocks noChangeArrowheads="1"/>
          </p:cNvSpPr>
          <p:nvPr/>
        </p:nvSpPr>
        <p:spPr bwMode="auto">
          <a:xfrm>
            <a:off x="228650" y="4953001"/>
            <a:ext cx="8915356" cy="175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lvl1pPr marL="339725" indent="-339725">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spcBef>
                <a:spcPct val="50000"/>
              </a:spcBef>
            </a:pPr>
            <a:r>
              <a:rPr lang="en-US" altLang="en-US" dirty="0">
                <a:solidFill>
                  <a:srgbClr val="00B050"/>
                </a:solidFill>
              </a:rPr>
              <a:t>How does decreasing the concentration of H</a:t>
            </a:r>
            <a:r>
              <a:rPr lang="en-US" altLang="en-US" baseline="-25000" dirty="0">
                <a:solidFill>
                  <a:srgbClr val="00B050"/>
                </a:solidFill>
              </a:rPr>
              <a:t>2</a:t>
            </a:r>
            <a:r>
              <a:rPr lang="en-US" altLang="en-US" dirty="0">
                <a:solidFill>
                  <a:srgbClr val="00B050"/>
                </a:solidFill>
              </a:rPr>
              <a:t>CO</a:t>
            </a:r>
            <a:r>
              <a:rPr lang="en-US" altLang="en-US" baseline="-25000" dirty="0">
                <a:solidFill>
                  <a:srgbClr val="00B050"/>
                </a:solidFill>
              </a:rPr>
              <a:t>3</a:t>
            </a:r>
            <a:r>
              <a:rPr lang="en-US" altLang="en-US" dirty="0">
                <a:solidFill>
                  <a:srgbClr val="00B050"/>
                </a:solidFill>
              </a:rPr>
              <a:t> affect this system?</a:t>
            </a:r>
          </a:p>
          <a:p>
            <a:pPr marL="0" indent="0">
              <a:spcBef>
                <a:spcPct val="50000"/>
              </a:spcBef>
            </a:pPr>
            <a:r>
              <a:rPr lang="en-US" altLang="en-US" dirty="0">
                <a:solidFill>
                  <a:srgbClr val="00B050"/>
                </a:solidFill>
              </a:rPr>
              <a:t>How does increasing the concentration of H</a:t>
            </a:r>
            <a:r>
              <a:rPr lang="en-US" altLang="en-US" baseline="-25000" dirty="0">
                <a:solidFill>
                  <a:srgbClr val="00B050"/>
                </a:solidFill>
              </a:rPr>
              <a:t>2</a:t>
            </a:r>
            <a:r>
              <a:rPr lang="en-US" altLang="en-US" dirty="0">
                <a:solidFill>
                  <a:srgbClr val="00B050"/>
                </a:solidFill>
              </a:rPr>
              <a:t>CO</a:t>
            </a:r>
            <a:r>
              <a:rPr lang="en-US" altLang="en-US" baseline="-25000" dirty="0">
                <a:solidFill>
                  <a:srgbClr val="00B050"/>
                </a:solidFill>
              </a:rPr>
              <a:t>3</a:t>
            </a:r>
            <a:r>
              <a:rPr lang="en-US" altLang="en-US" dirty="0">
                <a:solidFill>
                  <a:srgbClr val="00B050"/>
                </a:solidFill>
              </a:rPr>
              <a:t> affect this system?</a:t>
            </a:r>
          </a:p>
        </p:txBody>
      </p:sp>
      <p:pic>
        <p:nvPicPr>
          <p:cNvPr id="18" name="Picture 17" descr="quick_check-01.eps"/>
          <p:cNvPicPr/>
          <p:nvPr/>
        </p:nvPicPr>
        <p:blipFill>
          <a:blip r:embed="rId3">
            <a:extLst>
              <a:ext uri="{28A0092B-C50C-407E-A947-70E740481C1C}">
                <a14:useLocalDpi xmlns:a14="http://schemas.microsoft.com/office/drawing/2010/main" val="0"/>
              </a:ext>
            </a:extLst>
          </a:blip>
          <a:stretch>
            <a:fillRect/>
          </a:stretch>
        </p:blipFill>
        <p:spPr>
          <a:xfrm>
            <a:off x="6744" y="0"/>
            <a:ext cx="1205714" cy="968350"/>
          </a:xfrm>
          <a:prstGeom prst="rect">
            <a:avLst/>
          </a:prstGeom>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591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221">
                                            <p:txEl>
                                              <p:pRg st="0" end="0"/>
                                            </p:txEl>
                                          </p:spTgt>
                                        </p:tgtEl>
                                        <p:attrNameLst>
                                          <p:attrName>style.visibility</p:attrName>
                                        </p:attrNameLst>
                                      </p:cBhvr>
                                      <p:to>
                                        <p:strVal val="visible"/>
                                      </p:to>
                                    </p:set>
                                    <p:animEffect transition="in" filter="fade">
                                      <p:cBhvr>
                                        <p:cTn id="7" dur="500"/>
                                        <p:tgtEl>
                                          <p:spTgt spid="137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221">
                                            <p:txEl>
                                              <p:pRg st="1" end="1"/>
                                            </p:txEl>
                                          </p:spTgt>
                                        </p:tgtEl>
                                        <p:attrNameLst>
                                          <p:attrName>style.visibility</p:attrName>
                                        </p:attrNameLst>
                                      </p:cBhvr>
                                      <p:to>
                                        <p:strVal val="visible"/>
                                      </p:to>
                                    </p:set>
                                    <p:animEffect transition="in" filter="fade">
                                      <p:cBhvr>
                                        <p:cTn id="12" dur="500"/>
                                        <p:tgtEl>
                                          <p:spTgt spid="137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5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fade">
                                      <p:cBhvr>
                                        <p:cTn id="3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0"/>
            <a:ext cx="7696201" cy="838200"/>
          </a:xfrm>
        </p:spPr>
        <p:txBody>
          <a:bodyPr/>
          <a:lstStyle/>
          <a:p>
            <a:pPr algn="ctr"/>
            <a:r>
              <a:rPr lang="en-US" altLang="en-US" sz="1900" dirty="0">
                <a:solidFill>
                  <a:schemeClr val="accent1">
                    <a:lumMod val="50000"/>
                  </a:schemeClr>
                </a:solidFill>
              </a:rPr>
              <a:t>Factors Affecting Equilibrium:  Le Ch</a:t>
            </a:r>
            <a:r>
              <a:rPr lang="en-US" altLang="ja-JP" sz="1900" dirty="0">
                <a:solidFill>
                  <a:schemeClr val="accent1">
                    <a:lumMod val="50000"/>
                  </a:schemeClr>
                </a:solidFill>
              </a:rPr>
              <a:t>âtelier’s Principle</a:t>
            </a:r>
            <a:endParaRPr lang="en-US" altLang="en-US" sz="1900" dirty="0">
              <a:solidFill>
                <a:schemeClr val="accent1">
                  <a:lumMod val="50000"/>
                </a:schemeClr>
              </a:solidFill>
            </a:endParaRPr>
          </a:p>
        </p:txBody>
      </p:sp>
      <p:sp>
        <p:nvSpPr>
          <p:cNvPr id="137223" name="Text Box 7"/>
          <p:cNvSpPr txBox="1">
            <a:spLocks noChangeArrowheads="1"/>
          </p:cNvSpPr>
          <p:nvPr/>
        </p:nvSpPr>
        <p:spPr bwMode="auto">
          <a:xfrm>
            <a:off x="609610" y="1513696"/>
            <a:ext cx="8153209"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700" dirty="0">
                <a:solidFill>
                  <a:srgbClr val="000000"/>
                </a:solidFill>
              </a:rPr>
              <a:t>H</a:t>
            </a:r>
            <a:r>
              <a:rPr lang="en-US" altLang="en-US" sz="2700" baseline="-25000" dirty="0">
                <a:solidFill>
                  <a:srgbClr val="000000"/>
                </a:solidFill>
              </a:rPr>
              <a:t>2</a:t>
            </a:r>
            <a:r>
              <a:rPr lang="en-US" altLang="en-US" sz="2700" dirty="0">
                <a:solidFill>
                  <a:srgbClr val="000000"/>
                </a:solidFill>
              </a:rPr>
              <a:t>CO</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CO</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 H</a:t>
            </a:r>
            <a:r>
              <a:rPr lang="en-US" altLang="en-US" sz="2700" baseline="-25000" dirty="0">
                <a:solidFill>
                  <a:srgbClr val="000000"/>
                </a:solidFill>
              </a:rPr>
              <a:t>2</a:t>
            </a:r>
            <a:r>
              <a:rPr lang="en-US" altLang="en-US" sz="2700" dirty="0">
                <a:solidFill>
                  <a:srgbClr val="000000"/>
                </a:solidFill>
              </a:rPr>
              <a:t>O(</a:t>
            </a:r>
            <a:r>
              <a:rPr lang="en-US" altLang="en-US" sz="2700" i="1" dirty="0">
                <a:solidFill>
                  <a:srgbClr val="000000"/>
                </a:solidFill>
              </a:rPr>
              <a:t>l</a:t>
            </a:r>
            <a:r>
              <a:rPr lang="en-US" altLang="en-US" sz="2700" dirty="0">
                <a:solidFill>
                  <a:srgbClr val="000000"/>
                </a:solidFill>
              </a:rPr>
              <a:t>)</a:t>
            </a:r>
          </a:p>
        </p:txBody>
      </p:sp>
      <p:sp>
        <p:nvSpPr>
          <p:cNvPr id="137227" name="Text Box 11"/>
          <p:cNvSpPr txBox="1">
            <a:spLocks noChangeArrowheads="1"/>
          </p:cNvSpPr>
          <p:nvPr/>
        </p:nvSpPr>
        <p:spPr bwMode="auto">
          <a:xfrm>
            <a:off x="2701077" y="1100946"/>
            <a:ext cx="2396589"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Add CO</a:t>
            </a:r>
            <a:r>
              <a:rPr lang="en-US" altLang="en-US" sz="1900" baseline="-25000" dirty="0">
                <a:solidFill>
                  <a:srgbClr val="7030A0"/>
                </a:solidFill>
              </a:rPr>
              <a:t>2</a:t>
            </a:r>
            <a:endParaRPr lang="en-US" altLang="en-US" sz="1900" dirty="0">
              <a:solidFill>
                <a:srgbClr val="7030A0"/>
              </a:solidFill>
            </a:endParaRPr>
          </a:p>
          <a:p>
            <a:pPr algn="ctr"/>
            <a:r>
              <a:rPr lang="en-US" altLang="en-US" sz="1900" dirty="0">
                <a:solidFill>
                  <a:srgbClr val="7030A0"/>
                </a:solidFill>
              </a:rPr>
              <a:t>Direction of shift</a:t>
            </a:r>
          </a:p>
        </p:txBody>
      </p:sp>
      <p:sp>
        <p:nvSpPr>
          <p:cNvPr id="137228" name="Line 12"/>
          <p:cNvSpPr>
            <a:spLocks noChangeShapeType="1"/>
          </p:cNvSpPr>
          <p:nvPr/>
        </p:nvSpPr>
        <p:spPr bwMode="auto">
          <a:xfrm flipH="1">
            <a:off x="2434790" y="1589896"/>
            <a:ext cx="44381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37231" name="Text Box 15"/>
          <p:cNvSpPr txBox="1">
            <a:spLocks noChangeArrowheads="1"/>
          </p:cNvSpPr>
          <p:nvPr/>
        </p:nvSpPr>
        <p:spPr bwMode="auto">
          <a:xfrm>
            <a:off x="2523552" y="1939146"/>
            <a:ext cx="2396589"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Remove CO</a:t>
            </a:r>
            <a:r>
              <a:rPr lang="en-US" altLang="en-US" sz="1900" baseline="-25000" dirty="0">
                <a:solidFill>
                  <a:srgbClr val="7030A0"/>
                </a:solidFill>
              </a:rPr>
              <a:t>2</a:t>
            </a:r>
            <a:endParaRPr lang="en-US" altLang="en-US" sz="1900" dirty="0">
              <a:solidFill>
                <a:srgbClr val="7030A0"/>
              </a:solidFill>
            </a:endParaRPr>
          </a:p>
          <a:p>
            <a:pPr algn="ctr"/>
            <a:r>
              <a:rPr lang="en-US" altLang="en-US" sz="1900" dirty="0">
                <a:solidFill>
                  <a:srgbClr val="7030A0"/>
                </a:solidFill>
              </a:rPr>
              <a:t>Direction of shift</a:t>
            </a:r>
          </a:p>
        </p:txBody>
      </p:sp>
      <p:sp>
        <p:nvSpPr>
          <p:cNvPr id="137232" name="Line 16"/>
          <p:cNvSpPr>
            <a:spLocks noChangeShapeType="1"/>
          </p:cNvSpPr>
          <p:nvPr/>
        </p:nvSpPr>
        <p:spPr bwMode="auto">
          <a:xfrm>
            <a:off x="4742616" y="2351896"/>
            <a:ext cx="44381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137236" name="Group 20"/>
          <p:cNvGrpSpPr>
            <a:grpSpLocks/>
          </p:cNvGrpSpPr>
          <p:nvPr/>
        </p:nvGrpSpPr>
        <p:grpSpPr bwMode="auto">
          <a:xfrm>
            <a:off x="2967365" y="1666096"/>
            <a:ext cx="1864013" cy="381000"/>
            <a:chOff x="2064" y="2448"/>
            <a:chExt cx="1008" cy="240"/>
          </a:xfrm>
        </p:grpSpPr>
        <p:sp>
          <p:nvSpPr>
            <p:cNvPr id="137237" name="Line 21"/>
            <p:cNvSpPr>
              <a:spLocks noChangeShapeType="1"/>
            </p:cNvSpPr>
            <p:nvPr/>
          </p:nvSpPr>
          <p:spPr bwMode="auto">
            <a:xfrm>
              <a:off x="2064" y="254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38" name="Line 22"/>
            <p:cNvSpPr>
              <a:spLocks noChangeShapeType="1"/>
            </p:cNvSpPr>
            <p:nvPr/>
          </p:nvSpPr>
          <p:spPr bwMode="auto">
            <a:xfrm flipH="1">
              <a:off x="3024" y="254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39" name="Line 23"/>
            <p:cNvSpPr>
              <a:spLocks noChangeShapeType="1"/>
            </p:cNvSpPr>
            <p:nvPr/>
          </p:nvSpPr>
          <p:spPr bwMode="auto">
            <a:xfrm flipH="1" flipV="1">
              <a:off x="2976" y="244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40" name="Line 24"/>
            <p:cNvSpPr>
              <a:spLocks noChangeShapeType="1"/>
            </p:cNvSpPr>
            <p:nvPr/>
          </p:nvSpPr>
          <p:spPr bwMode="auto">
            <a:xfrm>
              <a:off x="2304" y="2592"/>
              <a:ext cx="48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37241" name="Line 25"/>
            <p:cNvSpPr>
              <a:spLocks noChangeShapeType="1"/>
            </p:cNvSpPr>
            <p:nvPr/>
          </p:nvSpPr>
          <p:spPr bwMode="auto">
            <a:xfrm flipH="1" flipV="1">
              <a:off x="2304" y="259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sp>
        <p:nvSpPr>
          <p:cNvPr id="17" name="Text Box 7"/>
          <p:cNvSpPr txBox="1">
            <a:spLocks noChangeArrowheads="1"/>
          </p:cNvSpPr>
          <p:nvPr/>
        </p:nvSpPr>
        <p:spPr bwMode="auto">
          <a:xfrm>
            <a:off x="1371611" y="4192511"/>
            <a:ext cx="5676855"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88" tIns="45394" rIns="90788" bIns="45394">
            <a:spAutoFit/>
          </a:bodyPr>
          <a:lstStyle/>
          <a:p>
            <a:pPr>
              <a:spcBef>
                <a:spcPct val="50000"/>
              </a:spcBef>
            </a:pPr>
            <a:r>
              <a:rPr lang="en-US" altLang="en-US" sz="2700" dirty="0">
                <a:solidFill>
                  <a:srgbClr val="000000"/>
                </a:solidFill>
              </a:rPr>
              <a:t>H</a:t>
            </a:r>
            <a:r>
              <a:rPr lang="en-US" altLang="en-US" sz="2700" baseline="-25000" dirty="0">
                <a:solidFill>
                  <a:srgbClr val="000000"/>
                </a:solidFill>
              </a:rPr>
              <a:t>2</a:t>
            </a:r>
            <a:r>
              <a:rPr lang="en-US" altLang="en-US" sz="2700" dirty="0">
                <a:solidFill>
                  <a:srgbClr val="000000"/>
                </a:solidFill>
              </a:rPr>
              <a:t>CO</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CO</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aq</a:t>
            </a:r>
            <a:r>
              <a:rPr lang="en-US" altLang="en-US" sz="2700" dirty="0">
                <a:solidFill>
                  <a:srgbClr val="000000"/>
                </a:solidFill>
              </a:rPr>
              <a:t>) + H</a:t>
            </a:r>
            <a:r>
              <a:rPr lang="en-US" altLang="en-US" sz="2700" baseline="-25000" dirty="0">
                <a:solidFill>
                  <a:srgbClr val="000000"/>
                </a:solidFill>
              </a:rPr>
              <a:t>2</a:t>
            </a:r>
            <a:r>
              <a:rPr lang="en-US" altLang="en-US" sz="2700" dirty="0">
                <a:solidFill>
                  <a:srgbClr val="000000"/>
                </a:solidFill>
              </a:rPr>
              <a:t>O(</a:t>
            </a:r>
            <a:r>
              <a:rPr lang="en-US" altLang="en-US" sz="2700" i="1" dirty="0">
                <a:solidFill>
                  <a:srgbClr val="000000"/>
                </a:solidFill>
              </a:rPr>
              <a:t>l</a:t>
            </a:r>
            <a:r>
              <a:rPr lang="en-US" altLang="en-US" sz="2700" dirty="0">
                <a:solidFill>
                  <a:srgbClr val="000000"/>
                </a:solidFill>
              </a:rPr>
              <a:t>)</a:t>
            </a:r>
          </a:p>
        </p:txBody>
      </p:sp>
      <p:grpSp>
        <p:nvGrpSpPr>
          <p:cNvPr id="19" name="Group 18"/>
          <p:cNvGrpSpPr/>
          <p:nvPr/>
        </p:nvGrpSpPr>
        <p:grpSpPr>
          <a:xfrm>
            <a:off x="3443107" y="4343400"/>
            <a:ext cx="570251" cy="152400"/>
            <a:chOff x="4038600" y="3124200"/>
            <a:chExt cx="570251" cy="152400"/>
          </a:xfrm>
        </p:grpSpPr>
        <p:cxnSp>
          <p:nvCxnSpPr>
            <p:cNvPr id="20" name="Straight Arrow Connector 19"/>
            <p:cNvCxnSpPr/>
            <p:nvPr/>
          </p:nvCxnSpPr>
          <p:spPr bwMode="auto">
            <a:xfrm flipH="1">
              <a:off x="4038600" y="3124200"/>
              <a:ext cx="570251"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4332173" y="3276600"/>
              <a:ext cx="276678" cy="0"/>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 Box 11"/>
          <p:cNvSpPr txBox="1">
            <a:spLocks noChangeArrowheads="1"/>
          </p:cNvSpPr>
          <p:nvPr/>
        </p:nvSpPr>
        <p:spPr bwMode="auto">
          <a:xfrm>
            <a:off x="2667000" y="3505205"/>
            <a:ext cx="2396588" cy="7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3" tIns="45657" rIns="91313" bIns="45657">
            <a:spAutoFit/>
          </a:bodyPr>
          <a:lstStyle/>
          <a:p>
            <a:pPr algn="ctr"/>
            <a:r>
              <a:rPr lang="en-US" altLang="en-US" sz="1900" dirty="0">
                <a:solidFill>
                  <a:srgbClr val="00B0F0"/>
                </a:solidFill>
              </a:rPr>
              <a:t>Add </a:t>
            </a:r>
            <a:r>
              <a:rPr lang="en-US" altLang="en-US" sz="2100" dirty="0">
                <a:solidFill>
                  <a:srgbClr val="00B0F0"/>
                </a:solidFill>
              </a:rPr>
              <a:t>H</a:t>
            </a:r>
            <a:r>
              <a:rPr lang="en-US" altLang="en-US" sz="2100" baseline="-25000" dirty="0">
                <a:solidFill>
                  <a:srgbClr val="00B0F0"/>
                </a:solidFill>
              </a:rPr>
              <a:t>2</a:t>
            </a:r>
            <a:r>
              <a:rPr lang="en-US" altLang="en-US" sz="2100" dirty="0">
                <a:solidFill>
                  <a:srgbClr val="00B0F0"/>
                </a:solidFill>
              </a:rPr>
              <a:t>CO</a:t>
            </a:r>
            <a:r>
              <a:rPr lang="en-US" altLang="en-US" sz="2100" baseline="-25000" dirty="0">
                <a:solidFill>
                  <a:srgbClr val="00B0F0"/>
                </a:solidFill>
              </a:rPr>
              <a:t>3 </a:t>
            </a:r>
            <a:r>
              <a:rPr lang="en-US" altLang="en-US" sz="1900" dirty="0">
                <a:solidFill>
                  <a:srgbClr val="00B0F0"/>
                </a:solidFill>
              </a:rPr>
              <a:t>Direction of shift</a:t>
            </a:r>
          </a:p>
        </p:txBody>
      </p:sp>
      <p:sp>
        <p:nvSpPr>
          <p:cNvPr id="28" name="Line 12"/>
          <p:cNvSpPr>
            <a:spLocks noChangeShapeType="1"/>
          </p:cNvSpPr>
          <p:nvPr/>
        </p:nvSpPr>
        <p:spPr bwMode="auto">
          <a:xfrm flipH="1">
            <a:off x="2384850" y="5105400"/>
            <a:ext cx="44381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3" tIns="45657" rIns="91313" bIns="45657"/>
          <a:lstStyle/>
          <a:p>
            <a:endParaRPr lang="en-US" dirty="0">
              <a:solidFill>
                <a:srgbClr val="000000"/>
              </a:solidFill>
            </a:endParaRPr>
          </a:p>
        </p:txBody>
      </p:sp>
      <p:sp>
        <p:nvSpPr>
          <p:cNvPr id="29" name="Text Box 15"/>
          <p:cNvSpPr txBox="1">
            <a:spLocks noChangeArrowheads="1"/>
          </p:cNvSpPr>
          <p:nvPr/>
        </p:nvSpPr>
        <p:spPr bwMode="auto">
          <a:xfrm>
            <a:off x="2651138" y="4717705"/>
            <a:ext cx="2396588" cy="70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3" tIns="45657" rIns="91313" bIns="45657">
            <a:spAutoFit/>
          </a:bodyPr>
          <a:lstStyle/>
          <a:p>
            <a:pPr algn="ctr"/>
            <a:r>
              <a:rPr lang="en-US" altLang="en-US" sz="1900" dirty="0">
                <a:solidFill>
                  <a:srgbClr val="00B0F0"/>
                </a:solidFill>
              </a:rPr>
              <a:t>Remove </a:t>
            </a:r>
            <a:r>
              <a:rPr lang="en-US" altLang="en-US" sz="2100" dirty="0">
                <a:solidFill>
                  <a:srgbClr val="00B0F0"/>
                </a:solidFill>
              </a:rPr>
              <a:t>H</a:t>
            </a:r>
            <a:r>
              <a:rPr lang="en-US" altLang="en-US" sz="2100" baseline="-25000" dirty="0">
                <a:solidFill>
                  <a:srgbClr val="00B0F0"/>
                </a:solidFill>
              </a:rPr>
              <a:t>2</a:t>
            </a:r>
            <a:r>
              <a:rPr lang="en-US" altLang="en-US" sz="2100" dirty="0">
                <a:solidFill>
                  <a:srgbClr val="00B0F0"/>
                </a:solidFill>
              </a:rPr>
              <a:t>CO</a:t>
            </a:r>
            <a:r>
              <a:rPr lang="en-US" altLang="en-US" sz="2100" baseline="-25000" dirty="0">
                <a:solidFill>
                  <a:srgbClr val="00B0F0"/>
                </a:solidFill>
              </a:rPr>
              <a:t>3 </a:t>
            </a:r>
            <a:r>
              <a:rPr lang="en-US" altLang="en-US" sz="1900" dirty="0">
                <a:solidFill>
                  <a:srgbClr val="00B0F0"/>
                </a:solidFill>
              </a:rPr>
              <a:t>Direction of shift</a:t>
            </a:r>
          </a:p>
        </p:txBody>
      </p:sp>
      <p:sp>
        <p:nvSpPr>
          <p:cNvPr id="30" name="Line 16"/>
          <p:cNvSpPr>
            <a:spLocks noChangeShapeType="1"/>
          </p:cNvSpPr>
          <p:nvPr/>
        </p:nvSpPr>
        <p:spPr bwMode="auto">
          <a:xfrm>
            <a:off x="4939708" y="3851448"/>
            <a:ext cx="44381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13" tIns="45657" rIns="91313" bIns="45657"/>
          <a:lstStyle/>
          <a:p>
            <a:endParaRPr lang="en-US" dirty="0">
              <a:solidFill>
                <a:srgbClr val="000000"/>
              </a:solidFill>
            </a:endParaRPr>
          </a:p>
        </p:txBody>
      </p:sp>
      <p:pic>
        <p:nvPicPr>
          <p:cNvPr id="24" name="Picture 23" descr="quick_check-01.eps"/>
          <p:cNvPicPr/>
          <p:nvPr/>
        </p:nvPicPr>
        <p:blipFill>
          <a:blip r:embed="rId3">
            <a:extLst>
              <a:ext uri="{28A0092B-C50C-407E-A947-70E740481C1C}">
                <a14:useLocalDpi xmlns:a14="http://schemas.microsoft.com/office/drawing/2010/main" val="0"/>
              </a:ext>
            </a:extLst>
          </a:blip>
          <a:stretch>
            <a:fillRect/>
          </a:stretch>
        </p:blipFill>
        <p:spPr>
          <a:xfrm>
            <a:off x="6744" y="0"/>
            <a:ext cx="1205714" cy="968350"/>
          </a:xfrm>
          <a:prstGeom prst="rect">
            <a:avLst/>
          </a:prstGeom>
        </p:spPr>
      </p:pic>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85499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Effect transition="in" filter="fade">
                                      <p:cBhvr>
                                        <p:cTn id="7" dur="500"/>
                                        <p:tgtEl>
                                          <p:spTgt spid="1372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228"/>
                                        </p:tgtEl>
                                        <p:attrNameLst>
                                          <p:attrName>style.visibility</p:attrName>
                                        </p:attrNameLst>
                                      </p:cBhvr>
                                      <p:to>
                                        <p:strVal val="visible"/>
                                      </p:to>
                                    </p:set>
                                    <p:animEffect transition="in" filter="fade">
                                      <p:cBhvr>
                                        <p:cTn id="10" dur="500"/>
                                        <p:tgtEl>
                                          <p:spTgt spid="1372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7231"/>
                                        </p:tgtEl>
                                        <p:attrNameLst>
                                          <p:attrName>style.visibility</p:attrName>
                                        </p:attrNameLst>
                                      </p:cBhvr>
                                      <p:to>
                                        <p:strVal val="visible"/>
                                      </p:to>
                                    </p:set>
                                    <p:animEffect transition="in" filter="fade">
                                      <p:cBhvr>
                                        <p:cTn id="15" dur="500"/>
                                        <p:tgtEl>
                                          <p:spTgt spid="1372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7232"/>
                                        </p:tgtEl>
                                        <p:attrNameLst>
                                          <p:attrName>style.visibility</p:attrName>
                                        </p:attrNameLst>
                                      </p:cBhvr>
                                      <p:to>
                                        <p:strVal val="visible"/>
                                      </p:to>
                                    </p:set>
                                    <p:animEffect transition="in" filter="fade">
                                      <p:cBhvr>
                                        <p:cTn id="18" dur="500"/>
                                        <p:tgtEl>
                                          <p:spTgt spid="1372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7" grpId="0"/>
      <p:bldP spid="137228" grpId="0" animBg="1"/>
      <p:bldP spid="137231" grpId="0"/>
      <p:bldP spid="137232" grpId="0" animBg="1"/>
      <p:bldP spid="17" grpId="0"/>
      <p:bldP spid="27" grpId="0"/>
      <p:bldP spid="28" grpId="0" animBg="1"/>
      <p:bldP spid="29" grpId="0"/>
      <p:bldP spid="30"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2363" name="Group 27"/>
          <p:cNvGrpSpPr>
            <a:grpSpLocks/>
          </p:cNvGrpSpPr>
          <p:nvPr/>
        </p:nvGrpSpPr>
        <p:grpSpPr bwMode="auto">
          <a:xfrm>
            <a:off x="457210" y="1295400"/>
            <a:ext cx="8154537" cy="457200"/>
            <a:chOff x="624" y="1440"/>
            <a:chExt cx="4800" cy="288"/>
          </a:xfrm>
        </p:grpSpPr>
        <p:sp>
          <p:nvSpPr>
            <p:cNvPr id="142343" name="Text Box 7"/>
            <p:cNvSpPr txBox="1">
              <a:spLocks noChangeArrowheads="1"/>
            </p:cNvSpPr>
            <p:nvPr/>
          </p:nvSpPr>
          <p:spPr bwMode="auto">
            <a:xfrm>
              <a:off x="624" y="1440"/>
              <a:ext cx="480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000000"/>
                  </a:solidFill>
                </a:rPr>
                <a:t>      N</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 + 3H</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                              2NH</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a:t>
              </a:r>
            </a:p>
          </p:txBody>
        </p:sp>
        <p:grpSp>
          <p:nvGrpSpPr>
            <p:cNvPr id="142362" name="Group 26"/>
            <p:cNvGrpSpPr>
              <a:grpSpLocks/>
            </p:cNvGrpSpPr>
            <p:nvPr/>
          </p:nvGrpSpPr>
          <p:grpSpPr bwMode="auto">
            <a:xfrm>
              <a:off x="2352" y="1488"/>
              <a:ext cx="1008" cy="240"/>
              <a:chOff x="2352" y="1488"/>
              <a:chExt cx="1008" cy="240"/>
            </a:xfrm>
          </p:grpSpPr>
          <p:sp>
            <p:nvSpPr>
              <p:cNvPr id="142356" name="Line 20"/>
              <p:cNvSpPr>
                <a:spLocks noChangeShapeType="1"/>
              </p:cNvSpPr>
              <p:nvPr/>
            </p:nvSpPr>
            <p:spPr bwMode="auto">
              <a:xfrm>
                <a:off x="2352" y="158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7" name="Line 21"/>
              <p:cNvSpPr>
                <a:spLocks noChangeShapeType="1"/>
              </p:cNvSpPr>
              <p:nvPr/>
            </p:nvSpPr>
            <p:spPr bwMode="auto">
              <a:xfrm flipH="1">
                <a:off x="3312" y="158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8" name="Line 22"/>
              <p:cNvSpPr>
                <a:spLocks noChangeShapeType="1"/>
              </p:cNvSpPr>
              <p:nvPr/>
            </p:nvSpPr>
            <p:spPr bwMode="auto">
              <a:xfrm flipH="1" flipV="1">
                <a:off x="3264" y="148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9" name="Line 23"/>
              <p:cNvSpPr>
                <a:spLocks noChangeShapeType="1"/>
              </p:cNvSpPr>
              <p:nvPr/>
            </p:nvSpPr>
            <p:spPr bwMode="auto">
              <a:xfrm>
                <a:off x="2352" y="1632"/>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60" name="Line 24"/>
              <p:cNvSpPr>
                <a:spLocks noChangeShapeType="1"/>
              </p:cNvSpPr>
              <p:nvPr/>
            </p:nvSpPr>
            <p:spPr bwMode="auto">
              <a:xfrm flipH="1" flipV="1">
                <a:off x="2352" y="163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grpSp>
        <p:nvGrpSpPr>
          <p:cNvPr id="18" name="Group 56"/>
          <p:cNvGrpSpPr>
            <a:grpSpLocks/>
          </p:cNvGrpSpPr>
          <p:nvPr/>
        </p:nvGrpSpPr>
        <p:grpSpPr bwMode="auto">
          <a:xfrm>
            <a:off x="1219200" y="3964913"/>
            <a:ext cx="7010397" cy="508000"/>
            <a:chOff x="720" y="2208"/>
            <a:chExt cx="4272" cy="320"/>
          </a:xfrm>
        </p:grpSpPr>
        <p:sp>
          <p:nvSpPr>
            <p:cNvPr id="19" name="Text Box 34"/>
            <p:cNvSpPr txBox="1">
              <a:spLocks noChangeArrowheads="1"/>
            </p:cNvSpPr>
            <p:nvPr/>
          </p:nvSpPr>
          <p:spPr bwMode="auto">
            <a:xfrm>
              <a:off x="720" y="2208"/>
              <a:ext cx="4272"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700" dirty="0">
                  <a:solidFill>
                    <a:srgbClr val="000000"/>
                  </a:solidFill>
                </a:rPr>
                <a:t>N</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 + 3H</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                         2NH</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a:t>
              </a:r>
            </a:p>
          </p:txBody>
        </p:sp>
        <p:grpSp>
          <p:nvGrpSpPr>
            <p:cNvPr id="24" name="Group 49"/>
            <p:cNvGrpSpPr>
              <a:grpSpLocks/>
            </p:cNvGrpSpPr>
            <p:nvPr/>
          </p:nvGrpSpPr>
          <p:grpSpPr bwMode="auto">
            <a:xfrm>
              <a:off x="2352" y="2256"/>
              <a:ext cx="1008" cy="240"/>
              <a:chOff x="2352" y="1488"/>
              <a:chExt cx="1008" cy="240"/>
            </a:xfrm>
          </p:grpSpPr>
          <p:sp>
            <p:nvSpPr>
              <p:cNvPr id="25" name="Line 50"/>
              <p:cNvSpPr>
                <a:spLocks noChangeShapeType="1"/>
              </p:cNvSpPr>
              <p:nvPr/>
            </p:nvSpPr>
            <p:spPr bwMode="auto">
              <a:xfrm>
                <a:off x="2352" y="158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6" name="Line 51"/>
              <p:cNvSpPr>
                <a:spLocks noChangeShapeType="1"/>
              </p:cNvSpPr>
              <p:nvPr/>
            </p:nvSpPr>
            <p:spPr bwMode="auto">
              <a:xfrm flipH="1">
                <a:off x="3312" y="158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7" name="Line 52"/>
              <p:cNvSpPr>
                <a:spLocks noChangeShapeType="1"/>
              </p:cNvSpPr>
              <p:nvPr/>
            </p:nvSpPr>
            <p:spPr bwMode="auto">
              <a:xfrm flipH="1" flipV="1">
                <a:off x="3264" y="148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8" name="Line 53"/>
              <p:cNvSpPr>
                <a:spLocks noChangeShapeType="1"/>
              </p:cNvSpPr>
              <p:nvPr/>
            </p:nvSpPr>
            <p:spPr bwMode="auto">
              <a:xfrm>
                <a:off x="2352" y="1632"/>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9" name="Line 54"/>
              <p:cNvSpPr>
                <a:spLocks noChangeShapeType="1"/>
              </p:cNvSpPr>
              <p:nvPr/>
            </p:nvSpPr>
            <p:spPr bwMode="auto">
              <a:xfrm flipH="1" flipV="1">
                <a:off x="2352" y="163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sp>
        <p:nvSpPr>
          <p:cNvPr id="2" name="Rectangle 1"/>
          <p:cNvSpPr/>
          <p:nvPr/>
        </p:nvSpPr>
        <p:spPr>
          <a:xfrm>
            <a:off x="685811" y="2466234"/>
            <a:ext cx="8474121" cy="977063"/>
          </a:xfrm>
          <a:prstGeom prst="rect">
            <a:avLst/>
          </a:prstGeom>
        </p:spPr>
        <p:txBody>
          <a:bodyPr wrap="square" lIns="91313" tIns="45657" rIns="91313" bIns="45657">
            <a:spAutoFit/>
          </a:bodyPr>
          <a:lstStyle/>
          <a:p>
            <a:pPr>
              <a:spcBef>
                <a:spcPct val="50000"/>
              </a:spcBef>
            </a:pPr>
            <a:r>
              <a:rPr lang="en-US" altLang="en-US" dirty="0">
                <a:solidFill>
                  <a:srgbClr val="0070C0"/>
                </a:solidFill>
              </a:rPr>
              <a:t>How does adding heat affect this system?</a:t>
            </a:r>
          </a:p>
          <a:p>
            <a:pPr>
              <a:spcBef>
                <a:spcPct val="50000"/>
              </a:spcBef>
            </a:pPr>
            <a:r>
              <a:rPr lang="en-US" altLang="en-US" dirty="0">
                <a:solidFill>
                  <a:srgbClr val="0070C0"/>
                </a:solidFill>
              </a:rPr>
              <a:t>How does removing heat affect this system?</a:t>
            </a:r>
          </a:p>
        </p:txBody>
      </p:sp>
      <p:sp>
        <p:nvSpPr>
          <p:cNvPr id="30" name="Rectangle 2"/>
          <p:cNvSpPr>
            <a:spLocks noGrp="1" noChangeArrowheads="1"/>
          </p:cNvSpPr>
          <p:nvPr>
            <p:ph type="title"/>
          </p:nvPr>
        </p:nvSpPr>
        <p:spPr>
          <a:xfrm>
            <a:off x="685800" y="0"/>
            <a:ext cx="7696201" cy="685800"/>
          </a:xfrm>
        </p:spPr>
        <p:txBody>
          <a:bodyPr/>
          <a:lstStyle/>
          <a:p>
            <a:pPr algn="ctr"/>
            <a:r>
              <a:rPr lang="en-US" altLang="en-US" sz="1900" dirty="0">
                <a:solidFill>
                  <a:schemeClr val="accent1">
                    <a:lumMod val="50000"/>
                  </a:schemeClr>
                </a:solidFill>
              </a:rPr>
              <a:t>Factors Affecting Equilibrium:  Le Ch</a:t>
            </a:r>
            <a:r>
              <a:rPr lang="en-US" altLang="ja-JP" sz="1900" dirty="0">
                <a:solidFill>
                  <a:schemeClr val="accent1">
                    <a:lumMod val="50000"/>
                  </a:schemeClr>
                </a:solidFill>
              </a:rPr>
              <a:t>âtelier’s Principle</a:t>
            </a:r>
            <a:endParaRPr lang="en-US" altLang="en-US" sz="1900" dirty="0">
              <a:solidFill>
                <a:schemeClr val="accent1">
                  <a:lumMod val="50000"/>
                </a:schemeClr>
              </a:solidFill>
            </a:endParaRPr>
          </a:p>
        </p:txBody>
      </p:sp>
      <p:sp>
        <p:nvSpPr>
          <p:cNvPr id="31" name="Rectangle 30"/>
          <p:cNvSpPr/>
          <p:nvPr/>
        </p:nvSpPr>
        <p:spPr>
          <a:xfrm>
            <a:off x="669889" y="5181604"/>
            <a:ext cx="8474121" cy="977063"/>
          </a:xfrm>
          <a:prstGeom prst="rect">
            <a:avLst/>
          </a:prstGeom>
        </p:spPr>
        <p:txBody>
          <a:bodyPr wrap="square" lIns="91313" tIns="45657" rIns="91313" bIns="45657">
            <a:spAutoFit/>
          </a:bodyPr>
          <a:lstStyle/>
          <a:p>
            <a:pPr>
              <a:spcBef>
                <a:spcPct val="50000"/>
              </a:spcBef>
            </a:pPr>
            <a:r>
              <a:rPr lang="en-US" altLang="en-US" dirty="0">
                <a:solidFill>
                  <a:srgbClr val="0070C0"/>
                </a:solidFill>
              </a:rPr>
              <a:t>How does increasing pressure affect this system?</a:t>
            </a:r>
          </a:p>
          <a:p>
            <a:pPr>
              <a:spcBef>
                <a:spcPct val="50000"/>
              </a:spcBef>
            </a:pPr>
            <a:r>
              <a:rPr lang="en-US" altLang="en-US" dirty="0">
                <a:solidFill>
                  <a:srgbClr val="0070C0"/>
                </a:solidFill>
              </a:rPr>
              <a:t>How does decreasing pressure affect this system?</a:t>
            </a:r>
          </a:p>
        </p:txBody>
      </p:sp>
      <p:pic>
        <p:nvPicPr>
          <p:cNvPr id="32" name="Picture 31" descr="quick_check-01.eps"/>
          <p:cNvPicPr/>
          <p:nvPr/>
        </p:nvPicPr>
        <p:blipFill>
          <a:blip r:embed="rId3">
            <a:extLst>
              <a:ext uri="{28A0092B-C50C-407E-A947-70E740481C1C}">
                <a14:useLocalDpi xmlns:a14="http://schemas.microsoft.com/office/drawing/2010/main" val="0"/>
              </a:ext>
            </a:extLst>
          </a:blip>
          <a:stretch>
            <a:fillRect/>
          </a:stretch>
        </p:blipFill>
        <p:spPr>
          <a:xfrm>
            <a:off x="7938292" y="2515"/>
            <a:ext cx="1205714" cy="968350"/>
          </a:xfrm>
          <a:prstGeom prst="rect">
            <a:avLst/>
          </a:prstGeom>
        </p:spPr>
      </p:pic>
      <p:sp>
        <p:nvSpPr>
          <p:cNvPr id="4" name="Footer Placeholder 3"/>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14486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1" end="1"/>
                                            </p:txEl>
                                          </p:spTgt>
                                        </p:tgtEl>
                                        <p:attrNameLst>
                                          <p:attrName>style.visibility</p:attrName>
                                        </p:attrNameLst>
                                      </p:cBhvr>
                                      <p:to>
                                        <p:strVal val="visible"/>
                                      </p:to>
                                    </p:set>
                                    <p:animEffect transition="in" filter="fade">
                                      <p:cBhvr>
                                        <p:cTn id="27"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3" name="Text Box 7"/>
          <p:cNvSpPr txBox="1">
            <a:spLocks noChangeArrowheads="1"/>
          </p:cNvSpPr>
          <p:nvPr/>
        </p:nvSpPr>
        <p:spPr bwMode="auto">
          <a:xfrm>
            <a:off x="457210" y="1295414"/>
            <a:ext cx="8154537"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000000"/>
                </a:solidFill>
              </a:rPr>
              <a:t>      N</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 + 3H</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                              2NH</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a:t>
            </a:r>
          </a:p>
        </p:txBody>
      </p:sp>
      <p:sp>
        <p:nvSpPr>
          <p:cNvPr id="142349" name="Text Box 13"/>
          <p:cNvSpPr txBox="1">
            <a:spLocks noChangeArrowheads="1"/>
          </p:cNvSpPr>
          <p:nvPr/>
        </p:nvSpPr>
        <p:spPr bwMode="auto">
          <a:xfrm>
            <a:off x="3229753" y="838214"/>
            <a:ext cx="2201725"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Add heat</a:t>
            </a:r>
          </a:p>
          <a:p>
            <a:pPr algn="ctr"/>
            <a:r>
              <a:rPr lang="en-US" altLang="en-US" sz="1900" dirty="0">
                <a:solidFill>
                  <a:srgbClr val="7030A0"/>
                </a:solidFill>
              </a:rPr>
              <a:t>Direction of shift</a:t>
            </a:r>
          </a:p>
        </p:txBody>
      </p:sp>
      <p:sp>
        <p:nvSpPr>
          <p:cNvPr id="142350" name="Line 14"/>
          <p:cNvSpPr>
            <a:spLocks noChangeShapeType="1"/>
          </p:cNvSpPr>
          <p:nvPr/>
        </p:nvSpPr>
        <p:spPr bwMode="auto">
          <a:xfrm flipH="1">
            <a:off x="2903571" y="1295414"/>
            <a:ext cx="489272"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42352" name="Text Box 16"/>
          <p:cNvSpPr txBox="1">
            <a:spLocks noChangeArrowheads="1"/>
          </p:cNvSpPr>
          <p:nvPr/>
        </p:nvSpPr>
        <p:spPr bwMode="auto">
          <a:xfrm>
            <a:off x="2903571" y="1676414"/>
            <a:ext cx="2609452"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Remove heat (cool)</a:t>
            </a:r>
          </a:p>
          <a:p>
            <a:pPr algn="ctr"/>
            <a:r>
              <a:rPr lang="en-US" altLang="en-US" sz="1900" dirty="0">
                <a:solidFill>
                  <a:srgbClr val="7030A0"/>
                </a:solidFill>
              </a:rPr>
              <a:t>Direction of shift</a:t>
            </a:r>
          </a:p>
        </p:txBody>
      </p:sp>
      <p:sp>
        <p:nvSpPr>
          <p:cNvPr id="142353" name="Line 17"/>
          <p:cNvSpPr>
            <a:spLocks noChangeShapeType="1"/>
          </p:cNvSpPr>
          <p:nvPr/>
        </p:nvSpPr>
        <p:spPr bwMode="auto">
          <a:xfrm>
            <a:off x="5149466" y="2133614"/>
            <a:ext cx="489272"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142362" name="Group 26"/>
          <p:cNvGrpSpPr>
            <a:grpSpLocks/>
          </p:cNvGrpSpPr>
          <p:nvPr/>
        </p:nvGrpSpPr>
        <p:grpSpPr bwMode="auto">
          <a:xfrm>
            <a:off x="3392843" y="1371614"/>
            <a:ext cx="1712453" cy="381000"/>
            <a:chOff x="2352" y="1488"/>
            <a:chExt cx="1008" cy="240"/>
          </a:xfrm>
        </p:grpSpPr>
        <p:sp>
          <p:nvSpPr>
            <p:cNvPr id="142356" name="Line 20"/>
            <p:cNvSpPr>
              <a:spLocks noChangeShapeType="1"/>
            </p:cNvSpPr>
            <p:nvPr/>
          </p:nvSpPr>
          <p:spPr bwMode="auto">
            <a:xfrm>
              <a:off x="2352" y="158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7" name="Line 21"/>
            <p:cNvSpPr>
              <a:spLocks noChangeShapeType="1"/>
            </p:cNvSpPr>
            <p:nvPr/>
          </p:nvSpPr>
          <p:spPr bwMode="auto">
            <a:xfrm flipH="1">
              <a:off x="3312" y="158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8" name="Line 22"/>
            <p:cNvSpPr>
              <a:spLocks noChangeShapeType="1"/>
            </p:cNvSpPr>
            <p:nvPr/>
          </p:nvSpPr>
          <p:spPr bwMode="auto">
            <a:xfrm flipH="1" flipV="1">
              <a:off x="3264" y="148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59" name="Line 23"/>
            <p:cNvSpPr>
              <a:spLocks noChangeShapeType="1"/>
            </p:cNvSpPr>
            <p:nvPr/>
          </p:nvSpPr>
          <p:spPr bwMode="auto">
            <a:xfrm>
              <a:off x="2352" y="1632"/>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2360" name="Line 24"/>
            <p:cNvSpPr>
              <a:spLocks noChangeShapeType="1"/>
            </p:cNvSpPr>
            <p:nvPr/>
          </p:nvSpPr>
          <p:spPr bwMode="auto">
            <a:xfrm flipH="1" flipV="1">
              <a:off x="2352" y="163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sp>
        <p:nvSpPr>
          <p:cNvPr id="19" name="Text Box 34"/>
          <p:cNvSpPr txBox="1">
            <a:spLocks noChangeArrowheads="1"/>
          </p:cNvSpPr>
          <p:nvPr/>
        </p:nvSpPr>
        <p:spPr bwMode="auto">
          <a:xfrm>
            <a:off x="1219200" y="3964929"/>
            <a:ext cx="701039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700" dirty="0">
                <a:solidFill>
                  <a:srgbClr val="000000"/>
                </a:solidFill>
              </a:rPr>
              <a:t>N</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 + 3H</a:t>
            </a:r>
            <a:r>
              <a:rPr lang="en-US" altLang="en-US" sz="2700" baseline="-25000" dirty="0">
                <a:solidFill>
                  <a:srgbClr val="000000"/>
                </a:solidFill>
              </a:rPr>
              <a:t>2</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                         2NH</a:t>
            </a:r>
            <a:r>
              <a:rPr lang="en-US" altLang="en-US" sz="2700" baseline="-25000" dirty="0">
                <a:solidFill>
                  <a:srgbClr val="000000"/>
                </a:solidFill>
              </a:rPr>
              <a:t>3</a:t>
            </a:r>
            <a:r>
              <a:rPr lang="en-US" altLang="en-US" sz="2700" dirty="0">
                <a:solidFill>
                  <a:srgbClr val="000000"/>
                </a:solidFill>
              </a:rPr>
              <a:t>(</a:t>
            </a:r>
            <a:r>
              <a:rPr lang="en-US" altLang="en-US" sz="2700" i="1" dirty="0">
                <a:solidFill>
                  <a:srgbClr val="000000"/>
                </a:solidFill>
              </a:rPr>
              <a:t>g</a:t>
            </a:r>
            <a:r>
              <a:rPr lang="en-US" altLang="en-US" sz="2700" dirty="0">
                <a:solidFill>
                  <a:srgbClr val="000000"/>
                </a:solidFill>
              </a:rPr>
              <a:t>)</a:t>
            </a:r>
          </a:p>
        </p:txBody>
      </p:sp>
      <p:sp>
        <p:nvSpPr>
          <p:cNvPr id="20" name="Text Box 38"/>
          <p:cNvSpPr txBox="1">
            <a:spLocks noChangeArrowheads="1"/>
          </p:cNvSpPr>
          <p:nvPr/>
        </p:nvSpPr>
        <p:spPr bwMode="auto">
          <a:xfrm>
            <a:off x="3661024" y="3507729"/>
            <a:ext cx="21267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D13426"/>
                </a:solidFill>
              </a:rPr>
              <a:t>Add pressure</a:t>
            </a:r>
          </a:p>
          <a:p>
            <a:pPr algn="ctr"/>
            <a:r>
              <a:rPr lang="en-US" altLang="en-US" sz="1900" dirty="0">
                <a:solidFill>
                  <a:srgbClr val="D13426"/>
                </a:solidFill>
              </a:rPr>
              <a:t>Direction of shift</a:t>
            </a:r>
          </a:p>
        </p:txBody>
      </p:sp>
      <p:sp>
        <p:nvSpPr>
          <p:cNvPr id="21" name="Line 39"/>
          <p:cNvSpPr>
            <a:spLocks noChangeShapeType="1"/>
          </p:cNvSpPr>
          <p:nvPr/>
        </p:nvSpPr>
        <p:spPr bwMode="auto">
          <a:xfrm flipH="1">
            <a:off x="3352514" y="4723754"/>
            <a:ext cx="39384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22" name="Text Box 40"/>
          <p:cNvSpPr txBox="1">
            <a:spLocks noChangeArrowheads="1"/>
          </p:cNvSpPr>
          <p:nvPr/>
        </p:nvSpPr>
        <p:spPr bwMode="auto">
          <a:xfrm>
            <a:off x="3661024" y="4314179"/>
            <a:ext cx="21267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D13426"/>
                </a:solidFill>
              </a:rPr>
              <a:t>Reduce pressure</a:t>
            </a:r>
          </a:p>
          <a:p>
            <a:pPr algn="ctr"/>
            <a:r>
              <a:rPr lang="en-US" altLang="en-US" sz="1900" dirty="0">
                <a:solidFill>
                  <a:srgbClr val="D13426"/>
                </a:solidFill>
              </a:rPr>
              <a:t>Direction of shift</a:t>
            </a:r>
          </a:p>
        </p:txBody>
      </p:sp>
      <p:sp>
        <p:nvSpPr>
          <p:cNvPr id="23" name="Line 41"/>
          <p:cNvSpPr>
            <a:spLocks noChangeShapeType="1"/>
          </p:cNvSpPr>
          <p:nvPr/>
        </p:nvSpPr>
        <p:spPr bwMode="auto">
          <a:xfrm>
            <a:off x="5702441" y="3885554"/>
            <a:ext cx="393843"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24" name="Group 49"/>
          <p:cNvGrpSpPr>
            <a:grpSpLocks/>
          </p:cNvGrpSpPr>
          <p:nvPr/>
        </p:nvGrpSpPr>
        <p:grpSpPr bwMode="auto">
          <a:xfrm>
            <a:off x="3897329" y="4041129"/>
            <a:ext cx="1654139" cy="381000"/>
            <a:chOff x="2352" y="1488"/>
            <a:chExt cx="1008" cy="240"/>
          </a:xfrm>
        </p:grpSpPr>
        <p:sp>
          <p:nvSpPr>
            <p:cNvPr id="25" name="Line 50"/>
            <p:cNvSpPr>
              <a:spLocks noChangeShapeType="1"/>
            </p:cNvSpPr>
            <p:nvPr/>
          </p:nvSpPr>
          <p:spPr bwMode="auto">
            <a:xfrm>
              <a:off x="2352" y="1584"/>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6" name="Line 51"/>
            <p:cNvSpPr>
              <a:spLocks noChangeShapeType="1"/>
            </p:cNvSpPr>
            <p:nvPr/>
          </p:nvSpPr>
          <p:spPr bwMode="auto">
            <a:xfrm flipH="1">
              <a:off x="3312" y="158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7" name="Line 52"/>
            <p:cNvSpPr>
              <a:spLocks noChangeShapeType="1"/>
            </p:cNvSpPr>
            <p:nvPr/>
          </p:nvSpPr>
          <p:spPr bwMode="auto">
            <a:xfrm flipH="1" flipV="1">
              <a:off x="3264" y="148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8" name="Line 53"/>
            <p:cNvSpPr>
              <a:spLocks noChangeShapeType="1"/>
            </p:cNvSpPr>
            <p:nvPr/>
          </p:nvSpPr>
          <p:spPr bwMode="auto">
            <a:xfrm>
              <a:off x="2352" y="1632"/>
              <a:ext cx="100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9" name="Line 54"/>
            <p:cNvSpPr>
              <a:spLocks noChangeShapeType="1"/>
            </p:cNvSpPr>
            <p:nvPr/>
          </p:nvSpPr>
          <p:spPr bwMode="auto">
            <a:xfrm flipH="1" flipV="1">
              <a:off x="2352" y="1632"/>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sp>
        <p:nvSpPr>
          <p:cNvPr id="30" name="Rectangle 2"/>
          <p:cNvSpPr>
            <a:spLocks noGrp="1" noChangeArrowheads="1"/>
          </p:cNvSpPr>
          <p:nvPr>
            <p:ph type="title"/>
          </p:nvPr>
        </p:nvSpPr>
        <p:spPr>
          <a:xfrm>
            <a:off x="685800" y="0"/>
            <a:ext cx="7696201" cy="685800"/>
          </a:xfrm>
        </p:spPr>
        <p:txBody>
          <a:bodyPr/>
          <a:lstStyle/>
          <a:p>
            <a:pPr algn="ctr"/>
            <a:r>
              <a:rPr lang="en-US" altLang="en-US" sz="1900" dirty="0">
                <a:solidFill>
                  <a:schemeClr val="accent1">
                    <a:lumMod val="50000"/>
                  </a:schemeClr>
                </a:solidFill>
              </a:rPr>
              <a:t>Factors Affecting Equilibrium:  Le Ch</a:t>
            </a:r>
            <a:r>
              <a:rPr lang="en-US" altLang="ja-JP" sz="1900" dirty="0">
                <a:solidFill>
                  <a:schemeClr val="accent1">
                    <a:lumMod val="50000"/>
                  </a:schemeClr>
                </a:solidFill>
              </a:rPr>
              <a:t>âtelier’s Principle</a:t>
            </a:r>
            <a:endParaRPr lang="en-US" altLang="en-US" sz="1900" dirty="0">
              <a:solidFill>
                <a:schemeClr val="accent1">
                  <a:lumMod val="50000"/>
                </a:schemeClr>
              </a:solidFill>
            </a:endParaRPr>
          </a:p>
        </p:txBody>
      </p:sp>
      <p:pic>
        <p:nvPicPr>
          <p:cNvPr id="32" name="Picture 31" descr="quick_check-01.eps"/>
          <p:cNvPicPr/>
          <p:nvPr/>
        </p:nvPicPr>
        <p:blipFill>
          <a:blip r:embed="rId3">
            <a:extLst>
              <a:ext uri="{28A0092B-C50C-407E-A947-70E740481C1C}">
                <a14:useLocalDpi xmlns:a14="http://schemas.microsoft.com/office/drawing/2010/main" val="0"/>
              </a:ext>
            </a:extLst>
          </a:blip>
          <a:stretch>
            <a:fillRect/>
          </a:stretch>
        </p:blipFill>
        <p:spPr>
          <a:xfrm>
            <a:off x="7938292" y="2515"/>
            <a:ext cx="1205714" cy="968350"/>
          </a:xfrm>
          <a:prstGeom prst="rect">
            <a:avLst/>
          </a:prstGeom>
        </p:spPr>
      </p:pic>
      <p:sp>
        <p:nvSpPr>
          <p:cNvPr id="3" name="Footer Placeholder 2"/>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418573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349"/>
                                        </p:tgtEl>
                                        <p:attrNameLst>
                                          <p:attrName>style.visibility</p:attrName>
                                        </p:attrNameLst>
                                      </p:cBhvr>
                                      <p:to>
                                        <p:strVal val="visible"/>
                                      </p:to>
                                    </p:set>
                                    <p:animEffect transition="in" filter="fade">
                                      <p:cBhvr>
                                        <p:cTn id="7" dur="500"/>
                                        <p:tgtEl>
                                          <p:spTgt spid="1423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350"/>
                                        </p:tgtEl>
                                        <p:attrNameLst>
                                          <p:attrName>style.visibility</p:attrName>
                                        </p:attrNameLst>
                                      </p:cBhvr>
                                      <p:to>
                                        <p:strVal val="visible"/>
                                      </p:to>
                                    </p:set>
                                    <p:animEffect transition="in" filter="fade">
                                      <p:cBhvr>
                                        <p:cTn id="10" dur="500"/>
                                        <p:tgtEl>
                                          <p:spTgt spid="1423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2352"/>
                                        </p:tgtEl>
                                        <p:attrNameLst>
                                          <p:attrName>style.visibility</p:attrName>
                                        </p:attrNameLst>
                                      </p:cBhvr>
                                      <p:to>
                                        <p:strVal val="visible"/>
                                      </p:to>
                                    </p:set>
                                    <p:animEffect transition="in" filter="fade">
                                      <p:cBhvr>
                                        <p:cTn id="15" dur="500"/>
                                        <p:tgtEl>
                                          <p:spTgt spid="1423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353"/>
                                        </p:tgtEl>
                                        <p:attrNameLst>
                                          <p:attrName>style.visibility</p:attrName>
                                        </p:attrNameLst>
                                      </p:cBhvr>
                                      <p:to>
                                        <p:strVal val="visible"/>
                                      </p:to>
                                    </p:set>
                                    <p:animEffect transition="in" filter="fade">
                                      <p:cBhvr>
                                        <p:cTn id="18" dur="500"/>
                                        <p:tgtEl>
                                          <p:spTgt spid="1423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9" grpId="0"/>
      <p:bldP spid="142350" grpId="0" animBg="1"/>
      <p:bldP spid="142352" grpId="0"/>
      <p:bldP spid="142353" grpId="0" animBg="1"/>
      <p:bldP spid="20" grpId="0"/>
      <p:bldP spid="21" grpId="0" animBg="1"/>
      <p:bldP spid="22" grpId="0"/>
      <p:bldP spid="23"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762000" y="531130"/>
            <a:ext cx="8153400" cy="1447800"/>
          </a:xfrm>
        </p:spPr>
        <p:txBody>
          <a:bodyPr/>
          <a:lstStyle/>
          <a:p>
            <a:pPr marL="0" indent="0"/>
            <a:r>
              <a:rPr lang="en-US" altLang="en-US" sz="2300" dirty="0">
                <a:cs typeface="Arial" panose="020B0604020202020204" pitchFamily="34" charset="0"/>
              </a:rPr>
              <a:t>What effect will each of the following changes have on the equilibrium position for this reversible reaction?</a:t>
            </a:r>
            <a:r>
              <a:rPr lang="en-US" altLang="en-US" sz="2300" dirty="0"/>
              <a:t> </a:t>
            </a:r>
          </a:p>
        </p:txBody>
      </p:sp>
      <p:sp>
        <p:nvSpPr>
          <p:cNvPr id="148484" name="Text Box 4"/>
          <p:cNvSpPr txBox="1">
            <a:spLocks noChangeArrowheads="1"/>
          </p:cNvSpPr>
          <p:nvPr/>
        </p:nvSpPr>
        <p:spPr bwMode="auto">
          <a:xfrm>
            <a:off x="609602" y="8601"/>
            <a:ext cx="78486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p>
            <a:pPr algn="ctr">
              <a:spcBef>
                <a:spcPct val="50000"/>
              </a:spcBef>
            </a:pPr>
            <a:r>
              <a:rPr lang="en-US" altLang="en-US" sz="2700" b="1" dirty="0">
                <a:solidFill>
                  <a:srgbClr val="BBE0E3">
                    <a:lumMod val="50000"/>
                  </a:srgbClr>
                </a:solidFill>
              </a:rPr>
              <a:t>Applying Le Ch</a:t>
            </a:r>
            <a:r>
              <a:rPr lang="en-US" altLang="en-US" sz="2700" b="1" dirty="0">
                <a:solidFill>
                  <a:srgbClr val="BBE0E3">
                    <a:lumMod val="50000"/>
                  </a:srgbClr>
                </a:solidFill>
                <a:cs typeface="Arial" panose="020B0604020202020204" pitchFamily="34" charset="0"/>
              </a:rPr>
              <a:t>âtelier’s Principle</a:t>
            </a:r>
          </a:p>
        </p:txBody>
      </p:sp>
      <p:sp>
        <p:nvSpPr>
          <p:cNvPr id="148516" name="Text Box 36"/>
          <p:cNvSpPr txBox="1">
            <a:spLocks noChangeArrowheads="1"/>
          </p:cNvSpPr>
          <p:nvPr/>
        </p:nvSpPr>
        <p:spPr bwMode="auto">
          <a:xfrm>
            <a:off x="381001" y="2151151"/>
            <a:ext cx="5257799" cy="167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lvl1pPr marL="457200" indent="-457200">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1pPr>
            <a:lvl2pPr marL="863600">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2pPr>
            <a:lvl3pPr marL="977900">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3pPr>
            <a:lvl4pPr>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4pPr>
            <a:lvl5pPr>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tabLst>
                <a:tab pos="3997325" algn="l"/>
                <a:tab pos="4454525" algn="l"/>
              </a:tabLst>
              <a:defRPr sz="2400">
                <a:solidFill>
                  <a:schemeClr val="tx1"/>
                </a:solidFill>
                <a:latin typeface="Arial" panose="020B0604020202020204" pitchFamily="34" charset="0"/>
                <a:ea typeface="ＭＳ Ｐゴシック" panose="020B0600070205080204" pitchFamily="34" charset="-128"/>
              </a:defRPr>
            </a:lvl9pPr>
          </a:lstStyle>
          <a:p>
            <a:pPr>
              <a:spcBef>
                <a:spcPct val="10000"/>
              </a:spcBef>
            </a:pPr>
            <a:r>
              <a:rPr lang="en-US" altLang="en-US" b="1" dirty="0">
                <a:solidFill>
                  <a:srgbClr val="000000"/>
                </a:solidFill>
              </a:rPr>
              <a:t>a.</a:t>
            </a:r>
            <a:r>
              <a:rPr lang="en-US" altLang="en-US" dirty="0">
                <a:solidFill>
                  <a:srgbClr val="000000"/>
                </a:solidFill>
              </a:rPr>
              <a:t>	Cl</a:t>
            </a:r>
            <a:r>
              <a:rPr lang="en-US" altLang="en-US" baseline="-25000" dirty="0">
                <a:solidFill>
                  <a:srgbClr val="000000"/>
                </a:solidFill>
              </a:rPr>
              <a:t>2</a:t>
            </a:r>
            <a:r>
              <a:rPr lang="en-US" altLang="en-US" dirty="0">
                <a:solidFill>
                  <a:srgbClr val="000000"/>
                </a:solidFill>
              </a:rPr>
              <a:t> is added.</a:t>
            </a:r>
            <a:r>
              <a:rPr lang="en-US" altLang="en-US" baseline="-25000" dirty="0">
                <a:solidFill>
                  <a:srgbClr val="000000"/>
                </a:solidFill>
              </a:rPr>
              <a:t>	</a:t>
            </a:r>
          </a:p>
          <a:p>
            <a:pPr>
              <a:spcBef>
                <a:spcPct val="10000"/>
              </a:spcBef>
            </a:pPr>
            <a:r>
              <a:rPr lang="en-US" altLang="en-US" b="1" dirty="0">
                <a:solidFill>
                  <a:srgbClr val="000000"/>
                </a:solidFill>
              </a:rPr>
              <a:t>b.</a:t>
            </a:r>
            <a:r>
              <a:rPr lang="en-US" altLang="en-US" dirty="0">
                <a:solidFill>
                  <a:srgbClr val="000000"/>
                </a:solidFill>
              </a:rPr>
              <a:t>	Pressure is increased.</a:t>
            </a:r>
            <a:r>
              <a:rPr lang="en-US" altLang="en-US" baseline="-25000" dirty="0">
                <a:solidFill>
                  <a:srgbClr val="000000"/>
                </a:solidFill>
              </a:rPr>
              <a:t>	</a:t>
            </a:r>
          </a:p>
          <a:p>
            <a:pPr>
              <a:spcBef>
                <a:spcPct val="10000"/>
              </a:spcBef>
            </a:pPr>
            <a:r>
              <a:rPr lang="en-US" altLang="en-US" b="1" dirty="0">
                <a:solidFill>
                  <a:srgbClr val="000000"/>
                </a:solidFill>
              </a:rPr>
              <a:t>c.	</a:t>
            </a:r>
            <a:r>
              <a:rPr lang="en-US" altLang="en-US" dirty="0">
                <a:solidFill>
                  <a:srgbClr val="000000"/>
                </a:solidFill>
              </a:rPr>
              <a:t>Heat is removed.</a:t>
            </a:r>
          </a:p>
          <a:p>
            <a:pPr>
              <a:spcBef>
                <a:spcPct val="10000"/>
              </a:spcBef>
            </a:pPr>
            <a:r>
              <a:rPr lang="en-US" altLang="en-US" b="1" dirty="0">
                <a:solidFill>
                  <a:srgbClr val="000000"/>
                </a:solidFill>
              </a:rPr>
              <a:t>d.</a:t>
            </a:r>
            <a:r>
              <a:rPr lang="en-US" altLang="en-US" dirty="0">
                <a:solidFill>
                  <a:srgbClr val="000000"/>
                </a:solidFill>
              </a:rPr>
              <a:t>	PCl</a:t>
            </a:r>
            <a:r>
              <a:rPr lang="en-US" altLang="en-US" baseline="-25000" dirty="0">
                <a:solidFill>
                  <a:srgbClr val="000000"/>
                </a:solidFill>
              </a:rPr>
              <a:t>3</a:t>
            </a:r>
            <a:r>
              <a:rPr lang="en-US" altLang="en-US" dirty="0">
                <a:solidFill>
                  <a:srgbClr val="000000"/>
                </a:solidFill>
              </a:rPr>
              <a:t> is removed as it forms.</a:t>
            </a:r>
          </a:p>
        </p:txBody>
      </p:sp>
      <p:grpSp>
        <p:nvGrpSpPr>
          <p:cNvPr id="148528" name="Group 48"/>
          <p:cNvGrpSpPr>
            <a:grpSpLocks/>
          </p:cNvGrpSpPr>
          <p:nvPr/>
        </p:nvGrpSpPr>
        <p:grpSpPr bwMode="auto">
          <a:xfrm>
            <a:off x="571503" y="1447829"/>
            <a:ext cx="7772400" cy="477838"/>
            <a:chOff x="0" y="2160"/>
            <a:chExt cx="4896" cy="301"/>
          </a:xfrm>
        </p:grpSpPr>
        <p:sp>
          <p:nvSpPr>
            <p:cNvPr id="148512" name="Text Box 32"/>
            <p:cNvSpPr txBox="1">
              <a:spLocks noChangeArrowheads="1"/>
            </p:cNvSpPr>
            <p:nvPr/>
          </p:nvSpPr>
          <p:spPr bwMode="auto">
            <a:xfrm>
              <a:off x="0" y="2160"/>
              <a:ext cx="489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500" dirty="0">
                  <a:solidFill>
                    <a:srgbClr val="BBE0E3">
                      <a:lumMod val="50000"/>
                    </a:srgbClr>
                  </a:solidFill>
                </a:rPr>
                <a:t>PCl</a:t>
              </a:r>
              <a:r>
                <a:rPr lang="en-US" altLang="en-US" sz="2500" baseline="-25000" dirty="0">
                  <a:solidFill>
                    <a:srgbClr val="BBE0E3">
                      <a:lumMod val="50000"/>
                    </a:srgbClr>
                  </a:solidFill>
                </a:rPr>
                <a:t>5</a:t>
              </a:r>
              <a:r>
                <a:rPr lang="en-US" altLang="en-US" sz="2500" dirty="0">
                  <a:solidFill>
                    <a:srgbClr val="BBE0E3">
                      <a:lumMod val="50000"/>
                    </a:srgbClr>
                  </a:solidFill>
                </a:rPr>
                <a:t>(</a:t>
              </a:r>
              <a:r>
                <a:rPr lang="en-US" altLang="en-US" sz="2500" i="1" dirty="0">
                  <a:solidFill>
                    <a:srgbClr val="BBE0E3">
                      <a:lumMod val="50000"/>
                    </a:srgbClr>
                  </a:solidFill>
                </a:rPr>
                <a:t>g</a:t>
              </a:r>
              <a:r>
                <a:rPr lang="en-US" altLang="en-US" sz="2500" dirty="0">
                  <a:solidFill>
                    <a:srgbClr val="BBE0E3">
                      <a:lumMod val="50000"/>
                    </a:srgbClr>
                  </a:solidFill>
                </a:rPr>
                <a:t>) + heat          PCl</a:t>
              </a:r>
              <a:r>
                <a:rPr lang="en-US" altLang="en-US" sz="2500" baseline="-25000" dirty="0">
                  <a:solidFill>
                    <a:srgbClr val="BBE0E3">
                      <a:lumMod val="50000"/>
                    </a:srgbClr>
                  </a:solidFill>
                </a:rPr>
                <a:t>3</a:t>
              </a:r>
              <a:r>
                <a:rPr lang="en-US" altLang="en-US" sz="2500" dirty="0">
                  <a:solidFill>
                    <a:srgbClr val="BBE0E3">
                      <a:lumMod val="50000"/>
                    </a:srgbClr>
                  </a:solidFill>
                </a:rPr>
                <a:t>(</a:t>
              </a:r>
              <a:r>
                <a:rPr lang="en-US" altLang="en-US" sz="2500" i="1" dirty="0">
                  <a:solidFill>
                    <a:srgbClr val="BBE0E3">
                      <a:lumMod val="50000"/>
                    </a:srgbClr>
                  </a:solidFill>
                </a:rPr>
                <a:t>g</a:t>
              </a:r>
              <a:r>
                <a:rPr lang="en-US" altLang="en-US" sz="2500" dirty="0">
                  <a:solidFill>
                    <a:srgbClr val="BBE0E3">
                      <a:lumMod val="50000"/>
                    </a:srgbClr>
                  </a:solidFill>
                </a:rPr>
                <a:t>) + Cl</a:t>
              </a:r>
              <a:r>
                <a:rPr lang="en-US" altLang="en-US" sz="2500" baseline="-25000" dirty="0">
                  <a:solidFill>
                    <a:srgbClr val="BBE0E3">
                      <a:lumMod val="50000"/>
                    </a:srgbClr>
                  </a:solidFill>
                </a:rPr>
                <a:t>2</a:t>
              </a:r>
              <a:r>
                <a:rPr lang="en-US" altLang="en-US" sz="2500" dirty="0">
                  <a:solidFill>
                    <a:srgbClr val="BBE0E3">
                      <a:lumMod val="50000"/>
                    </a:srgbClr>
                  </a:solidFill>
                </a:rPr>
                <a:t>(</a:t>
              </a:r>
              <a:r>
                <a:rPr lang="en-US" altLang="en-US" sz="2500" i="1" dirty="0">
                  <a:solidFill>
                    <a:srgbClr val="BBE0E3">
                      <a:lumMod val="50000"/>
                    </a:srgbClr>
                  </a:solidFill>
                </a:rPr>
                <a:t>g</a:t>
              </a:r>
              <a:r>
                <a:rPr lang="en-US" altLang="en-US" sz="2500" dirty="0">
                  <a:solidFill>
                    <a:srgbClr val="BBE0E3">
                      <a:lumMod val="50000"/>
                    </a:srgbClr>
                  </a:solidFill>
                </a:rPr>
                <a:t>)</a:t>
              </a:r>
            </a:p>
          </p:txBody>
        </p:sp>
        <p:grpSp>
          <p:nvGrpSpPr>
            <p:cNvPr id="148526" name="Group 46"/>
            <p:cNvGrpSpPr>
              <a:grpSpLocks/>
            </p:cNvGrpSpPr>
            <p:nvPr/>
          </p:nvGrpSpPr>
          <p:grpSpPr bwMode="auto">
            <a:xfrm>
              <a:off x="2208" y="2208"/>
              <a:ext cx="432" cy="240"/>
              <a:chOff x="2256" y="2496"/>
              <a:chExt cx="432" cy="240"/>
            </a:xfrm>
          </p:grpSpPr>
          <p:sp>
            <p:nvSpPr>
              <p:cNvPr id="148520" name="Line 40"/>
              <p:cNvSpPr>
                <a:spLocks noChangeShapeType="1"/>
              </p:cNvSpPr>
              <p:nvPr/>
            </p:nvSpPr>
            <p:spPr bwMode="auto">
              <a:xfrm>
                <a:off x="2256" y="2592"/>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8521" name="Line 41"/>
              <p:cNvSpPr>
                <a:spLocks noChangeShapeType="1"/>
              </p:cNvSpPr>
              <p:nvPr/>
            </p:nvSpPr>
            <p:spPr bwMode="auto">
              <a:xfrm flipH="1">
                <a:off x="2640" y="2592"/>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8522" name="Line 42"/>
              <p:cNvSpPr>
                <a:spLocks noChangeShapeType="1"/>
              </p:cNvSpPr>
              <p:nvPr/>
            </p:nvSpPr>
            <p:spPr bwMode="auto">
              <a:xfrm flipH="1" flipV="1">
                <a:off x="2592" y="2496"/>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8523" name="Line 43"/>
              <p:cNvSpPr>
                <a:spLocks noChangeShapeType="1"/>
              </p:cNvSpPr>
              <p:nvPr/>
            </p:nvSpPr>
            <p:spPr bwMode="auto">
              <a:xfrm>
                <a:off x="2256" y="2640"/>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8524" name="Line 44"/>
              <p:cNvSpPr>
                <a:spLocks noChangeShapeType="1"/>
              </p:cNvSpPr>
              <p:nvPr/>
            </p:nvSpPr>
            <p:spPr bwMode="auto">
              <a:xfrm flipH="1" flipV="1">
                <a:off x="2256" y="2640"/>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pic>
        <p:nvPicPr>
          <p:cNvPr id="13" name="Picture 12" descr="quick_check-01.eps"/>
          <p:cNvPicPr/>
          <p:nvPr/>
        </p:nvPicPr>
        <p:blipFill>
          <a:blip r:embed="rId3">
            <a:extLst>
              <a:ext uri="{28A0092B-C50C-407E-A947-70E740481C1C}">
                <a14:useLocalDpi xmlns:a14="http://schemas.microsoft.com/office/drawing/2010/main" val="0"/>
              </a:ext>
            </a:extLst>
          </a:blip>
          <a:stretch>
            <a:fillRect/>
          </a:stretch>
        </p:blipFill>
        <p:spPr>
          <a:xfrm>
            <a:off x="-7619" y="-17508"/>
            <a:ext cx="685800" cy="759485"/>
          </a:xfrm>
          <a:prstGeom prst="rect">
            <a:avLst/>
          </a:prstGeom>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21854987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762000" y="531130"/>
            <a:ext cx="8153400" cy="1447800"/>
          </a:xfrm>
        </p:spPr>
        <p:txBody>
          <a:bodyPr/>
          <a:lstStyle/>
          <a:p>
            <a:pPr marL="0" indent="0"/>
            <a:r>
              <a:rPr lang="en-US" altLang="en-US" sz="2300" dirty="0">
                <a:cs typeface="Arial" panose="020B0604020202020204" pitchFamily="34" charset="0"/>
              </a:rPr>
              <a:t>What effect will each of the following changes have on the equilibrium position for this reversible reaction?</a:t>
            </a:r>
            <a:r>
              <a:rPr lang="en-US" altLang="en-US" sz="2300" dirty="0"/>
              <a:t> </a:t>
            </a:r>
          </a:p>
        </p:txBody>
      </p:sp>
      <p:sp>
        <p:nvSpPr>
          <p:cNvPr id="148484" name="Text Box 4"/>
          <p:cNvSpPr txBox="1">
            <a:spLocks noChangeArrowheads="1"/>
          </p:cNvSpPr>
          <p:nvPr/>
        </p:nvSpPr>
        <p:spPr bwMode="auto">
          <a:xfrm>
            <a:off x="609602" y="8601"/>
            <a:ext cx="7848600" cy="50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88" tIns="45394" rIns="90788" bIns="45394">
            <a:spAutoFit/>
          </a:bodyPr>
          <a:lstStyle/>
          <a:p>
            <a:pPr algn="ctr">
              <a:spcBef>
                <a:spcPct val="50000"/>
              </a:spcBef>
            </a:pPr>
            <a:r>
              <a:rPr lang="en-US" altLang="en-US" sz="2700" b="1" dirty="0">
                <a:solidFill>
                  <a:srgbClr val="BBE0E3">
                    <a:lumMod val="50000"/>
                  </a:srgbClr>
                </a:solidFill>
              </a:rPr>
              <a:t>Applying Le Ch</a:t>
            </a:r>
            <a:r>
              <a:rPr lang="en-US" altLang="en-US" sz="2700" b="1" dirty="0">
                <a:solidFill>
                  <a:srgbClr val="BBE0E3">
                    <a:lumMod val="50000"/>
                  </a:srgbClr>
                </a:solidFill>
                <a:cs typeface="Arial" panose="020B0604020202020204" pitchFamily="34" charset="0"/>
              </a:rPr>
              <a:t>âtelier’s Principle</a:t>
            </a:r>
          </a:p>
        </p:txBody>
      </p:sp>
      <p:sp>
        <p:nvSpPr>
          <p:cNvPr id="14" name="Text Box 29"/>
          <p:cNvSpPr txBox="1">
            <a:spLocks noChangeArrowheads="1"/>
          </p:cNvSpPr>
          <p:nvPr/>
        </p:nvSpPr>
        <p:spPr bwMode="auto">
          <a:xfrm>
            <a:off x="587434" y="1804987"/>
            <a:ext cx="77724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000000"/>
                </a:solidFill>
              </a:rPr>
              <a:t>PCl</a:t>
            </a:r>
            <a:r>
              <a:rPr lang="en-US" altLang="en-US" baseline="-25000" dirty="0">
                <a:solidFill>
                  <a:srgbClr val="000000"/>
                </a:solidFill>
              </a:rPr>
              <a:t>5</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                             PCl</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Cl</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a:t>
            </a:r>
          </a:p>
        </p:txBody>
      </p:sp>
      <p:sp>
        <p:nvSpPr>
          <p:cNvPr id="15" name="Text Box 38"/>
          <p:cNvSpPr txBox="1">
            <a:spLocks noChangeArrowheads="1"/>
          </p:cNvSpPr>
          <p:nvPr/>
        </p:nvSpPr>
        <p:spPr bwMode="auto">
          <a:xfrm>
            <a:off x="3444934" y="1371599"/>
            <a:ext cx="2057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Add Cl</a:t>
            </a:r>
            <a:r>
              <a:rPr lang="en-US" altLang="en-US" sz="1900" baseline="-25000" dirty="0">
                <a:solidFill>
                  <a:srgbClr val="7030A0"/>
                </a:solidFill>
              </a:rPr>
              <a:t>2</a:t>
            </a:r>
            <a:endParaRPr lang="en-US" altLang="en-US" sz="1900" dirty="0">
              <a:solidFill>
                <a:srgbClr val="7030A0"/>
              </a:solidFill>
            </a:endParaRPr>
          </a:p>
          <a:p>
            <a:pPr algn="ctr"/>
            <a:r>
              <a:rPr lang="en-US" altLang="en-US" sz="1900" dirty="0">
                <a:solidFill>
                  <a:srgbClr val="7030A0"/>
                </a:solidFill>
              </a:rPr>
              <a:t>Direction of shift</a:t>
            </a:r>
          </a:p>
        </p:txBody>
      </p:sp>
      <p:sp>
        <p:nvSpPr>
          <p:cNvPr id="16" name="Line 39"/>
          <p:cNvSpPr>
            <a:spLocks noChangeShapeType="1"/>
          </p:cNvSpPr>
          <p:nvPr/>
        </p:nvSpPr>
        <p:spPr bwMode="auto">
          <a:xfrm flipH="1">
            <a:off x="3140134" y="1828799"/>
            <a:ext cx="457200"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17" name="Line 47"/>
          <p:cNvSpPr>
            <a:spLocks noChangeShapeType="1"/>
          </p:cNvSpPr>
          <p:nvPr/>
        </p:nvSpPr>
        <p:spPr bwMode="auto">
          <a:xfrm>
            <a:off x="3368734" y="2057399"/>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8" name="Line 48"/>
          <p:cNvSpPr>
            <a:spLocks noChangeShapeType="1"/>
          </p:cNvSpPr>
          <p:nvPr/>
        </p:nvSpPr>
        <p:spPr bwMode="auto">
          <a:xfrm flipH="1">
            <a:off x="4664134" y="2057399"/>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9" name="Line 49"/>
          <p:cNvSpPr>
            <a:spLocks noChangeShapeType="1"/>
          </p:cNvSpPr>
          <p:nvPr/>
        </p:nvSpPr>
        <p:spPr bwMode="auto">
          <a:xfrm flipH="1" flipV="1">
            <a:off x="5349934" y="1904999"/>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0" name="Line 50"/>
          <p:cNvSpPr>
            <a:spLocks noChangeShapeType="1"/>
          </p:cNvSpPr>
          <p:nvPr/>
        </p:nvSpPr>
        <p:spPr bwMode="auto">
          <a:xfrm>
            <a:off x="3368734" y="2133599"/>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1" name="Line 51"/>
          <p:cNvSpPr>
            <a:spLocks noChangeShapeType="1"/>
          </p:cNvSpPr>
          <p:nvPr/>
        </p:nvSpPr>
        <p:spPr bwMode="auto">
          <a:xfrm flipH="1" flipV="1">
            <a:off x="3368734" y="2133599"/>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3" name="Text Box 28"/>
          <p:cNvSpPr txBox="1">
            <a:spLocks noChangeArrowheads="1"/>
          </p:cNvSpPr>
          <p:nvPr/>
        </p:nvSpPr>
        <p:spPr bwMode="auto">
          <a:xfrm>
            <a:off x="3452172" y="2570163"/>
            <a:ext cx="20574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FF0000"/>
                </a:solidFill>
              </a:rPr>
              <a:t>Increase pressure</a:t>
            </a:r>
          </a:p>
          <a:p>
            <a:pPr algn="ctr"/>
            <a:r>
              <a:rPr lang="en-US" altLang="en-US" sz="1900" dirty="0">
                <a:solidFill>
                  <a:srgbClr val="FF0000"/>
                </a:solidFill>
              </a:rPr>
              <a:t>Direction of shift</a:t>
            </a:r>
          </a:p>
        </p:txBody>
      </p:sp>
      <p:sp>
        <p:nvSpPr>
          <p:cNvPr id="24" name="Text Box 33"/>
          <p:cNvSpPr txBox="1">
            <a:spLocks noChangeArrowheads="1"/>
          </p:cNvSpPr>
          <p:nvPr/>
        </p:nvSpPr>
        <p:spPr bwMode="auto">
          <a:xfrm>
            <a:off x="708972" y="3332163"/>
            <a:ext cx="77724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000000"/>
                </a:solidFill>
              </a:rPr>
              <a:t>PCl</a:t>
            </a:r>
            <a:r>
              <a:rPr lang="en-US" altLang="en-US" baseline="-25000" dirty="0">
                <a:solidFill>
                  <a:srgbClr val="000000"/>
                </a:solidFill>
              </a:rPr>
              <a:t>5</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                             PCl</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Cl</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a:t>
            </a:r>
          </a:p>
        </p:txBody>
      </p:sp>
      <p:sp>
        <p:nvSpPr>
          <p:cNvPr id="25" name="Line 35"/>
          <p:cNvSpPr>
            <a:spLocks noChangeShapeType="1"/>
          </p:cNvSpPr>
          <p:nvPr/>
        </p:nvSpPr>
        <p:spPr bwMode="auto">
          <a:xfrm flipH="1">
            <a:off x="3071172" y="3054351"/>
            <a:ext cx="625475"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26" name="Line 36"/>
          <p:cNvSpPr>
            <a:spLocks noChangeShapeType="1"/>
          </p:cNvSpPr>
          <p:nvPr/>
        </p:nvSpPr>
        <p:spPr bwMode="auto">
          <a:xfrm>
            <a:off x="3452172" y="3636963"/>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7" name="Line 37"/>
          <p:cNvSpPr>
            <a:spLocks noChangeShapeType="1"/>
          </p:cNvSpPr>
          <p:nvPr/>
        </p:nvSpPr>
        <p:spPr bwMode="auto">
          <a:xfrm flipH="1">
            <a:off x="4747572" y="3636963"/>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8" name="Line 38"/>
          <p:cNvSpPr>
            <a:spLocks noChangeShapeType="1"/>
          </p:cNvSpPr>
          <p:nvPr/>
        </p:nvSpPr>
        <p:spPr bwMode="auto">
          <a:xfrm flipH="1" flipV="1">
            <a:off x="5433372" y="3484563"/>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29" name="Line 39"/>
          <p:cNvSpPr>
            <a:spLocks noChangeShapeType="1"/>
          </p:cNvSpPr>
          <p:nvPr/>
        </p:nvSpPr>
        <p:spPr bwMode="auto">
          <a:xfrm>
            <a:off x="3452172" y="3713163"/>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0" name="Line 40"/>
          <p:cNvSpPr>
            <a:spLocks noChangeShapeType="1"/>
          </p:cNvSpPr>
          <p:nvPr/>
        </p:nvSpPr>
        <p:spPr bwMode="auto">
          <a:xfrm flipH="1" flipV="1">
            <a:off x="3452172" y="3713163"/>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2" name="Text Box 37"/>
          <p:cNvSpPr txBox="1">
            <a:spLocks noChangeArrowheads="1"/>
          </p:cNvSpPr>
          <p:nvPr/>
        </p:nvSpPr>
        <p:spPr bwMode="auto">
          <a:xfrm>
            <a:off x="3352800" y="4267200"/>
            <a:ext cx="2057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7030A0"/>
                </a:solidFill>
              </a:rPr>
              <a:t>Remove heat</a:t>
            </a:r>
          </a:p>
          <a:p>
            <a:pPr algn="ctr"/>
            <a:r>
              <a:rPr lang="en-US" altLang="en-US" sz="1900" dirty="0">
                <a:solidFill>
                  <a:srgbClr val="7030A0"/>
                </a:solidFill>
              </a:rPr>
              <a:t>Direction of shift</a:t>
            </a:r>
          </a:p>
        </p:txBody>
      </p:sp>
      <p:sp>
        <p:nvSpPr>
          <p:cNvPr id="33" name="Text Box 38"/>
          <p:cNvSpPr txBox="1">
            <a:spLocks noChangeArrowheads="1"/>
          </p:cNvSpPr>
          <p:nvPr/>
        </p:nvSpPr>
        <p:spPr bwMode="auto">
          <a:xfrm>
            <a:off x="609600" y="4648200"/>
            <a:ext cx="77724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000000"/>
                </a:solidFill>
              </a:rPr>
              <a:t>PCl</a:t>
            </a:r>
            <a:r>
              <a:rPr lang="en-US" altLang="en-US" baseline="-25000" dirty="0">
                <a:solidFill>
                  <a:srgbClr val="000000"/>
                </a:solidFill>
              </a:rPr>
              <a:t>5</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                             PCl</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Cl</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a:t>
            </a:r>
          </a:p>
        </p:txBody>
      </p:sp>
      <p:sp>
        <p:nvSpPr>
          <p:cNvPr id="34" name="Line 39"/>
          <p:cNvSpPr>
            <a:spLocks noChangeShapeType="1"/>
          </p:cNvSpPr>
          <p:nvPr/>
        </p:nvSpPr>
        <p:spPr bwMode="auto">
          <a:xfrm flipH="1">
            <a:off x="3048000" y="4495800"/>
            <a:ext cx="457200" cy="0"/>
          </a:xfrm>
          <a:prstGeom prst="line">
            <a:avLst/>
          </a:prstGeom>
          <a:noFill/>
          <a:ln w="19050">
            <a:solidFill>
              <a:srgbClr val="658B92"/>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35" name="Line 40"/>
          <p:cNvSpPr>
            <a:spLocks noChangeShapeType="1"/>
          </p:cNvSpPr>
          <p:nvPr/>
        </p:nvSpPr>
        <p:spPr bwMode="auto">
          <a:xfrm>
            <a:off x="3352800" y="4953000"/>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6" name="Line 41"/>
          <p:cNvSpPr>
            <a:spLocks noChangeShapeType="1"/>
          </p:cNvSpPr>
          <p:nvPr/>
        </p:nvSpPr>
        <p:spPr bwMode="auto">
          <a:xfrm flipH="1">
            <a:off x="4648200" y="49530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7" name="Line 42"/>
          <p:cNvSpPr>
            <a:spLocks noChangeShapeType="1"/>
          </p:cNvSpPr>
          <p:nvPr/>
        </p:nvSpPr>
        <p:spPr bwMode="auto">
          <a:xfrm flipH="1" flipV="1">
            <a:off x="5334000" y="4800600"/>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8" name="Line 43"/>
          <p:cNvSpPr>
            <a:spLocks noChangeShapeType="1"/>
          </p:cNvSpPr>
          <p:nvPr/>
        </p:nvSpPr>
        <p:spPr bwMode="auto">
          <a:xfrm>
            <a:off x="3352800" y="5029200"/>
            <a:ext cx="2133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39" name="Line 44"/>
          <p:cNvSpPr>
            <a:spLocks noChangeShapeType="1"/>
          </p:cNvSpPr>
          <p:nvPr/>
        </p:nvSpPr>
        <p:spPr bwMode="auto">
          <a:xfrm flipH="1" flipV="1">
            <a:off x="3352800" y="5029200"/>
            <a:ext cx="15240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1" name="Text Box 16"/>
          <p:cNvSpPr txBox="1">
            <a:spLocks noChangeArrowheads="1"/>
          </p:cNvSpPr>
          <p:nvPr/>
        </p:nvSpPr>
        <p:spPr bwMode="auto">
          <a:xfrm>
            <a:off x="3467675" y="6064278"/>
            <a:ext cx="2057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00" dirty="0">
                <a:solidFill>
                  <a:srgbClr val="FF0000"/>
                </a:solidFill>
              </a:rPr>
              <a:t>Remove PCl</a:t>
            </a:r>
            <a:r>
              <a:rPr lang="en-US" altLang="en-US" sz="1900" baseline="-25000" dirty="0">
                <a:solidFill>
                  <a:srgbClr val="FF0000"/>
                </a:solidFill>
              </a:rPr>
              <a:t>3</a:t>
            </a:r>
            <a:endParaRPr lang="en-US" altLang="en-US" sz="1900" dirty="0">
              <a:solidFill>
                <a:srgbClr val="FF0000"/>
              </a:solidFill>
            </a:endParaRPr>
          </a:p>
          <a:p>
            <a:pPr algn="ctr"/>
            <a:r>
              <a:rPr lang="en-US" altLang="en-US" sz="1900" dirty="0">
                <a:solidFill>
                  <a:srgbClr val="FF0000"/>
                </a:solidFill>
              </a:rPr>
              <a:t>Direction of shift</a:t>
            </a:r>
          </a:p>
        </p:txBody>
      </p:sp>
      <p:sp>
        <p:nvSpPr>
          <p:cNvPr id="42" name="Text Box 23"/>
          <p:cNvSpPr txBox="1">
            <a:spLocks noChangeArrowheads="1"/>
          </p:cNvSpPr>
          <p:nvPr/>
        </p:nvSpPr>
        <p:spPr bwMode="auto">
          <a:xfrm>
            <a:off x="724475" y="5715028"/>
            <a:ext cx="77724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solidFill>
                  <a:srgbClr val="000000"/>
                </a:solidFill>
              </a:rPr>
              <a:t>PCl</a:t>
            </a:r>
            <a:r>
              <a:rPr lang="en-US" altLang="en-US" baseline="-25000" dirty="0">
                <a:solidFill>
                  <a:srgbClr val="000000"/>
                </a:solidFill>
              </a:rPr>
              <a:t>5</a:t>
            </a:r>
            <a:r>
              <a:rPr lang="en-US" altLang="en-US" dirty="0">
                <a:solidFill>
                  <a:srgbClr val="000000"/>
                </a:solidFill>
              </a:rPr>
              <a:t>(</a:t>
            </a:r>
            <a:r>
              <a:rPr lang="en-US" altLang="en-US" i="1" dirty="0">
                <a:solidFill>
                  <a:srgbClr val="000000"/>
                </a:solidFill>
              </a:rPr>
              <a:t>g</a:t>
            </a:r>
            <a:r>
              <a:rPr lang="en-US" altLang="en-US" dirty="0">
                <a:solidFill>
                  <a:srgbClr val="000000"/>
                </a:solidFill>
              </a:rPr>
              <a:t>) + heat                             PCl</a:t>
            </a:r>
            <a:r>
              <a:rPr lang="en-US" altLang="en-US" baseline="-25000" dirty="0">
                <a:solidFill>
                  <a:srgbClr val="000000"/>
                </a:solidFill>
              </a:rPr>
              <a:t>3</a:t>
            </a:r>
            <a:r>
              <a:rPr lang="en-US" altLang="en-US" dirty="0">
                <a:solidFill>
                  <a:srgbClr val="000000"/>
                </a:solidFill>
              </a:rPr>
              <a:t>(</a:t>
            </a:r>
            <a:r>
              <a:rPr lang="en-US" altLang="en-US" i="1" dirty="0">
                <a:solidFill>
                  <a:srgbClr val="000000"/>
                </a:solidFill>
              </a:rPr>
              <a:t>g</a:t>
            </a:r>
            <a:r>
              <a:rPr lang="en-US" altLang="en-US" dirty="0">
                <a:solidFill>
                  <a:srgbClr val="000000"/>
                </a:solidFill>
              </a:rPr>
              <a:t>) + Cl</a:t>
            </a:r>
            <a:r>
              <a:rPr lang="en-US" altLang="en-US" baseline="-25000" dirty="0">
                <a:solidFill>
                  <a:srgbClr val="000000"/>
                </a:solidFill>
              </a:rPr>
              <a:t>2</a:t>
            </a:r>
            <a:r>
              <a:rPr lang="en-US" altLang="en-US" dirty="0">
                <a:solidFill>
                  <a:srgbClr val="000000"/>
                </a:solidFill>
              </a:rPr>
              <a:t>(</a:t>
            </a:r>
            <a:r>
              <a:rPr lang="en-US" altLang="en-US" i="1" dirty="0">
                <a:solidFill>
                  <a:srgbClr val="000000"/>
                </a:solidFill>
              </a:rPr>
              <a:t>g</a:t>
            </a:r>
            <a:r>
              <a:rPr lang="en-US" altLang="en-US" dirty="0">
                <a:solidFill>
                  <a:srgbClr val="000000"/>
                </a:solidFill>
              </a:rPr>
              <a:t>)</a:t>
            </a:r>
          </a:p>
        </p:txBody>
      </p:sp>
      <p:sp>
        <p:nvSpPr>
          <p:cNvPr id="43" name="Line 24"/>
          <p:cNvSpPr>
            <a:spLocks noChangeShapeType="1"/>
          </p:cNvSpPr>
          <p:nvPr/>
        </p:nvSpPr>
        <p:spPr bwMode="auto">
          <a:xfrm flipH="1">
            <a:off x="5410775" y="6400828"/>
            <a:ext cx="457200" cy="0"/>
          </a:xfrm>
          <a:prstGeom prst="line">
            <a:avLst/>
          </a:prstGeom>
          <a:noFill/>
          <a:ln w="19050">
            <a:solidFill>
              <a:srgbClr val="658B92"/>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nvGrpSpPr>
          <p:cNvPr id="44" name="Group 31"/>
          <p:cNvGrpSpPr>
            <a:grpSpLocks/>
          </p:cNvGrpSpPr>
          <p:nvPr/>
        </p:nvGrpSpPr>
        <p:grpSpPr bwMode="auto">
          <a:xfrm>
            <a:off x="3467675" y="5867428"/>
            <a:ext cx="2133600" cy="381000"/>
            <a:chOff x="2160" y="3504"/>
            <a:chExt cx="1344" cy="240"/>
          </a:xfrm>
        </p:grpSpPr>
        <p:sp>
          <p:nvSpPr>
            <p:cNvPr id="45" name="Line 25"/>
            <p:cNvSpPr>
              <a:spLocks noChangeShapeType="1"/>
            </p:cNvSpPr>
            <p:nvPr/>
          </p:nvSpPr>
          <p:spPr bwMode="auto">
            <a:xfrm>
              <a:off x="2160" y="3600"/>
              <a:ext cx="13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6" name="Line 26"/>
            <p:cNvSpPr>
              <a:spLocks noChangeShapeType="1"/>
            </p:cNvSpPr>
            <p:nvPr/>
          </p:nvSpPr>
          <p:spPr bwMode="auto">
            <a:xfrm flipH="1">
              <a:off x="2976" y="3600"/>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7" name="Line 27"/>
            <p:cNvSpPr>
              <a:spLocks noChangeShapeType="1"/>
            </p:cNvSpPr>
            <p:nvPr/>
          </p:nvSpPr>
          <p:spPr bwMode="auto">
            <a:xfrm flipH="1" flipV="1">
              <a:off x="3408" y="3504"/>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8" name="Line 28"/>
            <p:cNvSpPr>
              <a:spLocks noChangeShapeType="1"/>
            </p:cNvSpPr>
            <p:nvPr/>
          </p:nvSpPr>
          <p:spPr bwMode="auto">
            <a:xfrm>
              <a:off x="2160" y="3648"/>
              <a:ext cx="13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9" name="Line 29"/>
            <p:cNvSpPr>
              <a:spLocks noChangeShapeType="1"/>
            </p:cNvSpPr>
            <p:nvPr/>
          </p:nvSpPr>
          <p:spPr bwMode="auto">
            <a:xfrm flipH="1" flipV="1">
              <a:off x="2160" y="3648"/>
              <a:ext cx="96"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pic>
        <p:nvPicPr>
          <p:cNvPr id="50" name="Picture 49" descr="quick_check-01.eps"/>
          <p:cNvPicPr/>
          <p:nvPr/>
        </p:nvPicPr>
        <p:blipFill>
          <a:blip r:embed="rId3">
            <a:extLst>
              <a:ext uri="{28A0092B-C50C-407E-A947-70E740481C1C}">
                <a14:useLocalDpi xmlns:a14="http://schemas.microsoft.com/office/drawing/2010/main" val="0"/>
              </a:ext>
            </a:extLst>
          </a:blip>
          <a:stretch>
            <a:fillRect/>
          </a:stretch>
        </p:blipFill>
        <p:spPr>
          <a:xfrm>
            <a:off x="-7619" y="-17508"/>
            <a:ext cx="685800" cy="759485"/>
          </a:xfrm>
          <a:prstGeom prst="rect">
            <a:avLst/>
          </a:prstGeom>
        </p:spPr>
      </p:pic>
      <p:sp>
        <p:nvSpPr>
          <p:cNvPr id="2" name="Footer Placeholder 1"/>
          <p:cNvSpPr>
            <a:spLocks noGrp="1"/>
          </p:cNvSpPr>
          <p:nvPr>
            <p:ph type="ftr" sz="quarter" idx="10"/>
          </p:nvPr>
        </p:nvSpPr>
        <p:spPr/>
        <p:txBody>
          <a:bodyPr/>
          <a:lstStyle/>
          <a:p>
            <a:r>
              <a:rPr lang="en-US" altLang="en-US" dirty="0">
                <a:solidFill>
                  <a:srgbClr val="000000"/>
                </a:solidFill>
              </a:rPr>
              <a:t>Chapter 18B Ksp &amp; Spontaneity</a:t>
            </a:r>
          </a:p>
        </p:txBody>
      </p:sp>
    </p:spTree>
    <p:extLst>
      <p:ext uri="{BB962C8B-B14F-4D97-AF65-F5344CB8AC3E}">
        <p14:creationId xmlns:p14="http://schemas.microsoft.com/office/powerpoint/2010/main" val="36273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3" grpId="0"/>
      <p:bldP spid="25" grpId="0" animBg="1"/>
      <p:bldP spid="32" grpId="0"/>
      <p:bldP spid="34" grpId="0" animBg="1"/>
      <p:bldP spid="41"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pPr marL="1586" lvl="1" indent="0">
              <a:buNone/>
            </a:pPr>
            <a:r>
              <a:rPr lang="en-US" sz="2700" dirty="0"/>
              <a:t>External changes called </a:t>
            </a:r>
            <a:r>
              <a:rPr lang="en-US" sz="2700" dirty="0">
                <a:solidFill>
                  <a:srgbClr val="EA6F1E"/>
                </a:solidFill>
                <a:effectLst>
                  <a:outerShdw blurRad="38100" dist="38100" dir="2700000" algn="tl">
                    <a:srgbClr val="000000">
                      <a:alpha val="43137"/>
                    </a:srgbClr>
                  </a:outerShdw>
                </a:effectLst>
              </a:rPr>
              <a:t>stresses</a:t>
            </a:r>
            <a:r>
              <a:rPr lang="en-US" sz="2700" dirty="0"/>
              <a:t> can disrupt a chemical system at equilibrium. </a:t>
            </a:r>
          </a:p>
          <a:p>
            <a:pPr marL="1586" lvl="1" indent="0">
              <a:buNone/>
            </a:pPr>
            <a:endParaRPr lang="en-US" b="1" dirty="0">
              <a:solidFill>
                <a:schemeClr val="accent1"/>
              </a:solidFill>
            </a:endParaRPr>
          </a:p>
          <a:p>
            <a:pPr marL="1586" lvl="1" indent="0">
              <a:buNone/>
            </a:pPr>
            <a:r>
              <a:rPr lang="en-US" b="1" dirty="0">
                <a:solidFill>
                  <a:schemeClr val="accent1"/>
                </a:solidFill>
                <a:effectLst>
                  <a:outerShdw blurRad="38100" dist="38100" dir="2700000" algn="tl">
                    <a:srgbClr val="000000">
                      <a:alpha val="43137"/>
                    </a:srgbClr>
                  </a:outerShdw>
                </a:effectLst>
              </a:rPr>
              <a:t>Stresses include:</a:t>
            </a:r>
          </a:p>
          <a:p>
            <a:pPr lvl="1"/>
            <a:r>
              <a:rPr lang="en-US" dirty="0"/>
              <a:t>Change in </a:t>
            </a:r>
            <a:r>
              <a:rPr lang="en-US" b="1" dirty="0">
                <a:solidFill>
                  <a:srgbClr val="FF0000"/>
                </a:solidFill>
              </a:rPr>
              <a:t>concentration</a:t>
            </a:r>
          </a:p>
          <a:p>
            <a:pPr lvl="1"/>
            <a:r>
              <a:rPr lang="en-US" dirty="0"/>
              <a:t>Change in </a:t>
            </a:r>
            <a:r>
              <a:rPr lang="en-US" b="1" dirty="0">
                <a:solidFill>
                  <a:srgbClr val="00B0F0"/>
                </a:solidFill>
              </a:rPr>
              <a:t>pressure</a:t>
            </a:r>
          </a:p>
          <a:p>
            <a:pPr lvl="1"/>
            <a:r>
              <a:rPr lang="en-US" dirty="0"/>
              <a:t>Change in </a:t>
            </a:r>
            <a:r>
              <a:rPr lang="en-US" b="1" dirty="0">
                <a:solidFill>
                  <a:srgbClr val="00B050"/>
                </a:solidFill>
              </a:rPr>
              <a:t>temperature</a:t>
            </a:r>
          </a:p>
          <a:p>
            <a:endParaRPr lang="en-US" dirty="0"/>
          </a:p>
        </p:txBody>
      </p:sp>
      <p:sp>
        <p:nvSpPr>
          <p:cNvPr id="2" name="Title 1"/>
          <p:cNvSpPr>
            <a:spLocks noGrp="1"/>
          </p:cNvSpPr>
          <p:nvPr>
            <p:ph type="title"/>
          </p:nvPr>
        </p:nvSpPr>
        <p:spPr>
          <a:xfrm>
            <a:off x="10" y="0"/>
            <a:ext cx="9143996" cy="1371600"/>
          </a:xfrm>
        </p:spPr>
        <p:txBody>
          <a:bodyPr/>
          <a:lstStyle/>
          <a:p>
            <a:pPr marL="0" indent="0"/>
            <a:r>
              <a:rPr lang="en-US" dirty="0">
                <a:solidFill>
                  <a:srgbClr val="FFFF00"/>
                </a:solidFill>
              </a:rPr>
              <a:t>Stresses</a:t>
            </a:r>
            <a:r>
              <a:rPr lang="en-US" dirty="0"/>
              <a:t> to Chemical System</a:t>
            </a:r>
          </a:p>
        </p:txBody>
      </p:sp>
      <p:grpSp>
        <p:nvGrpSpPr>
          <p:cNvPr id="3" name="Group 2"/>
          <p:cNvGrpSpPr/>
          <p:nvPr/>
        </p:nvGrpSpPr>
        <p:grpSpPr>
          <a:xfrm>
            <a:off x="4527178" y="2402288"/>
            <a:ext cx="4427579" cy="3254353"/>
            <a:chOff x="2385237" y="1266517"/>
            <a:chExt cx="2359838" cy="1301741"/>
          </a:xfrm>
        </p:grpSpPr>
        <p:sp>
          <p:nvSpPr>
            <p:cNvPr id="8" name="_s1035"/>
            <p:cNvSpPr>
              <a:spLocks noChangeArrowheads="1"/>
            </p:cNvSpPr>
            <p:nvPr/>
          </p:nvSpPr>
          <p:spPr bwMode="auto">
            <a:xfrm>
              <a:off x="3018330" y="1451912"/>
              <a:ext cx="1090865" cy="999158"/>
            </a:xfrm>
            <a:prstGeom prst="ellipse">
              <a:avLst/>
            </a:prstGeom>
            <a:solidFill>
              <a:schemeClr val="accent6">
                <a:lumMod val="40000"/>
                <a:lumOff val="60000"/>
              </a:schemeClr>
            </a:solidFill>
            <a:ln w="28575" cmpd="sng">
              <a:solidFill>
                <a:schemeClr val="accent6"/>
              </a:solidFill>
              <a:round/>
              <a:headEnd/>
              <a:tailEnd/>
            </a:ln>
          </p:spPr>
          <p:txBody>
            <a:bodyPr lIns="0" tIns="0" rIns="0" bIns="0" anchor="ctr"/>
            <a:lstStyle/>
            <a:p>
              <a:pPr algn="ctr" eaLnBrk="1" hangingPunct="1">
                <a:lnSpc>
                  <a:spcPct val="115000"/>
                </a:lnSpc>
                <a:spcBef>
                  <a:spcPct val="20000"/>
                </a:spcBef>
                <a:buClr>
                  <a:srgbClr val="2877C4"/>
                </a:buClr>
                <a:buFont typeface="Wingdings" pitchFamily="2" charset="2"/>
                <a:buNone/>
              </a:pPr>
              <a:r>
                <a:rPr lang="en-US" sz="2100" b="1" dirty="0">
                  <a:solidFill>
                    <a:srgbClr val="000000"/>
                  </a:solidFill>
                  <a:latin typeface="Arial" charset="0"/>
                  <a:ea typeface="+mn-ea"/>
                </a:rPr>
                <a:t>Chemical system at equilibrium</a:t>
              </a:r>
            </a:p>
          </p:txBody>
        </p:sp>
        <p:sp>
          <p:nvSpPr>
            <p:cNvPr id="9" name="Right Arrow 8"/>
            <p:cNvSpPr/>
            <p:nvPr/>
          </p:nvSpPr>
          <p:spPr bwMode="auto">
            <a:xfrm rot="8784216">
              <a:off x="3976735" y="1311668"/>
              <a:ext cx="768340" cy="447675"/>
            </a:xfrm>
            <a:prstGeom prst="rightArrow">
              <a:avLst/>
            </a:prstGeom>
            <a:solidFill>
              <a:schemeClr val="accent1"/>
            </a:solidFill>
            <a:ln>
              <a:noFill/>
            </a:ln>
            <a:effectLst/>
          </p:spPr>
          <p:txBody>
            <a:bodyPr vert="horz" wrap="square" lIns="274320" tIns="45720" rIns="274320" bIns="45720" numCol="1" rtlCol="0" anchor="t" anchorCtr="0" compatLnSpc="1">
              <a:prstTxWarp prst="textNoShape">
                <a:avLst/>
              </a:prstTxWarp>
            </a:bodyPr>
            <a:lstStyle/>
            <a:p>
              <a:pPr defTabSz="1916135" eaLnBrk="1" hangingPunct="1">
                <a:lnSpc>
                  <a:spcPct val="115000"/>
                </a:lnSpc>
                <a:spcBef>
                  <a:spcPct val="20000"/>
                </a:spcBef>
                <a:buClr>
                  <a:srgbClr val="2877C4"/>
                </a:buClr>
              </a:pPr>
              <a:endParaRPr lang="en-US" sz="6700" dirty="0">
                <a:solidFill>
                  <a:srgbClr val="000000"/>
                </a:solidFill>
                <a:latin typeface="Arial" charset="0"/>
                <a:ea typeface="+mn-ea"/>
              </a:endParaRPr>
            </a:p>
          </p:txBody>
        </p:sp>
        <p:sp>
          <p:nvSpPr>
            <p:cNvPr id="10" name="Right Arrow 9"/>
            <p:cNvSpPr/>
            <p:nvPr/>
          </p:nvSpPr>
          <p:spPr bwMode="auto">
            <a:xfrm rot="1618348">
              <a:off x="3964703" y="2118903"/>
              <a:ext cx="768340" cy="447675"/>
            </a:xfrm>
            <a:prstGeom prst="rightArrow">
              <a:avLst/>
            </a:prstGeom>
            <a:solidFill>
              <a:schemeClr val="accent1"/>
            </a:solidFill>
            <a:ln>
              <a:noFill/>
            </a:ln>
            <a:effectLst/>
          </p:spPr>
          <p:txBody>
            <a:bodyPr vert="horz" wrap="square" lIns="274320" tIns="45720" rIns="274320" bIns="45720" numCol="1" rtlCol="0" anchor="t" anchorCtr="0" compatLnSpc="1">
              <a:prstTxWarp prst="textNoShape">
                <a:avLst/>
              </a:prstTxWarp>
            </a:bodyPr>
            <a:lstStyle/>
            <a:p>
              <a:pPr defTabSz="1916135" eaLnBrk="1" hangingPunct="1">
                <a:lnSpc>
                  <a:spcPct val="115000"/>
                </a:lnSpc>
                <a:spcBef>
                  <a:spcPct val="20000"/>
                </a:spcBef>
                <a:buClr>
                  <a:srgbClr val="2877C4"/>
                </a:buClr>
              </a:pPr>
              <a:endParaRPr lang="en-US" sz="6700" dirty="0">
                <a:solidFill>
                  <a:srgbClr val="000000"/>
                </a:solidFill>
                <a:latin typeface="Arial" charset="0"/>
                <a:ea typeface="+mn-ea"/>
              </a:endParaRPr>
            </a:p>
          </p:txBody>
        </p:sp>
        <p:sp>
          <p:nvSpPr>
            <p:cNvPr id="11" name="Right Arrow 10"/>
            <p:cNvSpPr/>
            <p:nvPr/>
          </p:nvSpPr>
          <p:spPr bwMode="auto">
            <a:xfrm rot="1831305">
              <a:off x="2426142" y="1266517"/>
              <a:ext cx="768340" cy="447675"/>
            </a:xfrm>
            <a:prstGeom prst="rightArrow">
              <a:avLst/>
            </a:prstGeom>
            <a:solidFill>
              <a:schemeClr val="accent1"/>
            </a:solidFill>
            <a:ln>
              <a:noFill/>
            </a:ln>
            <a:effectLst/>
          </p:spPr>
          <p:txBody>
            <a:bodyPr vert="horz" wrap="square" lIns="274320" tIns="45720" rIns="274320" bIns="45720" numCol="1" rtlCol="0" anchor="t" anchorCtr="0" compatLnSpc="1">
              <a:prstTxWarp prst="textNoShape">
                <a:avLst/>
              </a:prstTxWarp>
            </a:bodyPr>
            <a:lstStyle/>
            <a:p>
              <a:pPr defTabSz="1916135" eaLnBrk="1" hangingPunct="1">
                <a:lnSpc>
                  <a:spcPct val="115000"/>
                </a:lnSpc>
                <a:spcBef>
                  <a:spcPct val="20000"/>
                </a:spcBef>
                <a:buClr>
                  <a:srgbClr val="2877C4"/>
                </a:buClr>
              </a:pPr>
              <a:endParaRPr lang="en-US" sz="6700" dirty="0">
                <a:solidFill>
                  <a:srgbClr val="000000"/>
                </a:solidFill>
                <a:latin typeface="Arial" charset="0"/>
                <a:ea typeface="+mn-ea"/>
              </a:endParaRPr>
            </a:p>
          </p:txBody>
        </p:sp>
        <p:sp>
          <p:nvSpPr>
            <p:cNvPr id="12" name="Right Arrow 11"/>
            <p:cNvSpPr/>
            <p:nvPr/>
          </p:nvSpPr>
          <p:spPr bwMode="auto">
            <a:xfrm rot="8984578">
              <a:off x="2385237" y="2120583"/>
              <a:ext cx="768340" cy="447675"/>
            </a:xfrm>
            <a:prstGeom prst="rightArrow">
              <a:avLst/>
            </a:prstGeom>
            <a:solidFill>
              <a:schemeClr val="accent1"/>
            </a:solidFill>
            <a:ln>
              <a:noFill/>
            </a:ln>
            <a:effectLst/>
          </p:spPr>
          <p:txBody>
            <a:bodyPr vert="horz" wrap="square" lIns="274320" tIns="45720" rIns="274320" bIns="45720" numCol="1" rtlCol="0" anchor="t" anchorCtr="0" compatLnSpc="1">
              <a:prstTxWarp prst="textNoShape">
                <a:avLst/>
              </a:prstTxWarp>
            </a:bodyPr>
            <a:lstStyle/>
            <a:p>
              <a:pPr defTabSz="1916135" eaLnBrk="1" hangingPunct="1">
                <a:lnSpc>
                  <a:spcPct val="115000"/>
                </a:lnSpc>
                <a:spcBef>
                  <a:spcPct val="20000"/>
                </a:spcBef>
                <a:buClr>
                  <a:srgbClr val="2877C4"/>
                </a:buClr>
              </a:pPr>
              <a:endParaRPr lang="en-US" sz="6700" dirty="0">
                <a:solidFill>
                  <a:srgbClr val="000000"/>
                </a:solidFill>
                <a:latin typeface="Arial" charset="0"/>
                <a:ea typeface="+mn-ea"/>
              </a:endParaRPr>
            </a:p>
          </p:txBody>
        </p:sp>
      </p:grpSp>
      <p:pic>
        <p:nvPicPr>
          <p:cNvPr id="13" name="Picture 12" descr="think_about_it-01.eps"/>
          <p:cNvPicPr/>
          <p:nvPr/>
        </p:nvPicPr>
        <p:blipFill>
          <a:blip r:embed="rId3">
            <a:extLst>
              <a:ext uri="{28A0092B-C50C-407E-A947-70E740481C1C}">
                <a14:useLocalDpi xmlns:a14="http://schemas.microsoft.com/office/drawing/2010/main" val="0"/>
              </a:ext>
            </a:extLst>
          </a:blip>
          <a:stretch>
            <a:fillRect/>
          </a:stretch>
        </p:blipFill>
        <p:spPr>
          <a:xfrm>
            <a:off x="7697888" y="76200"/>
            <a:ext cx="1409701" cy="1143000"/>
          </a:xfrm>
          <a:prstGeom prst="rect">
            <a:avLst/>
          </a:prstGeom>
        </p:spPr>
      </p:pic>
    </p:spTree>
    <p:extLst>
      <p:ext uri="{BB962C8B-B14F-4D97-AF65-F5344CB8AC3E}">
        <p14:creationId xmlns:p14="http://schemas.microsoft.com/office/powerpoint/2010/main" val="38005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ASK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4320" tIns="45720" rIns="274320" bIns="45720" numCol="1" anchor="t"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4320" tIns="45720" rIns="274320" bIns="45720" numCol="1" anchor="t"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10310</TotalTime>
  <Words>12170</Words>
  <Application>Microsoft Office PowerPoint</Application>
  <PresentationFormat>On-screen Show (4:3)</PresentationFormat>
  <Paragraphs>1213</Paragraphs>
  <Slides>89</Slides>
  <Notes>77</Notes>
  <HiddenSlides>0</HiddenSlides>
  <MMClips>0</MMClips>
  <ScaleCrop>false</ScaleCrop>
  <HeadingPairs>
    <vt:vector size="8" baseType="variant">
      <vt:variant>
        <vt:lpstr>Fonts Used</vt:lpstr>
      </vt:variant>
      <vt:variant>
        <vt:i4>11</vt:i4>
      </vt:variant>
      <vt:variant>
        <vt:lpstr>Theme</vt:lpstr>
      </vt:variant>
      <vt:variant>
        <vt:i4>18</vt:i4>
      </vt:variant>
      <vt:variant>
        <vt:lpstr>Embedded OLE Servers</vt:lpstr>
      </vt:variant>
      <vt:variant>
        <vt:i4>1</vt:i4>
      </vt:variant>
      <vt:variant>
        <vt:lpstr>Slide Titles</vt:lpstr>
      </vt:variant>
      <vt:variant>
        <vt:i4>89</vt:i4>
      </vt:variant>
    </vt:vector>
  </HeadingPairs>
  <TitlesOfParts>
    <vt:vector size="119" baseType="lpstr">
      <vt:lpstr>Arial</vt:lpstr>
      <vt:lpstr>Arial Unicode MS</vt:lpstr>
      <vt:lpstr>Book Antiqua</vt:lpstr>
      <vt:lpstr>Calibri</vt:lpstr>
      <vt:lpstr>Cambria Math</vt:lpstr>
      <vt:lpstr>Courier New</vt:lpstr>
      <vt:lpstr>Georgia</vt:lpstr>
      <vt:lpstr>Symbol</vt:lpstr>
      <vt:lpstr>Times New Roman</vt:lpstr>
      <vt:lpstr>Wingdings</vt:lpstr>
      <vt:lpstr>ヒラギノ角ゴ Pro W3</vt:lpstr>
      <vt:lpstr>Blank Presentation</vt:lpstr>
      <vt:lpstr>2_Blank Presentation</vt:lpstr>
      <vt:lpstr>4_VIDEO TEMPLATES</vt:lpstr>
      <vt:lpstr>5_VIDEO TEMPLATES</vt:lpstr>
      <vt:lpstr>4_TASK TEMPLATES</vt:lpstr>
      <vt:lpstr>1_Blank Presentation</vt:lpstr>
      <vt:lpstr>3_Blank Presentation</vt:lpstr>
      <vt:lpstr>4_Blank Presentation</vt:lpstr>
      <vt:lpstr>6_VIDEO TEMPLATES</vt:lpstr>
      <vt:lpstr>5_Blank Presentation</vt:lpstr>
      <vt:lpstr>6_Blank Presentation</vt:lpstr>
      <vt:lpstr>8_Blank Presentation</vt:lpstr>
      <vt:lpstr>7_Blank Presentation</vt:lpstr>
      <vt:lpstr>9_Blank Presentation</vt:lpstr>
      <vt:lpstr>10_Blank Presentation</vt:lpstr>
      <vt:lpstr>11_Blank Presentation</vt:lpstr>
      <vt:lpstr>12_Blank Presentation</vt:lpstr>
      <vt:lpstr>13_Blank Presentation</vt:lpstr>
      <vt:lpstr>Document</vt:lpstr>
      <vt:lpstr>Click “Slide Show”</vt:lpstr>
      <vt:lpstr>PowerPoint Presentation</vt:lpstr>
      <vt:lpstr>PowerPoint Presentation</vt:lpstr>
      <vt:lpstr>PowerPoint Presentation</vt:lpstr>
      <vt:lpstr>PowerPoint Presentation</vt:lpstr>
      <vt:lpstr>PowerPoint Presentation</vt:lpstr>
      <vt:lpstr>PowerPoint Presentation</vt:lpstr>
      <vt:lpstr> Lesson Objectives</vt:lpstr>
      <vt:lpstr>Stresses to Chemical System</vt:lpstr>
      <vt:lpstr>Le Chatelier’s Principle</vt:lpstr>
      <vt:lpstr>Increasing Reactant Concentration shifts equilibrium to yield more product (relieve stress by favoring the forward reaction).</vt:lpstr>
      <vt:lpstr>Increasing Reactant Concentration shifts equilibrium to yield more product (relieve stress by favoring the forward reaction).</vt:lpstr>
      <vt:lpstr>Increasing Product Concentration shifts equilibrium to yield more reactants (relieve stress by favoring the reverse reaction).</vt:lpstr>
      <vt:lpstr>Increasing Product Concentration shifts equilibrium to yield more reactants (relieve stress by favoring the reverse reaction).</vt:lpstr>
      <vt:lpstr>Changes in Reactant or Product Concentration</vt:lpstr>
      <vt:lpstr>Changes in Reactant or Product Concentration</vt:lpstr>
      <vt:lpstr>Predicting Equilibrium Shift due to Concentration</vt:lpstr>
      <vt:lpstr>Predicting Equilibrium Shift due to Concentration</vt:lpstr>
      <vt:lpstr>Stressing the system with Pressure causes a shift reducing the amount of gas molecules present that are colliding.</vt:lpstr>
      <vt:lpstr>Stressing the system with Pressure causes a shift reducing the amount of gas molecules present that are colliding.</vt:lpstr>
      <vt:lpstr>Predicting Shift of Equilibrium due to Pressure</vt:lpstr>
      <vt:lpstr>Predicting Shift of Equilibrium due to Pressure</vt:lpstr>
      <vt:lpstr>Stressing the system by Temperature causes a shift in equilibrium based on how heat flows</vt:lpstr>
      <vt:lpstr>Stressing the system by Temperature causes a shift in equilibrium based on how heat flows</vt:lpstr>
      <vt:lpstr>Predicting Equilibrium Shift due to Temperature</vt:lpstr>
      <vt:lpstr>Predicting Equilibrium Shift due to Temperature</vt:lpstr>
      <vt:lpstr>Real Life Application of Le Châtelier’s Principle</vt:lpstr>
      <vt:lpstr>Real Life Application of Le Châtelier’s Principle</vt:lpstr>
      <vt:lpstr>PowerPoint Presentation</vt:lpstr>
      <vt:lpstr>Dissolving Solids</vt:lpstr>
      <vt:lpstr>PowerPoint Presentation</vt:lpstr>
      <vt:lpstr>The Solubility Product Constant</vt:lpstr>
      <vt:lpstr>The Solubility Product Constant</vt:lpstr>
      <vt:lpstr>The Solubility Product Constant</vt:lpstr>
      <vt:lpstr>The Solubility Product Constant</vt:lpstr>
      <vt:lpstr>The Solubility Product Constant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Concepts  </vt:lpstr>
      <vt:lpstr>Factors Affecting Equilibrium:  Le Châtelier’s Principle</vt:lpstr>
      <vt:lpstr>Factors Affecting Equilibrium:  Le Châtelier’s Principle</vt:lpstr>
      <vt:lpstr>Factors Affecting Equilibrium:  Le Châtelier’s Principle</vt:lpstr>
      <vt:lpstr>Factors Affecting Equilibrium:  Le Châtelier’s Principle</vt:lpstr>
      <vt:lpstr>PowerPoint Presentation</vt:lpstr>
      <vt:lpstr>PowerPoint Presentation</vt:lpstr>
    </vt:vector>
  </TitlesOfParts>
  <Company>Pearson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Munson</dc:creator>
  <cp:lastModifiedBy>Craig Riesen</cp:lastModifiedBy>
  <cp:revision>290</cp:revision>
  <dcterms:created xsi:type="dcterms:W3CDTF">2009-07-10T02:57:27Z</dcterms:created>
  <dcterms:modified xsi:type="dcterms:W3CDTF">2024-03-18T15:56:20Z</dcterms:modified>
</cp:coreProperties>
</file>