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41"/>
  </p:notesMasterIdLst>
  <p:sldIdLst>
    <p:sldId id="355" r:id="rId5"/>
    <p:sldId id="256" r:id="rId6"/>
    <p:sldId id="358" r:id="rId7"/>
    <p:sldId id="368" r:id="rId8"/>
    <p:sldId id="369" r:id="rId9"/>
    <p:sldId id="359" r:id="rId10"/>
    <p:sldId id="364" r:id="rId11"/>
    <p:sldId id="365" r:id="rId12"/>
    <p:sldId id="360" r:id="rId13"/>
    <p:sldId id="370" r:id="rId14"/>
    <p:sldId id="371" r:id="rId15"/>
    <p:sldId id="372" r:id="rId16"/>
    <p:sldId id="366" r:id="rId17"/>
    <p:sldId id="367" r:id="rId18"/>
    <p:sldId id="361" r:id="rId19"/>
    <p:sldId id="362" r:id="rId20"/>
    <p:sldId id="363" r:id="rId21"/>
    <p:sldId id="356" r:id="rId22"/>
    <p:sldId id="357" r:id="rId23"/>
    <p:sldId id="274" r:id="rId24"/>
    <p:sldId id="257" r:id="rId25"/>
    <p:sldId id="258" r:id="rId26"/>
    <p:sldId id="259" r:id="rId27"/>
    <p:sldId id="260" r:id="rId28"/>
    <p:sldId id="269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70" r:id="rId38"/>
    <p:sldId id="271" r:id="rId39"/>
    <p:sldId id="27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A33B3-05A9-442B-B304-BD9D33354D09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7FF1-09E4-4AF3-82B1-8A3045869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A263-C93F-B500-00D3-A50B808FC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502D-1B7D-0EF2-3F41-096CDD943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58248-AC02-DD13-F1A1-9CA94C10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1EA30-331D-87E5-EE24-3F7BBEED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Natural Selection &amp; Adaptation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D2FA2-55F1-F615-7FE6-D30553DF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0CE12-AB3D-4C9A-8F2F-403B687E5B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7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F0FB-7C2C-1925-DA39-D2F2AA90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4E5FF-2710-BBFB-3D97-DB8A7FEA3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B8444-F785-5854-E5FF-B0507632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4AF7D-6BA8-D7A4-AAFA-FFD3CF40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Natural Selection &amp; Adaptation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4AFFA-72EB-AB39-C354-34533B74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B138A-0866-44D4-8B26-BE055537B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CC325-061C-5D3B-E23D-ABE0D63CE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BE1A0-8335-B5CA-C6E7-431816884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50CB3-7BC3-60C5-5D1A-4B817889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94F67-7BB8-A714-6FD8-B8BDB7C4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Natural Selection &amp; Adaptation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90D49-2BE6-2B3F-EAB0-4E3E28F3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9C719-FAF6-4C98-BC53-993D3D152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86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DD709-E181-50E7-6F39-A60D649C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3AEF9-84F7-DFE3-188D-C55910F7B4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979924A-36B8-34F3-05E9-041CE9978839}"/>
              </a:ext>
            </a:extLst>
          </p:cNvPr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C7218-8E11-D963-F0AA-4340B9CF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97E26-FA27-1A06-D18C-650AC9BF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Natural Selection &amp; Adaptation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9C790-E6C1-24BF-9FCD-FE0B6AAB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6627BD-FEFB-4029-AD6F-B027A1B4C5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77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2" name="Google Shape;82;p2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2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2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0" name="Google Shape;140;p2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1" name="Google Shape;141;p2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Natural Selection &amp; Adaptation</a:t>
            </a:r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723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Natural Selection &amp; Adaptation</a:t>
            </a:r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39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Natural Selection &amp; Adaptation</a:t>
            </a: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377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Natural Selection &amp; Adaptation</a:t>
            </a:r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31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Natural Selection &amp; Adaptation</a:t>
            </a:r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6074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Natural Selection &amp; Adaptation</a:t>
            </a:r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769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Natural Selection &amp; Adaptation</a:t>
            </a:r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51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F4E6-7C49-2DB5-6584-6130F26D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AF8A7-4DA5-EE0E-0169-7A6D526F5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F4C2F-8F78-AD16-9840-B94FC9C3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D2BA-6498-6560-6014-3315720C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Natural Selection &amp; Adaptation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3D121-9102-8736-D5EE-162C16D1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12F8B-B94F-4F72-82EA-7F2A39EC5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70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⮚"/>
              <a:defRPr sz="3200"/>
            </a:lvl1pPr>
            <a:lvl2pPr marL="914400" lvl="1" indent="-317500" algn="l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1" name="Google Shape;191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Natural Selection &amp; Adaptation</a:t>
            </a:r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030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Natural Selection &amp; Adaptation</a:t>
            </a:r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801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Natural Selection &amp; Adaptation</a:t>
            </a:r>
            <a:endParaRPr/>
          </a:p>
        </p:txBody>
      </p:sp>
      <p:sp>
        <p:nvSpPr>
          <p:cNvPr id="206" name="Google Shape;206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703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>
            <a:spLocks noGrp="1"/>
          </p:cNvSpPr>
          <p:nvPr>
            <p:ph type="title"/>
          </p:nvPr>
        </p:nvSpPr>
        <p:spPr>
          <a:xfrm rot="5400000">
            <a:off x="4733925" y="2173288"/>
            <a:ext cx="58483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2"/>
          <p:cNvSpPr txBox="1">
            <a:spLocks noGrp="1"/>
          </p:cNvSpPr>
          <p:nvPr>
            <p:ph type="body" idx="1"/>
          </p:nvPr>
        </p:nvSpPr>
        <p:spPr>
          <a:xfrm rot="5400000">
            <a:off x="542925" y="192088"/>
            <a:ext cx="58483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Natural Selection &amp; Adaptation</a:t>
            </a:r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951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155FEF6-074E-0075-4164-167149736BC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2EA3ABB-1350-0EA9-49F8-1474433BD56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7837599-78DE-9A4D-27D6-7F9E6758E79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D0D8FF8A-E221-3D56-47A4-26D49FA896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397FA96E-FF10-D084-1E86-36E8B18BB5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959DB1-14EA-4C34-A07A-8EC285C61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075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0215-BF20-D461-F38A-F194E92F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FB354-F635-05E9-A5C6-5A90F00DF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7921A-05D6-0AE9-57F0-7E4B1A7F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9EB5A-4011-ACDA-5DDC-41FA4CB4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6C5A3-DD13-36E2-2C7E-D1BD5FD3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12370-426A-46D8-ACC1-067663B5D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462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B17B-0A07-9EED-F46C-12743311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1D32A-309C-7361-2280-34BDB1AD9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0C20B-C362-EA3A-2A94-A9BEBC52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191CF-E5A7-EBCD-B560-5CF47130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0C684-EEB6-87F6-4C28-533C8352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7EF96-B53A-4FD9-B177-D24451D40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146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2BAB-8314-342A-7BA1-177C3D64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88F62-7E84-67E0-77AF-2EECDFE64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8B094-7199-4E6A-8635-FC314D835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D62F0-D47A-DA89-173A-68852109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75D35-1B74-95DE-5708-FB0C0D42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6903A-451F-F011-AF56-41790817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24DBD-A361-4F67-832D-784DDB48E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239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338D-0531-F2BF-AE3B-196ECCD8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590D5-13F9-E11B-B347-A3E95FB7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4C1A0-6A50-06C2-D500-4D7659BD6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7FAD7-5FA1-096E-1A52-100DC61D7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81737-C398-08E4-2D4D-0D441BFB6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5F9FCD-DFAB-10E5-F32B-B62E4C28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6C023-F982-3CF0-A0FD-01327758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5269C-6700-7869-9EA1-1F3839AD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A8F07-37C0-49CA-84EC-8B9BF4FEA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882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F87D-EEC4-7D37-BA3E-CF32E178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3A625-4089-B0F0-89EC-8B9A8B54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CC8E5-7E54-BD02-5079-3EFF8981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886BC-8E90-8979-42DF-8C9873B2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8397F-E191-42EE-91C9-E3D9B04F5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88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DC19-A016-6240-9680-A3A4798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F53B8-8C3B-A86E-6A0E-5F0EB9E80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78C9D-45C0-9D1D-4903-DD1CE424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C24FB-83D5-B97E-34FD-B6188770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Natural Selection &amp; Adaptation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AE0F6-1E97-9180-5C1A-2593DB0A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630C5-69DE-4971-9F87-1DB82CFB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41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75AE5-5A8B-C6A7-89B4-4F763F85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B2F03A-E4DA-599F-B055-E6C274A5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7B5E1-C701-53CB-FD12-18E8070F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23103-406A-4432-9165-ED5455853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789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5A42-91F9-AFE9-9993-5885C5A5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20F0B-E5AF-78E3-D654-26F8FC02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E17C5-23C6-7215-F2EF-D577516B2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C9725-5D7A-29E5-2037-5225ECCD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7684D-5AE4-162D-517F-ECD91AE9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27AEA-F668-9DC6-7346-5B8E6CD5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D0F17-8C76-40FA-86EF-B6602FEF6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24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8D1D-EDC4-EDCE-E7EF-0D420D7D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9507F3-4C5C-B4EE-C7AB-9C0699272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4E184-AAD4-0C72-9F47-9590531FF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5347E-ECB7-1AD9-92C9-DB7FDC1C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2E8E9-2BD4-ACAE-1176-55267237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1717A-7314-A500-F043-7A2FBBC0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05F57-973F-490C-BD94-B8BE9BC4A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674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20BC-CDED-494B-3DA9-902A8D7F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8EA6A-52A5-E5ED-CFD4-CBB0475C9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9A77E-697E-A975-09DE-E3D78D10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8F5AD-2851-461A-4B82-B1F4CC98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9E275-BC83-53A4-9A6C-DFF75FE1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77A90-3CB2-4266-A83F-B0BA41F60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925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DC81C5-AD94-E038-3D58-2AB5BB89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8C161-0347-2E49-1C92-87DC8115D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DB8DB-7CEC-A5A8-F55C-FC1E7C6E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DD13B-6877-9F0C-76FA-6B0DA76D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E0B32-6416-AAD1-08E8-37B64A18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EF703-42B9-4E24-9341-024136755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771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4BCF-5C23-4449-6FB9-21012C8D7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49520-826C-9A5E-4E8D-E2F66BF80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E6AC-920D-6C17-FA8D-833AAA87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6CFC8-94A5-0E52-7A68-B5D4796E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FF718-A685-D2B2-0285-B8801731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82E0-1468-4FF0-A21B-BA9713AAC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305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5742-F591-3536-8CA9-1CF967C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95C7-121E-189D-5BE9-277486D17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6763C-0F6C-3F0D-6E7E-1706318B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62FE6-D362-2236-AAE1-14C00486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BD71B-95E8-4413-9156-E63E5C5D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FDE1C-F1C1-4DF2-A077-B42A16F66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86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F9AD-79AD-C0C6-EE96-32041EA7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B44B7-5803-B32F-F01B-15ED8FF0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B701-3BB7-A9A6-40F9-EA60F8AF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5F766-B41B-EA83-B94F-38AAD8BA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04B44-2316-FCBB-C9AB-C49BC09F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B0452-C456-42A5-BCBF-574429C16C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496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11B1-C0F4-199B-90D4-2C41E8B4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2CE16-7FC5-5C06-4375-BF214BED5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F1AB3-AA82-20F9-08FC-2ECD5BF50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36AA7-7BC3-1F1E-B64F-FE3A01EA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8AC63-3A84-F90E-7100-0F7EACB1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F4FD0-366F-9AFB-54BD-38DAE78D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0DC6C-1C9F-4390-AF50-2F1EC9F31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45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5150-1DCF-DE22-E716-165B3359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31428-E352-2687-B3CA-1CF9611E4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3F21E-9173-65B5-F979-905452EEE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834F-6C83-F362-612C-9305BDF34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08D82-910B-1F3B-A063-833423830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A3502-D9FC-D08B-0DD8-9BC04D70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EFEAC-A11D-5497-8E71-06E1638F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EB5A6-D627-A0E9-44E3-C3027114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3A0A0-8431-46C6-A241-760CF3855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09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D2E2-DCAA-55B3-D741-1BB4812E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AF006-0867-378E-FF62-9B5A88BAA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6DA33-A9A2-D221-0416-59A42EE5E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A2D5B-7261-BD24-D194-7A83AFBE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FDCED-AECB-63AF-B390-18F95FC5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Natural Selection &amp; Adaptation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D9A67-C275-7AB1-896F-73A1D26F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EF58-DB42-4AF9-BF81-B65DF8725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121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EC82-B78F-9B6B-C044-3E0CC97A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4EFDC-3241-B02E-DBF4-4A822C0D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0549B-0523-4F38-C8A0-244F8C0E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28797-07D5-95E3-68B8-855E6A21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0B68F-C4B1-41FA-A0A5-B52900367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202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CF609-A59C-7FFF-AA45-1F378CE5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3EE11-DF74-4901-D01D-BCF3596D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D068B-0507-55CF-FFF8-9FCE6377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D82B3-1828-4B60-B8B2-933AC55CB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05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C26A-34B1-A522-7BF9-2349402C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837DF-D67C-EF29-6A7C-3DFC41DD8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D82EF-3363-BD21-5C96-DB93921DA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C4840-0C27-B3B6-BCAD-65153EDF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DE75E-9550-E135-20AE-61EDC6BF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25F15-59B0-9761-B5F0-16F97710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A1239-7574-42CA-A060-967DBAC41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956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9EC0-1E48-8F07-55F9-2AEA8E26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BA1E7-9E92-D28E-408E-2D26693EF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53D00-2B7D-9AD1-4A35-266B1D7BC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3FD88-3D65-C792-F721-33B9D3DB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68E37-4AE8-251A-0E0C-20A2D782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4A028-D25A-FC34-FC10-8F9B6B6E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5584F-1D25-41FE-9A70-5403B0A26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757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8A11-EB88-0294-ABAB-AC35ED3E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59CE2-8400-F95B-C0C3-BBE9D436F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93999-B67A-3486-82D1-05843161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8E59F-C842-7383-E3DA-028F63E4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69BD8-FCF4-073D-0067-3E6DD579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1E19E-E9CC-4CB6-A430-192B5EC43C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083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25F05-E425-4541-5ADC-50E34A7CB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FC912-A9EC-E973-E4DA-3183C6B12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C87CB-E8B4-6174-C977-35F72A00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26561-3011-8425-01CC-81FF84A8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3D225-3F11-7E5B-B1C1-68857A4B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A60D9-6480-47C3-9886-FD70C154C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68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52BD-3AF3-7205-E20C-035C6B54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8F754-B129-AED1-253D-03CEB5CA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91E08-71EC-A7A4-1298-CECD24CE0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C5E82-804B-E415-F7C8-F4E75DB9D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DA2AE-7FBE-6C3E-1089-D5BC93554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F97CD-953D-8E08-5FEB-6EC98162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70B5AA-6000-F21E-26C6-B5417128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Natural Selection &amp; Adaptation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20B77-6FBD-8082-402B-9C84488B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D2A48-A631-436C-A197-03C912B12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23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EAF7-0E9F-E5BC-1BBE-5A661013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D0E29-2DBC-3861-69DF-B1E2C947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A6DE5-8598-41EA-8597-2E4254CE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Natural Selection &amp; Adaptation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C380E-6430-20CB-05AE-5624D728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54D6F-7EBB-4F0C-AAD1-A83817863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26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3D4B7-CD7B-F849-4BD3-6F879BBB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9AC34-5E87-7E3C-17B7-6797A697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Natural Selection &amp;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6FD39-3786-532A-4CDA-5E3308F5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FE022-3408-4C1A-9CCE-A0140BD13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10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DBC78-7547-F422-7B5A-A14E164C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C225-D3DB-9060-E199-8008AE67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5A0DD-68D0-2467-7D49-9C2B0F121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0744D-DDBB-66B1-1D44-EBEBDE10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6595F-7216-8B47-0BDA-A6B36E49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Natural Selection &amp; Adaptation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64AFF-7217-EB36-1A56-C78B7573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3C45-4F62-484A-BF67-600DC949B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5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72FA-7B3B-420F-B28E-AB0953F5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AB791-4036-F32D-3237-CAF2FB5EE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99470-4EAC-0883-6BB7-10AA97AAF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8B54F-55A3-3738-759A-0489C8520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32199-1A10-2984-0D8A-B4A9D22F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Natural Selection &amp; Adaptation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A3AF0-539A-A505-C7F8-01FDA202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7695-6C6C-4958-AEB1-059883E70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31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93E5EB-4300-8786-E05C-E373C2978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1B492-6628-2290-2C91-37FFF395A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E34D89-8C66-93AC-BD5A-C7F92F09CB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ED20D0-9031-916B-611A-624D0DC4D3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Natural Selection &amp; Adaptation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E3B373-E90D-F2A6-7176-0F55C04943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D66E67-1929-4923-BF96-AF7F491F2B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627813" y="6429375"/>
            <a:ext cx="285750" cy="209550"/>
          </a:xfrm>
          <a:custGeom>
            <a:avLst/>
            <a:gdLst/>
            <a:ahLst/>
            <a:cxnLst/>
            <a:rect l="l" t="t" r="r" b="b"/>
            <a:pathLst>
              <a:path w="179" h="132" extrusionOk="0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80D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" name="Google Shape;12;p1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3;p1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" name="Google Shape;45;p1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3" name="Google Shape;63;p1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" name="Google Shape;70;p1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1" name="Google Shape;71;p1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1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1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1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75" name="Google Shape;75;p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Natural Selection &amp; Adaptation</a:t>
            </a:r>
            <a:endParaRPr/>
          </a:p>
        </p:txBody>
      </p:sp>
      <p:sp>
        <p:nvSpPr>
          <p:cNvPr id="79" name="Google Shape;79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33605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74FF4DC-D612-98CE-67EF-074022892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AEE8DC6-69EF-D153-370A-3B26A3D15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90A0B97A-D809-6FEE-6B3B-C3FB1566E9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7815F363-C171-3D12-1776-088C0EBB85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14AB7DB-403F-609C-FDF7-C262A599F5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7733E8B-0FCF-4510-B8BD-5F8A8B09E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528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AADEF8-55AD-6A16-07F3-144885B90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692350-EB13-BE4F-53E1-210E169BE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36E779-0970-C364-D7DD-A4AE2EE44F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F3E17E-4979-6F9C-8DC9-E64C7B0837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04A3FB-CF09-1E03-FC0B-27731E2323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4550F5-2611-4BA0-BC11-8DFFFB886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46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s.nationalgeographic.com/animals/mammals/zebra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ttanimals.nationalgeographic.com/animals/photos/tigers.html#bengal-tiger-face_6445_600x450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cience.howstuffworks.com/enlarge-image.htm?terms=Military+Camouflage&amp;page=0&amp;gallery=1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science.howstuffworks.com/enlarge-image.htm?terms=Military+Camouflage&amp;gallery=1&amp;page=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science.howstuffworks.com/enlarge-image.htm?terms=Military+Camouflage&amp;gallery=1&amp;page=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hortipm.tamu.edu/pestprofiles/other/katydid/katydid3.html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jpeg"/><Relationship Id="rId5" Type="http://schemas.openxmlformats.org/officeDocument/2006/relationships/hyperlink" Target="http://en.wikibooks.org/w/index.php?title=File:Ctenomorpha_chronus02.jpg&amp;filetimestamp=20050623080152" TargetMode="External"/><Relationship Id="rId4" Type="http://schemas.openxmlformats.org/officeDocument/2006/relationships/hyperlink" Target="http://hortipm.tamu.edu/pestprofiles/other/katydid/katydid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ohio-nature.com/image-files/viceroy-butterfly-lg.jpg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www.eduwebs.org/bugs/syrphid_flies.htm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ohio-nature.com/viceroy-butterfly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ar-bears-polar-bear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5" Type="http://schemas.openxmlformats.org/officeDocument/2006/relationships/hyperlink" Target="http://chalk.richmond.edu/education/projects/webunits/adaptations/camou1.htm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dailymail.co.uk/sciencetech/article-1080207/Masters-disguise-Stunning-pictures-tricks-used-creatures-camouflage-themselve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child.com/honey_bee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animals.nationalgeographic.com/animals/reptiles/eastern-coral-snake.html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s.nationalgeographic.com/animals/mammals/skunk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www.casarioblanco.com/poison-dart-frog.html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66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6CEF84D0-4229-40C2-8097-27C4A97F0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9966"/>
                </a:solidFill>
              </a:rPr>
              <a:t>Disruptive coloration</a:t>
            </a:r>
          </a:p>
        </p:txBody>
      </p:sp>
      <p:pic>
        <p:nvPicPr>
          <p:cNvPr id="16390" name="Picture 6" descr="Photo: Zebra herd vocalizing">
            <a:extLst>
              <a:ext uri="{FF2B5EF4-FFF2-40B4-BE49-F238E27FC236}">
                <a16:creationId xmlns:a16="http://schemas.microsoft.com/office/drawing/2014/main" id="{A2FD32FD-C2C3-C448-96B7-1A2F5099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7">
            <a:extLst>
              <a:ext uri="{FF2B5EF4-FFF2-40B4-BE49-F238E27FC236}">
                <a16:creationId xmlns:a16="http://schemas.microsoft.com/office/drawing/2014/main" id="{3B16667A-3141-7331-02CC-45329D2F3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867400"/>
            <a:ext cx="557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http://animals.nationalgeographic.com/animals/mammals/zebra.html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031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4BC73866-B762-8183-DC78-0C579E148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9966"/>
                </a:solidFill>
              </a:rPr>
              <a:t>Disruptive coloration</a:t>
            </a:r>
          </a:p>
        </p:txBody>
      </p:sp>
      <p:pic>
        <p:nvPicPr>
          <p:cNvPr id="18440" name="Picture 8" descr="Photo: Close-up of a Bengal tiger's face">
            <a:extLst>
              <a:ext uri="{FF2B5EF4-FFF2-40B4-BE49-F238E27FC236}">
                <a16:creationId xmlns:a16="http://schemas.microsoft.com/office/drawing/2014/main" id="{408EB75B-B927-C07D-37C3-62ED2D4A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Rectangle 9">
            <a:extLst>
              <a:ext uri="{FF2B5EF4-FFF2-40B4-BE49-F238E27FC236}">
                <a16:creationId xmlns:a16="http://schemas.microsoft.com/office/drawing/2014/main" id="{57C846DA-DFD6-63F7-5035-683AB0183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853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http://httanimals.nationalgeographic.com/animals/photos/tigers.html#bengal-tiger-face_6445_600x450.jpg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0681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D01C10D0-5518-2552-772A-DE7A0D03A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altLang="en-US">
                <a:solidFill>
                  <a:srgbClr val="339966"/>
                </a:solidFill>
              </a:rPr>
              <a:t>Disruptive coloration</a:t>
            </a:r>
          </a:p>
        </p:txBody>
      </p:sp>
      <p:pic>
        <p:nvPicPr>
          <p:cNvPr id="30726" name="Picture 6">
            <a:hlinkClick r:id="rId2"/>
            <a:extLst>
              <a:ext uri="{FF2B5EF4-FFF2-40B4-BE49-F238E27FC236}">
                <a16:creationId xmlns:a16="http://schemas.microsoft.com/office/drawing/2014/main" id="{46FBA008-7056-BD15-8606-E0C9FB93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3434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hlinkClick r:id="rId4"/>
            <a:extLst>
              <a:ext uri="{FF2B5EF4-FFF2-40B4-BE49-F238E27FC236}">
                <a16:creationId xmlns:a16="http://schemas.microsoft.com/office/drawing/2014/main" id="{10D2493D-16DD-81B6-631A-84AB511E6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48768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Rectangle 9">
            <a:extLst>
              <a:ext uri="{FF2B5EF4-FFF2-40B4-BE49-F238E27FC236}">
                <a16:creationId xmlns:a16="http://schemas.microsoft.com/office/drawing/2014/main" id="{2BEE1770-C896-B4F8-61CE-20E338F48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172200"/>
            <a:ext cx="4956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/>
              </a:rPr>
              <a:t>http://science.howstuffworks.com/enlarge-image.htm?terms=Military+Camouflage&amp;gallery=1&amp;page=1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06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F165DF6-5D0A-F633-C97B-FB2CF71D4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rgbClr val="800080"/>
                </a:solidFill>
              </a:rPr>
              <a:t>Mimicry</a:t>
            </a:r>
          </a:p>
        </p:txBody>
      </p:sp>
      <p:pic>
        <p:nvPicPr>
          <p:cNvPr id="8197" name="Picture 5" descr="Picture of Katydid">
            <a:hlinkClick r:id="rId2"/>
            <a:extLst>
              <a:ext uri="{FF2B5EF4-FFF2-40B4-BE49-F238E27FC236}">
                <a16:creationId xmlns:a16="http://schemas.microsoft.com/office/drawing/2014/main" id="{EB1FA14D-B7C9-B90E-8C18-BF862D31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495800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1E2A5FA7-E2FC-7EC6-1368-3409805A6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0"/>
            <a:ext cx="5068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http://hortipm.tamu.edu/pestprofiles/other/katydid/katydid.html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8200" name="Picture 8">
            <a:hlinkClick r:id="rId5"/>
            <a:extLst>
              <a:ext uri="{FF2B5EF4-FFF2-40B4-BE49-F238E27FC236}">
                <a16:creationId xmlns:a16="http://schemas.microsoft.com/office/drawing/2014/main" id="{DB24F242-16CB-CF97-2554-3E1D6A634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581400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9">
            <a:extLst>
              <a:ext uri="{FF2B5EF4-FFF2-40B4-BE49-F238E27FC236}">
                <a16:creationId xmlns:a16="http://schemas.microsoft.com/office/drawing/2014/main" id="{D286FB5A-BDB8-1AA5-17AB-90C22B6B0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638800"/>
            <a:ext cx="8734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http://en.wikibooks.org/w/index.php?title=File:Ctenomorpha_chronus02.jpg&amp;filetimestamp=20050623080152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03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4BE51E8A-7C2D-A4FE-DA31-8487F245E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                 </a:t>
            </a:r>
            <a:r>
              <a:rPr lang="en-US" altLang="en-US" sz="4800">
                <a:solidFill>
                  <a:srgbClr val="800080"/>
                </a:solidFill>
              </a:rPr>
              <a:t>Mimicry</a:t>
            </a:r>
          </a:p>
        </p:txBody>
      </p:sp>
      <p:pic>
        <p:nvPicPr>
          <p:cNvPr id="10246" name="Picture 6" descr="Viceroy Butterfly">
            <a:hlinkClick r:id="rId2" tooltip="Viceroy Butterfly"/>
            <a:extLst>
              <a:ext uri="{FF2B5EF4-FFF2-40B4-BE49-F238E27FC236}">
                <a16:creationId xmlns:a16="http://schemas.microsoft.com/office/drawing/2014/main" id="{EB75A185-3868-30CD-5F6F-89B8AEF60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2766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>
            <a:extLst>
              <a:ext uri="{FF2B5EF4-FFF2-40B4-BE49-F238E27FC236}">
                <a16:creationId xmlns:a16="http://schemas.microsoft.com/office/drawing/2014/main" id="{5524402A-9CAA-ABB3-F673-9F5C1DC7F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46400"/>
            <a:ext cx="407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http://www.ohio-nature.com/viceroy-butterfly.html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75782FCE-B91E-1FCC-D760-1353A542E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4572000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Rectangle 10">
            <a:extLst>
              <a:ext uri="{FF2B5EF4-FFF2-40B4-BE49-F238E27FC236}">
                <a16:creationId xmlns:a16="http://schemas.microsoft.com/office/drawing/2014/main" id="{CB98824F-2847-69E7-DAA9-6A2A4A067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95600"/>
            <a:ext cx="3938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/>
              </a:rPr>
              <a:t>http://www.eduwebs.org/bugs/syrphid_flies.htm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28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0B98-E27F-D68E-06B3-96ADF1C6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7"/>
            <a:ext cx="8229600" cy="788987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Adaptations</a:t>
            </a:r>
            <a:endParaRPr lang="en-US" sz="8800" dirty="0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2DA7B-C3D3-EA55-0420-21DC0114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" y="1038620"/>
            <a:ext cx="8915400" cy="788987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Mimicry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24CFA-D618-55BE-E342-18FF0A029DCA}"/>
              </a:ext>
            </a:extLst>
          </p:cNvPr>
          <p:cNvSpPr txBox="1"/>
          <p:nvPr/>
        </p:nvSpPr>
        <p:spPr>
          <a:xfrm>
            <a:off x="114300" y="1793194"/>
            <a:ext cx="90297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 animal mimics the shape, color, or behavior of another organism.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Batesian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mimicry – uses aposematic symbols yet lacks defenses.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66688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Mantispid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fly resembles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AE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 wasp; ‘walking stick;’ Viceroy butterfly (?)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8AE8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DC688A-4C91-1A76-32C7-4B30F8CB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114800"/>
            <a:ext cx="4415768" cy="2340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2E8DD1-01FD-4CA4-66C1-4BCDA4A85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267200"/>
            <a:ext cx="2822346" cy="1859428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0914289-F0D5-B0A8-8AE2-D41021F3798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Natural Selection &amp; Adaptation</a:t>
            </a:r>
          </a:p>
        </p:txBody>
      </p:sp>
    </p:spTree>
    <p:extLst>
      <p:ext uri="{BB962C8B-B14F-4D97-AF65-F5344CB8AC3E}">
        <p14:creationId xmlns:p14="http://schemas.microsoft.com/office/powerpoint/2010/main" val="20995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0B98-E27F-D68E-06B3-96ADF1C6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7"/>
            <a:ext cx="8229600" cy="788987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Adaptations</a:t>
            </a:r>
            <a:endParaRPr lang="en-US" sz="8800" dirty="0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2DA7B-C3D3-EA55-0420-21DC0114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" y="1038620"/>
            <a:ext cx="8915400" cy="788987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Mimicry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24CFA-D618-55BE-E342-18FF0A029DCA}"/>
              </a:ext>
            </a:extLst>
          </p:cNvPr>
          <p:cNvSpPr txBox="1"/>
          <p:nvPr/>
        </p:nvSpPr>
        <p:spPr>
          <a:xfrm>
            <a:off x="114300" y="1793194"/>
            <a:ext cx="90297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ü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llerian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mimicry 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AE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mimic possesses defenses as well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AE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Species of butterflies coexisting (all unpalatable)</a:t>
            </a:r>
          </a:p>
          <a:p>
            <a:pPr marL="9144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C3748-60EC-114A-A2F8-DF41CAF74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0"/>
            <a:ext cx="2906508" cy="2339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F6E1DA-4377-A5C1-1F21-01A863A40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612450"/>
            <a:ext cx="4800600" cy="2734199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D11B1E6-4E41-B024-93A6-731DA7E06B5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Natural Selection &amp; Adaptation</a:t>
            </a:r>
          </a:p>
        </p:txBody>
      </p:sp>
    </p:spTree>
    <p:extLst>
      <p:ext uri="{BB962C8B-B14F-4D97-AF65-F5344CB8AC3E}">
        <p14:creationId xmlns:p14="http://schemas.microsoft.com/office/powerpoint/2010/main" val="21957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0B98-E27F-D68E-06B3-96ADF1C6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7"/>
            <a:ext cx="8229600" cy="788987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Behavior Patterns</a:t>
            </a:r>
            <a:endParaRPr lang="en-US" sz="8800" dirty="0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2DA7B-C3D3-EA55-0420-21DC0114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" y="1038620"/>
            <a:ext cx="8915400" cy="490498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Opossum plays dead.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Rabbits zig zag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Dogs bark and bare their teeth.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Birds swoop.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Bears stand and growl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BE0C0-87B3-4A3E-E769-0BF429C4B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06" y="911942"/>
            <a:ext cx="3053694" cy="2271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8A0E47-D57F-BA86-2773-C548CC1AF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733800"/>
            <a:ext cx="4004773" cy="298589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3104FDA-793B-DE8A-7B31-9653F121DC1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81781" y="6352253"/>
            <a:ext cx="2895600" cy="47625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Natural Selection &amp; Adaptation</a:t>
            </a:r>
          </a:p>
        </p:txBody>
      </p:sp>
    </p:spTree>
    <p:extLst>
      <p:ext uri="{BB962C8B-B14F-4D97-AF65-F5344CB8AC3E}">
        <p14:creationId xmlns:p14="http://schemas.microsoft.com/office/powerpoint/2010/main" val="2162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0B98-E27F-D68E-06B3-96ADF1C6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Natural Selection</a:t>
            </a:r>
            <a:endParaRPr lang="en-US" sz="8800" dirty="0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2DA7B-C3D3-EA55-0420-21DC0114D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tabLst>
                <a:tab pos="685800" algn="l"/>
              </a:tabLs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Operates when nature and/or the environment selects which variations or adaptation are helpful or advantageous and those which are not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indent="-342900">
              <a:spcBef>
                <a:spcPts val="0"/>
              </a:spcBef>
              <a:tabLst>
                <a:tab pos="685800" algn="l"/>
              </a:tabLst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We often want to look at the FITNESS of an organism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meaning the ability to survive and reproduce</a:t>
            </a:r>
          </a:p>
          <a:p>
            <a:pPr>
              <a:spcBef>
                <a:spcPts val="0"/>
              </a:spcBef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tabLst>
                <a:tab pos="1143000" algn="l"/>
              </a:tabLs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We can measure “fitness” by how many offspring survive to reproduce the next generation</a:t>
            </a:r>
          </a:p>
          <a:p>
            <a:pPr marL="594360" indent="0"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indent="-342900">
              <a:spcBef>
                <a:spcPts val="0"/>
              </a:spcBef>
              <a:tabLst>
                <a:tab pos="1143000" algn="l"/>
              </a:tabLst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 increase “fitness,” organisms may use “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Sexual Selection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 marL="342900" indent="-342900">
              <a:spcBef>
                <a:spcPts val="0"/>
              </a:spcBef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72180-CCFB-D704-C240-B8EB93332E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Natural Selection &amp; Adaptation</a:t>
            </a:r>
          </a:p>
        </p:txBody>
      </p:sp>
    </p:spTree>
    <p:extLst>
      <p:ext uri="{BB962C8B-B14F-4D97-AF65-F5344CB8AC3E}">
        <p14:creationId xmlns:p14="http://schemas.microsoft.com/office/powerpoint/2010/main" val="8605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0B98-E27F-D68E-06B3-96ADF1C6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7"/>
            <a:ext cx="8229600" cy="78898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Sexual Selection</a:t>
            </a:r>
            <a:endParaRPr lang="en-US" sz="8800" dirty="0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2DA7B-C3D3-EA55-0420-21DC0114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166018"/>
            <a:ext cx="8915400" cy="5387182"/>
          </a:xfrm>
        </p:spPr>
        <p:txBody>
          <a:bodyPr/>
          <a:lstStyle/>
          <a:p>
            <a:pPr marL="344488" marR="0" indent="-34448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1) 	Females chose the traits (genes) in males that they want to pass on to their offspring. 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1520" indent="-344488">
              <a:spcBef>
                <a:spcPts val="1200"/>
              </a:spcBef>
              <a:tabLst>
                <a:tab pos="1828800" algn="l"/>
              </a:tabLst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Bucks (male deer) compete for the “right” to mate a doe when in estrus.</a:t>
            </a:r>
          </a:p>
          <a:p>
            <a:pPr marL="344488" marR="0" indent="-344488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4488" marR="0" indent="-34448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2) 	Female penguins fight over who gets the male penguin for mating … the weaker or feeble fighters lose out.</a:t>
            </a:r>
          </a:p>
          <a:p>
            <a:pPr marL="344488" marR="0" indent="-344488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4488" marR="0" indent="-34448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3) 	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Female insects use “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pheromones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” to attract male insects.</a:t>
            </a:r>
          </a:p>
          <a:p>
            <a:pPr marL="344488" marR="0" indent="-34448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4488" marR="0" indent="-34448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4) 	What kind of guy do you want?  The traits you exhibit attract certain guys. </a:t>
            </a:r>
          </a:p>
          <a:p>
            <a:pPr marL="747713" indent="-285750">
              <a:spcBef>
                <a:spcPts val="1200"/>
              </a:spcBef>
              <a:tabLst>
                <a:tab pos="1828800" algn="l"/>
              </a:tabLst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Responsible, dedicated, reliable, trustworthy, diligent</a:t>
            </a:r>
          </a:p>
          <a:p>
            <a:pPr marL="747713" indent="-285750">
              <a:spcBef>
                <a:spcPts val="1200"/>
              </a:spcBef>
              <a:tabLst>
                <a:tab pos="1828800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Attractive, strong, sexy, ???</a:t>
            </a:r>
          </a:p>
          <a:p>
            <a:pPr marL="747713" indent="-285750">
              <a:spcBef>
                <a:spcPts val="1200"/>
              </a:spcBef>
              <a:tabLst>
                <a:tab pos="1828800" algn="l"/>
              </a:tabLst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What guarantees your offspring will survive?</a:t>
            </a:r>
          </a:p>
          <a:p>
            <a:pPr marL="342900" indent="-342900">
              <a:spcBef>
                <a:spcPts val="0"/>
              </a:spcBef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DAEC6-54B5-6666-4D29-2F29DB7DD9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Natural Selection &amp; Adaptation</a:t>
            </a:r>
          </a:p>
        </p:txBody>
      </p:sp>
    </p:spTree>
    <p:extLst>
      <p:ext uri="{BB962C8B-B14F-4D97-AF65-F5344CB8AC3E}">
        <p14:creationId xmlns:p14="http://schemas.microsoft.com/office/powerpoint/2010/main" val="27133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22D265F-8321-B8FA-2C46-0E22279713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Natural Selection</a:t>
            </a:r>
            <a:br>
              <a:rPr lang="en-US" altLang="en-US"/>
            </a:br>
            <a:r>
              <a:rPr lang="en-US" altLang="en-US"/>
              <a:t>Survival of the fittest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2597552-4B3C-FB14-2C61-F756E7D319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3300"/>
                </a:solidFill>
              </a:rPr>
              <a:t>And Color Adaptations</a:t>
            </a:r>
          </a:p>
        </p:txBody>
      </p:sp>
    </p:spTree>
    <p:extLst>
      <p:ext uri="{BB962C8B-B14F-4D97-AF65-F5344CB8AC3E}">
        <p14:creationId xmlns:p14="http://schemas.microsoft.com/office/powerpoint/2010/main" val="158547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2D47197-3EBE-2EE9-B34F-1E597EBC15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US" altLang="en-US" sz="4400"/>
              <a:t>Sexual Selection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66FE753-80C4-F87C-D115-3B4B5482B9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</a:rPr>
              <a:t>Who has the “Good Genes?”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5F14EA6-EDD6-E740-6428-303D86FD5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Sexual Selection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CBE700C-339F-423D-52E4-4C9154E88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91000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Organisms not only need to survive, they need to </a:t>
            </a:r>
            <a:r>
              <a:rPr lang="en-US" altLang="en-US" u="sng" dirty="0">
                <a:solidFill>
                  <a:schemeClr val="accent2">
                    <a:lumMod val="75000"/>
                  </a:schemeClr>
                </a:solidFill>
              </a:rPr>
              <a:t>reproduce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 and have </a:t>
            </a:r>
            <a:r>
              <a:rPr lang="en-US" altLang="en-US" u="sng" dirty="0">
                <a:solidFill>
                  <a:schemeClr val="accent2">
                    <a:lumMod val="75000"/>
                  </a:schemeClr>
                </a:solidFill>
              </a:rPr>
              <a:t>offspring that survive.  </a:t>
            </a:r>
          </a:p>
          <a:p>
            <a:pPr>
              <a:buFontTx/>
              <a:buNone/>
            </a:pPr>
            <a:endParaRPr lang="en-US" altLang="en-US" u="sng" dirty="0"/>
          </a:p>
          <a:p>
            <a:r>
              <a:rPr lang="en-US" altLang="en-US" dirty="0"/>
              <a:t>In order to ensure some “benefit” for her offspring, females often choose males with genes best suited for their particular environment.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67AD9-9061-E535-9F04-67EB83C3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charRg st="94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5">
                                            <p:txEl>
                                              <p:charRg st="94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5">
                                            <p:txEl>
                                              <p:charRg st="94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FBD4537-C845-35CF-064A-C8F8F8AA7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Sexual Selection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AD8CE2C-D119-D781-0E1B-2CE00B9FD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In other words, females look for characteristics in males that may signify that the male has “Good genes”.</a:t>
            </a:r>
          </a:p>
          <a:p>
            <a:r>
              <a:rPr lang="en-US" altLang="en-US" dirty="0"/>
              <a:t>Females want to pass on these genes to their offspring.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0991F-73F7-B90D-A9F6-6491E52A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AB4ED96-7A19-2C2E-E885-B6F2859FB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Bower birds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C2E2B02-4532-5967-C3F6-E063CB6996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810000" cy="4495800"/>
          </a:xfrm>
        </p:spPr>
        <p:txBody>
          <a:bodyPr/>
          <a:lstStyle/>
          <a:p>
            <a:pPr lvl="1"/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Males build huge nests on the ground to impress mates. </a:t>
            </a:r>
          </a:p>
          <a:p>
            <a:pPr lvl="1">
              <a:buFontTx/>
              <a:buNone/>
            </a:pPr>
            <a:r>
              <a:rPr lang="en-US" altLang="en-US" sz="1000" dirty="0"/>
              <a:t> </a:t>
            </a:r>
          </a:p>
          <a:p>
            <a:pPr lvl="1"/>
            <a:r>
              <a:rPr lang="en-US" altLang="en-US" sz="2400" dirty="0"/>
              <a:t>They use berries, flowers </a:t>
            </a:r>
            <a:r>
              <a:rPr lang="en-US" altLang="en-US" sz="2400" dirty="0" err="1"/>
              <a:t>etc</a:t>
            </a:r>
            <a:r>
              <a:rPr lang="en-US" altLang="en-US" sz="2400" dirty="0"/>
              <a:t> to decorate them.  </a:t>
            </a:r>
          </a:p>
          <a:p>
            <a:pPr lvl="1">
              <a:buFontTx/>
              <a:buNone/>
            </a:pPr>
            <a:endParaRPr lang="en-US" altLang="en-US" sz="1000" dirty="0"/>
          </a:p>
          <a:p>
            <a:pPr lvl="1"/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Birds from different regions prefer to decorate with different colors (red, blue, green or white)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D12A4A2-71D8-0233-FDFB-79DB095B338B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A5131-0379-81D6-7B23-F8116DD2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DD533D5-5480-0B87-CD64-809611637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Peacocks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B3FA821-97A0-4BB2-44E6-0A8BAA163E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Peacocks - </a:t>
            </a:r>
          </a:p>
          <a:p>
            <a:pPr>
              <a:buFontTx/>
              <a:buNone/>
            </a:pPr>
            <a:endParaRPr lang="en-US" altLang="en-US" sz="2800"/>
          </a:p>
          <a:p>
            <a:pPr lvl="1"/>
            <a:r>
              <a:rPr lang="en-US" altLang="en-US" sz="2400"/>
              <a:t>Females look for males with long, ornamental tail feathers.  The longer tailed males seem to live longer.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F1A4312D-A9BF-2D0C-E209-688A93AF6173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02FC1-BF37-E37F-7D1A-66F387B1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236EC8F-E09A-72AF-593C-DA685699B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Barn Swallows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3E8DE87-9373-F921-EC95-8C9966AAB2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Barn Swallows-</a:t>
            </a:r>
          </a:p>
          <a:p>
            <a:pPr lvl="1"/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Females prefer males with long tail feathers. It is believed that males with longer tail feathers carry fewer parasites.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2632E8E0-88FA-7A2E-F243-42BEF5C79B11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5000"/>
            <a:ext cx="3879850" cy="4191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45C58-5801-7A51-2EF9-0A50F96E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11CAC57-B42C-5B22-80A1-8FB85B3C5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Song Birds - Tree Swallow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8617DC6-6DB3-1E10-49A7-D4AD2AEE99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3810000" cy="4876800"/>
          </a:xfrm>
        </p:spPr>
        <p:txBody>
          <a:bodyPr/>
          <a:lstStyle/>
          <a:p>
            <a:r>
              <a:rPr lang="en-US" altLang="en-US" sz="2800" dirty="0"/>
              <a:t>Song birds -	</a:t>
            </a:r>
          </a:p>
          <a:p>
            <a:pPr lvl="1"/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Several species of song birds sing their own special song.  Females listen for specific sequences, tones, pitches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etc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when choosing mates. 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15699047-5B63-A3A7-05B9-12725C683FC2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74D1A-0E9D-1803-F603-F9563EC3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E7FE617-F1AA-B2B7-F747-C36DABBBC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Song birds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0A2544F-1C39-495F-3DA0-046DC50F0C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dirty="0"/>
          </a:p>
          <a:p>
            <a:r>
              <a:rPr lang="en-US" altLang="en-US" sz="2800" dirty="0"/>
              <a:t>Scarlet Tanager -</a:t>
            </a:r>
          </a:p>
          <a:p>
            <a:endParaRPr lang="en-US" altLang="en-US" sz="2800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8580F2A4-1707-D0E4-1714-86CE74FE1D7F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716D2-C983-A22B-9D68-F38F943D3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5FDB4C0-5AA5-2AD1-FB31-0320DD6A1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Song birds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067CCFB-1B1D-E73A-F268-B43903B2B2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Char char=" "/>
            </a:pPr>
            <a:endParaRPr lang="en-US" altLang="en-US" sz="2800" dirty="0"/>
          </a:p>
          <a:p>
            <a:r>
              <a:rPr lang="en-US" altLang="en-US" sz="2800" dirty="0"/>
              <a:t>Northern Mockingbird</a:t>
            </a:r>
          </a:p>
          <a:p>
            <a:pPr lvl="1">
              <a:buFontTx/>
              <a:buNone/>
            </a:pPr>
            <a:endParaRPr lang="en-US" altLang="en-US" sz="1600" dirty="0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762C633C-5DBF-5F98-82D5-EF1CEA92C678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C964A-408A-EA3D-CEF8-547B9EB7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083014D-E3E5-ECC2-9B38-A6A8C6948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Fowl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5CDAF91-0851-9E04-BDD3-3B1334FBC3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Dominant jungle fowl roosters -</a:t>
            </a:r>
          </a:p>
          <a:p>
            <a:endParaRPr lang="en-US" altLang="en-US" sz="2800" dirty="0"/>
          </a:p>
          <a:p>
            <a:pPr lvl="1"/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The presence of a large comb on the rooster’s head may indicate that he has a better immune system than other males.</a:t>
            </a:r>
          </a:p>
          <a:p>
            <a:pPr lvl="1"/>
            <a:endParaRPr lang="en-US" altLang="en-US" sz="2400" dirty="0"/>
          </a:p>
        </p:txBody>
      </p:sp>
      <p:pic>
        <p:nvPicPr>
          <p:cNvPr id="11271" name="Picture 7">
            <a:extLst>
              <a:ext uri="{FF2B5EF4-FFF2-40B4-BE49-F238E27FC236}">
                <a16:creationId xmlns:a16="http://schemas.microsoft.com/office/drawing/2014/main" id="{A3B4C375-144B-C0E4-E176-0EB262E5D28A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4AE4E-587F-C719-C27E-0A3D766E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0B98-E27F-D68E-06B3-96ADF1C6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7"/>
            <a:ext cx="8229600" cy="788987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Adaptations</a:t>
            </a:r>
            <a:endParaRPr lang="en-US" sz="8800" dirty="0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2DA7B-C3D3-EA55-0420-21DC0114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" y="1038620"/>
            <a:ext cx="8915400" cy="788987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 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Cryptic Colorations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Camouflage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AF0BE-3954-6AF2-4591-4D4F8178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162" y="2209800"/>
            <a:ext cx="5231438" cy="3806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424CFA-D618-55BE-E342-18FF0A029DCA}"/>
              </a:ext>
            </a:extLst>
          </p:cNvPr>
          <p:cNvSpPr txBox="1"/>
          <p:nvPr/>
        </p:nvSpPr>
        <p:spPr>
          <a:xfrm>
            <a:off x="17206" y="1842355"/>
            <a:ext cx="376016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322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 animal blends in with its environment to avoid detection.</a:t>
            </a:r>
          </a:p>
          <a:p>
            <a:pPr marL="40322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  <a:p>
            <a:pPr marL="40322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Dark moth on a dark tree vs. a white moth on a dark tree, “walking sticks,” leaf frog, clown fish (resembles coral), lichen katydid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A729DA9-60D7-0742-0EC0-0F96299A64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Natural Selection &amp; Adaptation</a:t>
            </a:r>
          </a:p>
        </p:txBody>
      </p:sp>
    </p:spTree>
    <p:extLst>
      <p:ext uri="{BB962C8B-B14F-4D97-AF65-F5344CB8AC3E}">
        <p14:creationId xmlns:p14="http://schemas.microsoft.com/office/powerpoint/2010/main" val="281332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3BE3B99-960C-AEAA-327F-1E1DE26DA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Nuptial gifts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D8137F8-7944-E719-C7C8-46F21F8376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  <a:t>Some males bring females a tasty treat to increase their chances for mating.  These treats are called 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</a:rPr>
              <a:t>Nuptial gifts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C85983CF-F840-D05D-4272-EA4CF6A89A25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FEFA7-C68D-7A76-6CF8-13C32E5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3D4EEF3-71BE-3E07-FB26-0CBA4638D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Nuptial gifts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323B091-C116-EBA0-7FCE-DBFBF992EB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Male chimpanzees -</a:t>
            </a:r>
          </a:p>
          <a:p>
            <a:pPr lvl="1"/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Often supply chunks of meat to potential mates.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A855E88A-0720-2B3C-7ABE-7B0A9A5E81F8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9800"/>
            <a:ext cx="3598863" cy="38862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29124-1719-5D93-7936-3F5CDBD4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48A21A7-810C-F735-6F1D-F0F25D137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Nuptial gifts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4E8030D-F3F9-DF3F-81FA-BEDBACE9A9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r>
              <a:rPr lang="en-US" altLang="en-US" sz="2800" u="sng" dirty="0"/>
              <a:t>Praying Mantis</a:t>
            </a:r>
            <a:r>
              <a:rPr lang="en-US" altLang="en-US" sz="2800" dirty="0"/>
              <a:t> -</a:t>
            </a:r>
          </a:p>
          <a:p>
            <a:pPr lvl="1"/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Unfortunately for the male mantis, he often becomes the gift.  After mating, the female usually eats the male. </a:t>
            </a:r>
          </a:p>
          <a:p>
            <a:pPr lvl="1"/>
            <a:r>
              <a:rPr lang="en-US" altLang="en-US" sz="2400" dirty="0"/>
              <a:t>This also happens to the male </a:t>
            </a:r>
            <a:r>
              <a:rPr lang="en-US" altLang="en-US" sz="2400" u="sng" dirty="0"/>
              <a:t>Australian redback spider.</a:t>
            </a:r>
          </a:p>
          <a:p>
            <a:pPr lvl="1">
              <a:buFontTx/>
              <a:buNone/>
            </a:pPr>
            <a:endParaRPr lang="en-US" altLang="en-US" sz="1000" dirty="0"/>
          </a:p>
          <a:p>
            <a:pPr lvl="1"/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Too bad guys!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7B36191E-C5DF-B335-4553-A6EFF67BE22A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4A45C-0C4E-E387-FCFF-84C00133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E547C86-C2CD-6508-DFD1-C1C110E10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Nuptial gifts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C81591A-9FD4-818F-C20D-51FD060789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4572000"/>
            <a:ext cx="3276600" cy="1219200"/>
          </a:xfrm>
        </p:spPr>
        <p:txBody>
          <a:bodyPr/>
          <a:lstStyle/>
          <a:p>
            <a:pPr marL="457200" lvl="1" indent="-338138">
              <a:buNone/>
            </a:pPr>
            <a:r>
              <a:rPr lang="en-US" altLang="en-US" sz="2400" dirty="0"/>
              <a:t>2. 	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Secrete saliva onto leaves and offer it as food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08F62665-FCD1-6BBD-FB22-61D0AEDF1868}"/>
              </a:ext>
            </a:extLst>
          </p:cNvPr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A463BCF5-4128-720A-2611-D3E642593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 err="1"/>
              <a:t>Scorpionfly</a:t>
            </a:r>
            <a:r>
              <a:rPr lang="en-US" altLang="en-US" sz="2400" dirty="0"/>
              <a:t> - </a:t>
            </a:r>
          </a:p>
          <a:p>
            <a:pPr lvl="1"/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These guys do one of two things: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CD2E4903-086E-5E40-93C9-F76E9485A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257729"/>
            <a:ext cx="2819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4488" lvl="1" indent="-344488"/>
            <a:r>
              <a:rPr lang="en-US" altLang="en-US" sz="2400" dirty="0"/>
              <a:t>1.  Present dead insects to the female as a gift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C9D6E-329F-299A-44A0-02EBBC14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  <p:bldP spid="15365" grpId="0" autoUpdateAnimBg="0"/>
      <p:bldP spid="1536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37314DC-8897-A197-7639-709DEB876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8474084-4362-1BEE-CBBE-3BE198E3C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772400" cy="1524000"/>
          </a:xfrm>
        </p:spPr>
        <p:txBody>
          <a:bodyPr/>
          <a:lstStyle/>
          <a:p>
            <a:r>
              <a:rPr lang="en-US" altLang="en-US"/>
              <a:t>Organisms not only need to </a:t>
            </a:r>
            <a:r>
              <a:rPr lang="en-US" altLang="en-US" u="sng"/>
              <a:t>survive</a:t>
            </a:r>
            <a:r>
              <a:rPr lang="en-US" altLang="en-US"/>
              <a:t>, they need to </a:t>
            </a:r>
            <a:r>
              <a:rPr lang="en-US" altLang="en-US" u="sng"/>
              <a:t>reproduce</a:t>
            </a:r>
            <a:r>
              <a:rPr lang="en-US" altLang="en-US"/>
              <a:t> to carry on their family tree.  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5E5BE1A-4EC9-3E27-6C5A-26A4B64B6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</a:rPr>
              <a:t>These are just a few examples of sexual selection.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C36B6671-1142-9CE3-606D-5D01DD3EB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0"/>
            <a:ext cx="7543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</a:rPr>
              <a:t>Organisms often mate with those they feel have “Good genes” to pass on to their offspring.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F79CE-0BD4-B8E8-B7B0-53280E16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2" grpId="0" autoUpdateAnimBg="0"/>
      <p:bldP spid="1741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F8E4CCB-EF55-BDFC-1A61-37424619F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CE19225-CA94-0541-DFC3-3497E3C29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Different organisms look for different things to indicate “Good genes”.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D70DB98-C56B-D177-54CE-36420CD0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232150"/>
            <a:ext cx="391645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/>
              <a:t>Examples</a:t>
            </a:r>
            <a:r>
              <a:rPr lang="en-US" altLang="en-US" sz="2400" dirty="0"/>
              <a:t> are:</a:t>
            </a:r>
          </a:p>
          <a:p>
            <a:pPr lvl="1"/>
            <a:r>
              <a:rPr lang="en-US" altLang="en-US" sz="2400" dirty="0"/>
              <a:t>Looks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Songs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Dance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Nuptial gifts</a:t>
            </a:r>
          </a:p>
          <a:p>
            <a:pPr lvl="1">
              <a:spcBef>
                <a:spcPts val="1200"/>
              </a:spcBef>
            </a:pPr>
            <a:r>
              <a:rPr lang="en-US" altLang="en-US" sz="2400" dirty="0"/>
              <a:t>Creation of a nest or home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A2D71-6AD5-0CE6-AF03-79A07B7D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248400"/>
            <a:ext cx="2895600" cy="457200"/>
          </a:xfrm>
        </p:spPr>
        <p:txBody>
          <a:bodyPr/>
          <a:lstStyle/>
          <a:p>
            <a:r>
              <a:rPr lang="en-US" altLang="en-US" dirty="0"/>
              <a:t>Natural Selection &amp;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122DC19-5963-D430-8FDE-C9A5965CA6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US" altLang="en-US" sz="4400"/>
              <a:t>What are you looking </a:t>
            </a:r>
            <a:br>
              <a:rPr lang="en-US" altLang="en-US" sz="4400"/>
            </a:br>
            <a:r>
              <a:rPr lang="en-US" altLang="en-US" sz="4400"/>
              <a:t>for in a mate?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6DD8716-8481-6FE1-709A-037C2AD5F5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/>
              <a:t>Hmmmmmmmmm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9A35D7A5-DF7E-E993-36FC-0E224CCFB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Cryptic coloration</a:t>
            </a:r>
          </a:p>
        </p:txBody>
      </p:sp>
      <p:pic>
        <p:nvPicPr>
          <p:cNvPr id="12293" name="Picture 5" descr=" Polar Bears - Pictures ">
            <a:extLst>
              <a:ext uri="{FF2B5EF4-FFF2-40B4-BE49-F238E27FC236}">
                <a16:creationId xmlns:a16="http://schemas.microsoft.com/office/drawing/2014/main" id="{921C9B11-2DA8-399C-DC64-6BFCF57D7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276600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50E0711B-C606-F199-3B22-BE7E6262B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784600"/>
            <a:ext cx="339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http://www.polar-bears-polar-bears.com/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2297" name="Picture 9" descr="sandfish">
            <a:extLst>
              <a:ext uri="{FF2B5EF4-FFF2-40B4-BE49-F238E27FC236}">
                <a16:creationId xmlns:a16="http://schemas.microsoft.com/office/drawing/2014/main" id="{AE42A67E-4CC5-4128-6996-F4872969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648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Rectangle 10">
            <a:extLst>
              <a:ext uri="{FF2B5EF4-FFF2-40B4-BE49-F238E27FC236}">
                <a16:creationId xmlns:a16="http://schemas.microsoft.com/office/drawing/2014/main" id="{51FB3B24-B7F8-537E-42C5-F3BAF19B6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2359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 you see the fish?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http://chalk.richmond.edu/education/projects/webunits/adaptations/camou1.html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14519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9ED51C19-4C9A-1AE4-A5CA-C99922C79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33CC"/>
                </a:solidFill>
              </a:rPr>
              <a:t>Cryptic coloration</a:t>
            </a:r>
          </a:p>
        </p:txBody>
      </p:sp>
      <p:pic>
        <p:nvPicPr>
          <p:cNvPr id="14342" name="Picture 6" descr="Mimic Octopus">
            <a:extLst>
              <a:ext uri="{FF2B5EF4-FFF2-40B4-BE49-F238E27FC236}">
                <a16:creationId xmlns:a16="http://schemas.microsoft.com/office/drawing/2014/main" id="{C472DF56-0FE7-124C-A4A1-53C2EEB15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314825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Grizzly bear">
            <a:extLst>
              <a:ext uri="{FF2B5EF4-FFF2-40B4-BE49-F238E27FC236}">
                <a16:creationId xmlns:a16="http://schemas.microsoft.com/office/drawing/2014/main" id="{6F48727D-8B3F-308C-54F8-61E614FC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4958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9">
            <a:extLst>
              <a:ext uri="{FF2B5EF4-FFF2-40B4-BE49-F238E27FC236}">
                <a16:creationId xmlns:a16="http://schemas.microsoft.com/office/drawing/2014/main" id="{B3B303D4-E730-BF61-9C0F-E14888F44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99314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This is a grizzly bear hiding in the bushes and the snow – Scary, eh?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http://www.dailymail.co.uk/sciencetech/article-1080207/Masters-disguise-Stunning-pictures-tricks-used-creatures-camouflage-themselves.html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96BBB4C0-C839-9D0C-BA3B-6A4BE3D4A3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2672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30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0B98-E27F-D68E-06B3-96ADF1C6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7"/>
            <a:ext cx="8229600" cy="788987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Adaptations</a:t>
            </a:r>
            <a:endParaRPr lang="en-US" sz="8800" dirty="0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2DA7B-C3D3-EA55-0420-21DC0114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" y="1038620"/>
            <a:ext cx="8915400" cy="788987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Aposematic Colorations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24CFA-D618-55BE-E342-18FF0A029DCA}"/>
              </a:ext>
            </a:extLst>
          </p:cNvPr>
          <p:cNvSpPr txBox="1"/>
          <p:nvPr/>
        </p:nvSpPr>
        <p:spPr>
          <a:xfrm>
            <a:off x="17206" y="1842355"/>
            <a:ext cx="43261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“Sematic” means ‘to warn’ … “Apo” means ‘away’.</a:t>
            </a:r>
          </a:p>
          <a:p>
            <a:pPr marL="9144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Usually bright colored animals in which the brightness warns the predator to stay away.</a:t>
            </a:r>
          </a:p>
          <a:p>
            <a:pPr marL="9144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0DAEF-DB97-496B-9E39-E299D4104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479" y="1793194"/>
            <a:ext cx="4572221" cy="2093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7DD5C7-3D19-72C4-746A-E3A42E33F27D}"/>
              </a:ext>
            </a:extLst>
          </p:cNvPr>
          <p:cNvSpPr txBox="1"/>
          <p:nvPr/>
        </p:nvSpPr>
        <p:spPr>
          <a:xfrm>
            <a:off x="199103" y="4442426"/>
            <a:ext cx="87457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Defenses of these organisms include:  poison (ivy), venom (snakes), quills (porcupine), bad taste (Monarch butterfly), odor (skunk), ink (octopus), stingers (bees), coral snake, poison dart frog.</a:t>
            </a:r>
          </a:p>
          <a:p>
            <a:pPr marL="9144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Predators have to learn the defense mechanism.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48DD9A3-91B8-FD0F-736C-445C6A48C4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Natural Selection &amp; Adaptation</a:t>
            </a:r>
          </a:p>
        </p:txBody>
      </p:sp>
    </p:spTree>
    <p:extLst>
      <p:ext uri="{BB962C8B-B14F-4D97-AF65-F5344CB8AC3E}">
        <p14:creationId xmlns:p14="http://schemas.microsoft.com/office/powerpoint/2010/main" val="295703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82B642F8-8D26-F955-8D8B-F7DA1EF34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FF00"/>
                </a:solidFill>
              </a:rPr>
              <a:t>Aposematic coloration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5D6F5322-3F41-AC9B-FDA1-C6E2156EB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2819400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>
            <a:extLst>
              <a:ext uri="{FF2B5EF4-FFF2-40B4-BE49-F238E27FC236}">
                <a16:creationId xmlns:a16="http://schemas.microsoft.com/office/drawing/2014/main" id="{26B665B4-B659-5A5E-D786-443F32D56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452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http://www.indianchild.com/honey_bee.htm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3085" name="Picture 13" descr="Photo: Coral snake">
            <a:extLst>
              <a:ext uri="{FF2B5EF4-FFF2-40B4-BE49-F238E27FC236}">
                <a16:creationId xmlns:a16="http://schemas.microsoft.com/office/drawing/2014/main" id="{FBFB1956-5E1C-28D6-3875-75093A581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14">
            <a:extLst>
              <a:ext uri="{FF2B5EF4-FFF2-40B4-BE49-F238E27FC236}">
                <a16:creationId xmlns:a16="http://schemas.microsoft.com/office/drawing/2014/main" id="{C51324AB-8C49-DC6A-9B8F-5AA7C748C32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86000" y="5181600"/>
            <a:ext cx="644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http://animals.nationalgeographic.com/animals/reptiles/eastern-coral-snake.html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79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D049889-BFE5-16CA-83DF-E72E0B52D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</a:rPr>
              <a:t>Aposematic coloration</a:t>
            </a:r>
          </a:p>
        </p:txBody>
      </p:sp>
      <p:pic>
        <p:nvPicPr>
          <p:cNvPr id="6149" name="Picture 5" descr="Photo: Baby striped skunks">
            <a:extLst>
              <a:ext uri="{FF2B5EF4-FFF2-40B4-BE49-F238E27FC236}">
                <a16:creationId xmlns:a16="http://schemas.microsoft.com/office/drawing/2014/main" id="{995C55AB-F911-97C3-671F-F08482A65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8">
            <a:extLst>
              <a:ext uri="{FF2B5EF4-FFF2-40B4-BE49-F238E27FC236}">
                <a16:creationId xmlns:a16="http://schemas.microsoft.com/office/drawing/2014/main" id="{682E728E-1675-C108-C2D4-F2D6EF7F7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4953000"/>
            <a:ext cx="5592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http://animals.nationalgeographic.com/animals/mammals/skunk.html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6154" name="Picture 10" descr="Orange-blue Poison Dart Frog (Dendrobates)">
            <a:extLst>
              <a:ext uri="{FF2B5EF4-FFF2-40B4-BE49-F238E27FC236}">
                <a16:creationId xmlns:a16="http://schemas.microsoft.com/office/drawing/2014/main" id="{BC5F027D-02DB-D4A2-2E33-F710D099D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4290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>
            <a:extLst>
              <a:ext uri="{FF2B5EF4-FFF2-40B4-BE49-F238E27FC236}">
                <a16:creationId xmlns:a16="http://schemas.microsoft.com/office/drawing/2014/main" id="{724FBDEC-DEB5-BFE4-2F29-D783ABB05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0"/>
            <a:ext cx="4271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http://www.casarioblanco.com/poison-dart-frog.html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2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0B98-E27F-D68E-06B3-96ADF1C6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7"/>
            <a:ext cx="8229600" cy="788987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Adaptations</a:t>
            </a:r>
            <a:endParaRPr lang="en-US" sz="8800" dirty="0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2DA7B-C3D3-EA55-0420-21DC0114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" y="1038620"/>
            <a:ext cx="8915400" cy="788987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 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Disruptive Colorations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24CFA-D618-55BE-E342-18FF0A029DCA}"/>
              </a:ext>
            </a:extLst>
          </p:cNvPr>
          <p:cNvSpPr txBox="1"/>
          <p:nvPr/>
        </p:nvSpPr>
        <p:spPr>
          <a:xfrm>
            <a:off x="114300" y="1842354"/>
            <a:ext cx="4039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Coloration that is broken up or disrupts the shape of the animal.</a:t>
            </a:r>
          </a:p>
          <a:p>
            <a:pPr marL="9144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AE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It makes it difficult to see their body.</a:t>
            </a:r>
          </a:p>
          <a:p>
            <a:pPr marL="9144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AE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Tiger, zebra, cheetah, etc.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F0224-BB0C-44EE-253F-A3BC3D854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00" y="1844813"/>
            <a:ext cx="4972894" cy="35052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90996B-200B-25C3-0876-E6000AC2F8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Natural Selection &amp; Adaptation</a:t>
            </a:r>
          </a:p>
        </p:txBody>
      </p:sp>
    </p:spTree>
    <p:extLst>
      <p:ext uri="{BB962C8B-B14F-4D97-AF65-F5344CB8AC3E}">
        <p14:creationId xmlns:p14="http://schemas.microsoft.com/office/powerpoint/2010/main" val="1830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223</TotalTime>
  <Words>1318</Words>
  <Application>Microsoft Office PowerPoint</Application>
  <PresentationFormat>On-screen Show (4:3)</PresentationFormat>
  <Paragraphs>192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Comic Sans MS</vt:lpstr>
      <vt:lpstr>Noto Sans Symbols</vt:lpstr>
      <vt:lpstr>Tahoma</vt:lpstr>
      <vt:lpstr>Times New Roman</vt:lpstr>
      <vt:lpstr>Wingdings</vt:lpstr>
      <vt:lpstr>Blank Presentation</vt:lpstr>
      <vt:lpstr>Ripple</vt:lpstr>
      <vt:lpstr>Textured</vt:lpstr>
      <vt:lpstr>Default Design</vt:lpstr>
      <vt:lpstr>Go to the “Slide Show” shade above</vt:lpstr>
      <vt:lpstr>Natural Selection Survival of the fittest </vt:lpstr>
      <vt:lpstr>Adaptations</vt:lpstr>
      <vt:lpstr>Cryptic coloration</vt:lpstr>
      <vt:lpstr>Cryptic coloration</vt:lpstr>
      <vt:lpstr>Adaptations</vt:lpstr>
      <vt:lpstr>Aposematic coloration</vt:lpstr>
      <vt:lpstr>Aposematic coloration</vt:lpstr>
      <vt:lpstr>Adaptations</vt:lpstr>
      <vt:lpstr>Disruptive coloration</vt:lpstr>
      <vt:lpstr>Disruptive coloration</vt:lpstr>
      <vt:lpstr>Disruptive coloration</vt:lpstr>
      <vt:lpstr>Mimicry</vt:lpstr>
      <vt:lpstr>                   Mimicry</vt:lpstr>
      <vt:lpstr>Adaptations</vt:lpstr>
      <vt:lpstr>Adaptations</vt:lpstr>
      <vt:lpstr>Behavior Patterns</vt:lpstr>
      <vt:lpstr>Natural Selection</vt:lpstr>
      <vt:lpstr>Sexual Selection</vt:lpstr>
      <vt:lpstr>Sexual Selection</vt:lpstr>
      <vt:lpstr>Sexual Selection</vt:lpstr>
      <vt:lpstr>Sexual Selection</vt:lpstr>
      <vt:lpstr> Bower birds</vt:lpstr>
      <vt:lpstr>Peacocks</vt:lpstr>
      <vt:lpstr>Barn Swallows</vt:lpstr>
      <vt:lpstr>Song Birds - Tree Swallow</vt:lpstr>
      <vt:lpstr>Song birds</vt:lpstr>
      <vt:lpstr>Song birds</vt:lpstr>
      <vt:lpstr>Fowl</vt:lpstr>
      <vt:lpstr>Nuptial gifts</vt:lpstr>
      <vt:lpstr>Nuptial gifts</vt:lpstr>
      <vt:lpstr>Nuptial gifts</vt:lpstr>
      <vt:lpstr>Nuptial gifts</vt:lpstr>
      <vt:lpstr>Summary</vt:lpstr>
      <vt:lpstr>Summary</vt:lpstr>
      <vt:lpstr>What are you looking  for in a mate?</vt:lpstr>
    </vt:vector>
  </TitlesOfParts>
  <Company>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Selection</dc:title>
  <dc:creator>Clarenceville School District</dc:creator>
  <cp:lastModifiedBy>Craig Riesen</cp:lastModifiedBy>
  <cp:revision>45</cp:revision>
  <dcterms:created xsi:type="dcterms:W3CDTF">2007-12-19T23:37:51Z</dcterms:created>
  <dcterms:modified xsi:type="dcterms:W3CDTF">2022-07-11T17:14:08Z</dcterms:modified>
</cp:coreProperties>
</file>