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1" r:id="rId3"/>
    <p:sldMasterId id="2147483698" r:id="rId4"/>
    <p:sldMasterId id="2147483700" r:id="rId5"/>
    <p:sldMasterId id="2147483707" r:id="rId6"/>
    <p:sldMasterId id="2147483714" r:id="rId7"/>
    <p:sldMasterId id="2147483721" r:id="rId8"/>
    <p:sldMasterId id="2147483728" r:id="rId9"/>
    <p:sldMasterId id="2147483735" r:id="rId10"/>
    <p:sldMasterId id="2147483742" r:id="rId11"/>
    <p:sldMasterId id="2147483756" r:id="rId12"/>
    <p:sldMasterId id="2147483773" r:id="rId13"/>
    <p:sldMasterId id="2147483781" r:id="rId14"/>
    <p:sldMasterId id="2147483799" r:id="rId15"/>
  </p:sldMasterIdLst>
  <p:notesMasterIdLst>
    <p:notesMasterId r:id="rId82"/>
  </p:notesMasterIdLst>
  <p:sldIdLst>
    <p:sldId id="349" r:id="rId16"/>
    <p:sldId id="257" r:id="rId17"/>
    <p:sldId id="367" r:id="rId18"/>
    <p:sldId id="374" r:id="rId19"/>
    <p:sldId id="368" r:id="rId20"/>
    <p:sldId id="369" r:id="rId21"/>
    <p:sldId id="372" r:id="rId22"/>
    <p:sldId id="375" r:id="rId23"/>
    <p:sldId id="371" r:id="rId24"/>
    <p:sldId id="373" r:id="rId25"/>
    <p:sldId id="321" r:id="rId26"/>
    <p:sldId id="376" r:id="rId27"/>
    <p:sldId id="258" r:id="rId28"/>
    <p:sldId id="301" r:id="rId29"/>
    <p:sldId id="334"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377" r:id="rId43"/>
    <p:sldId id="271" r:id="rId44"/>
    <p:sldId id="272" r:id="rId45"/>
    <p:sldId id="273" r:id="rId46"/>
    <p:sldId id="274" r:id="rId47"/>
    <p:sldId id="275" r:id="rId48"/>
    <p:sldId id="276" r:id="rId49"/>
    <p:sldId id="378" r:id="rId50"/>
    <p:sldId id="279" r:id="rId51"/>
    <p:sldId id="280" r:id="rId52"/>
    <p:sldId id="281" r:id="rId53"/>
    <p:sldId id="323" r:id="rId54"/>
    <p:sldId id="278" r:id="rId55"/>
    <p:sldId id="379" r:id="rId56"/>
    <p:sldId id="282" r:id="rId57"/>
    <p:sldId id="380" r:id="rId58"/>
    <p:sldId id="283" r:id="rId59"/>
    <p:sldId id="383" r:id="rId60"/>
    <p:sldId id="277" r:id="rId61"/>
    <p:sldId id="284" r:id="rId62"/>
    <p:sldId id="384" r:id="rId63"/>
    <p:sldId id="286" r:id="rId64"/>
    <p:sldId id="285" r:id="rId65"/>
    <p:sldId id="287" r:id="rId66"/>
    <p:sldId id="289" r:id="rId67"/>
    <p:sldId id="288" r:id="rId68"/>
    <p:sldId id="386" r:id="rId69"/>
    <p:sldId id="290" r:id="rId70"/>
    <p:sldId id="291" r:id="rId71"/>
    <p:sldId id="292" r:id="rId72"/>
    <p:sldId id="293" r:id="rId73"/>
    <p:sldId id="294" r:id="rId74"/>
    <p:sldId id="295" r:id="rId75"/>
    <p:sldId id="296" r:id="rId76"/>
    <p:sldId id="297" r:id="rId77"/>
    <p:sldId id="298" r:id="rId78"/>
    <p:sldId id="299" r:id="rId79"/>
    <p:sldId id="300" r:id="rId80"/>
    <p:sldId id="38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0"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notesMaster" Target="notesMasters/notesMaster1.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93D5B-A24B-4B66-A12A-B4A65D396735}" type="datetimeFigureOut">
              <a:rPr lang="en-US" smtClean="0"/>
              <a:t>11/10/2022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29123-CFBD-4131-9FFD-536FAA744E6B}" type="slidenum">
              <a:rPr lang="en-US" smtClean="0"/>
              <a:t>‹#›</a:t>
            </a:fld>
            <a:endParaRPr lang="en-US"/>
          </a:p>
        </p:txBody>
      </p:sp>
    </p:spTree>
    <p:extLst>
      <p:ext uri="{BB962C8B-B14F-4D97-AF65-F5344CB8AC3E}">
        <p14:creationId xmlns:p14="http://schemas.microsoft.com/office/powerpoint/2010/main" val="238144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B12C2862-2E4B-4F8C-91AD-A11D26538A34}" type="slidenum">
              <a:rPr lang="en-US">
                <a:solidFill>
                  <a:prstClr val="white"/>
                </a:solidFill>
              </a:rPr>
              <a:pPr/>
              <a:t>2</a:t>
            </a:fld>
            <a:endParaRPr lang="en-US">
              <a:solidFill>
                <a:prstClr val="white"/>
              </a:solidFill>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7200"/>
            <a:ext cx="4398962" cy="32988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instructional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sz="1100" b="1" dirty="0"/>
              <a:t>iming ≈ 0.5 minutes</a:t>
            </a:r>
          </a:p>
          <a:p>
            <a:pPr marL="171450" indent="-171450">
              <a:buFont typeface="Arial" pitchFamily="34" charset="0"/>
              <a:buChar char="•"/>
            </a:pPr>
            <a:r>
              <a:rPr lang="en-US" baseline="0" dirty="0"/>
              <a:t>Living organisms need energy to accomplish the wide variety of tasks they attempt each day.</a:t>
            </a:r>
          </a:p>
          <a:p>
            <a:pPr marL="171450" indent="-171450">
              <a:buFont typeface="Arial" pitchFamily="34" charset="0"/>
              <a:buChar char="•"/>
            </a:pPr>
            <a:r>
              <a:rPr lang="en-US" dirty="0"/>
              <a:t>You</a:t>
            </a:r>
            <a:r>
              <a:rPr lang="en-US" baseline="0" dirty="0"/>
              <a:t> will begin learning about how energy is captured from the Sun and stored in organic molecules.</a:t>
            </a:r>
            <a:endParaRPr lang="en-US" dirty="0"/>
          </a:p>
          <a:p>
            <a:pPr marL="388931" lvl="1" indent="-171450">
              <a:buFont typeface="Arial" pitchFamily="34" charset="0"/>
              <a:buChar char="•"/>
            </a:pPr>
            <a:r>
              <a:rPr lang="en-US" dirty="0"/>
              <a:t>[read</a:t>
            </a:r>
            <a:r>
              <a:rPr lang="en-US" baseline="0" dirty="0"/>
              <a:t> objectives]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015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r>
              <a:rPr lang="en-US" b="1" dirty="0"/>
              <a:t>Timing ≈ 0.5min</a:t>
            </a:r>
          </a:p>
          <a:p>
            <a:r>
              <a:rPr lang="en-US" dirty="0"/>
              <a:t>Asexual reproduction happens</a:t>
            </a:r>
            <a:r>
              <a:rPr lang="en-US" baseline="0" dirty="0"/>
              <a:t> differently in prokaryotes and eukaryotes. This is because the process of cell division is different in prokaryotes than it is in eukaryotes. We’re going to look at prokaryotes first.</a:t>
            </a:r>
            <a:endParaRPr lang="en-US" dirty="0"/>
          </a:p>
          <a:p>
            <a:r>
              <a:rPr lang="en-US" dirty="0"/>
              <a:t>[animate]</a:t>
            </a:r>
          </a:p>
          <a:p>
            <a:r>
              <a:rPr lang="en-US" b="1" dirty="0"/>
              <a:t>The process of cell division (asexual reproduction) in prokaryotic organisms by which the parent cell divides into two genetically identical cells.</a:t>
            </a:r>
          </a:p>
          <a:p>
            <a:r>
              <a:rPr lang="en-US" dirty="0"/>
              <a:t>-</a:t>
            </a:r>
            <a:r>
              <a:rPr lang="en-US" i="1" dirty="0"/>
              <a:t>Go</a:t>
            </a:r>
            <a:r>
              <a:rPr lang="en-US" i="1" baseline="0" dirty="0"/>
              <a:t> through the animation</a:t>
            </a:r>
          </a:p>
          <a:p>
            <a:r>
              <a:rPr lang="en-US" i="0" baseline="0" dirty="0"/>
              <a:t>-This is a relatively simple process of division where the </a:t>
            </a:r>
            <a:r>
              <a:rPr lang="en-US" i="0" baseline="0" dirty="0" err="1"/>
              <a:t>dna</a:t>
            </a:r>
            <a:r>
              <a:rPr lang="en-US" i="0" baseline="0" dirty="0"/>
              <a:t> gets copied and then the cell divides equally to generate 2 identical cells.</a:t>
            </a:r>
            <a:endParaRPr lang="en-US" i="0" dirty="0"/>
          </a:p>
          <a:p>
            <a:endParaRPr lang="en-US" dirty="0"/>
          </a:p>
          <a:p>
            <a:r>
              <a:rPr lang="en-US" b="1" u="sng" dirty="0"/>
              <a:t>SOURCES:</a:t>
            </a:r>
          </a:p>
          <a:p>
            <a:pPr marL="0" lvl="1" defTabSz="931774">
              <a:spcBef>
                <a:spcPts val="582"/>
              </a:spcBef>
              <a:defRPr/>
            </a:pPr>
            <a:r>
              <a:rPr lang="en-US" sz="1200" dirty="0"/>
              <a:t>Binary fission animation. “Binary Fission Anim.,” </a:t>
            </a:r>
            <a:r>
              <a:rPr lang="en-US" sz="1200" dirty="0" err="1"/>
              <a:t>ZabMilenko</a:t>
            </a:r>
            <a:r>
              <a:rPr lang="en-US" sz="1200" dirty="0"/>
              <a:t>. 2004 as CC/GNU, Digital Animation. http://en.wikipedia.org/wiki/File:Binary_fission_anim.gif (accessed March 4, 2011).</a:t>
            </a:r>
            <a:r>
              <a:rPr lang="en-US" dirty="0"/>
              <a:t> </a:t>
            </a:r>
          </a:p>
          <a:p>
            <a:endParaRPr lang="en-US" b="1" u="sng"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12</a:t>
            </a:fld>
            <a:endParaRPr lang="en-US"/>
          </a:p>
        </p:txBody>
      </p:sp>
    </p:spTree>
    <p:extLst>
      <p:ext uri="{BB962C8B-B14F-4D97-AF65-F5344CB8AC3E}">
        <p14:creationId xmlns:p14="http://schemas.microsoft.com/office/powerpoint/2010/main" val="43553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r>
              <a:rPr lang="en-US" b="1" dirty="0"/>
              <a:t>Timing ≈ 1</a:t>
            </a:r>
            <a:r>
              <a:rPr lang="en-US" b="1" baseline="0" dirty="0"/>
              <a:t> minute</a:t>
            </a:r>
          </a:p>
          <a:p>
            <a:r>
              <a:rPr lang="en-US" dirty="0"/>
              <a:t>Now lets look at how asexual reproduction happens in eukaryotes. It is still going to occur through</a:t>
            </a:r>
            <a:r>
              <a:rPr lang="en-US" baseline="0" dirty="0"/>
              <a:t> cell division, but since the cells of eukaryotes are more complicated, the process is more complicated too.</a:t>
            </a:r>
            <a:endParaRPr lang="en-US" dirty="0"/>
          </a:p>
          <a:p>
            <a:r>
              <a:rPr lang="en-US" dirty="0"/>
              <a:t>[animate]</a:t>
            </a:r>
          </a:p>
          <a:p>
            <a:r>
              <a:rPr lang="en-US" sz="800" dirty="0">
                <a:cs typeface="Arial"/>
              </a:rPr>
              <a:t>Mitosis is The process of cell division by which exact copies of chromosomes are divided to create two daughter cells, each with a complete set of identical chromosomes.</a:t>
            </a:r>
          </a:p>
          <a:p>
            <a:r>
              <a:rPr lang="en-US" sz="800" dirty="0">
                <a:cs typeface="Arial"/>
              </a:rPr>
              <a:t>[animate]</a:t>
            </a:r>
          </a:p>
          <a:p>
            <a:r>
              <a:rPr lang="en-US" dirty="0"/>
              <a:t>-There are 4 steps to</a:t>
            </a:r>
            <a:r>
              <a:rPr lang="en-US" baseline="0" dirty="0"/>
              <a:t> cell division through mitosis, and we sometimes refer to them as PMAT (“p-mat”) to stand for the 4 steps, prophase, metaphase, anaphase, and </a:t>
            </a:r>
            <a:r>
              <a:rPr lang="en-US" baseline="0" dirty="0" err="1"/>
              <a:t>telophase</a:t>
            </a:r>
            <a:endParaRPr lang="en-US" dirty="0"/>
          </a:p>
          <a:p>
            <a:r>
              <a:rPr lang="en-US" i="1" dirty="0"/>
              <a:t>-Go</a:t>
            </a:r>
            <a:r>
              <a:rPr lang="en-US" i="1" baseline="0" dirty="0"/>
              <a:t> through the picture and explain the steps briefly (prophase- chromosomes condense, metaphase-chromosomes line up in the middle, anaphase-chromosomes pull apart, </a:t>
            </a:r>
            <a:r>
              <a:rPr lang="en-US" i="1" baseline="0" dirty="0" err="1"/>
              <a:t>telophase</a:t>
            </a:r>
            <a:r>
              <a:rPr lang="en-US" i="1" baseline="0" dirty="0"/>
              <a:t>-cells prep for division)</a:t>
            </a:r>
          </a:p>
          <a:p>
            <a:r>
              <a:rPr lang="en-US" i="0" baseline="0" dirty="0"/>
              <a:t>[animate]</a:t>
            </a:r>
          </a:p>
          <a:p>
            <a:r>
              <a:rPr lang="en-US" i="0" baseline="0" dirty="0"/>
              <a:t>-This form of cell division also creates 2 identical cells but in eukaryotes. </a:t>
            </a:r>
          </a:p>
          <a:p>
            <a:r>
              <a:rPr lang="en-US" i="0" baseline="0" dirty="0"/>
              <a:t>-This is the process of cell division that makes new cells and allows your body to grow and heal.</a:t>
            </a:r>
          </a:p>
          <a:p>
            <a:pPr marL="769" lvl="1" defTabSz="931774">
              <a:lnSpc>
                <a:spcPct val="113000"/>
              </a:lnSpc>
              <a:spcBef>
                <a:spcPts val="510"/>
              </a:spcBef>
              <a:spcAft>
                <a:spcPts val="0"/>
              </a:spcAft>
              <a:buClr>
                <a:schemeClr val="accent1"/>
              </a:buClr>
              <a:defRPr/>
            </a:pPr>
            <a:r>
              <a:rPr lang="en-US" i="0" baseline="0" dirty="0"/>
              <a:t>-Mitosis can also generate new organisms through budding and spore formation. Budding is when a new offspring is generated from a section of the parent and happens mostly in </a:t>
            </a:r>
            <a:r>
              <a:rPr lang="en-US" i="0" baseline="0" dirty="0" err="1"/>
              <a:t>protists</a:t>
            </a:r>
            <a:r>
              <a:rPr lang="en-US" i="0" baseline="0" dirty="0"/>
              <a:t> and plants, though some animals like sponges can bud as well. Spore formation is r</a:t>
            </a:r>
            <a:r>
              <a:rPr lang="en-US" sz="900" kern="0" dirty="0">
                <a:solidFill>
                  <a:srgbClr val="000000"/>
                </a:solidFill>
                <a:ea typeface="Lucida Grande"/>
                <a:cs typeface="Lucida Grande"/>
              </a:rPr>
              <a:t>eproduction from spores that separate from the parent to form a new organism.</a:t>
            </a:r>
          </a:p>
          <a:p>
            <a:endParaRPr lang="en-US" b="1" u="sng" dirty="0"/>
          </a:p>
          <a:p>
            <a:r>
              <a:rPr lang="en-US" b="1" u="sng" dirty="0"/>
              <a:t>SOURCES:</a:t>
            </a:r>
          </a:p>
          <a:p>
            <a:pPr defTabSz="931774">
              <a:spcBef>
                <a:spcPts val="582"/>
              </a:spcBef>
              <a:defRPr/>
            </a:pPr>
            <a:r>
              <a:rPr lang="en-US" sz="1100" dirty="0"/>
              <a:t>Mitosis. “</a:t>
            </a:r>
            <a:r>
              <a:rPr lang="en-US" b="0" dirty="0"/>
              <a:t>MITOSIS cells secuence.svg,”</a:t>
            </a:r>
            <a:r>
              <a:rPr lang="en-US" sz="1100" dirty="0"/>
              <a:t> Mariana Ruiz Villarreal. 2008 as PD, Digital Image. http://commons.wikimedia.org/wiki/File:MITOSIS_cells_secuence.svg (accessed March 3, 2011). </a:t>
            </a:r>
          </a:p>
          <a:p>
            <a:endParaRPr lang="en-US" b="1" u="sng"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14</a:t>
            </a:fld>
            <a:endParaRPr lang="en-US"/>
          </a:p>
        </p:txBody>
      </p:sp>
    </p:spTree>
    <p:extLst>
      <p:ext uri="{BB962C8B-B14F-4D97-AF65-F5344CB8AC3E}">
        <p14:creationId xmlns:p14="http://schemas.microsoft.com/office/powerpoint/2010/main" val="394502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defTabSz="931774">
              <a:spcBef>
                <a:spcPts val="582"/>
              </a:spcBef>
              <a:defRPr/>
            </a:pPr>
            <a:r>
              <a:rPr lang="en-US" b="1" dirty="0"/>
              <a:t>Timing ≈ .5 min</a:t>
            </a:r>
          </a:p>
          <a:p>
            <a:endParaRPr lang="en-US" b="0" dirty="0"/>
          </a:p>
          <a:p>
            <a:r>
              <a:rPr lang="en-US" b="0" dirty="0"/>
              <a:t>Asexual reproduction is an important process</a:t>
            </a:r>
            <a:r>
              <a:rPr lang="en-US" b="0" baseline="0" dirty="0"/>
              <a:t> to living things.</a:t>
            </a:r>
            <a:endParaRPr lang="en-US" b="0" dirty="0"/>
          </a:p>
          <a:p>
            <a:pPr marL="174708" indent="-174708">
              <a:buFont typeface="Arial" pitchFamily="34" charset="0"/>
              <a:buChar char="•"/>
            </a:pPr>
            <a:r>
              <a:rPr lang="en-US" dirty="0"/>
              <a:t>Living organisms depend on mitosis for life. Remember that this is the process that allows for asexual reproduction! But</a:t>
            </a:r>
            <a:r>
              <a:rPr lang="en-US" baseline="0" dirty="0"/>
              <a:t> what does that allow living things to do?</a:t>
            </a:r>
            <a:endParaRPr lang="en-US" dirty="0"/>
          </a:p>
          <a:p>
            <a:pPr marL="174708" indent="-174708">
              <a:buFont typeface="Arial" pitchFamily="34" charset="0"/>
              <a:buChar char="•"/>
            </a:pPr>
            <a:r>
              <a:rPr lang="en-US" dirty="0"/>
              <a:t>As cells are duplicated and divided, new cells are formed.</a:t>
            </a:r>
          </a:p>
          <a:p>
            <a:pPr marL="174708" indent="-174708">
              <a:buFont typeface="Arial" pitchFamily="34" charset="0"/>
              <a:buChar char="•"/>
            </a:pPr>
            <a:r>
              <a:rPr lang="en-US" dirty="0"/>
              <a:t>These cells allow the organism to continue to grow.</a:t>
            </a:r>
          </a:p>
          <a:p>
            <a:r>
              <a:rPr lang="en-US" dirty="0"/>
              <a:t>[Animate]</a:t>
            </a:r>
          </a:p>
          <a:p>
            <a:pPr marL="174708" indent="-174708">
              <a:buFont typeface="Arial" pitchFamily="34" charset="0"/>
              <a:buChar char="•"/>
            </a:pPr>
            <a:r>
              <a:rPr lang="en-US" dirty="0"/>
              <a:t>For example, when a baby is born they are not the same size as an adult</a:t>
            </a:r>
          </a:p>
          <a:p>
            <a:pPr marL="174708" indent="-174708">
              <a:buFont typeface="Arial" pitchFamily="34" charset="0"/>
              <a:buChar char="•"/>
            </a:pPr>
            <a:r>
              <a:rPr lang="en-US" dirty="0"/>
              <a:t>The DNA in the cells of the baby is duplicated and cells are then divided.</a:t>
            </a:r>
          </a:p>
          <a:p>
            <a:pPr marL="174708" indent="-174708">
              <a:buFont typeface="Arial" pitchFamily="34" charset="0"/>
              <a:buChar char="•"/>
            </a:pPr>
            <a:r>
              <a:rPr lang="en-US" dirty="0"/>
              <a:t>As the cells divide these new cells help in the growth of the baby into adulthood.</a:t>
            </a:r>
          </a:p>
          <a:p>
            <a:pPr marL="174708" indent="-174708">
              <a:buFont typeface="Arial" pitchFamily="34" charset="0"/>
              <a:buChar char="•"/>
            </a:pPr>
            <a:r>
              <a:rPr lang="en-US" dirty="0"/>
              <a:t>Their body cells, skin cells, heart cells, bone cells, etc. all continue to reproduce for growth of the baby.</a:t>
            </a:r>
          </a:p>
          <a:p>
            <a:pPr marL="174708" indent="-174708">
              <a:buFont typeface="Arial" pitchFamily="34" charset="0"/>
              <a:buChar char="•"/>
            </a:pPr>
            <a:r>
              <a:rPr lang="en-US" dirty="0"/>
              <a:t>This</a:t>
            </a:r>
            <a:r>
              <a:rPr lang="en-US" baseline="0" dirty="0"/>
              <a:t> is also t</a:t>
            </a:r>
            <a:r>
              <a:rPr lang="en-US" dirty="0"/>
              <a:t>he same with plants.</a:t>
            </a:r>
          </a:p>
          <a:p>
            <a:pPr marL="174708" indent="-174708" defTabSz="931774">
              <a:spcBef>
                <a:spcPts val="582"/>
              </a:spcBef>
              <a:buFont typeface="Arial" pitchFamily="34" charset="0"/>
              <a:buChar char="•"/>
              <a:defRPr/>
            </a:pPr>
            <a:r>
              <a:rPr lang="en-US" dirty="0"/>
              <a:t>[Animate]</a:t>
            </a:r>
          </a:p>
          <a:p>
            <a:pPr marL="174708" indent="-174708">
              <a:buFont typeface="Arial" pitchFamily="34" charset="0"/>
              <a:buChar char="•"/>
            </a:pPr>
            <a:r>
              <a:rPr lang="en-US" dirty="0"/>
              <a:t>Organisms also depend on mitosis for repair.</a:t>
            </a:r>
          </a:p>
          <a:p>
            <a:pPr marL="174708" indent="-174708">
              <a:buFont typeface="Arial" pitchFamily="34" charset="0"/>
              <a:buChar char="•"/>
            </a:pPr>
            <a:r>
              <a:rPr lang="en-US" dirty="0"/>
              <a:t>The duplication of cells and the division during mitosis allows new cells to be formed that replace old or damaged cells.</a:t>
            </a:r>
          </a:p>
          <a:p>
            <a:pPr marL="174708" indent="-174708">
              <a:buFont typeface="Arial" pitchFamily="34" charset="0"/>
              <a:buChar char="•"/>
            </a:pPr>
            <a:r>
              <a:rPr lang="en-US" dirty="0"/>
              <a:t>This helps the organism repair and replace damaged cells and dead cells.</a:t>
            </a:r>
          </a:p>
          <a:p>
            <a:pPr marL="174708" indent="-174708">
              <a:buFont typeface="Arial" pitchFamily="34" charset="0"/>
              <a:buChar char="•"/>
            </a:pPr>
            <a:r>
              <a:rPr lang="en-US" dirty="0"/>
              <a:t>Without mitosis old cells would never be replaced because new cells would not be formed.</a:t>
            </a:r>
          </a:p>
          <a:p>
            <a:pPr marL="174708" indent="-174708" defTabSz="931774">
              <a:spcBef>
                <a:spcPts val="582"/>
              </a:spcBef>
              <a:buFont typeface="Arial" pitchFamily="34" charset="0"/>
              <a:buChar char="•"/>
              <a:defRPr/>
            </a:pPr>
            <a:r>
              <a:rPr lang="en-US" dirty="0"/>
              <a:t>[Animate]</a:t>
            </a:r>
          </a:p>
          <a:p>
            <a:pPr marL="174708" indent="-174708">
              <a:buFont typeface="Arial" pitchFamily="34" charset="0"/>
              <a:buChar char="•"/>
            </a:pPr>
            <a:r>
              <a:rPr lang="en-US" dirty="0"/>
              <a:t>Reproduction also occurs, creating new cells </a:t>
            </a:r>
          </a:p>
          <a:p>
            <a:pPr marL="174708" indent="-174708">
              <a:buFont typeface="Arial" pitchFamily="34" charset="0"/>
              <a:buChar char="•"/>
            </a:pPr>
            <a:r>
              <a:rPr lang="en-US" dirty="0"/>
              <a:t>Organisms,</a:t>
            </a:r>
            <a:r>
              <a:rPr lang="en-US" baseline="0" dirty="0"/>
              <a:t> like bacteria, rely on binary fission to create new bacteria because they only reproduce asexually.</a:t>
            </a:r>
            <a:endParaRPr lang="en-US" dirty="0"/>
          </a:p>
          <a:p>
            <a:pPr marL="174708" indent="-174708">
              <a:buFont typeface="Arial" pitchFamily="34" charset="0"/>
              <a:buChar char="•"/>
            </a:pPr>
            <a:r>
              <a:rPr lang="en-US" dirty="0"/>
              <a:t>Your body cells go through mitosis continuously for growth, repair and reproduction.</a:t>
            </a:r>
          </a:p>
          <a:p>
            <a:pPr marL="174708" indent="-174708">
              <a:buFont typeface="Arial" pitchFamily="34" charset="0"/>
              <a:buChar char="•"/>
            </a:pPr>
            <a:r>
              <a:rPr lang="en-US" dirty="0"/>
              <a:t>Ultimately,</a:t>
            </a:r>
            <a:r>
              <a:rPr lang="en-US" baseline="0" dirty="0"/>
              <a:t> the purpose of mitosis is to allow organisms to grow, repair, and reproduce new cells in order to survive.</a:t>
            </a:r>
          </a:p>
          <a:p>
            <a:endParaRPr lang="en-US" dirty="0"/>
          </a:p>
          <a:p>
            <a:r>
              <a:rPr lang="en-US" b="1" u="sng" dirty="0"/>
              <a:t>SOURCES:</a:t>
            </a:r>
          </a:p>
          <a:p>
            <a:pPr marL="0" lvl="1" defTabSz="931774">
              <a:spcBef>
                <a:spcPts val="582"/>
              </a:spcBef>
              <a:defRPr/>
            </a:pPr>
            <a:r>
              <a:rPr lang="en-US" b="0" u="none" dirty="0"/>
              <a:t>Scab.</a:t>
            </a:r>
            <a:r>
              <a:rPr lang="en-US" b="0" u="none" baseline="0" dirty="0"/>
              <a:t> “</a:t>
            </a:r>
            <a:r>
              <a:rPr lang="en-US" b="0" dirty="0"/>
              <a:t>Do you want to see my scabs?” Chuck B.</a:t>
            </a:r>
            <a:r>
              <a:rPr lang="en-US" b="0" baseline="0" dirty="0"/>
              <a:t> 2011 as CC, Digital Image. http://www.flickr.com/photos/82479320@N00/6551976743/ (accessed April 23, 2012). </a:t>
            </a:r>
          </a:p>
          <a:p>
            <a:pPr marL="0" lvl="1" defTabSz="931774">
              <a:spcBef>
                <a:spcPts val="582"/>
              </a:spcBef>
              <a:defRPr/>
            </a:pPr>
            <a:r>
              <a:rPr lang="en-US" b="0" baseline="0" dirty="0"/>
              <a:t>Growth. “US Navy 110426-N-00332-114 Students measure the height and body weight of fourth and fifth grade students from </a:t>
            </a:r>
            <a:r>
              <a:rPr lang="en-US" b="0" baseline="0" dirty="0" err="1"/>
              <a:t>Lindenwood</a:t>
            </a:r>
            <a:r>
              <a:rPr lang="en-US" b="0" baseline="0" dirty="0"/>
              <a:t> Elementary School.jpg, “ US NAVY.  2011 as PD, digital image. http://commons.wikimedia.org/wiki/File:US_Navy_110426-N-00332-114_Students_measure_the_height_and_body_weight_of_fourth_and_fifth_grade_students_from_Lindenwood_Elementary_School.jpg (accessed May 21</a:t>
            </a:r>
            <a:r>
              <a:rPr lang="en-US" b="0" baseline="30000" dirty="0"/>
              <a:t>st</a:t>
            </a:r>
            <a:r>
              <a:rPr lang="en-US" b="0" baseline="0" dirty="0"/>
              <a:t>, 2012)</a:t>
            </a:r>
          </a:p>
          <a:p>
            <a:pPr marL="0" lvl="1" defTabSz="931774">
              <a:spcBef>
                <a:spcPts val="582"/>
              </a:spcBef>
              <a:defRPr/>
            </a:pPr>
            <a:endParaRPr lang="en-US" b="0" baseline="0" dirty="0"/>
          </a:p>
          <a:p>
            <a:endParaRPr lang="en-US" b="1" u="sng" dirty="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15</a:t>
            </a:fld>
            <a:endParaRPr lang="en-US" dirty="0"/>
          </a:p>
        </p:txBody>
      </p:sp>
    </p:spTree>
    <p:extLst>
      <p:ext uri="{BB962C8B-B14F-4D97-AF65-F5344CB8AC3E}">
        <p14:creationId xmlns:p14="http://schemas.microsoft.com/office/powerpoint/2010/main" val="125759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BB25A9D9-61D7-4097-BDE0-4C9706BAAFAB}" type="slidenum">
              <a:rPr lang="en-US">
                <a:solidFill>
                  <a:prstClr val="white"/>
                </a:solidFill>
              </a:rPr>
              <a:pPr/>
              <a:t>16</a:t>
            </a:fld>
            <a:endParaRPr lang="en-US">
              <a:solidFill>
                <a:prstClr val="white"/>
              </a:solidFill>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7521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9220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453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8323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8581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2CE5F5-CAF9-41FC-9D83-6A30FF695611}" type="slidenum">
              <a:rPr kumimoji="0" lang="en-US" sz="12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4373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8.12a The human life cycle</a:t>
            </a:r>
          </a:p>
        </p:txBody>
      </p:sp>
    </p:spTree>
    <p:extLst>
      <p:ext uri="{BB962C8B-B14F-4D97-AF65-F5344CB8AC3E}">
        <p14:creationId xmlns:p14="http://schemas.microsoft.com/office/powerpoint/2010/main" val="111652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4DC58B04-A7D4-4483-AE53-3F46F9BC41C1}" type="slidenum">
              <a:rPr lang="en-US">
                <a:solidFill>
                  <a:prstClr val="white"/>
                </a:solidFill>
              </a:rPr>
              <a:pPr/>
              <a:t>25</a:t>
            </a:fld>
            <a:endParaRPr lang="en-US">
              <a:solidFill>
                <a:prstClr val="white"/>
              </a:solidFill>
            </a:endParaRPr>
          </a:p>
        </p:txBody>
      </p:sp>
      <p:sp>
        <p:nvSpPr>
          <p:cNvPr id="344067" name="Rectangle 2"/>
          <p:cNvSpPr>
            <a:spLocks noGrp="1" noRot="1" noChangeAspect="1" noChangeArrowheads="1" noTextEdit="1"/>
          </p:cNvSpPr>
          <p:nvPr>
            <p:ph type="sldImg"/>
          </p:nvPr>
        </p:nvSpPr>
        <p:spPr>
          <a:xfrm>
            <a:off x="1147763" y="685800"/>
            <a:ext cx="4567237" cy="3427413"/>
          </a:xfrm>
          <a:solidFill>
            <a:srgbClr val="FFFFFF"/>
          </a:solidFill>
          <a:ln/>
        </p:spPr>
      </p:sp>
      <p:sp>
        <p:nvSpPr>
          <p:cNvPr id="344068" name="Rectangle 3"/>
          <p:cNvSpPr>
            <a:spLocks noGrp="1" noChangeArrowheads="1"/>
          </p:cNvSpPr>
          <p:nvPr>
            <p:ph type="body" idx="1"/>
          </p:nvPr>
        </p:nvSpPr>
        <p:spPr>
          <a:solidFill>
            <a:srgbClr val="FFFFFF"/>
          </a:solidFill>
          <a:ln>
            <a:solidFill>
              <a:srgbClr val="000000"/>
            </a:solidFill>
          </a:ln>
        </p:spPr>
        <p:txBody>
          <a:bodyPr lIns="86485" tIns="43243" rIns="86485" bIns="43243"/>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4DC58B04-A7D4-4483-AE53-3F46F9BC41C1}" type="slidenum">
              <a:rPr lang="en-US">
                <a:solidFill>
                  <a:prstClr val="white"/>
                </a:solidFill>
              </a:rPr>
              <a:pPr/>
              <a:t>26</a:t>
            </a:fld>
            <a:endParaRPr lang="en-US">
              <a:solidFill>
                <a:prstClr val="white"/>
              </a:solidFill>
            </a:endParaRPr>
          </a:p>
        </p:txBody>
      </p:sp>
      <p:sp>
        <p:nvSpPr>
          <p:cNvPr id="344067" name="Rectangle 2"/>
          <p:cNvSpPr>
            <a:spLocks noGrp="1" noRot="1" noChangeAspect="1" noChangeArrowheads="1" noTextEdit="1"/>
          </p:cNvSpPr>
          <p:nvPr>
            <p:ph type="sldImg"/>
          </p:nvPr>
        </p:nvSpPr>
        <p:spPr>
          <a:xfrm>
            <a:off x="1147763" y="685800"/>
            <a:ext cx="4567237" cy="3427413"/>
          </a:xfrm>
          <a:solidFill>
            <a:srgbClr val="FFFFFF"/>
          </a:solidFill>
          <a:ln/>
        </p:spPr>
      </p:sp>
      <p:sp>
        <p:nvSpPr>
          <p:cNvPr id="344068" name="Rectangle 3"/>
          <p:cNvSpPr>
            <a:spLocks noGrp="1" noChangeArrowheads="1"/>
          </p:cNvSpPr>
          <p:nvPr>
            <p:ph type="body" idx="1"/>
          </p:nvPr>
        </p:nvSpPr>
        <p:spPr>
          <a:solidFill>
            <a:srgbClr val="FFFFFF"/>
          </a:solidFill>
          <a:ln>
            <a:solidFill>
              <a:srgbClr val="000000"/>
            </a:solidFill>
          </a:ln>
        </p:spPr>
        <p:txBody>
          <a:bodyPr lIns="86485" tIns="43243" rIns="86485" bIns="43243"/>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Consider helping students think through mitosis and meiosis by developing an analogy to pairs of shoes. In this case, any given species has a certain number of pairs of shoes, or homologous chromosomes.</a:t>
            </a:r>
          </a:p>
          <a:p>
            <a:r>
              <a:rPr lang="en-US" dirty="0">
                <a:latin typeface="Times New Roman" charset="0"/>
                <a:ea typeface="ＭＳ Ｐゴシック" charset="-128"/>
                <a:cs typeface="ＭＳ Ｐゴシック" charset="-128"/>
              </a:rPr>
              <a:t>• In the shoe analogy, females have 23 pairs of matching shoes, while males have 22 matching pairs and 1 odd pair . . . maybe a sandal and a sneaker!</a:t>
            </a:r>
          </a:p>
          <a:p>
            <a:r>
              <a:rPr lang="en-US" dirty="0">
                <a:latin typeface="Times New Roman" charset="0"/>
                <a:ea typeface="ＭＳ Ｐゴシック" charset="-128"/>
                <a:cs typeface="ＭＳ Ｐゴシック" charset="-128"/>
              </a:rPr>
              <a:t>• You might want to get your students thinking by asking them why eggs and sperm are different. (This depends upon the species, but within vertebrates, eggs and sperm are specialized for different tasks. Sperm are adapted to move to an egg and donate a nucleus. Eggs contain a nucleus and most of the cytoplasm of the future zygote. Thus eggs are typically larger, </a:t>
            </a:r>
            <a:r>
              <a:rPr lang="en-US" dirty="0" err="1">
                <a:latin typeface="Times New Roman" charset="0"/>
                <a:ea typeface="ＭＳ Ｐゴシック" charset="-128"/>
                <a:cs typeface="ＭＳ Ｐゴシック" charset="-128"/>
              </a:rPr>
              <a:t>nonmotile</a:t>
            </a:r>
            <a:r>
              <a:rPr lang="en-US" dirty="0">
                <a:latin typeface="Times New Roman" charset="0"/>
                <a:ea typeface="ＭＳ Ｐゴシック" charset="-128"/>
                <a:cs typeface="ＭＳ Ｐゴシック" charset="-128"/>
              </a:rPr>
              <a:t>, and full of cellular resources to sustain cell division and growth.)</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59383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Consider helping students think through mitosis and meiosis by developing an analogy to pairs of shoes. In this case, any given species has a certain number of pairs of shoes, or homologous chromosomes.</a:t>
            </a:r>
          </a:p>
          <a:p>
            <a:r>
              <a:rPr lang="en-US" dirty="0">
                <a:latin typeface="Times New Roman" charset="0"/>
                <a:ea typeface="ＭＳ Ｐゴシック" charset="-128"/>
                <a:cs typeface="ＭＳ Ｐゴシック" charset="-128"/>
              </a:rPr>
              <a:t>• In the shoe analogy, females have 23 pairs of matching shoes, while males have 22 matching pairs and 1 odd pair . . . maybe a sandal and a sneaker!</a:t>
            </a:r>
          </a:p>
          <a:p>
            <a:r>
              <a:rPr lang="en-US" dirty="0">
                <a:latin typeface="Times New Roman" charset="0"/>
                <a:ea typeface="ＭＳ Ｐゴシック" charset="-128"/>
                <a:cs typeface="ＭＳ Ｐゴシック" charset="-128"/>
              </a:rPr>
              <a:t>• You might want to get your students thinking by asking them why eggs and sperm are different. (This depends upon the species, but within vertebrates, eggs and sperm are specialized for different tasks. Sperm are adapted to move to an egg and donate a nucleus. Eggs contain a nucleus and most of the cytoplasm of the future zygote. Thus eggs are typically larger, </a:t>
            </a:r>
            <a:r>
              <a:rPr lang="en-US" dirty="0" err="1">
                <a:latin typeface="Times New Roman" charset="0"/>
                <a:ea typeface="ＭＳ Ｐゴシック" charset="-128"/>
                <a:cs typeface="ＭＳ Ｐゴシック" charset="-128"/>
              </a:rPr>
              <a:t>nonmotile</a:t>
            </a:r>
            <a:r>
              <a:rPr lang="en-US" dirty="0">
                <a:latin typeface="Times New Roman" charset="0"/>
                <a:ea typeface="ＭＳ Ｐゴシック" charset="-128"/>
                <a:cs typeface="ＭＳ Ｐゴシック" charset="-128"/>
              </a:rPr>
              <a:t>, and full of cellular resources to sustain cell division and growth.)</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74608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F772DE70-E64E-4ECE-ABAA-1FC659BF7E64}" type="slidenum">
              <a:rPr lang="en-US">
                <a:solidFill>
                  <a:prstClr val="white"/>
                </a:solidFill>
              </a:rPr>
              <a:pPr/>
              <a:t>29</a:t>
            </a:fld>
            <a:endParaRPr lang="en-US">
              <a:solidFill>
                <a:prstClr val="white"/>
              </a:solidFill>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8.12b How meiosis halves chromosome number</a:t>
            </a:r>
          </a:p>
        </p:txBody>
      </p:sp>
    </p:spTree>
    <p:extLst>
      <p:ext uri="{BB962C8B-B14F-4D97-AF65-F5344CB8AC3E}">
        <p14:creationId xmlns:p14="http://schemas.microsoft.com/office/powerpoint/2010/main" val="4226699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78600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80">
              <a:defRPr/>
            </a:pPr>
            <a:r>
              <a:rPr lang="en-US" dirty="0">
                <a:solidFill>
                  <a:prstClr val="black"/>
                </a:solidFill>
              </a:rPr>
              <a:t>Replication is the process of duplicating chromosome.  The new copy of a chromosome is formed by DNA  synthesis during S-phase.  The chromosome copies are called sister chromatids.  Sister chromatids are held together at the centromere.</a:t>
            </a:r>
          </a:p>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42049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A3E76423-87DC-4F06-A8D6-1221736C9036}" type="slidenum">
              <a:rPr lang="en-US">
                <a:solidFill>
                  <a:prstClr val="white"/>
                </a:solidFill>
              </a:rPr>
              <a:pPr/>
              <a:t>33</a:t>
            </a:fld>
            <a:endParaRPr lang="en-US">
              <a:solidFill>
                <a:prstClr val="white"/>
              </a:solidFill>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2CE5F5-CAF9-41FC-9D83-6A30FF695611}" type="slidenum">
              <a:rPr kumimoji="0" lang="en-US" sz="12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56495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8758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81827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A07E86E2-54CC-4239-B3C6-2FBA7AECE254}" type="slidenum">
              <a:rPr lang="en-US">
                <a:solidFill>
                  <a:prstClr val="white"/>
                </a:solidFill>
              </a:rPr>
              <a:pPr/>
              <a:t>36</a:t>
            </a:fld>
            <a:endParaRPr lang="en-US">
              <a:solidFill>
                <a:prstClr val="white"/>
              </a:solidFill>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F3802AB4-9DD5-4F5C-9FDF-78B2CF41DECF}" type="slidenum">
              <a:rPr lang="en-US">
                <a:solidFill>
                  <a:prstClr val="white"/>
                </a:solidFill>
              </a:rPr>
              <a:pPr/>
              <a:t>37</a:t>
            </a:fld>
            <a:endParaRPr lang="en-US">
              <a:solidFill>
                <a:prstClr val="white"/>
              </a:solidFill>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9D063814-2E05-4ED1-BF05-093008D30CF4}" type="slidenum">
              <a:rPr lang="en-US">
                <a:solidFill>
                  <a:prstClr val="white"/>
                </a:solidFill>
              </a:rPr>
              <a:pPr/>
              <a:t>38</a:t>
            </a:fld>
            <a:endParaRPr lang="en-US">
              <a:solidFill>
                <a:prstClr val="white"/>
              </a:solidFill>
            </a:endParaRPr>
          </a:p>
        </p:txBody>
      </p:sp>
      <p:sp>
        <p:nvSpPr>
          <p:cNvPr id="356355" name="Rectangle 2"/>
          <p:cNvSpPr>
            <a:spLocks noGrp="1" noRot="1" noChangeAspect="1" noChangeArrowheads="1" noTextEdit="1"/>
          </p:cNvSpPr>
          <p:nvPr>
            <p:ph type="sldImg"/>
          </p:nvPr>
        </p:nvSpPr>
        <p:spPr>
          <a:xfrm>
            <a:off x="1147763" y="685800"/>
            <a:ext cx="4567237" cy="3427413"/>
          </a:xfrm>
          <a:solidFill>
            <a:srgbClr val="FFFFFF"/>
          </a:solidFill>
          <a:ln/>
        </p:spPr>
      </p:sp>
      <p:sp>
        <p:nvSpPr>
          <p:cNvPr id="356356" name="Rectangle 3"/>
          <p:cNvSpPr>
            <a:spLocks noGrp="1" noChangeArrowheads="1"/>
          </p:cNvSpPr>
          <p:nvPr>
            <p:ph type="body" idx="1"/>
          </p:nvPr>
        </p:nvSpPr>
        <p:spPr>
          <a:solidFill>
            <a:srgbClr val="FFFFFF"/>
          </a:solidFill>
          <a:ln>
            <a:solidFill>
              <a:srgbClr val="000000"/>
            </a:solidFill>
          </a:ln>
        </p:spPr>
        <p:txBody>
          <a:bodyPr lIns="86485" tIns="43243" rIns="86485" bIns="43243"/>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r>
              <a:rPr lang="en-US" b="1" dirty="0"/>
              <a:t>Timing ≈ 1 min</a:t>
            </a:r>
          </a:p>
          <a:p>
            <a:pPr marL="174708" indent="-174708"/>
            <a:r>
              <a:rPr lang="en-US" b="0" dirty="0"/>
              <a:t>In</a:t>
            </a:r>
            <a:r>
              <a:rPr lang="en-US" b="0" baseline="0" dirty="0"/>
              <a:t> prophase one, a special process occurs that allows for genetic variation. </a:t>
            </a:r>
          </a:p>
          <a:p>
            <a:pPr marL="174708" indent="-174708"/>
            <a:r>
              <a:rPr lang="en-US" b="0" baseline="0" dirty="0"/>
              <a:t>[animate]</a:t>
            </a:r>
          </a:p>
          <a:p>
            <a:pPr marL="174708" indent="-174708"/>
            <a:r>
              <a:rPr lang="en-US" b="0" baseline="0" dirty="0"/>
              <a:t>-</a:t>
            </a:r>
            <a:r>
              <a:rPr lang="en-US" b="0" i="1" baseline="0" dirty="0"/>
              <a:t>draw on the diagram as needed. </a:t>
            </a:r>
            <a:r>
              <a:rPr lang="en-US" b="0" i="0" baseline="0" dirty="0"/>
              <a:t>Sections of chromosomes that code for particular traits are called genes (for example, you have a gene for the shape of your ears or the size of your teeth. </a:t>
            </a:r>
          </a:p>
          <a:p>
            <a:pPr marL="174708" indent="-174708"/>
            <a:r>
              <a:rPr lang="en-US" b="0" i="0" baseline="0" dirty="0"/>
              <a:t>-If</a:t>
            </a:r>
            <a:r>
              <a:rPr lang="en-US" b="0" baseline="0" dirty="0"/>
              <a:t> crossing over didn’t occur, the genes on a particular chromosome stay the same. The 4 haploid gametes that are produced have chromosomes that are identical to the parent’s chromosomes</a:t>
            </a:r>
          </a:p>
          <a:p>
            <a:pPr marL="174708" indent="-174708"/>
            <a:r>
              <a:rPr lang="en-US" b="0" baseline="0" dirty="0"/>
              <a:t>[animate]</a:t>
            </a:r>
          </a:p>
          <a:p>
            <a:pPr marL="174708" indent="-174708"/>
            <a:r>
              <a:rPr lang="en-US" b="0" baseline="0" dirty="0"/>
              <a:t>-In the prophase stage of meiosis I, crossing over does occur. This allows for the genes to be mixed up between the </a:t>
            </a:r>
            <a:r>
              <a:rPr lang="en-US" b="0" baseline="0" dirty="0" err="1"/>
              <a:t>chromosmes</a:t>
            </a:r>
            <a:r>
              <a:rPr lang="en-US" b="0" baseline="0" dirty="0"/>
              <a:t> which means that the resulting 4 cells have different combinations of DNA. </a:t>
            </a:r>
            <a:r>
              <a:rPr lang="en-US" dirty="0"/>
              <a:t>This result in a new combination of genetic information for the cell for a specific trait. (example: flower color or stem height in plants can be altered or exchanged during crossing over,</a:t>
            </a:r>
            <a:r>
              <a:rPr lang="en-US" baseline="0" dirty="0"/>
              <a:t> meaning that whereas before there were tall purple plants, now there might be a short purple plant.</a:t>
            </a:r>
            <a:endParaRPr lang="en-US" dirty="0"/>
          </a:p>
          <a:p>
            <a:pPr marL="396321" lvl="1" indent="-174708">
              <a:buFont typeface="Arial" pitchFamily="34" charset="0"/>
              <a:buChar char="•"/>
            </a:pPr>
            <a:r>
              <a:rPr lang="en-US" dirty="0"/>
              <a:t>Crossing over can occur at any place on the chromosome and can affect any trait of an organism. </a:t>
            </a:r>
          </a:p>
          <a:p>
            <a:pPr marL="221613" lvl="1"/>
            <a:r>
              <a:rPr lang="en-US" dirty="0"/>
              <a:t>Explain that</a:t>
            </a:r>
            <a:r>
              <a:rPr lang="en-US" baseline="0" dirty="0"/>
              <a:t> genetic variation is important to species because it allows for a variety or traits to exist and help in new situations. That genetic variation is provided through this process</a:t>
            </a:r>
            <a:endParaRPr lang="en-US" dirty="0"/>
          </a:p>
          <a:p>
            <a:endParaRPr lang="en-US" dirty="0"/>
          </a:p>
          <a:p>
            <a:r>
              <a:rPr lang="en-US" b="1" u="sng" dirty="0"/>
              <a:t>SOURCES:</a:t>
            </a:r>
          </a:p>
          <a:p>
            <a:pPr defTabSz="931774">
              <a:spcBef>
                <a:spcPts val="582"/>
              </a:spcBef>
              <a:defRPr/>
            </a:pPr>
            <a:r>
              <a:rPr lang="en-US" sz="1100" dirty="0"/>
              <a:t>Images by e2020</a:t>
            </a:r>
          </a:p>
          <a:p>
            <a:pPr defTabSz="931774">
              <a:spcBef>
                <a:spcPts val="582"/>
              </a:spcBef>
              <a:defRPr/>
            </a:pPr>
            <a:r>
              <a:rPr lang="en-US" b="0" u="none" dirty="0"/>
              <a:t>Glencoe</a:t>
            </a:r>
            <a:r>
              <a:rPr lang="en-US" b="0" u="none" baseline="0" dirty="0"/>
              <a:t> Online Learning Center. “Sexual Reproduction and Meiosis.” McGraw-Hill. Last modified </a:t>
            </a:r>
            <a:r>
              <a:rPr lang="en-US" b="0" u="none" baseline="0" dirty="0" err="1"/>
              <a:t>n.d.</a:t>
            </a:r>
            <a:r>
              <a:rPr lang="en-US" b="0" u="none" baseline="0" dirty="0"/>
              <a:t> Accessed June 8, 2011. </a:t>
            </a:r>
            <a:r>
              <a:rPr lang="en-US" b="0" u="none" dirty="0"/>
              <a:t>http://highered.mcgraw-hill.com/sites/9834092339/student_view0/chapter11/meiosis_with_crossing_over.html.</a:t>
            </a:r>
          </a:p>
        </p:txBody>
      </p:sp>
      <p:sp>
        <p:nvSpPr>
          <p:cNvPr id="4" name="Slide Number Placeholder 3"/>
          <p:cNvSpPr>
            <a:spLocks noGrp="1"/>
          </p:cNvSpPr>
          <p:nvPr>
            <p:ph type="sldNum" sz="quarter" idx="10"/>
          </p:nvPr>
        </p:nvSpPr>
        <p:spPr/>
        <p:txBody>
          <a:bodyPr/>
          <a:lstStyle/>
          <a:p>
            <a:fld id="{15F324B6-63DA-4FA6-B8C4-616B282EBE8D}" type="slidenum">
              <a:rPr lang="en-US" smtClean="0"/>
              <a:pPr/>
              <a:t>39</a:t>
            </a:fld>
            <a:endParaRPr lang="en-US"/>
          </a:p>
        </p:txBody>
      </p:sp>
    </p:spTree>
    <p:extLst>
      <p:ext uri="{BB962C8B-B14F-4D97-AF65-F5344CB8AC3E}">
        <p14:creationId xmlns:p14="http://schemas.microsoft.com/office/powerpoint/2010/main" val="3011140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8.13-2 The stages of meiosis (part 2)</a:t>
            </a:r>
          </a:p>
        </p:txBody>
      </p:sp>
    </p:spTree>
    <p:extLst>
      <p:ext uri="{BB962C8B-B14F-4D97-AF65-F5344CB8AC3E}">
        <p14:creationId xmlns:p14="http://schemas.microsoft.com/office/powerpoint/2010/main" val="2029586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8.13-2 The stages of meiosis (part 2)</a:t>
            </a:r>
          </a:p>
        </p:txBody>
      </p:sp>
    </p:spTree>
    <p:extLst>
      <p:ext uri="{BB962C8B-B14F-4D97-AF65-F5344CB8AC3E}">
        <p14:creationId xmlns:p14="http://schemas.microsoft.com/office/powerpoint/2010/main" val="2146287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672029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2833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A1050AA-B40D-488E-BEBA-D005F9671BA4}" type="slidenum">
              <a:rPr kumimoji="0" lang="en-US" sz="12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8.13-3 The stages of meiosis (part 3)</a:t>
            </a:r>
          </a:p>
        </p:txBody>
      </p:sp>
    </p:spTree>
    <p:extLst>
      <p:ext uri="{BB962C8B-B14F-4D97-AF65-F5344CB8AC3E}">
        <p14:creationId xmlns:p14="http://schemas.microsoft.com/office/powerpoint/2010/main" val="2763814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8.13-3 The stages of meiosis (part 3)</a:t>
            </a:r>
          </a:p>
        </p:txBody>
      </p:sp>
    </p:spTree>
    <p:extLst>
      <p:ext uri="{BB962C8B-B14F-4D97-AF65-F5344CB8AC3E}">
        <p14:creationId xmlns:p14="http://schemas.microsoft.com/office/powerpoint/2010/main" val="4204251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8.13-1 The stages of meiosis (part 1)</a:t>
            </a:r>
          </a:p>
        </p:txBody>
      </p:sp>
    </p:spTree>
    <p:extLst>
      <p:ext uri="{BB962C8B-B14F-4D97-AF65-F5344CB8AC3E}">
        <p14:creationId xmlns:p14="http://schemas.microsoft.com/office/powerpoint/2010/main" val="214586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00789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627036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8.13-4 The stages of meiosis (part 4)</a:t>
            </a:r>
          </a:p>
        </p:txBody>
      </p:sp>
    </p:spTree>
    <p:extLst>
      <p:ext uri="{BB962C8B-B14F-4D97-AF65-F5344CB8AC3E}">
        <p14:creationId xmlns:p14="http://schemas.microsoft.com/office/powerpoint/2010/main" val="131873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2033073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712808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696625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8.13-6 The stages of meiosis (part 6)</a:t>
            </a:r>
          </a:p>
        </p:txBody>
      </p:sp>
    </p:spTree>
    <p:extLst>
      <p:ext uri="{BB962C8B-B14F-4D97-AF65-F5344CB8AC3E}">
        <p14:creationId xmlns:p14="http://schemas.microsoft.com/office/powerpoint/2010/main" val="135334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74EBCE-D83F-4466-BC52-A529D8DE4D6B}" type="slidenum">
              <a:rPr kumimoji="0" lang="en-US" sz="12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8.13-6 The stages of meiosis (part 6)</a:t>
            </a:r>
          </a:p>
        </p:txBody>
      </p:sp>
    </p:spTree>
    <p:extLst>
      <p:ext uri="{BB962C8B-B14F-4D97-AF65-F5344CB8AC3E}">
        <p14:creationId xmlns:p14="http://schemas.microsoft.com/office/powerpoint/2010/main" val="251650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4FA96185-ACC3-4DE3-830B-81F6F064AC81}" type="slidenum">
              <a:rPr lang="en-US">
                <a:solidFill>
                  <a:prstClr val="white"/>
                </a:solidFill>
              </a:rPr>
              <a:pPr/>
              <a:t>55</a:t>
            </a:fld>
            <a:endParaRPr lang="en-US">
              <a:solidFill>
                <a:prstClr val="white"/>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209DD793-8DA6-4DF7-BC6E-E036CD036DAC}" type="slidenum">
              <a:rPr lang="en-US">
                <a:solidFill>
                  <a:prstClr val="white"/>
                </a:solidFill>
              </a:rPr>
              <a:pPr/>
              <a:t>56</a:t>
            </a:fld>
            <a:endParaRPr lang="en-US">
              <a:solidFill>
                <a:prstClr val="white"/>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0ECAC23C-EEA6-4257-919B-7ADF1393A676}" type="slidenum">
              <a:rPr lang="en-US">
                <a:solidFill>
                  <a:prstClr val="white"/>
                </a:solidFill>
              </a:rPr>
              <a:pPr/>
              <a:t>57</a:t>
            </a:fld>
            <a:endParaRPr lang="en-US">
              <a:solidFill>
                <a:prstClr val="white"/>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8808975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8.14-1 Comparison of mitosis and meiosis (step 1)</a:t>
            </a:r>
          </a:p>
        </p:txBody>
      </p:sp>
    </p:spTree>
    <p:extLst>
      <p:ext uri="{BB962C8B-B14F-4D97-AF65-F5344CB8AC3E}">
        <p14:creationId xmlns:p14="http://schemas.microsoft.com/office/powerpoint/2010/main" val="1185292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8.14-2 Comparison of mitosis and meiosis (step 2)</a:t>
            </a:r>
          </a:p>
        </p:txBody>
      </p:sp>
    </p:spTree>
    <p:extLst>
      <p:ext uri="{BB962C8B-B14F-4D97-AF65-F5344CB8AC3E}">
        <p14:creationId xmlns:p14="http://schemas.microsoft.com/office/powerpoint/2010/main" val="2027835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8.14-3 Comparison of mitosis and meiosis (step 3)</a:t>
            </a:r>
          </a:p>
        </p:txBody>
      </p:sp>
    </p:spTree>
    <p:extLst>
      <p:ext uri="{BB962C8B-B14F-4D97-AF65-F5344CB8AC3E}">
        <p14:creationId xmlns:p14="http://schemas.microsoft.com/office/powerpoint/2010/main" val="3707657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8.14-4 Comparison of mitosis and meiosis (step 4)</a:t>
            </a:r>
          </a:p>
        </p:txBody>
      </p:sp>
    </p:spTree>
    <p:extLst>
      <p:ext uri="{BB962C8B-B14F-4D97-AF65-F5344CB8AC3E}">
        <p14:creationId xmlns:p14="http://schemas.microsoft.com/office/powerpoint/2010/main" val="2751389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8.14-5 Comparison of mitosis and meiosis (step 5)</a:t>
            </a:r>
          </a:p>
        </p:txBody>
      </p:sp>
    </p:spTree>
    <p:extLst>
      <p:ext uri="{BB962C8B-B14F-4D97-AF65-F5344CB8AC3E}">
        <p14:creationId xmlns:p14="http://schemas.microsoft.com/office/powerpoint/2010/main" val="195139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8.5-1 The stages of cell division by mitosis: interphase through prometaphase</a:t>
            </a:r>
          </a:p>
        </p:txBody>
      </p:sp>
    </p:spTree>
    <p:extLst>
      <p:ext uri="{BB962C8B-B14F-4D97-AF65-F5344CB8AC3E}">
        <p14:creationId xmlns:p14="http://schemas.microsoft.com/office/powerpoint/2010/main" val="1928598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1" indent="-285724">
              <a:defRPr sz="2400" b="1">
                <a:solidFill>
                  <a:schemeClr val="tx1"/>
                </a:solidFill>
                <a:latin typeface="Times" charset="0"/>
                <a:ea typeface="ＭＳ Ｐゴシック" charset="0"/>
                <a:cs typeface="ＭＳ Ｐゴシック" charset="0"/>
              </a:defRPr>
            </a:lvl2pPr>
            <a:lvl3pPr marL="1142895" indent="-228579">
              <a:defRPr sz="2400" b="1">
                <a:solidFill>
                  <a:schemeClr val="tx1"/>
                </a:solidFill>
                <a:latin typeface="Times" charset="0"/>
                <a:ea typeface="ＭＳ Ｐゴシック" charset="0"/>
                <a:cs typeface="ＭＳ Ｐゴシック" charset="0"/>
              </a:defRPr>
            </a:lvl3pPr>
            <a:lvl4pPr marL="1600053" indent="-228579">
              <a:defRPr sz="2400" b="1">
                <a:solidFill>
                  <a:schemeClr val="tx1"/>
                </a:solidFill>
                <a:latin typeface="Times" charset="0"/>
                <a:ea typeface="ＭＳ Ｐゴシック" charset="0"/>
                <a:cs typeface="ＭＳ Ｐゴシック" charset="0"/>
              </a:defRPr>
            </a:lvl4pPr>
            <a:lvl5pPr marL="2057210" indent="-228579">
              <a:defRPr sz="2400" b="1">
                <a:solidFill>
                  <a:schemeClr val="tx1"/>
                </a:solidFill>
                <a:latin typeface="Times" charset="0"/>
                <a:ea typeface="ＭＳ Ｐゴシック" charset="0"/>
                <a:cs typeface="ＭＳ Ｐゴシック" charset="0"/>
              </a:defRPr>
            </a:lvl5pPr>
            <a:lvl6pPr marL="2514368"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25"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84"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42" indent="-228579"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8.14-6 Comparison of mitosis and meiosis (step 6)</a:t>
            </a:r>
          </a:p>
        </p:txBody>
      </p:sp>
    </p:spTree>
    <p:extLst>
      <p:ext uri="{BB962C8B-B14F-4D97-AF65-F5344CB8AC3E}">
        <p14:creationId xmlns:p14="http://schemas.microsoft.com/office/powerpoint/2010/main" val="4033116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60FC4F42-E2BE-44B2-A458-ADF47492DEB1}" type="slidenum">
              <a:rPr lang="en-US">
                <a:solidFill>
                  <a:prstClr val="white"/>
                </a:solidFill>
              </a:rPr>
              <a:pPr/>
              <a:t>65</a:t>
            </a:fld>
            <a:endParaRPr lang="en-US">
              <a:solidFill>
                <a:prstClr val="white"/>
              </a:solidFill>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60FC4F42-E2BE-44B2-A458-ADF47492DEB1}" type="slidenum">
              <a:rPr lang="en-US">
                <a:solidFill>
                  <a:prstClr val="white"/>
                </a:solidFill>
              </a:rPr>
              <a:pPr/>
              <a:t>66</a:t>
            </a:fld>
            <a:endParaRPr lang="en-US">
              <a:solidFill>
                <a:prstClr val="white"/>
              </a:solidFill>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9157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8.5-1 The stages of cell division by mitosis: interphase through prometaphase</a:t>
            </a:r>
          </a:p>
        </p:txBody>
      </p:sp>
    </p:spTree>
    <p:extLst>
      <p:ext uri="{BB962C8B-B14F-4D97-AF65-F5344CB8AC3E}">
        <p14:creationId xmlns:p14="http://schemas.microsoft.com/office/powerpoint/2010/main" val="132635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9</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8.5-6 The stages of cell division by mitosis: metaphase through cytokinesis</a:t>
            </a:r>
          </a:p>
        </p:txBody>
      </p:sp>
    </p:spTree>
    <p:extLst>
      <p:ext uri="{BB962C8B-B14F-4D97-AF65-F5344CB8AC3E}">
        <p14:creationId xmlns:p14="http://schemas.microsoft.com/office/powerpoint/2010/main" val="21493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8.5-6 The stages of cell division by mitosis: metaphase through cytokinesis</a:t>
            </a:r>
          </a:p>
        </p:txBody>
      </p:sp>
    </p:spTree>
    <p:extLst>
      <p:ext uri="{BB962C8B-B14F-4D97-AF65-F5344CB8AC3E}">
        <p14:creationId xmlns:p14="http://schemas.microsoft.com/office/powerpoint/2010/main" val="590613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Line 7"/>
          <p:cNvSpPr>
            <a:spLocks noChangeShapeType="1"/>
          </p:cNvSpPr>
          <p:nvPr/>
        </p:nvSpPr>
        <p:spPr bwMode="auto">
          <a:xfrm>
            <a:off x="0" y="2819400"/>
            <a:ext cx="9144000" cy="0"/>
          </a:xfrm>
          <a:prstGeom prst="line">
            <a:avLst/>
          </a:prstGeom>
          <a:noFill/>
          <a:ln w="19050">
            <a:solidFill>
              <a:schemeClr val="bg1"/>
            </a:solidFill>
            <a:round/>
            <a:headEnd/>
            <a:tailEnd/>
          </a:ln>
          <a:effectLst/>
        </p:spPr>
        <p:txBody>
          <a:bodyP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6386" name="Rectangle 2"/>
          <p:cNvSpPr>
            <a:spLocks noGrp="1" noChangeArrowheads="1"/>
          </p:cNvSpPr>
          <p:nvPr>
            <p:ph type="ctrTitle"/>
          </p:nvPr>
        </p:nvSpPr>
        <p:spPr>
          <a:xfrm>
            <a:off x="190500" y="2133600"/>
            <a:ext cx="8763000" cy="762000"/>
          </a:xfrm>
        </p:spPr>
        <p:txBody>
          <a:bodyPr/>
          <a:lstStyle>
            <a:lvl1pPr algn="ctr">
              <a:defRPr sz="5400"/>
            </a:lvl1pPr>
          </a:lstStyle>
          <a:p>
            <a:r>
              <a:rPr lang="en-US"/>
              <a:t>Click to edit Master title style</a:t>
            </a:r>
          </a:p>
        </p:txBody>
      </p:sp>
      <p:sp>
        <p:nvSpPr>
          <p:cNvPr id="16387" name="Rectangle 3"/>
          <p:cNvSpPr>
            <a:spLocks noGrp="1" noChangeArrowheads="1"/>
          </p:cNvSpPr>
          <p:nvPr>
            <p:ph type="subTitle" idx="1"/>
          </p:nvPr>
        </p:nvSpPr>
        <p:spPr>
          <a:xfrm>
            <a:off x="228600" y="2819400"/>
            <a:ext cx="8686800" cy="3200400"/>
          </a:xfrm>
        </p:spPr>
        <p:txBody>
          <a:bodyPr/>
          <a:lstStyle>
            <a:lvl1pPr marL="0" indent="0" algn="ctr">
              <a:buFontTx/>
              <a:buNone/>
              <a:defRPr>
                <a:solidFill>
                  <a:schemeClr val="bg1"/>
                </a:solidFill>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solidFill>
                  <a:schemeClr val="bg1"/>
                </a:solidFill>
                <a:latin typeface="+mn-lt"/>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solidFill>
                  <a:schemeClr val="bg1"/>
                </a:solidFill>
                <a:latin typeface="+mn-lt"/>
              </a:defRPr>
            </a:lvl1pPr>
          </a:lstStyle>
          <a:p>
            <a:pPr>
              <a:defRPr/>
            </a:pPr>
            <a:r>
              <a:rPr lang="en-US">
                <a:solidFill>
                  <a:srgbClr val="FFFFFF"/>
                </a:solidFill>
              </a:rPr>
              <a:t>copyright cmassengale</a:t>
            </a:r>
          </a:p>
        </p:txBody>
      </p:sp>
      <p:sp>
        <p:nvSpPr>
          <p:cNvPr id="7" name="Rectangle 6"/>
          <p:cNvSpPr>
            <a:spLocks noGrp="1" noChangeArrowheads="1"/>
          </p:cNvSpPr>
          <p:nvPr>
            <p:ph type="sldNum" sz="quarter" idx="12"/>
          </p:nvPr>
        </p:nvSpPr>
        <p:spPr/>
        <p:txBody>
          <a:bodyPr/>
          <a:lstStyle>
            <a:lvl1pPr>
              <a:defRPr>
                <a:solidFill>
                  <a:schemeClr val="bg1"/>
                </a:solidFill>
                <a:latin typeface="+mn-lt"/>
              </a:defRPr>
            </a:lvl1pPr>
          </a:lstStyle>
          <a:p>
            <a:pPr>
              <a:defRPr/>
            </a:pPr>
            <a:fld id="{A60D31D3-2537-406A-9A12-204C96D111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456370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E4E29847-41F7-476A-A1F4-FF7CA37F20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237481"/>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2-up objects, 2-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1806843" y="1431931"/>
            <a:ext cx="2424114" cy="2957513"/>
          </a:xfrm>
        </p:spPr>
        <p:txBody>
          <a:bodyPr/>
          <a:lstStyle/>
          <a:p>
            <a:pPr lvl="0"/>
            <a:r>
              <a:rPr lang="en-US"/>
              <a:t>Click to edit Master text styles</a:t>
            </a:r>
          </a:p>
        </p:txBody>
      </p:sp>
      <p:sp>
        <p:nvSpPr>
          <p:cNvPr id="7" name="Content Placeholder 4"/>
          <p:cNvSpPr>
            <a:spLocks noGrp="1"/>
          </p:cNvSpPr>
          <p:nvPr>
            <p:ph sz="quarter" idx="13"/>
          </p:nvPr>
        </p:nvSpPr>
        <p:spPr>
          <a:xfrm>
            <a:off x="4845082" y="1431949"/>
            <a:ext cx="2424114" cy="2957513"/>
          </a:xfrm>
        </p:spPr>
        <p:txBody>
          <a:bodyPr/>
          <a:lstStyle/>
          <a:p>
            <a:pPr lvl="0"/>
            <a:r>
              <a:rPr lang="en-US"/>
              <a:t>Click to edit Master text styles</a:t>
            </a:r>
          </a:p>
        </p:txBody>
      </p:sp>
      <p:sp>
        <p:nvSpPr>
          <p:cNvPr id="9" name="Text Placeholder 8"/>
          <p:cNvSpPr>
            <a:spLocks noGrp="1"/>
          </p:cNvSpPr>
          <p:nvPr>
            <p:ph type="body" sz="quarter" idx="14"/>
          </p:nvPr>
        </p:nvSpPr>
        <p:spPr>
          <a:xfrm>
            <a:off x="1806843"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5"/>
          </p:nvPr>
        </p:nvSpPr>
        <p:spPr>
          <a:xfrm>
            <a:off x="4861991"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857362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acherless Title Slide - Single Lin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4000" cy="1219200"/>
          </a:xfrm>
        </p:spPr>
        <p:txBody>
          <a:bodyPr/>
          <a:lstStyle>
            <a:lvl1pPr marL="1219868" indent="-1219868" algn="r">
              <a:defRPr sz="2439" b="1"/>
            </a:lvl1pPr>
          </a:lstStyle>
          <a:p>
            <a:pPr lvl="0"/>
            <a:r>
              <a:rPr lang="en-US" noProof="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3659430"/>
            <a:ext cx="9144000" cy="1143000"/>
          </a:xfrm>
          <a:prstGeom prst="rect">
            <a:avLst/>
          </a:prstGeom>
          <a:solidFill>
            <a:srgbClr val="4D4F58"/>
          </a:solidFill>
        </p:spPr>
        <p:txBody>
          <a:bodyPr lIns="130489" tIns="21748" rIns="130489" bIns="21748" anchor="ctr" anchorCtr="0"/>
          <a:lstStyle>
            <a:lvl1pPr algn="r">
              <a:lnSpc>
                <a:spcPct val="100000"/>
              </a:lnSpc>
              <a:spcBef>
                <a:spcPts val="0"/>
              </a:spcBef>
              <a:defRPr sz="3190" b="1">
                <a:solidFill>
                  <a:schemeClr val="bg1"/>
                </a:solidFill>
              </a:defRPr>
            </a:lvl1pPr>
          </a:lstStyle>
          <a:p>
            <a:r>
              <a:rPr lang="en-US"/>
              <a:t>Lesson Title (Go to Insert &gt; Header and Footer...)</a:t>
            </a:r>
            <a:endParaRPr lang="en-US" dirty="0"/>
          </a:p>
        </p:txBody>
      </p:sp>
    </p:spTree>
    <p:extLst>
      <p:ext uri="{BB962C8B-B14F-4D97-AF65-F5344CB8AC3E}">
        <p14:creationId xmlns:p14="http://schemas.microsoft.com/office/powerpoint/2010/main" val="23884076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acherless Title Slide - 2 Lin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4000" cy="1219200"/>
          </a:xfrm>
        </p:spPr>
        <p:txBody>
          <a:bodyPr/>
          <a:lstStyle>
            <a:lvl1pPr marL="1219868" indent="-1219868" algn="r">
              <a:defRPr sz="2439" b="1"/>
            </a:lvl1pPr>
          </a:lstStyle>
          <a:p>
            <a:pPr lvl="0"/>
            <a:r>
              <a:rPr lang="en-US" noProof="0"/>
              <a:t>Click to edit Master subtitle style</a:t>
            </a:r>
          </a:p>
        </p:txBody>
      </p:sp>
      <p:sp>
        <p:nvSpPr>
          <p:cNvPr id="2" name="Footer Placeholder 1"/>
          <p:cNvSpPr>
            <a:spLocks noGrp="1"/>
          </p:cNvSpPr>
          <p:nvPr>
            <p:ph type="ftr" sz="quarter" idx="11"/>
          </p:nvPr>
        </p:nvSpPr>
        <p:spPr>
          <a:xfrm>
            <a:off x="5" y="3657600"/>
            <a:ext cx="9144000" cy="1143000"/>
          </a:xfrm>
          <a:prstGeom prst="rect">
            <a:avLst/>
          </a:prstGeom>
          <a:solidFill>
            <a:srgbClr val="4D4F58"/>
          </a:solidFill>
        </p:spPr>
        <p:txBody>
          <a:bodyPr lIns="130489" tIns="21748" rIns="130489" bIns="21748" anchor="ctr" anchorCtr="0"/>
          <a:lstStyle>
            <a:lvl1pPr algn="r">
              <a:lnSpc>
                <a:spcPct val="100000"/>
              </a:lnSpc>
              <a:spcBef>
                <a:spcPts val="0"/>
              </a:spcBef>
              <a:spcAft>
                <a:spcPts val="0"/>
              </a:spcAft>
              <a:defRPr sz="2627" b="1">
                <a:solidFill>
                  <a:srgbClr val="FFFFFF"/>
                </a:solidFill>
              </a:defRPr>
            </a:lvl1pPr>
          </a:lstStyle>
          <a:p>
            <a:r>
              <a:rPr lang="en-US"/>
              <a:t>Lesson Title (Go to Insert &gt; Header and Footer...)</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40887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For Development Us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8200" cy="457200"/>
          </a:xfrm>
        </p:spPr>
        <p:txBody>
          <a:bodyPr lIns="130489" rIns="130489" anchor="t" anchorCtr="0">
            <a:noAutofit/>
          </a:bodyPr>
          <a:lstStyle>
            <a:lvl1pPr algn="l">
              <a:defRPr sz="1313" b="1">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 y="457200"/>
            <a:ext cx="9144000" cy="6324600"/>
          </a:xfrm>
        </p:spPr>
        <p:txBody>
          <a:bodyPr lIns="130489" rIns="130489">
            <a:normAutofit/>
          </a:bodyPr>
          <a:lstStyle>
            <a:lvl1pPr>
              <a:defRPr sz="1313"/>
            </a:lvl1pPr>
            <a:lvl2pPr>
              <a:defRPr sz="1313"/>
            </a:lvl2pPr>
            <a:lvl3pPr>
              <a:defRPr sz="1313"/>
            </a:lvl3pPr>
            <a:lvl4pPr>
              <a:defRPr sz="1313"/>
            </a:lvl4pPr>
            <a:lvl5pPr>
              <a:defRPr sz="13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24406" y="0"/>
            <a:ext cx="4419599" cy="457200"/>
          </a:xfrm>
          <a:prstGeom prst="rect">
            <a:avLst/>
          </a:prstGeom>
        </p:spPr>
        <p:txBody>
          <a:bodyPr lIns="130489" tIns="21748" rIns="130489" bIns="21748" anchor="t" anchorCtr="0">
            <a:noAutofit/>
          </a:bodyPr>
          <a:lstStyle>
            <a:lvl1pPr algn="r">
              <a:lnSpc>
                <a:spcPct val="100000"/>
              </a:lnSpc>
              <a:spcBef>
                <a:spcPts val="0"/>
              </a:spcBef>
              <a:defRPr sz="1313" b="1">
                <a:solidFill>
                  <a:schemeClr val="accent6">
                    <a:lumMod val="50000"/>
                  </a:schemeClr>
                </a:solidFill>
              </a:defRPr>
            </a:lvl1pPr>
          </a:lstStyle>
          <a:p>
            <a:r>
              <a:rPr lang="en-US"/>
              <a:t>Lesson Title (Go to Insert &gt; Header and Footer...)</a:t>
            </a:r>
            <a:endParaRPr lang="en-US" dirty="0"/>
          </a:p>
        </p:txBody>
      </p:sp>
    </p:spTree>
    <p:extLst>
      <p:ext uri="{BB962C8B-B14F-4D97-AF65-F5344CB8AC3E}">
        <p14:creationId xmlns:p14="http://schemas.microsoft.com/office/powerpoint/2010/main" val="3405647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999172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582356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0017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686359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717723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23618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76200"/>
            <a:ext cx="22669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76200"/>
            <a:ext cx="66484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03040165-9C66-42AD-A831-C6F367A9BF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4339120"/>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98043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2819400"/>
            <a:ext cx="9144000" cy="0"/>
          </a:xfrm>
          <a:prstGeom prst="line">
            <a:avLst/>
          </a:prstGeom>
          <a:noFill/>
          <a:ln w="19050">
            <a:solidFill>
              <a:schemeClr val="bg1"/>
            </a:solidFill>
            <a:round/>
            <a:headEnd/>
            <a:tailEnd/>
          </a:ln>
          <a:effectLst/>
        </p:spPr>
        <p:txBody>
          <a:bodyP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6386" name="Rectangle 2"/>
          <p:cNvSpPr>
            <a:spLocks noGrp="1" noChangeArrowheads="1"/>
          </p:cNvSpPr>
          <p:nvPr>
            <p:ph type="ctrTitle"/>
          </p:nvPr>
        </p:nvSpPr>
        <p:spPr>
          <a:xfrm>
            <a:off x="190500" y="2133600"/>
            <a:ext cx="8763000" cy="762000"/>
          </a:xfrm>
        </p:spPr>
        <p:txBody>
          <a:bodyPr/>
          <a:lstStyle>
            <a:lvl1pPr algn="ctr">
              <a:defRPr sz="5400"/>
            </a:lvl1pPr>
          </a:lstStyle>
          <a:p>
            <a:r>
              <a:rPr lang="en-US"/>
              <a:t>Click to edit Master title style</a:t>
            </a:r>
          </a:p>
        </p:txBody>
      </p:sp>
      <p:sp>
        <p:nvSpPr>
          <p:cNvPr id="16387" name="Rectangle 3"/>
          <p:cNvSpPr>
            <a:spLocks noGrp="1" noChangeArrowheads="1"/>
          </p:cNvSpPr>
          <p:nvPr>
            <p:ph type="subTitle" idx="1"/>
          </p:nvPr>
        </p:nvSpPr>
        <p:spPr>
          <a:xfrm>
            <a:off x="228600" y="2819400"/>
            <a:ext cx="8686800" cy="3200400"/>
          </a:xfrm>
        </p:spPr>
        <p:txBody>
          <a:bodyPr/>
          <a:lstStyle>
            <a:lvl1pPr marL="0" indent="0" algn="ctr">
              <a:buFontTx/>
              <a:buNone/>
              <a:defRPr>
                <a:solidFill>
                  <a:schemeClr val="bg1"/>
                </a:solidFill>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solidFill>
                  <a:srgbClr val="FFFFFF"/>
                </a:solidFill>
                <a:latin typeface="+mn-lt"/>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solidFill>
                  <a:srgbClr val="FFFFFF"/>
                </a:solidFill>
                <a:latin typeface="+mn-l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latin typeface="+mn-lt"/>
              </a:defRPr>
            </a:lvl1pPr>
          </a:lstStyle>
          <a:p>
            <a:pPr>
              <a:defRPr/>
            </a:pPr>
            <a:fld id="{17308EC5-4AB0-4445-82A1-CCED5A076069}" type="slidenum">
              <a:rPr lang="en-US"/>
              <a:pPr>
                <a:defRPr/>
              </a:pPr>
              <a:t>‹#›</a:t>
            </a:fld>
            <a:endParaRPr lang="en-US"/>
          </a:p>
        </p:txBody>
      </p:sp>
    </p:spTree>
    <p:extLst>
      <p:ext uri="{BB962C8B-B14F-4D97-AF65-F5344CB8AC3E}">
        <p14:creationId xmlns:p14="http://schemas.microsoft.com/office/powerpoint/2010/main" val="3569905052"/>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A142C5F-0BCE-4FD6-AF5B-2897D6F797C4}" type="slidenum">
              <a:rPr lang="en-US"/>
              <a:pPr>
                <a:defRPr/>
              </a:pPr>
              <a:t>‹#›</a:t>
            </a:fld>
            <a:endParaRPr lang="en-US"/>
          </a:p>
        </p:txBody>
      </p:sp>
    </p:spTree>
    <p:extLst>
      <p:ext uri="{BB962C8B-B14F-4D97-AF65-F5344CB8AC3E}">
        <p14:creationId xmlns:p14="http://schemas.microsoft.com/office/powerpoint/2010/main" val="379581801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381A8B-C425-454E-B214-3A24544EB697}" type="slidenum">
              <a:rPr lang="en-US"/>
              <a:pPr>
                <a:defRPr/>
              </a:pPr>
              <a:t>‹#›</a:t>
            </a:fld>
            <a:endParaRPr lang="en-US"/>
          </a:p>
        </p:txBody>
      </p:sp>
    </p:spTree>
    <p:extLst>
      <p:ext uri="{BB962C8B-B14F-4D97-AF65-F5344CB8AC3E}">
        <p14:creationId xmlns:p14="http://schemas.microsoft.com/office/powerpoint/2010/main" val="1293652301"/>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838200"/>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2BEDAEA-9BA8-4F56-ABF8-CB4BF6A4900A}" type="slidenum">
              <a:rPr lang="en-US"/>
              <a:pPr>
                <a:defRPr/>
              </a:pPr>
              <a:t>‹#›</a:t>
            </a:fld>
            <a:endParaRPr lang="en-US"/>
          </a:p>
        </p:txBody>
      </p:sp>
    </p:spTree>
    <p:extLst>
      <p:ext uri="{BB962C8B-B14F-4D97-AF65-F5344CB8AC3E}">
        <p14:creationId xmlns:p14="http://schemas.microsoft.com/office/powerpoint/2010/main" val="2172375642"/>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6D5CB12-EBE3-41FA-A5C5-B6E327A6C670}" type="slidenum">
              <a:rPr lang="en-US"/>
              <a:pPr>
                <a:defRPr/>
              </a:pPr>
              <a:t>‹#›</a:t>
            </a:fld>
            <a:endParaRPr lang="en-US"/>
          </a:p>
        </p:txBody>
      </p:sp>
    </p:spTree>
    <p:extLst>
      <p:ext uri="{BB962C8B-B14F-4D97-AF65-F5344CB8AC3E}">
        <p14:creationId xmlns:p14="http://schemas.microsoft.com/office/powerpoint/2010/main" val="752694822"/>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ADA2642-D214-4721-B6B6-7A1BC732C261}" type="slidenum">
              <a:rPr lang="en-US"/>
              <a:pPr>
                <a:defRPr/>
              </a:pPr>
              <a:t>‹#›</a:t>
            </a:fld>
            <a:endParaRPr lang="en-US"/>
          </a:p>
        </p:txBody>
      </p:sp>
    </p:spTree>
    <p:extLst>
      <p:ext uri="{BB962C8B-B14F-4D97-AF65-F5344CB8AC3E}">
        <p14:creationId xmlns:p14="http://schemas.microsoft.com/office/powerpoint/2010/main" val="2869205450"/>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79885C7-ADB2-4544-AD73-D0CF47C7E5ED}" type="slidenum">
              <a:rPr lang="en-US"/>
              <a:pPr>
                <a:defRPr/>
              </a:pPr>
              <a:t>‹#›</a:t>
            </a:fld>
            <a:endParaRPr lang="en-US"/>
          </a:p>
        </p:txBody>
      </p:sp>
    </p:spTree>
    <p:extLst>
      <p:ext uri="{BB962C8B-B14F-4D97-AF65-F5344CB8AC3E}">
        <p14:creationId xmlns:p14="http://schemas.microsoft.com/office/powerpoint/2010/main" val="3375304528"/>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2E78509-D3CD-406B-B3A6-3D992F655317}" type="slidenum">
              <a:rPr lang="en-US"/>
              <a:pPr>
                <a:defRPr/>
              </a:pPr>
              <a:t>‹#›</a:t>
            </a:fld>
            <a:endParaRPr lang="en-US"/>
          </a:p>
        </p:txBody>
      </p:sp>
    </p:spTree>
    <p:extLst>
      <p:ext uri="{BB962C8B-B14F-4D97-AF65-F5344CB8AC3E}">
        <p14:creationId xmlns:p14="http://schemas.microsoft.com/office/powerpoint/2010/main" val="4272493529"/>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2E0B841-2F7A-4F11-BF3E-D8D5B3D72AEF}" type="slidenum">
              <a:rPr lang="en-US"/>
              <a:pPr>
                <a:defRPr/>
              </a:pPr>
              <a:t>‹#›</a:t>
            </a:fld>
            <a:endParaRPr lang="en-US"/>
          </a:p>
        </p:txBody>
      </p:sp>
    </p:spTree>
    <p:extLst>
      <p:ext uri="{BB962C8B-B14F-4D97-AF65-F5344CB8AC3E}">
        <p14:creationId xmlns:p14="http://schemas.microsoft.com/office/powerpoint/2010/main" val="201135816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Text Placeholder 2"/>
          <p:cNvSpPr>
            <a:spLocks noGrp="1"/>
          </p:cNvSpPr>
          <p:nvPr>
            <p:ph type="body" sz="half" idx="1"/>
          </p:nvPr>
        </p:nvSpPr>
        <p:spPr>
          <a:xfrm>
            <a:off x="1524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838200"/>
            <a:ext cx="4343400" cy="54864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46FE6A7A-0400-4B88-A1A6-D048E7ED32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7627584"/>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7524D3F-31F3-4B16-B1DD-B332D1063F66}" type="slidenum">
              <a:rPr lang="en-US"/>
              <a:pPr>
                <a:defRPr/>
              </a:pPr>
              <a:t>‹#›</a:t>
            </a:fld>
            <a:endParaRPr lang="en-US"/>
          </a:p>
        </p:txBody>
      </p:sp>
    </p:spTree>
    <p:extLst>
      <p:ext uri="{BB962C8B-B14F-4D97-AF65-F5344CB8AC3E}">
        <p14:creationId xmlns:p14="http://schemas.microsoft.com/office/powerpoint/2010/main" val="2541364910"/>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76200"/>
            <a:ext cx="22669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76200"/>
            <a:ext cx="66484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914A1EB-57A3-46B3-8B64-FCC323167732}" type="slidenum">
              <a:rPr lang="en-US"/>
              <a:pPr>
                <a:defRPr/>
              </a:pPr>
              <a:t>‹#›</a:t>
            </a:fld>
            <a:endParaRPr lang="en-US"/>
          </a:p>
        </p:txBody>
      </p:sp>
    </p:spTree>
    <p:extLst>
      <p:ext uri="{BB962C8B-B14F-4D97-AF65-F5344CB8AC3E}">
        <p14:creationId xmlns:p14="http://schemas.microsoft.com/office/powerpoint/2010/main" val="1088475714"/>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Text Placeholder 2"/>
          <p:cNvSpPr>
            <a:spLocks noGrp="1"/>
          </p:cNvSpPr>
          <p:nvPr>
            <p:ph type="body" sz="half" idx="1"/>
          </p:nvPr>
        </p:nvSpPr>
        <p:spPr>
          <a:xfrm>
            <a:off x="1524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838200"/>
            <a:ext cx="4343400" cy="54864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BC792C5-E65F-4E92-B562-113049E4487C}" type="slidenum">
              <a:rPr lang="en-US"/>
              <a:pPr>
                <a:defRPr/>
              </a:pPr>
              <a:t>‹#›</a:t>
            </a:fld>
            <a:endParaRPr lang="en-US"/>
          </a:p>
        </p:txBody>
      </p:sp>
    </p:spTree>
    <p:extLst>
      <p:ext uri="{BB962C8B-B14F-4D97-AF65-F5344CB8AC3E}">
        <p14:creationId xmlns:p14="http://schemas.microsoft.com/office/powerpoint/2010/main" val="1856205179"/>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 y="76200"/>
            <a:ext cx="9067800" cy="685800"/>
          </a:xfrm>
        </p:spPr>
        <p:txBody>
          <a:bodyPr/>
          <a:lstStyle/>
          <a:p>
            <a:r>
              <a:rPr lang="en-US"/>
              <a:t>Click to edit Master title style</a:t>
            </a:r>
          </a:p>
        </p:txBody>
      </p:sp>
      <p:sp>
        <p:nvSpPr>
          <p:cNvPr id="3" name="Content Placeholder 2"/>
          <p:cNvSpPr>
            <a:spLocks noGrp="1"/>
          </p:cNvSpPr>
          <p:nvPr>
            <p:ph sz="quarter" idx="1"/>
          </p:nvPr>
        </p:nvSpPr>
        <p:spPr>
          <a:xfrm>
            <a:off x="152400" y="838200"/>
            <a:ext cx="4343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838200"/>
            <a:ext cx="4343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52400" y="3657600"/>
            <a:ext cx="4343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57600"/>
            <a:ext cx="4343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4262183-7A80-42EF-92C7-9AB222BCF038}" type="slidenum">
              <a:rPr lang="en-US"/>
              <a:pPr>
                <a:defRPr/>
              </a:pPr>
              <a:t>‹#›</a:t>
            </a:fld>
            <a:endParaRPr lang="en-US"/>
          </a:p>
        </p:txBody>
      </p:sp>
    </p:spTree>
    <p:extLst>
      <p:ext uri="{BB962C8B-B14F-4D97-AF65-F5344CB8AC3E}">
        <p14:creationId xmlns:p14="http://schemas.microsoft.com/office/powerpoint/2010/main" val="3367905159"/>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Text Placeholder 2"/>
          <p:cNvSpPr>
            <a:spLocks noGrp="1"/>
          </p:cNvSpPr>
          <p:nvPr>
            <p:ph type="body" sz="half" idx="1"/>
          </p:nvPr>
        </p:nvSpPr>
        <p:spPr>
          <a:xfrm>
            <a:off x="1524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9FB6772-025B-4D84-9A73-CC1EB5D9984E}" type="slidenum">
              <a:rPr lang="en-US"/>
              <a:pPr>
                <a:defRPr/>
              </a:pPr>
              <a:t>‹#›</a:t>
            </a:fld>
            <a:endParaRPr lang="en-US"/>
          </a:p>
        </p:txBody>
      </p:sp>
    </p:spTree>
    <p:extLst>
      <p:ext uri="{BB962C8B-B14F-4D97-AF65-F5344CB8AC3E}">
        <p14:creationId xmlns:p14="http://schemas.microsoft.com/office/powerpoint/2010/main" val="179701411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Content Placeholder 2"/>
          <p:cNvSpPr>
            <a:spLocks noGrp="1"/>
          </p:cNvSpPr>
          <p:nvPr>
            <p:ph sz="half" idx="1"/>
          </p:nvPr>
        </p:nvSpPr>
        <p:spPr>
          <a:xfrm>
            <a:off x="1524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1887B74-C447-4F5A-ACBB-2964D65F9B1F}" type="slidenum">
              <a:rPr lang="en-US"/>
              <a:pPr>
                <a:defRPr/>
              </a:pPr>
              <a:t>‹#›</a:t>
            </a:fld>
            <a:endParaRPr lang="en-US"/>
          </a:p>
        </p:txBody>
      </p:sp>
    </p:spTree>
    <p:extLst>
      <p:ext uri="{BB962C8B-B14F-4D97-AF65-F5344CB8AC3E}">
        <p14:creationId xmlns:p14="http://schemas.microsoft.com/office/powerpoint/2010/main" val="1247777672"/>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Text Placeholder 2"/>
          <p:cNvSpPr>
            <a:spLocks noGrp="1"/>
          </p:cNvSpPr>
          <p:nvPr>
            <p:ph type="body" sz="half" idx="1"/>
          </p:nvPr>
        </p:nvSpPr>
        <p:spPr>
          <a:xfrm>
            <a:off x="152400" y="838200"/>
            <a:ext cx="8839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2400" y="3657600"/>
            <a:ext cx="8839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DCB8FCA-9D38-4293-AA91-AAA8D92282F8}" type="slidenum">
              <a:rPr lang="en-US"/>
              <a:pPr>
                <a:defRPr/>
              </a:pPr>
              <a:t>‹#›</a:t>
            </a:fld>
            <a:endParaRPr lang="en-US"/>
          </a:p>
        </p:txBody>
      </p:sp>
    </p:spTree>
    <p:extLst>
      <p:ext uri="{BB962C8B-B14F-4D97-AF65-F5344CB8AC3E}">
        <p14:creationId xmlns:p14="http://schemas.microsoft.com/office/powerpoint/2010/main" val="3100110274"/>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Table Placeholder 2"/>
          <p:cNvSpPr>
            <a:spLocks noGrp="1"/>
          </p:cNvSpPr>
          <p:nvPr>
            <p:ph type="tbl" idx="1"/>
          </p:nvPr>
        </p:nvSpPr>
        <p:spPr>
          <a:xfrm>
            <a:off x="152400" y="838200"/>
            <a:ext cx="8839200" cy="54864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8657C0-F93B-4692-A003-88FD5404E722}" type="slidenum">
              <a:rPr lang="en-US"/>
              <a:pPr>
                <a:defRPr/>
              </a:pPr>
              <a:t>‹#›</a:t>
            </a:fld>
            <a:endParaRPr lang="en-US"/>
          </a:p>
        </p:txBody>
      </p:sp>
    </p:spTree>
    <p:extLst>
      <p:ext uri="{BB962C8B-B14F-4D97-AF65-F5344CB8AC3E}">
        <p14:creationId xmlns:p14="http://schemas.microsoft.com/office/powerpoint/2010/main" val="96089842"/>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228600" y="685800"/>
            <a:ext cx="5181600" cy="1143000"/>
          </a:xfrm>
        </p:spPr>
        <p:txBody>
          <a:bodyPr anchor="b" anchorCtr="1"/>
          <a:lstStyle>
            <a:lvl1pPr>
              <a:defRPr sz="5400"/>
            </a:lvl1pPr>
          </a:lstStyle>
          <a:p>
            <a:r>
              <a:rPr lang="en-US"/>
              <a:t>Double Helix</a:t>
            </a:r>
          </a:p>
        </p:txBody>
      </p:sp>
      <p:sp>
        <p:nvSpPr>
          <p:cNvPr id="39939" name="Rectangle 3"/>
          <p:cNvSpPr>
            <a:spLocks noGrp="1" noChangeArrowheads="1"/>
          </p:cNvSpPr>
          <p:nvPr>
            <p:ph type="subTitle" idx="1"/>
          </p:nvPr>
        </p:nvSpPr>
        <p:spPr>
          <a:xfrm>
            <a:off x="228600" y="1828800"/>
            <a:ext cx="51816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6"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2C5E1A3D-B828-4B0A-897B-AE414EAB3562}" type="slidenum">
              <a:rPr lang="en-US"/>
              <a:pPr>
                <a:defRPr/>
              </a:pPr>
              <a:t>‹#›</a:t>
            </a:fld>
            <a:endParaRPr lang="en-US"/>
          </a:p>
        </p:txBody>
      </p:sp>
    </p:spTree>
    <p:extLst>
      <p:ext uri="{BB962C8B-B14F-4D97-AF65-F5344CB8AC3E}">
        <p14:creationId xmlns:p14="http://schemas.microsoft.com/office/powerpoint/2010/main" val="41770047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6"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70F30406-48B8-432B-A209-C4B5FA4DA7BF}" type="slidenum">
              <a:rPr lang="en-US"/>
              <a:pPr>
                <a:defRPr/>
              </a:pPr>
              <a:t>‹#›</a:t>
            </a:fld>
            <a:endParaRPr lang="en-US"/>
          </a:p>
        </p:txBody>
      </p:sp>
    </p:spTree>
    <p:extLst>
      <p:ext uri="{BB962C8B-B14F-4D97-AF65-F5344CB8AC3E}">
        <p14:creationId xmlns:p14="http://schemas.microsoft.com/office/powerpoint/2010/main" val="230105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 y="76200"/>
            <a:ext cx="9067800" cy="685800"/>
          </a:xfrm>
        </p:spPr>
        <p:txBody>
          <a:bodyPr/>
          <a:lstStyle/>
          <a:p>
            <a:r>
              <a:rPr lang="en-US"/>
              <a:t>Click to edit Master title style</a:t>
            </a:r>
          </a:p>
        </p:txBody>
      </p:sp>
      <p:sp>
        <p:nvSpPr>
          <p:cNvPr id="3" name="Content Placeholder 2"/>
          <p:cNvSpPr>
            <a:spLocks noGrp="1"/>
          </p:cNvSpPr>
          <p:nvPr>
            <p:ph sz="quarter" idx="1"/>
          </p:nvPr>
        </p:nvSpPr>
        <p:spPr>
          <a:xfrm>
            <a:off x="152400" y="838200"/>
            <a:ext cx="4343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838200"/>
            <a:ext cx="4343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52400" y="3657600"/>
            <a:ext cx="4343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57600"/>
            <a:ext cx="4343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9" name="Rectangle 6"/>
          <p:cNvSpPr>
            <a:spLocks noGrp="1" noChangeArrowheads="1"/>
          </p:cNvSpPr>
          <p:nvPr>
            <p:ph type="sldNum" sz="quarter" idx="12"/>
          </p:nvPr>
        </p:nvSpPr>
        <p:spPr>
          <a:ln/>
        </p:spPr>
        <p:txBody>
          <a:bodyPr/>
          <a:lstStyle>
            <a:lvl1pPr>
              <a:defRPr/>
            </a:lvl1pPr>
          </a:lstStyle>
          <a:p>
            <a:pPr>
              <a:defRPr/>
            </a:pPr>
            <a:fld id="{9544869A-F4C1-4551-A680-05496A32EA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32290"/>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6"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7B08E897-F295-40EE-B531-CA52709AD218}" type="slidenum">
              <a:rPr lang="en-US"/>
              <a:pPr>
                <a:defRPr/>
              </a:pPr>
              <a:t>‹#›</a:t>
            </a:fld>
            <a:endParaRPr lang="en-US"/>
          </a:p>
        </p:txBody>
      </p:sp>
    </p:spTree>
    <p:extLst>
      <p:ext uri="{BB962C8B-B14F-4D97-AF65-F5344CB8AC3E}">
        <p14:creationId xmlns:p14="http://schemas.microsoft.com/office/powerpoint/2010/main" val="16093793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5900" y="19812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7"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4F2766CB-E4A8-4734-9FDF-315BAF91EF6A}" type="slidenum">
              <a:rPr lang="en-US"/>
              <a:pPr>
                <a:defRPr/>
              </a:pPr>
              <a:t>‹#›</a:t>
            </a:fld>
            <a:endParaRPr lang="en-US"/>
          </a:p>
        </p:txBody>
      </p:sp>
    </p:spTree>
    <p:extLst>
      <p:ext uri="{BB962C8B-B14F-4D97-AF65-F5344CB8AC3E}">
        <p14:creationId xmlns:p14="http://schemas.microsoft.com/office/powerpoint/2010/main" val="5195934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9"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2A509BE9-5235-4B65-9BEB-DCB6C76ED71F}" type="slidenum">
              <a:rPr lang="en-US"/>
              <a:pPr>
                <a:defRPr/>
              </a:pPr>
              <a:t>‹#›</a:t>
            </a:fld>
            <a:endParaRPr lang="en-US"/>
          </a:p>
        </p:txBody>
      </p:sp>
    </p:spTree>
    <p:extLst>
      <p:ext uri="{BB962C8B-B14F-4D97-AF65-F5344CB8AC3E}">
        <p14:creationId xmlns:p14="http://schemas.microsoft.com/office/powerpoint/2010/main" val="620906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5"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94E4C54A-E43C-4F95-8B72-90AD1846D77C}" type="slidenum">
              <a:rPr lang="en-US"/>
              <a:pPr>
                <a:defRPr/>
              </a:pPr>
              <a:t>‹#›</a:t>
            </a:fld>
            <a:endParaRPr lang="en-US"/>
          </a:p>
        </p:txBody>
      </p:sp>
    </p:spTree>
    <p:extLst>
      <p:ext uri="{BB962C8B-B14F-4D97-AF65-F5344CB8AC3E}">
        <p14:creationId xmlns:p14="http://schemas.microsoft.com/office/powerpoint/2010/main" val="29052156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4"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AD3AFC24-68A9-4791-AB6D-B01765427259}" type="slidenum">
              <a:rPr lang="en-US"/>
              <a:pPr>
                <a:defRPr/>
              </a:pPr>
              <a:t>‹#›</a:t>
            </a:fld>
            <a:endParaRPr lang="en-US"/>
          </a:p>
        </p:txBody>
      </p:sp>
    </p:spTree>
    <p:extLst>
      <p:ext uri="{BB962C8B-B14F-4D97-AF65-F5344CB8AC3E}">
        <p14:creationId xmlns:p14="http://schemas.microsoft.com/office/powerpoint/2010/main" val="38692474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7"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A34C1E97-F638-4010-80A8-A2340153932B}" type="slidenum">
              <a:rPr lang="en-US"/>
              <a:pPr>
                <a:defRPr/>
              </a:pPr>
              <a:t>‹#›</a:t>
            </a:fld>
            <a:endParaRPr lang="en-US"/>
          </a:p>
        </p:txBody>
      </p:sp>
    </p:spTree>
    <p:extLst>
      <p:ext uri="{BB962C8B-B14F-4D97-AF65-F5344CB8AC3E}">
        <p14:creationId xmlns:p14="http://schemas.microsoft.com/office/powerpoint/2010/main" val="29876432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7"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3CB9D6C1-B65A-4CC3-B25D-91A17247C280}" type="slidenum">
              <a:rPr lang="en-US"/>
              <a:pPr>
                <a:defRPr/>
              </a:pPr>
              <a:t>‹#›</a:t>
            </a:fld>
            <a:endParaRPr lang="en-US"/>
          </a:p>
        </p:txBody>
      </p:sp>
    </p:spTree>
    <p:extLst>
      <p:ext uri="{BB962C8B-B14F-4D97-AF65-F5344CB8AC3E}">
        <p14:creationId xmlns:p14="http://schemas.microsoft.com/office/powerpoint/2010/main" val="15724461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6"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CBD9C753-8568-4C19-949B-2A2040594F8A}" type="slidenum">
              <a:rPr lang="en-US"/>
              <a:pPr>
                <a:defRPr/>
              </a:pPr>
              <a:t>‹#›</a:t>
            </a:fld>
            <a:endParaRPr lang="en-US"/>
          </a:p>
        </p:txBody>
      </p:sp>
    </p:spTree>
    <p:extLst>
      <p:ext uri="{BB962C8B-B14F-4D97-AF65-F5344CB8AC3E}">
        <p14:creationId xmlns:p14="http://schemas.microsoft.com/office/powerpoint/2010/main" val="5249481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09600"/>
            <a:ext cx="16192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609600"/>
            <a:ext cx="47053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6"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47415B2C-54F8-4AD1-BE71-DF43A686995C}" type="slidenum">
              <a:rPr lang="en-US"/>
              <a:pPr>
                <a:defRPr/>
              </a:pPr>
              <a:t>‹#›</a:t>
            </a:fld>
            <a:endParaRPr lang="en-US"/>
          </a:p>
        </p:txBody>
      </p:sp>
    </p:spTree>
    <p:extLst>
      <p:ext uri="{BB962C8B-B14F-4D97-AF65-F5344CB8AC3E}">
        <p14:creationId xmlns:p14="http://schemas.microsoft.com/office/powerpoint/2010/main" val="8478628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6477000" cy="1143000"/>
          </a:xfrm>
        </p:spPr>
        <p:txBody>
          <a:bodyPr/>
          <a:lstStyle/>
          <a:p>
            <a:r>
              <a:rPr lang="en-US"/>
              <a:t>Click to edit Master title style</a:t>
            </a:r>
          </a:p>
        </p:txBody>
      </p:sp>
      <p:sp>
        <p:nvSpPr>
          <p:cNvPr id="3" name="Text Placeholder 2"/>
          <p:cNvSpPr>
            <a:spLocks noGrp="1"/>
          </p:cNvSpPr>
          <p:nvPr>
            <p:ph type="body" sz="half" idx="1"/>
          </p:nvPr>
        </p:nvSpPr>
        <p:spPr>
          <a:xfrm>
            <a:off x="1981200" y="1981200"/>
            <a:ext cx="31623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95900" y="1981200"/>
            <a:ext cx="31623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7"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C782857F-2D6E-420F-B041-ED1F69A56995}" type="slidenum">
              <a:rPr lang="en-US"/>
              <a:pPr>
                <a:defRPr/>
              </a:pPr>
              <a:t>‹#›</a:t>
            </a:fld>
            <a:endParaRPr lang="en-US"/>
          </a:p>
        </p:txBody>
      </p:sp>
    </p:spTree>
    <p:extLst>
      <p:ext uri="{BB962C8B-B14F-4D97-AF65-F5344CB8AC3E}">
        <p14:creationId xmlns:p14="http://schemas.microsoft.com/office/powerpoint/2010/main" val="1614527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Text Placeholder 2"/>
          <p:cNvSpPr>
            <a:spLocks noGrp="1"/>
          </p:cNvSpPr>
          <p:nvPr>
            <p:ph type="body" sz="half" idx="1"/>
          </p:nvPr>
        </p:nvSpPr>
        <p:spPr>
          <a:xfrm>
            <a:off x="1524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D1BD22EF-5D4C-462E-9D5E-872810953D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341598"/>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6477000" cy="1143000"/>
          </a:xfrm>
        </p:spPr>
        <p:txBody>
          <a:bodyPr/>
          <a:lstStyle/>
          <a:p>
            <a:r>
              <a:rPr lang="en-US"/>
              <a:t>Click to edit Master title style</a:t>
            </a:r>
          </a:p>
        </p:txBody>
      </p:sp>
      <p:sp>
        <p:nvSpPr>
          <p:cNvPr id="3" name="Text Placeholder 2"/>
          <p:cNvSpPr>
            <a:spLocks noGrp="1"/>
          </p:cNvSpPr>
          <p:nvPr>
            <p:ph type="body" sz="half" idx="1"/>
          </p:nvPr>
        </p:nvSpPr>
        <p:spPr>
          <a:xfrm>
            <a:off x="1981200" y="1981200"/>
            <a:ext cx="31623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5900" y="1981200"/>
            <a:ext cx="31623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Comic Sans MS" pitchFamily="66"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Comic Sans MS" pitchFamily="66" charset="0"/>
              </a:defRPr>
            </a:lvl1pPr>
          </a:lstStyle>
          <a:p>
            <a:pPr>
              <a:defRPr/>
            </a:pPr>
            <a:r>
              <a:rPr lang="en-US"/>
              <a:t>copyright cmassengale</a:t>
            </a:r>
          </a:p>
        </p:txBody>
      </p:sp>
      <p:sp>
        <p:nvSpPr>
          <p:cNvPr id="7" name="Rectangle 6"/>
          <p:cNvSpPr>
            <a:spLocks noGrp="1" noChangeArrowheads="1"/>
          </p:cNvSpPr>
          <p:nvPr>
            <p:ph type="sldNum" sz="quarter" idx="12"/>
          </p:nvPr>
        </p:nvSpPr>
        <p:spPr/>
        <p:txBody>
          <a:bodyPr/>
          <a:lstStyle>
            <a:lvl1pPr>
              <a:defRPr b="1">
                <a:latin typeface="Comic Sans MS" pitchFamily="66" charset="0"/>
              </a:defRPr>
            </a:lvl1pPr>
          </a:lstStyle>
          <a:p>
            <a:pPr>
              <a:defRPr/>
            </a:pPr>
            <a:fld id="{1593E4A8-8971-4593-B87E-6AB2736686E8}" type="slidenum">
              <a:rPr lang="en-US"/>
              <a:pPr>
                <a:defRPr/>
              </a:pPr>
              <a:t>‹#›</a:t>
            </a:fld>
            <a:endParaRPr lang="en-US"/>
          </a:p>
        </p:txBody>
      </p:sp>
    </p:spTree>
    <p:extLst>
      <p:ext uri="{BB962C8B-B14F-4D97-AF65-F5344CB8AC3E}">
        <p14:creationId xmlns:p14="http://schemas.microsoft.com/office/powerpoint/2010/main" val="216854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Content Placeholder 2"/>
          <p:cNvSpPr>
            <a:spLocks noGrp="1"/>
          </p:cNvSpPr>
          <p:nvPr>
            <p:ph sz="half" idx="1"/>
          </p:nvPr>
        </p:nvSpPr>
        <p:spPr>
          <a:xfrm>
            <a:off x="1524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838200"/>
            <a:ext cx="4343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340127F1-1C66-456A-BB0C-F9C3379B5A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87683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Text Placeholder 2"/>
          <p:cNvSpPr>
            <a:spLocks noGrp="1"/>
          </p:cNvSpPr>
          <p:nvPr>
            <p:ph type="body" sz="half" idx="1"/>
          </p:nvPr>
        </p:nvSpPr>
        <p:spPr>
          <a:xfrm>
            <a:off x="152400" y="838200"/>
            <a:ext cx="8839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2400" y="3657600"/>
            <a:ext cx="8839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A1DB533D-FAFE-4E10-BBCD-708CB258A7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612191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a:t>Click to edit Master title style</a:t>
            </a:r>
          </a:p>
        </p:txBody>
      </p:sp>
      <p:sp>
        <p:nvSpPr>
          <p:cNvPr id="3" name="Table Placeholder 2"/>
          <p:cNvSpPr>
            <a:spLocks noGrp="1"/>
          </p:cNvSpPr>
          <p:nvPr>
            <p:ph type="tbl" idx="1"/>
          </p:nvPr>
        </p:nvSpPr>
        <p:spPr>
          <a:xfrm>
            <a:off x="152400" y="838200"/>
            <a:ext cx="8839200" cy="5486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E97EA29A-977E-4743-9957-99BDB79DD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742300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36385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tIns="182880" bIns="18288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a:lstStyle>
            <a:lvl1pPr marL="0" indent="0" algn="ctr" defTabSz="914400" rtl="0" eaLnBrk="1" latinLnBrk="0" hangingPunct="1">
              <a:spcBef>
                <a:spcPts val="200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fld id="{38D1AB54-10FE-40F5-A03B-27117872351D}" type="datetime1">
              <a:rPr lang="en-US" altLang="en-US"/>
              <a:pPr/>
              <a:t>11/10/2022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69D384-3045-4594-AFF4-D7DEC6F6F392}" type="slidenum">
              <a:rPr lang="en-US" altLang="en-US"/>
              <a:pPr/>
              <a:t>‹#›</a:t>
            </a:fld>
            <a:endParaRPr lang="en-US" altLang="en-US"/>
          </a:p>
        </p:txBody>
      </p:sp>
    </p:spTree>
    <p:extLst>
      <p:ext uri="{BB962C8B-B14F-4D97-AF65-F5344CB8AC3E}">
        <p14:creationId xmlns:p14="http://schemas.microsoft.com/office/powerpoint/2010/main" val="389220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0F535BC3-C34B-463C-B884-8A6A8C0FAF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7695564"/>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DAD536DB-C11F-4221-A5AA-F2DAE8ED599A}" type="datetime1">
              <a:rPr lang="en-US" altLang="en-US"/>
              <a:pPr/>
              <a:t>11/10/2022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1AA30B-FF37-4F1D-A030-5DD862657CCF}" type="slidenum">
              <a:rPr lang="en-US" altLang="en-US"/>
              <a:pPr/>
              <a:t>‹#›</a:t>
            </a:fld>
            <a:endParaRPr lang="en-US" altLang="en-US"/>
          </a:p>
        </p:txBody>
      </p:sp>
    </p:spTree>
    <p:extLst>
      <p:ext uri="{BB962C8B-B14F-4D97-AF65-F5344CB8AC3E}">
        <p14:creationId xmlns:p14="http://schemas.microsoft.com/office/powerpoint/2010/main" val="4293919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rtlCol="0">
            <a:scene3d>
              <a:camera prst="orthographicFront"/>
              <a:lightRig rig="chilly" dir="t"/>
            </a:scene3d>
          </a:bodyPr>
          <a:lstStyle>
            <a:lvl1pPr>
              <a:buNone/>
              <a:defRPr/>
            </a:lvl1pPr>
          </a:lstStyle>
          <a:p>
            <a:pPr lvl="0"/>
            <a:r>
              <a:rPr lang="en-US" noProof="0"/>
              <a:t>Click icon to add picture</a:t>
            </a:r>
            <a:endParaRPr noProof="0"/>
          </a:p>
        </p:txBody>
      </p:sp>
      <p:sp>
        <p:nvSpPr>
          <p:cNvPr id="2" name="Title 1"/>
          <p:cNvSpPr>
            <a:spLocks noGrp="1"/>
          </p:cNvSpPr>
          <p:nvPr>
            <p:ph type="ctrTitle"/>
          </p:nvPr>
        </p:nvSpPr>
        <p:spPr>
          <a:xfrm>
            <a:off x="658368" y="4495800"/>
            <a:ext cx="7827264" cy="1219200"/>
          </a:xfrm>
        </p:spPr>
        <p:txBody>
          <a:bodyPr anchor="b"/>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a:t>Click to edit Master title style</a:t>
            </a:r>
            <a:endParaRPr/>
          </a:p>
        </p:txBody>
      </p:sp>
      <p:sp>
        <p:nvSpPr>
          <p:cNvPr id="3" name="Subtitle 2"/>
          <p:cNvSpPr>
            <a:spLocks noGrp="1"/>
          </p:cNvSpPr>
          <p:nvPr>
            <p:ph type="subTitle" idx="1"/>
          </p:nvPr>
        </p:nvSpPr>
        <p:spPr>
          <a:xfrm>
            <a:off x="658368" y="5715000"/>
            <a:ext cx="7827264" cy="381000"/>
          </a:xfrm>
        </p:spPr>
        <p:txBody>
          <a:bodyPr/>
          <a:lstStyle>
            <a:lvl1pPr marL="0" indent="0" algn="ctr">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Date Placeholder 3"/>
          <p:cNvSpPr>
            <a:spLocks noGrp="1"/>
          </p:cNvSpPr>
          <p:nvPr>
            <p:ph type="dt" sz="half" idx="14"/>
          </p:nvPr>
        </p:nvSpPr>
        <p:spPr>
          <a:xfrm>
            <a:off x="457200" y="6221413"/>
            <a:ext cx="2133600" cy="300037"/>
          </a:xfrm>
        </p:spPr>
        <p:txBody>
          <a:bodyPr/>
          <a:lstStyle>
            <a:lvl1pPr>
              <a:defRPr/>
            </a:lvl1pPr>
          </a:lstStyle>
          <a:p>
            <a:fld id="{2681BB68-1B43-4D9E-94B8-1300465E1763}" type="datetime1">
              <a:rPr lang="en-US" altLang="en-US"/>
              <a:pPr/>
              <a:t>11/10/2022</a:t>
            </a:fld>
            <a:endParaRPr lang="en-US" altLang="en-US"/>
          </a:p>
        </p:txBody>
      </p:sp>
      <p:sp>
        <p:nvSpPr>
          <p:cNvPr id="6" name="Footer Placeholder 4"/>
          <p:cNvSpPr>
            <a:spLocks noGrp="1"/>
          </p:cNvSpPr>
          <p:nvPr>
            <p:ph type="ftr" sz="quarter" idx="15"/>
          </p:nvPr>
        </p:nvSpPr>
        <p:spPr>
          <a:xfrm>
            <a:off x="3124200" y="6211888"/>
            <a:ext cx="2895600" cy="301625"/>
          </a:xfrm>
        </p:spPr>
        <p:txBody>
          <a:bodyPr/>
          <a:lstStyle>
            <a:lvl1pPr>
              <a:defRPr/>
            </a:lvl1pPr>
          </a:lstStyle>
          <a:p>
            <a:pPr>
              <a:defRPr/>
            </a:pPr>
            <a:endParaRPr lang="en-US"/>
          </a:p>
        </p:txBody>
      </p:sp>
      <p:sp>
        <p:nvSpPr>
          <p:cNvPr id="7" name="Slide Number Placeholder 5"/>
          <p:cNvSpPr>
            <a:spLocks noGrp="1"/>
          </p:cNvSpPr>
          <p:nvPr>
            <p:ph type="sldNum" sz="quarter" idx="16"/>
          </p:nvPr>
        </p:nvSpPr>
        <p:spPr>
          <a:xfrm>
            <a:off x="6553200" y="6211888"/>
            <a:ext cx="2133600" cy="301625"/>
          </a:xfrm>
        </p:spPr>
        <p:txBody>
          <a:bodyPr/>
          <a:lstStyle>
            <a:lvl1pPr>
              <a:defRPr/>
            </a:lvl1pPr>
          </a:lstStyle>
          <a:p>
            <a:fld id="{2D7CDD52-38D6-40CB-8210-68B9BE004146}" type="slidenum">
              <a:rPr lang="en-US" altLang="en-US"/>
              <a:pPr/>
              <a:t>‹#›</a:t>
            </a:fld>
            <a:endParaRPr lang="en-US" altLang="en-US"/>
          </a:p>
        </p:txBody>
      </p:sp>
    </p:spTree>
    <p:extLst>
      <p:ext uri="{BB962C8B-B14F-4D97-AF65-F5344CB8AC3E}">
        <p14:creationId xmlns:p14="http://schemas.microsoft.com/office/powerpoint/2010/main" val="188200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lstStyle>
            <a:lvl1pPr algn="ctr">
              <a:defRPr sz="4800" b="1" cap="none" baseline="0">
                <a:effectLst/>
              </a:defRPr>
            </a:lvl1pPr>
          </a:lstStyle>
          <a:p>
            <a:r>
              <a:rPr lang="en-US"/>
              <a:t>Click to edit Master title style</a:t>
            </a:r>
            <a:endParaRPr/>
          </a:p>
        </p:txBody>
      </p:sp>
      <p:sp>
        <p:nvSpPr>
          <p:cNvPr id="3" name="Text Placeholder 2"/>
          <p:cNvSpPr>
            <a:spLocks noGrp="1"/>
          </p:cNvSpPr>
          <p:nvPr>
            <p:ph type="body" idx="1"/>
          </p:nvPr>
        </p:nvSpPr>
        <p:spPr>
          <a:xfrm>
            <a:off x="673100" y="3913188"/>
            <a:ext cx="7823200" cy="434694"/>
          </a:xfrm>
        </p:spPr>
        <p:txBody>
          <a:bodyPr/>
          <a:lstStyle>
            <a:lvl1pPr marL="0" indent="0" algn="ctr" defTabSz="914400" rtl="0" eaLnBrk="1" latinLnBrk="0" hangingPunct="1">
              <a:spcBef>
                <a:spcPts val="200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3A9BF7F-6663-470A-A892-45EA28B8163C}" type="datetime1">
              <a:rPr lang="en-US" altLang="en-US"/>
              <a:pPr/>
              <a:t>11/10/2022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fld id="{F44B038E-786A-4BC0-A4C6-3341F83B89B0}" type="slidenum">
              <a:rPr lang="en-US" altLang="en-US"/>
              <a:pPr/>
              <a:t>‹#›</a:t>
            </a:fld>
            <a:endParaRPr lang="en-US" altLang="en-US"/>
          </a:p>
        </p:txBody>
      </p:sp>
    </p:spTree>
    <p:extLst>
      <p:ext uri="{BB962C8B-B14F-4D97-AF65-F5344CB8AC3E}">
        <p14:creationId xmlns:p14="http://schemas.microsoft.com/office/powerpoint/2010/main" val="32107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47838"/>
            <a:ext cx="3563470" cy="4316786"/>
          </a:xfrm>
        </p:spPr>
        <p:txBody>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1747838"/>
            <a:ext cx="3565526" cy="4316786"/>
          </a:xfrm>
        </p:spPr>
        <p:txBody>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fld id="{A65BB508-ACB6-4B7A-B230-60D1D933DF65}" type="datetime1">
              <a:rPr lang="en-US" altLang="en-US"/>
              <a:pPr/>
              <a:t>11/10/2022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954FCF-2DFC-4467-81FF-D6F51EEFDCA1}" type="slidenum">
              <a:rPr lang="en-US" altLang="en-US"/>
              <a:pPr/>
              <a:t>‹#›</a:t>
            </a:fld>
            <a:endParaRPr lang="en-US" altLang="en-US"/>
          </a:p>
        </p:txBody>
      </p:sp>
    </p:spTree>
    <p:extLst>
      <p:ext uri="{BB962C8B-B14F-4D97-AF65-F5344CB8AC3E}">
        <p14:creationId xmlns:p14="http://schemas.microsoft.com/office/powerpoint/2010/main" val="3495179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398" y="2271713"/>
            <a:ext cx="3566160" cy="3792911"/>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8471" y="2271713"/>
            <a:ext cx="3566160" cy="3792911"/>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fld id="{DC001B8F-2040-4AD3-9108-38674036246F}" type="datetime1">
              <a:rPr lang="en-US" altLang="en-US"/>
              <a:pPr/>
              <a:t>11/10/2022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6EC86CB-305C-4B42-B516-066BF3866AE2}" type="slidenum">
              <a:rPr lang="en-US" altLang="en-US"/>
              <a:pPr/>
              <a:t>‹#›</a:t>
            </a:fld>
            <a:endParaRPr lang="en-US" altLang="en-US"/>
          </a:p>
        </p:txBody>
      </p:sp>
    </p:spTree>
    <p:extLst>
      <p:ext uri="{BB962C8B-B14F-4D97-AF65-F5344CB8AC3E}">
        <p14:creationId xmlns:p14="http://schemas.microsoft.com/office/powerpoint/2010/main" val="3550421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fld id="{E97EAAE9-FC9B-40C8-B22D-6D87AC5DC8FE}" type="datetime1">
              <a:rPr lang="en-US" altLang="en-US"/>
              <a:pPr/>
              <a:t>11/10/2022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02A3A6-97BD-416F-8B50-854D63917CC9}" type="slidenum">
              <a:rPr lang="en-US" altLang="en-US"/>
              <a:pPr/>
              <a:t>‹#›</a:t>
            </a:fld>
            <a:endParaRPr lang="en-US" altLang="en-US"/>
          </a:p>
        </p:txBody>
      </p:sp>
    </p:spTree>
    <p:extLst>
      <p:ext uri="{BB962C8B-B14F-4D97-AF65-F5344CB8AC3E}">
        <p14:creationId xmlns:p14="http://schemas.microsoft.com/office/powerpoint/2010/main" val="3646421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A2F45E-0BF7-4A28-890C-060AAB5A32EC}" type="datetime1">
              <a:rPr lang="en-US" altLang="en-US"/>
              <a:pPr/>
              <a:t>11/10/2022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56A7F0E-1454-405D-87CF-1FD7A09BCB68}" type="slidenum">
              <a:rPr lang="en-US" altLang="en-US"/>
              <a:pPr/>
              <a:t>‹#›</a:t>
            </a:fld>
            <a:endParaRPr lang="en-US" altLang="en-US"/>
          </a:p>
        </p:txBody>
      </p:sp>
    </p:spTree>
    <p:extLst>
      <p:ext uri="{BB962C8B-B14F-4D97-AF65-F5344CB8AC3E}">
        <p14:creationId xmlns:p14="http://schemas.microsoft.com/office/powerpoint/2010/main" val="1285348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a:t>Click to edit Master title style</a:t>
            </a:r>
            <a:endParaRPr/>
          </a:p>
        </p:txBody>
      </p:sp>
      <p:sp>
        <p:nvSpPr>
          <p:cNvPr id="3" name="Content Placeholder 2"/>
          <p:cNvSpPr>
            <a:spLocks noGrp="1"/>
          </p:cNvSpPr>
          <p:nvPr>
            <p:ph idx="1"/>
          </p:nvPr>
        </p:nvSpPr>
        <p:spPr>
          <a:xfrm>
            <a:off x="4800600" y="658906"/>
            <a:ext cx="3794760" cy="5405719"/>
          </a:xfrm>
        </p:spPr>
        <p:txBody>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91670" y="1748118"/>
            <a:ext cx="3794760" cy="3814482"/>
          </a:xfrm>
        </p:spPr>
        <p:txBody>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4F91156-F732-4E06-8BBB-72401ED2E54F}" type="datetime1">
              <a:rPr lang="en-US" altLang="en-US"/>
              <a:pPr/>
              <a:t>11/10/2022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B3DCF5-EE79-4AA0-8D94-0C0747C5FD70}" type="slidenum">
              <a:rPr lang="en-US" altLang="en-US"/>
              <a:pPr/>
              <a:t>‹#›</a:t>
            </a:fld>
            <a:endParaRPr lang="en-US" altLang="en-US"/>
          </a:p>
        </p:txBody>
      </p:sp>
    </p:spTree>
    <p:extLst>
      <p:ext uri="{BB962C8B-B14F-4D97-AF65-F5344CB8AC3E}">
        <p14:creationId xmlns:p14="http://schemas.microsoft.com/office/powerpoint/2010/main" val="427374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anchor="b"/>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pPr lvl="0"/>
            <a:r>
              <a:rPr lang="en-US" noProof="0"/>
              <a:t>Click icon to add picture</a:t>
            </a:r>
            <a:endParaRPr noProof="0"/>
          </a:p>
        </p:txBody>
      </p:sp>
      <p:sp>
        <p:nvSpPr>
          <p:cNvPr id="5" name="Date Placeholder 3"/>
          <p:cNvSpPr>
            <a:spLocks noGrp="1"/>
          </p:cNvSpPr>
          <p:nvPr>
            <p:ph type="dt" sz="half" idx="14"/>
          </p:nvPr>
        </p:nvSpPr>
        <p:spPr/>
        <p:txBody>
          <a:bodyPr/>
          <a:lstStyle>
            <a:lvl1pPr>
              <a:defRPr/>
            </a:lvl1pPr>
          </a:lstStyle>
          <a:p>
            <a:fld id="{E6AFB80C-5929-4633-8D34-1781BD1976B5}" type="datetime1">
              <a:rPr lang="en-US" altLang="en-US"/>
              <a:pPr/>
              <a:t>11/10/2022</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F24D1229-E007-48CF-8F84-8BF4326A9FC0}" type="slidenum">
              <a:rPr lang="en-US" altLang="en-US"/>
              <a:pPr/>
              <a:t>‹#›</a:t>
            </a:fld>
            <a:endParaRPr lang="en-US" altLang="en-US"/>
          </a:p>
        </p:txBody>
      </p:sp>
    </p:spTree>
    <p:extLst>
      <p:ext uri="{BB962C8B-B14F-4D97-AF65-F5344CB8AC3E}">
        <p14:creationId xmlns:p14="http://schemas.microsoft.com/office/powerpoint/2010/main" val="3925403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52B24F20-5503-41D2-B778-DEC4F3A2BCF4}" type="datetime1">
              <a:rPr lang="en-US" altLang="en-US"/>
              <a:pPr/>
              <a:t>11/10/2022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EA2B19-5B56-4359-ABB2-302A49B6BDB6}" type="slidenum">
              <a:rPr lang="en-US" altLang="en-US"/>
              <a:pPr/>
              <a:t>‹#›</a:t>
            </a:fld>
            <a:endParaRPr lang="en-US" altLang="en-US"/>
          </a:p>
        </p:txBody>
      </p:sp>
    </p:spTree>
    <p:extLst>
      <p:ext uri="{BB962C8B-B14F-4D97-AF65-F5344CB8AC3E}">
        <p14:creationId xmlns:p14="http://schemas.microsoft.com/office/powerpoint/2010/main" val="179010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6" name="Rectangle 6"/>
          <p:cNvSpPr>
            <a:spLocks noGrp="1" noChangeArrowheads="1"/>
          </p:cNvSpPr>
          <p:nvPr>
            <p:ph type="sldNum" sz="quarter" idx="12"/>
          </p:nvPr>
        </p:nvSpPr>
        <p:spPr>
          <a:ln/>
        </p:spPr>
        <p:txBody>
          <a:bodyPr/>
          <a:lstStyle>
            <a:lvl1pPr>
              <a:defRPr/>
            </a:lvl1pPr>
          </a:lstStyle>
          <a:p>
            <a:pPr>
              <a:defRPr/>
            </a:pPr>
            <a:fld id="{B0E62920-115A-4FCC-B3F1-300B57F1E6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41323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D451DF27-4EBF-43D6-AA58-68D83E16612E}" type="datetime1">
              <a:rPr lang="en-US" altLang="en-US"/>
              <a:pPr/>
              <a:t>11/10/2022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178C5F-9CFC-443E-BE7D-2D482652ACAA}" type="slidenum">
              <a:rPr lang="en-US" altLang="en-US"/>
              <a:pPr/>
              <a:t>‹#›</a:t>
            </a:fld>
            <a:endParaRPr lang="en-US" altLang="en-US"/>
          </a:p>
        </p:txBody>
      </p:sp>
    </p:spTree>
    <p:extLst>
      <p:ext uri="{BB962C8B-B14F-4D97-AF65-F5344CB8AC3E}">
        <p14:creationId xmlns:p14="http://schemas.microsoft.com/office/powerpoint/2010/main" val="494219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946569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rPr>
              <a:t>PowerPoint Lectures</a:t>
            </a:r>
          </a:p>
          <a:p>
            <a:pPr eaLnBrk="0" hangingPunct="0">
              <a:defRPr/>
            </a:pPr>
            <a:r>
              <a:rPr lang="en-US" sz="2200" b="1" i="1" dirty="0">
                <a:solidFill>
                  <a:prstClr val="black"/>
                </a:solidFill>
                <a:ea typeface="Arial" charset="0"/>
                <a:cs typeface="Arial" charset="0"/>
              </a:rPr>
              <a:t>Campbell Biology: Concepts &amp; Connections, </a:t>
            </a:r>
            <a:r>
              <a:rPr lang="en-US" b="1" i="1" dirty="0">
                <a:solidFill>
                  <a:prstClr val="black"/>
                </a:solidFill>
                <a:ea typeface="Arial" charset="0"/>
                <a:cs typeface="Arial" charset="0"/>
              </a:rPr>
              <a:t>Eighth Edition</a:t>
            </a:r>
          </a:p>
          <a:p>
            <a:pPr eaLnBrk="0" hangingPunct="0">
              <a:defRPr/>
            </a:pPr>
            <a:r>
              <a:rPr lang="en-US" sz="1400" cap="all" dirty="0">
                <a:solidFill>
                  <a:prstClr val="black"/>
                </a:solidFill>
                <a:ea typeface="Arial" charset="0"/>
                <a:cs typeface="Arial" charset="0"/>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rPr>
              <a:t>Simon</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Dickey</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rPr>
              <a:t>Chapter 8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rPr>
              <a:t>Lecture by Edward J. </a:t>
            </a:r>
            <a:r>
              <a:rPr lang="en-US" sz="1400" b="1" dirty="0" err="1">
                <a:solidFill>
                  <a:prstClr val="black"/>
                </a:solidFill>
                <a:ea typeface="Arial" charset="0"/>
                <a:cs typeface="Arial" charset="0"/>
              </a:rPr>
              <a:t>Zalisko</a:t>
            </a:r>
            <a:endParaRPr lang="en-US" sz="1400" b="1" dirty="0">
              <a:solidFill>
                <a:prstClr val="black"/>
              </a:solidFill>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r>
              <a:rPr lang="en-US" sz="2800" b="1" dirty="0">
                <a:solidFill>
                  <a:srgbClr val="F2C552"/>
                </a:solidFill>
                <a:effectLst>
                  <a:outerShdw blurRad="50800" dist="38100" dir="8100000" algn="tr" rotWithShape="0">
                    <a:prstClr val="black">
                      <a:alpha val="40000"/>
                    </a:prstClr>
                  </a:outerShdw>
                </a:effectLst>
              </a:rPr>
              <a:t>The Cellular Basis of Reproduction and Inheritance</a:t>
            </a:r>
          </a:p>
        </p:txBody>
      </p:sp>
    </p:spTree>
    <p:extLst>
      <p:ext uri="{BB962C8B-B14F-4D97-AF65-F5344CB8AC3E}">
        <p14:creationId xmlns:p14="http://schemas.microsoft.com/office/powerpoint/2010/main" val="2030740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440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prstClr val="black"/>
                </a:solidFill>
              </a:rPr>
              <a:t>© 2015 Pearson Education, Inc.</a:t>
            </a:r>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a:t>Click to edit Master text styles</a:t>
            </a:r>
          </a:p>
        </p:txBody>
      </p:sp>
    </p:spTree>
    <p:extLst>
      <p:ext uri="{BB962C8B-B14F-4D97-AF65-F5344CB8AC3E}">
        <p14:creationId xmlns:p14="http://schemas.microsoft.com/office/powerpoint/2010/main" val="135780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87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 2015 Pearson Education, Inc.</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9431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Tree>
    <p:extLst>
      <p:ext uri="{BB962C8B-B14F-4D97-AF65-F5344CB8AC3E}">
        <p14:creationId xmlns:p14="http://schemas.microsoft.com/office/powerpoint/2010/main" val="416554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5703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rPr>
              <a:t>PowerPoint Lectures</a:t>
            </a:r>
          </a:p>
          <a:p>
            <a:pPr eaLnBrk="0" hangingPunct="0">
              <a:defRPr/>
            </a:pPr>
            <a:r>
              <a:rPr lang="en-US" sz="2200" b="1" i="1" dirty="0">
                <a:solidFill>
                  <a:prstClr val="black"/>
                </a:solidFill>
                <a:ea typeface="Arial" charset="0"/>
                <a:cs typeface="Arial" charset="0"/>
              </a:rPr>
              <a:t>Campbell Biology: Concepts &amp; Connections, </a:t>
            </a:r>
            <a:r>
              <a:rPr lang="en-US" b="1" i="1" dirty="0">
                <a:solidFill>
                  <a:prstClr val="black"/>
                </a:solidFill>
                <a:ea typeface="Arial" charset="0"/>
                <a:cs typeface="Arial" charset="0"/>
              </a:rPr>
              <a:t>Eighth Edition</a:t>
            </a:r>
          </a:p>
          <a:p>
            <a:pPr eaLnBrk="0" hangingPunct="0">
              <a:defRPr/>
            </a:pPr>
            <a:r>
              <a:rPr lang="en-US" sz="1400" cap="all" dirty="0">
                <a:solidFill>
                  <a:prstClr val="black"/>
                </a:solidFill>
                <a:ea typeface="Arial" charset="0"/>
                <a:cs typeface="Arial" charset="0"/>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rPr>
              <a:t>Simon</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Dickey</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rPr>
              <a:t>Chapter 8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rPr>
              <a:t>Lecture by Edward J. </a:t>
            </a:r>
            <a:r>
              <a:rPr lang="en-US" sz="1400" b="1" dirty="0" err="1">
                <a:solidFill>
                  <a:prstClr val="black"/>
                </a:solidFill>
                <a:ea typeface="Arial" charset="0"/>
                <a:cs typeface="Arial" charset="0"/>
              </a:rPr>
              <a:t>Zalisko</a:t>
            </a:r>
            <a:endParaRPr lang="en-US" sz="1400" b="1" dirty="0">
              <a:solidFill>
                <a:prstClr val="black"/>
              </a:solidFill>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r>
              <a:rPr lang="en-US" sz="2800" b="1" dirty="0">
                <a:solidFill>
                  <a:srgbClr val="F2C552"/>
                </a:solidFill>
                <a:effectLst>
                  <a:outerShdw blurRad="50800" dist="38100" dir="8100000" algn="tr" rotWithShape="0">
                    <a:prstClr val="black">
                      <a:alpha val="40000"/>
                    </a:prstClr>
                  </a:outerShdw>
                </a:effectLst>
              </a:rPr>
              <a:t>The Cellular Basis of Reproduction and Inheritance</a:t>
            </a:r>
          </a:p>
        </p:txBody>
      </p:sp>
    </p:spTree>
    <p:extLst>
      <p:ext uri="{BB962C8B-B14F-4D97-AF65-F5344CB8AC3E}">
        <p14:creationId xmlns:p14="http://schemas.microsoft.com/office/powerpoint/2010/main" val="235899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838200"/>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ED4539B3-08A3-4BAB-8266-8E8DA236FD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22867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272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prstClr val="black"/>
                </a:solidFill>
              </a:rPr>
              <a:t>© 2015 Pearson Education, Inc.</a:t>
            </a:r>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a:t>Click to edit Master text styles</a:t>
            </a:r>
          </a:p>
        </p:txBody>
      </p:sp>
    </p:spTree>
    <p:extLst>
      <p:ext uri="{BB962C8B-B14F-4D97-AF65-F5344CB8AC3E}">
        <p14:creationId xmlns:p14="http://schemas.microsoft.com/office/powerpoint/2010/main" val="4161243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163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 2015 Pearson Education, Inc.</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5217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Tree>
    <p:extLst>
      <p:ext uri="{BB962C8B-B14F-4D97-AF65-F5344CB8AC3E}">
        <p14:creationId xmlns:p14="http://schemas.microsoft.com/office/powerpoint/2010/main" val="2518675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rPr>
              <a:t>PowerPoint Lectures</a:t>
            </a:r>
          </a:p>
          <a:p>
            <a:pPr eaLnBrk="0" hangingPunct="0">
              <a:defRPr/>
            </a:pPr>
            <a:r>
              <a:rPr lang="en-US" sz="2200" b="1" i="1" dirty="0">
                <a:solidFill>
                  <a:prstClr val="black"/>
                </a:solidFill>
                <a:ea typeface="Arial" charset="0"/>
                <a:cs typeface="Arial" charset="0"/>
              </a:rPr>
              <a:t>Campbell Biology: Concepts &amp; Connections, </a:t>
            </a:r>
            <a:r>
              <a:rPr lang="en-US" b="1" i="1" dirty="0">
                <a:solidFill>
                  <a:prstClr val="black"/>
                </a:solidFill>
                <a:ea typeface="Arial" charset="0"/>
                <a:cs typeface="Arial" charset="0"/>
              </a:rPr>
              <a:t>Eighth Edition</a:t>
            </a:r>
          </a:p>
          <a:p>
            <a:pPr eaLnBrk="0" hangingPunct="0">
              <a:defRPr/>
            </a:pPr>
            <a:r>
              <a:rPr lang="en-US" sz="1400" cap="all" dirty="0">
                <a:solidFill>
                  <a:prstClr val="black"/>
                </a:solidFill>
                <a:ea typeface="Arial" charset="0"/>
                <a:cs typeface="Arial" charset="0"/>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rPr>
              <a:t>Simon</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Dickey</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rPr>
              <a:t>Chapter 8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rPr>
              <a:t>Lecture by Edward J. </a:t>
            </a:r>
            <a:r>
              <a:rPr lang="en-US" sz="1400" b="1" dirty="0" err="1">
                <a:solidFill>
                  <a:prstClr val="black"/>
                </a:solidFill>
                <a:ea typeface="Arial" charset="0"/>
                <a:cs typeface="Arial" charset="0"/>
              </a:rPr>
              <a:t>Zalisko</a:t>
            </a:r>
            <a:endParaRPr lang="en-US" sz="1400" b="1" dirty="0">
              <a:solidFill>
                <a:prstClr val="black"/>
              </a:solidFill>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r>
              <a:rPr lang="en-US" sz="2800" b="1" dirty="0">
                <a:solidFill>
                  <a:srgbClr val="F2C552"/>
                </a:solidFill>
                <a:effectLst>
                  <a:outerShdw blurRad="50800" dist="38100" dir="8100000" algn="tr" rotWithShape="0">
                    <a:prstClr val="black">
                      <a:alpha val="40000"/>
                    </a:prstClr>
                  </a:outerShdw>
                </a:effectLst>
              </a:rPr>
              <a:t>The Cellular Basis of Reproduction and Inheritance</a:t>
            </a:r>
          </a:p>
        </p:txBody>
      </p:sp>
    </p:spTree>
    <p:extLst>
      <p:ext uri="{BB962C8B-B14F-4D97-AF65-F5344CB8AC3E}">
        <p14:creationId xmlns:p14="http://schemas.microsoft.com/office/powerpoint/2010/main" val="3687415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716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prstClr val="black"/>
                </a:solidFill>
              </a:rPr>
              <a:t>© 2015 Pearson Education, Inc.</a:t>
            </a:r>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a:t>Click to edit Master text styles</a:t>
            </a:r>
          </a:p>
        </p:txBody>
      </p:sp>
    </p:spTree>
    <p:extLst>
      <p:ext uri="{BB962C8B-B14F-4D97-AF65-F5344CB8AC3E}">
        <p14:creationId xmlns:p14="http://schemas.microsoft.com/office/powerpoint/2010/main" val="3832331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5239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 2015 Pearson Education, Inc.</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441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9" name="Rectangle 6"/>
          <p:cNvSpPr>
            <a:spLocks noGrp="1" noChangeArrowheads="1"/>
          </p:cNvSpPr>
          <p:nvPr>
            <p:ph type="sldNum" sz="quarter" idx="12"/>
          </p:nvPr>
        </p:nvSpPr>
        <p:spPr>
          <a:ln/>
        </p:spPr>
        <p:txBody>
          <a:bodyPr/>
          <a:lstStyle>
            <a:lvl1pPr>
              <a:defRPr/>
            </a:lvl1pPr>
          </a:lstStyle>
          <a:p>
            <a:pPr>
              <a:defRPr/>
            </a:pPr>
            <a:fld id="{7E693B5F-8598-4CEC-AB16-01E931D49E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82903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Tree>
    <p:extLst>
      <p:ext uri="{BB962C8B-B14F-4D97-AF65-F5344CB8AC3E}">
        <p14:creationId xmlns:p14="http://schemas.microsoft.com/office/powerpoint/2010/main" val="1210511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rPr>
              <a:t>PowerPoint Lectures</a:t>
            </a:r>
          </a:p>
          <a:p>
            <a:pPr eaLnBrk="0" hangingPunct="0">
              <a:defRPr/>
            </a:pPr>
            <a:r>
              <a:rPr lang="en-US" sz="2200" b="1" i="1" dirty="0">
                <a:solidFill>
                  <a:prstClr val="black"/>
                </a:solidFill>
                <a:ea typeface="Arial" charset="0"/>
                <a:cs typeface="Arial" charset="0"/>
              </a:rPr>
              <a:t>Campbell Biology: Concepts &amp; Connections, </a:t>
            </a:r>
            <a:r>
              <a:rPr lang="en-US" b="1" i="1" dirty="0">
                <a:solidFill>
                  <a:prstClr val="black"/>
                </a:solidFill>
                <a:ea typeface="Arial" charset="0"/>
                <a:cs typeface="Arial" charset="0"/>
              </a:rPr>
              <a:t>Eighth Edition</a:t>
            </a:r>
          </a:p>
          <a:p>
            <a:pPr eaLnBrk="0" hangingPunct="0">
              <a:defRPr/>
            </a:pPr>
            <a:r>
              <a:rPr lang="en-US" sz="1400" cap="all" dirty="0">
                <a:solidFill>
                  <a:prstClr val="black"/>
                </a:solidFill>
                <a:ea typeface="Arial" charset="0"/>
                <a:cs typeface="Arial" charset="0"/>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rPr>
              <a:t>Simon</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Dickey</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rPr>
              <a:t>Chapter 8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rPr>
              <a:t>Lecture by Edward J. </a:t>
            </a:r>
            <a:r>
              <a:rPr lang="en-US" sz="1400" b="1" dirty="0" err="1">
                <a:solidFill>
                  <a:prstClr val="black"/>
                </a:solidFill>
                <a:ea typeface="Arial" charset="0"/>
                <a:cs typeface="Arial" charset="0"/>
              </a:rPr>
              <a:t>Zalisko</a:t>
            </a:r>
            <a:endParaRPr lang="en-US" sz="1400" b="1" dirty="0">
              <a:solidFill>
                <a:prstClr val="black"/>
              </a:solidFill>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r>
              <a:rPr lang="en-US" sz="2800" b="1" dirty="0">
                <a:solidFill>
                  <a:srgbClr val="F2C552"/>
                </a:solidFill>
                <a:effectLst>
                  <a:outerShdw blurRad="50800" dist="38100" dir="8100000" algn="tr" rotWithShape="0">
                    <a:prstClr val="black">
                      <a:alpha val="40000"/>
                    </a:prstClr>
                  </a:outerShdw>
                </a:effectLst>
              </a:rPr>
              <a:t>The Cellular Basis of Reproduction and Inheritance</a:t>
            </a:r>
          </a:p>
        </p:txBody>
      </p:sp>
    </p:spTree>
    <p:extLst>
      <p:ext uri="{BB962C8B-B14F-4D97-AF65-F5344CB8AC3E}">
        <p14:creationId xmlns:p14="http://schemas.microsoft.com/office/powerpoint/2010/main" val="793465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477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prstClr val="black"/>
                </a:solidFill>
              </a:rPr>
              <a:t>© 2015 Pearson Education, Inc.</a:t>
            </a:r>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a:t>Click to edit Master text styles</a:t>
            </a:r>
          </a:p>
        </p:txBody>
      </p:sp>
    </p:spTree>
    <p:extLst>
      <p:ext uri="{BB962C8B-B14F-4D97-AF65-F5344CB8AC3E}">
        <p14:creationId xmlns:p14="http://schemas.microsoft.com/office/powerpoint/2010/main" val="2210929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7175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 2015 Pearson Education, Inc.</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7648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Tree>
    <p:extLst>
      <p:ext uri="{BB962C8B-B14F-4D97-AF65-F5344CB8AC3E}">
        <p14:creationId xmlns:p14="http://schemas.microsoft.com/office/powerpoint/2010/main" val="3461224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rPr>
              <a:t>PowerPoint Lectures</a:t>
            </a:r>
          </a:p>
          <a:p>
            <a:pPr eaLnBrk="0" hangingPunct="0">
              <a:defRPr/>
            </a:pPr>
            <a:r>
              <a:rPr lang="en-US" sz="2200" b="1" i="1" dirty="0">
                <a:solidFill>
                  <a:prstClr val="black"/>
                </a:solidFill>
                <a:ea typeface="Arial" charset="0"/>
                <a:cs typeface="Arial" charset="0"/>
              </a:rPr>
              <a:t>Campbell Biology: Concepts &amp; Connections, </a:t>
            </a:r>
            <a:r>
              <a:rPr lang="en-US" b="1" i="1" dirty="0">
                <a:solidFill>
                  <a:prstClr val="black"/>
                </a:solidFill>
                <a:ea typeface="Arial" charset="0"/>
                <a:cs typeface="Arial" charset="0"/>
              </a:rPr>
              <a:t>Eighth Edition</a:t>
            </a:r>
          </a:p>
          <a:p>
            <a:pPr eaLnBrk="0" hangingPunct="0">
              <a:defRPr/>
            </a:pPr>
            <a:r>
              <a:rPr lang="en-US" sz="1400" cap="all" dirty="0">
                <a:solidFill>
                  <a:prstClr val="black"/>
                </a:solidFill>
                <a:ea typeface="Arial" charset="0"/>
                <a:cs typeface="Arial" charset="0"/>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rPr>
              <a:t>Simon</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Dickey</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rPr>
              <a:t>Chapter 8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rPr>
              <a:t>Lecture by Edward J. </a:t>
            </a:r>
            <a:r>
              <a:rPr lang="en-US" sz="1400" b="1" dirty="0" err="1">
                <a:solidFill>
                  <a:prstClr val="black"/>
                </a:solidFill>
                <a:ea typeface="Arial" charset="0"/>
                <a:cs typeface="Arial" charset="0"/>
              </a:rPr>
              <a:t>Zalisko</a:t>
            </a:r>
            <a:endParaRPr lang="en-US" sz="1400" b="1" dirty="0">
              <a:solidFill>
                <a:prstClr val="black"/>
              </a:solidFill>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r>
              <a:rPr lang="en-US" sz="2800" b="1" dirty="0">
                <a:solidFill>
                  <a:srgbClr val="F2C552"/>
                </a:solidFill>
                <a:effectLst>
                  <a:outerShdw blurRad="50800" dist="38100" dir="8100000" algn="tr" rotWithShape="0">
                    <a:prstClr val="black">
                      <a:alpha val="40000"/>
                    </a:prstClr>
                  </a:outerShdw>
                </a:effectLst>
              </a:rPr>
              <a:t>The Cellular Basis of Reproduction and Inheritance</a:t>
            </a:r>
          </a:p>
        </p:txBody>
      </p:sp>
    </p:spTree>
    <p:extLst>
      <p:ext uri="{BB962C8B-B14F-4D97-AF65-F5344CB8AC3E}">
        <p14:creationId xmlns:p14="http://schemas.microsoft.com/office/powerpoint/2010/main" val="36670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123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prstClr val="black"/>
                </a:solidFill>
              </a:rPr>
              <a:t>© 2015 Pearson Education, Inc.</a:t>
            </a:r>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a:t>Click to edit Master text styles</a:t>
            </a:r>
          </a:p>
        </p:txBody>
      </p:sp>
    </p:spTree>
    <p:extLst>
      <p:ext uri="{BB962C8B-B14F-4D97-AF65-F5344CB8AC3E}">
        <p14:creationId xmlns:p14="http://schemas.microsoft.com/office/powerpoint/2010/main" val="215936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5" name="Rectangle 6"/>
          <p:cNvSpPr>
            <a:spLocks noGrp="1" noChangeArrowheads="1"/>
          </p:cNvSpPr>
          <p:nvPr>
            <p:ph type="sldNum" sz="quarter" idx="12"/>
          </p:nvPr>
        </p:nvSpPr>
        <p:spPr>
          <a:ln/>
        </p:spPr>
        <p:txBody>
          <a:bodyPr/>
          <a:lstStyle>
            <a:lvl1pPr>
              <a:defRPr/>
            </a:lvl1pPr>
          </a:lstStyle>
          <a:p>
            <a:pPr>
              <a:defRPr/>
            </a:pPr>
            <a:fld id="{16BFFA50-563F-421D-9F73-23D558ADB0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47137"/>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4115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 2015 Pearson Education, Inc.</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6678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Tree>
    <p:extLst>
      <p:ext uri="{BB962C8B-B14F-4D97-AF65-F5344CB8AC3E}">
        <p14:creationId xmlns:p14="http://schemas.microsoft.com/office/powerpoint/2010/main" val="2695754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rPr>
              <a:t>PowerPoint Lectures</a:t>
            </a:r>
          </a:p>
          <a:p>
            <a:pPr eaLnBrk="0" hangingPunct="0">
              <a:defRPr/>
            </a:pPr>
            <a:r>
              <a:rPr lang="en-US" sz="2200" b="1" i="1" dirty="0">
                <a:solidFill>
                  <a:prstClr val="black"/>
                </a:solidFill>
                <a:ea typeface="Arial" charset="0"/>
                <a:cs typeface="Arial" charset="0"/>
              </a:rPr>
              <a:t>Campbell Biology: Concepts &amp; Connections, </a:t>
            </a:r>
            <a:r>
              <a:rPr lang="en-US" b="1" i="1" dirty="0">
                <a:solidFill>
                  <a:prstClr val="black"/>
                </a:solidFill>
                <a:ea typeface="Arial" charset="0"/>
                <a:cs typeface="Arial" charset="0"/>
              </a:rPr>
              <a:t>Eighth Edition</a:t>
            </a:r>
          </a:p>
          <a:p>
            <a:pPr eaLnBrk="0" hangingPunct="0">
              <a:defRPr/>
            </a:pPr>
            <a:r>
              <a:rPr lang="en-US" sz="1400" cap="all" dirty="0">
                <a:solidFill>
                  <a:prstClr val="black"/>
                </a:solidFill>
                <a:ea typeface="Arial" charset="0"/>
                <a:cs typeface="Arial" charset="0"/>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rPr>
              <a:t>Simon</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Dickey</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rPr>
              <a:t>Chapter 8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rPr>
              <a:t>Lecture by Edward J. </a:t>
            </a:r>
            <a:r>
              <a:rPr lang="en-US" sz="1400" b="1" dirty="0" err="1">
                <a:solidFill>
                  <a:prstClr val="black"/>
                </a:solidFill>
                <a:ea typeface="Arial" charset="0"/>
                <a:cs typeface="Arial" charset="0"/>
              </a:rPr>
              <a:t>Zalisko</a:t>
            </a:r>
            <a:endParaRPr lang="en-US" sz="1400" b="1" dirty="0">
              <a:solidFill>
                <a:prstClr val="black"/>
              </a:solidFill>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r>
              <a:rPr lang="en-US" sz="2800" b="1" dirty="0">
                <a:solidFill>
                  <a:srgbClr val="F2C552"/>
                </a:solidFill>
                <a:effectLst>
                  <a:outerShdw blurRad="50800" dist="38100" dir="8100000" algn="tr" rotWithShape="0">
                    <a:prstClr val="black">
                      <a:alpha val="40000"/>
                    </a:prstClr>
                  </a:outerShdw>
                </a:effectLst>
              </a:rPr>
              <a:t>The Cellular Basis of Reproduction and Inheritance</a:t>
            </a:r>
          </a:p>
        </p:txBody>
      </p:sp>
    </p:spTree>
    <p:extLst>
      <p:ext uri="{BB962C8B-B14F-4D97-AF65-F5344CB8AC3E}">
        <p14:creationId xmlns:p14="http://schemas.microsoft.com/office/powerpoint/2010/main" val="874100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369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prstClr val="black"/>
                </a:solidFill>
              </a:rPr>
              <a:t>© 2015 Pearson Education, Inc.</a:t>
            </a:r>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a:t>Click to edit Master text styles</a:t>
            </a:r>
          </a:p>
        </p:txBody>
      </p:sp>
    </p:spTree>
    <p:extLst>
      <p:ext uri="{BB962C8B-B14F-4D97-AF65-F5344CB8AC3E}">
        <p14:creationId xmlns:p14="http://schemas.microsoft.com/office/powerpoint/2010/main" val="1807592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5915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 2015 Pearson Education, Inc.</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4042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Tree>
    <p:extLst>
      <p:ext uri="{BB962C8B-B14F-4D97-AF65-F5344CB8AC3E}">
        <p14:creationId xmlns:p14="http://schemas.microsoft.com/office/powerpoint/2010/main" val="1095636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rPr>
              <a:t>PowerPoint Lectures</a:t>
            </a:r>
          </a:p>
          <a:p>
            <a:pPr eaLnBrk="0" hangingPunct="0">
              <a:defRPr/>
            </a:pPr>
            <a:r>
              <a:rPr lang="en-US" sz="2200" b="1" i="1" dirty="0">
                <a:solidFill>
                  <a:prstClr val="black"/>
                </a:solidFill>
                <a:ea typeface="Arial" charset="0"/>
                <a:cs typeface="Arial" charset="0"/>
              </a:rPr>
              <a:t>Campbell Biology: Concepts &amp; Connections, </a:t>
            </a:r>
            <a:r>
              <a:rPr lang="en-US" b="1" i="1" dirty="0">
                <a:solidFill>
                  <a:prstClr val="black"/>
                </a:solidFill>
                <a:ea typeface="Arial" charset="0"/>
                <a:cs typeface="Arial" charset="0"/>
              </a:rPr>
              <a:t>Eighth Edition</a:t>
            </a:r>
          </a:p>
          <a:p>
            <a:pPr eaLnBrk="0" hangingPunct="0">
              <a:defRPr/>
            </a:pPr>
            <a:r>
              <a:rPr lang="en-US" sz="1400" cap="all" dirty="0">
                <a:solidFill>
                  <a:prstClr val="black"/>
                </a:solidFill>
                <a:ea typeface="Arial" charset="0"/>
                <a:cs typeface="Arial" charset="0"/>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rPr>
              <a:t>Simon</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Dickey</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rPr>
              <a:t>Chapter 8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rPr>
              <a:t>Lecture by Edward J. </a:t>
            </a:r>
            <a:r>
              <a:rPr lang="en-US" sz="1400" b="1" dirty="0" err="1">
                <a:solidFill>
                  <a:prstClr val="black"/>
                </a:solidFill>
                <a:ea typeface="Arial" charset="0"/>
                <a:cs typeface="Arial" charset="0"/>
              </a:rPr>
              <a:t>Zalisko</a:t>
            </a:r>
            <a:endParaRPr lang="en-US" sz="1400" b="1" dirty="0">
              <a:solidFill>
                <a:prstClr val="black"/>
              </a:solidFill>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r>
              <a:rPr lang="en-US" sz="2800" b="1" dirty="0">
                <a:solidFill>
                  <a:srgbClr val="F2C552"/>
                </a:solidFill>
                <a:effectLst>
                  <a:outerShdw blurRad="50800" dist="38100" dir="8100000" algn="tr" rotWithShape="0">
                    <a:prstClr val="black">
                      <a:alpha val="40000"/>
                    </a:prstClr>
                  </a:outerShdw>
                </a:effectLst>
              </a:rPr>
              <a:t>The Cellular Basis of Reproduction and Inheritance</a:t>
            </a:r>
          </a:p>
        </p:txBody>
      </p:sp>
    </p:spTree>
    <p:extLst>
      <p:ext uri="{BB962C8B-B14F-4D97-AF65-F5344CB8AC3E}">
        <p14:creationId xmlns:p14="http://schemas.microsoft.com/office/powerpoint/2010/main" val="279687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4" name="Rectangle 6"/>
          <p:cNvSpPr>
            <a:spLocks noGrp="1" noChangeArrowheads="1"/>
          </p:cNvSpPr>
          <p:nvPr>
            <p:ph type="sldNum" sz="quarter" idx="12"/>
          </p:nvPr>
        </p:nvSpPr>
        <p:spPr>
          <a:ln/>
        </p:spPr>
        <p:txBody>
          <a:bodyPr/>
          <a:lstStyle>
            <a:lvl1pPr>
              <a:defRPr/>
            </a:lvl1pPr>
          </a:lstStyle>
          <a:p>
            <a:pPr>
              <a:defRPr/>
            </a:pPr>
            <a:fld id="{212E3183-9D5E-4761-9F91-641C512858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707421"/>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50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prstClr val="black"/>
                </a:solidFill>
              </a:rPr>
              <a:t>© 2015 Pearson Education, Inc.</a:t>
            </a:r>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a:t>Click to edit Master text styles</a:t>
            </a:r>
          </a:p>
        </p:txBody>
      </p:sp>
    </p:spTree>
    <p:extLst>
      <p:ext uri="{BB962C8B-B14F-4D97-AF65-F5344CB8AC3E}">
        <p14:creationId xmlns:p14="http://schemas.microsoft.com/office/powerpoint/2010/main" val="2571641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83971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 2015 Pearson Education, Inc.</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4839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 2015 Pearson Education, Inc.</a:t>
            </a:r>
            <a:endParaRPr lang="en-US" dirty="0">
              <a:solidFill>
                <a:prstClr val="black"/>
              </a:solidFill>
            </a:endParaRPr>
          </a:p>
        </p:txBody>
      </p:sp>
    </p:spTree>
    <p:extLst>
      <p:ext uri="{BB962C8B-B14F-4D97-AF65-F5344CB8AC3E}">
        <p14:creationId xmlns:p14="http://schemas.microsoft.com/office/powerpoint/2010/main" val="33578641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11/10/2022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240293084"/>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11/10/2022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36658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11/10/2022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478664083"/>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11/10/2022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89948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11/10/2022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46277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BC2BF9D7-A0EA-4057-8338-91E980A20A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764101"/>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11/10/2022</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99215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11/10/2022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025340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11/10/2022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517894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11/10/2022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2698292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11/10/2022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2298866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11/10/2022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1970634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81349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638818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84144191"/>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6015180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94725DA7-C351-412B-A70B-C75B0C58CF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7407562"/>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816453">
              <a:defRPr/>
            </a:lvl1pPr>
          </a:lstStyle>
          <a:p>
            <a:pPr algn="ctr" defTabSz="435163"/>
            <a:r>
              <a:rPr lang="en-US" sz="1876" dirty="0"/>
              <a:t>Figure, Image, or </a:t>
            </a:r>
            <a:r>
              <a:rPr lang="en-US" sz="1876" dirty="0" err="1"/>
              <a:t>JavaSketchpad</a:t>
            </a:r>
            <a:endParaRPr lang="en-US" sz="1876"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636852326"/>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1882101995"/>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2062472607"/>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2560907451"/>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r>
              <a:rPr lang="en-US"/>
              <a:t>Click to edit Master title style</a:t>
            </a:r>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501" b="1"/>
            </a:lvl1pPr>
            <a:lvl2pPr algn="ctr">
              <a:defRPr/>
            </a:lvl2pPr>
            <a:lvl3pPr algn="ctr">
              <a:defRPr/>
            </a:lvl3pPr>
            <a:lvl4pPr algn="ctr">
              <a:defRPr/>
            </a:lvl4pPr>
            <a:lvl5pPr algn="ctr">
              <a:defRPr/>
            </a:lvl5pPr>
          </a:lstStyle>
          <a:p>
            <a:pPr lvl="0"/>
            <a:r>
              <a:rPr lang="en-US"/>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501"/>
            </a:lvl1pPr>
            <a:lvl2pPr>
              <a:defRPr sz="1501"/>
            </a:lvl2pPr>
            <a:lvl3pPr>
              <a:defRPr sz="1501"/>
            </a:lvl3pPr>
            <a:lvl4pPr>
              <a:defRPr sz="2251"/>
            </a:lvl4pPr>
          </a:lstStyle>
          <a:p>
            <a:pPr lvl="0"/>
            <a:r>
              <a:rPr lang="en-US"/>
              <a:t>Click to edit Master text styles</a:t>
            </a:r>
          </a:p>
          <a:p>
            <a:pPr lvl="1"/>
            <a:r>
              <a:rPr lang="en-US"/>
              <a:t>Second level</a:t>
            </a:r>
          </a:p>
          <a:p>
            <a:pPr lvl="2"/>
            <a:r>
              <a:rPr lang="en-US"/>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501"/>
            </a:lvl1pPr>
            <a:lvl2pPr>
              <a:defRPr sz="1501"/>
            </a:lvl2pPr>
            <a:lvl3pPr>
              <a:defRPr sz="1501"/>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2342265"/>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219868" indent="-1219868" algn="l">
              <a:defRPr sz="2251" b="1"/>
            </a:lvl1pPr>
          </a:lstStyle>
          <a:p>
            <a:pPr lvl="0"/>
            <a:r>
              <a:rPr lang="en-US" noProof="0"/>
              <a:t>Click to edit Master subtitle style</a:t>
            </a:r>
            <a:endParaRPr lang="en-US" noProof="0"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182880" tIns="21748" rIns="182880" bIns="21748" anchor="ctr" anchorCtr="0">
            <a:normAutofit/>
          </a:bodyPr>
          <a:lstStyle>
            <a:lvl1pPr algn="r">
              <a:lnSpc>
                <a:spcPct val="100000"/>
              </a:lnSpc>
              <a:spcBef>
                <a:spcPts val="0"/>
              </a:spcBef>
              <a:defRPr sz="2627" b="1">
                <a:solidFill>
                  <a:schemeClr val="bg1"/>
                </a:solidFill>
              </a:defRPr>
            </a:lvl1pPr>
          </a:lstStyle>
          <a:p>
            <a:pPr algn="l"/>
            <a:r>
              <a:rPr lang="en-US" dirty="0"/>
              <a:t>Example Deck</a:t>
            </a:r>
          </a:p>
        </p:txBody>
      </p:sp>
    </p:spTree>
    <p:extLst>
      <p:ext uri="{BB962C8B-B14F-4D97-AF65-F5344CB8AC3E}">
        <p14:creationId xmlns:p14="http://schemas.microsoft.com/office/powerpoint/2010/main" val="3957903128"/>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eacher Title Slide w/Two Line Title">
    <p:spTree>
      <p:nvGrpSpPr>
        <p:cNvPr id="1" name=""/>
        <p:cNvGrpSpPr/>
        <p:nvPr/>
      </p:nvGrpSpPr>
      <p:grpSpPr>
        <a:xfrm>
          <a:off x="0" y="0"/>
          <a:ext cx="0" cy="0"/>
          <a:chOff x="0" y="0"/>
          <a:chExt cx="0" cy="0"/>
        </a:xfrm>
      </p:grpSpPr>
      <p:pic>
        <p:nvPicPr>
          <p:cNvPr id="2050" name="Picture 2" descr="http://farm5.staticflickr.com/4102/4894884461_5c7a535449_z.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27" b="22194"/>
          <a:stretch/>
        </p:blipFill>
        <p:spPr bwMode="auto">
          <a:xfrm>
            <a:off x="0" y="1"/>
            <a:ext cx="6141909" cy="4000498"/>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subTitle" idx="1"/>
          </p:nvPr>
        </p:nvSpPr>
        <p:spPr>
          <a:xfrm>
            <a:off x="-2" y="5157225"/>
            <a:ext cx="9144002" cy="1700800"/>
          </a:xfrm>
        </p:spPr>
        <p:txBody>
          <a:bodyPr anchor="ctr" anchorCtr="0"/>
          <a:lstStyle>
            <a:lvl1pPr marL="1219868" marR="0" indent="-1219868" algn="l" defTabSz="1715597" rtl="0" eaLnBrk="1" fontAlgn="base" latinLnBrk="0" hangingPunct="1">
              <a:lnSpc>
                <a:spcPct val="113000"/>
              </a:lnSpc>
              <a:spcBef>
                <a:spcPts val="1876"/>
              </a:spcBef>
              <a:spcAft>
                <a:spcPts val="0"/>
              </a:spcAft>
              <a:buClr>
                <a:srgbClr val="2877C4"/>
              </a:buClr>
              <a:buSzTx/>
              <a:buFont typeface="Arial Unicode MS" pitchFamily="34" charset="-128"/>
              <a:buNone/>
              <a:tabLst/>
              <a:defRPr sz="2251" b="1"/>
            </a:lvl1pPr>
          </a:lstStyle>
          <a:p>
            <a:pPr marL="1219868" marR="0" lvl="0" indent="-1219868" algn="l" defTabSz="1715597" rtl="0" eaLnBrk="1" fontAlgn="base" latinLnBrk="0" hangingPunct="1">
              <a:lnSpc>
                <a:spcPct val="113000"/>
              </a:lnSpc>
              <a:spcBef>
                <a:spcPts val="1876"/>
              </a:spcBef>
              <a:spcAft>
                <a:spcPts val="0"/>
              </a:spcAft>
              <a:buClr>
                <a:srgbClr val="2877C4"/>
              </a:buClr>
              <a:buSzTx/>
              <a:buFont typeface="Arial Unicode MS" pitchFamily="34" charset="-128"/>
              <a:buNone/>
              <a:tabLst/>
              <a:defRPr/>
            </a:pPr>
            <a:endParaRPr lang="en-US"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1" y="4000500"/>
            <a:ext cx="9144000" cy="1143000"/>
          </a:xfrm>
          <a:prstGeom prst="rect">
            <a:avLst/>
          </a:prstGeom>
          <a:solidFill>
            <a:srgbClr val="4D4F58"/>
          </a:solidFill>
        </p:spPr>
        <p:txBody>
          <a:bodyPr lIns="164592" tIns="21745" rIns="164592" bIns="21745" anchor="ctr" anchorCtr="0"/>
          <a:lstStyle>
            <a:lvl1pPr algn="l">
              <a:lnSpc>
                <a:spcPct val="100000"/>
              </a:lnSpc>
              <a:spcBef>
                <a:spcPts val="0"/>
              </a:spcBef>
              <a:defRPr sz="2251" b="1">
                <a:solidFill>
                  <a:schemeClr val="bg1"/>
                </a:solidFill>
              </a:defRPr>
            </a:lvl1pPr>
          </a:lstStyle>
          <a:p>
            <a:r>
              <a:rPr lang="en-US" dirty="0"/>
              <a:t>Lesson Title (Go to Insert &gt; Header and Footer...)</a:t>
            </a:r>
          </a:p>
        </p:txBody>
      </p:sp>
      <p:sp>
        <p:nvSpPr>
          <p:cNvPr id="6" name="Rectangle 5"/>
          <p:cNvSpPr/>
          <p:nvPr userDrawn="1"/>
        </p:nvSpPr>
        <p:spPr>
          <a:xfrm>
            <a:off x="6227776" y="-312242"/>
            <a:ext cx="2786748" cy="202043"/>
          </a:xfrm>
          <a:prstGeom prst="rect">
            <a:avLst/>
          </a:prstGeom>
        </p:spPr>
        <p:txBody>
          <a:bodyPr wrap="square" tIns="0" bIns="0" anchor="ctr" anchorCtr="0">
            <a:spAutoFit/>
          </a:bodyPr>
          <a:lstStyle/>
          <a:p>
            <a:pPr algn="ctr">
              <a:defRPr/>
            </a:pPr>
            <a:r>
              <a:rPr lang="en-US" sz="1313" dirty="0">
                <a:solidFill>
                  <a:srgbClr val="000000"/>
                </a:solidFill>
                <a:cs typeface="+mn-cs"/>
              </a:rPr>
              <a:t>space for on-screen teacher</a:t>
            </a:r>
          </a:p>
        </p:txBody>
      </p:sp>
      <p:sp>
        <p:nvSpPr>
          <p:cNvPr id="8" name="Rectangle 7"/>
          <p:cNvSpPr/>
          <p:nvPr userDrawn="1"/>
        </p:nvSpPr>
        <p:spPr bwMode="auto">
          <a:xfrm>
            <a:off x="6141908" y="0"/>
            <a:ext cx="3002330" cy="4000500"/>
          </a:xfrm>
          <a:prstGeom prst="rect">
            <a:avLst/>
          </a:prstGeom>
          <a:solidFill>
            <a:schemeClr val="accent4">
              <a:lumMod val="40000"/>
              <a:lumOff val="60000"/>
            </a:schemeClr>
          </a:solidFill>
          <a:ln>
            <a:noFill/>
          </a:ln>
          <a:effectLst/>
        </p:spPr>
        <p:txBody>
          <a:bodyPr vert="horz" wrap="square" lIns="514685" tIns="85781" rIns="514685" bIns="85781" numCol="1" rtlCol="0" anchor="t" anchorCtr="0" compatLnSpc="1">
            <a:prstTxWarp prst="textNoShape">
              <a:avLst/>
            </a:prstTxWarp>
          </a:bodyPr>
          <a:lstStyle/>
          <a:p>
            <a:pPr marL="0" marR="0" indent="0" algn="l"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6004"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76748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14" name="Text Placeholder 13"/>
          <p:cNvSpPr>
            <a:spLocks noGrp="1"/>
          </p:cNvSpPr>
          <p:nvPr>
            <p:ph type="body" sz="quarter" idx="12"/>
          </p:nvPr>
        </p:nvSpPr>
        <p:spPr>
          <a:xfrm>
            <a:off x="5" y="931865"/>
            <a:ext cx="4571997" cy="5339105"/>
          </a:xfrm>
        </p:spPr>
        <p:txBody>
          <a:bodyPr/>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3"/>
          </p:nvPr>
        </p:nvSpPr>
        <p:spPr>
          <a:xfrm>
            <a:off x="4569023" y="931869"/>
            <a:ext cx="4574984" cy="5338763"/>
          </a:xfrm>
        </p:spPr>
        <p:txBody>
          <a:bodyPr/>
          <a:lstStyle>
            <a:lvl1pPr>
              <a:defRPr sz="2064"/>
            </a:lvl1pPr>
            <a:lvl2pPr>
              <a:defRPr sz="2064"/>
            </a:lvl2pPr>
            <a:lvl3pPr>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11512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2"/>
          </p:nvPr>
        </p:nvSpPr>
        <p:spPr>
          <a:xfrm>
            <a:off x="5" y="931863"/>
            <a:ext cx="9144000" cy="526229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29531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3-up object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1431931"/>
            <a:ext cx="2424114" cy="2957513"/>
          </a:xfrm>
        </p:spPr>
        <p:txBody>
          <a:bodyPr/>
          <a:lstStyle/>
          <a:p>
            <a:pPr lvl="0"/>
            <a:r>
              <a:rPr lang="en-US" dirty="0"/>
              <a:t>Click to edit Master text styles</a:t>
            </a:r>
          </a:p>
        </p:txBody>
      </p:sp>
      <p:sp>
        <p:nvSpPr>
          <p:cNvPr id="6" name="Content Placeholder 4"/>
          <p:cNvSpPr>
            <a:spLocks noGrp="1"/>
          </p:cNvSpPr>
          <p:nvPr>
            <p:ph sz="quarter" idx="12"/>
          </p:nvPr>
        </p:nvSpPr>
        <p:spPr>
          <a:xfrm>
            <a:off x="6449240" y="1431931"/>
            <a:ext cx="2424114" cy="2957513"/>
          </a:xfrm>
        </p:spPr>
        <p:txBody>
          <a:bodyPr/>
          <a:lstStyle/>
          <a:p>
            <a:pPr lvl="0"/>
            <a:r>
              <a:rPr lang="en-US" dirty="0"/>
              <a:t>Click to edit Master text styles</a:t>
            </a:r>
          </a:p>
        </p:txBody>
      </p:sp>
      <p:sp>
        <p:nvSpPr>
          <p:cNvPr id="7" name="Content Placeholder 4"/>
          <p:cNvSpPr>
            <a:spLocks noGrp="1"/>
          </p:cNvSpPr>
          <p:nvPr>
            <p:ph sz="quarter" idx="13"/>
          </p:nvPr>
        </p:nvSpPr>
        <p:spPr>
          <a:xfrm>
            <a:off x="3343047" y="1431949"/>
            <a:ext cx="2424114" cy="2957513"/>
          </a:xfrm>
        </p:spPr>
        <p:txBody>
          <a:bodyPr/>
          <a:lstStyle/>
          <a:p>
            <a:pPr lvl="0"/>
            <a:r>
              <a:rPr lang="en-US"/>
              <a:t>Click to edit Master text styles</a:t>
            </a:r>
          </a:p>
        </p:txBody>
      </p:sp>
      <p:sp>
        <p:nvSpPr>
          <p:cNvPr id="9" name="Text Placeholder 8"/>
          <p:cNvSpPr>
            <a:spLocks noGrp="1"/>
          </p:cNvSpPr>
          <p:nvPr>
            <p:ph type="body" sz="quarter" idx="14"/>
          </p:nvPr>
        </p:nvSpPr>
        <p:spPr>
          <a:xfrm>
            <a:off x="304802"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5"/>
          </p:nvPr>
        </p:nvSpPr>
        <p:spPr>
          <a:xfrm>
            <a:off x="3359950"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6"/>
          </p:nvPr>
        </p:nvSpPr>
        <p:spPr>
          <a:xfrm>
            <a:off x="6450015" y="48239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511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theme" Target="../theme/theme1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4.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image" Target="../media/image1.jpe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image" Target="../media/image7.jpeg"/><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3.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theme" Target="../theme/theme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76200"/>
            <a:ext cx="9067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2400" y="838200"/>
            <a:ext cx="8839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effectLst/>
                <a:latin typeface="Eras Bold ITC" pitchFamily="34" charset="0"/>
              </a:defRPr>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Eras Bold ITC" pitchFamily="34" charset="0"/>
              </a:defRPr>
            </a:lvl1pPr>
          </a:lstStyle>
          <a:p>
            <a:pPr algn="ctr" fontAlgn="base">
              <a:spcBef>
                <a:spcPct val="0"/>
              </a:spcBef>
              <a:spcAft>
                <a:spcPct val="0"/>
              </a:spcAft>
              <a:defRPr/>
            </a:pPr>
            <a:r>
              <a:rPr lang="en-US">
                <a:solidFill>
                  <a:srgbClr val="000000"/>
                </a:solidFill>
              </a:rPr>
              <a:t>copyright cmassengale</a:t>
            </a:r>
          </a:p>
        </p:txBody>
      </p:sp>
      <p:sp>
        <p:nvSpPr>
          <p:cNvPr id="15366"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Eras Bold ITC" pitchFamily="34" charset="0"/>
              </a:defRPr>
            </a:lvl1pPr>
          </a:lstStyle>
          <a:p>
            <a:pPr fontAlgn="base">
              <a:spcBef>
                <a:spcPct val="0"/>
              </a:spcBef>
              <a:spcAft>
                <a:spcPct val="0"/>
              </a:spcAft>
              <a:defRPr/>
            </a:pPr>
            <a:fld id="{938303BD-F1B7-4AAA-982F-B8D09CBFCA4F}"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5367" name="Line 7"/>
          <p:cNvSpPr>
            <a:spLocks noChangeShapeType="1"/>
          </p:cNvSpPr>
          <p:nvPr/>
        </p:nvSpPr>
        <p:spPr bwMode="auto">
          <a:xfrm>
            <a:off x="6350" y="796925"/>
            <a:ext cx="9144000" cy="0"/>
          </a:xfrm>
          <a:prstGeom prst="line">
            <a:avLst/>
          </a:prstGeom>
          <a:noFill/>
          <a:ln w="19050">
            <a:solidFill>
              <a:schemeClr val="bg1"/>
            </a:solidFill>
            <a:round/>
            <a:headEnd/>
            <a:tailEnd/>
          </a:ln>
          <a:effectLst/>
        </p:spPr>
        <p:txBody>
          <a:bodyP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49602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814" r:id="rId18"/>
  </p:sldLayoutIdLst>
  <p:transition spd="med"/>
  <p:hf hd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Impact" pitchFamily="34" charset="0"/>
        </a:defRPr>
      </a:lvl2pPr>
      <a:lvl3pPr algn="l" rtl="0" eaLnBrk="0" fontAlgn="base" hangingPunct="0">
        <a:spcBef>
          <a:spcPct val="0"/>
        </a:spcBef>
        <a:spcAft>
          <a:spcPct val="0"/>
        </a:spcAft>
        <a:defRPr sz="4400">
          <a:solidFill>
            <a:schemeClr val="bg1"/>
          </a:solidFill>
          <a:latin typeface="Impact" pitchFamily="34" charset="0"/>
        </a:defRPr>
      </a:lvl3pPr>
      <a:lvl4pPr algn="l" rtl="0" eaLnBrk="0" fontAlgn="base" hangingPunct="0">
        <a:spcBef>
          <a:spcPct val="0"/>
        </a:spcBef>
        <a:spcAft>
          <a:spcPct val="0"/>
        </a:spcAft>
        <a:defRPr sz="4400">
          <a:solidFill>
            <a:schemeClr val="bg1"/>
          </a:solidFill>
          <a:latin typeface="Impact" pitchFamily="34" charset="0"/>
        </a:defRPr>
      </a:lvl4pPr>
      <a:lvl5pPr algn="l" rtl="0" eaLnBrk="0" fontAlgn="base" hangingPunct="0">
        <a:spcBef>
          <a:spcPct val="0"/>
        </a:spcBef>
        <a:spcAft>
          <a:spcPct val="0"/>
        </a:spcAft>
        <a:defRPr sz="4400">
          <a:solidFill>
            <a:schemeClr val="bg1"/>
          </a:solidFill>
          <a:latin typeface="Impact" pitchFamily="34" charset="0"/>
        </a:defRPr>
      </a:lvl5pPr>
      <a:lvl6pPr marL="457200" algn="l" rtl="0" fontAlgn="base">
        <a:spcBef>
          <a:spcPct val="0"/>
        </a:spcBef>
        <a:spcAft>
          <a:spcPct val="0"/>
        </a:spcAft>
        <a:defRPr sz="4400">
          <a:solidFill>
            <a:schemeClr val="bg1"/>
          </a:solidFill>
          <a:latin typeface="Impact" pitchFamily="34" charset="0"/>
        </a:defRPr>
      </a:lvl6pPr>
      <a:lvl7pPr marL="914400" algn="l" rtl="0" fontAlgn="base">
        <a:spcBef>
          <a:spcPct val="0"/>
        </a:spcBef>
        <a:spcAft>
          <a:spcPct val="0"/>
        </a:spcAft>
        <a:defRPr sz="4400">
          <a:solidFill>
            <a:schemeClr val="bg1"/>
          </a:solidFill>
          <a:latin typeface="Impact" pitchFamily="34" charset="0"/>
        </a:defRPr>
      </a:lvl7pPr>
      <a:lvl8pPr marL="1371600" algn="l" rtl="0" fontAlgn="base">
        <a:spcBef>
          <a:spcPct val="0"/>
        </a:spcBef>
        <a:spcAft>
          <a:spcPct val="0"/>
        </a:spcAft>
        <a:defRPr sz="4400">
          <a:solidFill>
            <a:schemeClr val="bg1"/>
          </a:solidFill>
          <a:latin typeface="Impact" pitchFamily="34" charset="0"/>
        </a:defRPr>
      </a:lvl8pPr>
      <a:lvl9pPr marL="1828800" algn="l" rtl="0" fontAlgn="base">
        <a:spcBef>
          <a:spcPct val="0"/>
        </a:spcBef>
        <a:spcAft>
          <a:spcPct val="0"/>
        </a:spcAft>
        <a:defRPr sz="4400">
          <a:solidFill>
            <a:schemeClr val="bg1"/>
          </a:solidFill>
          <a:latin typeface="Impac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solidFill>
                  <a:prstClr val="black"/>
                </a:solidFill>
              </a:rPr>
              <a:t>© 2015 Pearson Education, Inc.</a:t>
            </a:r>
          </a:p>
        </p:txBody>
      </p:sp>
    </p:spTree>
    <p:extLst>
      <p:ext uri="{BB962C8B-B14F-4D97-AF65-F5344CB8AC3E}">
        <p14:creationId xmlns:p14="http://schemas.microsoft.com/office/powerpoint/2010/main" val="7232811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11/10/2022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341742523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785280"/>
          </a:xfrm>
          <a:prstGeom prst="rect">
            <a:avLst/>
          </a:prstGeom>
          <a:noFill/>
        </p:spPr>
        <p:txBody>
          <a:bodyPr wrap="square" rtlCol="0">
            <a:spAutoFit/>
          </a:bodyPr>
          <a:lstStyle/>
          <a:p>
            <a:r>
              <a:rPr lang="en-US" sz="4503" dirty="0">
                <a:solidFill>
                  <a:schemeClr val="accent4"/>
                </a:solidFill>
              </a:rPr>
              <a:t>*</a:t>
            </a:r>
          </a:p>
        </p:txBody>
      </p:sp>
    </p:spTree>
    <p:extLst>
      <p:ext uri="{BB962C8B-B14F-4D97-AF65-F5344CB8AC3E}">
        <p14:creationId xmlns:p14="http://schemas.microsoft.com/office/powerpoint/2010/main" val="40126781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844"/>
        </a:spcBef>
        <a:spcAft>
          <a:spcPts val="0"/>
        </a:spcAft>
        <a:buClr>
          <a:srgbClr val="2877C4"/>
        </a:buClr>
        <a:buFont typeface="Arial Unicode MS" pitchFamily="34" charset="-128"/>
        <a:defRPr sz="1501">
          <a:solidFill>
            <a:srgbClr val="000000"/>
          </a:solidFill>
          <a:latin typeface="+mn-lt"/>
          <a:ea typeface="+mn-ea"/>
          <a:cs typeface="+mn-cs"/>
        </a:defRPr>
      </a:lvl1pPr>
      <a:lvl2pPr marL="211472" indent="-211472" algn="l" rtl="0" eaLnBrk="1" fontAlgn="base" hangingPunct="1">
        <a:lnSpc>
          <a:spcPct val="113000"/>
        </a:lnSpc>
        <a:spcBef>
          <a:spcPts val="844"/>
        </a:spcBef>
        <a:spcAft>
          <a:spcPts val="0"/>
        </a:spcAft>
        <a:buClr>
          <a:schemeClr val="accent1"/>
        </a:buClr>
        <a:buFont typeface="Wingdings" charset="2"/>
        <a:buChar char="§"/>
        <a:defRPr sz="1501">
          <a:solidFill>
            <a:srgbClr val="000000"/>
          </a:solidFill>
          <a:latin typeface="+mn-lt"/>
        </a:defRPr>
      </a:lvl2pPr>
      <a:lvl3pPr marL="327631" indent="-327631" algn="l" rtl="0" eaLnBrk="1" fontAlgn="base" hangingPunct="1">
        <a:lnSpc>
          <a:spcPct val="113000"/>
        </a:lnSpc>
        <a:spcBef>
          <a:spcPts val="844"/>
        </a:spcBef>
        <a:spcAft>
          <a:spcPts val="0"/>
        </a:spcAft>
        <a:buClr>
          <a:schemeClr val="accent1"/>
        </a:buClr>
        <a:buFont typeface="Wingdings" charset="2"/>
        <a:buNone/>
        <a:defRPr sz="1501">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815184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 y="762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152400" y="838200"/>
            <a:ext cx="8839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effectLst/>
                <a:latin typeface="Eras Bold ITC" pitchFamily="34" charset="0"/>
              </a:defRPr>
            </a:lvl1pPr>
          </a:lstStyle>
          <a:p>
            <a:pPr fontAlgn="base">
              <a:spcBef>
                <a:spcPct val="0"/>
              </a:spcBef>
              <a:spcAft>
                <a:spcPct val="0"/>
              </a:spcAft>
              <a:defRPr/>
            </a:pPr>
            <a:endParaRPr lang="en-US"/>
          </a:p>
        </p:txBody>
      </p:sp>
      <p:sp>
        <p:nvSpPr>
          <p:cNvPr id="15365"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ffectLst/>
                <a:latin typeface="Eras Bold ITC" pitchFamily="34" charset="0"/>
              </a:defRPr>
            </a:lvl1pPr>
          </a:lstStyle>
          <a:p>
            <a:pPr fontAlgn="base">
              <a:spcBef>
                <a:spcPct val="0"/>
              </a:spcBef>
              <a:spcAft>
                <a:spcPct val="0"/>
              </a:spcAft>
              <a:defRPr/>
            </a:pPr>
            <a:endParaRPr lang="en-US"/>
          </a:p>
        </p:txBody>
      </p:sp>
      <p:sp>
        <p:nvSpPr>
          <p:cNvPr id="15366"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ffectLst/>
                <a:latin typeface="Eras Bold ITC" pitchFamily="34" charset="0"/>
              </a:defRPr>
            </a:lvl1pPr>
          </a:lstStyle>
          <a:p>
            <a:pPr fontAlgn="base">
              <a:spcBef>
                <a:spcPct val="0"/>
              </a:spcBef>
              <a:spcAft>
                <a:spcPct val="0"/>
              </a:spcAft>
              <a:defRPr/>
            </a:pPr>
            <a:fld id="{DBFAB2C7-BD8A-4EF8-90FA-6D13FE46E9D1}" type="slidenum">
              <a:rPr lang="en-US"/>
              <a:pPr fontAlgn="base">
                <a:spcBef>
                  <a:spcPct val="0"/>
                </a:spcBef>
                <a:spcAft>
                  <a:spcPct val="0"/>
                </a:spcAft>
                <a:defRPr/>
              </a:pPr>
              <a:t>‹#›</a:t>
            </a:fld>
            <a:endParaRPr lang="en-US"/>
          </a:p>
        </p:txBody>
      </p:sp>
      <p:sp>
        <p:nvSpPr>
          <p:cNvPr id="15367" name="Line 7"/>
          <p:cNvSpPr>
            <a:spLocks noChangeShapeType="1"/>
          </p:cNvSpPr>
          <p:nvPr/>
        </p:nvSpPr>
        <p:spPr bwMode="auto">
          <a:xfrm>
            <a:off x="6350" y="796925"/>
            <a:ext cx="9144000" cy="0"/>
          </a:xfrm>
          <a:prstGeom prst="line">
            <a:avLst/>
          </a:prstGeom>
          <a:noFill/>
          <a:ln w="19050">
            <a:solidFill>
              <a:schemeClr val="bg1"/>
            </a:solidFill>
            <a:round/>
            <a:headEnd/>
            <a:tailEnd/>
          </a:ln>
          <a:effectLst/>
        </p:spPr>
        <p:txBody>
          <a:bodyP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03070575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ransition spd="med"/>
  <p:hf hdr="0" ft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Impact" pitchFamily="34" charset="0"/>
        </a:defRPr>
      </a:lvl2pPr>
      <a:lvl3pPr algn="l" rtl="0" eaLnBrk="0" fontAlgn="base" hangingPunct="0">
        <a:spcBef>
          <a:spcPct val="0"/>
        </a:spcBef>
        <a:spcAft>
          <a:spcPct val="0"/>
        </a:spcAft>
        <a:defRPr sz="4400">
          <a:solidFill>
            <a:schemeClr val="bg1"/>
          </a:solidFill>
          <a:latin typeface="Impact" pitchFamily="34" charset="0"/>
        </a:defRPr>
      </a:lvl3pPr>
      <a:lvl4pPr algn="l" rtl="0" eaLnBrk="0" fontAlgn="base" hangingPunct="0">
        <a:spcBef>
          <a:spcPct val="0"/>
        </a:spcBef>
        <a:spcAft>
          <a:spcPct val="0"/>
        </a:spcAft>
        <a:defRPr sz="4400">
          <a:solidFill>
            <a:schemeClr val="bg1"/>
          </a:solidFill>
          <a:latin typeface="Impact" pitchFamily="34" charset="0"/>
        </a:defRPr>
      </a:lvl4pPr>
      <a:lvl5pPr algn="l" rtl="0" eaLnBrk="0" fontAlgn="base" hangingPunct="0">
        <a:spcBef>
          <a:spcPct val="0"/>
        </a:spcBef>
        <a:spcAft>
          <a:spcPct val="0"/>
        </a:spcAft>
        <a:defRPr sz="4400">
          <a:solidFill>
            <a:schemeClr val="bg1"/>
          </a:solidFill>
          <a:latin typeface="Impact" pitchFamily="34" charset="0"/>
        </a:defRPr>
      </a:lvl5pPr>
      <a:lvl6pPr marL="457200" algn="l" rtl="0" fontAlgn="base">
        <a:spcBef>
          <a:spcPct val="0"/>
        </a:spcBef>
        <a:spcAft>
          <a:spcPct val="0"/>
        </a:spcAft>
        <a:defRPr sz="4400">
          <a:solidFill>
            <a:schemeClr val="bg1"/>
          </a:solidFill>
          <a:latin typeface="Impact" pitchFamily="34" charset="0"/>
        </a:defRPr>
      </a:lvl6pPr>
      <a:lvl7pPr marL="914400" algn="l" rtl="0" fontAlgn="base">
        <a:spcBef>
          <a:spcPct val="0"/>
        </a:spcBef>
        <a:spcAft>
          <a:spcPct val="0"/>
        </a:spcAft>
        <a:defRPr sz="4400">
          <a:solidFill>
            <a:schemeClr val="bg1"/>
          </a:solidFill>
          <a:latin typeface="Impact" pitchFamily="34" charset="0"/>
        </a:defRPr>
      </a:lvl7pPr>
      <a:lvl8pPr marL="1371600" algn="l" rtl="0" fontAlgn="base">
        <a:spcBef>
          <a:spcPct val="0"/>
        </a:spcBef>
        <a:spcAft>
          <a:spcPct val="0"/>
        </a:spcAft>
        <a:defRPr sz="4400">
          <a:solidFill>
            <a:schemeClr val="bg1"/>
          </a:solidFill>
          <a:latin typeface="Impact" pitchFamily="34" charset="0"/>
        </a:defRPr>
      </a:lvl8pPr>
      <a:lvl9pPr marL="1828800" algn="l" rtl="0" fontAlgn="base">
        <a:spcBef>
          <a:spcPct val="0"/>
        </a:spcBef>
        <a:spcAft>
          <a:spcPct val="0"/>
        </a:spcAft>
        <a:defRPr sz="4400">
          <a:solidFill>
            <a:schemeClr val="bg1"/>
          </a:solidFill>
          <a:latin typeface="Impac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981200" y="609600"/>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1981200" y="1981200"/>
            <a:ext cx="6477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Times New Roman" pitchFamily="18" charset="0"/>
              </a:defRPr>
            </a:lvl1pPr>
          </a:lstStyle>
          <a:p>
            <a:pPr fontAlgn="base">
              <a:spcBef>
                <a:spcPct val="0"/>
              </a:spcBef>
              <a:spcAft>
                <a:spcPct val="0"/>
              </a:spcAft>
              <a:defRPr/>
            </a:pPr>
            <a:endParaRPr lang="en-US"/>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Times New Roman" pitchFamily="18" charset="0"/>
              </a:defRPr>
            </a:lvl1pPr>
          </a:lstStyle>
          <a:p>
            <a:pPr fontAlgn="base">
              <a:spcBef>
                <a:spcPct val="0"/>
              </a:spcBef>
              <a:spcAft>
                <a:spcPct val="0"/>
              </a:spcAft>
              <a:defRPr/>
            </a:pPr>
            <a:r>
              <a:rPr lang="en-US"/>
              <a:t>copyright cmassengale</a:t>
            </a:r>
          </a:p>
        </p:txBody>
      </p:sp>
      <p:sp>
        <p:nvSpPr>
          <p:cNvPr id="389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Times New Roman" pitchFamily="18" charset="0"/>
              </a:defRPr>
            </a:lvl1pPr>
          </a:lstStyle>
          <a:p>
            <a:pPr fontAlgn="base">
              <a:spcBef>
                <a:spcPct val="0"/>
              </a:spcBef>
              <a:spcAft>
                <a:spcPct val="0"/>
              </a:spcAft>
              <a:defRPr/>
            </a:pPr>
            <a:fld id="{1B0B64BA-AD29-45DD-A510-BACB6BB5D7F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6734581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hf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ahoma" pitchFamily="34" charset="0"/>
        </a:defRPr>
      </a:lvl2pPr>
      <a:lvl3pPr algn="ctr" rtl="0" eaLnBrk="0" fontAlgn="base" hangingPunct="0">
        <a:spcBef>
          <a:spcPct val="0"/>
        </a:spcBef>
        <a:spcAft>
          <a:spcPct val="0"/>
        </a:spcAft>
        <a:defRPr sz="4400" b="1">
          <a:solidFill>
            <a:schemeClr val="tx2"/>
          </a:solidFill>
          <a:latin typeface="Tahoma" pitchFamily="34" charset="0"/>
        </a:defRPr>
      </a:lvl3pPr>
      <a:lvl4pPr algn="ctr" rtl="0" eaLnBrk="0" fontAlgn="base" hangingPunct="0">
        <a:spcBef>
          <a:spcPct val="0"/>
        </a:spcBef>
        <a:spcAft>
          <a:spcPct val="0"/>
        </a:spcAft>
        <a:defRPr sz="4400" b="1">
          <a:solidFill>
            <a:schemeClr val="tx2"/>
          </a:solidFill>
          <a:latin typeface="Tahoma" pitchFamily="34" charset="0"/>
        </a:defRPr>
      </a:lvl4pPr>
      <a:lvl5pPr algn="ctr" rtl="0" eaLnBrk="0" fontAlgn="base" hangingPunct="0">
        <a:spcBef>
          <a:spcPct val="0"/>
        </a:spcBef>
        <a:spcAft>
          <a:spcPct val="0"/>
        </a:spcAft>
        <a:defRPr sz="4400" b="1">
          <a:solidFill>
            <a:schemeClr val="tx2"/>
          </a:solidFill>
          <a:latin typeface="Tahoma" pitchFamily="34" charset="0"/>
        </a:defRPr>
      </a:lvl5pPr>
      <a:lvl6pPr marL="457200" algn="ctr" rtl="0" fontAlgn="base">
        <a:spcBef>
          <a:spcPct val="0"/>
        </a:spcBef>
        <a:spcAft>
          <a:spcPct val="0"/>
        </a:spcAft>
        <a:defRPr sz="4400" b="1">
          <a:solidFill>
            <a:schemeClr val="tx2"/>
          </a:solidFill>
          <a:latin typeface="Tahoma" pitchFamily="34" charset="0"/>
        </a:defRPr>
      </a:lvl6pPr>
      <a:lvl7pPr marL="914400" algn="ctr" rtl="0" fontAlgn="base">
        <a:spcBef>
          <a:spcPct val="0"/>
        </a:spcBef>
        <a:spcAft>
          <a:spcPct val="0"/>
        </a:spcAft>
        <a:defRPr sz="4400" b="1">
          <a:solidFill>
            <a:schemeClr val="tx2"/>
          </a:solidFill>
          <a:latin typeface="Tahoma" pitchFamily="34" charset="0"/>
        </a:defRPr>
      </a:lvl7pPr>
      <a:lvl8pPr marL="1371600" algn="ctr" rtl="0" fontAlgn="base">
        <a:spcBef>
          <a:spcPct val="0"/>
        </a:spcBef>
        <a:spcAft>
          <a:spcPct val="0"/>
        </a:spcAft>
        <a:defRPr sz="4400" b="1">
          <a:solidFill>
            <a:schemeClr val="tx2"/>
          </a:solidFill>
          <a:latin typeface="Tahoma" pitchFamily="34" charset="0"/>
        </a:defRPr>
      </a:lvl8pPr>
      <a:lvl9pPr marL="1828800" algn="ctr" rtl="0" fontAlgn="base">
        <a:spcBef>
          <a:spcPct val="0"/>
        </a:spcBef>
        <a:spcAft>
          <a:spcPct val="0"/>
        </a:spcAft>
        <a:defRPr sz="44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0"/>
            <a:ext cx="7313613" cy="1263650"/>
          </a:xfrm>
          <a:prstGeom prst="rect">
            <a:avLst/>
          </a:prstGeom>
          <a:scene3d>
            <a:camera prst="orthographicFront"/>
            <a:lightRig rig="chilly" dir="t"/>
          </a:scene3d>
          <a:sp3d extrusionH="12700">
            <a:extrusionClr>
              <a:schemeClr val="bg1"/>
            </a:extrusionClr>
          </a:sp3d>
        </p:spPr>
        <p:txBody>
          <a:bodyPr vert="horz" wrap="square" lIns="91440" tIns="45720" rIns="91440" bIns="45720" numCol="1" anchor="ctr" anchorCtr="0" compatLnSpc="1">
            <a:prstTxWarp prst="textNoShape">
              <a:avLst/>
            </a:prstTxWarp>
            <a:noAutofit/>
            <a:sp3d extrusionH="12700">
              <a:extrusionClr>
                <a:schemeClr val="bg1"/>
              </a:extrusionClr>
            </a:sp3d>
          </a:bodyPr>
          <a:lstStyle/>
          <a:p>
            <a:pPr lvl="0"/>
            <a:r>
              <a:rPr lang="en-US" altLang="en-US"/>
              <a:t>Click to edit Master title style</a:t>
            </a:r>
          </a:p>
        </p:txBody>
      </p:sp>
      <p:sp>
        <p:nvSpPr>
          <p:cNvPr id="3" name="Text Placeholder 2"/>
          <p:cNvSpPr>
            <a:spLocks noGrp="1"/>
          </p:cNvSpPr>
          <p:nvPr>
            <p:ph type="body" idx="1"/>
          </p:nvPr>
        </p:nvSpPr>
        <p:spPr>
          <a:xfrm>
            <a:off x="914400" y="1747838"/>
            <a:ext cx="7313613" cy="4303712"/>
          </a:xfrm>
          <a:prstGeom prst="rect">
            <a:avLst/>
          </a:prstGeom>
          <a:effectLst/>
        </p:spPr>
        <p:txBody>
          <a:bodyPr vert="horz" wrap="square" lIns="91440" tIns="45720" rIns="91440" bIns="45720" numCol="1" anchor="t" anchorCtr="0" compatLnSpc="1">
            <a:prstTxWarp prst="textNoShape">
              <a:avLst/>
            </a:prstTxWarp>
            <a:normAutofit/>
            <a:sp3d extrusionH="6350">
              <a:extrusionClr>
                <a:schemeClr val="bg1"/>
              </a:extrusionClr>
            </a:sp3d>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226175"/>
            <a:ext cx="2133600" cy="277813"/>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orbel" charset="0"/>
              </a:defRPr>
            </a:lvl1pPr>
          </a:lstStyle>
          <a:p>
            <a:pPr defTabSz="457200" fontAlgn="base">
              <a:spcBef>
                <a:spcPct val="0"/>
              </a:spcBef>
              <a:spcAft>
                <a:spcPct val="0"/>
              </a:spcAft>
            </a:pPr>
            <a:fld id="{A8FCE531-7E5D-4590-8F80-BABAEF198449}" type="datetime1">
              <a:rPr lang="en-US" altLang="en-US" smtClean="0">
                <a:ea typeface="ＭＳ Ｐゴシック" charset="-128"/>
              </a:rPr>
              <a:pPr defTabSz="457200" fontAlgn="base">
                <a:spcBef>
                  <a:spcPct val="0"/>
                </a:spcBef>
                <a:spcAft>
                  <a:spcPct val="0"/>
                </a:spcAft>
              </a:pPr>
              <a:t>11/10/2022</a:t>
            </a:fld>
            <a:endParaRPr lang="en-US" altLang="en-US">
              <a:ea typeface="ＭＳ Ｐゴシック" charset="-128"/>
            </a:endParaRPr>
          </a:p>
        </p:txBody>
      </p:sp>
      <p:sp>
        <p:nvSpPr>
          <p:cNvPr id="5" name="Footer Placeholder 4"/>
          <p:cNvSpPr>
            <a:spLocks noGrp="1"/>
          </p:cNvSpPr>
          <p:nvPr>
            <p:ph type="ftr" sz="quarter" idx="3"/>
          </p:nvPr>
        </p:nvSpPr>
        <p:spPr>
          <a:xfrm>
            <a:off x="3124200" y="6226175"/>
            <a:ext cx="2895600" cy="277813"/>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7F7F7F"/>
                </a:solidFill>
                <a:latin typeface="Corbel" charset="0"/>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4"/>
          </p:nvPr>
        </p:nvSpPr>
        <p:spPr>
          <a:xfrm>
            <a:off x="6553200" y="6226175"/>
            <a:ext cx="2133600" cy="277813"/>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7F7F7F"/>
                </a:solidFill>
                <a:latin typeface="Corbel" charset="0"/>
              </a:defRPr>
            </a:lvl1pPr>
          </a:lstStyle>
          <a:p>
            <a:pPr defTabSz="457200" fontAlgn="base">
              <a:spcBef>
                <a:spcPct val="0"/>
              </a:spcBef>
              <a:spcAft>
                <a:spcPct val="0"/>
              </a:spcAft>
            </a:pPr>
            <a:fld id="{B60D9CAE-3A12-4D86-9689-E6666BDC24BA}" type="slidenum">
              <a:rPr lang="en-US" altLang="en-US" smtClean="0">
                <a:ea typeface="ＭＳ Ｐゴシック" charset="-128"/>
              </a:rPr>
              <a:pPr defTabSz="457200" fontAlgn="base">
                <a:spcBef>
                  <a:spcPct val="0"/>
                </a:spcBef>
                <a:spcAft>
                  <a:spcPct val="0"/>
                </a:spcAft>
              </a:pPr>
              <a:t>‹#›</a:t>
            </a:fld>
            <a:endParaRPr lang="en-US" altLang="en-US">
              <a:ea typeface="ＭＳ Ｐゴシック" charset="-128"/>
            </a:endParaRPr>
          </a:p>
        </p:txBody>
      </p:sp>
    </p:spTree>
    <p:extLst>
      <p:ext uri="{BB962C8B-B14F-4D97-AF65-F5344CB8AC3E}">
        <p14:creationId xmlns:p14="http://schemas.microsoft.com/office/powerpoint/2010/main" val="552969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813" r:id="rId13"/>
  </p:sldLayoutIdLst>
  <p:txStyles>
    <p:titleStyle>
      <a:lvl1pPr algn="ctr" rtl="0" eaLnBrk="0" fontAlgn="base" hangingPunct="0">
        <a:lnSpc>
          <a:spcPts val="5600"/>
        </a:lnSpc>
        <a:spcBef>
          <a:spcPct val="0"/>
        </a:spcBef>
        <a:spcAft>
          <a:spcPct val="0"/>
        </a:spcAft>
        <a:defRPr sz="5400" b="1" kern="1200">
          <a:gradFill>
            <a:gsLst>
              <a:gs pos="50000">
                <a:schemeClr val="tx1">
                  <a:lumMod val="65000"/>
                  <a:lumOff val="35000"/>
                </a:schemeClr>
              </a:gs>
              <a:gs pos="100000">
                <a:schemeClr val="tx1">
                  <a:lumMod val="85000"/>
                  <a:lumOff val="15000"/>
                </a:schemeClr>
              </a:gs>
            </a:gsLst>
            <a:lin ang="5400000" scaled="0"/>
          </a:gradFill>
          <a:latin typeface="+mj-lt"/>
          <a:ea typeface="ＭＳ Ｐゴシック" charset="-128"/>
          <a:cs typeface="ＭＳ Ｐゴシック" charset="-128"/>
        </a:defRPr>
      </a:lvl1pPr>
      <a:lvl2pPr algn="ctr" rtl="0" eaLnBrk="0" fontAlgn="base" hangingPunct="0">
        <a:lnSpc>
          <a:spcPts val="5600"/>
        </a:lnSpc>
        <a:spcBef>
          <a:spcPct val="0"/>
        </a:spcBef>
        <a:spcAft>
          <a:spcPct val="0"/>
        </a:spcAft>
        <a:defRPr sz="5400" b="1">
          <a:solidFill>
            <a:schemeClr val="tx1"/>
          </a:solidFill>
          <a:latin typeface="Corbel" charset="0"/>
          <a:ea typeface="ＭＳ Ｐゴシック" charset="-128"/>
          <a:cs typeface="ＭＳ Ｐゴシック" charset="-128"/>
        </a:defRPr>
      </a:lvl2pPr>
      <a:lvl3pPr algn="ctr" rtl="0" eaLnBrk="0" fontAlgn="base" hangingPunct="0">
        <a:lnSpc>
          <a:spcPts val="5600"/>
        </a:lnSpc>
        <a:spcBef>
          <a:spcPct val="0"/>
        </a:spcBef>
        <a:spcAft>
          <a:spcPct val="0"/>
        </a:spcAft>
        <a:defRPr sz="5400" b="1">
          <a:solidFill>
            <a:schemeClr val="tx1"/>
          </a:solidFill>
          <a:latin typeface="Corbel" charset="0"/>
          <a:ea typeface="ＭＳ Ｐゴシック" charset="-128"/>
          <a:cs typeface="ＭＳ Ｐゴシック" charset="-128"/>
        </a:defRPr>
      </a:lvl3pPr>
      <a:lvl4pPr algn="ctr" rtl="0" eaLnBrk="0" fontAlgn="base" hangingPunct="0">
        <a:lnSpc>
          <a:spcPts val="5600"/>
        </a:lnSpc>
        <a:spcBef>
          <a:spcPct val="0"/>
        </a:spcBef>
        <a:spcAft>
          <a:spcPct val="0"/>
        </a:spcAft>
        <a:defRPr sz="5400" b="1">
          <a:solidFill>
            <a:schemeClr val="tx1"/>
          </a:solidFill>
          <a:latin typeface="Corbel" charset="0"/>
          <a:ea typeface="ＭＳ Ｐゴシック" charset="-128"/>
          <a:cs typeface="ＭＳ Ｐゴシック" charset="-128"/>
        </a:defRPr>
      </a:lvl4pPr>
      <a:lvl5pPr algn="ctr" rtl="0" eaLnBrk="0" fontAlgn="base" hangingPunct="0">
        <a:lnSpc>
          <a:spcPts val="5600"/>
        </a:lnSpc>
        <a:spcBef>
          <a:spcPct val="0"/>
        </a:spcBef>
        <a:spcAft>
          <a:spcPct val="0"/>
        </a:spcAft>
        <a:defRPr sz="5400" b="1">
          <a:solidFill>
            <a:schemeClr val="tx1"/>
          </a:solidFill>
          <a:latin typeface="Corbel" charset="0"/>
          <a:ea typeface="ＭＳ Ｐゴシック" charset="-128"/>
          <a:cs typeface="ＭＳ Ｐゴシック" charset="-128"/>
        </a:defRPr>
      </a:lvl5pPr>
      <a:lvl6pPr marL="457200" algn="ctr" rtl="0" fontAlgn="base">
        <a:lnSpc>
          <a:spcPts val="5600"/>
        </a:lnSpc>
        <a:spcBef>
          <a:spcPct val="0"/>
        </a:spcBef>
        <a:spcAft>
          <a:spcPct val="0"/>
        </a:spcAft>
        <a:defRPr sz="5400" b="1">
          <a:solidFill>
            <a:schemeClr val="tx1"/>
          </a:solidFill>
          <a:latin typeface="Corbel" charset="0"/>
          <a:ea typeface="ＭＳ Ｐゴシック" charset="-128"/>
          <a:cs typeface="ＭＳ Ｐゴシック" charset="-128"/>
        </a:defRPr>
      </a:lvl6pPr>
      <a:lvl7pPr marL="914400" algn="ctr" rtl="0" fontAlgn="base">
        <a:lnSpc>
          <a:spcPts val="5600"/>
        </a:lnSpc>
        <a:spcBef>
          <a:spcPct val="0"/>
        </a:spcBef>
        <a:spcAft>
          <a:spcPct val="0"/>
        </a:spcAft>
        <a:defRPr sz="5400" b="1">
          <a:solidFill>
            <a:schemeClr val="tx1"/>
          </a:solidFill>
          <a:latin typeface="Corbel" charset="0"/>
          <a:ea typeface="ＭＳ Ｐゴシック" charset="-128"/>
          <a:cs typeface="ＭＳ Ｐゴシック" charset="-128"/>
        </a:defRPr>
      </a:lvl7pPr>
      <a:lvl8pPr marL="1371600" algn="ctr" rtl="0" fontAlgn="base">
        <a:lnSpc>
          <a:spcPts val="5600"/>
        </a:lnSpc>
        <a:spcBef>
          <a:spcPct val="0"/>
        </a:spcBef>
        <a:spcAft>
          <a:spcPct val="0"/>
        </a:spcAft>
        <a:defRPr sz="5400" b="1">
          <a:solidFill>
            <a:schemeClr val="tx1"/>
          </a:solidFill>
          <a:latin typeface="Corbel" charset="0"/>
          <a:ea typeface="ＭＳ Ｐゴシック" charset="-128"/>
          <a:cs typeface="ＭＳ Ｐゴシック" charset="-128"/>
        </a:defRPr>
      </a:lvl8pPr>
      <a:lvl9pPr marL="1828800" algn="ctr" rtl="0" fontAlgn="base">
        <a:lnSpc>
          <a:spcPts val="5600"/>
        </a:lnSpc>
        <a:spcBef>
          <a:spcPct val="0"/>
        </a:spcBef>
        <a:spcAft>
          <a:spcPct val="0"/>
        </a:spcAft>
        <a:defRPr sz="5400" b="1">
          <a:solidFill>
            <a:schemeClr val="tx1"/>
          </a:solidFill>
          <a:latin typeface="Corbel"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SzPct val="80000"/>
        <a:buFont typeface="Wingdings" charset="2"/>
        <a:buChar char="l"/>
        <a:defRPr sz="2400"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charset="-128"/>
          <a:cs typeface="ＭＳ Ｐゴシック" charset="-128"/>
        </a:defRPr>
      </a:lvl1pPr>
      <a:lvl2pPr marL="685800" indent="-336550" algn="l" rtl="0" eaLnBrk="0" fontAlgn="base" hangingPunct="0">
        <a:spcBef>
          <a:spcPct val="20000"/>
        </a:spcBef>
        <a:spcAft>
          <a:spcPct val="0"/>
        </a:spcAft>
        <a:buSzPct val="80000"/>
        <a:buFont typeface="Wingdings" charset="2"/>
        <a:buChar char="l"/>
        <a:defRPr sz="2200"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charset="-128"/>
          <a:cs typeface="+mn-cs"/>
        </a:defRPr>
      </a:lvl2pPr>
      <a:lvl3pPr marL="1035050" indent="-349250" algn="l" rtl="0" eaLnBrk="0" fontAlgn="base" hangingPunct="0">
        <a:spcBef>
          <a:spcPct val="20000"/>
        </a:spcBef>
        <a:spcAft>
          <a:spcPct val="0"/>
        </a:spcAft>
        <a:buSzPct val="80000"/>
        <a:buFont typeface="Wingdings" charset="2"/>
        <a:buChar char="l"/>
        <a:defRPr sz="2000"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charset="-128"/>
          <a:cs typeface="+mn-cs"/>
        </a:defRPr>
      </a:lvl3pPr>
      <a:lvl4pPr marL="1371600" indent="-336550" algn="l" rtl="0" eaLnBrk="0" fontAlgn="base" hangingPunct="0">
        <a:spcBef>
          <a:spcPct val="20000"/>
        </a:spcBef>
        <a:spcAft>
          <a:spcPct val="0"/>
        </a:spcAft>
        <a:buSzPct val="80000"/>
        <a:buFont typeface="Wingdings" charset="2"/>
        <a:buChar char="l"/>
        <a:defRPr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charset="-128"/>
          <a:cs typeface="+mn-cs"/>
        </a:defRPr>
      </a:lvl4pPr>
      <a:lvl5pPr marL="1720850" indent="-349250" algn="l" rtl="0" eaLnBrk="0" fontAlgn="base" hangingPunct="0">
        <a:spcBef>
          <a:spcPct val="20000"/>
        </a:spcBef>
        <a:spcAft>
          <a:spcPct val="0"/>
        </a:spcAft>
        <a:buSzPct val="80000"/>
        <a:buFont typeface="Wingdings" charset="2"/>
        <a:buChar char="l"/>
        <a:defRPr kern="1200">
          <a:gradFill>
            <a:gsLst>
              <a:gs pos="50000">
                <a:schemeClr val="tx1">
                  <a:lumMod val="65000"/>
                  <a:lumOff val="35000"/>
                </a:schemeClr>
              </a:gs>
              <a:gs pos="100000">
                <a:schemeClr val="tx1">
                  <a:lumMod val="85000"/>
                  <a:lumOff val="15000"/>
                </a:schemeClr>
              </a:gs>
            </a:gsLst>
            <a:lin ang="5400000" scaled="0"/>
          </a:gra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solidFill>
                  <a:prstClr val="black"/>
                </a:solidFill>
              </a:rPr>
              <a:t>© 2015 Pearson Education, Inc.</a:t>
            </a:r>
          </a:p>
        </p:txBody>
      </p:sp>
    </p:spTree>
    <p:extLst>
      <p:ext uri="{BB962C8B-B14F-4D97-AF65-F5344CB8AC3E}">
        <p14:creationId xmlns:p14="http://schemas.microsoft.com/office/powerpoint/2010/main" val="13933298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467474601"/>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solidFill>
                  <a:prstClr val="black"/>
                </a:solidFill>
              </a:rPr>
              <a:t>© 2015 Pearson Education, Inc.</a:t>
            </a:r>
          </a:p>
        </p:txBody>
      </p:sp>
    </p:spTree>
    <p:extLst>
      <p:ext uri="{BB962C8B-B14F-4D97-AF65-F5344CB8AC3E}">
        <p14:creationId xmlns:p14="http://schemas.microsoft.com/office/powerpoint/2010/main" val="6489704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solidFill>
                  <a:prstClr val="black"/>
                </a:solidFill>
              </a:rPr>
              <a:t>© 2015 Pearson Education, Inc.</a:t>
            </a:r>
          </a:p>
        </p:txBody>
      </p:sp>
    </p:spTree>
    <p:extLst>
      <p:ext uri="{BB962C8B-B14F-4D97-AF65-F5344CB8AC3E}">
        <p14:creationId xmlns:p14="http://schemas.microsoft.com/office/powerpoint/2010/main" val="316388282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solidFill>
                  <a:prstClr val="black"/>
                </a:solidFill>
              </a:rPr>
              <a:t>© 2015 Pearson Education, Inc.</a:t>
            </a:r>
          </a:p>
        </p:txBody>
      </p:sp>
    </p:spTree>
    <p:extLst>
      <p:ext uri="{BB962C8B-B14F-4D97-AF65-F5344CB8AC3E}">
        <p14:creationId xmlns:p14="http://schemas.microsoft.com/office/powerpoint/2010/main" val="24215482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solidFill>
                  <a:prstClr val="black"/>
                </a:solidFill>
              </a:rPr>
              <a:t>© 2015 Pearson Education, Inc.</a:t>
            </a:r>
          </a:p>
        </p:txBody>
      </p:sp>
    </p:spTree>
    <p:extLst>
      <p:ext uri="{BB962C8B-B14F-4D97-AF65-F5344CB8AC3E}">
        <p14:creationId xmlns:p14="http://schemas.microsoft.com/office/powerpoint/2010/main" val="304824650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solidFill>
                  <a:prstClr val="black"/>
                </a:solidFill>
              </a:rPr>
              <a:t>© 2015 Pearson Education, Inc.</a:t>
            </a:r>
          </a:p>
        </p:txBody>
      </p:sp>
    </p:spTree>
    <p:extLst>
      <p:ext uri="{BB962C8B-B14F-4D97-AF65-F5344CB8AC3E}">
        <p14:creationId xmlns:p14="http://schemas.microsoft.com/office/powerpoint/2010/main" val="6080610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8.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2/27/O._oeni.jpg"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2.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2.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38.xml"/><Relationship Id="rId4" Type="http://schemas.openxmlformats.org/officeDocument/2006/relationships/image" Target="../media/image46.emf"/></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38.xml"/><Relationship Id="rId4" Type="http://schemas.openxmlformats.org/officeDocument/2006/relationships/image" Target="../media/image46.emf"/></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38.xml"/><Relationship Id="rId4" Type="http://schemas.openxmlformats.org/officeDocument/2006/relationships/image" Target="../media/image46.emf"/></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29.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8.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8.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8.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rPr>
              <a:t>Biology</a:t>
            </a: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148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08_05_6Mitosis-U.jpg"/>
          <p:cNvPicPr>
            <a:picLocks noChangeAspect="1"/>
          </p:cNvPicPr>
          <p:nvPr/>
        </p:nvPicPr>
        <p:blipFill rotWithShape="1">
          <a:blip r:embed="rId3" cstate="email">
            <a:extLst>
              <a:ext uri="{28A0092B-C50C-407E-A947-70E740481C1C}">
                <a14:useLocalDpi xmlns:a14="http://schemas.microsoft.com/office/drawing/2010/main" val="0"/>
              </a:ext>
            </a:extLst>
          </a:blip>
          <a:srcRect b="2926"/>
          <a:stretch/>
        </p:blipFill>
        <p:spPr>
          <a:xfrm>
            <a:off x="332365" y="351838"/>
            <a:ext cx="8546592" cy="5988643"/>
          </a:xfrm>
          <a:prstGeom prst="rect">
            <a:avLst/>
          </a:prstGeom>
        </p:spPr>
      </p:pic>
      <p:cxnSp>
        <p:nvCxnSpPr>
          <p:cNvPr id="6" name="Straight Connector 5"/>
          <p:cNvCxnSpPr/>
          <p:nvPr/>
        </p:nvCxnSpPr>
        <p:spPr bwMode="auto">
          <a:xfrm>
            <a:off x="6688667" y="4555067"/>
            <a:ext cx="648800" cy="4524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4006900" y="678552"/>
            <a:ext cx="980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Anaphase</a:t>
            </a:r>
          </a:p>
        </p:txBody>
      </p:sp>
      <p:sp>
        <p:nvSpPr>
          <p:cNvPr id="8" name="Text Box 31"/>
          <p:cNvSpPr txBox="1">
            <a:spLocks noChangeArrowheads="1"/>
          </p:cNvSpPr>
          <p:nvPr/>
        </p:nvSpPr>
        <p:spPr bwMode="auto">
          <a:xfrm>
            <a:off x="4125434" y="348352"/>
            <a:ext cx="882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Mitosis</a:t>
            </a:r>
          </a:p>
        </p:txBody>
      </p:sp>
      <p:sp>
        <p:nvSpPr>
          <p:cNvPr id="9" name="Text Box 31"/>
          <p:cNvSpPr txBox="1">
            <a:spLocks noChangeArrowheads="1"/>
          </p:cNvSpPr>
          <p:nvPr/>
        </p:nvSpPr>
        <p:spPr bwMode="auto">
          <a:xfrm>
            <a:off x="1102833" y="678551"/>
            <a:ext cx="1060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Metaphase</a:t>
            </a:r>
          </a:p>
        </p:txBody>
      </p:sp>
      <p:sp>
        <p:nvSpPr>
          <p:cNvPr id="10" name="Text Box 31"/>
          <p:cNvSpPr txBox="1">
            <a:spLocks noChangeArrowheads="1"/>
          </p:cNvSpPr>
          <p:nvPr/>
        </p:nvSpPr>
        <p:spPr bwMode="auto">
          <a:xfrm>
            <a:off x="6123569" y="678551"/>
            <a:ext cx="26301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Telophase and Cytokinesis</a:t>
            </a:r>
          </a:p>
        </p:txBody>
      </p:sp>
      <p:cxnSp>
        <p:nvCxnSpPr>
          <p:cNvPr id="11" name="Straight Connector 10"/>
          <p:cNvCxnSpPr/>
          <p:nvPr/>
        </p:nvCxnSpPr>
        <p:spPr bwMode="auto">
          <a:xfrm flipV="1">
            <a:off x="6752500" y="5863167"/>
            <a:ext cx="935233" cy="2577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6752500" y="5727700"/>
            <a:ext cx="727800" cy="393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3463200" y="5321300"/>
            <a:ext cx="211333" cy="647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3463200" y="4766733"/>
            <a:ext cx="147833" cy="1201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1723300" y="3674533"/>
            <a:ext cx="393367" cy="113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endCxn id="18" idx="1"/>
          </p:cNvCxnSpPr>
          <p:nvPr/>
        </p:nvCxnSpPr>
        <p:spPr bwMode="auto">
          <a:xfrm flipV="1">
            <a:off x="499866" y="5293752"/>
            <a:ext cx="294334" cy="8017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Left Brace 17"/>
          <p:cNvSpPr/>
          <p:nvPr/>
        </p:nvSpPr>
        <p:spPr bwMode="auto">
          <a:xfrm rot="21286583">
            <a:off x="769480" y="4062645"/>
            <a:ext cx="139569" cy="1915060"/>
          </a:xfrm>
          <a:prstGeom prst="leftBrace">
            <a:avLst>
              <a:gd name="adj1" fmla="val 30119"/>
              <a:gd name="adj2" fmla="val 64012"/>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a typeface="ＭＳ Ｐゴシック" charset="0"/>
            </a:endParaRPr>
          </a:p>
        </p:txBody>
      </p:sp>
      <p:sp>
        <p:nvSpPr>
          <p:cNvPr id="24" name="Text Box 31"/>
          <p:cNvSpPr txBox="1">
            <a:spLocks noChangeArrowheads="1"/>
          </p:cNvSpPr>
          <p:nvPr/>
        </p:nvSpPr>
        <p:spPr bwMode="auto">
          <a:xfrm>
            <a:off x="1458432" y="3464085"/>
            <a:ext cx="13978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Metaphase plate</a:t>
            </a:r>
          </a:p>
        </p:txBody>
      </p:sp>
      <p:sp>
        <p:nvSpPr>
          <p:cNvPr id="26" name="Text Box 31"/>
          <p:cNvSpPr txBox="1">
            <a:spLocks noChangeArrowheads="1"/>
          </p:cNvSpPr>
          <p:nvPr/>
        </p:nvSpPr>
        <p:spPr bwMode="auto">
          <a:xfrm>
            <a:off x="332365" y="6097218"/>
            <a:ext cx="1256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Mitotic spindle</a:t>
            </a:r>
          </a:p>
        </p:txBody>
      </p:sp>
      <p:sp>
        <p:nvSpPr>
          <p:cNvPr id="28" name="Text Box 31"/>
          <p:cNvSpPr txBox="1">
            <a:spLocks noChangeArrowheads="1"/>
          </p:cNvSpPr>
          <p:nvPr/>
        </p:nvSpPr>
        <p:spPr bwMode="auto">
          <a:xfrm>
            <a:off x="2770766" y="5927885"/>
            <a:ext cx="12272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Separated</a:t>
            </a:r>
            <a:br>
              <a:rPr lang="en-US" sz="1400" dirty="0">
                <a:solidFill>
                  <a:srgbClr val="000000"/>
                </a:solidFill>
                <a:latin typeface="Arial" charset="0"/>
              </a:rPr>
            </a:br>
            <a:r>
              <a:rPr lang="en-US" sz="1400" dirty="0">
                <a:solidFill>
                  <a:srgbClr val="000000"/>
                </a:solidFill>
                <a:latin typeface="Arial" charset="0"/>
              </a:rPr>
              <a:t>chromosomes</a:t>
            </a:r>
          </a:p>
        </p:txBody>
      </p:sp>
      <p:sp>
        <p:nvSpPr>
          <p:cNvPr id="29" name="Text Box 31"/>
          <p:cNvSpPr txBox="1">
            <a:spLocks noChangeArrowheads="1"/>
          </p:cNvSpPr>
          <p:nvPr/>
        </p:nvSpPr>
        <p:spPr bwMode="auto">
          <a:xfrm>
            <a:off x="6047366" y="4192218"/>
            <a:ext cx="7950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Cleavage</a:t>
            </a:r>
            <a:br>
              <a:rPr lang="en-US" sz="1400" dirty="0">
                <a:solidFill>
                  <a:srgbClr val="000000"/>
                </a:solidFill>
                <a:latin typeface="Arial" charset="0"/>
              </a:rPr>
            </a:br>
            <a:r>
              <a:rPr lang="en-US" sz="1400" dirty="0">
                <a:solidFill>
                  <a:srgbClr val="000000"/>
                </a:solidFill>
                <a:latin typeface="Arial" charset="0"/>
              </a:rPr>
              <a:t>furrow</a:t>
            </a:r>
          </a:p>
        </p:txBody>
      </p:sp>
      <p:sp>
        <p:nvSpPr>
          <p:cNvPr id="30" name="Text Box 31"/>
          <p:cNvSpPr txBox="1">
            <a:spLocks noChangeArrowheads="1"/>
          </p:cNvSpPr>
          <p:nvPr/>
        </p:nvSpPr>
        <p:spPr bwMode="auto">
          <a:xfrm>
            <a:off x="6055833" y="5606151"/>
            <a:ext cx="782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Nuclear</a:t>
            </a:r>
            <a:br>
              <a:rPr lang="en-US" sz="1400" dirty="0">
                <a:solidFill>
                  <a:srgbClr val="000000"/>
                </a:solidFill>
                <a:latin typeface="Arial" charset="0"/>
              </a:rPr>
            </a:br>
            <a:r>
              <a:rPr lang="en-US" sz="1400" dirty="0">
                <a:solidFill>
                  <a:srgbClr val="000000"/>
                </a:solidFill>
                <a:latin typeface="Arial" charset="0"/>
              </a:rPr>
              <a:t>envelope</a:t>
            </a:r>
            <a:br>
              <a:rPr lang="en-US" sz="1400" dirty="0">
                <a:solidFill>
                  <a:srgbClr val="000000"/>
                </a:solidFill>
                <a:latin typeface="Arial" charset="0"/>
              </a:rPr>
            </a:br>
            <a:r>
              <a:rPr lang="en-US" sz="1400" dirty="0">
                <a:solidFill>
                  <a:srgbClr val="000000"/>
                </a:solidFill>
                <a:latin typeface="Arial" charset="0"/>
              </a:rPr>
              <a:t>forming</a:t>
            </a:r>
          </a:p>
        </p:txBody>
      </p:sp>
      <p:pic>
        <p:nvPicPr>
          <p:cNvPr id="35" name="Picture 34" descr="warm_up-01.eps">
            <a:extLst>
              <a:ext uri="{FF2B5EF4-FFF2-40B4-BE49-F238E27FC236}">
                <a16:creationId xmlns:a16="http://schemas.microsoft.com/office/drawing/2014/main" id="{6F2CEF07-B04A-4313-9C0B-2C533F1E6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772" y="97843"/>
            <a:ext cx="638326" cy="517562"/>
          </a:xfrm>
          <a:prstGeom prst="rect">
            <a:avLst/>
          </a:prstGeom>
        </p:spPr>
      </p:pic>
    </p:spTree>
    <p:extLst>
      <p:ext uri="{BB962C8B-B14F-4D97-AF65-F5344CB8AC3E}">
        <p14:creationId xmlns:p14="http://schemas.microsoft.com/office/powerpoint/2010/main" val="216660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vert="horz" wrap="square" lIns="164592" tIns="91440" rIns="171562" bIns="91440" numCol="1" anchor="t" anchorCtr="0" compatLnSpc="1">
            <a:prstTxWarp prst="textNoShape">
              <a:avLst/>
            </a:prstTxWarp>
          </a:bodyPr>
          <a:lstStyle/>
          <a:p>
            <a:pPr marL="0" lvl="1" indent="0">
              <a:buNone/>
            </a:pPr>
            <a:r>
              <a:rPr lang="en-US" sz="2800" dirty="0"/>
              <a:t>By the end of this lesson, you should be able to:</a:t>
            </a:r>
          </a:p>
          <a:p>
            <a:pPr marL="342900" lvl="0" indent="-342900">
              <a:spcBef>
                <a:spcPts val="600"/>
              </a:spcBef>
              <a:buFont typeface="Wingdings" panose="05000000000000000000" pitchFamily="2" charset="2"/>
              <a:buChar char="q"/>
            </a:pPr>
            <a:r>
              <a:rPr lang="en-US" sz="2000" dirty="0">
                <a:solidFill>
                  <a:srgbClr val="0070C0"/>
                </a:solidFill>
              </a:rPr>
              <a:t>Investigate the asexual cell/organism reproductive processes of binary fission and budding.</a:t>
            </a:r>
            <a:endParaRPr lang="en-US" sz="1800" dirty="0">
              <a:solidFill>
                <a:srgbClr val="0070C0"/>
              </a:solidFill>
            </a:endParaRPr>
          </a:p>
          <a:p>
            <a:pPr marL="342900" lvl="0" indent="-342900">
              <a:spcBef>
                <a:spcPts val="600"/>
              </a:spcBef>
              <a:buFont typeface="Wingdings" panose="05000000000000000000" pitchFamily="2" charset="2"/>
              <a:buChar char="q"/>
            </a:pPr>
            <a:r>
              <a:rPr lang="en-US" sz="2000" dirty="0"/>
              <a:t>Review more information regarding chromosomes and how they align during the sexual reproductive cell division process of meiosis.</a:t>
            </a:r>
            <a:endParaRPr lang="en-US" sz="1800" dirty="0"/>
          </a:p>
          <a:p>
            <a:pPr marL="342900" lvl="0" indent="-342900">
              <a:spcBef>
                <a:spcPts val="600"/>
              </a:spcBef>
              <a:buFont typeface="Wingdings" panose="05000000000000000000" pitchFamily="2" charset="2"/>
              <a:buChar char="q"/>
            </a:pPr>
            <a:r>
              <a:rPr lang="en-US" sz="2000" dirty="0">
                <a:solidFill>
                  <a:srgbClr val="0070C0"/>
                </a:solidFill>
              </a:rPr>
              <a:t>Illustrate the steps of meiosis (two major stages of meiosis I and meiosis II).	</a:t>
            </a:r>
            <a:endParaRPr lang="en-US" sz="1800" dirty="0">
              <a:solidFill>
                <a:srgbClr val="0070C0"/>
              </a:solidFill>
            </a:endParaRPr>
          </a:p>
          <a:p>
            <a:pPr marL="342900" lvl="0" indent="-342900">
              <a:spcBef>
                <a:spcPts val="600"/>
              </a:spcBef>
              <a:buFont typeface="Wingdings" panose="05000000000000000000" pitchFamily="2" charset="2"/>
              <a:buChar char="q"/>
            </a:pPr>
            <a:r>
              <a:rPr lang="en-US" sz="2000" dirty="0"/>
              <a:t>Identify and define the differences between male and female meiosis in humans.</a:t>
            </a:r>
            <a:endParaRPr lang="en-US" sz="1800" dirty="0"/>
          </a:p>
          <a:p>
            <a:pPr marL="342900" lvl="0" indent="-342900">
              <a:spcBef>
                <a:spcPts val="600"/>
              </a:spcBef>
              <a:buFont typeface="Wingdings" panose="05000000000000000000" pitchFamily="2" charset="2"/>
              <a:buChar char="q"/>
            </a:pPr>
            <a:r>
              <a:rPr lang="en-US" sz="2000" dirty="0">
                <a:solidFill>
                  <a:srgbClr val="0070C0"/>
                </a:solidFill>
              </a:rPr>
              <a:t>Describe ways in which genetic variation occurs – the roles of crossing over and independent assortment in meiosis.</a:t>
            </a:r>
            <a:endParaRPr lang="en-US" sz="1800" dirty="0">
              <a:solidFill>
                <a:srgbClr val="0070C0"/>
              </a:solidFill>
            </a:endParaRPr>
          </a:p>
          <a:p>
            <a:pPr marL="342900" lvl="0" indent="-342900">
              <a:spcBef>
                <a:spcPts val="600"/>
              </a:spcBef>
              <a:buFont typeface="Wingdings" panose="05000000000000000000" pitchFamily="2" charset="2"/>
              <a:buChar char="q"/>
            </a:pPr>
            <a:r>
              <a:rPr lang="en-US" sz="2000" dirty="0"/>
              <a:t>Explain the importance of meiosis to living organisms.</a:t>
            </a:r>
            <a:endParaRPr lang="en-US" sz="1800" dirty="0"/>
          </a:p>
          <a:p>
            <a:pPr marL="347663" lvl="1" indent="-347663">
              <a:lnSpc>
                <a:spcPct val="100000"/>
              </a:lnSpc>
              <a:spcBef>
                <a:spcPts val="1200"/>
              </a:spcBef>
            </a:pPr>
            <a:r>
              <a:rPr lang="en-US" sz="2800" b="1" dirty="0">
                <a:solidFill>
                  <a:schemeClr val="tx2"/>
                </a:solidFill>
              </a:rPr>
              <a:t>Science Practice: </a:t>
            </a:r>
            <a:r>
              <a:rPr lang="en-US" sz="2800" dirty="0"/>
              <a:t> </a:t>
            </a:r>
            <a:r>
              <a:rPr lang="en-US" sz="2800" b="1" dirty="0">
                <a:solidFill>
                  <a:srgbClr val="00B050"/>
                </a:solidFill>
              </a:rPr>
              <a:t>Meiosis Simulation</a:t>
            </a:r>
            <a:endParaRPr lang="en-US" sz="2800" dirty="0"/>
          </a:p>
          <a:p>
            <a:pPr marL="342900" lvl="1" indent="-342900"/>
            <a:endParaRPr lang="en-US" sz="2800" dirty="0">
              <a:ea typeface="Lucida Grande"/>
              <a:cs typeface="Arial"/>
            </a:endParaRPr>
          </a:p>
        </p:txBody>
      </p:sp>
      <p:sp>
        <p:nvSpPr>
          <p:cNvPr id="2" name="Title 1"/>
          <p:cNvSpPr>
            <a:spLocks noGrp="1"/>
          </p:cNvSpPr>
          <p:nvPr>
            <p:ph type="title"/>
          </p:nvPr>
        </p:nvSpPr>
        <p:spPr>
          <a:xfrm>
            <a:off x="4" y="0"/>
            <a:ext cx="9220195" cy="1371600"/>
          </a:xfrm>
        </p:spPr>
        <p:txBody>
          <a:bodyPr>
            <a:normAutofit/>
          </a:bodyPr>
          <a:lstStyle/>
          <a:p>
            <a:r>
              <a:rPr lang="en-US" dirty="0"/>
              <a:t>		Lesson Objectives</a:t>
            </a:r>
          </a:p>
        </p:txBody>
      </p:sp>
      <p:pic>
        <p:nvPicPr>
          <p:cNvPr id="6" name="Picture 5"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 y="123360"/>
            <a:ext cx="881636" cy="714840"/>
          </a:xfrm>
          <a:prstGeom prst="rect">
            <a:avLst/>
          </a:prstGeom>
        </p:spPr>
      </p:pic>
      <p:grpSp>
        <p:nvGrpSpPr>
          <p:cNvPr id="7" name="Group 6"/>
          <p:cNvGrpSpPr>
            <a:grpSpLocks noChangeAspect="1"/>
          </p:cNvGrpSpPr>
          <p:nvPr/>
        </p:nvGrpSpPr>
        <p:grpSpPr>
          <a:xfrm>
            <a:off x="8153400" y="152400"/>
            <a:ext cx="838200" cy="1042368"/>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2001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left)">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left)">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left)">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wipe(left)">
                                      <p:cBhvr>
                                        <p:cTn id="4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t>Processes of Asexual Reproduction</a:t>
            </a:r>
          </a:p>
        </p:txBody>
      </p:sp>
      <p:sp>
        <p:nvSpPr>
          <p:cNvPr id="7" name="Text Placeholder 6"/>
          <p:cNvSpPr>
            <a:spLocks noGrp="1"/>
          </p:cNvSpPr>
          <p:nvPr>
            <p:ph type="body" sz="quarter" idx="12"/>
          </p:nvPr>
        </p:nvSpPr>
        <p:spPr>
          <a:xfrm>
            <a:off x="5" y="1377153"/>
            <a:ext cx="4724395" cy="5480848"/>
          </a:xfrm>
        </p:spPr>
        <p:txBody>
          <a:bodyPr/>
          <a:lstStyle/>
          <a:p>
            <a:pPr marL="1417" lvl="1" indent="0">
              <a:buNone/>
            </a:pPr>
            <a:r>
              <a:rPr lang="en-US" sz="2800" b="1" dirty="0">
                <a:solidFill>
                  <a:schemeClr val="accent3"/>
                </a:solidFill>
                <a:ea typeface="Lucida Grande"/>
                <a:cs typeface="Lucida Grande"/>
              </a:rPr>
              <a:t>Binary fission </a:t>
            </a:r>
          </a:p>
          <a:p>
            <a:pPr marL="566738" lvl="1" indent="-219075"/>
            <a:r>
              <a:rPr lang="en-US" sz="2800" dirty="0">
                <a:ea typeface="Lucida Grande"/>
                <a:cs typeface="Lucida Grande"/>
              </a:rPr>
              <a:t>The process of cell division (asexual reproduction).</a:t>
            </a:r>
          </a:p>
          <a:p>
            <a:pPr marL="566738" lvl="1" indent="-219075"/>
            <a:r>
              <a:rPr lang="en-US" sz="2800" dirty="0">
                <a:solidFill>
                  <a:srgbClr val="00B050"/>
                </a:solidFill>
                <a:ea typeface="Lucida Grande"/>
                <a:cs typeface="Lucida Grande"/>
              </a:rPr>
              <a:t>in prokaryotic organisms </a:t>
            </a:r>
          </a:p>
          <a:p>
            <a:pPr marL="566738" lvl="1" indent="-219075"/>
            <a:r>
              <a:rPr lang="en-US" sz="2800" dirty="0">
                <a:ea typeface="Lucida Grande"/>
                <a:cs typeface="Lucida Grande"/>
              </a:rPr>
              <a:t>by which the parent cell divides into two genetically identical cells.</a:t>
            </a:r>
          </a:p>
          <a:p>
            <a:pPr lvl="1"/>
            <a:r>
              <a:rPr lang="en-US" sz="2800" dirty="0">
                <a:solidFill>
                  <a:srgbClr val="00B050"/>
                </a:solidFill>
              </a:rPr>
              <a:t>Produces two identical cells in prokaryotes.</a:t>
            </a:r>
          </a:p>
        </p:txBody>
      </p:sp>
      <p:pic>
        <p:nvPicPr>
          <p:cNvPr id="5" name="Picture 2" descr="File:Binary fission ani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2063" y="1600200"/>
            <a:ext cx="4461937"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17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313613" cy="1264024"/>
          </a:xfrm>
        </p:spPr>
        <p:style>
          <a:lnRef idx="0">
            <a:schemeClr val="accent4"/>
          </a:lnRef>
          <a:fillRef idx="3">
            <a:schemeClr val="accent4"/>
          </a:fillRef>
          <a:effectRef idx="3">
            <a:schemeClr val="accent4"/>
          </a:effectRef>
          <a:fontRef idx="minor">
            <a:schemeClr val="lt1"/>
          </a:fontRef>
        </p:style>
        <p:txBody>
          <a:bodyPr rtlCol="0"/>
          <a:lstStyle/>
          <a:p>
            <a:pPr eaLnBrk="1" fontAlgn="auto" hangingPunct="1">
              <a:spcAft>
                <a:spcPts val="0"/>
              </a:spcAft>
              <a:defRPr/>
            </a:pPr>
            <a:r>
              <a:rPr lang="en-US" dirty="0">
                <a:solidFill>
                  <a:srgbClr val="FFFFFF"/>
                </a:solidFill>
              </a:rPr>
              <a:t>Asexual Reproduction</a:t>
            </a:r>
          </a:p>
        </p:txBody>
      </p:sp>
      <p:sp>
        <p:nvSpPr>
          <p:cNvPr id="3" name="Text Placeholder 2"/>
          <p:cNvSpPr>
            <a:spLocks noGrp="1"/>
          </p:cNvSpPr>
          <p:nvPr>
            <p:ph type="body" idx="1"/>
          </p:nvPr>
        </p:nvSpPr>
        <p:spPr/>
        <p:style>
          <a:lnRef idx="3">
            <a:schemeClr val="lt1"/>
          </a:lnRef>
          <a:fillRef idx="1">
            <a:schemeClr val="accent3"/>
          </a:fillRef>
          <a:effectRef idx="1">
            <a:schemeClr val="accent3"/>
          </a:effectRef>
          <a:fontRef idx="minor">
            <a:schemeClr val="lt1"/>
          </a:fontRef>
        </p:style>
        <p:txBody>
          <a:bodyPr rtlCol="0">
            <a:scene3d>
              <a:camera prst="orthographicFront"/>
              <a:lightRig rig="chilly" dir="t"/>
            </a:scene3d>
          </a:bodyPr>
          <a:lstStyle/>
          <a:p>
            <a:pPr eaLnBrk="1" fontAlgn="auto" hangingPunct="1">
              <a:spcAft>
                <a:spcPts val="0"/>
              </a:spcAft>
              <a:buFont typeface="Wingdings" pitchFamily="2" charset="2"/>
              <a:buNone/>
              <a:defRPr/>
            </a:pPr>
            <a:r>
              <a:rPr lang="en-US" sz="3200" dirty="0">
                <a:solidFill>
                  <a:srgbClr val="FFFFFF"/>
                </a:solidFill>
              </a:rPr>
              <a:t>Advantages</a:t>
            </a:r>
            <a:r>
              <a:rPr lang="en-US" sz="3200" dirty="0"/>
              <a:t>	</a:t>
            </a:r>
          </a:p>
        </p:txBody>
      </p:sp>
      <p:sp>
        <p:nvSpPr>
          <p:cNvPr id="4" name="Content Placeholder 3"/>
          <p:cNvSpPr>
            <a:spLocks noGrp="1"/>
          </p:cNvSpPr>
          <p:nvPr>
            <p:ph sz="half" idx="2"/>
          </p:nvPr>
        </p:nvSpPr>
        <p:spPr/>
        <p:txBody>
          <a:bodyPr rtlCol="0">
            <a:scene3d>
              <a:camera prst="orthographicFront"/>
              <a:lightRig rig="chilly" dir="t"/>
            </a:scene3d>
          </a:bodyPr>
          <a:lstStyle/>
          <a:p>
            <a:pPr eaLnBrk="1" fontAlgn="auto" hangingPunct="1">
              <a:spcAft>
                <a:spcPts val="0"/>
              </a:spcAft>
              <a:buFont typeface="Wingdings" pitchFamily="2" charset="2"/>
              <a:buChar char="l"/>
              <a:defRPr/>
            </a:pPr>
            <a:r>
              <a:rPr lang="en-US" dirty="0">
                <a:solidFill>
                  <a:schemeClr val="tx1"/>
                </a:solidFill>
                <a:ea typeface="+mn-ea"/>
                <a:cs typeface="+mn-cs"/>
              </a:rPr>
              <a:t>It is faster.</a:t>
            </a:r>
          </a:p>
          <a:p>
            <a:pPr eaLnBrk="1" fontAlgn="auto" hangingPunct="1">
              <a:spcAft>
                <a:spcPts val="0"/>
              </a:spcAft>
              <a:buFont typeface="Wingdings" pitchFamily="2" charset="2"/>
              <a:buChar char="l"/>
              <a:defRPr/>
            </a:pPr>
            <a:r>
              <a:rPr lang="en-US" dirty="0">
                <a:solidFill>
                  <a:schemeClr val="tx1"/>
                </a:solidFill>
                <a:ea typeface="+mn-ea"/>
                <a:cs typeface="+mn-cs"/>
              </a:rPr>
              <a:t>Large numbers of offspring are produced.</a:t>
            </a:r>
          </a:p>
          <a:p>
            <a:pPr eaLnBrk="1" fontAlgn="auto" hangingPunct="1">
              <a:spcAft>
                <a:spcPts val="0"/>
              </a:spcAft>
              <a:buFont typeface="Wingdings" pitchFamily="2" charset="2"/>
              <a:buChar char="l"/>
              <a:defRPr/>
            </a:pPr>
            <a:r>
              <a:rPr lang="en-US" dirty="0">
                <a:solidFill>
                  <a:schemeClr val="tx1"/>
                </a:solidFill>
                <a:ea typeface="+mn-ea"/>
                <a:cs typeface="+mn-cs"/>
              </a:rPr>
              <a:t>The parent does not have to find a mate.</a:t>
            </a:r>
          </a:p>
        </p:txBody>
      </p:sp>
      <p:sp>
        <p:nvSpPr>
          <p:cNvPr id="5" name="Text Placeholder 4"/>
          <p:cNvSpPr>
            <a:spLocks noGrp="1"/>
          </p:cNvSpPr>
          <p:nvPr>
            <p:ph type="body" sz="quarter" idx="3"/>
          </p:nvPr>
        </p:nvSpPr>
        <p:spPr/>
        <p:style>
          <a:lnRef idx="3">
            <a:schemeClr val="lt1"/>
          </a:lnRef>
          <a:fillRef idx="1">
            <a:schemeClr val="accent2"/>
          </a:fillRef>
          <a:effectRef idx="1">
            <a:schemeClr val="accent2"/>
          </a:effectRef>
          <a:fontRef idx="minor">
            <a:schemeClr val="lt1"/>
          </a:fontRef>
        </p:style>
        <p:txBody>
          <a:bodyPr rtlCol="0">
            <a:scene3d>
              <a:camera prst="orthographicFront"/>
              <a:lightRig rig="chilly" dir="t"/>
            </a:scene3d>
          </a:bodyPr>
          <a:lstStyle/>
          <a:p>
            <a:pPr eaLnBrk="1" fontAlgn="auto" hangingPunct="1">
              <a:spcAft>
                <a:spcPts val="0"/>
              </a:spcAft>
              <a:buFont typeface="Wingdings" pitchFamily="2" charset="2"/>
              <a:buNone/>
              <a:defRPr/>
            </a:pPr>
            <a:r>
              <a:rPr lang="en-US" sz="3100" dirty="0"/>
              <a:t>Disadvantages</a:t>
            </a:r>
          </a:p>
        </p:txBody>
      </p:sp>
      <p:sp>
        <p:nvSpPr>
          <p:cNvPr id="6" name="Content Placeholder 5"/>
          <p:cNvSpPr>
            <a:spLocks noGrp="1"/>
          </p:cNvSpPr>
          <p:nvPr>
            <p:ph sz="quarter" idx="4"/>
          </p:nvPr>
        </p:nvSpPr>
        <p:spPr/>
        <p:txBody>
          <a:bodyPr rtlCol="0">
            <a:scene3d>
              <a:camera prst="orthographicFront"/>
              <a:lightRig rig="chilly" dir="t"/>
            </a:scene3d>
          </a:bodyPr>
          <a:lstStyle/>
          <a:p>
            <a:pPr eaLnBrk="1" fontAlgn="auto" hangingPunct="1">
              <a:spcAft>
                <a:spcPts val="0"/>
              </a:spcAft>
              <a:buFont typeface="Wingdings" pitchFamily="2" charset="2"/>
              <a:buChar char="l"/>
              <a:defRPr/>
            </a:pPr>
            <a:r>
              <a:rPr lang="en-US" dirty="0">
                <a:solidFill>
                  <a:srgbClr val="000000"/>
                </a:solidFill>
                <a:ea typeface="+mn-ea"/>
                <a:cs typeface="+mn-cs"/>
              </a:rPr>
              <a:t>All of the offspring are exactly alike.  There is no variation.</a:t>
            </a:r>
          </a:p>
          <a:p>
            <a:pPr eaLnBrk="1" fontAlgn="auto" hangingPunct="1">
              <a:spcAft>
                <a:spcPts val="0"/>
              </a:spcAft>
              <a:buFont typeface="Wingdings" pitchFamily="2" charset="2"/>
              <a:buChar char="l"/>
              <a:defRPr/>
            </a:pPr>
            <a:r>
              <a:rPr lang="en-US" dirty="0">
                <a:solidFill>
                  <a:srgbClr val="000000"/>
                </a:solidFill>
                <a:ea typeface="+mn-ea"/>
                <a:cs typeface="+mn-cs"/>
              </a:rPr>
              <a:t>The ability to adapt to a changing environment is greatly reduced.</a:t>
            </a:r>
          </a:p>
        </p:txBody>
      </p:sp>
      <p:pic>
        <p:nvPicPr>
          <p:cNvPr id="7" name="Picture 2" descr="File:Binary fission anim.gif">
            <a:extLst>
              <a:ext uri="{FF2B5EF4-FFF2-40B4-BE49-F238E27FC236}">
                <a16:creationId xmlns:a16="http://schemas.microsoft.com/office/drawing/2014/main" id="{8CB7A10F-7EF8-4E33-9B36-35714944518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578739"/>
            <a:ext cx="2604870" cy="227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par>
                          <p:cTn id="23" fill="hold">
                            <p:stCondLst>
                              <p:cond delay="500"/>
                            </p:stCondLst>
                            <p:childTnLst>
                              <p:par>
                                <p:cTn id="24" presetID="1" presetClass="entr" presetSubtype="0" fill="hold" nodeType="afterEffect">
                                  <p:stCondLst>
                                    <p:cond delay="50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2"/>
          </p:nvPr>
        </p:nvSpPr>
        <p:spPr>
          <a:xfrm>
            <a:off x="1" y="1600200"/>
            <a:ext cx="5638799" cy="4402227"/>
          </a:xfrm>
        </p:spPr>
        <p:txBody>
          <a:bodyPr/>
          <a:lstStyle/>
          <a:p>
            <a:pPr marL="1417" lvl="1" indent="0">
              <a:buNone/>
            </a:pPr>
            <a:r>
              <a:rPr lang="en-US" sz="2800" b="1" dirty="0">
                <a:solidFill>
                  <a:schemeClr val="accent3"/>
                </a:solidFill>
              </a:rPr>
              <a:t>Mitosis </a:t>
            </a:r>
            <a:r>
              <a:rPr lang="en-US" sz="2800" dirty="0">
                <a:solidFill>
                  <a:schemeClr val="tx1"/>
                </a:solidFill>
              </a:rPr>
              <a:t>is the </a:t>
            </a:r>
            <a:r>
              <a:rPr lang="en-US" sz="2800" dirty="0"/>
              <a:t>process of cell division by which exact copies of chromosomes are divided</a:t>
            </a:r>
          </a:p>
          <a:p>
            <a:pPr marL="566738" lvl="1" indent="-225425"/>
            <a:r>
              <a:rPr lang="en-US" sz="2800" dirty="0">
                <a:solidFill>
                  <a:srgbClr val="FF0000"/>
                </a:solidFill>
              </a:rPr>
              <a:t>to create two daughter cells</a:t>
            </a:r>
            <a:r>
              <a:rPr lang="en-US" sz="2800" dirty="0"/>
              <a:t>, </a:t>
            </a:r>
          </a:p>
          <a:p>
            <a:pPr marL="566738" lvl="1" indent="-225425"/>
            <a:r>
              <a:rPr lang="en-US" sz="2800" dirty="0"/>
              <a:t>each with a complete set of identical chromosomes. </a:t>
            </a:r>
            <a:endParaRPr lang="en-US" sz="2800" dirty="0">
              <a:ea typeface="Lucida Grande"/>
              <a:cs typeface="Lucida Grande"/>
            </a:endParaRPr>
          </a:p>
          <a:p>
            <a:pPr lvl="1"/>
            <a:r>
              <a:rPr lang="en-US" sz="2800" dirty="0">
                <a:solidFill>
                  <a:srgbClr val="FF0000"/>
                </a:solidFill>
              </a:rPr>
              <a:t>Has four steps (PMAT)</a:t>
            </a:r>
          </a:p>
          <a:p>
            <a:pPr lvl="1"/>
            <a:r>
              <a:rPr lang="en-US" sz="2800" dirty="0"/>
              <a:t>Produces two identical cells in eukaryotes.</a:t>
            </a:r>
          </a:p>
          <a:p>
            <a:pPr lvl="1">
              <a:buNone/>
            </a:pPr>
            <a:endParaRPr lang="en-US" dirty="0"/>
          </a:p>
          <a:p>
            <a:endParaRPr lang="en-US" dirty="0"/>
          </a:p>
          <a:p>
            <a:endParaRPr lang="en-US" dirty="0"/>
          </a:p>
          <a:p>
            <a:endParaRPr lang="en-US" dirty="0"/>
          </a:p>
        </p:txBody>
      </p:sp>
      <p:sp>
        <p:nvSpPr>
          <p:cNvPr id="2" name="Title 1"/>
          <p:cNvSpPr>
            <a:spLocks noGrp="1"/>
          </p:cNvSpPr>
          <p:nvPr>
            <p:ph type="title"/>
          </p:nvPr>
        </p:nvSpPr>
        <p:spPr>
          <a:xfrm>
            <a:off x="5" y="0"/>
            <a:ext cx="9129396" cy="1371600"/>
          </a:xfrm>
        </p:spPr>
        <p:txBody>
          <a:bodyPr/>
          <a:lstStyle/>
          <a:p>
            <a:r>
              <a:rPr lang="en-US" dirty="0"/>
              <a:t>Processes of Asexual Reproduction</a:t>
            </a:r>
          </a:p>
        </p:txBody>
      </p:sp>
      <p:sp>
        <p:nvSpPr>
          <p:cNvPr id="20" name="TextBox 19"/>
          <p:cNvSpPr txBox="1"/>
          <p:nvPr/>
        </p:nvSpPr>
        <p:spPr>
          <a:xfrm>
            <a:off x="6937991" y="3205016"/>
            <a:ext cx="2434611" cy="409984"/>
          </a:xfrm>
          <a:prstGeom prst="rect">
            <a:avLst/>
          </a:prstGeom>
          <a:noFill/>
        </p:spPr>
        <p:txBody>
          <a:bodyPr wrap="square" rtlCol="0">
            <a:spAutoFit/>
          </a:bodyPr>
          <a:lstStyle/>
          <a:p>
            <a:pPr algn="ctr"/>
            <a:r>
              <a:rPr lang="en-US" sz="2064" b="1" dirty="0">
                <a:solidFill>
                  <a:srgbClr val="000000"/>
                </a:solidFill>
                <a:cs typeface="Calibri" pitchFamily="34" charset="0"/>
              </a:rPr>
              <a:t>Metaphase</a:t>
            </a:r>
          </a:p>
        </p:txBody>
      </p:sp>
      <p:sp>
        <p:nvSpPr>
          <p:cNvPr id="28" name="TextBox 27"/>
          <p:cNvSpPr txBox="1"/>
          <p:nvPr/>
        </p:nvSpPr>
        <p:spPr>
          <a:xfrm>
            <a:off x="6996642" y="2194973"/>
            <a:ext cx="2132759" cy="409984"/>
          </a:xfrm>
          <a:prstGeom prst="rect">
            <a:avLst/>
          </a:prstGeom>
          <a:noFill/>
        </p:spPr>
        <p:txBody>
          <a:bodyPr wrap="square" rtlCol="0">
            <a:spAutoFit/>
          </a:bodyPr>
          <a:lstStyle/>
          <a:p>
            <a:pPr algn="ctr"/>
            <a:r>
              <a:rPr lang="en-US" sz="2064" b="1" dirty="0">
                <a:cs typeface="Calibri" pitchFamily="34" charset="0"/>
              </a:rPr>
              <a:t>Prophase</a:t>
            </a:r>
          </a:p>
        </p:txBody>
      </p:sp>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447" y="1889111"/>
            <a:ext cx="1339373" cy="12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82" t="3498" b="2812"/>
          <a:stretch/>
        </p:blipFill>
        <p:spPr bwMode="auto">
          <a:xfrm>
            <a:off x="6138404" y="3078758"/>
            <a:ext cx="1137003" cy="94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5090" y="4038961"/>
            <a:ext cx="1290730" cy="9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4" t="3305" b="3278"/>
          <a:stretch/>
        </p:blipFill>
        <p:spPr bwMode="auto">
          <a:xfrm>
            <a:off x="6123742" y="5039735"/>
            <a:ext cx="1254303" cy="90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970276" y="4190486"/>
            <a:ext cx="2313449" cy="409984"/>
          </a:xfrm>
          <a:prstGeom prst="rect">
            <a:avLst/>
          </a:prstGeom>
          <a:noFill/>
        </p:spPr>
        <p:txBody>
          <a:bodyPr wrap="square" rtlCol="0">
            <a:spAutoFit/>
          </a:bodyPr>
          <a:lstStyle/>
          <a:p>
            <a:pPr algn="ctr"/>
            <a:r>
              <a:rPr lang="en-US" sz="2064" b="1" dirty="0">
                <a:solidFill>
                  <a:srgbClr val="000000"/>
                </a:solidFill>
                <a:cs typeface="Calibri" pitchFamily="34" charset="0"/>
              </a:rPr>
              <a:t>Anaphase</a:t>
            </a:r>
          </a:p>
        </p:txBody>
      </p:sp>
      <p:sp>
        <p:nvSpPr>
          <p:cNvPr id="17" name="TextBox 16"/>
          <p:cNvSpPr txBox="1"/>
          <p:nvPr/>
        </p:nvSpPr>
        <p:spPr>
          <a:xfrm>
            <a:off x="6971907" y="5166613"/>
            <a:ext cx="2304120" cy="409984"/>
          </a:xfrm>
          <a:prstGeom prst="rect">
            <a:avLst/>
          </a:prstGeom>
          <a:noFill/>
        </p:spPr>
        <p:txBody>
          <a:bodyPr wrap="square" rtlCol="0">
            <a:spAutoFit/>
          </a:bodyPr>
          <a:lstStyle/>
          <a:p>
            <a:pPr algn="ctr"/>
            <a:r>
              <a:rPr lang="en-US" sz="2064" b="1" dirty="0" err="1">
                <a:solidFill>
                  <a:srgbClr val="000000"/>
                </a:solidFill>
                <a:cs typeface="Calibri" pitchFamily="34" charset="0"/>
              </a:rPr>
              <a:t>Telophase</a:t>
            </a:r>
            <a:endParaRPr lang="en-US" sz="2064" b="1" dirty="0">
              <a:solidFill>
                <a:srgbClr val="000000"/>
              </a:solidFill>
              <a:cs typeface="Calibri" pitchFamily="34" charset="0"/>
            </a:endParaRPr>
          </a:p>
        </p:txBody>
      </p:sp>
    </p:spTree>
    <p:extLst>
      <p:ext uri="{BB962C8B-B14F-4D97-AF65-F5344CB8AC3E}">
        <p14:creationId xmlns:p14="http://schemas.microsoft.com/office/powerpoint/2010/main" val="328391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3"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206"/>
            <a:ext cx="7702878" cy="1371600"/>
          </a:xfrm>
        </p:spPr>
        <p:txBody>
          <a:bodyPr/>
          <a:lstStyle/>
          <a:p>
            <a:r>
              <a:rPr lang="en-US" dirty="0">
                <a:solidFill>
                  <a:schemeClr val="accent6">
                    <a:lumMod val="60000"/>
                    <a:lumOff val="40000"/>
                  </a:schemeClr>
                </a:solidFill>
              </a:rPr>
              <a:t>Importance of mitosis to Living Organisms</a:t>
            </a:r>
          </a:p>
        </p:txBody>
      </p:sp>
      <p:sp>
        <p:nvSpPr>
          <p:cNvPr id="7" name="Text Placeholder 6"/>
          <p:cNvSpPr>
            <a:spLocks noGrp="1"/>
          </p:cNvSpPr>
          <p:nvPr>
            <p:ph type="body" sz="quarter" idx="14"/>
          </p:nvPr>
        </p:nvSpPr>
        <p:spPr>
          <a:xfrm>
            <a:off x="321678" y="4828427"/>
            <a:ext cx="2608460" cy="1072079"/>
          </a:xfrm>
        </p:spPr>
        <p:txBody>
          <a:bodyPr>
            <a:normAutofit lnSpcReduction="10000"/>
          </a:bodyPr>
          <a:lstStyle/>
          <a:p>
            <a:r>
              <a:rPr lang="en-US" sz="2400" b="1" dirty="0">
                <a:solidFill>
                  <a:schemeClr val="tx2"/>
                </a:solidFill>
              </a:rPr>
              <a:t>Growth</a:t>
            </a:r>
            <a:r>
              <a:rPr lang="en-US" sz="2064" b="1" dirty="0">
                <a:solidFill>
                  <a:schemeClr val="tx2"/>
                </a:solidFill>
              </a:rPr>
              <a:t> </a:t>
            </a:r>
            <a:r>
              <a:rPr lang="en-US" sz="2064" b="1" dirty="0">
                <a:solidFill>
                  <a:schemeClr val="accent1"/>
                </a:solidFill>
              </a:rPr>
              <a:t>                            </a:t>
            </a:r>
            <a:r>
              <a:rPr lang="en-US" sz="2400" dirty="0"/>
              <a:t>Allows organisms to grow. </a:t>
            </a:r>
            <a:endParaRPr lang="en-US" sz="2064" dirty="0"/>
          </a:p>
        </p:txBody>
      </p:sp>
      <p:sp>
        <p:nvSpPr>
          <p:cNvPr id="8" name="Text Placeholder 7"/>
          <p:cNvSpPr>
            <a:spLocks noGrp="1"/>
          </p:cNvSpPr>
          <p:nvPr>
            <p:ph type="body" sz="quarter" idx="15"/>
          </p:nvPr>
        </p:nvSpPr>
        <p:spPr>
          <a:xfrm>
            <a:off x="3318836" y="4828427"/>
            <a:ext cx="2855688" cy="1072079"/>
          </a:xfrm>
        </p:spPr>
        <p:txBody>
          <a:bodyPr>
            <a:normAutofit lnSpcReduction="10000"/>
          </a:bodyPr>
          <a:lstStyle/>
          <a:p>
            <a:r>
              <a:rPr lang="en-US" sz="2400" b="1" dirty="0">
                <a:solidFill>
                  <a:schemeClr val="tx2"/>
                </a:solidFill>
              </a:rPr>
              <a:t>Repair</a:t>
            </a:r>
            <a:r>
              <a:rPr lang="en-US" sz="2400" b="1" dirty="0">
                <a:solidFill>
                  <a:srgbClr val="FE8900"/>
                </a:solidFill>
              </a:rPr>
              <a:t>                         </a:t>
            </a:r>
            <a:r>
              <a:rPr lang="en-US" sz="2400" dirty="0"/>
              <a:t>Replaces damaged or dead cells.</a:t>
            </a:r>
          </a:p>
          <a:p>
            <a:endParaRPr lang="en-US" sz="2064" dirty="0"/>
          </a:p>
        </p:txBody>
      </p:sp>
      <p:sp>
        <p:nvSpPr>
          <p:cNvPr id="9" name="Text Placeholder 8"/>
          <p:cNvSpPr>
            <a:spLocks noGrp="1"/>
          </p:cNvSpPr>
          <p:nvPr>
            <p:ph type="body" sz="quarter" idx="16"/>
          </p:nvPr>
        </p:nvSpPr>
        <p:spPr>
          <a:xfrm>
            <a:off x="6244848" y="4807225"/>
            <a:ext cx="2899154" cy="922144"/>
          </a:xfrm>
        </p:spPr>
        <p:txBody>
          <a:bodyPr/>
          <a:lstStyle/>
          <a:p>
            <a:r>
              <a:rPr lang="en-US" sz="2064" b="1" dirty="0">
                <a:solidFill>
                  <a:schemeClr val="tx2"/>
                </a:solidFill>
              </a:rPr>
              <a:t>Reproduction </a:t>
            </a:r>
            <a:r>
              <a:rPr lang="en-US" sz="2064" b="1" dirty="0">
                <a:solidFill>
                  <a:srgbClr val="FE8900"/>
                </a:solidFill>
              </a:rPr>
              <a:t>              </a:t>
            </a:r>
            <a:r>
              <a:rPr lang="en-US" sz="2064" dirty="0">
                <a:solidFill>
                  <a:schemeClr val="tx1"/>
                </a:solidFill>
              </a:rPr>
              <a:t>C</a:t>
            </a:r>
            <a:r>
              <a:rPr lang="en-US" sz="2064" dirty="0"/>
              <a:t>reates new organisms</a:t>
            </a:r>
          </a:p>
        </p:txBody>
      </p:sp>
      <p:sp>
        <p:nvSpPr>
          <p:cNvPr id="10" name="Text Placeholder 9"/>
          <p:cNvSpPr>
            <a:spLocks noGrp="1"/>
          </p:cNvSpPr>
          <p:nvPr>
            <p:ph type="body" sz="quarter" idx="17"/>
          </p:nvPr>
        </p:nvSpPr>
        <p:spPr>
          <a:xfrm>
            <a:off x="321679" y="1676400"/>
            <a:ext cx="8512558" cy="558832"/>
          </a:xfrm>
        </p:spPr>
        <p:txBody>
          <a:bodyPr/>
          <a:lstStyle/>
          <a:p>
            <a:r>
              <a:rPr lang="en-US" sz="2400" dirty="0">
                <a:solidFill>
                  <a:schemeClr val="tx1"/>
                </a:solidFill>
              </a:rPr>
              <a:t>Living organisms depend on asexual reproduction for life.</a:t>
            </a:r>
          </a:p>
          <a:p>
            <a:endParaRPr lang="en-US" dirty="0"/>
          </a:p>
        </p:txBody>
      </p:sp>
      <p:pic>
        <p:nvPicPr>
          <p:cNvPr id="15" name="Picture 2" descr="File:O. oeni.jpg">
            <a:hlinkClick r:id="rId3"/>
          </p:cNvPr>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rcRect l="9934" r="9934"/>
          <a:stretch>
            <a:fillRect/>
          </a:stretch>
        </p:blipFill>
        <p:spPr bwMode="auto">
          <a:xfrm>
            <a:off x="6244846" y="2469276"/>
            <a:ext cx="2589390" cy="23379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47723" y="4828430"/>
            <a:ext cx="1267390" cy="173253"/>
          </a:xfrm>
          <a:prstGeom prst="rect">
            <a:avLst/>
          </a:prstGeom>
          <a:noFill/>
        </p:spPr>
        <p:txBody>
          <a:bodyPr wrap="none" tIns="0" rIns="85781" bIns="0" rtlCol="0">
            <a:spAutoFit/>
          </a:bodyPr>
          <a:lstStyle/>
          <a:p>
            <a:pPr algn="r"/>
            <a:r>
              <a:rPr lang="en-US" sz="1126" dirty="0">
                <a:solidFill>
                  <a:schemeClr val="bg1">
                    <a:lumMod val="50000"/>
                  </a:schemeClr>
                </a:solidFill>
              </a:rPr>
              <a:t>Photo by Chuck B.</a:t>
            </a:r>
          </a:p>
        </p:txBody>
      </p:sp>
      <p:pic>
        <p:nvPicPr>
          <p:cNvPr id="3076" name="Picture 4" descr="File:US Navy 110426-N-00332-114 Students measure the height and body weight of fourth and fifth grade students from Lindenwood Elementary Schoo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92" r="9089"/>
          <a:stretch/>
        </p:blipFill>
        <p:spPr bwMode="auto">
          <a:xfrm>
            <a:off x="309896" y="2469274"/>
            <a:ext cx="2419020" cy="235915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2NASAZ\CURRICULUM\Department Processes\Media Library\Caties Pictures 2012\Biology\6551976743_71febb20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8837" y="2469273"/>
            <a:ext cx="2534030" cy="235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noFill/>
        </p:spPr>
        <p:txBody>
          <a:bodyPr/>
          <a:lstStyle/>
          <a:p>
            <a:fld id="{9270D3DE-7F05-4CE6-8FEF-DFBAB620DC01}" type="slidenum">
              <a:rPr lang="en-US" smtClean="0">
                <a:solidFill>
                  <a:srgbClr val="000000"/>
                </a:solidFill>
              </a:rPr>
              <a:pPr/>
              <a:t>16</a:t>
            </a:fld>
            <a:endParaRPr lang="en-US">
              <a:solidFill>
                <a:srgbClr val="000000"/>
              </a:solidFill>
            </a:endParaRPr>
          </a:p>
        </p:txBody>
      </p:sp>
      <p:sp>
        <p:nvSpPr>
          <p:cNvPr id="124930" name="Rectangle 2"/>
          <p:cNvSpPr>
            <a:spLocks noGrp="1" noChangeArrowheads="1"/>
          </p:cNvSpPr>
          <p:nvPr>
            <p:ph type="title"/>
          </p:nvPr>
        </p:nvSpPr>
        <p:spPr/>
        <p:txBody>
          <a:bodyPr lIns="90487" tIns="44450" rIns="90487" bIns="44450"/>
          <a:lstStyle/>
          <a:p>
            <a:pPr algn="ctr" eaLnBrk="1" hangingPunct="1">
              <a:defRPr/>
            </a:pPr>
            <a:r>
              <a:rPr lang="en-US" sz="4800" b="1" dirty="0">
                <a:effectLst>
                  <a:outerShdw blurRad="38100" dist="38100" dir="2700000" algn="tl">
                    <a:srgbClr val="C0C0C0"/>
                  </a:outerShdw>
                </a:effectLst>
                <a:latin typeface="Comic Sans MS" pitchFamily="66" charset="0"/>
              </a:rPr>
              <a:t>Overview</a:t>
            </a:r>
          </a:p>
        </p:txBody>
      </p:sp>
      <p:sp>
        <p:nvSpPr>
          <p:cNvPr id="124931" name="Rectangle 3"/>
          <p:cNvSpPr>
            <a:spLocks noGrp="1" noChangeArrowheads="1"/>
          </p:cNvSpPr>
          <p:nvPr>
            <p:ph type="body" idx="1"/>
          </p:nvPr>
        </p:nvSpPr>
        <p:spPr>
          <a:xfrm>
            <a:off x="457200" y="1143000"/>
            <a:ext cx="8382000" cy="5181600"/>
          </a:xfrm>
        </p:spPr>
        <p:txBody>
          <a:bodyPr lIns="90487" tIns="44450" rIns="90487" bIns="44450"/>
          <a:lstStyle/>
          <a:p>
            <a:pPr eaLnBrk="1" hangingPunct="1">
              <a:buClr>
                <a:schemeClr val="bg2"/>
              </a:buClr>
              <a:buFont typeface="Wingdings" pitchFamily="2" charset="2"/>
              <a:buChar char="ü"/>
              <a:defRPr/>
            </a:pPr>
            <a:r>
              <a:rPr lang="en-US" sz="3600" b="1" dirty="0">
                <a:solidFill>
                  <a:srgbClr val="0000FF"/>
                </a:solidFill>
                <a:effectLst>
                  <a:outerShdw blurRad="38100" dist="38100" dir="2700000" algn="tl">
                    <a:srgbClr val="C0C0C0"/>
                  </a:outerShdw>
                </a:effectLst>
                <a:latin typeface="Comic Sans MS" pitchFamily="66" charset="0"/>
              </a:rPr>
              <a:t>Asexual Reproduction </a:t>
            </a:r>
            <a:r>
              <a:rPr lang="en-US" sz="3600" b="1" dirty="0">
                <a:solidFill>
                  <a:schemeClr val="bg1">
                    <a:lumMod val="50000"/>
                  </a:schemeClr>
                </a:solidFill>
                <a:effectLst>
                  <a:outerShdw blurRad="38100" dist="38100" dir="2700000" algn="tl">
                    <a:srgbClr val="C0C0C0"/>
                  </a:outerShdw>
                </a:effectLst>
                <a:latin typeface="Comic Sans MS" pitchFamily="66" charset="0"/>
              </a:rPr>
              <a:t>results in the production of organisms that are </a:t>
            </a:r>
            <a:r>
              <a:rPr lang="en-US" sz="3600" b="1" dirty="0">
                <a:solidFill>
                  <a:srgbClr val="FF0000"/>
                </a:solidFill>
                <a:effectLst>
                  <a:outerShdw blurRad="38100" dist="38100" dir="2700000" algn="tl">
                    <a:srgbClr val="C0C0C0"/>
                  </a:outerShdw>
                </a:effectLst>
                <a:latin typeface="Comic Sans MS" pitchFamily="66" charset="0"/>
              </a:rPr>
              <a:t>genetically identical</a:t>
            </a:r>
            <a:r>
              <a:rPr lang="en-US" sz="3600" b="1" dirty="0">
                <a:solidFill>
                  <a:schemeClr val="bg1">
                    <a:lumMod val="50000"/>
                  </a:schemeClr>
                </a:solidFill>
                <a:effectLst>
                  <a:outerShdw blurRad="38100" dist="38100" dir="2700000" algn="tl">
                    <a:srgbClr val="C0C0C0"/>
                  </a:outerShdw>
                </a:effectLst>
                <a:latin typeface="Comic Sans MS" pitchFamily="66" charset="0"/>
              </a:rPr>
              <a:t>, called </a:t>
            </a:r>
            <a:r>
              <a:rPr lang="en-US" sz="3600" b="1" dirty="0">
                <a:solidFill>
                  <a:srgbClr val="FF0000"/>
                </a:solidFill>
                <a:effectLst>
                  <a:outerShdw blurRad="38100" dist="38100" dir="2700000" algn="tl">
                    <a:srgbClr val="C0C0C0"/>
                  </a:outerShdw>
                </a:effectLst>
                <a:latin typeface="Comic Sans MS" pitchFamily="66" charset="0"/>
              </a:rPr>
              <a:t>clones.</a:t>
            </a:r>
          </a:p>
          <a:p>
            <a:pPr eaLnBrk="1" hangingPunct="1">
              <a:buClr>
                <a:schemeClr val="bg2"/>
              </a:buClr>
              <a:buFont typeface="Wingdings" pitchFamily="2" charset="2"/>
              <a:buChar char="ü"/>
              <a:defRPr/>
            </a:pPr>
            <a:r>
              <a:rPr lang="en-US" sz="3600" b="1" dirty="0">
                <a:solidFill>
                  <a:schemeClr val="bg1">
                    <a:lumMod val="50000"/>
                  </a:schemeClr>
                </a:solidFill>
                <a:effectLst>
                  <a:outerShdw blurRad="38100" dist="38100" dir="2700000" algn="tl">
                    <a:srgbClr val="C0C0C0"/>
                  </a:outerShdw>
                </a:effectLst>
                <a:latin typeface="Comic Sans MS" pitchFamily="66" charset="0"/>
              </a:rPr>
              <a:t>Organisms formed through </a:t>
            </a:r>
            <a:r>
              <a:rPr lang="en-US" sz="3600" b="1" dirty="0">
                <a:solidFill>
                  <a:srgbClr val="0000FF"/>
                </a:solidFill>
                <a:effectLst>
                  <a:outerShdw blurRad="38100" dist="38100" dir="2700000" algn="tl">
                    <a:srgbClr val="C0C0C0"/>
                  </a:outerShdw>
                </a:effectLst>
                <a:latin typeface="Comic Sans MS" pitchFamily="66" charset="0"/>
              </a:rPr>
              <a:t>Sexual Reproduction</a:t>
            </a:r>
            <a:r>
              <a:rPr lang="en-US" sz="3600" b="1" dirty="0">
                <a:solidFill>
                  <a:schemeClr val="bg1">
                    <a:lumMod val="50000"/>
                  </a:schemeClr>
                </a:solidFill>
                <a:effectLst>
                  <a:outerShdw blurRad="38100" dist="38100" dir="2700000" algn="tl">
                    <a:srgbClr val="C0C0C0"/>
                  </a:outerShdw>
                </a:effectLst>
                <a:latin typeface="Comic Sans MS" pitchFamily="66" charset="0"/>
              </a:rPr>
              <a:t> receive </a:t>
            </a:r>
            <a:r>
              <a:rPr lang="en-US" sz="3600" b="1" dirty="0">
                <a:solidFill>
                  <a:srgbClr val="FF0000"/>
                </a:solidFill>
                <a:effectLst>
                  <a:outerShdw blurRad="38100" dist="38100" dir="2700000" algn="tl">
                    <a:srgbClr val="C0C0C0"/>
                  </a:outerShdw>
                </a:effectLst>
                <a:latin typeface="Comic Sans MS" pitchFamily="66" charset="0"/>
              </a:rPr>
              <a:t>half</a:t>
            </a:r>
            <a:r>
              <a:rPr lang="en-US" sz="3600" b="1" dirty="0">
                <a:solidFill>
                  <a:schemeClr val="bg1">
                    <a:lumMod val="50000"/>
                  </a:schemeClr>
                </a:solidFill>
                <a:effectLst>
                  <a:outerShdw blurRad="38100" dist="38100" dir="2700000" algn="tl">
                    <a:srgbClr val="C0C0C0"/>
                  </a:outerShdw>
                </a:effectLst>
                <a:latin typeface="Comic Sans MS" pitchFamily="66" charset="0"/>
              </a:rPr>
              <a:t> their chromosomes from the </a:t>
            </a:r>
            <a:r>
              <a:rPr lang="en-US" sz="3600" b="1" dirty="0">
                <a:solidFill>
                  <a:srgbClr val="FF0000"/>
                </a:solidFill>
                <a:effectLst>
                  <a:outerShdw blurRad="38100" dist="38100" dir="2700000" algn="tl">
                    <a:srgbClr val="C0C0C0"/>
                  </a:outerShdw>
                </a:effectLst>
                <a:latin typeface="Comic Sans MS" pitchFamily="66" charset="0"/>
              </a:rPr>
              <a:t>male</a:t>
            </a:r>
            <a:r>
              <a:rPr lang="en-US" sz="3600" b="1" dirty="0">
                <a:solidFill>
                  <a:schemeClr val="bg1">
                    <a:lumMod val="50000"/>
                  </a:schemeClr>
                </a:solidFill>
                <a:effectLst>
                  <a:outerShdw blurRad="38100" dist="38100" dir="2700000" algn="tl">
                    <a:srgbClr val="C0C0C0"/>
                  </a:outerShdw>
                </a:effectLst>
                <a:latin typeface="Comic Sans MS" pitchFamily="66" charset="0"/>
              </a:rPr>
              <a:t> parent and </a:t>
            </a:r>
            <a:r>
              <a:rPr lang="en-US" sz="3600" b="1" dirty="0">
                <a:solidFill>
                  <a:srgbClr val="FF0000"/>
                </a:solidFill>
                <a:effectLst>
                  <a:outerShdw blurRad="38100" dist="38100" dir="2700000" algn="tl">
                    <a:srgbClr val="C0C0C0"/>
                  </a:outerShdw>
                </a:effectLst>
                <a:latin typeface="Comic Sans MS" pitchFamily="66" charset="0"/>
              </a:rPr>
              <a:t>half</a:t>
            </a:r>
            <a:r>
              <a:rPr lang="en-US" sz="3600" b="1" dirty="0">
                <a:solidFill>
                  <a:schemeClr val="bg1">
                    <a:lumMod val="50000"/>
                  </a:schemeClr>
                </a:solidFill>
                <a:effectLst>
                  <a:outerShdw blurRad="38100" dist="38100" dir="2700000" algn="tl">
                    <a:srgbClr val="C0C0C0"/>
                  </a:outerShdw>
                </a:effectLst>
                <a:latin typeface="Comic Sans MS" pitchFamily="66" charset="0"/>
              </a:rPr>
              <a:t> from the </a:t>
            </a:r>
            <a:r>
              <a:rPr lang="en-US" sz="3600" b="1" dirty="0">
                <a:solidFill>
                  <a:srgbClr val="FF0000"/>
                </a:solidFill>
                <a:effectLst>
                  <a:outerShdw blurRad="38100" dist="38100" dir="2700000" algn="tl">
                    <a:srgbClr val="C0C0C0"/>
                  </a:outerShdw>
                </a:effectLst>
                <a:latin typeface="Comic Sans MS" pitchFamily="66" charset="0"/>
              </a:rPr>
              <a:t>female</a:t>
            </a:r>
            <a:r>
              <a:rPr lang="en-US" sz="3600" b="1" dirty="0">
                <a:solidFill>
                  <a:schemeClr val="bg1">
                    <a:lumMod val="50000"/>
                  </a:schemeClr>
                </a:solidFill>
                <a:effectLst>
                  <a:outerShdw blurRad="38100" dist="38100" dir="2700000" algn="tl">
                    <a:srgbClr val="C0C0C0"/>
                  </a:outerShdw>
                </a:effectLst>
                <a:latin typeface="Comic Sans MS" pitchFamily="66" charset="0"/>
              </a:rPr>
              <a:t> parent.</a:t>
            </a:r>
          </a:p>
          <a:p>
            <a:pPr eaLnBrk="1" hangingPunct="1">
              <a:buClr>
                <a:schemeClr val="bg2"/>
              </a:buClr>
              <a:buFont typeface="Wingdings" pitchFamily="2" charset="2"/>
              <a:buChar char="ü"/>
              <a:defRPr/>
            </a:pPr>
            <a:endParaRPr lang="en-US" sz="3600" b="1" dirty="0">
              <a:solidFill>
                <a:srgbClr val="FF00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0794886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linds(horizontal)">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linds(horizontal)">
                                      <p:cBhvr>
                                        <p:cTn id="12" dur="5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28601"/>
            <a:ext cx="7313613" cy="1264024"/>
          </a:xfrm>
        </p:spPr>
        <p:txBody>
          <a:bodyPr rtlCol="0"/>
          <a:lstStyle/>
          <a:p>
            <a:pPr eaLnBrk="1" fontAlgn="auto" hangingPunct="1">
              <a:spcAft>
                <a:spcPts val="0"/>
              </a:spcAft>
              <a:defRPr/>
            </a:pPr>
            <a:r>
              <a:rPr lang="en-US" dirty="0">
                <a:solidFill>
                  <a:srgbClr val="0000FF"/>
                </a:solidFill>
                <a:ea typeface="+mj-ea"/>
                <a:cs typeface="+mj-cs"/>
              </a:rPr>
              <a:t>Sexual Reproduction</a:t>
            </a:r>
          </a:p>
        </p:txBody>
      </p:sp>
      <p:sp>
        <p:nvSpPr>
          <p:cNvPr id="8" name="TextBox 7"/>
          <p:cNvSpPr txBox="1">
            <a:spLocks noChangeArrowheads="1"/>
          </p:cNvSpPr>
          <p:nvPr/>
        </p:nvSpPr>
        <p:spPr bwMode="auto">
          <a:xfrm>
            <a:off x="0" y="1270000"/>
            <a:ext cx="91440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en-US" sz="3200" dirty="0">
                <a:solidFill>
                  <a:prstClr val="black"/>
                </a:solidFill>
                <a:latin typeface="Corbel" charset="0"/>
              </a:rPr>
              <a:t>Sexual reproduction requires two parent cells.  </a:t>
            </a:r>
          </a:p>
          <a:p>
            <a:pPr defTabSz="457200" eaLnBrk="1" fontAlgn="base" hangingPunct="1">
              <a:spcBef>
                <a:spcPct val="0"/>
              </a:spcBef>
              <a:spcAft>
                <a:spcPct val="0"/>
              </a:spcAft>
            </a:pPr>
            <a:r>
              <a:rPr lang="en-US" altLang="en-US" sz="3100" dirty="0">
                <a:solidFill>
                  <a:srgbClr val="00B050"/>
                </a:solidFill>
                <a:latin typeface="Corbel" charset="0"/>
              </a:rPr>
              <a:t>Each parent cell passes HALF its genes to its offspring.</a:t>
            </a:r>
          </a:p>
          <a:p>
            <a:pPr defTabSz="457200" eaLnBrk="1" fontAlgn="base" hangingPunct="1">
              <a:spcBef>
                <a:spcPct val="0"/>
              </a:spcBef>
              <a:spcAft>
                <a:spcPct val="0"/>
              </a:spcAft>
            </a:pPr>
            <a:endParaRPr lang="en-US" altLang="en-US" sz="3200" dirty="0">
              <a:solidFill>
                <a:prstClr val="black"/>
              </a:solidFill>
              <a:latin typeface="Corbel" charset="0"/>
            </a:endParaRPr>
          </a:p>
        </p:txBody>
      </p:sp>
      <p:pic>
        <p:nvPicPr>
          <p:cNvPr id="55300" name="Picture 8"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433638"/>
            <a:ext cx="31877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9" descr="images-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9050" y="2433638"/>
            <a:ext cx="3378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42900" y="4833938"/>
            <a:ext cx="851693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en-US" sz="2900" dirty="0">
                <a:solidFill>
                  <a:srgbClr val="0000FF"/>
                </a:solidFill>
                <a:latin typeface="Corbel" charset="0"/>
              </a:rPr>
              <a:t>Must have male and female:  </a:t>
            </a:r>
          </a:p>
          <a:p>
            <a:pPr marL="747713" indent="-296863" defTabSz="457200" eaLnBrk="1" fontAlgn="base" hangingPunct="1">
              <a:spcBef>
                <a:spcPct val="0"/>
              </a:spcBef>
              <a:spcAft>
                <a:spcPct val="0"/>
              </a:spcAft>
              <a:buFont typeface="Arial" panose="020B0604020202020204" pitchFamily="34" charset="0"/>
              <a:buChar char="•"/>
            </a:pPr>
            <a:r>
              <a:rPr lang="en-US" altLang="en-US" sz="2900" dirty="0">
                <a:solidFill>
                  <a:srgbClr val="0000FF"/>
                </a:solidFill>
                <a:latin typeface="Corbel" charset="0"/>
              </a:rPr>
              <a:t>male to produce </a:t>
            </a:r>
            <a:r>
              <a:rPr lang="en-US" altLang="en-US" sz="2900" dirty="0">
                <a:solidFill>
                  <a:srgbClr val="FF0000"/>
                </a:solidFill>
                <a:latin typeface="Corbel" charset="0"/>
              </a:rPr>
              <a:t>sperm</a:t>
            </a:r>
            <a:r>
              <a:rPr lang="en-US" altLang="en-US" sz="2900" dirty="0">
                <a:solidFill>
                  <a:srgbClr val="0000FF"/>
                </a:solidFill>
                <a:latin typeface="Corbel" charset="0"/>
              </a:rPr>
              <a:t> </a:t>
            </a:r>
          </a:p>
          <a:p>
            <a:pPr marL="747713" indent="-296863" defTabSz="457200" eaLnBrk="1" fontAlgn="base" hangingPunct="1">
              <a:spcBef>
                <a:spcPct val="0"/>
              </a:spcBef>
              <a:spcAft>
                <a:spcPct val="0"/>
              </a:spcAft>
              <a:buFont typeface="Arial" panose="020B0604020202020204" pitchFamily="34" charset="0"/>
              <a:buChar char="•"/>
            </a:pPr>
            <a:r>
              <a:rPr lang="en-US" altLang="en-US" sz="2900" dirty="0">
                <a:solidFill>
                  <a:srgbClr val="0000FF"/>
                </a:solidFill>
                <a:latin typeface="Corbel" charset="0"/>
              </a:rPr>
              <a:t>and female to produce </a:t>
            </a:r>
            <a:r>
              <a:rPr lang="en-US" altLang="en-US" sz="2900" dirty="0">
                <a:solidFill>
                  <a:srgbClr val="FF0000"/>
                </a:solidFill>
                <a:latin typeface="Corbel" charset="0"/>
              </a:rPr>
              <a:t>eggs</a:t>
            </a:r>
            <a:r>
              <a:rPr lang="en-US" altLang="en-US" sz="2900" dirty="0">
                <a:solidFill>
                  <a:srgbClr val="0000FF"/>
                </a:solidFill>
                <a:latin typeface="Corbel" charset="0"/>
              </a:rPr>
              <a:t>.</a:t>
            </a:r>
          </a:p>
          <a:p>
            <a:pPr defTabSz="457200" eaLnBrk="1" fontAlgn="base" hangingPunct="1">
              <a:spcBef>
                <a:spcPct val="0"/>
              </a:spcBef>
              <a:spcAft>
                <a:spcPct val="0"/>
              </a:spcAft>
            </a:pPr>
            <a:endParaRPr lang="en-US" altLang="en-US" sz="2900" dirty="0">
              <a:solidFill>
                <a:srgbClr val="0000FF"/>
              </a:solidFill>
              <a:latin typeface="Corbel" charset="0"/>
            </a:endParaRPr>
          </a:p>
        </p:txBody>
      </p:sp>
    </p:spTree>
    <p:extLst>
      <p:ext uri="{BB962C8B-B14F-4D97-AF65-F5344CB8AC3E}">
        <p14:creationId xmlns:p14="http://schemas.microsoft.com/office/powerpoint/2010/main" val="312716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5300"/>
                                        </p:tgtEl>
                                        <p:attrNameLst>
                                          <p:attrName>style.visibility</p:attrName>
                                        </p:attrNameLst>
                                      </p:cBhvr>
                                      <p:to>
                                        <p:strVal val="visible"/>
                                      </p:to>
                                    </p:set>
                                    <p:animEffect transition="in" filter="fade">
                                      <p:cBhvr>
                                        <p:cTn id="26" dur="500"/>
                                        <p:tgtEl>
                                          <p:spTgt spid="5530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55301"/>
                                        </p:tgtEl>
                                        <p:attrNameLst>
                                          <p:attrName>style.visibility</p:attrName>
                                        </p:attrNameLst>
                                      </p:cBhvr>
                                      <p:to>
                                        <p:strVal val="visible"/>
                                      </p:to>
                                    </p:set>
                                    <p:animEffect transition="in" filter="fade">
                                      <p:cBhvr>
                                        <p:cTn id="35"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313613" cy="1264024"/>
          </a:xfrm>
        </p:spPr>
        <p:style>
          <a:lnRef idx="0">
            <a:schemeClr val="accent4"/>
          </a:lnRef>
          <a:fillRef idx="3">
            <a:schemeClr val="accent4"/>
          </a:fillRef>
          <a:effectRef idx="3">
            <a:schemeClr val="accent4"/>
          </a:effectRef>
          <a:fontRef idx="minor">
            <a:schemeClr val="lt1"/>
          </a:fontRef>
        </p:style>
        <p:txBody>
          <a:bodyPr rtlCol="0"/>
          <a:lstStyle/>
          <a:p>
            <a:pPr eaLnBrk="1" fontAlgn="auto" hangingPunct="1">
              <a:spcAft>
                <a:spcPts val="0"/>
              </a:spcAft>
              <a:defRPr/>
            </a:pPr>
            <a:r>
              <a:rPr lang="en-US" dirty="0">
                <a:solidFill>
                  <a:srgbClr val="FFFFFF"/>
                </a:solidFill>
              </a:rPr>
              <a:t>Sexual Reproduction</a:t>
            </a:r>
          </a:p>
        </p:txBody>
      </p:sp>
      <p:sp>
        <p:nvSpPr>
          <p:cNvPr id="3" name="Text Placeholder 2"/>
          <p:cNvSpPr>
            <a:spLocks noGrp="1"/>
          </p:cNvSpPr>
          <p:nvPr>
            <p:ph type="body" idx="1"/>
          </p:nvPr>
        </p:nvSpPr>
        <p:spPr/>
        <p:style>
          <a:lnRef idx="3">
            <a:schemeClr val="lt1"/>
          </a:lnRef>
          <a:fillRef idx="1">
            <a:schemeClr val="accent3"/>
          </a:fillRef>
          <a:effectRef idx="1">
            <a:schemeClr val="accent3"/>
          </a:effectRef>
          <a:fontRef idx="minor">
            <a:schemeClr val="lt1"/>
          </a:fontRef>
        </p:style>
        <p:txBody>
          <a:bodyPr rtlCol="0">
            <a:scene3d>
              <a:camera prst="orthographicFront"/>
              <a:lightRig rig="chilly" dir="t"/>
            </a:scene3d>
          </a:bodyPr>
          <a:lstStyle/>
          <a:p>
            <a:pPr eaLnBrk="1" fontAlgn="auto" hangingPunct="1">
              <a:spcAft>
                <a:spcPts val="0"/>
              </a:spcAft>
              <a:buFont typeface="Wingdings" pitchFamily="2" charset="2"/>
              <a:buNone/>
              <a:defRPr/>
            </a:pPr>
            <a:r>
              <a:rPr lang="en-US" sz="3200" dirty="0">
                <a:solidFill>
                  <a:srgbClr val="FFFFFF"/>
                </a:solidFill>
              </a:rPr>
              <a:t>Advantages</a:t>
            </a:r>
            <a:r>
              <a:rPr lang="en-US" sz="3200" dirty="0"/>
              <a:t>	</a:t>
            </a:r>
          </a:p>
        </p:txBody>
      </p:sp>
      <p:sp>
        <p:nvSpPr>
          <p:cNvPr id="4" name="Content Placeholder 3"/>
          <p:cNvSpPr>
            <a:spLocks noGrp="1"/>
          </p:cNvSpPr>
          <p:nvPr>
            <p:ph sz="half" idx="2"/>
          </p:nvPr>
        </p:nvSpPr>
        <p:spPr/>
        <p:txBody>
          <a:bodyPr rtlCol="0">
            <a:scene3d>
              <a:camera prst="orthographicFront"/>
              <a:lightRig rig="chilly" dir="t"/>
            </a:scene3d>
          </a:bodyPr>
          <a:lstStyle/>
          <a:p>
            <a:pPr eaLnBrk="1" fontAlgn="auto" hangingPunct="1">
              <a:spcAft>
                <a:spcPts val="0"/>
              </a:spcAft>
              <a:buFont typeface="Wingdings" pitchFamily="2" charset="2"/>
              <a:buChar char="l"/>
              <a:defRPr/>
            </a:pPr>
            <a:r>
              <a:rPr lang="en-US" sz="3100" dirty="0">
                <a:solidFill>
                  <a:schemeClr val="tx1"/>
                </a:solidFill>
                <a:ea typeface="+mn-ea"/>
                <a:cs typeface="+mn-cs"/>
              </a:rPr>
              <a:t>All of the offspring are genetically different from each other (</a:t>
            </a:r>
            <a:r>
              <a:rPr lang="en-US" sz="3100" dirty="0">
                <a:solidFill>
                  <a:srgbClr val="00B050"/>
                </a:solidFill>
                <a:ea typeface="+mn-ea"/>
                <a:cs typeface="+mn-cs"/>
              </a:rPr>
              <a:t>variation</a:t>
            </a:r>
            <a:r>
              <a:rPr lang="en-US" sz="3100" dirty="0">
                <a:solidFill>
                  <a:schemeClr val="tx1"/>
                </a:solidFill>
                <a:ea typeface="+mn-ea"/>
                <a:cs typeface="+mn-cs"/>
              </a:rPr>
              <a:t>).</a:t>
            </a:r>
          </a:p>
        </p:txBody>
      </p:sp>
      <p:sp>
        <p:nvSpPr>
          <p:cNvPr id="5" name="Text Placeholder 4"/>
          <p:cNvSpPr>
            <a:spLocks noGrp="1"/>
          </p:cNvSpPr>
          <p:nvPr>
            <p:ph type="body" sz="quarter" idx="3"/>
          </p:nvPr>
        </p:nvSpPr>
        <p:spPr/>
        <p:style>
          <a:lnRef idx="3">
            <a:schemeClr val="lt1"/>
          </a:lnRef>
          <a:fillRef idx="1">
            <a:schemeClr val="accent2"/>
          </a:fillRef>
          <a:effectRef idx="1">
            <a:schemeClr val="accent2"/>
          </a:effectRef>
          <a:fontRef idx="minor">
            <a:schemeClr val="lt1"/>
          </a:fontRef>
        </p:style>
        <p:txBody>
          <a:bodyPr rtlCol="0">
            <a:scene3d>
              <a:camera prst="orthographicFront"/>
              <a:lightRig rig="chilly" dir="t"/>
            </a:scene3d>
          </a:bodyPr>
          <a:lstStyle/>
          <a:p>
            <a:pPr eaLnBrk="1" fontAlgn="auto" hangingPunct="1">
              <a:spcAft>
                <a:spcPts val="0"/>
              </a:spcAft>
              <a:buFont typeface="Wingdings" pitchFamily="2" charset="2"/>
              <a:buNone/>
              <a:defRPr/>
            </a:pPr>
            <a:r>
              <a:rPr lang="en-US" sz="3100" dirty="0"/>
              <a:t>Disadvantages</a:t>
            </a:r>
          </a:p>
        </p:txBody>
      </p:sp>
      <p:sp>
        <p:nvSpPr>
          <p:cNvPr id="6" name="Content Placeholder 5"/>
          <p:cNvSpPr>
            <a:spLocks noGrp="1"/>
          </p:cNvSpPr>
          <p:nvPr>
            <p:ph sz="quarter" idx="4"/>
          </p:nvPr>
        </p:nvSpPr>
        <p:spPr/>
        <p:txBody>
          <a:bodyPr rtlCol="0">
            <a:scene3d>
              <a:camera prst="orthographicFront"/>
              <a:lightRig rig="chilly" dir="t"/>
            </a:scene3d>
          </a:bodyPr>
          <a:lstStyle/>
          <a:p>
            <a:pPr eaLnBrk="1" fontAlgn="auto" hangingPunct="1">
              <a:spcAft>
                <a:spcPts val="0"/>
              </a:spcAft>
              <a:buFont typeface="Wingdings" pitchFamily="2" charset="2"/>
              <a:buChar char="l"/>
              <a:defRPr/>
            </a:pPr>
            <a:r>
              <a:rPr lang="en-US" sz="3100" dirty="0">
                <a:solidFill>
                  <a:srgbClr val="000000"/>
                </a:solidFill>
                <a:ea typeface="+mn-ea"/>
                <a:cs typeface="+mn-cs"/>
              </a:rPr>
              <a:t>The parent must find a mate.</a:t>
            </a:r>
          </a:p>
          <a:p>
            <a:pPr eaLnBrk="1" fontAlgn="auto" hangingPunct="1">
              <a:spcAft>
                <a:spcPts val="0"/>
              </a:spcAft>
              <a:buFont typeface="Wingdings" pitchFamily="2" charset="2"/>
              <a:buChar char="l"/>
              <a:defRPr/>
            </a:pPr>
            <a:r>
              <a:rPr lang="en-US" sz="3100" dirty="0">
                <a:solidFill>
                  <a:srgbClr val="000000"/>
                </a:solidFill>
                <a:ea typeface="+mn-ea"/>
                <a:cs typeface="+mn-cs"/>
              </a:rPr>
              <a:t>Fewer offspring will be produced.</a:t>
            </a:r>
          </a:p>
          <a:p>
            <a:pPr eaLnBrk="1" fontAlgn="auto" hangingPunct="1">
              <a:spcAft>
                <a:spcPts val="0"/>
              </a:spcAft>
              <a:buFont typeface="Wingdings" pitchFamily="2" charset="2"/>
              <a:buChar char="l"/>
              <a:defRPr/>
            </a:pPr>
            <a:r>
              <a:rPr lang="en-US" sz="3100" dirty="0">
                <a:solidFill>
                  <a:srgbClr val="000000"/>
                </a:solidFill>
                <a:ea typeface="+mn-ea"/>
                <a:cs typeface="+mn-cs"/>
              </a:rPr>
              <a:t>It takes longer.</a:t>
            </a:r>
          </a:p>
        </p:txBody>
      </p:sp>
    </p:spTree>
    <p:extLst>
      <p:ext uri="{BB962C8B-B14F-4D97-AF65-F5344CB8AC3E}">
        <p14:creationId xmlns:p14="http://schemas.microsoft.com/office/powerpoint/2010/main" val="285908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Chromosomes</a:t>
            </a:r>
            <a:r>
              <a:rPr lang="en-US" sz="3200" dirty="0">
                <a:solidFill>
                  <a:srgbClr val="0000FF"/>
                </a:solidFill>
                <a:effectLst>
                  <a:outerShdw blurRad="38100" dist="38100" dir="2700000" algn="tl">
                    <a:srgbClr val="000000">
                      <a:alpha val="43137"/>
                    </a:srgbClr>
                  </a:outerShdw>
                </a:effectLst>
              </a:rPr>
              <a:t> are Matched in </a:t>
            </a:r>
            <a:r>
              <a:rPr lang="en-US" sz="3200" dirty="0">
                <a:solidFill>
                  <a:srgbClr val="FF0000"/>
                </a:solidFill>
                <a:effectLst>
                  <a:outerShdw blurRad="38100" dist="38100" dir="2700000" algn="tl">
                    <a:srgbClr val="000000">
                      <a:alpha val="43137"/>
                    </a:srgbClr>
                  </a:outerShdw>
                </a:effectLst>
              </a:rPr>
              <a:t>Homologous Pairs</a:t>
            </a:r>
          </a:p>
        </p:txBody>
      </p:sp>
      <p:sp>
        <p:nvSpPr>
          <p:cNvPr id="3" name="Content Placeholder 2"/>
          <p:cNvSpPr>
            <a:spLocks noGrp="1"/>
          </p:cNvSpPr>
          <p:nvPr>
            <p:ph idx="1"/>
          </p:nvPr>
        </p:nvSpPr>
        <p:spPr/>
        <p:txBody>
          <a:bodyPr/>
          <a:lstStyle/>
          <a:p>
            <a:r>
              <a:rPr lang="en-US" dirty="0"/>
              <a:t>In humans, </a:t>
            </a:r>
            <a:r>
              <a:rPr lang="en-US" b="1" dirty="0">
                <a:solidFill>
                  <a:srgbClr val="FF0000"/>
                </a:solidFill>
              </a:rPr>
              <a:t>Somatic</a:t>
            </a:r>
            <a:r>
              <a:rPr lang="en-US" dirty="0">
                <a:solidFill>
                  <a:srgbClr val="FF0000"/>
                </a:solidFill>
              </a:rPr>
              <a:t> </a:t>
            </a:r>
            <a:r>
              <a:rPr lang="en-US" b="1" dirty="0">
                <a:solidFill>
                  <a:srgbClr val="FF0000"/>
                </a:solidFill>
              </a:rPr>
              <a:t>(Body) Cells</a:t>
            </a:r>
            <a:r>
              <a:rPr lang="en-US" dirty="0">
                <a:solidFill>
                  <a:srgbClr val="FF0000"/>
                </a:solidFill>
              </a:rPr>
              <a:t> </a:t>
            </a:r>
            <a:r>
              <a:rPr lang="en-US" dirty="0"/>
              <a:t>have </a:t>
            </a:r>
            <a:r>
              <a:rPr lang="en-US" b="1" dirty="0">
                <a:solidFill>
                  <a:srgbClr val="0000FF"/>
                </a:solidFill>
              </a:rPr>
              <a:t>46 chromosomes</a:t>
            </a:r>
            <a:r>
              <a:rPr lang="en-US" dirty="0"/>
              <a:t> forming </a:t>
            </a:r>
            <a:r>
              <a:rPr lang="en-US" b="1" dirty="0">
                <a:solidFill>
                  <a:srgbClr val="FF0000"/>
                </a:solidFill>
              </a:rPr>
              <a:t>23 pairs of </a:t>
            </a:r>
            <a:r>
              <a:rPr lang="en-US" b="1" u="sng" dirty="0">
                <a:solidFill>
                  <a:srgbClr val="0000FF"/>
                </a:solidFill>
              </a:rPr>
              <a:t>Homologous Chromosomes</a:t>
            </a:r>
            <a:r>
              <a:rPr lang="en-US" dirty="0">
                <a:solidFill>
                  <a:srgbClr val="FF0000"/>
                </a:solidFill>
              </a:rPr>
              <a:t>.</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3962400" cy="3962400"/>
          </a:xfrm>
          <a:prstGeom prst="rect">
            <a:avLst/>
          </a:prstGeom>
        </p:spPr>
      </p:pic>
      <p:sp>
        <p:nvSpPr>
          <p:cNvPr id="7" name="TextBox 6"/>
          <p:cNvSpPr txBox="1"/>
          <p:nvPr/>
        </p:nvSpPr>
        <p:spPr>
          <a:xfrm>
            <a:off x="313267" y="3409682"/>
            <a:ext cx="4089400" cy="2677656"/>
          </a:xfrm>
          <a:prstGeom prst="rect">
            <a:avLst/>
          </a:prstGeom>
          <a:noFill/>
        </p:spPr>
        <p:txBody>
          <a:bodyPr wrap="square" rtlCol="0">
            <a:spAutoFit/>
          </a:bodyPr>
          <a:lstStyle/>
          <a:p>
            <a:pPr defTabSz="457200" fontAlgn="base">
              <a:spcBef>
                <a:spcPct val="0"/>
              </a:spcBef>
              <a:spcAft>
                <a:spcPct val="0"/>
              </a:spcAft>
            </a:pPr>
            <a:r>
              <a:rPr lang="en-US" altLang="en-US" sz="2800" b="1" u="sng" dirty="0">
                <a:solidFill>
                  <a:srgbClr val="FF0000"/>
                </a:solidFill>
                <a:effectLst>
                  <a:outerShdw blurRad="38100" dist="38100" dir="2700000" algn="tl">
                    <a:srgbClr val="000000">
                      <a:alpha val="43137"/>
                    </a:srgbClr>
                  </a:outerShdw>
                </a:effectLst>
                <a:latin typeface="Corbel" charset="0"/>
              </a:rPr>
              <a:t>Homologous Chromosomes </a:t>
            </a:r>
            <a:r>
              <a:rPr lang="en-US" altLang="en-US" sz="2800" dirty="0">
                <a:solidFill>
                  <a:prstClr val="black"/>
                </a:solidFill>
                <a:latin typeface="Corbel" charset="0"/>
              </a:rPr>
              <a:t>are the two copies of each chromosome, one coming from the </a:t>
            </a:r>
            <a:r>
              <a:rPr lang="en-US" altLang="en-US" sz="2800" b="1" dirty="0">
                <a:solidFill>
                  <a:srgbClr val="0000FF"/>
                </a:solidFill>
                <a:latin typeface="Corbel" charset="0"/>
              </a:rPr>
              <a:t>mother</a:t>
            </a:r>
            <a:r>
              <a:rPr lang="en-US" altLang="en-US" sz="2800" dirty="0">
                <a:solidFill>
                  <a:srgbClr val="0000FF"/>
                </a:solidFill>
                <a:latin typeface="Corbel" charset="0"/>
              </a:rPr>
              <a:t> </a:t>
            </a:r>
            <a:r>
              <a:rPr lang="en-US" altLang="en-US" sz="2800" dirty="0">
                <a:solidFill>
                  <a:prstClr val="black"/>
                </a:solidFill>
                <a:latin typeface="Corbel" charset="0"/>
              </a:rPr>
              <a:t>and one coming from the </a:t>
            </a:r>
            <a:r>
              <a:rPr lang="en-US" altLang="en-US" sz="2800" b="1" dirty="0">
                <a:solidFill>
                  <a:srgbClr val="0000FF"/>
                </a:solidFill>
                <a:latin typeface="Corbel" charset="0"/>
              </a:rPr>
              <a:t>father</a:t>
            </a:r>
            <a:r>
              <a:rPr lang="en-US" altLang="en-US" sz="2800" dirty="0">
                <a:solidFill>
                  <a:srgbClr val="0000FF"/>
                </a:solidFill>
                <a:latin typeface="Corbel" charset="0"/>
              </a:rPr>
              <a:t>.</a:t>
            </a:r>
          </a:p>
        </p:txBody>
      </p:sp>
    </p:spTree>
    <p:extLst>
      <p:ext uri="{BB962C8B-B14F-4D97-AF65-F5344CB8AC3E}">
        <p14:creationId xmlns:p14="http://schemas.microsoft.com/office/powerpoint/2010/main" val="19451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defRPr/>
            </a:pPr>
            <a:r>
              <a:rPr lang="en-US" b="1" dirty="0">
                <a:effectLst>
                  <a:outerShdw blurRad="38100" dist="38100" dir="2700000" algn="tl">
                    <a:srgbClr val="000000">
                      <a:alpha val="43137"/>
                    </a:srgbClr>
                  </a:outerShdw>
                </a:effectLst>
                <a:latin typeface="Comic Sans MS" pitchFamily="66" charset="0"/>
              </a:rPr>
              <a:t>Organism Reproduction: </a:t>
            </a:r>
            <a:r>
              <a:rPr lang="en-US" b="1" dirty="0">
                <a:solidFill>
                  <a:srgbClr val="FF0000"/>
                </a:solidFill>
                <a:effectLst>
                  <a:outerShdw blurRad="38100" dist="38100" dir="2700000" algn="tl">
                    <a:srgbClr val="000000">
                      <a:alpha val="43137"/>
                    </a:srgbClr>
                  </a:outerShdw>
                </a:effectLst>
                <a:latin typeface="Comic Sans MS" pitchFamily="66" charset="0"/>
              </a:rPr>
              <a:t>Meiosis</a:t>
            </a:r>
            <a:br>
              <a:rPr lang="en-US" dirty="0">
                <a:latin typeface="Comic Sans MS" pitchFamily="66" charset="0"/>
              </a:rPr>
            </a:br>
            <a:br>
              <a:rPr lang="en-US" dirty="0">
                <a:latin typeface="Comic Sans MS" pitchFamily="66" charset="0"/>
              </a:rPr>
            </a:br>
            <a:r>
              <a:rPr lang="en-US" dirty="0">
                <a:latin typeface="Comic Sans MS" pitchFamily="66" charset="0"/>
              </a:rPr>
              <a:t>Chapter 11</a:t>
            </a:r>
          </a:p>
        </p:txBody>
      </p:sp>
      <p:sp>
        <p:nvSpPr>
          <p:cNvPr id="176131" name="Subtitle 5"/>
          <p:cNvSpPr>
            <a:spLocks noGrp="1"/>
          </p:cNvSpPr>
          <p:nvPr>
            <p:ph type="subTitle" idx="1"/>
          </p:nvPr>
        </p:nvSpPr>
        <p:spPr/>
        <p:txBody>
          <a:bodyPr/>
          <a:lstStyle/>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sp>
        <p:nvSpPr>
          <p:cNvPr id="69634" name="Slide Number Placeholder 4"/>
          <p:cNvSpPr>
            <a:spLocks noGrp="1"/>
          </p:cNvSpPr>
          <p:nvPr>
            <p:ph type="sldNum" sz="quarter" idx="12"/>
          </p:nvPr>
        </p:nvSpPr>
        <p:spPr/>
        <p:txBody>
          <a:bodyPr/>
          <a:lstStyle/>
          <a:p>
            <a:pPr>
              <a:defRPr/>
            </a:pPr>
            <a:fld id="{336797CC-C211-498D-B7FF-5FADA68A10E8}" type="slidenum">
              <a:rPr lang="en-US" smtClean="0">
                <a:solidFill>
                  <a:srgbClr val="FFFFFF"/>
                </a:solidFill>
              </a:rPr>
              <a:pPr>
                <a:defRPr/>
              </a:pPr>
              <a:t>2</a:t>
            </a:fld>
            <a:endParaRPr lang="en-US">
              <a:solidFill>
                <a:srgbClr val="FFFFFF"/>
              </a:solidFill>
            </a:endParaRPr>
          </a:p>
        </p:txBody>
      </p:sp>
    </p:spTree>
    <p:extLst>
      <p:ext uri="{BB962C8B-B14F-4D97-AF65-F5344CB8AC3E}">
        <p14:creationId xmlns:p14="http://schemas.microsoft.com/office/powerpoint/2010/main" val="8464598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600200"/>
            <a:ext cx="6239933" cy="4758267"/>
          </a:xfrm>
        </p:spPr>
        <p:txBody>
          <a:bodyPr/>
          <a:lstStyle/>
          <a:p>
            <a:r>
              <a:rPr lang="en-US" b="1" dirty="0">
                <a:solidFill>
                  <a:srgbClr val="0000FF"/>
                </a:solidFill>
                <a:effectLst>
                  <a:outerShdw blurRad="38100" dist="38100" dir="2700000" algn="tl">
                    <a:srgbClr val="000000">
                      <a:alpha val="43137"/>
                    </a:srgbClr>
                  </a:outerShdw>
                </a:effectLst>
              </a:rPr>
              <a:t>Homologous</a:t>
            </a:r>
            <a:r>
              <a:rPr lang="en-US" dirty="0">
                <a:solidFill>
                  <a:srgbClr val="0000FF"/>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rPr>
              <a:t>Chromosomes</a:t>
            </a:r>
            <a:r>
              <a:rPr lang="en-US" dirty="0">
                <a:solidFill>
                  <a:srgbClr val="0000FF"/>
                </a:solidFill>
                <a:effectLst>
                  <a:outerShdw blurRad="38100" dist="38100" dir="2700000" algn="tl">
                    <a:srgbClr val="000000">
                      <a:alpha val="43137"/>
                    </a:srgbClr>
                  </a:outerShdw>
                </a:effectLst>
              </a:rPr>
              <a:t> </a:t>
            </a:r>
            <a:r>
              <a:rPr lang="en-US" dirty="0"/>
              <a:t>are matched in</a:t>
            </a:r>
          </a:p>
          <a:p>
            <a:pPr lvl="1"/>
            <a:r>
              <a:rPr lang="en-US" dirty="0"/>
              <a:t>length</a:t>
            </a:r>
          </a:p>
          <a:p>
            <a:pPr lvl="1"/>
            <a:r>
              <a:rPr lang="en-US" dirty="0"/>
              <a:t>centromere position</a:t>
            </a:r>
          </a:p>
          <a:p>
            <a:pPr lvl="1"/>
            <a:r>
              <a:rPr lang="en-US" dirty="0"/>
              <a:t>staining pattern</a:t>
            </a:r>
          </a:p>
          <a:p>
            <a:pPr>
              <a:spcBef>
                <a:spcPts val="1800"/>
              </a:spcBef>
            </a:pPr>
            <a:r>
              <a:rPr lang="en-US" dirty="0"/>
              <a:t>A </a:t>
            </a:r>
            <a:r>
              <a:rPr lang="en-US" b="1" u="sng" dirty="0">
                <a:solidFill>
                  <a:srgbClr val="FF0000"/>
                </a:solidFill>
                <a:effectLst>
                  <a:outerShdw blurRad="38100" dist="38100" dir="2700000" algn="tl">
                    <a:srgbClr val="000000">
                      <a:alpha val="43137"/>
                    </a:srgbClr>
                  </a:outerShdw>
                </a:effectLst>
              </a:rPr>
              <a:t>LOCUS</a:t>
            </a:r>
            <a:r>
              <a:rPr lang="en-US" dirty="0"/>
              <a:t> (plural, </a:t>
            </a:r>
            <a:r>
              <a:rPr lang="en-US" i="1" dirty="0"/>
              <a:t>loci</a:t>
            </a:r>
            <a:r>
              <a:rPr lang="en-US" dirty="0"/>
              <a:t>) is the </a:t>
            </a:r>
            <a:r>
              <a:rPr lang="en-US" b="1" dirty="0">
                <a:solidFill>
                  <a:srgbClr val="0000FF"/>
                </a:solidFill>
              </a:rPr>
              <a:t>position of a gene</a:t>
            </a:r>
            <a:r>
              <a:rPr lang="en-US" dirty="0"/>
              <a:t>.</a:t>
            </a:r>
          </a:p>
          <a:p>
            <a:pPr>
              <a:spcBef>
                <a:spcPts val="1800"/>
              </a:spcBef>
            </a:pPr>
            <a:r>
              <a:rPr lang="en-US" dirty="0">
                <a:solidFill>
                  <a:srgbClr val="FF0000"/>
                </a:solidFill>
              </a:rPr>
              <a:t>Different versions of a gene </a:t>
            </a:r>
            <a:r>
              <a:rPr lang="en-US" dirty="0"/>
              <a:t>may be found at the </a:t>
            </a:r>
            <a:r>
              <a:rPr lang="en-US" dirty="0">
                <a:solidFill>
                  <a:srgbClr val="0000FF"/>
                </a:solidFill>
              </a:rPr>
              <a:t>same locus </a:t>
            </a:r>
            <a:r>
              <a:rPr lang="en-US" dirty="0"/>
              <a:t>on </a:t>
            </a:r>
            <a:r>
              <a:rPr lang="en-US" dirty="0">
                <a:solidFill>
                  <a:srgbClr val="FF0000"/>
                </a:solidFill>
              </a:rPr>
              <a:t>the two chromosomes of a homologous pair</a:t>
            </a:r>
            <a:r>
              <a:rPr lang="en-US" dirty="0"/>
              <a:t>.</a:t>
            </a:r>
          </a:p>
        </p:txBody>
      </p:sp>
      <p:sp>
        <p:nvSpPr>
          <p:cNvPr id="5" name="Title 4"/>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Chromosomes</a:t>
            </a:r>
            <a:r>
              <a:rPr lang="en-US" sz="3200" dirty="0">
                <a:solidFill>
                  <a:srgbClr val="0000FF"/>
                </a:solidFill>
                <a:effectLst>
                  <a:outerShdw blurRad="38100" dist="38100" dir="2700000" algn="tl">
                    <a:srgbClr val="000000">
                      <a:alpha val="43137"/>
                    </a:srgbClr>
                  </a:outerShdw>
                </a:effectLst>
              </a:rPr>
              <a:t> are Matched in </a:t>
            </a:r>
            <a:r>
              <a:rPr lang="en-US" sz="3200" dirty="0">
                <a:solidFill>
                  <a:srgbClr val="FF0000"/>
                </a:solidFill>
                <a:effectLst>
                  <a:outerShdw blurRad="38100" dist="38100" dir="2700000" algn="tl">
                    <a:srgbClr val="000000">
                      <a:alpha val="43137"/>
                    </a:srgbClr>
                  </a:outerShdw>
                </a:effectLst>
              </a:rPr>
              <a:t>Homologous Pairs</a:t>
            </a:r>
            <a:endParaRPr lang="en-US" dirty="0"/>
          </a:p>
        </p:txBody>
      </p:sp>
      <p:pic>
        <p:nvPicPr>
          <p:cNvPr id="6" name="Picture 5">
            <a:extLst>
              <a:ext uri="{FF2B5EF4-FFF2-40B4-BE49-F238E27FC236}">
                <a16:creationId xmlns:a16="http://schemas.microsoft.com/office/drawing/2014/main" id="{3CEA07F4-6941-4B40-A251-AC93DA71483F}"/>
              </a:ext>
            </a:extLst>
          </p:cNvPr>
          <p:cNvPicPr>
            <a:picLocks noChangeAspect="1"/>
          </p:cNvPicPr>
          <p:nvPr/>
        </p:nvPicPr>
        <p:blipFill>
          <a:blip r:embed="rId3"/>
          <a:stretch>
            <a:fillRect/>
          </a:stretch>
        </p:blipFill>
        <p:spPr>
          <a:xfrm>
            <a:off x="6484288" y="1828800"/>
            <a:ext cx="2346445" cy="4191000"/>
          </a:xfrm>
          <a:prstGeom prst="rect">
            <a:avLst/>
          </a:prstGeom>
        </p:spPr>
      </p:pic>
    </p:spTree>
    <p:extLst>
      <p:ext uri="{BB962C8B-B14F-4D97-AF65-F5344CB8AC3E}">
        <p14:creationId xmlns:p14="http://schemas.microsoft.com/office/powerpoint/2010/main" val="260051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human </a:t>
            </a:r>
            <a:r>
              <a:rPr lang="en-US" b="1" dirty="0">
                <a:solidFill>
                  <a:srgbClr val="0000FF"/>
                </a:solidFill>
              </a:rPr>
              <a:t>Sex</a:t>
            </a:r>
            <a:r>
              <a:rPr lang="en-US" dirty="0">
                <a:solidFill>
                  <a:srgbClr val="0000FF"/>
                </a:solidFill>
              </a:rPr>
              <a:t> </a:t>
            </a:r>
            <a:r>
              <a:rPr lang="en-US" b="1" dirty="0">
                <a:solidFill>
                  <a:srgbClr val="0000FF"/>
                </a:solidFill>
              </a:rPr>
              <a:t>Chromosomes</a:t>
            </a:r>
            <a:r>
              <a:rPr lang="en-US" dirty="0">
                <a:solidFill>
                  <a:srgbClr val="0000FF"/>
                </a:solidFill>
              </a:rPr>
              <a:t> </a:t>
            </a:r>
            <a:r>
              <a:rPr lang="en-US" b="1" dirty="0">
                <a:solidFill>
                  <a:srgbClr val="FF0000"/>
                </a:solidFill>
                <a:effectLst>
                  <a:outerShdw blurRad="38100" dist="38100" dir="2700000" algn="tl">
                    <a:srgbClr val="000000">
                      <a:alpha val="43137"/>
                    </a:srgbClr>
                  </a:outerShdw>
                </a:effectLst>
              </a:rPr>
              <a:t>X</a:t>
            </a:r>
            <a:r>
              <a:rPr lang="en-US" dirty="0">
                <a:solidFill>
                  <a:srgbClr val="FF0000"/>
                </a:solidFill>
              </a:rPr>
              <a:t> </a:t>
            </a:r>
            <a:r>
              <a:rPr lang="en-US" dirty="0"/>
              <a:t>and </a:t>
            </a:r>
            <a:r>
              <a:rPr lang="en-US" b="1" dirty="0">
                <a:solidFill>
                  <a:srgbClr val="FF0000"/>
                </a:solidFill>
                <a:effectLst>
                  <a:outerShdw blurRad="38100" dist="38100" dir="2700000" algn="tl">
                    <a:srgbClr val="000000">
                      <a:alpha val="43137"/>
                    </a:srgbClr>
                  </a:outerShdw>
                </a:effectLst>
              </a:rPr>
              <a:t>Y</a:t>
            </a:r>
            <a:r>
              <a:rPr lang="en-US" dirty="0"/>
              <a:t> differ in size and genetic composition.</a:t>
            </a:r>
          </a:p>
          <a:p>
            <a:pPr>
              <a:spcBef>
                <a:spcPts val="1800"/>
              </a:spcBef>
            </a:pPr>
            <a:r>
              <a:rPr lang="en-US" dirty="0"/>
              <a:t>The other 22 pairs of chromosomes are </a:t>
            </a:r>
            <a:r>
              <a:rPr lang="en-US" b="1" dirty="0">
                <a:solidFill>
                  <a:srgbClr val="0000FF"/>
                </a:solidFill>
              </a:rPr>
              <a:t>Autosomes</a:t>
            </a:r>
            <a:r>
              <a:rPr lang="en-US" dirty="0"/>
              <a:t> with the same size and genetic composition.</a:t>
            </a:r>
          </a:p>
        </p:txBody>
      </p:sp>
      <p:sp>
        <p:nvSpPr>
          <p:cNvPr id="6" name="Title 4"/>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Chromosomes</a:t>
            </a:r>
            <a:r>
              <a:rPr lang="en-US" sz="3200" dirty="0">
                <a:solidFill>
                  <a:srgbClr val="0000FF"/>
                </a:solidFill>
                <a:effectLst>
                  <a:outerShdw blurRad="38100" dist="38100" dir="2700000" algn="tl">
                    <a:srgbClr val="000000">
                      <a:alpha val="43137"/>
                    </a:srgbClr>
                  </a:outerShdw>
                </a:effectLst>
              </a:rPr>
              <a:t> are Matched in </a:t>
            </a:r>
            <a:r>
              <a:rPr lang="en-US" sz="3200" dirty="0">
                <a:solidFill>
                  <a:srgbClr val="FF0000"/>
                </a:solidFill>
                <a:effectLst>
                  <a:outerShdw blurRad="38100" dist="38100" dir="2700000" algn="tl">
                    <a:srgbClr val="000000">
                      <a:alpha val="43137"/>
                    </a:srgbClr>
                  </a:outerShdw>
                </a:effectLst>
              </a:rPr>
              <a:t>Homologous Pairs</a:t>
            </a:r>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505" y="3716899"/>
            <a:ext cx="3290048" cy="2988701"/>
          </a:xfrm>
          <a:prstGeom prst="rect">
            <a:avLst/>
          </a:prstGeom>
        </p:spPr>
      </p:pic>
    </p:spTree>
    <p:extLst>
      <p:ext uri="{BB962C8B-B14F-4D97-AF65-F5344CB8AC3E}">
        <p14:creationId xmlns:p14="http://schemas.microsoft.com/office/powerpoint/2010/main" val="21528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75133" cy="701674"/>
          </a:xfrm>
        </p:spPr>
        <p:txBody>
          <a:bodyPr/>
          <a:lstStyle/>
          <a:p>
            <a:pPr algn="ctr"/>
            <a:r>
              <a:rPr lang="en-US" dirty="0">
                <a:solidFill>
                  <a:srgbClr val="FF0000"/>
                </a:solidFill>
              </a:rPr>
              <a:t>Gametes</a:t>
            </a:r>
            <a:r>
              <a:rPr lang="en-US" dirty="0">
                <a:solidFill>
                  <a:srgbClr val="0000FF"/>
                </a:solidFill>
              </a:rPr>
              <a:t> have a </a:t>
            </a:r>
            <a:r>
              <a:rPr lang="en-US" dirty="0">
                <a:solidFill>
                  <a:srgbClr val="FF0000"/>
                </a:solidFill>
              </a:rPr>
              <a:t>Single Set </a:t>
            </a:r>
            <a:r>
              <a:rPr lang="en-US" dirty="0">
                <a:solidFill>
                  <a:srgbClr val="0000FF"/>
                </a:solidFill>
              </a:rPr>
              <a:t>of </a:t>
            </a:r>
            <a:r>
              <a:rPr lang="en-US" dirty="0">
                <a:solidFill>
                  <a:srgbClr val="FF0000"/>
                </a:solidFill>
              </a:rPr>
              <a:t>Chromosomes</a:t>
            </a:r>
          </a:p>
        </p:txBody>
      </p:sp>
      <p:sp>
        <p:nvSpPr>
          <p:cNvPr id="3" name="Content Placeholder 2"/>
          <p:cNvSpPr>
            <a:spLocks noGrp="1"/>
          </p:cNvSpPr>
          <p:nvPr>
            <p:ph idx="1"/>
          </p:nvPr>
        </p:nvSpPr>
        <p:spPr>
          <a:xfrm>
            <a:off x="304800" y="1219200"/>
            <a:ext cx="8475133" cy="4758267"/>
          </a:xfrm>
        </p:spPr>
        <p:txBody>
          <a:bodyPr/>
          <a:lstStyle/>
          <a:p>
            <a:r>
              <a:rPr lang="en-US" dirty="0"/>
              <a:t>An organism’s </a:t>
            </a:r>
            <a:r>
              <a:rPr lang="en-US" b="1" dirty="0">
                <a:solidFill>
                  <a:srgbClr val="0000FF"/>
                </a:solidFill>
              </a:rPr>
              <a:t>Life</a:t>
            </a:r>
            <a:r>
              <a:rPr lang="en-US" dirty="0">
                <a:solidFill>
                  <a:srgbClr val="0000FF"/>
                </a:solidFill>
              </a:rPr>
              <a:t> </a:t>
            </a:r>
            <a:r>
              <a:rPr lang="en-US" b="1" dirty="0">
                <a:solidFill>
                  <a:srgbClr val="0000FF"/>
                </a:solidFill>
              </a:rPr>
              <a:t>Cycle</a:t>
            </a:r>
            <a:r>
              <a:rPr lang="en-US" dirty="0">
                <a:solidFill>
                  <a:srgbClr val="0000FF"/>
                </a:solidFill>
              </a:rPr>
              <a:t> </a:t>
            </a:r>
            <a:r>
              <a:rPr lang="en-US" dirty="0"/>
              <a:t>is the sequence of stages leading from the adults of one generation to the adults of the next.</a:t>
            </a:r>
          </a:p>
          <a:p>
            <a:r>
              <a:rPr lang="en-US" dirty="0"/>
              <a:t>Humans and many animals and plants are </a:t>
            </a:r>
            <a:r>
              <a:rPr lang="en-US" b="1" u="sng" dirty="0">
                <a:solidFill>
                  <a:srgbClr val="0000FF"/>
                </a:solidFill>
                <a:effectLst>
                  <a:outerShdw blurRad="38100" dist="38100" dir="2700000" algn="tl">
                    <a:srgbClr val="000000">
                      <a:alpha val="43137"/>
                    </a:srgbClr>
                  </a:outerShdw>
                </a:effectLst>
              </a:rPr>
              <a:t>Diploid </a:t>
            </a:r>
            <a:r>
              <a:rPr lang="en-US" b="1" dirty="0">
                <a:solidFill>
                  <a:srgbClr val="0000FF"/>
                </a:solidFill>
                <a:effectLst>
                  <a:outerShdw blurRad="38100" dist="38100" dir="2700000" algn="tl">
                    <a:srgbClr val="000000">
                      <a:alpha val="43137"/>
                    </a:srgbClr>
                  </a:outerShdw>
                </a:effectLst>
              </a:rPr>
              <a:t>(</a:t>
            </a:r>
            <a:r>
              <a:rPr lang="en-US" b="1" u="sng" dirty="0">
                <a:solidFill>
                  <a:srgbClr val="0000FF"/>
                </a:solidFill>
                <a:effectLst>
                  <a:outerShdw blurRad="38100" dist="38100" dir="2700000" algn="tl">
                    <a:srgbClr val="000000">
                      <a:alpha val="43137"/>
                    </a:srgbClr>
                  </a:outerShdw>
                </a:effectLst>
              </a:rPr>
              <a:t>2n</a:t>
            </a:r>
            <a:r>
              <a:rPr lang="en-US" b="1" dirty="0">
                <a:solidFill>
                  <a:srgbClr val="0000FF"/>
                </a:solidFill>
                <a:effectLst>
                  <a:outerShdw blurRad="38100" dist="38100" dir="2700000" algn="tl">
                    <a:srgbClr val="000000">
                      <a:alpha val="43137"/>
                    </a:srgbClr>
                  </a:outerShdw>
                </a:effectLst>
              </a:rPr>
              <a:t>)</a:t>
            </a:r>
            <a:r>
              <a:rPr lang="en-US" dirty="0"/>
              <a:t>, because </a:t>
            </a:r>
            <a:r>
              <a:rPr lang="en-US" dirty="0">
                <a:solidFill>
                  <a:srgbClr val="FF0000"/>
                </a:solidFill>
              </a:rPr>
              <a:t>all somatic cells contain pairs of homologous chromosomes</a:t>
            </a:r>
            <a:r>
              <a:rPr lang="en-US" dirty="0"/>
              <a:t>.</a:t>
            </a:r>
          </a:p>
        </p:txBody>
      </p:sp>
      <p:pic>
        <p:nvPicPr>
          <p:cNvPr id="6" name="Picture 5">
            <a:extLst>
              <a:ext uri="{FF2B5EF4-FFF2-40B4-BE49-F238E27FC236}">
                <a16:creationId xmlns:a16="http://schemas.microsoft.com/office/drawing/2014/main" id="{BD1D6D7A-9AC6-4FB9-9EAB-382FACC755A4}"/>
              </a:ext>
            </a:extLst>
          </p:cNvPr>
          <p:cNvPicPr>
            <a:picLocks noChangeAspect="1"/>
          </p:cNvPicPr>
          <p:nvPr/>
        </p:nvPicPr>
        <p:blipFill>
          <a:blip r:embed="rId3"/>
          <a:stretch>
            <a:fillRect/>
          </a:stretch>
        </p:blipFill>
        <p:spPr>
          <a:xfrm>
            <a:off x="709174" y="4023114"/>
            <a:ext cx="7666384" cy="2834886"/>
          </a:xfrm>
          <a:prstGeom prst="rect">
            <a:avLst/>
          </a:prstGeom>
        </p:spPr>
      </p:pic>
    </p:spTree>
    <p:extLst>
      <p:ext uri="{BB962C8B-B14F-4D97-AF65-F5344CB8AC3E}">
        <p14:creationId xmlns:p14="http://schemas.microsoft.com/office/powerpoint/2010/main" val="95447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475133" cy="4758267"/>
          </a:xfrm>
        </p:spPr>
        <p:txBody>
          <a:bodyPr/>
          <a:lstStyle/>
          <a:p>
            <a:r>
              <a:rPr lang="en-US" b="1" dirty="0">
                <a:solidFill>
                  <a:srgbClr val="FF0000"/>
                </a:solidFill>
                <a:effectLst>
                  <a:outerShdw blurRad="38100" dist="38100" dir="2700000" algn="tl">
                    <a:srgbClr val="000000">
                      <a:alpha val="43137"/>
                    </a:srgbClr>
                  </a:outerShdw>
                </a:effectLst>
              </a:rPr>
              <a:t>GAMETES</a:t>
            </a:r>
          </a:p>
          <a:p>
            <a:pPr lvl="1"/>
            <a:r>
              <a:rPr lang="en-US" dirty="0"/>
              <a:t>are </a:t>
            </a:r>
            <a:r>
              <a:rPr lang="en-US" dirty="0">
                <a:solidFill>
                  <a:srgbClr val="0000FF"/>
                </a:solidFill>
              </a:rPr>
              <a:t>eggs </a:t>
            </a:r>
            <a:r>
              <a:rPr lang="en-US" dirty="0"/>
              <a:t>and </a:t>
            </a:r>
            <a:r>
              <a:rPr lang="en-US" dirty="0">
                <a:solidFill>
                  <a:srgbClr val="0000FF"/>
                </a:solidFill>
              </a:rPr>
              <a:t>sperm </a:t>
            </a:r>
          </a:p>
          <a:p>
            <a:pPr lvl="1"/>
            <a:r>
              <a:rPr lang="en-US" dirty="0"/>
              <a:t>are</a:t>
            </a:r>
            <a:r>
              <a:rPr lang="en-US" dirty="0">
                <a:solidFill>
                  <a:srgbClr val="0000FF"/>
                </a:solidFill>
                <a:effectLst>
                  <a:outerShdw blurRad="38100" dist="38100" dir="2700000" algn="tl">
                    <a:srgbClr val="000000">
                      <a:alpha val="43137"/>
                    </a:srgbClr>
                  </a:outerShdw>
                </a:effectLst>
              </a:rPr>
              <a:t> </a:t>
            </a:r>
            <a:r>
              <a:rPr lang="en-US" b="1" u="sng" dirty="0">
                <a:solidFill>
                  <a:srgbClr val="0000FF"/>
                </a:solidFill>
              </a:rPr>
              <a:t>Haploid (n)</a:t>
            </a:r>
            <a:r>
              <a:rPr lang="en-US" dirty="0">
                <a:solidFill>
                  <a:srgbClr val="0000FF"/>
                </a:solidFill>
                <a:effectLst>
                  <a:outerShdw blurRad="38100" dist="38100" dir="2700000" algn="tl">
                    <a:srgbClr val="000000">
                      <a:alpha val="43137"/>
                    </a:srgbClr>
                  </a:outerShdw>
                </a:effectLst>
              </a:rPr>
              <a:t> </a:t>
            </a:r>
            <a:r>
              <a:rPr lang="en-US" dirty="0"/>
              <a:t>because each cell has a </a:t>
            </a:r>
            <a:r>
              <a:rPr lang="en-US" dirty="0">
                <a:solidFill>
                  <a:srgbClr val="FF0000"/>
                </a:solidFill>
              </a:rPr>
              <a:t>single set of chromosomes.</a:t>
            </a:r>
          </a:p>
          <a:p>
            <a:pPr>
              <a:spcBef>
                <a:spcPts val="1800"/>
              </a:spcBef>
            </a:pPr>
            <a:r>
              <a:rPr lang="en-US" dirty="0"/>
              <a:t>The human life cycle begins when a </a:t>
            </a:r>
            <a:r>
              <a:rPr lang="en-US" dirty="0">
                <a:solidFill>
                  <a:srgbClr val="FF0000"/>
                </a:solidFill>
              </a:rPr>
              <a:t>haploid sperm </a:t>
            </a:r>
            <a:r>
              <a:rPr lang="en-US" dirty="0"/>
              <a:t>fuses with a </a:t>
            </a:r>
            <a:r>
              <a:rPr lang="en-US" dirty="0">
                <a:solidFill>
                  <a:srgbClr val="FF0000"/>
                </a:solidFill>
              </a:rPr>
              <a:t>haploid egg </a:t>
            </a:r>
            <a:r>
              <a:rPr lang="en-US" dirty="0"/>
              <a:t>in </a:t>
            </a:r>
            <a:r>
              <a:rPr lang="en-US" b="1" dirty="0">
                <a:solidFill>
                  <a:srgbClr val="0000FF"/>
                </a:solidFill>
              </a:rPr>
              <a:t>Fertilization</a:t>
            </a:r>
            <a:r>
              <a:rPr lang="en-US" dirty="0"/>
              <a:t>.</a:t>
            </a:r>
          </a:p>
          <a:p>
            <a:pPr>
              <a:spcBef>
                <a:spcPts val="1800"/>
              </a:spcBef>
            </a:pPr>
            <a:r>
              <a:rPr lang="en-US" dirty="0"/>
              <a:t>The </a:t>
            </a:r>
            <a:r>
              <a:rPr lang="en-US" b="1" dirty="0">
                <a:solidFill>
                  <a:srgbClr val="0000FF"/>
                </a:solidFill>
              </a:rPr>
              <a:t>Zygote</a:t>
            </a:r>
            <a:r>
              <a:rPr lang="en-US" dirty="0"/>
              <a:t>, formed by fertilization, is now </a:t>
            </a:r>
            <a:r>
              <a:rPr lang="en-US" dirty="0">
                <a:solidFill>
                  <a:srgbClr val="FF0000"/>
                </a:solidFill>
              </a:rPr>
              <a:t>diploid</a:t>
            </a:r>
            <a:r>
              <a:rPr lang="en-US" dirty="0"/>
              <a:t>.</a:t>
            </a:r>
          </a:p>
          <a:p>
            <a:pPr>
              <a:spcBef>
                <a:spcPts val="1800"/>
              </a:spcBef>
            </a:pPr>
            <a:r>
              <a:rPr lang="en-US" b="1" dirty="0">
                <a:solidFill>
                  <a:srgbClr val="0000FF"/>
                </a:solidFill>
              </a:rPr>
              <a:t>Mitosis</a:t>
            </a:r>
            <a:r>
              <a:rPr lang="en-US" dirty="0">
                <a:solidFill>
                  <a:srgbClr val="FF0000"/>
                </a:solidFill>
              </a:rPr>
              <a:t> of the zygote </a:t>
            </a:r>
            <a:r>
              <a:rPr lang="en-US" dirty="0"/>
              <a:t>and its descendants generates all the </a:t>
            </a:r>
            <a:r>
              <a:rPr lang="en-US" dirty="0">
                <a:solidFill>
                  <a:srgbClr val="FF0000"/>
                </a:solidFill>
              </a:rPr>
              <a:t>somatic cells </a:t>
            </a:r>
            <a:r>
              <a:rPr lang="en-US" dirty="0"/>
              <a:t>into the adult form.</a:t>
            </a:r>
          </a:p>
        </p:txBody>
      </p:sp>
      <p:sp>
        <p:nvSpPr>
          <p:cNvPr id="6" name="Title 1"/>
          <p:cNvSpPr>
            <a:spLocks noGrp="1"/>
          </p:cNvSpPr>
          <p:nvPr>
            <p:ph type="title"/>
          </p:nvPr>
        </p:nvSpPr>
        <p:spPr>
          <a:xfrm>
            <a:off x="313267" y="365127"/>
            <a:ext cx="8475133" cy="701674"/>
          </a:xfrm>
        </p:spPr>
        <p:txBody>
          <a:bodyPr/>
          <a:lstStyle/>
          <a:p>
            <a:pPr algn="ctr"/>
            <a:r>
              <a:rPr lang="en-US" dirty="0">
                <a:solidFill>
                  <a:srgbClr val="FF0000"/>
                </a:solidFill>
              </a:rPr>
              <a:t>Gametes</a:t>
            </a:r>
            <a:r>
              <a:rPr lang="en-US" dirty="0">
                <a:solidFill>
                  <a:srgbClr val="0000FF"/>
                </a:solidFill>
              </a:rPr>
              <a:t> have a </a:t>
            </a:r>
            <a:r>
              <a:rPr lang="en-US" dirty="0">
                <a:solidFill>
                  <a:srgbClr val="FF0000"/>
                </a:solidFill>
              </a:rPr>
              <a:t>Single Set </a:t>
            </a:r>
            <a:r>
              <a:rPr lang="en-US" dirty="0">
                <a:solidFill>
                  <a:srgbClr val="0000FF"/>
                </a:solidFill>
              </a:rPr>
              <a:t>of </a:t>
            </a:r>
            <a:r>
              <a:rPr lang="en-US" dirty="0">
                <a:solidFill>
                  <a:srgbClr val="FF0000"/>
                </a:solidFill>
              </a:rPr>
              <a:t>Chromosomes</a:t>
            </a:r>
          </a:p>
        </p:txBody>
      </p:sp>
    </p:spTree>
    <p:extLst>
      <p:ext uri="{BB962C8B-B14F-4D97-AF65-F5344CB8AC3E}">
        <p14:creationId xmlns:p14="http://schemas.microsoft.com/office/powerpoint/2010/main" val="128239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2aHumanLifeCycle-U.jpg"/>
          <p:cNvPicPr>
            <a:picLocks noChangeAspect="1"/>
          </p:cNvPicPr>
          <p:nvPr/>
        </p:nvPicPr>
        <p:blipFill rotWithShape="1">
          <a:blip r:embed="rId3" cstate="email">
            <a:extLst>
              <a:ext uri="{28A0092B-C50C-407E-A947-70E740481C1C}">
                <a14:useLocalDpi xmlns:a14="http://schemas.microsoft.com/office/drawing/2010/main" val="0"/>
              </a:ext>
            </a:extLst>
          </a:blip>
          <a:srcRect b="4486"/>
          <a:stretch/>
        </p:blipFill>
        <p:spPr>
          <a:xfrm>
            <a:off x="463296" y="182880"/>
            <a:ext cx="8217408" cy="6200987"/>
          </a:xfrm>
          <a:prstGeom prst="rect">
            <a:avLst/>
          </a:prstGeom>
        </p:spPr>
      </p:pic>
      <p:sp>
        <p:nvSpPr>
          <p:cNvPr id="24" name="Text Box 31"/>
          <p:cNvSpPr txBox="1">
            <a:spLocks noChangeArrowheads="1"/>
          </p:cNvSpPr>
          <p:nvPr/>
        </p:nvSpPr>
        <p:spPr bwMode="auto">
          <a:xfrm>
            <a:off x="4055003" y="1665445"/>
            <a:ext cx="14908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i="1" dirty="0">
                <a:solidFill>
                  <a:srgbClr val="FFFFFF"/>
                </a:solidFill>
                <a:latin typeface="Arial" charset="0"/>
              </a:rPr>
              <a:t>n</a:t>
            </a:r>
          </a:p>
        </p:txBody>
      </p:sp>
      <p:sp>
        <p:nvSpPr>
          <p:cNvPr id="23" name="Text Box 31"/>
          <p:cNvSpPr txBox="1">
            <a:spLocks noChangeArrowheads="1"/>
          </p:cNvSpPr>
          <p:nvPr/>
        </p:nvSpPr>
        <p:spPr bwMode="auto">
          <a:xfrm>
            <a:off x="3729937" y="851079"/>
            <a:ext cx="14908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i="1" dirty="0">
                <a:solidFill>
                  <a:srgbClr val="FFFFFF"/>
                </a:solidFill>
                <a:latin typeface="Arial" charset="0"/>
              </a:rPr>
              <a:t>n</a:t>
            </a:r>
          </a:p>
        </p:txBody>
      </p:sp>
      <p:sp>
        <p:nvSpPr>
          <p:cNvPr id="27" name="Text Box 31"/>
          <p:cNvSpPr txBox="1">
            <a:spLocks noChangeArrowheads="1"/>
          </p:cNvSpPr>
          <p:nvPr/>
        </p:nvSpPr>
        <p:spPr bwMode="auto">
          <a:xfrm>
            <a:off x="3047743" y="2003584"/>
            <a:ext cx="1166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Sperm cell</a:t>
            </a:r>
          </a:p>
        </p:txBody>
      </p:sp>
      <p:sp>
        <p:nvSpPr>
          <p:cNvPr id="7" name="Text Box 31"/>
          <p:cNvSpPr txBox="1">
            <a:spLocks noChangeArrowheads="1"/>
          </p:cNvSpPr>
          <p:nvPr/>
        </p:nvSpPr>
        <p:spPr bwMode="auto">
          <a:xfrm>
            <a:off x="4015268" y="1323226"/>
            <a:ext cx="8848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Egg cell</a:t>
            </a:r>
          </a:p>
        </p:txBody>
      </p:sp>
      <p:sp>
        <p:nvSpPr>
          <p:cNvPr id="8" name="Text Box 31"/>
          <p:cNvSpPr txBox="1">
            <a:spLocks noChangeArrowheads="1"/>
          </p:cNvSpPr>
          <p:nvPr/>
        </p:nvSpPr>
        <p:spPr bwMode="auto">
          <a:xfrm>
            <a:off x="2416372" y="182906"/>
            <a:ext cx="27251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Haploid gametes (</a:t>
            </a:r>
            <a:r>
              <a:rPr lang="en-US" sz="1800" i="1" dirty="0">
                <a:solidFill>
                  <a:srgbClr val="000000"/>
                </a:solidFill>
                <a:latin typeface="Arial" charset="0"/>
              </a:rPr>
              <a:t>n</a:t>
            </a:r>
            <a:r>
              <a:rPr lang="en-US" sz="1800" dirty="0">
                <a:solidFill>
                  <a:srgbClr val="000000"/>
                </a:solidFill>
                <a:latin typeface="Arial" charset="0"/>
              </a:rPr>
              <a:t> </a:t>
            </a:r>
            <a:r>
              <a:rPr lang="en-US" sz="1800" dirty="0">
                <a:solidFill>
                  <a:srgbClr val="000000"/>
                </a:solidFill>
                <a:latin typeface="Symbol Std"/>
                <a:cs typeface="Symbol Std"/>
              </a:rPr>
              <a:t>=</a:t>
            </a:r>
            <a:r>
              <a:rPr lang="en-US" sz="1800" dirty="0">
                <a:solidFill>
                  <a:srgbClr val="000000"/>
                </a:solidFill>
                <a:latin typeface="Arial" charset="0"/>
              </a:rPr>
              <a:t> 23)</a:t>
            </a:r>
          </a:p>
        </p:txBody>
      </p:sp>
      <p:sp>
        <p:nvSpPr>
          <p:cNvPr id="9" name="Text Box 31"/>
          <p:cNvSpPr txBox="1">
            <a:spLocks noChangeArrowheads="1"/>
          </p:cNvSpPr>
          <p:nvPr/>
        </p:nvSpPr>
        <p:spPr bwMode="auto">
          <a:xfrm>
            <a:off x="654260" y="3525431"/>
            <a:ext cx="65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Ovary</a:t>
            </a:r>
          </a:p>
        </p:txBody>
      </p:sp>
      <p:sp>
        <p:nvSpPr>
          <p:cNvPr id="10" name="Text Box 31"/>
          <p:cNvSpPr txBox="1">
            <a:spLocks noChangeArrowheads="1"/>
          </p:cNvSpPr>
          <p:nvPr/>
        </p:nvSpPr>
        <p:spPr bwMode="auto">
          <a:xfrm>
            <a:off x="1697917" y="3543911"/>
            <a:ext cx="649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Testis</a:t>
            </a:r>
          </a:p>
        </p:txBody>
      </p:sp>
      <p:sp>
        <p:nvSpPr>
          <p:cNvPr id="11" name="Text Box 31"/>
          <p:cNvSpPr txBox="1">
            <a:spLocks noChangeArrowheads="1"/>
          </p:cNvSpPr>
          <p:nvPr/>
        </p:nvSpPr>
        <p:spPr bwMode="auto">
          <a:xfrm>
            <a:off x="981273" y="5699285"/>
            <a:ext cx="15004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Multicellular</a:t>
            </a:r>
            <a:br>
              <a:rPr lang="en-US" sz="1800" dirty="0">
                <a:solidFill>
                  <a:srgbClr val="000000"/>
                </a:solidFill>
                <a:latin typeface="Arial" charset="0"/>
              </a:rPr>
            </a:br>
            <a:r>
              <a:rPr lang="en-US" sz="1800" dirty="0">
                <a:solidFill>
                  <a:srgbClr val="000000"/>
                </a:solidFill>
                <a:latin typeface="Arial" charset="0"/>
              </a:rPr>
              <a:t>diploid adults</a:t>
            </a:r>
            <a:br>
              <a:rPr lang="en-US" sz="1800" dirty="0">
                <a:solidFill>
                  <a:srgbClr val="000000"/>
                </a:solidFill>
                <a:latin typeface="Arial" charset="0"/>
              </a:rPr>
            </a:br>
            <a:r>
              <a:rPr lang="en-US" sz="1800" dirty="0">
                <a:solidFill>
                  <a:srgbClr val="000000"/>
                </a:solidFill>
                <a:latin typeface="Arial" charset="0"/>
              </a:rPr>
              <a:t>(2</a:t>
            </a:r>
            <a:r>
              <a:rPr lang="en-US" sz="1800" i="1" dirty="0">
                <a:solidFill>
                  <a:srgbClr val="000000"/>
                </a:solidFill>
                <a:latin typeface="Arial" charset="0"/>
              </a:rPr>
              <a:t>n</a:t>
            </a:r>
            <a:r>
              <a:rPr lang="en-US" sz="1800" dirty="0">
                <a:solidFill>
                  <a:srgbClr val="000000"/>
                </a:solidFill>
                <a:latin typeface="Arial" charset="0"/>
              </a:rPr>
              <a:t> </a:t>
            </a:r>
            <a:r>
              <a:rPr lang="en-US" sz="1800" dirty="0">
                <a:solidFill>
                  <a:srgbClr val="000000"/>
                </a:solidFill>
                <a:latin typeface="Symbol Std"/>
                <a:cs typeface="Symbol Std"/>
              </a:rPr>
              <a:t>=</a:t>
            </a:r>
            <a:r>
              <a:rPr lang="en-US" sz="1800" dirty="0">
                <a:solidFill>
                  <a:srgbClr val="000000"/>
                </a:solidFill>
                <a:latin typeface="Arial" charset="0"/>
              </a:rPr>
              <a:t> 46)</a:t>
            </a:r>
          </a:p>
        </p:txBody>
      </p:sp>
      <p:sp>
        <p:nvSpPr>
          <p:cNvPr id="12" name="Text Box 31"/>
          <p:cNvSpPr txBox="1">
            <a:spLocks noChangeArrowheads="1"/>
          </p:cNvSpPr>
          <p:nvPr/>
        </p:nvSpPr>
        <p:spPr bwMode="auto">
          <a:xfrm>
            <a:off x="5910686" y="4964496"/>
            <a:ext cx="942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Diploid</a:t>
            </a:r>
          </a:p>
          <a:p>
            <a:pPr eaLnBrk="0" fontAlgn="base" hangingPunct="0">
              <a:spcBef>
                <a:spcPct val="0"/>
              </a:spcBef>
              <a:spcAft>
                <a:spcPct val="0"/>
              </a:spcAft>
            </a:pPr>
            <a:r>
              <a:rPr lang="en-US" sz="1800" dirty="0">
                <a:solidFill>
                  <a:srgbClr val="000000"/>
                </a:solidFill>
                <a:latin typeface="Arial" charset="0"/>
              </a:rPr>
              <a:t>zygote</a:t>
            </a:r>
            <a:br>
              <a:rPr lang="en-US" sz="1800" dirty="0">
                <a:solidFill>
                  <a:srgbClr val="000000"/>
                </a:solidFill>
                <a:latin typeface="Arial" charset="0"/>
              </a:rPr>
            </a:br>
            <a:r>
              <a:rPr lang="en-US" sz="1800" dirty="0">
                <a:solidFill>
                  <a:srgbClr val="000000"/>
                </a:solidFill>
                <a:latin typeface="Arial" charset="0"/>
              </a:rPr>
              <a:t>(2</a:t>
            </a:r>
            <a:r>
              <a:rPr lang="en-US" sz="1800" i="1" dirty="0">
                <a:solidFill>
                  <a:srgbClr val="000000"/>
                </a:solidFill>
                <a:latin typeface="Arial" charset="0"/>
              </a:rPr>
              <a:t>n</a:t>
            </a:r>
            <a:r>
              <a:rPr lang="en-US" sz="1800" dirty="0">
                <a:solidFill>
                  <a:srgbClr val="000000"/>
                </a:solidFill>
                <a:latin typeface="Arial" charset="0"/>
              </a:rPr>
              <a:t> </a:t>
            </a:r>
            <a:r>
              <a:rPr lang="en-US" sz="1800" dirty="0">
                <a:solidFill>
                  <a:srgbClr val="000000"/>
                </a:solidFill>
                <a:latin typeface="Symbol Std"/>
                <a:cs typeface="Symbol Std"/>
              </a:rPr>
              <a:t>=</a:t>
            </a:r>
            <a:r>
              <a:rPr lang="en-US" sz="1800" dirty="0">
                <a:solidFill>
                  <a:srgbClr val="000000"/>
                </a:solidFill>
                <a:latin typeface="Arial" charset="0"/>
              </a:rPr>
              <a:t> 46)</a:t>
            </a:r>
          </a:p>
        </p:txBody>
      </p:sp>
      <p:sp>
        <p:nvSpPr>
          <p:cNvPr id="13" name="Text Box 31"/>
          <p:cNvSpPr txBox="1">
            <a:spLocks noChangeArrowheads="1"/>
          </p:cNvSpPr>
          <p:nvPr/>
        </p:nvSpPr>
        <p:spPr bwMode="auto">
          <a:xfrm>
            <a:off x="3729937" y="851079"/>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a:solidFill>
                  <a:srgbClr val="000000"/>
                </a:solidFill>
                <a:latin typeface="Arial" charset="0"/>
              </a:rPr>
              <a:t>n</a:t>
            </a:r>
          </a:p>
        </p:txBody>
      </p:sp>
      <p:sp>
        <p:nvSpPr>
          <p:cNvPr id="14" name="Text Box 31"/>
          <p:cNvSpPr txBox="1">
            <a:spLocks noChangeArrowheads="1"/>
          </p:cNvSpPr>
          <p:nvPr/>
        </p:nvSpPr>
        <p:spPr bwMode="auto">
          <a:xfrm>
            <a:off x="1258395" y="2344053"/>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Meiosis</a:t>
            </a:r>
          </a:p>
        </p:txBody>
      </p:sp>
      <p:sp>
        <p:nvSpPr>
          <p:cNvPr id="15" name="Text Box 31"/>
          <p:cNvSpPr txBox="1">
            <a:spLocks noChangeArrowheads="1"/>
          </p:cNvSpPr>
          <p:nvPr/>
        </p:nvSpPr>
        <p:spPr bwMode="auto">
          <a:xfrm>
            <a:off x="4055003" y="166544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a:solidFill>
                  <a:srgbClr val="000000"/>
                </a:solidFill>
                <a:latin typeface="Arial" charset="0"/>
              </a:rPr>
              <a:t>n</a:t>
            </a:r>
          </a:p>
        </p:txBody>
      </p:sp>
      <p:sp>
        <p:nvSpPr>
          <p:cNvPr id="17" name="Text Box 31"/>
          <p:cNvSpPr txBox="1">
            <a:spLocks noChangeArrowheads="1"/>
          </p:cNvSpPr>
          <p:nvPr/>
        </p:nvSpPr>
        <p:spPr bwMode="auto">
          <a:xfrm>
            <a:off x="6623054" y="1046227"/>
            <a:ext cx="1872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Haploid stage (</a:t>
            </a:r>
            <a:r>
              <a:rPr lang="en-US" sz="1800" i="1" dirty="0">
                <a:solidFill>
                  <a:srgbClr val="000000"/>
                </a:solidFill>
                <a:latin typeface="Arial" charset="0"/>
              </a:rPr>
              <a:t>n</a:t>
            </a:r>
            <a:r>
              <a:rPr lang="en-US" sz="1800" dirty="0">
                <a:solidFill>
                  <a:srgbClr val="000000"/>
                </a:solidFill>
                <a:latin typeface="Arial" charset="0"/>
              </a:rPr>
              <a:t>)</a:t>
            </a:r>
          </a:p>
        </p:txBody>
      </p:sp>
      <p:sp>
        <p:nvSpPr>
          <p:cNvPr id="18" name="Text Box 31"/>
          <p:cNvSpPr txBox="1">
            <a:spLocks noChangeArrowheads="1"/>
          </p:cNvSpPr>
          <p:nvPr/>
        </p:nvSpPr>
        <p:spPr bwMode="auto">
          <a:xfrm>
            <a:off x="6623054" y="1386113"/>
            <a:ext cx="19364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Diploid stage (2</a:t>
            </a:r>
            <a:r>
              <a:rPr lang="en-US" sz="1800" i="1" dirty="0">
                <a:solidFill>
                  <a:srgbClr val="000000"/>
                </a:solidFill>
                <a:latin typeface="Arial" charset="0"/>
              </a:rPr>
              <a:t>n</a:t>
            </a:r>
            <a:r>
              <a:rPr lang="en-US" sz="1800" dirty="0">
                <a:solidFill>
                  <a:srgbClr val="000000"/>
                </a:solidFill>
                <a:latin typeface="Arial" charset="0"/>
              </a:rPr>
              <a:t>)</a:t>
            </a:r>
          </a:p>
        </p:txBody>
      </p:sp>
      <p:sp>
        <p:nvSpPr>
          <p:cNvPr id="19" name="Text Box 31"/>
          <p:cNvSpPr txBox="1">
            <a:spLocks noChangeArrowheads="1"/>
          </p:cNvSpPr>
          <p:nvPr/>
        </p:nvSpPr>
        <p:spPr bwMode="auto">
          <a:xfrm>
            <a:off x="6231838" y="750748"/>
            <a:ext cx="423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Key</a:t>
            </a:r>
          </a:p>
        </p:txBody>
      </p:sp>
      <p:sp>
        <p:nvSpPr>
          <p:cNvPr id="20" name="Text Box 31"/>
          <p:cNvSpPr txBox="1">
            <a:spLocks noChangeArrowheads="1"/>
          </p:cNvSpPr>
          <p:nvPr/>
        </p:nvSpPr>
        <p:spPr bwMode="auto">
          <a:xfrm>
            <a:off x="5327828" y="2401439"/>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Fertilization</a:t>
            </a:r>
          </a:p>
        </p:txBody>
      </p:sp>
      <p:sp>
        <p:nvSpPr>
          <p:cNvPr id="21" name="Text Box 31"/>
          <p:cNvSpPr txBox="1">
            <a:spLocks noChangeArrowheads="1"/>
          </p:cNvSpPr>
          <p:nvPr/>
        </p:nvSpPr>
        <p:spPr bwMode="auto">
          <a:xfrm>
            <a:off x="3162041" y="5422286"/>
            <a:ext cx="1423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a:solidFill>
                  <a:srgbClr val="000000"/>
                </a:solidFill>
                <a:latin typeface="Arial" charset="0"/>
              </a:rPr>
              <a:t>Mitosis and</a:t>
            </a:r>
          </a:p>
          <a:p>
            <a:pPr algn="ctr" eaLnBrk="0" fontAlgn="base" hangingPunct="0">
              <a:spcBef>
                <a:spcPct val="0"/>
              </a:spcBef>
              <a:spcAft>
                <a:spcPct val="0"/>
              </a:spcAft>
            </a:pPr>
            <a:r>
              <a:rPr lang="en-US" sz="1800" dirty="0">
                <a:solidFill>
                  <a:srgbClr val="000000"/>
                </a:solidFill>
                <a:latin typeface="Arial" charset="0"/>
              </a:rPr>
              <a:t>development</a:t>
            </a:r>
          </a:p>
        </p:txBody>
      </p:sp>
      <p:sp>
        <p:nvSpPr>
          <p:cNvPr id="22" name="Text Box 31"/>
          <p:cNvSpPr txBox="1">
            <a:spLocks noChangeArrowheads="1"/>
          </p:cNvSpPr>
          <p:nvPr/>
        </p:nvSpPr>
        <p:spPr bwMode="auto">
          <a:xfrm>
            <a:off x="5755124" y="4350792"/>
            <a:ext cx="2693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2</a:t>
            </a:r>
            <a:r>
              <a:rPr lang="en-US" sz="1800" i="1" dirty="0">
                <a:solidFill>
                  <a:srgbClr val="000000"/>
                </a:solidFill>
                <a:latin typeface="Arial" charset="0"/>
              </a:rPr>
              <a:t>n</a:t>
            </a:r>
          </a:p>
        </p:txBody>
      </p:sp>
    </p:spTree>
    <p:extLst>
      <p:ext uri="{BB962C8B-B14F-4D97-AF65-F5344CB8AC3E}">
        <p14:creationId xmlns:p14="http://schemas.microsoft.com/office/powerpoint/2010/main" val="10935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P spid="8" grpId="0"/>
      <p:bldP spid="9" grpId="0"/>
      <p:bldP spid="10" grpId="0"/>
      <p:bldP spid="12" grpId="0"/>
      <p:bldP spid="13" grpId="0"/>
      <p:bldP spid="14" grpId="0"/>
      <p:bldP spid="15"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2" descr="0051l">
            <a:extLst>
              <a:ext uri="{FF2B5EF4-FFF2-40B4-BE49-F238E27FC236}">
                <a16:creationId xmlns:a16="http://schemas.microsoft.com/office/drawing/2014/main" id="{D01C2DA0-9BF1-403F-9659-A709074177A4}"/>
              </a:ext>
            </a:extLst>
          </p:cNvPr>
          <p:cNvPicPr>
            <a:picLocks noChangeAspect="1" noChangeArrowheads="1"/>
          </p:cNvPicPr>
          <p:nvPr/>
        </p:nvPicPr>
        <p:blipFill rotWithShape="1">
          <a:blip r:embed="rId3" cstate="print"/>
          <a:srcRect l="-52" t="22098" r="35030" b="1978"/>
          <a:stretch/>
        </p:blipFill>
        <p:spPr bwMode="auto">
          <a:xfrm>
            <a:off x="381001" y="1524000"/>
            <a:ext cx="5486399" cy="5005388"/>
          </a:xfrm>
          <a:prstGeom prst="rect">
            <a:avLst/>
          </a:prstGeom>
          <a:noFill/>
          <a:ln w="9525">
            <a:noFill/>
            <a:miter lim="800000"/>
            <a:headEnd/>
            <a:tailEnd/>
          </a:ln>
        </p:spPr>
      </p:pic>
      <p:sp>
        <p:nvSpPr>
          <p:cNvPr id="186370" name="Slide Number Placeholder 5"/>
          <p:cNvSpPr>
            <a:spLocks noGrp="1"/>
          </p:cNvSpPr>
          <p:nvPr>
            <p:ph type="sldNum" sz="quarter" idx="12"/>
          </p:nvPr>
        </p:nvSpPr>
        <p:spPr>
          <a:noFill/>
        </p:spPr>
        <p:txBody>
          <a:bodyPr/>
          <a:lstStyle/>
          <a:p>
            <a:fld id="{367DE467-E15A-4EBE-979F-FED4C786C836}" type="slidenum">
              <a:rPr lang="en-US" smtClean="0">
                <a:solidFill>
                  <a:srgbClr val="000000"/>
                </a:solidFill>
              </a:rPr>
              <a:pPr/>
              <a:t>25</a:t>
            </a:fld>
            <a:endParaRPr lang="en-US">
              <a:solidFill>
                <a:srgbClr val="000000"/>
              </a:solidFill>
            </a:endParaRPr>
          </a:p>
        </p:txBody>
      </p:sp>
      <p:pic>
        <p:nvPicPr>
          <p:cNvPr id="285698" name="Picture 2" descr="0051l"/>
          <p:cNvPicPr>
            <a:picLocks noChangeAspect="1" noChangeArrowheads="1"/>
          </p:cNvPicPr>
          <p:nvPr/>
        </p:nvPicPr>
        <p:blipFill rotWithShape="1">
          <a:blip r:embed="rId3" cstate="print"/>
          <a:srcRect l="64970" t="22098" r="1616" b="1978"/>
          <a:stretch/>
        </p:blipFill>
        <p:spPr bwMode="auto">
          <a:xfrm>
            <a:off x="5867400" y="1524000"/>
            <a:ext cx="2819400" cy="5005388"/>
          </a:xfrm>
          <a:prstGeom prst="rect">
            <a:avLst/>
          </a:prstGeom>
          <a:noFill/>
          <a:ln w="9525">
            <a:noFill/>
            <a:miter lim="800000"/>
            <a:headEnd/>
            <a:tailEnd/>
          </a:ln>
        </p:spPr>
      </p:pic>
      <p:sp>
        <p:nvSpPr>
          <p:cNvPr id="285700" name="Rectangle 4"/>
          <p:cNvSpPr>
            <a:spLocks noGrp="1" noChangeArrowheads="1"/>
          </p:cNvSpPr>
          <p:nvPr>
            <p:ph type="title"/>
          </p:nvPr>
        </p:nvSpPr>
        <p:spPr>
          <a:xfrm>
            <a:off x="0" y="85726"/>
            <a:ext cx="9144000" cy="661988"/>
          </a:xfrm>
        </p:spPr>
        <p:txBody>
          <a:bodyPr/>
          <a:lstStyle/>
          <a:p>
            <a:pPr algn="ctr" eaLnBrk="1" hangingPunct="1">
              <a:defRPr/>
            </a:pPr>
            <a:r>
              <a:rPr lang="en-US" sz="4000" b="1" dirty="0">
                <a:solidFill>
                  <a:srgbClr val="FF0000"/>
                </a:solidFill>
                <a:effectLst>
                  <a:outerShdw blurRad="38100" dist="38100" dir="2700000" algn="tl">
                    <a:srgbClr val="C0C0C0"/>
                  </a:outerShdw>
                </a:effectLst>
                <a:latin typeface="Comic Sans MS" pitchFamily="66" charset="0"/>
              </a:rPr>
              <a:t>Fertilization</a:t>
            </a:r>
            <a:r>
              <a:rPr lang="en-US" sz="4000" b="1" dirty="0">
                <a:effectLst>
                  <a:outerShdw blurRad="38100" dist="38100" dir="2700000" algn="tl">
                    <a:srgbClr val="C0C0C0"/>
                  </a:outerShdw>
                </a:effectLst>
                <a:latin typeface="Comic Sans MS" pitchFamily="66" charset="0"/>
              </a:rPr>
              <a:t>: </a:t>
            </a:r>
            <a:r>
              <a:rPr lang="en-US" sz="3600" b="1" dirty="0">
                <a:effectLst>
                  <a:outerShdw blurRad="38100" dist="38100" dir="2700000" algn="tl">
                    <a:srgbClr val="C0C0C0"/>
                  </a:outerShdw>
                </a:effectLst>
                <a:latin typeface="Comic Sans MS" pitchFamily="66" charset="0"/>
              </a:rPr>
              <a:t>“Putting it all together”</a:t>
            </a:r>
            <a:endParaRPr lang="en-US" sz="4000" b="1" dirty="0">
              <a:effectLst>
                <a:outerShdw blurRad="38100" dist="38100" dir="2700000" algn="tl">
                  <a:srgbClr val="C0C0C0"/>
                </a:outerShdw>
              </a:effectLst>
              <a:latin typeface="Comic Sans MS" pitchFamily="66" charset="0"/>
            </a:endParaRPr>
          </a:p>
        </p:txBody>
      </p:sp>
      <p:sp>
        <p:nvSpPr>
          <p:cNvPr id="285702" name="Text Box 6"/>
          <p:cNvSpPr txBox="1">
            <a:spLocks noChangeArrowheads="1"/>
          </p:cNvSpPr>
          <p:nvPr/>
        </p:nvSpPr>
        <p:spPr bwMode="auto">
          <a:xfrm>
            <a:off x="990600" y="3048000"/>
            <a:ext cx="1524000" cy="519113"/>
          </a:xfrm>
          <a:prstGeom prst="rect">
            <a:avLst/>
          </a:prstGeom>
          <a:solidFill>
            <a:srgbClr val="339966"/>
          </a:solidFill>
          <a:ln w="38100">
            <a:noFill/>
            <a:miter lim="800000"/>
            <a:headEnd/>
            <a:tailEnd/>
          </a:ln>
          <a:effectLst/>
        </p:spPr>
        <p:txBody>
          <a:bodyPr>
            <a:spAutoFit/>
          </a:bodyPr>
          <a:lstStyle/>
          <a:p>
            <a:pPr algn="ctr" fontAlgn="base">
              <a:spcBef>
                <a:spcPct val="50000"/>
              </a:spcBef>
              <a:spcAft>
                <a:spcPct val="0"/>
              </a:spcAft>
              <a:defRPr/>
            </a:pPr>
            <a:r>
              <a:rPr lang="en-US" sz="2800" b="1" dirty="0">
                <a:solidFill>
                  <a:srgbClr val="000000"/>
                </a:solidFill>
                <a:effectLst>
                  <a:outerShdw blurRad="38100" dist="38100" dir="2700000" algn="tl">
                    <a:srgbClr val="FFFFFF"/>
                  </a:outerShdw>
                </a:effectLst>
                <a:latin typeface="Comic Sans MS" pitchFamily="66" charset="0"/>
              </a:rPr>
              <a:t>n =23</a:t>
            </a:r>
          </a:p>
        </p:txBody>
      </p:sp>
      <p:sp>
        <p:nvSpPr>
          <p:cNvPr id="285703" name="Line 7"/>
          <p:cNvSpPr>
            <a:spLocks noChangeShapeType="1"/>
          </p:cNvSpPr>
          <p:nvPr/>
        </p:nvSpPr>
        <p:spPr bwMode="auto">
          <a:xfrm flipH="1">
            <a:off x="1600200" y="3567112"/>
            <a:ext cx="152400" cy="928687"/>
          </a:xfrm>
          <a:prstGeom prst="line">
            <a:avLst/>
          </a:prstGeom>
          <a:noFill/>
          <a:ln w="38100">
            <a:solidFill>
              <a:schemeClr val="tx1"/>
            </a:solidFill>
            <a:round/>
            <a:headEnd/>
            <a:tailEnd type="triangle" w="med" len="med"/>
          </a:ln>
          <a:effectLst/>
        </p:spPr>
        <p:txBody>
          <a:bodyPr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85704" name="Line 8"/>
          <p:cNvSpPr>
            <a:spLocks noChangeShapeType="1"/>
          </p:cNvSpPr>
          <p:nvPr/>
        </p:nvSpPr>
        <p:spPr bwMode="auto">
          <a:xfrm flipV="1">
            <a:off x="2286000" y="2895600"/>
            <a:ext cx="685800" cy="304800"/>
          </a:xfrm>
          <a:prstGeom prst="line">
            <a:avLst/>
          </a:prstGeom>
          <a:noFill/>
          <a:ln w="38100">
            <a:solidFill>
              <a:schemeClr val="tx1"/>
            </a:solidFill>
            <a:round/>
            <a:headEnd/>
            <a:tailEnd type="triangle" w="med" len="med"/>
          </a:ln>
          <a:effectLst/>
        </p:spPr>
        <p:txBody>
          <a:bodyPr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85705" name="Text Box 9"/>
          <p:cNvSpPr txBox="1">
            <a:spLocks noChangeArrowheads="1"/>
          </p:cNvSpPr>
          <p:nvPr/>
        </p:nvSpPr>
        <p:spPr bwMode="auto">
          <a:xfrm>
            <a:off x="6477000" y="1981200"/>
            <a:ext cx="1676400" cy="519113"/>
          </a:xfrm>
          <a:prstGeom prst="rect">
            <a:avLst/>
          </a:prstGeom>
          <a:solidFill>
            <a:srgbClr val="339966"/>
          </a:solidFill>
          <a:ln w="38100">
            <a:noFill/>
            <a:miter lim="800000"/>
            <a:headEnd/>
            <a:tailEnd/>
          </a:ln>
          <a:effectLst/>
        </p:spPr>
        <p:txBody>
          <a:bodyPr>
            <a:spAutoFit/>
          </a:bodyPr>
          <a:lstStyle/>
          <a:p>
            <a:pPr algn="ctr" fontAlgn="base">
              <a:spcBef>
                <a:spcPct val="50000"/>
              </a:spcBef>
              <a:spcAft>
                <a:spcPct val="0"/>
              </a:spcAft>
              <a:defRPr/>
            </a:pPr>
            <a:r>
              <a:rPr lang="en-US" sz="2800" b="1" dirty="0">
                <a:solidFill>
                  <a:srgbClr val="000000"/>
                </a:solidFill>
                <a:effectLst>
                  <a:outerShdw blurRad="38100" dist="38100" dir="2700000" algn="tl">
                    <a:srgbClr val="FFFFFF"/>
                  </a:outerShdw>
                </a:effectLst>
                <a:latin typeface="Comic Sans MS" pitchFamily="66" charset="0"/>
              </a:rPr>
              <a:t>2n = 46</a:t>
            </a:r>
          </a:p>
        </p:txBody>
      </p:sp>
      <p:sp>
        <p:nvSpPr>
          <p:cNvPr id="285706" name="Line 10"/>
          <p:cNvSpPr>
            <a:spLocks noChangeShapeType="1"/>
          </p:cNvSpPr>
          <p:nvPr/>
        </p:nvSpPr>
        <p:spPr bwMode="auto">
          <a:xfrm>
            <a:off x="7315200" y="2438400"/>
            <a:ext cx="0" cy="838200"/>
          </a:xfrm>
          <a:prstGeom prst="line">
            <a:avLst/>
          </a:prstGeom>
          <a:noFill/>
          <a:ln w="38100">
            <a:solidFill>
              <a:schemeClr val="tx1"/>
            </a:solidFill>
            <a:round/>
            <a:headEnd/>
            <a:tailEnd type="triangle" w="med" len="med"/>
          </a:ln>
          <a:effectLst/>
        </p:spPr>
        <p:txBody>
          <a:bodyPr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2339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5702"/>
                                        </p:tgtEl>
                                        <p:attrNameLst>
                                          <p:attrName>style.visibility</p:attrName>
                                        </p:attrNameLst>
                                      </p:cBhvr>
                                      <p:to>
                                        <p:strVal val="visible"/>
                                      </p:to>
                                    </p:set>
                                    <p:animEffect transition="in" filter="fade">
                                      <p:cBhvr>
                                        <p:cTn id="12" dur="500"/>
                                        <p:tgtEl>
                                          <p:spTgt spid="285702"/>
                                        </p:tgtEl>
                                      </p:cBhvr>
                                    </p:animEffect>
                                  </p:childTnLst>
                                </p:cTn>
                              </p:par>
                            </p:childTnLst>
                          </p:cTn>
                        </p:par>
                        <p:par>
                          <p:cTn id="13" fill="hold">
                            <p:stCondLst>
                              <p:cond delay="500"/>
                            </p:stCondLst>
                            <p:childTnLst>
                              <p:par>
                                <p:cTn id="14" presetID="22" presetClass="entr" presetSubtype="1" fill="hold" nodeType="afterEffect">
                                  <p:stCondLst>
                                    <p:cond delay="250"/>
                                  </p:stCondLst>
                                  <p:childTnLst>
                                    <p:set>
                                      <p:cBhvr>
                                        <p:cTn id="15" dur="1" fill="hold">
                                          <p:stCondLst>
                                            <p:cond delay="0"/>
                                          </p:stCondLst>
                                        </p:cTn>
                                        <p:tgtEl>
                                          <p:spTgt spid="285703"/>
                                        </p:tgtEl>
                                        <p:attrNameLst>
                                          <p:attrName>style.visibility</p:attrName>
                                        </p:attrNameLst>
                                      </p:cBhvr>
                                      <p:to>
                                        <p:strVal val="visible"/>
                                      </p:to>
                                    </p:set>
                                    <p:animEffect transition="in" filter="wipe(up)">
                                      <p:cBhvr>
                                        <p:cTn id="16" dur="500"/>
                                        <p:tgtEl>
                                          <p:spTgt spid="285703"/>
                                        </p:tgtEl>
                                      </p:cBhvr>
                                    </p:animEffect>
                                  </p:childTnLst>
                                </p:cTn>
                              </p:par>
                              <p:par>
                                <p:cTn id="17" presetID="22" presetClass="entr" presetSubtype="8" fill="hold" nodeType="withEffect">
                                  <p:stCondLst>
                                    <p:cond delay="0"/>
                                  </p:stCondLst>
                                  <p:childTnLst>
                                    <p:set>
                                      <p:cBhvr>
                                        <p:cTn id="18" dur="1" fill="hold">
                                          <p:stCondLst>
                                            <p:cond delay="0"/>
                                          </p:stCondLst>
                                        </p:cTn>
                                        <p:tgtEl>
                                          <p:spTgt spid="285704"/>
                                        </p:tgtEl>
                                        <p:attrNameLst>
                                          <p:attrName>style.visibility</p:attrName>
                                        </p:attrNameLst>
                                      </p:cBhvr>
                                      <p:to>
                                        <p:strVal val="visible"/>
                                      </p:to>
                                    </p:set>
                                    <p:animEffect transition="in" filter="wipe(left)">
                                      <p:cBhvr>
                                        <p:cTn id="19" dur="500"/>
                                        <p:tgtEl>
                                          <p:spTgt spid="28570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5698"/>
                                        </p:tgtEl>
                                        <p:attrNameLst>
                                          <p:attrName>style.visibility</p:attrName>
                                        </p:attrNameLst>
                                      </p:cBhvr>
                                      <p:to>
                                        <p:strVal val="visible"/>
                                      </p:to>
                                    </p:set>
                                    <p:animEffect transition="in" filter="fade">
                                      <p:cBhvr>
                                        <p:cTn id="24" dur="500"/>
                                        <p:tgtEl>
                                          <p:spTgt spid="28569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5705"/>
                                        </p:tgtEl>
                                        <p:attrNameLst>
                                          <p:attrName>style.visibility</p:attrName>
                                        </p:attrNameLst>
                                      </p:cBhvr>
                                      <p:to>
                                        <p:strVal val="visible"/>
                                      </p:to>
                                    </p:set>
                                    <p:animEffect transition="in" filter="fade">
                                      <p:cBhvr>
                                        <p:cTn id="29" dur="500"/>
                                        <p:tgtEl>
                                          <p:spTgt spid="285705"/>
                                        </p:tgtEl>
                                      </p:cBhvr>
                                    </p:animEffect>
                                  </p:childTnLst>
                                </p:cTn>
                              </p:par>
                            </p:childTnLst>
                          </p:cTn>
                        </p:par>
                        <p:par>
                          <p:cTn id="30" fill="hold">
                            <p:stCondLst>
                              <p:cond delay="500"/>
                            </p:stCondLst>
                            <p:childTnLst>
                              <p:par>
                                <p:cTn id="31" presetID="10" presetClass="entr" presetSubtype="0" fill="hold" nodeType="afterEffect">
                                  <p:stCondLst>
                                    <p:cond delay="250"/>
                                  </p:stCondLst>
                                  <p:childTnLst>
                                    <p:set>
                                      <p:cBhvr>
                                        <p:cTn id="32" dur="1" fill="hold">
                                          <p:stCondLst>
                                            <p:cond delay="0"/>
                                          </p:stCondLst>
                                        </p:cTn>
                                        <p:tgtEl>
                                          <p:spTgt spid="285706"/>
                                        </p:tgtEl>
                                        <p:attrNameLst>
                                          <p:attrName>style.visibility</p:attrName>
                                        </p:attrNameLst>
                                      </p:cBhvr>
                                      <p:to>
                                        <p:strVal val="visible"/>
                                      </p:to>
                                    </p:set>
                                    <p:animEffect transition="in" filter="fade">
                                      <p:cBhvr>
                                        <p:cTn id="33" dur="500"/>
                                        <p:tgtEl>
                                          <p:spTgt spid="285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2" grpId="0" animBg="1" autoUpdateAnimBg="0"/>
      <p:bldP spid="28570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noFill/>
        </p:spPr>
        <p:txBody>
          <a:bodyPr/>
          <a:lstStyle/>
          <a:p>
            <a:fld id="{367DE467-E15A-4EBE-979F-FED4C786C836}" type="slidenum">
              <a:rPr lang="en-US" smtClean="0">
                <a:solidFill>
                  <a:srgbClr val="000000"/>
                </a:solidFill>
              </a:rPr>
              <a:pPr/>
              <a:t>26</a:t>
            </a:fld>
            <a:endParaRPr lang="en-US">
              <a:solidFill>
                <a:srgbClr val="000000"/>
              </a:solidFill>
            </a:endParaRPr>
          </a:p>
        </p:txBody>
      </p:sp>
      <p:sp>
        <p:nvSpPr>
          <p:cNvPr id="285700" name="Rectangle 4"/>
          <p:cNvSpPr>
            <a:spLocks noGrp="1" noChangeArrowheads="1"/>
          </p:cNvSpPr>
          <p:nvPr>
            <p:ph type="title"/>
          </p:nvPr>
        </p:nvSpPr>
        <p:spPr>
          <a:xfrm>
            <a:off x="457200" y="76200"/>
            <a:ext cx="8305800" cy="685800"/>
          </a:xfrm>
        </p:spPr>
        <p:txBody>
          <a:bodyPr/>
          <a:lstStyle/>
          <a:p>
            <a:pPr eaLnBrk="1" hangingPunct="1">
              <a:defRPr/>
            </a:pPr>
            <a:r>
              <a:rPr lang="en-US" sz="3200" b="1" dirty="0">
                <a:solidFill>
                  <a:srgbClr val="FF0000"/>
                </a:solidFill>
                <a:effectLst>
                  <a:outerShdw blurRad="38100" dist="38100" dir="2700000" algn="tl">
                    <a:srgbClr val="C0C0C0"/>
                  </a:outerShdw>
                </a:effectLst>
                <a:latin typeface="Comic Sans MS" pitchFamily="66" charset="0"/>
              </a:rPr>
              <a:t>Fertilization</a:t>
            </a:r>
            <a:r>
              <a:rPr lang="en-US" sz="3200" b="1" dirty="0">
                <a:effectLst>
                  <a:outerShdw blurRad="38100" dist="38100" dir="2700000" algn="tl">
                    <a:srgbClr val="C0C0C0"/>
                  </a:outerShdw>
                </a:effectLst>
                <a:latin typeface="Comic Sans MS" pitchFamily="66" charset="0"/>
              </a:rPr>
              <a:t> – “Putting it all together”</a:t>
            </a:r>
          </a:p>
        </p:txBody>
      </p:sp>
      <p:pic>
        <p:nvPicPr>
          <p:cNvPr id="11" name="Content Placeholder 10"/>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724400" y="1295400"/>
            <a:ext cx="4213476" cy="4953000"/>
          </a:xfrm>
          <a:prstGeom prst="rect">
            <a:avLst/>
          </a:prstGeom>
        </p:spPr>
      </p:pic>
      <p:pic>
        <p:nvPicPr>
          <p:cNvPr id="12" name="Content Placeholder 2"/>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381000" y="990600"/>
            <a:ext cx="4038600" cy="2667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810000"/>
            <a:ext cx="4038600" cy="2819400"/>
          </a:xfrm>
          <a:prstGeom prst="rect">
            <a:avLst/>
          </a:prstGeom>
        </p:spPr>
      </p:pic>
    </p:spTree>
    <p:extLst>
      <p:ext uri="{BB962C8B-B14F-4D97-AF65-F5344CB8AC3E}">
        <p14:creationId xmlns:p14="http://schemas.microsoft.com/office/powerpoint/2010/main" val="344537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3048000"/>
          </a:xfrm>
        </p:spPr>
        <p:txBody>
          <a:bodyPr/>
          <a:lstStyle/>
          <a:p>
            <a:pPr>
              <a:spcBef>
                <a:spcPts val="1800"/>
              </a:spcBef>
            </a:pPr>
            <a:r>
              <a:rPr lang="en-US" b="1" dirty="0">
                <a:solidFill>
                  <a:srgbClr val="FF0000"/>
                </a:solidFill>
              </a:rPr>
              <a:t>Gametes </a:t>
            </a:r>
            <a:r>
              <a:rPr lang="en-US" sz="2400" b="1" dirty="0">
                <a:solidFill>
                  <a:schemeClr val="accent2">
                    <a:lumMod val="75000"/>
                  </a:schemeClr>
                </a:solidFill>
              </a:rPr>
              <a:t>(haploid sex cells)</a:t>
            </a:r>
            <a:r>
              <a:rPr lang="en-US" sz="2400" dirty="0">
                <a:solidFill>
                  <a:schemeClr val="accent2">
                    <a:lumMod val="75000"/>
                  </a:schemeClr>
                </a:solidFill>
              </a:rPr>
              <a:t> </a:t>
            </a:r>
            <a:r>
              <a:rPr lang="en-US" dirty="0">
                <a:solidFill>
                  <a:schemeClr val="bg1">
                    <a:lumMod val="50000"/>
                  </a:schemeClr>
                </a:solidFill>
              </a:rPr>
              <a:t>are made by </a:t>
            </a:r>
            <a:r>
              <a:rPr lang="en-US" b="1" dirty="0">
                <a:solidFill>
                  <a:srgbClr val="0000FF"/>
                </a:solidFill>
              </a:rPr>
              <a:t>MEIOSIS</a:t>
            </a:r>
            <a:r>
              <a:rPr lang="en-US" dirty="0"/>
              <a:t> </a:t>
            </a:r>
            <a:r>
              <a:rPr lang="en-US" dirty="0">
                <a:solidFill>
                  <a:schemeClr val="bg1">
                    <a:lumMod val="50000"/>
                  </a:schemeClr>
                </a:solidFill>
              </a:rPr>
              <a:t>in the</a:t>
            </a:r>
            <a:r>
              <a:rPr lang="en-US" dirty="0"/>
              <a:t> </a:t>
            </a:r>
            <a:r>
              <a:rPr lang="en-US" b="1" dirty="0">
                <a:solidFill>
                  <a:srgbClr val="FF0000"/>
                </a:solidFill>
              </a:rPr>
              <a:t>ovaries</a:t>
            </a:r>
            <a:r>
              <a:rPr lang="en-US" dirty="0"/>
              <a:t> </a:t>
            </a:r>
            <a:r>
              <a:rPr lang="en-US" dirty="0">
                <a:solidFill>
                  <a:schemeClr val="bg1">
                    <a:lumMod val="50000"/>
                  </a:schemeClr>
                </a:solidFill>
              </a:rPr>
              <a:t>and</a:t>
            </a:r>
            <a:r>
              <a:rPr lang="en-US" dirty="0"/>
              <a:t> </a:t>
            </a:r>
            <a:r>
              <a:rPr lang="en-US" b="1" dirty="0">
                <a:solidFill>
                  <a:srgbClr val="FF0000"/>
                </a:solidFill>
              </a:rPr>
              <a:t>testes.</a:t>
            </a:r>
          </a:p>
          <a:p>
            <a:pPr lvl="0">
              <a:spcBef>
                <a:spcPts val="1800"/>
              </a:spcBef>
            </a:pPr>
            <a:r>
              <a:rPr lang="en-US" b="1" dirty="0">
                <a:solidFill>
                  <a:srgbClr val="0000FF"/>
                </a:solidFill>
              </a:rPr>
              <a:t>MEIOSIS</a:t>
            </a:r>
            <a:r>
              <a:rPr lang="en-US" dirty="0">
                <a:solidFill>
                  <a:prstClr val="black"/>
                </a:solidFill>
              </a:rPr>
              <a:t> is a type of </a:t>
            </a:r>
            <a:r>
              <a:rPr lang="en-US" dirty="0">
                <a:solidFill>
                  <a:srgbClr val="FF0000"/>
                </a:solidFill>
              </a:rPr>
              <a:t>cell division</a:t>
            </a:r>
            <a:r>
              <a:rPr lang="en-US" dirty="0">
                <a:solidFill>
                  <a:prstClr val="black"/>
                </a:solidFill>
              </a:rPr>
              <a:t> that produces </a:t>
            </a:r>
            <a:r>
              <a:rPr lang="en-US" b="1" dirty="0">
                <a:solidFill>
                  <a:srgbClr val="0000FF"/>
                </a:solidFill>
              </a:rPr>
              <a:t>haploid gametes </a:t>
            </a:r>
            <a:r>
              <a:rPr lang="en-US" dirty="0">
                <a:solidFill>
                  <a:prstClr val="black"/>
                </a:solidFill>
              </a:rPr>
              <a:t>in </a:t>
            </a:r>
            <a:r>
              <a:rPr lang="en-US" dirty="0">
                <a:solidFill>
                  <a:srgbClr val="FF0000"/>
                </a:solidFill>
              </a:rPr>
              <a:t>diploid organisms.</a:t>
            </a:r>
            <a:endParaRPr lang="en-US" dirty="0">
              <a:solidFill>
                <a:prstClr val="black"/>
              </a:solidFill>
            </a:endParaRPr>
          </a:p>
          <a:p>
            <a:pPr lvl="0">
              <a:spcBef>
                <a:spcPts val="1800"/>
              </a:spcBef>
            </a:pPr>
            <a:r>
              <a:rPr lang="en-US" dirty="0">
                <a:solidFill>
                  <a:srgbClr val="FF0000"/>
                </a:solidFill>
              </a:rPr>
              <a:t>Two haploid gametes </a:t>
            </a:r>
            <a:r>
              <a:rPr lang="en-US" dirty="0">
                <a:solidFill>
                  <a:prstClr val="black"/>
                </a:solidFill>
              </a:rPr>
              <a:t>may then combine in </a:t>
            </a:r>
            <a:r>
              <a:rPr lang="en-US" dirty="0">
                <a:solidFill>
                  <a:srgbClr val="0000FF"/>
                </a:solidFill>
              </a:rPr>
              <a:t>fertilization</a:t>
            </a:r>
            <a:r>
              <a:rPr lang="en-US" dirty="0">
                <a:solidFill>
                  <a:prstClr val="black"/>
                </a:solidFill>
              </a:rPr>
              <a:t> to restore the </a:t>
            </a:r>
            <a:r>
              <a:rPr lang="en-US" dirty="0">
                <a:solidFill>
                  <a:srgbClr val="FF0000"/>
                </a:solidFill>
              </a:rPr>
              <a:t>diploid state </a:t>
            </a:r>
            <a:r>
              <a:rPr lang="en-US" dirty="0">
                <a:solidFill>
                  <a:prstClr val="black"/>
                </a:solidFill>
              </a:rPr>
              <a:t>in the </a:t>
            </a:r>
            <a:r>
              <a:rPr lang="en-US" dirty="0">
                <a:solidFill>
                  <a:srgbClr val="0000FF"/>
                </a:solidFill>
              </a:rPr>
              <a:t>zygote.</a:t>
            </a:r>
          </a:p>
          <a:p>
            <a:pPr marL="0" indent="0">
              <a:buNone/>
            </a:pPr>
            <a:endParaRPr lang="en-US" b="1" dirty="0">
              <a:solidFill>
                <a:srgbClr val="FF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313267" y="365127"/>
            <a:ext cx="8475133" cy="625474"/>
          </a:xfrm>
        </p:spPr>
        <p:txBody>
          <a:bodyPr/>
          <a:lstStyle/>
          <a:p>
            <a:pPr algn="ctr"/>
            <a:r>
              <a:rPr lang="en-US" dirty="0">
                <a:solidFill>
                  <a:srgbClr val="FF0000"/>
                </a:solidFill>
                <a:effectLst>
                  <a:outerShdw blurRad="38100" dist="38100" dir="2700000" algn="tl">
                    <a:srgbClr val="000000">
                      <a:alpha val="43137"/>
                    </a:srgbClr>
                  </a:outerShdw>
                </a:effectLst>
              </a:rPr>
              <a:t>Gametes</a:t>
            </a:r>
            <a:r>
              <a:rPr lang="en-US" dirty="0">
                <a:solidFill>
                  <a:srgbClr val="0000FF"/>
                </a:solidFill>
                <a:effectLst>
                  <a:outerShdw blurRad="38100" dist="38100" dir="2700000" algn="tl">
                    <a:srgbClr val="000000">
                      <a:alpha val="43137"/>
                    </a:srgbClr>
                  </a:outerShdw>
                </a:effectLst>
              </a:rPr>
              <a:t> have a </a:t>
            </a:r>
            <a:r>
              <a:rPr lang="en-US" dirty="0">
                <a:solidFill>
                  <a:srgbClr val="FF0000"/>
                </a:solidFill>
                <a:effectLst>
                  <a:outerShdw blurRad="38100" dist="38100" dir="2700000" algn="tl">
                    <a:srgbClr val="000000">
                      <a:alpha val="43137"/>
                    </a:srgbClr>
                  </a:outerShdw>
                </a:effectLst>
              </a:rPr>
              <a:t>Single Set </a:t>
            </a:r>
            <a:r>
              <a:rPr lang="en-US" dirty="0">
                <a:solidFill>
                  <a:srgbClr val="0000FF"/>
                </a:solidFill>
                <a:effectLst>
                  <a:outerShdw blurRad="38100" dist="38100" dir="2700000" algn="tl">
                    <a:srgbClr val="000000">
                      <a:alpha val="43137"/>
                    </a:srgbClr>
                  </a:outerShdw>
                </a:effectLst>
              </a:rPr>
              <a:t>of </a:t>
            </a:r>
            <a:r>
              <a:rPr lang="en-US" dirty="0">
                <a:solidFill>
                  <a:srgbClr val="FF0000"/>
                </a:solidFill>
                <a:effectLst>
                  <a:outerShdw blurRad="38100" dist="38100" dir="2700000" algn="tl">
                    <a:srgbClr val="000000">
                      <a:alpha val="43137"/>
                    </a:srgbClr>
                  </a:outerShdw>
                </a:effectLst>
              </a:rPr>
              <a:t>Chromosomes</a:t>
            </a:r>
            <a:endParaRPr lang="en-US" dirty="0">
              <a:effectLst>
                <a:outerShdw blurRad="38100" dist="38100" dir="2700000" algn="tl">
                  <a:srgbClr val="000000">
                    <a:alpha val="43137"/>
                  </a:srgbClr>
                </a:outerShdw>
              </a:effectLst>
            </a:endParaRPr>
          </a:p>
        </p:txBody>
      </p:sp>
      <p:grpSp>
        <p:nvGrpSpPr>
          <p:cNvPr id="10" name="Group 9">
            <a:extLst>
              <a:ext uri="{FF2B5EF4-FFF2-40B4-BE49-F238E27FC236}">
                <a16:creationId xmlns:a16="http://schemas.microsoft.com/office/drawing/2014/main" id="{A5A026A5-6256-4569-A970-C8310869822D}"/>
              </a:ext>
            </a:extLst>
          </p:cNvPr>
          <p:cNvGrpSpPr/>
          <p:nvPr/>
        </p:nvGrpSpPr>
        <p:grpSpPr>
          <a:xfrm>
            <a:off x="841935" y="4186374"/>
            <a:ext cx="7400861" cy="2648015"/>
            <a:chOff x="841935" y="4186374"/>
            <a:chExt cx="7400861" cy="2648015"/>
          </a:xfrm>
        </p:grpSpPr>
        <p:pic>
          <p:nvPicPr>
            <p:cNvPr id="8" name="Picture 7">
              <a:extLst>
                <a:ext uri="{FF2B5EF4-FFF2-40B4-BE49-F238E27FC236}">
                  <a16:creationId xmlns:a16="http://schemas.microsoft.com/office/drawing/2014/main" id="{0F8AF58D-7EC2-454B-B5A7-4D668B5E3CFA}"/>
                </a:ext>
              </a:extLst>
            </p:cNvPr>
            <p:cNvPicPr>
              <a:picLocks noChangeAspect="1"/>
            </p:cNvPicPr>
            <p:nvPr/>
          </p:nvPicPr>
          <p:blipFill>
            <a:blip r:embed="rId3"/>
            <a:stretch>
              <a:fillRect/>
            </a:stretch>
          </p:blipFill>
          <p:spPr>
            <a:xfrm>
              <a:off x="841935" y="4186374"/>
              <a:ext cx="7400861" cy="2648015"/>
            </a:xfrm>
            <a:prstGeom prst="rect">
              <a:avLst/>
            </a:prstGeom>
          </p:spPr>
        </p:pic>
        <p:sp>
          <p:nvSpPr>
            <p:cNvPr id="9" name="TextBox 8">
              <a:extLst>
                <a:ext uri="{FF2B5EF4-FFF2-40B4-BE49-F238E27FC236}">
                  <a16:creationId xmlns:a16="http://schemas.microsoft.com/office/drawing/2014/main" id="{1E855562-8A76-4C09-9025-A2B647DE8960}"/>
                </a:ext>
              </a:extLst>
            </p:cNvPr>
            <p:cNvSpPr txBox="1"/>
            <p:nvPr/>
          </p:nvSpPr>
          <p:spPr>
            <a:xfrm>
              <a:off x="4648200" y="4267200"/>
              <a:ext cx="1447800" cy="369332"/>
            </a:xfrm>
            <a:prstGeom prst="rect">
              <a:avLst/>
            </a:prstGeom>
            <a:solidFill>
              <a:srgbClr val="FFC000"/>
            </a:solidFill>
          </p:spPr>
          <p:txBody>
            <a:bodyPr wrap="square" rtlCol="0">
              <a:spAutoFit/>
            </a:bodyPr>
            <a:lstStyle/>
            <a:p>
              <a:pPr algn="ctr"/>
              <a:r>
                <a:rPr lang="en-US" dirty="0"/>
                <a:t>Fertilization</a:t>
              </a:r>
            </a:p>
          </p:txBody>
        </p:sp>
      </p:grpSp>
    </p:spTree>
    <p:extLst>
      <p:ext uri="{BB962C8B-B14F-4D97-AF65-F5344CB8AC3E}">
        <p14:creationId xmlns:p14="http://schemas.microsoft.com/office/powerpoint/2010/main" val="304787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475133" cy="1143000"/>
          </a:xfrm>
        </p:spPr>
        <p:txBody>
          <a:bodyPr/>
          <a:lstStyle/>
          <a:p>
            <a:pPr>
              <a:spcBef>
                <a:spcPts val="1200"/>
              </a:spcBef>
            </a:pPr>
            <a:r>
              <a:rPr lang="en-US" b="1" dirty="0">
                <a:solidFill>
                  <a:srgbClr val="0000FF"/>
                </a:solidFill>
                <a:effectLst>
                  <a:outerShdw blurRad="38100" dist="38100" dir="2700000" algn="tl">
                    <a:srgbClr val="000000">
                      <a:alpha val="43137"/>
                    </a:srgbClr>
                  </a:outerShdw>
                </a:effectLst>
              </a:rPr>
              <a:t>MEIOSIS</a:t>
            </a:r>
            <a:r>
              <a:rPr lang="en-US" b="1" dirty="0">
                <a:effectLst>
                  <a:outerShdw blurRad="38100" dist="38100" dir="2700000" algn="tl">
                    <a:srgbClr val="000000">
                      <a:alpha val="43137"/>
                    </a:srgbClr>
                  </a:outerShdw>
                </a:effectLst>
              </a:rPr>
              <a:t> </a:t>
            </a:r>
            <a:r>
              <a:rPr lang="en-US" b="1" u="sng" dirty="0">
                <a:solidFill>
                  <a:srgbClr val="FF0000"/>
                </a:solidFill>
                <a:effectLst>
                  <a:outerShdw blurRad="38100" dist="38100" dir="2700000" algn="tl">
                    <a:srgbClr val="000000">
                      <a:alpha val="43137"/>
                    </a:srgbClr>
                  </a:outerShdw>
                </a:effectLst>
              </a:rPr>
              <a:t>reduces</a:t>
            </a:r>
            <a:r>
              <a:rPr lang="en-US" b="1" dirty="0">
                <a:solidFill>
                  <a:srgbClr val="FF0000"/>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rPr>
              <a:t>the chromosome number by </a:t>
            </a:r>
            <a:r>
              <a:rPr lang="en-US" b="1" dirty="0">
                <a:solidFill>
                  <a:srgbClr val="FF0000"/>
                </a:solidFill>
                <a:effectLst>
                  <a:outerShdw blurRad="38100" dist="38100" dir="2700000" algn="tl">
                    <a:srgbClr val="000000">
                      <a:alpha val="43137"/>
                    </a:srgbClr>
                  </a:outerShdw>
                </a:effectLst>
              </a:rPr>
              <a:t>HALF</a:t>
            </a:r>
            <a:r>
              <a:rPr lang="en-US" b="1" dirty="0">
                <a:solidFill>
                  <a:srgbClr val="0000FF"/>
                </a:solidFill>
                <a:effectLst>
                  <a:outerShdw blurRad="38100" dist="38100" dir="2700000" algn="tl">
                    <a:srgbClr val="000000">
                      <a:alpha val="43137"/>
                    </a:srgbClr>
                  </a:outerShdw>
                </a:effectLst>
              </a:rPr>
              <a:t>:</a:t>
            </a:r>
          </a:p>
          <a:p>
            <a:endParaRPr lang="en-US" b="1" dirty="0">
              <a:solidFill>
                <a:srgbClr val="FF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313267" y="365127"/>
            <a:ext cx="8475133" cy="625474"/>
          </a:xfrm>
        </p:spPr>
        <p:txBody>
          <a:bodyPr/>
          <a:lstStyle/>
          <a:p>
            <a:pPr algn="ctr"/>
            <a:r>
              <a:rPr lang="en-US" dirty="0">
                <a:solidFill>
                  <a:srgbClr val="FF0000"/>
                </a:solidFill>
                <a:effectLst>
                  <a:outerShdw blurRad="38100" dist="38100" dir="2700000" algn="tl">
                    <a:srgbClr val="000000">
                      <a:alpha val="43137"/>
                    </a:srgbClr>
                  </a:outerShdw>
                </a:effectLst>
              </a:rPr>
              <a:t>Gametes</a:t>
            </a:r>
            <a:r>
              <a:rPr lang="en-US" dirty="0">
                <a:solidFill>
                  <a:srgbClr val="0000FF"/>
                </a:solidFill>
                <a:effectLst>
                  <a:outerShdw blurRad="38100" dist="38100" dir="2700000" algn="tl">
                    <a:srgbClr val="000000">
                      <a:alpha val="43137"/>
                    </a:srgbClr>
                  </a:outerShdw>
                </a:effectLst>
              </a:rPr>
              <a:t> have a </a:t>
            </a:r>
            <a:r>
              <a:rPr lang="en-US" dirty="0">
                <a:solidFill>
                  <a:srgbClr val="FF0000"/>
                </a:solidFill>
                <a:effectLst>
                  <a:outerShdw blurRad="38100" dist="38100" dir="2700000" algn="tl">
                    <a:srgbClr val="000000">
                      <a:alpha val="43137"/>
                    </a:srgbClr>
                  </a:outerShdw>
                </a:effectLst>
              </a:rPr>
              <a:t>Single Set </a:t>
            </a:r>
            <a:r>
              <a:rPr lang="en-US" dirty="0">
                <a:solidFill>
                  <a:srgbClr val="0000FF"/>
                </a:solidFill>
                <a:effectLst>
                  <a:outerShdw blurRad="38100" dist="38100" dir="2700000" algn="tl">
                    <a:srgbClr val="000000">
                      <a:alpha val="43137"/>
                    </a:srgbClr>
                  </a:outerShdw>
                </a:effectLst>
              </a:rPr>
              <a:t>of </a:t>
            </a:r>
            <a:r>
              <a:rPr lang="en-US" dirty="0">
                <a:solidFill>
                  <a:srgbClr val="FF0000"/>
                </a:solidFill>
                <a:effectLst>
                  <a:outerShdw blurRad="38100" dist="38100" dir="2700000" algn="tl">
                    <a:srgbClr val="000000">
                      <a:alpha val="43137"/>
                    </a:srgbClr>
                  </a:outerShdw>
                </a:effectLst>
              </a:rPr>
              <a:t>Chromosomes</a:t>
            </a:r>
            <a:endParaRPr lang="en-US"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104CF876-F5B5-4566-82C5-E41DBEA37086}"/>
              </a:ext>
            </a:extLst>
          </p:cNvPr>
          <p:cNvPicPr>
            <a:picLocks noChangeAspect="1"/>
          </p:cNvPicPr>
          <p:nvPr/>
        </p:nvPicPr>
        <p:blipFill rotWithShape="1">
          <a:blip r:embed="rId3"/>
          <a:srcRect r="33527"/>
          <a:stretch/>
        </p:blipFill>
        <p:spPr>
          <a:xfrm>
            <a:off x="3581401" y="1828641"/>
            <a:ext cx="3581402" cy="3657917"/>
          </a:xfrm>
          <a:prstGeom prst="rect">
            <a:avLst/>
          </a:prstGeom>
        </p:spPr>
      </p:pic>
      <p:sp>
        <p:nvSpPr>
          <p:cNvPr id="7" name="TextBox 6">
            <a:extLst>
              <a:ext uri="{FF2B5EF4-FFF2-40B4-BE49-F238E27FC236}">
                <a16:creationId xmlns:a16="http://schemas.microsoft.com/office/drawing/2014/main" id="{854F7356-D21C-40EF-A888-B097004240C5}"/>
              </a:ext>
            </a:extLst>
          </p:cNvPr>
          <p:cNvSpPr txBox="1"/>
          <p:nvPr/>
        </p:nvSpPr>
        <p:spPr>
          <a:xfrm>
            <a:off x="-1" y="2262188"/>
            <a:ext cx="3581401" cy="3939540"/>
          </a:xfrm>
          <a:prstGeom prst="rect">
            <a:avLst/>
          </a:prstGeom>
          <a:noFill/>
        </p:spPr>
        <p:txBody>
          <a:bodyPr wrap="square">
            <a:spAutoFit/>
          </a:bodyPr>
          <a:lstStyle/>
          <a:p>
            <a:pPr marL="342900" lvl="2" indent="-342900" fontAlgn="base">
              <a:spcBef>
                <a:spcPts val="1200"/>
              </a:spcBef>
              <a:spcAft>
                <a:spcPct val="0"/>
              </a:spcAft>
              <a:buClr>
                <a:srgbClr val="808080"/>
              </a:buClr>
              <a:buFont typeface="Wingdings" pitchFamily="2" charset="2"/>
              <a:buChar char="ü"/>
              <a:defRPr/>
            </a:pPr>
            <a:r>
              <a:rPr lang="en-US" sz="2400" b="1" kern="0" dirty="0">
                <a:solidFill>
                  <a:srgbClr val="808080"/>
                </a:solidFill>
              </a:rPr>
              <a:t>Daughter cells</a:t>
            </a:r>
            <a:r>
              <a:rPr lang="en-US" sz="2400" b="1" kern="0" dirty="0">
                <a:solidFill>
                  <a:srgbClr val="333333"/>
                </a:solidFill>
              </a:rPr>
              <a:t> </a:t>
            </a:r>
            <a:r>
              <a:rPr lang="en-US" sz="2400" b="1" kern="0" dirty="0">
                <a:solidFill>
                  <a:srgbClr val="FF0000"/>
                </a:solidFill>
                <a:effectLst>
                  <a:outerShdw blurRad="38100" dist="38100" dir="2700000" algn="tl">
                    <a:srgbClr val="000000">
                      <a:alpha val="43137"/>
                    </a:srgbClr>
                  </a:outerShdw>
                </a:effectLst>
              </a:rPr>
              <a:t>contain half  the number of chromosomes</a:t>
            </a:r>
            <a:r>
              <a:rPr lang="en-US" sz="2400" b="1" kern="0" dirty="0">
                <a:solidFill>
                  <a:srgbClr val="333333"/>
                </a:solidFill>
                <a:effectLst>
                  <a:outerShdw blurRad="38100" dist="38100" dir="2700000" algn="tl">
                    <a:srgbClr val="000000">
                      <a:alpha val="43137"/>
                    </a:srgbClr>
                  </a:outerShdw>
                </a:effectLst>
              </a:rPr>
              <a:t> </a:t>
            </a:r>
            <a:r>
              <a:rPr lang="en-US" sz="2400" b="1" kern="0" dirty="0">
                <a:solidFill>
                  <a:srgbClr val="808080"/>
                </a:solidFill>
              </a:rPr>
              <a:t>as the parent cell.</a:t>
            </a:r>
          </a:p>
          <a:p>
            <a:pPr marL="347663" lvl="2" indent="-342900" fontAlgn="base">
              <a:spcBef>
                <a:spcPts val="1200"/>
              </a:spcBef>
              <a:spcAft>
                <a:spcPct val="0"/>
              </a:spcAft>
              <a:buClr>
                <a:srgbClr val="808080"/>
              </a:buClr>
              <a:buFont typeface="Wingdings" pitchFamily="2" charset="2"/>
              <a:buChar char="ü"/>
              <a:defRPr/>
            </a:pPr>
            <a:r>
              <a:rPr lang="en-US" sz="2400" b="1" kern="0" dirty="0">
                <a:solidFill>
                  <a:srgbClr val="808080"/>
                </a:solidFill>
              </a:rPr>
              <a:t>Preceded by </a:t>
            </a:r>
            <a:r>
              <a:rPr lang="en-US" sz="2400" b="1" kern="0" dirty="0">
                <a:solidFill>
                  <a:srgbClr val="0000FF"/>
                </a:solidFill>
                <a:effectLst>
                  <a:outerShdw blurRad="38100" dist="38100" dir="2700000" algn="tl">
                    <a:srgbClr val="000000">
                      <a:alpha val="43137"/>
                    </a:srgbClr>
                  </a:outerShdw>
                </a:effectLst>
              </a:rPr>
              <a:t>Replication</a:t>
            </a:r>
            <a:r>
              <a:rPr lang="en-US" sz="2400" b="1" kern="0" dirty="0">
                <a:solidFill>
                  <a:srgbClr val="808080"/>
                </a:solidFill>
              </a:rPr>
              <a:t> and followed by two divisions: </a:t>
            </a:r>
            <a:r>
              <a:rPr lang="en-US" sz="2400" b="1" kern="0" dirty="0">
                <a:solidFill>
                  <a:srgbClr val="FF0000"/>
                </a:solidFill>
                <a:effectLst>
                  <a:outerShdw blurRad="38100" dist="38100" dir="2700000" algn="tl">
                    <a:srgbClr val="000000">
                      <a:alpha val="43137"/>
                    </a:srgbClr>
                  </a:outerShdw>
                </a:effectLst>
              </a:rPr>
              <a:t>Meiosis I</a:t>
            </a:r>
            <a:r>
              <a:rPr lang="en-US" sz="2400" b="1" kern="0" dirty="0">
                <a:solidFill>
                  <a:srgbClr val="FF0000"/>
                </a:solidFill>
              </a:rPr>
              <a:t> </a:t>
            </a:r>
            <a:r>
              <a:rPr lang="en-US" sz="2400" b="1" kern="0" dirty="0">
                <a:solidFill>
                  <a:srgbClr val="808080"/>
                </a:solidFill>
              </a:rPr>
              <a:t>and </a:t>
            </a:r>
            <a:r>
              <a:rPr lang="en-US" sz="2400" b="1" kern="0" dirty="0">
                <a:solidFill>
                  <a:srgbClr val="FF0000"/>
                </a:solidFill>
                <a:effectLst>
                  <a:outerShdw blurRad="38100" dist="38100" dir="2700000" algn="tl">
                    <a:srgbClr val="000000">
                      <a:alpha val="43137"/>
                    </a:srgbClr>
                  </a:outerShdw>
                </a:effectLst>
              </a:rPr>
              <a:t>Meiosis II.</a:t>
            </a:r>
          </a:p>
        </p:txBody>
      </p:sp>
      <p:pic>
        <p:nvPicPr>
          <p:cNvPr id="8" name="Picture 7">
            <a:extLst>
              <a:ext uri="{FF2B5EF4-FFF2-40B4-BE49-F238E27FC236}">
                <a16:creationId xmlns:a16="http://schemas.microsoft.com/office/drawing/2014/main" id="{8F0CDBF3-690D-4A24-87FE-F96764A54BEB}"/>
              </a:ext>
            </a:extLst>
          </p:cNvPr>
          <p:cNvPicPr>
            <a:picLocks noChangeAspect="1"/>
          </p:cNvPicPr>
          <p:nvPr/>
        </p:nvPicPr>
        <p:blipFill rotWithShape="1">
          <a:blip r:embed="rId3"/>
          <a:srcRect l="66472"/>
          <a:stretch/>
        </p:blipFill>
        <p:spPr>
          <a:xfrm>
            <a:off x="7239000" y="1905000"/>
            <a:ext cx="1806407" cy="3657917"/>
          </a:xfrm>
          <a:prstGeom prst="rect">
            <a:avLst/>
          </a:prstGeom>
        </p:spPr>
      </p:pic>
    </p:spTree>
    <p:extLst>
      <p:ext uri="{BB962C8B-B14F-4D97-AF65-F5344CB8AC3E}">
        <p14:creationId xmlns:p14="http://schemas.microsoft.com/office/powerpoint/2010/main" val="384721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4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Slide Number Placeholder 6"/>
          <p:cNvSpPr>
            <a:spLocks noGrp="1"/>
          </p:cNvSpPr>
          <p:nvPr>
            <p:ph type="sldNum" sz="quarter" idx="12"/>
          </p:nvPr>
        </p:nvSpPr>
        <p:spPr>
          <a:noFill/>
        </p:spPr>
        <p:txBody>
          <a:bodyPr/>
          <a:lstStyle/>
          <a:p>
            <a:fld id="{B9DA7480-C622-4FB7-B5AC-3A488AE791BF}" type="slidenum">
              <a:rPr lang="en-US" smtClean="0">
                <a:solidFill>
                  <a:srgbClr val="000000"/>
                </a:solidFill>
              </a:rPr>
              <a:pPr/>
              <a:t>29</a:t>
            </a:fld>
            <a:endParaRPr lang="en-US">
              <a:solidFill>
                <a:srgbClr val="000000"/>
              </a:solidFill>
            </a:endParaRPr>
          </a:p>
        </p:txBody>
      </p:sp>
      <p:sp>
        <p:nvSpPr>
          <p:cNvPr id="267351" name="Rectangle 87"/>
          <p:cNvSpPr>
            <a:spLocks noGrp="1" noChangeArrowheads="1"/>
          </p:cNvSpPr>
          <p:nvPr>
            <p:ph type="title"/>
          </p:nvPr>
        </p:nvSpPr>
        <p:spPr>
          <a:xfrm>
            <a:off x="0" y="112753"/>
            <a:ext cx="9067800" cy="685800"/>
          </a:xfrm>
        </p:spPr>
        <p:txBody>
          <a:bodyPr/>
          <a:lstStyle/>
          <a:p>
            <a:pPr algn="ctr" eaLnBrk="1" hangingPunct="1">
              <a:defRPr/>
            </a:pPr>
            <a:r>
              <a:rPr lang="en-US" b="1" dirty="0">
                <a:effectLst>
                  <a:outerShdw blurRad="38100" dist="38100" dir="2700000" algn="tl">
                    <a:srgbClr val="C0C0C0"/>
                  </a:outerShdw>
                </a:effectLst>
                <a:latin typeface="Comic Sans MS" pitchFamily="66" charset="0"/>
              </a:rPr>
              <a:t>Meiosis Forms Haploid Gametes</a:t>
            </a:r>
          </a:p>
        </p:txBody>
      </p:sp>
      <p:sp>
        <p:nvSpPr>
          <p:cNvPr id="267352" name="Rectangle 88"/>
          <p:cNvSpPr>
            <a:spLocks noGrp="1" noChangeArrowheads="1"/>
          </p:cNvSpPr>
          <p:nvPr>
            <p:ph type="body" sz="half" idx="1"/>
          </p:nvPr>
        </p:nvSpPr>
        <p:spPr>
          <a:xfrm>
            <a:off x="304800" y="1066800"/>
            <a:ext cx="8839200" cy="609600"/>
          </a:xfrm>
        </p:spPr>
        <p:txBody>
          <a:bodyPr/>
          <a:lstStyle/>
          <a:p>
            <a:pPr eaLnBrk="1" hangingPunct="1">
              <a:lnSpc>
                <a:spcPct val="90000"/>
              </a:lnSpc>
              <a:buClr>
                <a:schemeClr val="bg2"/>
              </a:buClr>
              <a:buFont typeface="Wingdings" pitchFamily="2" charset="2"/>
              <a:buChar char="ü"/>
              <a:defRPr/>
            </a:pPr>
            <a:r>
              <a:rPr lang="en-US" sz="2800" b="1" dirty="0">
                <a:solidFill>
                  <a:srgbClr val="0000FF"/>
                </a:solidFill>
                <a:effectLst>
                  <a:outerShdw blurRad="38100" dist="38100" dir="2700000" algn="tl">
                    <a:srgbClr val="C0C0C0"/>
                  </a:outerShdw>
                </a:effectLst>
                <a:latin typeface="Comic Sans MS" pitchFamily="66" charset="0"/>
              </a:rPr>
              <a:t>Meiosis</a:t>
            </a:r>
            <a:r>
              <a:rPr lang="en-US" sz="2800" b="1" dirty="0">
                <a:solidFill>
                  <a:schemeClr val="bg2"/>
                </a:solidFill>
                <a:effectLst>
                  <a:outerShdw blurRad="38100" dist="38100" dir="2700000" algn="tl">
                    <a:srgbClr val="C0C0C0"/>
                  </a:outerShdw>
                </a:effectLst>
                <a:latin typeface="Comic Sans MS" pitchFamily="66" charset="0"/>
              </a:rPr>
              <a:t> must </a:t>
            </a:r>
            <a:r>
              <a:rPr lang="en-US" sz="2800" b="1" dirty="0">
                <a:solidFill>
                  <a:srgbClr val="FF0000"/>
                </a:solidFill>
                <a:effectLst>
                  <a:outerShdw blurRad="38100" dist="38100" dir="2700000" algn="tl">
                    <a:srgbClr val="C0C0C0"/>
                  </a:outerShdw>
                </a:effectLst>
                <a:latin typeface="Comic Sans MS" pitchFamily="66" charset="0"/>
              </a:rPr>
              <a:t>reduce</a:t>
            </a:r>
            <a:r>
              <a:rPr lang="en-US" sz="2800" b="1" dirty="0">
                <a:solidFill>
                  <a:srgbClr val="339966"/>
                </a:solidFill>
                <a:effectLst>
                  <a:outerShdw blurRad="38100" dist="38100" dir="2700000" algn="tl">
                    <a:srgbClr val="C0C0C0"/>
                  </a:outerShdw>
                </a:effectLst>
                <a:latin typeface="Comic Sans MS" pitchFamily="66" charset="0"/>
              </a:rPr>
              <a:t> the chromosome number </a:t>
            </a:r>
            <a:r>
              <a:rPr lang="en-US" sz="2800" b="1" dirty="0">
                <a:solidFill>
                  <a:srgbClr val="FF0000"/>
                </a:solidFill>
                <a:effectLst>
                  <a:outerShdw blurRad="38100" dist="38100" dir="2700000" algn="tl">
                    <a:srgbClr val="C0C0C0"/>
                  </a:outerShdw>
                </a:effectLst>
                <a:latin typeface="Comic Sans MS" pitchFamily="66" charset="0"/>
              </a:rPr>
              <a:t>by half.</a:t>
            </a:r>
          </a:p>
          <a:p>
            <a:pPr eaLnBrk="1" hangingPunct="1">
              <a:lnSpc>
                <a:spcPct val="90000"/>
              </a:lnSpc>
              <a:buClr>
                <a:schemeClr val="bg2"/>
              </a:buClr>
              <a:buFont typeface="Wingdings" pitchFamily="2" charset="2"/>
              <a:buChar char="ü"/>
              <a:defRPr/>
            </a:pPr>
            <a:r>
              <a:rPr lang="en-US" sz="2800" b="1" dirty="0">
                <a:solidFill>
                  <a:srgbClr val="0000FF"/>
                </a:solidFill>
                <a:effectLst>
                  <a:outerShdw blurRad="38100" dist="38100" dir="2700000" algn="tl">
                    <a:srgbClr val="C0C0C0"/>
                  </a:outerShdw>
                </a:effectLst>
                <a:latin typeface="Comic Sans MS" pitchFamily="66" charset="0"/>
              </a:rPr>
              <a:t>Fertilization</a:t>
            </a:r>
            <a:r>
              <a:rPr lang="en-US" sz="2800" b="1" dirty="0">
                <a:solidFill>
                  <a:srgbClr val="339966"/>
                </a:solidFill>
                <a:effectLst>
                  <a:outerShdw blurRad="38100" dist="38100" dir="2700000" algn="tl">
                    <a:srgbClr val="C0C0C0"/>
                  </a:outerShdw>
                </a:effectLst>
                <a:latin typeface="Comic Sans MS" pitchFamily="66" charset="0"/>
              </a:rPr>
              <a:t> then </a:t>
            </a:r>
            <a:r>
              <a:rPr lang="en-US" sz="2800" b="1" dirty="0">
                <a:solidFill>
                  <a:srgbClr val="FF0000"/>
                </a:solidFill>
                <a:effectLst>
                  <a:outerShdw blurRad="38100" dist="38100" dir="2700000" algn="tl">
                    <a:srgbClr val="C0C0C0"/>
                  </a:outerShdw>
                </a:effectLst>
                <a:latin typeface="Comic Sans MS" pitchFamily="66" charset="0"/>
              </a:rPr>
              <a:t>restores</a:t>
            </a:r>
            <a:r>
              <a:rPr lang="en-US" sz="2800" b="1" dirty="0">
                <a:solidFill>
                  <a:schemeClr val="bg2"/>
                </a:solidFill>
                <a:effectLst>
                  <a:outerShdw blurRad="38100" dist="38100" dir="2700000" algn="tl">
                    <a:srgbClr val="C0C0C0"/>
                  </a:outerShdw>
                </a:effectLst>
                <a:latin typeface="Comic Sans MS" pitchFamily="66" charset="0"/>
              </a:rPr>
              <a:t> the </a:t>
            </a:r>
            <a:r>
              <a:rPr lang="en-US" sz="2800" b="1" dirty="0">
                <a:solidFill>
                  <a:srgbClr val="FF0000"/>
                </a:solidFill>
                <a:effectLst>
                  <a:outerShdw blurRad="38100" dist="38100" dir="2700000" algn="tl">
                    <a:srgbClr val="C0C0C0"/>
                  </a:outerShdw>
                </a:effectLst>
                <a:latin typeface="Comic Sans MS" pitchFamily="66" charset="0"/>
              </a:rPr>
              <a:t>diploid (2n) number.</a:t>
            </a:r>
          </a:p>
          <a:p>
            <a:pPr eaLnBrk="1" hangingPunct="1">
              <a:lnSpc>
                <a:spcPct val="90000"/>
              </a:lnSpc>
              <a:buClr>
                <a:schemeClr val="bg2"/>
              </a:buClr>
              <a:buFont typeface="Wingdings" pitchFamily="2" charset="2"/>
              <a:buChar char="ü"/>
              <a:defRPr/>
            </a:pPr>
            <a:endParaRPr lang="en-US" sz="2800" b="1" dirty="0">
              <a:solidFill>
                <a:schemeClr val="bg2"/>
              </a:solidFill>
              <a:effectLst>
                <a:outerShdw blurRad="38100" dist="38100" dir="2700000" algn="tl">
                  <a:srgbClr val="C0C0C0"/>
                </a:outerShdw>
              </a:effectLst>
              <a:latin typeface="Comic Sans MS" pitchFamily="66" charset="0"/>
            </a:endParaRPr>
          </a:p>
        </p:txBody>
      </p:sp>
      <p:grpSp>
        <p:nvGrpSpPr>
          <p:cNvPr id="2" name="Group 4"/>
          <p:cNvGrpSpPr>
            <a:grpSpLocks/>
          </p:cNvGrpSpPr>
          <p:nvPr/>
        </p:nvGrpSpPr>
        <p:grpSpPr bwMode="auto">
          <a:xfrm>
            <a:off x="5562600" y="5486400"/>
            <a:ext cx="1447800" cy="990600"/>
            <a:chOff x="4416" y="3360"/>
            <a:chExt cx="1104" cy="816"/>
          </a:xfrm>
        </p:grpSpPr>
        <p:sp>
          <p:nvSpPr>
            <p:cNvPr id="267269" name="Oval 5"/>
            <p:cNvSpPr>
              <a:spLocks noChangeArrowheads="1"/>
            </p:cNvSpPr>
            <p:nvPr/>
          </p:nvSpPr>
          <p:spPr bwMode="auto">
            <a:xfrm>
              <a:off x="4416" y="3360"/>
              <a:ext cx="1104" cy="816"/>
            </a:xfrm>
            <a:prstGeom prst="ellipse">
              <a:avLst/>
            </a:prstGeom>
            <a:solidFill>
              <a:srgbClr val="FFFF66"/>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nvGrpSpPr>
            <p:cNvPr id="3" name="Group 6"/>
            <p:cNvGrpSpPr>
              <a:grpSpLocks/>
            </p:cNvGrpSpPr>
            <p:nvPr/>
          </p:nvGrpSpPr>
          <p:grpSpPr bwMode="auto">
            <a:xfrm>
              <a:off x="4656" y="3648"/>
              <a:ext cx="624" cy="240"/>
              <a:chOff x="1440" y="2496"/>
              <a:chExt cx="624" cy="240"/>
            </a:xfrm>
          </p:grpSpPr>
          <p:grpSp>
            <p:nvGrpSpPr>
              <p:cNvPr id="4" name="Group 7"/>
              <p:cNvGrpSpPr>
                <a:grpSpLocks/>
              </p:cNvGrpSpPr>
              <p:nvPr/>
            </p:nvGrpSpPr>
            <p:grpSpPr bwMode="auto">
              <a:xfrm>
                <a:off x="1440" y="2640"/>
                <a:ext cx="624" cy="96"/>
                <a:chOff x="816" y="2688"/>
                <a:chExt cx="912" cy="96"/>
              </a:xfrm>
            </p:grpSpPr>
            <p:sp>
              <p:nvSpPr>
                <p:cNvPr id="267272" name="AutoShape 8"/>
                <p:cNvSpPr>
                  <a:spLocks noChangeArrowheads="1"/>
                </p:cNvSpPr>
                <p:nvPr/>
              </p:nvSpPr>
              <p:spPr bwMode="auto">
                <a:xfrm>
                  <a:off x="816" y="2688"/>
                  <a:ext cx="577"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273" name="AutoShape 9"/>
                <p:cNvSpPr>
                  <a:spLocks noChangeArrowheads="1"/>
                </p:cNvSpPr>
                <p:nvPr/>
              </p:nvSpPr>
              <p:spPr bwMode="auto">
                <a:xfrm>
                  <a:off x="1488" y="2688"/>
                  <a:ext cx="242"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602" name="AutoShape 10"/>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nvGrpSpPr>
              <p:cNvPr id="5" name="Group 11"/>
              <p:cNvGrpSpPr>
                <a:grpSpLocks/>
              </p:cNvGrpSpPr>
              <p:nvPr/>
            </p:nvGrpSpPr>
            <p:grpSpPr bwMode="auto">
              <a:xfrm>
                <a:off x="1440" y="2496"/>
                <a:ext cx="624" cy="96"/>
                <a:chOff x="816" y="2688"/>
                <a:chExt cx="912" cy="96"/>
              </a:xfrm>
            </p:grpSpPr>
            <p:sp>
              <p:nvSpPr>
                <p:cNvPr id="267276" name="AutoShape 12"/>
                <p:cNvSpPr>
                  <a:spLocks noChangeArrowheads="1"/>
                </p:cNvSpPr>
                <p:nvPr/>
              </p:nvSpPr>
              <p:spPr bwMode="auto">
                <a:xfrm>
                  <a:off x="816" y="2688"/>
                  <a:ext cx="577"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277" name="AutoShape 13"/>
                <p:cNvSpPr>
                  <a:spLocks noChangeArrowheads="1"/>
                </p:cNvSpPr>
                <p:nvPr/>
              </p:nvSpPr>
              <p:spPr bwMode="auto">
                <a:xfrm>
                  <a:off x="1488" y="2688"/>
                  <a:ext cx="242"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99" name="AutoShape 14"/>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grpSp>
      <p:grpSp>
        <p:nvGrpSpPr>
          <p:cNvPr id="6" name="Group 15"/>
          <p:cNvGrpSpPr>
            <a:grpSpLocks/>
          </p:cNvGrpSpPr>
          <p:nvPr/>
        </p:nvGrpSpPr>
        <p:grpSpPr bwMode="auto">
          <a:xfrm>
            <a:off x="507932" y="2963989"/>
            <a:ext cx="6468855" cy="1600200"/>
            <a:chOff x="336" y="1728"/>
            <a:chExt cx="4019" cy="1008"/>
          </a:xfrm>
        </p:grpSpPr>
        <p:grpSp>
          <p:nvGrpSpPr>
            <p:cNvPr id="7" name="Group 16"/>
            <p:cNvGrpSpPr>
              <a:grpSpLocks/>
            </p:cNvGrpSpPr>
            <p:nvPr/>
          </p:nvGrpSpPr>
          <p:grpSpPr bwMode="auto">
            <a:xfrm>
              <a:off x="336" y="1728"/>
              <a:ext cx="4019" cy="288"/>
              <a:chOff x="336" y="1728"/>
              <a:chExt cx="4019" cy="288"/>
            </a:xfrm>
          </p:grpSpPr>
          <p:sp>
            <p:nvSpPr>
              <p:cNvPr id="192590" name="Text Box 17"/>
              <p:cNvSpPr txBox="1">
                <a:spLocks noChangeArrowheads="1"/>
              </p:cNvSpPr>
              <p:nvPr/>
            </p:nvSpPr>
            <p:spPr bwMode="auto">
              <a:xfrm>
                <a:off x="336" y="1728"/>
                <a:ext cx="1055"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dirty="0">
                    <a:solidFill>
                      <a:srgbClr val="000000"/>
                    </a:solidFill>
                    <a:latin typeface="Helvetica" charset="0"/>
                  </a:rPr>
                  <a:t>from mom</a:t>
                </a:r>
              </a:p>
            </p:txBody>
          </p:sp>
          <p:sp>
            <p:nvSpPr>
              <p:cNvPr id="192591" name="Text Box 18"/>
              <p:cNvSpPr txBox="1">
                <a:spLocks noChangeArrowheads="1"/>
              </p:cNvSpPr>
              <p:nvPr/>
            </p:nvSpPr>
            <p:spPr bwMode="auto">
              <a:xfrm>
                <a:off x="1991" y="1728"/>
                <a:ext cx="937"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dirty="0">
                    <a:solidFill>
                      <a:srgbClr val="000000"/>
                    </a:solidFill>
                    <a:latin typeface="Helvetica" charset="0"/>
                  </a:rPr>
                  <a:t>from dad</a:t>
                </a:r>
              </a:p>
            </p:txBody>
          </p:sp>
          <p:sp>
            <p:nvSpPr>
              <p:cNvPr id="192592" name="Text Box 19"/>
              <p:cNvSpPr txBox="1">
                <a:spLocks noChangeArrowheads="1"/>
              </p:cNvSpPr>
              <p:nvPr/>
            </p:nvSpPr>
            <p:spPr bwMode="auto">
              <a:xfrm>
                <a:off x="3792" y="1728"/>
                <a:ext cx="563"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a:solidFill>
                      <a:srgbClr val="000000"/>
                    </a:solidFill>
                    <a:latin typeface="Helvetica" charset="0"/>
                  </a:rPr>
                  <a:t>child</a:t>
                </a:r>
              </a:p>
            </p:txBody>
          </p:sp>
        </p:grpSp>
        <p:grpSp>
          <p:nvGrpSpPr>
            <p:cNvPr id="8" name="Group 20"/>
            <p:cNvGrpSpPr>
              <a:grpSpLocks/>
            </p:cNvGrpSpPr>
            <p:nvPr/>
          </p:nvGrpSpPr>
          <p:grpSpPr bwMode="auto">
            <a:xfrm>
              <a:off x="432" y="2112"/>
              <a:ext cx="2974" cy="624"/>
              <a:chOff x="432" y="2112"/>
              <a:chExt cx="3600" cy="816"/>
            </a:xfrm>
          </p:grpSpPr>
          <p:grpSp>
            <p:nvGrpSpPr>
              <p:cNvPr id="9" name="Group 21"/>
              <p:cNvGrpSpPr>
                <a:grpSpLocks/>
              </p:cNvGrpSpPr>
              <p:nvPr/>
            </p:nvGrpSpPr>
            <p:grpSpPr bwMode="auto">
              <a:xfrm>
                <a:off x="2328" y="2112"/>
                <a:ext cx="1104" cy="816"/>
                <a:chOff x="2544" y="2400"/>
                <a:chExt cx="1104" cy="816"/>
              </a:xfrm>
            </p:grpSpPr>
            <p:sp>
              <p:nvSpPr>
                <p:cNvPr id="267286" name="Oval 22"/>
                <p:cNvSpPr>
                  <a:spLocks noChangeArrowheads="1"/>
                </p:cNvSpPr>
                <p:nvPr/>
              </p:nvSpPr>
              <p:spPr bwMode="auto">
                <a:xfrm>
                  <a:off x="2544" y="2400"/>
                  <a:ext cx="1104" cy="816"/>
                </a:xfrm>
                <a:prstGeom prst="ellipse">
                  <a:avLst/>
                </a:prstGeom>
                <a:solidFill>
                  <a:srgbClr val="FFFF66"/>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nvGrpSpPr>
                <p:cNvPr id="10" name="Group 23"/>
                <p:cNvGrpSpPr>
                  <a:grpSpLocks/>
                </p:cNvGrpSpPr>
                <p:nvPr/>
              </p:nvGrpSpPr>
              <p:grpSpPr bwMode="auto">
                <a:xfrm>
                  <a:off x="2736" y="2688"/>
                  <a:ext cx="624" cy="240"/>
                  <a:chOff x="1440" y="2496"/>
                  <a:chExt cx="624" cy="240"/>
                </a:xfrm>
              </p:grpSpPr>
              <p:grpSp>
                <p:nvGrpSpPr>
                  <p:cNvPr id="11" name="Group 24"/>
                  <p:cNvGrpSpPr>
                    <a:grpSpLocks/>
                  </p:cNvGrpSpPr>
                  <p:nvPr/>
                </p:nvGrpSpPr>
                <p:grpSpPr bwMode="auto">
                  <a:xfrm>
                    <a:off x="1440" y="2640"/>
                    <a:ext cx="624" cy="96"/>
                    <a:chOff x="816" y="2688"/>
                    <a:chExt cx="912" cy="96"/>
                  </a:xfrm>
                </p:grpSpPr>
                <p:sp>
                  <p:nvSpPr>
                    <p:cNvPr id="267289" name="AutoShape 25"/>
                    <p:cNvSpPr>
                      <a:spLocks noChangeArrowheads="1"/>
                    </p:cNvSpPr>
                    <p:nvPr/>
                  </p:nvSpPr>
                  <p:spPr bwMode="auto">
                    <a:xfrm>
                      <a:off x="816" y="2688"/>
                      <a:ext cx="575"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290" name="AutoShape 26"/>
                    <p:cNvSpPr>
                      <a:spLocks noChangeArrowheads="1"/>
                    </p:cNvSpPr>
                    <p:nvPr/>
                  </p:nvSpPr>
                  <p:spPr bwMode="auto">
                    <a:xfrm>
                      <a:off x="1487" y="2688"/>
                      <a:ext cx="241"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89" name="AutoShape 27"/>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nvGrpSpPr>
                  <p:cNvPr id="12" name="Group 28"/>
                  <p:cNvGrpSpPr>
                    <a:grpSpLocks/>
                  </p:cNvGrpSpPr>
                  <p:nvPr/>
                </p:nvGrpSpPr>
                <p:grpSpPr bwMode="auto">
                  <a:xfrm>
                    <a:off x="1440" y="2496"/>
                    <a:ext cx="624" cy="96"/>
                    <a:chOff x="816" y="2688"/>
                    <a:chExt cx="912" cy="96"/>
                  </a:xfrm>
                </p:grpSpPr>
                <p:sp>
                  <p:nvSpPr>
                    <p:cNvPr id="267293" name="AutoShape 29"/>
                    <p:cNvSpPr>
                      <a:spLocks noChangeArrowheads="1"/>
                    </p:cNvSpPr>
                    <p:nvPr/>
                  </p:nvSpPr>
                  <p:spPr bwMode="auto">
                    <a:xfrm>
                      <a:off x="816" y="2688"/>
                      <a:ext cx="575"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294" name="AutoShape 30"/>
                    <p:cNvSpPr>
                      <a:spLocks noChangeArrowheads="1"/>
                    </p:cNvSpPr>
                    <p:nvPr/>
                  </p:nvSpPr>
                  <p:spPr bwMode="auto">
                    <a:xfrm>
                      <a:off x="1487" y="2688"/>
                      <a:ext cx="241"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86" name="AutoShape 31"/>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grpSp>
          <p:grpSp>
            <p:nvGrpSpPr>
              <p:cNvPr id="13" name="Group 32"/>
              <p:cNvGrpSpPr>
                <a:grpSpLocks/>
              </p:cNvGrpSpPr>
              <p:nvPr/>
            </p:nvGrpSpPr>
            <p:grpSpPr bwMode="auto">
              <a:xfrm>
                <a:off x="432" y="2112"/>
                <a:ext cx="1104" cy="816"/>
                <a:chOff x="528" y="2352"/>
                <a:chExt cx="1104" cy="816"/>
              </a:xfrm>
            </p:grpSpPr>
            <p:sp>
              <p:nvSpPr>
                <p:cNvPr id="267297" name="Oval 33"/>
                <p:cNvSpPr>
                  <a:spLocks noChangeArrowheads="1"/>
                </p:cNvSpPr>
                <p:nvPr/>
              </p:nvSpPr>
              <p:spPr bwMode="auto">
                <a:xfrm>
                  <a:off x="528" y="2352"/>
                  <a:ext cx="1104" cy="816"/>
                </a:xfrm>
                <a:prstGeom prst="ellipse">
                  <a:avLst/>
                </a:prstGeom>
                <a:solidFill>
                  <a:srgbClr val="FFFF66"/>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nvGrpSpPr>
                <p:cNvPr id="14" name="Group 34"/>
                <p:cNvGrpSpPr>
                  <a:grpSpLocks/>
                </p:cNvGrpSpPr>
                <p:nvPr/>
              </p:nvGrpSpPr>
              <p:grpSpPr bwMode="auto">
                <a:xfrm>
                  <a:off x="768" y="2640"/>
                  <a:ext cx="624" cy="240"/>
                  <a:chOff x="1440" y="2496"/>
                  <a:chExt cx="624" cy="240"/>
                </a:xfrm>
              </p:grpSpPr>
              <p:grpSp>
                <p:nvGrpSpPr>
                  <p:cNvPr id="15" name="Group 35"/>
                  <p:cNvGrpSpPr>
                    <a:grpSpLocks/>
                  </p:cNvGrpSpPr>
                  <p:nvPr/>
                </p:nvGrpSpPr>
                <p:grpSpPr bwMode="auto">
                  <a:xfrm>
                    <a:off x="1440" y="2640"/>
                    <a:ext cx="624" cy="96"/>
                    <a:chOff x="816" y="2688"/>
                    <a:chExt cx="912" cy="96"/>
                  </a:xfrm>
                </p:grpSpPr>
                <p:sp>
                  <p:nvSpPr>
                    <p:cNvPr id="267300" name="AutoShape 36"/>
                    <p:cNvSpPr>
                      <a:spLocks noChangeArrowheads="1"/>
                    </p:cNvSpPr>
                    <p:nvPr/>
                  </p:nvSpPr>
                  <p:spPr bwMode="auto">
                    <a:xfrm>
                      <a:off x="816" y="2688"/>
                      <a:ext cx="577"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01" name="AutoShape 37"/>
                    <p:cNvSpPr>
                      <a:spLocks noChangeArrowheads="1"/>
                    </p:cNvSpPr>
                    <p:nvPr/>
                  </p:nvSpPr>
                  <p:spPr bwMode="auto">
                    <a:xfrm>
                      <a:off x="1488" y="2688"/>
                      <a:ext cx="242"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79" name="AutoShape 38"/>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nvGrpSpPr>
                  <p:cNvPr id="16" name="Group 39"/>
                  <p:cNvGrpSpPr>
                    <a:grpSpLocks/>
                  </p:cNvGrpSpPr>
                  <p:nvPr/>
                </p:nvGrpSpPr>
                <p:grpSpPr bwMode="auto">
                  <a:xfrm>
                    <a:off x="1440" y="2496"/>
                    <a:ext cx="624" cy="96"/>
                    <a:chOff x="816" y="2688"/>
                    <a:chExt cx="912" cy="96"/>
                  </a:xfrm>
                </p:grpSpPr>
                <p:sp>
                  <p:nvSpPr>
                    <p:cNvPr id="267304" name="AutoShape 40"/>
                    <p:cNvSpPr>
                      <a:spLocks noChangeArrowheads="1"/>
                    </p:cNvSpPr>
                    <p:nvPr/>
                  </p:nvSpPr>
                  <p:spPr bwMode="auto">
                    <a:xfrm>
                      <a:off x="816" y="2688"/>
                      <a:ext cx="577"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05" name="AutoShape 41"/>
                    <p:cNvSpPr>
                      <a:spLocks noChangeArrowheads="1"/>
                    </p:cNvSpPr>
                    <p:nvPr/>
                  </p:nvSpPr>
                  <p:spPr bwMode="auto">
                    <a:xfrm>
                      <a:off x="1488" y="2688"/>
                      <a:ext cx="242"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76" name="AutoShape 42"/>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grpSp>
          <p:sp>
            <p:nvSpPr>
              <p:cNvPr id="267307" name="AutoShape 43"/>
              <p:cNvSpPr>
                <a:spLocks noChangeArrowheads="1"/>
              </p:cNvSpPr>
              <p:nvPr/>
            </p:nvSpPr>
            <p:spPr bwMode="auto">
              <a:xfrm>
                <a:off x="1824" y="2400"/>
                <a:ext cx="192" cy="192"/>
              </a:xfrm>
              <a:prstGeom prst="plus">
                <a:avLst>
                  <a:gd name="adj" fmla="val 25000"/>
                </a:avLst>
              </a:prstGeom>
              <a:solidFill>
                <a:schemeClr val="accent1"/>
              </a:soli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08" name="AutoShape 44"/>
              <p:cNvSpPr>
                <a:spLocks noChangeArrowheads="1"/>
              </p:cNvSpPr>
              <p:nvPr/>
            </p:nvSpPr>
            <p:spPr bwMode="auto">
              <a:xfrm>
                <a:off x="3600" y="2400"/>
                <a:ext cx="432" cy="192"/>
              </a:xfrm>
              <a:prstGeom prst="rightArrow">
                <a:avLst>
                  <a:gd name="adj1" fmla="val 50000"/>
                  <a:gd name="adj2" fmla="val 104063"/>
                </a:avLst>
              </a:prstGeom>
              <a:solidFill>
                <a:schemeClr val="accent1"/>
              </a:soli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grpSp>
      <p:grpSp>
        <p:nvGrpSpPr>
          <p:cNvPr id="17" name="Group 45"/>
          <p:cNvGrpSpPr>
            <a:grpSpLocks/>
          </p:cNvGrpSpPr>
          <p:nvPr/>
        </p:nvGrpSpPr>
        <p:grpSpPr bwMode="auto">
          <a:xfrm>
            <a:off x="273050" y="4943475"/>
            <a:ext cx="6791325" cy="1533525"/>
            <a:chOff x="268" y="3114"/>
            <a:chExt cx="4278" cy="966"/>
          </a:xfrm>
        </p:grpSpPr>
        <p:grpSp>
          <p:nvGrpSpPr>
            <p:cNvPr id="18" name="Group 46"/>
            <p:cNvGrpSpPr>
              <a:grpSpLocks/>
            </p:cNvGrpSpPr>
            <p:nvPr/>
          </p:nvGrpSpPr>
          <p:grpSpPr bwMode="auto">
            <a:xfrm>
              <a:off x="432" y="3456"/>
              <a:ext cx="2974" cy="624"/>
              <a:chOff x="432" y="3216"/>
              <a:chExt cx="3600" cy="816"/>
            </a:xfrm>
          </p:grpSpPr>
          <p:grpSp>
            <p:nvGrpSpPr>
              <p:cNvPr id="19" name="Group 47"/>
              <p:cNvGrpSpPr>
                <a:grpSpLocks/>
              </p:cNvGrpSpPr>
              <p:nvPr/>
            </p:nvGrpSpPr>
            <p:grpSpPr bwMode="auto">
              <a:xfrm>
                <a:off x="432" y="3216"/>
                <a:ext cx="1104" cy="816"/>
                <a:chOff x="576" y="3360"/>
                <a:chExt cx="1104" cy="816"/>
              </a:xfrm>
            </p:grpSpPr>
            <p:sp>
              <p:nvSpPr>
                <p:cNvPr id="267312" name="Oval 48"/>
                <p:cNvSpPr>
                  <a:spLocks noChangeArrowheads="1"/>
                </p:cNvSpPr>
                <p:nvPr/>
              </p:nvSpPr>
              <p:spPr bwMode="auto">
                <a:xfrm>
                  <a:off x="576" y="3360"/>
                  <a:ext cx="1104" cy="816"/>
                </a:xfrm>
                <a:prstGeom prst="ellipse">
                  <a:avLst/>
                </a:prstGeom>
                <a:solidFill>
                  <a:srgbClr val="FFFF66"/>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nvGrpSpPr>
                <p:cNvPr id="20" name="Group 49"/>
                <p:cNvGrpSpPr>
                  <a:grpSpLocks/>
                </p:cNvGrpSpPr>
                <p:nvPr/>
              </p:nvGrpSpPr>
              <p:grpSpPr bwMode="auto">
                <a:xfrm>
                  <a:off x="816" y="3744"/>
                  <a:ext cx="624" cy="96"/>
                  <a:chOff x="816" y="2688"/>
                  <a:chExt cx="912" cy="96"/>
                </a:xfrm>
              </p:grpSpPr>
              <p:sp>
                <p:nvSpPr>
                  <p:cNvPr id="267314" name="AutoShape 50"/>
                  <p:cNvSpPr>
                    <a:spLocks noChangeArrowheads="1"/>
                  </p:cNvSpPr>
                  <p:nvPr/>
                </p:nvSpPr>
                <p:spPr bwMode="auto">
                  <a:xfrm>
                    <a:off x="816" y="2688"/>
                    <a:ext cx="577" cy="9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15" name="AutoShape 51"/>
                  <p:cNvSpPr>
                    <a:spLocks noChangeArrowheads="1"/>
                  </p:cNvSpPr>
                  <p:nvPr/>
                </p:nvSpPr>
                <p:spPr bwMode="auto">
                  <a:xfrm>
                    <a:off x="1488" y="2688"/>
                    <a:ext cx="242" cy="9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63" name="AutoShape 52"/>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sz="2400" b="1">
                      <a:solidFill>
                        <a:srgbClr val="59BA9A"/>
                      </a:solidFill>
                      <a:latin typeface="Helvetica" charset="0"/>
                    </a:endParaRPr>
                  </a:p>
                </p:txBody>
              </p:sp>
            </p:grpSp>
          </p:grpSp>
          <p:grpSp>
            <p:nvGrpSpPr>
              <p:cNvPr id="21" name="Group 53"/>
              <p:cNvGrpSpPr>
                <a:grpSpLocks/>
              </p:cNvGrpSpPr>
              <p:nvPr/>
            </p:nvGrpSpPr>
            <p:grpSpPr bwMode="auto">
              <a:xfrm>
                <a:off x="2304" y="3216"/>
                <a:ext cx="1104" cy="816"/>
                <a:chOff x="2544" y="3312"/>
                <a:chExt cx="1104" cy="816"/>
              </a:xfrm>
            </p:grpSpPr>
            <p:sp>
              <p:nvSpPr>
                <p:cNvPr id="267318" name="Oval 54"/>
                <p:cNvSpPr>
                  <a:spLocks noChangeArrowheads="1"/>
                </p:cNvSpPr>
                <p:nvPr/>
              </p:nvSpPr>
              <p:spPr bwMode="auto">
                <a:xfrm>
                  <a:off x="2541" y="3312"/>
                  <a:ext cx="1110" cy="816"/>
                </a:xfrm>
                <a:prstGeom prst="ellipse">
                  <a:avLst/>
                </a:prstGeom>
                <a:solidFill>
                  <a:srgbClr val="FFFF66"/>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nvGrpSpPr>
                <p:cNvPr id="22" name="Group 55"/>
                <p:cNvGrpSpPr>
                  <a:grpSpLocks/>
                </p:cNvGrpSpPr>
                <p:nvPr/>
              </p:nvGrpSpPr>
              <p:grpSpPr bwMode="auto">
                <a:xfrm>
                  <a:off x="2832" y="3648"/>
                  <a:ext cx="624" cy="96"/>
                  <a:chOff x="816" y="2688"/>
                  <a:chExt cx="912" cy="96"/>
                </a:xfrm>
              </p:grpSpPr>
              <p:sp>
                <p:nvSpPr>
                  <p:cNvPr id="267320" name="AutoShape 56"/>
                  <p:cNvSpPr>
                    <a:spLocks noChangeArrowheads="1"/>
                  </p:cNvSpPr>
                  <p:nvPr/>
                </p:nvSpPr>
                <p:spPr bwMode="auto">
                  <a:xfrm>
                    <a:off x="814" y="2688"/>
                    <a:ext cx="579" cy="9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21" name="AutoShape 57"/>
                  <p:cNvSpPr>
                    <a:spLocks noChangeArrowheads="1"/>
                  </p:cNvSpPr>
                  <p:nvPr/>
                </p:nvSpPr>
                <p:spPr bwMode="auto">
                  <a:xfrm>
                    <a:off x="1488" y="2688"/>
                    <a:ext cx="242" cy="9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58" name="AutoShape 58"/>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sp>
            <p:nvSpPr>
              <p:cNvPr id="267323" name="AutoShape 59"/>
              <p:cNvSpPr>
                <a:spLocks noChangeArrowheads="1"/>
              </p:cNvSpPr>
              <p:nvPr/>
            </p:nvSpPr>
            <p:spPr bwMode="auto">
              <a:xfrm>
                <a:off x="3600" y="3504"/>
                <a:ext cx="432" cy="192"/>
              </a:xfrm>
              <a:prstGeom prst="rightArrow">
                <a:avLst>
                  <a:gd name="adj1" fmla="val 50000"/>
                  <a:gd name="adj2" fmla="val 104063"/>
                </a:avLst>
              </a:prstGeom>
              <a:solidFill>
                <a:schemeClr val="accent1"/>
              </a:soli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24" name="AutoShape 60"/>
              <p:cNvSpPr>
                <a:spLocks noChangeArrowheads="1"/>
              </p:cNvSpPr>
              <p:nvPr/>
            </p:nvSpPr>
            <p:spPr bwMode="auto">
              <a:xfrm>
                <a:off x="1824" y="3600"/>
                <a:ext cx="192" cy="191"/>
              </a:xfrm>
              <a:prstGeom prst="plus">
                <a:avLst>
                  <a:gd name="adj" fmla="val 25000"/>
                </a:avLst>
              </a:prstGeom>
              <a:solidFill>
                <a:schemeClr val="accent1"/>
              </a:soli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sp>
          <p:nvSpPr>
            <p:cNvPr id="192549" name="Text Box 61"/>
            <p:cNvSpPr txBox="1">
              <a:spLocks noChangeArrowheads="1"/>
            </p:cNvSpPr>
            <p:nvPr/>
          </p:nvSpPr>
          <p:spPr bwMode="auto">
            <a:xfrm>
              <a:off x="268" y="3114"/>
              <a:ext cx="4278" cy="29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400" b="1" dirty="0">
                  <a:solidFill>
                    <a:srgbClr val="000000"/>
                  </a:solidFill>
                  <a:latin typeface="Helvetica" charset="0"/>
                </a:rPr>
                <a:t>Meiosis reduces chromosome number</a:t>
              </a:r>
            </a:p>
          </p:txBody>
        </p:sp>
      </p:grpSp>
      <p:grpSp>
        <p:nvGrpSpPr>
          <p:cNvPr id="23" name="Group 62"/>
          <p:cNvGrpSpPr>
            <a:grpSpLocks/>
          </p:cNvGrpSpPr>
          <p:nvPr/>
        </p:nvGrpSpPr>
        <p:grpSpPr bwMode="auto">
          <a:xfrm>
            <a:off x="5704605" y="3502151"/>
            <a:ext cx="3138488" cy="1165225"/>
            <a:chOff x="3600" y="2112"/>
            <a:chExt cx="1977" cy="734"/>
          </a:xfrm>
        </p:grpSpPr>
        <p:grpSp>
          <p:nvGrpSpPr>
            <p:cNvPr id="24" name="Group 63"/>
            <p:cNvGrpSpPr>
              <a:grpSpLocks/>
            </p:cNvGrpSpPr>
            <p:nvPr/>
          </p:nvGrpSpPr>
          <p:grpSpPr bwMode="auto">
            <a:xfrm>
              <a:off x="3648" y="2160"/>
              <a:ext cx="912" cy="624"/>
              <a:chOff x="4320" y="2448"/>
              <a:chExt cx="1104" cy="816"/>
            </a:xfrm>
          </p:grpSpPr>
          <p:sp>
            <p:nvSpPr>
              <p:cNvPr id="267328" name="Oval 64"/>
              <p:cNvSpPr>
                <a:spLocks noChangeArrowheads="1"/>
              </p:cNvSpPr>
              <p:nvPr/>
            </p:nvSpPr>
            <p:spPr bwMode="auto">
              <a:xfrm>
                <a:off x="4320" y="2448"/>
                <a:ext cx="1104" cy="816"/>
              </a:xfrm>
              <a:prstGeom prst="ellipse">
                <a:avLst/>
              </a:prstGeom>
              <a:solidFill>
                <a:srgbClr val="FFFF66"/>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nvGrpSpPr>
              <p:cNvPr id="25" name="Group 65"/>
              <p:cNvGrpSpPr>
                <a:grpSpLocks/>
              </p:cNvGrpSpPr>
              <p:nvPr/>
            </p:nvGrpSpPr>
            <p:grpSpPr bwMode="auto">
              <a:xfrm>
                <a:off x="4560" y="2592"/>
                <a:ext cx="624" cy="528"/>
                <a:chOff x="3264" y="2400"/>
                <a:chExt cx="624" cy="528"/>
              </a:xfrm>
            </p:grpSpPr>
            <p:grpSp>
              <p:nvGrpSpPr>
                <p:cNvPr id="26" name="Group 66"/>
                <p:cNvGrpSpPr>
                  <a:grpSpLocks/>
                </p:cNvGrpSpPr>
                <p:nvPr/>
              </p:nvGrpSpPr>
              <p:grpSpPr bwMode="auto">
                <a:xfrm>
                  <a:off x="3264" y="2400"/>
                  <a:ext cx="624" cy="96"/>
                  <a:chOff x="816" y="2688"/>
                  <a:chExt cx="912" cy="96"/>
                </a:xfrm>
              </p:grpSpPr>
              <p:sp>
                <p:nvSpPr>
                  <p:cNvPr id="267331" name="AutoShape 67"/>
                  <p:cNvSpPr>
                    <a:spLocks noChangeArrowheads="1"/>
                  </p:cNvSpPr>
                  <p:nvPr/>
                </p:nvSpPr>
                <p:spPr bwMode="auto">
                  <a:xfrm>
                    <a:off x="816" y="2688"/>
                    <a:ext cx="577" cy="9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32" name="AutoShape 68"/>
                  <p:cNvSpPr>
                    <a:spLocks noChangeArrowheads="1"/>
                  </p:cNvSpPr>
                  <p:nvPr/>
                </p:nvSpPr>
                <p:spPr bwMode="auto">
                  <a:xfrm>
                    <a:off x="1488" y="2688"/>
                    <a:ext cx="242" cy="9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47" name="AutoShape 69"/>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nvGrpSpPr>
                <p:cNvPr id="27" name="Group 70"/>
                <p:cNvGrpSpPr>
                  <a:grpSpLocks/>
                </p:cNvGrpSpPr>
                <p:nvPr/>
              </p:nvGrpSpPr>
              <p:grpSpPr bwMode="auto">
                <a:xfrm>
                  <a:off x="3264" y="2544"/>
                  <a:ext cx="624" cy="96"/>
                  <a:chOff x="816" y="2688"/>
                  <a:chExt cx="912" cy="96"/>
                </a:xfrm>
              </p:grpSpPr>
              <p:sp>
                <p:nvSpPr>
                  <p:cNvPr id="267335" name="AutoShape 71"/>
                  <p:cNvSpPr>
                    <a:spLocks noChangeArrowheads="1"/>
                  </p:cNvSpPr>
                  <p:nvPr/>
                </p:nvSpPr>
                <p:spPr bwMode="auto">
                  <a:xfrm>
                    <a:off x="816" y="2688"/>
                    <a:ext cx="577"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36" name="AutoShape 72"/>
                  <p:cNvSpPr>
                    <a:spLocks noChangeArrowheads="1"/>
                  </p:cNvSpPr>
                  <p:nvPr/>
                </p:nvSpPr>
                <p:spPr bwMode="auto">
                  <a:xfrm>
                    <a:off x="1488" y="2688"/>
                    <a:ext cx="242"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44" name="AutoShape 73"/>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nvGrpSpPr>
                <p:cNvPr id="28" name="Group 74"/>
                <p:cNvGrpSpPr>
                  <a:grpSpLocks/>
                </p:cNvGrpSpPr>
                <p:nvPr/>
              </p:nvGrpSpPr>
              <p:grpSpPr bwMode="auto">
                <a:xfrm>
                  <a:off x="3264" y="2688"/>
                  <a:ext cx="624" cy="96"/>
                  <a:chOff x="816" y="2688"/>
                  <a:chExt cx="912" cy="96"/>
                </a:xfrm>
              </p:grpSpPr>
              <p:sp>
                <p:nvSpPr>
                  <p:cNvPr id="267339" name="AutoShape 75"/>
                  <p:cNvSpPr>
                    <a:spLocks noChangeArrowheads="1"/>
                  </p:cNvSpPr>
                  <p:nvPr/>
                </p:nvSpPr>
                <p:spPr bwMode="auto">
                  <a:xfrm>
                    <a:off x="816" y="2688"/>
                    <a:ext cx="577"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40" name="AutoShape 76"/>
                  <p:cNvSpPr>
                    <a:spLocks noChangeArrowheads="1"/>
                  </p:cNvSpPr>
                  <p:nvPr/>
                </p:nvSpPr>
                <p:spPr bwMode="auto">
                  <a:xfrm>
                    <a:off x="1488" y="2688"/>
                    <a:ext cx="242" cy="99"/>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41" name="AutoShape 77"/>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nvGrpSpPr>
                <p:cNvPr id="29" name="Group 78"/>
                <p:cNvGrpSpPr>
                  <a:grpSpLocks/>
                </p:cNvGrpSpPr>
                <p:nvPr/>
              </p:nvGrpSpPr>
              <p:grpSpPr bwMode="auto">
                <a:xfrm>
                  <a:off x="3264" y="2832"/>
                  <a:ext cx="624" cy="96"/>
                  <a:chOff x="816" y="2688"/>
                  <a:chExt cx="912" cy="96"/>
                </a:xfrm>
              </p:grpSpPr>
              <p:sp>
                <p:nvSpPr>
                  <p:cNvPr id="267343" name="AutoShape 79"/>
                  <p:cNvSpPr>
                    <a:spLocks noChangeArrowheads="1"/>
                  </p:cNvSpPr>
                  <p:nvPr/>
                </p:nvSpPr>
                <p:spPr bwMode="auto">
                  <a:xfrm>
                    <a:off x="816" y="2691"/>
                    <a:ext cx="577" cy="9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44" name="AutoShape 80"/>
                  <p:cNvSpPr>
                    <a:spLocks noChangeArrowheads="1"/>
                  </p:cNvSpPr>
                  <p:nvPr/>
                </p:nvSpPr>
                <p:spPr bwMode="auto">
                  <a:xfrm>
                    <a:off x="1488" y="2691"/>
                    <a:ext cx="242" cy="9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192538" name="AutoShape 81"/>
                  <p:cNvSpPr>
                    <a:spLocks noChangeArrowheads="1"/>
                  </p:cNvSpPr>
                  <p:nvPr/>
                </p:nvSpPr>
                <p:spPr bwMode="auto">
                  <a:xfrm>
                    <a:off x="1392" y="2688"/>
                    <a:ext cx="96" cy="96"/>
                  </a:xfrm>
                  <a:prstGeom prst="roundRect">
                    <a:avLst>
                      <a:gd name="adj" fmla="val 16667"/>
                    </a:avLst>
                  </a:prstGeom>
                  <a:solidFill>
                    <a:schemeClr val="accent2"/>
                  </a:solidFill>
                  <a:ln w="9525">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3333CC"/>
                      </a:solidFill>
                      <a:latin typeface="Times"/>
                    </a:endParaRPr>
                  </a:p>
                </p:txBody>
              </p:sp>
            </p:grpSp>
          </p:grpSp>
        </p:grpSp>
        <p:grpSp>
          <p:nvGrpSpPr>
            <p:cNvPr id="30" name="Group 82"/>
            <p:cNvGrpSpPr>
              <a:grpSpLocks/>
            </p:cNvGrpSpPr>
            <p:nvPr/>
          </p:nvGrpSpPr>
          <p:grpSpPr bwMode="auto">
            <a:xfrm>
              <a:off x="3600" y="2112"/>
              <a:ext cx="1977" cy="734"/>
              <a:chOff x="3665" y="2146"/>
              <a:chExt cx="1977" cy="734"/>
            </a:xfrm>
          </p:grpSpPr>
          <p:grpSp>
            <p:nvGrpSpPr>
              <p:cNvPr id="31" name="Group 83"/>
              <p:cNvGrpSpPr>
                <a:grpSpLocks/>
              </p:cNvGrpSpPr>
              <p:nvPr/>
            </p:nvGrpSpPr>
            <p:grpSpPr bwMode="auto">
              <a:xfrm>
                <a:off x="3665" y="2146"/>
                <a:ext cx="991" cy="734"/>
                <a:chOff x="4176" y="2064"/>
                <a:chExt cx="1200" cy="960"/>
              </a:xfrm>
            </p:grpSpPr>
            <p:sp>
              <p:nvSpPr>
                <p:cNvPr id="267348" name="Line 84"/>
                <p:cNvSpPr>
                  <a:spLocks noChangeShapeType="1"/>
                </p:cNvSpPr>
                <p:nvPr/>
              </p:nvSpPr>
              <p:spPr bwMode="auto">
                <a:xfrm>
                  <a:off x="4176" y="2064"/>
                  <a:ext cx="1200" cy="960"/>
                </a:xfrm>
                <a:prstGeom prst="line">
                  <a:avLst/>
                </a:prstGeom>
                <a:noFill/>
                <a:ln w="76200">
                  <a:solidFill>
                    <a:srgbClr val="FF0000"/>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267349" name="Line 85"/>
                <p:cNvSpPr>
                  <a:spLocks noChangeShapeType="1"/>
                </p:cNvSpPr>
                <p:nvPr/>
              </p:nvSpPr>
              <p:spPr bwMode="auto">
                <a:xfrm flipH="1">
                  <a:off x="4176" y="2064"/>
                  <a:ext cx="1200" cy="960"/>
                </a:xfrm>
                <a:prstGeom prst="line">
                  <a:avLst/>
                </a:prstGeom>
                <a:noFill/>
                <a:ln w="76200">
                  <a:solidFill>
                    <a:srgbClr val="FF0000"/>
                  </a:solidFill>
                  <a:round/>
                  <a:headEnd/>
                  <a:tailEnd/>
                </a:ln>
                <a:effectLst/>
              </p:spPr>
              <p:txBody>
                <a:bodyPr wrap="none"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grpSp>
          <p:sp>
            <p:nvSpPr>
              <p:cNvPr id="192527" name="Text Box 86"/>
              <p:cNvSpPr txBox="1">
                <a:spLocks noChangeArrowheads="1"/>
              </p:cNvSpPr>
              <p:nvPr/>
            </p:nvSpPr>
            <p:spPr bwMode="auto">
              <a:xfrm>
                <a:off x="4944" y="2218"/>
                <a:ext cx="698" cy="52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dirty="0">
                    <a:solidFill>
                      <a:srgbClr val="FF0000"/>
                    </a:solidFill>
                    <a:latin typeface="Helvetica" charset="0"/>
                  </a:rPr>
                  <a:t>Too</a:t>
                </a:r>
              </a:p>
              <a:p>
                <a:pPr eaLnBrk="0" fontAlgn="base" hangingPunct="0">
                  <a:spcBef>
                    <a:spcPct val="0"/>
                  </a:spcBef>
                  <a:spcAft>
                    <a:spcPct val="0"/>
                  </a:spcAft>
                </a:pPr>
                <a:r>
                  <a:rPr lang="en-US" sz="2400" b="1" dirty="0">
                    <a:solidFill>
                      <a:srgbClr val="FF0000"/>
                    </a:solidFill>
                    <a:latin typeface="Helvetica" charset="0"/>
                  </a:rPr>
                  <a:t>much!</a:t>
                </a:r>
              </a:p>
            </p:txBody>
          </p:sp>
        </p:grpSp>
      </p:grpSp>
      <p:sp>
        <p:nvSpPr>
          <p:cNvPr id="267354" name="Text Box 90"/>
          <p:cNvSpPr txBox="1">
            <a:spLocks noChangeArrowheads="1"/>
          </p:cNvSpPr>
          <p:nvPr/>
        </p:nvSpPr>
        <p:spPr bwMode="auto">
          <a:xfrm>
            <a:off x="7620000" y="5638800"/>
            <a:ext cx="1143000" cy="823913"/>
          </a:xfrm>
          <a:prstGeom prst="rect">
            <a:avLst/>
          </a:prstGeom>
          <a:noFill/>
          <a:ln w="38100">
            <a:noFill/>
            <a:miter lim="800000"/>
            <a:headEnd/>
            <a:tailEnd/>
          </a:ln>
          <a:effectLst/>
        </p:spPr>
        <p:txBody>
          <a:bodyPr>
            <a:spAutoFit/>
          </a:bodyPr>
          <a:lstStyle/>
          <a:p>
            <a:pPr algn="ctr" fontAlgn="base">
              <a:spcBef>
                <a:spcPct val="50000"/>
              </a:spcBef>
              <a:spcAft>
                <a:spcPct val="0"/>
              </a:spcAft>
              <a:defRPr/>
            </a:pPr>
            <a:endParaRPr lang="en-US" sz="4800" b="1">
              <a:solidFill>
                <a:srgbClr val="FFFFFF"/>
              </a:solidFill>
              <a:effectLst>
                <a:outerShdw blurRad="38100" dist="38100" dir="2700000" algn="tl">
                  <a:srgbClr val="C0C0C0"/>
                </a:outerShdw>
              </a:effectLst>
              <a:latin typeface="Comic Sans MS" pitchFamily="66" charset="0"/>
            </a:endParaRPr>
          </a:p>
        </p:txBody>
      </p:sp>
      <p:sp>
        <p:nvSpPr>
          <p:cNvPr id="267360" name="Text Box 96"/>
          <p:cNvSpPr txBox="1">
            <a:spLocks noChangeArrowheads="1"/>
          </p:cNvSpPr>
          <p:nvPr/>
        </p:nvSpPr>
        <p:spPr bwMode="auto">
          <a:xfrm>
            <a:off x="7095642" y="5424861"/>
            <a:ext cx="2048358" cy="830997"/>
          </a:xfrm>
          <a:prstGeom prst="rect">
            <a:avLst/>
          </a:prstGeom>
          <a:noFill/>
          <a:ln w="38100">
            <a:noFill/>
            <a:miter lim="800000"/>
            <a:headEnd/>
            <a:tailEnd/>
          </a:ln>
        </p:spPr>
        <p:txBody>
          <a:bodyPr wrap="square">
            <a:spAutoFit/>
          </a:bodyPr>
          <a:lstStyle/>
          <a:p>
            <a:pPr eaLnBrk="0" fontAlgn="base" hangingPunct="0">
              <a:spcBef>
                <a:spcPct val="0"/>
              </a:spcBef>
              <a:spcAft>
                <a:spcPct val="0"/>
              </a:spcAft>
            </a:pPr>
            <a:r>
              <a:rPr lang="en-US" sz="2400" b="1" dirty="0">
                <a:solidFill>
                  <a:srgbClr val="FF0000"/>
                </a:solidFill>
                <a:latin typeface="Helvetica" charset="0"/>
              </a:rPr>
              <a:t>The correct number!</a:t>
            </a:r>
          </a:p>
        </p:txBody>
      </p:sp>
    </p:spTree>
    <p:extLst>
      <p:ext uri="{BB962C8B-B14F-4D97-AF65-F5344CB8AC3E}">
        <p14:creationId xmlns:p14="http://schemas.microsoft.com/office/powerpoint/2010/main" val="40840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7352">
                                            <p:txEl>
                                              <p:pRg st="0" end="0"/>
                                            </p:txEl>
                                          </p:spTgt>
                                        </p:tgtEl>
                                        <p:attrNameLst>
                                          <p:attrName>style.visibility</p:attrName>
                                        </p:attrNameLst>
                                      </p:cBhvr>
                                      <p:to>
                                        <p:strVal val="visible"/>
                                      </p:to>
                                    </p:set>
                                    <p:animEffect transition="in" filter="wipe(left)">
                                      <p:cBhvr>
                                        <p:cTn id="7" dur="500"/>
                                        <p:tgtEl>
                                          <p:spTgt spid="2673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7352">
                                            <p:txEl>
                                              <p:pRg st="1" end="1"/>
                                            </p:txEl>
                                          </p:spTgt>
                                        </p:tgtEl>
                                        <p:attrNameLst>
                                          <p:attrName>style.visibility</p:attrName>
                                        </p:attrNameLst>
                                      </p:cBhvr>
                                      <p:to>
                                        <p:strVal val="visible"/>
                                      </p:to>
                                    </p:set>
                                    <p:animEffect transition="in" filter="wipe(left)">
                                      <p:cBhvr>
                                        <p:cTn id="12" dur="500"/>
                                        <p:tgtEl>
                                          <p:spTgt spid="2673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67360"/>
                                        </p:tgtEl>
                                        <p:attrNameLst>
                                          <p:attrName>style.visibility</p:attrName>
                                        </p:attrNameLst>
                                      </p:cBhvr>
                                      <p:to>
                                        <p:strVal val="visible"/>
                                      </p:to>
                                    </p:set>
                                    <p:animEffect transition="in" filter="fade">
                                      <p:cBhvr>
                                        <p:cTn id="35" dur="500"/>
                                        <p:tgtEl>
                                          <p:spTgt spid="26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352" grpId="0" uiExpand="1" build="p" autoUpdateAnimBg="0"/>
      <p:bldP spid="26736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120FFCD-A8FA-49F8-A04B-2B15FD42AD85}" type="slidenum">
              <a:rPr kumimoji="0" lang="en-US" sz="1400" b="0" i="0" u="none" strike="noStrike" kern="1200" cap="none" spc="0" normalizeH="0" baseline="0" noProof="0" smtClean="0">
                <a:ln>
                  <a:noFill/>
                </a:ln>
                <a:solidFill>
                  <a:srgbClr val="000000"/>
                </a:solidFill>
                <a:effectLst/>
                <a:uLnTx/>
                <a:uFillTx/>
                <a:latin typeface="Eras Bold IT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00000"/>
              </a:solidFill>
              <a:effectLst/>
              <a:uLnTx/>
              <a:uFillTx/>
              <a:latin typeface="Eras Bold ITC" pitchFamily="34" charset="0"/>
              <a:ea typeface="+mn-ea"/>
              <a:cs typeface="+mn-cs"/>
            </a:endParaRPr>
          </a:p>
        </p:txBody>
      </p:sp>
      <p:sp>
        <p:nvSpPr>
          <p:cNvPr id="19458" name="Rectangle 2"/>
          <p:cNvSpPr>
            <a:spLocks noGrp="1" noChangeArrowheads="1"/>
          </p:cNvSpPr>
          <p:nvPr>
            <p:ph type="title"/>
          </p:nvPr>
        </p:nvSpPr>
        <p:spPr/>
        <p:txBody>
          <a:bodyPr/>
          <a:lstStyle/>
          <a:p>
            <a:pPr algn="ctr" eaLnBrk="1" hangingPunct="1">
              <a:defRPr/>
            </a:pPr>
            <a:r>
              <a:rPr lang="en-US" sz="5400" b="1" dirty="0">
                <a:effectLst>
                  <a:outerShdw blurRad="38100" dist="38100" dir="2700000" algn="tl">
                    <a:srgbClr val="C0C0C0"/>
                  </a:outerShdw>
                </a:effectLst>
                <a:latin typeface="Comic Sans MS" pitchFamily="66" charset="0"/>
              </a:rPr>
              <a:t>DNA Replication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2999"/>
            <a:ext cx="9003500"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warm_up-01.eps">
            <a:extLst>
              <a:ext uri="{FF2B5EF4-FFF2-40B4-BE49-F238E27FC236}">
                <a16:creationId xmlns:a16="http://schemas.microsoft.com/office/drawing/2014/main" id="{ED3D3346-0734-4EA8-A376-A16D7D3AEA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71" y="0"/>
            <a:ext cx="1029929" cy="835078"/>
          </a:xfrm>
          <a:prstGeom prst="rect">
            <a:avLst/>
          </a:prstGeom>
        </p:spPr>
      </p:pic>
      <p:sp>
        <p:nvSpPr>
          <p:cNvPr id="9" name="Rectangle 3">
            <a:extLst>
              <a:ext uri="{FF2B5EF4-FFF2-40B4-BE49-F238E27FC236}">
                <a16:creationId xmlns:a16="http://schemas.microsoft.com/office/drawing/2014/main" id="{44109506-3287-406B-B661-D3CF09413A4C}"/>
              </a:ext>
            </a:extLst>
          </p:cNvPr>
          <p:cNvSpPr txBox="1">
            <a:spLocks noChangeArrowheads="1"/>
          </p:cNvSpPr>
          <p:nvPr/>
        </p:nvSpPr>
        <p:spPr bwMode="auto">
          <a:xfrm>
            <a:off x="1066801" y="1176192"/>
            <a:ext cx="1295400"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10" name="Rectangle 3">
            <a:extLst>
              <a:ext uri="{FF2B5EF4-FFF2-40B4-BE49-F238E27FC236}">
                <a16:creationId xmlns:a16="http://schemas.microsoft.com/office/drawing/2014/main" id="{CFBBB62C-9AE2-41A6-A958-51E3F9967945}"/>
              </a:ext>
            </a:extLst>
          </p:cNvPr>
          <p:cNvSpPr txBox="1">
            <a:spLocks noChangeArrowheads="1"/>
          </p:cNvSpPr>
          <p:nvPr/>
        </p:nvSpPr>
        <p:spPr bwMode="auto">
          <a:xfrm>
            <a:off x="1752600" y="4967872"/>
            <a:ext cx="1235835" cy="6254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11" name="Rectangle 3">
            <a:extLst>
              <a:ext uri="{FF2B5EF4-FFF2-40B4-BE49-F238E27FC236}">
                <a16:creationId xmlns:a16="http://schemas.microsoft.com/office/drawing/2014/main" id="{9DB02B53-6740-429C-8F87-D37EA937E395}"/>
              </a:ext>
            </a:extLst>
          </p:cNvPr>
          <p:cNvSpPr txBox="1">
            <a:spLocks noChangeArrowheads="1"/>
          </p:cNvSpPr>
          <p:nvPr/>
        </p:nvSpPr>
        <p:spPr bwMode="auto">
          <a:xfrm>
            <a:off x="4654150" y="4419371"/>
            <a:ext cx="838200" cy="4921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12" name="Rectangle 3">
            <a:extLst>
              <a:ext uri="{FF2B5EF4-FFF2-40B4-BE49-F238E27FC236}">
                <a16:creationId xmlns:a16="http://schemas.microsoft.com/office/drawing/2014/main" id="{C2669886-A774-428E-A549-396BC1534BA8}"/>
              </a:ext>
            </a:extLst>
          </p:cNvPr>
          <p:cNvSpPr txBox="1">
            <a:spLocks noChangeArrowheads="1"/>
          </p:cNvSpPr>
          <p:nvPr/>
        </p:nvSpPr>
        <p:spPr bwMode="auto">
          <a:xfrm>
            <a:off x="4966147" y="3890443"/>
            <a:ext cx="2150235"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 Enzyme</a:t>
            </a:r>
          </a:p>
        </p:txBody>
      </p:sp>
      <p:sp>
        <p:nvSpPr>
          <p:cNvPr id="13" name="Rectangle 3">
            <a:extLst>
              <a:ext uri="{FF2B5EF4-FFF2-40B4-BE49-F238E27FC236}">
                <a16:creationId xmlns:a16="http://schemas.microsoft.com/office/drawing/2014/main" id="{CDAF3C12-F5D6-49B0-9800-1CBC631DC914}"/>
              </a:ext>
            </a:extLst>
          </p:cNvPr>
          <p:cNvSpPr txBox="1">
            <a:spLocks noChangeArrowheads="1"/>
          </p:cNvSpPr>
          <p:nvPr/>
        </p:nvSpPr>
        <p:spPr bwMode="auto">
          <a:xfrm>
            <a:off x="7116382" y="3361515"/>
            <a:ext cx="1587053"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14" name="Rectangle 3">
            <a:extLst>
              <a:ext uri="{FF2B5EF4-FFF2-40B4-BE49-F238E27FC236}">
                <a16:creationId xmlns:a16="http://schemas.microsoft.com/office/drawing/2014/main" id="{D7F1E353-BB5A-4F98-B36E-E40181405421}"/>
              </a:ext>
            </a:extLst>
          </p:cNvPr>
          <p:cNvSpPr txBox="1">
            <a:spLocks noChangeArrowheads="1"/>
          </p:cNvSpPr>
          <p:nvPr/>
        </p:nvSpPr>
        <p:spPr bwMode="auto">
          <a:xfrm>
            <a:off x="76201" y="4084196"/>
            <a:ext cx="990600" cy="7471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15" name="Rectangle 3">
            <a:extLst>
              <a:ext uri="{FF2B5EF4-FFF2-40B4-BE49-F238E27FC236}">
                <a16:creationId xmlns:a16="http://schemas.microsoft.com/office/drawing/2014/main" id="{3C80BC69-AD01-42A1-BA11-F1214E08174E}"/>
              </a:ext>
            </a:extLst>
          </p:cNvPr>
          <p:cNvSpPr txBox="1">
            <a:spLocks noChangeArrowheads="1"/>
          </p:cNvSpPr>
          <p:nvPr/>
        </p:nvSpPr>
        <p:spPr bwMode="auto">
          <a:xfrm>
            <a:off x="3657600" y="6366944"/>
            <a:ext cx="1693035"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 Enzyme</a:t>
            </a:r>
          </a:p>
        </p:txBody>
      </p:sp>
      <p:sp>
        <p:nvSpPr>
          <p:cNvPr id="16" name="Rectangle 3">
            <a:extLst>
              <a:ext uri="{FF2B5EF4-FFF2-40B4-BE49-F238E27FC236}">
                <a16:creationId xmlns:a16="http://schemas.microsoft.com/office/drawing/2014/main" id="{7FCFAC38-5CC5-48EB-9949-CBCEB9BDAB80}"/>
              </a:ext>
            </a:extLst>
          </p:cNvPr>
          <p:cNvSpPr txBox="1">
            <a:spLocks noChangeArrowheads="1"/>
          </p:cNvSpPr>
          <p:nvPr/>
        </p:nvSpPr>
        <p:spPr bwMode="auto">
          <a:xfrm>
            <a:off x="1066801" y="5638800"/>
            <a:ext cx="1524000" cy="105519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 </a:t>
            </a:r>
            <a:r>
              <a:rPr lang="en-US" sz="1800" b="1" kern="0" dirty="0">
                <a:solidFill>
                  <a:schemeClr val="bg2"/>
                </a:solidFill>
                <a:effectLst>
                  <a:outerShdw blurRad="38100" dist="38100" dir="2700000" algn="tl">
                    <a:srgbClr val="C0C0C0"/>
                  </a:outerShdw>
                </a:effectLst>
                <a:latin typeface="Comic Sans MS" pitchFamily="66" charset="0"/>
              </a:rPr>
              <a:t>Nitrogenous Bases</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17" name="Rectangle 3">
            <a:extLst>
              <a:ext uri="{FF2B5EF4-FFF2-40B4-BE49-F238E27FC236}">
                <a16:creationId xmlns:a16="http://schemas.microsoft.com/office/drawing/2014/main" id="{5F9AECEB-9DAB-4914-8445-08EAA67E1EE2}"/>
              </a:ext>
            </a:extLst>
          </p:cNvPr>
          <p:cNvSpPr txBox="1">
            <a:spLocks noChangeArrowheads="1"/>
          </p:cNvSpPr>
          <p:nvPr/>
        </p:nvSpPr>
        <p:spPr bwMode="auto">
          <a:xfrm>
            <a:off x="6384164" y="1548703"/>
            <a:ext cx="1693035"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 Enzyme</a:t>
            </a:r>
          </a:p>
        </p:txBody>
      </p:sp>
    </p:spTree>
    <p:extLst>
      <p:ext uri="{BB962C8B-B14F-4D97-AF65-F5344CB8AC3E}">
        <p14:creationId xmlns:p14="http://schemas.microsoft.com/office/powerpoint/2010/main" val="31555817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08_12bMeiosisHaploids-U.jpg"/>
          <p:cNvPicPr>
            <a:picLocks noChangeAspect="1"/>
          </p:cNvPicPr>
          <p:nvPr/>
        </p:nvPicPr>
        <p:blipFill rotWithShape="1">
          <a:blip r:embed="rId3" cstate="email">
            <a:extLst>
              <a:ext uri="{28A0092B-C50C-407E-A947-70E740481C1C}">
                <a14:useLocalDpi xmlns:a14="http://schemas.microsoft.com/office/drawing/2010/main" val="0"/>
              </a:ext>
            </a:extLst>
          </a:blip>
          <a:srcRect l="68609" b="5596"/>
          <a:stretch/>
        </p:blipFill>
        <p:spPr>
          <a:xfrm>
            <a:off x="6149882" y="1335198"/>
            <a:ext cx="2682827" cy="3942080"/>
          </a:xfrm>
          <a:prstGeom prst="rect">
            <a:avLst/>
          </a:prstGeom>
        </p:spPr>
      </p:pic>
      <p:pic>
        <p:nvPicPr>
          <p:cNvPr id="28" name="Picture 27" descr="08_12bMeiosisHaploids-U.jpg">
            <a:extLst>
              <a:ext uri="{FF2B5EF4-FFF2-40B4-BE49-F238E27FC236}">
                <a16:creationId xmlns:a16="http://schemas.microsoft.com/office/drawing/2014/main" id="{ED4E983F-B354-45FD-9841-57BFB9D5B90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3631" r="31131" b="5596"/>
          <a:stretch/>
        </p:blipFill>
        <p:spPr>
          <a:xfrm>
            <a:off x="4011830" y="1335198"/>
            <a:ext cx="2157037" cy="3942080"/>
          </a:xfrm>
          <a:prstGeom prst="rect">
            <a:avLst/>
          </a:prstGeom>
        </p:spPr>
      </p:pic>
      <p:pic>
        <p:nvPicPr>
          <p:cNvPr id="29" name="Picture 28" descr="08_12bMeiosisHaploids-U.jpg">
            <a:extLst>
              <a:ext uri="{FF2B5EF4-FFF2-40B4-BE49-F238E27FC236}">
                <a16:creationId xmlns:a16="http://schemas.microsoft.com/office/drawing/2014/main" id="{5C7635DC-AE5D-4BDE-8EC3-0DB7458F162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3521" r="56113" b="5596"/>
          <a:stretch/>
        </p:blipFill>
        <p:spPr>
          <a:xfrm>
            <a:off x="1371600" y="1219200"/>
            <a:ext cx="2595196" cy="3942080"/>
          </a:xfrm>
          <a:prstGeom prst="rect">
            <a:avLst/>
          </a:prstGeom>
        </p:spPr>
      </p:pic>
      <p:pic>
        <p:nvPicPr>
          <p:cNvPr id="30" name="Picture 29" descr="08_12bMeiosisHaploids-U.jpg">
            <a:extLst>
              <a:ext uri="{FF2B5EF4-FFF2-40B4-BE49-F238E27FC236}">
                <a16:creationId xmlns:a16="http://schemas.microsoft.com/office/drawing/2014/main" id="{503CDEFE-4C0B-4F5E-BE34-FB84BF8DB44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85676" b="5596"/>
          <a:stretch/>
        </p:blipFill>
        <p:spPr>
          <a:xfrm>
            <a:off x="228600" y="1371600"/>
            <a:ext cx="1224226" cy="3942080"/>
          </a:xfrm>
          <a:prstGeom prst="rect">
            <a:avLst/>
          </a:prstGeom>
        </p:spPr>
      </p:pic>
      <p:sp>
        <p:nvSpPr>
          <p:cNvPr id="27" name="Text Box 31"/>
          <p:cNvSpPr txBox="1">
            <a:spLocks noChangeArrowheads="1"/>
          </p:cNvSpPr>
          <p:nvPr/>
        </p:nvSpPr>
        <p:spPr bwMode="auto">
          <a:xfrm>
            <a:off x="498313" y="1382817"/>
            <a:ext cx="2141612" cy="492443"/>
          </a:xfrm>
          <a:prstGeom prst="rect">
            <a:avLst/>
          </a:prstGeom>
          <a:solidFill>
            <a:srgbClr val="FFFF00"/>
          </a:solidFill>
          <a:ln>
            <a:noFill/>
          </a:ln>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3200" cap="small" dirty="0">
                <a:solidFill>
                  <a:srgbClr val="000000"/>
                </a:solidFill>
                <a:latin typeface="Arial" charset="0"/>
              </a:rPr>
              <a:t>Interphase</a:t>
            </a:r>
            <a:endParaRPr lang="en-US" sz="1700" cap="small" dirty="0">
              <a:solidFill>
                <a:srgbClr val="000000"/>
              </a:solidFill>
              <a:latin typeface="Arial" charset="0"/>
            </a:endParaRPr>
          </a:p>
        </p:txBody>
      </p:sp>
      <p:cxnSp>
        <p:nvCxnSpPr>
          <p:cNvPr id="6" name="Straight Connector 5"/>
          <p:cNvCxnSpPr/>
          <p:nvPr/>
        </p:nvCxnSpPr>
        <p:spPr bwMode="auto">
          <a:xfrm>
            <a:off x="3292600" y="2593649"/>
            <a:ext cx="0" cy="52143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3077233" y="2644175"/>
            <a:ext cx="48299" cy="74810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5090140" y="1335198"/>
            <a:ext cx="9105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700" cap="small" dirty="0">
                <a:solidFill>
                  <a:srgbClr val="000000"/>
                </a:solidFill>
                <a:latin typeface="Arial" charset="0"/>
              </a:rPr>
              <a:t>Meiosis </a:t>
            </a:r>
            <a:r>
              <a:rPr lang="en-US" sz="1700" cap="small" dirty="0">
                <a:solidFill>
                  <a:srgbClr val="000000"/>
                </a:solidFill>
                <a:latin typeface="Times New Roman" panose="02020603050405020304" pitchFamily="18" charset="0"/>
                <a:cs typeface="Times New Roman" panose="02020603050405020304" pitchFamily="18" charset="0"/>
              </a:rPr>
              <a:t>I</a:t>
            </a:r>
          </a:p>
        </p:txBody>
      </p:sp>
      <p:sp>
        <p:nvSpPr>
          <p:cNvPr id="10" name="Text Box 31"/>
          <p:cNvSpPr txBox="1">
            <a:spLocks noChangeArrowheads="1"/>
          </p:cNvSpPr>
          <p:nvPr/>
        </p:nvSpPr>
        <p:spPr bwMode="auto">
          <a:xfrm>
            <a:off x="7272821" y="1335988"/>
            <a:ext cx="9954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700" cap="small" dirty="0">
                <a:solidFill>
                  <a:srgbClr val="000000"/>
                </a:solidFill>
                <a:latin typeface="Arial" charset="0"/>
              </a:rPr>
              <a:t>Meiosis </a:t>
            </a:r>
            <a:r>
              <a:rPr lang="en-US" sz="1700" cap="small" dirty="0">
                <a:solidFill>
                  <a:srgbClr val="000000"/>
                </a:solidFill>
                <a:latin typeface="Times New Roman" panose="02020603050405020304" pitchFamily="18" charset="0"/>
                <a:cs typeface="Times New Roman" panose="02020603050405020304" pitchFamily="18" charset="0"/>
              </a:rPr>
              <a:t>II</a:t>
            </a:r>
          </a:p>
        </p:txBody>
      </p:sp>
      <p:sp>
        <p:nvSpPr>
          <p:cNvPr id="11" name="Text Box 31"/>
          <p:cNvSpPr txBox="1">
            <a:spLocks noChangeArrowheads="1"/>
          </p:cNvSpPr>
          <p:nvPr/>
        </p:nvSpPr>
        <p:spPr bwMode="auto">
          <a:xfrm>
            <a:off x="2813766" y="2070429"/>
            <a:ext cx="1173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700" dirty="0">
                <a:solidFill>
                  <a:srgbClr val="000000"/>
                </a:solidFill>
                <a:latin typeface="Arial" charset="0"/>
              </a:rPr>
              <a:t>Sister</a:t>
            </a:r>
            <a:br>
              <a:rPr lang="en-US" sz="1700" dirty="0">
                <a:solidFill>
                  <a:srgbClr val="000000"/>
                </a:solidFill>
                <a:latin typeface="Arial" charset="0"/>
              </a:rPr>
            </a:br>
            <a:r>
              <a:rPr lang="en-US" sz="1700" dirty="0">
                <a:solidFill>
                  <a:srgbClr val="000000"/>
                </a:solidFill>
                <a:latin typeface="Arial" charset="0"/>
              </a:rPr>
              <a:t>chromatids</a:t>
            </a:r>
          </a:p>
        </p:txBody>
      </p:sp>
      <p:sp>
        <p:nvSpPr>
          <p:cNvPr id="12" name="Text Box 31"/>
          <p:cNvSpPr txBox="1">
            <a:spLocks noChangeArrowheads="1"/>
          </p:cNvSpPr>
          <p:nvPr/>
        </p:nvSpPr>
        <p:spPr bwMode="auto">
          <a:xfrm>
            <a:off x="1407835" y="3571511"/>
            <a:ext cx="1527662" cy="487313"/>
          </a:xfrm>
          <a:prstGeom prst="rect">
            <a:avLst/>
          </a:prstGeom>
          <a:solidFill>
            <a:srgbClr val="00B0F0"/>
          </a:solidFill>
          <a:ln>
            <a:noFill/>
          </a:ln>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900"/>
              </a:lnSpc>
              <a:spcBef>
                <a:spcPct val="0"/>
              </a:spcBef>
              <a:spcAft>
                <a:spcPct val="0"/>
              </a:spcAft>
            </a:pPr>
            <a:r>
              <a:rPr lang="en-US" sz="1700" dirty="0">
                <a:solidFill>
                  <a:srgbClr val="000000"/>
                </a:solidFill>
                <a:latin typeface="Arial" charset="0"/>
              </a:rPr>
              <a:t>Chromosomes</a:t>
            </a:r>
            <a:br>
              <a:rPr lang="en-US" sz="1700" dirty="0">
                <a:solidFill>
                  <a:srgbClr val="000000"/>
                </a:solidFill>
                <a:latin typeface="Arial" charset="0"/>
              </a:rPr>
            </a:br>
            <a:r>
              <a:rPr lang="en-US" sz="1700" dirty="0">
                <a:solidFill>
                  <a:srgbClr val="000000"/>
                </a:solidFill>
                <a:latin typeface="Arial" charset="0"/>
              </a:rPr>
              <a:t>duplicate</a:t>
            </a:r>
          </a:p>
        </p:txBody>
      </p:sp>
      <p:sp>
        <p:nvSpPr>
          <p:cNvPr id="13" name="Text Box 31"/>
          <p:cNvSpPr txBox="1">
            <a:spLocks noChangeArrowheads="1"/>
          </p:cNvSpPr>
          <p:nvPr/>
        </p:nvSpPr>
        <p:spPr bwMode="auto">
          <a:xfrm>
            <a:off x="3802785" y="3572346"/>
            <a:ext cx="1492396" cy="730969"/>
          </a:xfrm>
          <a:prstGeom prst="rect">
            <a:avLst/>
          </a:prstGeom>
          <a:solidFill>
            <a:srgbClr val="00B0F0"/>
          </a:solidFill>
          <a:ln>
            <a:noFill/>
          </a:ln>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900"/>
              </a:lnSpc>
              <a:spcBef>
                <a:spcPct val="0"/>
              </a:spcBef>
              <a:spcAft>
                <a:spcPct val="0"/>
              </a:spcAft>
            </a:pPr>
            <a:r>
              <a:rPr lang="en-US" sz="1700" dirty="0">
                <a:solidFill>
                  <a:srgbClr val="000000"/>
                </a:solidFill>
                <a:latin typeface="Arial" charset="0"/>
              </a:rPr>
              <a:t>Homologous</a:t>
            </a:r>
            <a:br>
              <a:rPr lang="en-US" sz="1700" dirty="0">
                <a:solidFill>
                  <a:srgbClr val="000000"/>
                </a:solidFill>
                <a:latin typeface="Arial" charset="0"/>
              </a:rPr>
            </a:br>
            <a:r>
              <a:rPr lang="en-US" sz="1700" dirty="0">
                <a:solidFill>
                  <a:srgbClr val="000000"/>
                </a:solidFill>
                <a:latin typeface="Arial" charset="0"/>
              </a:rPr>
              <a:t>chromosomes</a:t>
            </a:r>
          </a:p>
          <a:p>
            <a:pPr algn="ctr" eaLnBrk="0" fontAlgn="base" hangingPunct="0">
              <a:lnSpc>
                <a:spcPts val="1900"/>
              </a:lnSpc>
              <a:spcBef>
                <a:spcPct val="0"/>
              </a:spcBef>
              <a:spcAft>
                <a:spcPct val="0"/>
              </a:spcAft>
            </a:pPr>
            <a:r>
              <a:rPr lang="en-US" sz="1700" dirty="0">
                <a:solidFill>
                  <a:srgbClr val="000000"/>
                </a:solidFill>
                <a:latin typeface="Arial" charset="0"/>
              </a:rPr>
              <a:t>separate</a:t>
            </a:r>
          </a:p>
        </p:txBody>
      </p:sp>
      <p:sp>
        <p:nvSpPr>
          <p:cNvPr id="14" name="Text Box 31"/>
          <p:cNvSpPr txBox="1">
            <a:spLocks noChangeArrowheads="1"/>
          </p:cNvSpPr>
          <p:nvPr/>
        </p:nvSpPr>
        <p:spPr bwMode="auto">
          <a:xfrm>
            <a:off x="6011284" y="3253750"/>
            <a:ext cx="1845057" cy="523220"/>
          </a:xfrm>
          <a:prstGeom prst="rect">
            <a:avLst/>
          </a:prstGeom>
          <a:solidFill>
            <a:srgbClr val="00B0F0"/>
          </a:solidFill>
          <a:ln>
            <a:noFill/>
          </a:ln>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rPr>
              <a:t>Sister chromatids</a:t>
            </a:r>
            <a:br>
              <a:rPr lang="en-US" sz="1700" dirty="0">
                <a:solidFill>
                  <a:srgbClr val="000000"/>
                </a:solidFill>
                <a:latin typeface="Arial" charset="0"/>
              </a:rPr>
            </a:br>
            <a:r>
              <a:rPr lang="en-US" sz="1700" dirty="0">
                <a:solidFill>
                  <a:srgbClr val="000000"/>
                </a:solidFill>
                <a:latin typeface="Arial" charset="0"/>
              </a:rPr>
              <a:t>separate</a:t>
            </a:r>
          </a:p>
        </p:txBody>
      </p:sp>
      <p:sp>
        <p:nvSpPr>
          <p:cNvPr id="15" name="Text Box 31"/>
          <p:cNvSpPr txBox="1">
            <a:spLocks noChangeArrowheads="1"/>
          </p:cNvSpPr>
          <p:nvPr/>
        </p:nvSpPr>
        <p:spPr bwMode="auto">
          <a:xfrm rot="5400000">
            <a:off x="8068320" y="3404470"/>
            <a:ext cx="13481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rPr>
              <a:t>Haploid cells</a:t>
            </a:r>
          </a:p>
        </p:txBody>
      </p:sp>
      <p:sp>
        <p:nvSpPr>
          <p:cNvPr id="16" name="Text Box 31"/>
          <p:cNvSpPr txBox="1">
            <a:spLocks noChangeArrowheads="1"/>
          </p:cNvSpPr>
          <p:nvPr/>
        </p:nvSpPr>
        <p:spPr bwMode="auto">
          <a:xfrm>
            <a:off x="305775" y="4142989"/>
            <a:ext cx="1492396"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800"/>
              </a:lnSpc>
              <a:spcBef>
                <a:spcPct val="0"/>
              </a:spcBef>
              <a:spcAft>
                <a:spcPct val="0"/>
              </a:spcAft>
            </a:pPr>
            <a:r>
              <a:rPr lang="en-US" sz="1700" dirty="0">
                <a:solidFill>
                  <a:srgbClr val="000000"/>
                </a:solidFill>
                <a:latin typeface="Arial" charset="0"/>
              </a:rPr>
              <a:t>A pair of</a:t>
            </a:r>
          </a:p>
          <a:p>
            <a:pPr eaLnBrk="0" fontAlgn="base" hangingPunct="0">
              <a:lnSpc>
                <a:spcPts val="1800"/>
              </a:lnSpc>
              <a:spcBef>
                <a:spcPct val="0"/>
              </a:spcBef>
              <a:spcAft>
                <a:spcPct val="0"/>
              </a:spcAft>
            </a:pPr>
            <a:r>
              <a:rPr lang="en-US" sz="1700" dirty="0">
                <a:solidFill>
                  <a:srgbClr val="000000"/>
                </a:solidFill>
                <a:latin typeface="Arial" charset="0"/>
              </a:rPr>
              <a:t>homologous</a:t>
            </a:r>
            <a:br>
              <a:rPr lang="en-US" sz="1700" dirty="0">
                <a:solidFill>
                  <a:srgbClr val="000000"/>
                </a:solidFill>
                <a:latin typeface="Arial" charset="0"/>
              </a:rPr>
            </a:br>
            <a:r>
              <a:rPr lang="en-US" sz="1700" dirty="0">
                <a:solidFill>
                  <a:srgbClr val="000000"/>
                </a:solidFill>
                <a:latin typeface="Arial" charset="0"/>
              </a:rPr>
              <a:t>chromosomes</a:t>
            </a:r>
            <a:br>
              <a:rPr lang="en-US" sz="1700" dirty="0">
                <a:solidFill>
                  <a:srgbClr val="000000"/>
                </a:solidFill>
                <a:latin typeface="Arial" charset="0"/>
              </a:rPr>
            </a:br>
            <a:r>
              <a:rPr lang="en-US" sz="1700" dirty="0">
                <a:solidFill>
                  <a:srgbClr val="000000"/>
                </a:solidFill>
                <a:latin typeface="Arial" charset="0"/>
              </a:rPr>
              <a:t>in a diploid</a:t>
            </a:r>
          </a:p>
          <a:p>
            <a:pPr eaLnBrk="0" fontAlgn="base" hangingPunct="0">
              <a:lnSpc>
                <a:spcPts val="1800"/>
              </a:lnSpc>
              <a:spcBef>
                <a:spcPct val="0"/>
              </a:spcBef>
              <a:spcAft>
                <a:spcPct val="0"/>
              </a:spcAft>
            </a:pPr>
            <a:r>
              <a:rPr lang="en-US" sz="1700" dirty="0">
                <a:solidFill>
                  <a:srgbClr val="000000"/>
                </a:solidFill>
                <a:latin typeface="Arial" charset="0"/>
              </a:rPr>
              <a:t>parent cell</a:t>
            </a:r>
          </a:p>
        </p:txBody>
      </p:sp>
      <p:sp>
        <p:nvSpPr>
          <p:cNvPr id="17" name="Text Box 31"/>
          <p:cNvSpPr txBox="1">
            <a:spLocks noChangeArrowheads="1"/>
          </p:cNvSpPr>
          <p:nvPr/>
        </p:nvSpPr>
        <p:spPr bwMode="auto">
          <a:xfrm>
            <a:off x="2861870" y="4109350"/>
            <a:ext cx="1492396" cy="9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00"/>
              </a:lnSpc>
              <a:spcBef>
                <a:spcPct val="0"/>
              </a:spcBef>
              <a:spcAft>
                <a:spcPct val="0"/>
              </a:spcAft>
            </a:pPr>
            <a:r>
              <a:rPr lang="en-US" sz="1700" dirty="0">
                <a:solidFill>
                  <a:srgbClr val="000000"/>
                </a:solidFill>
                <a:latin typeface="Arial" charset="0"/>
              </a:rPr>
              <a:t>A pair of</a:t>
            </a:r>
            <a:br>
              <a:rPr lang="en-US" sz="1700" dirty="0">
                <a:solidFill>
                  <a:srgbClr val="000000"/>
                </a:solidFill>
                <a:latin typeface="Arial" charset="0"/>
              </a:rPr>
            </a:br>
            <a:r>
              <a:rPr lang="en-US" sz="1700" dirty="0">
                <a:solidFill>
                  <a:srgbClr val="000000"/>
                </a:solidFill>
                <a:latin typeface="Arial" charset="0"/>
              </a:rPr>
              <a:t>duplicated</a:t>
            </a:r>
            <a:br>
              <a:rPr lang="en-US" sz="1700" dirty="0">
                <a:solidFill>
                  <a:srgbClr val="000000"/>
                </a:solidFill>
                <a:latin typeface="Arial" charset="0"/>
              </a:rPr>
            </a:br>
            <a:r>
              <a:rPr lang="en-US" sz="1700" dirty="0">
                <a:solidFill>
                  <a:srgbClr val="000000"/>
                </a:solidFill>
                <a:latin typeface="Arial" charset="0"/>
              </a:rPr>
              <a:t>homologous</a:t>
            </a:r>
          </a:p>
          <a:p>
            <a:pPr eaLnBrk="0" fontAlgn="base" hangingPunct="0">
              <a:lnSpc>
                <a:spcPts val="1900"/>
              </a:lnSpc>
              <a:spcBef>
                <a:spcPct val="0"/>
              </a:spcBef>
              <a:spcAft>
                <a:spcPct val="0"/>
              </a:spcAft>
            </a:pPr>
            <a:r>
              <a:rPr lang="en-US" sz="1700" dirty="0">
                <a:solidFill>
                  <a:srgbClr val="000000"/>
                </a:solidFill>
                <a:latin typeface="Arial" charset="0"/>
              </a:rPr>
              <a:t>chromosomes</a:t>
            </a:r>
          </a:p>
        </p:txBody>
      </p:sp>
      <p:grpSp>
        <p:nvGrpSpPr>
          <p:cNvPr id="18" name="Group 17"/>
          <p:cNvGrpSpPr/>
          <p:nvPr/>
        </p:nvGrpSpPr>
        <p:grpSpPr>
          <a:xfrm>
            <a:off x="1879396" y="2977716"/>
            <a:ext cx="270204" cy="280744"/>
            <a:chOff x="987097" y="5951781"/>
            <a:chExt cx="270204" cy="280744"/>
          </a:xfrm>
        </p:grpSpPr>
        <p:sp>
          <p:nvSpPr>
            <p:cNvPr id="19" name="Oval 18"/>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0"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1</a:t>
              </a:r>
            </a:p>
          </p:txBody>
        </p:sp>
      </p:grpSp>
      <p:grpSp>
        <p:nvGrpSpPr>
          <p:cNvPr id="21" name="Group 20"/>
          <p:cNvGrpSpPr/>
          <p:nvPr/>
        </p:nvGrpSpPr>
        <p:grpSpPr>
          <a:xfrm>
            <a:off x="4349788" y="3025494"/>
            <a:ext cx="270204" cy="280744"/>
            <a:chOff x="987097" y="5951781"/>
            <a:chExt cx="270204" cy="280744"/>
          </a:xfrm>
        </p:grpSpPr>
        <p:sp>
          <p:nvSpPr>
            <p:cNvPr id="22" name="Oval 21"/>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3"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2</a:t>
              </a:r>
            </a:p>
          </p:txBody>
        </p:sp>
      </p:grpSp>
      <p:grpSp>
        <p:nvGrpSpPr>
          <p:cNvPr id="24" name="Group 23"/>
          <p:cNvGrpSpPr/>
          <p:nvPr/>
        </p:nvGrpSpPr>
        <p:grpSpPr>
          <a:xfrm>
            <a:off x="6622942" y="2823018"/>
            <a:ext cx="270204" cy="280744"/>
            <a:chOff x="987097" y="5951781"/>
            <a:chExt cx="270204" cy="280744"/>
          </a:xfrm>
        </p:grpSpPr>
        <p:sp>
          <p:nvSpPr>
            <p:cNvPr id="25" name="Oval 24"/>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6"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3</a:t>
              </a:r>
            </a:p>
          </p:txBody>
        </p:sp>
      </p:grpSp>
    </p:spTree>
    <p:extLst>
      <p:ext uri="{BB962C8B-B14F-4D97-AF65-F5344CB8AC3E}">
        <p14:creationId xmlns:p14="http://schemas.microsoft.com/office/powerpoint/2010/main" val="25916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250"/>
                            </p:stCondLst>
                            <p:childTnLst>
                              <p:par>
                                <p:cTn id="22" presetID="22" presetClass="entr" presetSubtype="8" fill="hold" nodeType="afterEffect">
                                  <p:stCondLst>
                                    <p:cond delay="25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3000"/>
                                        <p:tgtEl>
                                          <p:spTgt spid="29"/>
                                        </p:tgtEl>
                                      </p:cBhvr>
                                    </p:animEffect>
                                  </p:childTnLst>
                                </p:cTn>
                              </p:par>
                            </p:childTnLst>
                          </p:cTn>
                        </p:par>
                        <p:par>
                          <p:cTn id="25" fill="hold">
                            <p:stCondLst>
                              <p:cond delay="4500"/>
                            </p:stCondLst>
                            <p:childTnLst>
                              <p:par>
                                <p:cTn id="26" presetID="10" presetClass="entr" presetSubtype="0" fill="hold" grpId="0" nodeType="after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250"/>
                            </p:stCondLst>
                            <p:childTnLst>
                              <p:par>
                                <p:cTn id="30" presetID="10" presetClass="entr" presetSubtype="0" fill="hold" grpId="0" nodeType="afterEffect">
                                  <p:stCondLst>
                                    <p:cond delay="25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500"/>
                            </p:stCondLst>
                            <p:childTnLst>
                              <p:par>
                                <p:cTn id="46" presetID="10" presetClass="entr" presetSubtype="0" fill="hold" grpId="0" nodeType="after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1250"/>
                            </p:stCondLst>
                            <p:childTnLst>
                              <p:par>
                                <p:cTn id="50" presetID="22" presetClass="entr" presetSubtype="8" fill="hold" nodeType="afterEffect">
                                  <p:stCondLst>
                                    <p:cond delay="25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3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500"/>
                            </p:stCondLst>
                            <p:childTnLst>
                              <p:par>
                                <p:cTn id="64" presetID="10" presetClass="entr" presetSubtype="0" fill="hold" grpId="0" nodeType="afterEffect">
                                  <p:stCondLst>
                                    <p:cond delay="25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1250"/>
                            </p:stCondLst>
                            <p:childTnLst>
                              <p:par>
                                <p:cTn id="68" presetID="22" presetClass="entr" presetSubtype="8" fill="hold" nodeType="afterEffect">
                                  <p:stCondLst>
                                    <p:cond delay="250"/>
                                  </p:stCondLst>
                                  <p:childTnLst>
                                    <p:set>
                                      <p:cBhvr>
                                        <p:cTn id="69" dur="1" fill="hold">
                                          <p:stCondLst>
                                            <p:cond delay="0"/>
                                          </p:stCondLst>
                                        </p:cTn>
                                        <p:tgtEl>
                                          <p:spTgt spid="2"/>
                                        </p:tgtEl>
                                        <p:attrNameLst>
                                          <p:attrName>style.visibility</p:attrName>
                                        </p:attrNameLst>
                                      </p:cBhvr>
                                      <p:to>
                                        <p:strVal val="visible"/>
                                      </p:to>
                                    </p:set>
                                    <p:animEffect transition="in" filter="wipe(left)">
                                      <p:cBhvr>
                                        <p:cTn id="70" dur="30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par>
                          <p:cTn id="76" fill="hold">
                            <p:stCondLst>
                              <p:cond delay="500"/>
                            </p:stCondLst>
                            <p:childTnLst>
                              <p:par>
                                <p:cTn id="77" presetID="10" presetClass="entr" presetSubtype="0" fill="hold" grpId="0" nodeType="afterEffect">
                                  <p:stCondLst>
                                    <p:cond delay="25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p:bldP spid="10" grpId="0"/>
      <p:bldP spid="11" grpId="0"/>
      <p:bldP spid="12" grpId="0" animBg="1"/>
      <p:bldP spid="13" grpId="0" animBg="1"/>
      <p:bldP spid="14" grpId="0" animBg="1"/>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sp>
        <p:nvSpPr>
          <p:cNvPr id="3" name="Content Placeholder 2"/>
          <p:cNvSpPr>
            <a:spLocks noGrp="1"/>
          </p:cNvSpPr>
          <p:nvPr>
            <p:ph idx="1"/>
          </p:nvPr>
        </p:nvSpPr>
        <p:spPr>
          <a:xfrm>
            <a:off x="313267" y="1600200"/>
            <a:ext cx="8830733" cy="5029200"/>
          </a:xfrm>
        </p:spPr>
        <p:txBody>
          <a:bodyPr/>
          <a:lstStyle/>
          <a:p>
            <a:r>
              <a:rPr lang="en-US" b="1" dirty="0">
                <a:solidFill>
                  <a:srgbClr val="0000FF"/>
                </a:solidFill>
                <a:effectLst>
                  <a:outerShdw blurRad="38100" dist="38100" dir="2700000" algn="tl">
                    <a:srgbClr val="000000">
                      <a:alpha val="43137"/>
                    </a:srgbClr>
                  </a:outerShdw>
                </a:effectLst>
              </a:rPr>
              <a:t>Meiosis</a:t>
            </a:r>
            <a:r>
              <a:rPr lang="en-US" dirty="0"/>
              <a:t> and </a:t>
            </a:r>
            <a:r>
              <a:rPr lang="en-US" b="1" dirty="0">
                <a:solidFill>
                  <a:srgbClr val="0000FF"/>
                </a:solidFill>
                <a:effectLst>
                  <a:outerShdw blurRad="38100" dist="38100" dir="2700000" algn="tl">
                    <a:srgbClr val="000000">
                      <a:alpha val="43137"/>
                    </a:srgbClr>
                  </a:outerShdw>
                </a:effectLst>
              </a:rPr>
              <a:t>Mitosis</a:t>
            </a:r>
            <a:r>
              <a:rPr lang="en-US" dirty="0"/>
              <a:t> are </a:t>
            </a:r>
            <a:r>
              <a:rPr lang="en-US" b="1" dirty="0"/>
              <a:t>preceded</a:t>
            </a:r>
            <a:r>
              <a:rPr lang="en-US" dirty="0"/>
              <a:t> by the </a:t>
            </a:r>
            <a:r>
              <a:rPr lang="en-US" dirty="0">
                <a:solidFill>
                  <a:srgbClr val="FF0000"/>
                </a:solidFill>
              </a:rPr>
              <a:t>duplication of chromosomes </a:t>
            </a:r>
            <a:r>
              <a:rPr lang="en-US" b="1" dirty="0">
                <a:solidFill>
                  <a:srgbClr val="FF0000"/>
                </a:solidFill>
              </a:rPr>
              <a:t>(DNA Replication)</a:t>
            </a:r>
            <a:r>
              <a:rPr lang="en-US" b="1" dirty="0"/>
              <a:t>.</a:t>
            </a:r>
          </a:p>
          <a:p>
            <a:pPr>
              <a:spcBef>
                <a:spcPts val="1800"/>
              </a:spcBef>
            </a:pPr>
            <a:r>
              <a:rPr lang="en-US" dirty="0"/>
              <a:t>However,</a:t>
            </a:r>
          </a:p>
          <a:p>
            <a:pPr lvl="1">
              <a:spcBef>
                <a:spcPts val="1800"/>
              </a:spcBef>
            </a:pPr>
            <a:r>
              <a:rPr lang="en-US" b="1" dirty="0">
                <a:solidFill>
                  <a:srgbClr val="0000FF"/>
                </a:solidFill>
              </a:rPr>
              <a:t>Meiosis</a:t>
            </a:r>
            <a:r>
              <a:rPr lang="en-US" dirty="0"/>
              <a:t> is followed by </a:t>
            </a:r>
            <a:r>
              <a:rPr lang="en-US" b="1" u="sng" dirty="0">
                <a:solidFill>
                  <a:srgbClr val="FF0000"/>
                </a:solidFill>
              </a:rPr>
              <a:t>two</a:t>
            </a:r>
            <a:r>
              <a:rPr lang="en-US" dirty="0">
                <a:solidFill>
                  <a:srgbClr val="FF0000"/>
                </a:solidFill>
              </a:rPr>
              <a:t> consecutive cell divisions </a:t>
            </a:r>
            <a:endParaRPr lang="en-US" dirty="0"/>
          </a:p>
          <a:p>
            <a:pPr lvl="1">
              <a:spcBef>
                <a:spcPts val="1800"/>
              </a:spcBef>
            </a:pPr>
            <a:r>
              <a:rPr lang="en-US" b="1" dirty="0">
                <a:solidFill>
                  <a:srgbClr val="0000FF"/>
                </a:solidFill>
              </a:rPr>
              <a:t>Mitosis </a:t>
            </a:r>
            <a:r>
              <a:rPr lang="en-US" dirty="0"/>
              <a:t>is followed by only </a:t>
            </a:r>
            <a:r>
              <a:rPr lang="en-US" b="1" u="sng" dirty="0">
                <a:solidFill>
                  <a:srgbClr val="FF0000"/>
                </a:solidFill>
              </a:rPr>
              <a:t>one</a:t>
            </a:r>
            <a:r>
              <a:rPr lang="en-US" dirty="0">
                <a:solidFill>
                  <a:srgbClr val="FF0000"/>
                </a:solidFill>
              </a:rPr>
              <a:t> cell division</a:t>
            </a:r>
            <a:r>
              <a:rPr lang="en-US" dirty="0"/>
              <a:t>.</a:t>
            </a:r>
          </a:p>
          <a:p>
            <a:pPr>
              <a:spcBef>
                <a:spcPts val="1800"/>
              </a:spcBef>
            </a:pPr>
            <a:r>
              <a:rPr lang="en-US" b="1" dirty="0">
                <a:solidFill>
                  <a:srgbClr val="0000FF"/>
                </a:solidFill>
              </a:rPr>
              <a:t>Meiosis </a:t>
            </a:r>
            <a:r>
              <a:rPr lang="en-US" dirty="0"/>
              <a:t>involves </a:t>
            </a:r>
            <a:r>
              <a:rPr lang="en-US" b="1" u="sng" dirty="0">
                <a:effectLst>
                  <a:outerShdw blurRad="38100" dist="38100" dir="2700000" algn="tl">
                    <a:srgbClr val="000000">
                      <a:alpha val="43137"/>
                    </a:srgbClr>
                  </a:outerShdw>
                </a:effectLst>
              </a:rPr>
              <a:t>one duplication</a:t>
            </a:r>
            <a:r>
              <a:rPr lang="en-US" b="1" dirty="0">
                <a:effectLst>
                  <a:outerShdw blurRad="38100" dist="38100" dir="2700000" algn="tl">
                    <a:srgbClr val="000000">
                      <a:alpha val="43137"/>
                    </a:srgbClr>
                  </a:outerShdw>
                </a:effectLst>
              </a:rPr>
              <a:t> </a:t>
            </a:r>
            <a:r>
              <a:rPr lang="en-US" dirty="0"/>
              <a:t>of chromosomes followed by </a:t>
            </a:r>
            <a:r>
              <a:rPr lang="en-US" b="1" u="sng" dirty="0">
                <a:effectLst>
                  <a:outerShdw blurRad="38100" dist="38100" dir="2700000" algn="tl">
                    <a:srgbClr val="000000">
                      <a:alpha val="43137"/>
                    </a:srgbClr>
                  </a:outerShdw>
                </a:effectLst>
              </a:rPr>
              <a:t>two divisions</a:t>
            </a:r>
            <a:r>
              <a:rPr lang="en-US" dirty="0"/>
              <a:t>, </a:t>
            </a:r>
          </a:p>
          <a:p>
            <a:pPr>
              <a:spcBef>
                <a:spcPts val="1800"/>
              </a:spcBef>
            </a:pPr>
            <a:r>
              <a:rPr lang="en-US" dirty="0">
                <a:solidFill>
                  <a:srgbClr val="FF0000"/>
                </a:solidFill>
              </a:rPr>
              <a:t>Each</a:t>
            </a:r>
            <a:r>
              <a:rPr lang="en-US" dirty="0"/>
              <a:t> of the </a:t>
            </a:r>
            <a:r>
              <a:rPr lang="en-US" dirty="0">
                <a:solidFill>
                  <a:srgbClr val="FF0000"/>
                </a:solidFill>
              </a:rPr>
              <a:t>four daughter cells </a:t>
            </a:r>
            <a:r>
              <a:rPr lang="en-US" dirty="0"/>
              <a:t>produced possess an </a:t>
            </a:r>
            <a:r>
              <a:rPr lang="en-US" dirty="0">
                <a:solidFill>
                  <a:srgbClr val="FF0000"/>
                </a:solidFill>
              </a:rPr>
              <a:t>haploid set of chromosomes</a:t>
            </a:r>
            <a:r>
              <a:rPr lang="en-US" dirty="0"/>
              <a:t>. </a:t>
            </a:r>
          </a:p>
        </p:txBody>
      </p:sp>
    </p:spTree>
    <p:extLst>
      <p:ext uri="{BB962C8B-B14F-4D97-AF65-F5344CB8AC3E}">
        <p14:creationId xmlns:p14="http://schemas.microsoft.com/office/powerpoint/2010/main" val="16554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9A00EA-3279-465B-91BC-35A614359AB7}"/>
              </a:ext>
            </a:extLst>
          </p:cNvPr>
          <p:cNvPicPr>
            <a:picLocks noChangeAspect="1" noChangeArrowheads="1"/>
          </p:cNvPicPr>
          <p:nvPr/>
        </p:nvPicPr>
        <p:blipFill rotWithShape="1">
          <a:blip r:embed="rId3" cstate="print"/>
          <a:srcRect t="40278"/>
          <a:stretch/>
        </p:blipFill>
        <p:spPr bwMode="auto">
          <a:xfrm>
            <a:off x="4800600" y="3581400"/>
            <a:ext cx="4343400" cy="3276600"/>
          </a:xfrm>
          <a:prstGeom prst="rect">
            <a:avLst/>
          </a:prstGeom>
          <a:noFill/>
          <a:ln w="9525">
            <a:noFill/>
            <a:miter lim="800000"/>
            <a:headEnd/>
            <a:tailEnd/>
          </a:ln>
        </p:spPr>
      </p:pic>
      <p:sp>
        <p:nvSpPr>
          <p:cNvPr id="6" name="Title 1"/>
          <p:cNvSpPr>
            <a:spLocks noGrp="1"/>
          </p:cNvSpPr>
          <p:nvPr>
            <p:ph type="title"/>
          </p:nvPr>
        </p:nvSpPr>
        <p:spPr>
          <a:xfrm>
            <a:off x="381000" y="152400"/>
            <a:ext cx="8475133" cy="1040341"/>
          </a:xfrm>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sp>
        <p:nvSpPr>
          <p:cNvPr id="3" name="Content Placeholder 2"/>
          <p:cNvSpPr>
            <a:spLocks noGrp="1"/>
          </p:cNvSpPr>
          <p:nvPr>
            <p:ph sz="half" idx="1"/>
          </p:nvPr>
        </p:nvSpPr>
        <p:spPr>
          <a:xfrm>
            <a:off x="103094" y="1524000"/>
            <a:ext cx="4164106" cy="2394011"/>
          </a:xfrm>
        </p:spPr>
        <p:txBody>
          <a:bodyPr/>
          <a:lstStyle/>
          <a:p>
            <a:pPr marL="0" indent="0">
              <a:buNone/>
            </a:pPr>
            <a:r>
              <a:rPr lang="en-US" b="1" dirty="0">
                <a:solidFill>
                  <a:srgbClr val="0000FF"/>
                </a:solidFill>
              </a:rPr>
              <a:t>INTERPHASE</a:t>
            </a:r>
            <a:r>
              <a:rPr lang="en-US" sz="2400" b="1" dirty="0">
                <a:solidFill>
                  <a:srgbClr val="0000FF"/>
                </a:solidFill>
              </a:rPr>
              <a:t>: </a:t>
            </a:r>
          </a:p>
          <a:p>
            <a:pPr>
              <a:buFont typeface="Wingdings" panose="05000000000000000000" pitchFamily="2" charset="2"/>
              <a:buChar char="ü"/>
            </a:pPr>
            <a:r>
              <a:rPr lang="en-US" sz="2400" dirty="0"/>
              <a:t>Like mitosis, meiosis is preceded by an interphase.</a:t>
            </a:r>
          </a:p>
          <a:p>
            <a:pPr>
              <a:buFont typeface="Wingdings" panose="05000000000000000000" pitchFamily="2" charset="2"/>
              <a:buChar char="ü"/>
            </a:pPr>
            <a:r>
              <a:rPr lang="en-US" sz="2400" dirty="0"/>
              <a:t>during which the </a:t>
            </a:r>
            <a:r>
              <a:rPr lang="en-US" sz="2400" b="1" dirty="0">
                <a:solidFill>
                  <a:srgbClr val="FF0000"/>
                </a:solidFill>
              </a:rPr>
              <a:t>chromosomes duplicate.</a:t>
            </a:r>
          </a:p>
          <a:p>
            <a:endParaRPr lang="en-US" b="1" dirty="0">
              <a:solidFill>
                <a:srgbClr val="FF0000"/>
              </a:solidFill>
            </a:endParaRPr>
          </a:p>
        </p:txBody>
      </p:sp>
      <p:pic>
        <p:nvPicPr>
          <p:cNvPr id="8" name="Picture 7"/>
          <p:cNvPicPr>
            <a:picLocks noChangeAspect="1" noChangeArrowheads="1"/>
          </p:cNvPicPr>
          <p:nvPr/>
        </p:nvPicPr>
        <p:blipFill rotWithShape="1">
          <a:blip r:embed="rId3" cstate="print"/>
          <a:srcRect b="60090"/>
          <a:stretch/>
        </p:blipFill>
        <p:spPr bwMode="auto">
          <a:xfrm>
            <a:off x="4773706" y="1371600"/>
            <a:ext cx="4343400" cy="2189628"/>
          </a:xfrm>
          <a:prstGeom prst="rect">
            <a:avLst/>
          </a:prstGeom>
          <a:noFill/>
          <a:ln w="9525">
            <a:noFill/>
            <a:miter lim="800000"/>
            <a:headEnd/>
            <a:tailEnd/>
          </a:ln>
        </p:spPr>
      </p:pic>
      <p:sp>
        <p:nvSpPr>
          <p:cNvPr id="9" name="Line 9"/>
          <p:cNvSpPr>
            <a:spLocks noChangeShapeType="1"/>
          </p:cNvSpPr>
          <p:nvPr/>
        </p:nvSpPr>
        <p:spPr bwMode="auto">
          <a:xfrm>
            <a:off x="2743200" y="1822514"/>
            <a:ext cx="2438400" cy="82486"/>
          </a:xfrm>
          <a:prstGeom prst="line">
            <a:avLst/>
          </a:prstGeom>
          <a:noFill/>
          <a:ln w="38100">
            <a:solidFill>
              <a:srgbClr val="000000"/>
            </a:solidFill>
            <a:round/>
            <a:headEnd/>
            <a:tailEnd type="triangle" w="med" len="med"/>
          </a:ln>
          <a:effectLst/>
        </p:spPr>
        <p:txBody>
          <a:bodyPr anchor="ctr"/>
          <a:lstStyle/>
          <a:p>
            <a:pPr algn="ctr" fontAlgn="base">
              <a:spcBef>
                <a:spcPct val="0"/>
              </a:spcBef>
              <a:spcAft>
                <a:spcPct val="0"/>
              </a:spcAft>
              <a:defRPr/>
            </a:pPr>
            <a:endParaRPr lang="en-US" sz="2400" b="1" kern="0">
              <a:solidFill>
                <a:srgbClr val="FFFFFF"/>
              </a:solidFill>
              <a:effectLst>
                <a:outerShdw blurRad="38100" dist="38100" dir="2700000" algn="tl">
                  <a:srgbClr val="000000">
                    <a:alpha val="43137"/>
                  </a:srgbClr>
                </a:outerShdw>
              </a:effectLst>
              <a:latin typeface="Comic Sans MS" pitchFamily="66" charset="0"/>
            </a:endParaRPr>
          </a:p>
        </p:txBody>
      </p:sp>
      <p:sp>
        <p:nvSpPr>
          <p:cNvPr id="11" name="Line 10"/>
          <p:cNvSpPr>
            <a:spLocks noChangeShapeType="1"/>
          </p:cNvSpPr>
          <p:nvPr/>
        </p:nvSpPr>
        <p:spPr bwMode="auto">
          <a:xfrm>
            <a:off x="5876899" y="4647076"/>
            <a:ext cx="1285901" cy="361951"/>
          </a:xfrm>
          <a:prstGeom prst="line">
            <a:avLst/>
          </a:prstGeom>
          <a:noFill/>
          <a:ln w="38100">
            <a:solidFill>
              <a:srgbClr val="000000"/>
            </a:solidFill>
            <a:round/>
            <a:headEnd/>
            <a:tailEnd type="triangle" w="med" len="med"/>
          </a:ln>
          <a:effectLst/>
        </p:spPr>
        <p:txBody>
          <a:bodyPr anchor="ctr"/>
          <a:lstStyle/>
          <a:p>
            <a:pPr algn="ctr" fontAlgn="base">
              <a:spcBef>
                <a:spcPct val="0"/>
              </a:spcBef>
              <a:spcAft>
                <a:spcPct val="0"/>
              </a:spcAft>
              <a:defRPr/>
            </a:pPr>
            <a:endParaRPr lang="en-US" sz="2400" b="1" kern="0">
              <a:solidFill>
                <a:srgbClr val="FFFFFF"/>
              </a:solidFill>
              <a:effectLst>
                <a:outerShdw blurRad="38100" dist="38100" dir="2700000" algn="tl">
                  <a:srgbClr val="000000">
                    <a:alpha val="43137"/>
                  </a:srgbClr>
                </a:outerShdw>
              </a:effectLst>
              <a:latin typeface="Comic Sans MS" pitchFamily="66" charset="0"/>
            </a:endParaRPr>
          </a:p>
        </p:txBody>
      </p:sp>
      <p:sp>
        <p:nvSpPr>
          <p:cNvPr id="12" name="Line 12"/>
          <p:cNvSpPr>
            <a:spLocks noChangeShapeType="1"/>
          </p:cNvSpPr>
          <p:nvPr/>
        </p:nvSpPr>
        <p:spPr bwMode="auto">
          <a:xfrm>
            <a:off x="5876898" y="4913663"/>
            <a:ext cx="676301" cy="267936"/>
          </a:xfrm>
          <a:prstGeom prst="line">
            <a:avLst/>
          </a:prstGeom>
          <a:noFill/>
          <a:ln w="38100">
            <a:solidFill>
              <a:srgbClr val="000000"/>
            </a:solidFill>
            <a:round/>
            <a:headEnd/>
            <a:tailEnd type="triangle" w="med" len="med"/>
          </a:ln>
          <a:effectLst/>
        </p:spPr>
        <p:txBody>
          <a:bodyPr anchor="ctr"/>
          <a:lstStyle/>
          <a:p>
            <a:pPr algn="ctr" fontAlgn="base">
              <a:spcBef>
                <a:spcPct val="0"/>
              </a:spcBef>
              <a:spcAft>
                <a:spcPct val="0"/>
              </a:spcAft>
              <a:defRPr/>
            </a:pPr>
            <a:endParaRPr lang="en-US" sz="2400" b="1" kern="0">
              <a:solidFill>
                <a:srgbClr val="FFFFFF"/>
              </a:solidFill>
              <a:effectLst>
                <a:outerShdw blurRad="38100" dist="38100" dir="2700000" algn="tl">
                  <a:srgbClr val="000000">
                    <a:alpha val="43137"/>
                  </a:srgbClr>
                </a:outerShdw>
              </a:effectLst>
              <a:latin typeface="Comic Sans MS" pitchFamily="66" charset="0"/>
            </a:endParaRPr>
          </a:p>
        </p:txBody>
      </p:sp>
      <p:sp>
        <p:nvSpPr>
          <p:cNvPr id="13" name="Line 11"/>
          <p:cNvSpPr>
            <a:spLocks noChangeShapeType="1"/>
          </p:cNvSpPr>
          <p:nvPr/>
        </p:nvSpPr>
        <p:spPr bwMode="auto">
          <a:xfrm flipV="1">
            <a:off x="5876898" y="5638799"/>
            <a:ext cx="904902" cy="230841"/>
          </a:xfrm>
          <a:prstGeom prst="line">
            <a:avLst/>
          </a:prstGeom>
          <a:noFill/>
          <a:ln w="38100">
            <a:solidFill>
              <a:srgbClr val="000000"/>
            </a:solidFill>
            <a:round/>
            <a:headEnd/>
            <a:tailEnd type="triangle" w="med" len="med"/>
          </a:ln>
          <a:effectLst/>
        </p:spPr>
        <p:txBody>
          <a:bodyPr anchor="ctr"/>
          <a:lstStyle/>
          <a:p>
            <a:pPr algn="ctr" fontAlgn="base">
              <a:spcBef>
                <a:spcPct val="0"/>
              </a:spcBef>
              <a:spcAft>
                <a:spcPct val="0"/>
              </a:spcAft>
              <a:defRPr/>
            </a:pPr>
            <a:endParaRPr lang="en-US" sz="2400" b="1" kern="0">
              <a:solidFill>
                <a:srgbClr val="FFFFFF"/>
              </a:solidFill>
              <a:effectLst>
                <a:outerShdw blurRad="38100" dist="38100" dir="2700000" algn="tl">
                  <a:srgbClr val="000000">
                    <a:alpha val="43137"/>
                  </a:srgbClr>
                </a:outerShdw>
              </a:effectLst>
              <a:latin typeface="Comic Sans MS" pitchFamily="66" charset="0"/>
            </a:endParaRPr>
          </a:p>
        </p:txBody>
      </p:sp>
      <p:sp>
        <p:nvSpPr>
          <p:cNvPr id="15" name="TextBox 14">
            <a:extLst>
              <a:ext uri="{FF2B5EF4-FFF2-40B4-BE49-F238E27FC236}">
                <a16:creationId xmlns:a16="http://schemas.microsoft.com/office/drawing/2014/main" id="{B84BC046-78F1-4796-821D-AB4C6F5BE56B}"/>
              </a:ext>
            </a:extLst>
          </p:cNvPr>
          <p:cNvSpPr txBox="1"/>
          <p:nvPr/>
        </p:nvSpPr>
        <p:spPr>
          <a:xfrm>
            <a:off x="1380563" y="4249270"/>
            <a:ext cx="4496336" cy="1883593"/>
          </a:xfrm>
          <a:prstGeom prst="rect">
            <a:avLst/>
          </a:prstGeom>
          <a:noFill/>
        </p:spPr>
        <p:txBody>
          <a:bodyPr wrap="square">
            <a:spAutoFit/>
          </a:bodyPr>
          <a:lstStyle/>
          <a:p>
            <a:pPr lvl="0" algn="r" fontAlgn="base">
              <a:lnSpc>
                <a:spcPct val="90000"/>
              </a:lnSpc>
              <a:spcBef>
                <a:spcPts val="1800"/>
              </a:spcBef>
              <a:spcAft>
                <a:spcPct val="0"/>
              </a:spcAft>
              <a:buClrTx/>
              <a:defRPr/>
            </a:pPr>
            <a:r>
              <a:rPr lang="en-US" sz="2400" b="1" kern="0" dirty="0"/>
              <a:t>Replicated copies are called </a:t>
            </a:r>
            <a:r>
              <a:rPr lang="en-US" sz="2400" b="1" kern="0" dirty="0">
                <a:solidFill>
                  <a:srgbClr val="0000FF"/>
                </a:solidFill>
              </a:rPr>
              <a:t>sister chromatids</a:t>
            </a:r>
          </a:p>
          <a:p>
            <a:pPr lvl="0" fontAlgn="base">
              <a:lnSpc>
                <a:spcPct val="90000"/>
              </a:lnSpc>
              <a:spcBef>
                <a:spcPts val="1800"/>
              </a:spcBef>
              <a:spcAft>
                <a:spcPct val="0"/>
              </a:spcAft>
              <a:buClrTx/>
              <a:defRPr/>
            </a:pPr>
            <a:endParaRPr lang="en-US" sz="2400" b="1" kern="0" dirty="0">
              <a:solidFill>
                <a:srgbClr val="0000FF"/>
              </a:solidFill>
            </a:endParaRPr>
          </a:p>
          <a:p>
            <a:pPr lvl="0" algn="r" fontAlgn="base">
              <a:lnSpc>
                <a:spcPct val="90000"/>
              </a:lnSpc>
              <a:spcBef>
                <a:spcPts val="1800"/>
              </a:spcBef>
              <a:spcAft>
                <a:spcPct val="0"/>
              </a:spcAft>
              <a:buClrTx/>
              <a:defRPr/>
            </a:pPr>
            <a:r>
              <a:rPr lang="en-US" sz="2400" b="1" kern="0" dirty="0"/>
              <a:t>Held together at </a:t>
            </a:r>
            <a:r>
              <a:rPr lang="en-US" sz="2400" b="1" kern="0" dirty="0">
                <a:solidFill>
                  <a:srgbClr val="0000FF"/>
                </a:solidFill>
              </a:rPr>
              <a:t>centromere</a:t>
            </a:r>
          </a:p>
        </p:txBody>
      </p:sp>
    </p:spTree>
    <p:extLst>
      <p:ext uri="{BB962C8B-B14F-4D97-AF65-F5344CB8AC3E}">
        <p14:creationId xmlns:p14="http://schemas.microsoft.com/office/powerpoint/2010/main" val="33125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0"/>
                                        <p:tgtEl>
                                          <p:spTgt spid="8"/>
                                        </p:tgtEl>
                                      </p:cBhvr>
                                    </p:animEffect>
                                  </p:childTnLst>
                                </p:cTn>
                              </p:par>
                            </p:childTnLst>
                          </p:cTn>
                        </p:par>
                        <p:par>
                          <p:cTn id="12" fill="hold">
                            <p:stCondLst>
                              <p:cond delay="5750"/>
                            </p:stCondLst>
                            <p:childTnLst>
                              <p:par>
                                <p:cTn id="13" presetID="22" presetClass="entr" presetSubtype="8"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500"/>
                            </p:stCondLst>
                            <p:childTnLst>
                              <p:par>
                                <p:cTn id="27" presetID="22" presetClass="entr" presetSubtype="1" fill="hold"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left)">
                                      <p:cBhvr>
                                        <p:cTn id="34" dur="500"/>
                                        <p:tgtEl>
                                          <p:spTgt spid="15">
                                            <p:txEl>
                                              <p:pRg st="0" end="0"/>
                                            </p:txEl>
                                          </p:spTgt>
                                        </p:tgtEl>
                                      </p:cBhvr>
                                    </p:animEffect>
                                  </p:childTnLst>
                                </p:cTn>
                              </p:par>
                            </p:childTnLst>
                          </p:cTn>
                        </p:par>
                        <p:par>
                          <p:cTn id="35" fill="hold">
                            <p:stCondLst>
                              <p:cond delay="500"/>
                            </p:stCondLst>
                            <p:childTnLst>
                              <p:par>
                                <p:cTn id="36" presetID="22" presetClass="entr" presetSubtype="8" fill="hold" grpId="0"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Effect transition="in" filter="wipe(left)">
                                      <p:cBhvr>
                                        <p:cTn id="46" dur="500"/>
                                        <p:tgtEl>
                                          <p:spTgt spid="15">
                                            <p:txEl>
                                              <p:pRg st="2" end="2"/>
                                            </p:tx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0"/>
            <a:ext cx="8305800" cy="838200"/>
          </a:xfrm>
        </p:spPr>
        <p:txBody>
          <a:bodyPr/>
          <a:lstStyle/>
          <a:p>
            <a:pPr algn="ctr" eaLnBrk="1" hangingPunct="1">
              <a:defRPr/>
            </a:pPr>
            <a:r>
              <a:rPr lang="en-US" sz="4800" b="1" dirty="0">
                <a:effectLst>
                  <a:outerShdw blurRad="38100" dist="38100" dir="2700000" algn="tl">
                    <a:srgbClr val="C0C0C0"/>
                  </a:outerShdw>
                </a:effectLst>
                <a:latin typeface="Comic Sans MS" pitchFamily="66" charset="0"/>
              </a:rPr>
              <a:t>A Replicated Chromosome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985" t="5019"/>
          <a:stretch/>
        </p:blipFill>
        <p:spPr>
          <a:xfrm>
            <a:off x="3191827" y="825321"/>
            <a:ext cx="4414287" cy="4335162"/>
          </a:xfrm>
          <a:prstGeom prst="rect">
            <a:avLst/>
          </a:prstGeom>
        </p:spPr>
      </p:pic>
      <p:sp>
        <p:nvSpPr>
          <p:cNvPr id="18" name="TextBox 17">
            <a:extLst>
              <a:ext uri="{FF2B5EF4-FFF2-40B4-BE49-F238E27FC236}">
                <a16:creationId xmlns:a16="http://schemas.microsoft.com/office/drawing/2014/main" id="{5E068FA6-3188-439D-8460-6FEC4F54E50D}"/>
              </a:ext>
            </a:extLst>
          </p:cNvPr>
          <p:cNvSpPr txBox="1"/>
          <p:nvPr/>
        </p:nvSpPr>
        <p:spPr>
          <a:xfrm>
            <a:off x="76200" y="5275906"/>
            <a:ext cx="9067800" cy="1569660"/>
          </a:xfrm>
          <a:prstGeom prst="rect">
            <a:avLst/>
          </a:prstGeom>
          <a:solidFill>
            <a:srgbClr val="FFFF00"/>
          </a:solidFill>
        </p:spPr>
        <p:txBody>
          <a:bodyPr wrap="square">
            <a:spAutoFit/>
          </a:bodyPr>
          <a:lstStyle/>
          <a:p>
            <a:r>
              <a:rPr lang="en-US" sz="2400" b="0" i="0" dirty="0">
                <a:solidFill>
                  <a:srgbClr val="202124"/>
                </a:solidFill>
                <a:effectLst/>
                <a:latin typeface="Roboto" panose="02000000000000000000" pitchFamily="2" charset="0"/>
              </a:rPr>
              <a:t>Homologous chromosomes are chromosomes that share: the same structural features (e.g. same size, same banding patterns, same centromere positions). The same genes at the same loci positions (while the genes are the same, alleles may be different).</a:t>
            </a:r>
            <a:endParaRPr lang="en-US" sz="2400" dirty="0"/>
          </a:p>
        </p:txBody>
      </p:sp>
      <p:pic>
        <p:nvPicPr>
          <p:cNvPr id="19" name="Picture 18">
            <a:extLst>
              <a:ext uri="{FF2B5EF4-FFF2-40B4-BE49-F238E27FC236}">
                <a16:creationId xmlns:a16="http://schemas.microsoft.com/office/drawing/2014/main" id="{3777BE00-F0C1-4159-8248-BAC3772E936C}"/>
              </a:ext>
            </a:extLst>
          </p:cNvPr>
          <p:cNvPicPr>
            <a:picLocks noChangeAspect="1"/>
          </p:cNvPicPr>
          <p:nvPr/>
        </p:nvPicPr>
        <p:blipFill rotWithShape="1">
          <a:blip r:embed="rId3">
            <a:extLst>
              <a:ext uri="{28A0092B-C50C-407E-A947-70E740481C1C}">
                <a14:useLocalDpi xmlns:a14="http://schemas.microsoft.com/office/drawing/2010/main" val="0"/>
              </a:ext>
            </a:extLst>
          </a:blip>
          <a:srcRect t="5019" r="63038"/>
          <a:stretch/>
        </p:blipFill>
        <p:spPr>
          <a:xfrm>
            <a:off x="602614" y="838200"/>
            <a:ext cx="2589213" cy="4335162"/>
          </a:xfrm>
          <a:prstGeom prst="rect">
            <a:avLst/>
          </a:prstGeom>
        </p:spPr>
      </p:pic>
    </p:spTree>
    <p:extLst>
      <p:ext uri="{BB962C8B-B14F-4D97-AF65-F5344CB8AC3E}">
        <p14:creationId xmlns:p14="http://schemas.microsoft.com/office/powerpoint/2010/main" val="10546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600200"/>
            <a:ext cx="8475133" cy="3200399"/>
          </a:xfrm>
        </p:spPr>
        <p:txBody>
          <a:bodyPr/>
          <a:lstStyle/>
          <a:p>
            <a:pPr marL="0" indent="0">
              <a:spcBef>
                <a:spcPts val="1200"/>
              </a:spcBef>
              <a:buNone/>
            </a:pPr>
            <a:r>
              <a:rPr lang="en-US" b="1" dirty="0">
                <a:solidFill>
                  <a:srgbClr val="0000FF"/>
                </a:solidFill>
                <a:effectLst>
                  <a:outerShdw blurRad="38100" dist="38100" dir="2700000" algn="tl">
                    <a:srgbClr val="000000">
                      <a:alpha val="43137"/>
                    </a:srgbClr>
                  </a:outerShdw>
                </a:effectLst>
              </a:rPr>
              <a:t>MEIOSIS</a:t>
            </a:r>
            <a:r>
              <a:rPr lang="en-US" dirty="0">
                <a:solidFill>
                  <a:srgbClr val="0000FF"/>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b="1" dirty="0">
                <a:solidFill>
                  <a:srgbClr val="0000FF"/>
                </a:solidFill>
                <a:effectLst>
                  <a:outerShdw blurRad="38100" dist="38100" dir="2700000" algn="tl">
                    <a:srgbClr val="000000">
                      <a:alpha val="43137"/>
                    </a:srgbClr>
                  </a:outerShdw>
                </a:effectLst>
              </a:rPr>
              <a:t> </a:t>
            </a:r>
            <a:r>
              <a:rPr lang="en-US" b="1" dirty="0"/>
              <a:t>– </a:t>
            </a:r>
            <a:r>
              <a:rPr lang="en-US" sz="4400" b="1" dirty="0">
                <a:solidFill>
                  <a:srgbClr val="FF0000"/>
                </a:solidFill>
                <a:effectLst>
                  <a:outerShdw blurRad="38100" dist="38100" dir="2700000" algn="tl">
                    <a:srgbClr val="000000">
                      <a:alpha val="43137"/>
                    </a:srgbClr>
                  </a:outerShdw>
                </a:effectLst>
              </a:rPr>
              <a:t>Prophase</a:t>
            </a:r>
            <a:r>
              <a:rPr lang="en-US" sz="4400" dirty="0">
                <a:solidFill>
                  <a:srgbClr val="FF0000"/>
                </a:solidFill>
                <a:effectLst>
                  <a:outerShdw blurRad="38100" dist="38100" dir="2700000" algn="tl">
                    <a:srgbClr val="000000">
                      <a:alpha val="43137"/>
                    </a:srgbClr>
                  </a:outerShdw>
                </a:effectLst>
              </a:rPr>
              <a:t> </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dirty="0">
                <a:solidFill>
                  <a:srgbClr val="FF0000"/>
                </a:solidFill>
                <a:effectLst>
                  <a:outerShdw blurRad="38100" dist="38100" dir="2700000" algn="tl">
                    <a:srgbClr val="000000">
                      <a:alpha val="43137"/>
                    </a:srgbClr>
                  </a:outerShdw>
                </a:effectLst>
              </a:rPr>
              <a:t> </a:t>
            </a:r>
            <a:r>
              <a:rPr lang="en-US" dirty="0"/>
              <a:t>key events:</a:t>
            </a:r>
          </a:p>
          <a:p>
            <a:pPr lvl="1">
              <a:spcBef>
                <a:spcPts val="1200"/>
              </a:spcBef>
            </a:pPr>
            <a:r>
              <a:rPr lang="en-US" dirty="0"/>
              <a:t>The nuclear membrane dissolves.</a:t>
            </a:r>
          </a:p>
          <a:p>
            <a:pPr lvl="1">
              <a:spcBef>
                <a:spcPts val="1200"/>
              </a:spcBef>
            </a:pPr>
            <a:r>
              <a:rPr lang="en-US" b="1" dirty="0">
                <a:solidFill>
                  <a:srgbClr val="00B050"/>
                </a:solidFill>
              </a:rPr>
              <a:t>Chromatin</a:t>
            </a:r>
            <a:r>
              <a:rPr lang="en-US" dirty="0"/>
              <a:t> tightly coils up.</a:t>
            </a:r>
          </a:p>
          <a:p>
            <a:pPr lvl="1">
              <a:spcBef>
                <a:spcPts val="1200"/>
              </a:spcBef>
            </a:pPr>
            <a:r>
              <a:rPr lang="en-US" b="1" dirty="0">
                <a:solidFill>
                  <a:srgbClr val="00B050"/>
                </a:solidFill>
              </a:rPr>
              <a:t>Homologous chromosomes</a:t>
            </a:r>
            <a:r>
              <a:rPr lang="en-US" dirty="0"/>
              <a:t>, each composed of </a:t>
            </a:r>
            <a:r>
              <a:rPr lang="en-US" b="1" dirty="0">
                <a:solidFill>
                  <a:srgbClr val="0000FF"/>
                </a:solidFill>
              </a:rPr>
              <a:t>two sister chromatids</a:t>
            </a:r>
            <a:r>
              <a:rPr lang="en-US" dirty="0"/>
              <a:t>, come together in pairs in a process called </a:t>
            </a:r>
            <a:r>
              <a:rPr lang="en-US" b="1" dirty="0">
                <a:solidFill>
                  <a:srgbClr val="FF0000"/>
                </a:solidFill>
              </a:rPr>
              <a:t>Synapsis</a:t>
            </a:r>
            <a:r>
              <a:rPr lang="en-US" dirty="0"/>
              <a:t>.</a:t>
            </a:r>
          </a:p>
        </p:txBody>
      </p:sp>
      <p:sp>
        <p:nvSpPr>
          <p:cNvPr id="6" name="Title 1"/>
          <p:cNvSpPr>
            <a:spLocks noGrp="1"/>
          </p:cNvSpPr>
          <p:nvPr>
            <p:ph type="title"/>
          </p:nvPr>
        </p:nvSpPr>
        <p:spPr>
          <a:xfrm>
            <a:off x="381000" y="228600"/>
            <a:ext cx="8475133" cy="1040341"/>
          </a:xfrm>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pic>
        <p:nvPicPr>
          <p:cNvPr id="5" name="Picture 4">
            <a:extLst>
              <a:ext uri="{FF2B5EF4-FFF2-40B4-BE49-F238E27FC236}">
                <a16:creationId xmlns:a16="http://schemas.microsoft.com/office/drawing/2014/main" id="{CD68746D-F490-44F6-A1AA-5524EF30EE7E}"/>
              </a:ext>
            </a:extLst>
          </p:cNvPr>
          <p:cNvPicPr>
            <a:picLocks noChangeAspect="1"/>
          </p:cNvPicPr>
          <p:nvPr/>
        </p:nvPicPr>
        <p:blipFill rotWithShape="1">
          <a:blip r:embed="rId3">
            <a:extLst>
              <a:ext uri="{28A0092B-C50C-407E-A947-70E740481C1C}">
                <a14:useLocalDpi xmlns:a14="http://schemas.microsoft.com/office/drawing/2010/main" val="0"/>
              </a:ext>
            </a:extLst>
          </a:blip>
          <a:srcRect l="39650" r="38373" b="78362"/>
          <a:stretch/>
        </p:blipFill>
        <p:spPr>
          <a:xfrm>
            <a:off x="4876800" y="4000499"/>
            <a:ext cx="2844805" cy="2514600"/>
          </a:xfrm>
          <a:prstGeom prst="rect">
            <a:avLst/>
          </a:prstGeom>
        </p:spPr>
      </p:pic>
    </p:spTree>
    <p:extLst>
      <p:ext uri="{BB962C8B-B14F-4D97-AF65-F5344CB8AC3E}">
        <p14:creationId xmlns:p14="http://schemas.microsoft.com/office/powerpoint/2010/main" val="10919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600200"/>
            <a:ext cx="8475133" cy="5029200"/>
          </a:xfrm>
        </p:spPr>
        <p:txBody>
          <a:bodyPr/>
          <a:lstStyle/>
          <a:p>
            <a:r>
              <a:rPr lang="en-US" b="1" dirty="0">
                <a:solidFill>
                  <a:srgbClr val="0000FF"/>
                </a:solidFill>
                <a:effectLst>
                  <a:outerShdw blurRad="38100" dist="38100" dir="2700000" algn="tl">
                    <a:srgbClr val="000000">
                      <a:alpha val="43137"/>
                    </a:srgbClr>
                  </a:outerShdw>
                </a:effectLst>
              </a:rPr>
              <a:t>MEIOSIS</a:t>
            </a:r>
            <a:r>
              <a:rPr lang="en-US" dirty="0">
                <a:solidFill>
                  <a:srgbClr val="0000FF"/>
                </a:solidFill>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b="1" dirty="0">
                <a:solidFill>
                  <a:srgbClr val="0000FF"/>
                </a:solidFill>
                <a:effectLst>
                  <a:outerShdw blurRad="38100" dist="38100" dir="2700000" algn="tl">
                    <a:srgbClr val="000000">
                      <a:alpha val="43137"/>
                    </a:srgbClr>
                  </a:outerShdw>
                </a:effectLst>
              </a:rPr>
              <a:t> </a:t>
            </a:r>
            <a:r>
              <a:rPr lang="en-US" b="1" dirty="0"/>
              <a:t>– </a:t>
            </a:r>
            <a:r>
              <a:rPr lang="en-US" b="1" dirty="0">
                <a:solidFill>
                  <a:srgbClr val="FF0000"/>
                </a:solidFill>
                <a:effectLst>
                  <a:outerShdw blurRad="38100" dist="38100" dir="2700000" algn="tl">
                    <a:srgbClr val="000000">
                      <a:alpha val="43137"/>
                    </a:srgbClr>
                  </a:outerShdw>
                </a:effectLst>
              </a:rPr>
              <a:t>Prophase</a:t>
            </a:r>
            <a:r>
              <a:rPr lang="en-US" dirty="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dirty="0">
                <a:solidFill>
                  <a:srgbClr val="FF0000"/>
                </a:solidFill>
                <a:effectLst>
                  <a:outerShdw blurRad="38100" dist="38100" dir="2700000" algn="tl">
                    <a:srgbClr val="000000">
                      <a:alpha val="43137"/>
                    </a:srgbClr>
                  </a:outerShdw>
                </a:effectLst>
              </a:rPr>
              <a:t> </a:t>
            </a:r>
            <a:r>
              <a:rPr lang="en-US" dirty="0"/>
              <a:t>key events:</a:t>
            </a:r>
          </a:p>
          <a:p>
            <a:pPr lvl="1">
              <a:spcBef>
                <a:spcPts val="1800"/>
              </a:spcBef>
            </a:pPr>
            <a:r>
              <a:rPr lang="en-US" dirty="0"/>
              <a:t>During synapsis, chromatids of homologous chromosomes </a:t>
            </a:r>
            <a:r>
              <a:rPr lang="en-US" dirty="0">
                <a:solidFill>
                  <a:srgbClr val="0000FF"/>
                </a:solidFill>
              </a:rPr>
              <a:t>exchange segments </a:t>
            </a:r>
            <a:r>
              <a:rPr lang="en-US" dirty="0"/>
              <a:t>in a process called </a:t>
            </a:r>
            <a:r>
              <a:rPr lang="en-US" b="1" dirty="0">
                <a:solidFill>
                  <a:srgbClr val="FF0000"/>
                </a:solidFill>
              </a:rPr>
              <a:t>Crossing Over</a:t>
            </a:r>
            <a:r>
              <a:rPr lang="en-US" dirty="0"/>
              <a:t>.</a:t>
            </a:r>
          </a:p>
          <a:p>
            <a:pPr lvl="1">
              <a:spcBef>
                <a:spcPts val="1800"/>
              </a:spcBef>
            </a:pPr>
            <a:endParaRPr lang="en-US" dirty="0"/>
          </a:p>
          <a:p>
            <a:pPr lvl="1">
              <a:spcBef>
                <a:spcPts val="1800"/>
              </a:spcBef>
            </a:pPr>
            <a:endParaRPr lang="en-US" sz="4000" dirty="0"/>
          </a:p>
          <a:p>
            <a:pPr marL="457200" lvl="1" indent="0">
              <a:spcBef>
                <a:spcPts val="1800"/>
              </a:spcBef>
              <a:buNone/>
            </a:pPr>
            <a:endParaRPr lang="en-US" dirty="0"/>
          </a:p>
          <a:p>
            <a:pPr lvl="1">
              <a:spcBef>
                <a:spcPts val="1800"/>
              </a:spcBef>
            </a:pPr>
            <a:r>
              <a:rPr lang="en-US" dirty="0"/>
              <a:t>The chromosome tetrads move toward the center of the cell.</a:t>
            </a:r>
          </a:p>
        </p:txBody>
      </p:sp>
      <p:sp>
        <p:nvSpPr>
          <p:cNvPr id="6" name="Title 1"/>
          <p:cNvSpPr>
            <a:spLocks noGrp="1"/>
          </p:cNvSpPr>
          <p:nvPr>
            <p:ph type="title"/>
          </p:nvPr>
        </p:nvSpPr>
        <p:spPr>
          <a:xfrm>
            <a:off x="381000" y="228600"/>
            <a:ext cx="8475133" cy="1040341"/>
          </a:xfrm>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pic>
        <p:nvPicPr>
          <p:cNvPr id="4" name="Picture 3">
            <a:extLst>
              <a:ext uri="{FF2B5EF4-FFF2-40B4-BE49-F238E27FC236}">
                <a16:creationId xmlns:a16="http://schemas.microsoft.com/office/drawing/2014/main" id="{62716567-002E-4489-AC29-313400137C48}"/>
              </a:ext>
            </a:extLst>
          </p:cNvPr>
          <p:cNvPicPr>
            <a:picLocks noChangeAspect="1"/>
          </p:cNvPicPr>
          <p:nvPr/>
        </p:nvPicPr>
        <p:blipFill rotWithShape="1">
          <a:blip r:embed="rId3"/>
          <a:srcRect l="29773" r="38072"/>
          <a:stretch/>
        </p:blipFill>
        <p:spPr>
          <a:xfrm>
            <a:off x="3565994" y="3640428"/>
            <a:ext cx="2057401" cy="1998372"/>
          </a:xfrm>
          <a:prstGeom prst="rect">
            <a:avLst/>
          </a:prstGeom>
        </p:spPr>
      </p:pic>
      <p:pic>
        <p:nvPicPr>
          <p:cNvPr id="7" name="Picture 6">
            <a:extLst>
              <a:ext uri="{FF2B5EF4-FFF2-40B4-BE49-F238E27FC236}">
                <a16:creationId xmlns:a16="http://schemas.microsoft.com/office/drawing/2014/main" id="{D14844E1-1565-47F9-96E3-6DC9A4A589BD}"/>
              </a:ext>
            </a:extLst>
          </p:cNvPr>
          <p:cNvPicPr>
            <a:picLocks noChangeAspect="1"/>
          </p:cNvPicPr>
          <p:nvPr/>
        </p:nvPicPr>
        <p:blipFill rotWithShape="1">
          <a:blip r:embed="rId3"/>
          <a:srcRect l="61927"/>
          <a:stretch/>
        </p:blipFill>
        <p:spPr>
          <a:xfrm>
            <a:off x="5684189" y="3616817"/>
            <a:ext cx="2436057" cy="1998372"/>
          </a:xfrm>
          <a:prstGeom prst="rect">
            <a:avLst/>
          </a:prstGeom>
        </p:spPr>
      </p:pic>
      <p:pic>
        <p:nvPicPr>
          <p:cNvPr id="8" name="Picture 7">
            <a:extLst>
              <a:ext uri="{FF2B5EF4-FFF2-40B4-BE49-F238E27FC236}">
                <a16:creationId xmlns:a16="http://schemas.microsoft.com/office/drawing/2014/main" id="{49BC7C97-9198-491F-BA65-5D2CA814A93A}"/>
              </a:ext>
            </a:extLst>
          </p:cNvPr>
          <p:cNvPicPr>
            <a:picLocks noChangeAspect="1"/>
          </p:cNvPicPr>
          <p:nvPr/>
        </p:nvPicPr>
        <p:blipFill rotWithShape="1">
          <a:blip r:embed="rId3"/>
          <a:srcRect r="70227"/>
          <a:stretch/>
        </p:blipFill>
        <p:spPr>
          <a:xfrm>
            <a:off x="1600200" y="3640428"/>
            <a:ext cx="1905000" cy="1998372"/>
          </a:xfrm>
          <a:prstGeom prst="rect">
            <a:avLst/>
          </a:prstGeom>
        </p:spPr>
      </p:pic>
    </p:spTree>
    <p:extLst>
      <p:ext uri="{BB962C8B-B14F-4D97-AF65-F5344CB8AC3E}">
        <p14:creationId xmlns:p14="http://schemas.microsoft.com/office/powerpoint/2010/main" val="42572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par>
                          <p:cTn id="12" fill="hold">
                            <p:stCondLst>
                              <p:cond delay="2750"/>
                            </p:stCondLst>
                            <p:childTnLst>
                              <p:par>
                                <p:cTn id="13" presetID="22" presetClass="entr" presetSubtype="8"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par>
                          <p:cTn id="16" fill="hold">
                            <p:stCondLst>
                              <p:cond delay="5000"/>
                            </p:stCondLst>
                            <p:childTnLst>
                              <p:par>
                                <p:cTn id="17" presetID="22" presetClass="entr" presetSubtype="8" fill="hold"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Slide Number Placeholder 4"/>
          <p:cNvSpPr>
            <a:spLocks noGrp="1"/>
          </p:cNvSpPr>
          <p:nvPr>
            <p:ph type="sldNum" sz="quarter" idx="12"/>
          </p:nvPr>
        </p:nvSpPr>
        <p:spPr>
          <a:noFill/>
        </p:spPr>
        <p:txBody>
          <a:bodyPr/>
          <a:lstStyle/>
          <a:p>
            <a:fld id="{4D0B5378-B657-4BB6-9F0D-17CE2ABF76B4}" type="slidenum">
              <a:rPr lang="en-US" smtClean="0">
                <a:solidFill>
                  <a:srgbClr val="000000"/>
                </a:solidFill>
              </a:rPr>
              <a:pPr/>
              <a:t>36</a:t>
            </a:fld>
            <a:endParaRPr lang="en-US">
              <a:solidFill>
                <a:srgbClr val="000000"/>
              </a:solidFill>
            </a:endParaRPr>
          </a:p>
        </p:txBody>
      </p:sp>
      <p:sp>
        <p:nvSpPr>
          <p:cNvPr id="317442" name="Rectangle 2"/>
          <p:cNvSpPr>
            <a:spLocks noGrp="1" noChangeArrowheads="1"/>
          </p:cNvSpPr>
          <p:nvPr>
            <p:ph type="title"/>
          </p:nvPr>
        </p:nvSpPr>
        <p:spPr/>
        <p:txBody>
          <a:bodyPr/>
          <a:lstStyle/>
          <a:p>
            <a:pPr algn="ctr" eaLnBrk="1" hangingPunct="1">
              <a:defRPr/>
            </a:pPr>
            <a:r>
              <a:rPr lang="en-US" sz="4800" b="1" dirty="0">
                <a:effectLst>
                  <a:outerShdw blurRad="38100" dist="38100" dir="2700000" algn="tl">
                    <a:srgbClr val="C0C0C0"/>
                  </a:outerShdw>
                </a:effectLst>
                <a:latin typeface="Comic Sans MS" pitchFamily="66" charset="0"/>
              </a:rPr>
              <a:t>Tetrads Form in Prophase I</a:t>
            </a:r>
          </a:p>
        </p:txBody>
      </p:sp>
      <p:pic>
        <p:nvPicPr>
          <p:cNvPr id="317443" name="Picture 3" descr="tetrad"/>
          <p:cNvPicPr>
            <a:picLocks noChangeAspect="1" noChangeArrowheads="1"/>
          </p:cNvPicPr>
          <p:nvPr/>
        </p:nvPicPr>
        <p:blipFill>
          <a:blip r:embed="rId3" cstate="print"/>
          <a:srcRect/>
          <a:stretch>
            <a:fillRect/>
          </a:stretch>
        </p:blipFill>
        <p:spPr bwMode="auto">
          <a:xfrm>
            <a:off x="6019800" y="2805586"/>
            <a:ext cx="1828800" cy="2411413"/>
          </a:xfrm>
          <a:prstGeom prst="rect">
            <a:avLst/>
          </a:prstGeom>
          <a:noFill/>
          <a:ln w="9525">
            <a:noFill/>
            <a:miter lim="800000"/>
            <a:headEnd/>
            <a:tailEnd/>
          </a:ln>
        </p:spPr>
      </p:pic>
      <p:pic>
        <p:nvPicPr>
          <p:cNvPr id="317444" name="Picture 4" descr="Chromos3b"/>
          <p:cNvPicPr>
            <a:picLocks noChangeAspect="1" noChangeArrowheads="1"/>
          </p:cNvPicPr>
          <p:nvPr/>
        </p:nvPicPr>
        <p:blipFill>
          <a:blip r:embed="rId4" cstate="print"/>
          <a:srcRect/>
          <a:stretch>
            <a:fillRect/>
          </a:stretch>
        </p:blipFill>
        <p:spPr bwMode="auto">
          <a:xfrm>
            <a:off x="990600" y="2881786"/>
            <a:ext cx="1074738" cy="2411413"/>
          </a:xfrm>
          <a:prstGeom prst="rect">
            <a:avLst/>
          </a:prstGeom>
          <a:noFill/>
          <a:ln w="9525">
            <a:noFill/>
            <a:miter lim="800000"/>
            <a:headEnd/>
            <a:tailEnd/>
          </a:ln>
        </p:spPr>
      </p:pic>
      <p:pic>
        <p:nvPicPr>
          <p:cNvPr id="317445" name="Picture 5" descr="Chromos3"/>
          <p:cNvPicPr>
            <a:picLocks noChangeAspect="1" noChangeArrowheads="1"/>
          </p:cNvPicPr>
          <p:nvPr/>
        </p:nvPicPr>
        <p:blipFill>
          <a:blip r:embed="rId5" cstate="print"/>
          <a:srcRect/>
          <a:stretch>
            <a:fillRect/>
          </a:stretch>
        </p:blipFill>
        <p:spPr bwMode="auto">
          <a:xfrm>
            <a:off x="2971800" y="3034186"/>
            <a:ext cx="1074738" cy="2411413"/>
          </a:xfrm>
          <a:prstGeom prst="rect">
            <a:avLst/>
          </a:prstGeom>
          <a:noFill/>
          <a:ln w="9525">
            <a:noFill/>
            <a:miter lim="800000"/>
            <a:headEnd/>
            <a:tailEnd/>
          </a:ln>
        </p:spPr>
      </p:pic>
      <p:sp>
        <p:nvSpPr>
          <p:cNvPr id="317447" name="Text Box 7"/>
          <p:cNvSpPr txBox="1">
            <a:spLocks noChangeArrowheads="1"/>
          </p:cNvSpPr>
          <p:nvPr/>
        </p:nvSpPr>
        <p:spPr bwMode="auto">
          <a:xfrm>
            <a:off x="381000" y="1447800"/>
            <a:ext cx="4419600" cy="1200329"/>
          </a:xfrm>
          <a:prstGeom prst="rect">
            <a:avLst/>
          </a:prstGeom>
          <a:noFill/>
          <a:ln w="38100">
            <a:noFill/>
            <a:miter lim="800000"/>
            <a:headEnd/>
            <a:tailEnd/>
          </a:ln>
          <a:effectLst/>
        </p:spPr>
        <p:txBody>
          <a:bodyPr>
            <a:spAutoFit/>
          </a:bodyPr>
          <a:lstStyle/>
          <a:p>
            <a:pPr algn="ctr" fontAlgn="base">
              <a:spcBef>
                <a:spcPct val="50000"/>
              </a:spcBef>
              <a:spcAft>
                <a:spcPct val="0"/>
              </a:spcAft>
              <a:defRPr/>
            </a:pPr>
            <a:r>
              <a:rPr lang="en-US" sz="2400" b="1" dirty="0">
                <a:solidFill>
                  <a:srgbClr val="808080"/>
                </a:solidFill>
                <a:effectLst>
                  <a:outerShdw blurRad="38100" dist="38100" dir="2700000" algn="tl">
                    <a:srgbClr val="C0C0C0"/>
                  </a:outerShdw>
                </a:effectLst>
                <a:latin typeface="Comic Sans MS" pitchFamily="66" charset="0"/>
              </a:rPr>
              <a:t>Homologous chromosomes</a:t>
            </a:r>
            <a:br>
              <a:rPr lang="en-US" sz="2400" b="1" dirty="0">
                <a:solidFill>
                  <a:srgbClr val="808080"/>
                </a:solidFill>
                <a:effectLst>
                  <a:outerShdw blurRad="38100" dist="38100" dir="2700000" algn="tl">
                    <a:srgbClr val="C0C0C0"/>
                  </a:outerShdw>
                </a:effectLst>
                <a:latin typeface="Arial" charset="0"/>
              </a:rPr>
            </a:br>
            <a:r>
              <a:rPr lang="en-US" sz="2400" b="1" dirty="0">
                <a:solidFill>
                  <a:srgbClr val="002060"/>
                </a:solidFill>
                <a:effectLst>
                  <a:outerShdw blurRad="38100" dist="38100" dir="2700000" algn="tl">
                    <a:srgbClr val="C0C0C0"/>
                  </a:outerShdw>
                </a:effectLst>
                <a:latin typeface="Arial" charset="0"/>
              </a:rPr>
              <a:t>align with</a:t>
            </a:r>
            <a:r>
              <a:rPr lang="en-US" sz="2400" b="1" dirty="0">
                <a:solidFill>
                  <a:srgbClr val="339966"/>
                </a:solidFill>
                <a:effectLst>
                  <a:outerShdw blurRad="38100" dist="38100" dir="2700000" algn="tl">
                    <a:srgbClr val="C0C0C0"/>
                  </a:outerShdw>
                </a:effectLst>
                <a:latin typeface="Arial" charset="0"/>
              </a:rPr>
              <a:t> sister chromatids).  </a:t>
            </a:r>
          </a:p>
        </p:txBody>
      </p:sp>
      <p:sp>
        <p:nvSpPr>
          <p:cNvPr id="317448" name="Line 8"/>
          <p:cNvSpPr>
            <a:spLocks noChangeShapeType="1"/>
          </p:cNvSpPr>
          <p:nvPr/>
        </p:nvSpPr>
        <p:spPr bwMode="auto">
          <a:xfrm>
            <a:off x="4114800" y="4100986"/>
            <a:ext cx="1828800" cy="0"/>
          </a:xfrm>
          <a:prstGeom prst="line">
            <a:avLst/>
          </a:prstGeom>
          <a:noFill/>
          <a:ln w="38100">
            <a:solidFill>
              <a:schemeClr val="tx1"/>
            </a:solidFill>
            <a:round/>
            <a:headEnd/>
            <a:tailEnd type="triangle" w="med" len="med"/>
          </a:ln>
          <a:effectLst/>
        </p:spPr>
        <p:txBody>
          <a:bodyPr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317449" name="Text Box 9"/>
          <p:cNvSpPr txBox="1">
            <a:spLocks noChangeArrowheads="1"/>
          </p:cNvSpPr>
          <p:nvPr/>
        </p:nvSpPr>
        <p:spPr bwMode="auto">
          <a:xfrm>
            <a:off x="5602434" y="1696483"/>
            <a:ext cx="2743200" cy="830997"/>
          </a:xfrm>
          <a:prstGeom prst="rect">
            <a:avLst/>
          </a:prstGeom>
          <a:noFill/>
          <a:ln w="38100">
            <a:noFill/>
            <a:miter lim="800000"/>
            <a:headEnd/>
            <a:tailEnd/>
          </a:ln>
          <a:effectLst/>
        </p:spPr>
        <p:txBody>
          <a:bodyPr>
            <a:spAutoFit/>
          </a:bodyPr>
          <a:lstStyle/>
          <a:p>
            <a:pPr algn="ctr" fontAlgn="base">
              <a:spcBef>
                <a:spcPct val="50000"/>
              </a:spcBef>
              <a:spcAft>
                <a:spcPct val="0"/>
              </a:spcAft>
              <a:defRPr/>
            </a:pPr>
            <a:r>
              <a:rPr lang="en-US" sz="2400" b="1" dirty="0">
                <a:solidFill>
                  <a:srgbClr val="808080"/>
                </a:solidFill>
                <a:effectLst>
                  <a:outerShdw blurRad="38100" dist="38100" dir="2700000" algn="tl">
                    <a:srgbClr val="C0C0C0"/>
                  </a:outerShdw>
                </a:effectLst>
                <a:latin typeface="Comic Sans MS" pitchFamily="66" charset="0"/>
              </a:rPr>
              <a:t>Joining to form a</a:t>
            </a:r>
            <a:r>
              <a:rPr lang="en-US" sz="2400" b="1" dirty="0">
                <a:solidFill>
                  <a:srgbClr val="FFFFFF"/>
                </a:solidFill>
                <a:effectLst>
                  <a:outerShdw blurRad="38100" dist="38100" dir="2700000" algn="tl">
                    <a:srgbClr val="C0C0C0"/>
                  </a:outerShdw>
                </a:effectLst>
                <a:latin typeface="Comic Sans MS" pitchFamily="66" charset="0"/>
              </a:rPr>
              <a:t> </a:t>
            </a:r>
            <a:r>
              <a:rPr lang="en-US" sz="2400" b="1" dirty="0">
                <a:solidFill>
                  <a:srgbClr val="002060"/>
                </a:solidFill>
                <a:effectLst>
                  <a:outerShdw blurRad="38100" dist="38100" dir="2700000" algn="tl">
                    <a:srgbClr val="C0C0C0"/>
                  </a:outerShdw>
                </a:effectLst>
                <a:latin typeface="Comic Sans MS" pitchFamily="66" charset="0"/>
              </a:rPr>
              <a:t>TETRAD</a:t>
            </a:r>
            <a:r>
              <a:rPr lang="en-US" sz="2400" b="1" dirty="0">
                <a:solidFill>
                  <a:srgbClr val="339966"/>
                </a:solidFill>
                <a:effectLst>
                  <a:outerShdw blurRad="38100" dist="38100" dir="2700000" algn="tl">
                    <a:srgbClr val="C0C0C0"/>
                  </a:outerShdw>
                </a:effectLst>
                <a:latin typeface="Comic Sans MS" pitchFamily="66" charset="0"/>
              </a:rPr>
              <a:t>.</a:t>
            </a:r>
          </a:p>
        </p:txBody>
      </p:sp>
      <p:sp>
        <p:nvSpPr>
          <p:cNvPr id="2" name="TextBox 1"/>
          <p:cNvSpPr txBox="1"/>
          <p:nvPr/>
        </p:nvSpPr>
        <p:spPr>
          <a:xfrm>
            <a:off x="4468790" y="4405786"/>
            <a:ext cx="1133644" cy="369332"/>
          </a:xfrm>
          <a:prstGeom prst="rect">
            <a:avLst/>
          </a:prstGeom>
          <a:solidFill>
            <a:srgbClr val="FFFF00"/>
          </a:solid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Comic Sans MS" panose="030F0702030302020204" pitchFamily="66" charset="0"/>
              </a:rPr>
              <a:t>Synapsis</a:t>
            </a:r>
          </a:p>
        </p:txBody>
      </p:sp>
    </p:spTree>
    <p:extLst>
      <p:ext uri="{BB962C8B-B14F-4D97-AF65-F5344CB8AC3E}">
        <p14:creationId xmlns:p14="http://schemas.microsoft.com/office/powerpoint/2010/main" val="945624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Effect transition="in" filter="fade">
                                      <p:cBhvr>
                                        <p:cTn id="7" dur="500"/>
                                        <p:tgtEl>
                                          <p:spTgt spid="31744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17445"/>
                                        </p:tgtEl>
                                        <p:attrNameLst>
                                          <p:attrName>style.visibility</p:attrName>
                                        </p:attrNameLst>
                                      </p:cBhvr>
                                      <p:to>
                                        <p:strVal val="visible"/>
                                      </p:to>
                                    </p:set>
                                    <p:animEffect transition="in" filter="fade">
                                      <p:cBhvr>
                                        <p:cTn id="11" dur="500"/>
                                        <p:tgtEl>
                                          <p:spTgt spid="317445"/>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317447"/>
                                        </p:tgtEl>
                                        <p:attrNameLst>
                                          <p:attrName>style.visibility</p:attrName>
                                        </p:attrNameLst>
                                      </p:cBhvr>
                                      <p:to>
                                        <p:strVal val="visible"/>
                                      </p:to>
                                    </p:set>
                                    <p:animEffect transition="in" filter="fade">
                                      <p:cBhvr>
                                        <p:cTn id="15" dur="500"/>
                                        <p:tgtEl>
                                          <p:spTgt spid="3174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22" presetClass="entr" presetSubtype="8" fill="hold" nodeType="afterEffect">
                                  <p:stCondLst>
                                    <p:cond delay="250"/>
                                  </p:stCondLst>
                                  <p:childTnLst>
                                    <p:set>
                                      <p:cBhvr>
                                        <p:cTn id="23" dur="1" fill="hold">
                                          <p:stCondLst>
                                            <p:cond delay="0"/>
                                          </p:stCondLst>
                                        </p:cTn>
                                        <p:tgtEl>
                                          <p:spTgt spid="317448"/>
                                        </p:tgtEl>
                                        <p:attrNameLst>
                                          <p:attrName>style.visibility</p:attrName>
                                        </p:attrNameLst>
                                      </p:cBhvr>
                                      <p:to>
                                        <p:strVal val="visible"/>
                                      </p:to>
                                    </p:set>
                                    <p:animEffect transition="in" filter="wipe(left)">
                                      <p:cBhvr>
                                        <p:cTn id="24" dur="500"/>
                                        <p:tgtEl>
                                          <p:spTgt spid="317448"/>
                                        </p:tgtEl>
                                      </p:cBhvr>
                                    </p:animEffect>
                                  </p:childTnLst>
                                </p:cTn>
                              </p:par>
                            </p:childTnLst>
                          </p:cTn>
                        </p:par>
                        <p:par>
                          <p:cTn id="25" fill="hold">
                            <p:stCondLst>
                              <p:cond delay="1250"/>
                            </p:stCondLst>
                            <p:childTnLst>
                              <p:par>
                                <p:cTn id="26" presetID="10" presetClass="entr" presetSubtype="0" fill="hold" nodeType="afterEffect">
                                  <p:stCondLst>
                                    <p:cond delay="250"/>
                                  </p:stCondLst>
                                  <p:childTnLst>
                                    <p:set>
                                      <p:cBhvr>
                                        <p:cTn id="27" dur="1" fill="hold">
                                          <p:stCondLst>
                                            <p:cond delay="0"/>
                                          </p:stCondLst>
                                        </p:cTn>
                                        <p:tgtEl>
                                          <p:spTgt spid="317443"/>
                                        </p:tgtEl>
                                        <p:attrNameLst>
                                          <p:attrName>style.visibility</p:attrName>
                                        </p:attrNameLst>
                                      </p:cBhvr>
                                      <p:to>
                                        <p:strVal val="visible"/>
                                      </p:to>
                                    </p:set>
                                    <p:animEffect transition="in" filter="fade">
                                      <p:cBhvr>
                                        <p:cTn id="28" dur="500"/>
                                        <p:tgtEl>
                                          <p:spTgt spid="317443"/>
                                        </p:tgtEl>
                                      </p:cBhvr>
                                    </p:animEffect>
                                  </p:childTnLst>
                                </p:cTn>
                              </p:par>
                            </p:childTnLst>
                          </p:cTn>
                        </p:par>
                        <p:par>
                          <p:cTn id="29" fill="hold">
                            <p:stCondLst>
                              <p:cond delay="2000"/>
                            </p:stCondLst>
                            <p:childTnLst>
                              <p:par>
                                <p:cTn id="30" presetID="10" presetClass="entr" presetSubtype="0" fill="hold" grpId="0" nodeType="afterEffect">
                                  <p:stCondLst>
                                    <p:cond delay="250"/>
                                  </p:stCondLst>
                                  <p:childTnLst>
                                    <p:set>
                                      <p:cBhvr>
                                        <p:cTn id="31" dur="1" fill="hold">
                                          <p:stCondLst>
                                            <p:cond delay="0"/>
                                          </p:stCondLst>
                                        </p:cTn>
                                        <p:tgtEl>
                                          <p:spTgt spid="317449"/>
                                        </p:tgtEl>
                                        <p:attrNameLst>
                                          <p:attrName>style.visibility</p:attrName>
                                        </p:attrNameLst>
                                      </p:cBhvr>
                                      <p:to>
                                        <p:strVal val="visible"/>
                                      </p:to>
                                    </p:set>
                                    <p:animEffect transition="in" filter="fade">
                                      <p:cBhvr>
                                        <p:cTn id="32" dur="500"/>
                                        <p:tgtEl>
                                          <p:spTgt spid="317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7" grpId="0" autoUpdateAnimBg="0"/>
      <p:bldP spid="317449" grpId="0" autoUpdateAnimBg="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Slide Number Placeholder 6"/>
          <p:cNvSpPr>
            <a:spLocks noGrp="1"/>
          </p:cNvSpPr>
          <p:nvPr>
            <p:ph type="sldNum" sz="quarter" idx="12"/>
          </p:nvPr>
        </p:nvSpPr>
        <p:spPr>
          <a:noFill/>
        </p:spPr>
        <p:txBody>
          <a:bodyPr/>
          <a:lstStyle/>
          <a:p>
            <a:fld id="{A6C2B322-223D-4423-AC3C-5DD88AA854E0}" type="slidenum">
              <a:rPr lang="en-US" smtClean="0">
                <a:solidFill>
                  <a:srgbClr val="000000"/>
                </a:solidFill>
              </a:rPr>
              <a:pPr/>
              <a:t>37</a:t>
            </a:fld>
            <a:endParaRPr lang="en-US">
              <a:solidFill>
                <a:srgbClr val="000000"/>
              </a:solidFill>
            </a:endParaRPr>
          </a:p>
        </p:txBody>
      </p:sp>
      <p:sp>
        <p:nvSpPr>
          <p:cNvPr id="318466" name="Rectangle 2"/>
          <p:cNvSpPr>
            <a:spLocks noGrp="1" noChangeArrowheads="1"/>
          </p:cNvSpPr>
          <p:nvPr>
            <p:ph type="title"/>
          </p:nvPr>
        </p:nvSpPr>
        <p:spPr/>
        <p:txBody>
          <a:bodyPr/>
          <a:lstStyle/>
          <a:p>
            <a:pPr algn="ctr" eaLnBrk="1" hangingPunct="1">
              <a:defRPr/>
            </a:pPr>
            <a:r>
              <a:rPr lang="en-US" sz="4800" b="1" dirty="0">
                <a:solidFill>
                  <a:srgbClr val="FF0000"/>
                </a:solidFill>
                <a:effectLst>
                  <a:outerShdw blurRad="38100" dist="38100" dir="2700000" algn="tl">
                    <a:srgbClr val="C0C0C0"/>
                  </a:outerShdw>
                </a:effectLst>
                <a:latin typeface="Comic Sans MS" pitchFamily="66" charset="0"/>
              </a:rPr>
              <a:t>Crossing-Over</a:t>
            </a:r>
          </a:p>
        </p:txBody>
      </p:sp>
      <p:sp>
        <p:nvSpPr>
          <p:cNvPr id="318469" name="Rectangle 5"/>
          <p:cNvSpPr>
            <a:spLocks noGrp="1" noChangeArrowheads="1"/>
          </p:cNvSpPr>
          <p:nvPr>
            <p:ph type="body" sz="half" idx="1"/>
          </p:nvPr>
        </p:nvSpPr>
        <p:spPr>
          <a:xfrm>
            <a:off x="0" y="838200"/>
            <a:ext cx="3962400" cy="5486400"/>
          </a:xfrm>
        </p:spPr>
        <p:txBody>
          <a:bodyPr/>
          <a:lstStyle/>
          <a:p>
            <a:pPr eaLnBrk="1" hangingPunct="1">
              <a:buClr>
                <a:schemeClr val="bg2"/>
              </a:buClr>
              <a:buFont typeface="Wingdings" pitchFamily="2" charset="2"/>
              <a:buChar char="ü"/>
              <a:defRPr/>
            </a:pPr>
            <a:r>
              <a:rPr lang="en-US" sz="2800" b="1" dirty="0">
                <a:solidFill>
                  <a:srgbClr val="339966"/>
                </a:solidFill>
                <a:effectLst>
                  <a:outerShdw blurRad="38100" dist="38100" dir="2700000" algn="tl">
                    <a:srgbClr val="C0C0C0"/>
                  </a:outerShdw>
                </a:effectLst>
                <a:latin typeface="Comic Sans MS" pitchFamily="66" charset="0"/>
              </a:rPr>
              <a:t>Homologous chromosomes</a:t>
            </a:r>
            <a:r>
              <a:rPr lang="en-US" sz="2800" b="1" dirty="0">
                <a:solidFill>
                  <a:schemeClr val="bg2"/>
                </a:solidFill>
                <a:effectLst>
                  <a:outerShdw blurRad="38100" dist="38100" dir="2700000" algn="tl">
                    <a:srgbClr val="C0C0C0"/>
                  </a:outerShdw>
                </a:effectLst>
                <a:latin typeface="Comic Sans MS" pitchFamily="66" charset="0"/>
              </a:rPr>
              <a:t> in a </a:t>
            </a:r>
            <a:r>
              <a:rPr lang="en-US" sz="2800" b="1" dirty="0">
                <a:solidFill>
                  <a:srgbClr val="002060"/>
                </a:solidFill>
                <a:effectLst>
                  <a:outerShdw blurRad="38100" dist="38100" dir="2700000" algn="tl">
                    <a:srgbClr val="C0C0C0"/>
                  </a:outerShdw>
                </a:effectLst>
                <a:latin typeface="Comic Sans MS" pitchFamily="66" charset="0"/>
              </a:rPr>
              <a:t>tetrad</a:t>
            </a:r>
            <a:r>
              <a:rPr lang="en-US" sz="2800" b="1" dirty="0">
                <a:solidFill>
                  <a:schemeClr val="bg2"/>
                </a:solidFill>
                <a:effectLst>
                  <a:outerShdw blurRad="38100" dist="38100" dir="2700000" algn="tl">
                    <a:srgbClr val="C0C0C0"/>
                  </a:outerShdw>
                </a:effectLst>
                <a:latin typeface="Comic Sans MS" pitchFamily="66" charset="0"/>
              </a:rPr>
              <a:t> </a:t>
            </a:r>
            <a:r>
              <a:rPr lang="en-US" sz="2800" b="1" dirty="0">
                <a:solidFill>
                  <a:srgbClr val="339966"/>
                </a:solidFill>
                <a:effectLst>
                  <a:outerShdw blurRad="38100" dist="38100" dir="2700000" algn="tl">
                    <a:srgbClr val="C0C0C0"/>
                  </a:outerShdw>
                </a:effectLst>
                <a:latin typeface="Comic Sans MS" pitchFamily="66" charset="0"/>
              </a:rPr>
              <a:t>cross over each other.</a:t>
            </a:r>
          </a:p>
          <a:p>
            <a:pPr eaLnBrk="1" hangingPunct="1">
              <a:spcBef>
                <a:spcPts val="1800"/>
              </a:spcBef>
              <a:buClr>
                <a:schemeClr val="bg2"/>
              </a:buClr>
              <a:buFont typeface="Wingdings" pitchFamily="2" charset="2"/>
              <a:buChar char="ü"/>
              <a:defRPr/>
            </a:pPr>
            <a:r>
              <a:rPr lang="en-US" sz="2800" b="1" dirty="0">
                <a:effectLst>
                  <a:outerShdw blurRad="38100" dist="38100" dir="2700000" algn="tl">
                    <a:srgbClr val="C0C0C0"/>
                  </a:outerShdw>
                </a:effectLst>
                <a:latin typeface="Comic Sans MS" pitchFamily="66" charset="0"/>
              </a:rPr>
              <a:t>Pieces of chromosomes or </a:t>
            </a:r>
            <a:r>
              <a:rPr lang="en-US" sz="2800" b="1" dirty="0">
                <a:solidFill>
                  <a:srgbClr val="0070C0"/>
                </a:solidFill>
                <a:effectLst>
                  <a:outerShdw blurRad="38100" dist="38100" dir="2700000" algn="tl">
                    <a:srgbClr val="C0C0C0"/>
                  </a:outerShdw>
                </a:effectLst>
                <a:latin typeface="Comic Sans MS" pitchFamily="66" charset="0"/>
              </a:rPr>
              <a:t>genes are exchanged</a:t>
            </a:r>
            <a:r>
              <a:rPr lang="en-US" sz="2800" b="1" dirty="0">
                <a:effectLst>
                  <a:outerShdw blurRad="38100" dist="38100" dir="2700000" algn="tl">
                    <a:srgbClr val="C0C0C0"/>
                  </a:outerShdw>
                </a:effectLst>
                <a:latin typeface="Comic Sans MS" pitchFamily="66" charset="0"/>
              </a:rPr>
              <a:t>.</a:t>
            </a:r>
          </a:p>
          <a:p>
            <a:pPr eaLnBrk="1" hangingPunct="1">
              <a:spcBef>
                <a:spcPts val="1800"/>
              </a:spcBef>
              <a:buClr>
                <a:schemeClr val="bg2"/>
              </a:buClr>
              <a:buFont typeface="Wingdings" pitchFamily="2" charset="2"/>
              <a:buChar char="ü"/>
              <a:defRPr/>
            </a:pPr>
            <a:r>
              <a:rPr lang="en-US" sz="2800" b="1" dirty="0">
                <a:solidFill>
                  <a:schemeClr val="bg2"/>
                </a:solidFill>
                <a:effectLst>
                  <a:outerShdw blurRad="38100" dist="38100" dir="2700000" algn="tl">
                    <a:srgbClr val="C0C0C0"/>
                  </a:outerShdw>
                </a:effectLst>
                <a:latin typeface="Comic Sans MS" pitchFamily="66" charset="0"/>
              </a:rPr>
              <a:t>Produces </a:t>
            </a:r>
            <a:r>
              <a:rPr lang="en-US" sz="2800" b="1" dirty="0">
                <a:solidFill>
                  <a:srgbClr val="002060"/>
                </a:solidFill>
                <a:effectLst>
                  <a:outerShdw blurRad="38100" dist="38100" dir="2700000" algn="tl">
                    <a:srgbClr val="C0C0C0"/>
                  </a:outerShdw>
                </a:effectLst>
                <a:latin typeface="Comic Sans MS" pitchFamily="66" charset="0"/>
              </a:rPr>
              <a:t>Genetic Recombination </a:t>
            </a:r>
            <a:r>
              <a:rPr lang="en-US" sz="2800" b="1" dirty="0">
                <a:solidFill>
                  <a:schemeClr val="bg2"/>
                </a:solidFill>
                <a:effectLst>
                  <a:outerShdw blurRad="38100" dist="38100" dir="2700000" algn="tl">
                    <a:srgbClr val="C0C0C0"/>
                  </a:outerShdw>
                </a:effectLst>
                <a:latin typeface="Comic Sans MS" pitchFamily="66" charset="0"/>
              </a:rPr>
              <a:t>in the offspring.</a:t>
            </a:r>
          </a:p>
        </p:txBody>
      </p:sp>
      <p:pic>
        <p:nvPicPr>
          <p:cNvPr id="318471" name="Picture 7" descr="crossovr"/>
          <p:cNvPicPr>
            <a:picLocks noGrp="1" noChangeAspect="1" noChangeArrowheads="1"/>
          </p:cNvPicPr>
          <p:nvPr>
            <p:ph type="clipArt" sz="half" idx="2"/>
          </p:nvPr>
        </p:nvPicPr>
        <p:blipFill rotWithShape="1">
          <a:blip r:embed="rId3" cstate="print"/>
          <a:srcRect t="75676"/>
          <a:stretch/>
        </p:blipFill>
        <p:spPr>
          <a:xfrm>
            <a:off x="3886200" y="5181600"/>
            <a:ext cx="5105400" cy="1371600"/>
          </a:xfrm>
          <a:noFill/>
        </p:spPr>
      </p:pic>
      <p:sp>
        <p:nvSpPr>
          <p:cNvPr id="318474" name="Line 10"/>
          <p:cNvSpPr>
            <a:spLocks noChangeShapeType="1"/>
          </p:cNvSpPr>
          <p:nvPr/>
        </p:nvSpPr>
        <p:spPr bwMode="auto">
          <a:xfrm>
            <a:off x="3352800" y="5562600"/>
            <a:ext cx="2438400" cy="685800"/>
          </a:xfrm>
          <a:prstGeom prst="line">
            <a:avLst/>
          </a:prstGeom>
          <a:noFill/>
          <a:ln w="38100">
            <a:solidFill>
              <a:schemeClr val="tx1"/>
            </a:solidFill>
            <a:round/>
            <a:headEnd/>
            <a:tailEnd type="triangle" w="med" len="med"/>
          </a:ln>
          <a:effectLst/>
        </p:spPr>
        <p:txBody>
          <a:bodyPr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318475" name="Line 11"/>
          <p:cNvSpPr>
            <a:spLocks noChangeShapeType="1"/>
          </p:cNvSpPr>
          <p:nvPr/>
        </p:nvSpPr>
        <p:spPr bwMode="auto">
          <a:xfrm>
            <a:off x="4267200" y="5791200"/>
            <a:ext cx="2438400" cy="457200"/>
          </a:xfrm>
          <a:prstGeom prst="line">
            <a:avLst/>
          </a:prstGeom>
          <a:noFill/>
          <a:ln w="38100">
            <a:solidFill>
              <a:schemeClr val="tx1"/>
            </a:solidFill>
            <a:round/>
            <a:headEnd/>
            <a:tailEnd type="triangle" w="med" len="med"/>
          </a:ln>
          <a:effectLst/>
        </p:spPr>
        <p:txBody>
          <a:bodyPr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pic>
        <p:nvPicPr>
          <p:cNvPr id="10" name="Picture 7" descr="crossovr">
            <a:extLst>
              <a:ext uri="{FF2B5EF4-FFF2-40B4-BE49-F238E27FC236}">
                <a16:creationId xmlns:a16="http://schemas.microsoft.com/office/drawing/2014/main" id="{17E0A8D5-A456-4BDB-8E7B-DD8DFB1823FA}"/>
              </a:ext>
            </a:extLst>
          </p:cNvPr>
          <p:cNvPicPr>
            <a:picLocks noChangeAspect="1" noChangeArrowheads="1"/>
          </p:cNvPicPr>
          <p:nvPr/>
        </p:nvPicPr>
        <p:blipFill rotWithShape="1">
          <a:blip r:embed="rId3" cstate="print"/>
          <a:srcRect t="37838" b="22573"/>
          <a:stretch/>
        </p:blipFill>
        <p:spPr bwMode="auto">
          <a:xfrm>
            <a:off x="3886200" y="3025462"/>
            <a:ext cx="5105400" cy="2232338"/>
          </a:xfrm>
          <a:prstGeom prst="rect">
            <a:avLst/>
          </a:prstGeom>
          <a:noFill/>
          <a:ln w="9525">
            <a:noFill/>
            <a:miter lim="800000"/>
            <a:headEnd/>
            <a:tailEnd/>
          </a:ln>
        </p:spPr>
      </p:pic>
      <p:pic>
        <p:nvPicPr>
          <p:cNvPr id="11" name="Picture 7" descr="crossovr">
            <a:extLst>
              <a:ext uri="{FF2B5EF4-FFF2-40B4-BE49-F238E27FC236}">
                <a16:creationId xmlns:a16="http://schemas.microsoft.com/office/drawing/2014/main" id="{8399196B-D2F0-4DDF-B29A-997A0FB56394}"/>
              </a:ext>
            </a:extLst>
          </p:cNvPr>
          <p:cNvPicPr>
            <a:picLocks noChangeAspect="1" noChangeArrowheads="1"/>
          </p:cNvPicPr>
          <p:nvPr/>
        </p:nvPicPr>
        <p:blipFill rotWithShape="1">
          <a:blip r:embed="rId3" cstate="print"/>
          <a:srcRect b="62162"/>
          <a:stretch/>
        </p:blipFill>
        <p:spPr bwMode="auto">
          <a:xfrm>
            <a:off x="3886200" y="914400"/>
            <a:ext cx="5105400" cy="2133600"/>
          </a:xfrm>
          <a:prstGeom prst="rect">
            <a:avLst/>
          </a:prstGeom>
          <a:noFill/>
          <a:ln w="9525">
            <a:noFill/>
            <a:miter lim="800000"/>
            <a:headEnd/>
            <a:tailEnd/>
          </a:ln>
        </p:spPr>
      </p:pic>
      <p:sp>
        <p:nvSpPr>
          <p:cNvPr id="318472" name="Line 8"/>
          <p:cNvSpPr>
            <a:spLocks noChangeShapeType="1"/>
          </p:cNvSpPr>
          <p:nvPr/>
        </p:nvSpPr>
        <p:spPr bwMode="auto">
          <a:xfrm>
            <a:off x="3581400" y="1981200"/>
            <a:ext cx="1219200" cy="53662"/>
          </a:xfrm>
          <a:prstGeom prst="line">
            <a:avLst/>
          </a:prstGeom>
          <a:noFill/>
          <a:ln w="38100">
            <a:solidFill>
              <a:schemeClr val="tx1"/>
            </a:solidFill>
            <a:round/>
            <a:headEnd/>
            <a:tailEnd type="triangle" w="med" len="med"/>
          </a:ln>
          <a:effectLst/>
        </p:spPr>
        <p:txBody>
          <a:bodyPr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
        <p:nvSpPr>
          <p:cNvPr id="318473" name="Line 9"/>
          <p:cNvSpPr>
            <a:spLocks noChangeShapeType="1"/>
          </p:cNvSpPr>
          <p:nvPr/>
        </p:nvSpPr>
        <p:spPr bwMode="auto">
          <a:xfrm>
            <a:off x="2590800" y="3810000"/>
            <a:ext cx="3581400" cy="609600"/>
          </a:xfrm>
          <a:prstGeom prst="line">
            <a:avLst/>
          </a:prstGeom>
          <a:noFill/>
          <a:ln w="38100">
            <a:solidFill>
              <a:schemeClr val="tx1"/>
            </a:solidFill>
            <a:round/>
            <a:headEnd/>
            <a:tailEnd type="triangle" w="med" len="med"/>
          </a:ln>
          <a:effectLst/>
        </p:spPr>
        <p:txBody>
          <a:bodyPr anchor="ctr"/>
          <a:lstStyle/>
          <a:p>
            <a:pPr algn="ctr" fontAlgn="base">
              <a:spcBef>
                <a:spcPct val="0"/>
              </a:spcBef>
              <a:spcAft>
                <a:spcPct val="0"/>
              </a:spcAft>
              <a:defRPr/>
            </a:pPr>
            <a:endParaRPr lang="en-US" sz="2400" b="1">
              <a:solidFill>
                <a:srgbClr val="FFFFFF"/>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77105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18469">
                                            <p:txEl>
                                              <p:pRg st="0" end="0"/>
                                            </p:txEl>
                                          </p:spTgt>
                                        </p:tgtEl>
                                        <p:attrNameLst>
                                          <p:attrName>style.visibility</p:attrName>
                                        </p:attrNameLst>
                                      </p:cBhvr>
                                      <p:to>
                                        <p:strVal val="visible"/>
                                      </p:to>
                                    </p:set>
                                    <p:animEffect transition="in" filter="fade">
                                      <p:cBhvr>
                                        <p:cTn id="11" dur="500"/>
                                        <p:tgtEl>
                                          <p:spTgt spid="318469">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318472"/>
                                        </p:tgtEl>
                                        <p:attrNameLst>
                                          <p:attrName>style.visibility</p:attrName>
                                        </p:attrNameLst>
                                      </p:cBhvr>
                                      <p:to>
                                        <p:strVal val="visible"/>
                                      </p:to>
                                    </p:set>
                                    <p:animEffect transition="in" filter="fade">
                                      <p:cBhvr>
                                        <p:cTn id="15" dur="500"/>
                                        <p:tgtEl>
                                          <p:spTgt spid="3184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8469">
                                            <p:txEl>
                                              <p:pRg st="1" end="1"/>
                                            </p:txEl>
                                          </p:spTgt>
                                        </p:tgtEl>
                                        <p:attrNameLst>
                                          <p:attrName>style.visibility</p:attrName>
                                        </p:attrNameLst>
                                      </p:cBhvr>
                                      <p:to>
                                        <p:strVal val="visible"/>
                                      </p:to>
                                    </p:set>
                                    <p:animEffect transition="in" filter="fade">
                                      <p:cBhvr>
                                        <p:cTn id="20" dur="500"/>
                                        <p:tgtEl>
                                          <p:spTgt spid="318469">
                                            <p:txEl>
                                              <p:pRg st="1" end="1"/>
                                            </p:txEl>
                                          </p:spTgt>
                                        </p:tgtEl>
                                      </p:cBhvr>
                                    </p:animEffec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250"/>
                            </p:stCondLst>
                            <p:childTnLst>
                              <p:par>
                                <p:cTn id="26" presetID="10" presetClass="entr" presetSubtype="0" fill="hold" nodeType="afterEffect">
                                  <p:stCondLst>
                                    <p:cond delay="250"/>
                                  </p:stCondLst>
                                  <p:childTnLst>
                                    <p:set>
                                      <p:cBhvr>
                                        <p:cTn id="27" dur="1" fill="hold">
                                          <p:stCondLst>
                                            <p:cond delay="0"/>
                                          </p:stCondLst>
                                        </p:cTn>
                                        <p:tgtEl>
                                          <p:spTgt spid="318473"/>
                                        </p:tgtEl>
                                        <p:attrNameLst>
                                          <p:attrName>style.visibility</p:attrName>
                                        </p:attrNameLst>
                                      </p:cBhvr>
                                      <p:to>
                                        <p:strVal val="visible"/>
                                      </p:to>
                                    </p:set>
                                    <p:animEffect transition="in" filter="fade">
                                      <p:cBhvr>
                                        <p:cTn id="28" dur="500"/>
                                        <p:tgtEl>
                                          <p:spTgt spid="3184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8469">
                                            <p:txEl>
                                              <p:pRg st="2" end="2"/>
                                            </p:txEl>
                                          </p:spTgt>
                                        </p:tgtEl>
                                        <p:attrNameLst>
                                          <p:attrName>style.visibility</p:attrName>
                                        </p:attrNameLst>
                                      </p:cBhvr>
                                      <p:to>
                                        <p:strVal val="visible"/>
                                      </p:to>
                                    </p:set>
                                    <p:animEffect transition="in" filter="fade">
                                      <p:cBhvr>
                                        <p:cTn id="33" dur="500"/>
                                        <p:tgtEl>
                                          <p:spTgt spid="318469">
                                            <p:txEl>
                                              <p:pRg st="2" end="2"/>
                                            </p:txEl>
                                          </p:spTgt>
                                        </p:tgtEl>
                                      </p:cBhvr>
                                    </p:animEffect>
                                  </p:childTnLst>
                                </p:cTn>
                              </p:par>
                            </p:childTnLst>
                          </p:cTn>
                        </p:par>
                        <p:par>
                          <p:cTn id="34" fill="hold">
                            <p:stCondLst>
                              <p:cond delay="500"/>
                            </p:stCondLst>
                            <p:childTnLst>
                              <p:par>
                                <p:cTn id="35" presetID="10" presetClass="entr" presetSubtype="0" fill="hold" nodeType="afterEffect">
                                  <p:stCondLst>
                                    <p:cond delay="250"/>
                                  </p:stCondLst>
                                  <p:childTnLst>
                                    <p:set>
                                      <p:cBhvr>
                                        <p:cTn id="36" dur="1" fill="hold">
                                          <p:stCondLst>
                                            <p:cond delay="0"/>
                                          </p:stCondLst>
                                        </p:cTn>
                                        <p:tgtEl>
                                          <p:spTgt spid="318471"/>
                                        </p:tgtEl>
                                        <p:attrNameLst>
                                          <p:attrName>style.visibility</p:attrName>
                                        </p:attrNameLst>
                                      </p:cBhvr>
                                      <p:to>
                                        <p:strVal val="visible"/>
                                      </p:to>
                                    </p:set>
                                    <p:animEffect transition="in" filter="fade">
                                      <p:cBhvr>
                                        <p:cTn id="37" dur="500"/>
                                        <p:tgtEl>
                                          <p:spTgt spid="318471"/>
                                        </p:tgtEl>
                                      </p:cBhvr>
                                    </p:animEffect>
                                  </p:childTnLst>
                                </p:cTn>
                              </p:par>
                            </p:childTnLst>
                          </p:cTn>
                        </p:par>
                        <p:par>
                          <p:cTn id="38" fill="hold">
                            <p:stCondLst>
                              <p:cond delay="1250"/>
                            </p:stCondLst>
                            <p:childTnLst>
                              <p:par>
                                <p:cTn id="39" presetID="10" presetClass="entr" presetSubtype="0" fill="hold" nodeType="afterEffect">
                                  <p:stCondLst>
                                    <p:cond delay="250"/>
                                  </p:stCondLst>
                                  <p:childTnLst>
                                    <p:set>
                                      <p:cBhvr>
                                        <p:cTn id="40" dur="1" fill="hold">
                                          <p:stCondLst>
                                            <p:cond delay="0"/>
                                          </p:stCondLst>
                                        </p:cTn>
                                        <p:tgtEl>
                                          <p:spTgt spid="318474"/>
                                        </p:tgtEl>
                                        <p:attrNameLst>
                                          <p:attrName>style.visibility</p:attrName>
                                        </p:attrNameLst>
                                      </p:cBhvr>
                                      <p:to>
                                        <p:strVal val="visible"/>
                                      </p:to>
                                    </p:set>
                                    <p:animEffect transition="in" filter="fade">
                                      <p:cBhvr>
                                        <p:cTn id="41" dur="500"/>
                                        <p:tgtEl>
                                          <p:spTgt spid="318474"/>
                                        </p:tgtEl>
                                      </p:cBhvr>
                                    </p:animEffect>
                                  </p:childTnLst>
                                </p:cTn>
                              </p:par>
                              <p:par>
                                <p:cTn id="42" presetID="10" presetClass="entr" presetSubtype="0" fill="hold" nodeType="withEffect">
                                  <p:stCondLst>
                                    <p:cond delay="250"/>
                                  </p:stCondLst>
                                  <p:childTnLst>
                                    <p:set>
                                      <p:cBhvr>
                                        <p:cTn id="43" dur="1" fill="hold">
                                          <p:stCondLst>
                                            <p:cond delay="0"/>
                                          </p:stCondLst>
                                        </p:cTn>
                                        <p:tgtEl>
                                          <p:spTgt spid="318475"/>
                                        </p:tgtEl>
                                        <p:attrNameLst>
                                          <p:attrName>style.visibility</p:attrName>
                                        </p:attrNameLst>
                                      </p:cBhvr>
                                      <p:to>
                                        <p:strVal val="visible"/>
                                      </p:to>
                                    </p:set>
                                    <p:animEffect transition="in" filter="fade">
                                      <p:cBhvr>
                                        <p:cTn id="44" dur="500"/>
                                        <p:tgtEl>
                                          <p:spTgt spid="318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Slide Number Placeholder 4"/>
          <p:cNvSpPr>
            <a:spLocks noGrp="1"/>
          </p:cNvSpPr>
          <p:nvPr>
            <p:ph type="sldNum" sz="quarter" idx="12"/>
          </p:nvPr>
        </p:nvSpPr>
        <p:spPr>
          <a:noFill/>
        </p:spPr>
        <p:txBody>
          <a:bodyPr/>
          <a:lstStyle/>
          <a:p>
            <a:fld id="{5A1723F4-DD7C-40AA-8486-61A711FDE30C}" type="slidenum">
              <a:rPr lang="en-US" smtClean="0">
                <a:solidFill>
                  <a:srgbClr val="000000"/>
                </a:solidFill>
              </a:rPr>
              <a:pPr/>
              <a:t>38</a:t>
            </a:fld>
            <a:endParaRPr lang="en-US">
              <a:solidFill>
                <a:srgbClr val="000000"/>
              </a:solidFill>
            </a:endParaRPr>
          </a:p>
        </p:txBody>
      </p:sp>
      <p:sp>
        <p:nvSpPr>
          <p:cNvPr id="280579" name="Text Box 3"/>
          <p:cNvSpPr txBox="1">
            <a:spLocks noChangeArrowheads="1"/>
          </p:cNvSpPr>
          <p:nvPr/>
        </p:nvSpPr>
        <p:spPr bwMode="auto">
          <a:xfrm>
            <a:off x="54735" y="4953000"/>
            <a:ext cx="9067800" cy="106182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n-US" sz="3200" b="1" dirty="0">
                <a:solidFill>
                  <a:srgbClr val="CC3300"/>
                </a:solidFill>
                <a:effectLst>
                  <a:outerShdw blurRad="38100" dist="38100" dir="2700000" algn="tl">
                    <a:srgbClr val="C0C0C0"/>
                  </a:outerShdw>
                </a:effectLst>
                <a:latin typeface="Comic Sans MS" pitchFamily="66" charset="0"/>
              </a:rPr>
              <a:t>Crossing-Over </a:t>
            </a:r>
            <a:r>
              <a:rPr lang="en-US" sz="3100" b="1" dirty="0">
                <a:solidFill>
                  <a:srgbClr val="CC3300"/>
                </a:solidFill>
                <a:effectLst>
                  <a:outerShdw blurRad="38100" dist="38100" dir="2700000" algn="tl">
                    <a:srgbClr val="C0C0C0"/>
                  </a:outerShdw>
                </a:effectLst>
                <a:latin typeface="Comic Sans MS" pitchFamily="66" charset="0"/>
              </a:rPr>
              <a:t>multiplies the already huge number of different gamete types produced. </a:t>
            </a:r>
          </a:p>
        </p:txBody>
      </p:sp>
      <p:pic>
        <p:nvPicPr>
          <p:cNvPr id="280580" name="Picture 4" descr="FG10_02b"/>
          <p:cNvPicPr>
            <a:picLocks noChangeAspect="1" noChangeArrowheads="1"/>
          </p:cNvPicPr>
          <p:nvPr/>
        </p:nvPicPr>
        <p:blipFill rotWithShape="1">
          <a:blip r:embed="rId3" cstate="print"/>
          <a:srcRect l="64317" t="27617" r="2255" b="15190"/>
          <a:stretch/>
        </p:blipFill>
        <p:spPr bwMode="auto">
          <a:xfrm>
            <a:off x="5349026" y="914400"/>
            <a:ext cx="2918674" cy="4038600"/>
          </a:xfrm>
          <a:prstGeom prst="rect">
            <a:avLst/>
          </a:prstGeom>
          <a:noFill/>
          <a:ln w="9525">
            <a:noFill/>
            <a:miter lim="800000"/>
            <a:headEnd/>
            <a:tailEnd/>
          </a:ln>
        </p:spPr>
      </p:pic>
      <p:sp>
        <p:nvSpPr>
          <p:cNvPr id="280581" name="Rectangle 5"/>
          <p:cNvSpPr>
            <a:spLocks noGrp="1" noChangeArrowheads="1"/>
          </p:cNvSpPr>
          <p:nvPr>
            <p:ph type="title"/>
          </p:nvPr>
        </p:nvSpPr>
        <p:spPr/>
        <p:txBody>
          <a:bodyPr/>
          <a:lstStyle/>
          <a:p>
            <a:pPr algn="ctr" eaLnBrk="1" hangingPunct="1">
              <a:defRPr/>
            </a:pPr>
            <a:r>
              <a:rPr lang="en-US" sz="4800" b="1" dirty="0">
                <a:effectLst>
                  <a:outerShdw blurRad="38100" dist="38100" dir="2700000" algn="tl">
                    <a:srgbClr val="C0C0C0"/>
                  </a:outerShdw>
                </a:effectLst>
                <a:latin typeface="Comic Sans MS" pitchFamily="66" charset="0"/>
              </a:rPr>
              <a:t>Crossing-Over</a:t>
            </a:r>
          </a:p>
        </p:txBody>
      </p:sp>
      <p:pic>
        <p:nvPicPr>
          <p:cNvPr id="6" name="Picture 4" descr="FG10_02b">
            <a:extLst>
              <a:ext uri="{FF2B5EF4-FFF2-40B4-BE49-F238E27FC236}">
                <a16:creationId xmlns:a16="http://schemas.microsoft.com/office/drawing/2014/main" id="{4B69A108-6E3E-446C-9DCB-AA0B1F68DB48}"/>
              </a:ext>
            </a:extLst>
          </p:cNvPr>
          <p:cNvPicPr>
            <a:picLocks noChangeAspect="1" noChangeArrowheads="1"/>
          </p:cNvPicPr>
          <p:nvPr/>
        </p:nvPicPr>
        <p:blipFill rotWithShape="1">
          <a:blip r:embed="rId3" cstate="print"/>
          <a:srcRect l="37963" t="27617" r="35855" b="15190"/>
          <a:stretch/>
        </p:blipFill>
        <p:spPr bwMode="auto">
          <a:xfrm>
            <a:off x="3055513" y="914400"/>
            <a:ext cx="2286000" cy="4038600"/>
          </a:xfrm>
          <a:prstGeom prst="rect">
            <a:avLst/>
          </a:prstGeom>
          <a:noFill/>
          <a:ln w="9525">
            <a:noFill/>
            <a:miter lim="800000"/>
            <a:headEnd/>
            <a:tailEnd/>
          </a:ln>
        </p:spPr>
      </p:pic>
      <p:pic>
        <p:nvPicPr>
          <p:cNvPr id="7" name="Picture 4" descr="FG10_02b">
            <a:extLst>
              <a:ext uri="{FF2B5EF4-FFF2-40B4-BE49-F238E27FC236}">
                <a16:creationId xmlns:a16="http://schemas.microsoft.com/office/drawing/2014/main" id="{21CA207F-862F-4707-89A2-F8F8A3959FDE}"/>
              </a:ext>
            </a:extLst>
          </p:cNvPr>
          <p:cNvPicPr>
            <a:picLocks noChangeAspect="1" noChangeArrowheads="1"/>
          </p:cNvPicPr>
          <p:nvPr/>
        </p:nvPicPr>
        <p:blipFill rotWithShape="1">
          <a:blip r:embed="rId3" cstate="print"/>
          <a:srcRect l="13963" t="27617" r="62037" b="15190"/>
          <a:stretch/>
        </p:blipFill>
        <p:spPr bwMode="auto">
          <a:xfrm>
            <a:off x="952500" y="914400"/>
            <a:ext cx="2095500" cy="4038600"/>
          </a:xfrm>
          <a:prstGeom prst="rect">
            <a:avLst/>
          </a:prstGeom>
          <a:noFill/>
          <a:ln w="9525">
            <a:noFill/>
            <a:miter lim="800000"/>
            <a:headEnd/>
            <a:tailEnd/>
          </a:ln>
        </p:spPr>
      </p:pic>
    </p:spTree>
    <p:extLst>
      <p:ext uri="{BB962C8B-B14F-4D97-AF65-F5344CB8AC3E}">
        <p14:creationId xmlns:p14="http://schemas.microsoft.com/office/powerpoint/2010/main" val="17753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fade">
                                      <p:cBhvr>
                                        <p:cTn id="7" dur="500"/>
                                        <p:tgtEl>
                                          <p:spTgt spid="2805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3000"/>
                                        <p:tgtEl>
                                          <p:spTgt spid="7"/>
                                        </p:tgtEl>
                                      </p:cBhvr>
                                    </p:animEffect>
                                  </p:childTnLst>
                                </p:cTn>
                              </p:par>
                            </p:childTnLst>
                          </p:cTn>
                        </p:par>
                        <p:par>
                          <p:cTn id="13" fill="hold">
                            <p:stCondLst>
                              <p:cond delay="3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3000"/>
                                        <p:tgtEl>
                                          <p:spTgt spid="6"/>
                                        </p:tgtEl>
                                      </p:cBhvr>
                                    </p:animEffect>
                                  </p:childTnLst>
                                </p:cTn>
                              </p:par>
                            </p:childTnLst>
                          </p:cTn>
                        </p:par>
                        <p:par>
                          <p:cTn id="17" fill="hold">
                            <p:stCondLst>
                              <p:cond delay="6000"/>
                            </p:stCondLst>
                            <p:childTnLst>
                              <p:par>
                                <p:cTn id="18" presetID="22" presetClass="entr" presetSubtype="8" fill="hold" nodeType="afterEffect">
                                  <p:stCondLst>
                                    <p:cond delay="0"/>
                                  </p:stCondLst>
                                  <p:childTnLst>
                                    <p:set>
                                      <p:cBhvr>
                                        <p:cTn id="19" dur="1" fill="hold">
                                          <p:stCondLst>
                                            <p:cond delay="0"/>
                                          </p:stCondLst>
                                        </p:cTn>
                                        <p:tgtEl>
                                          <p:spTgt spid="280580"/>
                                        </p:tgtEl>
                                        <p:attrNameLst>
                                          <p:attrName>style.visibility</p:attrName>
                                        </p:attrNameLst>
                                      </p:cBhvr>
                                      <p:to>
                                        <p:strVal val="visible"/>
                                      </p:to>
                                    </p:set>
                                    <p:animEffect transition="in" filter="wipe(left)">
                                      <p:cBhvr>
                                        <p:cTn id="20" dur="30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2" descr="http://eportal.education2020.com/Curriculum/CSCI/Science%20Course%20Development/Biology/Unit%2004%20-%20Cell%20Processes/Lesson%2007%20-%20Meiosis/Graphics/bio_04_07_20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055" y="2205756"/>
            <a:ext cx="3850703" cy="3515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2"/>
          </p:nvPr>
        </p:nvSpPr>
        <p:spPr>
          <a:xfrm>
            <a:off x="2" y="1377155"/>
            <a:ext cx="4565059" cy="4625272"/>
          </a:xfrm>
        </p:spPr>
        <p:txBody>
          <a:bodyPr/>
          <a:lstStyle/>
          <a:p>
            <a:pPr algn="ctr"/>
            <a:r>
              <a:rPr lang="en-US" sz="2800" b="1" dirty="0">
                <a:solidFill>
                  <a:schemeClr val="tx2"/>
                </a:solidFill>
              </a:rPr>
              <a:t>WITHOUT crossing over </a:t>
            </a:r>
          </a:p>
        </p:txBody>
      </p:sp>
      <p:sp>
        <p:nvSpPr>
          <p:cNvPr id="3" name="Content Placeholder 2"/>
          <p:cNvSpPr>
            <a:spLocks noGrp="1"/>
          </p:cNvSpPr>
          <p:nvPr>
            <p:ph sz="quarter" idx="13"/>
          </p:nvPr>
        </p:nvSpPr>
        <p:spPr/>
        <p:txBody>
          <a:bodyPr/>
          <a:lstStyle/>
          <a:p>
            <a:pPr algn="ctr"/>
            <a:r>
              <a:rPr lang="en-US" sz="2800" b="1" dirty="0">
                <a:solidFill>
                  <a:schemeClr val="tx2"/>
                </a:solidFill>
              </a:rPr>
              <a:t>With crossing over</a:t>
            </a:r>
          </a:p>
        </p:txBody>
      </p:sp>
      <p:sp>
        <p:nvSpPr>
          <p:cNvPr id="2" name="Title 1"/>
          <p:cNvSpPr>
            <a:spLocks noGrp="1"/>
          </p:cNvSpPr>
          <p:nvPr>
            <p:ph type="title"/>
          </p:nvPr>
        </p:nvSpPr>
        <p:spPr>
          <a:xfrm>
            <a:off x="4" y="0"/>
            <a:ext cx="9143989" cy="855573"/>
          </a:xfrm>
        </p:spPr>
        <p:txBody>
          <a:bodyPr/>
          <a:lstStyle/>
          <a:p>
            <a:r>
              <a:rPr lang="en-US" dirty="0"/>
              <a:t>The Process of Meiosis: Crossing Over</a:t>
            </a:r>
          </a:p>
        </p:txBody>
      </p:sp>
      <p:pic>
        <p:nvPicPr>
          <p:cNvPr id="20" name="Picture 6" descr="http://eportal.education2020.com/Curriculum/CSCI/Science%20Course%20Development/Biology/Unit%2004%20-%20Cell%20Processes/Lesson%2007%20-%20Meiosis/Graphics/bio_04_07_20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231" y="2205756"/>
            <a:ext cx="3850703" cy="35154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auto">
          <a:xfrm flipV="1">
            <a:off x="4565060" y="2158997"/>
            <a:ext cx="0" cy="3562160"/>
          </a:xfrm>
          <a:prstGeom prst="line">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Oval 3">
            <a:extLst>
              <a:ext uri="{FF2B5EF4-FFF2-40B4-BE49-F238E27FC236}">
                <a16:creationId xmlns:a16="http://schemas.microsoft.com/office/drawing/2014/main" id="{C9FD9EC6-797C-4484-B0E8-E1909AFC6806}"/>
              </a:ext>
            </a:extLst>
          </p:cNvPr>
          <p:cNvSpPr/>
          <p:nvPr/>
        </p:nvSpPr>
        <p:spPr bwMode="auto">
          <a:xfrm>
            <a:off x="7620000" y="3048000"/>
            <a:ext cx="838200" cy="762000"/>
          </a:xfrm>
          <a:prstGeom prst="ellipse">
            <a:avLst/>
          </a:prstGeom>
          <a:noFill/>
          <a:ln w="381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alpha val="43137"/>
                  </a:srgbClr>
                </a:outerShdw>
              </a:effectLst>
              <a:latin typeface="Comic Sans MS" pitchFamily="66" charset="0"/>
            </a:endParaRPr>
          </a:p>
        </p:txBody>
      </p:sp>
      <p:sp>
        <p:nvSpPr>
          <p:cNvPr id="10" name="Oval 9">
            <a:extLst>
              <a:ext uri="{FF2B5EF4-FFF2-40B4-BE49-F238E27FC236}">
                <a16:creationId xmlns:a16="http://schemas.microsoft.com/office/drawing/2014/main" id="{63CE462B-DD2D-4249-9982-67DE4F433A0D}"/>
              </a:ext>
            </a:extLst>
          </p:cNvPr>
          <p:cNvSpPr/>
          <p:nvPr/>
        </p:nvSpPr>
        <p:spPr bwMode="auto">
          <a:xfrm>
            <a:off x="5486400" y="4718845"/>
            <a:ext cx="838200" cy="762000"/>
          </a:xfrm>
          <a:prstGeom prst="ellipse">
            <a:avLst/>
          </a:prstGeom>
          <a:noFill/>
          <a:ln w="381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9421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1500"/>
                            </p:stCondLst>
                            <p:childTnLst>
                              <p:par>
                                <p:cTn id="31" presetID="10" presetClass="entr" presetSubtype="0" fill="hold" grpId="0" nodeType="after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120FFCD-A8FA-49F8-A04B-2B15FD42AD85}" type="slidenum">
              <a:rPr kumimoji="0" lang="en-US" sz="1400" b="0" i="0" u="none" strike="noStrike" kern="1200" cap="none" spc="0" normalizeH="0" baseline="0" noProof="0" smtClean="0">
                <a:ln>
                  <a:noFill/>
                </a:ln>
                <a:solidFill>
                  <a:srgbClr val="000000"/>
                </a:solidFill>
                <a:effectLst/>
                <a:uLnTx/>
                <a:uFillTx/>
                <a:latin typeface="Eras Bold IT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Eras Bold ITC" pitchFamily="34" charset="0"/>
              <a:ea typeface="+mn-ea"/>
              <a:cs typeface="+mn-cs"/>
            </a:endParaRPr>
          </a:p>
        </p:txBody>
      </p:sp>
      <p:sp>
        <p:nvSpPr>
          <p:cNvPr id="19458" name="Rectangle 2"/>
          <p:cNvSpPr>
            <a:spLocks noGrp="1" noChangeArrowheads="1"/>
          </p:cNvSpPr>
          <p:nvPr>
            <p:ph type="title"/>
          </p:nvPr>
        </p:nvSpPr>
        <p:spPr/>
        <p:txBody>
          <a:bodyPr/>
          <a:lstStyle/>
          <a:p>
            <a:pPr algn="ctr" eaLnBrk="1" hangingPunct="1">
              <a:defRPr/>
            </a:pPr>
            <a:r>
              <a:rPr lang="en-US" sz="5400" b="1" dirty="0">
                <a:effectLst>
                  <a:outerShdw blurRad="38100" dist="38100" dir="2700000" algn="tl">
                    <a:srgbClr val="C0C0C0"/>
                  </a:outerShdw>
                </a:effectLst>
                <a:latin typeface="Comic Sans MS" pitchFamily="66" charset="0"/>
              </a:rPr>
              <a:t>DNA Replication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2999"/>
            <a:ext cx="9003500"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warm_up-01.eps">
            <a:extLst>
              <a:ext uri="{FF2B5EF4-FFF2-40B4-BE49-F238E27FC236}">
                <a16:creationId xmlns:a16="http://schemas.microsoft.com/office/drawing/2014/main" id="{ED3D3346-0734-4EA8-A376-A16D7D3AEA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71" y="0"/>
            <a:ext cx="1029929" cy="835078"/>
          </a:xfrm>
          <a:prstGeom prst="rect">
            <a:avLst/>
          </a:prstGeom>
        </p:spPr>
      </p:pic>
    </p:spTree>
    <p:extLst>
      <p:ext uri="{BB962C8B-B14F-4D97-AF65-F5344CB8AC3E}">
        <p14:creationId xmlns:p14="http://schemas.microsoft.com/office/powerpoint/2010/main" val="255946333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3_2Meiosis-U.jpg"/>
          <p:cNvPicPr>
            <a:picLocks noChangeAspect="1"/>
          </p:cNvPicPr>
          <p:nvPr/>
        </p:nvPicPr>
        <p:blipFill rotWithShape="1">
          <a:blip r:embed="rId3" cstate="email">
            <a:extLst>
              <a:ext uri="{28A0092B-C50C-407E-A947-70E740481C1C}">
                <a14:useLocalDpi xmlns:a14="http://schemas.microsoft.com/office/drawing/2010/main" val="0"/>
              </a:ext>
            </a:extLst>
          </a:blip>
          <a:srcRect b="6027"/>
          <a:stretch/>
        </p:blipFill>
        <p:spPr>
          <a:xfrm>
            <a:off x="1094232" y="271272"/>
            <a:ext cx="6955536" cy="5934795"/>
          </a:xfrm>
          <a:prstGeom prst="rect">
            <a:avLst/>
          </a:prstGeom>
        </p:spPr>
      </p:pic>
      <p:cxnSp>
        <p:nvCxnSpPr>
          <p:cNvPr id="6" name="Straight Connector 5"/>
          <p:cNvCxnSpPr/>
          <p:nvPr/>
        </p:nvCxnSpPr>
        <p:spPr bwMode="auto">
          <a:xfrm>
            <a:off x="2743807" y="4369765"/>
            <a:ext cx="333426" cy="10295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1968137" y="4652793"/>
            <a:ext cx="366972" cy="7465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4803958" y="4476206"/>
            <a:ext cx="360225" cy="94052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4803958" y="4428990"/>
            <a:ext cx="514117" cy="9877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357464" y="4922861"/>
            <a:ext cx="125613" cy="54226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075776" y="5026053"/>
            <a:ext cx="407301" cy="43907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9221" idx="1"/>
          </p:cNvCxnSpPr>
          <p:nvPr/>
        </p:nvCxnSpPr>
        <p:spPr bwMode="auto">
          <a:xfrm>
            <a:off x="6650995" y="4422549"/>
            <a:ext cx="373852" cy="5239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6840665" y="2591751"/>
            <a:ext cx="17274" cy="6368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5922593" y="2232780"/>
            <a:ext cx="183519" cy="16241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a:off x="5648836" y="2232780"/>
            <a:ext cx="273757" cy="11962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endCxn id="9219" idx="1"/>
          </p:cNvCxnSpPr>
          <p:nvPr/>
        </p:nvCxnSpPr>
        <p:spPr bwMode="auto">
          <a:xfrm>
            <a:off x="1788292" y="2408046"/>
            <a:ext cx="541000" cy="34419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9" name="Right Brace 9218"/>
          <p:cNvSpPr/>
          <p:nvPr/>
        </p:nvSpPr>
        <p:spPr bwMode="auto">
          <a:xfrm rot="14359546">
            <a:off x="2303870" y="2339616"/>
            <a:ext cx="158146" cy="945469"/>
          </a:xfrm>
          <a:prstGeom prst="rightBrace">
            <a:avLst>
              <a:gd name="adj1" fmla="val 33423"/>
              <a:gd name="adj2" fmla="val 48363"/>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9221" name="Right Brace 9220"/>
          <p:cNvSpPr/>
          <p:nvPr/>
        </p:nvSpPr>
        <p:spPr bwMode="auto">
          <a:xfrm rot="2869584">
            <a:off x="6512276" y="4121392"/>
            <a:ext cx="165994" cy="479294"/>
          </a:xfrm>
          <a:prstGeom prst="rightBrace">
            <a:avLst>
              <a:gd name="adj1" fmla="val 27848"/>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47" name="Text Box 31"/>
          <p:cNvSpPr txBox="1">
            <a:spLocks noChangeArrowheads="1"/>
          </p:cNvSpPr>
          <p:nvPr/>
        </p:nvSpPr>
        <p:spPr bwMode="auto">
          <a:xfrm>
            <a:off x="1124053" y="365447"/>
            <a:ext cx="299074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300" cap="small" dirty="0">
                <a:solidFill>
                  <a:srgbClr val="000000"/>
                </a:solidFill>
                <a:latin typeface="Arial" charset="0"/>
              </a:rPr>
              <a:t>Interphase:</a:t>
            </a:r>
          </a:p>
          <a:p>
            <a:pPr algn="ctr" eaLnBrk="0" fontAlgn="base" hangingPunct="0">
              <a:spcBef>
                <a:spcPct val="0"/>
              </a:spcBef>
              <a:spcAft>
                <a:spcPct val="0"/>
              </a:spcAft>
            </a:pPr>
            <a:r>
              <a:rPr lang="en-US" sz="2300" dirty="0">
                <a:solidFill>
                  <a:srgbClr val="000000"/>
                </a:solidFill>
                <a:latin typeface="Arial" charset="0"/>
              </a:rPr>
              <a:t>Chromosomes</a:t>
            </a:r>
            <a:br>
              <a:rPr lang="en-US" sz="2300" dirty="0">
                <a:solidFill>
                  <a:srgbClr val="000000"/>
                </a:solidFill>
                <a:latin typeface="Arial" charset="0"/>
              </a:rPr>
            </a:br>
            <a:r>
              <a:rPr lang="en-US" sz="2300" dirty="0">
                <a:solidFill>
                  <a:srgbClr val="000000"/>
                </a:solidFill>
                <a:latin typeface="Arial" charset="0"/>
              </a:rPr>
              <a:t>duplicate</a:t>
            </a:r>
          </a:p>
        </p:txBody>
      </p:sp>
      <p:sp>
        <p:nvSpPr>
          <p:cNvPr id="48" name="Text Box 31"/>
          <p:cNvSpPr txBox="1">
            <a:spLocks noChangeArrowheads="1"/>
          </p:cNvSpPr>
          <p:nvPr/>
        </p:nvSpPr>
        <p:spPr bwMode="auto">
          <a:xfrm>
            <a:off x="1124053" y="2072524"/>
            <a:ext cx="1381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Centrioles</a:t>
            </a:r>
          </a:p>
        </p:txBody>
      </p:sp>
      <p:sp>
        <p:nvSpPr>
          <p:cNvPr id="49" name="Text Box 31"/>
          <p:cNvSpPr txBox="1">
            <a:spLocks noChangeArrowheads="1"/>
          </p:cNvSpPr>
          <p:nvPr/>
        </p:nvSpPr>
        <p:spPr bwMode="auto">
          <a:xfrm>
            <a:off x="6345136" y="225950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Spindle</a:t>
            </a:r>
          </a:p>
        </p:txBody>
      </p:sp>
      <p:sp>
        <p:nvSpPr>
          <p:cNvPr id="50" name="Text Box 31"/>
          <p:cNvSpPr txBox="1">
            <a:spLocks noChangeArrowheads="1"/>
          </p:cNvSpPr>
          <p:nvPr/>
        </p:nvSpPr>
        <p:spPr bwMode="auto">
          <a:xfrm>
            <a:off x="2539094" y="5361018"/>
            <a:ext cx="14122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Chromatin</a:t>
            </a:r>
          </a:p>
        </p:txBody>
      </p:sp>
      <p:sp>
        <p:nvSpPr>
          <p:cNvPr id="51" name="Text Box 31"/>
          <p:cNvSpPr txBox="1">
            <a:spLocks noChangeArrowheads="1"/>
          </p:cNvSpPr>
          <p:nvPr/>
        </p:nvSpPr>
        <p:spPr bwMode="auto">
          <a:xfrm>
            <a:off x="1124053" y="5345991"/>
            <a:ext cx="12262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Nuclear</a:t>
            </a:r>
            <a:br>
              <a:rPr lang="en-US" sz="2200" dirty="0">
                <a:solidFill>
                  <a:srgbClr val="000000"/>
                </a:solidFill>
                <a:latin typeface="Arial" charset="0"/>
              </a:rPr>
            </a:br>
            <a:r>
              <a:rPr lang="en-US" sz="2200" dirty="0">
                <a:solidFill>
                  <a:srgbClr val="000000"/>
                </a:solidFill>
                <a:latin typeface="Arial" charset="0"/>
              </a:rPr>
              <a:t>envelope</a:t>
            </a:r>
          </a:p>
        </p:txBody>
      </p:sp>
      <p:sp>
        <p:nvSpPr>
          <p:cNvPr id="52" name="Text Box 31"/>
          <p:cNvSpPr txBox="1">
            <a:spLocks noChangeArrowheads="1"/>
          </p:cNvSpPr>
          <p:nvPr/>
        </p:nvSpPr>
        <p:spPr bwMode="auto">
          <a:xfrm>
            <a:off x="6171191" y="5416551"/>
            <a:ext cx="1854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Fragments</a:t>
            </a:r>
            <a:br>
              <a:rPr lang="en-US" sz="2200" dirty="0">
                <a:solidFill>
                  <a:srgbClr val="000000"/>
                </a:solidFill>
                <a:latin typeface="Arial" charset="0"/>
              </a:rPr>
            </a:br>
            <a:r>
              <a:rPr lang="en-US" sz="2200" dirty="0">
                <a:solidFill>
                  <a:srgbClr val="000000"/>
                </a:solidFill>
                <a:latin typeface="Arial" charset="0"/>
              </a:rPr>
              <a:t>of the nuclear</a:t>
            </a:r>
          </a:p>
          <a:p>
            <a:pPr eaLnBrk="0" fontAlgn="base" hangingPunct="0">
              <a:spcBef>
                <a:spcPct val="0"/>
              </a:spcBef>
              <a:spcAft>
                <a:spcPct val="0"/>
              </a:spcAft>
            </a:pPr>
            <a:r>
              <a:rPr lang="en-US" sz="2200" dirty="0">
                <a:solidFill>
                  <a:srgbClr val="000000"/>
                </a:solidFill>
                <a:latin typeface="Arial" charset="0"/>
              </a:rPr>
              <a:t>envelope</a:t>
            </a:r>
          </a:p>
        </p:txBody>
      </p:sp>
      <p:sp>
        <p:nvSpPr>
          <p:cNvPr id="53" name="Text Box 31"/>
          <p:cNvSpPr txBox="1">
            <a:spLocks noChangeArrowheads="1"/>
          </p:cNvSpPr>
          <p:nvPr/>
        </p:nvSpPr>
        <p:spPr bwMode="auto">
          <a:xfrm>
            <a:off x="4572000" y="1560711"/>
            <a:ext cx="185307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Sites of</a:t>
            </a:r>
            <a:br>
              <a:rPr lang="en-US" sz="2200" dirty="0">
                <a:solidFill>
                  <a:srgbClr val="000000"/>
                </a:solidFill>
                <a:latin typeface="Arial" charset="0"/>
              </a:rPr>
            </a:br>
            <a:r>
              <a:rPr lang="en-US" sz="2200" dirty="0">
                <a:solidFill>
                  <a:srgbClr val="000000"/>
                </a:solidFill>
                <a:latin typeface="Arial" charset="0"/>
              </a:rPr>
              <a:t>crossing over</a:t>
            </a:r>
          </a:p>
        </p:txBody>
      </p:sp>
      <p:sp>
        <p:nvSpPr>
          <p:cNvPr id="54" name="Text Box 31"/>
          <p:cNvSpPr txBox="1">
            <a:spLocks noChangeArrowheads="1"/>
          </p:cNvSpPr>
          <p:nvPr/>
        </p:nvSpPr>
        <p:spPr bwMode="auto">
          <a:xfrm>
            <a:off x="4426472" y="5412116"/>
            <a:ext cx="15228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Sister</a:t>
            </a:r>
            <a:br>
              <a:rPr lang="en-US" sz="2200" dirty="0">
                <a:solidFill>
                  <a:srgbClr val="000000"/>
                </a:solidFill>
                <a:latin typeface="Arial" charset="0"/>
              </a:rPr>
            </a:br>
            <a:r>
              <a:rPr lang="en-US" sz="2200" dirty="0">
                <a:solidFill>
                  <a:srgbClr val="000000"/>
                </a:solidFill>
                <a:latin typeface="Arial" charset="0"/>
              </a:rPr>
              <a:t>chromatids</a:t>
            </a:r>
          </a:p>
        </p:txBody>
      </p:sp>
      <p:cxnSp>
        <p:nvCxnSpPr>
          <p:cNvPr id="57" name="Straight Connector 56"/>
          <p:cNvCxnSpPr/>
          <p:nvPr/>
        </p:nvCxnSpPr>
        <p:spPr bwMode="auto">
          <a:xfrm flipH="1">
            <a:off x="6837921" y="2591751"/>
            <a:ext cx="15941" cy="6368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31"/>
          <p:cNvSpPr txBox="1">
            <a:spLocks noChangeArrowheads="1"/>
          </p:cNvSpPr>
          <p:nvPr/>
        </p:nvSpPr>
        <p:spPr bwMode="auto">
          <a:xfrm>
            <a:off x="6869151" y="4934071"/>
            <a:ext cx="843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Tetrad</a:t>
            </a:r>
          </a:p>
        </p:txBody>
      </p:sp>
      <p:sp>
        <p:nvSpPr>
          <p:cNvPr id="64" name="Text Box 31"/>
          <p:cNvSpPr txBox="1">
            <a:spLocks noChangeArrowheads="1"/>
          </p:cNvSpPr>
          <p:nvPr/>
        </p:nvSpPr>
        <p:spPr bwMode="auto">
          <a:xfrm>
            <a:off x="5397827" y="981615"/>
            <a:ext cx="15767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Prophase </a:t>
            </a:r>
            <a:r>
              <a:rPr lang="en-US" sz="2200" dirty="0">
                <a:solidFill>
                  <a:srgbClr val="000000"/>
                </a:solidFill>
                <a:latin typeface="Times New Roman" panose="02020603050405020304" pitchFamily="18" charset="0"/>
                <a:cs typeface="Times New Roman" panose="02020603050405020304" pitchFamily="18" charset="0"/>
              </a:rPr>
              <a:t>I</a:t>
            </a:r>
          </a:p>
        </p:txBody>
      </p:sp>
      <p:sp>
        <p:nvSpPr>
          <p:cNvPr id="65" name="Text Box 31"/>
          <p:cNvSpPr txBox="1">
            <a:spLocks noChangeArrowheads="1"/>
          </p:cNvSpPr>
          <p:nvPr/>
        </p:nvSpPr>
        <p:spPr bwMode="auto">
          <a:xfrm>
            <a:off x="5474507" y="481462"/>
            <a:ext cx="132532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300" cap="small" dirty="0">
                <a:solidFill>
                  <a:srgbClr val="000000"/>
                </a:solidFill>
                <a:latin typeface="Arial" charset="0"/>
              </a:rPr>
              <a:t>Meiosis </a:t>
            </a:r>
            <a:r>
              <a:rPr lang="en-US" sz="2300" cap="small" dirty="0">
                <a:solidFill>
                  <a:srgbClr val="000000"/>
                </a:solidFill>
                <a:latin typeface="Times New Roman" panose="02020603050405020304" pitchFamily="18" charset="0"/>
                <a:cs typeface="Times New Roman" panose="02020603050405020304" pitchFamily="18" charset="0"/>
              </a:rPr>
              <a:t>I</a:t>
            </a:r>
            <a:r>
              <a:rPr lang="en-US" sz="2300" cap="small" dirty="0">
                <a:solidFill>
                  <a:srgbClr val="000000"/>
                </a:solidFill>
                <a:latin typeface="Arial" charset="0"/>
              </a:rPr>
              <a:t>:</a:t>
            </a:r>
            <a:endParaRPr lang="en-US" sz="2300" dirty="0">
              <a:solidFill>
                <a:srgbClr val="000000"/>
              </a:solidFill>
              <a:latin typeface="Arial" charset="0"/>
            </a:endParaRPr>
          </a:p>
        </p:txBody>
      </p:sp>
      <p:pic>
        <p:nvPicPr>
          <p:cNvPr id="28" name="Picture 27" descr="quick_check-01.eps">
            <a:extLst>
              <a:ext uri="{FF2B5EF4-FFF2-40B4-BE49-F238E27FC236}">
                <a16:creationId xmlns:a16="http://schemas.microsoft.com/office/drawing/2014/main" id="{8F78AACF-E137-4BC3-8868-7D7E966D0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108" y="45125"/>
            <a:ext cx="1315720" cy="1066800"/>
          </a:xfrm>
          <a:prstGeom prst="rect">
            <a:avLst/>
          </a:prstGeom>
        </p:spPr>
      </p:pic>
      <p:sp>
        <p:nvSpPr>
          <p:cNvPr id="29" name="Rectangle 3">
            <a:extLst>
              <a:ext uri="{FF2B5EF4-FFF2-40B4-BE49-F238E27FC236}">
                <a16:creationId xmlns:a16="http://schemas.microsoft.com/office/drawing/2014/main" id="{50049E4C-B57C-4320-9DDC-5E6C83286E96}"/>
              </a:ext>
            </a:extLst>
          </p:cNvPr>
          <p:cNvSpPr txBox="1">
            <a:spLocks noChangeArrowheads="1"/>
          </p:cNvSpPr>
          <p:nvPr/>
        </p:nvSpPr>
        <p:spPr bwMode="auto">
          <a:xfrm>
            <a:off x="1702650" y="304800"/>
            <a:ext cx="1878749"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0" name="Rectangle 3">
            <a:extLst>
              <a:ext uri="{FF2B5EF4-FFF2-40B4-BE49-F238E27FC236}">
                <a16:creationId xmlns:a16="http://schemas.microsoft.com/office/drawing/2014/main" id="{D8DD5F7C-589C-44FE-AC80-C33B7C4583D5}"/>
              </a:ext>
            </a:extLst>
          </p:cNvPr>
          <p:cNvSpPr txBox="1">
            <a:spLocks noChangeArrowheads="1"/>
          </p:cNvSpPr>
          <p:nvPr/>
        </p:nvSpPr>
        <p:spPr bwMode="auto">
          <a:xfrm>
            <a:off x="5123245" y="353049"/>
            <a:ext cx="1878749"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2" name="Rectangle 3">
            <a:extLst>
              <a:ext uri="{FF2B5EF4-FFF2-40B4-BE49-F238E27FC236}">
                <a16:creationId xmlns:a16="http://schemas.microsoft.com/office/drawing/2014/main" id="{02A354B4-1975-4B1D-9857-24CBF55CFB8B}"/>
              </a:ext>
            </a:extLst>
          </p:cNvPr>
          <p:cNvSpPr txBox="1">
            <a:spLocks noChangeArrowheads="1"/>
          </p:cNvSpPr>
          <p:nvPr/>
        </p:nvSpPr>
        <p:spPr bwMode="auto">
          <a:xfrm>
            <a:off x="5197793" y="970062"/>
            <a:ext cx="1878749"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4" name="Rectangle 3">
            <a:extLst>
              <a:ext uri="{FF2B5EF4-FFF2-40B4-BE49-F238E27FC236}">
                <a16:creationId xmlns:a16="http://schemas.microsoft.com/office/drawing/2014/main" id="{3A3A4F8A-D2E9-4C4E-AE7F-1C5D55AA5618}"/>
              </a:ext>
            </a:extLst>
          </p:cNvPr>
          <p:cNvSpPr txBox="1">
            <a:spLocks noChangeArrowheads="1"/>
          </p:cNvSpPr>
          <p:nvPr/>
        </p:nvSpPr>
        <p:spPr bwMode="auto">
          <a:xfrm>
            <a:off x="4268951" y="5399314"/>
            <a:ext cx="1746705" cy="6899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6" name="Rectangle 3">
            <a:extLst>
              <a:ext uri="{FF2B5EF4-FFF2-40B4-BE49-F238E27FC236}">
                <a16:creationId xmlns:a16="http://schemas.microsoft.com/office/drawing/2014/main" id="{D593EC01-7A45-4BF5-8831-FBD5AE726DCC}"/>
              </a:ext>
            </a:extLst>
          </p:cNvPr>
          <p:cNvSpPr txBox="1">
            <a:spLocks noChangeArrowheads="1"/>
          </p:cNvSpPr>
          <p:nvPr/>
        </p:nvSpPr>
        <p:spPr bwMode="auto">
          <a:xfrm>
            <a:off x="6101751" y="5471085"/>
            <a:ext cx="2074468" cy="101056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7" name="Rectangle 3">
            <a:extLst>
              <a:ext uri="{FF2B5EF4-FFF2-40B4-BE49-F238E27FC236}">
                <a16:creationId xmlns:a16="http://schemas.microsoft.com/office/drawing/2014/main" id="{E66F1997-92F5-45B5-8B2E-E4BACEC71AF4}"/>
              </a:ext>
            </a:extLst>
          </p:cNvPr>
          <p:cNvSpPr txBox="1">
            <a:spLocks noChangeArrowheads="1"/>
          </p:cNvSpPr>
          <p:nvPr/>
        </p:nvSpPr>
        <p:spPr bwMode="auto">
          <a:xfrm>
            <a:off x="4535132" y="1554962"/>
            <a:ext cx="1889939" cy="67710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8" name="Rectangle 3">
            <a:extLst>
              <a:ext uri="{FF2B5EF4-FFF2-40B4-BE49-F238E27FC236}">
                <a16:creationId xmlns:a16="http://schemas.microsoft.com/office/drawing/2014/main" id="{B3AA4769-C084-4352-9C9A-A2407689524F}"/>
              </a:ext>
            </a:extLst>
          </p:cNvPr>
          <p:cNvSpPr txBox="1">
            <a:spLocks noChangeArrowheads="1"/>
          </p:cNvSpPr>
          <p:nvPr/>
        </p:nvSpPr>
        <p:spPr bwMode="auto">
          <a:xfrm>
            <a:off x="6307641" y="2237097"/>
            <a:ext cx="1138612"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9" name="Rectangle 3">
            <a:extLst>
              <a:ext uri="{FF2B5EF4-FFF2-40B4-BE49-F238E27FC236}">
                <a16:creationId xmlns:a16="http://schemas.microsoft.com/office/drawing/2014/main" id="{33231019-38AA-4D96-9CE5-9ACA52422C97}"/>
              </a:ext>
            </a:extLst>
          </p:cNvPr>
          <p:cNvSpPr txBox="1">
            <a:spLocks noChangeArrowheads="1"/>
          </p:cNvSpPr>
          <p:nvPr/>
        </p:nvSpPr>
        <p:spPr bwMode="auto">
          <a:xfrm>
            <a:off x="6824885" y="4940030"/>
            <a:ext cx="986224"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40" name="Rectangle 3">
            <a:extLst>
              <a:ext uri="{FF2B5EF4-FFF2-40B4-BE49-F238E27FC236}">
                <a16:creationId xmlns:a16="http://schemas.microsoft.com/office/drawing/2014/main" id="{EFCA759F-610C-4541-B38C-E97CCD24AE06}"/>
              </a:ext>
            </a:extLst>
          </p:cNvPr>
          <p:cNvSpPr txBox="1">
            <a:spLocks noChangeArrowheads="1"/>
          </p:cNvSpPr>
          <p:nvPr/>
        </p:nvSpPr>
        <p:spPr bwMode="auto">
          <a:xfrm>
            <a:off x="1548160" y="754433"/>
            <a:ext cx="2261840" cy="621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41" name="Rectangle 3">
            <a:extLst>
              <a:ext uri="{FF2B5EF4-FFF2-40B4-BE49-F238E27FC236}">
                <a16:creationId xmlns:a16="http://schemas.microsoft.com/office/drawing/2014/main" id="{5AC9542F-C5CC-4549-B023-CF312401E4FE}"/>
              </a:ext>
            </a:extLst>
          </p:cNvPr>
          <p:cNvSpPr txBox="1">
            <a:spLocks noChangeArrowheads="1"/>
          </p:cNvSpPr>
          <p:nvPr/>
        </p:nvSpPr>
        <p:spPr bwMode="auto">
          <a:xfrm>
            <a:off x="848917" y="1999468"/>
            <a:ext cx="1878749"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42" name="Rectangle 3">
            <a:extLst>
              <a:ext uri="{FF2B5EF4-FFF2-40B4-BE49-F238E27FC236}">
                <a16:creationId xmlns:a16="http://schemas.microsoft.com/office/drawing/2014/main" id="{7309D7BC-6F29-4AB0-A36B-10557E32986A}"/>
              </a:ext>
            </a:extLst>
          </p:cNvPr>
          <p:cNvSpPr txBox="1">
            <a:spLocks noChangeArrowheads="1"/>
          </p:cNvSpPr>
          <p:nvPr/>
        </p:nvSpPr>
        <p:spPr bwMode="auto">
          <a:xfrm>
            <a:off x="1038586" y="5288186"/>
            <a:ext cx="1388830" cy="801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43" name="Rectangle 3">
            <a:extLst>
              <a:ext uri="{FF2B5EF4-FFF2-40B4-BE49-F238E27FC236}">
                <a16:creationId xmlns:a16="http://schemas.microsoft.com/office/drawing/2014/main" id="{A8519034-D19D-46FB-A29E-BB34484AD3C3}"/>
              </a:ext>
            </a:extLst>
          </p:cNvPr>
          <p:cNvSpPr txBox="1">
            <a:spLocks noChangeArrowheads="1"/>
          </p:cNvSpPr>
          <p:nvPr/>
        </p:nvSpPr>
        <p:spPr bwMode="auto">
          <a:xfrm>
            <a:off x="2487535" y="5380136"/>
            <a:ext cx="1574299"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5664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4"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3_2Meiosis-U.jpg"/>
          <p:cNvPicPr>
            <a:picLocks noChangeAspect="1"/>
          </p:cNvPicPr>
          <p:nvPr/>
        </p:nvPicPr>
        <p:blipFill rotWithShape="1">
          <a:blip r:embed="rId3" cstate="email">
            <a:extLst>
              <a:ext uri="{28A0092B-C50C-407E-A947-70E740481C1C}">
                <a14:useLocalDpi xmlns:a14="http://schemas.microsoft.com/office/drawing/2010/main" val="0"/>
              </a:ext>
            </a:extLst>
          </a:blip>
          <a:srcRect b="6027"/>
          <a:stretch/>
        </p:blipFill>
        <p:spPr>
          <a:xfrm>
            <a:off x="1094232" y="271272"/>
            <a:ext cx="6955536" cy="5934795"/>
          </a:xfrm>
          <a:prstGeom prst="rect">
            <a:avLst/>
          </a:prstGeom>
        </p:spPr>
      </p:pic>
      <p:cxnSp>
        <p:nvCxnSpPr>
          <p:cNvPr id="6" name="Straight Connector 5"/>
          <p:cNvCxnSpPr/>
          <p:nvPr/>
        </p:nvCxnSpPr>
        <p:spPr bwMode="auto">
          <a:xfrm>
            <a:off x="2743807" y="4369765"/>
            <a:ext cx="333426" cy="10295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1968137" y="4652793"/>
            <a:ext cx="366972" cy="7465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4803958" y="4476206"/>
            <a:ext cx="360225" cy="94052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4803958" y="4428990"/>
            <a:ext cx="514117" cy="9877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357464" y="4922861"/>
            <a:ext cx="125613" cy="54226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075776" y="5026053"/>
            <a:ext cx="407301" cy="43907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9221" idx="1"/>
          </p:cNvCxnSpPr>
          <p:nvPr/>
        </p:nvCxnSpPr>
        <p:spPr bwMode="auto">
          <a:xfrm>
            <a:off x="6650995" y="4422549"/>
            <a:ext cx="373852" cy="5239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6840665" y="2591751"/>
            <a:ext cx="17274" cy="6368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5922593" y="2232780"/>
            <a:ext cx="183519" cy="16241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a:off x="5648836" y="2232780"/>
            <a:ext cx="273757" cy="11962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endCxn id="9219" idx="1"/>
          </p:cNvCxnSpPr>
          <p:nvPr/>
        </p:nvCxnSpPr>
        <p:spPr bwMode="auto">
          <a:xfrm>
            <a:off x="1788292" y="2408046"/>
            <a:ext cx="541000" cy="34419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9" name="Right Brace 9218"/>
          <p:cNvSpPr/>
          <p:nvPr/>
        </p:nvSpPr>
        <p:spPr bwMode="auto">
          <a:xfrm rot="14359546">
            <a:off x="2303870" y="2339616"/>
            <a:ext cx="158146" cy="945469"/>
          </a:xfrm>
          <a:prstGeom prst="rightBrace">
            <a:avLst>
              <a:gd name="adj1" fmla="val 33423"/>
              <a:gd name="adj2" fmla="val 48363"/>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9221" name="Right Brace 9220"/>
          <p:cNvSpPr/>
          <p:nvPr/>
        </p:nvSpPr>
        <p:spPr bwMode="auto">
          <a:xfrm rot="2869584">
            <a:off x="6512276" y="4121392"/>
            <a:ext cx="165994" cy="479294"/>
          </a:xfrm>
          <a:prstGeom prst="rightBrace">
            <a:avLst>
              <a:gd name="adj1" fmla="val 27848"/>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47" name="Text Box 31"/>
          <p:cNvSpPr txBox="1">
            <a:spLocks noChangeArrowheads="1"/>
          </p:cNvSpPr>
          <p:nvPr/>
        </p:nvSpPr>
        <p:spPr bwMode="auto">
          <a:xfrm>
            <a:off x="1124053" y="365447"/>
            <a:ext cx="299074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300" cap="small" dirty="0">
                <a:solidFill>
                  <a:srgbClr val="000000"/>
                </a:solidFill>
                <a:latin typeface="Arial" charset="0"/>
              </a:rPr>
              <a:t>Interphase:</a:t>
            </a:r>
          </a:p>
          <a:p>
            <a:pPr algn="ctr" eaLnBrk="0" fontAlgn="base" hangingPunct="0">
              <a:spcBef>
                <a:spcPct val="0"/>
              </a:spcBef>
              <a:spcAft>
                <a:spcPct val="0"/>
              </a:spcAft>
            </a:pPr>
            <a:r>
              <a:rPr lang="en-US" sz="2300" dirty="0">
                <a:solidFill>
                  <a:srgbClr val="000000"/>
                </a:solidFill>
                <a:latin typeface="Arial" charset="0"/>
              </a:rPr>
              <a:t>Chromosomes</a:t>
            </a:r>
            <a:br>
              <a:rPr lang="en-US" sz="2300" dirty="0">
                <a:solidFill>
                  <a:srgbClr val="000000"/>
                </a:solidFill>
                <a:latin typeface="Arial" charset="0"/>
              </a:rPr>
            </a:br>
            <a:r>
              <a:rPr lang="en-US" sz="2300" dirty="0">
                <a:solidFill>
                  <a:srgbClr val="000000"/>
                </a:solidFill>
                <a:latin typeface="Arial" charset="0"/>
              </a:rPr>
              <a:t>duplicate</a:t>
            </a:r>
          </a:p>
        </p:txBody>
      </p:sp>
      <p:sp>
        <p:nvSpPr>
          <p:cNvPr id="48" name="Text Box 31"/>
          <p:cNvSpPr txBox="1">
            <a:spLocks noChangeArrowheads="1"/>
          </p:cNvSpPr>
          <p:nvPr/>
        </p:nvSpPr>
        <p:spPr bwMode="auto">
          <a:xfrm>
            <a:off x="1124053" y="2072524"/>
            <a:ext cx="1381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Centrioles</a:t>
            </a:r>
          </a:p>
        </p:txBody>
      </p:sp>
      <p:sp>
        <p:nvSpPr>
          <p:cNvPr id="49" name="Text Box 31"/>
          <p:cNvSpPr txBox="1">
            <a:spLocks noChangeArrowheads="1"/>
          </p:cNvSpPr>
          <p:nvPr/>
        </p:nvSpPr>
        <p:spPr bwMode="auto">
          <a:xfrm>
            <a:off x="6345136" y="225950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Spindle</a:t>
            </a:r>
          </a:p>
        </p:txBody>
      </p:sp>
      <p:sp>
        <p:nvSpPr>
          <p:cNvPr id="50" name="Text Box 31"/>
          <p:cNvSpPr txBox="1">
            <a:spLocks noChangeArrowheads="1"/>
          </p:cNvSpPr>
          <p:nvPr/>
        </p:nvSpPr>
        <p:spPr bwMode="auto">
          <a:xfrm>
            <a:off x="2539094" y="5361018"/>
            <a:ext cx="14122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Chromatin</a:t>
            </a:r>
          </a:p>
        </p:txBody>
      </p:sp>
      <p:sp>
        <p:nvSpPr>
          <p:cNvPr id="51" name="Text Box 31"/>
          <p:cNvSpPr txBox="1">
            <a:spLocks noChangeArrowheads="1"/>
          </p:cNvSpPr>
          <p:nvPr/>
        </p:nvSpPr>
        <p:spPr bwMode="auto">
          <a:xfrm>
            <a:off x="1124053" y="5345991"/>
            <a:ext cx="12262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Nuclear</a:t>
            </a:r>
            <a:br>
              <a:rPr lang="en-US" sz="2200" dirty="0">
                <a:solidFill>
                  <a:srgbClr val="000000"/>
                </a:solidFill>
                <a:latin typeface="Arial" charset="0"/>
              </a:rPr>
            </a:br>
            <a:r>
              <a:rPr lang="en-US" sz="2200" dirty="0">
                <a:solidFill>
                  <a:srgbClr val="000000"/>
                </a:solidFill>
                <a:latin typeface="Arial" charset="0"/>
              </a:rPr>
              <a:t>envelope</a:t>
            </a:r>
          </a:p>
        </p:txBody>
      </p:sp>
      <p:sp>
        <p:nvSpPr>
          <p:cNvPr id="52" name="Text Box 31"/>
          <p:cNvSpPr txBox="1">
            <a:spLocks noChangeArrowheads="1"/>
          </p:cNvSpPr>
          <p:nvPr/>
        </p:nvSpPr>
        <p:spPr bwMode="auto">
          <a:xfrm>
            <a:off x="6171191" y="5416551"/>
            <a:ext cx="1854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Fragments</a:t>
            </a:r>
            <a:br>
              <a:rPr lang="en-US" sz="2200" dirty="0">
                <a:solidFill>
                  <a:srgbClr val="000000"/>
                </a:solidFill>
                <a:latin typeface="Arial" charset="0"/>
              </a:rPr>
            </a:br>
            <a:r>
              <a:rPr lang="en-US" sz="2200" dirty="0">
                <a:solidFill>
                  <a:srgbClr val="000000"/>
                </a:solidFill>
                <a:latin typeface="Arial" charset="0"/>
              </a:rPr>
              <a:t>of the nuclear</a:t>
            </a:r>
          </a:p>
          <a:p>
            <a:pPr eaLnBrk="0" fontAlgn="base" hangingPunct="0">
              <a:spcBef>
                <a:spcPct val="0"/>
              </a:spcBef>
              <a:spcAft>
                <a:spcPct val="0"/>
              </a:spcAft>
            </a:pPr>
            <a:r>
              <a:rPr lang="en-US" sz="2200" dirty="0">
                <a:solidFill>
                  <a:srgbClr val="000000"/>
                </a:solidFill>
                <a:latin typeface="Arial" charset="0"/>
              </a:rPr>
              <a:t>envelope</a:t>
            </a:r>
          </a:p>
        </p:txBody>
      </p:sp>
      <p:sp>
        <p:nvSpPr>
          <p:cNvPr id="53" name="Text Box 31"/>
          <p:cNvSpPr txBox="1">
            <a:spLocks noChangeArrowheads="1"/>
          </p:cNvSpPr>
          <p:nvPr/>
        </p:nvSpPr>
        <p:spPr bwMode="auto">
          <a:xfrm>
            <a:off x="4572000" y="1560711"/>
            <a:ext cx="185307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Sites of</a:t>
            </a:r>
            <a:br>
              <a:rPr lang="en-US" sz="2200" dirty="0">
                <a:solidFill>
                  <a:srgbClr val="000000"/>
                </a:solidFill>
                <a:latin typeface="Arial" charset="0"/>
              </a:rPr>
            </a:br>
            <a:r>
              <a:rPr lang="en-US" sz="2200" dirty="0">
                <a:solidFill>
                  <a:srgbClr val="000000"/>
                </a:solidFill>
                <a:latin typeface="Arial" charset="0"/>
              </a:rPr>
              <a:t>crossing over</a:t>
            </a:r>
          </a:p>
        </p:txBody>
      </p:sp>
      <p:sp>
        <p:nvSpPr>
          <p:cNvPr id="54" name="Text Box 31"/>
          <p:cNvSpPr txBox="1">
            <a:spLocks noChangeArrowheads="1"/>
          </p:cNvSpPr>
          <p:nvPr/>
        </p:nvSpPr>
        <p:spPr bwMode="auto">
          <a:xfrm>
            <a:off x="4426472" y="5412116"/>
            <a:ext cx="15228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Sister</a:t>
            </a:r>
            <a:br>
              <a:rPr lang="en-US" sz="2200" dirty="0">
                <a:solidFill>
                  <a:srgbClr val="000000"/>
                </a:solidFill>
                <a:latin typeface="Arial" charset="0"/>
              </a:rPr>
            </a:br>
            <a:r>
              <a:rPr lang="en-US" sz="2200" dirty="0">
                <a:solidFill>
                  <a:srgbClr val="000000"/>
                </a:solidFill>
                <a:latin typeface="Arial" charset="0"/>
              </a:rPr>
              <a:t>chromatids</a:t>
            </a:r>
          </a:p>
        </p:txBody>
      </p:sp>
      <p:cxnSp>
        <p:nvCxnSpPr>
          <p:cNvPr id="57" name="Straight Connector 56"/>
          <p:cNvCxnSpPr/>
          <p:nvPr/>
        </p:nvCxnSpPr>
        <p:spPr bwMode="auto">
          <a:xfrm flipH="1">
            <a:off x="6837921" y="2591751"/>
            <a:ext cx="15941" cy="6368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31"/>
          <p:cNvSpPr txBox="1">
            <a:spLocks noChangeArrowheads="1"/>
          </p:cNvSpPr>
          <p:nvPr/>
        </p:nvSpPr>
        <p:spPr bwMode="auto">
          <a:xfrm>
            <a:off x="6869151" y="4934071"/>
            <a:ext cx="843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Tetrad</a:t>
            </a:r>
          </a:p>
        </p:txBody>
      </p:sp>
      <p:sp>
        <p:nvSpPr>
          <p:cNvPr id="64" name="Text Box 31"/>
          <p:cNvSpPr txBox="1">
            <a:spLocks noChangeArrowheads="1"/>
          </p:cNvSpPr>
          <p:nvPr/>
        </p:nvSpPr>
        <p:spPr bwMode="auto">
          <a:xfrm>
            <a:off x="5397827" y="981615"/>
            <a:ext cx="15767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Prophase </a:t>
            </a:r>
            <a:r>
              <a:rPr lang="en-US" sz="2200" dirty="0">
                <a:solidFill>
                  <a:srgbClr val="000000"/>
                </a:solidFill>
                <a:latin typeface="Times New Roman" panose="02020603050405020304" pitchFamily="18" charset="0"/>
                <a:cs typeface="Times New Roman" panose="02020603050405020304" pitchFamily="18" charset="0"/>
              </a:rPr>
              <a:t>I</a:t>
            </a:r>
          </a:p>
        </p:txBody>
      </p:sp>
      <p:sp>
        <p:nvSpPr>
          <p:cNvPr id="65" name="Text Box 31"/>
          <p:cNvSpPr txBox="1">
            <a:spLocks noChangeArrowheads="1"/>
          </p:cNvSpPr>
          <p:nvPr/>
        </p:nvSpPr>
        <p:spPr bwMode="auto">
          <a:xfrm>
            <a:off x="5474507" y="481462"/>
            <a:ext cx="132532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300" cap="small" dirty="0">
                <a:solidFill>
                  <a:srgbClr val="000000"/>
                </a:solidFill>
                <a:latin typeface="Arial" charset="0"/>
              </a:rPr>
              <a:t>Meiosis </a:t>
            </a:r>
            <a:r>
              <a:rPr lang="en-US" sz="2300" cap="small" dirty="0">
                <a:solidFill>
                  <a:srgbClr val="000000"/>
                </a:solidFill>
                <a:latin typeface="Times New Roman" panose="02020603050405020304" pitchFamily="18" charset="0"/>
                <a:cs typeface="Times New Roman" panose="02020603050405020304" pitchFamily="18" charset="0"/>
              </a:rPr>
              <a:t>I</a:t>
            </a:r>
            <a:r>
              <a:rPr lang="en-US" sz="2300" cap="small" dirty="0">
                <a:solidFill>
                  <a:srgbClr val="000000"/>
                </a:solidFill>
                <a:latin typeface="Arial" charset="0"/>
              </a:rPr>
              <a:t>:</a:t>
            </a:r>
            <a:endParaRPr lang="en-US" sz="2300" dirty="0">
              <a:solidFill>
                <a:srgbClr val="000000"/>
              </a:solidFill>
              <a:latin typeface="Arial" charset="0"/>
            </a:endParaRPr>
          </a:p>
        </p:txBody>
      </p:sp>
      <p:pic>
        <p:nvPicPr>
          <p:cNvPr id="28" name="Picture 27" descr="quick_check-01.eps">
            <a:extLst>
              <a:ext uri="{FF2B5EF4-FFF2-40B4-BE49-F238E27FC236}">
                <a16:creationId xmlns:a16="http://schemas.microsoft.com/office/drawing/2014/main" id="{8F78AACF-E137-4BC3-8868-7D7E966D0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108" y="45125"/>
            <a:ext cx="1315720" cy="1066800"/>
          </a:xfrm>
          <a:prstGeom prst="rect">
            <a:avLst/>
          </a:prstGeom>
        </p:spPr>
      </p:pic>
    </p:spTree>
    <p:extLst>
      <p:ext uri="{BB962C8B-B14F-4D97-AF65-F5344CB8AC3E}">
        <p14:creationId xmlns:p14="http://schemas.microsoft.com/office/powerpoint/2010/main" val="1133366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rgbClr val="0000FF"/>
                </a:solidFill>
                <a:effectLst>
                  <a:outerShdw blurRad="38100" dist="38100" dir="2700000" algn="tl">
                    <a:srgbClr val="000000">
                      <a:alpha val="43137"/>
                    </a:srgbClr>
                  </a:outerShdw>
                </a:effectLst>
              </a:rPr>
              <a:t>MEIOSIS </a:t>
            </a:r>
            <a:r>
              <a:rPr 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b="1" dirty="0">
                <a:solidFill>
                  <a:srgbClr val="0000FF"/>
                </a:solidFill>
                <a:effectLst>
                  <a:outerShdw blurRad="38100" dist="38100" dir="2700000" algn="tl">
                    <a:srgbClr val="000000">
                      <a:alpha val="43137"/>
                    </a:srgbClr>
                  </a:outerShdw>
                </a:effectLst>
              </a:rPr>
              <a:t> </a:t>
            </a:r>
            <a:r>
              <a:rPr lang="en-US" b="1" dirty="0"/>
              <a:t>– </a:t>
            </a:r>
            <a:r>
              <a:rPr lang="en-US" sz="4400" b="1" dirty="0">
                <a:solidFill>
                  <a:srgbClr val="FF0000"/>
                </a:solidFill>
              </a:rPr>
              <a:t>Metaphase </a:t>
            </a:r>
            <a:r>
              <a:rPr lang="en-US" sz="4400" b="1" dirty="0">
                <a:solidFill>
                  <a:srgbClr val="FF0000"/>
                </a:solidFill>
                <a:latin typeface="Times New Roman" panose="02020603050405020304" pitchFamily="18" charset="0"/>
                <a:cs typeface="Times New Roman" panose="02020603050405020304" pitchFamily="18" charset="0"/>
              </a:rPr>
              <a:t>I</a:t>
            </a:r>
            <a:r>
              <a:rPr lang="en-US" dirty="0"/>
              <a:t>: </a:t>
            </a:r>
          </a:p>
          <a:p>
            <a:r>
              <a:rPr lang="en-US" dirty="0"/>
              <a:t>Tetrads align at the cell equator.</a:t>
            </a:r>
          </a:p>
          <a:p>
            <a:r>
              <a:rPr lang="en-US" dirty="0">
                <a:solidFill>
                  <a:srgbClr val="000000"/>
                </a:solidFill>
                <a:ea typeface="ＭＳ Ｐゴシック" charset="0"/>
                <a:cs typeface="Arial"/>
              </a:rPr>
              <a:t>Homologous chromosome alignment.</a:t>
            </a:r>
          </a:p>
          <a:p>
            <a:endParaRPr lang="en-US" dirty="0"/>
          </a:p>
          <a:p>
            <a:pPr marL="457200" lvl="1" indent="0">
              <a:buNone/>
            </a:pPr>
            <a:endParaRPr lang="en-US" dirty="0"/>
          </a:p>
        </p:txBody>
      </p:sp>
      <p:sp>
        <p:nvSpPr>
          <p:cNvPr id="6" name="Title 1"/>
          <p:cNvSpPr>
            <a:spLocks noGrp="1"/>
          </p:cNvSpPr>
          <p:nvPr>
            <p:ph type="title"/>
          </p:nvPr>
        </p:nvSpPr>
        <p:spPr>
          <a:xfrm>
            <a:off x="304800" y="304800"/>
            <a:ext cx="8475133" cy="1040341"/>
          </a:xfrm>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pic>
        <p:nvPicPr>
          <p:cNvPr id="5" name="Picture 4">
            <a:extLst>
              <a:ext uri="{FF2B5EF4-FFF2-40B4-BE49-F238E27FC236}">
                <a16:creationId xmlns:a16="http://schemas.microsoft.com/office/drawing/2014/main" id="{8AE876AF-A3EE-4559-A218-349E12B4CD04}"/>
              </a:ext>
            </a:extLst>
          </p:cNvPr>
          <p:cNvPicPr>
            <a:picLocks noChangeAspect="1"/>
          </p:cNvPicPr>
          <p:nvPr/>
        </p:nvPicPr>
        <p:blipFill rotWithShape="1">
          <a:blip r:embed="rId3">
            <a:extLst>
              <a:ext uri="{28A0092B-C50C-407E-A947-70E740481C1C}">
                <a14:useLocalDpi xmlns:a14="http://schemas.microsoft.com/office/drawing/2010/main" val="0"/>
              </a:ext>
            </a:extLst>
          </a:blip>
          <a:srcRect l="41129" t="21428" r="40257" b="60020"/>
          <a:stretch/>
        </p:blipFill>
        <p:spPr>
          <a:xfrm>
            <a:off x="5334000" y="3581399"/>
            <a:ext cx="3321422" cy="2971801"/>
          </a:xfrm>
          <a:prstGeom prst="rect">
            <a:avLst/>
          </a:prstGeom>
        </p:spPr>
      </p:pic>
    </p:spTree>
    <p:extLst>
      <p:ext uri="{BB962C8B-B14F-4D97-AF65-F5344CB8AC3E}">
        <p14:creationId xmlns:p14="http://schemas.microsoft.com/office/powerpoint/2010/main" val="352076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433" y="2017163"/>
            <a:ext cx="8475133" cy="4758267"/>
          </a:xfrm>
        </p:spPr>
        <p:txBody>
          <a:bodyPr/>
          <a:lstStyle/>
          <a:p>
            <a:pPr marL="0" indent="0">
              <a:buNone/>
            </a:pPr>
            <a:r>
              <a:rPr lang="en-US" b="1" dirty="0">
                <a:solidFill>
                  <a:srgbClr val="0000FF"/>
                </a:solidFill>
                <a:effectLst>
                  <a:outerShdw blurRad="38100" dist="38100" dir="2700000" algn="tl">
                    <a:srgbClr val="000000">
                      <a:alpha val="43137"/>
                    </a:srgbClr>
                  </a:outerShdw>
                </a:effectLst>
              </a:rPr>
              <a:t>MEIOSIS</a:t>
            </a:r>
            <a:r>
              <a:rPr 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a:t>
            </a:r>
            <a:r>
              <a:rPr lang="en-US" b="1" dirty="0"/>
              <a:t>– </a:t>
            </a:r>
            <a:r>
              <a:rPr lang="en-US" sz="4400" b="1" dirty="0">
                <a:solidFill>
                  <a:srgbClr val="FF0000"/>
                </a:solidFill>
              </a:rPr>
              <a:t>Anaphase </a:t>
            </a:r>
            <a:r>
              <a:rPr lang="en-US" sz="4400" b="1" dirty="0">
                <a:solidFill>
                  <a:srgbClr val="FF0000"/>
                </a:solidFill>
                <a:latin typeface="Times New Roman" panose="02020603050405020304" pitchFamily="18" charset="0"/>
                <a:cs typeface="Times New Roman" panose="02020603050405020304" pitchFamily="18" charset="0"/>
              </a:rPr>
              <a:t>I</a:t>
            </a:r>
            <a:r>
              <a:rPr lang="en-US" b="1" dirty="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endParaRPr>
          </a:p>
          <a:p>
            <a:pPr lvl="1">
              <a:spcBef>
                <a:spcPts val="1800"/>
              </a:spcBef>
            </a:pPr>
            <a:r>
              <a:rPr lang="en-US" b="1" dirty="0">
                <a:solidFill>
                  <a:srgbClr val="FF0000"/>
                </a:solidFill>
              </a:rPr>
              <a:t>Homologous Pairs </a:t>
            </a:r>
            <a:r>
              <a:rPr lang="en-US" b="1" dirty="0">
                <a:solidFill>
                  <a:srgbClr val="0000FF"/>
                </a:solidFill>
              </a:rPr>
              <a:t>Separate </a:t>
            </a:r>
            <a:r>
              <a:rPr lang="en-US" dirty="0"/>
              <a:t>and move toward opposite poles of the cell.</a:t>
            </a:r>
          </a:p>
          <a:p>
            <a:pPr lvl="1">
              <a:spcBef>
                <a:spcPts val="1800"/>
              </a:spcBef>
            </a:pPr>
            <a:r>
              <a:rPr lang="en-US" dirty="0"/>
              <a:t>Unlike mitosis, the </a:t>
            </a:r>
            <a:r>
              <a:rPr lang="en-US" dirty="0">
                <a:solidFill>
                  <a:srgbClr val="FF0000"/>
                </a:solidFill>
              </a:rPr>
              <a:t>sister chromatids </a:t>
            </a:r>
            <a:r>
              <a:rPr lang="en-US" dirty="0"/>
              <a:t>making up each doubled chromosome </a:t>
            </a:r>
            <a:r>
              <a:rPr lang="en-US" dirty="0">
                <a:solidFill>
                  <a:srgbClr val="FF0000"/>
                </a:solidFill>
              </a:rPr>
              <a:t>remain attached</a:t>
            </a:r>
            <a:r>
              <a:rPr lang="en-US" dirty="0"/>
              <a:t>.</a:t>
            </a:r>
          </a:p>
          <a:p>
            <a:pPr lvl="1">
              <a:spcBef>
                <a:spcPts val="1800"/>
              </a:spcBef>
            </a:pPr>
            <a:r>
              <a:rPr lang="en-US" dirty="0"/>
              <a:t>When the </a:t>
            </a:r>
            <a:r>
              <a:rPr lang="en-US" b="1" dirty="0">
                <a:solidFill>
                  <a:srgbClr val="FF0000"/>
                </a:solidFill>
              </a:rPr>
              <a:t>Homologous Pairs </a:t>
            </a:r>
            <a:r>
              <a:rPr lang="en-US" dirty="0"/>
              <a:t>are pulled apart, this</a:t>
            </a:r>
            <a:r>
              <a:rPr lang="en-US" b="1" dirty="0">
                <a:solidFill>
                  <a:srgbClr val="FF0000"/>
                </a:solidFill>
              </a:rPr>
              <a:t> </a:t>
            </a:r>
            <a:r>
              <a:rPr lang="en-US" b="1" dirty="0">
                <a:solidFill>
                  <a:srgbClr val="0000FF"/>
                </a:solidFill>
              </a:rPr>
              <a:t>reduces</a:t>
            </a:r>
            <a:r>
              <a:rPr lang="en-US" b="1" dirty="0">
                <a:solidFill>
                  <a:srgbClr val="FF0000"/>
                </a:solidFill>
              </a:rPr>
              <a:t> </a:t>
            </a:r>
            <a:r>
              <a:rPr lang="en-US" dirty="0"/>
              <a:t>the </a:t>
            </a:r>
            <a:r>
              <a:rPr lang="en-US" b="1" dirty="0">
                <a:solidFill>
                  <a:srgbClr val="0000FF"/>
                </a:solidFill>
              </a:rPr>
              <a:t>diploid number (2n) </a:t>
            </a:r>
            <a:r>
              <a:rPr lang="en-US" dirty="0"/>
              <a:t>to the </a:t>
            </a:r>
            <a:r>
              <a:rPr lang="en-US" b="1" dirty="0">
                <a:solidFill>
                  <a:srgbClr val="0000FF"/>
                </a:solidFill>
              </a:rPr>
              <a:t>haploid number (n).</a:t>
            </a:r>
          </a:p>
          <a:p>
            <a:pPr lvl="1"/>
            <a:endParaRPr lang="en-US" dirty="0"/>
          </a:p>
        </p:txBody>
      </p:sp>
      <p:sp>
        <p:nvSpPr>
          <p:cNvPr id="6" name="Title 1"/>
          <p:cNvSpPr>
            <a:spLocks noGrp="1"/>
          </p:cNvSpPr>
          <p:nvPr>
            <p:ph type="title"/>
          </p:nvPr>
        </p:nvSpPr>
        <p:spPr>
          <a:xfrm>
            <a:off x="304800" y="304800"/>
            <a:ext cx="8475133" cy="1040341"/>
          </a:xfrm>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pic>
        <p:nvPicPr>
          <p:cNvPr id="5" name="Picture 4">
            <a:extLst>
              <a:ext uri="{FF2B5EF4-FFF2-40B4-BE49-F238E27FC236}">
                <a16:creationId xmlns:a16="http://schemas.microsoft.com/office/drawing/2014/main" id="{8AE876AF-A3EE-4559-A218-349E12B4CD04}"/>
              </a:ext>
            </a:extLst>
          </p:cNvPr>
          <p:cNvPicPr>
            <a:picLocks noChangeAspect="1"/>
          </p:cNvPicPr>
          <p:nvPr/>
        </p:nvPicPr>
        <p:blipFill rotWithShape="1">
          <a:blip r:embed="rId3">
            <a:extLst>
              <a:ext uri="{28A0092B-C50C-407E-A947-70E740481C1C}">
                <a14:useLocalDpi xmlns:a14="http://schemas.microsoft.com/office/drawing/2010/main" val="0"/>
              </a:ext>
            </a:extLst>
          </a:blip>
          <a:srcRect l="41309" t="40698" r="39900" b="40697"/>
          <a:stretch/>
        </p:blipFill>
        <p:spPr>
          <a:xfrm>
            <a:off x="6400800" y="1298317"/>
            <a:ext cx="2133600" cy="1531815"/>
          </a:xfrm>
          <a:prstGeom prst="rect">
            <a:avLst/>
          </a:prstGeom>
        </p:spPr>
      </p:pic>
    </p:spTree>
    <p:extLst>
      <p:ext uri="{BB962C8B-B14F-4D97-AF65-F5344CB8AC3E}">
        <p14:creationId xmlns:p14="http://schemas.microsoft.com/office/powerpoint/2010/main" val="249595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08_13_3Meiosis-U.jpg"/>
          <p:cNvPicPr>
            <a:picLocks noChangeAspect="1"/>
          </p:cNvPicPr>
          <p:nvPr/>
        </p:nvPicPr>
        <p:blipFill rotWithShape="1">
          <a:blip r:embed="rId3" cstate="email">
            <a:extLst>
              <a:ext uri="{28A0092B-C50C-407E-A947-70E740481C1C}">
                <a14:useLocalDpi xmlns:a14="http://schemas.microsoft.com/office/drawing/2010/main" val="0"/>
              </a:ext>
            </a:extLst>
          </a:blip>
          <a:srcRect b="5632"/>
          <a:stretch/>
        </p:blipFill>
        <p:spPr>
          <a:xfrm>
            <a:off x="1240536" y="137160"/>
            <a:ext cx="6662928" cy="6212840"/>
          </a:xfrm>
          <a:prstGeom prst="rect">
            <a:avLst/>
          </a:prstGeom>
        </p:spPr>
      </p:pic>
      <p:cxnSp>
        <p:nvCxnSpPr>
          <p:cNvPr id="8" name="Straight Connector 7"/>
          <p:cNvCxnSpPr/>
          <p:nvPr/>
        </p:nvCxnSpPr>
        <p:spPr bwMode="auto">
          <a:xfrm>
            <a:off x="1954833" y="3919216"/>
            <a:ext cx="5290" cy="14164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880266" y="3828747"/>
            <a:ext cx="177954" cy="11955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1661900" y="5311342"/>
            <a:ext cx="1583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Centromere</a:t>
            </a:r>
          </a:p>
        </p:txBody>
      </p:sp>
      <p:sp>
        <p:nvSpPr>
          <p:cNvPr id="13" name="Text Box 31"/>
          <p:cNvSpPr txBox="1">
            <a:spLocks noChangeArrowheads="1"/>
          </p:cNvSpPr>
          <p:nvPr/>
        </p:nvSpPr>
        <p:spPr bwMode="auto">
          <a:xfrm>
            <a:off x="4654268" y="1448255"/>
            <a:ext cx="238526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Sister chromatids</a:t>
            </a:r>
            <a:br>
              <a:rPr lang="en-US" sz="2200" dirty="0">
                <a:solidFill>
                  <a:srgbClr val="000000"/>
                </a:solidFill>
                <a:latin typeface="Arial" charset="0"/>
              </a:rPr>
            </a:br>
            <a:r>
              <a:rPr lang="en-US" sz="2200" dirty="0">
                <a:solidFill>
                  <a:srgbClr val="000000"/>
                </a:solidFill>
                <a:latin typeface="Arial" charset="0"/>
              </a:rPr>
              <a:t>remain attached</a:t>
            </a:r>
          </a:p>
        </p:txBody>
      </p:sp>
      <p:sp>
        <p:nvSpPr>
          <p:cNvPr id="14" name="Text Box 31"/>
          <p:cNvSpPr txBox="1">
            <a:spLocks noChangeArrowheads="1"/>
          </p:cNvSpPr>
          <p:nvPr/>
        </p:nvSpPr>
        <p:spPr bwMode="auto">
          <a:xfrm>
            <a:off x="3523298" y="4997067"/>
            <a:ext cx="14619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Metaphase</a:t>
            </a:r>
          </a:p>
          <a:p>
            <a:pPr eaLnBrk="0" fontAlgn="base" hangingPunct="0">
              <a:spcBef>
                <a:spcPct val="0"/>
              </a:spcBef>
              <a:spcAft>
                <a:spcPct val="0"/>
              </a:spcAft>
            </a:pPr>
            <a:r>
              <a:rPr lang="en-US" sz="2200" dirty="0">
                <a:solidFill>
                  <a:srgbClr val="000000"/>
                </a:solidFill>
                <a:latin typeface="Arial" charset="0"/>
              </a:rPr>
              <a:t>plate</a:t>
            </a:r>
          </a:p>
        </p:txBody>
      </p:sp>
      <p:cxnSp>
        <p:nvCxnSpPr>
          <p:cNvPr id="15" name="Straight Connector 14"/>
          <p:cNvCxnSpPr/>
          <p:nvPr/>
        </p:nvCxnSpPr>
        <p:spPr bwMode="auto">
          <a:xfrm flipH="1" flipV="1">
            <a:off x="5341898" y="4584639"/>
            <a:ext cx="214002" cy="98959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5342205" y="3169566"/>
            <a:ext cx="213696" cy="24046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flipV="1">
            <a:off x="5487742" y="2102339"/>
            <a:ext cx="314190" cy="9773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flipV="1">
            <a:off x="5487740" y="2101873"/>
            <a:ext cx="230480" cy="92202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31"/>
          <p:cNvSpPr txBox="1">
            <a:spLocks noChangeArrowheads="1"/>
          </p:cNvSpPr>
          <p:nvPr/>
        </p:nvSpPr>
        <p:spPr bwMode="auto">
          <a:xfrm>
            <a:off x="2055595" y="846170"/>
            <a:ext cx="18246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Metaphase </a:t>
            </a:r>
            <a:r>
              <a:rPr lang="en-US" sz="2200" dirty="0">
                <a:solidFill>
                  <a:srgbClr val="000000"/>
                </a:solidFill>
                <a:latin typeface="Times New Roman" panose="02020603050405020304" pitchFamily="18" charset="0"/>
                <a:cs typeface="Times New Roman" panose="02020603050405020304" pitchFamily="18" charset="0"/>
              </a:rPr>
              <a:t>I</a:t>
            </a:r>
          </a:p>
        </p:txBody>
      </p:sp>
      <p:sp>
        <p:nvSpPr>
          <p:cNvPr id="20" name="Text Box 31"/>
          <p:cNvSpPr txBox="1">
            <a:spLocks noChangeArrowheads="1"/>
          </p:cNvSpPr>
          <p:nvPr/>
        </p:nvSpPr>
        <p:spPr bwMode="auto">
          <a:xfrm>
            <a:off x="5308427" y="834755"/>
            <a:ext cx="18246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Anaphase </a:t>
            </a:r>
            <a:r>
              <a:rPr lang="en-US" sz="2200" dirty="0">
                <a:solidFill>
                  <a:srgbClr val="000000"/>
                </a:solidFill>
                <a:latin typeface="Times New Roman" panose="02020603050405020304" pitchFamily="18" charset="0"/>
                <a:cs typeface="Times New Roman" panose="02020603050405020304" pitchFamily="18" charset="0"/>
              </a:rPr>
              <a:t>I</a:t>
            </a:r>
          </a:p>
        </p:txBody>
      </p:sp>
      <p:sp>
        <p:nvSpPr>
          <p:cNvPr id="34" name="Text Box 31"/>
          <p:cNvSpPr txBox="1">
            <a:spLocks noChangeArrowheads="1"/>
          </p:cNvSpPr>
          <p:nvPr/>
        </p:nvSpPr>
        <p:spPr bwMode="auto">
          <a:xfrm>
            <a:off x="5263457" y="5557657"/>
            <a:ext cx="19300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Homologous</a:t>
            </a:r>
            <a:br>
              <a:rPr lang="en-US" sz="2200" dirty="0">
                <a:solidFill>
                  <a:srgbClr val="000000"/>
                </a:solidFill>
                <a:latin typeface="Arial" charset="0"/>
              </a:rPr>
            </a:br>
            <a:r>
              <a:rPr lang="en-US" sz="2200" dirty="0">
                <a:solidFill>
                  <a:srgbClr val="000000"/>
                </a:solidFill>
                <a:latin typeface="Arial" charset="0"/>
              </a:rPr>
              <a:t>chromosomes</a:t>
            </a:r>
            <a:br>
              <a:rPr lang="en-US" sz="2200" dirty="0">
                <a:solidFill>
                  <a:srgbClr val="000000"/>
                </a:solidFill>
                <a:latin typeface="Arial" charset="0"/>
              </a:rPr>
            </a:br>
            <a:r>
              <a:rPr lang="en-US" sz="2200" dirty="0">
                <a:solidFill>
                  <a:srgbClr val="000000"/>
                </a:solidFill>
                <a:latin typeface="Arial" charset="0"/>
              </a:rPr>
              <a:t>separate</a:t>
            </a:r>
          </a:p>
        </p:txBody>
      </p:sp>
      <p:sp>
        <p:nvSpPr>
          <p:cNvPr id="35" name="Text Box 31"/>
          <p:cNvSpPr txBox="1">
            <a:spLocks noChangeArrowheads="1"/>
          </p:cNvSpPr>
          <p:nvPr/>
        </p:nvSpPr>
        <p:spPr bwMode="auto">
          <a:xfrm>
            <a:off x="2649638" y="348005"/>
            <a:ext cx="4389898" cy="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300" cap="small" dirty="0">
                <a:solidFill>
                  <a:srgbClr val="000000"/>
                </a:solidFill>
                <a:latin typeface="Arial" charset="0"/>
              </a:rPr>
              <a:t>Meiosis </a:t>
            </a:r>
            <a:r>
              <a:rPr lang="en-US" sz="2300" cap="small" dirty="0">
                <a:solidFill>
                  <a:srgbClr val="000000"/>
                </a:solidFill>
                <a:latin typeface="Times New Roman" panose="02020603050405020304" pitchFamily="18" charset="0"/>
                <a:cs typeface="Times New Roman" panose="02020603050405020304" pitchFamily="18" charset="0"/>
              </a:rPr>
              <a:t>I</a:t>
            </a:r>
            <a:r>
              <a:rPr lang="en-US" sz="2300" cap="small" dirty="0">
                <a:solidFill>
                  <a:srgbClr val="000000"/>
                </a:solidFill>
                <a:latin typeface="Arial" charset="0"/>
              </a:rPr>
              <a:t>: continued</a:t>
            </a:r>
            <a:endParaRPr lang="en-US" sz="2300" dirty="0">
              <a:solidFill>
                <a:srgbClr val="000000"/>
              </a:solidFill>
              <a:latin typeface="Arial" charset="0"/>
            </a:endParaRPr>
          </a:p>
        </p:txBody>
      </p:sp>
      <p:pic>
        <p:nvPicPr>
          <p:cNvPr id="21" name="Picture 20" descr="quick_check-01.eps">
            <a:extLst>
              <a:ext uri="{FF2B5EF4-FFF2-40B4-BE49-F238E27FC236}">
                <a16:creationId xmlns:a16="http://schemas.microsoft.com/office/drawing/2014/main" id="{173256A1-23AA-46F9-9804-F28019D44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108" y="45125"/>
            <a:ext cx="1315720" cy="1066800"/>
          </a:xfrm>
          <a:prstGeom prst="rect">
            <a:avLst/>
          </a:prstGeom>
        </p:spPr>
      </p:pic>
      <p:sp>
        <p:nvSpPr>
          <p:cNvPr id="22" name="Rectangle 3">
            <a:extLst>
              <a:ext uri="{FF2B5EF4-FFF2-40B4-BE49-F238E27FC236}">
                <a16:creationId xmlns:a16="http://schemas.microsoft.com/office/drawing/2014/main" id="{824AB6EA-C16D-4C23-A8B9-3E14530D942B}"/>
              </a:ext>
            </a:extLst>
          </p:cNvPr>
          <p:cNvSpPr txBox="1">
            <a:spLocks noChangeArrowheads="1"/>
          </p:cNvSpPr>
          <p:nvPr/>
        </p:nvSpPr>
        <p:spPr bwMode="auto">
          <a:xfrm>
            <a:off x="1776223" y="817776"/>
            <a:ext cx="204348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23" name="Rectangle 3">
            <a:extLst>
              <a:ext uri="{FF2B5EF4-FFF2-40B4-BE49-F238E27FC236}">
                <a16:creationId xmlns:a16="http://schemas.microsoft.com/office/drawing/2014/main" id="{2C530A2C-50B0-4ED5-B024-12F54444585F}"/>
              </a:ext>
            </a:extLst>
          </p:cNvPr>
          <p:cNvSpPr txBox="1">
            <a:spLocks noChangeArrowheads="1"/>
          </p:cNvSpPr>
          <p:nvPr/>
        </p:nvSpPr>
        <p:spPr bwMode="auto">
          <a:xfrm>
            <a:off x="5019496" y="816655"/>
            <a:ext cx="204348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24" name="Rectangle 3">
            <a:extLst>
              <a:ext uri="{FF2B5EF4-FFF2-40B4-BE49-F238E27FC236}">
                <a16:creationId xmlns:a16="http://schemas.microsoft.com/office/drawing/2014/main" id="{4BD6491D-5A68-42B7-9A0C-A8496DAF8955}"/>
              </a:ext>
            </a:extLst>
          </p:cNvPr>
          <p:cNvSpPr txBox="1">
            <a:spLocks noChangeArrowheads="1"/>
          </p:cNvSpPr>
          <p:nvPr/>
        </p:nvSpPr>
        <p:spPr bwMode="auto">
          <a:xfrm>
            <a:off x="1261647" y="5334786"/>
            <a:ext cx="204348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25" name="Rectangle 3">
            <a:extLst>
              <a:ext uri="{FF2B5EF4-FFF2-40B4-BE49-F238E27FC236}">
                <a16:creationId xmlns:a16="http://schemas.microsoft.com/office/drawing/2014/main" id="{C06FE5C9-E729-4B42-8AD2-C36B37D00401}"/>
              </a:ext>
            </a:extLst>
          </p:cNvPr>
          <p:cNvSpPr txBox="1">
            <a:spLocks noChangeArrowheads="1"/>
          </p:cNvSpPr>
          <p:nvPr/>
        </p:nvSpPr>
        <p:spPr bwMode="auto">
          <a:xfrm>
            <a:off x="3459451" y="5006542"/>
            <a:ext cx="1525786" cy="7596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26" name="Rectangle 3">
            <a:extLst>
              <a:ext uri="{FF2B5EF4-FFF2-40B4-BE49-F238E27FC236}">
                <a16:creationId xmlns:a16="http://schemas.microsoft.com/office/drawing/2014/main" id="{2C4E0AA8-F5C5-427B-B352-5B916178E4C0}"/>
              </a:ext>
            </a:extLst>
          </p:cNvPr>
          <p:cNvSpPr txBox="1">
            <a:spLocks noChangeArrowheads="1"/>
          </p:cNvSpPr>
          <p:nvPr/>
        </p:nvSpPr>
        <p:spPr bwMode="auto">
          <a:xfrm>
            <a:off x="4601483" y="1435191"/>
            <a:ext cx="2461494" cy="69017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27" name="Rectangle 3">
            <a:extLst>
              <a:ext uri="{FF2B5EF4-FFF2-40B4-BE49-F238E27FC236}">
                <a16:creationId xmlns:a16="http://schemas.microsoft.com/office/drawing/2014/main" id="{B2D4FD1F-BA51-41EB-8115-62FC6BF422E9}"/>
              </a:ext>
            </a:extLst>
          </p:cNvPr>
          <p:cNvSpPr txBox="1">
            <a:spLocks noChangeArrowheads="1"/>
          </p:cNvSpPr>
          <p:nvPr/>
        </p:nvSpPr>
        <p:spPr bwMode="auto">
          <a:xfrm>
            <a:off x="5199021" y="5503900"/>
            <a:ext cx="2068978" cy="12169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Tree>
    <p:extLst>
      <p:ext uri="{BB962C8B-B14F-4D97-AF65-F5344CB8AC3E}">
        <p14:creationId xmlns:p14="http://schemas.microsoft.com/office/powerpoint/2010/main" val="33135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08_13_3Meiosis-U.jpg"/>
          <p:cNvPicPr>
            <a:picLocks noChangeAspect="1"/>
          </p:cNvPicPr>
          <p:nvPr/>
        </p:nvPicPr>
        <p:blipFill rotWithShape="1">
          <a:blip r:embed="rId3" cstate="email">
            <a:extLst>
              <a:ext uri="{28A0092B-C50C-407E-A947-70E740481C1C}">
                <a14:useLocalDpi xmlns:a14="http://schemas.microsoft.com/office/drawing/2010/main" val="0"/>
              </a:ext>
            </a:extLst>
          </a:blip>
          <a:srcRect b="5632"/>
          <a:stretch/>
        </p:blipFill>
        <p:spPr>
          <a:xfrm>
            <a:off x="1240536" y="137160"/>
            <a:ext cx="6662928" cy="6212840"/>
          </a:xfrm>
          <a:prstGeom prst="rect">
            <a:avLst/>
          </a:prstGeom>
        </p:spPr>
      </p:pic>
      <p:cxnSp>
        <p:nvCxnSpPr>
          <p:cNvPr id="8" name="Straight Connector 7"/>
          <p:cNvCxnSpPr/>
          <p:nvPr/>
        </p:nvCxnSpPr>
        <p:spPr bwMode="auto">
          <a:xfrm>
            <a:off x="1954833" y="3919216"/>
            <a:ext cx="5290" cy="14164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880266" y="3828747"/>
            <a:ext cx="177954" cy="11955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1661900" y="5311342"/>
            <a:ext cx="1583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Centromere</a:t>
            </a:r>
          </a:p>
        </p:txBody>
      </p:sp>
      <p:sp>
        <p:nvSpPr>
          <p:cNvPr id="13" name="Text Box 31"/>
          <p:cNvSpPr txBox="1">
            <a:spLocks noChangeArrowheads="1"/>
          </p:cNvSpPr>
          <p:nvPr/>
        </p:nvSpPr>
        <p:spPr bwMode="auto">
          <a:xfrm>
            <a:off x="4654268" y="1448255"/>
            <a:ext cx="238526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Sister chromatids</a:t>
            </a:r>
            <a:br>
              <a:rPr lang="en-US" sz="2200" dirty="0">
                <a:solidFill>
                  <a:srgbClr val="000000"/>
                </a:solidFill>
                <a:latin typeface="Arial" charset="0"/>
              </a:rPr>
            </a:br>
            <a:r>
              <a:rPr lang="en-US" sz="2200" dirty="0">
                <a:solidFill>
                  <a:srgbClr val="000000"/>
                </a:solidFill>
                <a:latin typeface="Arial" charset="0"/>
              </a:rPr>
              <a:t>remain attached</a:t>
            </a:r>
          </a:p>
        </p:txBody>
      </p:sp>
      <p:sp>
        <p:nvSpPr>
          <p:cNvPr id="14" name="Text Box 31"/>
          <p:cNvSpPr txBox="1">
            <a:spLocks noChangeArrowheads="1"/>
          </p:cNvSpPr>
          <p:nvPr/>
        </p:nvSpPr>
        <p:spPr bwMode="auto">
          <a:xfrm>
            <a:off x="3523298" y="4997067"/>
            <a:ext cx="14619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Metaphase</a:t>
            </a:r>
          </a:p>
          <a:p>
            <a:pPr eaLnBrk="0" fontAlgn="base" hangingPunct="0">
              <a:spcBef>
                <a:spcPct val="0"/>
              </a:spcBef>
              <a:spcAft>
                <a:spcPct val="0"/>
              </a:spcAft>
            </a:pPr>
            <a:r>
              <a:rPr lang="en-US" sz="2200" dirty="0">
                <a:solidFill>
                  <a:srgbClr val="000000"/>
                </a:solidFill>
                <a:latin typeface="Arial" charset="0"/>
              </a:rPr>
              <a:t>plate</a:t>
            </a:r>
          </a:p>
        </p:txBody>
      </p:sp>
      <p:cxnSp>
        <p:nvCxnSpPr>
          <p:cNvPr id="15" name="Straight Connector 14"/>
          <p:cNvCxnSpPr/>
          <p:nvPr/>
        </p:nvCxnSpPr>
        <p:spPr bwMode="auto">
          <a:xfrm flipH="1" flipV="1">
            <a:off x="5341898" y="4584639"/>
            <a:ext cx="214002" cy="98959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5342205" y="3169566"/>
            <a:ext cx="213696" cy="24046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flipV="1">
            <a:off x="5487742" y="2102339"/>
            <a:ext cx="314190" cy="9773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flipV="1">
            <a:off x="5487740" y="2101873"/>
            <a:ext cx="230480" cy="92202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31"/>
          <p:cNvSpPr txBox="1">
            <a:spLocks noChangeArrowheads="1"/>
          </p:cNvSpPr>
          <p:nvPr/>
        </p:nvSpPr>
        <p:spPr bwMode="auto">
          <a:xfrm>
            <a:off x="2055595" y="846170"/>
            <a:ext cx="18246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Metaphase </a:t>
            </a:r>
            <a:r>
              <a:rPr lang="en-US" sz="2200" dirty="0">
                <a:solidFill>
                  <a:srgbClr val="000000"/>
                </a:solidFill>
                <a:latin typeface="Times New Roman" panose="02020603050405020304" pitchFamily="18" charset="0"/>
                <a:cs typeface="Times New Roman" panose="02020603050405020304" pitchFamily="18" charset="0"/>
              </a:rPr>
              <a:t>I</a:t>
            </a:r>
          </a:p>
        </p:txBody>
      </p:sp>
      <p:sp>
        <p:nvSpPr>
          <p:cNvPr id="20" name="Text Box 31"/>
          <p:cNvSpPr txBox="1">
            <a:spLocks noChangeArrowheads="1"/>
          </p:cNvSpPr>
          <p:nvPr/>
        </p:nvSpPr>
        <p:spPr bwMode="auto">
          <a:xfrm>
            <a:off x="5308427" y="834755"/>
            <a:ext cx="18246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Anaphase </a:t>
            </a:r>
            <a:r>
              <a:rPr lang="en-US" sz="2200" dirty="0">
                <a:solidFill>
                  <a:srgbClr val="000000"/>
                </a:solidFill>
                <a:latin typeface="Times New Roman" panose="02020603050405020304" pitchFamily="18" charset="0"/>
                <a:cs typeface="Times New Roman" panose="02020603050405020304" pitchFamily="18" charset="0"/>
              </a:rPr>
              <a:t>I</a:t>
            </a:r>
          </a:p>
        </p:txBody>
      </p:sp>
      <p:sp>
        <p:nvSpPr>
          <p:cNvPr id="34" name="Text Box 31"/>
          <p:cNvSpPr txBox="1">
            <a:spLocks noChangeArrowheads="1"/>
          </p:cNvSpPr>
          <p:nvPr/>
        </p:nvSpPr>
        <p:spPr bwMode="auto">
          <a:xfrm>
            <a:off x="5263457" y="5557657"/>
            <a:ext cx="19300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Homologous</a:t>
            </a:r>
            <a:br>
              <a:rPr lang="en-US" sz="2200" dirty="0">
                <a:solidFill>
                  <a:srgbClr val="000000"/>
                </a:solidFill>
                <a:latin typeface="Arial" charset="0"/>
              </a:rPr>
            </a:br>
            <a:r>
              <a:rPr lang="en-US" sz="2200" dirty="0">
                <a:solidFill>
                  <a:srgbClr val="000000"/>
                </a:solidFill>
                <a:latin typeface="Arial" charset="0"/>
              </a:rPr>
              <a:t>chromosomes</a:t>
            </a:r>
            <a:br>
              <a:rPr lang="en-US" sz="2200" dirty="0">
                <a:solidFill>
                  <a:srgbClr val="000000"/>
                </a:solidFill>
                <a:latin typeface="Arial" charset="0"/>
              </a:rPr>
            </a:br>
            <a:r>
              <a:rPr lang="en-US" sz="2200" dirty="0">
                <a:solidFill>
                  <a:srgbClr val="000000"/>
                </a:solidFill>
                <a:latin typeface="Arial" charset="0"/>
              </a:rPr>
              <a:t>separate</a:t>
            </a:r>
          </a:p>
        </p:txBody>
      </p:sp>
      <p:pic>
        <p:nvPicPr>
          <p:cNvPr id="21" name="Picture 20" descr="quick_check-01.eps">
            <a:extLst>
              <a:ext uri="{FF2B5EF4-FFF2-40B4-BE49-F238E27FC236}">
                <a16:creationId xmlns:a16="http://schemas.microsoft.com/office/drawing/2014/main" id="{173256A1-23AA-46F9-9804-F28019D44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108" y="45125"/>
            <a:ext cx="1315720" cy="1066800"/>
          </a:xfrm>
          <a:prstGeom prst="rect">
            <a:avLst/>
          </a:prstGeom>
        </p:spPr>
      </p:pic>
      <p:sp>
        <p:nvSpPr>
          <p:cNvPr id="23" name="Text Box 31">
            <a:extLst>
              <a:ext uri="{FF2B5EF4-FFF2-40B4-BE49-F238E27FC236}">
                <a16:creationId xmlns:a16="http://schemas.microsoft.com/office/drawing/2014/main" id="{CAE26FB8-51D5-4C0F-B6D0-DCA9F42B886C}"/>
              </a:ext>
            </a:extLst>
          </p:cNvPr>
          <p:cNvSpPr txBox="1">
            <a:spLocks noChangeArrowheads="1"/>
          </p:cNvSpPr>
          <p:nvPr/>
        </p:nvSpPr>
        <p:spPr bwMode="auto">
          <a:xfrm>
            <a:off x="2649638" y="348005"/>
            <a:ext cx="4389898" cy="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300" cap="small" dirty="0">
                <a:solidFill>
                  <a:srgbClr val="000000"/>
                </a:solidFill>
                <a:latin typeface="Arial" charset="0"/>
              </a:rPr>
              <a:t>Meiosis </a:t>
            </a:r>
            <a:r>
              <a:rPr lang="en-US" sz="2300" cap="small" dirty="0">
                <a:solidFill>
                  <a:srgbClr val="000000"/>
                </a:solidFill>
                <a:latin typeface="Times New Roman" panose="02020603050405020304" pitchFamily="18" charset="0"/>
                <a:cs typeface="Times New Roman" panose="02020603050405020304" pitchFamily="18" charset="0"/>
              </a:rPr>
              <a:t>I</a:t>
            </a:r>
            <a:r>
              <a:rPr lang="en-US" sz="2300" cap="small" dirty="0">
                <a:solidFill>
                  <a:srgbClr val="000000"/>
                </a:solidFill>
                <a:latin typeface="Arial" charset="0"/>
              </a:rPr>
              <a:t>: continued</a:t>
            </a:r>
            <a:endParaRPr lang="en-US" sz="2300" dirty="0">
              <a:solidFill>
                <a:srgbClr val="000000"/>
              </a:solidFill>
              <a:latin typeface="Arial" charset="0"/>
            </a:endParaRPr>
          </a:p>
        </p:txBody>
      </p:sp>
    </p:spTree>
    <p:extLst>
      <p:ext uri="{BB962C8B-B14F-4D97-AF65-F5344CB8AC3E}">
        <p14:creationId xmlns:p14="http://schemas.microsoft.com/office/powerpoint/2010/main" val="2386833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3_1Meiosis-U.jpg"/>
          <p:cNvPicPr>
            <a:picLocks noChangeAspect="1"/>
          </p:cNvPicPr>
          <p:nvPr/>
        </p:nvPicPr>
        <p:blipFill rotWithShape="1">
          <a:blip r:embed="rId3" cstate="email">
            <a:extLst>
              <a:ext uri="{28A0092B-C50C-407E-A947-70E740481C1C}">
                <a14:useLocalDpi xmlns:a14="http://schemas.microsoft.com/office/drawing/2010/main" val="0"/>
              </a:ext>
            </a:extLst>
          </a:blip>
          <a:srcRect b="8075"/>
          <a:stretch/>
        </p:blipFill>
        <p:spPr>
          <a:xfrm>
            <a:off x="298704" y="1298448"/>
            <a:ext cx="8546592" cy="3917019"/>
          </a:xfrm>
          <a:prstGeom prst="rect">
            <a:avLst/>
          </a:prstGeom>
        </p:spPr>
      </p:pic>
      <p:sp>
        <p:nvSpPr>
          <p:cNvPr id="7" name="Text Box 31"/>
          <p:cNvSpPr txBox="1">
            <a:spLocks noChangeArrowheads="1"/>
          </p:cNvSpPr>
          <p:nvPr/>
        </p:nvSpPr>
        <p:spPr bwMode="auto">
          <a:xfrm>
            <a:off x="3051981" y="1760734"/>
            <a:ext cx="10842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Prophase </a:t>
            </a:r>
            <a:r>
              <a:rPr lang="en-US" sz="1400" dirty="0">
                <a:solidFill>
                  <a:srgbClr val="000000"/>
                </a:solidFill>
                <a:latin typeface="Times New Roman" panose="02020603050405020304" pitchFamily="18" charset="0"/>
                <a:cs typeface="Times New Roman" panose="02020603050405020304" pitchFamily="18" charset="0"/>
              </a:rPr>
              <a:t>I</a:t>
            </a:r>
          </a:p>
        </p:txBody>
      </p:sp>
      <p:cxnSp>
        <p:nvCxnSpPr>
          <p:cNvPr id="8" name="Straight Connector 7"/>
          <p:cNvCxnSpPr>
            <a:endCxn id="9" idx="1"/>
          </p:cNvCxnSpPr>
          <p:nvPr/>
        </p:nvCxnSpPr>
        <p:spPr bwMode="auto">
          <a:xfrm>
            <a:off x="776177" y="2677036"/>
            <a:ext cx="305892" cy="19905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Left Brace 8"/>
          <p:cNvSpPr/>
          <p:nvPr/>
        </p:nvSpPr>
        <p:spPr bwMode="auto">
          <a:xfrm rot="3669476">
            <a:off x="1059539" y="2630574"/>
            <a:ext cx="144610" cy="601298"/>
          </a:xfrm>
          <a:prstGeom prst="leftBrace">
            <a:avLst>
              <a:gd name="adj1" fmla="val 28470"/>
              <a:gd name="adj2" fmla="val 5282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cxnSp>
        <p:nvCxnSpPr>
          <p:cNvPr id="10" name="Straight Connector 9"/>
          <p:cNvCxnSpPr/>
          <p:nvPr/>
        </p:nvCxnSpPr>
        <p:spPr bwMode="auto">
          <a:xfrm flipH="1" flipV="1">
            <a:off x="1357685" y="3941999"/>
            <a:ext cx="219880" cy="6179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stCxn id="69" idx="1"/>
          </p:cNvCxnSpPr>
          <p:nvPr/>
        </p:nvCxnSpPr>
        <p:spPr bwMode="auto">
          <a:xfrm>
            <a:off x="3842651" y="3924958"/>
            <a:ext cx="230915" cy="36371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5053390" y="3716806"/>
            <a:ext cx="7815" cy="8927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6280243" y="3649228"/>
            <a:ext cx="102608" cy="7580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flipV="1">
            <a:off x="7187609" y="3226108"/>
            <a:ext cx="143365" cy="15448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3194099" y="2554124"/>
            <a:ext cx="180158" cy="7529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flipV="1">
            <a:off x="3374258" y="2554125"/>
            <a:ext cx="117161" cy="101734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Box 31"/>
          <p:cNvSpPr txBox="1">
            <a:spLocks noChangeArrowheads="1"/>
          </p:cNvSpPr>
          <p:nvPr/>
        </p:nvSpPr>
        <p:spPr bwMode="auto">
          <a:xfrm>
            <a:off x="606708" y="1408159"/>
            <a:ext cx="134812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1500" cap="small" dirty="0">
                <a:solidFill>
                  <a:srgbClr val="000000"/>
                </a:solidFill>
                <a:latin typeface="Arial" charset="0"/>
              </a:rPr>
              <a:t>Interphase:</a:t>
            </a:r>
            <a:br>
              <a:rPr lang="en-US" sz="1500" cap="small" dirty="0">
                <a:solidFill>
                  <a:srgbClr val="000000"/>
                </a:solidFill>
                <a:latin typeface="Arial" charset="0"/>
              </a:rPr>
            </a:br>
            <a:r>
              <a:rPr lang="en-US" sz="1500" dirty="0">
                <a:solidFill>
                  <a:srgbClr val="000000"/>
                </a:solidFill>
                <a:latin typeface="Arial" charset="0"/>
              </a:rPr>
              <a:t>Chromosomes</a:t>
            </a:r>
            <a:br>
              <a:rPr lang="en-US" sz="1500" dirty="0">
                <a:solidFill>
                  <a:srgbClr val="000000"/>
                </a:solidFill>
                <a:latin typeface="Arial" charset="0"/>
              </a:rPr>
            </a:br>
            <a:r>
              <a:rPr lang="en-US" sz="1500" dirty="0">
                <a:solidFill>
                  <a:srgbClr val="000000"/>
                </a:solidFill>
                <a:latin typeface="Arial" charset="0"/>
              </a:rPr>
              <a:t>duplicate</a:t>
            </a:r>
          </a:p>
        </p:txBody>
      </p:sp>
      <p:sp>
        <p:nvSpPr>
          <p:cNvPr id="24" name="Text Box 31"/>
          <p:cNvSpPr txBox="1">
            <a:spLocks noChangeArrowheads="1"/>
          </p:cNvSpPr>
          <p:nvPr/>
        </p:nvSpPr>
        <p:spPr bwMode="auto">
          <a:xfrm>
            <a:off x="332366" y="2446326"/>
            <a:ext cx="875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Centrioles</a:t>
            </a:r>
          </a:p>
        </p:txBody>
      </p:sp>
      <p:sp>
        <p:nvSpPr>
          <p:cNvPr id="25" name="Text Box 31"/>
          <p:cNvSpPr txBox="1">
            <a:spLocks noChangeArrowheads="1"/>
          </p:cNvSpPr>
          <p:nvPr/>
        </p:nvSpPr>
        <p:spPr bwMode="auto">
          <a:xfrm>
            <a:off x="3654458" y="2573431"/>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Spindle</a:t>
            </a:r>
          </a:p>
        </p:txBody>
      </p:sp>
      <p:sp>
        <p:nvSpPr>
          <p:cNvPr id="26" name="Text Box 31"/>
          <p:cNvSpPr txBox="1">
            <a:spLocks noChangeArrowheads="1"/>
          </p:cNvSpPr>
          <p:nvPr/>
        </p:nvSpPr>
        <p:spPr bwMode="auto">
          <a:xfrm>
            <a:off x="1237132" y="4545985"/>
            <a:ext cx="8976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Chromatin</a:t>
            </a:r>
          </a:p>
        </p:txBody>
      </p:sp>
      <p:sp>
        <p:nvSpPr>
          <p:cNvPr id="28" name="Text Box 31"/>
          <p:cNvSpPr txBox="1">
            <a:spLocks noChangeArrowheads="1"/>
          </p:cNvSpPr>
          <p:nvPr/>
        </p:nvSpPr>
        <p:spPr bwMode="auto">
          <a:xfrm>
            <a:off x="343961" y="4548716"/>
            <a:ext cx="782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Nuclear</a:t>
            </a:r>
            <a:br>
              <a:rPr lang="en-US" sz="1400" dirty="0">
                <a:solidFill>
                  <a:srgbClr val="000000"/>
                </a:solidFill>
                <a:latin typeface="Arial" charset="0"/>
              </a:rPr>
            </a:br>
            <a:r>
              <a:rPr lang="en-US" sz="1400" dirty="0">
                <a:solidFill>
                  <a:srgbClr val="000000"/>
                </a:solidFill>
                <a:latin typeface="Arial" charset="0"/>
              </a:rPr>
              <a:t>envelope</a:t>
            </a:r>
          </a:p>
        </p:txBody>
      </p:sp>
      <p:sp>
        <p:nvSpPr>
          <p:cNvPr id="29" name="Text Box 31"/>
          <p:cNvSpPr txBox="1">
            <a:spLocks noChangeArrowheads="1"/>
          </p:cNvSpPr>
          <p:nvPr/>
        </p:nvSpPr>
        <p:spPr bwMode="auto">
          <a:xfrm>
            <a:off x="3524903" y="4584806"/>
            <a:ext cx="11717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Fragments</a:t>
            </a:r>
            <a:br>
              <a:rPr lang="en-US" sz="1400" dirty="0">
                <a:solidFill>
                  <a:srgbClr val="000000"/>
                </a:solidFill>
                <a:latin typeface="Arial" charset="0"/>
              </a:rPr>
            </a:br>
            <a:r>
              <a:rPr lang="en-US" sz="1400" dirty="0">
                <a:solidFill>
                  <a:srgbClr val="000000"/>
                </a:solidFill>
                <a:latin typeface="Arial" charset="0"/>
              </a:rPr>
              <a:t>of the nuclear</a:t>
            </a:r>
          </a:p>
          <a:p>
            <a:pPr eaLnBrk="0" fontAlgn="base" hangingPunct="0">
              <a:spcBef>
                <a:spcPct val="0"/>
              </a:spcBef>
              <a:spcAft>
                <a:spcPct val="0"/>
              </a:spcAft>
            </a:pPr>
            <a:r>
              <a:rPr lang="en-US" sz="1400" dirty="0">
                <a:solidFill>
                  <a:srgbClr val="000000"/>
                </a:solidFill>
                <a:latin typeface="Arial" charset="0"/>
              </a:rPr>
              <a:t>envelope</a:t>
            </a:r>
          </a:p>
        </p:txBody>
      </p:sp>
      <p:sp>
        <p:nvSpPr>
          <p:cNvPr id="30" name="Text Box 31"/>
          <p:cNvSpPr txBox="1">
            <a:spLocks noChangeArrowheads="1"/>
          </p:cNvSpPr>
          <p:nvPr/>
        </p:nvSpPr>
        <p:spPr bwMode="auto">
          <a:xfrm>
            <a:off x="2519811" y="2135902"/>
            <a:ext cx="11733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Sites of</a:t>
            </a:r>
            <a:br>
              <a:rPr lang="en-US" sz="1400" dirty="0">
                <a:solidFill>
                  <a:srgbClr val="000000"/>
                </a:solidFill>
                <a:latin typeface="Arial" charset="0"/>
              </a:rPr>
            </a:br>
            <a:r>
              <a:rPr lang="en-US" sz="1400" dirty="0">
                <a:solidFill>
                  <a:srgbClr val="000000"/>
                </a:solidFill>
                <a:latin typeface="Arial" charset="0"/>
              </a:rPr>
              <a:t>crossing over</a:t>
            </a:r>
          </a:p>
        </p:txBody>
      </p:sp>
      <p:sp>
        <p:nvSpPr>
          <p:cNvPr id="31" name="Text Box 31"/>
          <p:cNvSpPr txBox="1">
            <a:spLocks noChangeArrowheads="1"/>
          </p:cNvSpPr>
          <p:nvPr/>
        </p:nvSpPr>
        <p:spPr bwMode="auto">
          <a:xfrm>
            <a:off x="2435635" y="4584806"/>
            <a:ext cx="965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Sister</a:t>
            </a:r>
            <a:br>
              <a:rPr lang="en-US" sz="1400" dirty="0">
                <a:solidFill>
                  <a:srgbClr val="000000"/>
                </a:solidFill>
                <a:latin typeface="Arial" charset="0"/>
              </a:rPr>
            </a:br>
            <a:r>
              <a:rPr lang="en-US" sz="1400" dirty="0">
                <a:solidFill>
                  <a:srgbClr val="000000"/>
                </a:solidFill>
                <a:latin typeface="Arial" charset="0"/>
              </a:rPr>
              <a:t>chromatids</a:t>
            </a:r>
          </a:p>
        </p:txBody>
      </p:sp>
      <p:sp>
        <p:nvSpPr>
          <p:cNvPr id="32" name="Text Box 31"/>
          <p:cNvSpPr txBox="1">
            <a:spLocks noChangeArrowheads="1"/>
          </p:cNvSpPr>
          <p:nvPr/>
        </p:nvSpPr>
        <p:spPr bwMode="auto">
          <a:xfrm>
            <a:off x="4868624" y="4601431"/>
            <a:ext cx="10066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Centromere</a:t>
            </a:r>
          </a:p>
        </p:txBody>
      </p:sp>
      <p:sp>
        <p:nvSpPr>
          <p:cNvPr id="34" name="Text Box 31"/>
          <p:cNvSpPr txBox="1">
            <a:spLocks noChangeArrowheads="1"/>
          </p:cNvSpPr>
          <p:nvPr/>
        </p:nvSpPr>
        <p:spPr bwMode="auto">
          <a:xfrm>
            <a:off x="6764108" y="2136760"/>
            <a:ext cx="15132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Sister chromatids</a:t>
            </a:r>
            <a:br>
              <a:rPr lang="en-US" sz="1400" dirty="0">
                <a:solidFill>
                  <a:srgbClr val="000000"/>
                </a:solidFill>
                <a:latin typeface="Arial" charset="0"/>
              </a:rPr>
            </a:br>
            <a:r>
              <a:rPr lang="en-US" sz="1400" dirty="0">
                <a:solidFill>
                  <a:srgbClr val="000000"/>
                </a:solidFill>
                <a:latin typeface="Arial" charset="0"/>
              </a:rPr>
              <a:t>remain attached</a:t>
            </a:r>
          </a:p>
        </p:txBody>
      </p:sp>
      <p:sp>
        <p:nvSpPr>
          <p:cNvPr id="35" name="Text Box 31"/>
          <p:cNvSpPr txBox="1">
            <a:spLocks noChangeArrowheads="1"/>
          </p:cNvSpPr>
          <p:nvPr/>
        </p:nvSpPr>
        <p:spPr bwMode="auto">
          <a:xfrm>
            <a:off x="6041029" y="4385987"/>
            <a:ext cx="9233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Metaphase</a:t>
            </a:r>
          </a:p>
          <a:p>
            <a:pPr eaLnBrk="0" fontAlgn="base" hangingPunct="0">
              <a:spcBef>
                <a:spcPct val="0"/>
              </a:spcBef>
              <a:spcAft>
                <a:spcPct val="0"/>
              </a:spcAft>
            </a:pPr>
            <a:r>
              <a:rPr lang="en-US" sz="1400" dirty="0">
                <a:solidFill>
                  <a:srgbClr val="000000"/>
                </a:solidFill>
                <a:latin typeface="Arial" charset="0"/>
              </a:rPr>
              <a:t>plate</a:t>
            </a:r>
          </a:p>
        </p:txBody>
      </p:sp>
      <p:cxnSp>
        <p:nvCxnSpPr>
          <p:cNvPr id="67" name="Straight Connector 66"/>
          <p:cNvCxnSpPr/>
          <p:nvPr/>
        </p:nvCxnSpPr>
        <p:spPr bwMode="auto">
          <a:xfrm flipV="1">
            <a:off x="874144" y="4091286"/>
            <a:ext cx="240487" cy="47911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Left Brace 68"/>
          <p:cNvSpPr/>
          <p:nvPr/>
        </p:nvSpPr>
        <p:spPr bwMode="auto">
          <a:xfrm rot="13476737">
            <a:off x="3752864" y="3733633"/>
            <a:ext cx="100095" cy="320689"/>
          </a:xfrm>
          <a:prstGeom prst="leftBrace">
            <a:avLst>
              <a:gd name="adj1" fmla="val 28470"/>
              <a:gd name="adj2" fmla="val 51826"/>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cxnSp>
        <p:nvCxnSpPr>
          <p:cNvPr id="79" name="Straight Connector 78"/>
          <p:cNvCxnSpPr/>
          <p:nvPr/>
        </p:nvCxnSpPr>
        <p:spPr bwMode="auto">
          <a:xfrm flipH="1">
            <a:off x="3967098" y="2778342"/>
            <a:ext cx="5316" cy="4114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flipV="1">
            <a:off x="874144" y="4087775"/>
            <a:ext cx="244025" cy="48262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flipV="1">
            <a:off x="2662373" y="3981893"/>
            <a:ext cx="230742" cy="60682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flipV="1">
            <a:off x="2662373" y="3941999"/>
            <a:ext cx="328614" cy="64671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p:nvPr/>
        </p:nvCxnSpPr>
        <p:spPr bwMode="auto">
          <a:xfrm flipH="1" flipV="1">
            <a:off x="3654673" y="4265357"/>
            <a:ext cx="77072" cy="3531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p:nvPr/>
        </p:nvCxnSpPr>
        <p:spPr bwMode="auto">
          <a:xfrm flipH="1" flipV="1">
            <a:off x="3456459" y="4329088"/>
            <a:ext cx="275286" cy="28943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p:nvPr/>
        </p:nvCxnSpPr>
        <p:spPr bwMode="auto">
          <a:xfrm flipH="1" flipV="1">
            <a:off x="7187609" y="4133182"/>
            <a:ext cx="151144" cy="6479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flipH="1" flipV="1">
            <a:off x="7187609" y="3226108"/>
            <a:ext cx="151144" cy="15550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H="1" flipV="1">
            <a:off x="7297865" y="2554048"/>
            <a:ext cx="205769" cy="63571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flipH="1" flipV="1">
            <a:off x="7297865" y="2553582"/>
            <a:ext cx="130164" cy="58600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 Box 31"/>
          <p:cNvSpPr txBox="1">
            <a:spLocks noChangeArrowheads="1"/>
          </p:cNvSpPr>
          <p:nvPr/>
        </p:nvSpPr>
        <p:spPr bwMode="auto">
          <a:xfrm>
            <a:off x="5126842" y="1760734"/>
            <a:ext cx="10842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Metaphase </a:t>
            </a:r>
            <a:r>
              <a:rPr lang="en-US" sz="1400" dirty="0">
                <a:solidFill>
                  <a:srgbClr val="000000"/>
                </a:solidFill>
                <a:latin typeface="Times New Roman" panose="02020603050405020304" pitchFamily="18" charset="0"/>
                <a:cs typeface="Times New Roman" panose="02020603050405020304" pitchFamily="18" charset="0"/>
              </a:rPr>
              <a:t>I</a:t>
            </a:r>
          </a:p>
        </p:txBody>
      </p:sp>
      <p:sp>
        <p:nvSpPr>
          <p:cNvPr id="111" name="Text Box 31"/>
          <p:cNvSpPr txBox="1">
            <a:spLocks noChangeArrowheads="1"/>
          </p:cNvSpPr>
          <p:nvPr/>
        </p:nvSpPr>
        <p:spPr bwMode="auto">
          <a:xfrm>
            <a:off x="7187609" y="1761426"/>
            <a:ext cx="10842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Anaphase </a:t>
            </a:r>
            <a:r>
              <a:rPr lang="en-US" sz="1400" dirty="0">
                <a:solidFill>
                  <a:srgbClr val="000000"/>
                </a:solidFill>
                <a:latin typeface="Times New Roman" panose="02020603050405020304" pitchFamily="18" charset="0"/>
                <a:cs typeface="Times New Roman" panose="02020603050405020304" pitchFamily="18" charset="0"/>
              </a:rPr>
              <a:t>I</a:t>
            </a:r>
          </a:p>
        </p:txBody>
      </p:sp>
      <p:sp>
        <p:nvSpPr>
          <p:cNvPr id="112" name="Text Box 31"/>
          <p:cNvSpPr txBox="1">
            <a:spLocks noChangeArrowheads="1"/>
          </p:cNvSpPr>
          <p:nvPr/>
        </p:nvSpPr>
        <p:spPr bwMode="auto">
          <a:xfrm>
            <a:off x="3582901" y="1380605"/>
            <a:ext cx="407323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1500" cap="small" dirty="0">
                <a:solidFill>
                  <a:srgbClr val="000000"/>
                </a:solidFill>
                <a:latin typeface="Arial" charset="0"/>
              </a:rPr>
              <a:t>Meiosis </a:t>
            </a:r>
            <a:r>
              <a:rPr lang="en-US" sz="1500" cap="small" dirty="0">
                <a:solidFill>
                  <a:srgbClr val="000000"/>
                </a:solidFill>
                <a:latin typeface="Times New Roman" panose="02020603050405020304" pitchFamily="18" charset="0"/>
                <a:cs typeface="Times New Roman" panose="02020603050405020304" pitchFamily="18" charset="0"/>
              </a:rPr>
              <a:t>I</a:t>
            </a:r>
            <a:r>
              <a:rPr lang="en-US" sz="1500" cap="small" dirty="0">
                <a:solidFill>
                  <a:srgbClr val="000000"/>
                </a:solidFill>
                <a:latin typeface="Arial" charset="0"/>
              </a:rPr>
              <a:t>: </a:t>
            </a:r>
            <a:r>
              <a:rPr lang="en-US" sz="1400" dirty="0">
                <a:solidFill>
                  <a:srgbClr val="000000"/>
                </a:solidFill>
                <a:latin typeface="Arial" charset="0"/>
              </a:rPr>
              <a:t>Homologous chromosomes separate</a:t>
            </a:r>
          </a:p>
        </p:txBody>
      </p:sp>
      <p:sp>
        <p:nvSpPr>
          <p:cNvPr id="42" name="Text Box 31"/>
          <p:cNvSpPr txBox="1">
            <a:spLocks noChangeArrowheads="1"/>
          </p:cNvSpPr>
          <p:nvPr/>
        </p:nvSpPr>
        <p:spPr bwMode="auto">
          <a:xfrm>
            <a:off x="7143676" y="4746439"/>
            <a:ext cx="1224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Homologous</a:t>
            </a:r>
            <a:br>
              <a:rPr lang="en-US" sz="1400" dirty="0">
                <a:solidFill>
                  <a:srgbClr val="000000"/>
                </a:solidFill>
                <a:latin typeface="Arial" charset="0"/>
              </a:rPr>
            </a:br>
            <a:r>
              <a:rPr lang="en-US" sz="1400" dirty="0">
                <a:solidFill>
                  <a:srgbClr val="000000"/>
                </a:solidFill>
                <a:latin typeface="Arial" charset="0"/>
              </a:rPr>
              <a:t>chromosomes</a:t>
            </a:r>
            <a:br>
              <a:rPr lang="en-US" sz="1400" dirty="0">
                <a:solidFill>
                  <a:srgbClr val="000000"/>
                </a:solidFill>
                <a:latin typeface="Arial" charset="0"/>
              </a:rPr>
            </a:br>
            <a:r>
              <a:rPr lang="en-US" sz="1400" dirty="0">
                <a:solidFill>
                  <a:srgbClr val="000000"/>
                </a:solidFill>
                <a:latin typeface="Arial" charset="0"/>
              </a:rPr>
              <a:t>separate</a:t>
            </a:r>
          </a:p>
        </p:txBody>
      </p:sp>
      <p:sp>
        <p:nvSpPr>
          <p:cNvPr id="44" name="Text Box 31"/>
          <p:cNvSpPr txBox="1">
            <a:spLocks noChangeArrowheads="1"/>
          </p:cNvSpPr>
          <p:nvPr/>
        </p:nvSpPr>
        <p:spPr bwMode="auto">
          <a:xfrm>
            <a:off x="3997358" y="4275231"/>
            <a:ext cx="5353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Tetrad</a:t>
            </a:r>
          </a:p>
        </p:txBody>
      </p:sp>
    </p:spTree>
    <p:extLst>
      <p:ext uri="{BB962C8B-B14F-4D97-AF65-F5344CB8AC3E}">
        <p14:creationId xmlns:p14="http://schemas.microsoft.com/office/powerpoint/2010/main" val="3406184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sp>
        <p:nvSpPr>
          <p:cNvPr id="3" name="Content Placeholder 2"/>
          <p:cNvSpPr>
            <a:spLocks noGrp="1"/>
          </p:cNvSpPr>
          <p:nvPr>
            <p:ph sz="half" idx="1"/>
          </p:nvPr>
        </p:nvSpPr>
        <p:spPr>
          <a:xfrm>
            <a:off x="0" y="1524000"/>
            <a:ext cx="4679320" cy="5105400"/>
          </a:xfrm>
        </p:spPr>
        <p:txBody>
          <a:bodyPr/>
          <a:lstStyle/>
          <a:p>
            <a:pPr marL="0" indent="0">
              <a:spcBef>
                <a:spcPts val="1200"/>
              </a:spcBef>
              <a:buNone/>
            </a:pPr>
            <a:r>
              <a:rPr lang="en-US" sz="2400" b="1" dirty="0">
                <a:solidFill>
                  <a:srgbClr val="0000FF"/>
                </a:solidFill>
                <a:effectLst>
                  <a:outerShdw blurRad="38100" dist="38100" dir="2700000" algn="tl">
                    <a:srgbClr val="000000">
                      <a:alpha val="43137"/>
                    </a:srgbClr>
                  </a:outerShdw>
                </a:effectLst>
              </a:rPr>
              <a:t>MEIOSIS </a:t>
            </a:r>
            <a:r>
              <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400" b="1" dirty="0">
                <a:solidFill>
                  <a:srgbClr val="0000FF"/>
                </a:solidFill>
                <a:effectLst>
                  <a:outerShdw blurRad="38100" dist="38100" dir="2700000" algn="tl">
                    <a:srgbClr val="000000">
                      <a:alpha val="43137"/>
                    </a:srgbClr>
                  </a:outerShdw>
                </a:effectLst>
              </a:rPr>
              <a:t> </a:t>
            </a:r>
            <a:r>
              <a:rPr lang="en-US" b="1" dirty="0"/>
              <a:t>– </a:t>
            </a:r>
            <a:r>
              <a:rPr lang="en-US" sz="4400" b="1" dirty="0">
                <a:solidFill>
                  <a:srgbClr val="FF0000"/>
                </a:solidFill>
              </a:rPr>
              <a:t>Telophase </a:t>
            </a:r>
            <a:r>
              <a:rPr lang="en-US" sz="4400" b="1" dirty="0">
                <a:solidFill>
                  <a:srgbClr val="FF0000"/>
                </a:solidFill>
                <a:latin typeface="Times New Roman" panose="02020603050405020304" pitchFamily="18" charset="0"/>
                <a:cs typeface="Times New Roman" panose="02020603050405020304" pitchFamily="18" charset="0"/>
              </a:rPr>
              <a:t>I</a:t>
            </a:r>
            <a:endParaRPr lang="en-US" b="1" dirty="0">
              <a:solidFill>
                <a:srgbClr val="FF0000"/>
              </a:solidFill>
            </a:endParaRPr>
          </a:p>
          <a:p>
            <a:pPr>
              <a:spcBef>
                <a:spcPts val="1200"/>
              </a:spcBef>
            </a:pPr>
            <a:r>
              <a:rPr lang="en-US" sz="2500" dirty="0"/>
              <a:t>Duplicated chromosomes have reached the poles.</a:t>
            </a:r>
          </a:p>
          <a:p>
            <a:pPr>
              <a:spcBef>
                <a:spcPts val="1200"/>
              </a:spcBef>
            </a:pPr>
            <a:r>
              <a:rPr lang="en-US" sz="2500" dirty="0">
                <a:solidFill>
                  <a:srgbClr val="00B050"/>
                </a:solidFill>
              </a:rPr>
              <a:t>Usually, </a:t>
            </a:r>
            <a:r>
              <a:rPr lang="en-US" sz="2500" b="1" dirty="0">
                <a:solidFill>
                  <a:srgbClr val="0000FF"/>
                </a:solidFill>
              </a:rPr>
              <a:t>cytokinesis </a:t>
            </a:r>
            <a:r>
              <a:rPr lang="en-US" sz="2500" dirty="0">
                <a:solidFill>
                  <a:srgbClr val="00B050"/>
                </a:solidFill>
              </a:rPr>
              <a:t>occurs along with telophase.</a:t>
            </a:r>
          </a:p>
          <a:p>
            <a:pPr>
              <a:spcBef>
                <a:spcPts val="1200"/>
              </a:spcBef>
            </a:pPr>
            <a:r>
              <a:rPr lang="en-US" sz="2500" dirty="0"/>
              <a:t>These cells are </a:t>
            </a:r>
            <a:r>
              <a:rPr lang="en-US" sz="2500" b="1" dirty="0">
                <a:solidFill>
                  <a:srgbClr val="FF0000"/>
                </a:solidFill>
              </a:rPr>
              <a:t>haploid</a:t>
            </a:r>
            <a:r>
              <a:rPr lang="en-US" sz="2500" dirty="0"/>
              <a:t>; but there are</a:t>
            </a:r>
            <a:r>
              <a:rPr lang="en-US" sz="2500" b="1" dirty="0">
                <a:solidFill>
                  <a:srgbClr val="FF0000"/>
                </a:solidFill>
              </a:rPr>
              <a:t> two copies of the same genetic information </a:t>
            </a:r>
            <a:r>
              <a:rPr lang="en-US" sz="2500" dirty="0"/>
              <a:t>in the chromosomes in each of the two cells formed.</a:t>
            </a:r>
          </a:p>
          <a:p>
            <a:pPr lvl="1"/>
            <a:endParaRPr lang="en-US" dirty="0"/>
          </a:p>
        </p:txBody>
      </p:sp>
      <p:pic>
        <p:nvPicPr>
          <p:cNvPr id="8" name="Picture 7" descr="08_13_5Meiosis-U.jpg"/>
          <p:cNvPicPr>
            <a:picLocks noChangeAspect="1"/>
          </p:cNvPicPr>
          <p:nvPr/>
        </p:nvPicPr>
        <p:blipFill rotWithShape="1">
          <a:blip r:embed="rId3" cstate="email">
            <a:extLst>
              <a:ext uri="{28A0092B-C50C-407E-A947-70E740481C1C}">
                <a14:useLocalDpi xmlns:a14="http://schemas.microsoft.com/office/drawing/2010/main" val="0"/>
              </a:ext>
            </a:extLst>
          </a:blip>
          <a:srcRect b="3828"/>
          <a:stretch/>
        </p:blipFill>
        <p:spPr>
          <a:xfrm>
            <a:off x="4930588" y="1676400"/>
            <a:ext cx="3694176" cy="4373541"/>
          </a:xfrm>
          <a:prstGeom prst="rect">
            <a:avLst/>
          </a:prstGeom>
        </p:spPr>
      </p:pic>
      <p:sp>
        <p:nvSpPr>
          <p:cNvPr id="9" name="Text Box 31"/>
          <p:cNvSpPr txBox="1">
            <a:spLocks noChangeArrowheads="1"/>
          </p:cNvSpPr>
          <p:nvPr/>
        </p:nvSpPr>
        <p:spPr bwMode="auto">
          <a:xfrm>
            <a:off x="5700836" y="1752600"/>
            <a:ext cx="21985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100" dirty="0">
                <a:solidFill>
                  <a:srgbClr val="000000"/>
                </a:solidFill>
                <a:latin typeface="Arial" charset="0"/>
              </a:rPr>
              <a:t>Telophase </a:t>
            </a:r>
            <a:r>
              <a:rPr lang="en-US" sz="2100" dirty="0">
                <a:solidFill>
                  <a:srgbClr val="000000"/>
                </a:solidFill>
                <a:latin typeface="Times New Roman" panose="02020603050405020304" pitchFamily="18" charset="0"/>
                <a:cs typeface="Times New Roman" panose="02020603050405020304" pitchFamily="18" charset="0"/>
              </a:rPr>
              <a:t>I</a:t>
            </a:r>
            <a:r>
              <a:rPr lang="en-US" sz="2100" dirty="0">
                <a:solidFill>
                  <a:srgbClr val="000000"/>
                </a:solidFill>
                <a:latin typeface="Arial" charset="0"/>
              </a:rPr>
              <a:t> and</a:t>
            </a:r>
            <a:br>
              <a:rPr lang="en-US" sz="2100" dirty="0">
                <a:solidFill>
                  <a:srgbClr val="000000"/>
                </a:solidFill>
                <a:latin typeface="Arial" charset="0"/>
              </a:rPr>
            </a:br>
            <a:r>
              <a:rPr lang="en-US" sz="2100" dirty="0">
                <a:solidFill>
                  <a:srgbClr val="000000"/>
                </a:solidFill>
                <a:latin typeface="Arial" charset="0"/>
              </a:rPr>
              <a:t>Cytokinesis</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4679320" y="2919147"/>
            <a:ext cx="11798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rPr>
              <a:t>Cleavage</a:t>
            </a:r>
            <a:br>
              <a:rPr lang="en-US" sz="2100" dirty="0">
                <a:solidFill>
                  <a:srgbClr val="000000"/>
                </a:solidFill>
                <a:latin typeface="Arial" charset="0"/>
              </a:rPr>
            </a:br>
            <a:r>
              <a:rPr lang="en-US" sz="2100" dirty="0">
                <a:solidFill>
                  <a:srgbClr val="000000"/>
                </a:solidFill>
                <a:latin typeface="Arial" charset="0"/>
              </a:rPr>
              <a:t>furrow</a:t>
            </a:r>
          </a:p>
        </p:txBody>
      </p:sp>
      <p:sp>
        <p:nvSpPr>
          <p:cNvPr id="12" name="Freeform 11"/>
          <p:cNvSpPr/>
          <p:nvPr/>
        </p:nvSpPr>
        <p:spPr bwMode="auto">
          <a:xfrm>
            <a:off x="5269225" y="3565478"/>
            <a:ext cx="863221" cy="1006522"/>
          </a:xfrm>
          <a:custGeom>
            <a:avLst/>
            <a:gdLst>
              <a:gd name="connsiteX0" fmla="*/ 0 w 553064"/>
              <a:gd name="connsiteY0" fmla="*/ 0 h 582561"/>
              <a:gd name="connsiteX1" fmla="*/ 169606 w 553064"/>
              <a:gd name="connsiteY1" fmla="*/ 582561 h 582561"/>
              <a:gd name="connsiteX2" fmla="*/ 553064 w 553064"/>
              <a:gd name="connsiteY2" fmla="*/ 582561 h 582561"/>
            </a:gdLst>
            <a:ahLst/>
            <a:cxnLst>
              <a:cxn ang="0">
                <a:pos x="connsiteX0" y="connsiteY0"/>
              </a:cxn>
              <a:cxn ang="0">
                <a:pos x="connsiteX1" y="connsiteY1"/>
              </a:cxn>
              <a:cxn ang="0">
                <a:pos x="connsiteX2" y="connsiteY2"/>
              </a:cxn>
            </a:cxnLst>
            <a:rect l="l" t="t" r="r" b="b"/>
            <a:pathLst>
              <a:path w="553064" h="582561">
                <a:moveTo>
                  <a:pt x="0" y="0"/>
                </a:moveTo>
                <a:lnTo>
                  <a:pt x="169606" y="582561"/>
                </a:lnTo>
                <a:lnTo>
                  <a:pt x="553064" y="582561"/>
                </a:lnTo>
              </a:path>
            </a:pathLst>
          </a:custGeom>
          <a:no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a:solidFill>
                <a:srgbClr val="000000"/>
              </a:solidFill>
              <a:latin typeface="Times"/>
              <a:ea typeface="ＭＳ Ｐゴシック" charset="0"/>
            </a:endParaRPr>
          </a:p>
        </p:txBody>
      </p:sp>
    </p:spTree>
    <p:extLst>
      <p:ext uri="{BB962C8B-B14F-4D97-AF65-F5344CB8AC3E}">
        <p14:creationId xmlns:p14="http://schemas.microsoft.com/office/powerpoint/2010/main" val="38364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sp>
        <p:nvSpPr>
          <p:cNvPr id="3" name="Content Placeholder 2"/>
          <p:cNvSpPr>
            <a:spLocks noGrp="1"/>
          </p:cNvSpPr>
          <p:nvPr>
            <p:ph sz="half" idx="1"/>
          </p:nvPr>
        </p:nvSpPr>
        <p:spPr>
          <a:xfrm>
            <a:off x="0" y="1524000"/>
            <a:ext cx="4679320" cy="5105400"/>
          </a:xfrm>
        </p:spPr>
        <p:txBody>
          <a:bodyPr/>
          <a:lstStyle/>
          <a:p>
            <a:pPr marL="0" indent="0">
              <a:spcBef>
                <a:spcPts val="1200"/>
              </a:spcBef>
              <a:buNone/>
            </a:pPr>
            <a:r>
              <a:rPr lang="en-US" sz="2400" b="1" dirty="0">
                <a:solidFill>
                  <a:srgbClr val="0000FF"/>
                </a:solidFill>
                <a:effectLst>
                  <a:outerShdw blurRad="38100" dist="38100" dir="2700000" algn="tl">
                    <a:srgbClr val="000000">
                      <a:alpha val="43137"/>
                    </a:srgbClr>
                  </a:outerShdw>
                </a:effectLst>
              </a:rPr>
              <a:t>MEIOSIS </a:t>
            </a:r>
            <a:r>
              <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400" b="1" dirty="0">
                <a:solidFill>
                  <a:srgbClr val="0000FF"/>
                </a:solidFill>
                <a:effectLst>
                  <a:outerShdw blurRad="38100" dist="38100" dir="2700000" algn="tl">
                    <a:srgbClr val="000000">
                      <a:alpha val="43137"/>
                    </a:srgbClr>
                  </a:outerShdw>
                </a:effectLst>
              </a:rPr>
              <a:t> </a:t>
            </a:r>
            <a:r>
              <a:rPr lang="en-US" b="1" dirty="0"/>
              <a:t>– </a:t>
            </a:r>
            <a:r>
              <a:rPr lang="en-US" sz="4400" b="1" dirty="0">
                <a:solidFill>
                  <a:srgbClr val="FF0000"/>
                </a:solidFill>
              </a:rPr>
              <a:t>Telophase </a:t>
            </a:r>
            <a:r>
              <a:rPr lang="en-US" sz="4400" b="1" dirty="0">
                <a:solidFill>
                  <a:srgbClr val="FF0000"/>
                </a:solidFill>
                <a:latin typeface="Times New Roman" panose="02020603050405020304" pitchFamily="18" charset="0"/>
                <a:cs typeface="Times New Roman" panose="02020603050405020304" pitchFamily="18" charset="0"/>
              </a:rPr>
              <a:t>I</a:t>
            </a:r>
            <a:endParaRPr lang="en-US" b="1" dirty="0">
              <a:solidFill>
                <a:srgbClr val="FF0000"/>
              </a:solidFill>
            </a:endParaRPr>
          </a:p>
          <a:p>
            <a:pPr marL="682625" indent="-398463" defTabSz="433388" fontAlgn="base">
              <a:spcBef>
                <a:spcPts val="2400"/>
              </a:spcBef>
              <a:spcAft>
                <a:spcPct val="0"/>
              </a:spcAft>
              <a:buClrTx/>
            </a:pPr>
            <a:r>
              <a:rPr lang="en-US" dirty="0">
                <a:solidFill>
                  <a:srgbClr val="000000"/>
                </a:solidFill>
                <a:ea typeface="ＭＳ Ｐゴシック" charset="0"/>
                <a:cs typeface="Arial"/>
              </a:rPr>
              <a:t>Nuclear envelope reassembly.</a:t>
            </a:r>
          </a:p>
          <a:p>
            <a:pPr marL="682625" indent="-398463" defTabSz="433388" fontAlgn="base">
              <a:spcBef>
                <a:spcPts val="2400"/>
              </a:spcBef>
              <a:spcAft>
                <a:spcPct val="0"/>
              </a:spcAft>
              <a:buClrTx/>
            </a:pPr>
            <a:r>
              <a:rPr lang="en-US" dirty="0">
                <a:solidFill>
                  <a:srgbClr val="00B050"/>
                </a:solidFill>
                <a:ea typeface="ＭＳ Ｐゴシック" charset="0"/>
                <a:cs typeface="Arial"/>
              </a:rPr>
              <a:t>Spindle disappears.</a:t>
            </a:r>
          </a:p>
          <a:p>
            <a:pPr marL="682625" indent="-398463" defTabSz="433388" fontAlgn="base">
              <a:spcBef>
                <a:spcPts val="2400"/>
              </a:spcBef>
              <a:spcAft>
                <a:spcPct val="0"/>
              </a:spcAft>
              <a:buClrTx/>
            </a:pPr>
            <a:r>
              <a:rPr lang="en-US" dirty="0">
                <a:solidFill>
                  <a:srgbClr val="000000"/>
                </a:solidFill>
                <a:ea typeface="ＭＳ Ｐゴシック" charset="0"/>
                <a:cs typeface="Arial"/>
              </a:rPr>
              <a:t>2 new cells form with duplicate chromosomes in each.</a:t>
            </a:r>
          </a:p>
          <a:p>
            <a:pPr lvl="1"/>
            <a:endParaRPr lang="en-US" dirty="0"/>
          </a:p>
        </p:txBody>
      </p:sp>
      <p:pic>
        <p:nvPicPr>
          <p:cNvPr id="8" name="Picture 7" descr="08_13_5Meiosis-U.jpg"/>
          <p:cNvPicPr>
            <a:picLocks noChangeAspect="1"/>
          </p:cNvPicPr>
          <p:nvPr/>
        </p:nvPicPr>
        <p:blipFill rotWithShape="1">
          <a:blip r:embed="rId3" cstate="email">
            <a:extLst>
              <a:ext uri="{28A0092B-C50C-407E-A947-70E740481C1C}">
                <a14:useLocalDpi xmlns:a14="http://schemas.microsoft.com/office/drawing/2010/main" val="0"/>
              </a:ext>
            </a:extLst>
          </a:blip>
          <a:srcRect b="3828"/>
          <a:stretch/>
        </p:blipFill>
        <p:spPr>
          <a:xfrm>
            <a:off x="4930588" y="1676400"/>
            <a:ext cx="3694176" cy="4373541"/>
          </a:xfrm>
          <a:prstGeom prst="rect">
            <a:avLst/>
          </a:prstGeom>
        </p:spPr>
      </p:pic>
      <p:sp>
        <p:nvSpPr>
          <p:cNvPr id="9" name="Text Box 31"/>
          <p:cNvSpPr txBox="1">
            <a:spLocks noChangeArrowheads="1"/>
          </p:cNvSpPr>
          <p:nvPr/>
        </p:nvSpPr>
        <p:spPr bwMode="auto">
          <a:xfrm>
            <a:off x="5700836" y="1752600"/>
            <a:ext cx="21985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100" dirty="0">
                <a:solidFill>
                  <a:srgbClr val="000000"/>
                </a:solidFill>
                <a:latin typeface="Arial" charset="0"/>
              </a:rPr>
              <a:t>Telophase </a:t>
            </a:r>
            <a:r>
              <a:rPr lang="en-US" sz="2100" dirty="0">
                <a:solidFill>
                  <a:srgbClr val="000000"/>
                </a:solidFill>
                <a:latin typeface="Times New Roman" panose="02020603050405020304" pitchFamily="18" charset="0"/>
                <a:cs typeface="Times New Roman" panose="02020603050405020304" pitchFamily="18" charset="0"/>
              </a:rPr>
              <a:t>I</a:t>
            </a:r>
            <a:r>
              <a:rPr lang="en-US" sz="2100" dirty="0">
                <a:solidFill>
                  <a:srgbClr val="000000"/>
                </a:solidFill>
                <a:latin typeface="Arial" charset="0"/>
              </a:rPr>
              <a:t> and</a:t>
            </a:r>
            <a:br>
              <a:rPr lang="en-US" sz="2100" dirty="0">
                <a:solidFill>
                  <a:srgbClr val="000000"/>
                </a:solidFill>
                <a:latin typeface="Arial" charset="0"/>
              </a:rPr>
            </a:br>
            <a:r>
              <a:rPr lang="en-US" sz="2100" dirty="0">
                <a:solidFill>
                  <a:srgbClr val="000000"/>
                </a:solidFill>
                <a:latin typeface="Arial" charset="0"/>
              </a:rPr>
              <a:t>Cytokinesis</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4679320" y="2919147"/>
            <a:ext cx="11798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rPr>
              <a:t>Cleavage</a:t>
            </a:r>
            <a:br>
              <a:rPr lang="en-US" sz="2100" dirty="0">
                <a:solidFill>
                  <a:srgbClr val="000000"/>
                </a:solidFill>
                <a:latin typeface="Arial" charset="0"/>
              </a:rPr>
            </a:br>
            <a:r>
              <a:rPr lang="en-US" sz="2100" dirty="0">
                <a:solidFill>
                  <a:srgbClr val="000000"/>
                </a:solidFill>
                <a:latin typeface="Arial" charset="0"/>
              </a:rPr>
              <a:t>furrow</a:t>
            </a:r>
          </a:p>
        </p:txBody>
      </p:sp>
      <p:sp>
        <p:nvSpPr>
          <p:cNvPr id="12" name="Freeform 11"/>
          <p:cNvSpPr/>
          <p:nvPr/>
        </p:nvSpPr>
        <p:spPr bwMode="auto">
          <a:xfrm>
            <a:off x="5269225" y="3565478"/>
            <a:ext cx="863221" cy="1006522"/>
          </a:xfrm>
          <a:custGeom>
            <a:avLst/>
            <a:gdLst>
              <a:gd name="connsiteX0" fmla="*/ 0 w 553064"/>
              <a:gd name="connsiteY0" fmla="*/ 0 h 582561"/>
              <a:gd name="connsiteX1" fmla="*/ 169606 w 553064"/>
              <a:gd name="connsiteY1" fmla="*/ 582561 h 582561"/>
              <a:gd name="connsiteX2" fmla="*/ 553064 w 553064"/>
              <a:gd name="connsiteY2" fmla="*/ 582561 h 582561"/>
            </a:gdLst>
            <a:ahLst/>
            <a:cxnLst>
              <a:cxn ang="0">
                <a:pos x="connsiteX0" y="connsiteY0"/>
              </a:cxn>
              <a:cxn ang="0">
                <a:pos x="connsiteX1" y="connsiteY1"/>
              </a:cxn>
              <a:cxn ang="0">
                <a:pos x="connsiteX2" y="connsiteY2"/>
              </a:cxn>
            </a:cxnLst>
            <a:rect l="l" t="t" r="r" b="b"/>
            <a:pathLst>
              <a:path w="553064" h="582561">
                <a:moveTo>
                  <a:pt x="0" y="0"/>
                </a:moveTo>
                <a:lnTo>
                  <a:pt x="169606" y="582561"/>
                </a:lnTo>
                <a:lnTo>
                  <a:pt x="553064" y="582561"/>
                </a:lnTo>
              </a:path>
            </a:pathLst>
          </a:custGeom>
          <a:no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a:solidFill>
                <a:srgbClr val="000000"/>
              </a:solidFill>
              <a:latin typeface="Times"/>
              <a:ea typeface="ＭＳ Ｐゴシック" charset="0"/>
            </a:endParaRPr>
          </a:p>
        </p:txBody>
      </p:sp>
    </p:spTree>
    <p:extLst>
      <p:ext uri="{BB962C8B-B14F-4D97-AF65-F5344CB8AC3E}">
        <p14:creationId xmlns:p14="http://schemas.microsoft.com/office/powerpoint/2010/main" val="188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08_13_4Meiosis-U.jpg"/>
          <p:cNvPicPr>
            <a:picLocks noChangeAspect="1"/>
          </p:cNvPicPr>
          <p:nvPr/>
        </p:nvPicPr>
        <p:blipFill rotWithShape="1">
          <a:blip r:embed="rId3" cstate="email">
            <a:extLst>
              <a:ext uri="{28A0092B-C50C-407E-A947-70E740481C1C}">
                <a14:useLocalDpi xmlns:a14="http://schemas.microsoft.com/office/drawing/2010/main" val="0"/>
              </a:ext>
            </a:extLst>
          </a:blip>
          <a:srcRect b="4330"/>
          <a:stretch/>
        </p:blipFill>
        <p:spPr>
          <a:xfrm>
            <a:off x="298704" y="1399032"/>
            <a:ext cx="8546592" cy="3884168"/>
          </a:xfrm>
          <a:prstGeom prst="rect">
            <a:avLst/>
          </a:prstGeom>
        </p:spPr>
      </p:pic>
      <p:sp>
        <p:nvSpPr>
          <p:cNvPr id="27" name="Text Box 31"/>
          <p:cNvSpPr txBox="1">
            <a:spLocks noChangeArrowheads="1"/>
          </p:cNvSpPr>
          <p:nvPr/>
        </p:nvSpPr>
        <p:spPr bwMode="auto">
          <a:xfrm>
            <a:off x="5743764" y="3522344"/>
            <a:ext cx="15132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Sister chromatids</a:t>
            </a:r>
            <a:br>
              <a:rPr lang="en-US" sz="1400" dirty="0">
                <a:solidFill>
                  <a:srgbClr val="000000"/>
                </a:solidFill>
                <a:latin typeface="Arial" charset="0"/>
              </a:rPr>
            </a:br>
            <a:r>
              <a:rPr lang="en-US" sz="1400" dirty="0">
                <a:solidFill>
                  <a:srgbClr val="000000"/>
                </a:solidFill>
                <a:latin typeface="Arial" charset="0"/>
              </a:rPr>
              <a:t>separate</a:t>
            </a:r>
          </a:p>
        </p:txBody>
      </p:sp>
      <p:cxnSp>
        <p:nvCxnSpPr>
          <p:cNvPr id="6" name="Straight Connector 5"/>
          <p:cNvCxnSpPr/>
          <p:nvPr/>
        </p:nvCxnSpPr>
        <p:spPr bwMode="auto">
          <a:xfrm>
            <a:off x="6384268" y="3933965"/>
            <a:ext cx="321332" cy="4009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2976321" y="1883785"/>
            <a:ext cx="10842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Prophase </a:t>
            </a:r>
            <a:r>
              <a:rPr lang="en-US" sz="1400" dirty="0">
                <a:solidFill>
                  <a:srgbClr val="000000"/>
                </a:solidFill>
                <a:latin typeface="Times New Roman" panose="02020603050405020304" pitchFamily="18" charset="0"/>
                <a:cs typeface="Times New Roman" panose="02020603050405020304" pitchFamily="18" charset="0"/>
              </a:rPr>
              <a:t>II</a:t>
            </a:r>
          </a:p>
        </p:txBody>
      </p:sp>
      <p:sp>
        <p:nvSpPr>
          <p:cNvPr id="8" name="Text Box 31"/>
          <p:cNvSpPr txBox="1">
            <a:spLocks noChangeArrowheads="1"/>
          </p:cNvSpPr>
          <p:nvPr/>
        </p:nvSpPr>
        <p:spPr bwMode="auto">
          <a:xfrm>
            <a:off x="4083722" y="1475049"/>
            <a:ext cx="329417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1500" cap="small" dirty="0">
                <a:solidFill>
                  <a:srgbClr val="000000"/>
                </a:solidFill>
                <a:latin typeface="Arial" charset="0"/>
              </a:rPr>
              <a:t>Meiosis </a:t>
            </a:r>
            <a:r>
              <a:rPr lang="en-US" sz="1500" cap="small" dirty="0">
                <a:solidFill>
                  <a:srgbClr val="000000"/>
                </a:solidFill>
                <a:latin typeface="Times New Roman" panose="02020603050405020304" pitchFamily="18" charset="0"/>
                <a:cs typeface="Times New Roman" panose="02020603050405020304" pitchFamily="18" charset="0"/>
              </a:rPr>
              <a:t>II</a:t>
            </a:r>
            <a:r>
              <a:rPr lang="en-US" sz="1500" cap="small" dirty="0">
                <a:solidFill>
                  <a:srgbClr val="000000"/>
                </a:solidFill>
                <a:latin typeface="Arial" charset="0"/>
              </a:rPr>
              <a:t>: </a:t>
            </a:r>
            <a:r>
              <a:rPr lang="en-US" sz="1400" dirty="0">
                <a:solidFill>
                  <a:srgbClr val="000000"/>
                </a:solidFill>
                <a:latin typeface="Arial" charset="0"/>
              </a:rPr>
              <a:t>Sister chromatids separate</a:t>
            </a:r>
          </a:p>
        </p:txBody>
      </p:sp>
      <p:cxnSp>
        <p:nvCxnSpPr>
          <p:cNvPr id="9" name="Straight Connector 8"/>
          <p:cNvCxnSpPr/>
          <p:nvPr/>
        </p:nvCxnSpPr>
        <p:spPr bwMode="auto">
          <a:xfrm flipH="1">
            <a:off x="6354233" y="3933965"/>
            <a:ext cx="30035" cy="4009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9"/>
          <p:cNvSpPr/>
          <p:nvPr/>
        </p:nvSpPr>
        <p:spPr bwMode="auto">
          <a:xfrm>
            <a:off x="641555" y="3016045"/>
            <a:ext cx="553064" cy="582561"/>
          </a:xfrm>
          <a:custGeom>
            <a:avLst/>
            <a:gdLst>
              <a:gd name="connsiteX0" fmla="*/ 0 w 553064"/>
              <a:gd name="connsiteY0" fmla="*/ 0 h 582561"/>
              <a:gd name="connsiteX1" fmla="*/ 169606 w 553064"/>
              <a:gd name="connsiteY1" fmla="*/ 582561 h 582561"/>
              <a:gd name="connsiteX2" fmla="*/ 553064 w 553064"/>
              <a:gd name="connsiteY2" fmla="*/ 582561 h 582561"/>
            </a:gdLst>
            <a:ahLst/>
            <a:cxnLst>
              <a:cxn ang="0">
                <a:pos x="connsiteX0" y="connsiteY0"/>
              </a:cxn>
              <a:cxn ang="0">
                <a:pos x="connsiteX1" y="connsiteY1"/>
              </a:cxn>
              <a:cxn ang="0">
                <a:pos x="connsiteX2" y="connsiteY2"/>
              </a:cxn>
            </a:cxnLst>
            <a:rect l="l" t="t" r="r" b="b"/>
            <a:pathLst>
              <a:path w="553064" h="582561">
                <a:moveTo>
                  <a:pt x="0" y="0"/>
                </a:moveTo>
                <a:lnTo>
                  <a:pt x="169606" y="582561"/>
                </a:lnTo>
                <a:lnTo>
                  <a:pt x="553064" y="582561"/>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3" name="Text Box 31"/>
          <p:cNvSpPr txBox="1">
            <a:spLocks noChangeArrowheads="1"/>
          </p:cNvSpPr>
          <p:nvPr/>
        </p:nvSpPr>
        <p:spPr bwMode="auto">
          <a:xfrm>
            <a:off x="4439537" y="1898533"/>
            <a:ext cx="11630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Metaphase </a:t>
            </a:r>
            <a:r>
              <a:rPr lang="en-US" sz="1400" dirty="0">
                <a:solidFill>
                  <a:srgbClr val="000000"/>
                </a:solidFill>
                <a:latin typeface="Times New Roman" panose="02020603050405020304" pitchFamily="18" charset="0"/>
                <a:cs typeface="Times New Roman" panose="02020603050405020304" pitchFamily="18" charset="0"/>
              </a:rPr>
              <a:t>II</a:t>
            </a:r>
          </a:p>
        </p:txBody>
      </p:sp>
      <p:sp>
        <p:nvSpPr>
          <p:cNvPr id="14" name="Text Box 31"/>
          <p:cNvSpPr txBox="1">
            <a:spLocks noChangeArrowheads="1"/>
          </p:cNvSpPr>
          <p:nvPr/>
        </p:nvSpPr>
        <p:spPr bwMode="auto">
          <a:xfrm>
            <a:off x="807344" y="1776063"/>
            <a:ext cx="1381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err="1">
                <a:solidFill>
                  <a:srgbClr val="000000"/>
                </a:solidFill>
                <a:latin typeface="Arial" charset="0"/>
              </a:rPr>
              <a:t>Telophase</a:t>
            </a:r>
            <a:r>
              <a:rPr lang="en-US" sz="1400" dirty="0">
                <a:solidFill>
                  <a:srgbClr val="000000"/>
                </a:solidFill>
                <a:latin typeface="Arial" charset="0"/>
              </a:rPr>
              <a:t> </a:t>
            </a:r>
            <a:r>
              <a:rPr lang="en-US" sz="1400" dirty="0">
                <a:solidFill>
                  <a:srgbClr val="000000"/>
                </a:solidFill>
                <a:latin typeface="Times New Roman" panose="02020603050405020304" pitchFamily="18" charset="0"/>
                <a:cs typeface="Times New Roman" panose="02020603050405020304" pitchFamily="18" charset="0"/>
              </a:rPr>
              <a:t>I</a:t>
            </a:r>
            <a:r>
              <a:rPr lang="en-US" sz="1400" dirty="0">
                <a:solidFill>
                  <a:srgbClr val="000000"/>
                </a:solidFill>
                <a:latin typeface="Arial" charset="0"/>
              </a:rPr>
              <a:t> and</a:t>
            </a:r>
            <a:br>
              <a:rPr lang="en-US" sz="1400" dirty="0">
                <a:solidFill>
                  <a:srgbClr val="000000"/>
                </a:solidFill>
                <a:latin typeface="Arial" charset="0"/>
              </a:rPr>
            </a:br>
            <a:r>
              <a:rPr lang="en-US" sz="1400" dirty="0">
                <a:solidFill>
                  <a:srgbClr val="000000"/>
                </a:solidFill>
                <a:latin typeface="Arial" charset="0"/>
              </a:rPr>
              <a:t>Cytokinesis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024422" y="1891158"/>
            <a:ext cx="11630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Anaphase </a:t>
            </a:r>
            <a:r>
              <a:rPr lang="en-US" sz="1400" dirty="0">
                <a:solidFill>
                  <a:srgbClr val="000000"/>
                </a:solidFill>
                <a:latin typeface="Times New Roman" panose="02020603050405020304" pitchFamily="18" charset="0"/>
                <a:cs typeface="Times New Roman" panose="02020603050405020304" pitchFamily="18" charset="0"/>
              </a:rPr>
              <a:t>II</a:t>
            </a:r>
          </a:p>
        </p:txBody>
      </p:sp>
      <p:sp>
        <p:nvSpPr>
          <p:cNvPr id="16" name="Text Box 31"/>
          <p:cNvSpPr txBox="1">
            <a:spLocks noChangeArrowheads="1"/>
          </p:cNvSpPr>
          <p:nvPr/>
        </p:nvSpPr>
        <p:spPr bwMode="auto">
          <a:xfrm>
            <a:off x="7354971" y="1790811"/>
            <a:ext cx="1381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err="1">
                <a:solidFill>
                  <a:srgbClr val="000000"/>
                </a:solidFill>
                <a:latin typeface="Arial" charset="0"/>
              </a:rPr>
              <a:t>Telophase</a:t>
            </a:r>
            <a:r>
              <a:rPr lang="en-US" sz="1400" dirty="0">
                <a:solidFill>
                  <a:srgbClr val="000000"/>
                </a:solidFill>
                <a:latin typeface="Arial" charset="0"/>
              </a:rPr>
              <a:t> </a:t>
            </a:r>
            <a:r>
              <a:rPr lang="en-US" sz="1400" dirty="0">
                <a:solidFill>
                  <a:srgbClr val="000000"/>
                </a:solidFill>
                <a:latin typeface="Times New Roman" panose="02020603050405020304" pitchFamily="18" charset="0"/>
                <a:cs typeface="Times New Roman" panose="02020603050405020304" pitchFamily="18" charset="0"/>
              </a:rPr>
              <a:t>II</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Arial" charset="0"/>
              </a:rPr>
              <a:t>and Cytokinesis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7" name="Text Box 31"/>
          <p:cNvSpPr txBox="1">
            <a:spLocks noChangeArrowheads="1"/>
          </p:cNvSpPr>
          <p:nvPr/>
        </p:nvSpPr>
        <p:spPr bwMode="auto">
          <a:xfrm>
            <a:off x="7494103" y="3480744"/>
            <a:ext cx="1114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Haploid</a:t>
            </a:r>
            <a:br>
              <a:rPr lang="en-US" sz="1400" dirty="0">
                <a:solidFill>
                  <a:srgbClr val="000000"/>
                </a:solidFill>
                <a:latin typeface="Arial" charset="0"/>
              </a:rPr>
            </a:br>
            <a:r>
              <a:rPr lang="en-US" sz="1400" dirty="0">
                <a:solidFill>
                  <a:srgbClr val="000000"/>
                </a:solidFill>
                <a:latin typeface="Arial" charset="0"/>
              </a:rPr>
              <a:t>daughter</a:t>
            </a:r>
            <a:br>
              <a:rPr lang="en-US" sz="1400" dirty="0">
                <a:solidFill>
                  <a:srgbClr val="000000"/>
                </a:solidFill>
                <a:latin typeface="Arial" charset="0"/>
              </a:rPr>
            </a:br>
            <a:r>
              <a:rPr lang="en-US" sz="1400" dirty="0">
                <a:solidFill>
                  <a:srgbClr val="000000"/>
                </a:solidFill>
                <a:latin typeface="Arial" charset="0"/>
              </a:rPr>
              <a:t>cells forming</a:t>
            </a:r>
          </a:p>
        </p:txBody>
      </p:sp>
      <p:sp>
        <p:nvSpPr>
          <p:cNvPr id="18" name="Text Box 31"/>
          <p:cNvSpPr txBox="1">
            <a:spLocks noChangeArrowheads="1"/>
          </p:cNvSpPr>
          <p:nvPr/>
        </p:nvSpPr>
        <p:spPr bwMode="auto">
          <a:xfrm>
            <a:off x="378869" y="2585158"/>
            <a:ext cx="7854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Cleavage</a:t>
            </a:r>
            <a:br>
              <a:rPr lang="en-US" sz="1400" dirty="0">
                <a:solidFill>
                  <a:srgbClr val="000000"/>
                </a:solidFill>
                <a:latin typeface="Arial" charset="0"/>
              </a:rPr>
            </a:br>
            <a:r>
              <a:rPr lang="en-US" sz="1400" dirty="0">
                <a:solidFill>
                  <a:srgbClr val="000000"/>
                </a:solidFill>
                <a:latin typeface="Arial" charset="0"/>
              </a:rPr>
              <a:t>furrow</a:t>
            </a:r>
          </a:p>
        </p:txBody>
      </p:sp>
      <p:sp>
        <p:nvSpPr>
          <p:cNvPr id="19" name="Title 1">
            <a:extLst>
              <a:ext uri="{FF2B5EF4-FFF2-40B4-BE49-F238E27FC236}">
                <a16:creationId xmlns:a16="http://schemas.microsoft.com/office/drawing/2014/main" id="{58BB9A5D-3B7F-41B5-B7B6-E5DEE03E7FD5}"/>
              </a:ext>
            </a:extLst>
          </p:cNvPr>
          <p:cNvSpPr txBox="1">
            <a:spLocks/>
          </p:cNvSpPr>
          <p:nvPr/>
        </p:nvSpPr>
        <p:spPr>
          <a:xfrm>
            <a:off x="201970" y="199191"/>
            <a:ext cx="8475133" cy="1040341"/>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sz="6000" kern="0" dirty="0">
                <a:solidFill>
                  <a:srgbClr val="00B050"/>
                </a:solidFill>
              </a:rPr>
              <a:t>Meiosis II Summary</a:t>
            </a:r>
          </a:p>
        </p:txBody>
      </p:sp>
    </p:spTree>
    <p:extLst>
      <p:ext uri="{BB962C8B-B14F-4D97-AF65-F5344CB8AC3E}">
        <p14:creationId xmlns:p14="http://schemas.microsoft.com/office/powerpoint/2010/main" val="365247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A7D255-DFD1-41F1-822C-AD7129D6C628}" type="slidenum">
              <a:rPr kumimoji="0" lang="en-US" sz="1400" b="1"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4" name="Rectangle 2"/>
          <p:cNvSpPr>
            <a:spLocks noGrp="1" noChangeArrowheads="1"/>
          </p:cNvSpPr>
          <p:nvPr>
            <p:ph type="title"/>
          </p:nvPr>
        </p:nvSpPr>
        <p:spPr>
          <a:xfrm>
            <a:off x="1981200" y="381000"/>
            <a:ext cx="6477000" cy="838200"/>
          </a:xfrm>
        </p:spPr>
        <p:txBody>
          <a:bodyPr/>
          <a:lstStyle/>
          <a:p>
            <a:pPr eaLnBrk="1" hangingPunct="1">
              <a:defRPr/>
            </a:pPr>
            <a:r>
              <a:rPr lang="en-US" dirty="0">
                <a:solidFill>
                  <a:schemeClr val="tx1"/>
                </a:solidFill>
                <a:effectLst>
                  <a:outerShdw blurRad="38100" dist="38100" dir="2700000" algn="tl">
                    <a:srgbClr val="C0C0C0"/>
                  </a:outerShdw>
                </a:effectLst>
                <a:latin typeface="Comic Sans MS" pitchFamily="66" charset="0"/>
              </a:rPr>
              <a:t>Question:</a:t>
            </a:r>
          </a:p>
        </p:txBody>
      </p:sp>
      <p:sp>
        <p:nvSpPr>
          <p:cNvPr id="33795" name="Rectangle 3"/>
          <p:cNvSpPr>
            <a:spLocks noGrp="1" noChangeArrowheads="1"/>
          </p:cNvSpPr>
          <p:nvPr>
            <p:ph type="body" idx="1"/>
          </p:nvPr>
        </p:nvSpPr>
        <p:spPr>
          <a:xfrm>
            <a:off x="1981200" y="1600200"/>
            <a:ext cx="6477000" cy="4495800"/>
          </a:xfrm>
        </p:spPr>
        <p:txBody>
          <a:bodyPr/>
          <a:lstStyle/>
          <a:p>
            <a:pPr eaLnBrk="1" hangingPunct="1">
              <a:defRPr/>
            </a:pPr>
            <a:r>
              <a:rPr lang="en-US" sz="3600" b="1" dirty="0">
                <a:latin typeface="Comic Sans MS" pitchFamily="66" charset="0"/>
              </a:rPr>
              <a:t>What would be the complementary DNA strand for the following DNA sequence?</a:t>
            </a:r>
          </a:p>
          <a:p>
            <a:pPr eaLnBrk="1" hangingPunct="1">
              <a:buFontTx/>
              <a:buNone/>
              <a:defRPr/>
            </a:pPr>
            <a:endParaRPr lang="en-US" sz="3600" b="1" dirty="0">
              <a:latin typeface="Comic Sans MS" pitchFamily="66" charset="0"/>
            </a:endParaRPr>
          </a:p>
          <a:p>
            <a:pPr eaLnBrk="1" hangingPunct="1">
              <a:buFontTx/>
              <a:buNone/>
              <a:defRPr/>
            </a:pPr>
            <a:r>
              <a:rPr lang="en-US" sz="4400" b="1" dirty="0">
                <a:solidFill>
                  <a:schemeClr val="accent1"/>
                </a:solidFill>
                <a:effectLst>
                  <a:outerShdw blurRad="38100" dist="38100" dir="2700000" algn="tl">
                    <a:srgbClr val="C0C0C0"/>
                  </a:outerShdw>
                </a:effectLst>
              </a:rPr>
              <a:t>	</a:t>
            </a:r>
            <a:r>
              <a:rPr lang="en-US" sz="4400" b="1" dirty="0">
                <a:solidFill>
                  <a:srgbClr val="A50021"/>
                </a:solidFill>
                <a:effectLst>
                  <a:outerShdw blurRad="38100" dist="38100" dir="2700000" algn="tl">
                    <a:srgbClr val="C0C0C0"/>
                  </a:outerShdw>
                </a:effectLst>
                <a:latin typeface="Comic Sans MS" pitchFamily="66" charset="0"/>
              </a:rPr>
              <a:t>DNA </a:t>
            </a:r>
            <a:r>
              <a:rPr lang="en-US" sz="4400" b="1" dirty="0">
                <a:solidFill>
                  <a:srgbClr val="FF0000"/>
                </a:solidFill>
                <a:effectLst>
                  <a:outerShdw blurRad="38100" dist="38100" dir="2700000" algn="tl">
                    <a:srgbClr val="C0C0C0"/>
                  </a:outerShdw>
                </a:effectLst>
                <a:latin typeface="Comic Sans MS" pitchFamily="66" charset="0"/>
              </a:rPr>
              <a:t>-TAGGCT-</a:t>
            </a:r>
            <a:endParaRPr lang="en-US" sz="4400" b="1" dirty="0">
              <a:solidFill>
                <a:srgbClr val="A50021"/>
              </a:solidFill>
              <a:effectLst>
                <a:outerShdw blurRad="38100" dist="38100" dir="2700000" algn="tl">
                  <a:srgbClr val="C0C0C0"/>
                </a:outerShdw>
              </a:effectLst>
              <a:latin typeface="Comic Sans MS" pitchFamily="66" charset="0"/>
            </a:endParaRPr>
          </a:p>
        </p:txBody>
      </p:sp>
      <p:pic>
        <p:nvPicPr>
          <p:cNvPr id="6" name="Picture 5" descr="warm_up-01.eps">
            <a:extLst>
              <a:ext uri="{FF2B5EF4-FFF2-40B4-BE49-F238E27FC236}">
                <a16:creationId xmlns:a16="http://schemas.microsoft.com/office/drawing/2014/main" id="{0DAD5A89-7579-42BA-965D-FB59557B0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223234"/>
            <a:ext cx="1029929" cy="835078"/>
          </a:xfrm>
          <a:prstGeom prst="rect">
            <a:avLst/>
          </a:prstGeom>
        </p:spPr>
      </p:pic>
    </p:spTree>
    <p:extLst>
      <p:ext uri="{BB962C8B-B14F-4D97-AF65-F5344CB8AC3E}">
        <p14:creationId xmlns:p14="http://schemas.microsoft.com/office/powerpoint/2010/main" val="2691462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475133" cy="4758267"/>
          </a:xfrm>
        </p:spPr>
        <p:txBody>
          <a:bodyPr/>
          <a:lstStyle/>
          <a:p>
            <a:pPr>
              <a:spcBef>
                <a:spcPts val="1800"/>
              </a:spcBef>
            </a:pPr>
            <a:r>
              <a:rPr lang="en-US" b="1" dirty="0">
                <a:solidFill>
                  <a:srgbClr val="0000FF"/>
                </a:solidFill>
                <a:effectLst>
                  <a:outerShdw blurRad="38100" dist="38100" dir="2700000" algn="tl">
                    <a:srgbClr val="000000">
                      <a:alpha val="43137"/>
                    </a:srgbClr>
                  </a:outerShdw>
                </a:effectLst>
              </a:rPr>
              <a:t>MEIOSIS </a:t>
            </a:r>
            <a:r>
              <a:rPr 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r>
              <a:rPr lang="en-US" b="1" dirty="0">
                <a:solidFill>
                  <a:srgbClr val="0000FF"/>
                </a:solidFill>
                <a:effectLst>
                  <a:outerShdw blurRad="38100" dist="38100" dir="2700000" algn="tl">
                    <a:srgbClr val="000000">
                      <a:alpha val="43137"/>
                    </a:srgbClr>
                  </a:outerShdw>
                </a:effectLst>
              </a:rPr>
              <a:t> </a:t>
            </a:r>
            <a:r>
              <a:rPr lang="en-US" dirty="0"/>
              <a:t>follows </a:t>
            </a:r>
            <a:r>
              <a:rPr lang="en-US" b="1" dirty="0">
                <a:solidFill>
                  <a:srgbClr val="0000FF"/>
                </a:solidFill>
                <a:effectLst>
                  <a:outerShdw blurRad="38100" dist="38100" dir="2700000" algn="tl">
                    <a:srgbClr val="000000">
                      <a:alpha val="43137"/>
                    </a:srgbClr>
                  </a:outerShdw>
                </a:effectLst>
              </a:rPr>
              <a:t>MEIOSIS </a:t>
            </a:r>
            <a:r>
              <a:rPr 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dirty="0"/>
              <a:t> </a:t>
            </a:r>
            <a:r>
              <a:rPr lang="en-US" b="1" u="sng" dirty="0">
                <a:solidFill>
                  <a:srgbClr val="FF0000"/>
                </a:solidFill>
              </a:rPr>
              <a:t>without </a:t>
            </a:r>
            <a:r>
              <a:rPr lang="en-US" b="1" dirty="0">
                <a:solidFill>
                  <a:srgbClr val="7030A0"/>
                </a:solidFill>
              </a:rPr>
              <a:t>chromosome duplication</a:t>
            </a:r>
            <a:r>
              <a:rPr lang="en-US" dirty="0"/>
              <a:t>.</a:t>
            </a:r>
          </a:p>
          <a:p>
            <a:pPr>
              <a:spcBef>
                <a:spcPts val="1800"/>
              </a:spcBef>
            </a:pPr>
            <a:r>
              <a:rPr lang="en-US" dirty="0"/>
              <a:t>Each of the </a:t>
            </a:r>
            <a:r>
              <a:rPr lang="en-US" b="1" dirty="0">
                <a:solidFill>
                  <a:srgbClr val="FF0000"/>
                </a:solidFill>
              </a:rPr>
              <a:t>two haploid cells </a:t>
            </a:r>
            <a:r>
              <a:rPr lang="en-US" dirty="0"/>
              <a:t>that are products of </a:t>
            </a:r>
            <a:r>
              <a:rPr lang="en-US" b="1" dirty="0">
                <a:solidFill>
                  <a:srgbClr val="0000FF"/>
                </a:solidFill>
              </a:rPr>
              <a:t>MEIOSIS I </a:t>
            </a:r>
            <a:r>
              <a:rPr lang="en-US" dirty="0"/>
              <a:t>enters </a:t>
            </a:r>
            <a:r>
              <a:rPr lang="en-US" b="1" dirty="0">
                <a:solidFill>
                  <a:srgbClr val="0000FF"/>
                </a:solidFill>
              </a:rPr>
              <a:t>MEIOSIS </a:t>
            </a:r>
            <a:r>
              <a:rPr lang="en-US" b="1" dirty="0">
                <a:solidFill>
                  <a:srgbClr val="0000FF"/>
                </a:solidFill>
                <a:latin typeface="Times New Roman" panose="02020603050405020304" pitchFamily="18" charset="0"/>
                <a:cs typeface="Times New Roman" panose="02020603050405020304" pitchFamily="18" charset="0"/>
              </a:rPr>
              <a:t>II</a:t>
            </a:r>
            <a:r>
              <a:rPr lang="en-US" dirty="0"/>
              <a:t>.</a:t>
            </a:r>
          </a:p>
          <a:p>
            <a:pPr>
              <a:spcBef>
                <a:spcPts val="1800"/>
              </a:spcBef>
            </a:pPr>
            <a:r>
              <a:rPr lang="en-US" b="1" dirty="0">
                <a:solidFill>
                  <a:srgbClr val="0000FF"/>
                </a:solidFill>
                <a:effectLst>
                  <a:outerShdw blurRad="38100" dist="38100" dir="2700000" algn="tl">
                    <a:srgbClr val="000000">
                      <a:alpha val="43137"/>
                    </a:srgbClr>
                  </a:outerShdw>
                </a:effectLst>
              </a:rPr>
              <a:t>MEIOSIS </a:t>
            </a:r>
            <a:r>
              <a:rPr 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r>
              <a:rPr lang="en-US" b="1" dirty="0">
                <a:solidFill>
                  <a:srgbClr val="0000FF"/>
                </a:solidFill>
                <a:effectLst>
                  <a:outerShdw blurRad="38100" dist="38100" dir="2700000" algn="tl">
                    <a:srgbClr val="000000">
                      <a:alpha val="43137"/>
                    </a:srgbClr>
                  </a:outerShdw>
                </a:effectLst>
              </a:rPr>
              <a:t> </a:t>
            </a:r>
            <a:r>
              <a:rPr lang="en-US" b="1" dirty="0"/>
              <a:t>– </a:t>
            </a:r>
            <a:r>
              <a:rPr lang="en-US" sz="4800" b="1" dirty="0">
                <a:solidFill>
                  <a:srgbClr val="FF0000"/>
                </a:solidFill>
                <a:effectLst>
                  <a:outerShdw blurRad="38100" dist="38100" dir="2700000" algn="tl">
                    <a:srgbClr val="000000">
                      <a:alpha val="43137"/>
                    </a:srgbClr>
                  </a:outerShdw>
                </a:effectLst>
              </a:rPr>
              <a:t>Prophase </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spcBef>
                <a:spcPts val="1800"/>
              </a:spcBef>
            </a:pPr>
            <a:r>
              <a:rPr lang="en-US" dirty="0"/>
              <a:t>A spindle forms and moves chromosomes toward the middle of the cell. </a:t>
            </a:r>
          </a:p>
          <a:p>
            <a:pPr lvl="1">
              <a:spcBef>
                <a:spcPts val="1800"/>
              </a:spcBef>
            </a:pPr>
            <a:r>
              <a:rPr lang="en-US" sz="2800" dirty="0">
                <a:solidFill>
                  <a:srgbClr val="00B050"/>
                </a:solidFill>
                <a:ea typeface="ＭＳ Ｐゴシック" charset="0"/>
                <a:cs typeface="Arial"/>
              </a:rPr>
              <a:t>Chromatin coils into chromosomes.</a:t>
            </a:r>
            <a:endParaRPr lang="en-US" dirty="0">
              <a:solidFill>
                <a:srgbClr val="00B050"/>
              </a:solidFill>
            </a:endParaRPr>
          </a:p>
        </p:txBody>
      </p:sp>
      <p:sp>
        <p:nvSpPr>
          <p:cNvPr id="6" name="Title 1"/>
          <p:cNvSpPr>
            <a:spLocks noGrp="1"/>
          </p:cNvSpPr>
          <p:nvPr>
            <p:ph type="title"/>
          </p:nvPr>
        </p:nvSpPr>
        <p:spPr>
          <a:xfrm>
            <a:off x="381000" y="228600"/>
            <a:ext cx="8475133" cy="1040341"/>
          </a:xfrm>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spTree>
    <p:extLst>
      <p:ext uri="{BB962C8B-B14F-4D97-AF65-F5344CB8AC3E}">
        <p14:creationId xmlns:p14="http://schemas.microsoft.com/office/powerpoint/2010/main" val="315266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600200"/>
            <a:ext cx="8475133" cy="5029200"/>
          </a:xfrm>
        </p:spPr>
        <p:txBody>
          <a:bodyPr/>
          <a:lstStyle/>
          <a:p>
            <a:r>
              <a:rPr lang="en-US" b="1" dirty="0">
                <a:solidFill>
                  <a:srgbClr val="0000FF"/>
                </a:solidFill>
              </a:rPr>
              <a:t>MEIOSIS </a:t>
            </a:r>
            <a:r>
              <a:rPr lang="en-US" b="1" dirty="0">
                <a:solidFill>
                  <a:srgbClr val="0000FF"/>
                </a:solidFill>
                <a:latin typeface="Times New Roman" panose="02020603050405020304" pitchFamily="18" charset="0"/>
                <a:cs typeface="Times New Roman" panose="02020603050405020304" pitchFamily="18" charset="0"/>
              </a:rPr>
              <a:t>II</a:t>
            </a:r>
            <a:r>
              <a:rPr lang="en-US" b="1" dirty="0">
                <a:solidFill>
                  <a:srgbClr val="0000FF"/>
                </a:solidFill>
              </a:rPr>
              <a:t> </a:t>
            </a:r>
            <a:r>
              <a:rPr lang="en-US" b="1" dirty="0"/>
              <a:t>– </a:t>
            </a:r>
            <a:r>
              <a:rPr lang="en-US" sz="4400" b="1" dirty="0">
                <a:solidFill>
                  <a:srgbClr val="FF0000"/>
                </a:solidFill>
              </a:rPr>
              <a:t>Metaphase </a:t>
            </a:r>
            <a:r>
              <a:rPr lang="en-US" sz="4400" b="1" dirty="0">
                <a:solidFill>
                  <a:srgbClr val="FF0000"/>
                </a:solidFill>
                <a:latin typeface="Times New Roman" panose="02020603050405020304" pitchFamily="18" charset="0"/>
                <a:cs typeface="Times New Roman" panose="02020603050405020304" pitchFamily="18" charset="0"/>
              </a:rPr>
              <a:t>II</a:t>
            </a:r>
          </a:p>
          <a:p>
            <a:pPr marL="682625"/>
            <a:r>
              <a:rPr lang="en-US" dirty="0"/>
              <a:t>Duplicated chromosomes align at the cell equator like they are in mitosis.</a:t>
            </a:r>
          </a:p>
          <a:p>
            <a:pPr marL="682625"/>
            <a:r>
              <a:rPr lang="en-US" dirty="0">
                <a:solidFill>
                  <a:srgbClr val="00B050"/>
                </a:solidFill>
                <a:ea typeface="ＭＳ Ｐゴシック" charset="0"/>
                <a:cs typeface="Arial"/>
              </a:rPr>
              <a:t>Chromosomes attach to spindle fiber.</a:t>
            </a:r>
            <a:endParaRPr lang="en-US" b="1" dirty="0">
              <a:solidFill>
                <a:srgbClr val="00B050"/>
              </a:solidFill>
            </a:endParaRPr>
          </a:p>
          <a:p>
            <a:r>
              <a:rPr lang="en-US" b="1" dirty="0">
                <a:solidFill>
                  <a:srgbClr val="0000FF"/>
                </a:solidFill>
              </a:rPr>
              <a:t>MEIOSIS </a:t>
            </a:r>
            <a:r>
              <a:rPr lang="en-US" b="1" dirty="0">
                <a:solidFill>
                  <a:srgbClr val="0000FF"/>
                </a:solidFill>
                <a:latin typeface="Times New Roman" panose="02020603050405020304" pitchFamily="18" charset="0"/>
                <a:cs typeface="Times New Roman" panose="02020603050405020304" pitchFamily="18" charset="0"/>
              </a:rPr>
              <a:t>II</a:t>
            </a:r>
            <a:r>
              <a:rPr lang="en-US" b="1" dirty="0">
                <a:solidFill>
                  <a:srgbClr val="0000FF"/>
                </a:solidFill>
              </a:rPr>
              <a:t> </a:t>
            </a:r>
            <a:r>
              <a:rPr lang="en-US" b="1" dirty="0"/>
              <a:t>– </a:t>
            </a:r>
            <a:r>
              <a:rPr lang="en-US" sz="4400" b="1" dirty="0">
                <a:solidFill>
                  <a:srgbClr val="FF0000"/>
                </a:solidFill>
              </a:rPr>
              <a:t>Anaphase </a:t>
            </a:r>
            <a:r>
              <a:rPr lang="en-US" sz="4400" b="1" dirty="0">
                <a:solidFill>
                  <a:srgbClr val="FF0000"/>
                </a:solidFill>
                <a:latin typeface="Times New Roman" panose="02020603050405020304" pitchFamily="18" charset="0"/>
                <a:cs typeface="Times New Roman" panose="02020603050405020304" pitchFamily="18" charset="0"/>
              </a:rPr>
              <a:t>II</a:t>
            </a:r>
            <a:endParaRPr lang="en-US" b="1" dirty="0">
              <a:solidFill>
                <a:srgbClr val="FF0000"/>
              </a:solidFill>
              <a:latin typeface="Times New Roman" panose="02020603050405020304" pitchFamily="18" charset="0"/>
              <a:cs typeface="Times New Roman" panose="02020603050405020304" pitchFamily="18" charset="0"/>
            </a:endParaRPr>
          </a:p>
          <a:p>
            <a:pPr lvl="1"/>
            <a:r>
              <a:rPr lang="en-US" b="1" dirty="0">
                <a:solidFill>
                  <a:srgbClr val="0000FF"/>
                </a:solidFill>
              </a:rPr>
              <a:t>Sister chromatids </a:t>
            </a:r>
            <a:r>
              <a:rPr lang="en-US" b="1" dirty="0">
                <a:solidFill>
                  <a:srgbClr val="FF0000"/>
                </a:solidFill>
              </a:rPr>
              <a:t>separate</a:t>
            </a:r>
            <a:r>
              <a:rPr lang="en-US" dirty="0"/>
              <a:t>. </a:t>
            </a:r>
          </a:p>
          <a:p>
            <a:pPr lvl="1"/>
            <a:r>
              <a:rPr lang="en-US" dirty="0"/>
              <a:t>Individual chromosomes move toward opposite poles.</a:t>
            </a:r>
          </a:p>
          <a:p>
            <a:pPr lvl="1"/>
            <a:r>
              <a:rPr lang="en-US" sz="2800" dirty="0">
                <a:solidFill>
                  <a:srgbClr val="00B050"/>
                </a:solidFill>
                <a:ea typeface="ＭＳ Ｐゴシック" charset="0"/>
                <a:cs typeface="Arial"/>
              </a:rPr>
              <a:t>Centromeres split.</a:t>
            </a:r>
            <a:endParaRPr lang="en-US" dirty="0">
              <a:solidFill>
                <a:srgbClr val="00B050"/>
              </a:solidFill>
            </a:endParaRPr>
          </a:p>
        </p:txBody>
      </p:sp>
      <p:sp>
        <p:nvSpPr>
          <p:cNvPr id="6" name="Title 1"/>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spTree>
    <p:extLst>
      <p:ext uri="{BB962C8B-B14F-4D97-AF65-F5344CB8AC3E}">
        <p14:creationId xmlns:p14="http://schemas.microsoft.com/office/powerpoint/2010/main" val="2478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600201"/>
            <a:ext cx="8475133" cy="3575448"/>
          </a:xfrm>
        </p:spPr>
        <p:txBody>
          <a:bodyPr/>
          <a:lstStyle/>
          <a:p>
            <a:r>
              <a:rPr lang="en-US" b="1" dirty="0">
                <a:solidFill>
                  <a:srgbClr val="0000FF"/>
                </a:solidFill>
              </a:rPr>
              <a:t>MEIOSIS </a:t>
            </a:r>
            <a:r>
              <a:rPr lang="en-US" b="1" dirty="0">
                <a:solidFill>
                  <a:srgbClr val="0000FF"/>
                </a:solidFill>
                <a:latin typeface="Times New Roman" panose="02020603050405020304" pitchFamily="18" charset="0"/>
                <a:cs typeface="Times New Roman" panose="02020603050405020304" pitchFamily="18" charset="0"/>
              </a:rPr>
              <a:t>II</a:t>
            </a:r>
            <a:r>
              <a:rPr lang="en-US" b="1" dirty="0">
                <a:solidFill>
                  <a:srgbClr val="0000FF"/>
                </a:solidFill>
              </a:rPr>
              <a:t> </a:t>
            </a:r>
            <a:r>
              <a:rPr lang="en-US" b="1" dirty="0"/>
              <a:t>– </a:t>
            </a:r>
            <a:r>
              <a:rPr lang="en-US" sz="4400" b="1" dirty="0">
                <a:solidFill>
                  <a:srgbClr val="FF0000"/>
                </a:solidFill>
              </a:rPr>
              <a:t>Telophase </a:t>
            </a:r>
            <a:r>
              <a:rPr lang="en-US" sz="4400" b="1" dirty="0">
                <a:solidFill>
                  <a:srgbClr val="FF0000"/>
                </a:solidFill>
                <a:latin typeface="Times New Roman" panose="02020603050405020304" pitchFamily="18" charset="0"/>
                <a:cs typeface="Times New Roman" panose="02020603050405020304" pitchFamily="18" charset="0"/>
              </a:rPr>
              <a:t>II</a:t>
            </a:r>
            <a:r>
              <a:rPr lang="en-US" sz="4400" dirty="0">
                <a:solidFill>
                  <a:srgbClr val="FF0000"/>
                </a:solidFill>
              </a:rPr>
              <a:t> </a:t>
            </a:r>
            <a:endParaRPr lang="en-US" dirty="0">
              <a:solidFill>
                <a:srgbClr val="FF0000"/>
              </a:solidFill>
            </a:endParaRPr>
          </a:p>
          <a:p>
            <a:pPr lvl="1">
              <a:spcBef>
                <a:spcPts val="1800"/>
              </a:spcBef>
            </a:pPr>
            <a:r>
              <a:rPr lang="en-US" dirty="0"/>
              <a:t>Chromosomes have reached the poles of the cell.</a:t>
            </a:r>
          </a:p>
          <a:p>
            <a:pPr lvl="1">
              <a:spcBef>
                <a:spcPts val="1800"/>
              </a:spcBef>
            </a:pPr>
            <a:r>
              <a:rPr lang="en-US" dirty="0">
                <a:solidFill>
                  <a:srgbClr val="00B050"/>
                </a:solidFill>
              </a:rPr>
              <a:t>A nuclear envelope forms around each set of chromosomes.</a:t>
            </a:r>
          </a:p>
          <a:p>
            <a:pPr lvl="1">
              <a:spcBef>
                <a:spcPts val="1800"/>
              </a:spcBef>
            </a:pPr>
            <a:r>
              <a:rPr lang="en-US" dirty="0"/>
              <a:t>With </a:t>
            </a:r>
            <a:r>
              <a:rPr lang="en-US" b="1" dirty="0">
                <a:solidFill>
                  <a:srgbClr val="FF0000"/>
                </a:solidFill>
              </a:rPr>
              <a:t>Cytokinesis</a:t>
            </a:r>
            <a:r>
              <a:rPr lang="en-US" dirty="0"/>
              <a:t>, sister chromatids separate into </a:t>
            </a:r>
            <a:r>
              <a:rPr lang="en-US" b="1" dirty="0">
                <a:solidFill>
                  <a:srgbClr val="0000FF"/>
                </a:solidFill>
                <a:effectLst>
                  <a:outerShdw blurRad="38100" dist="38100" dir="2700000" algn="tl">
                    <a:srgbClr val="000000">
                      <a:alpha val="43137"/>
                    </a:srgbClr>
                  </a:outerShdw>
                </a:effectLst>
              </a:rPr>
              <a:t>FOUR HAPLOID CELLS </a:t>
            </a:r>
            <a:r>
              <a:rPr lang="en-US" dirty="0"/>
              <a:t>are produced.</a:t>
            </a:r>
          </a:p>
        </p:txBody>
      </p:sp>
      <p:sp>
        <p:nvSpPr>
          <p:cNvPr id="6" name="Title 1"/>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MEIOSIS</a:t>
            </a:r>
            <a:r>
              <a:rPr lang="en-US" sz="3200" dirty="0">
                <a:solidFill>
                  <a:srgbClr val="0000FF"/>
                </a:solidFill>
                <a:effectLst>
                  <a:outerShdw blurRad="38100" dist="38100" dir="2700000" algn="tl">
                    <a:srgbClr val="000000">
                      <a:alpha val="43137"/>
                    </a:srgbClr>
                  </a:outerShdw>
                </a:effectLst>
              </a:rPr>
              <a:t> </a:t>
            </a:r>
            <a:r>
              <a:rPr lang="en-US" sz="3200" u="sng" dirty="0">
                <a:solidFill>
                  <a:srgbClr val="0000FF"/>
                </a:solidFill>
                <a:effectLst>
                  <a:outerShdw blurRad="38100" dist="38100" dir="2700000" algn="tl">
                    <a:srgbClr val="000000">
                      <a:alpha val="43137"/>
                    </a:srgbClr>
                  </a:outerShdw>
                </a:effectLst>
              </a:rPr>
              <a:t>reduces</a:t>
            </a:r>
            <a:r>
              <a:rPr lang="en-US" sz="3200" dirty="0">
                <a:solidFill>
                  <a:srgbClr val="0000FF"/>
                </a:solidFill>
                <a:effectLst>
                  <a:outerShdw blurRad="38100" dist="38100" dir="2700000" algn="tl">
                    <a:srgbClr val="000000">
                      <a:alpha val="43137"/>
                    </a:srgbClr>
                  </a:outerShdw>
                </a:effectLst>
              </a:rPr>
              <a:t> the </a:t>
            </a:r>
            <a:r>
              <a:rPr lang="en-US" sz="3200" dirty="0">
                <a:solidFill>
                  <a:srgbClr val="FF0000"/>
                </a:solidFill>
                <a:effectLst>
                  <a:outerShdw blurRad="38100" dist="38100" dir="2700000" algn="tl">
                    <a:srgbClr val="000000">
                      <a:alpha val="43137"/>
                    </a:srgbClr>
                  </a:outerShdw>
                </a:effectLst>
              </a:rPr>
              <a:t>Chromosome Number </a:t>
            </a:r>
            <a:r>
              <a:rPr lang="en-US" sz="3200" dirty="0">
                <a:solidFill>
                  <a:srgbClr val="0000FF"/>
                </a:solidFill>
                <a:effectLst>
                  <a:outerShdw blurRad="38100" dist="38100" dir="2700000" algn="tl">
                    <a:srgbClr val="000000">
                      <a:alpha val="43137"/>
                    </a:srgbClr>
                  </a:outerShdw>
                </a:effectLst>
              </a:rPr>
              <a:t>from </a:t>
            </a:r>
            <a:r>
              <a:rPr lang="en-US" sz="3200" dirty="0">
                <a:solidFill>
                  <a:srgbClr val="FF0000"/>
                </a:solidFill>
                <a:effectLst>
                  <a:outerShdw blurRad="38100" dist="38100" dir="2700000" algn="tl">
                    <a:srgbClr val="000000">
                      <a:alpha val="43137"/>
                    </a:srgbClr>
                  </a:outerShdw>
                </a:effectLst>
              </a:rPr>
              <a:t>Diploid (2n)</a:t>
            </a:r>
            <a:r>
              <a:rPr lang="en-US" sz="3200" dirty="0">
                <a:solidFill>
                  <a:srgbClr val="0000FF"/>
                </a:solidFill>
                <a:effectLst>
                  <a:outerShdw blurRad="38100" dist="38100" dir="2700000" algn="tl">
                    <a:srgbClr val="000000">
                      <a:alpha val="43137"/>
                    </a:srgbClr>
                  </a:outerShdw>
                </a:effectLst>
              </a:rPr>
              <a:t> to </a:t>
            </a:r>
            <a:r>
              <a:rPr lang="en-US" sz="3200" dirty="0">
                <a:solidFill>
                  <a:srgbClr val="FF0000"/>
                </a:solidFill>
                <a:effectLst>
                  <a:outerShdw blurRad="38100" dist="38100" dir="2700000" algn="tl">
                    <a:srgbClr val="000000">
                      <a:alpha val="43137"/>
                    </a:srgbClr>
                  </a:outerShdw>
                </a:effectLst>
              </a:rPr>
              <a:t>Haploid (n)</a:t>
            </a:r>
          </a:p>
        </p:txBody>
      </p:sp>
      <p:sp>
        <p:nvSpPr>
          <p:cNvPr id="7" name="TextBox 6"/>
          <p:cNvSpPr txBox="1"/>
          <p:nvPr/>
        </p:nvSpPr>
        <p:spPr>
          <a:xfrm>
            <a:off x="6934200" y="6276886"/>
            <a:ext cx="1645508" cy="307777"/>
          </a:xfrm>
          <a:prstGeom prst="rect">
            <a:avLst/>
          </a:prstGeom>
          <a:solidFill>
            <a:srgbClr val="FFFF00"/>
          </a:solidFill>
        </p:spPr>
        <p:txBody>
          <a:bodyPr wrap="square" rtlCol="0">
            <a:spAutoFit/>
          </a:bodyPr>
          <a:lstStyle/>
          <a:p>
            <a:r>
              <a:rPr lang="en-US" sz="1400" b="1" dirty="0">
                <a:solidFill>
                  <a:srgbClr val="FF0000"/>
                </a:solidFill>
                <a:latin typeface="Franklin Gothic Heavy"/>
              </a:rPr>
              <a:t>Watch Animation</a:t>
            </a:r>
          </a:p>
        </p:txBody>
      </p:sp>
    </p:spTree>
    <p:extLst>
      <p:ext uri="{BB962C8B-B14F-4D97-AF65-F5344CB8AC3E}">
        <p14:creationId xmlns:p14="http://schemas.microsoft.com/office/powerpoint/2010/main" val="2519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3_6Meiosis-U.jpg"/>
          <p:cNvPicPr>
            <a:picLocks noChangeAspect="1"/>
          </p:cNvPicPr>
          <p:nvPr/>
        </p:nvPicPr>
        <p:blipFill rotWithShape="1">
          <a:blip r:embed="rId3" cstate="email">
            <a:extLst>
              <a:ext uri="{28A0092B-C50C-407E-A947-70E740481C1C}">
                <a14:useLocalDpi xmlns:a14="http://schemas.microsoft.com/office/drawing/2010/main" val="0"/>
              </a:ext>
            </a:extLst>
          </a:blip>
          <a:srcRect b="2537"/>
          <a:stretch/>
        </p:blipFill>
        <p:spPr>
          <a:xfrm>
            <a:off x="298704" y="646176"/>
            <a:ext cx="8546592" cy="5424424"/>
          </a:xfrm>
          <a:prstGeom prst="rect">
            <a:avLst/>
          </a:prstGeom>
        </p:spPr>
      </p:pic>
      <p:sp>
        <p:nvSpPr>
          <p:cNvPr id="7" name="Text Box 31"/>
          <p:cNvSpPr txBox="1">
            <a:spLocks noChangeArrowheads="1"/>
          </p:cNvSpPr>
          <p:nvPr/>
        </p:nvSpPr>
        <p:spPr bwMode="auto">
          <a:xfrm>
            <a:off x="4539615" y="3584416"/>
            <a:ext cx="21640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Sister chromatids</a:t>
            </a:r>
            <a:br>
              <a:rPr lang="en-US" sz="2000" dirty="0">
                <a:solidFill>
                  <a:srgbClr val="000000"/>
                </a:solidFill>
                <a:latin typeface="Arial" charset="0"/>
              </a:rPr>
            </a:br>
            <a:r>
              <a:rPr lang="en-US" sz="2000" dirty="0">
                <a:solidFill>
                  <a:srgbClr val="000000"/>
                </a:solidFill>
                <a:latin typeface="Arial" charset="0"/>
              </a:rPr>
              <a:t>separate</a:t>
            </a:r>
          </a:p>
        </p:txBody>
      </p:sp>
      <p:cxnSp>
        <p:nvCxnSpPr>
          <p:cNvPr id="8" name="Straight Connector 7"/>
          <p:cNvCxnSpPr/>
          <p:nvPr/>
        </p:nvCxnSpPr>
        <p:spPr bwMode="auto">
          <a:xfrm>
            <a:off x="5441931" y="4175594"/>
            <a:ext cx="451922" cy="5574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680174" y="1321160"/>
            <a:ext cx="1756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Prophase </a:t>
            </a:r>
            <a:r>
              <a:rPr lang="en-US" sz="2000" dirty="0">
                <a:solidFill>
                  <a:srgbClr val="000000"/>
                </a:solidFill>
                <a:latin typeface="Times New Roman" panose="02020603050405020304" pitchFamily="18" charset="0"/>
                <a:cs typeface="Times New Roman" panose="02020603050405020304" pitchFamily="18" charset="0"/>
              </a:rPr>
              <a:t>II</a:t>
            </a:r>
          </a:p>
        </p:txBody>
      </p:sp>
      <p:sp>
        <p:nvSpPr>
          <p:cNvPr id="10" name="Text Box 31"/>
          <p:cNvSpPr txBox="1">
            <a:spLocks noChangeArrowheads="1"/>
          </p:cNvSpPr>
          <p:nvPr/>
        </p:nvSpPr>
        <p:spPr bwMode="auto">
          <a:xfrm>
            <a:off x="2298930" y="807619"/>
            <a:ext cx="461184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000" cap="small" dirty="0">
                <a:solidFill>
                  <a:srgbClr val="000000"/>
                </a:solidFill>
                <a:latin typeface="Arial" charset="0"/>
              </a:rPr>
              <a:t>Meiosis </a:t>
            </a:r>
            <a:r>
              <a:rPr lang="en-US" sz="2000" cap="small" dirty="0">
                <a:solidFill>
                  <a:srgbClr val="000000"/>
                </a:solidFill>
                <a:latin typeface="Times New Roman" panose="02020603050405020304" pitchFamily="18" charset="0"/>
                <a:cs typeface="Times New Roman" panose="02020603050405020304" pitchFamily="18" charset="0"/>
              </a:rPr>
              <a:t>II</a:t>
            </a:r>
            <a:r>
              <a:rPr lang="en-US" sz="2000" cap="small" dirty="0">
                <a:solidFill>
                  <a:srgbClr val="000000"/>
                </a:solidFill>
                <a:latin typeface="Arial" charset="0"/>
              </a:rPr>
              <a:t>: </a:t>
            </a:r>
            <a:r>
              <a:rPr lang="en-US" sz="2000" dirty="0">
                <a:solidFill>
                  <a:srgbClr val="000000"/>
                </a:solidFill>
                <a:latin typeface="Arial" charset="0"/>
              </a:rPr>
              <a:t>Sister chromatids separate</a:t>
            </a:r>
          </a:p>
        </p:txBody>
      </p:sp>
      <p:cxnSp>
        <p:nvCxnSpPr>
          <p:cNvPr id="11" name="Straight Connector 10"/>
          <p:cNvCxnSpPr/>
          <p:nvPr/>
        </p:nvCxnSpPr>
        <p:spPr bwMode="auto">
          <a:xfrm flipH="1">
            <a:off x="5405857" y="4175594"/>
            <a:ext cx="36075" cy="54327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2720158" y="1321840"/>
            <a:ext cx="1884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Metaphase </a:t>
            </a:r>
            <a:r>
              <a:rPr lang="en-US" sz="2000" dirty="0">
                <a:solidFill>
                  <a:srgbClr val="000000"/>
                </a:solidFill>
                <a:latin typeface="Times New Roman" panose="02020603050405020304" pitchFamily="18" charset="0"/>
                <a:cs typeface="Times New Roman" panose="02020603050405020304" pitchFamily="18" charset="0"/>
              </a:rPr>
              <a:t>II</a:t>
            </a:r>
          </a:p>
        </p:txBody>
      </p:sp>
      <p:sp>
        <p:nvSpPr>
          <p:cNvPr id="13" name="Text Box 31"/>
          <p:cNvSpPr txBox="1">
            <a:spLocks noChangeArrowheads="1"/>
          </p:cNvSpPr>
          <p:nvPr/>
        </p:nvSpPr>
        <p:spPr bwMode="auto">
          <a:xfrm>
            <a:off x="4952162" y="1314465"/>
            <a:ext cx="14966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Anaphase </a:t>
            </a:r>
            <a:r>
              <a:rPr lang="en-US" sz="2000" dirty="0">
                <a:solidFill>
                  <a:srgbClr val="000000"/>
                </a:solidFill>
                <a:latin typeface="Times New Roman" panose="02020603050405020304" pitchFamily="18" charset="0"/>
                <a:cs typeface="Times New Roman" panose="02020603050405020304" pitchFamily="18" charset="0"/>
              </a:rPr>
              <a:t>II</a:t>
            </a:r>
          </a:p>
        </p:txBody>
      </p:sp>
      <p:sp>
        <p:nvSpPr>
          <p:cNvPr id="14" name="Text Box 31"/>
          <p:cNvSpPr txBox="1">
            <a:spLocks noChangeArrowheads="1"/>
          </p:cNvSpPr>
          <p:nvPr/>
        </p:nvSpPr>
        <p:spPr bwMode="auto">
          <a:xfrm>
            <a:off x="6648472" y="1157846"/>
            <a:ext cx="223919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err="1">
                <a:solidFill>
                  <a:srgbClr val="000000"/>
                </a:solidFill>
                <a:latin typeface="Arial" charset="0"/>
              </a:rPr>
              <a:t>Telophase</a:t>
            </a:r>
            <a:r>
              <a:rPr lang="en-US" sz="2000" dirty="0">
                <a:solidFill>
                  <a:srgbClr val="000000"/>
                </a:solidFill>
                <a:latin typeface="Arial" charset="0"/>
              </a:rPr>
              <a:t> </a:t>
            </a:r>
            <a:r>
              <a:rPr lang="en-US" sz="2000" dirty="0">
                <a:solidFill>
                  <a:srgbClr val="000000"/>
                </a:solidFill>
                <a:latin typeface="Times New Roman" panose="02020603050405020304" pitchFamily="18" charset="0"/>
                <a:cs typeface="Times New Roman" panose="02020603050405020304" pitchFamily="18" charset="0"/>
              </a:rPr>
              <a:t>II</a:t>
            </a:r>
            <a:br>
              <a:rPr lang="en-US" sz="2000" dirty="0">
                <a:solidFill>
                  <a:srgbClr val="000000"/>
                </a:solidFill>
                <a:latin typeface="Times New Roman" panose="02020603050405020304" pitchFamily="18" charset="0"/>
                <a:cs typeface="Times New Roman" panose="02020603050405020304" pitchFamily="18" charset="0"/>
              </a:rPr>
            </a:br>
            <a:r>
              <a:rPr lang="en-US" sz="2000" dirty="0">
                <a:solidFill>
                  <a:srgbClr val="000000"/>
                </a:solidFill>
                <a:latin typeface="Arial" charset="0"/>
              </a:rPr>
              <a:t>and Cytokinesis</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991858" y="3516942"/>
            <a:ext cx="15933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Haploid</a:t>
            </a:r>
            <a:br>
              <a:rPr lang="en-US" sz="2000" dirty="0">
                <a:solidFill>
                  <a:srgbClr val="000000"/>
                </a:solidFill>
                <a:latin typeface="Arial" charset="0"/>
              </a:rPr>
            </a:br>
            <a:r>
              <a:rPr lang="en-US" sz="2000" dirty="0">
                <a:solidFill>
                  <a:srgbClr val="000000"/>
                </a:solidFill>
                <a:latin typeface="Arial" charset="0"/>
              </a:rPr>
              <a:t>daughter</a:t>
            </a:r>
            <a:br>
              <a:rPr lang="en-US" sz="2000" dirty="0">
                <a:solidFill>
                  <a:srgbClr val="000000"/>
                </a:solidFill>
                <a:latin typeface="Arial" charset="0"/>
              </a:rPr>
            </a:br>
            <a:r>
              <a:rPr lang="en-US" sz="2000" dirty="0">
                <a:solidFill>
                  <a:srgbClr val="000000"/>
                </a:solidFill>
                <a:latin typeface="Arial" charset="0"/>
              </a:rPr>
              <a:t>cells forming</a:t>
            </a:r>
          </a:p>
        </p:txBody>
      </p:sp>
      <p:sp>
        <p:nvSpPr>
          <p:cNvPr id="16" name="Rectangle 3">
            <a:extLst>
              <a:ext uri="{FF2B5EF4-FFF2-40B4-BE49-F238E27FC236}">
                <a16:creationId xmlns:a16="http://schemas.microsoft.com/office/drawing/2014/main" id="{6461BC14-FD50-4668-A5F3-3C2EB128F727}"/>
              </a:ext>
            </a:extLst>
          </p:cNvPr>
          <p:cNvSpPr txBox="1">
            <a:spLocks noChangeArrowheads="1"/>
          </p:cNvSpPr>
          <p:nvPr/>
        </p:nvSpPr>
        <p:spPr bwMode="auto">
          <a:xfrm>
            <a:off x="332862" y="1265555"/>
            <a:ext cx="204348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17" name="Rectangle 3">
            <a:extLst>
              <a:ext uri="{FF2B5EF4-FFF2-40B4-BE49-F238E27FC236}">
                <a16:creationId xmlns:a16="http://schemas.microsoft.com/office/drawing/2014/main" id="{9AEB2592-9F20-4779-8F0D-240BB1E3E19F}"/>
              </a:ext>
            </a:extLst>
          </p:cNvPr>
          <p:cNvSpPr txBox="1">
            <a:spLocks noChangeArrowheads="1"/>
          </p:cNvSpPr>
          <p:nvPr/>
        </p:nvSpPr>
        <p:spPr bwMode="auto">
          <a:xfrm>
            <a:off x="2463645" y="1288792"/>
            <a:ext cx="204348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18" name="Rectangle 3">
            <a:extLst>
              <a:ext uri="{FF2B5EF4-FFF2-40B4-BE49-F238E27FC236}">
                <a16:creationId xmlns:a16="http://schemas.microsoft.com/office/drawing/2014/main" id="{C11EDAD5-0E00-48FD-8AC8-4072313BA1CB}"/>
              </a:ext>
            </a:extLst>
          </p:cNvPr>
          <p:cNvSpPr txBox="1">
            <a:spLocks noChangeArrowheads="1"/>
          </p:cNvSpPr>
          <p:nvPr/>
        </p:nvSpPr>
        <p:spPr bwMode="auto">
          <a:xfrm>
            <a:off x="4599900" y="1266718"/>
            <a:ext cx="204348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19" name="Rectangle 3">
            <a:extLst>
              <a:ext uri="{FF2B5EF4-FFF2-40B4-BE49-F238E27FC236}">
                <a16:creationId xmlns:a16="http://schemas.microsoft.com/office/drawing/2014/main" id="{B2F062BA-466B-4A29-AA49-5854B6DF2699}"/>
              </a:ext>
            </a:extLst>
          </p:cNvPr>
          <p:cNvSpPr txBox="1">
            <a:spLocks noChangeArrowheads="1"/>
          </p:cNvSpPr>
          <p:nvPr/>
        </p:nvSpPr>
        <p:spPr bwMode="auto">
          <a:xfrm>
            <a:off x="4539614" y="3477597"/>
            <a:ext cx="2164054" cy="6837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20" name="Rectangle 3">
            <a:extLst>
              <a:ext uri="{FF2B5EF4-FFF2-40B4-BE49-F238E27FC236}">
                <a16:creationId xmlns:a16="http://schemas.microsoft.com/office/drawing/2014/main" id="{F3ACE6CC-CC78-4658-A4D3-0C9C0EC2B03F}"/>
              </a:ext>
            </a:extLst>
          </p:cNvPr>
          <p:cNvSpPr txBox="1">
            <a:spLocks noChangeArrowheads="1"/>
          </p:cNvSpPr>
          <p:nvPr/>
        </p:nvSpPr>
        <p:spPr bwMode="auto">
          <a:xfrm>
            <a:off x="6945910" y="3516942"/>
            <a:ext cx="1639334"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
        <p:nvSpPr>
          <p:cNvPr id="21" name="Rectangle 3">
            <a:extLst>
              <a:ext uri="{FF2B5EF4-FFF2-40B4-BE49-F238E27FC236}">
                <a16:creationId xmlns:a16="http://schemas.microsoft.com/office/drawing/2014/main" id="{F86BEEAF-EB97-496F-AFD1-D2A06D584BA3}"/>
              </a:ext>
            </a:extLst>
          </p:cNvPr>
          <p:cNvSpPr txBox="1">
            <a:spLocks noChangeArrowheads="1"/>
          </p:cNvSpPr>
          <p:nvPr/>
        </p:nvSpPr>
        <p:spPr bwMode="auto">
          <a:xfrm>
            <a:off x="6801816" y="1184782"/>
            <a:ext cx="1924296" cy="5886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dirty="0">
                <a:solidFill>
                  <a:schemeClr val="bg2"/>
                </a:solidFill>
                <a:effectLst>
                  <a:outerShdw blurRad="38100" dist="38100" dir="2700000" algn="tl">
                    <a:srgbClr val="C0C0C0"/>
                  </a:outerShdw>
                </a:effectLst>
                <a:latin typeface="Comic Sans MS" pitchFamily="66" charset="0"/>
              </a:rPr>
              <a:t>?</a:t>
            </a:r>
          </a:p>
        </p:txBody>
      </p:sp>
    </p:spTree>
    <p:extLst>
      <p:ext uri="{BB962C8B-B14F-4D97-AF65-F5344CB8AC3E}">
        <p14:creationId xmlns:p14="http://schemas.microsoft.com/office/powerpoint/2010/main" val="291718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3_6Meiosis-U.jpg"/>
          <p:cNvPicPr>
            <a:picLocks noChangeAspect="1"/>
          </p:cNvPicPr>
          <p:nvPr/>
        </p:nvPicPr>
        <p:blipFill rotWithShape="1">
          <a:blip r:embed="rId3" cstate="email">
            <a:extLst>
              <a:ext uri="{28A0092B-C50C-407E-A947-70E740481C1C}">
                <a14:useLocalDpi xmlns:a14="http://schemas.microsoft.com/office/drawing/2010/main" val="0"/>
              </a:ext>
            </a:extLst>
          </a:blip>
          <a:srcRect b="2537"/>
          <a:stretch/>
        </p:blipFill>
        <p:spPr>
          <a:xfrm>
            <a:off x="298704" y="646176"/>
            <a:ext cx="8546592" cy="5424424"/>
          </a:xfrm>
          <a:prstGeom prst="rect">
            <a:avLst/>
          </a:prstGeom>
        </p:spPr>
      </p:pic>
      <p:sp>
        <p:nvSpPr>
          <p:cNvPr id="7" name="Text Box 31"/>
          <p:cNvSpPr txBox="1">
            <a:spLocks noChangeArrowheads="1"/>
          </p:cNvSpPr>
          <p:nvPr/>
        </p:nvSpPr>
        <p:spPr bwMode="auto">
          <a:xfrm>
            <a:off x="4539615" y="3584416"/>
            <a:ext cx="21640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Sister chromatids</a:t>
            </a:r>
            <a:br>
              <a:rPr lang="en-US" sz="2000" dirty="0">
                <a:solidFill>
                  <a:srgbClr val="000000"/>
                </a:solidFill>
                <a:latin typeface="Arial" charset="0"/>
              </a:rPr>
            </a:br>
            <a:r>
              <a:rPr lang="en-US" sz="2000" dirty="0">
                <a:solidFill>
                  <a:srgbClr val="000000"/>
                </a:solidFill>
                <a:latin typeface="Arial" charset="0"/>
              </a:rPr>
              <a:t>separate</a:t>
            </a:r>
          </a:p>
        </p:txBody>
      </p:sp>
      <p:cxnSp>
        <p:nvCxnSpPr>
          <p:cNvPr id="8" name="Straight Connector 7"/>
          <p:cNvCxnSpPr/>
          <p:nvPr/>
        </p:nvCxnSpPr>
        <p:spPr bwMode="auto">
          <a:xfrm>
            <a:off x="5441931" y="4175594"/>
            <a:ext cx="451922" cy="5574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680174" y="1321160"/>
            <a:ext cx="1756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Prophase </a:t>
            </a:r>
            <a:r>
              <a:rPr lang="en-US" sz="2000" dirty="0">
                <a:solidFill>
                  <a:srgbClr val="000000"/>
                </a:solidFill>
                <a:latin typeface="Times New Roman" panose="02020603050405020304" pitchFamily="18" charset="0"/>
                <a:cs typeface="Times New Roman" panose="02020603050405020304" pitchFamily="18" charset="0"/>
              </a:rPr>
              <a:t>II</a:t>
            </a:r>
          </a:p>
        </p:txBody>
      </p:sp>
      <p:sp>
        <p:nvSpPr>
          <p:cNvPr id="10" name="Text Box 31"/>
          <p:cNvSpPr txBox="1">
            <a:spLocks noChangeArrowheads="1"/>
          </p:cNvSpPr>
          <p:nvPr/>
        </p:nvSpPr>
        <p:spPr bwMode="auto">
          <a:xfrm>
            <a:off x="2298930" y="807619"/>
            <a:ext cx="461184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000" cap="small" dirty="0">
                <a:solidFill>
                  <a:srgbClr val="000000"/>
                </a:solidFill>
                <a:latin typeface="Arial" charset="0"/>
              </a:rPr>
              <a:t>Meiosis </a:t>
            </a:r>
            <a:r>
              <a:rPr lang="en-US" sz="2000" cap="small" dirty="0">
                <a:solidFill>
                  <a:srgbClr val="000000"/>
                </a:solidFill>
                <a:latin typeface="Times New Roman" panose="02020603050405020304" pitchFamily="18" charset="0"/>
                <a:cs typeface="Times New Roman" panose="02020603050405020304" pitchFamily="18" charset="0"/>
              </a:rPr>
              <a:t>II</a:t>
            </a:r>
            <a:r>
              <a:rPr lang="en-US" sz="2000" cap="small" dirty="0">
                <a:solidFill>
                  <a:srgbClr val="000000"/>
                </a:solidFill>
                <a:latin typeface="Arial" charset="0"/>
              </a:rPr>
              <a:t>: </a:t>
            </a:r>
            <a:r>
              <a:rPr lang="en-US" sz="2000" dirty="0">
                <a:solidFill>
                  <a:srgbClr val="000000"/>
                </a:solidFill>
                <a:latin typeface="Arial" charset="0"/>
              </a:rPr>
              <a:t>Sister chromatids separate</a:t>
            </a:r>
          </a:p>
        </p:txBody>
      </p:sp>
      <p:cxnSp>
        <p:nvCxnSpPr>
          <p:cNvPr id="11" name="Straight Connector 10"/>
          <p:cNvCxnSpPr/>
          <p:nvPr/>
        </p:nvCxnSpPr>
        <p:spPr bwMode="auto">
          <a:xfrm flipH="1">
            <a:off x="5405857" y="4175594"/>
            <a:ext cx="36075" cy="54327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2720158" y="1321840"/>
            <a:ext cx="1884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Metaphase </a:t>
            </a:r>
            <a:r>
              <a:rPr lang="en-US" sz="2000" dirty="0">
                <a:solidFill>
                  <a:srgbClr val="000000"/>
                </a:solidFill>
                <a:latin typeface="Times New Roman" panose="02020603050405020304" pitchFamily="18" charset="0"/>
                <a:cs typeface="Times New Roman" panose="02020603050405020304" pitchFamily="18" charset="0"/>
              </a:rPr>
              <a:t>II</a:t>
            </a:r>
          </a:p>
        </p:txBody>
      </p:sp>
      <p:sp>
        <p:nvSpPr>
          <p:cNvPr id="13" name="Text Box 31"/>
          <p:cNvSpPr txBox="1">
            <a:spLocks noChangeArrowheads="1"/>
          </p:cNvSpPr>
          <p:nvPr/>
        </p:nvSpPr>
        <p:spPr bwMode="auto">
          <a:xfrm>
            <a:off x="4952162" y="1314465"/>
            <a:ext cx="14966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Anaphase </a:t>
            </a:r>
            <a:r>
              <a:rPr lang="en-US" sz="2000" dirty="0">
                <a:solidFill>
                  <a:srgbClr val="000000"/>
                </a:solidFill>
                <a:latin typeface="Times New Roman" panose="02020603050405020304" pitchFamily="18" charset="0"/>
                <a:cs typeface="Times New Roman" panose="02020603050405020304" pitchFamily="18" charset="0"/>
              </a:rPr>
              <a:t>II</a:t>
            </a:r>
          </a:p>
        </p:txBody>
      </p:sp>
      <p:sp>
        <p:nvSpPr>
          <p:cNvPr id="14" name="Text Box 31"/>
          <p:cNvSpPr txBox="1">
            <a:spLocks noChangeArrowheads="1"/>
          </p:cNvSpPr>
          <p:nvPr/>
        </p:nvSpPr>
        <p:spPr bwMode="auto">
          <a:xfrm>
            <a:off x="6648472" y="1157846"/>
            <a:ext cx="223919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err="1">
                <a:solidFill>
                  <a:srgbClr val="000000"/>
                </a:solidFill>
                <a:latin typeface="Arial" charset="0"/>
              </a:rPr>
              <a:t>Telophase</a:t>
            </a:r>
            <a:r>
              <a:rPr lang="en-US" sz="2000" dirty="0">
                <a:solidFill>
                  <a:srgbClr val="000000"/>
                </a:solidFill>
                <a:latin typeface="Arial" charset="0"/>
              </a:rPr>
              <a:t> </a:t>
            </a:r>
            <a:r>
              <a:rPr lang="en-US" sz="2000" dirty="0">
                <a:solidFill>
                  <a:srgbClr val="000000"/>
                </a:solidFill>
                <a:latin typeface="Times New Roman" panose="02020603050405020304" pitchFamily="18" charset="0"/>
                <a:cs typeface="Times New Roman" panose="02020603050405020304" pitchFamily="18" charset="0"/>
              </a:rPr>
              <a:t>II</a:t>
            </a:r>
            <a:br>
              <a:rPr lang="en-US" sz="2000" dirty="0">
                <a:solidFill>
                  <a:srgbClr val="000000"/>
                </a:solidFill>
                <a:latin typeface="Times New Roman" panose="02020603050405020304" pitchFamily="18" charset="0"/>
                <a:cs typeface="Times New Roman" panose="02020603050405020304" pitchFamily="18" charset="0"/>
              </a:rPr>
            </a:br>
            <a:r>
              <a:rPr lang="en-US" sz="2000" dirty="0">
                <a:solidFill>
                  <a:srgbClr val="000000"/>
                </a:solidFill>
                <a:latin typeface="Arial" charset="0"/>
              </a:rPr>
              <a:t>and Cytokinesis</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991858" y="3516942"/>
            <a:ext cx="15933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Haploid</a:t>
            </a:r>
            <a:br>
              <a:rPr lang="en-US" sz="2000" dirty="0">
                <a:solidFill>
                  <a:srgbClr val="000000"/>
                </a:solidFill>
                <a:latin typeface="Arial" charset="0"/>
              </a:rPr>
            </a:br>
            <a:r>
              <a:rPr lang="en-US" sz="2000" dirty="0">
                <a:solidFill>
                  <a:srgbClr val="000000"/>
                </a:solidFill>
                <a:latin typeface="Arial" charset="0"/>
              </a:rPr>
              <a:t>daughter</a:t>
            </a:r>
            <a:br>
              <a:rPr lang="en-US" sz="2000" dirty="0">
                <a:solidFill>
                  <a:srgbClr val="000000"/>
                </a:solidFill>
                <a:latin typeface="Arial" charset="0"/>
              </a:rPr>
            </a:br>
            <a:r>
              <a:rPr lang="en-US" sz="2000" dirty="0">
                <a:solidFill>
                  <a:srgbClr val="000000"/>
                </a:solidFill>
                <a:latin typeface="Arial" charset="0"/>
              </a:rPr>
              <a:t>cells forming</a:t>
            </a:r>
          </a:p>
        </p:txBody>
      </p:sp>
    </p:spTree>
    <p:extLst>
      <p:ext uri="{BB962C8B-B14F-4D97-AF65-F5344CB8AC3E}">
        <p14:creationId xmlns:p14="http://schemas.microsoft.com/office/powerpoint/2010/main" val="1696093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Slide Number Placeholder 6"/>
          <p:cNvSpPr>
            <a:spLocks noGrp="1"/>
          </p:cNvSpPr>
          <p:nvPr>
            <p:ph type="sldNum" sz="quarter" idx="12"/>
          </p:nvPr>
        </p:nvSpPr>
        <p:spPr>
          <a:noFill/>
        </p:spPr>
        <p:txBody>
          <a:bodyPr/>
          <a:lstStyle/>
          <a:p>
            <a:fld id="{1BC6B1B1-4C36-4052-B28D-354E108B78CA}" type="slidenum">
              <a:rPr lang="en-US" smtClean="0">
                <a:solidFill>
                  <a:srgbClr val="000000"/>
                </a:solidFill>
              </a:rPr>
              <a:pPr/>
              <a:t>55</a:t>
            </a:fld>
            <a:endParaRPr lang="en-US">
              <a:solidFill>
                <a:srgbClr val="000000"/>
              </a:solidFill>
            </a:endParaRPr>
          </a:p>
        </p:txBody>
      </p:sp>
      <p:sp>
        <p:nvSpPr>
          <p:cNvPr id="326658" name="Rectangle 2"/>
          <p:cNvSpPr>
            <a:spLocks noGrp="1" noChangeArrowheads="1"/>
          </p:cNvSpPr>
          <p:nvPr>
            <p:ph type="title"/>
          </p:nvPr>
        </p:nvSpPr>
        <p:spPr/>
        <p:txBody>
          <a:bodyPr/>
          <a:lstStyle/>
          <a:p>
            <a:pPr algn="ctr" eaLnBrk="1" hangingPunct="1">
              <a:defRPr/>
            </a:pPr>
            <a:r>
              <a:rPr lang="en-US" sz="4800" b="1" dirty="0">
                <a:effectLst>
                  <a:outerShdw blurRad="38100" dist="38100" dir="2700000" algn="tl">
                    <a:srgbClr val="C0C0C0"/>
                  </a:outerShdw>
                </a:effectLst>
                <a:latin typeface="Comic Sans MS" pitchFamily="66" charset="0"/>
              </a:rPr>
              <a:t>Meiosis in Human Males</a:t>
            </a:r>
          </a:p>
        </p:txBody>
      </p:sp>
      <p:sp>
        <p:nvSpPr>
          <p:cNvPr id="326659" name="Rectangle 3"/>
          <p:cNvSpPr>
            <a:spLocks noGrp="1" noChangeArrowheads="1"/>
          </p:cNvSpPr>
          <p:nvPr>
            <p:ph type="body" sz="half" idx="1"/>
          </p:nvPr>
        </p:nvSpPr>
        <p:spPr>
          <a:xfrm>
            <a:off x="76200" y="914400"/>
            <a:ext cx="4724400" cy="5486400"/>
          </a:xfrm>
        </p:spPr>
        <p:txBody>
          <a:bodyPr/>
          <a:lstStyle/>
          <a:p>
            <a:pPr marL="231775" indent="-227013" eaLnBrk="1" hangingPunct="1">
              <a:buClr>
                <a:schemeClr val="bg2"/>
              </a:buClr>
              <a:buFont typeface="Arial" panose="020B0604020202020204" pitchFamily="34" charset="0"/>
              <a:buChar char="•"/>
              <a:defRPr/>
            </a:pPr>
            <a:r>
              <a:rPr lang="en-US" b="1" dirty="0">
                <a:solidFill>
                  <a:schemeClr val="bg2"/>
                </a:solidFill>
                <a:effectLst>
                  <a:outerShdw blurRad="38100" dist="38100" dir="2700000" algn="tl">
                    <a:srgbClr val="C0C0C0"/>
                  </a:outerShdw>
                </a:effectLst>
                <a:latin typeface="Comic Sans MS" pitchFamily="66" charset="0"/>
              </a:rPr>
              <a:t>Occurs in the </a:t>
            </a:r>
            <a:r>
              <a:rPr lang="en-US" b="1" dirty="0">
                <a:solidFill>
                  <a:srgbClr val="339966"/>
                </a:solidFill>
                <a:effectLst>
                  <a:outerShdw blurRad="38100" dist="38100" dir="2700000" algn="tl">
                    <a:srgbClr val="C0C0C0"/>
                  </a:outerShdw>
                </a:effectLst>
                <a:latin typeface="Comic Sans MS" pitchFamily="66" charset="0"/>
              </a:rPr>
              <a:t>testes.</a:t>
            </a:r>
          </a:p>
          <a:p>
            <a:pPr marL="231775" indent="-227013" eaLnBrk="1" hangingPunct="1">
              <a:spcBef>
                <a:spcPts val="1800"/>
              </a:spcBef>
              <a:buClr>
                <a:schemeClr val="bg2"/>
              </a:buClr>
              <a:buFont typeface="Arial" panose="020B0604020202020204" pitchFamily="34" charset="0"/>
              <a:buChar char="•"/>
              <a:defRPr/>
            </a:pPr>
            <a:r>
              <a:rPr lang="en-US" b="1" dirty="0">
                <a:effectLst>
                  <a:outerShdw blurRad="38100" dist="38100" dir="2700000" algn="tl">
                    <a:srgbClr val="C0C0C0"/>
                  </a:outerShdw>
                </a:effectLst>
                <a:latin typeface="Comic Sans MS" pitchFamily="66" charset="0"/>
              </a:rPr>
              <a:t>Two divisions produce </a:t>
            </a:r>
            <a:r>
              <a:rPr lang="en-US" b="1" dirty="0">
                <a:solidFill>
                  <a:srgbClr val="00AC7F"/>
                </a:solidFill>
                <a:effectLst>
                  <a:outerShdw blurRad="38100" dist="38100" dir="2700000" algn="tl">
                    <a:srgbClr val="C0C0C0"/>
                  </a:outerShdw>
                </a:effectLst>
                <a:latin typeface="Comic Sans MS" pitchFamily="66" charset="0"/>
              </a:rPr>
              <a:t>4 sperm cells.</a:t>
            </a:r>
          </a:p>
          <a:p>
            <a:pPr marL="231775" indent="-227013" eaLnBrk="1" hangingPunct="1">
              <a:spcBef>
                <a:spcPts val="1800"/>
              </a:spcBef>
              <a:buClr>
                <a:schemeClr val="bg2"/>
              </a:buClr>
              <a:buFont typeface="Arial" panose="020B0604020202020204" pitchFamily="34" charset="0"/>
              <a:buChar char="•"/>
              <a:defRPr/>
            </a:pPr>
            <a:r>
              <a:rPr lang="en-US" b="1" dirty="0">
                <a:effectLst>
                  <a:outerShdw blurRad="38100" dist="38100" dir="2700000" algn="tl">
                    <a:srgbClr val="C0C0C0"/>
                  </a:outerShdw>
                </a:effectLst>
                <a:latin typeface="Comic Sans MS" pitchFamily="66" charset="0"/>
              </a:rPr>
              <a:t>Starts at the beginning of </a:t>
            </a:r>
            <a:r>
              <a:rPr lang="en-US" b="1" dirty="0">
                <a:solidFill>
                  <a:srgbClr val="00AC7F"/>
                </a:solidFill>
                <a:effectLst>
                  <a:outerShdw blurRad="38100" dist="38100" dir="2700000" algn="tl">
                    <a:srgbClr val="C0C0C0"/>
                  </a:outerShdw>
                </a:effectLst>
                <a:latin typeface="Comic Sans MS" pitchFamily="66" charset="0"/>
              </a:rPr>
              <a:t>puberty.</a:t>
            </a:r>
          </a:p>
          <a:p>
            <a:pPr marL="231775" indent="-227013" eaLnBrk="1" hangingPunct="1">
              <a:spcBef>
                <a:spcPts val="1800"/>
              </a:spcBef>
              <a:buClr>
                <a:schemeClr val="bg2"/>
              </a:buClr>
              <a:buFont typeface="Arial" panose="020B0604020202020204" pitchFamily="34" charset="0"/>
              <a:buChar char="•"/>
              <a:defRPr/>
            </a:pPr>
            <a:r>
              <a:rPr lang="en-US" b="1" dirty="0">
                <a:solidFill>
                  <a:srgbClr val="FF0000"/>
                </a:solidFill>
                <a:effectLst>
                  <a:outerShdw blurRad="38100" dist="38100" dir="2700000" algn="tl">
                    <a:srgbClr val="C0C0C0"/>
                  </a:outerShdw>
                </a:effectLst>
                <a:latin typeface="Comic Sans MS" pitchFamily="66" charset="0"/>
              </a:rPr>
              <a:t>Men produce about 250,000,000 sperm per day.</a:t>
            </a:r>
          </a:p>
        </p:txBody>
      </p:sp>
      <p:pic>
        <p:nvPicPr>
          <p:cNvPr id="326661" name="Picture 5" descr="FG10_06"/>
          <p:cNvPicPr>
            <a:picLocks noGrp="1" noChangeAspect="1" noChangeArrowheads="1"/>
          </p:cNvPicPr>
          <p:nvPr>
            <p:ph type="clipArt" sz="half" idx="2"/>
          </p:nvPr>
        </p:nvPicPr>
        <p:blipFill>
          <a:blip r:embed="rId3" cstate="print"/>
          <a:srcRect l="9048" t="3732" r="9067" b="7291"/>
          <a:stretch>
            <a:fillRect/>
          </a:stretch>
        </p:blipFill>
        <p:spPr>
          <a:xfrm>
            <a:off x="4800600" y="1066800"/>
            <a:ext cx="4343400" cy="5029200"/>
          </a:xfrm>
          <a:noFill/>
        </p:spPr>
      </p:pic>
    </p:spTree>
    <p:extLst>
      <p:ext uri="{BB962C8B-B14F-4D97-AF65-F5344CB8AC3E}">
        <p14:creationId xmlns:p14="http://schemas.microsoft.com/office/powerpoint/2010/main" val="42334445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fade">
                                      <p:cBhvr>
                                        <p:cTn id="7" dur="500"/>
                                        <p:tgtEl>
                                          <p:spTgt spid="32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fade">
                                      <p:cBhvr>
                                        <p:cTn id="12" dur="500"/>
                                        <p:tgtEl>
                                          <p:spTgt spid="326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fade">
                                      <p:cBhvr>
                                        <p:cTn id="17" dur="500"/>
                                        <p:tgtEl>
                                          <p:spTgt spid="326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fade">
                                      <p:cBhvr>
                                        <p:cTn id="22" dur="500"/>
                                        <p:tgtEl>
                                          <p:spTgt spid="326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6661"/>
                                        </p:tgtEl>
                                        <p:attrNameLst>
                                          <p:attrName>style.visibility</p:attrName>
                                        </p:attrNameLst>
                                      </p:cBhvr>
                                      <p:to>
                                        <p:strVal val="visible"/>
                                      </p:to>
                                    </p:set>
                                    <p:animEffect transition="in" filter="fade">
                                      <p:cBhvr>
                                        <p:cTn id="27" dur="500"/>
                                        <p:tgtEl>
                                          <p:spTgt spid="326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uiExpand="1"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Slide Number Placeholder 5"/>
          <p:cNvSpPr>
            <a:spLocks noGrp="1"/>
          </p:cNvSpPr>
          <p:nvPr>
            <p:ph type="sldNum" sz="quarter" idx="12"/>
          </p:nvPr>
        </p:nvSpPr>
        <p:spPr>
          <a:noFill/>
        </p:spPr>
        <p:txBody>
          <a:bodyPr/>
          <a:lstStyle/>
          <a:p>
            <a:fld id="{25FD6B95-7F80-43AF-9238-AE8B8D95B39A}" type="slidenum">
              <a:rPr lang="en-US" smtClean="0">
                <a:solidFill>
                  <a:srgbClr val="000000"/>
                </a:solidFill>
              </a:rPr>
              <a:pPr/>
              <a:t>56</a:t>
            </a:fld>
            <a:endParaRPr lang="en-US">
              <a:solidFill>
                <a:srgbClr val="000000"/>
              </a:solidFill>
            </a:endParaRPr>
          </a:p>
        </p:txBody>
      </p:sp>
      <p:sp>
        <p:nvSpPr>
          <p:cNvPr id="327682" name="Rectangle 1026"/>
          <p:cNvSpPr>
            <a:spLocks noGrp="1" noChangeArrowheads="1"/>
          </p:cNvSpPr>
          <p:nvPr>
            <p:ph type="title"/>
          </p:nvPr>
        </p:nvSpPr>
        <p:spPr/>
        <p:txBody>
          <a:bodyPr/>
          <a:lstStyle/>
          <a:p>
            <a:pPr algn="ctr" eaLnBrk="1" hangingPunct="1">
              <a:defRPr/>
            </a:pPr>
            <a:r>
              <a:rPr lang="en-US" sz="4800" b="1" dirty="0">
                <a:effectLst>
                  <a:outerShdw blurRad="38100" dist="38100" dir="2700000" algn="tl">
                    <a:srgbClr val="C0C0C0"/>
                  </a:outerShdw>
                </a:effectLst>
                <a:latin typeface="Comic Sans MS" pitchFamily="66" charset="0"/>
              </a:rPr>
              <a:t>Meiosis in Human Females</a:t>
            </a:r>
          </a:p>
        </p:txBody>
      </p:sp>
      <p:sp>
        <p:nvSpPr>
          <p:cNvPr id="327683" name="Rectangle 1027"/>
          <p:cNvSpPr>
            <a:spLocks noGrp="1" noChangeArrowheads="1"/>
          </p:cNvSpPr>
          <p:nvPr>
            <p:ph type="body" idx="1"/>
          </p:nvPr>
        </p:nvSpPr>
        <p:spPr>
          <a:xfrm>
            <a:off x="152400" y="838200"/>
            <a:ext cx="6705600" cy="5486400"/>
          </a:xfrm>
        </p:spPr>
        <p:txBody>
          <a:bodyPr/>
          <a:lstStyle/>
          <a:p>
            <a:pPr eaLnBrk="1" hangingPunct="1">
              <a:buClr>
                <a:schemeClr val="bg2"/>
              </a:buClr>
              <a:buFont typeface="Wingdings" pitchFamily="2" charset="2"/>
              <a:buChar char="ü"/>
              <a:defRPr/>
            </a:pPr>
            <a:r>
              <a:rPr lang="en-US" b="1" dirty="0">
                <a:effectLst>
                  <a:outerShdw blurRad="38100" dist="38100" dir="2700000" algn="tl">
                    <a:srgbClr val="C0C0C0"/>
                  </a:outerShdw>
                </a:effectLst>
                <a:latin typeface="Comic Sans MS" pitchFamily="66" charset="0"/>
              </a:rPr>
              <a:t>Occurs in the </a:t>
            </a:r>
            <a:r>
              <a:rPr lang="en-US" b="1" dirty="0">
                <a:solidFill>
                  <a:srgbClr val="339966"/>
                </a:solidFill>
                <a:effectLst>
                  <a:outerShdw blurRad="38100" dist="38100" dir="2700000" algn="tl">
                    <a:srgbClr val="C0C0C0"/>
                  </a:outerShdw>
                </a:effectLst>
                <a:latin typeface="Comic Sans MS" pitchFamily="66" charset="0"/>
              </a:rPr>
              <a:t>ovaries.</a:t>
            </a:r>
          </a:p>
          <a:p>
            <a:pPr eaLnBrk="1" hangingPunct="1">
              <a:spcBef>
                <a:spcPts val="1800"/>
              </a:spcBef>
              <a:buClr>
                <a:schemeClr val="bg2"/>
              </a:buClr>
              <a:buFont typeface="Wingdings" pitchFamily="2" charset="2"/>
              <a:buChar char="ü"/>
              <a:defRPr/>
            </a:pPr>
            <a:r>
              <a:rPr lang="en-US" b="1" dirty="0">
                <a:effectLst>
                  <a:outerShdw blurRad="38100" dist="38100" dir="2700000" algn="tl">
                    <a:srgbClr val="C0C0C0"/>
                  </a:outerShdw>
                </a:effectLst>
                <a:latin typeface="Comic Sans MS" pitchFamily="66" charset="0"/>
              </a:rPr>
              <a:t>Produces </a:t>
            </a:r>
            <a:r>
              <a:rPr lang="en-US" b="1" dirty="0">
                <a:solidFill>
                  <a:srgbClr val="339966"/>
                </a:solidFill>
                <a:effectLst>
                  <a:outerShdw blurRad="38100" dist="38100" dir="2700000" algn="tl">
                    <a:srgbClr val="C0C0C0"/>
                  </a:outerShdw>
                </a:effectLst>
                <a:latin typeface="Comic Sans MS" pitchFamily="66" charset="0"/>
              </a:rPr>
              <a:t>3 polar bodies</a:t>
            </a:r>
            <a:r>
              <a:rPr lang="en-US" b="1" dirty="0">
                <a:effectLst>
                  <a:outerShdw blurRad="38100" dist="38100" dir="2700000" algn="tl">
                    <a:srgbClr val="C0C0C0"/>
                  </a:outerShdw>
                </a:effectLst>
                <a:latin typeface="Comic Sans MS" pitchFamily="66" charset="0"/>
              </a:rPr>
              <a:t> that die and </a:t>
            </a:r>
            <a:r>
              <a:rPr lang="en-US" b="1" dirty="0">
                <a:solidFill>
                  <a:srgbClr val="339966"/>
                </a:solidFill>
                <a:effectLst>
                  <a:outerShdw blurRad="38100" dist="38100" dir="2700000" algn="tl">
                    <a:srgbClr val="C0C0C0"/>
                  </a:outerShdw>
                </a:effectLst>
                <a:latin typeface="Comic Sans MS" pitchFamily="66" charset="0"/>
              </a:rPr>
              <a:t>1 egg.</a:t>
            </a:r>
          </a:p>
          <a:p>
            <a:pPr eaLnBrk="1" hangingPunct="1">
              <a:spcBef>
                <a:spcPts val="1800"/>
              </a:spcBef>
              <a:buClr>
                <a:schemeClr val="bg2"/>
              </a:buClr>
              <a:buFont typeface="Wingdings" pitchFamily="2" charset="2"/>
              <a:buChar char="ü"/>
              <a:defRPr/>
            </a:pPr>
            <a:r>
              <a:rPr lang="en-US" b="1" dirty="0">
                <a:effectLst>
                  <a:outerShdw blurRad="38100" dist="38100" dir="2700000" algn="tl">
                    <a:srgbClr val="C0C0C0"/>
                  </a:outerShdw>
                </a:effectLst>
                <a:latin typeface="Comic Sans MS" pitchFamily="66" charset="0"/>
              </a:rPr>
              <a:t>Polar bodies die because of </a:t>
            </a:r>
            <a:r>
              <a:rPr lang="en-US" b="1" dirty="0">
                <a:solidFill>
                  <a:srgbClr val="339966"/>
                </a:solidFill>
                <a:effectLst>
                  <a:outerShdw blurRad="38100" dist="38100" dir="2700000" algn="tl">
                    <a:srgbClr val="C0C0C0"/>
                  </a:outerShdw>
                </a:effectLst>
                <a:latin typeface="Comic Sans MS" pitchFamily="66" charset="0"/>
              </a:rPr>
              <a:t>unequal division of cytoplasm.</a:t>
            </a:r>
          </a:p>
          <a:p>
            <a:pPr eaLnBrk="1" hangingPunct="1">
              <a:spcBef>
                <a:spcPts val="1800"/>
              </a:spcBef>
              <a:buClr>
                <a:schemeClr val="bg2"/>
              </a:buClr>
              <a:buFont typeface="Wingdings" pitchFamily="2" charset="2"/>
              <a:buChar char="ü"/>
              <a:defRPr/>
            </a:pPr>
            <a:r>
              <a:rPr lang="en-US" b="1" dirty="0">
                <a:effectLst>
                  <a:outerShdw blurRad="38100" dist="38100" dir="2700000" algn="tl">
                    <a:srgbClr val="C0C0C0"/>
                  </a:outerShdw>
                </a:effectLst>
                <a:latin typeface="Comic Sans MS" pitchFamily="66" charset="0"/>
              </a:rPr>
              <a:t>Immature egg called </a:t>
            </a:r>
            <a:r>
              <a:rPr lang="en-US" b="1" dirty="0">
                <a:solidFill>
                  <a:srgbClr val="339966"/>
                </a:solidFill>
                <a:effectLst>
                  <a:outerShdw blurRad="38100" dist="38100" dir="2700000" algn="tl">
                    <a:srgbClr val="C0C0C0"/>
                  </a:outerShdw>
                </a:effectLst>
                <a:latin typeface="Comic Sans MS" pitchFamily="66" charset="0"/>
              </a:rPr>
              <a:t>Oocyte.</a:t>
            </a:r>
          </a:p>
          <a:p>
            <a:pPr eaLnBrk="1" hangingPunct="1">
              <a:spcBef>
                <a:spcPts val="1800"/>
              </a:spcBef>
              <a:buClr>
                <a:schemeClr val="bg2"/>
              </a:buClr>
              <a:buFont typeface="Wingdings" pitchFamily="2" charset="2"/>
              <a:buChar char="ü"/>
              <a:defRPr/>
            </a:pPr>
            <a:r>
              <a:rPr lang="en-US" b="1" dirty="0">
                <a:effectLst>
                  <a:outerShdw blurRad="38100" dist="38100" dir="2700000" algn="tl">
                    <a:srgbClr val="C0C0C0"/>
                  </a:outerShdw>
                </a:effectLst>
                <a:latin typeface="Comic Sans MS" pitchFamily="66" charset="0"/>
              </a:rPr>
              <a:t>Starting at </a:t>
            </a:r>
            <a:r>
              <a:rPr lang="en-US" b="1" dirty="0">
                <a:solidFill>
                  <a:srgbClr val="00B050"/>
                </a:solidFill>
                <a:effectLst>
                  <a:outerShdw blurRad="38100" dist="38100" dir="2700000" algn="tl">
                    <a:srgbClr val="C0C0C0"/>
                  </a:outerShdw>
                </a:effectLst>
                <a:latin typeface="Comic Sans MS" pitchFamily="66" charset="0"/>
              </a:rPr>
              <a:t>puberty</a:t>
            </a:r>
            <a:r>
              <a:rPr lang="en-US" b="1" dirty="0">
                <a:effectLst>
                  <a:outerShdw blurRad="38100" dist="38100" dir="2700000" algn="tl">
                    <a:srgbClr val="C0C0C0"/>
                  </a:outerShdw>
                </a:effectLst>
                <a:latin typeface="Comic Sans MS" pitchFamily="66" charset="0"/>
              </a:rPr>
              <a:t>, one oocyte matures into an </a:t>
            </a:r>
            <a:r>
              <a:rPr lang="en-US" b="1" dirty="0">
                <a:solidFill>
                  <a:srgbClr val="339966"/>
                </a:solidFill>
                <a:effectLst>
                  <a:outerShdw blurRad="38100" dist="38100" dir="2700000" algn="tl">
                    <a:srgbClr val="C0C0C0"/>
                  </a:outerShdw>
                </a:effectLst>
                <a:latin typeface="Comic Sans MS" pitchFamily="66" charset="0"/>
              </a:rPr>
              <a:t>Egg </a:t>
            </a:r>
            <a:r>
              <a:rPr lang="en-US" b="1" dirty="0">
                <a:effectLst>
                  <a:outerShdw blurRad="38100" dist="38100" dir="2700000" algn="tl">
                    <a:srgbClr val="C0C0C0"/>
                  </a:outerShdw>
                </a:effectLst>
                <a:latin typeface="Comic Sans MS" pitchFamily="66" charset="0"/>
              </a:rPr>
              <a:t>every 28 days.</a:t>
            </a:r>
          </a:p>
        </p:txBody>
      </p:sp>
      <p:pic>
        <p:nvPicPr>
          <p:cNvPr id="3" name="Picture 2">
            <a:extLst>
              <a:ext uri="{FF2B5EF4-FFF2-40B4-BE49-F238E27FC236}">
                <a16:creationId xmlns:a16="http://schemas.microsoft.com/office/drawing/2014/main" id="{15FB8818-F6A1-45EA-BB13-FCC44EFAD516}"/>
              </a:ext>
            </a:extLst>
          </p:cNvPr>
          <p:cNvPicPr>
            <a:picLocks noChangeAspect="1"/>
          </p:cNvPicPr>
          <p:nvPr/>
        </p:nvPicPr>
        <p:blipFill>
          <a:blip r:embed="rId3"/>
          <a:stretch>
            <a:fillRect/>
          </a:stretch>
        </p:blipFill>
        <p:spPr>
          <a:xfrm>
            <a:off x="6288211" y="2209800"/>
            <a:ext cx="2855789" cy="2766346"/>
          </a:xfrm>
          <a:prstGeom prst="rect">
            <a:avLst/>
          </a:prstGeom>
        </p:spPr>
      </p:pic>
    </p:spTree>
    <p:extLst>
      <p:ext uri="{BB962C8B-B14F-4D97-AF65-F5344CB8AC3E}">
        <p14:creationId xmlns:p14="http://schemas.microsoft.com/office/powerpoint/2010/main" val="20258887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683">
                                            <p:txEl>
                                              <p:pRg st="0" end="0"/>
                                            </p:txEl>
                                          </p:spTgt>
                                        </p:tgtEl>
                                        <p:attrNameLst>
                                          <p:attrName>style.visibility</p:attrName>
                                        </p:attrNameLst>
                                      </p:cBhvr>
                                      <p:to>
                                        <p:strVal val="visible"/>
                                      </p:to>
                                    </p:set>
                                    <p:animEffect transition="in" filter="wipe(left)">
                                      <p:cBhvr>
                                        <p:cTn id="7" dur="500"/>
                                        <p:tgtEl>
                                          <p:spTgt spid="327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683">
                                            <p:txEl>
                                              <p:pRg st="1" end="1"/>
                                            </p:txEl>
                                          </p:spTgt>
                                        </p:tgtEl>
                                        <p:attrNameLst>
                                          <p:attrName>style.visibility</p:attrName>
                                        </p:attrNameLst>
                                      </p:cBhvr>
                                      <p:to>
                                        <p:strVal val="visible"/>
                                      </p:to>
                                    </p:set>
                                    <p:animEffect transition="in" filter="wipe(left)">
                                      <p:cBhvr>
                                        <p:cTn id="12" dur="500"/>
                                        <p:tgtEl>
                                          <p:spTgt spid="327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683">
                                            <p:txEl>
                                              <p:pRg st="2" end="2"/>
                                            </p:txEl>
                                          </p:spTgt>
                                        </p:tgtEl>
                                        <p:attrNameLst>
                                          <p:attrName>style.visibility</p:attrName>
                                        </p:attrNameLst>
                                      </p:cBhvr>
                                      <p:to>
                                        <p:strVal val="visible"/>
                                      </p:to>
                                    </p:set>
                                    <p:animEffect transition="in" filter="wipe(left)">
                                      <p:cBhvr>
                                        <p:cTn id="17" dur="500"/>
                                        <p:tgtEl>
                                          <p:spTgt spid="327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683">
                                            <p:txEl>
                                              <p:pRg st="3" end="3"/>
                                            </p:txEl>
                                          </p:spTgt>
                                        </p:tgtEl>
                                        <p:attrNameLst>
                                          <p:attrName>style.visibility</p:attrName>
                                        </p:attrNameLst>
                                      </p:cBhvr>
                                      <p:to>
                                        <p:strVal val="visible"/>
                                      </p:to>
                                    </p:set>
                                    <p:animEffect transition="in" filter="wipe(left)">
                                      <p:cBhvr>
                                        <p:cTn id="22" dur="500"/>
                                        <p:tgtEl>
                                          <p:spTgt spid="327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683">
                                            <p:txEl>
                                              <p:pRg st="4" end="4"/>
                                            </p:txEl>
                                          </p:spTgt>
                                        </p:tgtEl>
                                        <p:attrNameLst>
                                          <p:attrName>style.visibility</p:attrName>
                                        </p:attrNameLst>
                                      </p:cBhvr>
                                      <p:to>
                                        <p:strVal val="visible"/>
                                      </p:to>
                                    </p:set>
                                    <p:animEffect transition="in" filter="wipe(left)">
                                      <p:cBhvr>
                                        <p:cTn id="27" dur="500"/>
                                        <p:tgtEl>
                                          <p:spTgt spid="3276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uiExpand="1"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Slide Number Placeholder 4"/>
          <p:cNvSpPr>
            <a:spLocks noGrp="1"/>
          </p:cNvSpPr>
          <p:nvPr>
            <p:ph type="sldNum" sz="quarter" idx="12"/>
          </p:nvPr>
        </p:nvSpPr>
        <p:spPr>
          <a:noFill/>
        </p:spPr>
        <p:txBody>
          <a:bodyPr/>
          <a:lstStyle/>
          <a:p>
            <a:fld id="{053F6081-BE5B-4768-B952-644C48BF7B98}" type="slidenum">
              <a:rPr lang="en-US" smtClean="0">
                <a:solidFill>
                  <a:srgbClr val="000000"/>
                </a:solidFill>
              </a:rPr>
              <a:pPr/>
              <a:t>57</a:t>
            </a:fld>
            <a:endParaRPr lang="en-US">
              <a:solidFill>
                <a:srgbClr val="000000"/>
              </a:solidFill>
            </a:endParaRPr>
          </a:p>
        </p:txBody>
      </p:sp>
      <p:sp>
        <p:nvSpPr>
          <p:cNvPr id="324610" name="Rectangle 2"/>
          <p:cNvSpPr>
            <a:spLocks noGrp="1" noChangeArrowheads="1"/>
          </p:cNvSpPr>
          <p:nvPr>
            <p:ph type="title"/>
          </p:nvPr>
        </p:nvSpPr>
        <p:spPr>
          <a:xfrm>
            <a:off x="6705600" y="2362200"/>
            <a:ext cx="1676400" cy="1790700"/>
          </a:xfrm>
        </p:spPr>
        <p:txBody>
          <a:bodyPr/>
          <a:lstStyle/>
          <a:p>
            <a:pPr algn="ctr" eaLnBrk="1" hangingPunct="1">
              <a:defRPr/>
            </a:pPr>
            <a:r>
              <a:rPr lang="en-US" sz="3200" b="1" dirty="0">
                <a:effectLst>
                  <a:outerShdw blurRad="38100" dist="38100" dir="2700000" algn="tl">
                    <a:srgbClr val="C0C0C0"/>
                  </a:outerShdw>
                </a:effectLst>
                <a:latin typeface="Comic Sans MS" pitchFamily="66" charset="0"/>
              </a:rPr>
              <a:t>Meiosis in Humans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9104"/>
          <a:stretch/>
        </p:blipFill>
        <p:spPr>
          <a:xfrm>
            <a:off x="533400" y="76200"/>
            <a:ext cx="5791200" cy="732857"/>
          </a:xfrm>
          <a:prstGeom prst="rect">
            <a:avLst/>
          </a:prstGeom>
        </p:spPr>
      </p:pic>
      <p:pic>
        <p:nvPicPr>
          <p:cNvPr id="5" name="Picture 4">
            <a:extLst>
              <a:ext uri="{FF2B5EF4-FFF2-40B4-BE49-F238E27FC236}">
                <a16:creationId xmlns:a16="http://schemas.microsoft.com/office/drawing/2014/main" id="{350644AA-8E5C-417C-B6F2-E4EC95AC3FE5}"/>
              </a:ext>
            </a:extLst>
          </p:cNvPr>
          <p:cNvPicPr>
            <a:picLocks noChangeAspect="1"/>
          </p:cNvPicPr>
          <p:nvPr/>
        </p:nvPicPr>
        <p:blipFill rotWithShape="1">
          <a:blip r:embed="rId3">
            <a:extLst>
              <a:ext uri="{28A0092B-C50C-407E-A947-70E740481C1C}">
                <a14:useLocalDpi xmlns:a14="http://schemas.microsoft.com/office/drawing/2010/main" val="0"/>
              </a:ext>
            </a:extLst>
          </a:blip>
          <a:srcRect t="12029" b="65878"/>
          <a:stretch/>
        </p:blipFill>
        <p:spPr>
          <a:xfrm>
            <a:off x="533400" y="838200"/>
            <a:ext cx="5791200" cy="1485900"/>
          </a:xfrm>
          <a:prstGeom prst="rect">
            <a:avLst/>
          </a:prstGeom>
        </p:spPr>
      </p:pic>
      <p:pic>
        <p:nvPicPr>
          <p:cNvPr id="6" name="Picture 5">
            <a:extLst>
              <a:ext uri="{FF2B5EF4-FFF2-40B4-BE49-F238E27FC236}">
                <a16:creationId xmlns:a16="http://schemas.microsoft.com/office/drawing/2014/main" id="{FE7F6A02-CA20-4749-9522-E1F9CFEAA84D}"/>
              </a:ext>
            </a:extLst>
          </p:cNvPr>
          <p:cNvPicPr>
            <a:picLocks noChangeAspect="1"/>
          </p:cNvPicPr>
          <p:nvPr/>
        </p:nvPicPr>
        <p:blipFill rotWithShape="1">
          <a:blip r:embed="rId3">
            <a:extLst>
              <a:ext uri="{28A0092B-C50C-407E-A947-70E740481C1C}">
                <a14:useLocalDpi xmlns:a14="http://schemas.microsoft.com/office/drawing/2010/main" val="0"/>
              </a:ext>
            </a:extLst>
          </a:blip>
          <a:srcRect t="33556" b="44351"/>
          <a:stretch/>
        </p:blipFill>
        <p:spPr>
          <a:xfrm>
            <a:off x="533400" y="2286000"/>
            <a:ext cx="5791200" cy="1485900"/>
          </a:xfrm>
          <a:prstGeom prst="rect">
            <a:avLst/>
          </a:prstGeom>
        </p:spPr>
      </p:pic>
      <p:pic>
        <p:nvPicPr>
          <p:cNvPr id="7" name="Picture 6">
            <a:extLst>
              <a:ext uri="{FF2B5EF4-FFF2-40B4-BE49-F238E27FC236}">
                <a16:creationId xmlns:a16="http://schemas.microsoft.com/office/drawing/2014/main" id="{6065427E-2FA7-4907-9132-38EBD6628443}"/>
              </a:ext>
            </a:extLst>
          </p:cNvPr>
          <p:cNvPicPr>
            <a:picLocks noChangeAspect="1"/>
          </p:cNvPicPr>
          <p:nvPr/>
        </p:nvPicPr>
        <p:blipFill rotWithShape="1">
          <a:blip r:embed="rId3">
            <a:extLst>
              <a:ext uri="{28A0092B-C50C-407E-A947-70E740481C1C}">
                <a14:useLocalDpi xmlns:a14="http://schemas.microsoft.com/office/drawing/2010/main" val="0"/>
              </a:ext>
            </a:extLst>
          </a:blip>
          <a:srcRect t="54516" b="19591"/>
          <a:stretch/>
        </p:blipFill>
        <p:spPr>
          <a:xfrm>
            <a:off x="533400" y="3733800"/>
            <a:ext cx="5791200" cy="1741520"/>
          </a:xfrm>
          <a:prstGeom prst="rect">
            <a:avLst/>
          </a:prstGeom>
        </p:spPr>
      </p:pic>
      <p:pic>
        <p:nvPicPr>
          <p:cNvPr id="8" name="Picture 7">
            <a:extLst>
              <a:ext uri="{FF2B5EF4-FFF2-40B4-BE49-F238E27FC236}">
                <a16:creationId xmlns:a16="http://schemas.microsoft.com/office/drawing/2014/main" id="{AC2F4887-CF82-49BD-9963-CCF34C305592}"/>
              </a:ext>
            </a:extLst>
          </p:cNvPr>
          <p:cNvPicPr>
            <a:picLocks noChangeAspect="1"/>
          </p:cNvPicPr>
          <p:nvPr/>
        </p:nvPicPr>
        <p:blipFill rotWithShape="1">
          <a:blip r:embed="rId3">
            <a:extLst>
              <a:ext uri="{28A0092B-C50C-407E-A947-70E740481C1C}">
                <a14:useLocalDpi xmlns:a14="http://schemas.microsoft.com/office/drawing/2010/main" val="0"/>
              </a:ext>
            </a:extLst>
          </a:blip>
          <a:srcRect t="81141"/>
          <a:stretch/>
        </p:blipFill>
        <p:spPr>
          <a:xfrm>
            <a:off x="533400" y="5486400"/>
            <a:ext cx="5791200" cy="1268380"/>
          </a:xfrm>
          <a:prstGeom prst="rect">
            <a:avLst/>
          </a:prstGeom>
        </p:spPr>
      </p:pic>
    </p:spTree>
    <p:extLst>
      <p:ext uri="{BB962C8B-B14F-4D97-AF65-F5344CB8AC3E}">
        <p14:creationId xmlns:p14="http://schemas.microsoft.com/office/powerpoint/2010/main" val="2062127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Mitosis</a:t>
            </a:r>
            <a:r>
              <a:rPr lang="en-US" sz="3200" dirty="0">
                <a:solidFill>
                  <a:srgbClr val="0000FF"/>
                </a:solidFill>
                <a:effectLst>
                  <a:outerShdw blurRad="38100" dist="38100" dir="2700000" algn="tl">
                    <a:srgbClr val="000000">
                      <a:alpha val="43137"/>
                    </a:srgbClr>
                  </a:outerShdw>
                </a:effectLst>
              </a:rPr>
              <a:t> and </a:t>
            </a:r>
            <a:r>
              <a:rPr lang="en-US" sz="3200" dirty="0">
                <a:solidFill>
                  <a:srgbClr val="FF0000"/>
                </a:solidFill>
                <a:effectLst>
                  <a:outerShdw blurRad="38100" dist="38100" dir="2700000" algn="tl">
                    <a:srgbClr val="000000">
                      <a:alpha val="43137"/>
                    </a:srgbClr>
                  </a:outerShdw>
                </a:effectLst>
              </a:rPr>
              <a:t>Meiosis </a:t>
            </a:r>
            <a:r>
              <a:rPr lang="en-US" sz="3200" dirty="0">
                <a:solidFill>
                  <a:srgbClr val="0000FF"/>
                </a:solidFill>
                <a:effectLst>
                  <a:outerShdw blurRad="38100" dist="38100" dir="2700000" algn="tl">
                    <a:srgbClr val="000000">
                      <a:alpha val="43137"/>
                    </a:srgbClr>
                  </a:outerShdw>
                </a:effectLst>
              </a:rPr>
              <a:t>have Important Similarities and Differences </a:t>
            </a:r>
          </a:p>
        </p:txBody>
      </p:sp>
      <p:sp>
        <p:nvSpPr>
          <p:cNvPr id="3" name="Content Placeholder 2"/>
          <p:cNvSpPr>
            <a:spLocks noGrp="1"/>
          </p:cNvSpPr>
          <p:nvPr>
            <p:ph idx="1"/>
          </p:nvPr>
        </p:nvSpPr>
        <p:spPr/>
        <p:txBody>
          <a:bodyPr/>
          <a:lstStyle/>
          <a:p>
            <a:pPr>
              <a:spcBef>
                <a:spcPts val="1800"/>
              </a:spcBef>
            </a:pPr>
            <a:r>
              <a:rPr lang="en-US" b="1" dirty="0">
                <a:solidFill>
                  <a:srgbClr val="FF0000"/>
                </a:solidFill>
                <a:effectLst>
                  <a:outerShdw blurRad="38100" dist="38100" dir="2700000" algn="tl">
                    <a:srgbClr val="000000">
                      <a:alpha val="43137"/>
                    </a:srgbClr>
                  </a:outerShdw>
                </a:effectLst>
              </a:rPr>
              <a:t>Mitosis</a:t>
            </a:r>
            <a:r>
              <a:rPr lang="en-US" dirty="0"/>
              <a:t> and </a:t>
            </a:r>
            <a:r>
              <a:rPr lang="en-US" b="1" dirty="0">
                <a:solidFill>
                  <a:srgbClr val="FF0000"/>
                </a:solidFill>
                <a:effectLst>
                  <a:outerShdw blurRad="38100" dist="38100" dir="2700000" algn="tl">
                    <a:srgbClr val="000000">
                      <a:alpha val="43137"/>
                    </a:srgbClr>
                  </a:outerShdw>
                </a:effectLst>
              </a:rPr>
              <a:t>Meiosis</a:t>
            </a:r>
            <a:r>
              <a:rPr lang="en-US" dirty="0"/>
              <a:t> </a:t>
            </a:r>
            <a:r>
              <a:rPr lang="en-US" b="1" dirty="0"/>
              <a:t>both begin</a:t>
            </a:r>
            <a:r>
              <a:rPr lang="en-US" dirty="0"/>
              <a:t> with diploid (2n) parent cells that have </a:t>
            </a:r>
            <a:r>
              <a:rPr lang="en-US" b="1" dirty="0">
                <a:solidFill>
                  <a:srgbClr val="7030A0"/>
                </a:solidFill>
              </a:rPr>
              <a:t>chromosomes duplicated </a:t>
            </a:r>
            <a:r>
              <a:rPr lang="en-US" dirty="0"/>
              <a:t>during the previous </a:t>
            </a:r>
            <a:r>
              <a:rPr lang="en-US" b="1" dirty="0">
                <a:solidFill>
                  <a:srgbClr val="0000FF"/>
                </a:solidFill>
              </a:rPr>
              <a:t>Interphase</a:t>
            </a:r>
            <a:r>
              <a:rPr lang="en-US" dirty="0"/>
              <a:t>.</a:t>
            </a:r>
          </a:p>
          <a:p>
            <a:pPr>
              <a:spcBef>
                <a:spcPts val="1800"/>
              </a:spcBef>
            </a:pPr>
            <a:r>
              <a:rPr lang="en-US" dirty="0"/>
              <a:t>However, the </a:t>
            </a:r>
            <a:r>
              <a:rPr lang="en-US" b="1" dirty="0">
                <a:solidFill>
                  <a:srgbClr val="FF0000"/>
                </a:solidFill>
              </a:rPr>
              <a:t>End Products Differ</a:t>
            </a:r>
            <a:r>
              <a:rPr lang="en-US" dirty="0"/>
              <a:t>:</a:t>
            </a:r>
          </a:p>
          <a:p>
            <a:pPr lvl="1">
              <a:spcBef>
                <a:spcPts val="1800"/>
              </a:spcBef>
            </a:pPr>
            <a:r>
              <a:rPr lang="en-US" b="1" dirty="0">
                <a:solidFill>
                  <a:srgbClr val="0000FF"/>
                </a:solidFill>
              </a:rPr>
              <a:t>Mitosis</a:t>
            </a:r>
            <a:r>
              <a:rPr lang="en-US" dirty="0"/>
              <a:t> produces </a:t>
            </a:r>
            <a:r>
              <a:rPr lang="en-US" b="1" dirty="0">
                <a:solidFill>
                  <a:srgbClr val="00B050"/>
                </a:solidFill>
              </a:rPr>
              <a:t>two genetically identical diploid (2n) somatic daughter cells</a:t>
            </a:r>
            <a:r>
              <a:rPr lang="en-US" dirty="0"/>
              <a:t>.</a:t>
            </a:r>
          </a:p>
          <a:p>
            <a:pPr lvl="1">
              <a:spcBef>
                <a:spcPts val="1800"/>
              </a:spcBef>
            </a:pPr>
            <a:r>
              <a:rPr lang="en-US" b="1" dirty="0">
                <a:solidFill>
                  <a:srgbClr val="0000FF"/>
                </a:solidFill>
              </a:rPr>
              <a:t>Meiosis </a:t>
            </a:r>
            <a:r>
              <a:rPr lang="en-US" dirty="0"/>
              <a:t>produces </a:t>
            </a:r>
            <a:r>
              <a:rPr lang="en-US" b="1" dirty="0">
                <a:solidFill>
                  <a:srgbClr val="FF0000"/>
                </a:solidFill>
              </a:rPr>
              <a:t>four genetically unique haploid gametes</a:t>
            </a:r>
            <a:r>
              <a:rPr lang="en-US" dirty="0"/>
              <a:t>.</a:t>
            </a:r>
          </a:p>
        </p:txBody>
      </p:sp>
    </p:spTree>
    <p:extLst>
      <p:ext uri="{BB962C8B-B14F-4D97-AF65-F5344CB8AC3E}">
        <p14:creationId xmlns:p14="http://schemas.microsoft.com/office/powerpoint/2010/main" val="30636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4MitosisVsMeiosis_1-U.jpg"/>
          <p:cNvPicPr>
            <a:picLocks noChangeAspect="1"/>
          </p:cNvPicPr>
          <p:nvPr/>
        </p:nvPicPr>
        <p:blipFill rotWithShape="1">
          <a:blip r:embed="rId3" cstate="email">
            <a:extLst>
              <a:ext uri="{28A0092B-C50C-407E-A947-70E740481C1C}">
                <a14:useLocalDpi xmlns:a14="http://schemas.microsoft.com/office/drawing/2010/main" val="0"/>
              </a:ext>
            </a:extLst>
          </a:blip>
          <a:srcRect b="4475"/>
          <a:stretch/>
        </p:blipFill>
        <p:spPr>
          <a:xfrm>
            <a:off x="734568" y="137160"/>
            <a:ext cx="7674864" cy="6289040"/>
          </a:xfrm>
          <a:prstGeom prst="rect">
            <a:avLst/>
          </a:prstGeom>
        </p:spPr>
      </p:pic>
      <p:sp>
        <p:nvSpPr>
          <p:cNvPr id="15"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a:solidFill>
                  <a:srgbClr val="000000"/>
                </a:solidFill>
                <a:latin typeface="Arial" charset="0"/>
              </a:rPr>
              <a:t>Parent cell</a:t>
            </a:r>
            <a:br>
              <a:rPr lang="en-US" sz="1000" dirty="0">
                <a:solidFill>
                  <a:srgbClr val="000000"/>
                </a:solidFill>
                <a:latin typeface="Arial" charset="0"/>
              </a:rPr>
            </a:br>
            <a:r>
              <a:rPr lang="en-US" sz="1000" dirty="0">
                <a:solidFill>
                  <a:srgbClr val="000000"/>
                </a:solidFill>
                <a:latin typeface="Arial" charset="0"/>
              </a:rPr>
              <a:t>2</a:t>
            </a: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4</a:t>
            </a:r>
          </a:p>
        </p:txBody>
      </p:sp>
      <p:sp>
        <p:nvSpPr>
          <p:cNvPr id="20"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MITOSIS</a:t>
            </a:r>
          </a:p>
        </p:txBody>
      </p:sp>
      <p:sp>
        <p:nvSpPr>
          <p:cNvPr id="28"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MEIOSIS </a:t>
            </a:r>
            <a:r>
              <a:rPr lang="en-US" sz="1400" dirty="0">
                <a:solidFill>
                  <a:srgbClr val="FFFFFF"/>
                </a:solidFill>
                <a:latin typeface="Times New Roman"/>
                <a:cs typeface="Times New Roman"/>
              </a:rPr>
              <a:t>I</a:t>
            </a:r>
          </a:p>
        </p:txBody>
      </p:sp>
    </p:spTree>
    <p:extLst>
      <p:ext uri="{BB962C8B-B14F-4D97-AF65-F5344CB8AC3E}">
        <p14:creationId xmlns:p14="http://schemas.microsoft.com/office/powerpoint/2010/main" val="345891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8FDFBBC-C6DF-4657-829E-D7F96EA51B7F}" type="slidenum">
              <a:rPr kumimoji="0" lang="en-US" sz="1400" b="1"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818" name="Rectangle 2"/>
          <p:cNvSpPr>
            <a:spLocks noGrp="1" noChangeArrowheads="1"/>
          </p:cNvSpPr>
          <p:nvPr>
            <p:ph type="title"/>
          </p:nvPr>
        </p:nvSpPr>
        <p:spPr>
          <a:xfrm>
            <a:off x="1905000" y="914400"/>
            <a:ext cx="6477000" cy="1143000"/>
          </a:xfrm>
        </p:spPr>
        <p:txBody>
          <a:bodyPr/>
          <a:lstStyle/>
          <a:p>
            <a:pPr eaLnBrk="1" hangingPunct="1">
              <a:defRPr/>
            </a:pPr>
            <a:r>
              <a:rPr lang="en-US" sz="4800" dirty="0">
                <a:solidFill>
                  <a:schemeClr val="tx1"/>
                </a:solidFill>
                <a:effectLst>
                  <a:outerShdw blurRad="38100" dist="38100" dir="2700000" algn="tl">
                    <a:srgbClr val="C0C0C0"/>
                  </a:outerShdw>
                </a:effectLst>
                <a:latin typeface="Comic Sans MS" pitchFamily="66" charset="0"/>
              </a:rPr>
              <a:t>Answer:</a:t>
            </a:r>
          </a:p>
        </p:txBody>
      </p:sp>
      <p:sp>
        <p:nvSpPr>
          <p:cNvPr id="34819" name="Rectangle 3"/>
          <p:cNvSpPr>
            <a:spLocks noGrp="1" noChangeArrowheads="1"/>
          </p:cNvSpPr>
          <p:nvPr>
            <p:ph type="body" idx="1"/>
          </p:nvPr>
        </p:nvSpPr>
        <p:spPr>
          <a:xfrm>
            <a:off x="1524000" y="2514600"/>
            <a:ext cx="6934200" cy="2209800"/>
          </a:xfrm>
        </p:spPr>
        <p:txBody>
          <a:bodyPr/>
          <a:lstStyle/>
          <a:p>
            <a:pPr eaLnBrk="1" hangingPunct="1">
              <a:buFontTx/>
              <a:buNone/>
              <a:defRPr/>
            </a:pPr>
            <a:r>
              <a:rPr lang="en-US" sz="4000" b="1" dirty="0">
                <a:solidFill>
                  <a:schemeClr val="accent1"/>
                </a:solidFill>
                <a:effectLst>
                  <a:outerShdw blurRad="38100" dist="38100" dir="2700000" algn="tl">
                    <a:srgbClr val="C0C0C0"/>
                  </a:outerShdw>
                </a:effectLst>
              </a:rPr>
              <a:t>	</a:t>
            </a:r>
            <a:r>
              <a:rPr lang="en-US" sz="4400" b="1" dirty="0">
                <a:solidFill>
                  <a:srgbClr val="FF0000"/>
                </a:solidFill>
                <a:effectLst>
                  <a:outerShdw blurRad="38100" dist="38100" dir="2700000" algn="tl">
                    <a:srgbClr val="C0C0C0"/>
                  </a:outerShdw>
                </a:effectLst>
                <a:latin typeface="Comic Sans MS" pitchFamily="66" charset="0"/>
              </a:rPr>
              <a:t>DNA  -TAGGCT-</a:t>
            </a:r>
          </a:p>
          <a:p>
            <a:pPr eaLnBrk="1" hangingPunct="1">
              <a:buFontTx/>
              <a:buNone/>
              <a:defRPr/>
            </a:pPr>
            <a:r>
              <a:rPr lang="en-US" sz="4400" b="1" dirty="0">
                <a:effectLst>
                  <a:outerShdw blurRad="38100" dist="38100" dir="2700000" algn="tl">
                    <a:srgbClr val="C0C0C0"/>
                  </a:outerShdw>
                </a:effectLst>
                <a:latin typeface="Comic Sans MS" pitchFamily="66" charset="0"/>
              </a:rPr>
              <a:t>	DNA  -ATCCGA-</a:t>
            </a:r>
          </a:p>
        </p:txBody>
      </p:sp>
      <p:pic>
        <p:nvPicPr>
          <p:cNvPr id="7" name="Picture 6" descr="warm_up-01.eps">
            <a:extLst>
              <a:ext uri="{FF2B5EF4-FFF2-40B4-BE49-F238E27FC236}">
                <a16:creationId xmlns:a16="http://schemas.microsoft.com/office/drawing/2014/main" id="{4E32EE16-D68E-4B8D-937D-7C322842BE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223234"/>
            <a:ext cx="1029929" cy="835078"/>
          </a:xfrm>
          <a:prstGeom prst="rect">
            <a:avLst/>
          </a:prstGeom>
        </p:spPr>
      </p:pic>
    </p:spTree>
    <p:extLst>
      <p:ext uri="{BB962C8B-B14F-4D97-AF65-F5344CB8AC3E}">
        <p14:creationId xmlns:p14="http://schemas.microsoft.com/office/powerpoint/2010/main" val="3134374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4MitosisVsMeiosis_2-U.jpg"/>
          <p:cNvPicPr>
            <a:picLocks noChangeAspect="1"/>
          </p:cNvPicPr>
          <p:nvPr/>
        </p:nvPicPr>
        <p:blipFill rotWithShape="1">
          <a:blip r:embed="rId3" cstate="email">
            <a:extLst>
              <a:ext uri="{28A0092B-C50C-407E-A947-70E740481C1C}">
                <a14:useLocalDpi xmlns:a14="http://schemas.microsoft.com/office/drawing/2010/main" val="0"/>
              </a:ext>
            </a:extLst>
          </a:blip>
          <a:srcRect b="3833"/>
          <a:stretch/>
        </p:blipFill>
        <p:spPr>
          <a:xfrm>
            <a:off x="734568" y="137160"/>
            <a:ext cx="7674864" cy="6331373"/>
          </a:xfrm>
          <a:prstGeom prst="rect">
            <a:avLst/>
          </a:prstGeom>
        </p:spPr>
      </p:pic>
      <p:sp>
        <p:nvSpPr>
          <p:cNvPr id="4" name="Text Box 31"/>
          <p:cNvSpPr txBox="1">
            <a:spLocks noChangeArrowheads="1"/>
          </p:cNvSpPr>
          <p:nvPr/>
        </p:nvSpPr>
        <p:spPr bwMode="auto">
          <a:xfrm>
            <a:off x="3422695" y="77803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duplicated</a:t>
            </a:r>
          </a:p>
        </p:txBody>
      </p:sp>
      <p:cxnSp>
        <p:nvCxnSpPr>
          <p:cNvPr id="5" name="Straight Connector 4"/>
          <p:cNvCxnSpPr/>
          <p:nvPr/>
        </p:nvCxnSpPr>
        <p:spPr bwMode="auto">
          <a:xfrm flipV="1">
            <a:off x="2684266" y="1591733"/>
            <a:ext cx="554234" cy="135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2675800" y="1726733"/>
            <a:ext cx="444167" cy="30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6303433" y="1714500"/>
            <a:ext cx="402167" cy="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6485467" y="1625600"/>
            <a:ext cx="207433" cy="888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6235700" y="1820333"/>
            <a:ext cx="444500" cy="258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5314995" y="78438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duplicated</a:t>
            </a:r>
          </a:p>
        </p:txBody>
      </p:sp>
      <p:sp>
        <p:nvSpPr>
          <p:cNvPr id="15"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a:solidFill>
                  <a:srgbClr val="000000"/>
                </a:solidFill>
                <a:latin typeface="Arial" charset="0"/>
              </a:rPr>
              <a:t>Parent cell</a:t>
            </a:r>
            <a:br>
              <a:rPr lang="en-US" sz="1000" dirty="0">
                <a:solidFill>
                  <a:srgbClr val="000000"/>
                </a:solidFill>
                <a:latin typeface="Arial" charset="0"/>
              </a:rPr>
            </a:br>
            <a:r>
              <a:rPr lang="en-US" sz="1000" dirty="0">
                <a:solidFill>
                  <a:srgbClr val="000000"/>
                </a:solidFill>
                <a:latin typeface="Arial" charset="0"/>
              </a:rPr>
              <a:t>2</a:t>
            </a: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4</a:t>
            </a:r>
          </a:p>
        </p:txBody>
      </p:sp>
      <p:sp>
        <p:nvSpPr>
          <p:cNvPr id="16" name="Text Box 31"/>
          <p:cNvSpPr txBox="1">
            <a:spLocks noChangeArrowheads="1"/>
          </p:cNvSpPr>
          <p:nvPr/>
        </p:nvSpPr>
        <p:spPr bwMode="auto">
          <a:xfrm>
            <a:off x="1873295" y="1647985"/>
            <a:ext cx="983718"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p>
          <a:p>
            <a:pPr eaLnBrk="0" fontAlgn="base" hangingPunct="0">
              <a:lnSpc>
                <a:spcPct val="90000"/>
              </a:lnSpc>
              <a:spcBef>
                <a:spcPct val="0"/>
              </a:spcBef>
              <a:spcAft>
                <a:spcPct val="0"/>
              </a:spcAft>
            </a:pPr>
            <a:r>
              <a:rPr lang="en-US" sz="1000" dirty="0">
                <a:solidFill>
                  <a:srgbClr val="000000"/>
                </a:solidFill>
                <a:latin typeface="Arial" charset="0"/>
              </a:rPr>
              <a:t>remain separate</a:t>
            </a:r>
          </a:p>
        </p:txBody>
      </p:sp>
      <p:sp>
        <p:nvSpPr>
          <p:cNvPr id="20"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MITOSIS</a:t>
            </a:r>
          </a:p>
        </p:txBody>
      </p:sp>
      <p:sp>
        <p:nvSpPr>
          <p:cNvPr id="21" name="Text Box 31"/>
          <p:cNvSpPr txBox="1">
            <a:spLocks noChangeArrowheads="1"/>
          </p:cNvSpPr>
          <p:nvPr/>
        </p:nvSpPr>
        <p:spPr bwMode="auto">
          <a:xfrm>
            <a:off x="1003345" y="1222535"/>
            <a:ext cx="701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Prophase</a:t>
            </a:r>
          </a:p>
        </p:txBody>
      </p:sp>
      <p:sp>
        <p:nvSpPr>
          <p:cNvPr id="25" name="Text Box 31"/>
          <p:cNvSpPr txBox="1">
            <a:spLocks noChangeArrowheads="1"/>
          </p:cNvSpPr>
          <p:nvPr/>
        </p:nvSpPr>
        <p:spPr bwMode="auto">
          <a:xfrm>
            <a:off x="7415787" y="1222535"/>
            <a:ext cx="803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Prophase </a:t>
            </a:r>
            <a:r>
              <a:rPr lang="en-US" sz="1200" dirty="0">
                <a:solidFill>
                  <a:srgbClr val="294E83"/>
                </a:solidFill>
                <a:latin typeface="Times New Roman"/>
                <a:cs typeface="Times New Roman"/>
              </a:rPr>
              <a:t>I</a:t>
            </a:r>
          </a:p>
        </p:txBody>
      </p:sp>
      <p:sp>
        <p:nvSpPr>
          <p:cNvPr id="28"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MEIOSIS </a:t>
            </a:r>
            <a:r>
              <a:rPr lang="en-US" sz="1400" dirty="0">
                <a:solidFill>
                  <a:srgbClr val="FFFFFF"/>
                </a:solidFill>
                <a:latin typeface="Times New Roman"/>
                <a:cs typeface="Times New Roman"/>
              </a:rPr>
              <a:t>I</a:t>
            </a:r>
          </a:p>
        </p:txBody>
      </p:sp>
      <p:sp>
        <p:nvSpPr>
          <p:cNvPr id="29" name="Text Box 31"/>
          <p:cNvSpPr txBox="1">
            <a:spLocks noChangeArrowheads="1"/>
          </p:cNvSpPr>
          <p:nvPr/>
        </p:nvSpPr>
        <p:spPr bwMode="auto">
          <a:xfrm>
            <a:off x="6728928" y="1504051"/>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pair up</a:t>
            </a:r>
          </a:p>
        </p:txBody>
      </p:sp>
      <p:sp>
        <p:nvSpPr>
          <p:cNvPr id="30" name="Text Box 31"/>
          <p:cNvSpPr txBox="1">
            <a:spLocks noChangeArrowheads="1"/>
          </p:cNvSpPr>
          <p:nvPr/>
        </p:nvSpPr>
        <p:spPr bwMode="auto">
          <a:xfrm>
            <a:off x="6711995" y="2003585"/>
            <a:ext cx="86230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Crossing over</a:t>
            </a:r>
          </a:p>
        </p:txBody>
      </p:sp>
    </p:spTree>
    <p:extLst>
      <p:ext uri="{BB962C8B-B14F-4D97-AF65-F5344CB8AC3E}">
        <p14:creationId xmlns:p14="http://schemas.microsoft.com/office/powerpoint/2010/main" val="3602208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4MitosisVsMeiosis_3-U.jpg"/>
          <p:cNvPicPr>
            <a:picLocks noChangeAspect="1"/>
          </p:cNvPicPr>
          <p:nvPr/>
        </p:nvPicPr>
        <p:blipFill rotWithShape="1">
          <a:blip r:embed="rId3" cstate="email">
            <a:extLst>
              <a:ext uri="{28A0092B-C50C-407E-A947-70E740481C1C}">
                <a14:useLocalDpi xmlns:a14="http://schemas.microsoft.com/office/drawing/2010/main" val="0"/>
              </a:ext>
            </a:extLst>
          </a:blip>
          <a:srcRect b="3704"/>
          <a:stretch/>
        </p:blipFill>
        <p:spPr>
          <a:xfrm>
            <a:off x="734568" y="137160"/>
            <a:ext cx="7674864" cy="6339840"/>
          </a:xfrm>
          <a:prstGeom prst="rect">
            <a:avLst/>
          </a:prstGeom>
        </p:spPr>
      </p:pic>
      <p:sp>
        <p:nvSpPr>
          <p:cNvPr id="4" name="Text Box 31"/>
          <p:cNvSpPr txBox="1">
            <a:spLocks noChangeArrowheads="1"/>
          </p:cNvSpPr>
          <p:nvPr/>
        </p:nvSpPr>
        <p:spPr bwMode="auto">
          <a:xfrm>
            <a:off x="3422695" y="77803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duplicated</a:t>
            </a:r>
          </a:p>
        </p:txBody>
      </p:sp>
      <p:cxnSp>
        <p:nvCxnSpPr>
          <p:cNvPr id="5" name="Straight Connector 4"/>
          <p:cNvCxnSpPr/>
          <p:nvPr/>
        </p:nvCxnSpPr>
        <p:spPr bwMode="auto">
          <a:xfrm flipV="1">
            <a:off x="2684266" y="1591733"/>
            <a:ext cx="554234" cy="135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2675800" y="1726733"/>
            <a:ext cx="444167" cy="30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6303433" y="1714500"/>
            <a:ext cx="402167" cy="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6485467" y="1625600"/>
            <a:ext cx="207433" cy="888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6235700" y="1820333"/>
            <a:ext cx="444500" cy="258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5314995" y="78438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duplicated</a:t>
            </a:r>
          </a:p>
        </p:txBody>
      </p:sp>
      <p:sp>
        <p:nvSpPr>
          <p:cNvPr id="15"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a:solidFill>
                  <a:srgbClr val="000000"/>
                </a:solidFill>
                <a:latin typeface="Arial" charset="0"/>
              </a:rPr>
              <a:t>Parent cell</a:t>
            </a:r>
            <a:br>
              <a:rPr lang="en-US" sz="1000" dirty="0">
                <a:solidFill>
                  <a:srgbClr val="000000"/>
                </a:solidFill>
                <a:latin typeface="Arial" charset="0"/>
              </a:rPr>
            </a:br>
            <a:r>
              <a:rPr lang="en-US" sz="1000" dirty="0">
                <a:solidFill>
                  <a:srgbClr val="000000"/>
                </a:solidFill>
                <a:latin typeface="Arial" charset="0"/>
              </a:rPr>
              <a:t>2</a:t>
            </a: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4</a:t>
            </a:r>
          </a:p>
        </p:txBody>
      </p:sp>
      <p:sp>
        <p:nvSpPr>
          <p:cNvPr id="16" name="Text Box 31"/>
          <p:cNvSpPr txBox="1">
            <a:spLocks noChangeArrowheads="1"/>
          </p:cNvSpPr>
          <p:nvPr/>
        </p:nvSpPr>
        <p:spPr bwMode="auto">
          <a:xfrm>
            <a:off x="1873295" y="1647985"/>
            <a:ext cx="983718"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p>
          <a:p>
            <a:pPr eaLnBrk="0" fontAlgn="base" hangingPunct="0">
              <a:lnSpc>
                <a:spcPct val="90000"/>
              </a:lnSpc>
              <a:spcBef>
                <a:spcPct val="0"/>
              </a:spcBef>
              <a:spcAft>
                <a:spcPct val="0"/>
              </a:spcAft>
            </a:pPr>
            <a:r>
              <a:rPr lang="en-US" sz="1000" dirty="0">
                <a:solidFill>
                  <a:srgbClr val="000000"/>
                </a:solidFill>
                <a:latin typeface="Arial" charset="0"/>
              </a:rPr>
              <a:t>remain separate</a:t>
            </a:r>
          </a:p>
        </p:txBody>
      </p:sp>
      <p:sp>
        <p:nvSpPr>
          <p:cNvPr id="17" name="Text Box 31"/>
          <p:cNvSpPr txBox="1">
            <a:spLocks noChangeArrowheads="1"/>
          </p:cNvSpPr>
          <p:nvPr/>
        </p:nvSpPr>
        <p:spPr bwMode="auto">
          <a:xfrm>
            <a:off x="1866945" y="2727485"/>
            <a:ext cx="1004945"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line up at the</a:t>
            </a:r>
            <a:br>
              <a:rPr lang="en-US" sz="1000" dirty="0">
                <a:solidFill>
                  <a:srgbClr val="000000"/>
                </a:solidFill>
                <a:latin typeface="Arial" charset="0"/>
              </a:rPr>
            </a:br>
            <a:r>
              <a:rPr lang="en-US" sz="1000" dirty="0">
                <a:solidFill>
                  <a:srgbClr val="000000"/>
                </a:solidFill>
                <a:latin typeface="Arial" charset="0"/>
              </a:rPr>
              <a:t>metaphase plate</a:t>
            </a:r>
          </a:p>
        </p:txBody>
      </p:sp>
      <p:sp>
        <p:nvSpPr>
          <p:cNvPr id="20"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MITOSIS</a:t>
            </a:r>
          </a:p>
        </p:txBody>
      </p:sp>
      <p:sp>
        <p:nvSpPr>
          <p:cNvPr id="21" name="Text Box 31"/>
          <p:cNvSpPr txBox="1">
            <a:spLocks noChangeArrowheads="1"/>
          </p:cNvSpPr>
          <p:nvPr/>
        </p:nvSpPr>
        <p:spPr bwMode="auto">
          <a:xfrm>
            <a:off x="1003345" y="1222535"/>
            <a:ext cx="701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Prophase</a:t>
            </a:r>
          </a:p>
        </p:txBody>
      </p:sp>
      <p:sp>
        <p:nvSpPr>
          <p:cNvPr id="22" name="Text Box 31"/>
          <p:cNvSpPr txBox="1">
            <a:spLocks noChangeArrowheads="1"/>
          </p:cNvSpPr>
          <p:nvPr/>
        </p:nvSpPr>
        <p:spPr bwMode="auto">
          <a:xfrm>
            <a:off x="958895" y="2257585"/>
            <a:ext cx="7953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Metaphase</a:t>
            </a:r>
          </a:p>
        </p:txBody>
      </p:sp>
      <p:sp>
        <p:nvSpPr>
          <p:cNvPr id="25" name="Text Box 31"/>
          <p:cNvSpPr txBox="1">
            <a:spLocks noChangeArrowheads="1"/>
          </p:cNvSpPr>
          <p:nvPr/>
        </p:nvSpPr>
        <p:spPr bwMode="auto">
          <a:xfrm>
            <a:off x="7415787" y="1222535"/>
            <a:ext cx="803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Prophase </a:t>
            </a:r>
            <a:r>
              <a:rPr lang="en-US" sz="1200" dirty="0">
                <a:solidFill>
                  <a:srgbClr val="294E83"/>
                </a:solidFill>
                <a:latin typeface="Times New Roman"/>
                <a:cs typeface="Times New Roman"/>
              </a:rPr>
              <a:t>I</a:t>
            </a:r>
          </a:p>
        </p:txBody>
      </p:sp>
      <p:sp>
        <p:nvSpPr>
          <p:cNvPr id="26" name="Text Box 31"/>
          <p:cNvSpPr txBox="1">
            <a:spLocks noChangeArrowheads="1"/>
          </p:cNvSpPr>
          <p:nvPr/>
        </p:nvSpPr>
        <p:spPr bwMode="auto">
          <a:xfrm>
            <a:off x="7371337" y="2254410"/>
            <a:ext cx="8980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Metaphase </a:t>
            </a:r>
            <a:r>
              <a:rPr lang="en-US" sz="1200" dirty="0">
                <a:solidFill>
                  <a:srgbClr val="294E83"/>
                </a:solidFill>
                <a:latin typeface="Times New Roman"/>
                <a:cs typeface="Times New Roman"/>
              </a:rPr>
              <a:t>I</a:t>
            </a:r>
            <a:endParaRPr lang="en-US" sz="1200" dirty="0">
              <a:solidFill>
                <a:srgbClr val="294E83"/>
              </a:solidFill>
              <a:latin typeface="Arial" charset="0"/>
            </a:endParaRPr>
          </a:p>
        </p:txBody>
      </p:sp>
      <p:sp>
        <p:nvSpPr>
          <p:cNvPr id="28"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MEIOSIS </a:t>
            </a:r>
            <a:r>
              <a:rPr lang="en-US" sz="1400" dirty="0">
                <a:solidFill>
                  <a:srgbClr val="FFFFFF"/>
                </a:solidFill>
                <a:latin typeface="Times New Roman"/>
                <a:cs typeface="Times New Roman"/>
              </a:rPr>
              <a:t>I</a:t>
            </a:r>
          </a:p>
        </p:txBody>
      </p:sp>
      <p:sp>
        <p:nvSpPr>
          <p:cNvPr id="29" name="Text Box 31"/>
          <p:cNvSpPr txBox="1">
            <a:spLocks noChangeArrowheads="1"/>
          </p:cNvSpPr>
          <p:nvPr/>
        </p:nvSpPr>
        <p:spPr bwMode="auto">
          <a:xfrm>
            <a:off x="6728928" y="1504051"/>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pair up</a:t>
            </a:r>
          </a:p>
        </p:txBody>
      </p:sp>
      <p:sp>
        <p:nvSpPr>
          <p:cNvPr id="30" name="Text Box 31"/>
          <p:cNvSpPr txBox="1">
            <a:spLocks noChangeArrowheads="1"/>
          </p:cNvSpPr>
          <p:nvPr/>
        </p:nvSpPr>
        <p:spPr bwMode="auto">
          <a:xfrm>
            <a:off x="6711995" y="2003585"/>
            <a:ext cx="86230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Crossing over</a:t>
            </a:r>
          </a:p>
        </p:txBody>
      </p:sp>
      <p:sp>
        <p:nvSpPr>
          <p:cNvPr id="31" name="Text Box 31"/>
          <p:cNvSpPr txBox="1">
            <a:spLocks noChangeArrowheads="1"/>
          </p:cNvSpPr>
          <p:nvPr/>
        </p:nvSpPr>
        <p:spPr bwMode="auto">
          <a:xfrm>
            <a:off x="6855928" y="2621652"/>
            <a:ext cx="1004945"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Pairs of</a:t>
            </a:r>
            <a:br>
              <a:rPr lang="en-US" sz="1000" dirty="0">
                <a:solidFill>
                  <a:srgbClr val="000000"/>
                </a:solidFill>
                <a:latin typeface="Arial" charset="0"/>
              </a:rPr>
            </a:b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line up at the </a:t>
            </a:r>
            <a:br>
              <a:rPr lang="en-US" sz="1000" dirty="0">
                <a:solidFill>
                  <a:srgbClr val="000000"/>
                </a:solidFill>
                <a:latin typeface="Arial" charset="0"/>
              </a:rPr>
            </a:br>
            <a:r>
              <a:rPr lang="en-US" sz="1000" dirty="0">
                <a:solidFill>
                  <a:srgbClr val="000000"/>
                </a:solidFill>
                <a:latin typeface="Arial" charset="0"/>
              </a:rPr>
              <a:t>metaphase plate</a:t>
            </a:r>
          </a:p>
        </p:txBody>
      </p:sp>
    </p:spTree>
    <p:extLst>
      <p:ext uri="{BB962C8B-B14F-4D97-AF65-F5344CB8AC3E}">
        <p14:creationId xmlns:p14="http://schemas.microsoft.com/office/powerpoint/2010/main" val="1708025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4MitosisVsMeiosis_4-U.jpg"/>
          <p:cNvPicPr>
            <a:picLocks noChangeAspect="1"/>
          </p:cNvPicPr>
          <p:nvPr/>
        </p:nvPicPr>
        <p:blipFill rotWithShape="1">
          <a:blip r:embed="rId3" cstate="email">
            <a:extLst>
              <a:ext uri="{28A0092B-C50C-407E-A947-70E740481C1C}">
                <a14:useLocalDpi xmlns:a14="http://schemas.microsoft.com/office/drawing/2010/main" val="0"/>
              </a:ext>
            </a:extLst>
          </a:blip>
          <a:srcRect b="3833"/>
          <a:stretch/>
        </p:blipFill>
        <p:spPr>
          <a:xfrm>
            <a:off x="734568" y="137160"/>
            <a:ext cx="7674864" cy="6331373"/>
          </a:xfrm>
          <a:prstGeom prst="rect">
            <a:avLst/>
          </a:prstGeom>
        </p:spPr>
      </p:pic>
      <p:sp>
        <p:nvSpPr>
          <p:cNvPr id="37" name="Text Box 31"/>
          <p:cNvSpPr txBox="1">
            <a:spLocks noChangeArrowheads="1"/>
          </p:cNvSpPr>
          <p:nvPr/>
        </p:nvSpPr>
        <p:spPr bwMode="auto">
          <a:xfrm>
            <a:off x="3422695" y="77803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duplicated</a:t>
            </a:r>
          </a:p>
        </p:txBody>
      </p:sp>
      <p:cxnSp>
        <p:nvCxnSpPr>
          <p:cNvPr id="38" name="Straight Connector 37"/>
          <p:cNvCxnSpPr/>
          <p:nvPr/>
        </p:nvCxnSpPr>
        <p:spPr bwMode="auto">
          <a:xfrm flipV="1">
            <a:off x="2684266" y="1591733"/>
            <a:ext cx="554234" cy="135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2675800" y="1726733"/>
            <a:ext cx="444167" cy="30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flipV="1">
            <a:off x="6303433" y="1714500"/>
            <a:ext cx="402167" cy="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6485467" y="1625600"/>
            <a:ext cx="207433" cy="888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6235700" y="1820333"/>
            <a:ext cx="444500" cy="258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flipV="1">
            <a:off x="5918200" y="4135966"/>
            <a:ext cx="1181100" cy="973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6790267" y="4064000"/>
            <a:ext cx="309033" cy="719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6747933" y="4419600"/>
            <a:ext cx="347134" cy="592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6781800" y="4385733"/>
            <a:ext cx="313267" cy="931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31"/>
          <p:cNvSpPr txBox="1">
            <a:spLocks noChangeArrowheads="1"/>
          </p:cNvSpPr>
          <p:nvPr/>
        </p:nvSpPr>
        <p:spPr bwMode="auto">
          <a:xfrm>
            <a:off x="5314995" y="78438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duplicated</a:t>
            </a:r>
          </a:p>
        </p:txBody>
      </p:sp>
      <p:sp>
        <p:nvSpPr>
          <p:cNvPr id="48"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a:solidFill>
                  <a:srgbClr val="000000"/>
                </a:solidFill>
                <a:latin typeface="Arial" charset="0"/>
              </a:rPr>
              <a:t>Parent cell</a:t>
            </a:r>
            <a:br>
              <a:rPr lang="en-US" sz="1000" dirty="0">
                <a:solidFill>
                  <a:srgbClr val="000000"/>
                </a:solidFill>
                <a:latin typeface="Arial" charset="0"/>
              </a:rPr>
            </a:br>
            <a:r>
              <a:rPr lang="en-US" sz="1000" dirty="0">
                <a:solidFill>
                  <a:srgbClr val="000000"/>
                </a:solidFill>
                <a:latin typeface="Arial" charset="0"/>
              </a:rPr>
              <a:t>2</a:t>
            </a: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4</a:t>
            </a:r>
          </a:p>
        </p:txBody>
      </p:sp>
      <p:sp>
        <p:nvSpPr>
          <p:cNvPr id="49" name="Text Box 31"/>
          <p:cNvSpPr txBox="1">
            <a:spLocks noChangeArrowheads="1"/>
          </p:cNvSpPr>
          <p:nvPr/>
        </p:nvSpPr>
        <p:spPr bwMode="auto">
          <a:xfrm>
            <a:off x="1873295" y="1647985"/>
            <a:ext cx="983718"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p>
          <a:p>
            <a:pPr eaLnBrk="0" fontAlgn="base" hangingPunct="0">
              <a:lnSpc>
                <a:spcPct val="90000"/>
              </a:lnSpc>
              <a:spcBef>
                <a:spcPct val="0"/>
              </a:spcBef>
              <a:spcAft>
                <a:spcPct val="0"/>
              </a:spcAft>
            </a:pPr>
            <a:r>
              <a:rPr lang="en-US" sz="1000" dirty="0">
                <a:solidFill>
                  <a:srgbClr val="000000"/>
                </a:solidFill>
                <a:latin typeface="Arial" charset="0"/>
              </a:rPr>
              <a:t>remain separate</a:t>
            </a:r>
          </a:p>
        </p:txBody>
      </p:sp>
      <p:sp>
        <p:nvSpPr>
          <p:cNvPr id="50" name="Text Box 31"/>
          <p:cNvSpPr txBox="1">
            <a:spLocks noChangeArrowheads="1"/>
          </p:cNvSpPr>
          <p:nvPr/>
        </p:nvSpPr>
        <p:spPr bwMode="auto">
          <a:xfrm>
            <a:off x="1866945" y="2727485"/>
            <a:ext cx="1004945"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line up at the</a:t>
            </a:r>
            <a:br>
              <a:rPr lang="en-US" sz="1000" dirty="0">
                <a:solidFill>
                  <a:srgbClr val="000000"/>
                </a:solidFill>
                <a:latin typeface="Arial" charset="0"/>
              </a:rPr>
            </a:br>
            <a:r>
              <a:rPr lang="en-US" sz="1000" dirty="0">
                <a:solidFill>
                  <a:srgbClr val="000000"/>
                </a:solidFill>
                <a:latin typeface="Arial" charset="0"/>
              </a:rPr>
              <a:t>metaphase plate</a:t>
            </a:r>
          </a:p>
        </p:txBody>
      </p:sp>
      <p:sp>
        <p:nvSpPr>
          <p:cNvPr id="51" name="Text Box 31"/>
          <p:cNvSpPr txBox="1">
            <a:spLocks noChangeArrowheads="1"/>
          </p:cNvSpPr>
          <p:nvPr/>
        </p:nvSpPr>
        <p:spPr bwMode="auto">
          <a:xfrm>
            <a:off x="2933745" y="4454685"/>
            <a:ext cx="834062"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a:solidFill>
                  <a:srgbClr val="000000"/>
                </a:solidFill>
                <a:latin typeface="Arial" charset="0"/>
              </a:rPr>
              <a:t>Sister</a:t>
            </a:r>
            <a:br>
              <a:rPr lang="en-US" sz="1000" dirty="0">
                <a:solidFill>
                  <a:srgbClr val="000000"/>
                </a:solidFill>
                <a:latin typeface="Arial" charset="0"/>
              </a:rPr>
            </a:br>
            <a:r>
              <a:rPr lang="en-US" sz="1000" dirty="0">
                <a:solidFill>
                  <a:srgbClr val="000000"/>
                </a:solidFill>
                <a:latin typeface="Arial" charset="0"/>
              </a:rPr>
              <a:t>chromatids</a:t>
            </a:r>
            <a:br>
              <a:rPr lang="en-US" sz="1000" dirty="0">
                <a:solidFill>
                  <a:srgbClr val="000000"/>
                </a:solidFill>
                <a:latin typeface="Arial" charset="0"/>
              </a:rPr>
            </a:br>
            <a:r>
              <a:rPr lang="en-US" sz="1000" dirty="0">
                <a:solidFill>
                  <a:srgbClr val="000000"/>
                </a:solidFill>
                <a:latin typeface="Arial" charset="0"/>
              </a:rPr>
              <a:t>are separated</a:t>
            </a:r>
          </a:p>
        </p:txBody>
      </p:sp>
      <p:sp>
        <p:nvSpPr>
          <p:cNvPr id="52" name="Text Box 31"/>
          <p:cNvSpPr txBox="1">
            <a:spLocks noChangeArrowheads="1"/>
          </p:cNvSpPr>
          <p:nvPr/>
        </p:nvSpPr>
        <p:spPr bwMode="auto">
          <a:xfrm>
            <a:off x="2755945" y="4556285"/>
            <a:ext cx="174138"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2</a:t>
            </a:r>
            <a:r>
              <a:rPr lang="en-US" sz="1000" i="1" dirty="0">
                <a:solidFill>
                  <a:srgbClr val="000000"/>
                </a:solidFill>
                <a:latin typeface="Arial" charset="0"/>
              </a:rPr>
              <a:t>n</a:t>
            </a:r>
          </a:p>
        </p:txBody>
      </p:sp>
      <p:sp>
        <p:nvSpPr>
          <p:cNvPr id="53"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MITOSIS</a:t>
            </a:r>
          </a:p>
        </p:txBody>
      </p:sp>
      <p:sp>
        <p:nvSpPr>
          <p:cNvPr id="54" name="Text Box 31"/>
          <p:cNvSpPr txBox="1">
            <a:spLocks noChangeArrowheads="1"/>
          </p:cNvSpPr>
          <p:nvPr/>
        </p:nvSpPr>
        <p:spPr bwMode="auto">
          <a:xfrm>
            <a:off x="1003345" y="1222535"/>
            <a:ext cx="701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Prophase</a:t>
            </a:r>
          </a:p>
        </p:txBody>
      </p:sp>
      <p:sp>
        <p:nvSpPr>
          <p:cNvPr id="55" name="Text Box 31"/>
          <p:cNvSpPr txBox="1">
            <a:spLocks noChangeArrowheads="1"/>
          </p:cNvSpPr>
          <p:nvPr/>
        </p:nvSpPr>
        <p:spPr bwMode="auto">
          <a:xfrm>
            <a:off x="958895" y="2257585"/>
            <a:ext cx="7953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Metaphase</a:t>
            </a:r>
          </a:p>
        </p:txBody>
      </p:sp>
      <p:sp>
        <p:nvSpPr>
          <p:cNvPr id="56" name="Text Box 31"/>
          <p:cNvSpPr txBox="1">
            <a:spLocks noChangeArrowheads="1"/>
          </p:cNvSpPr>
          <p:nvPr/>
        </p:nvSpPr>
        <p:spPr bwMode="auto">
          <a:xfrm>
            <a:off x="971595" y="3483135"/>
            <a:ext cx="762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a:solidFill>
                  <a:srgbClr val="294E83"/>
                </a:solidFill>
                <a:latin typeface="Arial" charset="0"/>
              </a:rPr>
              <a:t>Anaphase</a:t>
            </a:r>
            <a:br>
              <a:rPr lang="en-US" sz="1200" dirty="0">
                <a:solidFill>
                  <a:srgbClr val="294E83"/>
                </a:solidFill>
                <a:latin typeface="Arial" charset="0"/>
              </a:rPr>
            </a:br>
            <a:r>
              <a:rPr lang="en-US" sz="1200" dirty="0">
                <a:solidFill>
                  <a:srgbClr val="294E83"/>
                </a:solidFill>
                <a:latin typeface="Arial" charset="0"/>
              </a:rPr>
              <a:t>Telophase</a:t>
            </a:r>
          </a:p>
        </p:txBody>
      </p:sp>
      <p:sp>
        <p:nvSpPr>
          <p:cNvPr id="57" name="Text Box 31"/>
          <p:cNvSpPr txBox="1">
            <a:spLocks noChangeArrowheads="1"/>
          </p:cNvSpPr>
          <p:nvPr/>
        </p:nvSpPr>
        <p:spPr bwMode="auto">
          <a:xfrm>
            <a:off x="3810045" y="4549935"/>
            <a:ext cx="174138"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2</a:t>
            </a:r>
            <a:r>
              <a:rPr lang="en-US" sz="1000" i="1" dirty="0">
                <a:solidFill>
                  <a:srgbClr val="000000"/>
                </a:solidFill>
                <a:latin typeface="Arial" charset="0"/>
              </a:rPr>
              <a:t>n</a:t>
            </a:r>
          </a:p>
        </p:txBody>
      </p:sp>
      <p:sp>
        <p:nvSpPr>
          <p:cNvPr id="58" name="Text Box 31"/>
          <p:cNvSpPr txBox="1">
            <a:spLocks noChangeArrowheads="1"/>
          </p:cNvSpPr>
          <p:nvPr/>
        </p:nvSpPr>
        <p:spPr bwMode="auto">
          <a:xfrm>
            <a:off x="7415787" y="1222535"/>
            <a:ext cx="803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Prophase </a:t>
            </a:r>
            <a:r>
              <a:rPr lang="en-US" sz="1200" dirty="0">
                <a:solidFill>
                  <a:srgbClr val="294E83"/>
                </a:solidFill>
                <a:latin typeface="Times New Roman"/>
                <a:cs typeface="Times New Roman"/>
              </a:rPr>
              <a:t>I</a:t>
            </a:r>
          </a:p>
        </p:txBody>
      </p:sp>
      <p:sp>
        <p:nvSpPr>
          <p:cNvPr id="59" name="Text Box 31"/>
          <p:cNvSpPr txBox="1">
            <a:spLocks noChangeArrowheads="1"/>
          </p:cNvSpPr>
          <p:nvPr/>
        </p:nvSpPr>
        <p:spPr bwMode="auto">
          <a:xfrm>
            <a:off x="7371337" y="2254410"/>
            <a:ext cx="8980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Metaphase </a:t>
            </a:r>
            <a:r>
              <a:rPr lang="en-US" sz="1200" dirty="0">
                <a:solidFill>
                  <a:srgbClr val="294E83"/>
                </a:solidFill>
                <a:latin typeface="Times New Roman"/>
                <a:cs typeface="Times New Roman"/>
              </a:rPr>
              <a:t>I</a:t>
            </a:r>
            <a:endParaRPr lang="en-US" sz="1200" dirty="0">
              <a:solidFill>
                <a:srgbClr val="294E83"/>
              </a:solidFill>
              <a:latin typeface="Arial" charset="0"/>
            </a:endParaRPr>
          </a:p>
        </p:txBody>
      </p:sp>
      <p:sp>
        <p:nvSpPr>
          <p:cNvPr id="60" name="Text Box 31"/>
          <p:cNvSpPr txBox="1">
            <a:spLocks noChangeArrowheads="1"/>
          </p:cNvSpPr>
          <p:nvPr/>
        </p:nvSpPr>
        <p:spPr bwMode="auto">
          <a:xfrm>
            <a:off x="7403087" y="3486310"/>
            <a:ext cx="865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a:solidFill>
                  <a:srgbClr val="294E83"/>
                </a:solidFill>
                <a:latin typeface="Arial" charset="0"/>
              </a:rPr>
              <a:t>Anaphase </a:t>
            </a:r>
            <a:r>
              <a:rPr lang="en-US" sz="1200" dirty="0">
                <a:solidFill>
                  <a:srgbClr val="294E83"/>
                </a:solidFill>
                <a:latin typeface="Times New Roman"/>
                <a:cs typeface="Times New Roman"/>
              </a:rPr>
              <a:t>I</a:t>
            </a:r>
            <a:br>
              <a:rPr lang="en-US" sz="1200" dirty="0">
                <a:solidFill>
                  <a:srgbClr val="294E83"/>
                </a:solidFill>
                <a:latin typeface="Arial" charset="0"/>
              </a:rPr>
            </a:br>
            <a:r>
              <a:rPr lang="en-US" sz="1200" dirty="0" err="1">
                <a:solidFill>
                  <a:srgbClr val="294E83"/>
                </a:solidFill>
                <a:latin typeface="Arial" charset="0"/>
              </a:rPr>
              <a:t>Telophase</a:t>
            </a:r>
            <a:r>
              <a:rPr lang="en-US" sz="1200" dirty="0">
                <a:solidFill>
                  <a:srgbClr val="294E83"/>
                </a:solidFill>
                <a:latin typeface="Arial" charset="0"/>
              </a:rPr>
              <a:t> </a:t>
            </a:r>
            <a:r>
              <a:rPr lang="en-US" sz="1200" dirty="0">
                <a:solidFill>
                  <a:srgbClr val="294E83"/>
                </a:solidFill>
                <a:latin typeface="Times New Roman"/>
                <a:cs typeface="Times New Roman"/>
              </a:rPr>
              <a:t>I</a:t>
            </a:r>
            <a:endParaRPr lang="en-US" sz="1200" dirty="0">
              <a:solidFill>
                <a:srgbClr val="294E83"/>
              </a:solidFill>
              <a:latin typeface="Arial" charset="0"/>
            </a:endParaRPr>
          </a:p>
        </p:txBody>
      </p:sp>
      <p:sp>
        <p:nvSpPr>
          <p:cNvPr id="61"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MEIOSIS </a:t>
            </a:r>
            <a:r>
              <a:rPr lang="en-US" sz="1400" dirty="0">
                <a:solidFill>
                  <a:srgbClr val="FFFFFF"/>
                </a:solidFill>
                <a:latin typeface="Times New Roman"/>
                <a:cs typeface="Times New Roman"/>
              </a:rPr>
              <a:t>I</a:t>
            </a:r>
          </a:p>
        </p:txBody>
      </p:sp>
      <p:sp>
        <p:nvSpPr>
          <p:cNvPr id="62" name="Text Box 31"/>
          <p:cNvSpPr txBox="1">
            <a:spLocks noChangeArrowheads="1"/>
          </p:cNvSpPr>
          <p:nvPr/>
        </p:nvSpPr>
        <p:spPr bwMode="auto">
          <a:xfrm>
            <a:off x="6728928" y="1504051"/>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pair up</a:t>
            </a:r>
          </a:p>
        </p:txBody>
      </p:sp>
      <p:sp>
        <p:nvSpPr>
          <p:cNvPr id="63" name="Text Box 31"/>
          <p:cNvSpPr txBox="1">
            <a:spLocks noChangeArrowheads="1"/>
          </p:cNvSpPr>
          <p:nvPr/>
        </p:nvSpPr>
        <p:spPr bwMode="auto">
          <a:xfrm>
            <a:off x="6711995" y="2003585"/>
            <a:ext cx="86230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Crossing over</a:t>
            </a:r>
          </a:p>
        </p:txBody>
      </p:sp>
      <p:sp>
        <p:nvSpPr>
          <p:cNvPr id="64" name="Text Box 31"/>
          <p:cNvSpPr txBox="1">
            <a:spLocks noChangeArrowheads="1"/>
          </p:cNvSpPr>
          <p:nvPr/>
        </p:nvSpPr>
        <p:spPr bwMode="auto">
          <a:xfrm>
            <a:off x="6855928" y="2621652"/>
            <a:ext cx="1004945"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Pairs of</a:t>
            </a:r>
            <a:br>
              <a:rPr lang="en-US" sz="1000" dirty="0">
                <a:solidFill>
                  <a:srgbClr val="000000"/>
                </a:solidFill>
                <a:latin typeface="Arial" charset="0"/>
              </a:rPr>
            </a:b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line up at the </a:t>
            </a:r>
            <a:br>
              <a:rPr lang="en-US" sz="1000" dirty="0">
                <a:solidFill>
                  <a:srgbClr val="000000"/>
                </a:solidFill>
                <a:latin typeface="Arial" charset="0"/>
              </a:rPr>
            </a:br>
            <a:r>
              <a:rPr lang="en-US" sz="1000" dirty="0">
                <a:solidFill>
                  <a:srgbClr val="000000"/>
                </a:solidFill>
                <a:latin typeface="Arial" charset="0"/>
              </a:rPr>
              <a:t>metaphase plate</a:t>
            </a:r>
          </a:p>
        </p:txBody>
      </p:sp>
      <p:sp>
        <p:nvSpPr>
          <p:cNvPr id="65" name="Text Box 31"/>
          <p:cNvSpPr txBox="1">
            <a:spLocks noChangeArrowheads="1"/>
          </p:cNvSpPr>
          <p:nvPr/>
        </p:nvSpPr>
        <p:spPr bwMode="auto">
          <a:xfrm>
            <a:off x="7126863" y="3933985"/>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separated</a:t>
            </a:r>
          </a:p>
        </p:txBody>
      </p:sp>
      <p:sp>
        <p:nvSpPr>
          <p:cNvPr id="66" name="Text Box 31"/>
          <p:cNvSpPr txBox="1">
            <a:spLocks noChangeArrowheads="1"/>
          </p:cNvSpPr>
          <p:nvPr/>
        </p:nvSpPr>
        <p:spPr bwMode="auto">
          <a:xfrm>
            <a:off x="7135328" y="4408118"/>
            <a:ext cx="1083279"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Sister chromatids</a:t>
            </a:r>
            <a:br>
              <a:rPr lang="en-US" sz="1000" dirty="0">
                <a:solidFill>
                  <a:srgbClr val="000000"/>
                </a:solidFill>
                <a:latin typeface="Arial" charset="0"/>
              </a:rPr>
            </a:br>
            <a:r>
              <a:rPr lang="en-US" sz="1000" dirty="0">
                <a:solidFill>
                  <a:srgbClr val="000000"/>
                </a:solidFill>
                <a:latin typeface="Arial" charset="0"/>
              </a:rPr>
              <a:t>remain attached</a:t>
            </a:r>
          </a:p>
        </p:txBody>
      </p:sp>
      <p:sp>
        <p:nvSpPr>
          <p:cNvPr id="67" name="Text Box 31"/>
          <p:cNvSpPr txBox="1">
            <a:spLocks noChangeArrowheads="1"/>
          </p:cNvSpPr>
          <p:nvPr/>
        </p:nvSpPr>
        <p:spPr bwMode="auto">
          <a:xfrm>
            <a:off x="5622958" y="4562635"/>
            <a:ext cx="303661"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2</a:t>
            </a:r>
          </a:p>
        </p:txBody>
      </p:sp>
      <p:sp>
        <p:nvSpPr>
          <p:cNvPr id="68" name="Text Box 31"/>
          <p:cNvSpPr txBox="1">
            <a:spLocks noChangeArrowheads="1"/>
          </p:cNvSpPr>
          <p:nvPr/>
        </p:nvSpPr>
        <p:spPr bwMode="auto">
          <a:xfrm>
            <a:off x="6579690" y="4554169"/>
            <a:ext cx="303661"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2</a:t>
            </a:r>
          </a:p>
        </p:txBody>
      </p:sp>
    </p:spTree>
    <p:extLst>
      <p:ext uri="{BB962C8B-B14F-4D97-AF65-F5344CB8AC3E}">
        <p14:creationId xmlns:p14="http://schemas.microsoft.com/office/powerpoint/2010/main" val="2289632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9220" descr="08_14MitosisVsMeiosis_5-U.jpg"/>
          <p:cNvPicPr>
            <a:picLocks noChangeAspect="1"/>
          </p:cNvPicPr>
          <p:nvPr/>
        </p:nvPicPr>
        <p:blipFill rotWithShape="1">
          <a:blip r:embed="rId3" cstate="email">
            <a:extLst>
              <a:ext uri="{28A0092B-C50C-407E-A947-70E740481C1C}">
                <a14:useLocalDpi xmlns:a14="http://schemas.microsoft.com/office/drawing/2010/main" val="0"/>
              </a:ext>
            </a:extLst>
          </a:blip>
          <a:srcRect b="3318"/>
          <a:stretch/>
        </p:blipFill>
        <p:spPr>
          <a:xfrm>
            <a:off x="734568" y="137160"/>
            <a:ext cx="7674864" cy="6365240"/>
          </a:xfrm>
          <a:prstGeom prst="rect">
            <a:avLst/>
          </a:prstGeom>
        </p:spPr>
      </p:pic>
      <p:sp>
        <p:nvSpPr>
          <p:cNvPr id="27" name="Text Box 31"/>
          <p:cNvSpPr txBox="1">
            <a:spLocks noChangeArrowheads="1"/>
          </p:cNvSpPr>
          <p:nvPr/>
        </p:nvSpPr>
        <p:spPr bwMode="auto">
          <a:xfrm>
            <a:off x="3422695" y="77803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duplicated</a:t>
            </a:r>
          </a:p>
        </p:txBody>
      </p:sp>
      <p:cxnSp>
        <p:nvCxnSpPr>
          <p:cNvPr id="6" name="Straight Connector 5"/>
          <p:cNvCxnSpPr/>
          <p:nvPr/>
        </p:nvCxnSpPr>
        <p:spPr bwMode="auto">
          <a:xfrm flipV="1">
            <a:off x="2684266" y="1591733"/>
            <a:ext cx="554234" cy="135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675800" y="1726733"/>
            <a:ext cx="444167" cy="30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6303433" y="1714500"/>
            <a:ext cx="402167" cy="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6485467" y="1625600"/>
            <a:ext cx="207433" cy="888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6235700" y="1820333"/>
            <a:ext cx="444500" cy="258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5918200" y="4135966"/>
            <a:ext cx="1181100" cy="973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790267" y="4064000"/>
            <a:ext cx="309033" cy="719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747933" y="4419600"/>
            <a:ext cx="347134" cy="592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6781800" y="4385733"/>
            <a:ext cx="313267" cy="931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31"/>
          <p:cNvSpPr txBox="1">
            <a:spLocks noChangeArrowheads="1"/>
          </p:cNvSpPr>
          <p:nvPr/>
        </p:nvSpPr>
        <p:spPr bwMode="auto">
          <a:xfrm>
            <a:off x="5314995" y="78438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duplicated</a:t>
            </a:r>
          </a:p>
        </p:txBody>
      </p:sp>
      <p:sp>
        <p:nvSpPr>
          <p:cNvPr id="25"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a:solidFill>
                  <a:srgbClr val="000000"/>
                </a:solidFill>
                <a:latin typeface="Arial" charset="0"/>
              </a:rPr>
              <a:t>Parent cell</a:t>
            </a:r>
            <a:br>
              <a:rPr lang="en-US" sz="1000" dirty="0">
                <a:solidFill>
                  <a:srgbClr val="000000"/>
                </a:solidFill>
                <a:latin typeface="Arial" charset="0"/>
              </a:rPr>
            </a:br>
            <a:r>
              <a:rPr lang="en-US" sz="1000" dirty="0">
                <a:solidFill>
                  <a:srgbClr val="000000"/>
                </a:solidFill>
                <a:latin typeface="Arial" charset="0"/>
              </a:rPr>
              <a:t>2</a:t>
            </a: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4</a:t>
            </a:r>
          </a:p>
        </p:txBody>
      </p:sp>
      <p:sp>
        <p:nvSpPr>
          <p:cNvPr id="26" name="Text Box 31"/>
          <p:cNvSpPr txBox="1">
            <a:spLocks noChangeArrowheads="1"/>
          </p:cNvSpPr>
          <p:nvPr/>
        </p:nvSpPr>
        <p:spPr bwMode="auto">
          <a:xfrm>
            <a:off x="1873295" y="1647985"/>
            <a:ext cx="983718"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p>
          <a:p>
            <a:pPr eaLnBrk="0" fontAlgn="base" hangingPunct="0">
              <a:lnSpc>
                <a:spcPct val="90000"/>
              </a:lnSpc>
              <a:spcBef>
                <a:spcPct val="0"/>
              </a:spcBef>
              <a:spcAft>
                <a:spcPct val="0"/>
              </a:spcAft>
            </a:pPr>
            <a:r>
              <a:rPr lang="en-US" sz="1000" dirty="0">
                <a:solidFill>
                  <a:srgbClr val="000000"/>
                </a:solidFill>
                <a:latin typeface="Arial" charset="0"/>
              </a:rPr>
              <a:t>remain separate</a:t>
            </a:r>
          </a:p>
        </p:txBody>
      </p:sp>
      <p:sp>
        <p:nvSpPr>
          <p:cNvPr id="28" name="Text Box 31"/>
          <p:cNvSpPr txBox="1">
            <a:spLocks noChangeArrowheads="1"/>
          </p:cNvSpPr>
          <p:nvPr/>
        </p:nvSpPr>
        <p:spPr bwMode="auto">
          <a:xfrm>
            <a:off x="1866945" y="2727485"/>
            <a:ext cx="1004945"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line up at the</a:t>
            </a:r>
            <a:br>
              <a:rPr lang="en-US" sz="1000" dirty="0">
                <a:solidFill>
                  <a:srgbClr val="000000"/>
                </a:solidFill>
                <a:latin typeface="Arial" charset="0"/>
              </a:rPr>
            </a:br>
            <a:r>
              <a:rPr lang="en-US" sz="1000" dirty="0">
                <a:solidFill>
                  <a:srgbClr val="000000"/>
                </a:solidFill>
                <a:latin typeface="Arial" charset="0"/>
              </a:rPr>
              <a:t>metaphase plate</a:t>
            </a:r>
          </a:p>
        </p:txBody>
      </p:sp>
      <p:sp>
        <p:nvSpPr>
          <p:cNvPr id="29" name="Text Box 31"/>
          <p:cNvSpPr txBox="1">
            <a:spLocks noChangeArrowheads="1"/>
          </p:cNvSpPr>
          <p:nvPr/>
        </p:nvSpPr>
        <p:spPr bwMode="auto">
          <a:xfrm>
            <a:off x="2933745" y="4454685"/>
            <a:ext cx="834062"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a:solidFill>
                  <a:srgbClr val="000000"/>
                </a:solidFill>
                <a:latin typeface="Arial" charset="0"/>
              </a:rPr>
              <a:t>Sister</a:t>
            </a:r>
            <a:br>
              <a:rPr lang="en-US" sz="1000" dirty="0">
                <a:solidFill>
                  <a:srgbClr val="000000"/>
                </a:solidFill>
                <a:latin typeface="Arial" charset="0"/>
              </a:rPr>
            </a:br>
            <a:r>
              <a:rPr lang="en-US" sz="1000" dirty="0">
                <a:solidFill>
                  <a:srgbClr val="000000"/>
                </a:solidFill>
                <a:latin typeface="Arial" charset="0"/>
              </a:rPr>
              <a:t>chromatids</a:t>
            </a:r>
            <a:br>
              <a:rPr lang="en-US" sz="1000" dirty="0">
                <a:solidFill>
                  <a:srgbClr val="000000"/>
                </a:solidFill>
                <a:latin typeface="Arial" charset="0"/>
              </a:rPr>
            </a:br>
            <a:r>
              <a:rPr lang="en-US" sz="1000" dirty="0">
                <a:solidFill>
                  <a:srgbClr val="000000"/>
                </a:solidFill>
                <a:latin typeface="Arial" charset="0"/>
              </a:rPr>
              <a:t>are separated</a:t>
            </a:r>
          </a:p>
        </p:txBody>
      </p:sp>
      <p:sp>
        <p:nvSpPr>
          <p:cNvPr id="30" name="Text Box 31"/>
          <p:cNvSpPr txBox="1">
            <a:spLocks noChangeArrowheads="1"/>
          </p:cNvSpPr>
          <p:nvPr/>
        </p:nvSpPr>
        <p:spPr bwMode="auto">
          <a:xfrm>
            <a:off x="2755945" y="4556285"/>
            <a:ext cx="174138"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2</a:t>
            </a:r>
            <a:r>
              <a:rPr lang="en-US" sz="1000" i="1" dirty="0">
                <a:solidFill>
                  <a:srgbClr val="000000"/>
                </a:solidFill>
                <a:latin typeface="Arial" charset="0"/>
              </a:rPr>
              <a:t>n</a:t>
            </a:r>
          </a:p>
        </p:txBody>
      </p:sp>
      <p:sp>
        <p:nvSpPr>
          <p:cNvPr id="31"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MITOSIS</a:t>
            </a:r>
          </a:p>
        </p:txBody>
      </p:sp>
      <p:sp>
        <p:nvSpPr>
          <p:cNvPr id="32" name="Text Box 31"/>
          <p:cNvSpPr txBox="1">
            <a:spLocks noChangeArrowheads="1"/>
          </p:cNvSpPr>
          <p:nvPr/>
        </p:nvSpPr>
        <p:spPr bwMode="auto">
          <a:xfrm>
            <a:off x="1003345" y="1222535"/>
            <a:ext cx="701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Prophase</a:t>
            </a:r>
          </a:p>
        </p:txBody>
      </p:sp>
      <p:sp>
        <p:nvSpPr>
          <p:cNvPr id="33" name="Text Box 31"/>
          <p:cNvSpPr txBox="1">
            <a:spLocks noChangeArrowheads="1"/>
          </p:cNvSpPr>
          <p:nvPr/>
        </p:nvSpPr>
        <p:spPr bwMode="auto">
          <a:xfrm>
            <a:off x="958895" y="2257585"/>
            <a:ext cx="7953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Metaphase</a:t>
            </a:r>
          </a:p>
        </p:txBody>
      </p:sp>
      <p:sp>
        <p:nvSpPr>
          <p:cNvPr id="34" name="Text Box 31"/>
          <p:cNvSpPr txBox="1">
            <a:spLocks noChangeArrowheads="1"/>
          </p:cNvSpPr>
          <p:nvPr/>
        </p:nvSpPr>
        <p:spPr bwMode="auto">
          <a:xfrm>
            <a:off x="971595" y="3483135"/>
            <a:ext cx="762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a:solidFill>
                  <a:srgbClr val="294E83"/>
                </a:solidFill>
                <a:latin typeface="Arial" charset="0"/>
              </a:rPr>
              <a:t>Anaphase</a:t>
            </a:r>
            <a:br>
              <a:rPr lang="en-US" sz="1200" dirty="0">
                <a:solidFill>
                  <a:srgbClr val="294E83"/>
                </a:solidFill>
                <a:latin typeface="Arial" charset="0"/>
              </a:rPr>
            </a:br>
            <a:r>
              <a:rPr lang="en-US" sz="1200" dirty="0" err="1">
                <a:solidFill>
                  <a:srgbClr val="294E83"/>
                </a:solidFill>
                <a:latin typeface="Arial" charset="0"/>
              </a:rPr>
              <a:t>Telophase</a:t>
            </a:r>
            <a:endParaRPr lang="en-US" sz="1200" dirty="0">
              <a:solidFill>
                <a:srgbClr val="294E83"/>
              </a:solidFill>
              <a:latin typeface="Arial" charset="0"/>
            </a:endParaRPr>
          </a:p>
        </p:txBody>
      </p:sp>
      <p:sp>
        <p:nvSpPr>
          <p:cNvPr id="35" name="Text Box 31"/>
          <p:cNvSpPr txBox="1">
            <a:spLocks noChangeArrowheads="1"/>
          </p:cNvSpPr>
          <p:nvPr/>
        </p:nvSpPr>
        <p:spPr bwMode="auto">
          <a:xfrm>
            <a:off x="3810045" y="4549935"/>
            <a:ext cx="174138"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2</a:t>
            </a:r>
            <a:r>
              <a:rPr lang="en-US" sz="1000" i="1" dirty="0">
                <a:solidFill>
                  <a:srgbClr val="000000"/>
                </a:solidFill>
                <a:latin typeface="Arial" charset="0"/>
              </a:rPr>
              <a:t>n</a:t>
            </a:r>
          </a:p>
        </p:txBody>
      </p:sp>
      <p:cxnSp>
        <p:nvCxnSpPr>
          <p:cNvPr id="36" name="Straight Connector 35"/>
          <p:cNvCxnSpPr/>
          <p:nvPr/>
        </p:nvCxnSpPr>
        <p:spPr bwMode="auto">
          <a:xfrm>
            <a:off x="6565900" y="5454650"/>
            <a:ext cx="615950" cy="122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7004050" y="5454650"/>
            <a:ext cx="177800" cy="1227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31"/>
          <p:cNvSpPr txBox="1">
            <a:spLocks noChangeArrowheads="1"/>
          </p:cNvSpPr>
          <p:nvPr/>
        </p:nvSpPr>
        <p:spPr bwMode="auto">
          <a:xfrm>
            <a:off x="7415787" y="1222535"/>
            <a:ext cx="803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Prophase </a:t>
            </a:r>
            <a:r>
              <a:rPr lang="en-US" sz="1200" dirty="0">
                <a:solidFill>
                  <a:srgbClr val="294E83"/>
                </a:solidFill>
                <a:latin typeface="Times New Roman"/>
                <a:cs typeface="Times New Roman"/>
              </a:rPr>
              <a:t>I</a:t>
            </a:r>
          </a:p>
        </p:txBody>
      </p:sp>
      <p:sp>
        <p:nvSpPr>
          <p:cNvPr id="44" name="Text Box 31"/>
          <p:cNvSpPr txBox="1">
            <a:spLocks noChangeArrowheads="1"/>
          </p:cNvSpPr>
          <p:nvPr/>
        </p:nvSpPr>
        <p:spPr bwMode="auto">
          <a:xfrm>
            <a:off x="7371337" y="2254410"/>
            <a:ext cx="8980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a:solidFill>
                  <a:srgbClr val="294E83"/>
                </a:solidFill>
                <a:latin typeface="Arial" charset="0"/>
              </a:rPr>
              <a:t>Metaphase </a:t>
            </a:r>
            <a:r>
              <a:rPr lang="en-US" sz="1200" dirty="0">
                <a:solidFill>
                  <a:srgbClr val="294E83"/>
                </a:solidFill>
                <a:latin typeface="Times New Roman"/>
                <a:cs typeface="Times New Roman"/>
              </a:rPr>
              <a:t>I</a:t>
            </a:r>
            <a:endParaRPr lang="en-US" sz="1200" dirty="0">
              <a:solidFill>
                <a:srgbClr val="294E83"/>
              </a:solidFill>
              <a:latin typeface="Arial" charset="0"/>
            </a:endParaRPr>
          </a:p>
        </p:txBody>
      </p:sp>
      <p:sp>
        <p:nvSpPr>
          <p:cNvPr id="45" name="Text Box 31"/>
          <p:cNvSpPr txBox="1">
            <a:spLocks noChangeArrowheads="1"/>
          </p:cNvSpPr>
          <p:nvPr/>
        </p:nvSpPr>
        <p:spPr bwMode="auto">
          <a:xfrm>
            <a:off x="7403087" y="3486310"/>
            <a:ext cx="865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a:solidFill>
                  <a:srgbClr val="294E83"/>
                </a:solidFill>
                <a:latin typeface="Arial" charset="0"/>
              </a:rPr>
              <a:t>Anaphase </a:t>
            </a:r>
            <a:r>
              <a:rPr lang="en-US" sz="1200" dirty="0">
                <a:solidFill>
                  <a:srgbClr val="294E83"/>
                </a:solidFill>
                <a:latin typeface="Times New Roman"/>
                <a:cs typeface="Times New Roman"/>
              </a:rPr>
              <a:t>I</a:t>
            </a:r>
            <a:br>
              <a:rPr lang="en-US" sz="1200" dirty="0">
                <a:solidFill>
                  <a:srgbClr val="294E83"/>
                </a:solidFill>
                <a:latin typeface="Arial" charset="0"/>
              </a:rPr>
            </a:br>
            <a:r>
              <a:rPr lang="en-US" sz="1200" dirty="0" err="1">
                <a:solidFill>
                  <a:srgbClr val="294E83"/>
                </a:solidFill>
                <a:latin typeface="Arial" charset="0"/>
              </a:rPr>
              <a:t>Telophase</a:t>
            </a:r>
            <a:r>
              <a:rPr lang="en-US" sz="1200" dirty="0">
                <a:solidFill>
                  <a:srgbClr val="294E83"/>
                </a:solidFill>
                <a:latin typeface="Arial" charset="0"/>
              </a:rPr>
              <a:t> </a:t>
            </a:r>
            <a:r>
              <a:rPr lang="en-US" sz="1200" dirty="0">
                <a:solidFill>
                  <a:srgbClr val="294E83"/>
                </a:solidFill>
                <a:latin typeface="Times New Roman"/>
                <a:cs typeface="Times New Roman"/>
              </a:rPr>
              <a:t>I</a:t>
            </a:r>
            <a:endParaRPr lang="en-US" sz="1200" dirty="0">
              <a:solidFill>
                <a:srgbClr val="294E83"/>
              </a:solidFill>
              <a:latin typeface="Arial" charset="0"/>
            </a:endParaRPr>
          </a:p>
        </p:txBody>
      </p:sp>
      <p:sp>
        <p:nvSpPr>
          <p:cNvPr id="46"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MEIOSIS </a:t>
            </a:r>
            <a:r>
              <a:rPr lang="en-US" sz="1400" dirty="0">
                <a:solidFill>
                  <a:srgbClr val="FFFFFF"/>
                </a:solidFill>
                <a:latin typeface="Times New Roman"/>
                <a:cs typeface="Times New Roman"/>
              </a:rPr>
              <a:t>I</a:t>
            </a:r>
          </a:p>
        </p:txBody>
      </p:sp>
      <p:sp>
        <p:nvSpPr>
          <p:cNvPr id="47" name="Text Box 31"/>
          <p:cNvSpPr txBox="1">
            <a:spLocks noChangeArrowheads="1"/>
          </p:cNvSpPr>
          <p:nvPr/>
        </p:nvSpPr>
        <p:spPr bwMode="auto">
          <a:xfrm>
            <a:off x="4650361" y="4734085"/>
            <a:ext cx="937832"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MEIOSIS </a:t>
            </a:r>
            <a:r>
              <a:rPr lang="en-US" sz="1400" dirty="0">
                <a:solidFill>
                  <a:srgbClr val="FFFFFF"/>
                </a:solidFill>
                <a:latin typeface="Times New Roman"/>
                <a:cs typeface="Times New Roman"/>
              </a:rPr>
              <a:t>II</a:t>
            </a:r>
          </a:p>
        </p:txBody>
      </p:sp>
      <p:sp>
        <p:nvSpPr>
          <p:cNvPr id="48" name="Text Box 31"/>
          <p:cNvSpPr txBox="1">
            <a:spLocks noChangeArrowheads="1"/>
          </p:cNvSpPr>
          <p:nvPr/>
        </p:nvSpPr>
        <p:spPr bwMode="auto">
          <a:xfrm>
            <a:off x="6728928" y="1504051"/>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pair up</a:t>
            </a:r>
          </a:p>
        </p:txBody>
      </p:sp>
      <p:sp>
        <p:nvSpPr>
          <p:cNvPr id="49" name="Text Box 31"/>
          <p:cNvSpPr txBox="1">
            <a:spLocks noChangeArrowheads="1"/>
          </p:cNvSpPr>
          <p:nvPr/>
        </p:nvSpPr>
        <p:spPr bwMode="auto">
          <a:xfrm>
            <a:off x="6711995" y="2003585"/>
            <a:ext cx="86230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Crossing over</a:t>
            </a:r>
          </a:p>
        </p:txBody>
      </p:sp>
      <p:sp>
        <p:nvSpPr>
          <p:cNvPr id="50" name="Text Box 31"/>
          <p:cNvSpPr txBox="1">
            <a:spLocks noChangeArrowheads="1"/>
          </p:cNvSpPr>
          <p:nvPr/>
        </p:nvSpPr>
        <p:spPr bwMode="auto">
          <a:xfrm>
            <a:off x="6855928" y="2621652"/>
            <a:ext cx="1004945"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Pairs of</a:t>
            </a:r>
            <a:br>
              <a:rPr lang="en-US" sz="1000" dirty="0">
                <a:solidFill>
                  <a:srgbClr val="000000"/>
                </a:solidFill>
                <a:latin typeface="Arial" charset="0"/>
              </a:rPr>
            </a:b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line up at the </a:t>
            </a:r>
            <a:br>
              <a:rPr lang="en-US" sz="1000" dirty="0">
                <a:solidFill>
                  <a:srgbClr val="000000"/>
                </a:solidFill>
                <a:latin typeface="Arial" charset="0"/>
              </a:rPr>
            </a:br>
            <a:r>
              <a:rPr lang="en-US" sz="1000" dirty="0">
                <a:solidFill>
                  <a:srgbClr val="000000"/>
                </a:solidFill>
                <a:latin typeface="Arial" charset="0"/>
              </a:rPr>
              <a:t>metaphase plate</a:t>
            </a:r>
          </a:p>
        </p:txBody>
      </p:sp>
      <p:sp>
        <p:nvSpPr>
          <p:cNvPr id="51" name="Text Box 31"/>
          <p:cNvSpPr txBox="1">
            <a:spLocks noChangeArrowheads="1"/>
          </p:cNvSpPr>
          <p:nvPr/>
        </p:nvSpPr>
        <p:spPr bwMode="auto">
          <a:xfrm>
            <a:off x="7126863" y="3933985"/>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Homologous</a:t>
            </a:r>
            <a:br>
              <a:rPr lang="en-US" sz="1000" dirty="0">
                <a:solidFill>
                  <a:srgbClr val="000000"/>
                </a:solidFill>
                <a:latin typeface="Arial" charset="0"/>
              </a:rPr>
            </a:br>
            <a:r>
              <a:rPr lang="en-US" sz="1000" dirty="0">
                <a:solidFill>
                  <a:srgbClr val="000000"/>
                </a:solidFill>
                <a:latin typeface="Arial" charset="0"/>
              </a:rPr>
              <a:t>chromosomes</a:t>
            </a:r>
            <a:br>
              <a:rPr lang="en-US" sz="1000" dirty="0">
                <a:solidFill>
                  <a:srgbClr val="000000"/>
                </a:solidFill>
                <a:latin typeface="Arial" charset="0"/>
              </a:rPr>
            </a:br>
            <a:r>
              <a:rPr lang="en-US" sz="1000" dirty="0">
                <a:solidFill>
                  <a:srgbClr val="000000"/>
                </a:solidFill>
                <a:latin typeface="Arial" charset="0"/>
              </a:rPr>
              <a:t>are separated</a:t>
            </a:r>
          </a:p>
        </p:txBody>
      </p:sp>
      <p:sp>
        <p:nvSpPr>
          <p:cNvPr id="52" name="Text Box 31"/>
          <p:cNvSpPr txBox="1">
            <a:spLocks noChangeArrowheads="1"/>
          </p:cNvSpPr>
          <p:nvPr/>
        </p:nvSpPr>
        <p:spPr bwMode="auto">
          <a:xfrm>
            <a:off x="7135328" y="4408118"/>
            <a:ext cx="1083279"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Sister chromatids</a:t>
            </a:r>
            <a:br>
              <a:rPr lang="en-US" sz="1000" dirty="0">
                <a:solidFill>
                  <a:srgbClr val="000000"/>
                </a:solidFill>
                <a:latin typeface="Arial" charset="0"/>
              </a:rPr>
            </a:br>
            <a:r>
              <a:rPr lang="en-US" sz="1000" dirty="0">
                <a:solidFill>
                  <a:srgbClr val="000000"/>
                </a:solidFill>
                <a:latin typeface="Arial" charset="0"/>
              </a:rPr>
              <a:t>remain attached</a:t>
            </a:r>
          </a:p>
        </p:txBody>
      </p:sp>
      <p:sp>
        <p:nvSpPr>
          <p:cNvPr id="53" name="Text Box 31"/>
          <p:cNvSpPr txBox="1">
            <a:spLocks noChangeArrowheads="1"/>
          </p:cNvSpPr>
          <p:nvPr/>
        </p:nvSpPr>
        <p:spPr bwMode="auto">
          <a:xfrm>
            <a:off x="7203064" y="5237851"/>
            <a:ext cx="834062"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a:solidFill>
                  <a:srgbClr val="000000"/>
                </a:solidFill>
                <a:latin typeface="Arial" charset="0"/>
              </a:rPr>
              <a:t>Sister</a:t>
            </a:r>
            <a:br>
              <a:rPr lang="en-US" sz="1000" dirty="0">
                <a:solidFill>
                  <a:srgbClr val="000000"/>
                </a:solidFill>
                <a:latin typeface="Arial" charset="0"/>
              </a:rPr>
            </a:br>
            <a:r>
              <a:rPr lang="en-US" sz="1000" dirty="0">
                <a:solidFill>
                  <a:srgbClr val="000000"/>
                </a:solidFill>
                <a:latin typeface="Arial" charset="0"/>
              </a:rPr>
              <a:t>chromatids</a:t>
            </a:r>
            <a:br>
              <a:rPr lang="en-US" sz="1000" dirty="0">
                <a:solidFill>
                  <a:srgbClr val="000000"/>
                </a:solidFill>
                <a:latin typeface="Arial" charset="0"/>
              </a:rPr>
            </a:br>
            <a:r>
              <a:rPr lang="en-US" sz="1000" dirty="0">
                <a:solidFill>
                  <a:srgbClr val="000000"/>
                </a:solidFill>
                <a:latin typeface="Arial" charset="0"/>
              </a:rPr>
              <a:t>are separated</a:t>
            </a:r>
          </a:p>
        </p:txBody>
      </p:sp>
      <p:sp>
        <p:nvSpPr>
          <p:cNvPr id="54" name="Text Box 31"/>
          <p:cNvSpPr txBox="1">
            <a:spLocks noChangeArrowheads="1"/>
          </p:cNvSpPr>
          <p:nvPr/>
        </p:nvSpPr>
        <p:spPr bwMode="auto">
          <a:xfrm>
            <a:off x="5622958" y="4562635"/>
            <a:ext cx="303661"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2</a:t>
            </a:r>
          </a:p>
        </p:txBody>
      </p:sp>
      <p:sp>
        <p:nvSpPr>
          <p:cNvPr id="56" name="Text Box 31"/>
          <p:cNvSpPr txBox="1">
            <a:spLocks noChangeArrowheads="1"/>
          </p:cNvSpPr>
          <p:nvPr/>
        </p:nvSpPr>
        <p:spPr bwMode="auto">
          <a:xfrm>
            <a:off x="6579690" y="4554169"/>
            <a:ext cx="303661"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a:solidFill>
                  <a:srgbClr val="000000"/>
                </a:solidFill>
                <a:latin typeface="Arial" charset="0"/>
              </a:rPr>
              <a:t>n</a:t>
            </a:r>
            <a:r>
              <a:rPr lang="en-US" sz="1000" dirty="0">
                <a:solidFill>
                  <a:srgbClr val="000000"/>
                </a:solidFill>
                <a:latin typeface="Arial" charset="0"/>
              </a:rPr>
              <a:t> </a:t>
            </a:r>
            <a:r>
              <a:rPr lang="en-US" sz="1000" dirty="0">
                <a:solidFill>
                  <a:srgbClr val="000000"/>
                </a:solidFill>
                <a:latin typeface="Symbol Std"/>
                <a:cs typeface="Symbol Std"/>
              </a:rPr>
              <a:t>=</a:t>
            </a:r>
            <a:r>
              <a:rPr lang="en-US" sz="1000" dirty="0">
                <a:solidFill>
                  <a:srgbClr val="000000"/>
                </a:solidFill>
                <a:latin typeface="Arial" charset="0"/>
              </a:rPr>
              <a:t> 2</a:t>
            </a:r>
          </a:p>
        </p:txBody>
      </p:sp>
      <p:sp>
        <p:nvSpPr>
          <p:cNvPr id="57" name="Text Box 31"/>
          <p:cNvSpPr txBox="1">
            <a:spLocks noChangeArrowheads="1"/>
          </p:cNvSpPr>
          <p:nvPr/>
        </p:nvSpPr>
        <p:spPr bwMode="auto">
          <a:xfrm>
            <a:off x="5536050" y="5595568"/>
            <a:ext cx="83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a:solidFill>
                  <a:srgbClr val="000000"/>
                </a:solidFill>
                <a:latin typeface="Arial" charset="0"/>
              </a:rPr>
              <a:t>n</a:t>
            </a:r>
            <a:endParaRPr lang="en-US" sz="1000" dirty="0">
              <a:solidFill>
                <a:srgbClr val="000000"/>
              </a:solidFill>
              <a:latin typeface="Arial" charset="0"/>
            </a:endParaRPr>
          </a:p>
        </p:txBody>
      </p:sp>
      <p:sp>
        <p:nvSpPr>
          <p:cNvPr id="58" name="Text Box 31"/>
          <p:cNvSpPr txBox="1">
            <a:spLocks noChangeArrowheads="1"/>
          </p:cNvSpPr>
          <p:nvPr/>
        </p:nvSpPr>
        <p:spPr bwMode="auto">
          <a:xfrm>
            <a:off x="5974200" y="5598743"/>
            <a:ext cx="83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a:solidFill>
                  <a:srgbClr val="000000"/>
                </a:solidFill>
                <a:latin typeface="Arial" charset="0"/>
              </a:rPr>
              <a:t>n</a:t>
            </a:r>
            <a:endParaRPr lang="en-US" sz="1000" dirty="0">
              <a:solidFill>
                <a:srgbClr val="000000"/>
              </a:solidFill>
              <a:latin typeface="Arial" charset="0"/>
            </a:endParaRPr>
          </a:p>
        </p:txBody>
      </p:sp>
      <p:sp>
        <p:nvSpPr>
          <p:cNvPr id="59" name="Text Box 31"/>
          <p:cNvSpPr txBox="1">
            <a:spLocks noChangeArrowheads="1"/>
          </p:cNvSpPr>
          <p:nvPr/>
        </p:nvSpPr>
        <p:spPr bwMode="auto">
          <a:xfrm>
            <a:off x="6504425" y="5598743"/>
            <a:ext cx="83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a:solidFill>
                  <a:srgbClr val="000000"/>
                </a:solidFill>
                <a:latin typeface="Arial" charset="0"/>
              </a:rPr>
              <a:t>n</a:t>
            </a:r>
            <a:endParaRPr lang="en-US" sz="1000" dirty="0">
              <a:solidFill>
                <a:srgbClr val="000000"/>
              </a:solidFill>
              <a:latin typeface="Arial" charset="0"/>
            </a:endParaRPr>
          </a:p>
        </p:txBody>
      </p:sp>
      <p:sp>
        <p:nvSpPr>
          <p:cNvPr id="60" name="Text Box 31"/>
          <p:cNvSpPr txBox="1">
            <a:spLocks noChangeArrowheads="1"/>
          </p:cNvSpPr>
          <p:nvPr/>
        </p:nvSpPr>
        <p:spPr bwMode="auto">
          <a:xfrm>
            <a:off x="6920350" y="5595568"/>
            <a:ext cx="83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a:solidFill>
                  <a:srgbClr val="000000"/>
                </a:solidFill>
                <a:latin typeface="Arial" charset="0"/>
              </a:rPr>
              <a:t>n</a:t>
            </a:r>
            <a:endParaRPr lang="en-US" sz="1000" dirty="0">
              <a:solidFill>
                <a:srgbClr val="000000"/>
              </a:solidFill>
              <a:latin typeface="Arial" charset="0"/>
            </a:endParaRPr>
          </a:p>
        </p:txBody>
      </p:sp>
    </p:spTree>
    <p:extLst>
      <p:ext uri="{BB962C8B-B14F-4D97-AF65-F5344CB8AC3E}">
        <p14:creationId xmlns:p14="http://schemas.microsoft.com/office/powerpoint/2010/main" val="1604801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8_14MitosisVsMeiosis_6-U.jpg"/>
          <p:cNvPicPr>
            <a:picLocks noChangeAspect="1"/>
          </p:cNvPicPr>
          <p:nvPr/>
        </p:nvPicPr>
        <p:blipFill rotWithShape="1">
          <a:blip r:embed="rId3" cstate="email">
            <a:extLst>
              <a:ext uri="{28A0092B-C50C-407E-A947-70E740481C1C}">
                <a14:useLocalDpi xmlns:a14="http://schemas.microsoft.com/office/drawing/2010/main" val="0"/>
              </a:ext>
            </a:extLst>
          </a:blip>
          <a:srcRect b="13851"/>
          <a:stretch/>
        </p:blipFill>
        <p:spPr>
          <a:xfrm>
            <a:off x="734568" y="137159"/>
            <a:ext cx="7674864" cy="5501641"/>
          </a:xfrm>
          <a:prstGeom prst="rect">
            <a:avLst/>
          </a:prstGeom>
        </p:spPr>
      </p:pic>
      <p:sp>
        <p:nvSpPr>
          <p:cNvPr id="7"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MITOSIS</a:t>
            </a:r>
          </a:p>
        </p:txBody>
      </p:sp>
      <p:sp>
        <p:nvSpPr>
          <p:cNvPr id="8"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MEIOSIS </a:t>
            </a:r>
            <a:r>
              <a:rPr lang="en-US" sz="1400" dirty="0">
                <a:solidFill>
                  <a:srgbClr val="FFFFFF"/>
                </a:solidFill>
                <a:latin typeface="Times New Roman"/>
                <a:cs typeface="Times New Roman"/>
              </a:rPr>
              <a:t>I</a:t>
            </a:r>
          </a:p>
        </p:txBody>
      </p:sp>
      <p:sp>
        <p:nvSpPr>
          <p:cNvPr id="9" name="Text Box 31"/>
          <p:cNvSpPr txBox="1">
            <a:spLocks noChangeArrowheads="1"/>
          </p:cNvSpPr>
          <p:nvPr/>
        </p:nvSpPr>
        <p:spPr bwMode="auto">
          <a:xfrm>
            <a:off x="4650361" y="4734085"/>
            <a:ext cx="937832"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a:solidFill>
                  <a:srgbClr val="FFFFFF"/>
                </a:solidFill>
                <a:latin typeface="Arial" charset="0"/>
              </a:rPr>
              <a:t>MEIOSIS </a:t>
            </a:r>
            <a:r>
              <a:rPr lang="en-US" sz="1400" dirty="0">
                <a:solidFill>
                  <a:srgbClr val="FFFFFF"/>
                </a:solidFill>
                <a:latin typeface="Times New Roman"/>
                <a:cs typeface="Times New Roman"/>
              </a:rPr>
              <a:t>II</a:t>
            </a:r>
          </a:p>
        </p:txBody>
      </p:sp>
      <p:sp>
        <p:nvSpPr>
          <p:cNvPr id="10" name="Text Box 31"/>
          <p:cNvSpPr txBox="1">
            <a:spLocks noChangeArrowheads="1"/>
          </p:cNvSpPr>
          <p:nvPr/>
        </p:nvSpPr>
        <p:spPr bwMode="auto">
          <a:xfrm>
            <a:off x="65495" y="5638800"/>
            <a:ext cx="450650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20000"/>
              </a:lnSpc>
              <a:spcBef>
                <a:spcPts val="600"/>
              </a:spcBef>
              <a:spcAft>
                <a:spcPct val="0"/>
              </a:spcAft>
            </a:pPr>
            <a:r>
              <a:rPr lang="en-US" sz="1600" dirty="0">
                <a:solidFill>
                  <a:srgbClr val="00B050"/>
                </a:solidFill>
                <a:latin typeface="Arial" charset="0"/>
              </a:rPr>
              <a:t>One division </a:t>
            </a:r>
            <a:r>
              <a:rPr lang="en-US" sz="1600" dirty="0">
                <a:solidFill>
                  <a:srgbClr val="000000"/>
                </a:solidFill>
                <a:latin typeface="Arial" charset="0"/>
              </a:rPr>
              <a:t>of the nucleus and cytoplasm.</a:t>
            </a:r>
            <a:br>
              <a:rPr lang="en-US" sz="1600" dirty="0">
                <a:solidFill>
                  <a:srgbClr val="000000"/>
                </a:solidFill>
                <a:latin typeface="Arial" charset="0"/>
              </a:rPr>
            </a:br>
            <a:r>
              <a:rPr lang="en-US" sz="1600" dirty="0">
                <a:solidFill>
                  <a:srgbClr val="000000"/>
                </a:solidFill>
                <a:latin typeface="Arial" charset="0"/>
              </a:rPr>
              <a:t>Result: </a:t>
            </a:r>
            <a:r>
              <a:rPr lang="en-US" sz="1600" dirty="0">
                <a:solidFill>
                  <a:srgbClr val="FF0000"/>
                </a:solidFill>
                <a:latin typeface="Arial" charset="0"/>
              </a:rPr>
              <a:t>Two</a:t>
            </a:r>
            <a:r>
              <a:rPr lang="en-US" sz="1600" dirty="0">
                <a:solidFill>
                  <a:srgbClr val="000000"/>
                </a:solidFill>
                <a:latin typeface="Arial" charset="0"/>
              </a:rPr>
              <a:t> genetically identical </a:t>
            </a:r>
            <a:r>
              <a:rPr lang="en-US" sz="1600" dirty="0">
                <a:solidFill>
                  <a:srgbClr val="FF0000"/>
                </a:solidFill>
                <a:latin typeface="Arial" charset="0"/>
              </a:rPr>
              <a:t>diploid cells.</a:t>
            </a:r>
            <a:br>
              <a:rPr lang="en-US" sz="1600" dirty="0">
                <a:solidFill>
                  <a:srgbClr val="000000"/>
                </a:solidFill>
                <a:latin typeface="Arial" charset="0"/>
              </a:rPr>
            </a:br>
            <a:r>
              <a:rPr lang="en-US" sz="1600" dirty="0">
                <a:solidFill>
                  <a:srgbClr val="000000"/>
                </a:solidFill>
                <a:latin typeface="Arial" charset="0"/>
              </a:rPr>
              <a:t>Used for: Growth, tissue repair, asexual reproduction.</a:t>
            </a:r>
          </a:p>
        </p:txBody>
      </p:sp>
      <p:sp>
        <p:nvSpPr>
          <p:cNvPr id="11" name="Text Box 31"/>
          <p:cNvSpPr txBox="1">
            <a:spLocks noChangeArrowheads="1"/>
          </p:cNvSpPr>
          <p:nvPr/>
        </p:nvSpPr>
        <p:spPr bwMode="auto">
          <a:xfrm>
            <a:off x="4616727" y="5838097"/>
            <a:ext cx="4527273" cy="8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20000"/>
              </a:lnSpc>
              <a:spcBef>
                <a:spcPct val="0"/>
              </a:spcBef>
              <a:spcAft>
                <a:spcPct val="0"/>
              </a:spcAft>
            </a:pPr>
            <a:r>
              <a:rPr lang="en-US" sz="1600" dirty="0">
                <a:solidFill>
                  <a:srgbClr val="00B050"/>
                </a:solidFill>
                <a:latin typeface="Arial" charset="0"/>
              </a:rPr>
              <a:t>Two divisions </a:t>
            </a:r>
            <a:r>
              <a:rPr lang="en-US" sz="1600" dirty="0">
                <a:solidFill>
                  <a:srgbClr val="000000"/>
                </a:solidFill>
                <a:latin typeface="Arial" charset="0"/>
              </a:rPr>
              <a:t>of the nucleus and cytoplasm.</a:t>
            </a:r>
            <a:br>
              <a:rPr lang="en-US" sz="1600" dirty="0">
                <a:solidFill>
                  <a:srgbClr val="000000"/>
                </a:solidFill>
                <a:latin typeface="Arial" charset="0"/>
              </a:rPr>
            </a:br>
            <a:r>
              <a:rPr lang="en-US" sz="1600" dirty="0">
                <a:solidFill>
                  <a:srgbClr val="000000"/>
                </a:solidFill>
                <a:latin typeface="Arial" charset="0"/>
              </a:rPr>
              <a:t>Result: </a:t>
            </a:r>
            <a:r>
              <a:rPr lang="en-US" sz="1600" dirty="0">
                <a:solidFill>
                  <a:srgbClr val="FF0000"/>
                </a:solidFill>
                <a:latin typeface="Arial" charset="0"/>
              </a:rPr>
              <a:t>Four</a:t>
            </a:r>
            <a:r>
              <a:rPr lang="en-US" sz="1600" dirty="0">
                <a:solidFill>
                  <a:srgbClr val="000000"/>
                </a:solidFill>
                <a:latin typeface="Arial" charset="0"/>
              </a:rPr>
              <a:t> genetically unique </a:t>
            </a:r>
            <a:r>
              <a:rPr lang="en-US" sz="1600" dirty="0">
                <a:solidFill>
                  <a:srgbClr val="FF0000"/>
                </a:solidFill>
                <a:latin typeface="Arial" charset="0"/>
              </a:rPr>
              <a:t>haploid cells.</a:t>
            </a:r>
            <a:br>
              <a:rPr lang="en-US" sz="1600" dirty="0">
                <a:solidFill>
                  <a:srgbClr val="000000"/>
                </a:solidFill>
                <a:latin typeface="Arial" charset="0"/>
              </a:rPr>
            </a:br>
            <a:r>
              <a:rPr lang="en-US" sz="1600" dirty="0">
                <a:solidFill>
                  <a:srgbClr val="000000"/>
                </a:solidFill>
                <a:latin typeface="Arial" charset="0"/>
              </a:rPr>
              <a:t>Used for: Sexual reproduction.</a:t>
            </a:r>
          </a:p>
        </p:txBody>
      </p:sp>
    </p:spTree>
    <p:extLst>
      <p:ext uri="{BB962C8B-B14F-4D97-AF65-F5344CB8AC3E}">
        <p14:creationId xmlns:p14="http://schemas.microsoft.com/office/powerpoint/2010/main" val="180019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5"/>
          <p:cNvSpPr>
            <a:spLocks noGrp="1"/>
          </p:cNvSpPr>
          <p:nvPr>
            <p:ph type="sldNum" sz="quarter" idx="12"/>
          </p:nvPr>
        </p:nvSpPr>
        <p:spPr>
          <a:noFill/>
        </p:spPr>
        <p:txBody>
          <a:bodyPr/>
          <a:lstStyle/>
          <a:p>
            <a:fld id="{50227C36-A990-474D-AAF9-BA2C18AD4930}" type="slidenum">
              <a:rPr lang="en-US" smtClean="0">
                <a:solidFill>
                  <a:srgbClr val="000000"/>
                </a:solidFill>
              </a:rPr>
              <a:pPr/>
              <a:t>65</a:t>
            </a:fld>
            <a:endParaRPr lang="en-US">
              <a:solidFill>
                <a:srgbClr val="000000"/>
              </a:solidFill>
            </a:endParaRPr>
          </a:p>
        </p:txBody>
      </p:sp>
      <p:graphicFrame>
        <p:nvGraphicFramePr>
          <p:cNvPr id="297009" name="Group 49"/>
          <p:cNvGraphicFramePr>
            <a:graphicFrameLocks noGrp="1"/>
          </p:cNvGraphicFramePr>
          <p:nvPr>
            <p:extLst>
              <p:ext uri="{D42A27DB-BD31-4B8C-83A1-F6EECF244321}">
                <p14:modId xmlns:p14="http://schemas.microsoft.com/office/powerpoint/2010/main" val="575363454"/>
              </p:ext>
            </p:extLst>
          </p:nvPr>
        </p:nvGraphicFramePr>
        <p:xfrm>
          <a:off x="130968" y="916938"/>
          <a:ext cx="8882063" cy="5788662"/>
        </p:xfrm>
        <a:graphic>
          <a:graphicData uri="http://schemas.openxmlformats.org/drawingml/2006/table">
            <a:tbl>
              <a:tblPr>
                <a:tableStyleId>{3C2FFA5D-87B4-456A-9821-1D502468CF0F}</a:tableStyleId>
              </a:tblPr>
              <a:tblGrid>
                <a:gridCol w="2813050">
                  <a:extLst>
                    <a:ext uri="{9D8B030D-6E8A-4147-A177-3AD203B41FA5}">
                      <a16:colId xmlns:a16="http://schemas.microsoft.com/office/drawing/2014/main" val="20000"/>
                    </a:ext>
                  </a:extLst>
                </a:gridCol>
                <a:gridCol w="2813050">
                  <a:extLst>
                    <a:ext uri="{9D8B030D-6E8A-4147-A177-3AD203B41FA5}">
                      <a16:colId xmlns:a16="http://schemas.microsoft.com/office/drawing/2014/main" val="20001"/>
                    </a:ext>
                  </a:extLst>
                </a:gridCol>
                <a:gridCol w="3255963">
                  <a:extLst>
                    <a:ext uri="{9D8B030D-6E8A-4147-A177-3AD203B41FA5}">
                      <a16:colId xmlns:a16="http://schemas.microsoft.com/office/drawing/2014/main" val="20002"/>
                    </a:ext>
                  </a:extLst>
                </a:gridCol>
              </a:tblGrid>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Franklin Gothic Heavy"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u="none" strike="noStrike" cap="none" normalizeH="0" baseline="0" dirty="0">
                          <a:ln>
                            <a:noFill/>
                          </a:ln>
                          <a:solidFill>
                            <a:srgbClr val="CC3300"/>
                          </a:solidFill>
                          <a:effectLst>
                            <a:outerShdw blurRad="38100" dist="38100" dir="2700000" algn="tl">
                              <a:srgbClr val="C0C0C0"/>
                            </a:outerShdw>
                          </a:effectLst>
                        </a:rPr>
                        <a:t>Mitosis</a:t>
                      </a:r>
                      <a:endParaRPr kumimoji="0" lang="en-US" sz="36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u="none" strike="noStrike" cap="none" normalizeH="0" baseline="0">
                          <a:ln>
                            <a:noFill/>
                          </a:ln>
                          <a:solidFill>
                            <a:srgbClr val="339966"/>
                          </a:solidFill>
                          <a:effectLst>
                            <a:outerShdw blurRad="38100" dist="38100" dir="2700000" algn="tl">
                              <a:srgbClr val="C0C0C0"/>
                            </a:outerShdw>
                          </a:effectLst>
                        </a:rPr>
                        <a:t>Meiosis</a:t>
                      </a:r>
                      <a:endParaRPr kumimoji="0" lang="en-US" sz="3600" b="1" i="0" u="none" strike="noStrike" cap="none" normalizeH="0" baseline="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0"/>
                  </a:ext>
                </a:extLst>
              </a:tr>
              <a:tr h="9128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outerShdw blurRad="38100" dist="38100" dir="2700000" algn="tl">
                              <a:srgbClr val="C0C0C0"/>
                            </a:outerShdw>
                          </a:effectLst>
                        </a:rPr>
                        <a:t>Number of divisions</a:t>
                      </a:r>
                      <a:endParaRPr kumimoji="0" lang="en-US" sz="2400" b="1" i="0" u="none" strike="noStrike" cap="none" normalizeH="0" baseline="0" dirty="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1"/>
                  </a:ext>
                </a:extLst>
              </a:tr>
              <a:tr h="8397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Number of daughter cells</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2"/>
                  </a:ext>
                </a:extLst>
              </a:tr>
              <a:tr h="7588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Genetically identical?</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3"/>
                  </a:ext>
                </a:extLst>
              </a:tr>
              <a:tr h="609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Chromosome #</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4"/>
                  </a:ext>
                </a:extLst>
              </a:tr>
              <a:tr h="609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Where</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5"/>
                  </a:ext>
                </a:extLst>
              </a:tr>
              <a:tr h="6080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When</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6"/>
                  </a:ext>
                </a:extLst>
              </a:tr>
              <a:tr h="474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outerShdw blurRad="38100" dist="38100" dir="2700000" algn="tl">
                              <a:srgbClr val="C0C0C0"/>
                            </a:outerShdw>
                          </a:effectLst>
                        </a:rPr>
                        <a:t>Role</a:t>
                      </a:r>
                      <a:endParaRPr kumimoji="0" lang="en-US" sz="2400" b="1" i="0" u="none" strike="noStrike" cap="none" normalizeH="0" baseline="0" dirty="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7"/>
                  </a:ext>
                </a:extLst>
              </a:tr>
            </a:tbl>
          </a:graphicData>
        </a:graphic>
      </p:graphicFrame>
      <p:sp>
        <p:nvSpPr>
          <p:cNvPr id="297010" name="Rectangle 50"/>
          <p:cNvSpPr>
            <a:spLocks noGrp="1" noChangeArrowheads="1"/>
          </p:cNvSpPr>
          <p:nvPr>
            <p:ph type="title"/>
          </p:nvPr>
        </p:nvSpPr>
        <p:spPr/>
        <p:txBody>
          <a:bodyPr/>
          <a:lstStyle/>
          <a:p>
            <a:pPr algn="ctr" eaLnBrk="1" hangingPunct="1">
              <a:defRPr/>
            </a:pPr>
            <a:r>
              <a:rPr lang="en-US" sz="4800" b="1" dirty="0">
                <a:effectLst>
                  <a:outerShdw blurRad="38100" dist="38100" dir="2700000" algn="tl">
                    <a:srgbClr val="C0C0C0"/>
                  </a:outerShdw>
                </a:effectLst>
                <a:latin typeface="Comic Sans MS" pitchFamily="66" charset="0"/>
              </a:rPr>
              <a:t>Comparison of Divisions</a:t>
            </a:r>
          </a:p>
        </p:txBody>
      </p:sp>
      <p:pic>
        <p:nvPicPr>
          <p:cNvPr id="6" name="Picture 5" descr="try_it-01.eps">
            <a:extLst>
              <a:ext uri="{FF2B5EF4-FFF2-40B4-BE49-F238E27FC236}">
                <a16:creationId xmlns:a16="http://schemas.microsoft.com/office/drawing/2014/main" id="{C80DC11A-49F9-4CB8-AC3B-892F1957A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6" y="38100"/>
            <a:ext cx="939800" cy="762000"/>
          </a:xfrm>
          <a:prstGeom prst="rect">
            <a:avLst/>
          </a:prstGeom>
        </p:spPr>
      </p:pic>
    </p:spTree>
    <p:extLst>
      <p:ext uri="{BB962C8B-B14F-4D97-AF65-F5344CB8AC3E}">
        <p14:creationId xmlns:p14="http://schemas.microsoft.com/office/powerpoint/2010/main" val="1534126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5"/>
          <p:cNvSpPr>
            <a:spLocks noGrp="1"/>
          </p:cNvSpPr>
          <p:nvPr>
            <p:ph type="sldNum" sz="quarter" idx="12"/>
          </p:nvPr>
        </p:nvSpPr>
        <p:spPr>
          <a:noFill/>
        </p:spPr>
        <p:txBody>
          <a:bodyPr/>
          <a:lstStyle/>
          <a:p>
            <a:fld id="{50227C36-A990-474D-AAF9-BA2C18AD4930}" type="slidenum">
              <a:rPr lang="en-US" smtClean="0">
                <a:solidFill>
                  <a:srgbClr val="000000"/>
                </a:solidFill>
              </a:rPr>
              <a:pPr/>
              <a:t>66</a:t>
            </a:fld>
            <a:endParaRPr lang="en-US">
              <a:solidFill>
                <a:srgbClr val="000000"/>
              </a:solidFill>
            </a:endParaRPr>
          </a:p>
        </p:txBody>
      </p:sp>
      <p:graphicFrame>
        <p:nvGraphicFramePr>
          <p:cNvPr id="297009" name="Group 49"/>
          <p:cNvGraphicFramePr>
            <a:graphicFrameLocks noGrp="1"/>
          </p:cNvGraphicFramePr>
          <p:nvPr>
            <p:extLst>
              <p:ext uri="{D42A27DB-BD31-4B8C-83A1-F6EECF244321}">
                <p14:modId xmlns:p14="http://schemas.microsoft.com/office/powerpoint/2010/main" val="3901561963"/>
              </p:ext>
            </p:extLst>
          </p:nvPr>
        </p:nvGraphicFramePr>
        <p:xfrm>
          <a:off x="109537" y="645700"/>
          <a:ext cx="8882063" cy="6228399"/>
        </p:xfrm>
        <a:graphic>
          <a:graphicData uri="http://schemas.openxmlformats.org/drawingml/2006/table">
            <a:tbl>
              <a:tblPr>
                <a:tableStyleId>{3C2FFA5D-87B4-456A-9821-1D502468CF0F}</a:tableStyleId>
              </a:tblPr>
              <a:tblGrid>
                <a:gridCol w="2813050">
                  <a:extLst>
                    <a:ext uri="{9D8B030D-6E8A-4147-A177-3AD203B41FA5}">
                      <a16:colId xmlns:a16="http://schemas.microsoft.com/office/drawing/2014/main" val="20000"/>
                    </a:ext>
                  </a:extLst>
                </a:gridCol>
                <a:gridCol w="2813050">
                  <a:extLst>
                    <a:ext uri="{9D8B030D-6E8A-4147-A177-3AD203B41FA5}">
                      <a16:colId xmlns:a16="http://schemas.microsoft.com/office/drawing/2014/main" val="20001"/>
                    </a:ext>
                  </a:extLst>
                </a:gridCol>
                <a:gridCol w="3255963">
                  <a:extLst>
                    <a:ext uri="{9D8B030D-6E8A-4147-A177-3AD203B41FA5}">
                      <a16:colId xmlns:a16="http://schemas.microsoft.com/office/drawing/2014/main" val="20002"/>
                    </a:ext>
                  </a:extLst>
                </a:gridCol>
              </a:tblGrid>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Franklin Gothic Heavy"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u="none" strike="noStrike" cap="none" normalizeH="0" baseline="0" dirty="0">
                          <a:ln>
                            <a:noFill/>
                          </a:ln>
                          <a:solidFill>
                            <a:srgbClr val="CC3300"/>
                          </a:solidFill>
                          <a:effectLst>
                            <a:outerShdw blurRad="38100" dist="38100" dir="2700000" algn="tl">
                              <a:srgbClr val="C0C0C0"/>
                            </a:outerShdw>
                          </a:effectLst>
                        </a:rPr>
                        <a:t>Mitosis</a:t>
                      </a:r>
                      <a:endParaRPr kumimoji="0" lang="en-US" sz="36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u="none" strike="noStrike" cap="none" normalizeH="0" baseline="0">
                          <a:ln>
                            <a:noFill/>
                          </a:ln>
                          <a:solidFill>
                            <a:srgbClr val="339966"/>
                          </a:solidFill>
                          <a:effectLst>
                            <a:outerShdw blurRad="38100" dist="38100" dir="2700000" algn="tl">
                              <a:srgbClr val="C0C0C0"/>
                            </a:outerShdw>
                          </a:effectLst>
                        </a:rPr>
                        <a:t>Meiosis</a:t>
                      </a:r>
                      <a:endParaRPr kumimoji="0" lang="en-US" sz="3600" b="1" i="0" u="none" strike="noStrike" cap="none" normalizeH="0" baseline="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0"/>
                  </a:ext>
                </a:extLst>
              </a:tr>
              <a:tr h="9128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Number of divisions</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CC3300"/>
                          </a:solidFill>
                          <a:effectLst>
                            <a:outerShdw blurRad="38100" dist="38100" dir="2700000" algn="tl">
                              <a:srgbClr val="C0C0C0"/>
                            </a:outerShdw>
                          </a:effectLst>
                        </a:rPr>
                        <a:t>1</a:t>
                      </a:r>
                      <a:endParaRPr kumimoji="0" lang="en-US" sz="24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339966"/>
                          </a:solidFill>
                          <a:effectLst>
                            <a:outerShdw blurRad="38100" dist="38100" dir="2700000" algn="tl">
                              <a:srgbClr val="C0C0C0"/>
                            </a:outerShdw>
                          </a:effectLst>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1"/>
                  </a:ext>
                </a:extLst>
              </a:tr>
              <a:tr h="8397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Number of daughter cells</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rgbClr val="CC3300"/>
                          </a:solidFill>
                          <a:effectLst>
                            <a:outerShdw blurRad="38100" dist="38100" dir="2700000" algn="tl">
                              <a:srgbClr val="C0C0C0"/>
                            </a:outerShdw>
                          </a:effectLst>
                        </a:rPr>
                        <a:t>2</a:t>
                      </a:r>
                      <a:endParaRPr kumimoji="0" lang="en-US" sz="2400" b="1" i="0" u="none" strike="noStrike" cap="none" normalizeH="0" baseline="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339966"/>
                          </a:solidFill>
                          <a:effectLst>
                            <a:outerShdw blurRad="38100" dist="38100" dir="2700000" algn="tl">
                              <a:srgbClr val="C0C0C0"/>
                            </a:outerShdw>
                          </a:effectLst>
                        </a:rPr>
                        <a:t>4</a:t>
                      </a: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2"/>
                  </a:ext>
                </a:extLst>
              </a:tr>
              <a:tr h="7588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Genetically identical?</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rgbClr val="CC3300"/>
                          </a:solidFill>
                          <a:effectLst>
                            <a:outerShdw blurRad="38100" dist="38100" dir="2700000" algn="tl">
                              <a:srgbClr val="C0C0C0"/>
                            </a:outerShdw>
                          </a:effectLst>
                        </a:rPr>
                        <a:t>Yes</a:t>
                      </a:r>
                      <a:endParaRPr kumimoji="0" lang="en-US" sz="2400" b="1" i="0" u="none" strike="noStrike" cap="none" normalizeH="0" baseline="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339966"/>
                          </a:solidFill>
                          <a:effectLst>
                            <a:outerShdw blurRad="38100" dist="38100" dir="2700000" algn="tl">
                              <a:srgbClr val="C0C0C0"/>
                            </a:outerShdw>
                          </a:effectLst>
                        </a:rPr>
                        <a:t>No</a:t>
                      </a: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3"/>
                  </a:ext>
                </a:extLst>
              </a:tr>
              <a:tr h="609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Chromosome #</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rgbClr val="CC3300"/>
                          </a:solidFill>
                          <a:effectLst>
                            <a:outerShdw blurRad="38100" dist="38100" dir="2700000" algn="tl">
                              <a:srgbClr val="C0C0C0"/>
                            </a:outerShdw>
                          </a:effectLst>
                        </a:rPr>
                        <a:t>Same as parent</a:t>
                      </a:r>
                      <a:endParaRPr kumimoji="0" lang="en-US" sz="2400" b="1" i="0" u="none" strike="noStrike" cap="none" normalizeH="0" baseline="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339966"/>
                          </a:solidFill>
                          <a:effectLst>
                            <a:outerShdw blurRad="38100" dist="38100" dir="2700000" algn="tl">
                              <a:srgbClr val="C0C0C0"/>
                            </a:outerShdw>
                          </a:effectLst>
                        </a:rPr>
                        <a:t>Half of parent</a:t>
                      </a: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4"/>
                  </a:ext>
                </a:extLst>
              </a:tr>
              <a:tr h="609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Where</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CC3300"/>
                          </a:solidFill>
                          <a:effectLst>
                            <a:outerShdw blurRad="38100" dist="38100" dir="2700000" algn="tl">
                              <a:srgbClr val="C0C0C0"/>
                            </a:outerShdw>
                          </a:effectLst>
                        </a:rPr>
                        <a:t>Somatic Cells</a:t>
                      </a:r>
                      <a:endParaRPr kumimoji="0" lang="en-US" sz="24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rgbClr val="339966"/>
                          </a:solidFill>
                          <a:effectLst>
                            <a:outerShdw blurRad="38100" dist="38100" dir="2700000" algn="tl">
                              <a:srgbClr val="C0C0C0"/>
                            </a:outerShdw>
                          </a:effectLst>
                        </a:rPr>
                        <a:t>Sex Organs (Ovaries and Testes)</a:t>
                      </a:r>
                      <a:endParaRPr kumimoji="0" lang="en-US" sz="20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5"/>
                  </a:ext>
                </a:extLst>
              </a:tr>
              <a:tr h="6080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chemeClr val="tx1"/>
                          </a:solidFill>
                          <a:effectLst>
                            <a:outerShdw blurRad="38100" dist="38100" dir="2700000" algn="tl">
                              <a:srgbClr val="C0C0C0"/>
                            </a:outerShdw>
                          </a:effectLst>
                        </a:rPr>
                        <a:t>When</a:t>
                      </a:r>
                      <a:endParaRPr kumimoji="0" lang="en-US" sz="2400" b="1" i="0" u="none" strike="noStrike" cap="none" normalizeH="0" baseline="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solidFill>
                            <a:srgbClr val="CC3300"/>
                          </a:solidFill>
                          <a:effectLst>
                            <a:outerShdw blurRad="38100" dist="38100" dir="2700000" algn="tl">
                              <a:srgbClr val="C0C0C0"/>
                            </a:outerShdw>
                          </a:effectLst>
                        </a:rPr>
                        <a:t>Throughout life</a:t>
                      </a:r>
                      <a:endParaRPr kumimoji="0" lang="en-US" sz="2400" b="1" i="0" u="none" strike="noStrike" cap="none" normalizeH="0" baseline="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339966"/>
                          </a:solidFill>
                          <a:effectLst>
                            <a:outerShdw blurRad="38100" dist="38100" dir="2700000" algn="tl">
                              <a:srgbClr val="C0C0C0"/>
                            </a:outerShdw>
                          </a:effectLst>
                        </a:rPr>
                        <a:t>At Puberty</a:t>
                      </a: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6"/>
                  </a:ext>
                </a:extLst>
              </a:tr>
              <a:tr h="4746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outerShdw blurRad="38100" dist="38100" dir="2700000" algn="tl">
                              <a:srgbClr val="C0C0C0"/>
                            </a:outerShdw>
                          </a:effectLst>
                        </a:rPr>
                        <a:t>Role</a:t>
                      </a:r>
                      <a:endParaRPr kumimoji="0" lang="en-US" sz="2400" b="1" i="0" u="none" strike="noStrike" cap="none" normalizeH="0" baseline="0" dirty="0">
                        <a:ln>
                          <a:noFill/>
                        </a:ln>
                        <a:solidFill>
                          <a:schemeClr val="tx1"/>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CC3300"/>
                          </a:solidFill>
                          <a:effectLst>
                            <a:outerShdw blurRad="38100" dist="38100" dir="2700000" algn="tl">
                              <a:srgbClr val="C0C0C0"/>
                            </a:outerShdw>
                          </a:effectLst>
                        </a:rPr>
                        <a:t>Growth and Repair</a:t>
                      </a:r>
                      <a:endParaRPr kumimoji="0" lang="en-US" sz="2400" b="1" i="0" u="none" strike="noStrike" cap="none" normalizeH="0" baseline="0" dirty="0">
                        <a:ln>
                          <a:noFill/>
                        </a:ln>
                        <a:solidFill>
                          <a:srgbClr val="CC3300"/>
                        </a:solidFill>
                        <a:effectLst>
                          <a:outerShdw blurRad="38100" dist="38100" dir="2700000" algn="tl">
                            <a:srgbClr val="C0C0C0"/>
                          </a:outerShdw>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339966"/>
                          </a:solidFill>
                          <a:effectLst>
                            <a:outerShdw blurRad="38100" dist="38100" dir="2700000" algn="tl">
                              <a:srgbClr val="C0C0C0"/>
                            </a:outerShdw>
                          </a:effectLst>
                        </a:rPr>
                        <a:t>Sexual Reproduction</a:t>
                      </a:r>
                      <a:endParaRPr kumimoji="0" lang="en-US" sz="2400" b="1" i="0" u="none" strike="noStrike" cap="none" normalizeH="0" baseline="0" dirty="0">
                        <a:ln>
                          <a:noFill/>
                        </a:ln>
                        <a:solidFill>
                          <a:srgbClr val="339966"/>
                        </a:solidFill>
                        <a:effectLst>
                          <a:outerShdw blurRad="38100" dist="38100" dir="2700000" algn="tl">
                            <a:srgbClr val="C0C0C0"/>
                          </a:outerShdw>
                        </a:effectLst>
                        <a:latin typeface="Comic Sans MS" pitchFamily="66" charset="0"/>
                      </a:endParaRPr>
                    </a:p>
                  </a:txBody>
                  <a:tcPr anchor="ctr" horzOverflow="overflow"/>
                </a:tc>
                <a:extLst>
                  <a:ext uri="{0D108BD9-81ED-4DB2-BD59-A6C34878D82A}">
                    <a16:rowId xmlns:a16="http://schemas.microsoft.com/office/drawing/2014/main" val="10007"/>
                  </a:ext>
                </a:extLst>
              </a:tr>
            </a:tbl>
          </a:graphicData>
        </a:graphic>
      </p:graphicFrame>
      <p:sp>
        <p:nvSpPr>
          <p:cNvPr id="297010" name="Rectangle 50"/>
          <p:cNvSpPr>
            <a:spLocks noGrp="1" noChangeArrowheads="1"/>
          </p:cNvSpPr>
          <p:nvPr>
            <p:ph type="title"/>
          </p:nvPr>
        </p:nvSpPr>
        <p:spPr>
          <a:xfrm>
            <a:off x="76200" y="76200"/>
            <a:ext cx="9067800" cy="569500"/>
          </a:xfrm>
        </p:spPr>
        <p:txBody>
          <a:bodyPr/>
          <a:lstStyle/>
          <a:p>
            <a:pPr algn="ctr" eaLnBrk="1" hangingPunct="1">
              <a:defRPr/>
            </a:pPr>
            <a:r>
              <a:rPr lang="en-US" sz="4800" b="1" dirty="0">
                <a:effectLst>
                  <a:outerShdw blurRad="38100" dist="38100" dir="2700000" algn="tl">
                    <a:srgbClr val="C0C0C0"/>
                  </a:outerShdw>
                </a:effectLst>
                <a:latin typeface="Comic Sans MS" pitchFamily="66" charset="0"/>
              </a:rPr>
              <a:t>Comparison of Divisions</a:t>
            </a:r>
          </a:p>
        </p:txBody>
      </p:sp>
      <p:pic>
        <p:nvPicPr>
          <p:cNvPr id="6" name="Picture 5" descr="try_it-01.eps">
            <a:extLst>
              <a:ext uri="{FF2B5EF4-FFF2-40B4-BE49-F238E27FC236}">
                <a16:creationId xmlns:a16="http://schemas.microsoft.com/office/drawing/2014/main" id="{3D6DF621-42F9-40F6-87BC-C1737D532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6" y="38100"/>
            <a:ext cx="939800" cy="762000"/>
          </a:xfrm>
          <a:prstGeom prst="rect">
            <a:avLst/>
          </a:prstGeom>
        </p:spPr>
      </p:pic>
    </p:spTree>
    <p:extLst>
      <p:ext uri="{BB962C8B-B14F-4D97-AF65-F5344CB8AC3E}">
        <p14:creationId xmlns:p14="http://schemas.microsoft.com/office/powerpoint/2010/main" val="364010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 name="Picture 9215" descr="08_05_1Mitosis-U.jpg"/>
          <p:cNvPicPr>
            <a:picLocks noChangeAspect="1"/>
          </p:cNvPicPr>
          <p:nvPr/>
        </p:nvPicPr>
        <p:blipFill rotWithShape="1">
          <a:blip r:embed="rId3" cstate="email">
            <a:extLst>
              <a:ext uri="{28A0092B-C50C-407E-A947-70E740481C1C}">
                <a14:useLocalDpi xmlns:a14="http://schemas.microsoft.com/office/drawing/2010/main" val="0"/>
              </a:ext>
            </a:extLst>
          </a:blip>
          <a:srcRect b="4664"/>
          <a:stretch/>
        </p:blipFill>
        <p:spPr>
          <a:xfrm>
            <a:off x="298704" y="274323"/>
            <a:ext cx="8546592" cy="6160347"/>
          </a:xfrm>
          <a:prstGeom prst="rect">
            <a:avLst/>
          </a:prstGeom>
        </p:spPr>
      </p:pic>
      <p:sp>
        <p:nvSpPr>
          <p:cNvPr id="27" name="Text Box 31"/>
          <p:cNvSpPr txBox="1">
            <a:spLocks noChangeArrowheads="1"/>
          </p:cNvSpPr>
          <p:nvPr/>
        </p:nvSpPr>
        <p:spPr bwMode="auto">
          <a:xfrm>
            <a:off x="3879899" y="610820"/>
            <a:ext cx="9350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Prophase</a:t>
            </a:r>
          </a:p>
        </p:txBody>
      </p:sp>
      <p:cxnSp>
        <p:nvCxnSpPr>
          <p:cNvPr id="6" name="Straight Connector 5"/>
          <p:cNvCxnSpPr>
            <a:endCxn id="3" idx="1"/>
          </p:cNvCxnSpPr>
          <p:nvPr/>
        </p:nvCxnSpPr>
        <p:spPr bwMode="auto">
          <a:xfrm>
            <a:off x="1342298" y="3525903"/>
            <a:ext cx="129855" cy="2535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Left Brace 2"/>
          <p:cNvSpPr/>
          <p:nvPr/>
        </p:nvSpPr>
        <p:spPr bwMode="auto">
          <a:xfrm rot="4827891">
            <a:off x="1396341" y="3559403"/>
            <a:ext cx="181727" cy="619310"/>
          </a:xfrm>
          <a:prstGeom prst="leftBrace">
            <a:avLst>
              <a:gd name="adj1" fmla="val 4661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a typeface="ＭＳ Ｐゴシック" charset="0"/>
            </a:endParaRPr>
          </a:p>
        </p:txBody>
      </p:sp>
      <p:cxnSp>
        <p:nvCxnSpPr>
          <p:cNvPr id="8" name="Straight Connector 7"/>
          <p:cNvCxnSpPr/>
          <p:nvPr/>
        </p:nvCxnSpPr>
        <p:spPr bwMode="auto">
          <a:xfrm flipV="1">
            <a:off x="1812198" y="3640670"/>
            <a:ext cx="270602" cy="9181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3657600" y="3767670"/>
            <a:ext cx="246632" cy="4186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4551932" y="3636436"/>
            <a:ext cx="155535" cy="384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927100" y="5557903"/>
            <a:ext cx="445599" cy="4153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867232" y="5883869"/>
            <a:ext cx="164768" cy="19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flipV="1">
            <a:off x="4742433" y="5198069"/>
            <a:ext cx="337567" cy="673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4199467" y="5502870"/>
            <a:ext cx="314365" cy="7116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4195234" y="5532970"/>
            <a:ext cx="431799" cy="6857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7569200" y="3945003"/>
            <a:ext cx="424432" cy="825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flipV="1">
            <a:off x="6482332" y="3691003"/>
            <a:ext cx="307935" cy="800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H="1" flipV="1">
            <a:off x="6482332" y="3691003"/>
            <a:ext cx="786301" cy="6439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7416800" y="5452536"/>
            <a:ext cx="310132" cy="46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H="1" flipV="1">
            <a:off x="7666567" y="5528736"/>
            <a:ext cx="59266" cy="385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31"/>
          <p:cNvSpPr txBox="1">
            <a:spLocks noChangeArrowheads="1"/>
          </p:cNvSpPr>
          <p:nvPr/>
        </p:nvSpPr>
        <p:spPr bwMode="auto">
          <a:xfrm>
            <a:off x="6479167" y="602352"/>
            <a:ext cx="14140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Prometaphase</a:t>
            </a:r>
          </a:p>
        </p:txBody>
      </p:sp>
      <p:sp>
        <p:nvSpPr>
          <p:cNvPr id="35" name="Text Box 31"/>
          <p:cNvSpPr txBox="1">
            <a:spLocks noChangeArrowheads="1"/>
          </p:cNvSpPr>
          <p:nvPr/>
        </p:nvSpPr>
        <p:spPr bwMode="auto">
          <a:xfrm>
            <a:off x="831901" y="433019"/>
            <a:ext cx="1336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Interphase</a:t>
            </a:r>
          </a:p>
        </p:txBody>
      </p:sp>
      <p:sp>
        <p:nvSpPr>
          <p:cNvPr id="36" name="Text Box 31"/>
          <p:cNvSpPr txBox="1">
            <a:spLocks noChangeArrowheads="1"/>
          </p:cNvSpPr>
          <p:nvPr/>
        </p:nvSpPr>
        <p:spPr bwMode="auto">
          <a:xfrm>
            <a:off x="5319234" y="289086"/>
            <a:ext cx="882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Mitosis</a:t>
            </a:r>
          </a:p>
        </p:txBody>
      </p:sp>
      <p:sp>
        <p:nvSpPr>
          <p:cNvPr id="37" name="Text Box 31"/>
          <p:cNvSpPr txBox="1">
            <a:spLocks noChangeArrowheads="1"/>
          </p:cNvSpPr>
          <p:nvPr/>
        </p:nvSpPr>
        <p:spPr bwMode="auto">
          <a:xfrm>
            <a:off x="340832" y="3320155"/>
            <a:ext cx="875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Centrioles</a:t>
            </a:r>
          </a:p>
        </p:txBody>
      </p:sp>
      <p:sp>
        <p:nvSpPr>
          <p:cNvPr id="38" name="Text Box 31"/>
          <p:cNvSpPr txBox="1">
            <a:spLocks noChangeArrowheads="1"/>
          </p:cNvSpPr>
          <p:nvPr/>
        </p:nvSpPr>
        <p:spPr bwMode="auto">
          <a:xfrm>
            <a:off x="4650365" y="3421755"/>
            <a:ext cx="875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Centrioles</a:t>
            </a:r>
          </a:p>
        </p:txBody>
      </p:sp>
      <p:sp>
        <p:nvSpPr>
          <p:cNvPr id="39" name="Text Box 31"/>
          <p:cNvSpPr txBox="1">
            <a:spLocks noChangeArrowheads="1"/>
          </p:cNvSpPr>
          <p:nvPr/>
        </p:nvSpPr>
        <p:spPr bwMode="auto">
          <a:xfrm>
            <a:off x="1746299" y="3430222"/>
            <a:ext cx="8976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Chromatin</a:t>
            </a:r>
          </a:p>
        </p:txBody>
      </p:sp>
      <p:sp>
        <p:nvSpPr>
          <p:cNvPr id="40" name="Text Box 31"/>
          <p:cNvSpPr txBox="1">
            <a:spLocks noChangeArrowheads="1"/>
          </p:cNvSpPr>
          <p:nvPr/>
        </p:nvSpPr>
        <p:spPr bwMode="auto">
          <a:xfrm>
            <a:off x="332366" y="5919422"/>
            <a:ext cx="782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Nuclear</a:t>
            </a:r>
            <a:br>
              <a:rPr lang="en-US" sz="1400" dirty="0">
                <a:solidFill>
                  <a:srgbClr val="000000"/>
                </a:solidFill>
                <a:latin typeface="Arial" charset="0"/>
              </a:rPr>
            </a:br>
            <a:r>
              <a:rPr lang="en-US" sz="1400" dirty="0">
                <a:solidFill>
                  <a:srgbClr val="000000"/>
                </a:solidFill>
                <a:latin typeface="Arial" charset="0"/>
              </a:rPr>
              <a:t>envelope</a:t>
            </a:r>
          </a:p>
        </p:txBody>
      </p:sp>
      <p:sp>
        <p:nvSpPr>
          <p:cNvPr id="41" name="Text Box 31"/>
          <p:cNvSpPr txBox="1">
            <a:spLocks noChangeArrowheads="1"/>
          </p:cNvSpPr>
          <p:nvPr/>
        </p:nvSpPr>
        <p:spPr bwMode="auto">
          <a:xfrm>
            <a:off x="2059565" y="5987155"/>
            <a:ext cx="9105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Plasma</a:t>
            </a:r>
            <a:br>
              <a:rPr lang="en-US" sz="1400" dirty="0">
                <a:solidFill>
                  <a:srgbClr val="000000"/>
                </a:solidFill>
                <a:latin typeface="Arial" charset="0"/>
              </a:rPr>
            </a:br>
            <a:r>
              <a:rPr lang="en-US" sz="1400" dirty="0">
                <a:solidFill>
                  <a:srgbClr val="000000"/>
                </a:solidFill>
                <a:latin typeface="Arial" charset="0"/>
              </a:rPr>
              <a:t>membrane</a:t>
            </a:r>
          </a:p>
        </p:txBody>
      </p:sp>
      <p:sp>
        <p:nvSpPr>
          <p:cNvPr id="42" name="Text Box 31"/>
          <p:cNvSpPr txBox="1">
            <a:spLocks noChangeArrowheads="1"/>
          </p:cNvSpPr>
          <p:nvPr/>
        </p:nvSpPr>
        <p:spPr bwMode="auto">
          <a:xfrm>
            <a:off x="3033232" y="3354022"/>
            <a:ext cx="10775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Early mitotic</a:t>
            </a:r>
            <a:br>
              <a:rPr lang="en-US" sz="1400" dirty="0">
                <a:solidFill>
                  <a:srgbClr val="000000"/>
                </a:solidFill>
                <a:latin typeface="Arial" charset="0"/>
              </a:rPr>
            </a:br>
            <a:r>
              <a:rPr lang="en-US" sz="1400" dirty="0">
                <a:solidFill>
                  <a:srgbClr val="000000"/>
                </a:solidFill>
                <a:latin typeface="Arial" charset="0"/>
              </a:rPr>
              <a:t>spindle</a:t>
            </a:r>
          </a:p>
        </p:txBody>
      </p:sp>
      <p:sp>
        <p:nvSpPr>
          <p:cNvPr id="43" name="Text Box 31"/>
          <p:cNvSpPr txBox="1">
            <a:spLocks noChangeArrowheads="1"/>
          </p:cNvSpPr>
          <p:nvPr/>
        </p:nvSpPr>
        <p:spPr bwMode="auto">
          <a:xfrm>
            <a:off x="3194099" y="6148021"/>
            <a:ext cx="21546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Chromosome, consisting</a:t>
            </a:r>
            <a:br>
              <a:rPr lang="en-US" sz="1400" dirty="0">
                <a:solidFill>
                  <a:srgbClr val="000000"/>
                </a:solidFill>
                <a:latin typeface="Arial" charset="0"/>
              </a:rPr>
            </a:br>
            <a:r>
              <a:rPr lang="en-US" sz="1400" dirty="0">
                <a:solidFill>
                  <a:srgbClr val="000000"/>
                </a:solidFill>
                <a:latin typeface="Arial" charset="0"/>
              </a:rPr>
              <a:t>of two sister chromatids</a:t>
            </a:r>
          </a:p>
        </p:txBody>
      </p:sp>
      <p:sp>
        <p:nvSpPr>
          <p:cNvPr id="44" name="Text Box 31"/>
          <p:cNvSpPr txBox="1">
            <a:spLocks noChangeArrowheads="1"/>
          </p:cNvSpPr>
          <p:nvPr/>
        </p:nvSpPr>
        <p:spPr bwMode="auto">
          <a:xfrm>
            <a:off x="4912831" y="5834754"/>
            <a:ext cx="101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Centromere</a:t>
            </a:r>
          </a:p>
        </p:txBody>
      </p:sp>
      <p:sp>
        <p:nvSpPr>
          <p:cNvPr id="45" name="Text Box 31"/>
          <p:cNvSpPr txBox="1">
            <a:spLocks noChangeArrowheads="1"/>
          </p:cNvSpPr>
          <p:nvPr/>
        </p:nvSpPr>
        <p:spPr bwMode="auto">
          <a:xfrm>
            <a:off x="5988098" y="3260888"/>
            <a:ext cx="1785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Fragments of</a:t>
            </a:r>
            <a:br>
              <a:rPr lang="en-US" sz="1400" dirty="0">
                <a:solidFill>
                  <a:srgbClr val="000000"/>
                </a:solidFill>
                <a:latin typeface="Arial" charset="0"/>
              </a:rPr>
            </a:br>
            <a:r>
              <a:rPr lang="en-US" sz="1400" dirty="0">
                <a:solidFill>
                  <a:srgbClr val="000000"/>
                </a:solidFill>
                <a:latin typeface="Arial" charset="0"/>
              </a:rPr>
              <a:t>the nuclear envelope</a:t>
            </a:r>
          </a:p>
        </p:txBody>
      </p:sp>
      <p:sp>
        <p:nvSpPr>
          <p:cNvPr id="46" name="Text Box 31"/>
          <p:cNvSpPr txBox="1">
            <a:spLocks noChangeArrowheads="1"/>
          </p:cNvSpPr>
          <p:nvPr/>
        </p:nvSpPr>
        <p:spPr bwMode="auto">
          <a:xfrm>
            <a:off x="7774566" y="3726555"/>
            <a:ext cx="1051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Kinetochore</a:t>
            </a:r>
          </a:p>
        </p:txBody>
      </p:sp>
      <p:sp>
        <p:nvSpPr>
          <p:cNvPr id="47" name="Text Box 31"/>
          <p:cNvSpPr txBox="1">
            <a:spLocks noChangeArrowheads="1"/>
          </p:cNvSpPr>
          <p:nvPr/>
        </p:nvSpPr>
        <p:spPr bwMode="auto">
          <a:xfrm>
            <a:off x="7503634" y="5902487"/>
            <a:ext cx="11272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Spindle</a:t>
            </a:r>
            <a:br>
              <a:rPr lang="en-US" sz="1400" dirty="0">
                <a:solidFill>
                  <a:srgbClr val="000000"/>
                </a:solidFill>
                <a:latin typeface="Arial" charset="0"/>
              </a:rPr>
            </a:br>
            <a:r>
              <a:rPr lang="en-US" sz="1400" dirty="0">
                <a:solidFill>
                  <a:srgbClr val="000000"/>
                </a:solidFill>
                <a:latin typeface="Arial" charset="0"/>
              </a:rPr>
              <a:t>microtubules</a:t>
            </a:r>
          </a:p>
        </p:txBody>
      </p:sp>
      <p:sp>
        <p:nvSpPr>
          <p:cNvPr id="33" name="Rectangle 3">
            <a:extLst>
              <a:ext uri="{FF2B5EF4-FFF2-40B4-BE49-F238E27FC236}">
                <a16:creationId xmlns:a16="http://schemas.microsoft.com/office/drawing/2014/main" id="{D00FA645-F34A-4321-B93A-874D4A0C606E}"/>
              </a:ext>
            </a:extLst>
          </p:cNvPr>
          <p:cNvSpPr txBox="1">
            <a:spLocks noChangeArrowheads="1"/>
          </p:cNvSpPr>
          <p:nvPr/>
        </p:nvSpPr>
        <p:spPr bwMode="auto">
          <a:xfrm>
            <a:off x="751081" y="400651"/>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48" name="Rectangle 3">
            <a:extLst>
              <a:ext uri="{FF2B5EF4-FFF2-40B4-BE49-F238E27FC236}">
                <a16:creationId xmlns:a16="http://schemas.microsoft.com/office/drawing/2014/main" id="{5EC0738D-DB26-4608-84C8-6F3CB212F962}"/>
              </a:ext>
            </a:extLst>
          </p:cNvPr>
          <p:cNvSpPr txBox="1">
            <a:spLocks noChangeArrowheads="1"/>
          </p:cNvSpPr>
          <p:nvPr/>
        </p:nvSpPr>
        <p:spPr bwMode="auto">
          <a:xfrm>
            <a:off x="3572016" y="604220"/>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50" name="Rectangle 3">
            <a:extLst>
              <a:ext uri="{FF2B5EF4-FFF2-40B4-BE49-F238E27FC236}">
                <a16:creationId xmlns:a16="http://schemas.microsoft.com/office/drawing/2014/main" id="{2A83727C-C985-4B3C-9927-329E0EEB65DB}"/>
              </a:ext>
            </a:extLst>
          </p:cNvPr>
          <p:cNvSpPr txBox="1">
            <a:spLocks noChangeArrowheads="1"/>
          </p:cNvSpPr>
          <p:nvPr/>
        </p:nvSpPr>
        <p:spPr bwMode="auto">
          <a:xfrm>
            <a:off x="4790394" y="5716231"/>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51" name="Rectangle 3">
            <a:extLst>
              <a:ext uri="{FF2B5EF4-FFF2-40B4-BE49-F238E27FC236}">
                <a16:creationId xmlns:a16="http://schemas.microsoft.com/office/drawing/2014/main" id="{30B69CE1-2B09-45FA-99BF-A9B58B3CB243}"/>
              </a:ext>
            </a:extLst>
          </p:cNvPr>
          <p:cNvSpPr txBox="1">
            <a:spLocks noChangeArrowheads="1"/>
          </p:cNvSpPr>
          <p:nvPr/>
        </p:nvSpPr>
        <p:spPr bwMode="auto">
          <a:xfrm>
            <a:off x="7619878" y="3577639"/>
            <a:ext cx="1291317"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52" name="Rectangle 3">
            <a:extLst>
              <a:ext uri="{FF2B5EF4-FFF2-40B4-BE49-F238E27FC236}">
                <a16:creationId xmlns:a16="http://schemas.microsoft.com/office/drawing/2014/main" id="{0BE25F7B-F209-4AA0-9042-29884BBC387E}"/>
              </a:ext>
            </a:extLst>
          </p:cNvPr>
          <p:cNvSpPr txBox="1">
            <a:spLocks noChangeArrowheads="1"/>
          </p:cNvSpPr>
          <p:nvPr/>
        </p:nvSpPr>
        <p:spPr bwMode="auto">
          <a:xfrm>
            <a:off x="194384" y="3264371"/>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53" name="Rectangle 3">
            <a:extLst>
              <a:ext uri="{FF2B5EF4-FFF2-40B4-BE49-F238E27FC236}">
                <a16:creationId xmlns:a16="http://schemas.microsoft.com/office/drawing/2014/main" id="{A679096B-1C7B-4214-920C-34DDA9B8E9AB}"/>
              </a:ext>
            </a:extLst>
          </p:cNvPr>
          <p:cNvSpPr txBox="1">
            <a:spLocks noChangeArrowheads="1"/>
          </p:cNvSpPr>
          <p:nvPr/>
        </p:nvSpPr>
        <p:spPr bwMode="auto">
          <a:xfrm>
            <a:off x="229857" y="5829161"/>
            <a:ext cx="924634" cy="6378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54" name="Rectangle 3">
            <a:extLst>
              <a:ext uri="{FF2B5EF4-FFF2-40B4-BE49-F238E27FC236}">
                <a16:creationId xmlns:a16="http://schemas.microsoft.com/office/drawing/2014/main" id="{356833ED-B71D-4A29-B029-330E1FD61499}"/>
              </a:ext>
            </a:extLst>
          </p:cNvPr>
          <p:cNvSpPr txBox="1">
            <a:spLocks noChangeArrowheads="1"/>
          </p:cNvSpPr>
          <p:nvPr/>
        </p:nvSpPr>
        <p:spPr bwMode="auto">
          <a:xfrm>
            <a:off x="4261687" y="3299120"/>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55" name="Rectangle 3">
            <a:extLst>
              <a:ext uri="{FF2B5EF4-FFF2-40B4-BE49-F238E27FC236}">
                <a16:creationId xmlns:a16="http://schemas.microsoft.com/office/drawing/2014/main" id="{C1872FB0-354C-438A-8E77-F40006FDD461}"/>
              </a:ext>
            </a:extLst>
          </p:cNvPr>
          <p:cNvSpPr txBox="1">
            <a:spLocks noChangeArrowheads="1"/>
          </p:cNvSpPr>
          <p:nvPr/>
        </p:nvSpPr>
        <p:spPr bwMode="auto">
          <a:xfrm>
            <a:off x="7361535" y="5948609"/>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pic>
        <p:nvPicPr>
          <p:cNvPr id="56" name="Picture 55" descr="warm_up-01.eps">
            <a:extLst>
              <a:ext uri="{FF2B5EF4-FFF2-40B4-BE49-F238E27FC236}">
                <a16:creationId xmlns:a16="http://schemas.microsoft.com/office/drawing/2014/main" id="{625AAFF3-3737-4316-8736-C383E16CB5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810" y="184193"/>
            <a:ext cx="638326" cy="517562"/>
          </a:xfrm>
          <a:prstGeom prst="rect">
            <a:avLst/>
          </a:prstGeom>
        </p:spPr>
      </p:pic>
    </p:spTree>
    <p:extLst>
      <p:ext uri="{BB962C8B-B14F-4D97-AF65-F5344CB8AC3E}">
        <p14:creationId xmlns:p14="http://schemas.microsoft.com/office/powerpoint/2010/main" val="25273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P spid="50" grpId="0" animBg="1"/>
      <p:bldP spid="51" grpId="0" animBg="1"/>
      <p:bldP spid="52"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 name="Picture 9215" descr="08_05_1Mitosis-U.jpg"/>
          <p:cNvPicPr>
            <a:picLocks noChangeAspect="1"/>
          </p:cNvPicPr>
          <p:nvPr/>
        </p:nvPicPr>
        <p:blipFill rotWithShape="1">
          <a:blip r:embed="rId3" cstate="email">
            <a:extLst>
              <a:ext uri="{28A0092B-C50C-407E-A947-70E740481C1C}">
                <a14:useLocalDpi xmlns:a14="http://schemas.microsoft.com/office/drawing/2010/main" val="0"/>
              </a:ext>
            </a:extLst>
          </a:blip>
          <a:srcRect b="4664"/>
          <a:stretch/>
        </p:blipFill>
        <p:spPr>
          <a:xfrm>
            <a:off x="298704" y="274323"/>
            <a:ext cx="8546592" cy="6160347"/>
          </a:xfrm>
          <a:prstGeom prst="rect">
            <a:avLst/>
          </a:prstGeom>
        </p:spPr>
      </p:pic>
      <p:sp>
        <p:nvSpPr>
          <p:cNvPr id="27" name="Text Box 31"/>
          <p:cNvSpPr txBox="1">
            <a:spLocks noChangeArrowheads="1"/>
          </p:cNvSpPr>
          <p:nvPr/>
        </p:nvSpPr>
        <p:spPr bwMode="auto">
          <a:xfrm>
            <a:off x="3879899" y="610820"/>
            <a:ext cx="9350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Prophase</a:t>
            </a:r>
          </a:p>
        </p:txBody>
      </p:sp>
      <p:cxnSp>
        <p:nvCxnSpPr>
          <p:cNvPr id="6" name="Straight Connector 5"/>
          <p:cNvCxnSpPr>
            <a:endCxn id="3" idx="1"/>
          </p:cNvCxnSpPr>
          <p:nvPr/>
        </p:nvCxnSpPr>
        <p:spPr bwMode="auto">
          <a:xfrm>
            <a:off x="1342298" y="3525903"/>
            <a:ext cx="129855" cy="2535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Left Brace 2"/>
          <p:cNvSpPr/>
          <p:nvPr/>
        </p:nvSpPr>
        <p:spPr bwMode="auto">
          <a:xfrm rot="4827891">
            <a:off x="1396341" y="3559403"/>
            <a:ext cx="181727" cy="619310"/>
          </a:xfrm>
          <a:prstGeom prst="leftBrace">
            <a:avLst>
              <a:gd name="adj1" fmla="val 4661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a typeface="ＭＳ Ｐゴシック" charset="0"/>
            </a:endParaRPr>
          </a:p>
        </p:txBody>
      </p:sp>
      <p:cxnSp>
        <p:nvCxnSpPr>
          <p:cNvPr id="8" name="Straight Connector 7"/>
          <p:cNvCxnSpPr/>
          <p:nvPr/>
        </p:nvCxnSpPr>
        <p:spPr bwMode="auto">
          <a:xfrm flipV="1">
            <a:off x="1812198" y="3640670"/>
            <a:ext cx="270602" cy="9181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3657600" y="3767670"/>
            <a:ext cx="246632" cy="4186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4551932" y="3636436"/>
            <a:ext cx="155535" cy="384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927100" y="5557903"/>
            <a:ext cx="445599" cy="4153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867232" y="5883869"/>
            <a:ext cx="164768" cy="19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flipV="1">
            <a:off x="4742433" y="5198069"/>
            <a:ext cx="337567" cy="673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4199467" y="5502870"/>
            <a:ext cx="314365" cy="7116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4195234" y="5532970"/>
            <a:ext cx="431799" cy="6857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7569200" y="3945003"/>
            <a:ext cx="424432" cy="825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flipV="1">
            <a:off x="6482332" y="3691003"/>
            <a:ext cx="307935" cy="800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H="1" flipV="1">
            <a:off x="6482332" y="3691003"/>
            <a:ext cx="786301" cy="6439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7416800" y="5452536"/>
            <a:ext cx="310132" cy="46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H="1" flipV="1">
            <a:off x="7666567" y="5528736"/>
            <a:ext cx="59266" cy="385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31"/>
          <p:cNvSpPr txBox="1">
            <a:spLocks noChangeArrowheads="1"/>
          </p:cNvSpPr>
          <p:nvPr/>
        </p:nvSpPr>
        <p:spPr bwMode="auto">
          <a:xfrm>
            <a:off x="6479167" y="602352"/>
            <a:ext cx="14140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Prometaphase</a:t>
            </a:r>
          </a:p>
        </p:txBody>
      </p:sp>
      <p:sp>
        <p:nvSpPr>
          <p:cNvPr id="35" name="Text Box 31"/>
          <p:cNvSpPr txBox="1">
            <a:spLocks noChangeArrowheads="1"/>
          </p:cNvSpPr>
          <p:nvPr/>
        </p:nvSpPr>
        <p:spPr bwMode="auto">
          <a:xfrm>
            <a:off x="831901" y="433019"/>
            <a:ext cx="1336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Interphase</a:t>
            </a:r>
          </a:p>
        </p:txBody>
      </p:sp>
      <p:sp>
        <p:nvSpPr>
          <p:cNvPr id="36" name="Text Box 31"/>
          <p:cNvSpPr txBox="1">
            <a:spLocks noChangeArrowheads="1"/>
          </p:cNvSpPr>
          <p:nvPr/>
        </p:nvSpPr>
        <p:spPr bwMode="auto">
          <a:xfrm>
            <a:off x="5319234" y="289086"/>
            <a:ext cx="882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Mitosis</a:t>
            </a:r>
          </a:p>
        </p:txBody>
      </p:sp>
      <p:sp>
        <p:nvSpPr>
          <p:cNvPr id="37" name="Text Box 31"/>
          <p:cNvSpPr txBox="1">
            <a:spLocks noChangeArrowheads="1"/>
          </p:cNvSpPr>
          <p:nvPr/>
        </p:nvSpPr>
        <p:spPr bwMode="auto">
          <a:xfrm>
            <a:off x="340832" y="3320155"/>
            <a:ext cx="875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Centrioles</a:t>
            </a:r>
          </a:p>
        </p:txBody>
      </p:sp>
      <p:sp>
        <p:nvSpPr>
          <p:cNvPr id="38" name="Text Box 31"/>
          <p:cNvSpPr txBox="1">
            <a:spLocks noChangeArrowheads="1"/>
          </p:cNvSpPr>
          <p:nvPr/>
        </p:nvSpPr>
        <p:spPr bwMode="auto">
          <a:xfrm>
            <a:off x="4650365" y="3421755"/>
            <a:ext cx="875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Centrioles</a:t>
            </a:r>
          </a:p>
        </p:txBody>
      </p:sp>
      <p:sp>
        <p:nvSpPr>
          <p:cNvPr id="39" name="Text Box 31"/>
          <p:cNvSpPr txBox="1">
            <a:spLocks noChangeArrowheads="1"/>
          </p:cNvSpPr>
          <p:nvPr/>
        </p:nvSpPr>
        <p:spPr bwMode="auto">
          <a:xfrm>
            <a:off x="1746299" y="3430222"/>
            <a:ext cx="8976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Chromatin</a:t>
            </a:r>
          </a:p>
        </p:txBody>
      </p:sp>
      <p:sp>
        <p:nvSpPr>
          <p:cNvPr id="40" name="Text Box 31"/>
          <p:cNvSpPr txBox="1">
            <a:spLocks noChangeArrowheads="1"/>
          </p:cNvSpPr>
          <p:nvPr/>
        </p:nvSpPr>
        <p:spPr bwMode="auto">
          <a:xfrm>
            <a:off x="332366" y="5919422"/>
            <a:ext cx="782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Nuclear</a:t>
            </a:r>
            <a:br>
              <a:rPr lang="en-US" sz="1400" dirty="0">
                <a:solidFill>
                  <a:srgbClr val="000000"/>
                </a:solidFill>
                <a:latin typeface="Arial" charset="0"/>
              </a:rPr>
            </a:br>
            <a:r>
              <a:rPr lang="en-US" sz="1400" dirty="0">
                <a:solidFill>
                  <a:srgbClr val="000000"/>
                </a:solidFill>
                <a:latin typeface="Arial" charset="0"/>
              </a:rPr>
              <a:t>envelope</a:t>
            </a:r>
          </a:p>
        </p:txBody>
      </p:sp>
      <p:sp>
        <p:nvSpPr>
          <p:cNvPr id="41" name="Text Box 31"/>
          <p:cNvSpPr txBox="1">
            <a:spLocks noChangeArrowheads="1"/>
          </p:cNvSpPr>
          <p:nvPr/>
        </p:nvSpPr>
        <p:spPr bwMode="auto">
          <a:xfrm>
            <a:off x="2059565" y="5987155"/>
            <a:ext cx="9105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Plasma</a:t>
            </a:r>
            <a:br>
              <a:rPr lang="en-US" sz="1400" dirty="0">
                <a:solidFill>
                  <a:srgbClr val="000000"/>
                </a:solidFill>
                <a:latin typeface="Arial" charset="0"/>
              </a:rPr>
            </a:br>
            <a:r>
              <a:rPr lang="en-US" sz="1400" dirty="0">
                <a:solidFill>
                  <a:srgbClr val="000000"/>
                </a:solidFill>
                <a:latin typeface="Arial" charset="0"/>
              </a:rPr>
              <a:t>membrane</a:t>
            </a:r>
          </a:p>
        </p:txBody>
      </p:sp>
      <p:sp>
        <p:nvSpPr>
          <p:cNvPr id="42" name="Text Box 31"/>
          <p:cNvSpPr txBox="1">
            <a:spLocks noChangeArrowheads="1"/>
          </p:cNvSpPr>
          <p:nvPr/>
        </p:nvSpPr>
        <p:spPr bwMode="auto">
          <a:xfrm>
            <a:off x="3033232" y="3354022"/>
            <a:ext cx="10775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Early mitotic</a:t>
            </a:r>
            <a:br>
              <a:rPr lang="en-US" sz="1400" dirty="0">
                <a:solidFill>
                  <a:srgbClr val="000000"/>
                </a:solidFill>
                <a:latin typeface="Arial" charset="0"/>
              </a:rPr>
            </a:br>
            <a:r>
              <a:rPr lang="en-US" sz="1400" dirty="0">
                <a:solidFill>
                  <a:srgbClr val="000000"/>
                </a:solidFill>
                <a:latin typeface="Arial" charset="0"/>
              </a:rPr>
              <a:t>spindle</a:t>
            </a:r>
          </a:p>
        </p:txBody>
      </p:sp>
      <p:sp>
        <p:nvSpPr>
          <p:cNvPr id="43" name="Text Box 31"/>
          <p:cNvSpPr txBox="1">
            <a:spLocks noChangeArrowheads="1"/>
          </p:cNvSpPr>
          <p:nvPr/>
        </p:nvSpPr>
        <p:spPr bwMode="auto">
          <a:xfrm>
            <a:off x="3194099" y="6148021"/>
            <a:ext cx="21546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Chromosome, consisting</a:t>
            </a:r>
            <a:br>
              <a:rPr lang="en-US" sz="1400" dirty="0">
                <a:solidFill>
                  <a:srgbClr val="000000"/>
                </a:solidFill>
                <a:latin typeface="Arial" charset="0"/>
              </a:rPr>
            </a:br>
            <a:r>
              <a:rPr lang="en-US" sz="1400" dirty="0">
                <a:solidFill>
                  <a:srgbClr val="000000"/>
                </a:solidFill>
                <a:latin typeface="Arial" charset="0"/>
              </a:rPr>
              <a:t>of two sister chromatids</a:t>
            </a:r>
          </a:p>
        </p:txBody>
      </p:sp>
      <p:sp>
        <p:nvSpPr>
          <p:cNvPr id="44" name="Text Box 31"/>
          <p:cNvSpPr txBox="1">
            <a:spLocks noChangeArrowheads="1"/>
          </p:cNvSpPr>
          <p:nvPr/>
        </p:nvSpPr>
        <p:spPr bwMode="auto">
          <a:xfrm>
            <a:off x="4912831" y="5834754"/>
            <a:ext cx="101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Centromere</a:t>
            </a:r>
          </a:p>
        </p:txBody>
      </p:sp>
      <p:sp>
        <p:nvSpPr>
          <p:cNvPr id="45" name="Text Box 31"/>
          <p:cNvSpPr txBox="1">
            <a:spLocks noChangeArrowheads="1"/>
          </p:cNvSpPr>
          <p:nvPr/>
        </p:nvSpPr>
        <p:spPr bwMode="auto">
          <a:xfrm>
            <a:off x="5988098" y="3260888"/>
            <a:ext cx="1785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Fragments of</a:t>
            </a:r>
            <a:br>
              <a:rPr lang="en-US" sz="1400" dirty="0">
                <a:solidFill>
                  <a:srgbClr val="000000"/>
                </a:solidFill>
                <a:latin typeface="Arial" charset="0"/>
              </a:rPr>
            </a:br>
            <a:r>
              <a:rPr lang="en-US" sz="1400" dirty="0">
                <a:solidFill>
                  <a:srgbClr val="000000"/>
                </a:solidFill>
                <a:latin typeface="Arial" charset="0"/>
              </a:rPr>
              <a:t>the nuclear envelope</a:t>
            </a:r>
          </a:p>
        </p:txBody>
      </p:sp>
      <p:sp>
        <p:nvSpPr>
          <p:cNvPr id="46" name="Text Box 31"/>
          <p:cNvSpPr txBox="1">
            <a:spLocks noChangeArrowheads="1"/>
          </p:cNvSpPr>
          <p:nvPr/>
        </p:nvSpPr>
        <p:spPr bwMode="auto">
          <a:xfrm>
            <a:off x="7774566" y="3726555"/>
            <a:ext cx="1051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Kinetochore</a:t>
            </a:r>
          </a:p>
        </p:txBody>
      </p:sp>
      <p:sp>
        <p:nvSpPr>
          <p:cNvPr id="47" name="Text Box 31"/>
          <p:cNvSpPr txBox="1">
            <a:spLocks noChangeArrowheads="1"/>
          </p:cNvSpPr>
          <p:nvPr/>
        </p:nvSpPr>
        <p:spPr bwMode="auto">
          <a:xfrm>
            <a:off x="7503634" y="5902487"/>
            <a:ext cx="11272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Spindle</a:t>
            </a:r>
            <a:br>
              <a:rPr lang="en-US" sz="1400" dirty="0">
                <a:solidFill>
                  <a:srgbClr val="000000"/>
                </a:solidFill>
                <a:latin typeface="Arial" charset="0"/>
              </a:rPr>
            </a:br>
            <a:r>
              <a:rPr lang="en-US" sz="1400" dirty="0">
                <a:solidFill>
                  <a:srgbClr val="000000"/>
                </a:solidFill>
                <a:latin typeface="Arial" charset="0"/>
              </a:rPr>
              <a:t>microtubules</a:t>
            </a:r>
          </a:p>
        </p:txBody>
      </p:sp>
      <p:pic>
        <p:nvPicPr>
          <p:cNvPr id="56" name="Picture 55" descr="warm_up-01.eps">
            <a:extLst>
              <a:ext uri="{FF2B5EF4-FFF2-40B4-BE49-F238E27FC236}">
                <a16:creationId xmlns:a16="http://schemas.microsoft.com/office/drawing/2014/main" id="{625AAFF3-3737-4316-8736-C383E16CB5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810" y="184193"/>
            <a:ext cx="638326" cy="517562"/>
          </a:xfrm>
          <a:prstGeom prst="rect">
            <a:avLst/>
          </a:prstGeom>
        </p:spPr>
      </p:pic>
    </p:spTree>
    <p:extLst>
      <p:ext uri="{BB962C8B-B14F-4D97-AF65-F5344CB8AC3E}">
        <p14:creationId xmlns:p14="http://schemas.microsoft.com/office/powerpoint/2010/main" val="157650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08_05_6Mitosis-U.jpg"/>
          <p:cNvPicPr>
            <a:picLocks noChangeAspect="1"/>
          </p:cNvPicPr>
          <p:nvPr/>
        </p:nvPicPr>
        <p:blipFill rotWithShape="1">
          <a:blip r:embed="rId3" cstate="email">
            <a:extLst>
              <a:ext uri="{28A0092B-C50C-407E-A947-70E740481C1C}">
                <a14:useLocalDpi xmlns:a14="http://schemas.microsoft.com/office/drawing/2010/main" val="0"/>
              </a:ext>
            </a:extLst>
          </a:blip>
          <a:srcRect b="2926"/>
          <a:stretch/>
        </p:blipFill>
        <p:spPr>
          <a:xfrm>
            <a:off x="332365" y="351838"/>
            <a:ext cx="8546592" cy="5988643"/>
          </a:xfrm>
          <a:prstGeom prst="rect">
            <a:avLst/>
          </a:prstGeom>
        </p:spPr>
      </p:pic>
      <p:cxnSp>
        <p:nvCxnSpPr>
          <p:cNvPr id="6" name="Straight Connector 5"/>
          <p:cNvCxnSpPr/>
          <p:nvPr/>
        </p:nvCxnSpPr>
        <p:spPr bwMode="auto">
          <a:xfrm>
            <a:off x="6688667" y="4555067"/>
            <a:ext cx="648800" cy="4524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4006900" y="678552"/>
            <a:ext cx="980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Anaphase</a:t>
            </a:r>
          </a:p>
        </p:txBody>
      </p:sp>
      <p:sp>
        <p:nvSpPr>
          <p:cNvPr id="8" name="Text Box 31"/>
          <p:cNvSpPr txBox="1">
            <a:spLocks noChangeArrowheads="1"/>
          </p:cNvSpPr>
          <p:nvPr/>
        </p:nvSpPr>
        <p:spPr bwMode="auto">
          <a:xfrm>
            <a:off x="4125434" y="348352"/>
            <a:ext cx="882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Mitosis</a:t>
            </a:r>
          </a:p>
        </p:txBody>
      </p:sp>
      <p:sp>
        <p:nvSpPr>
          <p:cNvPr id="9" name="Text Box 31"/>
          <p:cNvSpPr txBox="1">
            <a:spLocks noChangeArrowheads="1"/>
          </p:cNvSpPr>
          <p:nvPr/>
        </p:nvSpPr>
        <p:spPr bwMode="auto">
          <a:xfrm>
            <a:off x="1102833" y="678551"/>
            <a:ext cx="1060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Metaphase</a:t>
            </a:r>
          </a:p>
        </p:txBody>
      </p:sp>
      <p:sp>
        <p:nvSpPr>
          <p:cNvPr id="10" name="Text Box 31"/>
          <p:cNvSpPr txBox="1">
            <a:spLocks noChangeArrowheads="1"/>
          </p:cNvSpPr>
          <p:nvPr/>
        </p:nvSpPr>
        <p:spPr bwMode="auto">
          <a:xfrm>
            <a:off x="6123569" y="678551"/>
            <a:ext cx="26301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Telophase and Cytokinesis</a:t>
            </a:r>
          </a:p>
        </p:txBody>
      </p:sp>
      <p:cxnSp>
        <p:nvCxnSpPr>
          <p:cNvPr id="11" name="Straight Connector 10"/>
          <p:cNvCxnSpPr/>
          <p:nvPr/>
        </p:nvCxnSpPr>
        <p:spPr bwMode="auto">
          <a:xfrm flipV="1">
            <a:off x="6752500" y="5863167"/>
            <a:ext cx="935233" cy="2577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6752500" y="5727700"/>
            <a:ext cx="727800" cy="393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3463200" y="5321300"/>
            <a:ext cx="211333" cy="647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3463200" y="4766733"/>
            <a:ext cx="147833" cy="1201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1723300" y="3674533"/>
            <a:ext cx="393367" cy="113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endCxn id="18" idx="1"/>
          </p:cNvCxnSpPr>
          <p:nvPr/>
        </p:nvCxnSpPr>
        <p:spPr bwMode="auto">
          <a:xfrm flipV="1">
            <a:off x="499866" y="5293752"/>
            <a:ext cx="294334" cy="8017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Left Brace 17"/>
          <p:cNvSpPr/>
          <p:nvPr/>
        </p:nvSpPr>
        <p:spPr bwMode="auto">
          <a:xfrm rot="21286583">
            <a:off x="769480" y="4062645"/>
            <a:ext cx="139569" cy="1915060"/>
          </a:xfrm>
          <a:prstGeom prst="leftBrace">
            <a:avLst>
              <a:gd name="adj1" fmla="val 30119"/>
              <a:gd name="adj2" fmla="val 64012"/>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a typeface="ＭＳ Ｐゴシック" charset="0"/>
            </a:endParaRPr>
          </a:p>
        </p:txBody>
      </p:sp>
      <p:sp>
        <p:nvSpPr>
          <p:cNvPr id="24" name="Text Box 31"/>
          <p:cNvSpPr txBox="1">
            <a:spLocks noChangeArrowheads="1"/>
          </p:cNvSpPr>
          <p:nvPr/>
        </p:nvSpPr>
        <p:spPr bwMode="auto">
          <a:xfrm>
            <a:off x="1458432" y="3464085"/>
            <a:ext cx="13978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Metaphase plate</a:t>
            </a:r>
          </a:p>
        </p:txBody>
      </p:sp>
      <p:sp>
        <p:nvSpPr>
          <p:cNvPr id="26" name="Text Box 31"/>
          <p:cNvSpPr txBox="1">
            <a:spLocks noChangeArrowheads="1"/>
          </p:cNvSpPr>
          <p:nvPr/>
        </p:nvSpPr>
        <p:spPr bwMode="auto">
          <a:xfrm>
            <a:off x="332365" y="6097218"/>
            <a:ext cx="1256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Mitotic spindle</a:t>
            </a:r>
          </a:p>
        </p:txBody>
      </p:sp>
      <p:sp>
        <p:nvSpPr>
          <p:cNvPr id="28" name="Text Box 31"/>
          <p:cNvSpPr txBox="1">
            <a:spLocks noChangeArrowheads="1"/>
          </p:cNvSpPr>
          <p:nvPr/>
        </p:nvSpPr>
        <p:spPr bwMode="auto">
          <a:xfrm>
            <a:off x="2770766" y="5927885"/>
            <a:ext cx="12272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Separated</a:t>
            </a:r>
            <a:br>
              <a:rPr lang="en-US" sz="1400" dirty="0">
                <a:solidFill>
                  <a:srgbClr val="000000"/>
                </a:solidFill>
                <a:latin typeface="Arial" charset="0"/>
              </a:rPr>
            </a:br>
            <a:r>
              <a:rPr lang="en-US" sz="1400" dirty="0">
                <a:solidFill>
                  <a:srgbClr val="000000"/>
                </a:solidFill>
                <a:latin typeface="Arial" charset="0"/>
              </a:rPr>
              <a:t>chromosomes</a:t>
            </a:r>
          </a:p>
        </p:txBody>
      </p:sp>
      <p:sp>
        <p:nvSpPr>
          <p:cNvPr id="29" name="Text Box 31"/>
          <p:cNvSpPr txBox="1">
            <a:spLocks noChangeArrowheads="1"/>
          </p:cNvSpPr>
          <p:nvPr/>
        </p:nvSpPr>
        <p:spPr bwMode="auto">
          <a:xfrm>
            <a:off x="6047366" y="4192218"/>
            <a:ext cx="7950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Cleavage</a:t>
            </a:r>
            <a:br>
              <a:rPr lang="en-US" sz="1400" dirty="0">
                <a:solidFill>
                  <a:srgbClr val="000000"/>
                </a:solidFill>
                <a:latin typeface="Arial" charset="0"/>
              </a:rPr>
            </a:br>
            <a:r>
              <a:rPr lang="en-US" sz="1400" dirty="0">
                <a:solidFill>
                  <a:srgbClr val="000000"/>
                </a:solidFill>
                <a:latin typeface="Arial" charset="0"/>
              </a:rPr>
              <a:t>furrow</a:t>
            </a:r>
          </a:p>
        </p:txBody>
      </p:sp>
      <p:sp>
        <p:nvSpPr>
          <p:cNvPr id="30" name="Text Box 31"/>
          <p:cNvSpPr txBox="1">
            <a:spLocks noChangeArrowheads="1"/>
          </p:cNvSpPr>
          <p:nvPr/>
        </p:nvSpPr>
        <p:spPr bwMode="auto">
          <a:xfrm>
            <a:off x="6055833" y="5606151"/>
            <a:ext cx="782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Nuclear</a:t>
            </a:r>
            <a:br>
              <a:rPr lang="en-US" sz="1400" dirty="0">
                <a:solidFill>
                  <a:srgbClr val="000000"/>
                </a:solidFill>
                <a:latin typeface="Arial" charset="0"/>
              </a:rPr>
            </a:br>
            <a:r>
              <a:rPr lang="en-US" sz="1400" dirty="0">
                <a:solidFill>
                  <a:srgbClr val="000000"/>
                </a:solidFill>
                <a:latin typeface="Arial" charset="0"/>
              </a:rPr>
              <a:t>envelope</a:t>
            </a:r>
            <a:br>
              <a:rPr lang="en-US" sz="1400" dirty="0">
                <a:solidFill>
                  <a:srgbClr val="000000"/>
                </a:solidFill>
                <a:latin typeface="Arial" charset="0"/>
              </a:rPr>
            </a:br>
            <a:r>
              <a:rPr lang="en-US" sz="1400" dirty="0">
                <a:solidFill>
                  <a:srgbClr val="000000"/>
                </a:solidFill>
                <a:latin typeface="Arial" charset="0"/>
              </a:rPr>
              <a:t>forming</a:t>
            </a:r>
          </a:p>
        </p:txBody>
      </p:sp>
      <p:sp>
        <p:nvSpPr>
          <p:cNvPr id="20" name="Rectangle 3">
            <a:extLst>
              <a:ext uri="{FF2B5EF4-FFF2-40B4-BE49-F238E27FC236}">
                <a16:creationId xmlns:a16="http://schemas.microsoft.com/office/drawing/2014/main" id="{E346BA9E-B6AE-479C-AA29-973DE2AD0A9B}"/>
              </a:ext>
            </a:extLst>
          </p:cNvPr>
          <p:cNvSpPr txBox="1">
            <a:spLocks noChangeArrowheads="1"/>
          </p:cNvSpPr>
          <p:nvPr/>
        </p:nvSpPr>
        <p:spPr bwMode="auto">
          <a:xfrm>
            <a:off x="1187682" y="3346159"/>
            <a:ext cx="1668569"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23" name="Rectangle 3">
            <a:extLst>
              <a:ext uri="{FF2B5EF4-FFF2-40B4-BE49-F238E27FC236}">
                <a16:creationId xmlns:a16="http://schemas.microsoft.com/office/drawing/2014/main" id="{1C1B6FC7-8D7E-4BA2-B208-F88868A74810}"/>
              </a:ext>
            </a:extLst>
          </p:cNvPr>
          <p:cNvSpPr txBox="1">
            <a:spLocks noChangeArrowheads="1"/>
          </p:cNvSpPr>
          <p:nvPr/>
        </p:nvSpPr>
        <p:spPr bwMode="auto">
          <a:xfrm>
            <a:off x="3764917" y="678551"/>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25" name="Rectangle 3">
            <a:extLst>
              <a:ext uri="{FF2B5EF4-FFF2-40B4-BE49-F238E27FC236}">
                <a16:creationId xmlns:a16="http://schemas.microsoft.com/office/drawing/2014/main" id="{415F1087-B410-43A7-9729-059B1979344C}"/>
              </a:ext>
            </a:extLst>
          </p:cNvPr>
          <p:cNvSpPr txBox="1">
            <a:spLocks noChangeArrowheads="1"/>
          </p:cNvSpPr>
          <p:nvPr/>
        </p:nvSpPr>
        <p:spPr bwMode="auto">
          <a:xfrm>
            <a:off x="6079751" y="656129"/>
            <a:ext cx="2673945"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27" name="Rectangle 3">
            <a:extLst>
              <a:ext uri="{FF2B5EF4-FFF2-40B4-BE49-F238E27FC236}">
                <a16:creationId xmlns:a16="http://schemas.microsoft.com/office/drawing/2014/main" id="{13D02F19-D7CF-47D5-A0F8-B6BAAECC7859}"/>
              </a:ext>
            </a:extLst>
          </p:cNvPr>
          <p:cNvSpPr txBox="1">
            <a:spLocks noChangeArrowheads="1"/>
          </p:cNvSpPr>
          <p:nvPr/>
        </p:nvSpPr>
        <p:spPr bwMode="auto">
          <a:xfrm>
            <a:off x="263635" y="6018684"/>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1" name="Rectangle 3">
            <a:extLst>
              <a:ext uri="{FF2B5EF4-FFF2-40B4-BE49-F238E27FC236}">
                <a16:creationId xmlns:a16="http://schemas.microsoft.com/office/drawing/2014/main" id="{493FEAD0-DD06-408F-A0E5-2ABDFFE5F254}"/>
              </a:ext>
            </a:extLst>
          </p:cNvPr>
          <p:cNvSpPr txBox="1">
            <a:spLocks noChangeArrowheads="1"/>
          </p:cNvSpPr>
          <p:nvPr/>
        </p:nvSpPr>
        <p:spPr bwMode="auto">
          <a:xfrm>
            <a:off x="839264" y="615405"/>
            <a:ext cx="1464601" cy="37251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2" name="Rectangle 3">
            <a:extLst>
              <a:ext uri="{FF2B5EF4-FFF2-40B4-BE49-F238E27FC236}">
                <a16:creationId xmlns:a16="http://schemas.microsoft.com/office/drawing/2014/main" id="{C1E76839-3E4A-4F9E-821C-37F8B2943935}"/>
              </a:ext>
            </a:extLst>
          </p:cNvPr>
          <p:cNvSpPr txBox="1">
            <a:spLocks noChangeArrowheads="1"/>
          </p:cNvSpPr>
          <p:nvPr/>
        </p:nvSpPr>
        <p:spPr bwMode="auto">
          <a:xfrm>
            <a:off x="5811997" y="4170606"/>
            <a:ext cx="1026102" cy="4524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3" name="Rectangle 3">
            <a:extLst>
              <a:ext uri="{FF2B5EF4-FFF2-40B4-BE49-F238E27FC236}">
                <a16:creationId xmlns:a16="http://schemas.microsoft.com/office/drawing/2014/main" id="{891DA823-F0BC-4CC8-A5BB-BF07D3851E98}"/>
              </a:ext>
            </a:extLst>
          </p:cNvPr>
          <p:cNvSpPr txBox="1">
            <a:spLocks noChangeArrowheads="1"/>
          </p:cNvSpPr>
          <p:nvPr/>
        </p:nvSpPr>
        <p:spPr bwMode="auto">
          <a:xfrm>
            <a:off x="2594140" y="5879971"/>
            <a:ext cx="1531294" cy="51122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sp>
        <p:nvSpPr>
          <p:cNvPr id="34" name="Rectangle 3">
            <a:extLst>
              <a:ext uri="{FF2B5EF4-FFF2-40B4-BE49-F238E27FC236}">
                <a16:creationId xmlns:a16="http://schemas.microsoft.com/office/drawing/2014/main" id="{24C34B98-81BD-4C45-8789-14068F902344}"/>
              </a:ext>
            </a:extLst>
          </p:cNvPr>
          <p:cNvSpPr txBox="1">
            <a:spLocks noChangeArrowheads="1"/>
          </p:cNvSpPr>
          <p:nvPr/>
        </p:nvSpPr>
        <p:spPr bwMode="auto">
          <a:xfrm>
            <a:off x="5871693" y="5518152"/>
            <a:ext cx="966405" cy="734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ctr" eaLnBrk="1" hangingPunct="1">
              <a:spcBef>
                <a:spcPts val="1200"/>
              </a:spcBef>
              <a:buClr>
                <a:schemeClr val="bg2"/>
              </a:buClr>
              <a:buFontTx/>
              <a:buNone/>
              <a:defRPr/>
            </a:pPr>
            <a:r>
              <a:rPr lang="en-US" sz="2400" b="1" kern="0">
                <a:solidFill>
                  <a:schemeClr val="bg2"/>
                </a:solidFill>
                <a:effectLst>
                  <a:outerShdw blurRad="38100" dist="38100" dir="2700000" algn="tl">
                    <a:srgbClr val="C0C0C0"/>
                  </a:outerShdw>
                </a:effectLst>
                <a:latin typeface="Comic Sans MS" pitchFamily="66" charset="0"/>
              </a:rPr>
              <a:t>?</a:t>
            </a:r>
            <a:endParaRPr lang="en-US" sz="2400" b="1" kern="0" dirty="0">
              <a:solidFill>
                <a:schemeClr val="bg2"/>
              </a:solidFill>
              <a:effectLst>
                <a:outerShdw blurRad="38100" dist="38100" dir="2700000" algn="tl">
                  <a:srgbClr val="C0C0C0"/>
                </a:outerShdw>
              </a:effectLst>
              <a:latin typeface="Comic Sans MS" pitchFamily="66" charset="0"/>
            </a:endParaRPr>
          </a:p>
        </p:txBody>
      </p:sp>
      <p:pic>
        <p:nvPicPr>
          <p:cNvPr id="35" name="Picture 34" descr="warm_up-01.eps">
            <a:extLst>
              <a:ext uri="{FF2B5EF4-FFF2-40B4-BE49-F238E27FC236}">
                <a16:creationId xmlns:a16="http://schemas.microsoft.com/office/drawing/2014/main" id="{E5E1F9DA-497E-4E13-BE99-FA8E33238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772" y="97843"/>
            <a:ext cx="638326" cy="517562"/>
          </a:xfrm>
          <a:prstGeom prst="rect">
            <a:avLst/>
          </a:prstGeom>
        </p:spPr>
      </p:pic>
    </p:spTree>
    <p:extLst>
      <p:ext uri="{BB962C8B-B14F-4D97-AF65-F5344CB8AC3E}">
        <p14:creationId xmlns:p14="http://schemas.microsoft.com/office/powerpoint/2010/main" val="15681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31" grpId="0" animBg="1"/>
      <p:bldP spid="32" grpId="0" animBg="1"/>
      <p:bldP spid="33" grpId="0" animBg="1"/>
      <p:bldP spid="34" grpId="0" animBg="1"/>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microscopic_details">
  <a:themeElements>
    <a:clrScheme name="microscopic_detai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croscopic_details">
      <a:majorFont>
        <a:latin typeface="Impact"/>
        <a:ea typeface=""/>
        <a:cs typeface=""/>
      </a:majorFont>
      <a:minorFont>
        <a:latin typeface="Franklin Gothic 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icroscopic_detail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copic_detai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copic_detail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copic_detail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copic_detai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copic_detai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copic_detai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Lesson Shell">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microscopic_details">
  <a:themeElements>
    <a:clrScheme name="microscopic_detai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croscopic_details">
      <a:majorFont>
        <a:latin typeface="Impact"/>
        <a:ea typeface=""/>
        <a:cs typeface=""/>
      </a:majorFont>
      <a:minorFont>
        <a:latin typeface="Franklin Gothic 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icroscopic_detail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copic_detai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copic_detail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copic_detail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copic_detai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copic_detai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copic_detai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ouble_helix">
  <a:themeElements>
    <a:clrScheme name="double_heli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uble_hel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uble_helix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uble_heli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_helix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_helix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_helix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_helix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uble_helix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4727</Words>
  <Application>Microsoft Office PowerPoint</Application>
  <PresentationFormat>On-screen Show (4:3)</PresentationFormat>
  <Paragraphs>747</Paragraphs>
  <Slides>66</Slides>
  <Notes>62</Notes>
  <HiddenSlides>0</HiddenSlides>
  <MMClips>0</MMClips>
  <ScaleCrop>false</ScaleCrop>
  <HeadingPairs>
    <vt:vector size="6" baseType="variant">
      <vt:variant>
        <vt:lpstr>Fonts Used</vt:lpstr>
      </vt:variant>
      <vt:variant>
        <vt:i4>17</vt:i4>
      </vt:variant>
      <vt:variant>
        <vt:lpstr>Theme</vt:lpstr>
      </vt:variant>
      <vt:variant>
        <vt:i4>15</vt:i4>
      </vt:variant>
      <vt:variant>
        <vt:lpstr>Slide Titles</vt:lpstr>
      </vt:variant>
      <vt:variant>
        <vt:i4>66</vt:i4>
      </vt:variant>
    </vt:vector>
  </HeadingPairs>
  <TitlesOfParts>
    <vt:vector size="98" baseType="lpstr">
      <vt:lpstr>Arial</vt:lpstr>
      <vt:lpstr>Arial Unicode MS</vt:lpstr>
      <vt:lpstr>Calibri</vt:lpstr>
      <vt:lpstr>Comic Sans MS</vt:lpstr>
      <vt:lpstr>Constantia</vt:lpstr>
      <vt:lpstr>Corbel</vt:lpstr>
      <vt:lpstr>Eras Bold ITC</vt:lpstr>
      <vt:lpstr>Franklin Gothic Heavy</vt:lpstr>
      <vt:lpstr>Helvetica</vt:lpstr>
      <vt:lpstr>Impact</vt:lpstr>
      <vt:lpstr>Roboto</vt:lpstr>
      <vt:lpstr>Symbol Std</vt:lpstr>
      <vt:lpstr>Tahoma</vt:lpstr>
      <vt:lpstr>Times</vt:lpstr>
      <vt:lpstr>Times New Roman</vt:lpstr>
      <vt:lpstr>Wingdings</vt:lpstr>
      <vt:lpstr>Wingdings 2</vt:lpstr>
      <vt:lpstr>microscopic_details</vt:lpstr>
      <vt:lpstr>Studio</vt:lpstr>
      <vt:lpstr>1_Office Theme</vt:lpstr>
      <vt:lpstr>40_Blank</vt:lpstr>
      <vt:lpstr>2_Office Theme</vt:lpstr>
      <vt:lpstr>3_Office Theme</vt:lpstr>
      <vt:lpstr>4_Office Theme</vt:lpstr>
      <vt:lpstr>5_Office Theme</vt:lpstr>
      <vt:lpstr>6_Office Theme</vt:lpstr>
      <vt:lpstr>7_Office Theme</vt:lpstr>
      <vt:lpstr>Flow</vt:lpstr>
      <vt:lpstr>Lesson Shell</vt:lpstr>
      <vt:lpstr>VIDEO TEMPLATES</vt:lpstr>
      <vt:lpstr>1_microscopic_details</vt:lpstr>
      <vt:lpstr>2_double_helix</vt:lpstr>
      <vt:lpstr>Go to the “Slide Show” shade above</vt:lpstr>
      <vt:lpstr>Organism Reproduction: Meiosis  Chapter 11</vt:lpstr>
      <vt:lpstr>DNA Replication</vt:lpstr>
      <vt:lpstr>DNA Replication</vt:lpstr>
      <vt:lpstr>Question:</vt:lpstr>
      <vt:lpstr>Answer:</vt:lpstr>
      <vt:lpstr>PowerPoint Presentation</vt:lpstr>
      <vt:lpstr>PowerPoint Presentation</vt:lpstr>
      <vt:lpstr>PowerPoint Presentation</vt:lpstr>
      <vt:lpstr>PowerPoint Presentation</vt:lpstr>
      <vt:lpstr>  Lesson Objectives</vt:lpstr>
      <vt:lpstr>Processes of Asexual Reproduction</vt:lpstr>
      <vt:lpstr>Asexual Reproduction</vt:lpstr>
      <vt:lpstr>Processes of Asexual Reproduction</vt:lpstr>
      <vt:lpstr>Importance of mitosis to Living Organisms</vt:lpstr>
      <vt:lpstr>Overview</vt:lpstr>
      <vt:lpstr>Sexual Reproduction</vt:lpstr>
      <vt:lpstr>Sexual Reproduction</vt:lpstr>
      <vt:lpstr>Chromosomes are Matched in Homologous Pairs</vt:lpstr>
      <vt:lpstr>Chromosomes are Matched in Homologous Pairs</vt:lpstr>
      <vt:lpstr>Chromosomes are Matched in Homologous Pairs</vt:lpstr>
      <vt:lpstr>Gametes have a Single Set of Chromosomes</vt:lpstr>
      <vt:lpstr>Gametes have a Single Set of Chromosomes</vt:lpstr>
      <vt:lpstr>PowerPoint Presentation</vt:lpstr>
      <vt:lpstr>Fertilization: “Putting it all together”</vt:lpstr>
      <vt:lpstr>Fertilization – “Putting it all together”</vt:lpstr>
      <vt:lpstr>Gametes have a Single Set of Chromosomes</vt:lpstr>
      <vt:lpstr>Gametes have a Single Set of Chromosomes</vt:lpstr>
      <vt:lpstr>Meiosis Forms Haploid Gametes</vt:lpstr>
      <vt:lpstr>PowerPoint Presentation</vt:lpstr>
      <vt:lpstr>MEIOSIS reduces the Chromosome Number from Diploid (2n) to Haploid (n)</vt:lpstr>
      <vt:lpstr>MEIOSIS reduces the Chromosome Number from Diploid (2n) to Haploid (n)</vt:lpstr>
      <vt:lpstr>A Replicated Chromosome</vt:lpstr>
      <vt:lpstr>MEIOSIS reduces the Chromosome Number from Diploid (2n) to Haploid (n)</vt:lpstr>
      <vt:lpstr>MEIOSIS reduces the Chromosome Number from Diploid (2n) to Haploid (n)</vt:lpstr>
      <vt:lpstr>Tetrads Form in Prophase I</vt:lpstr>
      <vt:lpstr>Crossing-Over</vt:lpstr>
      <vt:lpstr>Crossing-Over</vt:lpstr>
      <vt:lpstr>The Process of Meiosis: Crossing Over</vt:lpstr>
      <vt:lpstr>PowerPoint Presentation</vt:lpstr>
      <vt:lpstr>PowerPoint Presentation</vt:lpstr>
      <vt:lpstr>MEIOSIS reduces the Chromosome Number from Diploid (2n) to Haploid (n)</vt:lpstr>
      <vt:lpstr>MEIOSIS reduces the Chromosome Number from Diploid (2n) to Haploid (n)</vt:lpstr>
      <vt:lpstr>PowerPoint Presentation</vt:lpstr>
      <vt:lpstr>PowerPoint Presentation</vt:lpstr>
      <vt:lpstr>PowerPoint Presentation</vt:lpstr>
      <vt:lpstr>MEIOSIS reduces the Chromosome Number from Diploid (2n) to Haploid (n)</vt:lpstr>
      <vt:lpstr>MEIOSIS reduces the Chromosome Number from Diploid (2n) to Haploid (n)</vt:lpstr>
      <vt:lpstr>PowerPoint Presentation</vt:lpstr>
      <vt:lpstr>MEIOSIS reduces the Chromosome Number from Diploid (2n) to Haploid (n)</vt:lpstr>
      <vt:lpstr>MEIOSIS reduces the Chromosome Number from Diploid (2n) to Haploid (n)</vt:lpstr>
      <vt:lpstr>MEIOSIS reduces the Chromosome Number from Diploid (2n) to Haploid (n)</vt:lpstr>
      <vt:lpstr>PowerPoint Presentation</vt:lpstr>
      <vt:lpstr>PowerPoint Presentation</vt:lpstr>
      <vt:lpstr>Meiosis in Human Males</vt:lpstr>
      <vt:lpstr>Meiosis in Human Females</vt:lpstr>
      <vt:lpstr>Meiosis in Humans</vt:lpstr>
      <vt:lpstr>Mitosis and Meiosis have Important Similarities and Differences </vt:lpstr>
      <vt:lpstr>PowerPoint Presentation</vt:lpstr>
      <vt:lpstr>PowerPoint Presentation</vt:lpstr>
      <vt:lpstr>PowerPoint Presentation</vt:lpstr>
      <vt:lpstr>PowerPoint Presentation</vt:lpstr>
      <vt:lpstr>PowerPoint Presentation</vt:lpstr>
      <vt:lpstr>PowerPoint Presentation</vt:lpstr>
      <vt:lpstr>Comparison of Divisions</vt:lpstr>
      <vt:lpstr>Comparison of Divisions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Organism Reproduction: Meiosis  Chapter 11</dc:title>
  <dc:creator>Noemi</dc:creator>
  <cp:lastModifiedBy>Craig Riesen</cp:lastModifiedBy>
  <cp:revision>21</cp:revision>
  <dcterms:created xsi:type="dcterms:W3CDTF">2017-04-18T02:01:00Z</dcterms:created>
  <dcterms:modified xsi:type="dcterms:W3CDTF">2022-11-10T19:18:34Z</dcterms:modified>
</cp:coreProperties>
</file>