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9.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2.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4" r:id="rId5"/>
    <p:sldMasterId id="2147483712" r:id="rId6"/>
    <p:sldMasterId id="2147483720" r:id="rId7"/>
    <p:sldMasterId id="2147483728" r:id="rId8"/>
    <p:sldMasterId id="2147483736" r:id="rId9"/>
    <p:sldMasterId id="2147483756" r:id="rId10"/>
    <p:sldMasterId id="2147483765" r:id="rId11"/>
    <p:sldMasterId id="2147483774" r:id="rId12"/>
    <p:sldMasterId id="2147483783" r:id="rId13"/>
  </p:sldMasterIdLst>
  <p:notesMasterIdLst>
    <p:notesMasterId r:id="rId91"/>
  </p:notesMasterIdLst>
  <p:sldIdLst>
    <p:sldId id="414" r:id="rId14"/>
    <p:sldId id="257" r:id="rId15"/>
    <p:sldId id="390" r:id="rId16"/>
    <p:sldId id="308" r:id="rId17"/>
    <p:sldId id="321" r:id="rId18"/>
    <p:sldId id="402" r:id="rId19"/>
    <p:sldId id="391" r:id="rId20"/>
    <p:sldId id="396" r:id="rId21"/>
    <p:sldId id="335" r:id="rId22"/>
    <p:sldId id="392" r:id="rId23"/>
    <p:sldId id="342" r:id="rId24"/>
    <p:sldId id="409" r:id="rId25"/>
    <p:sldId id="328" r:id="rId26"/>
    <p:sldId id="348" r:id="rId27"/>
    <p:sldId id="331" r:id="rId28"/>
    <p:sldId id="329" r:id="rId29"/>
    <p:sldId id="412" r:id="rId30"/>
    <p:sldId id="404" r:id="rId31"/>
    <p:sldId id="323" r:id="rId32"/>
    <p:sldId id="349" r:id="rId33"/>
    <p:sldId id="312" r:id="rId34"/>
    <p:sldId id="332" r:id="rId35"/>
    <p:sldId id="324" r:id="rId36"/>
    <p:sldId id="258" r:id="rId37"/>
    <p:sldId id="333" r:id="rId38"/>
    <p:sldId id="315" r:id="rId39"/>
    <p:sldId id="345" r:id="rId40"/>
    <p:sldId id="350" r:id="rId41"/>
    <p:sldId id="334" r:id="rId42"/>
    <p:sldId id="410" r:id="rId43"/>
    <p:sldId id="400" r:id="rId44"/>
    <p:sldId id="386" r:id="rId45"/>
    <p:sldId id="401" r:id="rId46"/>
    <p:sldId id="317" r:id="rId47"/>
    <p:sldId id="394" r:id="rId48"/>
    <p:sldId id="395" r:id="rId49"/>
    <p:sldId id="393" r:id="rId50"/>
    <p:sldId id="318" r:id="rId51"/>
    <p:sldId id="387" r:id="rId52"/>
    <p:sldId id="388" r:id="rId53"/>
    <p:sldId id="403" r:id="rId54"/>
    <p:sldId id="355" r:id="rId55"/>
    <p:sldId id="356" r:id="rId56"/>
    <p:sldId id="269" r:id="rId57"/>
    <p:sldId id="364" r:id="rId58"/>
    <p:sldId id="374" r:id="rId59"/>
    <p:sldId id="365" r:id="rId60"/>
    <p:sldId id="371" r:id="rId61"/>
    <p:sldId id="375" r:id="rId62"/>
    <p:sldId id="408" r:id="rId63"/>
    <p:sldId id="381" r:id="rId64"/>
    <p:sldId id="373" r:id="rId65"/>
    <p:sldId id="397" r:id="rId66"/>
    <p:sldId id="411" r:id="rId67"/>
    <p:sldId id="357" r:id="rId68"/>
    <p:sldId id="378" r:id="rId69"/>
    <p:sldId id="398" r:id="rId70"/>
    <p:sldId id="270" r:id="rId71"/>
    <p:sldId id="399" r:id="rId72"/>
    <p:sldId id="274" r:id="rId73"/>
    <p:sldId id="379" r:id="rId74"/>
    <p:sldId id="276" r:id="rId75"/>
    <p:sldId id="382" r:id="rId76"/>
    <p:sldId id="405" r:id="rId77"/>
    <p:sldId id="380" r:id="rId78"/>
    <p:sldId id="406" r:id="rId79"/>
    <p:sldId id="383" r:id="rId80"/>
    <p:sldId id="384" r:id="rId81"/>
    <p:sldId id="407" r:id="rId82"/>
    <p:sldId id="282" r:id="rId83"/>
    <p:sldId id="385" r:id="rId84"/>
    <p:sldId id="413" r:id="rId85"/>
    <p:sldId id="389" r:id="rId86"/>
    <p:sldId id="361" r:id="rId87"/>
    <p:sldId id="376" r:id="rId88"/>
    <p:sldId id="359" r:id="rId89"/>
    <p:sldId id="377" r:id="rId90"/>
  </p:sldIdLst>
  <p:sldSz cx="9144000" cy="6858000" type="screen4x3"/>
  <p:notesSz cx="6858000" cy="9144000"/>
  <p:defaultTextStyle>
    <a:defPPr>
      <a:defRPr lang="en-US"/>
    </a:defPPr>
    <a:lvl1pPr marL="0" algn="l" defTabSz="908766" rtl="0" eaLnBrk="1" latinLnBrk="0" hangingPunct="1">
      <a:defRPr sz="1900" kern="1200">
        <a:solidFill>
          <a:schemeClr val="tx1"/>
        </a:solidFill>
        <a:latin typeface="+mn-lt"/>
        <a:ea typeface="+mn-ea"/>
        <a:cs typeface="+mn-cs"/>
      </a:defRPr>
    </a:lvl1pPr>
    <a:lvl2pPr marL="454378" algn="l" defTabSz="908766" rtl="0" eaLnBrk="1" latinLnBrk="0" hangingPunct="1">
      <a:defRPr sz="1900" kern="1200">
        <a:solidFill>
          <a:schemeClr val="tx1"/>
        </a:solidFill>
        <a:latin typeface="+mn-lt"/>
        <a:ea typeface="+mn-ea"/>
        <a:cs typeface="+mn-cs"/>
      </a:defRPr>
    </a:lvl2pPr>
    <a:lvl3pPr marL="908766" algn="l" defTabSz="908766" rtl="0" eaLnBrk="1" latinLnBrk="0" hangingPunct="1">
      <a:defRPr sz="1900" kern="1200">
        <a:solidFill>
          <a:schemeClr val="tx1"/>
        </a:solidFill>
        <a:latin typeface="+mn-lt"/>
        <a:ea typeface="+mn-ea"/>
        <a:cs typeface="+mn-cs"/>
      </a:defRPr>
    </a:lvl3pPr>
    <a:lvl4pPr marL="1363140" algn="l" defTabSz="908766" rtl="0" eaLnBrk="1" latinLnBrk="0" hangingPunct="1">
      <a:defRPr sz="1900" kern="1200">
        <a:solidFill>
          <a:schemeClr val="tx1"/>
        </a:solidFill>
        <a:latin typeface="+mn-lt"/>
        <a:ea typeface="+mn-ea"/>
        <a:cs typeface="+mn-cs"/>
      </a:defRPr>
    </a:lvl4pPr>
    <a:lvl5pPr marL="1817524" algn="l" defTabSz="908766" rtl="0" eaLnBrk="1" latinLnBrk="0" hangingPunct="1">
      <a:defRPr sz="1900" kern="1200">
        <a:solidFill>
          <a:schemeClr val="tx1"/>
        </a:solidFill>
        <a:latin typeface="+mn-lt"/>
        <a:ea typeface="+mn-ea"/>
        <a:cs typeface="+mn-cs"/>
      </a:defRPr>
    </a:lvl5pPr>
    <a:lvl6pPr marL="2271900" algn="l" defTabSz="908766" rtl="0" eaLnBrk="1" latinLnBrk="0" hangingPunct="1">
      <a:defRPr sz="1900" kern="1200">
        <a:solidFill>
          <a:schemeClr val="tx1"/>
        </a:solidFill>
        <a:latin typeface="+mn-lt"/>
        <a:ea typeface="+mn-ea"/>
        <a:cs typeface="+mn-cs"/>
      </a:defRPr>
    </a:lvl6pPr>
    <a:lvl7pPr marL="2726271" algn="l" defTabSz="908766" rtl="0" eaLnBrk="1" latinLnBrk="0" hangingPunct="1">
      <a:defRPr sz="1900" kern="1200">
        <a:solidFill>
          <a:schemeClr val="tx1"/>
        </a:solidFill>
        <a:latin typeface="+mn-lt"/>
        <a:ea typeface="+mn-ea"/>
        <a:cs typeface="+mn-cs"/>
      </a:defRPr>
    </a:lvl7pPr>
    <a:lvl8pPr marL="3180649" algn="l" defTabSz="908766" rtl="0" eaLnBrk="1" latinLnBrk="0" hangingPunct="1">
      <a:defRPr sz="1900" kern="1200">
        <a:solidFill>
          <a:schemeClr val="tx1"/>
        </a:solidFill>
        <a:latin typeface="+mn-lt"/>
        <a:ea typeface="+mn-ea"/>
        <a:cs typeface="+mn-cs"/>
      </a:defRPr>
    </a:lvl8pPr>
    <a:lvl9pPr marL="3635027" algn="l" defTabSz="90876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na Edwards" initials="DE" lastIdx="10" clrIdx="0"/>
  <p:cmAuthor id="1" name="Katherine Porter" initials="KAP" lastIdx="9" clrIdx="1"/>
  <p:cmAuthor id="2" name="Arwa Lokhandwala" initials="AL"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80" autoAdjust="0"/>
  </p:normalViewPr>
  <p:slideViewPr>
    <p:cSldViewPr>
      <p:cViewPr varScale="1">
        <p:scale>
          <a:sx n="81" d="100"/>
          <a:sy n="81" d="100"/>
        </p:scale>
        <p:origin x="90" y="43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slide" Target="slides/slide76.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theme" Target="theme/theme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448D4F-5A49-464D-B25B-460109430698}" type="datetimeFigureOut">
              <a:rPr lang="en-US" smtClean="0"/>
              <a:t>4/2/2024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7395D-B6C6-4F97-AFFF-D51C2E88A2EB}" type="slidenum">
              <a:rPr lang="en-US" smtClean="0"/>
              <a:t>‹#›</a:t>
            </a:fld>
            <a:endParaRPr lang="en-US" dirty="0"/>
          </a:p>
        </p:txBody>
      </p:sp>
    </p:spTree>
    <p:extLst>
      <p:ext uri="{BB962C8B-B14F-4D97-AF65-F5344CB8AC3E}">
        <p14:creationId xmlns:p14="http://schemas.microsoft.com/office/powerpoint/2010/main" val="2585435543"/>
      </p:ext>
    </p:extLst>
  </p:cSld>
  <p:clrMap bg1="lt1" tx1="dk1" bg2="lt2" tx2="dk2" accent1="accent1" accent2="accent2" accent3="accent3" accent4="accent4" accent5="accent5" accent6="accent6" hlink="hlink" folHlink="folHlink"/>
  <p:notesStyle>
    <a:lvl1pPr marL="0" algn="l" defTabSz="908766" rtl="0" eaLnBrk="1" latinLnBrk="0" hangingPunct="1">
      <a:defRPr sz="1300" kern="1200">
        <a:solidFill>
          <a:schemeClr val="tx1"/>
        </a:solidFill>
        <a:latin typeface="+mn-lt"/>
        <a:ea typeface="+mn-ea"/>
        <a:cs typeface="+mn-cs"/>
      </a:defRPr>
    </a:lvl1pPr>
    <a:lvl2pPr marL="454378" algn="l" defTabSz="908766" rtl="0" eaLnBrk="1" latinLnBrk="0" hangingPunct="1">
      <a:defRPr sz="1300" kern="1200">
        <a:solidFill>
          <a:schemeClr val="tx1"/>
        </a:solidFill>
        <a:latin typeface="+mn-lt"/>
        <a:ea typeface="+mn-ea"/>
        <a:cs typeface="+mn-cs"/>
      </a:defRPr>
    </a:lvl2pPr>
    <a:lvl3pPr marL="908766" algn="l" defTabSz="908766" rtl="0" eaLnBrk="1" latinLnBrk="0" hangingPunct="1">
      <a:defRPr sz="1300" kern="1200">
        <a:solidFill>
          <a:schemeClr val="tx1"/>
        </a:solidFill>
        <a:latin typeface="+mn-lt"/>
        <a:ea typeface="+mn-ea"/>
        <a:cs typeface="+mn-cs"/>
      </a:defRPr>
    </a:lvl3pPr>
    <a:lvl4pPr marL="1363140" algn="l" defTabSz="908766" rtl="0" eaLnBrk="1" latinLnBrk="0" hangingPunct="1">
      <a:defRPr sz="1300" kern="1200">
        <a:solidFill>
          <a:schemeClr val="tx1"/>
        </a:solidFill>
        <a:latin typeface="+mn-lt"/>
        <a:ea typeface="+mn-ea"/>
        <a:cs typeface="+mn-cs"/>
      </a:defRPr>
    </a:lvl4pPr>
    <a:lvl5pPr marL="1817524" algn="l" defTabSz="908766" rtl="0" eaLnBrk="1" latinLnBrk="0" hangingPunct="1">
      <a:defRPr sz="1300" kern="1200">
        <a:solidFill>
          <a:schemeClr val="tx1"/>
        </a:solidFill>
        <a:latin typeface="+mn-lt"/>
        <a:ea typeface="+mn-ea"/>
        <a:cs typeface="+mn-cs"/>
      </a:defRPr>
    </a:lvl5pPr>
    <a:lvl6pPr marL="2271900" algn="l" defTabSz="908766" rtl="0" eaLnBrk="1" latinLnBrk="0" hangingPunct="1">
      <a:defRPr sz="1300" kern="1200">
        <a:solidFill>
          <a:schemeClr val="tx1"/>
        </a:solidFill>
        <a:latin typeface="+mn-lt"/>
        <a:ea typeface="+mn-ea"/>
        <a:cs typeface="+mn-cs"/>
      </a:defRPr>
    </a:lvl6pPr>
    <a:lvl7pPr marL="2726271" algn="l" defTabSz="908766" rtl="0" eaLnBrk="1" latinLnBrk="0" hangingPunct="1">
      <a:defRPr sz="1300" kern="1200">
        <a:solidFill>
          <a:schemeClr val="tx1"/>
        </a:solidFill>
        <a:latin typeface="+mn-lt"/>
        <a:ea typeface="+mn-ea"/>
        <a:cs typeface="+mn-cs"/>
      </a:defRPr>
    </a:lvl7pPr>
    <a:lvl8pPr marL="3180649" algn="l" defTabSz="908766" rtl="0" eaLnBrk="1" latinLnBrk="0" hangingPunct="1">
      <a:defRPr sz="1300" kern="1200">
        <a:solidFill>
          <a:schemeClr val="tx1"/>
        </a:solidFill>
        <a:latin typeface="+mn-lt"/>
        <a:ea typeface="+mn-ea"/>
        <a:cs typeface="+mn-cs"/>
      </a:defRPr>
    </a:lvl8pPr>
    <a:lvl9pPr marL="3635027" algn="l" defTabSz="90876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DD950CD-827A-4F17-B71E-586E7FA8DA11}" type="slidenum">
              <a:rPr lang="en-US" altLang="en-US"/>
              <a:pPr/>
              <a:t>2</a:t>
            </a:fld>
            <a:endParaRPr lang="en-US" altLang="en-US" dirty="0"/>
          </a:p>
        </p:txBody>
      </p:sp>
      <p:sp>
        <p:nvSpPr>
          <p:cNvPr id="16386"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DC9CD18A-4E91-4D52-B8D4-EB11C5A6D6DD}" type="slidenum">
              <a:rPr lang="en-US" altLang="en-US" sz="1200">
                <a:solidFill>
                  <a:srgbClr val="000000"/>
                </a:solidFill>
              </a:rPr>
              <a:pPr algn="r" eaLnBrk="0" fontAlgn="base" hangingPunct="0">
                <a:spcBef>
                  <a:spcPct val="0"/>
                </a:spcBef>
                <a:spcAft>
                  <a:spcPct val="0"/>
                </a:spcAft>
                <a:buSzPct val="100000"/>
              </a:pPr>
              <a:t>2</a:t>
            </a:fld>
            <a:endParaRPr lang="en-US" altLang="en-US" sz="1200" dirty="0">
              <a:solidFill>
                <a:srgbClr val="000000"/>
              </a:solidFill>
            </a:endParaRPr>
          </a:p>
        </p:txBody>
      </p:sp>
      <p:sp>
        <p:nvSpPr>
          <p:cNvPr id="16387" name="Text Box 1"/>
          <p:cNvSpPr>
            <a:spLocks noGrp="1" noRot="1" noChangeAspect="1" noChangeArrowheads="1" noTextEdit="1"/>
          </p:cNvSpPr>
          <p:nvPr>
            <p:ph type="sldImg"/>
          </p:nvPr>
        </p:nvSpPr>
        <p:spPr>
          <a:xfrm>
            <a:off x="1143000" y="685800"/>
            <a:ext cx="4572000" cy="3429000"/>
          </a:xfrm>
          <a:ln/>
        </p:spPr>
      </p:sp>
      <p:sp>
        <p:nvSpPr>
          <p:cNvPr id="16388"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707564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B67663-8E17-4571-B3E3-0DD0F0ED5249}" type="slidenum">
              <a:rPr lang="en-US" altLang="en-US">
                <a:solidFill>
                  <a:prstClr val="black"/>
                </a:solidFill>
              </a:rPr>
              <a:pPr/>
              <a:t>16</a:t>
            </a:fld>
            <a:endParaRPr lang="en-US" altLang="en-US" dirty="0">
              <a:solidFill>
                <a:prstClr val="black"/>
              </a:solidFill>
            </a:endParaRPr>
          </a:p>
        </p:txBody>
      </p:sp>
      <p:sp>
        <p:nvSpPr>
          <p:cNvPr id="28674"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EE88D04F-23B1-4F6F-815D-1EE87284F9EA}" type="slidenum">
              <a:rPr lang="en-US" altLang="en-US" sz="1200">
                <a:solidFill>
                  <a:srgbClr val="000000"/>
                </a:solidFill>
              </a:rPr>
              <a:pPr algn="r" eaLnBrk="0" fontAlgn="base" hangingPunct="0">
                <a:spcBef>
                  <a:spcPct val="0"/>
                </a:spcBef>
                <a:spcAft>
                  <a:spcPct val="0"/>
                </a:spcAft>
                <a:buSzPct val="100000"/>
              </a:pPr>
              <a:t>16</a:t>
            </a:fld>
            <a:endParaRPr lang="en-US" altLang="en-US" sz="1200" dirty="0">
              <a:solidFill>
                <a:srgbClr val="000000"/>
              </a:solidFill>
            </a:endParaRPr>
          </a:p>
        </p:txBody>
      </p:sp>
      <p:sp>
        <p:nvSpPr>
          <p:cNvPr id="28675" name="Text Box 1"/>
          <p:cNvSpPr>
            <a:spLocks noGrp="1" noRot="1" noChangeAspect="1" noChangeArrowheads="1" noTextEdit="1"/>
          </p:cNvSpPr>
          <p:nvPr>
            <p:ph type="sldImg"/>
          </p:nvPr>
        </p:nvSpPr>
        <p:spPr>
          <a:xfrm>
            <a:off x="1143000" y="685800"/>
            <a:ext cx="4572000" cy="3429000"/>
          </a:xfrm>
          <a:ln/>
        </p:spPr>
      </p:sp>
      <p:sp>
        <p:nvSpPr>
          <p:cNvPr id="28676"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0186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B67663-8E17-4571-B3E3-0DD0F0ED5249}" type="slidenum">
              <a:rPr lang="en-US" altLang="en-US">
                <a:solidFill>
                  <a:prstClr val="black"/>
                </a:solidFill>
              </a:rPr>
              <a:pPr/>
              <a:t>17</a:t>
            </a:fld>
            <a:endParaRPr lang="en-US" altLang="en-US" dirty="0">
              <a:solidFill>
                <a:prstClr val="black"/>
              </a:solidFill>
            </a:endParaRPr>
          </a:p>
        </p:txBody>
      </p:sp>
      <p:sp>
        <p:nvSpPr>
          <p:cNvPr id="28674"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EE88D04F-23B1-4F6F-815D-1EE87284F9EA}" type="slidenum">
              <a:rPr lang="en-US" altLang="en-US" sz="1200">
                <a:solidFill>
                  <a:srgbClr val="000000"/>
                </a:solidFill>
              </a:rPr>
              <a:pPr algn="r" eaLnBrk="0" fontAlgn="base" hangingPunct="0">
                <a:spcBef>
                  <a:spcPct val="0"/>
                </a:spcBef>
                <a:spcAft>
                  <a:spcPct val="0"/>
                </a:spcAft>
                <a:buSzPct val="100000"/>
              </a:pPr>
              <a:t>17</a:t>
            </a:fld>
            <a:endParaRPr lang="en-US" altLang="en-US" sz="1200" dirty="0">
              <a:solidFill>
                <a:srgbClr val="000000"/>
              </a:solidFill>
            </a:endParaRPr>
          </a:p>
        </p:txBody>
      </p:sp>
      <p:sp>
        <p:nvSpPr>
          <p:cNvPr id="28675" name="Text Box 1"/>
          <p:cNvSpPr>
            <a:spLocks noGrp="1" noRot="1" noChangeAspect="1" noChangeArrowheads="1" noTextEdit="1"/>
          </p:cNvSpPr>
          <p:nvPr>
            <p:ph type="sldImg"/>
          </p:nvPr>
        </p:nvSpPr>
        <p:spPr>
          <a:xfrm>
            <a:off x="1143000" y="685800"/>
            <a:ext cx="4572000" cy="3429000"/>
          </a:xfrm>
          <a:ln/>
        </p:spPr>
      </p:sp>
      <p:sp>
        <p:nvSpPr>
          <p:cNvPr id="28676"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245012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 ≈ 1 min</a:t>
            </a:r>
          </a:p>
          <a:p>
            <a:endParaRPr lang="en-US" b="1" dirty="0"/>
          </a:p>
          <a:p>
            <a:pPr marL="171450" indent="-171450">
              <a:buFont typeface="Arial" pitchFamily="34" charset="0"/>
              <a:buChar char="•"/>
            </a:pPr>
            <a:r>
              <a:rPr lang="en-US" dirty="0"/>
              <a:t>Although</a:t>
            </a:r>
            <a:r>
              <a:rPr lang="en-US" baseline="0" dirty="0"/>
              <a:t> each acid has some unique properties, all acids have some things in common. [</a:t>
            </a:r>
            <a:r>
              <a:rPr lang="en-US" dirty="0"/>
              <a:t>animate bullets as each is mentioned]</a:t>
            </a:r>
          </a:p>
          <a:p>
            <a:pPr marL="171450" indent="-171450">
              <a:buFont typeface="Arial" pitchFamily="34" charset="0"/>
              <a:buChar char="•"/>
            </a:pPr>
            <a:r>
              <a:rPr lang="en-US" dirty="0"/>
              <a:t>All acids taste sour. [teacher</a:t>
            </a:r>
            <a:r>
              <a:rPr lang="en-US" baseline="0" dirty="0"/>
              <a:t> note and emphasize that students should NEVER taste laboratory chemicals, but point out that many sour foods, such as vinegar and lemon juice, are sour because they contain acids]</a:t>
            </a:r>
          </a:p>
          <a:p>
            <a:pPr marL="171450" indent="-171450">
              <a:buFont typeface="Arial" pitchFamily="34" charset="0"/>
              <a:buChar char="•"/>
            </a:pPr>
            <a:r>
              <a:rPr lang="en-US" baseline="0" dirty="0"/>
              <a:t>Certain substances called indicators react to acids and bases by changing color. Blue litmus, for example, turns red in acidic solution.</a:t>
            </a:r>
          </a:p>
          <a:p>
            <a:pPr marL="171450" indent="-171450">
              <a:buFont typeface="Arial" pitchFamily="34" charset="0"/>
              <a:buChar char="•"/>
            </a:pPr>
            <a:r>
              <a:rPr lang="en-US" baseline="0" dirty="0"/>
              <a:t>Similarly, the indicator methyl orange turns red when it is in acidic solution [teacher point to leftmost test tube showing methyl orange in acidic solution]</a:t>
            </a:r>
          </a:p>
          <a:p>
            <a:pPr marL="171450" indent="-171450">
              <a:buFont typeface="Arial" pitchFamily="34" charset="0"/>
              <a:buChar char="•"/>
            </a:pPr>
            <a:r>
              <a:rPr lang="en-US" baseline="0" dirty="0"/>
              <a:t>Acids react with carbonates and bicarbonates to form carbon dioxide. In fact, a common test for limestone, a carbonate mineral, is to place a few drops of acetic or hydrochloric acid on it. If it fizzes and bubbles, limestone or another carbonate mineral is present.</a:t>
            </a:r>
          </a:p>
          <a:p>
            <a:pPr marL="171450" indent="-171450">
              <a:buFont typeface="Arial" pitchFamily="34" charset="0"/>
              <a:buChar char="•"/>
            </a:pPr>
            <a:r>
              <a:rPr lang="en-US" baseline="0" dirty="0"/>
              <a:t>Acids can be neutralized by bases. This means that acids and bases react to form salts and water.</a:t>
            </a:r>
          </a:p>
          <a:p>
            <a:pPr marL="171450" indent="-171450">
              <a:buFont typeface="Arial" pitchFamily="34" charset="0"/>
              <a:buChar char="•"/>
            </a:pPr>
            <a:r>
              <a:rPr lang="en-US" baseline="0" dirty="0"/>
              <a:t>Acids react with metals to form metal salts and hydrogen gas.</a:t>
            </a:r>
            <a:endParaRPr lang="en-US" dirty="0"/>
          </a:p>
          <a:p>
            <a:pPr marL="171450" indent="-171450">
              <a:buFont typeface="Arial" pitchFamily="34" charset="0"/>
              <a:buChar char="•"/>
            </a:pPr>
            <a:endParaRPr lang="en-US" dirty="0"/>
          </a:p>
          <a:p>
            <a:r>
              <a:rPr lang="en-US" b="1" dirty="0"/>
              <a:t>Source:</a:t>
            </a:r>
          </a:p>
          <a:p>
            <a:r>
              <a:rPr lang="en-US" dirty="0"/>
              <a:t>http://commons.wikimedia.org/wiki/File:Color_transition_of_Methyl_red_solution_under_different_acid-base_conditions.jpg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168255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E71DA07-75C6-4949-A886-0486363C8BE0}" type="slidenum">
              <a:rPr lang="en-US" altLang="en-US">
                <a:solidFill>
                  <a:prstClr val="black"/>
                </a:solidFill>
              </a:rPr>
              <a:pPr/>
              <a:t>20</a:t>
            </a:fld>
            <a:endParaRPr lang="en-US" altLang="en-US" dirty="0">
              <a:solidFill>
                <a:prstClr val="black"/>
              </a:solidFill>
            </a:endParaRPr>
          </a:p>
        </p:txBody>
      </p:sp>
      <p:sp>
        <p:nvSpPr>
          <p:cNvPr id="4301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44EBE679-BD36-4C5A-A100-052B3BF8C569}" type="slidenum">
              <a:rPr lang="en-US" altLang="en-US" sz="1200">
                <a:solidFill>
                  <a:srgbClr val="000000"/>
                </a:solidFill>
              </a:rPr>
              <a:pPr algn="r" eaLnBrk="0" fontAlgn="base" hangingPunct="0">
                <a:spcBef>
                  <a:spcPct val="0"/>
                </a:spcBef>
                <a:spcAft>
                  <a:spcPct val="0"/>
                </a:spcAft>
                <a:buSzPct val="100000"/>
              </a:pPr>
              <a:t>20</a:t>
            </a:fld>
            <a:endParaRPr lang="en-US" altLang="en-US" sz="1200" dirty="0">
              <a:solidFill>
                <a:srgbClr val="000000"/>
              </a:solidFill>
            </a:endParaRPr>
          </a:p>
        </p:txBody>
      </p:sp>
      <p:sp>
        <p:nvSpPr>
          <p:cNvPr id="43011" name="Text Box 1"/>
          <p:cNvSpPr>
            <a:spLocks noGrp="1" noRot="1" noChangeAspect="1" noChangeArrowheads="1" noTextEdit="1"/>
          </p:cNvSpPr>
          <p:nvPr>
            <p:ph type="sldImg"/>
          </p:nvPr>
        </p:nvSpPr>
        <p:spPr>
          <a:xfrm>
            <a:off x="1143000" y="685800"/>
            <a:ext cx="4572000" cy="3429000"/>
          </a:xfrm>
          <a:ln/>
        </p:spPr>
      </p:sp>
      <p:sp>
        <p:nvSpPr>
          <p:cNvPr id="43012"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446018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sz="1050" kern="1200" dirty="0">
                <a:solidFill>
                  <a:schemeClr val="tx1"/>
                </a:solidFill>
                <a:effectLst/>
                <a:latin typeface="Book Antiqua"/>
                <a:ea typeface="+mn-ea"/>
                <a:cs typeface="Book Antiqua"/>
              </a:rPr>
              <a:t>An upset stomach after a big meal may be due to stomach acids. When heartburn hits, you want something to help decrease the amount of acid in your upper digestive tract: you may reach for a base.</a:t>
            </a:r>
            <a:r>
              <a:rPr lang="en-US" baseline="0" dirty="0"/>
              <a:t> [animate 1st bullet] A base is a substance that decreases the hydrogen ion, or hydronium ion, concentration in solution.</a:t>
            </a:r>
          </a:p>
          <a:p>
            <a:pPr marL="171450" indent="-171450">
              <a:buFont typeface="Arial" pitchFamily="34" charset="0"/>
              <a:buChar char="•"/>
            </a:pPr>
            <a:r>
              <a:rPr lang="en-US" baseline="0" dirty="0"/>
              <a:t>[animate each remaining bullet as it is discussed] Let's look at a few examples of common bases.</a:t>
            </a:r>
          </a:p>
          <a:p>
            <a:pPr marL="171450" indent="-171450">
              <a:buFont typeface="Arial" pitchFamily="34" charset="0"/>
              <a:buChar char="•"/>
            </a:pPr>
            <a:r>
              <a:rPr lang="en-US" baseline="0" dirty="0"/>
              <a:t>Ammonia is a common household cleaner, and is also present in many biological wastes.</a:t>
            </a:r>
          </a:p>
          <a:p>
            <a:pPr marL="171450" indent="-171450">
              <a:buFont typeface="Arial" pitchFamily="34" charset="0"/>
              <a:buChar char="•"/>
            </a:pPr>
            <a:r>
              <a:rPr lang="en-US" baseline="0" dirty="0"/>
              <a:t>Sodium hydroxide is used in many laboratory procedures. It is also used in soap making and as a powerful drain cleaner.</a:t>
            </a:r>
          </a:p>
          <a:p>
            <a:pPr marL="171450" indent="-171450">
              <a:buFont typeface="Arial" pitchFamily="34" charset="0"/>
              <a:buChar char="•"/>
            </a:pPr>
            <a:r>
              <a:rPr lang="en-US" baseline="0" dirty="0"/>
              <a:t>Potassium hydroxide is also used in soap making and in corrosive cleaning agents.</a:t>
            </a:r>
          </a:p>
          <a:p>
            <a:pPr marL="171450" indent="-171450">
              <a:buFont typeface="Arial" pitchFamily="34" charset="0"/>
              <a:buChar char="•"/>
            </a:pPr>
            <a:r>
              <a:rPr lang="en-US" baseline="0" dirty="0"/>
              <a:t>Calcium carbonate forms a basic solution when it dissolves in water. It is a common ingredient in antacid tablets and calcium supplements, as well as the main component of most seashells.</a:t>
            </a:r>
          </a:p>
          <a:p>
            <a:pPr marL="171450" indent="-171450">
              <a:buFont typeface="Arial" pitchFamily="34" charset="0"/>
              <a:buChar char="•"/>
            </a:pPr>
            <a:r>
              <a:rPr lang="en-US" baseline="0" dirty="0"/>
              <a:t>Notice that two of these bases contain hydroxide ions [teacher circle initial OH ion in each example] Substances that contain hydroxide ions are bases. However, not all bases contain hydroxide ions.</a:t>
            </a:r>
          </a:p>
          <a:p>
            <a:pPr marL="171450" indent="-171450">
              <a:buFont typeface="Arial" pitchFamily="34" charset="0"/>
              <a:buChar char="•"/>
            </a:pPr>
            <a:endParaRPr lang="en-US" baseline="0" dirty="0"/>
          </a:p>
          <a:p>
            <a:pPr marL="171450" indent="-171450">
              <a:buFont typeface="Arial" pitchFamily="34" charset="0"/>
              <a:buChar char="•"/>
            </a:pPr>
            <a:endParaRPr lang="en-US" dirty="0"/>
          </a:p>
          <a:p>
            <a:r>
              <a:rPr lang="en-US" dirty="0"/>
              <a:t>Source:</a:t>
            </a:r>
          </a:p>
          <a:p>
            <a:r>
              <a:rPr lang="en-US" dirty="0"/>
              <a:t>http://commons.wikimedia.org/wiki/File:Antacid-L478.jpg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168255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B67663-8E17-4571-B3E3-0DD0F0ED5249}" type="slidenum">
              <a:rPr lang="en-US" altLang="en-US">
                <a:solidFill>
                  <a:prstClr val="black"/>
                </a:solidFill>
              </a:rPr>
              <a:pPr/>
              <a:t>22</a:t>
            </a:fld>
            <a:endParaRPr lang="en-US" altLang="en-US" dirty="0">
              <a:solidFill>
                <a:prstClr val="black"/>
              </a:solidFill>
            </a:endParaRPr>
          </a:p>
        </p:txBody>
      </p:sp>
      <p:sp>
        <p:nvSpPr>
          <p:cNvPr id="28674"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EE88D04F-23B1-4F6F-815D-1EE87284F9EA}" type="slidenum">
              <a:rPr lang="en-US" altLang="en-US" sz="1200">
                <a:solidFill>
                  <a:srgbClr val="000000"/>
                </a:solidFill>
              </a:rPr>
              <a:pPr algn="r" eaLnBrk="0" fontAlgn="base" hangingPunct="0">
                <a:spcBef>
                  <a:spcPct val="0"/>
                </a:spcBef>
                <a:spcAft>
                  <a:spcPct val="0"/>
                </a:spcAft>
                <a:buSzPct val="100000"/>
              </a:pPr>
              <a:t>22</a:t>
            </a:fld>
            <a:endParaRPr lang="en-US" altLang="en-US" sz="1200" dirty="0">
              <a:solidFill>
                <a:srgbClr val="000000"/>
              </a:solidFill>
            </a:endParaRPr>
          </a:p>
        </p:txBody>
      </p:sp>
      <p:sp>
        <p:nvSpPr>
          <p:cNvPr id="28675" name="Text Box 1"/>
          <p:cNvSpPr>
            <a:spLocks noGrp="1" noRot="1" noChangeAspect="1" noChangeArrowheads="1" noTextEdit="1"/>
          </p:cNvSpPr>
          <p:nvPr>
            <p:ph type="sldImg"/>
          </p:nvPr>
        </p:nvSpPr>
        <p:spPr>
          <a:xfrm>
            <a:off x="1143000" y="685800"/>
            <a:ext cx="4572000" cy="3429000"/>
          </a:xfrm>
          <a:ln/>
        </p:spPr>
      </p:sp>
      <p:sp>
        <p:nvSpPr>
          <p:cNvPr id="28676"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01865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a:t>Although</a:t>
            </a:r>
            <a:r>
              <a:rPr lang="en-US" baseline="0" dirty="0"/>
              <a:t> each base has some unique properties, all bases have some things in common. [</a:t>
            </a:r>
            <a:r>
              <a:rPr lang="en-US" dirty="0"/>
              <a:t>animate bullets as each is mentioned]</a:t>
            </a:r>
          </a:p>
          <a:p>
            <a:pPr marL="171450" indent="-171450">
              <a:buFont typeface="Arial" pitchFamily="34" charset="0"/>
              <a:buChar char="•"/>
            </a:pPr>
            <a:r>
              <a:rPr lang="en-US" dirty="0"/>
              <a:t>All bases</a:t>
            </a:r>
            <a:r>
              <a:rPr lang="en-US" baseline="0" dirty="0"/>
              <a:t> </a:t>
            </a:r>
            <a:r>
              <a:rPr lang="en-US" dirty="0"/>
              <a:t>taste bitter. [teacher</a:t>
            </a:r>
            <a:r>
              <a:rPr lang="en-US" baseline="0" dirty="0"/>
              <a:t> note and emphasize that students should NEVER taste laboratory chemicals, but point out that many bitter foods, such as some vegetables, taste bitter because they contain bases]</a:t>
            </a:r>
          </a:p>
          <a:p>
            <a:pPr marL="171450" indent="-171450">
              <a:buFont typeface="Arial" pitchFamily="34" charset="0"/>
              <a:buChar char="•"/>
            </a:pPr>
            <a:r>
              <a:rPr lang="en-US" baseline="0" dirty="0"/>
              <a:t>Certain substances called indicators react to acids and bases by changing color. Red litmus, for example, turns blue in basic solution.</a:t>
            </a:r>
          </a:p>
          <a:p>
            <a:pPr marL="171450" indent="-171450">
              <a:buFont typeface="Arial" pitchFamily="34" charset="0"/>
              <a:buChar char="•"/>
            </a:pPr>
            <a:r>
              <a:rPr lang="en-US" baseline="0" dirty="0"/>
              <a:t>Similarly, the indicator phenolphthalein turns pink when it is in basic solution [teacher point to image showing color of phenolphthalein solution in basic solution]</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aseline="0" dirty="0"/>
              <a:t>As we have learned, acids and bases neutralize each other.</a:t>
            </a:r>
          </a:p>
          <a:p>
            <a:pPr marL="171450" indent="-171450">
              <a:buFont typeface="Arial" pitchFamily="34" charset="0"/>
              <a:buChar char="•"/>
            </a:pPr>
            <a:r>
              <a:rPr lang="en-US" baseline="0" dirty="0"/>
              <a:t>Some bases can react with certain metal salts to form insoluble compounds.</a:t>
            </a:r>
          </a:p>
          <a:p>
            <a:pPr marL="171450" indent="-171450">
              <a:buFont typeface="Arial" pitchFamily="34" charset="0"/>
              <a:buChar char="•"/>
            </a:pPr>
            <a:r>
              <a:rPr lang="en-US" baseline="0" dirty="0"/>
              <a:t>Similarly, some bases can react with carbon dioxide to form insoluble compounds.</a:t>
            </a:r>
            <a:endParaRPr lang="en-US" dirty="0"/>
          </a:p>
          <a:p>
            <a:pPr marL="171450" indent="-171450">
              <a:buFont typeface="Arial" pitchFamily="34" charset="0"/>
              <a:buChar char="•"/>
            </a:pPr>
            <a:endParaRPr lang="en-US" baseline="0" dirty="0"/>
          </a:p>
          <a:p>
            <a:r>
              <a:rPr lang="en-US" b="1" dirty="0"/>
              <a:t>Source:</a:t>
            </a:r>
          </a:p>
          <a:p>
            <a:r>
              <a:rPr lang="en-US" b="0" dirty="0"/>
              <a:t>http://commons.wikimedia.org/wiki/File:Phenolphthalein-at-pH-9.jpg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B67663-8E17-4571-B3E3-0DD0F0ED5249}" type="slidenum">
              <a:rPr lang="en-US" altLang="en-US"/>
              <a:pPr/>
              <a:t>24</a:t>
            </a:fld>
            <a:endParaRPr lang="en-US" altLang="en-US" dirty="0"/>
          </a:p>
        </p:txBody>
      </p:sp>
      <p:sp>
        <p:nvSpPr>
          <p:cNvPr id="28674"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EE88D04F-23B1-4F6F-815D-1EE87284F9EA}" type="slidenum">
              <a:rPr lang="en-US" altLang="en-US" sz="1200">
                <a:solidFill>
                  <a:srgbClr val="000000"/>
                </a:solidFill>
              </a:rPr>
              <a:pPr algn="r" eaLnBrk="0" fontAlgn="base" hangingPunct="0">
                <a:spcBef>
                  <a:spcPct val="0"/>
                </a:spcBef>
                <a:spcAft>
                  <a:spcPct val="0"/>
                </a:spcAft>
                <a:buSzPct val="100000"/>
              </a:pPr>
              <a:t>24</a:t>
            </a:fld>
            <a:endParaRPr lang="en-US" altLang="en-US" sz="1200" dirty="0">
              <a:solidFill>
                <a:srgbClr val="000000"/>
              </a:solidFill>
            </a:endParaRPr>
          </a:p>
        </p:txBody>
      </p:sp>
      <p:sp>
        <p:nvSpPr>
          <p:cNvPr id="28675" name="Text Box 1"/>
          <p:cNvSpPr>
            <a:spLocks noGrp="1" noRot="1" noChangeAspect="1" noChangeArrowheads="1" noTextEdit="1"/>
          </p:cNvSpPr>
          <p:nvPr>
            <p:ph type="sldImg"/>
          </p:nvPr>
        </p:nvSpPr>
        <p:spPr>
          <a:xfrm>
            <a:off x="1143000" y="685800"/>
            <a:ext cx="4572000" cy="3429000"/>
          </a:xfrm>
          <a:ln/>
        </p:spPr>
      </p:sp>
      <p:sp>
        <p:nvSpPr>
          <p:cNvPr id="28676"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01865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B67663-8E17-4571-B3E3-0DD0F0ED5249}" type="slidenum">
              <a:rPr lang="en-US" altLang="en-US">
                <a:solidFill>
                  <a:prstClr val="black"/>
                </a:solidFill>
              </a:rPr>
              <a:pPr/>
              <a:t>25</a:t>
            </a:fld>
            <a:endParaRPr lang="en-US" altLang="en-US" dirty="0">
              <a:solidFill>
                <a:prstClr val="black"/>
              </a:solidFill>
            </a:endParaRPr>
          </a:p>
        </p:txBody>
      </p:sp>
      <p:sp>
        <p:nvSpPr>
          <p:cNvPr id="28674"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EE88D04F-23B1-4F6F-815D-1EE87284F9EA}" type="slidenum">
              <a:rPr lang="en-US" altLang="en-US" sz="1200">
                <a:solidFill>
                  <a:srgbClr val="000000"/>
                </a:solidFill>
              </a:rPr>
              <a:pPr algn="r" eaLnBrk="0" fontAlgn="base" hangingPunct="0">
                <a:spcBef>
                  <a:spcPct val="0"/>
                </a:spcBef>
                <a:spcAft>
                  <a:spcPct val="0"/>
                </a:spcAft>
                <a:buSzPct val="100000"/>
              </a:pPr>
              <a:t>25</a:t>
            </a:fld>
            <a:endParaRPr lang="en-US" altLang="en-US" sz="1200" dirty="0">
              <a:solidFill>
                <a:srgbClr val="000000"/>
              </a:solidFill>
            </a:endParaRPr>
          </a:p>
        </p:txBody>
      </p:sp>
      <p:sp>
        <p:nvSpPr>
          <p:cNvPr id="28675" name="Text Box 1"/>
          <p:cNvSpPr>
            <a:spLocks noGrp="1" noRot="1" noChangeAspect="1" noChangeArrowheads="1" noTextEdit="1"/>
          </p:cNvSpPr>
          <p:nvPr>
            <p:ph type="sldImg"/>
          </p:nvPr>
        </p:nvSpPr>
        <p:spPr>
          <a:xfrm>
            <a:off x="1143000" y="685800"/>
            <a:ext cx="4572000" cy="3429000"/>
          </a:xfrm>
          <a:ln/>
        </p:spPr>
      </p:sp>
      <p:sp>
        <p:nvSpPr>
          <p:cNvPr id="28676"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01865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71D86B2-A8FE-467C-8D73-88C16B83FCA9}" type="slidenum">
              <a:rPr lang="en-US" altLang="en-US">
                <a:solidFill>
                  <a:prstClr val="black"/>
                </a:solidFill>
              </a:rPr>
              <a:pPr/>
              <a:t>27</a:t>
            </a:fld>
            <a:endParaRPr lang="en-US" altLang="en-US" dirty="0">
              <a:solidFill>
                <a:prstClr val="black"/>
              </a:solidFill>
            </a:endParaRPr>
          </a:p>
        </p:txBody>
      </p:sp>
      <p:sp>
        <p:nvSpPr>
          <p:cNvPr id="5120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A7D1341E-E409-4CA3-9390-DE67017E5AF0}" type="slidenum">
              <a:rPr lang="en-US" altLang="en-US" sz="1200">
                <a:solidFill>
                  <a:srgbClr val="000000"/>
                </a:solidFill>
              </a:rPr>
              <a:pPr algn="r" eaLnBrk="0" fontAlgn="base" hangingPunct="0">
                <a:spcBef>
                  <a:spcPct val="0"/>
                </a:spcBef>
                <a:spcAft>
                  <a:spcPct val="0"/>
                </a:spcAft>
                <a:buSzPct val="100000"/>
              </a:pPr>
              <a:t>27</a:t>
            </a:fld>
            <a:endParaRPr lang="en-US" altLang="en-US" sz="1200" dirty="0">
              <a:solidFill>
                <a:srgbClr val="000000"/>
              </a:solidFill>
            </a:endParaRPr>
          </a:p>
        </p:txBody>
      </p:sp>
      <p:sp>
        <p:nvSpPr>
          <p:cNvPr id="51203" name="Text Box 1"/>
          <p:cNvSpPr>
            <a:spLocks noGrp="1" noRot="1" noChangeAspect="1" noChangeArrowheads="1" noTextEdit="1"/>
          </p:cNvSpPr>
          <p:nvPr>
            <p:ph type="sldImg"/>
          </p:nvPr>
        </p:nvSpPr>
        <p:spPr>
          <a:xfrm>
            <a:off x="1143000" y="685800"/>
            <a:ext cx="4572000" cy="3429000"/>
          </a:xfrm>
          <a:ln/>
        </p:spPr>
      </p:sp>
      <p:sp>
        <p:nvSpPr>
          <p:cNvPr id="51204"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18569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DD950CD-827A-4F17-B71E-586E7FA8DA11}" type="slidenum">
              <a:rPr lang="en-US" altLang="en-US"/>
              <a:pPr/>
              <a:t>3</a:t>
            </a:fld>
            <a:endParaRPr lang="en-US" altLang="en-US" dirty="0"/>
          </a:p>
        </p:txBody>
      </p:sp>
      <p:sp>
        <p:nvSpPr>
          <p:cNvPr id="16386"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DC9CD18A-4E91-4D52-B8D4-EB11C5A6D6DD}" type="slidenum">
              <a:rPr lang="en-US" altLang="en-US" sz="1200">
                <a:solidFill>
                  <a:srgbClr val="000000"/>
                </a:solidFill>
              </a:rPr>
              <a:pPr algn="r" eaLnBrk="0" fontAlgn="base" hangingPunct="0">
                <a:spcBef>
                  <a:spcPct val="0"/>
                </a:spcBef>
                <a:spcAft>
                  <a:spcPct val="0"/>
                </a:spcAft>
                <a:buSzPct val="100000"/>
              </a:pPr>
              <a:t>3</a:t>
            </a:fld>
            <a:endParaRPr lang="en-US" altLang="en-US" sz="1200" dirty="0">
              <a:solidFill>
                <a:srgbClr val="000000"/>
              </a:solidFill>
            </a:endParaRPr>
          </a:p>
        </p:txBody>
      </p:sp>
      <p:sp>
        <p:nvSpPr>
          <p:cNvPr id="16387" name="Text Box 1"/>
          <p:cNvSpPr>
            <a:spLocks noGrp="1" noRot="1" noChangeAspect="1" noChangeArrowheads="1" noTextEdit="1"/>
          </p:cNvSpPr>
          <p:nvPr>
            <p:ph type="sldImg"/>
          </p:nvPr>
        </p:nvSpPr>
        <p:spPr>
          <a:xfrm>
            <a:off x="1143000" y="685800"/>
            <a:ext cx="4572000" cy="3429000"/>
          </a:xfrm>
          <a:ln/>
        </p:spPr>
      </p:sp>
      <p:sp>
        <p:nvSpPr>
          <p:cNvPr id="16388"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958302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71D86B2-A8FE-467C-8D73-88C16B83FCA9}" type="slidenum">
              <a:rPr lang="en-US" altLang="en-US">
                <a:solidFill>
                  <a:prstClr val="black"/>
                </a:solidFill>
              </a:rPr>
              <a:pPr/>
              <a:t>28</a:t>
            </a:fld>
            <a:endParaRPr lang="en-US" altLang="en-US" dirty="0">
              <a:solidFill>
                <a:prstClr val="black"/>
              </a:solidFill>
            </a:endParaRPr>
          </a:p>
        </p:txBody>
      </p:sp>
      <p:sp>
        <p:nvSpPr>
          <p:cNvPr id="5120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A7D1341E-E409-4CA3-9390-DE67017E5AF0}" type="slidenum">
              <a:rPr lang="en-US" altLang="en-US" sz="1200">
                <a:solidFill>
                  <a:srgbClr val="000000"/>
                </a:solidFill>
              </a:rPr>
              <a:pPr algn="r" eaLnBrk="0" fontAlgn="base" hangingPunct="0">
                <a:spcBef>
                  <a:spcPct val="0"/>
                </a:spcBef>
                <a:spcAft>
                  <a:spcPct val="0"/>
                </a:spcAft>
                <a:buSzPct val="100000"/>
              </a:pPr>
              <a:t>28</a:t>
            </a:fld>
            <a:endParaRPr lang="en-US" altLang="en-US" sz="1200" dirty="0">
              <a:solidFill>
                <a:srgbClr val="000000"/>
              </a:solidFill>
            </a:endParaRPr>
          </a:p>
        </p:txBody>
      </p:sp>
      <p:sp>
        <p:nvSpPr>
          <p:cNvPr id="51203" name="Text Box 1"/>
          <p:cNvSpPr>
            <a:spLocks noGrp="1" noRot="1" noChangeAspect="1" noChangeArrowheads="1" noTextEdit="1"/>
          </p:cNvSpPr>
          <p:nvPr>
            <p:ph type="sldImg"/>
          </p:nvPr>
        </p:nvSpPr>
        <p:spPr>
          <a:xfrm>
            <a:off x="1143000" y="685800"/>
            <a:ext cx="4572000" cy="3429000"/>
          </a:xfrm>
          <a:ln/>
        </p:spPr>
      </p:sp>
      <p:sp>
        <p:nvSpPr>
          <p:cNvPr id="51204"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185694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B67663-8E17-4571-B3E3-0DD0F0ED5249}" type="slidenum">
              <a:rPr lang="en-US" altLang="en-US">
                <a:solidFill>
                  <a:prstClr val="black"/>
                </a:solidFill>
              </a:rPr>
              <a:pPr/>
              <a:t>29</a:t>
            </a:fld>
            <a:endParaRPr lang="en-US" altLang="en-US" dirty="0">
              <a:solidFill>
                <a:prstClr val="black"/>
              </a:solidFill>
            </a:endParaRPr>
          </a:p>
        </p:txBody>
      </p:sp>
      <p:sp>
        <p:nvSpPr>
          <p:cNvPr id="28674"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EE88D04F-23B1-4F6F-815D-1EE87284F9EA}" type="slidenum">
              <a:rPr lang="en-US" altLang="en-US" sz="1200">
                <a:solidFill>
                  <a:srgbClr val="000000"/>
                </a:solidFill>
              </a:rPr>
              <a:pPr algn="r" eaLnBrk="0" fontAlgn="base" hangingPunct="0">
                <a:spcBef>
                  <a:spcPct val="0"/>
                </a:spcBef>
                <a:spcAft>
                  <a:spcPct val="0"/>
                </a:spcAft>
                <a:buSzPct val="100000"/>
              </a:pPr>
              <a:t>29</a:t>
            </a:fld>
            <a:endParaRPr lang="en-US" altLang="en-US" sz="1200" dirty="0">
              <a:solidFill>
                <a:srgbClr val="000000"/>
              </a:solidFill>
            </a:endParaRPr>
          </a:p>
        </p:txBody>
      </p:sp>
      <p:sp>
        <p:nvSpPr>
          <p:cNvPr id="28675" name="Text Box 1"/>
          <p:cNvSpPr>
            <a:spLocks noGrp="1" noRot="1" noChangeAspect="1" noChangeArrowheads="1" noTextEdit="1"/>
          </p:cNvSpPr>
          <p:nvPr>
            <p:ph type="sldImg"/>
          </p:nvPr>
        </p:nvSpPr>
        <p:spPr>
          <a:xfrm>
            <a:off x="1143000" y="685800"/>
            <a:ext cx="4572000" cy="3429000"/>
          </a:xfrm>
          <a:ln/>
        </p:spPr>
      </p:sp>
      <p:sp>
        <p:nvSpPr>
          <p:cNvPr id="28676"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01865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B67663-8E17-4571-B3E3-0DD0F0ED5249}" type="slidenum">
              <a:rPr lang="en-US" altLang="en-US">
                <a:solidFill>
                  <a:prstClr val="black"/>
                </a:solidFill>
              </a:rPr>
              <a:pPr/>
              <a:t>30</a:t>
            </a:fld>
            <a:endParaRPr lang="en-US" altLang="en-US" dirty="0">
              <a:solidFill>
                <a:prstClr val="black"/>
              </a:solidFill>
            </a:endParaRPr>
          </a:p>
        </p:txBody>
      </p:sp>
      <p:sp>
        <p:nvSpPr>
          <p:cNvPr id="28674"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EE88D04F-23B1-4F6F-815D-1EE87284F9EA}" type="slidenum">
              <a:rPr lang="en-US" altLang="en-US" sz="1200">
                <a:solidFill>
                  <a:srgbClr val="000000"/>
                </a:solidFill>
              </a:rPr>
              <a:pPr algn="r" eaLnBrk="0" fontAlgn="base" hangingPunct="0">
                <a:spcBef>
                  <a:spcPct val="0"/>
                </a:spcBef>
                <a:spcAft>
                  <a:spcPct val="0"/>
                </a:spcAft>
                <a:buSzPct val="100000"/>
              </a:pPr>
              <a:t>30</a:t>
            </a:fld>
            <a:endParaRPr lang="en-US" altLang="en-US" sz="1200" dirty="0">
              <a:solidFill>
                <a:srgbClr val="000000"/>
              </a:solidFill>
            </a:endParaRPr>
          </a:p>
        </p:txBody>
      </p:sp>
      <p:sp>
        <p:nvSpPr>
          <p:cNvPr id="28675" name="Text Box 1"/>
          <p:cNvSpPr>
            <a:spLocks noGrp="1" noRot="1" noChangeAspect="1" noChangeArrowheads="1" noTextEdit="1"/>
          </p:cNvSpPr>
          <p:nvPr>
            <p:ph type="sldImg"/>
          </p:nvPr>
        </p:nvSpPr>
        <p:spPr>
          <a:xfrm>
            <a:off x="1143000" y="685800"/>
            <a:ext cx="4572000" cy="3429000"/>
          </a:xfrm>
          <a:ln/>
        </p:spPr>
      </p:sp>
      <p:sp>
        <p:nvSpPr>
          <p:cNvPr id="28676"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898333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B67663-8E17-4571-B3E3-0DD0F0ED5249}" type="slidenum">
              <a:rPr lang="en-US" altLang="en-US">
                <a:solidFill>
                  <a:prstClr val="black"/>
                </a:solidFill>
              </a:rPr>
              <a:pPr/>
              <a:t>31</a:t>
            </a:fld>
            <a:endParaRPr lang="en-US" altLang="en-US" dirty="0">
              <a:solidFill>
                <a:prstClr val="black"/>
              </a:solidFill>
            </a:endParaRPr>
          </a:p>
        </p:txBody>
      </p:sp>
      <p:sp>
        <p:nvSpPr>
          <p:cNvPr id="28674"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EE88D04F-23B1-4F6F-815D-1EE87284F9EA}" type="slidenum">
              <a:rPr lang="en-US" altLang="en-US" sz="1200">
                <a:solidFill>
                  <a:srgbClr val="000000"/>
                </a:solidFill>
              </a:rPr>
              <a:pPr algn="r" eaLnBrk="0" fontAlgn="base" hangingPunct="0">
                <a:spcBef>
                  <a:spcPct val="0"/>
                </a:spcBef>
                <a:spcAft>
                  <a:spcPct val="0"/>
                </a:spcAft>
                <a:buSzPct val="100000"/>
              </a:pPr>
              <a:t>31</a:t>
            </a:fld>
            <a:endParaRPr lang="en-US" altLang="en-US" sz="1200" dirty="0">
              <a:solidFill>
                <a:srgbClr val="000000"/>
              </a:solidFill>
            </a:endParaRPr>
          </a:p>
        </p:txBody>
      </p:sp>
      <p:sp>
        <p:nvSpPr>
          <p:cNvPr id="28675" name="Text Box 1"/>
          <p:cNvSpPr>
            <a:spLocks noGrp="1" noRot="1" noChangeAspect="1" noChangeArrowheads="1" noTextEdit="1"/>
          </p:cNvSpPr>
          <p:nvPr>
            <p:ph type="sldImg"/>
          </p:nvPr>
        </p:nvSpPr>
        <p:spPr>
          <a:xfrm>
            <a:off x="1143000" y="685800"/>
            <a:ext cx="4572000" cy="3429000"/>
          </a:xfrm>
          <a:ln/>
        </p:spPr>
      </p:sp>
      <p:sp>
        <p:nvSpPr>
          <p:cNvPr id="28676"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914079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B67663-8E17-4571-B3E3-0DD0F0ED5249}" type="slidenum">
              <a:rPr lang="en-US" altLang="en-US">
                <a:solidFill>
                  <a:prstClr val="black"/>
                </a:solidFill>
              </a:rPr>
              <a:pPr/>
              <a:t>32</a:t>
            </a:fld>
            <a:endParaRPr lang="en-US" altLang="en-US" dirty="0">
              <a:solidFill>
                <a:prstClr val="black"/>
              </a:solidFill>
            </a:endParaRPr>
          </a:p>
        </p:txBody>
      </p:sp>
      <p:sp>
        <p:nvSpPr>
          <p:cNvPr id="28674"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EE88D04F-23B1-4F6F-815D-1EE87284F9EA}" type="slidenum">
              <a:rPr lang="en-US" altLang="en-US" sz="1200">
                <a:solidFill>
                  <a:srgbClr val="000000"/>
                </a:solidFill>
              </a:rPr>
              <a:pPr algn="r" eaLnBrk="0" fontAlgn="base" hangingPunct="0">
                <a:spcBef>
                  <a:spcPct val="0"/>
                </a:spcBef>
                <a:spcAft>
                  <a:spcPct val="0"/>
                </a:spcAft>
                <a:buSzPct val="100000"/>
              </a:pPr>
              <a:t>32</a:t>
            </a:fld>
            <a:endParaRPr lang="en-US" altLang="en-US" sz="1200" dirty="0">
              <a:solidFill>
                <a:srgbClr val="000000"/>
              </a:solidFill>
            </a:endParaRPr>
          </a:p>
        </p:txBody>
      </p:sp>
      <p:sp>
        <p:nvSpPr>
          <p:cNvPr id="28675" name="Text Box 1"/>
          <p:cNvSpPr>
            <a:spLocks noGrp="1" noRot="1" noChangeAspect="1" noChangeArrowheads="1" noTextEdit="1"/>
          </p:cNvSpPr>
          <p:nvPr>
            <p:ph type="sldImg"/>
          </p:nvPr>
        </p:nvSpPr>
        <p:spPr>
          <a:xfrm>
            <a:off x="1143000" y="685800"/>
            <a:ext cx="4572000" cy="3429000"/>
          </a:xfrm>
          <a:ln/>
        </p:spPr>
      </p:sp>
      <p:sp>
        <p:nvSpPr>
          <p:cNvPr id="28676"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085575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dirty="0">
                <a:solidFill>
                  <a:schemeClr val="tx1"/>
                </a:solidFill>
                <a:effectLst/>
                <a:latin typeface="Book Antiqua"/>
                <a:ea typeface="+mn-ea"/>
                <a:cs typeface="Book Antiqua"/>
              </a:rPr>
              <a:t>Scientists use the pH</a:t>
            </a:r>
            <a:r>
              <a:rPr lang="en-US" sz="1050" b="0" kern="1200" baseline="0" dirty="0">
                <a:solidFill>
                  <a:schemeClr val="tx1"/>
                </a:solidFill>
                <a:effectLst/>
                <a:latin typeface="Book Antiqua"/>
                <a:ea typeface="+mn-ea"/>
                <a:cs typeface="Book Antiqua"/>
              </a:rPr>
              <a:t> scale to compare the acidity or alkalinity of substances.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1st bullet] Acidity is the degree to which a substance is acidic. The lower the pH of a substance, the more acidic it is--the greater is its acidity.</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2nd bullet] Alkalinity is the degree to which a substance is basic, or alkaline. The higher the pH, the more basic the substance.</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[teacher use diagram to give 2-3 examples of comparing acidity of substances--e.g., is vinegar more or less acidic than egg yolks]</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sz="1050" b="0"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sz="1050" b="1" kern="1200" baseline="0" dirty="0">
                <a:solidFill>
                  <a:schemeClr val="tx1"/>
                </a:solidFill>
                <a:effectLst/>
                <a:latin typeface="Book Antiqua"/>
                <a:ea typeface="+mn-ea"/>
                <a:cs typeface="Book Antiqua"/>
              </a:rPr>
              <a:t>SOURCE:</a:t>
            </a: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sz="1050" b="0" kern="1200" baseline="0" dirty="0">
                <a:solidFill>
                  <a:schemeClr val="tx1"/>
                </a:solidFill>
                <a:effectLst/>
                <a:latin typeface="Book Antiqua"/>
                <a:ea typeface="+mn-ea"/>
                <a:cs typeface="Book Antiqua"/>
              </a:rPr>
              <a:t>http://commons.wikimedia.org/wiki/File:PH_scale.png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542255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dirty="0">
                <a:solidFill>
                  <a:schemeClr val="tx1"/>
                </a:solidFill>
                <a:effectLst/>
                <a:latin typeface="Book Antiqua"/>
                <a:ea typeface="+mn-ea"/>
                <a:cs typeface="Book Antiqua"/>
              </a:rPr>
              <a:t>Scientists use the pH</a:t>
            </a:r>
            <a:r>
              <a:rPr lang="en-US" sz="1050" b="0" kern="1200" baseline="0" dirty="0">
                <a:solidFill>
                  <a:schemeClr val="tx1"/>
                </a:solidFill>
                <a:effectLst/>
                <a:latin typeface="Book Antiqua"/>
                <a:ea typeface="+mn-ea"/>
                <a:cs typeface="Book Antiqua"/>
              </a:rPr>
              <a:t> scale to compare the acidity or alkalinity of substances.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1st bullet] Acidity is the degree to which a substance is acidic. The lower the pH of a substance, the more acidic it is--the greater is its acidity.</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2nd bullet] Alkalinity is the degree to which a substance is basic, or alkaline. The higher the pH, the more basic the substance.</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[teacher use diagram to give 2-3 examples of comparing acidity of substances--e.g., is vinegar more or less acidic than egg yolks]</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sz="1050" b="0"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sz="1050" b="1" kern="1200" baseline="0" dirty="0">
                <a:solidFill>
                  <a:schemeClr val="tx1"/>
                </a:solidFill>
                <a:effectLst/>
                <a:latin typeface="Book Antiqua"/>
                <a:ea typeface="+mn-ea"/>
                <a:cs typeface="Book Antiqua"/>
              </a:rPr>
              <a:t>SOURCE:</a:t>
            </a: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sz="1050" b="0" kern="1200" baseline="0" dirty="0">
                <a:solidFill>
                  <a:schemeClr val="tx1"/>
                </a:solidFill>
                <a:effectLst/>
                <a:latin typeface="Book Antiqua"/>
                <a:ea typeface="+mn-ea"/>
                <a:cs typeface="Book Antiqua"/>
              </a:rPr>
              <a:t>http://commons.wikimedia.org/wiki/File:PH_scale.png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dirty="0">
                <a:solidFill>
                  <a:schemeClr val="tx1"/>
                </a:solidFill>
                <a:effectLst/>
                <a:latin typeface="Book Antiqua"/>
                <a:ea typeface="+mn-ea"/>
                <a:cs typeface="Book Antiqua"/>
              </a:rPr>
              <a:t>Scientists use the pH</a:t>
            </a:r>
            <a:r>
              <a:rPr lang="en-US" sz="1050" b="0" kern="1200" baseline="0" dirty="0">
                <a:solidFill>
                  <a:schemeClr val="tx1"/>
                </a:solidFill>
                <a:effectLst/>
                <a:latin typeface="Book Antiqua"/>
                <a:ea typeface="+mn-ea"/>
                <a:cs typeface="Book Antiqua"/>
              </a:rPr>
              <a:t> scale to compare the acidity or alkalinity of substances.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1st bullet] Acidity is the degree to which a substance is acidic. The lower the pH of a substance, the more acidic it is--the greater is its acidity.</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2nd bullet] Alkalinity is the degree to which a substance is basic, or alkaline. The higher the pH, the more basic the substance.</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[teacher use diagram to give 2-3 examples of comparing acidity of substances--e.g., is vinegar more or less acidic than egg yolks]</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sz="1050" b="0"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sz="1050" b="1" kern="1200" baseline="0" dirty="0">
                <a:solidFill>
                  <a:schemeClr val="tx1"/>
                </a:solidFill>
                <a:effectLst/>
                <a:latin typeface="Book Antiqua"/>
                <a:ea typeface="+mn-ea"/>
                <a:cs typeface="Book Antiqua"/>
              </a:rPr>
              <a:t>SOURCE:</a:t>
            </a: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sz="1050" b="0" kern="1200" baseline="0" dirty="0">
                <a:solidFill>
                  <a:schemeClr val="tx1"/>
                </a:solidFill>
                <a:effectLst/>
                <a:latin typeface="Book Antiqua"/>
                <a:ea typeface="+mn-ea"/>
                <a:cs typeface="Book Antiqua"/>
              </a:rPr>
              <a:t>http://commons.wikimedia.org/wiki/File:PH_scale.png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459372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dirty="0">
                <a:solidFill>
                  <a:schemeClr val="tx1"/>
                </a:solidFill>
                <a:effectLst/>
                <a:latin typeface="Book Antiqua"/>
                <a:ea typeface="+mn-ea"/>
                <a:cs typeface="Book Antiqua"/>
              </a:rPr>
              <a:t>Scientists use the pH</a:t>
            </a:r>
            <a:r>
              <a:rPr lang="en-US" sz="1050" b="0" kern="1200" baseline="0" dirty="0">
                <a:solidFill>
                  <a:schemeClr val="tx1"/>
                </a:solidFill>
                <a:effectLst/>
                <a:latin typeface="Book Antiqua"/>
                <a:ea typeface="+mn-ea"/>
                <a:cs typeface="Book Antiqua"/>
              </a:rPr>
              <a:t> scale to compare the acidity or alkalinity of substances.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1st bullet] Acidity is the degree to which a substance is acidic. The lower the pH of a substance, the more acidic it is--the greater is its acidity.</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2nd bullet] Alkalinity is the degree to which a substance is basic, or alkaline. The higher the pH, the more basic the substance.</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[teacher use diagram to give 2-3 examples of comparing acidity of substances--e.g., is vinegar more or less acidic than egg yolks]</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sz="1050" b="0"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sz="1050" b="1" kern="1200" baseline="0" dirty="0">
                <a:solidFill>
                  <a:schemeClr val="tx1"/>
                </a:solidFill>
                <a:effectLst/>
                <a:latin typeface="Book Antiqua"/>
                <a:ea typeface="+mn-ea"/>
                <a:cs typeface="Book Antiqua"/>
              </a:rPr>
              <a:t>SOURCE:</a:t>
            </a: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sz="1050" b="0" kern="1200" baseline="0" dirty="0">
                <a:solidFill>
                  <a:schemeClr val="tx1"/>
                </a:solidFill>
                <a:effectLst/>
                <a:latin typeface="Book Antiqua"/>
                <a:ea typeface="+mn-ea"/>
                <a:cs typeface="Book Antiqua"/>
              </a:rPr>
              <a:t>http://commons.wikimedia.org/wiki/File:PH_scale.png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047356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dirty="0">
                <a:solidFill>
                  <a:schemeClr val="tx1"/>
                </a:solidFill>
                <a:effectLst/>
                <a:latin typeface="Book Antiqua"/>
                <a:ea typeface="+mn-ea"/>
                <a:cs typeface="Book Antiqua"/>
              </a:rPr>
              <a:t>Scientists use the pH</a:t>
            </a:r>
            <a:r>
              <a:rPr lang="en-US" sz="1050" b="0" kern="1200" baseline="0" dirty="0">
                <a:solidFill>
                  <a:schemeClr val="tx1"/>
                </a:solidFill>
                <a:effectLst/>
                <a:latin typeface="Book Antiqua"/>
                <a:ea typeface="+mn-ea"/>
                <a:cs typeface="Book Antiqua"/>
              </a:rPr>
              <a:t> scale to compare the acidity or alkalinity of substances.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1st bullet] Acidity is the degree to which a substance is acidic. The lower the pH of a substance, the more acidic it is--the greater is its acidity.</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2nd bullet] Alkalinity is the degree to which a substance is basic, or alkaline. The higher the pH, the more basic the substance.</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[teacher use diagram to give 2-3 examples of comparing acidity of substances--e.g., is vinegar more or less acidic than egg yolks]</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sz="1050" b="0"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sz="1050" b="1" kern="1200" baseline="0" dirty="0">
                <a:solidFill>
                  <a:schemeClr val="tx1"/>
                </a:solidFill>
                <a:effectLst/>
                <a:latin typeface="Book Antiqua"/>
                <a:ea typeface="+mn-ea"/>
                <a:cs typeface="Book Antiqua"/>
              </a:rPr>
              <a:t>SOURCE:</a:t>
            </a: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sz="1050" b="0" kern="1200" baseline="0" dirty="0">
                <a:solidFill>
                  <a:schemeClr val="tx1"/>
                </a:solidFill>
                <a:effectLst/>
                <a:latin typeface="Book Antiqua"/>
                <a:ea typeface="+mn-ea"/>
                <a:cs typeface="Book Antiqua"/>
              </a:rPr>
              <a:t>http://commons.wikimedia.org/wiki/File:PH_scale.png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099336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171450" indent="-171450">
              <a:buFont typeface="Arial"/>
              <a:buChar char="•"/>
            </a:pPr>
            <a:r>
              <a:rPr lang="en-US" sz="1050" kern="1200" baseline="0" dirty="0">
                <a:solidFill>
                  <a:schemeClr val="tx1"/>
                </a:solidFill>
                <a:effectLst/>
                <a:latin typeface="Book Antiqua"/>
                <a:ea typeface="+mn-ea"/>
                <a:cs typeface="Book Antiqua"/>
              </a:rPr>
              <a:t>Acids and bases are an important part of chemistry, and dissociation is a key process underlying the formation of acids and bases and how they interact with other substances.  </a:t>
            </a:r>
          </a:p>
          <a:p>
            <a:pPr marL="171450" indent="-171450">
              <a:buFont typeface="Arial"/>
              <a:buChar char="•"/>
            </a:pPr>
            <a:r>
              <a:rPr lang="en-US" sz="1050" kern="1200" baseline="0" dirty="0">
                <a:solidFill>
                  <a:schemeClr val="tx1"/>
                </a:solidFill>
                <a:effectLst/>
                <a:latin typeface="Book Antiqua"/>
                <a:ea typeface="+mn-ea"/>
                <a:cs typeface="Book Antiqua"/>
              </a:rPr>
              <a:t>In this lesson, we explore the general chemical and physical properties of acids and bases.</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119385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If the concentrations of H+ and</a:t>
            </a:r>
            <a:r>
              <a:rPr lang="en-US" sz="1050" kern="1200" baseline="0" dirty="0">
                <a:solidFill>
                  <a:schemeClr val="tx1"/>
                </a:solidFill>
                <a:effectLst/>
                <a:latin typeface="Book Antiqua"/>
                <a:ea typeface="+mn-ea"/>
                <a:cs typeface="Book Antiqua"/>
              </a:rPr>
              <a:t> OH- are related, then it makes sense that there should be a value similar to pH that relates to the concentration of OH- ions instead of the concentration of H+ ions.</a:t>
            </a:r>
            <a:endParaRPr lang="en-US" sz="1050"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[animate 1st bullet] For pH of an aqueous solution, we look at the concentration of hydronium ions. But dissociation produces hydroxide ions as well. So we can also look at the pOH of a solution.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2nd bullet] As the diagram shows, pH and pOH are inversely related. [teacher use diagram to illustrate three sub-bullet points. Label diagram with some common substances and point out their pH and pOH values]</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sz="1050" b="0" kern="1200" baseline="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None/>
              <a:tabLst/>
              <a:defRPr/>
            </a:pPr>
            <a:r>
              <a:rPr lang="en-US" sz="1050" b="1" kern="1200" dirty="0">
                <a:solidFill>
                  <a:schemeClr val="tx1"/>
                </a:solidFill>
                <a:effectLst/>
                <a:latin typeface="Book Antiqua"/>
                <a:ea typeface="+mn-ea"/>
                <a:cs typeface="Book Antiqua"/>
              </a:rPr>
              <a:t>SOURCE:</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kern="1200" dirty="0">
                <a:solidFill>
                  <a:schemeClr val="tx1"/>
                </a:solidFill>
                <a:effectLst/>
                <a:latin typeface="Book Antiqua"/>
                <a:ea typeface="+mn-ea"/>
                <a:cs typeface="Book Antiqua"/>
              </a:rPr>
              <a:t>http://commons.wikimedia.org/wiki/File:PHscalenolang.svg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If the concentrations of H+ and</a:t>
            </a:r>
            <a:r>
              <a:rPr lang="en-US" sz="1050" kern="1200" baseline="0" dirty="0">
                <a:solidFill>
                  <a:schemeClr val="tx1"/>
                </a:solidFill>
                <a:effectLst/>
                <a:latin typeface="Book Antiqua"/>
                <a:ea typeface="+mn-ea"/>
                <a:cs typeface="Book Antiqua"/>
              </a:rPr>
              <a:t> OH- are related, then it makes sense that there should be a value similar to pH that relates to the concentration of OH- ions instead of the concentration of H+ ions.</a:t>
            </a:r>
            <a:endParaRPr lang="en-US" sz="1050"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[animate 1st bullet] For pH of an aqueous solution, we look at the concentration of hydronium ions. But dissociation produces hydroxide ions as well. So we can also look at the pOH of a solution.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2nd bullet] As the diagram shows, pH and pOH are inversely related. [teacher use diagram to illustrate three sub-bullet points. Label diagram with some common substances and point out their pH and pOH values]</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sz="1050" b="0" kern="1200" baseline="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None/>
              <a:tabLst/>
              <a:defRPr/>
            </a:pPr>
            <a:r>
              <a:rPr lang="en-US" sz="1050" b="1" kern="1200" dirty="0">
                <a:solidFill>
                  <a:schemeClr val="tx1"/>
                </a:solidFill>
                <a:effectLst/>
                <a:latin typeface="Book Antiqua"/>
                <a:ea typeface="+mn-ea"/>
                <a:cs typeface="Book Antiqua"/>
              </a:rPr>
              <a:t>SOURCE:</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kern="1200" dirty="0">
                <a:solidFill>
                  <a:schemeClr val="tx1"/>
                </a:solidFill>
                <a:effectLst/>
                <a:latin typeface="Book Antiqua"/>
                <a:ea typeface="+mn-ea"/>
                <a:cs typeface="Book Antiqua"/>
              </a:rPr>
              <a:t>http://commons.wikimedia.org/wiki/File:PHscalenolang.svg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113350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If the concentrations of H+ and</a:t>
            </a:r>
            <a:r>
              <a:rPr lang="en-US" sz="1050" kern="1200" baseline="0" dirty="0">
                <a:solidFill>
                  <a:schemeClr val="tx1"/>
                </a:solidFill>
                <a:effectLst/>
                <a:latin typeface="Book Antiqua"/>
                <a:ea typeface="+mn-ea"/>
                <a:cs typeface="Book Antiqua"/>
              </a:rPr>
              <a:t> OH- are related, then it makes sense that there should be a value similar to pH that relates to the concentration of OH- ions instead of the concentration of H+ ions.</a:t>
            </a:r>
            <a:endParaRPr lang="en-US" sz="1050"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[animate 1st bullet] For pH of an aqueous solution, we look at the concentration of hydronium ions. But dissociation produces hydroxide ions as well. So we can also look at the pOH of a solution.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2nd bullet] As the diagram shows, pH and pOH are inversely related. [teacher use diagram to illustrate three sub-bullet points. Label diagram with some common substances and point out their pH and pOH values]</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sz="1050" b="0" kern="1200" baseline="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None/>
              <a:tabLst/>
              <a:defRPr/>
            </a:pPr>
            <a:r>
              <a:rPr lang="en-US" sz="1050" b="1" kern="1200" dirty="0">
                <a:solidFill>
                  <a:schemeClr val="tx1"/>
                </a:solidFill>
                <a:effectLst/>
                <a:latin typeface="Book Antiqua"/>
                <a:ea typeface="+mn-ea"/>
                <a:cs typeface="Book Antiqua"/>
              </a:rPr>
              <a:t>SOURCE:</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kern="1200" dirty="0">
                <a:solidFill>
                  <a:schemeClr val="tx1"/>
                </a:solidFill>
                <a:effectLst/>
                <a:latin typeface="Book Antiqua"/>
                <a:ea typeface="+mn-ea"/>
                <a:cs typeface="Book Antiqua"/>
              </a:rPr>
              <a:t>http://commons.wikimedia.org/wiki/File:PHscalenolang.svg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389177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If the concentrations of H+ and</a:t>
            </a:r>
            <a:r>
              <a:rPr lang="en-US" sz="1050" kern="1200" baseline="0" dirty="0">
                <a:solidFill>
                  <a:schemeClr val="tx1"/>
                </a:solidFill>
                <a:effectLst/>
                <a:latin typeface="Book Antiqua"/>
                <a:ea typeface="+mn-ea"/>
                <a:cs typeface="Book Antiqua"/>
              </a:rPr>
              <a:t> OH- are related, then it makes sense that there should be a value similar to pH that relates to the concentration of OH- ions instead of the concentration of H+ ions.</a:t>
            </a:r>
            <a:endParaRPr lang="en-US" sz="1050"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[animate 1st bullet] For pH of an aqueous solution, we look at the concentration of hydronium ions. But dissociation produces hydroxide ions as well. So we can also look at the pOH of a solution.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2nd bullet] As the diagram shows, pH and pOH are inversely related. [teacher use diagram to illustrate three sub-bullet points. Label diagram with some common substances and point out their pH and pOH values]</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sz="1050" b="0" kern="1200" baseline="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None/>
              <a:tabLst/>
              <a:defRPr/>
            </a:pPr>
            <a:r>
              <a:rPr lang="en-US" sz="1050" b="1" kern="1200" dirty="0">
                <a:solidFill>
                  <a:schemeClr val="tx1"/>
                </a:solidFill>
                <a:effectLst/>
                <a:latin typeface="Book Antiqua"/>
                <a:ea typeface="+mn-ea"/>
                <a:cs typeface="Book Antiqua"/>
              </a:rPr>
              <a:t>SOURCE:</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kern="1200" dirty="0">
                <a:solidFill>
                  <a:schemeClr val="tx1"/>
                </a:solidFill>
                <a:effectLst/>
                <a:latin typeface="Book Antiqua"/>
                <a:ea typeface="+mn-ea"/>
                <a:cs typeface="Book Antiqua"/>
              </a:rPr>
              <a:t>http://commons.wikimedia.org/wiki/File:PHscalenolang.svg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883662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If the concentrations of H+ and</a:t>
            </a:r>
            <a:r>
              <a:rPr lang="en-US" sz="1050" kern="1200" baseline="0" dirty="0">
                <a:solidFill>
                  <a:schemeClr val="tx1"/>
                </a:solidFill>
                <a:effectLst/>
                <a:latin typeface="Book Antiqua"/>
                <a:ea typeface="+mn-ea"/>
                <a:cs typeface="Book Antiqua"/>
              </a:rPr>
              <a:t> OH- are related, then it makes sense that there should be a value similar to pH that relates to the concentration of OH- ions instead of the concentration of H+ ions.</a:t>
            </a:r>
            <a:endParaRPr lang="en-US" sz="1050"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[animate 1st bullet] For pH of an aqueous solution, we look at the concentration of hydronium ions. But dissociation produces hydroxide ions as well. So we can also look at the pOH of a solution.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2nd bullet] As the diagram shows, pH and pOH are inversely related. [teacher use diagram to illustrate three sub-bullet points. Label diagram with some common substances and point out their pH and pOH values]</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sz="1050" b="0" kern="1200" baseline="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None/>
              <a:tabLst/>
              <a:defRPr/>
            </a:pPr>
            <a:r>
              <a:rPr lang="en-US" sz="1050" b="1" kern="1200" dirty="0">
                <a:solidFill>
                  <a:schemeClr val="tx1"/>
                </a:solidFill>
                <a:effectLst/>
                <a:latin typeface="Book Antiqua"/>
                <a:ea typeface="+mn-ea"/>
                <a:cs typeface="Book Antiqua"/>
              </a:rPr>
              <a:t>SOURCE:</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kern="1200" dirty="0">
                <a:solidFill>
                  <a:schemeClr val="tx1"/>
                </a:solidFill>
                <a:effectLst/>
                <a:latin typeface="Book Antiqua"/>
                <a:ea typeface="+mn-ea"/>
                <a:cs typeface="Book Antiqua"/>
              </a:rPr>
              <a:t>http://commons.wikimedia.org/wiki/File:PHscalenolang.svg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If the concentrations of H+ and</a:t>
            </a:r>
            <a:r>
              <a:rPr lang="en-US" sz="1050" kern="1200" baseline="0" dirty="0">
                <a:solidFill>
                  <a:schemeClr val="tx1"/>
                </a:solidFill>
                <a:effectLst/>
                <a:latin typeface="Book Antiqua"/>
                <a:ea typeface="+mn-ea"/>
                <a:cs typeface="Book Antiqua"/>
              </a:rPr>
              <a:t> OH- are related, then it makes sense that there should be a value similar to pH that relates to the concentration of OH- ions instead of the concentration of H+ ions.</a:t>
            </a:r>
            <a:endParaRPr lang="en-US" sz="1050"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[animate 1st bullet] For pH of an aqueous solution, we look at the concentration of hydronium ions. But dissociation produces hydroxide ions as well. So we can also look at the pOH of a solution.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2nd bullet] As the diagram shows, pH and pOH are inversely related. [teacher use diagram to illustrate three sub-bullet points. Label diagram with some common substances and point out their pH and pOH values]</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sz="1050" b="0" kern="1200" baseline="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None/>
              <a:tabLst/>
              <a:defRPr/>
            </a:pPr>
            <a:r>
              <a:rPr lang="en-US" sz="1050" b="1" kern="1200" dirty="0">
                <a:solidFill>
                  <a:schemeClr val="tx1"/>
                </a:solidFill>
                <a:effectLst/>
                <a:latin typeface="Book Antiqua"/>
                <a:ea typeface="+mn-ea"/>
                <a:cs typeface="Book Antiqua"/>
              </a:rPr>
              <a:t>SOURCE:</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kern="1200" dirty="0">
                <a:solidFill>
                  <a:schemeClr val="tx1"/>
                </a:solidFill>
                <a:effectLst/>
                <a:latin typeface="Book Antiqua"/>
                <a:ea typeface="+mn-ea"/>
                <a:cs typeface="Book Antiqua"/>
              </a:rPr>
              <a:t>http://commons.wikimedia.org/wiki/File:PHscalenolang.svg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AE56E51-0A87-4477-BA95-BD22D81E1B55}" type="slidenum">
              <a:rPr lang="en-US" altLang="en-US"/>
              <a:pPr/>
              <a:t>44</a:t>
            </a:fld>
            <a:endParaRPr lang="en-US" altLang="en-US" dirty="0"/>
          </a:p>
        </p:txBody>
      </p:sp>
      <p:sp>
        <p:nvSpPr>
          <p:cNvPr id="8601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3528C870-86CE-491D-832D-B1BB8333EC96}" type="slidenum">
              <a:rPr lang="en-US" altLang="en-US" sz="1200">
                <a:solidFill>
                  <a:srgbClr val="000000"/>
                </a:solidFill>
              </a:rPr>
              <a:pPr algn="r" eaLnBrk="0" fontAlgn="base" hangingPunct="0">
                <a:spcBef>
                  <a:spcPct val="0"/>
                </a:spcBef>
                <a:spcAft>
                  <a:spcPct val="0"/>
                </a:spcAft>
                <a:buSzPct val="100000"/>
              </a:pPr>
              <a:t>44</a:t>
            </a:fld>
            <a:endParaRPr lang="en-US" altLang="en-US" sz="1200" dirty="0">
              <a:solidFill>
                <a:srgbClr val="000000"/>
              </a:solidFill>
            </a:endParaRPr>
          </a:p>
        </p:txBody>
      </p:sp>
      <p:sp>
        <p:nvSpPr>
          <p:cNvPr id="86019" name="Text Box 1"/>
          <p:cNvSpPr>
            <a:spLocks noGrp="1" noRot="1" noChangeAspect="1" noChangeArrowheads="1" noTextEdit="1"/>
          </p:cNvSpPr>
          <p:nvPr>
            <p:ph type="sldImg"/>
          </p:nvPr>
        </p:nvSpPr>
        <p:spPr>
          <a:xfrm>
            <a:off x="1143000" y="685800"/>
            <a:ext cx="4572000" cy="3429000"/>
          </a:xfrm>
          <a:ln/>
        </p:spPr>
      </p:sp>
      <p:sp>
        <p:nvSpPr>
          <p:cNvPr id="86020"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833496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24027B1-29E0-48F8-B457-B1A238BE1EBD}" type="slidenum">
              <a:rPr lang="en-US" altLang="en-US">
                <a:solidFill>
                  <a:prstClr val="black"/>
                </a:solidFill>
              </a:rPr>
              <a:pPr/>
              <a:t>45</a:t>
            </a:fld>
            <a:endParaRPr lang="en-US" altLang="en-US" dirty="0">
              <a:solidFill>
                <a:prstClr val="black"/>
              </a:solidFill>
            </a:endParaRPr>
          </a:p>
        </p:txBody>
      </p:sp>
      <p:sp>
        <p:nvSpPr>
          <p:cNvPr id="7373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ABE0F118-4F41-448E-99BA-1BE47F96CED7}" type="slidenum">
              <a:rPr lang="en-US" altLang="en-US" sz="1200">
                <a:solidFill>
                  <a:srgbClr val="000000"/>
                </a:solidFill>
              </a:rPr>
              <a:pPr algn="r" eaLnBrk="0" fontAlgn="base" hangingPunct="0">
                <a:spcBef>
                  <a:spcPct val="0"/>
                </a:spcBef>
                <a:spcAft>
                  <a:spcPct val="0"/>
                </a:spcAft>
                <a:buSzPct val="100000"/>
              </a:pPr>
              <a:t>45</a:t>
            </a:fld>
            <a:endParaRPr lang="en-US" altLang="en-US" sz="1200" dirty="0">
              <a:solidFill>
                <a:srgbClr val="000000"/>
              </a:solidFill>
            </a:endParaRPr>
          </a:p>
        </p:txBody>
      </p:sp>
      <p:sp>
        <p:nvSpPr>
          <p:cNvPr id="73731" name="Text Box 1"/>
          <p:cNvSpPr>
            <a:spLocks noGrp="1" noRot="1" noChangeAspect="1" noChangeArrowheads="1" noTextEdit="1"/>
          </p:cNvSpPr>
          <p:nvPr>
            <p:ph type="sldImg"/>
          </p:nvPr>
        </p:nvSpPr>
        <p:spPr>
          <a:xfrm>
            <a:off x="1143000" y="685800"/>
            <a:ext cx="4572000" cy="3429000"/>
          </a:xfrm>
          <a:ln/>
        </p:spPr>
      </p:sp>
      <p:sp>
        <p:nvSpPr>
          <p:cNvPr id="73732"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5954157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24027B1-29E0-48F8-B457-B1A238BE1EBD}" type="slidenum">
              <a:rPr lang="en-US" altLang="en-US">
                <a:solidFill>
                  <a:prstClr val="black"/>
                </a:solidFill>
              </a:rPr>
              <a:pPr/>
              <a:t>46</a:t>
            </a:fld>
            <a:endParaRPr lang="en-US" altLang="en-US" dirty="0">
              <a:solidFill>
                <a:prstClr val="black"/>
              </a:solidFill>
            </a:endParaRPr>
          </a:p>
        </p:txBody>
      </p:sp>
      <p:sp>
        <p:nvSpPr>
          <p:cNvPr id="7373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ABE0F118-4F41-448E-99BA-1BE47F96CED7}" type="slidenum">
              <a:rPr lang="en-US" altLang="en-US" sz="1200">
                <a:solidFill>
                  <a:srgbClr val="000000"/>
                </a:solidFill>
              </a:rPr>
              <a:pPr algn="r" eaLnBrk="0" fontAlgn="base" hangingPunct="0">
                <a:spcBef>
                  <a:spcPct val="0"/>
                </a:spcBef>
                <a:spcAft>
                  <a:spcPct val="0"/>
                </a:spcAft>
                <a:buSzPct val="100000"/>
              </a:pPr>
              <a:t>46</a:t>
            </a:fld>
            <a:endParaRPr lang="en-US" altLang="en-US" sz="1200" dirty="0">
              <a:solidFill>
                <a:srgbClr val="000000"/>
              </a:solidFill>
            </a:endParaRPr>
          </a:p>
        </p:txBody>
      </p:sp>
      <p:sp>
        <p:nvSpPr>
          <p:cNvPr id="73731" name="Text Box 1"/>
          <p:cNvSpPr>
            <a:spLocks noGrp="1" noRot="1" noChangeAspect="1" noChangeArrowheads="1" noTextEdit="1"/>
          </p:cNvSpPr>
          <p:nvPr>
            <p:ph type="sldImg"/>
          </p:nvPr>
        </p:nvSpPr>
        <p:spPr>
          <a:xfrm>
            <a:off x="1143000" y="685800"/>
            <a:ext cx="4572000" cy="3429000"/>
          </a:xfrm>
          <a:ln/>
        </p:spPr>
      </p:sp>
      <p:sp>
        <p:nvSpPr>
          <p:cNvPr id="73732"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595415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58432D3-A1C3-47A7-9A63-D53132DFE86C}" type="slidenum">
              <a:rPr lang="en-US" altLang="en-US">
                <a:solidFill>
                  <a:prstClr val="black"/>
                </a:solidFill>
              </a:rPr>
              <a:pPr/>
              <a:t>47</a:t>
            </a:fld>
            <a:endParaRPr lang="en-US" altLang="en-US" dirty="0">
              <a:solidFill>
                <a:prstClr val="black"/>
              </a:solidFill>
            </a:endParaRPr>
          </a:p>
        </p:txBody>
      </p:sp>
      <p:sp>
        <p:nvSpPr>
          <p:cNvPr id="200706"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46D93616-71DD-4F2A-AD52-37CA2335CE4A}" type="slidenum">
              <a:rPr lang="en-US" altLang="en-US" sz="1200">
                <a:solidFill>
                  <a:srgbClr val="000000"/>
                </a:solidFill>
              </a:rPr>
              <a:pPr algn="r" eaLnBrk="0" fontAlgn="base" hangingPunct="0">
                <a:spcBef>
                  <a:spcPct val="0"/>
                </a:spcBef>
                <a:spcAft>
                  <a:spcPct val="0"/>
                </a:spcAft>
                <a:buSzPct val="100000"/>
              </a:pPr>
              <a:t>47</a:t>
            </a:fld>
            <a:endParaRPr lang="en-US" altLang="en-US" sz="1200" dirty="0">
              <a:solidFill>
                <a:srgbClr val="000000"/>
              </a:solidFill>
            </a:endParaRPr>
          </a:p>
        </p:txBody>
      </p:sp>
      <p:sp>
        <p:nvSpPr>
          <p:cNvPr id="200707" name="Text Box 1"/>
          <p:cNvSpPr>
            <a:spLocks noGrp="1" noRot="1" noChangeAspect="1" noChangeArrowheads="1" noTextEdit="1"/>
          </p:cNvSpPr>
          <p:nvPr>
            <p:ph type="sldImg"/>
          </p:nvPr>
        </p:nvSpPr>
        <p:spPr>
          <a:xfrm>
            <a:off x="1143000" y="685800"/>
            <a:ext cx="4572000" cy="3429000"/>
          </a:xfrm>
          <a:ln/>
        </p:spPr>
      </p:sp>
      <p:sp>
        <p:nvSpPr>
          <p:cNvPr id="200708" name="Text Box 2"/>
          <p:cNvSpPr>
            <a:spLocks noGrp="1" noChangeArrowheads="1"/>
          </p:cNvSpPr>
          <p:nvPr>
            <p:ph type="body" idx="1"/>
          </p:nvPr>
        </p:nvSpPr>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277164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D3991B9-AFAE-46D0-8616-B647EF4073DF}" type="slidenum">
              <a:rPr lang="en-US" altLang="en-US">
                <a:solidFill>
                  <a:prstClr val="black"/>
                </a:solidFill>
              </a:rPr>
              <a:pPr/>
              <a:t>9</a:t>
            </a:fld>
            <a:endParaRPr lang="en-US" altLang="en-US" dirty="0">
              <a:solidFill>
                <a:prstClr val="black"/>
              </a:solidFill>
            </a:endParaRPr>
          </a:p>
        </p:txBody>
      </p:sp>
      <p:sp>
        <p:nvSpPr>
          <p:cNvPr id="19661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F811BFB4-756E-40E0-AEA4-C3345A21ACA7}" type="slidenum">
              <a:rPr lang="en-US" altLang="en-US" sz="1200">
                <a:solidFill>
                  <a:srgbClr val="000000"/>
                </a:solidFill>
              </a:rPr>
              <a:pPr algn="r" eaLnBrk="0" fontAlgn="base" hangingPunct="0">
                <a:spcBef>
                  <a:spcPct val="0"/>
                </a:spcBef>
                <a:spcAft>
                  <a:spcPct val="0"/>
                </a:spcAft>
                <a:buSzPct val="100000"/>
              </a:pPr>
              <a:t>9</a:t>
            </a:fld>
            <a:endParaRPr lang="en-US" altLang="en-US" sz="1200" dirty="0">
              <a:solidFill>
                <a:srgbClr val="000000"/>
              </a:solidFill>
            </a:endParaRPr>
          </a:p>
        </p:txBody>
      </p:sp>
      <p:sp>
        <p:nvSpPr>
          <p:cNvPr id="196611" name="Text Box 1"/>
          <p:cNvSpPr>
            <a:spLocks noGrp="1" noRot="1" noChangeAspect="1" noChangeArrowheads="1" noTextEdit="1"/>
          </p:cNvSpPr>
          <p:nvPr>
            <p:ph type="sldImg"/>
          </p:nvPr>
        </p:nvSpPr>
        <p:spPr>
          <a:xfrm>
            <a:off x="1143000" y="685800"/>
            <a:ext cx="4572000" cy="3429000"/>
          </a:xfrm>
          <a:ln/>
        </p:spPr>
      </p:sp>
      <p:sp>
        <p:nvSpPr>
          <p:cNvPr id="196612"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4751386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AD10CB8-B2FE-4D58-8E46-46E37C397400}" type="slidenum">
              <a:rPr lang="en-US" altLang="en-US">
                <a:solidFill>
                  <a:prstClr val="black"/>
                </a:solidFill>
              </a:rPr>
              <a:pPr/>
              <a:t>48</a:t>
            </a:fld>
            <a:endParaRPr lang="en-US" altLang="en-US" dirty="0">
              <a:solidFill>
                <a:prstClr val="black"/>
              </a:solidFill>
            </a:endParaRPr>
          </a:p>
        </p:txBody>
      </p:sp>
      <p:sp>
        <p:nvSpPr>
          <p:cNvPr id="118786"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C03E458A-98F9-4963-B720-2E12DF6CD2D1}" type="slidenum">
              <a:rPr lang="en-US" altLang="en-US" sz="1200">
                <a:solidFill>
                  <a:srgbClr val="000000"/>
                </a:solidFill>
              </a:rPr>
              <a:pPr algn="r" eaLnBrk="0" fontAlgn="base" hangingPunct="0">
                <a:spcBef>
                  <a:spcPct val="0"/>
                </a:spcBef>
                <a:spcAft>
                  <a:spcPct val="0"/>
                </a:spcAft>
                <a:buSzPct val="100000"/>
              </a:pPr>
              <a:t>48</a:t>
            </a:fld>
            <a:endParaRPr lang="en-US" altLang="en-US" sz="1200" dirty="0">
              <a:solidFill>
                <a:srgbClr val="000000"/>
              </a:solidFill>
            </a:endParaRPr>
          </a:p>
        </p:txBody>
      </p:sp>
      <p:sp>
        <p:nvSpPr>
          <p:cNvPr id="118787" name="Text Box 1"/>
          <p:cNvSpPr>
            <a:spLocks noGrp="1" noRot="1" noChangeAspect="1" noChangeArrowheads="1" noTextEdit="1"/>
          </p:cNvSpPr>
          <p:nvPr>
            <p:ph type="sldImg"/>
          </p:nvPr>
        </p:nvSpPr>
        <p:spPr>
          <a:xfrm>
            <a:off x="1143000" y="685800"/>
            <a:ext cx="4572000" cy="3429000"/>
          </a:xfrm>
          <a:ln/>
        </p:spPr>
      </p:sp>
      <p:sp>
        <p:nvSpPr>
          <p:cNvPr id="118788"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6052375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AD10CB8-B2FE-4D58-8E46-46E37C397400}" type="slidenum">
              <a:rPr lang="en-US" altLang="en-US">
                <a:solidFill>
                  <a:prstClr val="black"/>
                </a:solidFill>
              </a:rPr>
              <a:pPr/>
              <a:t>49</a:t>
            </a:fld>
            <a:endParaRPr lang="en-US" altLang="en-US" dirty="0">
              <a:solidFill>
                <a:prstClr val="black"/>
              </a:solidFill>
            </a:endParaRPr>
          </a:p>
        </p:txBody>
      </p:sp>
      <p:sp>
        <p:nvSpPr>
          <p:cNvPr id="118786"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C03E458A-98F9-4963-B720-2E12DF6CD2D1}" type="slidenum">
              <a:rPr lang="en-US" altLang="en-US" sz="1200">
                <a:solidFill>
                  <a:srgbClr val="000000"/>
                </a:solidFill>
              </a:rPr>
              <a:pPr algn="r" eaLnBrk="0" fontAlgn="base" hangingPunct="0">
                <a:spcBef>
                  <a:spcPct val="0"/>
                </a:spcBef>
                <a:spcAft>
                  <a:spcPct val="0"/>
                </a:spcAft>
                <a:buSzPct val="100000"/>
              </a:pPr>
              <a:t>49</a:t>
            </a:fld>
            <a:endParaRPr lang="en-US" altLang="en-US" sz="1200" dirty="0">
              <a:solidFill>
                <a:srgbClr val="000000"/>
              </a:solidFill>
            </a:endParaRPr>
          </a:p>
        </p:txBody>
      </p:sp>
      <p:sp>
        <p:nvSpPr>
          <p:cNvPr id="118787" name="Text Box 1"/>
          <p:cNvSpPr>
            <a:spLocks noGrp="1" noRot="1" noChangeAspect="1" noChangeArrowheads="1" noTextEdit="1"/>
          </p:cNvSpPr>
          <p:nvPr>
            <p:ph type="sldImg"/>
          </p:nvPr>
        </p:nvSpPr>
        <p:spPr>
          <a:xfrm>
            <a:off x="1143000" y="685800"/>
            <a:ext cx="4572000" cy="3429000"/>
          </a:xfrm>
          <a:ln/>
        </p:spPr>
      </p:sp>
      <p:sp>
        <p:nvSpPr>
          <p:cNvPr id="118788"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6052375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AD10CB8-B2FE-4D58-8E46-46E37C397400}" type="slidenum">
              <a:rPr lang="en-US" altLang="en-US">
                <a:solidFill>
                  <a:prstClr val="black"/>
                </a:solidFill>
              </a:rPr>
              <a:pPr/>
              <a:t>50</a:t>
            </a:fld>
            <a:endParaRPr lang="en-US" altLang="en-US" dirty="0">
              <a:solidFill>
                <a:prstClr val="black"/>
              </a:solidFill>
            </a:endParaRPr>
          </a:p>
        </p:txBody>
      </p:sp>
      <p:sp>
        <p:nvSpPr>
          <p:cNvPr id="118786"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C03E458A-98F9-4963-B720-2E12DF6CD2D1}" type="slidenum">
              <a:rPr lang="en-US" altLang="en-US" sz="1200">
                <a:solidFill>
                  <a:srgbClr val="000000"/>
                </a:solidFill>
              </a:rPr>
              <a:pPr algn="r" eaLnBrk="0" fontAlgn="base" hangingPunct="0">
                <a:spcBef>
                  <a:spcPct val="0"/>
                </a:spcBef>
                <a:spcAft>
                  <a:spcPct val="0"/>
                </a:spcAft>
                <a:buSzPct val="100000"/>
              </a:pPr>
              <a:t>50</a:t>
            </a:fld>
            <a:endParaRPr lang="en-US" altLang="en-US" sz="1200" dirty="0">
              <a:solidFill>
                <a:srgbClr val="000000"/>
              </a:solidFill>
            </a:endParaRPr>
          </a:p>
        </p:txBody>
      </p:sp>
      <p:sp>
        <p:nvSpPr>
          <p:cNvPr id="118787" name="Text Box 1"/>
          <p:cNvSpPr>
            <a:spLocks noGrp="1" noRot="1" noChangeAspect="1" noChangeArrowheads="1" noTextEdit="1"/>
          </p:cNvSpPr>
          <p:nvPr>
            <p:ph type="sldImg"/>
          </p:nvPr>
        </p:nvSpPr>
        <p:spPr>
          <a:xfrm>
            <a:off x="1143000" y="685800"/>
            <a:ext cx="4572000" cy="3429000"/>
          </a:xfrm>
          <a:ln/>
        </p:spPr>
      </p:sp>
      <p:sp>
        <p:nvSpPr>
          <p:cNvPr id="118788"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8335936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02092DF-A089-46AD-9A7C-11BA1904FDCB}" type="slidenum">
              <a:rPr lang="en-US" altLang="en-US">
                <a:solidFill>
                  <a:prstClr val="black"/>
                </a:solidFill>
              </a:rPr>
              <a:pPr/>
              <a:t>51</a:t>
            </a:fld>
            <a:endParaRPr lang="en-US" altLang="en-US" dirty="0">
              <a:solidFill>
                <a:prstClr val="black"/>
              </a:solidFill>
            </a:endParaRPr>
          </a:p>
        </p:txBody>
      </p:sp>
      <p:sp>
        <p:nvSpPr>
          <p:cNvPr id="12697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8016EB5E-6E57-4CA9-B529-5A706E5F4814}" type="slidenum">
              <a:rPr lang="en-US" altLang="en-US" sz="1200">
                <a:solidFill>
                  <a:srgbClr val="000000"/>
                </a:solidFill>
              </a:rPr>
              <a:pPr algn="r" eaLnBrk="0" fontAlgn="base" hangingPunct="0">
                <a:spcBef>
                  <a:spcPct val="0"/>
                </a:spcBef>
                <a:spcAft>
                  <a:spcPct val="0"/>
                </a:spcAft>
                <a:buSzPct val="100000"/>
              </a:pPr>
              <a:t>51</a:t>
            </a:fld>
            <a:endParaRPr lang="en-US" altLang="en-US" sz="1200" dirty="0">
              <a:solidFill>
                <a:srgbClr val="000000"/>
              </a:solidFill>
            </a:endParaRPr>
          </a:p>
        </p:txBody>
      </p:sp>
      <p:sp>
        <p:nvSpPr>
          <p:cNvPr id="126979" name="Text Box 1"/>
          <p:cNvSpPr>
            <a:spLocks noGrp="1" noRot="1" noChangeAspect="1" noChangeArrowheads="1" noTextEdit="1"/>
          </p:cNvSpPr>
          <p:nvPr>
            <p:ph type="sldImg"/>
          </p:nvPr>
        </p:nvSpPr>
        <p:spPr>
          <a:xfrm>
            <a:off x="1143000" y="685800"/>
            <a:ext cx="4572000" cy="3429000"/>
          </a:xfrm>
          <a:ln/>
        </p:spPr>
      </p:sp>
      <p:sp>
        <p:nvSpPr>
          <p:cNvPr id="126980"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5410631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2B640D0-42CD-4756-94F8-554371718004}" type="slidenum">
              <a:rPr lang="en-US" altLang="en-US">
                <a:solidFill>
                  <a:prstClr val="black"/>
                </a:solidFill>
              </a:rPr>
              <a:pPr/>
              <a:t>52</a:t>
            </a:fld>
            <a:endParaRPr lang="en-US" altLang="en-US" dirty="0">
              <a:solidFill>
                <a:prstClr val="black"/>
              </a:solidFill>
            </a:endParaRPr>
          </a:p>
        </p:txBody>
      </p:sp>
      <p:sp>
        <p:nvSpPr>
          <p:cNvPr id="16589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69651176-D840-4EBB-8E5F-F61FEEECAF76}" type="slidenum">
              <a:rPr lang="en-US" altLang="en-US" sz="1200">
                <a:solidFill>
                  <a:srgbClr val="000000"/>
                </a:solidFill>
              </a:rPr>
              <a:pPr algn="r" eaLnBrk="0" fontAlgn="base" hangingPunct="0">
                <a:spcBef>
                  <a:spcPct val="0"/>
                </a:spcBef>
                <a:spcAft>
                  <a:spcPct val="0"/>
                </a:spcAft>
                <a:buSzPct val="100000"/>
              </a:pPr>
              <a:t>52</a:t>
            </a:fld>
            <a:endParaRPr lang="en-US" altLang="en-US" sz="1200" dirty="0">
              <a:solidFill>
                <a:srgbClr val="000000"/>
              </a:solidFill>
            </a:endParaRPr>
          </a:p>
        </p:txBody>
      </p:sp>
      <p:sp>
        <p:nvSpPr>
          <p:cNvPr id="165891" name="Text Box 1"/>
          <p:cNvSpPr>
            <a:spLocks noGrp="1" noRot="1" noChangeAspect="1" noChangeArrowheads="1" noTextEdit="1"/>
          </p:cNvSpPr>
          <p:nvPr>
            <p:ph type="sldImg"/>
          </p:nvPr>
        </p:nvSpPr>
        <p:spPr>
          <a:xfrm>
            <a:off x="1143000" y="685800"/>
            <a:ext cx="4572000" cy="3429000"/>
          </a:xfrm>
          <a:ln/>
        </p:spPr>
      </p:sp>
      <p:sp>
        <p:nvSpPr>
          <p:cNvPr id="165892"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7658333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AE56E51-0A87-4477-BA95-BD22D81E1B55}" type="slidenum">
              <a:rPr lang="en-US" altLang="en-US"/>
              <a:pPr/>
              <a:t>53</a:t>
            </a:fld>
            <a:endParaRPr lang="en-US" altLang="en-US" dirty="0"/>
          </a:p>
        </p:txBody>
      </p:sp>
      <p:sp>
        <p:nvSpPr>
          <p:cNvPr id="8601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3528C870-86CE-491D-832D-B1BB8333EC96}" type="slidenum">
              <a:rPr lang="en-US" altLang="en-US" sz="1200">
                <a:solidFill>
                  <a:srgbClr val="000000"/>
                </a:solidFill>
              </a:rPr>
              <a:pPr algn="r" eaLnBrk="0" fontAlgn="base" hangingPunct="0">
                <a:spcBef>
                  <a:spcPct val="0"/>
                </a:spcBef>
                <a:spcAft>
                  <a:spcPct val="0"/>
                </a:spcAft>
                <a:buSzPct val="100000"/>
              </a:pPr>
              <a:t>53</a:t>
            </a:fld>
            <a:endParaRPr lang="en-US" altLang="en-US" sz="1200" dirty="0">
              <a:solidFill>
                <a:srgbClr val="000000"/>
              </a:solidFill>
            </a:endParaRPr>
          </a:p>
        </p:txBody>
      </p:sp>
      <p:sp>
        <p:nvSpPr>
          <p:cNvPr id="86019" name="Text Box 1"/>
          <p:cNvSpPr>
            <a:spLocks noGrp="1" noRot="1" noChangeAspect="1" noChangeArrowheads="1" noTextEdit="1"/>
          </p:cNvSpPr>
          <p:nvPr>
            <p:ph type="sldImg"/>
          </p:nvPr>
        </p:nvSpPr>
        <p:spPr>
          <a:xfrm>
            <a:off x="1143000" y="685800"/>
            <a:ext cx="4572000" cy="3429000"/>
          </a:xfrm>
          <a:ln/>
        </p:spPr>
      </p:sp>
      <p:sp>
        <p:nvSpPr>
          <p:cNvPr id="86020"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2178865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AE56E51-0A87-4477-BA95-BD22D81E1B55}" type="slidenum">
              <a:rPr lang="en-US" altLang="en-US"/>
              <a:pPr/>
              <a:t>54</a:t>
            </a:fld>
            <a:endParaRPr lang="en-US" altLang="en-US" dirty="0"/>
          </a:p>
        </p:txBody>
      </p:sp>
      <p:sp>
        <p:nvSpPr>
          <p:cNvPr id="8601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3528C870-86CE-491D-832D-B1BB8333EC96}" type="slidenum">
              <a:rPr lang="en-US" altLang="en-US" sz="1200">
                <a:solidFill>
                  <a:srgbClr val="000000"/>
                </a:solidFill>
              </a:rPr>
              <a:pPr algn="r" eaLnBrk="0" fontAlgn="base" hangingPunct="0">
                <a:spcBef>
                  <a:spcPct val="0"/>
                </a:spcBef>
                <a:spcAft>
                  <a:spcPct val="0"/>
                </a:spcAft>
                <a:buSzPct val="100000"/>
              </a:pPr>
              <a:t>54</a:t>
            </a:fld>
            <a:endParaRPr lang="en-US" altLang="en-US" sz="1200" dirty="0">
              <a:solidFill>
                <a:srgbClr val="000000"/>
              </a:solidFill>
            </a:endParaRPr>
          </a:p>
        </p:txBody>
      </p:sp>
      <p:sp>
        <p:nvSpPr>
          <p:cNvPr id="86019" name="Text Box 1"/>
          <p:cNvSpPr>
            <a:spLocks noGrp="1" noRot="1" noChangeAspect="1" noChangeArrowheads="1" noTextEdit="1"/>
          </p:cNvSpPr>
          <p:nvPr>
            <p:ph type="sldImg"/>
          </p:nvPr>
        </p:nvSpPr>
        <p:spPr>
          <a:xfrm>
            <a:off x="1143000" y="685800"/>
            <a:ext cx="4572000" cy="3429000"/>
          </a:xfrm>
          <a:ln/>
        </p:spPr>
      </p:sp>
      <p:sp>
        <p:nvSpPr>
          <p:cNvPr id="86020"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9039471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AE56E51-0A87-4477-BA95-BD22D81E1B55}" type="slidenum">
              <a:rPr lang="en-US" altLang="en-US"/>
              <a:pPr/>
              <a:t>55</a:t>
            </a:fld>
            <a:endParaRPr lang="en-US" altLang="en-US" dirty="0"/>
          </a:p>
        </p:txBody>
      </p:sp>
      <p:sp>
        <p:nvSpPr>
          <p:cNvPr id="8601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3528C870-86CE-491D-832D-B1BB8333EC96}" type="slidenum">
              <a:rPr lang="en-US" altLang="en-US" sz="1200">
                <a:solidFill>
                  <a:srgbClr val="000000"/>
                </a:solidFill>
              </a:rPr>
              <a:pPr algn="r" eaLnBrk="0" fontAlgn="base" hangingPunct="0">
                <a:spcBef>
                  <a:spcPct val="0"/>
                </a:spcBef>
                <a:spcAft>
                  <a:spcPct val="0"/>
                </a:spcAft>
                <a:buSzPct val="100000"/>
              </a:pPr>
              <a:t>55</a:t>
            </a:fld>
            <a:endParaRPr lang="en-US" altLang="en-US" sz="1200" dirty="0">
              <a:solidFill>
                <a:srgbClr val="000000"/>
              </a:solidFill>
            </a:endParaRPr>
          </a:p>
        </p:txBody>
      </p:sp>
      <p:sp>
        <p:nvSpPr>
          <p:cNvPr id="86019" name="Text Box 1"/>
          <p:cNvSpPr>
            <a:spLocks noGrp="1" noRot="1" noChangeAspect="1" noChangeArrowheads="1" noTextEdit="1"/>
          </p:cNvSpPr>
          <p:nvPr>
            <p:ph type="sldImg"/>
          </p:nvPr>
        </p:nvSpPr>
        <p:spPr>
          <a:xfrm>
            <a:off x="1143000" y="685800"/>
            <a:ext cx="4572000" cy="3429000"/>
          </a:xfrm>
          <a:ln/>
        </p:spPr>
      </p:sp>
      <p:sp>
        <p:nvSpPr>
          <p:cNvPr id="86020"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8334969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AE56E51-0A87-4477-BA95-BD22D81E1B55}" type="slidenum">
              <a:rPr lang="en-US" altLang="en-US"/>
              <a:pPr/>
              <a:t>56</a:t>
            </a:fld>
            <a:endParaRPr lang="en-US" altLang="en-US" dirty="0"/>
          </a:p>
        </p:txBody>
      </p:sp>
      <p:sp>
        <p:nvSpPr>
          <p:cNvPr id="8601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3528C870-86CE-491D-832D-B1BB8333EC96}" type="slidenum">
              <a:rPr lang="en-US" altLang="en-US" sz="1200">
                <a:solidFill>
                  <a:srgbClr val="000000"/>
                </a:solidFill>
              </a:rPr>
              <a:pPr algn="r" eaLnBrk="0" fontAlgn="base" hangingPunct="0">
                <a:spcBef>
                  <a:spcPct val="0"/>
                </a:spcBef>
                <a:spcAft>
                  <a:spcPct val="0"/>
                </a:spcAft>
                <a:buSzPct val="100000"/>
              </a:pPr>
              <a:t>56</a:t>
            </a:fld>
            <a:endParaRPr lang="en-US" altLang="en-US" sz="1200" dirty="0">
              <a:solidFill>
                <a:srgbClr val="000000"/>
              </a:solidFill>
            </a:endParaRPr>
          </a:p>
        </p:txBody>
      </p:sp>
      <p:sp>
        <p:nvSpPr>
          <p:cNvPr id="86019" name="Text Box 1"/>
          <p:cNvSpPr>
            <a:spLocks noGrp="1" noRot="1" noChangeAspect="1" noChangeArrowheads="1" noTextEdit="1"/>
          </p:cNvSpPr>
          <p:nvPr>
            <p:ph type="sldImg"/>
          </p:nvPr>
        </p:nvSpPr>
        <p:spPr>
          <a:xfrm>
            <a:off x="1143000" y="685800"/>
            <a:ext cx="4572000" cy="3429000"/>
          </a:xfrm>
          <a:ln/>
        </p:spPr>
      </p:sp>
      <p:sp>
        <p:nvSpPr>
          <p:cNvPr id="86020"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8334969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AE56E51-0A87-4477-BA95-BD22D81E1B55}" type="slidenum">
              <a:rPr lang="en-US" altLang="en-US"/>
              <a:pPr/>
              <a:t>57</a:t>
            </a:fld>
            <a:endParaRPr lang="en-US" altLang="en-US" dirty="0"/>
          </a:p>
        </p:txBody>
      </p:sp>
      <p:sp>
        <p:nvSpPr>
          <p:cNvPr id="8601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3528C870-86CE-491D-832D-B1BB8333EC96}" type="slidenum">
              <a:rPr lang="en-US" altLang="en-US" sz="1200">
                <a:solidFill>
                  <a:srgbClr val="000000"/>
                </a:solidFill>
              </a:rPr>
              <a:pPr algn="r" eaLnBrk="0" fontAlgn="base" hangingPunct="0">
                <a:spcBef>
                  <a:spcPct val="0"/>
                </a:spcBef>
                <a:spcAft>
                  <a:spcPct val="0"/>
                </a:spcAft>
                <a:buSzPct val="100000"/>
              </a:pPr>
              <a:t>57</a:t>
            </a:fld>
            <a:endParaRPr lang="en-US" altLang="en-US" sz="1200" dirty="0">
              <a:solidFill>
                <a:srgbClr val="000000"/>
              </a:solidFill>
            </a:endParaRPr>
          </a:p>
        </p:txBody>
      </p:sp>
      <p:sp>
        <p:nvSpPr>
          <p:cNvPr id="86019" name="Text Box 1"/>
          <p:cNvSpPr>
            <a:spLocks noGrp="1" noRot="1" noChangeAspect="1" noChangeArrowheads="1" noTextEdit="1"/>
          </p:cNvSpPr>
          <p:nvPr>
            <p:ph type="sldImg"/>
          </p:nvPr>
        </p:nvSpPr>
        <p:spPr>
          <a:xfrm>
            <a:off x="1143000" y="685800"/>
            <a:ext cx="4572000" cy="3429000"/>
          </a:xfrm>
          <a:ln/>
        </p:spPr>
      </p:sp>
      <p:sp>
        <p:nvSpPr>
          <p:cNvPr id="86020"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349339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D3991B9-AFAE-46D0-8616-B647EF4073DF}" type="slidenum">
              <a:rPr lang="en-US" altLang="en-US">
                <a:solidFill>
                  <a:prstClr val="black"/>
                </a:solidFill>
              </a:rPr>
              <a:pPr/>
              <a:t>10</a:t>
            </a:fld>
            <a:endParaRPr lang="en-US" altLang="en-US" dirty="0">
              <a:solidFill>
                <a:prstClr val="black"/>
              </a:solidFill>
            </a:endParaRPr>
          </a:p>
        </p:txBody>
      </p:sp>
      <p:sp>
        <p:nvSpPr>
          <p:cNvPr id="19661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F811BFB4-756E-40E0-AEA4-C3345A21ACA7}" type="slidenum">
              <a:rPr lang="en-US" altLang="en-US" sz="1200">
                <a:solidFill>
                  <a:srgbClr val="000000"/>
                </a:solidFill>
              </a:rPr>
              <a:pPr algn="r" eaLnBrk="0" fontAlgn="base" hangingPunct="0">
                <a:spcBef>
                  <a:spcPct val="0"/>
                </a:spcBef>
                <a:spcAft>
                  <a:spcPct val="0"/>
                </a:spcAft>
                <a:buSzPct val="100000"/>
              </a:pPr>
              <a:t>10</a:t>
            </a:fld>
            <a:endParaRPr lang="en-US" altLang="en-US" sz="1200" dirty="0">
              <a:solidFill>
                <a:srgbClr val="000000"/>
              </a:solidFill>
            </a:endParaRPr>
          </a:p>
        </p:txBody>
      </p:sp>
      <p:sp>
        <p:nvSpPr>
          <p:cNvPr id="196611" name="Text Box 1"/>
          <p:cNvSpPr>
            <a:spLocks noGrp="1" noRot="1" noChangeAspect="1" noChangeArrowheads="1" noTextEdit="1"/>
          </p:cNvSpPr>
          <p:nvPr>
            <p:ph type="sldImg"/>
          </p:nvPr>
        </p:nvSpPr>
        <p:spPr>
          <a:xfrm>
            <a:off x="1143000" y="685800"/>
            <a:ext cx="4572000" cy="3429000"/>
          </a:xfrm>
          <a:ln/>
        </p:spPr>
      </p:sp>
      <p:sp>
        <p:nvSpPr>
          <p:cNvPr id="196612"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6932194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AF06781-0CF2-48F0-A36B-E1B5481C4E39}" type="slidenum">
              <a:rPr lang="en-US" altLang="en-US"/>
              <a:pPr/>
              <a:t>58</a:t>
            </a:fld>
            <a:endParaRPr lang="en-US" altLang="en-US" dirty="0"/>
          </a:p>
        </p:txBody>
      </p:sp>
      <p:sp>
        <p:nvSpPr>
          <p:cNvPr id="90114"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26FE7A34-4FBC-4EA8-9F01-8F39CBBC90F6}" type="slidenum">
              <a:rPr lang="en-US" altLang="en-US" sz="1200">
                <a:solidFill>
                  <a:srgbClr val="000000"/>
                </a:solidFill>
              </a:rPr>
              <a:pPr algn="r" eaLnBrk="0" fontAlgn="base" hangingPunct="0">
                <a:spcBef>
                  <a:spcPct val="0"/>
                </a:spcBef>
                <a:spcAft>
                  <a:spcPct val="0"/>
                </a:spcAft>
                <a:buSzPct val="100000"/>
              </a:pPr>
              <a:t>58</a:t>
            </a:fld>
            <a:endParaRPr lang="en-US" altLang="en-US" sz="1200" dirty="0">
              <a:solidFill>
                <a:srgbClr val="000000"/>
              </a:solidFill>
            </a:endParaRPr>
          </a:p>
        </p:txBody>
      </p:sp>
      <p:sp>
        <p:nvSpPr>
          <p:cNvPr id="90115" name="Text Box 1"/>
          <p:cNvSpPr>
            <a:spLocks noGrp="1" noRot="1" noChangeAspect="1" noChangeArrowheads="1" noTextEdit="1"/>
          </p:cNvSpPr>
          <p:nvPr>
            <p:ph type="sldImg"/>
          </p:nvPr>
        </p:nvSpPr>
        <p:spPr>
          <a:xfrm>
            <a:off x="1143000" y="685800"/>
            <a:ext cx="4572000" cy="3429000"/>
          </a:xfrm>
          <a:ln/>
        </p:spPr>
      </p:sp>
      <p:sp>
        <p:nvSpPr>
          <p:cNvPr id="90116"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5538941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AF06781-0CF2-48F0-A36B-E1B5481C4E39}" type="slidenum">
              <a:rPr lang="en-US" altLang="en-US"/>
              <a:pPr/>
              <a:t>59</a:t>
            </a:fld>
            <a:endParaRPr lang="en-US" altLang="en-US" dirty="0"/>
          </a:p>
        </p:txBody>
      </p:sp>
      <p:sp>
        <p:nvSpPr>
          <p:cNvPr id="90114"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26FE7A34-4FBC-4EA8-9F01-8F39CBBC90F6}" type="slidenum">
              <a:rPr lang="en-US" altLang="en-US" sz="1200">
                <a:solidFill>
                  <a:srgbClr val="000000"/>
                </a:solidFill>
              </a:rPr>
              <a:pPr algn="r" eaLnBrk="0" fontAlgn="base" hangingPunct="0">
                <a:spcBef>
                  <a:spcPct val="0"/>
                </a:spcBef>
                <a:spcAft>
                  <a:spcPct val="0"/>
                </a:spcAft>
                <a:buSzPct val="100000"/>
              </a:pPr>
              <a:t>59</a:t>
            </a:fld>
            <a:endParaRPr lang="en-US" altLang="en-US" sz="1200" dirty="0">
              <a:solidFill>
                <a:srgbClr val="000000"/>
              </a:solidFill>
            </a:endParaRPr>
          </a:p>
        </p:txBody>
      </p:sp>
      <p:sp>
        <p:nvSpPr>
          <p:cNvPr id="90115" name="Text Box 1"/>
          <p:cNvSpPr>
            <a:spLocks noGrp="1" noRot="1" noChangeAspect="1" noChangeArrowheads="1" noTextEdit="1"/>
          </p:cNvSpPr>
          <p:nvPr>
            <p:ph type="sldImg"/>
          </p:nvPr>
        </p:nvSpPr>
        <p:spPr>
          <a:xfrm>
            <a:off x="1143000" y="685800"/>
            <a:ext cx="4572000" cy="3429000"/>
          </a:xfrm>
          <a:ln/>
        </p:spPr>
      </p:sp>
      <p:sp>
        <p:nvSpPr>
          <p:cNvPr id="90116"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1173292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C4D1F0D-2F7E-4D86-8AE4-75926A7B1423}" type="slidenum">
              <a:rPr lang="en-US" altLang="en-US"/>
              <a:pPr/>
              <a:t>60</a:t>
            </a:fld>
            <a:endParaRPr lang="en-US" altLang="en-US" dirty="0"/>
          </a:p>
        </p:txBody>
      </p:sp>
      <p:sp>
        <p:nvSpPr>
          <p:cNvPr id="10649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9C7C99E7-EFFB-43B3-A0C2-7B86423DE665}" type="slidenum">
              <a:rPr lang="en-US" altLang="en-US" sz="1200">
                <a:solidFill>
                  <a:srgbClr val="000000"/>
                </a:solidFill>
              </a:rPr>
              <a:pPr algn="r" eaLnBrk="0" fontAlgn="base" hangingPunct="0">
                <a:spcBef>
                  <a:spcPct val="0"/>
                </a:spcBef>
                <a:spcAft>
                  <a:spcPct val="0"/>
                </a:spcAft>
                <a:buSzPct val="100000"/>
              </a:pPr>
              <a:t>60</a:t>
            </a:fld>
            <a:endParaRPr lang="en-US" altLang="en-US" sz="1200" dirty="0">
              <a:solidFill>
                <a:srgbClr val="000000"/>
              </a:solidFill>
            </a:endParaRPr>
          </a:p>
        </p:txBody>
      </p:sp>
      <p:sp>
        <p:nvSpPr>
          <p:cNvPr id="106499" name="Text Box 1"/>
          <p:cNvSpPr>
            <a:spLocks noGrp="1" noRot="1" noChangeAspect="1" noChangeArrowheads="1" noTextEdit="1"/>
          </p:cNvSpPr>
          <p:nvPr>
            <p:ph type="sldImg"/>
          </p:nvPr>
        </p:nvSpPr>
        <p:spPr>
          <a:xfrm>
            <a:off x="1143000" y="685800"/>
            <a:ext cx="4572000" cy="3429000"/>
          </a:xfrm>
          <a:ln/>
        </p:spPr>
      </p:sp>
      <p:sp>
        <p:nvSpPr>
          <p:cNvPr id="106500"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7354406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C4D1F0D-2F7E-4D86-8AE4-75926A7B1423}" type="slidenum">
              <a:rPr lang="en-US" altLang="en-US"/>
              <a:pPr/>
              <a:t>61</a:t>
            </a:fld>
            <a:endParaRPr lang="en-US" altLang="en-US" dirty="0"/>
          </a:p>
        </p:txBody>
      </p:sp>
      <p:sp>
        <p:nvSpPr>
          <p:cNvPr id="10649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9C7C99E7-EFFB-43B3-A0C2-7B86423DE665}" type="slidenum">
              <a:rPr lang="en-US" altLang="en-US" sz="1200">
                <a:solidFill>
                  <a:srgbClr val="000000"/>
                </a:solidFill>
              </a:rPr>
              <a:pPr algn="r" eaLnBrk="0" fontAlgn="base" hangingPunct="0">
                <a:spcBef>
                  <a:spcPct val="0"/>
                </a:spcBef>
                <a:spcAft>
                  <a:spcPct val="0"/>
                </a:spcAft>
                <a:buSzPct val="100000"/>
              </a:pPr>
              <a:t>61</a:t>
            </a:fld>
            <a:endParaRPr lang="en-US" altLang="en-US" sz="1200" dirty="0">
              <a:solidFill>
                <a:srgbClr val="000000"/>
              </a:solidFill>
            </a:endParaRPr>
          </a:p>
        </p:txBody>
      </p:sp>
      <p:sp>
        <p:nvSpPr>
          <p:cNvPr id="106499" name="Text Box 1"/>
          <p:cNvSpPr>
            <a:spLocks noGrp="1" noRot="1" noChangeAspect="1" noChangeArrowheads="1" noTextEdit="1"/>
          </p:cNvSpPr>
          <p:nvPr>
            <p:ph type="sldImg"/>
          </p:nvPr>
        </p:nvSpPr>
        <p:spPr>
          <a:xfrm>
            <a:off x="1143000" y="685800"/>
            <a:ext cx="4572000" cy="3429000"/>
          </a:xfrm>
          <a:ln/>
        </p:spPr>
      </p:sp>
      <p:sp>
        <p:nvSpPr>
          <p:cNvPr id="106500"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7354406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39F67CF-895D-473D-93F8-91F12D899E44}" type="slidenum">
              <a:rPr lang="en-US" altLang="en-US"/>
              <a:pPr/>
              <a:t>62</a:t>
            </a:fld>
            <a:endParaRPr lang="en-US" altLang="en-US" dirty="0"/>
          </a:p>
        </p:txBody>
      </p:sp>
      <p:sp>
        <p:nvSpPr>
          <p:cNvPr id="11469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0C5404BB-545B-4CCC-A4EF-853A161D1286}" type="slidenum">
              <a:rPr lang="en-US" altLang="en-US" sz="1200">
                <a:solidFill>
                  <a:srgbClr val="000000"/>
                </a:solidFill>
              </a:rPr>
              <a:pPr algn="r" eaLnBrk="0" fontAlgn="base" hangingPunct="0">
                <a:spcBef>
                  <a:spcPct val="0"/>
                </a:spcBef>
                <a:spcAft>
                  <a:spcPct val="0"/>
                </a:spcAft>
                <a:buSzPct val="100000"/>
              </a:pPr>
              <a:t>62</a:t>
            </a:fld>
            <a:endParaRPr lang="en-US" altLang="en-US" sz="1200" dirty="0">
              <a:solidFill>
                <a:srgbClr val="000000"/>
              </a:solidFill>
            </a:endParaRPr>
          </a:p>
        </p:txBody>
      </p:sp>
      <p:sp>
        <p:nvSpPr>
          <p:cNvPr id="114691" name="Text Box 1"/>
          <p:cNvSpPr>
            <a:spLocks noGrp="1" noRot="1" noChangeAspect="1" noChangeArrowheads="1" noTextEdit="1"/>
          </p:cNvSpPr>
          <p:nvPr>
            <p:ph type="sldImg"/>
          </p:nvPr>
        </p:nvSpPr>
        <p:spPr>
          <a:xfrm>
            <a:off x="1143000" y="685800"/>
            <a:ext cx="4572000" cy="3429000"/>
          </a:xfrm>
          <a:ln/>
        </p:spPr>
      </p:sp>
      <p:sp>
        <p:nvSpPr>
          <p:cNvPr id="114692"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9517256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39F67CF-895D-473D-93F8-91F12D899E44}" type="slidenum">
              <a:rPr lang="en-US" altLang="en-US"/>
              <a:pPr/>
              <a:t>63</a:t>
            </a:fld>
            <a:endParaRPr lang="en-US" altLang="en-US" dirty="0"/>
          </a:p>
        </p:txBody>
      </p:sp>
      <p:sp>
        <p:nvSpPr>
          <p:cNvPr id="11469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0C5404BB-545B-4CCC-A4EF-853A161D1286}" type="slidenum">
              <a:rPr lang="en-US" altLang="en-US" sz="1200">
                <a:solidFill>
                  <a:srgbClr val="000000"/>
                </a:solidFill>
              </a:rPr>
              <a:pPr algn="r" eaLnBrk="0" fontAlgn="base" hangingPunct="0">
                <a:spcBef>
                  <a:spcPct val="0"/>
                </a:spcBef>
                <a:spcAft>
                  <a:spcPct val="0"/>
                </a:spcAft>
                <a:buSzPct val="100000"/>
              </a:pPr>
              <a:t>63</a:t>
            </a:fld>
            <a:endParaRPr lang="en-US" altLang="en-US" sz="1200" dirty="0">
              <a:solidFill>
                <a:srgbClr val="000000"/>
              </a:solidFill>
            </a:endParaRPr>
          </a:p>
        </p:txBody>
      </p:sp>
      <p:sp>
        <p:nvSpPr>
          <p:cNvPr id="114691" name="Text Box 1"/>
          <p:cNvSpPr>
            <a:spLocks noGrp="1" noRot="1" noChangeAspect="1" noChangeArrowheads="1" noTextEdit="1"/>
          </p:cNvSpPr>
          <p:nvPr>
            <p:ph type="sldImg"/>
          </p:nvPr>
        </p:nvSpPr>
        <p:spPr>
          <a:xfrm>
            <a:off x="1143000" y="685800"/>
            <a:ext cx="4572000" cy="3429000"/>
          </a:xfrm>
          <a:ln/>
        </p:spPr>
      </p:sp>
      <p:sp>
        <p:nvSpPr>
          <p:cNvPr id="114692"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9517256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39F67CF-895D-473D-93F8-91F12D899E44}" type="slidenum">
              <a:rPr lang="en-US" altLang="en-US"/>
              <a:pPr/>
              <a:t>64</a:t>
            </a:fld>
            <a:endParaRPr lang="en-US" altLang="en-US" dirty="0"/>
          </a:p>
        </p:txBody>
      </p:sp>
      <p:sp>
        <p:nvSpPr>
          <p:cNvPr id="11469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0C5404BB-545B-4CCC-A4EF-853A161D1286}" type="slidenum">
              <a:rPr lang="en-US" altLang="en-US" sz="1200">
                <a:solidFill>
                  <a:srgbClr val="000000"/>
                </a:solidFill>
              </a:rPr>
              <a:pPr algn="r" eaLnBrk="0" fontAlgn="base" hangingPunct="0">
                <a:spcBef>
                  <a:spcPct val="0"/>
                </a:spcBef>
                <a:spcAft>
                  <a:spcPct val="0"/>
                </a:spcAft>
                <a:buSzPct val="100000"/>
              </a:pPr>
              <a:t>64</a:t>
            </a:fld>
            <a:endParaRPr lang="en-US" altLang="en-US" sz="1200" dirty="0">
              <a:solidFill>
                <a:srgbClr val="000000"/>
              </a:solidFill>
            </a:endParaRPr>
          </a:p>
        </p:txBody>
      </p:sp>
      <p:sp>
        <p:nvSpPr>
          <p:cNvPr id="114691" name="Text Box 1"/>
          <p:cNvSpPr>
            <a:spLocks noGrp="1" noRot="1" noChangeAspect="1" noChangeArrowheads="1" noTextEdit="1"/>
          </p:cNvSpPr>
          <p:nvPr>
            <p:ph type="sldImg"/>
          </p:nvPr>
        </p:nvSpPr>
        <p:spPr>
          <a:xfrm>
            <a:off x="1143000" y="685800"/>
            <a:ext cx="4572000" cy="3429000"/>
          </a:xfrm>
          <a:ln/>
        </p:spPr>
      </p:sp>
      <p:sp>
        <p:nvSpPr>
          <p:cNvPr id="114692"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0769747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02092DF-A089-46AD-9A7C-11BA1904FDCB}" type="slidenum">
              <a:rPr lang="en-US" altLang="en-US"/>
              <a:pPr/>
              <a:t>65</a:t>
            </a:fld>
            <a:endParaRPr lang="en-US" altLang="en-US" dirty="0"/>
          </a:p>
        </p:txBody>
      </p:sp>
      <p:sp>
        <p:nvSpPr>
          <p:cNvPr id="12697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8016EB5E-6E57-4CA9-B529-5A706E5F4814}" type="slidenum">
              <a:rPr lang="en-US" altLang="en-US" sz="1200">
                <a:solidFill>
                  <a:srgbClr val="000000"/>
                </a:solidFill>
              </a:rPr>
              <a:pPr algn="r" eaLnBrk="0" fontAlgn="base" hangingPunct="0">
                <a:spcBef>
                  <a:spcPct val="0"/>
                </a:spcBef>
                <a:spcAft>
                  <a:spcPct val="0"/>
                </a:spcAft>
                <a:buSzPct val="100000"/>
              </a:pPr>
              <a:t>65</a:t>
            </a:fld>
            <a:endParaRPr lang="en-US" altLang="en-US" sz="1200" dirty="0">
              <a:solidFill>
                <a:srgbClr val="000000"/>
              </a:solidFill>
            </a:endParaRPr>
          </a:p>
        </p:txBody>
      </p:sp>
      <p:sp>
        <p:nvSpPr>
          <p:cNvPr id="126979" name="Text Box 1"/>
          <p:cNvSpPr>
            <a:spLocks noGrp="1" noRot="1" noChangeAspect="1" noChangeArrowheads="1" noTextEdit="1"/>
          </p:cNvSpPr>
          <p:nvPr>
            <p:ph type="sldImg"/>
          </p:nvPr>
        </p:nvSpPr>
        <p:spPr>
          <a:xfrm>
            <a:off x="1143000" y="685800"/>
            <a:ext cx="4572000" cy="3429000"/>
          </a:xfrm>
          <a:ln/>
        </p:spPr>
      </p:sp>
      <p:sp>
        <p:nvSpPr>
          <p:cNvPr id="126980"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5410631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02092DF-A089-46AD-9A7C-11BA1904FDCB}" type="slidenum">
              <a:rPr lang="en-US" altLang="en-US"/>
              <a:pPr/>
              <a:t>66</a:t>
            </a:fld>
            <a:endParaRPr lang="en-US" altLang="en-US" dirty="0"/>
          </a:p>
        </p:txBody>
      </p:sp>
      <p:sp>
        <p:nvSpPr>
          <p:cNvPr id="12697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8016EB5E-6E57-4CA9-B529-5A706E5F4814}" type="slidenum">
              <a:rPr lang="en-US" altLang="en-US" sz="1200">
                <a:solidFill>
                  <a:srgbClr val="000000"/>
                </a:solidFill>
              </a:rPr>
              <a:pPr algn="r" eaLnBrk="0" fontAlgn="base" hangingPunct="0">
                <a:spcBef>
                  <a:spcPct val="0"/>
                </a:spcBef>
                <a:spcAft>
                  <a:spcPct val="0"/>
                </a:spcAft>
                <a:buSzPct val="100000"/>
              </a:pPr>
              <a:t>66</a:t>
            </a:fld>
            <a:endParaRPr lang="en-US" altLang="en-US" sz="1200" dirty="0">
              <a:solidFill>
                <a:srgbClr val="000000"/>
              </a:solidFill>
            </a:endParaRPr>
          </a:p>
        </p:txBody>
      </p:sp>
      <p:sp>
        <p:nvSpPr>
          <p:cNvPr id="126979" name="Text Box 1"/>
          <p:cNvSpPr>
            <a:spLocks noGrp="1" noRot="1" noChangeAspect="1" noChangeArrowheads="1" noTextEdit="1"/>
          </p:cNvSpPr>
          <p:nvPr>
            <p:ph type="sldImg"/>
          </p:nvPr>
        </p:nvSpPr>
        <p:spPr>
          <a:xfrm>
            <a:off x="1143000" y="685800"/>
            <a:ext cx="4572000" cy="3429000"/>
          </a:xfrm>
          <a:ln/>
        </p:spPr>
      </p:sp>
      <p:sp>
        <p:nvSpPr>
          <p:cNvPr id="126980"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40878438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02092DF-A089-46AD-9A7C-11BA1904FDCB}" type="slidenum">
              <a:rPr lang="en-US" altLang="en-US"/>
              <a:pPr/>
              <a:t>67</a:t>
            </a:fld>
            <a:endParaRPr lang="en-US" altLang="en-US" dirty="0"/>
          </a:p>
        </p:txBody>
      </p:sp>
      <p:sp>
        <p:nvSpPr>
          <p:cNvPr id="12697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8016EB5E-6E57-4CA9-B529-5A706E5F4814}" type="slidenum">
              <a:rPr lang="en-US" altLang="en-US" sz="1200">
                <a:solidFill>
                  <a:srgbClr val="000000"/>
                </a:solidFill>
              </a:rPr>
              <a:pPr algn="r" eaLnBrk="0" fontAlgn="base" hangingPunct="0">
                <a:spcBef>
                  <a:spcPct val="0"/>
                </a:spcBef>
                <a:spcAft>
                  <a:spcPct val="0"/>
                </a:spcAft>
                <a:buSzPct val="100000"/>
              </a:pPr>
              <a:t>67</a:t>
            </a:fld>
            <a:endParaRPr lang="en-US" altLang="en-US" sz="1200" dirty="0">
              <a:solidFill>
                <a:srgbClr val="000000"/>
              </a:solidFill>
            </a:endParaRPr>
          </a:p>
        </p:txBody>
      </p:sp>
      <p:sp>
        <p:nvSpPr>
          <p:cNvPr id="126979" name="Text Box 1"/>
          <p:cNvSpPr>
            <a:spLocks noGrp="1" noRot="1" noChangeAspect="1" noChangeArrowheads="1" noTextEdit="1"/>
          </p:cNvSpPr>
          <p:nvPr>
            <p:ph type="sldImg"/>
          </p:nvPr>
        </p:nvSpPr>
        <p:spPr>
          <a:xfrm>
            <a:off x="1143000" y="685800"/>
            <a:ext cx="4572000" cy="3429000"/>
          </a:xfrm>
          <a:ln/>
        </p:spPr>
      </p:sp>
      <p:sp>
        <p:nvSpPr>
          <p:cNvPr id="126980"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541063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lvl="1">
              <a:buFont typeface="Arial" pitchFamily="34" charset="0"/>
              <a:buChar char="•"/>
            </a:pPr>
            <a:r>
              <a:rPr lang="en-US" dirty="0"/>
              <a:t>Acids increase</a:t>
            </a:r>
            <a:r>
              <a:rPr lang="en-US" baseline="0" dirty="0"/>
              <a:t> the concentration of hydrogen ions whereas bases decrease it.</a:t>
            </a:r>
            <a:endParaRPr lang="en-US" dirty="0"/>
          </a:p>
          <a:p>
            <a:pPr lvl="1">
              <a:buFont typeface="Arial" pitchFamily="34" charset="0"/>
              <a:buChar char="•"/>
            </a:pPr>
            <a:r>
              <a:rPr lang="en-US" dirty="0"/>
              <a:t>Acids and bases have characteristic</a:t>
            </a:r>
            <a:r>
              <a:rPr lang="en-US" baseline="0" dirty="0"/>
              <a:t> properties.</a:t>
            </a:r>
            <a:endParaRPr lang="en-US" dirty="0"/>
          </a:p>
        </p:txBody>
      </p:sp>
      <p:sp>
        <p:nvSpPr>
          <p:cNvPr id="4" name="Slide Number Placeholder 3"/>
          <p:cNvSpPr>
            <a:spLocks noGrp="1"/>
          </p:cNvSpPr>
          <p:nvPr>
            <p:ph type="sldNum" sz="quarter" idx="10"/>
          </p:nvPr>
        </p:nvSpPr>
        <p:spPr/>
        <p:txBody>
          <a:bodyPr/>
          <a:lstStyle/>
          <a:p>
            <a:pPr marL="0" marR="0" lvl="0" indent="0" algn="r" defTabSz="908766" rtl="0" eaLnBrk="1" fontAlgn="auto" latinLnBrk="0" hangingPunct="1">
              <a:lnSpc>
                <a:spcPct val="100000"/>
              </a:lnSpc>
              <a:spcBef>
                <a:spcPts val="0"/>
              </a:spcBef>
              <a:spcAft>
                <a:spcPts val="0"/>
              </a:spcAft>
              <a:buClrTx/>
              <a:buSzTx/>
              <a:buFontTx/>
              <a:buNone/>
              <a:tabLst/>
              <a:defRPr/>
            </a:pPr>
            <a:fld id="{15F324B6-63DA-4FA6-B8C4-616B282EBE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8766"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81193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02092DF-A089-46AD-9A7C-11BA1904FDCB}" type="slidenum">
              <a:rPr lang="en-US" altLang="en-US"/>
              <a:pPr/>
              <a:t>68</a:t>
            </a:fld>
            <a:endParaRPr lang="en-US" altLang="en-US" dirty="0"/>
          </a:p>
        </p:txBody>
      </p:sp>
      <p:sp>
        <p:nvSpPr>
          <p:cNvPr id="12697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8016EB5E-6E57-4CA9-B529-5A706E5F4814}" type="slidenum">
              <a:rPr lang="en-US" altLang="en-US" sz="1200">
                <a:solidFill>
                  <a:srgbClr val="000000"/>
                </a:solidFill>
              </a:rPr>
              <a:pPr algn="r" eaLnBrk="0" fontAlgn="base" hangingPunct="0">
                <a:spcBef>
                  <a:spcPct val="0"/>
                </a:spcBef>
                <a:spcAft>
                  <a:spcPct val="0"/>
                </a:spcAft>
                <a:buSzPct val="100000"/>
              </a:pPr>
              <a:t>68</a:t>
            </a:fld>
            <a:endParaRPr lang="en-US" altLang="en-US" sz="1200" dirty="0">
              <a:solidFill>
                <a:srgbClr val="000000"/>
              </a:solidFill>
            </a:endParaRPr>
          </a:p>
        </p:txBody>
      </p:sp>
      <p:sp>
        <p:nvSpPr>
          <p:cNvPr id="126979" name="Text Box 1"/>
          <p:cNvSpPr>
            <a:spLocks noGrp="1" noRot="1" noChangeAspect="1" noChangeArrowheads="1" noTextEdit="1"/>
          </p:cNvSpPr>
          <p:nvPr>
            <p:ph type="sldImg"/>
          </p:nvPr>
        </p:nvSpPr>
        <p:spPr>
          <a:xfrm>
            <a:off x="1143000" y="685800"/>
            <a:ext cx="4572000" cy="3429000"/>
          </a:xfrm>
          <a:ln/>
        </p:spPr>
      </p:sp>
      <p:sp>
        <p:nvSpPr>
          <p:cNvPr id="126980"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5410631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02092DF-A089-46AD-9A7C-11BA1904FDCB}" type="slidenum">
              <a:rPr lang="en-US" altLang="en-US"/>
              <a:pPr/>
              <a:t>69</a:t>
            </a:fld>
            <a:endParaRPr lang="en-US" altLang="en-US" dirty="0"/>
          </a:p>
        </p:txBody>
      </p:sp>
      <p:sp>
        <p:nvSpPr>
          <p:cNvPr id="12697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8016EB5E-6E57-4CA9-B529-5A706E5F4814}" type="slidenum">
              <a:rPr lang="en-US" altLang="en-US" sz="1200">
                <a:solidFill>
                  <a:srgbClr val="000000"/>
                </a:solidFill>
              </a:rPr>
              <a:pPr algn="r" eaLnBrk="0" fontAlgn="base" hangingPunct="0">
                <a:spcBef>
                  <a:spcPct val="0"/>
                </a:spcBef>
                <a:spcAft>
                  <a:spcPct val="0"/>
                </a:spcAft>
                <a:buSzPct val="100000"/>
              </a:pPr>
              <a:t>69</a:t>
            </a:fld>
            <a:endParaRPr lang="en-US" altLang="en-US" sz="1200" dirty="0">
              <a:solidFill>
                <a:srgbClr val="000000"/>
              </a:solidFill>
            </a:endParaRPr>
          </a:p>
        </p:txBody>
      </p:sp>
      <p:sp>
        <p:nvSpPr>
          <p:cNvPr id="126979" name="Text Box 1"/>
          <p:cNvSpPr>
            <a:spLocks noGrp="1" noRot="1" noChangeAspect="1" noChangeArrowheads="1" noTextEdit="1"/>
          </p:cNvSpPr>
          <p:nvPr>
            <p:ph type="sldImg"/>
          </p:nvPr>
        </p:nvSpPr>
        <p:spPr>
          <a:xfrm>
            <a:off x="1143000" y="685800"/>
            <a:ext cx="4572000" cy="3429000"/>
          </a:xfrm>
          <a:ln/>
        </p:spPr>
      </p:sp>
      <p:sp>
        <p:nvSpPr>
          <p:cNvPr id="126980"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6919898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2F88CE4-1602-428C-8EF8-6BA6B32CD698}" type="slidenum">
              <a:rPr lang="en-US" altLang="en-US"/>
              <a:pPr/>
              <a:t>70</a:t>
            </a:fld>
            <a:endParaRPr lang="en-US" altLang="en-US" dirty="0"/>
          </a:p>
        </p:txBody>
      </p:sp>
      <p:sp>
        <p:nvSpPr>
          <p:cNvPr id="139266"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34C51CCA-4B6F-472F-95AE-95E448CBBC82}" type="slidenum">
              <a:rPr lang="en-US" altLang="en-US" sz="1200">
                <a:solidFill>
                  <a:srgbClr val="000000"/>
                </a:solidFill>
              </a:rPr>
              <a:pPr algn="r" eaLnBrk="0" fontAlgn="base" hangingPunct="0">
                <a:spcBef>
                  <a:spcPct val="0"/>
                </a:spcBef>
                <a:spcAft>
                  <a:spcPct val="0"/>
                </a:spcAft>
                <a:buSzPct val="100000"/>
              </a:pPr>
              <a:t>70</a:t>
            </a:fld>
            <a:endParaRPr lang="en-US" altLang="en-US" sz="1200" dirty="0">
              <a:solidFill>
                <a:srgbClr val="000000"/>
              </a:solidFill>
            </a:endParaRPr>
          </a:p>
        </p:txBody>
      </p:sp>
      <p:sp>
        <p:nvSpPr>
          <p:cNvPr id="139267" name="Text Box 1"/>
          <p:cNvSpPr>
            <a:spLocks noGrp="1" noRot="1" noChangeAspect="1" noChangeArrowheads="1" noTextEdit="1"/>
          </p:cNvSpPr>
          <p:nvPr>
            <p:ph type="sldImg"/>
          </p:nvPr>
        </p:nvSpPr>
        <p:spPr>
          <a:xfrm>
            <a:off x="1143000" y="685800"/>
            <a:ext cx="4572000" cy="3429000"/>
          </a:xfrm>
          <a:ln/>
        </p:spPr>
      </p:sp>
      <p:sp>
        <p:nvSpPr>
          <p:cNvPr id="139268"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9811726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2F88CE4-1602-428C-8EF8-6BA6B32CD698}" type="slidenum">
              <a:rPr lang="en-US" altLang="en-US"/>
              <a:pPr/>
              <a:t>71</a:t>
            </a:fld>
            <a:endParaRPr lang="en-US" altLang="en-US" dirty="0"/>
          </a:p>
        </p:txBody>
      </p:sp>
      <p:sp>
        <p:nvSpPr>
          <p:cNvPr id="139266"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34C51CCA-4B6F-472F-95AE-95E448CBBC82}" type="slidenum">
              <a:rPr lang="en-US" altLang="en-US" sz="1200">
                <a:solidFill>
                  <a:srgbClr val="000000"/>
                </a:solidFill>
              </a:rPr>
              <a:pPr algn="r" eaLnBrk="0" fontAlgn="base" hangingPunct="0">
                <a:spcBef>
                  <a:spcPct val="0"/>
                </a:spcBef>
                <a:spcAft>
                  <a:spcPct val="0"/>
                </a:spcAft>
                <a:buSzPct val="100000"/>
              </a:pPr>
              <a:t>71</a:t>
            </a:fld>
            <a:endParaRPr lang="en-US" altLang="en-US" sz="1200" dirty="0">
              <a:solidFill>
                <a:srgbClr val="000000"/>
              </a:solidFill>
            </a:endParaRPr>
          </a:p>
        </p:txBody>
      </p:sp>
      <p:sp>
        <p:nvSpPr>
          <p:cNvPr id="139267" name="Text Box 1"/>
          <p:cNvSpPr>
            <a:spLocks noGrp="1" noRot="1" noChangeAspect="1" noChangeArrowheads="1" noTextEdit="1"/>
          </p:cNvSpPr>
          <p:nvPr>
            <p:ph type="sldImg"/>
          </p:nvPr>
        </p:nvSpPr>
        <p:spPr>
          <a:xfrm>
            <a:off x="1143000" y="685800"/>
            <a:ext cx="4572000" cy="3429000"/>
          </a:xfrm>
          <a:ln/>
        </p:spPr>
      </p:sp>
      <p:sp>
        <p:nvSpPr>
          <p:cNvPr id="139268"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9811726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lvl="1">
              <a:buFont typeface="Arial" pitchFamily="34" charset="0"/>
              <a:buChar char="•"/>
            </a:pPr>
            <a:r>
              <a:rPr lang="en-US" dirty="0"/>
              <a:t>Acids increase</a:t>
            </a:r>
            <a:r>
              <a:rPr lang="en-US" baseline="0" dirty="0"/>
              <a:t> the concentration of hydrogen ions whereas bases decrease it.</a:t>
            </a:r>
            <a:endParaRPr lang="en-US" dirty="0"/>
          </a:p>
          <a:p>
            <a:pPr lvl="1">
              <a:buFont typeface="Arial" pitchFamily="34" charset="0"/>
              <a:buChar char="•"/>
            </a:pPr>
            <a:r>
              <a:rPr lang="en-US" dirty="0"/>
              <a:t>Acids and bases have characteristic</a:t>
            </a:r>
            <a:r>
              <a:rPr lang="en-US" baseline="0" dirty="0"/>
              <a:t> properties.</a:t>
            </a:r>
            <a:endParaRPr lang="en-US" dirty="0"/>
          </a:p>
        </p:txBody>
      </p:sp>
      <p:sp>
        <p:nvSpPr>
          <p:cNvPr id="4" name="Slide Number Placeholder 3"/>
          <p:cNvSpPr>
            <a:spLocks noGrp="1"/>
          </p:cNvSpPr>
          <p:nvPr>
            <p:ph type="sldNum" sz="quarter" idx="10"/>
          </p:nvPr>
        </p:nvSpPr>
        <p:spPr/>
        <p:txBody>
          <a:bodyPr/>
          <a:lstStyle/>
          <a:p>
            <a:pPr marL="0" marR="0" lvl="0" indent="0" algn="r" defTabSz="908766" rtl="0" eaLnBrk="1" fontAlgn="auto" latinLnBrk="0" hangingPunct="1">
              <a:lnSpc>
                <a:spcPct val="100000"/>
              </a:lnSpc>
              <a:spcBef>
                <a:spcPts val="0"/>
              </a:spcBef>
              <a:spcAft>
                <a:spcPts val="0"/>
              </a:spcAft>
              <a:buClrTx/>
              <a:buSzTx/>
              <a:buFontTx/>
              <a:buNone/>
              <a:tabLst/>
              <a:defRPr/>
            </a:pPr>
            <a:fld id="{15F324B6-63DA-4FA6-B8C4-616B282EBE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8766"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41873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lvl="1">
              <a:buFont typeface="Arial" pitchFamily="34" charset="0"/>
              <a:buChar char="•"/>
            </a:pPr>
            <a:r>
              <a:rPr lang="en-US" dirty="0"/>
              <a:t>Acids increase</a:t>
            </a:r>
            <a:r>
              <a:rPr lang="en-US" baseline="0" dirty="0"/>
              <a:t> the concentration of hydrogen ions whereas bases decrease it.</a:t>
            </a:r>
            <a:endParaRPr lang="en-US" dirty="0"/>
          </a:p>
          <a:p>
            <a:pPr lvl="1">
              <a:buFont typeface="Arial" pitchFamily="34" charset="0"/>
              <a:buChar char="•"/>
            </a:pPr>
            <a:r>
              <a:rPr lang="en-US" dirty="0"/>
              <a:t>Acids and bases have characteristic</a:t>
            </a:r>
            <a:r>
              <a:rPr lang="en-US" baseline="0" dirty="0"/>
              <a:t> properties.</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12944596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Now that you have seen how to use the pH and pOH equations, try some calculations on your own.</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Hint1 audio:</a:t>
            </a:r>
            <a:r>
              <a:rPr lang="en-US" sz="1050" b="0" kern="1200" baseline="0" dirty="0">
                <a:solidFill>
                  <a:schemeClr val="tx1"/>
                </a:solidFill>
                <a:effectLst/>
                <a:latin typeface="Book Antiqua"/>
                <a:ea typeface="+mn-ea"/>
                <a:cs typeface="Book Antiqua"/>
              </a:rPr>
              <a:t> Remember to multiply the logarithm by –1.</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Remember that pOH is calculated from [OH</a:t>
            </a:r>
            <a:r>
              <a:rPr lang="en-US" sz="1050" b="0" kern="1200" baseline="30000" dirty="0">
                <a:solidFill>
                  <a:schemeClr val="tx1"/>
                </a:solidFill>
                <a:effectLst/>
                <a:latin typeface="Book Antiqua"/>
                <a:ea typeface="+mn-ea"/>
                <a:cs typeface="Book Antiqua"/>
              </a:rPr>
              <a:t>–</a:t>
            </a:r>
            <a:r>
              <a:rPr lang="en-US" sz="1050" b="0" kern="1200" baseline="0" dirty="0">
                <a:solidFill>
                  <a:schemeClr val="tx1"/>
                </a:solidFill>
                <a:effectLst/>
                <a:latin typeface="Book Antiqua"/>
                <a:ea typeface="+mn-ea"/>
                <a:cs typeface="Book Antiqua"/>
              </a:rPr>
              <a:t>] in the same way that pH is calculated from [H</a:t>
            </a:r>
            <a:r>
              <a:rPr lang="en-US" sz="1050" b="0" kern="1200" baseline="30000" dirty="0">
                <a:solidFill>
                  <a:schemeClr val="tx1"/>
                </a:solidFill>
                <a:effectLst/>
                <a:latin typeface="Book Antiqua"/>
                <a:ea typeface="+mn-ea"/>
                <a:cs typeface="Book Antiqua"/>
              </a:rPr>
              <a:t>+</a:t>
            </a:r>
            <a:r>
              <a:rPr lang="en-US" sz="1050" b="0" kern="1200" baseline="0" dirty="0">
                <a:solidFill>
                  <a:schemeClr val="tx1"/>
                </a:solidFill>
                <a:effectLst/>
                <a:latin typeface="Book Antiqua"/>
                <a:ea typeface="+mn-ea"/>
                <a:cs typeface="Book Antiqua"/>
              </a:rPr>
              <a:t>].</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Hint3 audio:</a:t>
            </a:r>
            <a:r>
              <a:rPr lang="en-US" sz="1050" b="0" kern="1200" baseline="0" dirty="0">
                <a:solidFill>
                  <a:schemeClr val="tx1"/>
                </a:solidFill>
                <a:effectLst/>
                <a:latin typeface="Book Antiqua"/>
                <a:ea typeface="+mn-ea"/>
                <a:cs typeface="Book Antiqua"/>
              </a:rPr>
              <a:t> Make sure to use the correct number of significant figures in your answer.</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Hint4 audio:</a:t>
            </a:r>
            <a:r>
              <a:rPr lang="en-US" sz="1050" b="0" kern="1200" baseline="0" dirty="0">
                <a:solidFill>
                  <a:schemeClr val="tx1"/>
                </a:solidFill>
                <a:effectLst/>
                <a:latin typeface="Book Antiqua"/>
                <a:ea typeface="+mn-ea"/>
                <a:cs typeface="Book Antiqua"/>
              </a:rPr>
              <a:t> Don’t forget that pH is negative in the equation relating [H</a:t>
            </a:r>
            <a:r>
              <a:rPr lang="en-US" sz="1050" b="0" kern="1200" baseline="-25000" dirty="0">
                <a:solidFill>
                  <a:schemeClr val="tx1"/>
                </a:solidFill>
                <a:effectLst/>
                <a:latin typeface="Book Antiqua"/>
                <a:ea typeface="+mn-ea"/>
                <a:cs typeface="Book Antiqua"/>
              </a:rPr>
              <a:t>3</a:t>
            </a:r>
            <a:r>
              <a:rPr lang="en-US" sz="1050" b="0" kern="1200" baseline="0" dirty="0">
                <a:solidFill>
                  <a:schemeClr val="tx1"/>
                </a:solidFill>
                <a:effectLst/>
                <a:latin typeface="Book Antiqua"/>
                <a:ea typeface="+mn-ea"/>
                <a:cs typeface="Book Antiqua"/>
              </a:rPr>
              <a:t>O</a:t>
            </a:r>
            <a:r>
              <a:rPr lang="en-US" sz="1050" b="0" kern="1200" baseline="30000" dirty="0">
                <a:solidFill>
                  <a:schemeClr val="tx1"/>
                </a:solidFill>
                <a:effectLst/>
                <a:latin typeface="Book Antiqua"/>
                <a:ea typeface="+mn-ea"/>
                <a:cs typeface="Book Antiqua"/>
              </a:rPr>
              <a:t>+</a:t>
            </a:r>
            <a:r>
              <a:rPr lang="en-US" sz="1050" b="0" kern="1200" baseline="0" dirty="0">
                <a:solidFill>
                  <a:schemeClr val="tx1"/>
                </a:solidFill>
                <a:effectLst/>
                <a:latin typeface="Book Antiqua"/>
                <a:ea typeface="+mn-ea"/>
                <a:cs typeface="Book Antiqua"/>
              </a:rPr>
              <a:t>] and pH.</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Hint5 audio:</a:t>
            </a:r>
            <a:r>
              <a:rPr lang="en-US" sz="1050" b="0" kern="1200" baseline="0" dirty="0">
                <a:solidFill>
                  <a:schemeClr val="tx1"/>
                </a:solidFill>
                <a:effectLst/>
                <a:latin typeface="Book Antiqua"/>
                <a:ea typeface="+mn-ea"/>
                <a:cs typeface="Book Antiqua"/>
              </a:rPr>
              <a:t> pOH and [OH</a:t>
            </a:r>
            <a:r>
              <a:rPr lang="en-US" sz="1050" b="0" kern="1200" baseline="30000" dirty="0">
                <a:solidFill>
                  <a:schemeClr val="tx1"/>
                </a:solidFill>
                <a:effectLst/>
                <a:latin typeface="Book Antiqua"/>
                <a:ea typeface="+mn-ea"/>
                <a:cs typeface="Book Antiqua"/>
              </a:rPr>
              <a:t>–</a:t>
            </a:r>
            <a:r>
              <a:rPr lang="en-US" sz="1050" b="0" kern="1200" baseline="0" dirty="0">
                <a:solidFill>
                  <a:schemeClr val="tx1"/>
                </a:solidFill>
                <a:effectLst/>
                <a:latin typeface="Book Antiqua"/>
                <a:ea typeface="+mn-ea"/>
                <a:cs typeface="Book Antiqua"/>
              </a:rPr>
              <a:t>] are related in the same way as pH and [H</a:t>
            </a:r>
            <a:r>
              <a:rPr lang="en-US" sz="1050" b="0" kern="1200" baseline="30000" dirty="0">
                <a:solidFill>
                  <a:schemeClr val="tx1"/>
                </a:solidFill>
                <a:effectLst/>
                <a:latin typeface="Book Antiqua"/>
                <a:ea typeface="+mn-ea"/>
                <a:cs typeface="Book Antiqua"/>
              </a:rPr>
              <a:t>+</a:t>
            </a:r>
            <a:r>
              <a:rPr lang="en-US" sz="1050" b="0" kern="1200" baseline="0" dirty="0">
                <a:solidFill>
                  <a:schemeClr val="tx1"/>
                </a:solidFill>
                <a:effectLst/>
                <a:latin typeface="Book Antiqua"/>
                <a:ea typeface="+mn-ea"/>
                <a:cs typeface="Book Antiqua"/>
              </a:rPr>
              <a:t>].</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Hint6 audio:</a:t>
            </a:r>
            <a:r>
              <a:rPr lang="en-US" sz="1050" b="0" kern="1200" baseline="0" dirty="0">
                <a:solidFill>
                  <a:schemeClr val="tx1"/>
                </a:solidFill>
                <a:effectLst/>
                <a:latin typeface="Book Antiqua"/>
                <a:ea typeface="+mn-ea"/>
                <a:cs typeface="Book Antiqua"/>
              </a:rPr>
              <a:t> Remember to check your work. If the pH is acidic, then the concentration of H</a:t>
            </a:r>
            <a:r>
              <a:rPr lang="en-US" sz="1050" b="0" kern="1200" baseline="30000" dirty="0">
                <a:solidFill>
                  <a:schemeClr val="tx1"/>
                </a:solidFill>
                <a:effectLst/>
                <a:latin typeface="Book Antiqua"/>
                <a:ea typeface="+mn-ea"/>
                <a:cs typeface="Book Antiqua"/>
              </a:rPr>
              <a:t>+</a:t>
            </a:r>
            <a:r>
              <a:rPr lang="en-US" sz="1050" b="0" kern="1200" baseline="0" dirty="0">
                <a:solidFill>
                  <a:schemeClr val="tx1"/>
                </a:solidFill>
                <a:effectLst/>
                <a:latin typeface="Book Antiqua"/>
                <a:ea typeface="+mn-ea"/>
                <a:cs typeface="Book Antiqua"/>
              </a:rPr>
              <a:t> ions should be greater than 10</a:t>
            </a:r>
            <a:r>
              <a:rPr lang="en-US" sz="1050" b="0" kern="1200" baseline="30000" dirty="0">
                <a:solidFill>
                  <a:schemeClr val="tx1"/>
                </a:solidFill>
                <a:effectLst/>
                <a:latin typeface="Book Antiqua"/>
                <a:ea typeface="+mn-ea"/>
                <a:cs typeface="Book Antiqua"/>
              </a:rPr>
              <a:t>–7</a:t>
            </a:r>
            <a:r>
              <a:rPr lang="en-US" sz="1050" b="0" kern="1200" baseline="0" dirty="0">
                <a:solidFill>
                  <a:schemeClr val="tx1"/>
                </a:solidFill>
                <a:effectLst/>
                <a:latin typeface="Book Antiqua"/>
                <a:ea typeface="+mn-ea"/>
                <a:cs typeface="Book Antiqua"/>
              </a:rPr>
              <a:t> M.</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Next, you learn about the mathematical relationship between pH and pOH.</a:t>
            </a: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74</a:t>
            </a:fld>
            <a:endParaRPr lang="en-US" dirty="0">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Now that you have seen how to use the pH and pOH equations, try some calculations on your own.</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Hint1 audio:</a:t>
            </a:r>
            <a:r>
              <a:rPr lang="en-US" sz="1050" b="0" kern="1200" baseline="0" dirty="0">
                <a:solidFill>
                  <a:schemeClr val="tx1"/>
                </a:solidFill>
                <a:effectLst/>
                <a:latin typeface="Book Antiqua"/>
                <a:ea typeface="+mn-ea"/>
                <a:cs typeface="Book Antiqua"/>
              </a:rPr>
              <a:t> Remember to multiply the logarithm by –1.</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Remember that pOH is calculated from [OH</a:t>
            </a:r>
            <a:r>
              <a:rPr lang="en-US" sz="1050" b="0" kern="1200" baseline="30000" dirty="0">
                <a:solidFill>
                  <a:schemeClr val="tx1"/>
                </a:solidFill>
                <a:effectLst/>
                <a:latin typeface="Book Antiqua"/>
                <a:ea typeface="+mn-ea"/>
                <a:cs typeface="Book Antiqua"/>
              </a:rPr>
              <a:t>–</a:t>
            </a:r>
            <a:r>
              <a:rPr lang="en-US" sz="1050" b="0" kern="1200" baseline="0" dirty="0">
                <a:solidFill>
                  <a:schemeClr val="tx1"/>
                </a:solidFill>
                <a:effectLst/>
                <a:latin typeface="Book Antiqua"/>
                <a:ea typeface="+mn-ea"/>
                <a:cs typeface="Book Antiqua"/>
              </a:rPr>
              <a:t>] in the same way that pH is calculated from [H</a:t>
            </a:r>
            <a:r>
              <a:rPr lang="en-US" sz="1050" b="0" kern="1200" baseline="30000" dirty="0">
                <a:solidFill>
                  <a:schemeClr val="tx1"/>
                </a:solidFill>
                <a:effectLst/>
                <a:latin typeface="Book Antiqua"/>
                <a:ea typeface="+mn-ea"/>
                <a:cs typeface="Book Antiqua"/>
              </a:rPr>
              <a:t>+</a:t>
            </a:r>
            <a:r>
              <a:rPr lang="en-US" sz="1050" b="0" kern="1200" baseline="0" dirty="0">
                <a:solidFill>
                  <a:schemeClr val="tx1"/>
                </a:solidFill>
                <a:effectLst/>
                <a:latin typeface="Book Antiqua"/>
                <a:ea typeface="+mn-ea"/>
                <a:cs typeface="Book Antiqua"/>
              </a:rPr>
              <a:t>].</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Hint3 audio:</a:t>
            </a:r>
            <a:r>
              <a:rPr lang="en-US" sz="1050" b="0" kern="1200" baseline="0" dirty="0">
                <a:solidFill>
                  <a:schemeClr val="tx1"/>
                </a:solidFill>
                <a:effectLst/>
                <a:latin typeface="Book Antiqua"/>
                <a:ea typeface="+mn-ea"/>
                <a:cs typeface="Book Antiqua"/>
              </a:rPr>
              <a:t> Make sure to use the correct number of significant figures in your answer.</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Hint4 audio:</a:t>
            </a:r>
            <a:r>
              <a:rPr lang="en-US" sz="1050" b="0" kern="1200" baseline="0" dirty="0">
                <a:solidFill>
                  <a:schemeClr val="tx1"/>
                </a:solidFill>
                <a:effectLst/>
                <a:latin typeface="Book Antiqua"/>
                <a:ea typeface="+mn-ea"/>
                <a:cs typeface="Book Antiqua"/>
              </a:rPr>
              <a:t> Don’t forget that pH is negative in the equation relating [H</a:t>
            </a:r>
            <a:r>
              <a:rPr lang="en-US" sz="1050" b="0" kern="1200" baseline="-25000" dirty="0">
                <a:solidFill>
                  <a:schemeClr val="tx1"/>
                </a:solidFill>
                <a:effectLst/>
                <a:latin typeface="Book Antiqua"/>
                <a:ea typeface="+mn-ea"/>
                <a:cs typeface="Book Antiqua"/>
              </a:rPr>
              <a:t>3</a:t>
            </a:r>
            <a:r>
              <a:rPr lang="en-US" sz="1050" b="0" kern="1200" baseline="0" dirty="0">
                <a:solidFill>
                  <a:schemeClr val="tx1"/>
                </a:solidFill>
                <a:effectLst/>
                <a:latin typeface="Book Antiqua"/>
                <a:ea typeface="+mn-ea"/>
                <a:cs typeface="Book Antiqua"/>
              </a:rPr>
              <a:t>O</a:t>
            </a:r>
            <a:r>
              <a:rPr lang="en-US" sz="1050" b="0" kern="1200" baseline="30000" dirty="0">
                <a:solidFill>
                  <a:schemeClr val="tx1"/>
                </a:solidFill>
                <a:effectLst/>
                <a:latin typeface="Book Antiqua"/>
                <a:ea typeface="+mn-ea"/>
                <a:cs typeface="Book Antiqua"/>
              </a:rPr>
              <a:t>+</a:t>
            </a:r>
            <a:r>
              <a:rPr lang="en-US" sz="1050" b="0" kern="1200" baseline="0" dirty="0">
                <a:solidFill>
                  <a:schemeClr val="tx1"/>
                </a:solidFill>
                <a:effectLst/>
                <a:latin typeface="Book Antiqua"/>
                <a:ea typeface="+mn-ea"/>
                <a:cs typeface="Book Antiqua"/>
              </a:rPr>
              <a:t>] and pH.</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Hint5 audio:</a:t>
            </a:r>
            <a:r>
              <a:rPr lang="en-US" sz="1050" b="0" kern="1200" baseline="0" dirty="0">
                <a:solidFill>
                  <a:schemeClr val="tx1"/>
                </a:solidFill>
                <a:effectLst/>
                <a:latin typeface="Book Antiqua"/>
                <a:ea typeface="+mn-ea"/>
                <a:cs typeface="Book Antiqua"/>
              </a:rPr>
              <a:t> pOH and [OH</a:t>
            </a:r>
            <a:r>
              <a:rPr lang="en-US" sz="1050" b="0" kern="1200" baseline="30000" dirty="0">
                <a:solidFill>
                  <a:schemeClr val="tx1"/>
                </a:solidFill>
                <a:effectLst/>
                <a:latin typeface="Book Antiqua"/>
                <a:ea typeface="+mn-ea"/>
                <a:cs typeface="Book Antiqua"/>
              </a:rPr>
              <a:t>–</a:t>
            </a:r>
            <a:r>
              <a:rPr lang="en-US" sz="1050" b="0" kern="1200" baseline="0" dirty="0">
                <a:solidFill>
                  <a:schemeClr val="tx1"/>
                </a:solidFill>
                <a:effectLst/>
                <a:latin typeface="Book Antiqua"/>
                <a:ea typeface="+mn-ea"/>
                <a:cs typeface="Book Antiqua"/>
              </a:rPr>
              <a:t>] are related in the same way as pH and [H</a:t>
            </a:r>
            <a:r>
              <a:rPr lang="en-US" sz="1050" b="0" kern="1200" baseline="30000" dirty="0">
                <a:solidFill>
                  <a:schemeClr val="tx1"/>
                </a:solidFill>
                <a:effectLst/>
                <a:latin typeface="Book Antiqua"/>
                <a:ea typeface="+mn-ea"/>
                <a:cs typeface="Book Antiqua"/>
              </a:rPr>
              <a:t>+</a:t>
            </a:r>
            <a:r>
              <a:rPr lang="en-US" sz="1050" b="0" kern="1200" baseline="0" dirty="0">
                <a:solidFill>
                  <a:schemeClr val="tx1"/>
                </a:solidFill>
                <a:effectLst/>
                <a:latin typeface="Book Antiqua"/>
                <a:ea typeface="+mn-ea"/>
                <a:cs typeface="Book Antiqua"/>
              </a:rPr>
              <a:t>].</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Hint6 audio:</a:t>
            </a:r>
            <a:r>
              <a:rPr lang="en-US" sz="1050" b="0" kern="1200" baseline="0" dirty="0">
                <a:solidFill>
                  <a:schemeClr val="tx1"/>
                </a:solidFill>
                <a:effectLst/>
                <a:latin typeface="Book Antiqua"/>
                <a:ea typeface="+mn-ea"/>
                <a:cs typeface="Book Antiqua"/>
              </a:rPr>
              <a:t> Remember to check your work. If the pH is acidic, then the concentration of H</a:t>
            </a:r>
            <a:r>
              <a:rPr lang="en-US" sz="1050" b="0" kern="1200" baseline="30000" dirty="0">
                <a:solidFill>
                  <a:schemeClr val="tx1"/>
                </a:solidFill>
                <a:effectLst/>
                <a:latin typeface="Book Antiqua"/>
                <a:ea typeface="+mn-ea"/>
                <a:cs typeface="Book Antiqua"/>
              </a:rPr>
              <a:t>+</a:t>
            </a:r>
            <a:r>
              <a:rPr lang="en-US" sz="1050" b="0" kern="1200" baseline="0" dirty="0">
                <a:solidFill>
                  <a:schemeClr val="tx1"/>
                </a:solidFill>
                <a:effectLst/>
                <a:latin typeface="Book Antiqua"/>
                <a:ea typeface="+mn-ea"/>
                <a:cs typeface="Book Antiqua"/>
              </a:rPr>
              <a:t> ions should be greater than 10</a:t>
            </a:r>
            <a:r>
              <a:rPr lang="en-US" sz="1050" b="0" kern="1200" baseline="30000" dirty="0">
                <a:solidFill>
                  <a:schemeClr val="tx1"/>
                </a:solidFill>
                <a:effectLst/>
                <a:latin typeface="Book Antiqua"/>
                <a:ea typeface="+mn-ea"/>
                <a:cs typeface="Book Antiqua"/>
              </a:rPr>
              <a:t>–7</a:t>
            </a:r>
            <a:r>
              <a:rPr lang="en-US" sz="1050" b="0" kern="1200" baseline="0" dirty="0">
                <a:solidFill>
                  <a:schemeClr val="tx1"/>
                </a:solidFill>
                <a:effectLst/>
                <a:latin typeface="Book Antiqua"/>
                <a:ea typeface="+mn-ea"/>
                <a:cs typeface="Book Antiqua"/>
              </a:rPr>
              <a:t> M.</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Next, you learn about the mathematical relationship between pH and pOH.</a:t>
            </a: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75</a:t>
            </a:fld>
            <a:endParaRPr lang="en-US" dirty="0">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You can convert between hydrogen ion concentration and hydronium ion concentration.</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Hint1 audio:</a:t>
            </a:r>
            <a:r>
              <a:rPr lang="en-US" sz="1050" b="0" kern="1200" baseline="0" dirty="0">
                <a:solidFill>
                  <a:schemeClr val="tx1"/>
                </a:solidFill>
                <a:effectLst/>
                <a:latin typeface="Book Antiqua"/>
                <a:ea typeface="+mn-ea"/>
                <a:cs typeface="Book Antiqua"/>
              </a:rPr>
              <a:t> Make sure to use the correct number of significant figures.</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You are looking for the equation that solves for [OH</a:t>
            </a:r>
            <a:r>
              <a:rPr lang="en-US" sz="1050" b="0" kern="1200" baseline="30000" dirty="0">
                <a:solidFill>
                  <a:schemeClr val="tx1"/>
                </a:solidFill>
                <a:effectLst/>
                <a:latin typeface="Book Antiqua"/>
                <a:ea typeface="+mn-ea"/>
                <a:cs typeface="Book Antiqua"/>
              </a:rPr>
              <a:t>–</a:t>
            </a:r>
            <a:r>
              <a:rPr lang="en-US" sz="1050" b="0" kern="1200" baseline="0" dirty="0">
                <a:solidFill>
                  <a:schemeClr val="tx1"/>
                </a:solidFill>
                <a:effectLst/>
                <a:latin typeface="Book Antiqua"/>
                <a:ea typeface="+mn-ea"/>
                <a:cs typeface="Book Antiqua"/>
              </a:rPr>
              <a:t>].</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Hint3 audio:</a:t>
            </a:r>
            <a:r>
              <a:rPr lang="en-US" sz="1050" b="0" kern="1200" baseline="0" dirty="0">
                <a:solidFill>
                  <a:schemeClr val="tx1"/>
                </a:solidFill>
                <a:effectLst/>
                <a:latin typeface="Book Antiqua"/>
                <a:ea typeface="+mn-ea"/>
                <a:cs typeface="Book Antiqua"/>
              </a:rPr>
              <a:t> Be careful of negative exponents when you do your calculation.</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Hint4 audio:</a:t>
            </a:r>
            <a:r>
              <a:rPr lang="en-US" sz="1050" b="0" kern="1200" baseline="0" dirty="0">
                <a:solidFill>
                  <a:schemeClr val="tx1"/>
                </a:solidFill>
                <a:effectLst/>
                <a:latin typeface="Book Antiqua"/>
                <a:ea typeface="+mn-ea"/>
                <a:cs typeface="Book Antiqua"/>
              </a:rPr>
              <a:t> If the pH is less than 7, would pOH need to be greater than, less than, or equal to 7 to get their sum to be 14?</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Hint5 audio:</a:t>
            </a:r>
            <a:r>
              <a:rPr lang="en-US" sz="1050" b="0" kern="1200" baseline="0" dirty="0">
                <a:solidFill>
                  <a:schemeClr val="tx1"/>
                </a:solidFill>
                <a:effectLst/>
                <a:latin typeface="Book Antiqua"/>
                <a:ea typeface="+mn-ea"/>
                <a:cs typeface="Book Antiqua"/>
              </a:rPr>
              <a:t> Remember to multiply by –1.</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To convert between pH and pOH directly, you do not need to use molarity.</a:t>
            </a: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76</a:t>
            </a:fld>
            <a:endParaRPr lang="en-US" dirty="0">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You can convert between hydrogen ion concentration and hydronium ion concentration.</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Hint1 audio:</a:t>
            </a:r>
            <a:r>
              <a:rPr lang="en-US" sz="1050" b="0" kern="1200" baseline="0" dirty="0">
                <a:solidFill>
                  <a:schemeClr val="tx1"/>
                </a:solidFill>
                <a:effectLst/>
                <a:latin typeface="Book Antiqua"/>
                <a:ea typeface="+mn-ea"/>
                <a:cs typeface="Book Antiqua"/>
              </a:rPr>
              <a:t> Make sure to use the correct number of significant figures.</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You are looking for the equation that solves for [OH</a:t>
            </a:r>
            <a:r>
              <a:rPr lang="en-US" sz="1050" b="0" kern="1200" baseline="30000" dirty="0">
                <a:solidFill>
                  <a:schemeClr val="tx1"/>
                </a:solidFill>
                <a:effectLst/>
                <a:latin typeface="Book Antiqua"/>
                <a:ea typeface="+mn-ea"/>
                <a:cs typeface="Book Antiqua"/>
              </a:rPr>
              <a:t>–</a:t>
            </a:r>
            <a:r>
              <a:rPr lang="en-US" sz="1050" b="0" kern="1200" baseline="0" dirty="0">
                <a:solidFill>
                  <a:schemeClr val="tx1"/>
                </a:solidFill>
                <a:effectLst/>
                <a:latin typeface="Book Antiqua"/>
                <a:ea typeface="+mn-ea"/>
                <a:cs typeface="Book Antiqua"/>
              </a:rPr>
              <a:t>].</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Hint3 audio:</a:t>
            </a:r>
            <a:r>
              <a:rPr lang="en-US" sz="1050" b="0" kern="1200" baseline="0" dirty="0">
                <a:solidFill>
                  <a:schemeClr val="tx1"/>
                </a:solidFill>
                <a:effectLst/>
                <a:latin typeface="Book Antiqua"/>
                <a:ea typeface="+mn-ea"/>
                <a:cs typeface="Book Antiqua"/>
              </a:rPr>
              <a:t> Be careful of negative exponents when you do your calculation.</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Hint4 audio:</a:t>
            </a:r>
            <a:r>
              <a:rPr lang="en-US" sz="1050" b="0" kern="1200" baseline="0" dirty="0">
                <a:solidFill>
                  <a:schemeClr val="tx1"/>
                </a:solidFill>
                <a:effectLst/>
                <a:latin typeface="Book Antiqua"/>
                <a:ea typeface="+mn-ea"/>
                <a:cs typeface="Book Antiqua"/>
              </a:rPr>
              <a:t> If the pH is less than 7, would pOH need to be greater than, less than, or equal to 7 to get their sum to be 14?</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Hint5 audio:</a:t>
            </a:r>
            <a:r>
              <a:rPr lang="en-US" sz="1050" b="0" kern="1200" baseline="0" dirty="0">
                <a:solidFill>
                  <a:schemeClr val="tx1"/>
                </a:solidFill>
                <a:effectLst/>
                <a:latin typeface="Book Antiqua"/>
                <a:ea typeface="+mn-ea"/>
                <a:cs typeface="Book Antiqua"/>
              </a:rPr>
              <a:t> Remember to multiply by –1.</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To convert between pH and pOH directly, you do not need to use molarity.</a:t>
            </a: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77</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lnSpcReduction="10000"/>
          </a:bodyPr>
          <a:lstStyle/>
          <a:p>
            <a:pPr marL="171450" indent="-171450">
              <a:buFont typeface="Arial" pitchFamily="34" charset="0"/>
              <a:buChar char="•"/>
            </a:pPr>
            <a:r>
              <a:rPr lang="en-US" dirty="0"/>
              <a:t>Swedish chemist</a:t>
            </a:r>
            <a:r>
              <a:rPr lang="en-US" baseline="0" dirty="0"/>
              <a:t> Svante Arrhenius defined acids and bases according to the types of ions produced when these substances were dissolved in water. </a:t>
            </a:r>
          </a:p>
          <a:p>
            <a:pPr marL="171450" indent="-171450">
              <a:buFont typeface="Arial" pitchFamily="34" charset="0"/>
              <a:buChar char="•"/>
            </a:pPr>
            <a:r>
              <a:rPr lang="en-US" baseline="0" dirty="0"/>
              <a:t>When many acids are dissolved in water, hydronium ions are produced as hydrogen ions move from the acid to associate with water molecules. Chemists often simply say that hydrogen ion concentration has increased in these cases.</a:t>
            </a:r>
          </a:p>
          <a:p>
            <a:pPr marL="171450" indent="-171450">
              <a:buFont typeface="Arial" pitchFamily="34" charset="0"/>
              <a:buChar char="•"/>
            </a:pPr>
            <a:r>
              <a:rPr lang="en-US" baseline="0" dirty="0"/>
              <a:t>When many bases are dissolved in water, hydroxide ions are formed. </a:t>
            </a:r>
          </a:p>
          <a:p>
            <a:pPr marL="171450" indent="-171450">
              <a:buFont typeface="Arial" pitchFamily="34" charset="0"/>
              <a:buChar char="•"/>
            </a:pPr>
            <a:r>
              <a:rPr lang="en-US" baseline="0" dirty="0"/>
              <a:t>If you compare these definitions to those that we have been using, there are similarities and differences. </a:t>
            </a:r>
          </a:p>
          <a:p>
            <a:pPr marL="171450" indent="-171450">
              <a:buFont typeface="Arial" pitchFamily="34" charset="0"/>
              <a:buChar char="•"/>
            </a:pPr>
            <a:r>
              <a:rPr lang="en-US" baseline="0" dirty="0"/>
              <a:t>The two definitions of an acid are the same: an acid is a substance that increases hydrogen ion concentration in solution. </a:t>
            </a:r>
          </a:p>
          <a:p>
            <a:pPr marL="171450" indent="-171450">
              <a:buFont typeface="Arial" pitchFamily="34" charset="0"/>
              <a:buChar char="•"/>
            </a:pPr>
            <a:r>
              <a:rPr lang="en-US" baseline="0" dirty="0"/>
              <a:t>However, the two definitions of a base differ. In the earlier definition we had been using, a base was defined as a substance that decreases the hydrogen ion concentration in a solution. The Arrhenius definition of a base defines it as a substance that increases the concentration of hydroxide ion in solution. </a:t>
            </a:r>
          </a:p>
          <a:p>
            <a:endParaRPr lang="en-US" dirty="0"/>
          </a:p>
          <a:p>
            <a:r>
              <a:rPr lang="en-US" b="1" dirty="0"/>
              <a:t>Source:</a:t>
            </a:r>
            <a:r>
              <a:rPr lang="en-US" b="1" baseline="0" dirty="0"/>
              <a:t> </a:t>
            </a:r>
          </a:p>
          <a:p>
            <a:r>
              <a:rPr lang="en-US" dirty="0"/>
              <a:t>photo</a:t>
            </a:r>
            <a:r>
              <a:rPr lang="en-US" baseline="0" dirty="0"/>
              <a:t> of Svante Arrhenius</a:t>
            </a:r>
            <a:r>
              <a:rPr lang="en-US" dirty="0"/>
              <a:t>: http://commons.wikimedia.org/wiki/File:Svante_Arrhenius_01.jpg; public domain; </a:t>
            </a:r>
            <a:r>
              <a:rPr lang="en-US" b="0" baseline="0" dirty="0"/>
              <a:t>accessed 7/9/12 </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E71DA07-75C6-4949-A886-0486363C8BE0}" type="slidenum">
              <a:rPr lang="en-US" altLang="en-US">
                <a:solidFill>
                  <a:prstClr val="black"/>
                </a:solidFill>
              </a:rPr>
              <a:pPr/>
              <a:t>14</a:t>
            </a:fld>
            <a:endParaRPr lang="en-US" altLang="en-US" dirty="0">
              <a:solidFill>
                <a:prstClr val="black"/>
              </a:solidFill>
            </a:endParaRPr>
          </a:p>
        </p:txBody>
      </p:sp>
      <p:sp>
        <p:nvSpPr>
          <p:cNvPr id="4301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44EBE679-BD36-4C5A-A100-052B3BF8C569}" type="slidenum">
              <a:rPr lang="en-US" altLang="en-US" sz="1200">
                <a:solidFill>
                  <a:srgbClr val="000000"/>
                </a:solidFill>
              </a:rPr>
              <a:pPr algn="r" eaLnBrk="0" fontAlgn="base" hangingPunct="0">
                <a:spcBef>
                  <a:spcPct val="0"/>
                </a:spcBef>
                <a:spcAft>
                  <a:spcPct val="0"/>
                </a:spcAft>
                <a:buSzPct val="100000"/>
              </a:pPr>
              <a:t>14</a:t>
            </a:fld>
            <a:endParaRPr lang="en-US" altLang="en-US" sz="1200" dirty="0">
              <a:solidFill>
                <a:srgbClr val="000000"/>
              </a:solidFill>
            </a:endParaRPr>
          </a:p>
        </p:txBody>
      </p:sp>
      <p:sp>
        <p:nvSpPr>
          <p:cNvPr id="43011" name="Text Box 1"/>
          <p:cNvSpPr>
            <a:spLocks noGrp="1" noRot="1" noChangeAspect="1" noChangeArrowheads="1" noTextEdit="1"/>
          </p:cNvSpPr>
          <p:nvPr>
            <p:ph type="sldImg"/>
          </p:nvPr>
        </p:nvSpPr>
        <p:spPr>
          <a:xfrm>
            <a:off x="1143000" y="685800"/>
            <a:ext cx="4572000" cy="3429000"/>
          </a:xfrm>
          <a:ln/>
        </p:spPr>
      </p:sp>
      <p:sp>
        <p:nvSpPr>
          <p:cNvPr id="43012"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446018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The zest</a:t>
            </a:r>
            <a:r>
              <a:rPr lang="en-US" baseline="0" dirty="0"/>
              <a:t> of some foods that we love is thanks to acids.  But, we want to keep our distance from many other acids. [animate 1st bullet] An acid is a substance that increases the hydrogen ion, or hydronium ion, concentration in solution.</a:t>
            </a:r>
          </a:p>
          <a:p>
            <a:pPr marL="171450" lvl="0" indent="-171450">
              <a:buFont typeface="Arial" pitchFamily="34" charset="0"/>
              <a:buChar char="•"/>
            </a:pPr>
            <a:r>
              <a:rPr lang="en-US" baseline="0" dirty="0"/>
              <a:t>[animate sub bullets] You will often see H+ and H3O+ used interchangeably in discussions of acids and bases. H+ is the hydrogen ion. H3O+ is the hydronium ion. We often use H+ as a shorthand for H3O+ when we are dealing with aqueous solutions, because H3O+ is simply H+ plus a water molecule, and aqueous solutions have abundant water molecules. In reality, an aqueous solution will not contain any actual H+ ions; they are all H3O+. However, for simplicity, we will use H+ often as well.</a:t>
            </a:r>
          </a:p>
          <a:p>
            <a:pPr marL="171450" indent="-171450">
              <a:buFont typeface="Arial" pitchFamily="34" charset="0"/>
              <a:buChar char="•"/>
            </a:pPr>
            <a:r>
              <a:rPr lang="en-US" baseline="0" dirty="0"/>
              <a:t>[animate each remaining bullet as it is discussed] Let's look at a few examples of common acids.</a:t>
            </a:r>
          </a:p>
          <a:p>
            <a:pPr marL="171450" indent="-171450">
              <a:buFont typeface="Arial" pitchFamily="34" charset="0"/>
              <a:buChar char="•"/>
            </a:pPr>
            <a:r>
              <a:rPr lang="en-US" baseline="0" dirty="0"/>
              <a:t>Hydrochloric acid is commonly used in the chemistry lab. It is also the primary acid found in the human stomach, where it helps to digest food.</a:t>
            </a:r>
          </a:p>
          <a:p>
            <a:pPr marL="171450" indent="-171450">
              <a:buFont typeface="Arial" pitchFamily="34" charset="0"/>
              <a:buChar char="•"/>
            </a:pPr>
            <a:r>
              <a:rPr lang="en-US" baseline="0" dirty="0"/>
              <a:t>Sulfuric acid is used frequently in industry, and it is also a main component of acid rain. </a:t>
            </a:r>
          </a:p>
          <a:p>
            <a:pPr marL="171450" indent="-171450">
              <a:buFont typeface="Arial" pitchFamily="34" charset="0"/>
              <a:buChar char="•"/>
            </a:pPr>
            <a:r>
              <a:rPr lang="en-US" baseline="0" dirty="0"/>
              <a:t>Acetic acid is the acid found in vinegar. It is also used in the production of aspirin and other industrial applications.</a:t>
            </a:r>
          </a:p>
          <a:p>
            <a:pPr marL="171450" indent="-171450">
              <a:buFont typeface="Arial" pitchFamily="34" charset="0"/>
              <a:buChar char="•"/>
            </a:pPr>
            <a:r>
              <a:rPr lang="en-US" baseline="0" dirty="0"/>
              <a:t>Oxalic acid is a toxic acid that is found in some foods such as potatoes and rhubarb. </a:t>
            </a:r>
          </a:p>
          <a:p>
            <a:pPr marL="171450" indent="-171450">
              <a:buFont typeface="Arial" pitchFamily="34" charset="0"/>
              <a:buChar char="•"/>
            </a:pPr>
            <a:r>
              <a:rPr lang="en-US" baseline="0" dirty="0"/>
              <a:t>Carbonic acid forms when carbon dioxide dissolves in water. It is therefore found in almost all water on Earth, as well as in carbonated beverages and in the bloodstream.</a:t>
            </a:r>
          </a:p>
          <a:p>
            <a:pPr marL="171450" indent="-171450">
              <a:buFont typeface="Arial" pitchFamily="34" charset="0"/>
              <a:buChar char="•"/>
            </a:pPr>
            <a:r>
              <a:rPr lang="en-US" baseline="0" dirty="0"/>
              <a:t>Notice that all of these acids contain one or more hydrogen atoms bonded to ions or other atoms. [teacher circle initial H atom(s) in each example] The formulas for acids are often written with the H first to emphasize this property. [teacher show how acetic acid can be written as H</a:t>
            </a:r>
            <a:r>
              <a:rPr lang="en-US" baseline="-25000" dirty="0"/>
              <a:t>4</a:t>
            </a:r>
            <a:r>
              <a:rPr lang="en-US" baseline="0" dirty="0"/>
              <a:t>C</a:t>
            </a:r>
            <a:r>
              <a:rPr lang="en-US" baseline="-25000" dirty="0"/>
              <a:t>2</a:t>
            </a:r>
            <a:r>
              <a:rPr lang="en-US" baseline="0" dirty="0"/>
              <a:t>O</a:t>
            </a:r>
            <a:r>
              <a:rPr lang="en-US" baseline="-25000" dirty="0"/>
              <a:t>2</a:t>
            </a:r>
            <a:r>
              <a:rPr lang="en-US" baseline="0" dirty="0"/>
              <a:t> but that doesn't show the acidic H as well] Therefore, one way you can identify many acids is by looking for an initial H atom in the chemical formula. Not all acids have this property, but many do.</a:t>
            </a:r>
          </a:p>
          <a:p>
            <a:pPr marL="171450" indent="-171450">
              <a:buFont typeface="Arial" pitchFamily="34" charset="0"/>
              <a:buNone/>
            </a:pPr>
            <a:endParaRPr lang="en-US" dirty="0"/>
          </a:p>
          <a:p>
            <a:r>
              <a:rPr lang="en-US" dirty="0"/>
              <a:t>Source:</a:t>
            </a:r>
          </a:p>
          <a:p>
            <a:r>
              <a:rPr lang="en-US" dirty="0"/>
              <a:t>http://www.morguefile.com/archive/display/99197</a:t>
            </a:r>
          </a:p>
          <a:p>
            <a:r>
              <a:rPr lang="en-US" dirty="0"/>
              <a:t>http://en.wikipedia.org/wiki/File:Hydrochloric_acid_05.jpg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168255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104"/>
            <a:ext cx="6858000" cy="1655763"/>
          </a:xfrm>
        </p:spPr>
        <p:txBody>
          <a:bodyPr/>
          <a:lstStyle>
            <a:lvl1pPr marL="0" indent="0" algn="ctr">
              <a:buNone/>
              <a:defRPr sz="2300"/>
            </a:lvl1pPr>
            <a:lvl2pPr marL="454378" indent="0" algn="ctr">
              <a:buNone/>
              <a:defRPr sz="2100"/>
            </a:lvl2pPr>
            <a:lvl3pPr marL="908766" indent="0" algn="ctr">
              <a:buNone/>
              <a:defRPr sz="1900"/>
            </a:lvl3pPr>
            <a:lvl4pPr marL="1363140" indent="0" algn="ctr">
              <a:buNone/>
              <a:defRPr sz="1700"/>
            </a:lvl4pPr>
            <a:lvl5pPr marL="1817524" indent="0" algn="ctr">
              <a:buNone/>
              <a:defRPr sz="1700"/>
            </a:lvl5pPr>
            <a:lvl6pPr marL="2271900" indent="0" algn="ctr">
              <a:buNone/>
              <a:defRPr sz="1700"/>
            </a:lvl6pPr>
            <a:lvl7pPr marL="2726271" indent="0" algn="ctr">
              <a:buNone/>
              <a:defRPr sz="1700"/>
            </a:lvl7pPr>
            <a:lvl8pPr marL="3180649" indent="0" algn="ctr">
              <a:buNone/>
              <a:defRPr sz="1700"/>
            </a:lvl8pPr>
            <a:lvl9pPr marL="363502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330900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31306087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896860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842242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25961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002603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608460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1113380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217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407311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104"/>
            <a:ext cx="6858000" cy="1655763"/>
          </a:xfrm>
        </p:spPr>
        <p:txBody>
          <a:bodyPr/>
          <a:lstStyle>
            <a:lvl1pPr marL="0" indent="0" algn="ctr">
              <a:buNone/>
              <a:defRPr sz="2300"/>
            </a:lvl1pPr>
            <a:lvl2pPr marL="454378" indent="0" algn="ctr">
              <a:buNone/>
              <a:defRPr sz="2100"/>
            </a:lvl2pPr>
            <a:lvl3pPr marL="908766" indent="0" algn="ctr">
              <a:buNone/>
              <a:defRPr sz="1900"/>
            </a:lvl3pPr>
            <a:lvl4pPr marL="1363140" indent="0" algn="ctr">
              <a:buNone/>
              <a:defRPr sz="1700"/>
            </a:lvl4pPr>
            <a:lvl5pPr marL="1817524" indent="0" algn="ctr">
              <a:buNone/>
              <a:defRPr sz="1700"/>
            </a:lvl5pPr>
            <a:lvl6pPr marL="2271900" indent="0" algn="ctr">
              <a:buNone/>
              <a:defRPr sz="1700"/>
            </a:lvl6pPr>
            <a:lvl7pPr marL="2726271" indent="0" algn="ctr">
              <a:buNone/>
              <a:defRPr sz="1700"/>
            </a:lvl7pPr>
            <a:lvl8pPr marL="3180649" indent="0" algn="ctr">
              <a:buNone/>
              <a:defRPr sz="1700"/>
            </a:lvl8pPr>
            <a:lvl9pPr marL="363502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4192222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411201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80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29"/>
            <a:ext cx="7886701" cy="1500188"/>
          </a:xfrm>
        </p:spPr>
        <p:txBody>
          <a:bodyPr/>
          <a:lstStyle>
            <a:lvl1pPr marL="0" indent="0">
              <a:buNone/>
              <a:defRPr sz="2300"/>
            </a:lvl1pPr>
            <a:lvl2pPr marL="454378" indent="0">
              <a:buNone/>
              <a:defRPr sz="2100"/>
            </a:lvl2pPr>
            <a:lvl3pPr marL="908766" indent="0">
              <a:buNone/>
              <a:defRPr sz="1900"/>
            </a:lvl3pPr>
            <a:lvl4pPr marL="1363140" indent="0">
              <a:buNone/>
              <a:defRPr sz="1700"/>
            </a:lvl4pPr>
            <a:lvl5pPr marL="1817524" indent="0">
              <a:buNone/>
              <a:defRPr sz="1700"/>
            </a:lvl5pPr>
            <a:lvl6pPr marL="2271900" indent="0">
              <a:buNone/>
              <a:defRPr sz="1700"/>
            </a:lvl6pPr>
            <a:lvl7pPr marL="2726271" indent="0">
              <a:buNone/>
              <a:defRPr sz="1700"/>
            </a:lvl7pPr>
            <a:lvl8pPr marL="3180649" indent="0">
              <a:buNone/>
              <a:defRPr sz="1700"/>
            </a:lvl8pPr>
            <a:lvl9pPr marL="363502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3414594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984736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287" y="1681229"/>
            <a:ext cx="3868737" cy="823913"/>
          </a:xfrm>
        </p:spPr>
        <p:txBody>
          <a:bodyPr anchor="b"/>
          <a:lstStyle>
            <a:lvl1pPr marL="0" indent="0">
              <a:buNone/>
              <a:defRPr sz="2300" b="1"/>
            </a:lvl1pPr>
            <a:lvl2pPr marL="454378" indent="0">
              <a:buNone/>
              <a:defRPr sz="2100" b="1"/>
            </a:lvl2pPr>
            <a:lvl3pPr marL="908766" indent="0">
              <a:buNone/>
              <a:defRPr sz="1900" b="1"/>
            </a:lvl3pPr>
            <a:lvl4pPr marL="1363140" indent="0">
              <a:buNone/>
              <a:defRPr sz="1700" b="1"/>
            </a:lvl4pPr>
            <a:lvl5pPr marL="1817524" indent="0">
              <a:buNone/>
              <a:defRPr sz="1700" b="1"/>
            </a:lvl5pPr>
            <a:lvl6pPr marL="2271900" indent="0">
              <a:buNone/>
              <a:defRPr sz="1700" b="1"/>
            </a:lvl6pPr>
            <a:lvl7pPr marL="2726271" indent="0">
              <a:buNone/>
              <a:defRPr sz="1700" b="1"/>
            </a:lvl7pPr>
            <a:lvl8pPr marL="3180649" indent="0">
              <a:buNone/>
              <a:defRPr sz="1700" b="1"/>
            </a:lvl8pPr>
            <a:lvl9pPr marL="363502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87" y="250514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29"/>
            <a:ext cx="3887788" cy="823913"/>
          </a:xfrm>
        </p:spPr>
        <p:txBody>
          <a:bodyPr anchor="b"/>
          <a:lstStyle>
            <a:lvl1pPr marL="0" indent="0">
              <a:buNone/>
              <a:defRPr sz="2300" b="1"/>
            </a:lvl1pPr>
            <a:lvl2pPr marL="454378" indent="0">
              <a:buNone/>
              <a:defRPr sz="2100" b="1"/>
            </a:lvl2pPr>
            <a:lvl3pPr marL="908766" indent="0">
              <a:buNone/>
              <a:defRPr sz="1900" b="1"/>
            </a:lvl3pPr>
            <a:lvl4pPr marL="1363140" indent="0">
              <a:buNone/>
              <a:defRPr sz="1700" b="1"/>
            </a:lvl4pPr>
            <a:lvl5pPr marL="1817524" indent="0">
              <a:buNone/>
              <a:defRPr sz="1700" b="1"/>
            </a:lvl5pPr>
            <a:lvl6pPr marL="2271900" indent="0">
              <a:buNone/>
              <a:defRPr sz="1700" b="1"/>
            </a:lvl6pPr>
            <a:lvl7pPr marL="2726271" indent="0">
              <a:buNone/>
              <a:defRPr sz="1700" b="1"/>
            </a:lvl7pPr>
            <a:lvl8pPr marL="3180649" indent="0">
              <a:buNone/>
              <a:defRPr sz="1700" b="1"/>
            </a:lvl8pPr>
            <a:lvl9pPr marL="363502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4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762559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783895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704291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38"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4378" indent="0">
              <a:buNone/>
              <a:defRPr sz="1500"/>
            </a:lvl2pPr>
            <a:lvl3pPr marL="908766" indent="0">
              <a:buNone/>
              <a:defRPr sz="1300"/>
            </a:lvl3pPr>
            <a:lvl4pPr marL="1363140" indent="0">
              <a:buNone/>
              <a:defRPr sz="1100"/>
            </a:lvl4pPr>
            <a:lvl5pPr marL="1817524" indent="0">
              <a:buNone/>
              <a:defRPr sz="1100"/>
            </a:lvl5pPr>
            <a:lvl6pPr marL="2271900" indent="0">
              <a:buNone/>
              <a:defRPr sz="1100"/>
            </a:lvl6pPr>
            <a:lvl7pPr marL="2726271" indent="0">
              <a:buNone/>
              <a:defRPr sz="1100"/>
            </a:lvl7pPr>
            <a:lvl8pPr marL="3180649" indent="0">
              <a:buNone/>
              <a:defRPr sz="1100"/>
            </a:lvl8pPr>
            <a:lvl9pPr marL="363502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31736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020218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38" y="987425"/>
            <a:ext cx="4629151" cy="4873625"/>
          </a:xfrm>
        </p:spPr>
        <p:txBody>
          <a:bodyPr/>
          <a:lstStyle>
            <a:lvl1pPr marL="0" indent="0">
              <a:buNone/>
              <a:defRPr sz="3200"/>
            </a:lvl1pPr>
            <a:lvl2pPr marL="454378" indent="0">
              <a:buNone/>
              <a:defRPr sz="2700"/>
            </a:lvl2pPr>
            <a:lvl3pPr marL="908766" indent="0">
              <a:buNone/>
              <a:defRPr sz="2300"/>
            </a:lvl3pPr>
            <a:lvl4pPr marL="1363140" indent="0">
              <a:buNone/>
              <a:defRPr sz="2100"/>
            </a:lvl4pPr>
            <a:lvl5pPr marL="1817524" indent="0">
              <a:buNone/>
              <a:defRPr sz="2100"/>
            </a:lvl5pPr>
            <a:lvl6pPr marL="2271900" indent="0">
              <a:buNone/>
              <a:defRPr sz="2100"/>
            </a:lvl6pPr>
            <a:lvl7pPr marL="2726271" indent="0">
              <a:buNone/>
              <a:defRPr sz="2100"/>
            </a:lvl7pPr>
            <a:lvl8pPr marL="3180649" indent="0">
              <a:buNone/>
              <a:defRPr sz="2100"/>
            </a:lvl8pPr>
            <a:lvl9pPr marL="3635027" indent="0">
              <a:buNone/>
              <a:defRPr sz="2100"/>
            </a:lvl9pPr>
          </a:lstStyle>
          <a:p>
            <a:endParaRPr lang="en-US" dirty="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4378" indent="0">
              <a:buNone/>
              <a:defRPr sz="1500"/>
            </a:lvl2pPr>
            <a:lvl3pPr marL="908766" indent="0">
              <a:buNone/>
              <a:defRPr sz="1300"/>
            </a:lvl3pPr>
            <a:lvl4pPr marL="1363140" indent="0">
              <a:buNone/>
              <a:defRPr sz="1100"/>
            </a:lvl4pPr>
            <a:lvl5pPr marL="1817524" indent="0">
              <a:buNone/>
              <a:defRPr sz="1100"/>
            </a:lvl5pPr>
            <a:lvl6pPr marL="2271900" indent="0">
              <a:buNone/>
              <a:defRPr sz="1100"/>
            </a:lvl6pPr>
            <a:lvl7pPr marL="2726271" indent="0">
              <a:buNone/>
              <a:defRPr sz="1100"/>
            </a:lvl7pPr>
            <a:lvl8pPr marL="3180649" indent="0">
              <a:buNone/>
              <a:defRPr sz="1100"/>
            </a:lvl8pPr>
            <a:lvl9pPr marL="363502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899125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3797435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3207979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104"/>
            <a:ext cx="6858000" cy="1655763"/>
          </a:xfrm>
        </p:spPr>
        <p:txBody>
          <a:bodyPr/>
          <a:lstStyle>
            <a:lvl1pPr marL="0" indent="0" algn="ctr">
              <a:buNone/>
              <a:defRPr sz="2300"/>
            </a:lvl1pPr>
            <a:lvl2pPr marL="454378" indent="0" algn="ctr">
              <a:buNone/>
              <a:defRPr sz="2100"/>
            </a:lvl2pPr>
            <a:lvl3pPr marL="908766" indent="0" algn="ctr">
              <a:buNone/>
              <a:defRPr sz="1900"/>
            </a:lvl3pPr>
            <a:lvl4pPr marL="1363140" indent="0" algn="ctr">
              <a:buNone/>
              <a:defRPr sz="1700"/>
            </a:lvl4pPr>
            <a:lvl5pPr marL="1817524" indent="0" algn="ctr">
              <a:buNone/>
              <a:defRPr sz="1700"/>
            </a:lvl5pPr>
            <a:lvl6pPr marL="2271900" indent="0" algn="ctr">
              <a:buNone/>
              <a:defRPr sz="1700"/>
            </a:lvl6pPr>
            <a:lvl7pPr marL="2726271" indent="0" algn="ctr">
              <a:buNone/>
              <a:defRPr sz="1700"/>
            </a:lvl7pPr>
            <a:lvl8pPr marL="3180649" indent="0" algn="ctr">
              <a:buNone/>
              <a:defRPr sz="1700"/>
            </a:lvl8pPr>
            <a:lvl9pPr marL="363502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783745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65124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80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29"/>
            <a:ext cx="7886701" cy="1500188"/>
          </a:xfrm>
        </p:spPr>
        <p:txBody>
          <a:bodyPr/>
          <a:lstStyle>
            <a:lvl1pPr marL="0" indent="0">
              <a:buNone/>
              <a:defRPr sz="2300"/>
            </a:lvl1pPr>
            <a:lvl2pPr marL="454378" indent="0">
              <a:buNone/>
              <a:defRPr sz="2100"/>
            </a:lvl2pPr>
            <a:lvl3pPr marL="908766" indent="0">
              <a:buNone/>
              <a:defRPr sz="1900"/>
            </a:lvl3pPr>
            <a:lvl4pPr marL="1363140" indent="0">
              <a:buNone/>
              <a:defRPr sz="1700"/>
            </a:lvl4pPr>
            <a:lvl5pPr marL="1817524" indent="0">
              <a:buNone/>
              <a:defRPr sz="1700"/>
            </a:lvl5pPr>
            <a:lvl6pPr marL="2271900" indent="0">
              <a:buNone/>
              <a:defRPr sz="1700"/>
            </a:lvl6pPr>
            <a:lvl7pPr marL="2726271" indent="0">
              <a:buNone/>
              <a:defRPr sz="1700"/>
            </a:lvl7pPr>
            <a:lvl8pPr marL="3180649" indent="0">
              <a:buNone/>
              <a:defRPr sz="1700"/>
            </a:lvl8pPr>
            <a:lvl9pPr marL="363502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53379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3725852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287" y="1681229"/>
            <a:ext cx="3868737" cy="823913"/>
          </a:xfrm>
        </p:spPr>
        <p:txBody>
          <a:bodyPr anchor="b"/>
          <a:lstStyle>
            <a:lvl1pPr marL="0" indent="0">
              <a:buNone/>
              <a:defRPr sz="2300" b="1"/>
            </a:lvl1pPr>
            <a:lvl2pPr marL="454378" indent="0">
              <a:buNone/>
              <a:defRPr sz="2100" b="1"/>
            </a:lvl2pPr>
            <a:lvl3pPr marL="908766" indent="0">
              <a:buNone/>
              <a:defRPr sz="1900" b="1"/>
            </a:lvl3pPr>
            <a:lvl4pPr marL="1363140" indent="0">
              <a:buNone/>
              <a:defRPr sz="1700" b="1"/>
            </a:lvl4pPr>
            <a:lvl5pPr marL="1817524" indent="0">
              <a:buNone/>
              <a:defRPr sz="1700" b="1"/>
            </a:lvl5pPr>
            <a:lvl6pPr marL="2271900" indent="0">
              <a:buNone/>
              <a:defRPr sz="1700" b="1"/>
            </a:lvl6pPr>
            <a:lvl7pPr marL="2726271" indent="0">
              <a:buNone/>
              <a:defRPr sz="1700" b="1"/>
            </a:lvl7pPr>
            <a:lvl8pPr marL="3180649" indent="0">
              <a:buNone/>
              <a:defRPr sz="1700" b="1"/>
            </a:lvl8pPr>
            <a:lvl9pPr marL="363502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87" y="250514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29"/>
            <a:ext cx="3887788" cy="823913"/>
          </a:xfrm>
        </p:spPr>
        <p:txBody>
          <a:bodyPr anchor="b"/>
          <a:lstStyle>
            <a:lvl1pPr marL="0" indent="0">
              <a:buNone/>
              <a:defRPr sz="2300" b="1"/>
            </a:lvl1pPr>
            <a:lvl2pPr marL="454378" indent="0">
              <a:buNone/>
              <a:defRPr sz="2100" b="1"/>
            </a:lvl2pPr>
            <a:lvl3pPr marL="908766" indent="0">
              <a:buNone/>
              <a:defRPr sz="1900" b="1"/>
            </a:lvl3pPr>
            <a:lvl4pPr marL="1363140" indent="0">
              <a:buNone/>
              <a:defRPr sz="1700" b="1"/>
            </a:lvl4pPr>
            <a:lvl5pPr marL="1817524" indent="0">
              <a:buNone/>
              <a:defRPr sz="1700" b="1"/>
            </a:lvl5pPr>
            <a:lvl6pPr marL="2271900" indent="0">
              <a:buNone/>
              <a:defRPr sz="1700" b="1"/>
            </a:lvl6pPr>
            <a:lvl7pPr marL="2726271" indent="0">
              <a:buNone/>
              <a:defRPr sz="1700" b="1"/>
            </a:lvl7pPr>
            <a:lvl8pPr marL="3180649" indent="0">
              <a:buNone/>
              <a:defRPr sz="1700" b="1"/>
            </a:lvl8pPr>
            <a:lvl9pPr marL="363502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4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879208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68616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82249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80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29"/>
            <a:ext cx="7886701" cy="1500188"/>
          </a:xfrm>
        </p:spPr>
        <p:txBody>
          <a:bodyPr/>
          <a:lstStyle>
            <a:lvl1pPr marL="0" indent="0">
              <a:buNone/>
              <a:defRPr sz="2300"/>
            </a:lvl1pPr>
            <a:lvl2pPr marL="454378" indent="0">
              <a:buNone/>
              <a:defRPr sz="2100"/>
            </a:lvl2pPr>
            <a:lvl3pPr marL="908766" indent="0">
              <a:buNone/>
              <a:defRPr sz="1900"/>
            </a:lvl3pPr>
            <a:lvl4pPr marL="1363140" indent="0">
              <a:buNone/>
              <a:defRPr sz="1700"/>
            </a:lvl4pPr>
            <a:lvl5pPr marL="1817524" indent="0">
              <a:buNone/>
              <a:defRPr sz="1700"/>
            </a:lvl5pPr>
            <a:lvl6pPr marL="2271900" indent="0">
              <a:buNone/>
              <a:defRPr sz="1700"/>
            </a:lvl6pPr>
            <a:lvl7pPr marL="2726271" indent="0">
              <a:buNone/>
              <a:defRPr sz="1700"/>
            </a:lvl7pPr>
            <a:lvl8pPr marL="3180649" indent="0">
              <a:buNone/>
              <a:defRPr sz="1700"/>
            </a:lvl8pPr>
            <a:lvl9pPr marL="363502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218453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38"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4378" indent="0">
              <a:buNone/>
              <a:defRPr sz="1500"/>
            </a:lvl2pPr>
            <a:lvl3pPr marL="908766" indent="0">
              <a:buNone/>
              <a:defRPr sz="1300"/>
            </a:lvl3pPr>
            <a:lvl4pPr marL="1363140" indent="0">
              <a:buNone/>
              <a:defRPr sz="1100"/>
            </a:lvl4pPr>
            <a:lvl5pPr marL="1817524" indent="0">
              <a:buNone/>
              <a:defRPr sz="1100"/>
            </a:lvl5pPr>
            <a:lvl6pPr marL="2271900" indent="0">
              <a:buNone/>
              <a:defRPr sz="1100"/>
            </a:lvl6pPr>
            <a:lvl7pPr marL="2726271" indent="0">
              <a:buNone/>
              <a:defRPr sz="1100"/>
            </a:lvl7pPr>
            <a:lvl8pPr marL="3180649" indent="0">
              <a:buNone/>
              <a:defRPr sz="1100"/>
            </a:lvl8pPr>
            <a:lvl9pPr marL="363502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4006082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38" y="987425"/>
            <a:ext cx="4629151" cy="4873625"/>
          </a:xfrm>
        </p:spPr>
        <p:txBody>
          <a:bodyPr/>
          <a:lstStyle>
            <a:lvl1pPr marL="0" indent="0">
              <a:buNone/>
              <a:defRPr sz="3200"/>
            </a:lvl1pPr>
            <a:lvl2pPr marL="454378" indent="0">
              <a:buNone/>
              <a:defRPr sz="2700"/>
            </a:lvl2pPr>
            <a:lvl3pPr marL="908766" indent="0">
              <a:buNone/>
              <a:defRPr sz="2300"/>
            </a:lvl3pPr>
            <a:lvl4pPr marL="1363140" indent="0">
              <a:buNone/>
              <a:defRPr sz="2100"/>
            </a:lvl4pPr>
            <a:lvl5pPr marL="1817524" indent="0">
              <a:buNone/>
              <a:defRPr sz="2100"/>
            </a:lvl5pPr>
            <a:lvl6pPr marL="2271900" indent="0">
              <a:buNone/>
              <a:defRPr sz="2100"/>
            </a:lvl6pPr>
            <a:lvl7pPr marL="2726271" indent="0">
              <a:buNone/>
              <a:defRPr sz="2100"/>
            </a:lvl7pPr>
            <a:lvl8pPr marL="3180649" indent="0">
              <a:buNone/>
              <a:defRPr sz="2100"/>
            </a:lvl8pPr>
            <a:lvl9pPr marL="3635027" indent="0">
              <a:buNone/>
              <a:defRPr sz="2100"/>
            </a:lvl9pPr>
          </a:lstStyle>
          <a:p>
            <a:endParaRPr lang="en-US" dirty="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4378" indent="0">
              <a:buNone/>
              <a:defRPr sz="1500"/>
            </a:lvl2pPr>
            <a:lvl3pPr marL="908766" indent="0">
              <a:buNone/>
              <a:defRPr sz="1300"/>
            </a:lvl3pPr>
            <a:lvl4pPr marL="1363140" indent="0">
              <a:buNone/>
              <a:defRPr sz="1100"/>
            </a:lvl4pPr>
            <a:lvl5pPr marL="1817524" indent="0">
              <a:buNone/>
              <a:defRPr sz="1100"/>
            </a:lvl5pPr>
            <a:lvl6pPr marL="2271900" indent="0">
              <a:buNone/>
              <a:defRPr sz="1100"/>
            </a:lvl6pPr>
            <a:lvl7pPr marL="2726271" indent="0">
              <a:buNone/>
              <a:defRPr sz="1100"/>
            </a:lvl7pPr>
            <a:lvl8pPr marL="3180649" indent="0">
              <a:buNone/>
              <a:defRPr sz="1100"/>
            </a:lvl8pPr>
            <a:lvl9pPr marL="363502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781766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31666536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6433251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634" tIns="190906" rIns="343634" bIns="19090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9204948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5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6494489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0610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9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08" y="223529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09611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8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10" y="528628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69008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55726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688939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5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5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5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5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379745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830" rIns="90830"/>
          <a:lstStyle>
            <a:lvl1pPr marL="0" indent="0">
              <a:spcBef>
                <a:spcPts val="1200"/>
              </a:spcBef>
              <a:buNone/>
              <a:defRPr sz="1500" b="0">
                <a:solidFill>
                  <a:schemeClr val="tx1"/>
                </a:solidFill>
              </a:defRPr>
            </a:lvl1pPr>
            <a:lvl2pPr marL="110393" indent="-110393">
              <a:spcBef>
                <a:spcPts val="0"/>
              </a:spcBef>
              <a:defRPr sz="1500">
                <a:solidFill>
                  <a:schemeClr val="tx1"/>
                </a:solidFill>
              </a:defRPr>
            </a:lvl2pPr>
            <a:lvl3pPr marL="110393" indent="-110393">
              <a:defRPr sz="1300">
                <a:solidFill>
                  <a:schemeClr val="tx1">
                    <a:lumMod val="50000"/>
                  </a:schemeClr>
                </a:solidFill>
              </a:defRPr>
            </a:lvl3pPr>
            <a:lvl4pPr marL="110393" indent="-110393">
              <a:defRPr sz="1300">
                <a:solidFill>
                  <a:schemeClr val="tx1">
                    <a:lumMod val="50000"/>
                  </a:schemeClr>
                </a:solidFill>
              </a:defRPr>
            </a:lvl4pPr>
            <a:lvl5pPr marL="110393" indent="-11039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712" tIns="190950" rIns="343712" bIns="1909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300379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5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30" rIns="90830"/>
          <a:lstStyle>
            <a:lvl1pPr marL="0" indent="0">
              <a:spcBef>
                <a:spcPts val="1200"/>
              </a:spcBef>
              <a:buNone/>
              <a:defRPr sz="1500" b="0">
                <a:solidFill>
                  <a:schemeClr val="tx1"/>
                </a:solidFill>
              </a:defRPr>
            </a:lvl1pPr>
            <a:lvl2pPr marL="110393" indent="-110393">
              <a:spcBef>
                <a:spcPts val="0"/>
              </a:spcBef>
              <a:defRPr sz="1500">
                <a:solidFill>
                  <a:schemeClr val="tx1"/>
                </a:solidFill>
              </a:defRPr>
            </a:lvl2pPr>
            <a:lvl3pPr marL="110393" indent="-110393">
              <a:defRPr sz="1300">
                <a:solidFill>
                  <a:schemeClr val="tx1">
                    <a:lumMod val="50000"/>
                  </a:schemeClr>
                </a:solidFill>
              </a:defRPr>
            </a:lvl3pPr>
            <a:lvl4pPr marL="110393" indent="-110393">
              <a:defRPr sz="1300">
                <a:solidFill>
                  <a:schemeClr val="tx1">
                    <a:lumMod val="50000"/>
                  </a:schemeClr>
                </a:solidFill>
              </a:defRPr>
            </a:lvl4pPr>
            <a:lvl5pPr marL="110393" indent="-11039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665195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3"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30" rIns="90830"/>
          <a:lstStyle>
            <a:lvl1pPr marL="0" indent="0">
              <a:spcBef>
                <a:spcPts val="1200"/>
              </a:spcBef>
              <a:buNone/>
              <a:defRPr sz="1500" b="0">
                <a:solidFill>
                  <a:schemeClr val="tx1"/>
                </a:solidFill>
              </a:defRPr>
            </a:lvl1pPr>
            <a:lvl2pPr marL="110393" indent="-110393">
              <a:spcBef>
                <a:spcPts val="0"/>
              </a:spcBef>
              <a:defRPr sz="1500">
                <a:solidFill>
                  <a:schemeClr val="tx1"/>
                </a:solidFill>
              </a:defRPr>
            </a:lvl2pPr>
            <a:lvl3pPr marL="110393" indent="-110393">
              <a:defRPr sz="1300">
                <a:solidFill>
                  <a:schemeClr val="tx1">
                    <a:lumMod val="50000"/>
                  </a:schemeClr>
                </a:solidFill>
              </a:defRPr>
            </a:lvl3pPr>
            <a:lvl4pPr marL="110393" indent="-110393">
              <a:defRPr sz="1300">
                <a:solidFill>
                  <a:schemeClr val="tx1">
                    <a:lumMod val="50000"/>
                  </a:schemeClr>
                </a:solidFill>
              </a:defRPr>
            </a:lvl4pPr>
            <a:lvl5pPr marL="110393" indent="-11039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808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9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06" y="223529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830" rIns="90830"/>
          <a:lstStyle>
            <a:lvl1pPr marL="0" indent="0">
              <a:spcBef>
                <a:spcPts val="1200"/>
              </a:spcBef>
              <a:buNone/>
              <a:defRPr sz="1500" b="0">
                <a:solidFill>
                  <a:schemeClr val="tx1"/>
                </a:solidFill>
              </a:defRPr>
            </a:lvl1pPr>
            <a:lvl2pPr marL="110393" indent="-110393">
              <a:spcBef>
                <a:spcPts val="0"/>
              </a:spcBef>
              <a:defRPr sz="1500">
                <a:solidFill>
                  <a:schemeClr val="tx1"/>
                </a:solidFill>
              </a:defRPr>
            </a:lvl2pPr>
            <a:lvl3pPr marL="110393" indent="-110393">
              <a:defRPr sz="1300">
                <a:solidFill>
                  <a:schemeClr val="tx1">
                    <a:lumMod val="50000"/>
                  </a:schemeClr>
                </a:solidFill>
              </a:defRPr>
            </a:lvl3pPr>
            <a:lvl4pPr marL="110393" indent="-110393">
              <a:defRPr sz="1300">
                <a:solidFill>
                  <a:schemeClr val="tx1">
                    <a:lumMod val="50000"/>
                  </a:schemeClr>
                </a:solidFill>
              </a:defRPr>
            </a:lvl4pPr>
            <a:lvl5pPr marL="110393" indent="-11039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52021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830" rIns="90830"/>
          <a:lstStyle>
            <a:lvl1pPr marL="0" indent="0">
              <a:spcBef>
                <a:spcPts val="1200"/>
              </a:spcBef>
              <a:buNone/>
              <a:defRPr sz="1500" b="0">
                <a:solidFill>
                  <a:schemeClr val="tx1"/>
                </a:solidFill>
              </a:defRPr>
            </a:lvl1pPr>
            <a:lvl2pPr marL="110393" indent="-110393">
              <a:spcBef>
                <a:spcPts val="0"/>
              </a:spcBef>
              <a:defRPr sz="1500">
                <a:solidFill>
                  <a:schemeClr val="tx1"/>
                </a:solidFill>
              </a:defRPr>
            </a:lvl2pPr>
            <a:lvl3pPr marL="110393" indent="-110393">
              <a:defRPr sz="1300">
                <a:solidFill>
                  <a:schemeClr val="tx1">
                    <a:lumMod val="50000"/>
                  </a:schemeClr>
                </a:solidFill>
              </a:defRPr>
            </a:lvl3pPr>
            <a:lvl4pPr marL="110393" indent="-110393">
              <a:defRPr sz="1300">
                <a:solidFill>
                  <a:schemeClr val="tx1">
                    <a:lumMod val="50000"/>
                  </a:schemeClr>
                </a:solidFill>
              </a:defRPr>
            </a:lvl4pPr>
            <a:lvl5pPr marL="110393" indent="-11039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8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08" y="528628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587677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830" rIns="90830"/>
          <a:lstStyle>
            <a:lvl1pPr marL="0" indent="0">
              <a:spcBef>
                <a:spcPts val="1200"/>
              </a:spcBef>
              <a:buNone/>
              <a:defRPr sz="1500" b="0">
                <a:solidFill>
                  <a:schemeClr val="tx1"/>
                </a:solidFill>
              </a:defRPr>
            </a:lvl1pPr>
            <a:lvl2pPr marL="110393" indent="-110393">
              <a:spcBef>
                <a:spcPts val="0"/>
              </a:spcBef>
              <a:defRPr sz="1500">
                <a:solidFill>
                  <a:schemeClr val="tx1"/>
                </a:solidFill>
              </a:defRPr>
            </a:lvl2pPr>
            <a:lvl3pPr marL="110393" indent="-110393">
              <a:defRPr sz="1300">
                <a:solidFill>
                  <a:schemeClr val="tx1">
                    <a:lumMod val="50000"/>
                  </a:schemeClr>
                </a:solidFill>
              </a:defRPr>
            </a:lvl3pPr>
            <a:lvl4pPr marL="110393" indent="-110393">
              <a:defRPr sz="1300">
                <a:solidFill>
                  <a:schemeClr val="tx1">
                    <a:lumMod val="50000"/>
                  </a:schemeClr>
                </a:solidFill>
              </a:defRPr>
            </a:lvl4pPr>
            <a:lvl5pPr marL="110393" indent="-11039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2752849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830" rIns="90830"/>
          <a:lstStyle>
            <a:lvl1pPr marL="0" indent="0">
              <a:spcBef>
                <a:spcPts val="1200"/>
              </a:spcBef>
              <a:buNone/>
              <a:defRPr sz="1500" b="0">
                <a:solidFill>
                  <a:schemeClr val="tx1"/>
                </a:solidFill>
              </a:defRPr>
            </a:lvl1pPr>
            <a:lvl2pPr marL="110393" indent="-110393">
              <a:spcBef>
                <a:spcPts val="0"/>
              </a:spcBef>
              <a:defRPr sz="1500">
                <a:solidFill>
                  <a:schemeClr val="tx1"/>
                </a:solidFill>
              </a:defRPr>
            </a:lvl2pPr>
            <a:lvl3pPr marL="110393" indent="-110393">
              <a:defRPr sz="1300">
                <a:solidFill>
                  <a:schemeClr val="tx1">
                    <a:lumMod val="50000"/>
                  </a:schemeClr>
                </a:solidFill>
              </a:defRPr>
            </a:lvl3pPr>
            <a:lvl4pPr marL="110393" indent="-110393">
              <a:defRPr sz="1300">
                <a:solidFill>
                  <a:schemeClr val="tx1">
                    <a:lumMod val="50000"/>
                  </a:schemeClr>
                </a:solidFill>
              </a:defRPr>
            </a:lvl4pPr>
            <a:lvl5pPr marL="110393" indent="-11039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5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5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5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5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904507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949" tIns="191082" rIns="343949" bIns="19108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4031954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44"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380507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287" y="1681229"/>
            <a:ext cx="3868737" cy="823913"/>
          </a:xfrm>
        </p:spPr>
        <p:txBody>
          <a:bodyPr anchor="b"/>
          <a:lstStyle>
            <a:lvl1pPr marL="0" indent="0">
              <a:buNone/>
              <a:defRPr sz="2300" b="1"/>
            </a:lvl1pPr>
            <a:lvl2pPr marL="454378" indent="0">
              <a:buNone/>
              <a:defRPr sz="2100" b="1"/>
            </a:lvl2pPr>
            <a:lvl3pPr marL="908766" indent="0">
              <a:buNone/>
              <a:defRPr sz="1900" b="1"/>
            </a:lvl3pPr>
            <a:lvl4pPr marL="1363140" indent="0">
              <a:buNone/>
              <a:defRPr sz="1700" b="1"/>
            </a:lvl4pPr>
            <a:lvl5pPr marL="1817524" indent="0">
              <a:buNone/>
              <a:defRPr sz="1700" b="1"/>
            </a:lvl5pPr>
            <a:lvl6pPr marL="2271900" indent="0">
              <a:buNone/>
              <a:defRPr sz="1700" b="1"/>
            </a:lvl6pPr>
            <a:lvl7pPr marL="2726271" indent="0">
              <a:buNone/>
              <a:defRPr sz="1700" b="1"/>
            </a:lvl7pPr>
            <a:lvl8pPr marL="3180649" indent="0">
              <a:buNone/>
              <a:defRPr sz="1700" b="1"/>
            </a:lvl8pPr>
            <a:lvl9pPr marL="363502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87" y="250514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29"/>
            <a:ext cx="3887788" cy="823913"/>
          </a:xfrm>
        </p:spPr>
        <p:txBody>
          <a:bodyPr anchor="b"/>
          <a:lstStyle>
            <a:lvl1pPr marL="0" indent="0">
              <a:buNone/>
              <a:defRPr sz="2300" b="1"/>
            </a:lvl1pPr>
            <a:lvl2pPr marL="454378" indent="0">
              <a:buNone/>
              <a:defRPr sz="2100" b="1"/>
            </a:lvl2pPr>
            <a:lvl3pPr marL="908766" indent="0">
              <a:buNone/>
              <a:defRPr sz="1900" b="1"/>
            </a:lvl3pPr>
            <a:lvl4pPr marL="1363140" indent="0">
              <a:buNone/>
              <a:defRPr sz="1700" b="1"/>
            </a:lvl4pPr>
            <a:lvl5pPr marL="1817524" indent="0">
              <a:buNone/>
              <a:defRPr sz="1700" b="1"/>
            </a:lvl5pPr>
            <a:lvl6pPr marL="2271900" indent="0">
              <a:buNone/>
              <a:defRPr sz="1700" b="1"/>
            </a:lvl6pPr>
            <a:lvl7pPr marL="2726271" indent="0">
              <a:buNone/>
              <a:defRPr sz="1700" b="1"/>
            </a:lvl7pPr>
            <a:lvl8pPr marL="3180649" indent="0">
              <a:buNone/>
              <a:defRPr sz="1700" b="1"/>
            </a:lvl8pPr>
            <a:lvl9pPr marL="363502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4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39285366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48"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38254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8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01" y="223528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21172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7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03" y="528627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502410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642550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4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4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4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4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473586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185" tIns="191215" rIns="344185" bIns="1912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7428577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8"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366163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42"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36189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8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5" y="223528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4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656466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7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7" y="528627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4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719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6226486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4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454795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3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3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3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3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4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952946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115829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9"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7189956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3"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67423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6" y="223526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380087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8" y="528625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109428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8470366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2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2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2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2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157532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059" tIns="191700" rIns="345059" bIns="19170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859644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4579021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8"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162251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2"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25278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5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75" y="223525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1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223756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51"/>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4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77" y="528624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1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446459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1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991721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1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1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1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1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1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869240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059" tIns="191700" rIns="345059" bIns="19170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075753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059" rIns="345059" bIns="191700"/>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8"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822161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8"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75"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14138903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51"/>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4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77" y="528624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16"/>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890716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38"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4378" indent="0">
              <a:buNone/>
              <a:defRPr sz="1500"/>
            </a:lvl2pPr>
            <a:lvl3pPr marL="908766" indent="0">
              <a:buNone/>
              <a:defRPr sz="1300"/>
            </a:lvl3pPr>
            <a:lvl4pPr marL="1363140" indent="0">
              <a:buNone/>
              <a:defRPr sz="1100"/>
            </a:lvl4pPr>
            <a:lvl5pPr marL="1817524" indent="0">
              <a:buNone/>
              <a:defRPr sz="1100"/>
            </a:lvl5pPr>
            <a:lvl6pPr marL="2271900" indent="0">
              <a:buNone/>
              <a:defRPr sz="1100"/>
            </a:lvl6pPr>
            <a:lvl7pPr marL="2726271" indent="0">
              <a:buNone/>
              <a:defRPr sz="1100"/>
            </a:lvl7pPr>
            <a:lvl8pPr marL="3180649" indent="0">
              <a:buNone/>
              <a:defRPr sz="1100"/>
            </a:lvl8pPr>
            <a:lvl9pPr marL="363502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8704204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16"/>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1761105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1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1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1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1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16"/>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7422673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96"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73" y="213124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979785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3081" indent="-1363081"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3400" tIns="45594" rIns="383400" bIns="45594" anchor="ctr" anchorCtr="0">
            <a:normAutofit/>
          </a:bodyPr>
          <a:lstStyle>
            <a:lvl1pPr algn="r">
              <a:lnSpc>
                <a:spcPct val="100000"/>
              </a:lnSpc>
              <a:spcBef>
                <a:spcPts val="0"/>
              </a:spcBef>
              <a:defRPr sz="2900" b="1">
                <a:solidFill>
                  <a:schemeClr val="bg1"/>
                </a:solidFill>
              </a:defRPr>
            </a:lvl1pPr>
          </a:lstStyle>
          <a:p>
            <a:pPr algn="l" defTabSz="912510" fontAlgn="base">
              <a:spcAft>
                <a:spcPct val="0"/>
              </a:spcAft>
              <a:buClr>
                <a:srgbClr val="2877C4"/>
              </a:buClr>
            </a:pPr>
            <a:r>
              <a:rPr lang="en-US" dirty="0">
                <a:solidFill>
                  <a:srgbClr val="FFFFFF"/>
                </a:solidFill>
              </a:rPr>
              <a:t>pH</a:t>
            </a:r>
          </a:p>
        </p:txBody>
      </p:sp>
    </p:spTree>
    <p:extLst>
      <p:ext uri="{BB962C8B-B14F-4D97-AF65-F5344CB8AC3E}">
        <p14:creationId xmlns:p14="http://schemas.microsoft.com/office/powerpoint/2010/main" val="28404752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138" tIns="191744" rIns="345138" bIns="19174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669774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138" rIns="345138" bIns="191744"/>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6"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476065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6"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73"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30052602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4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4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75" y="528624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1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2433923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1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8623309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0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0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0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0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1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655123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38" y="987425"/>
            <a:ext cx="4629151" cy="4873625"/>
          </a:xfrm>
        </p:spPr>
        <p:txBody>
          <a:bodyPr/>
          <a:lstStyle>
            <a:lvl1pPr marL="0" indent="0">
              <a:buNone/>
              <a:defRPr sz="3200"/>
            </a:lvl1pPr>
            <a:lvl2pPr marL="454378" indent="0">
              <a:buNone/>
              <a:defRPr sz="2700"/>
            </a:lvl2pPr>
            <a:lvl3pPr marL="908766" indent="0">
              <a:buNone/>
              <a:defRPr sz="2300"/>
            </a:lvl3pPr>
            <a:lvl4pPr marL="1363140" indent="0">
              <a:buNone/>
              <a:defRPr sz="2100"/>
            </a:lvl4pPr>
            <a:lvl5pPr marL="1817524" indent="0">
              <a:buNone/>
              <a:defRPr sz="2100"/>
            </a:lvl5pPr>
            <a:lvl6pPr marL="2271900" indent="0">
              <a:buNone/>
              <a:defRPr sz="2100"/>
            </a:lvl6pPr>
            <a:lvl7pPr marL="2726271" indent="0">
              <a:buNone/>
              <a:defRPr sz="2100"/>
            </a:lvl7pPr>
            <a:lvl8pPr marL="3180649" indent="0">
              <a:buNone/>
              <a:defRPr sz="2100"/>
            </a:lvl8pPr>
            <a:lvl9pPr marL="3635027" indent="0">
              <a:buNone/>
              <a:defRPr sz="2100"/>
            </a:lvl9pPr>
          </a:lstStyle>
          <a:p>
            <a:endParaRPr lang="en-US" dirty="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4378" indent="0">
              <a:buNone/>
              <a:defRPr sz="1500"/>
            </a:lvl2pPr>
            <a:lvl3pPr marL="908766" indent="0">
              <a:buNone/>
              <a:defRPr sz="1300"/>
            </a:lvl3pPr>
            <a:lvl4pPr marL="1363140" indent="0">
              <a:buNone/>
              <a:defRPr sz="1100"/>
            </a:lvl4pPr>
            <a:lvl5pPr marL="1817524" indent="0">
              <a:buNone/>
              <a:defRPr sz="1100"/>
            </a:lvl5pPr>
            <a:lvl6pPr marL="2271900" indent="0">
              <a:buNone/>
              <a:defRPr sz="1100"/>
            </a:lvl6pPr>
            <a:lvl7pPr marL="2726271" indent="0">
              <a:buNone/>
              <a:defRPr sz="1100"/>
            </a:lvl7pPr>
            <a:lvl8pPr marL="3180649" indent="0">
              <a:buNone/>
              <a:defRPr sz="1100"/>
            </a:lvl8pPr>
            <a:lvl9pPr marL="363502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35903719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94"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71" y="213123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115698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3394" indent="-1363394"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3488" tIns="45604" rIns="383488" bIns="45604" anchor="ctr" anchorCtr="0">
            <a:normAutofit/>
          </a:bodyPr>
          <a:lstStyle>
            <a:lvl1pPr algn="r">
              <a:lnSpc>
                <a:spcPct val="100000"/>
              </a:lnSpc>
              <a:spcBef>
                <a:spcPts val="0"/>
              </a:spcBef>
              <a:defRPr sz="2900" b="1">
                <a:solidFill>
                  <a:schemeClr val="bg1"/>
                </a:solidFill>
              </a:defRPr>
            </a:lvl1pPr>
          </a:lstStyle>
          <a:p>
            <a:pPr algn="l" defTabSz="912720" fontAlgn="base">
              <a:spcAft>
                <a:spcPct val="0"/>
              </a:spcAft>
              <a:buClr>
                <a:srgbClr val="2877C4"/>
              </a:buClr>
            </a:pPr>
            <a:r>
              <a:rPr lang="en-US" dirty="0">
                <a:solidFill>
                  <a:srgbClr val="FFFFFF"/>
                </a:solidFill>
              </a:rPr>
              <a:t>pH</a:t>
            </a:r>
          </a:p>
        </p:txBody>
      </p:sp>
    </p:spTree>
    <p:extLst>
      <p:ext uri="{BB962C8B-B14F-4D97-AF65-F5344CB8AC3E}">
        <p14:creationId xmlns:p14="http://schemas.microsoft.com/office/powerpoint/2010/main" val="19977088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98" tIns="191832" rIns="345298" bIns="19183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481011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298" rIns="345298" bIns="191832"/>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2"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584264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2"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69"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0712327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4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3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71" y="528623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0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840511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0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11305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0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0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0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0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0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133054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90"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67" y="213123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735621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4020" indent="-1364020"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3665" tIns="45625" rIns="383665" bIns="45625" anchor="ctr" anchorCtr="0">
            <a:normAutofit/>
          </a:bodyPr>
          <a:lstStyle>
            <a:lvl1pPr algn="r">
              <a:lnSpc>
                <a:spcPct val="100000"/>
              </a:lnSpc>
              <a:spcBef>
                <a:spcPts val="0"/>
              </a:spcBef>
              <a:defRPr sz="2900" b="1">
                <a:solidFill>
                  <a:schemeClr val="bg1"/>
                </a:solidFill>
              </a:defRPr>
            </a:lvl1pPr>
          </a:lstStyle>
          <a:p>
            <a:pPr algn="l" defTabSz="913140" fontAlgn="base">
              <a:spcAft>
                <a:spcPct val="0"/>
              </a:spcAft>
              <a:buClr>
                <a:srgbClr val="2877C4"/>
              </a:buClr>
            </a:pPr>
            <a:r>
              <a:rPr lang="en-US" dirty="0">
                <a:solidFill>
                  <a:srgbClr val="FFFFFF"/>
                </a:solidFill>
              </a:rPr>
              <a:t>pH</a:t>
            </a:r>
          </a:p>
        </p:txBody>
      </p:sp>
    </p:spTree>
    <p:extLst>
      <p:ext uri="{BB962C8B-B14F-4D97-AF65-F5344CB8AC3E}">
        <p14:creationId xmlns:p14="http://schemas.microsoft.com/office/powerpoint/2010/main" val="10816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9"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C000"/>
            </a:gs>
            <a:gs pos="9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 y="5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0872" tIns="45436" rIns="90872" bIns="45436" anchor="ctr"/>
          <a:lstStyle/>
          <a:p>
            <a:pPr eaLnBrk="0" fontAlgn="base" hangingPunct="0">
              <a:spcBef>
                <a:spcPct val="0"/>
              </a:spcBef>
              <a:spcAft>
                <a:spcPct val="0"/>
              </a:spcAft>
            </a:pPr>
            <a:endParaRPr lang="en-US" sz="2700" dirty="0">
              <a:solidFill>
                <a:srgbClr val="000000"/>
              </a:solidFill>
            </a:endParaRPr>
          </a:p>
        </p:txBody>
      </p:sp>
      <p:sp>
        <p:nvSpPr>
          <p:cNvPr id="1026" name="Rectangle 2"/>
          <p:cNvSpPr>
            <a:spLocks noGrp="1" noChangeArrowheads="1"/>
          </p:cNvSpPr>
          <p:nvPr>
            <p:ph type="title"/>
          </p:nvPr>
        </p:nvSpPr>
        <p:spPr bwMode="auto">
          <a:xfrm>
            <a:off x="4571999" y="76200"/>
            <a:ext cx="4343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872" tIns="45436" rIns="90872" bIns="45436"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872" tIns="45436" rIns="90872" bIns="4543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872" tIns="45436" rIns="90872" bIns="45436" numCol="1" anchor="b" anchorCtr="0" compatLnSpc="1">
            <a:prstTxWarp prst="textNoShape">
              <a:avLst/>
            </a:prstTxWarp>
          </a:bodyPr>
          <a:lstStyle>
            <a:lvl1pPr algn="r">
              <a:defRPr sz="800">
                <a:solidFill>
                  <a:schemeClr val="tx1"/>
                </a:solidFill>
              </a:defRPr>
            </a:lvl1pPr>
          </a:lstStyle>
          <a:p>
            <a:pPr eaLnBrk="0" fontAlgn="base" hangingPunct="0">
              <a:spcBef>
                <a:spcPct val="0"/>
              </a:spcBef>
              <a:spcAft>
                <a:spcPct val="0"/>
              </a:spcAft>
            </a:pPr>
            <a:r>
              <a:rPr lang="en-US" altLang="en-US" dirty="0">
                <a:solidFill>
                  <a:srgbClr val="000000"/>
                </a:solidFill>
              </a:rPr>
              <a:t>Acids &amp; Bases</a:t>
            </a:r>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99"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49" y="76216"/>
            <a:ext cx="4572001" cy="507258"/>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0872" tIns="45436" rIns="90872" bIns="45436">
            <a:spAutoFit/>
          </a:bodyPr>
          <a:lstStyle/>
          <a:p>
            <a:pPr eaLnBrk="0" fontAlgn="base" hangingPunct="0">
              <a:spcBef>
                <a:spcPct val="50000"/>
              </a:spcBef>
              <a:spcAft>
                <a:spcPct val="0"/>
              </a:spcAft>
            </a:pPr>
            <a:r>
              <a:rPr lang="en-US" altLang="en-US" sz="2700" b="1" dirty="0">
                <a:solidFill>
                  <a:srgbClr val="5D88A2"/>
                </a:solidFill>
                <a:effectLst>
                  <a:outerShdw blurRad="38100" dist="38100" dir="2700000" algn="tl">
                    <a:srgbClr val="C0C0C0"/>
                  </a:outerShdw>
                </a:effectLst>
                <a:ea typeface="ヒラギノ角ゴ Pro W3" pitchFamily="1" charset="-128"/>
              </a:rPr>
              <a:t>19.1 Acid-Base Theories&gt;</a:t>
            </a:r>
          </a:p>
        </p:txBody>
      </p:sp>
      <p:sp>
        <p:nvSpPr>
          <p:cNvPr id="1037" name="Text Box 13"/>
          <p:cNvSpPr txBox="1">
            <a:spLocks noChangeArrowheads="1"/>
          </p:cNvSpPr>
          <p:nvPr userDrawn="1"/>
        </p:nvSpPr>
        <p:spPr bwMode="auto">
          <a:xfrm>
            <a:off x="0" y="6400813"/>
            <a:ext cx="1371600" cy="44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872" tIns="45436" rIns="90872" bIns="45436">
            <a:spAutoFit/>
          </a:bodyPr>
          <a:lstStyle/>
          <a:p>
            <a:pPr eaLnBrk="0" fontAlgn="base" hangingPunct="0">
              <a:spcBef>
                <a:spcPct val="50000"/>
              </a:spcBef>
              <a:spcAft>
                <a:spcPct val="0"/>
              </a:spcAft>
            </a:pPr>
            <a:endParaRPr lang="en-US" altLang="en-US" sz="2300" dirty="0">
              <a:solidFill>
                <a:srgbClr val="000000"/>
              </a:solidFill>
            </a:endParaRPr>
          </a:p>
        </p:txBody>
      </p:sp>
      <p:sp>
        <p:nvSpPr>
          <p:cNvPr id="1038" name="Text Box 14"/>
          <p:cNvSpPr txBox="1">
            <a:spLocks noChangeArrowheads="1"/>
          </p:cNvSpPr>
          <p:nvPr userDrawn="1"/>
        </p:nvSpPr>
        <p:spPr bwMode="auto">
          <a:xfrm>
            <a:off x="76200" y="6521471"/>
            <a:ext cx="1524000" cy="35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872" tIns="45436" rIns="90872" bIns="45436">
            <a:spAutoFit/>
          </a:bodyPr>
          <a:lstStyle/>
          <a:p>
            <a:pPr eaLnBrk="0" fontAlgn="base" hangingPunct="0">
              <a:spcBef>
                <a:spcPct val="50000"/>
              </a:spcBef>
              <a:spcAft>
                <a:spcPct val="0"/>
              </a:spcAft>
            </a:pPr>
            <a:fld id="{94263073-E1A3-40AE-83C2-F5F60CF926FA}" type="slidenum">
              <a:rPr lang="en-US" altLang="en-US" sz="1700">
                <a:solidFill>
                  <a:srgbClr val="000000"/>
                </a:solidFill>
              </a:rPr>
              <a:pPr eaLnBrk="0" fontAlgn="base" hangingPunct="0">
                <a:spcBef>
                  <a:spcPct val="50000"/>
                </a:spcBef>
                <a:spcAft>
                  <a:spcPct val="0"/>
                </a:spcAft>
              </a:pPr>
              <a:t>‹#›</a:t>
            </a:fld>
            <a:endParaRPr lang="en-US" altLang="en-US" sz="1700" dirty="0">
              <a:solidFill>
                <a:srgbClr val="000000"/>
              </a:solidFill>
            </a:endParaRPr>
          </a:p>
        </p:txBody>
      </p:sp>
    </p:spTree>
    <p:extLst>
      <p:ext uri="{BB962C8B-B14F-4D97-AF65-F5344CB8AC3E}">
        <p14:creationId xmlns:p14="http://schemas.microsoft.com/office/powerpoint/2010/main" val="2285494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437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0876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314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175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p:titleStyle>
    <p:bodyStyle>
      <a:lvl1pPr marL="340794" indent="-340794" algn="l" rtl="0" fontAlgn="base">
        <a:spcBef>
          <a:spcPct val="20000"/>
        </a:spcBef>
        <a:spcAft>
          <a:spcPct val="0"/>
        </a:spcAft>
        <a:defRPr sz="3200" b="1" kern="1200">
          <a:solidFill>
            <a:schemeClr val="tx1"/>
          </a:solidFill>
          <a:latin typeface="+mn-lt"/>
          <a:ea typeface="+mn-ea"/>
          <a:cs typeface="+mn-cs"/>
        </a:defRPr>
      </a:lvl1pPr>
      <a:lvl2pPr marL="738358" indent="-283990" algn="l" rtl="0" fontAlgn="base">
        <a:spcBef>
          <a:spcPct val="20000"/>
        </a:spcBef>
        <a:spcAft>
          <a:spcPct val="0"/>
        </a:spcAft>
        <a:defRPr sz="3200" kern="1200">
          <a:solidFill>
            <a:schemeClr val="tx1"/>
          </a:solidFill>
          <a:latin typeface="+mn-lt"/>
          <a:ea typeface="+mn-ea"/>
          <a:cs typeface="+mn-cs"/>
        </a:defRPr>
      </a:lvl2pPr>
      <a:lvl3pPr marL="1135947" indent="-227183" algn="l" rtl="0" fontAlgn="base">
        <a:spcBef>
          <a:spcPct val="20000"/>
        </a:spcBef>
        <a:spcAft>
          <a:spcPct val="0"/>
        </a:spcAft>
        <a:buChar char="•"/>
        <a:defRPr sz="2700" kern="1200">
          <a:solidFill>
            <a:schemeClr val="tx1"/>
          </a:solidFill>
          <a:latin typeface="+mn-lt"/>
          <a:ea typeface="+mn-ea"/>
          <a:cs typeface="+mn-cs"/>
        </a:defRPr>
      </a:lvl3pPr>
      <a:lvl4pPr marL="1590322" indent="-227183" algn="l" rtl="0" fontAlgn="base">
        <a:spcBef>
          <a:spcPct val="20000"/>
        </a:spcBef>
        <a:spcAft>
          <a:spcPct val="0"/>
        </a:spcAft>
        <a:defRPr sz="2700" kern="1200">
          <a:solidFill>
            <a:schemeClr val="tx1"/>
          </a:solidFill>
          <a:latin typeface="+mn-lt"/>
          <a:ea typeface="+mn-ea"/>
          <a:cs typeface="+mn-cs"/>
        </a:defRPr>
      </a:lvl4pPr>
      <a:lvl5pPr marL="2044709" indent="-227183" algn="l" rtl="0" fontAlgn="base">
        <a:spcBef>
          <a:spcPct val="20000"/>
        </a:spcBef>
        <a:spcAft>
          <a:spcPct val="0"/>
        </a:spcAft>
        <a:defRPr sz="2300" kern="1200">
          <a:solidFill>
            <a:schemeClr val="tx1"/>
          </a:solidFill>
          <a:latin typeface="+mn-lt"/>
          <a:ea typeface="+mn-ea"/>
          <a:cs typeface="+mn-cs"/>
        </a:defRPr>
      </a:lvl5pPr>
      <a:lvl6pPr marL="2499084" indent="-227183" algn="l" defTabSz="90876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3456" indent="-227183" algn="l" defTabSz="90876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07834" indent="-227183" algn="l" defTabSz="90876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2212" indent="-227183" algn="l" defTabSz="90876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8766" rtl="0" eaLnBrk="1" latinLnBrk="0" hangingPunct="1">
        <a:defRPr sz="1900" kern="1200">
          <a:solidFill>
            <a:schemeClr val="tx1"/>
          </a:solidFill>
          <a:latin typeface="+mn-lt"/>
          <a:ea typeface="+mn-ea"/>
          <a:cs typeface="+mn-cs"/>
        </a:defRPr>
      </a:lvl1pPr>
      <a:lvl2pPr marL="454378" algn="l" defTabSz="908766" rtl="0" eaLnBrk="1" latinLnBrk="0" hangingPunct="1">
        <a:defRPr sz="1900" kern="1200">
          <a:solidFill>
            <a:schemeClr val="tx1"/>
          </a:solidFill>
          <a:latin typeface="+mn-lt"/>
          <a:ea typeface="+mn-ea"/>
          <a:cs typeface="+mn-cs"/>
        </a:defRPr>
      </a:lvl2pPr>
      <a:lvl3pPr marL="908766" algn="l" defTabSz="908766" rtl="0" eaLnBrk="1" latinLnBrk="0" hangingPunct="1">
        <a:defRPr sz="1900" kern="1200">
          <a:solidFill>
            <a:schemeClr val="tx1"/>
          </a:solidFill>
          <a:latin typeface="+mn-lt"/>
          <a:ea typeface="+mn-ea"/>
          <a:cs typeface="+mn-cs"/>
        </a:defRPr>
      </a:lvl3pPr>
      <a:lvl4pPr marL="1363140" algn="l" defTabSz="908766" rtl="0" eaLnBrk="1" latinLnBrk="0" hangingPunct="1">
        <a:defRPr sz="1900" kern="1200">
          <a:solidFill>
            <a:schemeClr val="tx1"/>
          </a:solidFill>
          <a:latin typeface="+mn-lt"/>
          <a:ea typeface="+mn-ea"/>
          <a:cs typeface="+mn-cs"/>
        </a:defRPr>
      </a:lvl4pPr>
      <a:lvl5pPr marL="1817524" algn="l" defTabSz="908766" rtl="0" eaLnBrk="1" latinLnBrk="0" hangingPunct="1">
        <a:defRPr sz="1900" kern="1200">
          <a:solidFill>
            <a:schemeClr val="tx1"/>
          </a:solidFill>
          <a:latin typeface="+mn-lt"/>
          <a:ea typeface="+mn-ea"/>
          <a:cs typeface="+mn-cs"/>
        </a:defRPr>
      </a:lvl5pPr>
      <a:lvl6pPr marL="2271900" algn="l" defTabSz="908766" rtl="0" eaLnBrk="1" latinLnBrk="0" hangingPunct="1">
        <a:defRPr sz="1900" kern="1200">
          <a:solidFill>
            <a:schemeClr val="tx1"/>
          </a:solidFill>
          <a:latin typeface="+mn-lt"/>
          <a:ea typeface="+mn-ea"/>
          <a:cs typeface="+mn-cs"/>
        </a:defRPr>
      </a:lvl6pPr>
      <a:lvl7pPr marL="2726271" algn="l" defTabSz="908766" rtl="0" eaLnBrk="1" latinLnBrk="0" hangingPunct="1">
        <a:defRPr sz="1900" kern="1200">
          <a:solidFill>
            <a:schemeClr val="tx1"/>
          </a:solidFill>
          <a:latin typeface="+mn-lt"/>
          <a:ea typeface="+mn-ea"/>
          <a:cs typeface="+mn-cs"/>
        </a:defRPr>
      </a:lvl7pPr>
      <a:lvl8pPr marL="3180649" algn="l" defTabSz="908766" rtl="0" eaLnBrk="1" latinLnBrk="0" hangingPunct="1">
        <a:defRPr sz="1900" kern="1200">
          <a:solidFill>
            <a:schemeClr val="tx1"/>
          </a:solidFill>
          <a:latin typeface="+mn-lt"/>
          <a:ea typeface="+mn-ea"/>
          <a:cs typeface="+mn-cs"/>
        </a:defRPr>
      </a:lvl8pPr>
      <a:lvl9pPr marL="3635027" algn="l" defTabSz="908766"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891" tIns="134184" rIns="325891" bIns="134184"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059" tIns="191700" rIns="345059" bIns="19170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2"/>
            <a:ext cx="495842" cy="1078450"/>
          </a:xfrm>
          <a:prstGeom prst="rect">
            <a:avLst/>
          </a:prstGeom>
          <a:noFill/>
        </p:spPr>
        <p:txBody>
          <a:bodyPr wrap="square" lIns="191700" tIns="95860" rIns="191700" bIns="95860" rtlCol="0">
            <a:spAutoFit/>
          </a:bodyPr>
          <a:lstStyle/>
          <a:p>
            <a:pPr defTabSz="912510" fontAlgn="base">
              <a:lnSpc>
                <a:spcPct val="115000"/>
              </a:lnSpc>
              <a:spcBef>
                <a:spcPct val="20000"/>
              </a:spcBef>
              <a:spcAft>
                <a:spcPct val="0"/>
              </a:spcAft>
              <a:buClr>
                <a:srgbClr val="2877C4"/>
              </a:buClr>
              <a:buFont typeface="Wingdings" pitchFamily="2" charset="2"/>
              <a:buNone/>
            </a:pPr>
            <a:r>
              <a:rPr lang="en-US" sz="5000" dirty="0">
                <a:solidFill>
                  <a:srgbClr val="4D4F58"/>
                </a:solidFill>
              </a:rPr>
              <a:t>*</a:t>
            </a:r>
          </a:p>
        </p:txBody>
      </p:sp>
    </p:spTree>
    <p:extLst>
      <p:ext uri="{BB962C8B-B14F-4D97-AF65-F5344CB8AC3E}">
        <p14:creationId xmlns:p14="http://schemas.microsoft.com/office/powerpoint/2010/main" val="384867136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Lst>
  <p:hf sldNum="0" hdr="0" dt="0"/>
  <p:txStyles>
    <p:titleStyle>
      <a:lvl1pPr marL="1141552" indent="-114155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939" algn="l" rtl="0" eaLnBrk="1" fontAlgn="base" hangingPunct="1">
        <a:spcBef>
          <a:spcPct val="0"/>
        </a:spcBef>
        <a:spcAft>
          <a:spcPct val="0"/>
        </a:spcAft>
        <a:defRPr sz="3200" b="1">
          <a:solidFill>
            <a:srgbClr val="2877C4"/>
          </a:solidFill>
          <a:latin typeface="Arial" charset="0"/>
        </a:defRPr>
      </a:lvl6pPr>
      <a:lvl7pPr marL="911886" algn="l" rtl="0" eaLnBrk="1" fontAlgn="base" hangingPunct="1">
        <a:spcBef>
          <a:spcPct val="0"/>
        </a:spcBef>
        <a:spcAft>
          <a:spcPct val="0"/>
        </a:spcAft>
        <a:defRPr sz="3200" b="1">
          <a:solidFill>
            <a:srgbClr val="2877C4"/>
          </a:solidFill>
          <a:latin typeface="Arial" charset="0"/>
        </a:defRPr>
      </a:lvl7pPr>
      <a:lvl8pPr marL="1367835" algn="l" rtl="0" eaLnBrk="1" fontAlgn="base" hangingPunct="1">
        <a:spcBef>
          <a:spcPct val="0"/>
        </a:spcBef>
        <a:spcAft>
          <a:spcPct val="0"/>
        </a:spcAft>
        <a:defRPr sz="3200" b="1">
          <a:solidFill>
            <a:srgbClr val="2877C4"/>
          </a:solidFill>
          <a:latin typeface="Arial" charset="0"/>
        </a:defRPr>
      </a:lvl8pPr>
      <a:lvl9pPr marL="182378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296" indent="-236296"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096" indent="-366096"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9730" indent="-234302"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0164" indent="-226382" algn="l" rtl="0" eaLnBrk="1" fontAlgn="base" hangingPunct="1">
        <a:lnSpc>
          <a:spcPct val="115000"/>
        </a:lnSpc>
        <a:spcBef>
          <a:spcPct val="20000"/>
        </a:spcBef>
        <a:spcAft>
          <a:spcPct val="0"/>
        </a:spcAft>
        <a:buChar char="»"/>
        <a:defRPr sz="2100">
          <a:solidFill>
            <a:srgbClr val="000000"/>
          </a:solidFill>
          <a:latin typeface="+mn-lt"/>
        </a:defRPr>
      </a:lvl5pPr>
      <a:lvl6pPr marL="2506105" indent="-226382" algn="l" rtl="0" eaLnBrk="1" fontAlgn="base" hangingPunct="1">
        <a:lnSpc>
          <a:spcPct val="115000"/>
        </a:lnSpc>
        <a:spcBef>
          <a:spcPct val="20000"/>
        </a:spcBef>
        <a:spcAft>
          <a:spcPct val="0"/>
        </a:spcAft>
        <a:buChar char="»"/>
        <a:defRPr sz="2100">
          <a:solidFill>
            <a:srgbClr val="000000"/>
          </a:solidFill>
          <a:latin typeface="+mn-lt"/>
        </a:defRPr>
      </a:lvl6pPr>
      <a:lvl7pPr marL="2962048" indent="-226382" algn="l" rtl="0" eaLnBrk="1" fontAlgn="base" hangingPunct="1">
        <a:lnSpc>
          <a:spcPct val="115000"/>
        </a:lnSpc>
        <a:spcBef>
          <a:spcPct val="20000"/>
        </a:spcBef>
        <a:spcAft>
          <a:spcPct val="0"/>
        </a:spcAft>
        <a:buChar char="»"/>
        <a:defRPr sz="2100">
          <a:solidFill>
            <a:srgbClr val="000000"/>
          </a:solidFill>
          <a:latin typeface="+mn-lt"/>
        </a:defRPr>
      </a:lvl7pPr>
      <a:lvl8pPr marL="3417995" indent="-226382" algn="l" rtl="0" eaLnBrk="1" fontAlgn="base" hangingPunct="1">
        <a:lnSpc>
          <a:spcPct val="115000"/>
        </a:lnSpc>
        <a:spcBef>
          <a:spcPct val="20000"/>
        </a:spcBef>
        <a:spcAft>
          <a:spcPct val="0"/>
        </a:spcAft>
        <a:buChar char="»"/>
        <a:defRPr sz="2100">
          <a:solidFill>
            <a:srgbClr val="000000"/>
          </a:solidFill>
          <a:latin typeface="+mn-lt"/>
        </a:defRPr>
      </a:lvl8pPr>
      <a:lvl9pPr marL="3873938" indent="-22638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886" rtl="0" eaLnBrk="1" latinLnBrk="0" hangingPunct="1">
        <a:defRPr sz="1900" kern="1200">
          <a:solidFill>
            <a:schemeClr val="tx1"/>
          </a:solidFill>
          <a:latin typeface="+mn-lt"/>
          <a:ea typeface="+mn-ea"/>
          <a:cs typeface="+mn-cs"/>
        </a:defRPr>
      </a:lvl1pPr>
      <a:lvl2pPr marL="455939" algn="l" defTabSz="911886" rtl="0" eaLnBrk="1" latinLnBrk="0" hangingPunct="1">
        <a:defRPr sz="1900" kern="1200">
          <a:solidFill>
            <a:schemeClr val="tx1"/>
          </a:solidFill>
          <a:latin typeface="+mn-lt"/>
          <a:ea typeface="+mn-ea"/>
          <a:cs typeface="+mn-cs"/>
        </a:defRPr>
      </a:lvl2pPr>
      <a:lvl3pPr marL="911886" algn="l" defTabSz="911886" rtl="0" eaLnBrk="1" latinLnBrk="0" hangingPunct="1">
        <a:defRPr sz="1900" kern="1200">
          <a:solidFill>
            <a:schemeClr val="tx1"/>
          </a:solidFill>
          <a:latin typeface="+mn-lt"/>
          <a:ea typeface="+mn-ea"/>
          <a:cs typeface="+mn-cs"/>
        </a:defRPr>
      </a:lvl3pPr>
      <a:lvl4pPr marL="1367835" algn="l" defTabSz="911886" rtl="0" eaLnBrk="1" latinLnBrk="0" hangingPunct="1">
        <a:defRPr sz="1900" kern="1200">
          <a:solidFill>
            <a:schemeClr val="tx1"/>
          </a:solidFill>
          <a:latin typeface="+mn-lt"/>
          <a:ea typeface="+mn-ea"/>
          <a:cs typeface="+mn-cs"/>
        </a:defRPr>
      </a:lvl4pPr>
      <a:lvl5pPr marL="1823782" algn="l" defTabSz="911886" rtl="0" eaLnBrk="1" latinLnBrk="0" hangingPunct="1">
        <a:defRPr sz="1900" kern="1200">
          <a:solidFill>
            <a:schemeClr val="tx1"/>
          </a:solidFill>
          <a:latin typeface="+mn-lt"/>
          <a:ea typeface="+mn-ea"/>
          <a:cs typeface="+mn-cs"/>
        </a:defRPr>
      </a:lvl5pPr>
      <a:lvl6pPr marL="2279721" algn="l" defTabSz="911886" rtl="0" eaLnBrk="1" latinLnBrk="0" hangingPunct="1">
        <a:defRPr sz="1900" kern="1200">
          <a:solidFill>
            <a:schemeClr val="tx1"/>
          </a:solidFill>
          <a:latin typeface="+mn-lt"/>
          <a:ea typeface="+mn-ea"/>
          <a:cs typeface="+mn-cs"/>
        </a:defRPr>
      </a:lvl6pPr>
      <a:lvl7pPr marL="2735662" algn="l" defTabSz="911886" rtl="0" eaLnBrk="1" latinLnBrk="0" hangingPunct="1">
        <a:defRPr sz="1900" kern="1200">
          <a:solidFill>
            <a:schemeClr val="tx1"/>
          </a:solidFill>
          <a:latin typeface="+mn-lt"/>
          <a:ea typeface="+mn-ea"/>
          <a:cs typeface="+mn-cs"/>
        </a:defRPr>
      </a:lvl7pPr>
      <a:lvl8pPr marL="3191605" algn="l" defTabSz="911886" rtl="0" eaLnBrk="1" latinLnBrk="0" hangingPunct="1">
        <a:defRPr sz="1900" kern="1200">
          <a:solidFill>
            <a:schemeClr val="tx1"/>
          </a:solidFill>
          <a:latin typeface="+mn-lt"/>
          <a:ea typeface="+mn-ea"/>
          <a:cs typeface="+mn-cs"/>
        </a:defRPr>
      </a:lvl8pPr>
      <a:lvl9pPr marL="3647552" algn="l" defTabSz="911886"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966" tIns="134216" rIns="325966" bIns="134216"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138" tIns="191744" rIns="345138" bIns="19174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2"/>
            <a:ext cx="495842" cy="1078492"/>
          </a:xfrm>
          <a:prstGeom prst="rect">
            <a:avLst/>
          </a:prstGeom>
          <a:noFill/>
        </p:spPr>
        <p:txBody>
          <a:bodyPr wrap="square" lIns="191744" tIns="95881" rIns="191744" bIns="95881" rtlCol="0">
            <a:spAutoFit/>
          </a:bodyPr>
          <a:lstStyle/>
          <a:p>
            <a:pPr defTabSz="912720" fontAlgn="base">
              <a:lnSpc>
                <a:spcPct val="115000"/>
              </a:lnSpc>
              <a:spcBef>
                <a:spcPct val="20000"/>
              </a:spcBef>
              <a:spcAft>
                <a:spcPct val="0"/>
              </a:spcAft>
              <a:buClr>
                <a:srgbClr val="2877C4"/>
              </a:buClr>
              <a:buFont typeface="Wingdings" pitchFamily="2" charset="2"/>
              <a:buNone/>
            </a:pPr>
            <a:r>
              <a:rPr lang="en-US" sz="5000" dirty="0">
                <a:solidFill>
                  <a:srgbClr val="4D4F58"/>
                </a:solidFill>
              </a:rPr>
              <a:t>*</a:t>
            </a:r>
          </a:p>
        </p:txBody>
      </p:sp>
    </p:spTree>
    <p:extLst>
      <p:ext uri="{BB962C8B-B14F-4D97-AF65-F5344CB8AC3E}">
        <p14:creationId xmlns:p14="http://schemas.microsoft.com/office/powerpoint/2010/main" val="99601397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Lst>
  <p:hf sldNum="0" hdr="0" dt="0"/>
  <p:txStyles>
    <p:titleStyle>
      <a:lvl1pPr marL="1141814" indent="-1141814"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044" algn="l" rtl="0" eaLnBrk="1" fontAlgn="base" hangingPunct="1">
        <a:spcBef>
          <a:spcPct val="0"/>
        </a:spcBef>
        <a:spcAft>
          <a:spcPct val="0"/>
        </a:spcAft>
        <a:defRPr sz="3200" b="1">
          <a:solidFill>
            <a:srgbClr val="2877C4"/>
          </a:solidFill>
          <a:latin typeface="Arial" charset="0"/>
        </a:defRPr>
      </a:lvl6pPr>
      <a:lvl7pPr marL="912094" algn="l" rtl="0" eaLnBrk="1" fontAlgn="base" hangingPunct="1">
        <a:spcBef>
          <a:spcPct val="0"/>
        </a:spcBef>
        <a:spcAft>
          <a:spcPct val="0"/>
        </a:spcAft>
        <a:defRPr sz="3200" b="1">
          <a:solidFill>
            <a:srgbClr val="2877C4"/>
          </a:solidFill>
          <a:latin typeface="Arial" charset="0"/>
        </a:defRPr>
      </a:lvl7pPr>
      <a:lvl8pPr marL="1368148" algn="l" rtl="0" eaLnBrk="1" fontAlgn="base" hangingPunct="1">
        <a:spcBef>
          <a:spcPct val="0"/>
        </a:spcBef>
        <a:spcAft>
          <a:spcPct val="0"/>
        </a:spcAft>
        <a:defRPr sz="3200" b="1">
          <a:solidFill>
            <a:srgbClr val="2877C4"/>
          </a:solidFill>
          <a:latin typeface="Arial" charset="0"/>
        </a:defRPr>
      </a:lvl8pPr>
      <a:lvl9pPr marL="182420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351" indent="-236351"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180" indent="-366180"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0072" indent="-234357"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0635" indent="-226435" algn="l" rtl="0" eaLnBrk="1" fontAlgn="base" hangingPunct="1">
        <a:lnSpc>
          <a:spcPct val="115000"/>
        </a:lnSpc>
        <a:spcBef>
          <a:spcPct val="20000"/>
        </a:spcBef>
        <a:spcAft>
          <a:spcPct val="0"/>
        </a:spcAft>
        <a:buChar char="»"/>
        <a:defRPr sz="2100">
          <a:solidFill>
            <a:srgbClr val="000000"/>
          </a:solidFill>
          <a:latin typeface="+mn-lt"/>
        </a:defRPr>
      </a:lvl5pPr>
      <a:lvl6pPr marL="2506681" indent="-226435" algn="l" rtl="0" eaLnBrk="1" fontAlgn="base" hangingPunct="1">
        <a:lnSpc>
          <a:spcPct val="115000"/>
        </a:lnSpc>
        <a:spcBef>
          <a:spcPct val="20000"/>
        </a:spcBef>
        <a:spcAft>
          <a:spcPct val="0"/>
        </a:spcAft>
        <a:buChar char="»"/>
        <a:defRPr sz="2100">
          <a:solidFill>
            <a:srgbClr val="000000"/>
          </a:solidFill>
          <a:latin typeface="+mn-lt"/>
        </a:defRPr>
      </a:lvl6pPr>
      <a:lvl7pPr marL="2962727" indent="-226435" algn="l" rtl="0" eaLnBrk="1" fontAlgn="base" hangingPunct="1">
        <a:lnSpc>
          <a:spcPct val="115000"/>
        </a:lnSpc>
        <a:spcBef>
          <a:spcPct val="20000"/>
        </a:spcBef>
        <a:spcAft>
          <a:spcPct val="0"/>
        </a:spcAft>
        <a:buChar char="»"/>
        <a:defRPr sz="2100">
          <a:solidFill>
            <a:srgbClr val="000000"/>
          </a:solidFill>
          <a:latin typeface="+mn-lt"/>
        </a:defRPr>
      </a:lvl7pPr>
      <a:lvl8pPr marL="3418779" indent="-226435" algn="l" rtl="0" eaLnBrk="1" fontAlgn="base" hangingPunct="1">
        <a:lnSpc>
          <a:spcPct val="115000"/>
        </a:lnSpc>
        <a:spcBef>
          <a:spcPct val="20000"/>
        </a:spcBef>
        <a:spcAft>
          <a:spcPct val="0"/>
        </a:spcAft>
        <a:buChar char="»"/>
        <a:defRPr sz="2100">
          <a:solidFill>
            <a:srgbClr val="000000"/>
          </a:solidFill>
          <a:latin typeface="+mn-lt"/>
        </a:defRPr>
      </a:lvl8pPr>
      <a:lvl9pPr marL="3874827" indent="-22643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094" rtl="0" eaLnBrk="1" latinLnBrk="0" hangingPunct="1">
        <a:defRPr sz="1900" kern="1200">
          <a:solidFill>
            <a:schemeClr val="tx1"/>
          </a:solidFill>
          <a:latin typeface="+mn-lt"/>
          <a:ea typeface="+mn-ea"/>
          <a:cs typeface="+mn-cs"/>
        </a:defRPr>
      </a:lvl1pPr>
      <a:lvl2pPr marL="456044" algn="l" defTabSz="912094" rtl="0" eaLnBrk="1" latinLnBrk="0" hangingPunct="1">
        <a:defRPr sz="1900" kern="1200">
          <a:solidFill>
            <a:schemeClr val="tx1"/>
          </a:solidFill>
          <a:latin typeface="+mn-lt"/>
          <a:ea typeface="+mn-ea"/>
          <a:cs typeface="+mn-cs"/>
        </a:defRPr>
      </a:lvl2pPr>
      <a:lvl3pPr marL="912094" algn="l" defTabSz="912094" rtl="0" eaLnBrk="1" latinLnBrk="0" hangingPunct="1">
        <a:defRPr sz="1900" kern="1200">
          <a:solidFill>
            <a:schemeClr val="tx1"/>
          </a:solidFill>
          <a:latin typeface="+mn-lt"/>
          <a:ea typeface="+mn-ea"/>
          <a:cs typeface="+mn-cs"/>
        </a:defRPr>
      </a:lvl3pPr>
      <a:lvl4pPr marL="1368148" algn="l" defTabSz="912094" rtl="0" eaLnBrk="1" latinLnBrk="0" hangingPunct="1">
        <a:defRPr sz="1900" kern="1200">
          <a:solidFill>
            <a:schemeClr val="tx1"/>
          </a:solidFill>
          <a:latin typeface="+mn-lt"/>
          <a:ea typeface="+mn-ea"/>
          <a:cs typeface="+mn-cs"/>
        </a:defRPr>
      </a:lvl4pPr>
      <a:lvl5pPr marL="1824200" algn="l" defTabSz="912094" rtl="0" eaLnBrk="1" latinLnBrk="0" hangingPunct="1">
        <a:defRPr sz="1900" kern="1200">
          <a:solidFill>
            <a:schemeClr val="tx1"/>
          </a:solidFill>
          <a:latin typeface="+mn-lt"/>
          <a:ea typeface="+mn-ea"/>
          <a:cs typeface="+mn-cs"/>
        </a:defRPr>
      </a:lvl5pPr>
      <a:lvl6pPr marL="2280244" algn="l" defTabSz="912094" rtl="0" eaLnBrk="1" latinLnBrk="0" hangingPunct="1">
        <a:defRPr sz="1900" kern="1200">
          <a:solidFill>
            <a:schemeClr val="tx1"/>
          </a:solidFill>
          <a:latin typeface="+mn-lt"/>
          <a:ea typeface="+mn-ea"/>
          <a:cs typeface="+mn-cs"/>
        </a:defRPr>
      </a:lvl6pPr>
      <a:lvl7pPr marL="2736290" algn="l" defTabSz="912094" rtl="0" eaLnBrk="1" latinLnBrk="0" hangingPunct="1">
        <a:defRPr sz="1900" kern="1200">
          <a:solidFill>
            <a:schemeClr val="tx1"/>
          </a:solidFill>
          <a:latin typeface="+mn-lt"/>
          <a:ea typeface="+mn-ea"/>
          <a:cs typeface="+mn-cs"/>
        </a:defRPr>
      </a:lvl7pPr>
      <a:lvl8pPr marL="3192336" algn="l" defTabSz="912094" rtl="0" eaLnBrk="1" latinLnBrk="0" hangingPunct="1">
        <a:defRPr sz="1900" kern="1200">
          <a:solidFill>
            <a:schemeClr val="tx1"/>
          </a:solidFill>
          <a:latin typeface="+mn-lt"/>
          <a:ea typeface="+mn-ea"/>
          <a:cs typeface="+mn-cs"/>
        </a:defRPr>
      </a:lvl8pPr>
      <a:lvl9pPr marL="3648388" algn="l" defTabSz="91209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6116" tIns="134279" rIns="326116" bIns="134279"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98" tIns="191832" rIns="345298" bIns="19183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4"/>
            <a:ext cx="495842" cy="1078577"/>
          </a:xfrm>
          <a:prstGeom prst="rect">
            <a:avLst/>
          </a:prstGeom>
          <a:noFill/>
        </p:spPr>
        <p:txBody>
          <a:bodyPr wrap="square" lIns="191832" tIns="95923" rIns="191832" bIns="95923" rtlCol="0">
            <a:spAutoFit/>
          </a:bodyPr>
          <a:lstStyle/>
          <a:p>
            <a:pPr defTabSz="913140" fontAlgn="base">
              <a:lnSpc>
                <a:spcPct val="115000"/>
              </a:lnSpc>
              <a:spcBef>
                <a:spcPct val="20000"/>
              </a:spcBef>
              <a:spcAft>
                <a:spcPct val="0"/>
              </a:spcAft>
              <a:buClr>
                <a:srgbClr val="2877C4"/>
              </a:buClr>
              <a:buFont typeface="Wingdings" pitchFamily="2" charset="2"/>
              <a:buNone/>
            </a:pPr>
            <a:r>
              <a:rPr lang="en-US" sz="5000" dirty="0">
                <a:solidFill>
                  <a:srgbClr val="4D4F58"/>
                </a:solidFill>
              </a:rPr>
              <a:t>*</a:t>
            </a:r>
          </a:p>
        </p:txBody>
      </p:sp>
    </p:spTree>
    <p:extLst>
      <p:ext uri="{BB962C8B-B14F-4D97-AF65-F5344CB8AC3E}">
        <p14:creationId xmlns:p14="http://schemas.microsoft.com/office/powerpoint/2010/main" val="368124545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Lst>
  <p:hf sldNum="0" hdr="0" dt="0"/>
  <p:txStyles>
    <p:titleStyle>
      <a:lvl1pPr marL="1142339" indent="-114233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254" algn="l" rtl="0" eaLnBrk="1" fontAlgn="base" hangingPunct="1">
        <a:spcBef>
          <a:spcPct val="0"/>
        </a:spcBef>
        <a:spcAft>
          <a:spcPct val="0"/>
        </a:spcAft>
        <a:defRPr sz="3200" b="1">
          <a:solidFill>
            <a:srgbClr val="2877C4"/>
          </a:solidFill>
          <a:latin typeface="Arial" charset="0"/>
        </a:defRPr>
      </a:lvl6pPr>
      <a:lvl7pPr marL="912510" algn="l" rtl="0" eaLnBrk="1" fontAlgn="base" hangingPunct="1">
        <a:spcBef>
          <a:spcPct val="0"/>
        </a:spcBef>
        <a:spcAft>
          <a:spcPct val="0"/>
        </a:spcAft>
        <a:defRPr sz="3200" b="1">
          <a:solidFill>
            <a:srgbClr val="2877C4"/>
          </a:solidFill>
          <a:latin typeface="Arial" charset="0"/>
        </a:defRPr>
      </a:lvl7pPr>
      <a:lvl8pPr marL="1368774" algn="l" rtl="0" eaLnBrk="1" fontAlgn="base" hangingPunct="1">
        <a:spcBef>
          <a:spcPct val="0"/>
        </a:spcBef>
        <a:spcAft>
          <a:spcPct val="0"/>
        </a:spcAft>
        <a:defRPr sz="3200" b="1">
          <a:solidFill>
            <a:srgbClr val="2877C4"/>
          </a:solidFill>
          <a:latin typeface="Arial" charset="0"/>
        </a:defRPr>
      </a:lvl8pPr>
      <a:lvl9pPr marL="182503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460" indent="-236460"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348" indent="-366348"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0757" indent="-23446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1576" indent="-226540" algn="l" rtl="0" eaLnBrk="1" fontAlgn="base" hangingPunct="1">
        <a:lnSpc>
          <a:spcPct val="115000"/>
        </a:lnSpc>
        <a:spcBef>
          <a:spcPct val="20000"/>
        </a:spcBef>
        <a:spcAft>
          <a:spcPct val="0"/>
        </a:spcAft>
        <a:buChar char="»"/>
        <a:defRPr sz="2100">
          <a:solidFill>
            <a:srgbClr val="000000"/>
          </a:solidFill>
          <a:latin typeface="+mn-lt"/>
        </a:defRPr>
      </a:lvl5pPr>
      <a:lvl6pPr marL="2507832" indent="-226540" algn="l" rtl="0" eaLnBrk="1" fontAlgn="base" hangingPunct="1">
        <a:lnSpc>
          <a:spcPct val="115000"/>
        </a:lnSpc>
        <a:spcBef>
          <a:spcPct val="20000"/>
        </a:spcBef>
        <a:spcAft>
          <a:spcPct val="0"/>
        </a:spcAft>
        <a:buChar char="»"/>
        <a:defRPr sz="2100">
          <a:solidFill>
            <a:srgbClr val="000000"/>
          </a:solidFill>
          <a:latin typeface="+mn-lt"/>
        </a:defRPr>
      </a:lvl6pPr>
      <a:lvl7pPr marL="2964088" indent="-226540" algn="l" rtl="0" eaLnBrk="1" fontAlgn="base" hangingPunct="1">
        <a:lnSpc>
          <a:spcPct val="115000"/>
        </a:lnSpc>
        <a:spcBef>
          <a:spcPct val="20000"/>
        </a:spcBef>
        <a:spcAft>
          <a:spcPct val="0"/>
        </a:spcAft>
        <a:buChar char="»"/>
        <a:defRPr sz="2100">
          <a:solidFill>
            <a:srgbClr val="000000"/>
          </a:solidFill>
          <a:latin typeface="+mn-lt"/>
        </a:defRPr>
      </a:lvl7pPr>
      <a:lvl8pPr marL="3420346" indent="-226540" algn="l" rtl="0" eaLnBrk="1" fontAlgn="base" hangingPunct="1">
        <a:lnSpc>
          <a:spcPct val="115000"/>
        </a:lnSpc>
        <a:spcBef>
          <a:spcPct val="20000"/>
        </a:spcBef>
        <a:spcAft>
          <a:spcPct val="0"/>
        </a:spcAft>
        <a:buChar char="»"/>
        <a:defRPr sz="2100">
          <a:solidFill>
            <a:srgbClr val="000000"/>
          </a:solidFill>
          <a:latin typeface="+mn-lt"/>
        </a:defRPr>
      </a:lvl8pPr>
      <a:lvl9pPr marL="3876604" indent="-22654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510" rtl="0" eaLnBrk="1" latinLnBrk="0" hangingPunct="1">
        <a:defRPr sz="1900" kern="1200">
          <a:solidFill>
            <a:schemeClr val="tx1"/>
          </a:solidFill>
          <a:latin typeface="+mn-lt"/>
          <a:ea typeface="+mn-ea"/>
          <a:cs typeface="+mn-cs"/>
        </a:defRPr>
      </a:lvl1pPr>
      <a:lvl2pPr marL="456254" algn="l" defTabSz="912510" rtl="0" eaLnBrk="1" latinLnBrk="0" hangingPunct="1">
        <a:defRPr sz="1900" kern="1200">
          <a:solidFill>
            <a:schemeClr val="tx1"/>
          </a:solidFill>
          <a:latin typeface="+mn-lt"/>
          <a:ea typeface="+mn-ea"/>
          <a:cs typeface="+mn-cs"/>
        </a:defRPr>
      </a:lvl2pPr>
      <a:lvl3pPr marL="912510" algn="l" defTabSz="912510" rtl="0" eaLnBrk="1" latinLnBrk="0" hangingPunct="1">
        <a:defRPr sz="1900" kern="1200">
          <a:solidFill>
            <a:schemeClr val="tx1"/>
          </a:solidFill>
          <a:latin typeface="+mn-lt"/>
          <a:ea typeface="+mn-ea"/>
          <a:cs typeface="+mn-cs"/>
        </a:defRPr>
      </a:lvl3pPr>
      <a:lvl4pPr marL="1368774" algn="l" defTabSz="912510" rtl="0" eaLnBrk="1" latinLnBrk="0" hangingPunct="1">
        <a:defRPr sz="1900" kern="1200">
          <a:solidFill>
            <a:schemeClr val="tx1"/>
          </a:solidFill>
          <a:latin typeface="+mn-lt"/>
          <a:ea typeface="+mn-ea"/>
          <a:cs typeface="+mn-cs"/>
        </a:defRPr>
      </a:lvl4pPr>
      <a:lvl5pPr marL="1825036" algn="l" defTabSz="912510" rtl="0" eaLnBrk="1" latinLnBrk="0" hangingPunct="1">
        <a:defRPr sz="1900" kern="1200">
          <a:solidFill>
            <a:schemeClr val="tx1"/>
          </a:solidFill>
          <a:latin typeface="+mn-lt"/>
          <a:ea typeface="+mn-ea"/>
          <a:cs typeface="+mn-cs"/>
        </a:defRPr>
      </a:lvl5pPr>
      <a:lvl6pPr marL="2281290" algn="l" defTabSz="912510" rtl="0" eaLnBrk="1" latinLnBrk="0" hangingPunct="1">
        <a:defRPr sz="1900" kern="1200">
          <a:solidFill>
            <a:schemeClr val="tx1"/>
          </a:solidFill>
          <a:latin typeface="+mn-lt"/>
          <a:ea typeface="+mn-ea"/>
          <a:cs typeface="+mn-cs"/>
        </a:defRPr>
      </a:lvl6pPr>
      <a:lvl7pPr marL="2737546" algn="l" defTabSz="912510" rtl="0" eaLnBrk="1" latinLnBrk="0" hangingPunct="1">
        <a:defRPr sz="1900" kern="1200">
          <a:solidFill>
            <a:schemeClr val="tx1"/>
          </a:solidFill>
          <a:latin typeface="+mn-lt"/>
          <a:ea typeface="+mn-ea"/>
          <a:cs typeface="+mn-cs"/>
        </a:defRPr>
      </a:lvl7pPr>
      <a:lvl8pPr marL="3193800" algn="l" defTabSz="912510" rtl="0" eaLnBrk="1" latinLnBrk="0" hangingPunct="1">
        <a:defRPr sz="1900" kern="1200">
          <a:solidFill>
            <a:schemeClr val="tx1"/>
          </a:solidFill>
          <a:latin typeface="+mn-lt"/>
          <a:ea typeface="+mn-ea"/>
          <a:cs typeface="+mn-cs"/>
        </a:defRPr>
      </a:lvl8pPr>
      <a:lvl9pPr marL="3650060" algn="l" defTabSz="912510"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09187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Lst>
  <p:hf sldNum="0" hdr="0" dt="0"/>
  <p:txStyles>
    <p:title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30029" indent="-22844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5327" indent="-226855"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2812" indent="-23478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4400" indent="-226855" algn="l" rtl="0" eaLnBrk="1" fontAlgn="base" hangingPunct="1">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C000"/>
            </a:gs>
            <a:gs pos="9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 y="5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0872" tIns="45436" rIns="90872" bIns="45436" anchor="ctr"/>
          <a:lstStyle/>
          <a:p>
            <a:pPr eaLnBrk="0" fontAlgn="base" hangingPunct="0">
              <a:spcBef>
                <a:spcPct val="0"/>
              </a:spcBef>
              <a:spcAft>
                <a:spcPct val="0"/>
              </a:spcAft>
            </a:pPr>
            <a:endParaRPr lang="en-US" sz="2700" dirty="0">
              <a:solidFill>
                <a:srgbClr val="000000"/>
              </a:solidFill>
            </a:endParaRPr>
          </a:p>
        </p:txBody>
      </p:sp>
      <p:sp>
        <p:nvSpPr>
          <p:cNvPr id="1026" name="Rectangle 2"/>
          <p:cNvSpPr>
            <a:spLocks noGrp="1" noChangeArrowheads="1"/>
          </p:cNvSpPr>
          <p:nvPr>
            <p:ph type="title"/>
          </p:nvPr>
        </p:nvSpPr>
        <p:spPr bwMode="auto">
          <a:xfrm>
            <a:off x="4571999" y="76200"/>
            <a:ext cx="4343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872" tIns="45436" rIns="90872" bIns="45436"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872" tIns="45436" rIns="90872" bIns="4543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872" tIns="45436" rIns="90872" bIns="45436" numCol="1" anchor="b" anchorCtr="0" compatLnSpc="1">
            <a:prstTxWarp prst="textNoShape">
              <a:avLst/>
            </a:prstTxWarp>
          </a:bodyPr>
          <a:lstStyle>
            <a:lvl1pPr algn="r">
              <a:defRPr sz="800">
                <a:solidFill>
                  <a:schemeClr val="tx1"/>
                </a:solidFill>
              </a:defRPr>
            </a:lvl1pPr>
          </a:lstStyle>
          <a:p>
            <a:pPr eaLnBrk="0" fontAlgn="base" hangingPunct="0">
              <a:spcBef>
                <a:spcPct val="0"/>
              </a:spcBef>
              <a:spcAft>
                <a:spcPct val="0"/>
              </a:spcAft>
            </a:pPr>
            <a:r>
              <a:rPr lang="en-US" altLang="en-US" dirty="0">
                <a:solidFill>
                  <a:srgbClr val="000000"/>
                </a:solidFill>
              </a:rPr>
              <a:t>Acids &amp; Bases</a:t>
            </a:r>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99"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49" y="76216"/>
            <a:ext cx="4572001" cy="507258"/>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0872" tIns="45436" rIns="90872" bIns="45436">
            <a:spAutoFit/>
          </a:bodyPr>
          <a:lstStyle/>
          <a:p>
            <a:pPr eaLnBrk="0" fontAlgn="base" hangingPunct="0">
              <a:spcBef>
                <a:spcPct val="50000"/>
              </a:spcBef>
              <a:spcAft>
                <a:spcPct val="0"/>
              </a:spcAft>
            </a:pPr>
            <a:r>
              <a:rPr lang="en-US" altLang="en-US" sz="2700" b="1" dirty="0">
                <a:solidFill>
                  <a:srgbClr val="5D88A2"/>
                </a:solidFill>
                <a:effectLst>
                  <a:outerShdw blurRad="38100" dist="38100" dir="2700000" algn="tl">
                    <a:srgbClr val="C0C0C0"/>
                  </a:outerShdw>
                </a:effectLst>
                <a:ea typeface="ヒラギノ角ゴ Pro W3" pitchFamily="1" charset="-128"/>
              </a:rPr>
              <a:t>19.1 Acid-Base Theories&gt;</a:t>
            </a:r>
          </a:p>
        </p:txBody>
      </p:sp>
      <p:sp>
        <p:nvSpPr>
          <p:cNvPr id="1037" name="Text Box 13"/>
          <p:cNvSpPr txBox="1">
            <a:spLocks noChangeArrowheads="1"/>
          </p:cNvSpPr>
          <p:nvPr userDrawn="1"/>
        </p:nvSpPr>
        <p:spPr bwMode="auto">
          <a:xfrm>
            <a:off x="0" y="6400813"/>
            <a:ext cx="1371600" cy="44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872" tIns="45436" rIns="90872" bIns="45436">
            <a:spAutoFit/>
          </a:bodyPr>
          <a:lstStyle/>
          <a:p>
            <a:pPr eaLnBrk="0" fontAlgn="base" hangingPunct="0">
              <a:spcBef>
                <a:spcPct val="50000"/>
              </a:spcBef>
              <a:spcAft>
                <a:spcPct val="0"/>
              </a:spcAft>
            </a:pPr>
            <a:endParaRPr lang="en-US" altLang="en-US" sz="2300" dirty="0">
              <a:solidFill>
                <a:srgbClr val="000000"/>
              </a:solidFill>
            </a:endParaRPr>
          </a:p>
        </p:txBody>
      </p:sp>
      <p:sp>
        <p:nvSpPr>
          <p:cNvPr id="1038" name="Text Box 14"/>
          <p:cNvSpPr txBox="1">
            <a:spLocks noChangeArrowheads="1"/>
          </p:cNvSpPr>
          <p:nvPr userDrawn="1"/>
        </p:nvSpPr>
        <p:spPr bwMode="auto">
          <a:xfrm>
            <a:off x="76200" y="6521471"/>
            <a:ext cx="1524000" cy="35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872" tIns="45436" rIns="90872" bIns="45436">
            <a:spAutoFit/>
          </a:bodyPr>
          <a:lstStyle/>
          <a:p>
            <a:pPr eaLnBrk="0" fontAlgn="base" hangingPunct="0">
              <a:spcBef>
                <a:spcPct val="50000"/>
              </a:spcBef>
              <a:spcAft>
                <a:spcPct val="0"/>
              </a:spcAft>
            </a:pPr>
            <a:fld id="{94263073-E1A3-40AE-83C2-F5F60CF926FA}" type="slidenum">
              <a:rPr lang="en-US" altLang="en-US" sz="1700">
                <a:solidFill>
                  <a:srgbClr val="000000"/>
                </a:solidFill>
              </a:rPr>
              <a:pPr eaLnBrk="0" fontAlgn="base" hangingPunct="0">
                <a:spcBef>
                  <a:spcPct val="50000"/>
                </a:spcBef>
                <a:spcAft>
                  <a:spcPct val="0"/>
                </a:spcAft>
              </a:pPr>
              <a:t>‹#›</a:t>
            </a:fld>
            <a:endParaRPr lang="en-US" altLang="en-US" sz="1700" dirty="0">
              <a:solidFill>
                <a:srgbClr val="000000"/>
              </a:solidFill>
            </a:endParaRPr>
          </a:p>
        </p:txBody>
      </p:sp>
    </p:spTree>
    <p:extLst>
      <p:ext uri="{BB962C8B-B14F-4D97-AF65-F5344CB8AC3E}">
        <p14:creationId xmlns:p14="http://schemas.microsoft.com/office/powerpoint/2010/main" val="25468062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437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0876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314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175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p:titleStyle>
    <p:bodyStyle>
      <a:lvl1pPr marL="340794" indent="-340794" algn="l" rtl="0" fontAlgn="base">
        <a:spcBef>
          <a:spcPct val="20000"/>
        </a:spcBef>
        <a:spcAft>
          <a:spcPct val="0"/>
        </a:spcAft>
        <a:defRPr sz="3200" b="1" kern="1200">
          <a:solidFill>
            <a:schemeClr val="tx1"/>
          </a:solidFill>
          <a:latin typeface="+mn-lt"/>
          <a:ea typeface="+mn-ea"/>
          <a:cs typeface="+mn-cs"/>
        </a:defRPr>
      </a:lvl1pPr>
      <a:lvl2pPr marL="738358" indent="-283990" algn="l" rtl="0" fontAlgn="base">
        <a:spcBef>
          <a:spcPct val="20000"/>
        </a:spcBef>
        <a:spcAft>
          <a:spcPct val="0"/>
        </a:spcAft>
        <a:defRPr sz="3200" kern="1200">
          <a:solidFill>
            <a:schemeClr val="tx1"/>
          </a:solidFill>
          <a:latin typeface="+mn-lt"/>
          <a:ea typeface="+mn-ea"/>
          <a:cs typeface="+mn-cs"/>
        </a:defRPr>
      </a:lvl2pPr>
      <a:lvl3pPr marL="1135947" indent="-227183" algn="l" rtl="0" fontAlgn="base">
        <a:spcBef>
          <a:spcPct val="20000"/>
        </a:spcBef>
        <a:spcAft>
          <a:spcPct val="0"/>
        </a:spcAft>
        <a:buChar char="•"/>
        <a:defRPr sz="2700" kern="1200">
          <a:solidFill>
            <a:schemeClr val="tx1"/>
          </a:solidFill>
          <a:latin typeface="+mn-lt"/>
          <a:ea typeface="+mn-ea"/>
          <a:cs typeface="+mn-cs"/>
        </a:defRPr>
      </a:lvl3pPr>
      <a:lvl4pPr marL="1590322" indent="-227183" algn="l" rtl="0" fontAlgn="base">
        <a:spcBef>
          <a:spcPct val="20000"/>
        </a:spcBef>
        <a:spcAft>
          <a:spcPct val="0"/>
        </a:spcAft>
        <a:defRPr sz="2700" kern="1200">
          <a:solidFill>
            <a:schemeClr val="tx1"/>
          </a:solidFill>
          <a:latin typeface="+mn-lt"/>
          <a:ea typeface="+mn-ea"/>
          <a:cs typeface="+mn-cs"/>
        </a:defRPr>
      </a:lvl4pPr>
      <a:lvl5pPr marL="2044709" indent="-227183" algn="l" rtl="0" fontAlgn="base">
        <a:spcBef>
          <a:spcPct val="20000"/>
        </a:spcBef>
        <a:spcAft>
          <a:spcPct val="0"/>
        </a:spcAft>
        <a:defRPr sz="2300" kern="1200">
          <a:solidFill>
            <a:schemeClr val="tx1"/>
          </a:solidFill>
          <a:latin typeface="+mn-lt"/>
          <a:ea typeface="+mn-ea"/>
          <a:cs typeface="+mn-cs"/>
        </a:defRPr>
      </a:lvl5pPr>
      <a:lvl6pPr marL="2499084" indent="-227183" algn="l" defTabSz="90876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3456" indent="-227183" algn="l" defTabSz="90876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07834" indent="-227183" algn="l" defTabSz="90876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2212" indent="-227183" algn="l" defTabSz="90876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8766" rtl="0" eaLnBrk="1" latinLnBrk="0" hangingPunct="1">
        <a:defRPr sz="1900" kern="1200">
          <a:solidFill>
            <a:schemeClr val="tx1"/>
          </a:solidFill>
          <a:latin typeface="+mn-lt"/>
          <a:ea typeface="+mn-ea"/>
          <a:cs typeface="+mn-cs"/>
        </a:defRPr>
      </a:lvl1pPr>
      <a:lvl2pPr marL="454378" algn="l" defTabSz="908766" rtl="0" eaLnBrk="1" latinLnBrk="0" hangingPunct="1">
        <a:defRPr sz="1900" kern="1200">
          <a:solidFill>
            <a:schemeClr val="tx1"/>
          </a:solidFill>
          <a:latin typeface="+mn-lt"/>
          <a:ea typeface="+mn-ea"/>
          <a:cs typeface="+mn-cs"/>
        </a:defRPr>
      </a:lvl2pPr>
      <a:lvl3pPr marL="908766" algn="l" defTabSz="908766" rtl="0" eaLnBrk="1" latinLnBrk="0" hangingPunct="1">
        <a:defRPr sz="1900" kern="1200">
          <a:solidFill>
            <a:schemeClr val="tx1"/>
          </a:solidFill>
          <a:latin typeface="+mn-lt"/>
          <a:ea typeface="+mn-ea"/>
          <a:cs typeface="+mn-cs"/>
        </a:defRPr>
      </a:lvl3pPr>
      <a:lvl4pPr marL="1363140" algn="l" defTabSz="908766" rtl="0" eaLnBrk="1" latinLnBrk="0" hangingPunct="1">
        <a:defRPr sz="1900" kern="1200">
          <a:solidFill>
            <a:schemeClr val="tx1"/>
          </a:solidFill>
          <a:latin typeface="+mn-lt"/>
          <a:ea typeface="+mn-ea"/>
          <a:cs typeface="+mn-cs"/>
        </a:defRPr>
      </a:lvl4pPr>
      <a:lvl5pPr marL="1817524" algn="l" defTabSz="908766" rtl="0" eaLnBrk="1" latinLnBrk="0" hangingPunct="1">
        <a:defRPr sz="1900" kern="1200">
          <a:solidFill>
            <a:schemeClr val="tx1"/>
          </a:solidFill>
          <a:latin typeface="+mn-lt"/>
          <a:ea typeface="+mn-ea"/>
          <a:cs typeface="+mn-cs"/>
        </a:defRPr>
      </a:lvl5pPr>
      <a:lvl6pPr marL="2271900" algn="l" defTabSz="908766" rtl="0" eaLnBrk="1" latinLnBrk="0" hangingPunct="1">
        <a:defRPr sz="1900" kern="1200">
          <a:solidFill>
            <a:schemeClr val="tx1"/>
          </a:solidFill>
          <a:latin typeface="+mn-lt"/>
          <a:ea typeface="+mn-ea"/>
          <a:cs typeface="+mn-cs"/>
        </a:defRPr>
      </a:lvl6pPr>
      <a:lvl7pPr marL="2726271" algn="l" defTabSz="908766" rtl="0" eaLnBrk="1" latinLnBrk="0" hangingPunct="1">
        <a:defRPr sz="1900" kern="1200">
          <a:solidFill>
            <a:schemeClr val="tx1"/>
          </a:solidFill>
          <a:latin typeface="+mn-lt"/>
          <a:ea typeface="+mn-ea"/>
          <a:cs typeface="+mn-cs"/>
        </a:defRPr>
      </a:lvl7pPr>
      <a:lvl8pPr marL="3180649" algn="l" defTabSz="908766" rtl="0" eaLnBrk="1" latinLnBrk="0" hangingPunct="1">
        <a:defRPr sz="1900" kern="1200">
          <a:solidFill>
            <a:schemeClr val="tx1"/>
          </a:solidFill>
          <a:latin typeface="+mn-lt"/>
          <a:ea typeface="+mn-ea"/>
          <a:cs typeface="+mn-cs"/>
        </a:defRPr>
      </a:lvl8pPr>
      <a:lvl9pPr marL="3635027" algn="l" defTabSz="908766"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C000"/>
            </a:gs>
            <a:gs pos="9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 y="5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0872" tIns="45436" rIns="90872" bIns="45436" anchor="ctr"/>
          <a:lstStyle/>
          <a:p>
            <a:pPr eaLnBrk="0" fontAlgn="base" hangingPunct="0">
              <a:spcBef>
                <a:spcPct val="0"/>
              </a:spcBef>
              <a:spcAft>
                <a:spcPct val="0"/>
              </a:spcAft>
            </a:pPr>
            <a:endParaRPr lang="en-US" sz="2700" dirty="0">
              <a:solidFill>
                <a:srgbClr val="000000"/>
              </a:solidFill>
            </a:endParaRPr>
          </a:p>
        </p:txBody>
      </p:sp>
      <p:sp>
        <p:nvSpPr>
          <p:cNvPr id="1026" name="Rectangle 2"/>
          <p:cNvSpPr>
            <a:spLocks noGrp="1" noChangeArrowheads="1"/>
          </p:cNvSpPr>
          <p:nvPr>
            <p:ph type="title"/>
          </p:nvPr>
        </p:nvSpPr>
        <p:spPr bwMode="auto">
          <a:xfrm>
            <a:off x="4571999" y="76200"/>
            <a:ext cx="4343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872" tIns="45436" rIns="90872" bIns="45436"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872" tIns="45436" rIns="90872" bIns="4543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872" tIns="45436" rIns="90872" bIns="45436" numCol="1" anchor="b" anchorCtr="0" compatLnSpc="1">
            <a:prstTxWarp prst="textNoShape">
              <a:avLst/>
            </a:prstTxWarp>
          </a:bodyPr>
          <a:lstStyle>
            <a:lvl1pPr algn="r">
              <a:defRPr sz="800">
                <a:solidFill>
                  <a:schemeClr val="tx1"/>
                </a:solidFill>
              </a:defRPr>
            </a:lvl1pPr>
          </a:lstStyle>
          <a:p>
            <a:pPr eaLnBrk="0" fontAlgn="base" hangingPunct="0">
              <a:spcBef>
                <a:spcPct val="0"/>
              </a:spcBef>
              <a:spcAft>
                <a:spcPct val="0"/>
              </a:spcAft>
            </a:pPr>
            <a:r>
              <a:rPr lang="en-US" altLang="en-US" dirty="0">
                <a:solidFill>
                  <a:srgbClr val="000000"/>
                </a:solidFill>
              </a:rPr>
              <a:t>Acids &amp; Bases</a:t>
            </a:r>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99"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49" y="76216"/>
            <a:ext cx="4572001" cy="507258"/>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0872" tIns="45436" rIns="90872" bIns="45436">
            <a:spAutoFit/>
          </a:bodyPr>
          <a:lstStyle/>
          <a:p>
            <a:pPr eaLnBrk="0" fontAlgn="base" hangingPunct="0">
              <a:spcBef>
                <a:spcPct val="50000"/>
              </a:spcBef>
              <a:spcAft>
                <a:spcPct val="0"/>
              </a:spcAft>
            </a:pPr>
            <a:r>
              <a:rPr lang="en-US" altLang="en-US" sz="2700" b="1" dirty="0">
                <a:solidFill>
                  <a:srgbClr val="5D88A2"/>
                </a:solidFill>
                <a:effectLst>
                  <a:outerShdw blurRad="38100" dist="38100" dir="2700000" algn="tl">
                    <a:srgbClr val="C0C0C0"/>
                  </a:outerShdw>
                </a:effectLst>
                <a:ea typeface="ヒラギノ角ゴ Pro W3" pitchFamily="1" charset="-128"/>
              </a:rPr>
              <a:t>19.1 Acid-Base Theories&gt;</a:t>
            </a:r>
          </a:p>
        </p:txBody>
      </p:sp>
      <p:sp>
        <p:nvSpPr>
          <p:cNvPr id="1037" name="Text Box 13"/>
          <p:cNvSpPr txBox="1">
            <a:spLocks noChangeArrowheads="1"/>
          </p:cNvSpPr>
          <p:nvPr userDrawn="1"/>
        </p:nvSpPr>
        <p:spPr bwMode="auto">
          <a:xfrm>
            <a:off x="0" y="6400813"/>
            <a:ext cx="1371600" cy="44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872" tIns="45436" rIns="90872" bIns="45436">
            <a:spAutoFit/>
          </a:bodyPr>
          <a:lstStyle/>
          <a:p>
            <a:pPr eaLnBrk="0" fontAlgn="base" hangingPunct="0">
              <a:spcBef>
                <a:spcPct val="50000"/>
              </a:spcBef>
              <a:spcAft>
                <a:spcPct val="0"/>
              </a:spcAft>
            </a:pPr>
            <a:endParaRPr lang="en-US" altLang="en-US" sz="2300" dirty="0">
              <a:solidFill>
                <a:srgbClr val="000000"/>
              </a:solidFill>
            </a:endParaRPr>
          </a:p>
        </p:txBody>
      </p:sp>
      <p:sp>
        <p:nvSpPr>
          <p:cNvPr id="1038" name="Text Box 14"/>
          <p:cNvSpPr txBox="1">
            <a:spLocks noChangeArrowheads="1"/>
          </p:cNvSpPr>
          <p:nvPr userDrawn="1"/>
        </p:nvSpPr>
        <p:spPr bwMode="auto">
          <a:xfrm>
            <a:off x="76200" y="6521471"/>
            <a:ext cx="1524000" cy="35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872" tIns="45436" rIns="90872" bIns="45436">
            <a:spAutoFit/>
          </a:bodyPr>
          <a:lstStyle/>
          <a:p>
            <a:pPr eaLnBrk="0" fontAlgn="base" hangingPunct="0">
              <a:spcBef>
                <a:spcPct val="50000"/>
              </a:spcBef>
              <a:spcAft>
                <a:spcPct val="0"/>
              </a:spcAft>
            </a:pPr>
            <a:fld id="{94263073-E1A3-40AE-83C2-F5F60CF926FA}" type="slidenum">
              <a:rPr lang="en-US" altLang="en-US" sz="1700">
                <a:solidFill>
                  <a:srgbClr val="000000"/>
                </a:solidFill>
              </a:rPr>
              <a:pPr eaLnBrk="0" fontAlgn="base" hangingPunct="0">
                <a:spcBef>
                  <a:spcPct val="50000"/>
                </a:spcBef>
                <a:spcAft>
                  <a:spcPct val="0"/>
                </a:spcAft>
              </a:pPr>
              <a:t>‹#›</a:t>
            </a:fld>
            <a:endParaRPr lang="en-US" altLang="en-US" sz="1700" dirty="0">
              <a:solidFill>
                <a:srgbClr val="000000"/>
              </a:solidFill>
            </a:endParaRPr>
          </a:p>
        </p:txBody>
      </p:sp>
    </p:spTree>
    <p:extLst>
      <p:ext uri="{BB962C8B-B14F-4D97-AF65-F5344CB8AC3E}">
        <p14:creationId xmlns:p14="http://schemas.microsoft.com/office/powerpoint/2010/main" val="14109055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437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0876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314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175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p:titleStyle>
    <p:bodyStyle>
      <a:lvl1pPr marL="340794" indent="-340794" algn="l" rtl="0" fontAlgn="base">
        <a:spcBef>
          <a:spcPct val="20000"/>
        </a:spcBef>
        <a:spcAft>
          <a:spcPct val="0"/>
        </a:spcAft>
        <a:defRPr sz="3200" b="1" kern="1200">
          <a:solidFill>
            <a:schemeClr val="tx1"/>
          </a:solidFill>
          <a:latin typeface="+mn-lt"/>
          <a:ea typeface="+mn-ea"/>
          <a:cs typeface="+mn-cs"/>
        </a:defRPr>
      </a:lvl1pPr>
      <a:lvl2pPr marL="738358" indent="-283990" algn="l" rtl="0" fontAlgn="base">
        <a:spcBef>
          <a:spcPct val="20000"/>
        </a:spcBef>
        <a:spcAft>
          <a:spcPct val="0"/>
        </a:spcAft>
        <a:defRPr sz="3200" kern="1200">
          <a:solidFill>
            <a:schemeClr val="tx1"/>
          </a:solidFill>
          <a:latin typeface="+mn-lt"/>
          <a:ea typeface="+mn-ea"/>
          <a:cs typeface="+mn-cs"/>
        </a:defRPr>
      </a:lvl2pPr>
      <a:lvl3pPr marL="1135947" indent="-227183" algn="l" rtl="0" fontAlgn="base">
        <a:spcBef>
          <a:spcPct val="20000"/>
        </a:spcBef>
        <a:spcAft>
          <a:spcPct val="0"/>
        </a:spcAft>
        <a:buChar char="•"/>
        <a:defRPr sz="2700" kern="1200">
          <a:solidFill>
            <a:schemeClr val="tx1"/>
          </a:solidFill>
          <a:latin typeface="+mn-lt"/>
          <a:ea typeface="+mn-ea"/>
          <a:cs typeface="+mn-cs"/>
        </a:defRPr>
      </a:lvl3pPr>
      <a:lvl4pPr marL="1590322" indent="-227183" algn="l" rtl="0" fontAlgn="base">
        <a:spcBef>
          <a:spcPct val="20000"/>
        </a:spcBef>
        <a:spcAft>
          <a:spcPct val="0"/>
        </a:spcAft>
        <a:defRPr sz="2700" kern="1200">
          <a:solidFill>
            <a:schemeClr val="tx1"/>
          </a:solidFill>
          <a:latin typeface="+mn-lt"/>
          <a:ea typeface="+mn-ea"/>
          <a:cs typeface="+mn-cs"/>
        </a:defRPr>
      </a:lvl4pPr>
      <a:lvl5pPr marL="2044709" indent="-227183" algn="l" rtl="0" fontAlgn="base">
        <a:spcBef>
          <a:spcPct val="20000"/>
        </a:spcBef>
        <a:spcAft>
          <a:spcPct val="0"/>
        </a:spcAft>
        <a:defRPr sz="2300" kern="1200">
          <a:solidFill>
            <a:schemeClr val="tx1"/>
          </a:solidFill>
          <a:latin typeface="+mn-lt"/>
          <a:ea typeface="+mn-ea"/>
          <a:cs typeface="+mn-cs"/>
        </a:defRPr>
      </a:lvl5pPr>
      <a:lvl6pPr marL="2499084" indent="-227183" algn="l" defTabSz="90876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3456" indent="-227183" algn="l" defTabSz="90876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07834" indent="-227183" algn="l" defTabSz="90876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2212" indent="-227183" algn="l" defTabSz="90876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8766" rtl="0" eaLnBrk="1" latinLnBrk="0" hangingPunct="1">
        <a:defRPr sz="1900" kern="1200">
          <a:solidFill>
            <a:schemeClr val="tx1"/>
          </a:solidFill>
          <a:latin typeface="+mn-lt"/>
          <a:ea typeface="+mn-ea"/>
          <a:cs typeface="+mn-cs"/>
        </a:defRPr>
      </a:lvl1pPr>
      <a:lvl2pPr marL="454378" algn="l" defTabSz="908766" rtl="0" eaLnBrk="1" latinLnBrk="0" hangingPunct="1">
        <a:defRPr sz="1900" kern="1200">
          <a:solidFill>
            <a:schemeClr val="tx1"/>
          </a:solidFill>
          <a:latin typeface="+mn-lt"/>
          <a:ea typeface="+mn-ea"/>
          <a:cs typeface="+mn-cs"/>
        </a:defRPr>
      </a:lvl2pPr>
      <a:lvl3pPr marL="908766" algn="l" defTabSz="908766" rtl="0" eaLnBrk="1" latinLnBrk="0" hangingPunct="1">
        <a:defRPr sz="1900" kern="1200">
          <a:solidFill>
            <a:schemeClr val="tx1"/>
          </a:solidFill>
          <a:latin typeface="+mn-lt"/>
          <a:ea typeface="+mn-ea"/>
          <a:cs typeface="+mn-cs"/>
        </a:defRPr>
      </a:lvl3pPr>
      <a:lvl4pPr marL="1363140" algn="l" defTabSz="908766" rtl="0" eaLnBrk="1" latinLnBrk="0" hangingPunct="1">
        <a:defRPr sz="1900" kern="1200">
          <a:solidFill>
            <a:schemeClr val="tx1"/>
          </a:solidFill>
          <a:latin typeface="+mn-lt"/>
          <a:ea typeface="+mn-ea"/>
          <a:cs typeface="+mn-cs"/>
        </a:defRPr>
      </a:lvl4pPr>
      <a:lvl5pPr marL="1817524" algn="l" defTabSz="908766" rtl="0" eaLnBrk="1" latinLnBrk="0" hangingPunct="1">
        <a:defRPr sz="1900" kern="1200">
          <a:solidFill>
            <a:schemeClr val="tx1"/>
          </a:solidFill>
          <a:latin typeface="+mn-lt"/>
          <a:ea typeface="+mn-ea"/>
          <a:cs typeface="+mn-cs"/>
        </a:defRPr>
      </a:lvl5pPr>
      <a:lvl6pPr marL="2271900" algn="l" defTabSz="908766" rtl="0" eaLnBrk="1" latinLnBrk="0" hangingPunct="1">
        <a:defRPr sz="1900" kern="1200">
          <a:solidFill>
            <a:schemeClr val="tx1"/>
          </a:solidFill>
          <a:latin typeface="+mn-lt"/>
          <a:ea typeface="+mn-ea"/>
          <a:cs typeface="+mn-cs"/>
        </a:defRPr>
      </a:lvl6pPr>
      <a:lvl7pPr marL="2726271" algn="l" defTabSz="908766" rtl="0" eaLnBrk="1" latinLnBrk="0" hangingPunct="1">
        <a:defRPr sz="1900" kern="1200">
          <a:solidFill>
            <a:schemeClr val="tx1"/>
          </a:solidFill>
          <a:latin typeface="+mn-lt"/>
          <a:ea typeface="+mn-ea"/>
          <a:cs typeface="+mn-cs"/>
        </a:defRPr>
      </a:lvl7pPr>
      <a:lvl8pPr marL="3180649" algn="l" defTabSz="908766" rtl="0" eaLnBrk="1" latinLnBrk="0" hangingPunct="1">
        <a:defRPr sz="1900" kern="1200">
          <a:solidFill>
            <a:schemeClr val="tx1"/>
          </a:solidFill>
          <a:latin typeface="+mn-lt"/>
          <a:ea typeface="+mn-ea"/>
          <a:cs typeface="+mn-cs"/>
        </a:defRPr>
      </a:lvl8pPr>
      <a:lvl9pPr marL="3635027" algn="l" defTabSz="908766"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4550" tIns="133621" rIns="324550" bIns="13362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634" tIns="190906" rIns="343634" bIns="19090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7218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hf hdr="0" dt="0"/>
  <p:txStyles>
    <p:titleStyle>
      <a:lvl1pPr marL="1136854" indent="-1136854"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067" algn="l" rtl="0" eaLnBrk="1" fontAlgn="base" hangingPunct="1">
        <a:spcBef>
          <a:spcPct val="0"/>
        </a:spcBef>
        <a:spcAft>
          <a:spcPct val="0"/>
        </a:spcAft>
        <a:defRPr sz="3200" b="1">
          <a:solidFill>
            <a:srgbClr val="2877C4"/>
          </a:solidFill>
          <a:latin typeface="Arial" charset="0"/>
        </a:defRPr>
      </a:lvl6pPr>
      <a:lvl7pPr marL="908142" algn="l" rtl="0" eaLnBrk="1" fontAlgn="base" hangingPunct="1">
        <a:spcBef>
          <a:spcPct val="0"/>
        </a:spcBef>
        <a:spcAft>
          <a:spcPct val="0"/>
        </a:spcAft>
        <a:defRPr sz="3200" b="1">
          <a:solidFill>
            <a:srgbClr val="2877C4"/>
          </a:solidFill>
          <a:latin typeface="Arial" charset="0"/>
        </a:defRPr>
      </a:lvl7pPr>
      <a:lvl8pPr marL="1362201" algn="l" rtl="0" eaLnBrk="1" fontAlgn="base" hangingPunct="1">
        <a:spcBef>
          <a:spcPct val="0"/>
        </a:spcBef>
        <a:spcAft>
          <a:spcPct val="0"/>
        </a:spcAft>
        <a:defRPr sz="3200" b="1">
          <a:solidFill>
            <a:srgbClr val="2877C4"/>
          </a:solidFill>
          <a:latin typeface="Arial" charset="0"/>
        </a:defRPr>
      </a:lvl8pPr>
      <a:lvl9pPr marL="181627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8611" indent="-227025"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1098" indent="-225445"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3598" indent="-23333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1721" indent="-225445" algn="l" rtl="0" eaLnBrk="1" fontAlgn="base" hangingPunct="1">
        <a:lnSpc>
          <a:spcPct val="115000"/>
        </a:lnSpc>
        <a:spcBef>
          <a:spcPct val="20000"/>
        </a:spcBef>
        <a:spcAft>
          <a:spcPct val="0"/>
        </a:spcAft>
        <a:buChar char="»"/>
        <a:defRPr sz="2100">
          <a:solidFill>
            <a:srgbClr val="000000"/>
          </a:solidFill>
          <a:latin typeface="+mn-lt"/>
        </a:defRPr>
      </a:lvl5pPr>
      <a:lvl6pPr marL="2495782" indent="-225445" algn="l" rtl="0" eaLnBrk="1" fontAlgn="base" hangingPunct="1">
        <a:lnSpc>
          <a:spcPct val="115000"/>
        </a:lnSpc>
        <a:spcBef>
          <a:spcPct val="20000"/>
        </a:spcBef>
        <a:spcAft>
          <a:spcPct val="0"/>
        </a:spcAft>
        <a:buChar char="»"/>
        <a:defRPr sz="2100">
          <a:solidFill>
            <a:srgbClr val="000000"/>
          </a:solidFill>
          <a:latin typeface="+mn-lt"/>
        </a:defRPr>
      </a:lvl6pPr>
      <a:lvl7pPr marL="2949849" indent="-225445" algn="l" rtl="0" eaLnBrk="1" fontAlgn="base" hangingPunct="1">
        <a:lnSpc>
          <a:spcPct val="115000"/>
        </a:lnSpc>
        <a:spcBef>
          <a:spcPct val="20000"/>
        </a:spcBef>
        <a:spcAft>
          <a:spcPct val="0"/>
        </a:spcAft>
        <a:buChar char="»"/>
        <a:defRPr sz="2100">
          <a:solidFill>
            <a:srgbClr val="000000"/>
          </a:solidFill>
          <a:latin typeface="+mn-lt"/>
        </a:defRPr>
      </a:lvl7pPr>
      <a:lvl8pPr marL="3403916" indent="-225445" algn="l" rtl="0" eaLnBrk="1" fontAlgn="base" hangingPunct="1">
        <a:lnSpc>
          <a:spcPct val="115000"/>
        </a:lnSpc>
        <a:spcBef>
          <a:spcPct val="20000"/>
        </a:spcBef>
        <a:spcAft>
          <a:spcPct val="0"/>
        </a:spcAft>
        <a:buChar char="»"/>
        <a:defRPr sz="2100">
          <a:solidFill>
            <a:srgbClr val="000000"/>
          </a:solidFill>
          <a:latin typeface="+mn-lt"/>
        </a:defRPr>
      </a:lvl8pPr>
      <a:lvl9pPr marL="3857981" indent="-22544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8142" rtl="0" eaLnBrk="1" latinLnBrk="0" hangingPunct="1">
        <a:defRPr sz="1900" kern="1200">
          <a:solidFill>
            <a:schemeClr val="tx1"/>
          </a:solidFill>
          <a:latin typeface="+mn-lt"/>
          <a:ea typeface="+mn-ea"/>
          <a:cs typeface="+mn-cs"/>
        </a:defRPr>
      </a:lvl1pPr>
      <a:lvl2pPr marL="454067" algn="l" defTabSz="908142" rtl="0" eaLnBrk="1" latinLnBrk="0" hangingPunct="1">
        <a:defRPr sz="1900" kern="1200">
          <a:solidFill>
            <a:schemeClr val="tx1"/>
          </a:solidFill>
          <a:latin typeface="+mn-lt"/>
          <a:ea typeface="+mn-ea"/>
          <a:cs typeface="+mn-cs"/>
        </a:defRPr>
      </a:lvl2pPr>
      <a:lvl3pPr marL="908142" algn="l" defTabSz="908142" rtl="0" eaLnBrk="1" latinLnBrk="0" hangingPunct="1">
        <a:defRPr sz="1900" kern="1200">
          <a:solidFill>
            <a:schemeClr val="tx1"/>
          </a:solidFill>
          <a:latin typeface="+mn-lt"/>
          <a:ea typeface="+mn-ea"/>
          <a:cs typeface="+mn-cs"/>
        </a:defRPr>
      </a:lvl3pPr>
      <a:lvl4pPr marL="1362201" algn="l" defTabSz="908142" rtl="0" eaLnBrk="1" latinLnBrk="0" hangingPunct="1">
        <a:defRPr sz="1900" kern="1200">
          <a:solidFill>
            <a:schemeClr val="tx1"/>
          </a:solidFill>
          <a:latin typeface="+mn-lt"/>
          <a:ea typeface="+mn-ea"/>
          <a:cs typeface="+mn-cs"/>
        </a:defRPr>
      </a:lvl4pPr>
      <a:lvl5pPr marL="1816276" algn="l" defTabSz="908142" rtl="0" eaLnBrk="1" latinLnBrk="0" hangingPunct="1">
        <a:defRPr sz="1900" kern="1200">
          <a:solidFill>
            <a:schemeClr val="tx1"/>
          </a:solidFill>
          <a:latin typeface="+mn-lt"/>
          <a:ea typeface="+mn-ea"/>
          <a:cs typeface="+mn-cs"/>
        </a:defRPr>
      </a:lvl5pPr>
      <a:lvl6pPr marL="2270337" algn="l" defTabSz="908142" rtl="0" eaLnBrk="1" latinLnBrk="0" hangingPunct="1">
        <a:defRPr sz="1900" kern="1200">
          <a:solidFill>
            <a:schemeClr val="tx1"/>
          </a:solidFill>
          <a:latin typeface="+mn-lt"/>
          <a:ea typeface="+mn-ea"/>
          <a:cs typeface="+mn-cs"/>
        </a:defRPr>
      </a:lvl6pPr>
      <a:lvl7pPr marL="2724395" algn="l" defTabSz="908142" rtl="0" eaLnBrk="1" latinLnBrk="0" hangingPunct="1">
        <a:defRPr sz="1900" kern="1200">
          <a:solidFill>
            <a:schemeClr val="tx1"/>
          </a:solidFill>
          <a:latin typeface="+mn-lt"/>
          <a:ea typeface="+mn-ea"/>
          <a:cs typeface="+mn-cs"/>
        </a:defRPr>
      </a:lvl7pPr>
      <a:lvl8pPr marL="3178462" algn="l" defTabSz="908142" rtl="0" eaLnBrk="1" latinLnBrk="0" hangingPunct="1">
        <a:defRPr sz="1900" kern="1200">
          <a:solidFill>
            <a:schemeClr val="tx1"/>
          </a:solidFill>
          <a:latin typeface="+mn-lt"/>
          <a:ea typeface="+mn-ea"/>
          <a:cs typeface="+mn-cs"/>
        </a:defRPr>
      </a:lvl8pPr>
      <a:lvl9pPr marL="3632527" algn="l" defTabSz="908142"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4624" tIns="133651" rIns="324624" bIns="13365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712" tIns="190950" rIns="343712" bIns="1909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2533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hf hdr="0" dt="0"/>
  <p:txStyles>
    <p:titleStyle>
      <a:lvl1pPr marL="1137115" indent="-1137115"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170" algn="l" rtl="0" eaLnBrk="1" fontAlgn="base" hangingPunct="1">
        <a:spcBef>
          <a:spcPct val="0"/>
        </a:spcBef>
        <a:spcAft>
          <a:spcPct val="0"/>
        </a:spcAft>
        <a:defRPr sz="3200" b="1">
          <a:solidFill>
            <a:srgbClr val="2877C4"/>
          </a:solidFill>
          <a:latin typeface="Arial" charset="0"/>
        </a:defRPr>
      </a:lvl6pPr>
      <a:lvl7pPr marL="908350" algn="l" rtl="0" eaLnBrk="1" fontAlgn="base" hangingPunct="1">
        <a:spcBef>
          <a:spcPct val="0"/>
        </a:spcBef>
        <a:spcAft>
          <a:spcPct val="0"/>
        </a:spcAft>
        <a:defRPr sz="3200" b="1">
          <a:solidFill>
            <a:srgbClr val="2877C4"/>
          </a:solidFill>
          <a:latin typeface="Arial" charset="0"/>
        </a:defRPr>
      </a:lvl7pPr>
      <a:lvl8pPr marL="1362514" algn="l" rtl="0" eaLnBrk="1" fontAlgn="base" hangingPunct="1">
        <a:spcBef>
          <a:spcPct val="0"/>
        </a:spcBef>
        <a:spcAft>
          <a:spcPct val="0"/>
        </a:spcAft>
        <a:defRPr sz="3200" b="1">
          <a:solidFill>
            <a:srgbClr val="2877C4"/>
          </a:solidFill>
          <a:latin typeface="Arial" charset="0"/>
        </a:defRPr>
      </a:lvl8pPr>
      <a:lvl9pPr marL="181669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8664" indent="-227078"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1254" indent="-225498"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3938" indent="-233390"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2190" indent="-225498" algn="l" rtl="0" eaLnBrk="1" fontAlgn="base" hangingPunct="1">
        <a:lnSpc>
          <a:spcPct val="115000"/>
        </a:lnSpc>
        <a:spcBef>
          <a:spcPct val="20000"/>
        </a:spcBef>
        <a:spcAft>
          <a:spcPct val="0"/>
        </a:spcAft>
        <a:buChar char="»"/>
        <a:defRPr sz="2100">
          <a:solidFill>
            <a:srgbClr val="000000"/>
          </a:solidFill>
          <a:latin typeface="+mn-lt"/>
        </a:defRPr>
      </a:lvl5pPr>
      <a:lvl6pPr marL="2496355" indent="-225498" algn="l" rtl="0" eaLnBrk="1" fontAlgn="base" hangingPunct="1">
        <a:lnSpc>
          <a:spcPct val="115000"/>
        </a:lnSpc>
        <a:spcBef>
          <a:spcPct val="20000"/>
        </a:spcBef>
        <a:spcAft>
          <a:spcPct val="0"/>
        </a:spcAft>
        <a:buChar char="»"/>
        <a:defRPr sz="2100">
          <a:solidFill>
            <a:srgbClr val="000000"/>
          </a:solidFill>
          <a:latin typeface="+mn-lt"/>
        </a:defRPr>
      </a:lvl6pPr>
      <a:lvl7pPr marL="2950525" indent="-225498" algn="l" rtl="0" eaLnBrk="1" fontAlgn="base" hangingPunct="1">
        <a:lnSpc>
          <a:spcPct val="115000"/>
        </a:lnSpc>
        <a:spcBef>
          <a:spcPct val="20000"/>
        </a:spcBef>
        <a:spcAft>
          <a:spcPct val="0"/>
        </a:spcAft>
        <a:buChar char="»"/>
        <a:defRPr sz="2100">
          <a:solidFill>
            <a:srgbClr val="000000"/>
          </a:solidFill>
          <a:latin typeface="+mn-lt"/>
        </a:defRPr>
      </a:lvl7pPr>
      <a:lvl8pPr marL="3404697" indent="-225498" algn="l" rtl="0" eaLnBrk="1" fontAlgn="base" hangingPunct="1">
        <a:lnSpc>
          <a:spcPct val="115000"/>
        </a:lnSpc>
        <a:spcBef>
          <a:spcPct val="20000"/>
        </a:spcBef>
        <a:spcAft>
          <a:spcPct val="0"/>
        </a:spcAft>
        <a:buChar char="»"/>
        <a:defRPr sz="2100">
          <a:solidFill>
            <a:srgbClr val="000000"/>
          </a:solidFill>
          <a:latin typeface="+mn-lt"/>
        </a:defRPr>
      </a:lvl8pPr>
      <a:lvl9pPr marL="3858865" indent="-225498"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8350" rtl="0" eaLnBrk="1" latinLnBrk="0" hangingPunct="1">
        <a:defRPr sz="1900" kern="1200">
          <a:solidFill>
            <a:schemeClr val="tx1"/>
          </a:solidFill>
          <a:latin typeface="+mn-lt"/>
          <a:ea typeface="+mn-ea"/>
          <a:cs typeface="+mn-cs"/>
        </a:defRPr>
      </a:lvl1pPr>
      <a:lvl2pPr marL="454170" algn="l" defTabSz="908350" rtl="0" eaLnBrk="1" latinLnBrk="0" hangingPunct="1">
        <a:defRPr sz="1900" kern="1200">
          <a:solidFill>
            <a:schemeClr val="tx1"/>
          </a:solidFill>
          <a:latin typeface="+mn-lt"/>
          <a:ea typeface="+mn-ea"/>
          <a:cs typeface="+mn-cs"/>
        </a:defRPr>
      </a:lvl2pPr>
      <a:lvl3pPr marL="908350" algn="l" defTabSz="908350" rtl="0" eaLnBrk="1" latinLnBrk="0" hangingPunct="1">
        <a:defRPr sz="1900" kern="1200">
          <a:solidFill>
            <a:schemeClr val="tx1"/>
          </a:solidFill>
          <a:latin typeface="+mn-lt"/>
          <a:ea typeface="+mn-ea"/>
          <a:cs typeface="+mn-cs"/>
        </a:defRPr>
      </a:lvl3pPr>
      <a:lvl4pPr marL="1362514" algn="l" defTabSz="908350" rtl="0" eaLnBrk="1" latinLnBrk="0" hangingPunct="1">
        <a:defRPr sz="1900" kern="1200">
          <a:solidFill>
            <a:schemeClr val="tx1"/>
          </a:solidFill>
          <a:latin typeface="+mn-lt"/>
          <a:ea typeface="+mn-ea"/>
          <a:cs typeface="+mn-cs"/>
        </a:defRPr>
      </a:lvl4pPr>
      <a:lvl5pPr marL="1816692" algn="l" defTabSz="908350" rtl="0" eaLnBrk="1" latinLnBrk="0" hangingPunct="1">
        <a:defRPr sz="1900" kern="1200">
          <a:solidFill>
            <a:schemeClr val="tx1"/>
          </a:solidFill>
          <a:latin typeface="+mn-lt"/>
          <a:ea typeface="+mn-ea"/>
          <a:cs typeface="+mn-cs"/>
        </a:defRPr>
      </a:lvl5pPr>
      <a:lvl6pPr marL="2270858" algn="l" defTabSz="908350" rtl="0" eaLnBrk="1" latinLnBrk="0" hangingPunct="1">
        <a:defRPr sz="1900" kern="1200">
          <a:solidFill>
            <a:schemeClr val="tx1"/>
          </a:solidFill>
          <a:latin typeface="+mn-lt"/>
          <a:ea typeface="+mn-ea"/>
          <a:cs typeface="+mn-cs"/>
        </a:defRPr>
      </a:lvl6pPr>
      <a:lvl7pPr marL="2725019" algn="l" defTabSz="908350" rtl="0" eaLnBrk="1" latinLnBrk="0" hangingPunct="1">
        <a:defRPr sz="1900" kern="1200">
          <a:solidFill>
            <a:schemeClr val="tx1"/>
          </a:solidFill>
          <a:latin typeface="+mn-lt"/>
          <a:ea typeface="+mn-ea"/>
          <a:cs typeface="+mn-cs"/>
        </a:defRPr>
      </a:lvl7pPr>
      <a:lvl8pPr marL="3179191" algn="l" defTabSz="908350" rtl="0" eaLnBrk="1" latinLnBrk="0" hangingPunct="1">
        <a:defRPr sz="1900" kern="1200">
          <a:solidFill>
            <a:schemeClr val="tx1"/>
          </a:solidFill>
          <a:latin typeface="+mn-lt"/>
          <a:ea typeface="+mn-ea"/>
          <a:cs typeface="+mn-cs"/>
        </a:defRPr>
      </a:lvl8pPr>
      <a:lvl9pPr marL="3633359" algn="l" defTabSz="908350"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4847" tIns="133745" rIns="324847" bIns="133745"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949" tIns="191082" rIns="343949" bIns="19108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73597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Lst>
  <p:hf hdr="0" dt="0"/>
  <p:txStyles>
    <p:titleStyle>
      <a:lvl1pPr marL="1137896" indent="-1137896"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481" algn="l" rtl="0" eaLnBrk="1" fontAlgn="base" hangingPunct="1">
        <a:spcBef>
          <a:spcPct val="0"/>
        </a:spcBef>
        <a:spcAft>
          <a:spcPct val="0"/>
        </a:spcAft>
        <a:defRPr sz="3200" b="1">
          <a:solidFill>
            <a:srgbClr val="2877C4"/>
          </a:solidFill>
          <a:latin typeface="Arial" charset="0"/>
        </a:defRPr>
      </a:lvl6pPr>
      <a:lvl7pPr marL="908974" algn="l" rtl="0" eaLnBrk="1" fontAlgn="base" hangingPunct="1">
        <a:spcBef>
          <a:spcPct val="0"/>
        </a:spcBef>
        <a:spcAft>
          <a:spcPct val="0"/>
        </a:spcAft>
        <a:defRPr sz="3200" b="1">
          <a:solidFill>
            <a:srgbClr val="2877C4"/>
          </a:solidFill>
          <a:latin typeface="Arial" charset="0"/>
        </a:defRPr>
      </a:lvl7pPr>
      <a:lvl8pPr marL="1363453" algn="l" rtl="0" eaLnBrk="1" fontAlgn="base" hangingPunct="1">
        <a:spcBef>
          <a:spcPct val="0"/>
        </a:spcBef>
        <a:spcAft>
          <a:spcPct val="0"/>
        </a:spcAft>
        <a:defRPr sz="3200" b="1">
          <a:solidFill>
            <a:srgbClr val="2877C4"/>
          </a:solidFill>
          <a:latin typeface="Arial" charset="0"/>
        </a:defRPr>
      </a:lvl8pPr>
      <a:lvl9pPr marL="181794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8821" indent="-227235"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1722" indent="-225653"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4959" indent="-233550"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3595" indent="-225653" algn="l" rtl="0" eaLnBrk="1" fontAlgn="base" hangingPunct="1">
        <a:lnSpc>
          <a:spcPct val="115000"/>
        </a:lnSpc>
        <a:spcBef>
          <a:spcPct val="20000"/>
        </a:spcBef>
        <a:spcAft>
          <a:spcPct val="0"/>
        </a:spcAft>
        <a:buChar char="»"/>
        <a:defRPr sz="2100">
          <a:solidFill>
            <a:srgbClr val="000000"/>
          </a:solidFill>
          <a:latin typeface="+mn-lt"/>
        </a:defRPr>
      </a:lvl5pPr>
      <a:lvl6pPr marL="2498074" indent="-225653" algn="l" rtl="0" eaLnBrk="1" fontAlgn="base" hangingPunct="1">
        <a:lnSpc>
          <a:spcPct val="115000"/>
        </a:lnSpc>
        <a:spcBef>
          <a:spcPct val="20000"/>
        </a:spcBef>
        <a:spcAft>
          <a:spcPct val="0"/>
        </a:spcAft>
        <a:buChar char="»"/>
        <a:defRPr sz="2100">
          <a:solidFill>
            <a:srgbClr val="000000"/>
          </a:solidFill>
          <a:latin typeface="+mn-lt"/>
        </a:defRPr>
      </a:lvl6pPr>
      <a:lvl7pPr marL="2952555" indent="-225653" algn="l" rtl="0" eaLnBrk="1" fontAlgn="base" hangingPunct="1">
        <a:lnSpc>
          <a:spcPct val="115000"/>
        </a:lnSpc>
        <a:spcBef>
          <a:spcPct val="20000"/>
        </a:spcBef>
        <a:spcAft>
          <a:spcPct val="0"/>
        </a:spcAft>
        <a:buChar char="»"/>
        <a:defRPr sz="2100">
          <a:solidFill>
            <a:srgbClr val="000000"/>
          </a:solidFill>
          <a:latin typeface="+mn-lt"/>
        </a:defRPr>
      </a:lvl7pPr>
      <a:lvl8pPr marL="3407040" indent="-225653" algn="l" rtl="0" eaLnBrk="1" fontAlgn="base" hangingPunct="1">
        <a:lnSpc>
          <a:spcPct val="115000"/>
        </a:lnSpc>
        <a:spcBef>
          <a:spcPct val="20000"/>
        </a:spcBef>
        <a:spcAft>
          <a:spcPct val="0"/>
        </a:spcAft>
        <a:buChar char="»"/>
        <a:defRPr sz="2100">
          <a:solidFill>
            <a:srgbClr val="000000"/>
          </a:solidFill>
          <a:latin typeface="+mn-lt"/>
        </a:defRPr>
      </a:lvl8pPr>
      <a:lvl9pPr marL="3861520" indent="-225653"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8974" rtl="0" eaLnBrk="1" latinLnBrk="0" hangingPunct="1">
        <a:defRPr sz="1900" kern="1200">
          <a:solidFill>
            <a:schemeClr val="tx1"/>
          </a:solidFill>
          <a:latin typeface="+mn-lt"/>
          <a:ea typeface="+mn-ea"/>
          <a:cs typeface="+mn-cs"/>
        </a:defRPr>
      </a:lvl1pPr>
      <a:lvl2pPr marL="454481" algn="l" defTabSz="908974" rtl="0" eaLnBrk="1" latinLnBrk="0" hangingPunct="1">
        <a:defRPr sz="1900" kern="1200">
          <a:solidFill>
            <a:schemeClr val="tx1"/>
          </a:solidFill>
          <a:latin typeface="+mn-lt"/>
          <a:ea typeface="+mn-ea"/>
          <a:cs typeface="+mn-cs"/>
        </a:defRPr>
      </a:lvl2pPr>
      <a:lvl3pPr marL="908974" algn="l" defTabSz="908974" rtl="0" eaLnBrk="1" latinLnBrk="0" hangingPunct="1">
        <a:defRPr sz="1900" kern="1200">
          <a:solidFill>
            <a:schemeClr val="tx1"/>
          </a:solidFill>
          <a:latin typeface="+mn-lt"/>
          <a:ea typeface="+mn-ea"/>
          <a:cs typeface="+mn-cs"/>
        </a:defRPr>
      </a:lvl3pPr>
      <a:lvl4pPr marL="1363453" algn="l" defTabSz="908974" rtl="0" eaLnBrk="1" latinLnBrk="0" hangingPunct="1">
        <a:defRPr sz="1900" kern="1200">
          <a:solidFill>
            <a:schemeClr val="tx1"/>
          </a:solidFill>
          <a:latin typeface="+mn-lt"/>
          <a:ea typeface="+mn-ea"/>
          <a:cs typeface="+mn-cs"/>
        </a:defRPr>
      </a:lvl4pPr>
      <a:lvl5pPr marL="1817940" algn="l" defTabSz="908974" rtl="0" eaLnBrk="1" latinLnBrk="0" hangingPunct="1">
        <a:defRPr sz="1900" kern="1200">
          <a:solidFill>
            <a:schemeClr val="tx1"/>
          </a:solidFill>
          <a:latin typeface="+mn-lt"/>
          <a:ea typeface="+mn-ea"/>
          <a:cs typeface="+mn-cs"/>
        </a:defRPr>
      </a:lvl5pPr>
      <a:lvl6pPr marL="2272421" algn="l" defTabSz="908974" rtl="0" eaLnBrk="1" latinLnBrk="0" hangingPunct="1">
        <a:defRPr sz="1900" kern="1200">
          <a:solidFill>
            <a:schemeClr val="tx1"/>
          </a:solidFill>
          <a:latin typeface="+mn-lt"/>
          <a:ea typeface="+mn-ea"/>
          <a:cs typeface="+mn-cs"/>
        </a:defRPr>
      </a:lvl6pPr>
      <a:lvl7pPr marL="2726897" algn="l" defTabSz="908974" rtl="0" eaLnBrk="1" latinLnBrk="0" hangingPunct="1">
        <a:defRPr sz="1900" kern="1200">
          <a:solidFill>
            <a:schemeClr val="tx1"/>
          </a:solidFill>
          <a:latin typeface="+mn-lt"/>
          <a:ea typeface="+mn-ea"/>
          <a:cs typeface="+mn-cs"/>
        </a:defRPr>
      </a:lvl7pPr>
      <a:lvl8pPr marL="3181378" algn="l" defTabSz="908974" rtl="0" eaLnBrk="1" latinLnBrk="0" hangingPunct="1">
        <a:defRPr sz="1900" kern="1200">
          <a:solidFill>
            <a:schemeClr val="tx1"/>
          </a:solidFill>
          <a:latin typeface="+mn-lt"/>
          <a:ea typeface="+mn-ea"/>
          <a:cs typeface="+mn-cs"/>
        </a:defRPr>
      </a:lvl8pPr>
      <a:lvl9pPr marL="3635861" algn="l" defTabSz="90897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071" tIns="133838" rIns="325071" bIns="13383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185" tIns="191215" rIns="344185" bIns="1912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5158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p:hf sldNum="0" hdr="0" dt="0"/>
  <p:txStyles>
    <p:titleStyle>
      <a:lvl1pPr marL="1138678" indent="-1138678"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792" algn="l" rtl="0" eaLnBrk="1" fontAlgn="base" hangingPunct="1">
        <a:spcBef>
          <a:spcPct val="0"/>
        </a:spcBef>
        <a:spcAft>
          <a:spcPct val="0"/>
        </a:spcAft>
        <a:defRPr sz="3200" b="1">
          <a:solidFill>
            <a:srgbClr val="2877C4"/>
          </a:solidFill>
          <a:latin typeface="Arial" charset="0"/>
        </a:defRPr>
      </a:lvl6pPr>
      <a:lvl7pPr marL="909598" algn="l" rtl="0" eaLnBrk="1" fontAlgn="base" hangingPunct="1">
        <a:spcBef>
          <a:spcPct val="0"/>
        </a:spcBef>
        <a:spcAft>
          <a:spcPct val="0"/>
        </a:spcAft>
        <a:defRPr sz="3200" b="1">
          <a:solidFill>
            <a:srgbClr val="2877C4"/>
          </a:solidFill>
          <a:latin typeface="Arial" charset="0"/>
        </a:defRPr>
      </a:lvl7pPr>
      <a:lvl8pPr marL="1364392" algn="l" rtl="0" eaLnBrk="1" fontAlgn="base" hangingPunct="1">
        <a:spcBef>
          <a:spcPct val="0"/>
        </a:spcBef>
        <a:spcAft>
          <a:spcPct val="0"/>
        </a:spcAft>
        <a:defRPr sz="3200" b="1">
          <a:solidFill>
            <a:srgbClr val="2877C4"/>
          </a:solidFill>
          <a:latin typeface="Arial" charset="0"/>
        </a:defRPr>
      </a:lvl8pPr>
      <a:lvl9pPr marL="1819188"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8979" indent="-22739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2189" indent="-225809"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5980" indent="-233710"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001" indent="-225809" algn="l" rtl="0" eaLnBrk="1" fontAlgn="base" hangingPunct="1">
        <a:lnSpc>
          <a:spcPct val="115000"/>
        </a:lnSpc>
        <a:spcBef>
          <a:spcPct val="20000"/>
        </a:spcBef>
        <a:spcAft>
          <a:spcPct val="0"/>
        </a:spcAft>
        <a:buChar char="»"/>
        <a:defRPr sz="2100">
          <a:solidFill>
            <a:srgbClr val="000000"/>
          </a:solidFill>
          <a:latin typeface="+mn-lt"/>
        </a:defRPr>
      </a:lvl5pPr>
      <a:lvl6pPr marL="2499794" indent="-225809" algn="l" rtl="0" eaLnBrk="1" fontAlgn="base" hangingPunct="1">
        <a:lnSpc>
          <a:spcPct val="115000"/>
        </a:lnSpc>
        <a:spcBef>
          <a:spcPct val="20000"/>
        </a:spcBef>
        <a:spcAft>
          <a:spcPct val="0"/>
        </a:spcAft>
        <a:buChar char="»"/>
        <a:defRPr sz="2100">
          <a:solidFill>
            <a:srgbClr val="000000"/>
          </a:solidFill>
          <a:latin typeface="+mn-lt"/>
        </a:defRPr>
      </a:lvl6pPr>
      <a:lvl7pPr marL="2954586" indent="-225809" algn="l" rtl="0" eaLnBrk="1" fontAlgn="base" hangingPunct="1">
        <a:lnSpc>
          <a:spcPct val="115000"/>
        </a:lnSpc>
        <a:spcBef>
          <a:spcPct val="20000"/>
        </a:spcBef>
        <a:spcAft>
          <a:spcPct val="0"/>
        </a:spcAft>
        <a:buChar char="»"/>
        <a:defRPr sz="2100">
          <a:solidFill>
            <a:srgbClr val="000000"/>
          </a:solidFill>
          <a:latin typeface="+mn-lt"/>
        </a:defRPr>
      </a:lvl7pPr>
      <a:lvl8pPr marL="3409384" indent="-225809" algn="l" rtl="0" eaLnBrk="1" fontAlgn="base" hangingPunct="1">
        <a:lnSpc>
          <a:spcPct val="115000"/>
        </a:lnSpc>
        <a:spcBef>
          <a:spcPct val="20000"/>
        </a:spcBef>
        <a:spcAft>
          <a:spcPct val="0"/>
        </a:spcAft>
        <a:buChar char="»"/>
        <a:defRPr sz="2100">
          <a:solidFill>
            <a:srgbClr val="000000"/>
          </a:solidFill>
          <a:latin typeface="+mn-lt"/>
        </a:defRPr>
      </a:lvl8pPr>
      <a:lvl9pPr marL="3864178" indent="-22580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598" rtl="0" eaLnBrk="1" latinLnBrk="0" hangingPunct="1">
        <a:defRPr sz="1900" kern="1200">
          <a:solidFill>
            <a:schemeClr val="tx1"/>
          </a:solidFill>
          <a:latin typeface="+mn-lt"/>
          <a:ea typeface="+mn-ea"/>
          <a:cs typeface="+mn-cs"/>
        </a:defRPr>
      </a:lvl1pPr>
      <a:lvl2pPr marL="454792" algn="l" defTabSz="909598" rtl="0" eaLnBrk="1" latinLnBrk="0" hangingPunct="1">
        <a:defRPr sz="1900" kern="1200">
          <a:solidFill>
            <a:schemeClr val="tx1"/>
          </a:solidFill>
          <a:latin typeface="+mn-lt"/>
          <a:ea typeface="+mn-ea"/>
          <a:cs typeface="+mn-cs"/>
        </a:defRPr>
      </a:lvl2pPr>
      <a:lvl3pPr marL="909598" algn="l" defTabSz="909598" rtl="0" eaLnBrk="1" latinLnBrk="0" hangingPunct="1">
        <a:defRPr sz="1900" kern="1200">
          <a:solidFill>
            <a:schemeClr val="tx1"/>
          </a:solidFill>
          <a:latin typeface="+mn-lt"/>
          <a:ea typeface="+mn-ea"/>
          <a:cs typeface="+mn-cs"/>
        </a:defRPr>
      </a:lvl3pPr>
      <a:lvl4pPr marL="1364392" algn="l" defTabSz="909598" rtl="0" eaLnBrk="1" latinLnBrk="0" hangingPunct="1">
        <a:defRPr sz="1900" kern="1200">
          <a:solidFill>
            <a:schemeClr val="tx1"/>
          </a:solidFill>
          <a:latin typeface="+mn-lt"/>
          <a:ea typeface="+mn-ea"/>
          <a:cs typeface="+mn-cs"/>
        </a:defRPr>
      </a:lvl4pPr>
      <a:lvl5pPr marL="1819188" algn="l" defTabSz="909598" rtl="0" eaLnBrk="1" latinLnBrk="0" hangingPunct="1">
        <a:defRPr sz="1900" kern="1200">
          <a:solidFill>
            <a:schemeClr val="tx1"/>
          </a:solidFill>
          <a:latin typeface="+mn-lt"/>
          <a:ea typeface="+mn-ea"/>
          <a:cs typeface="+mn-cs"/>
        </a:defRPr>
      </a:lvl5pPr>
      <a:lvl6pPr marL="2273984" algn="l" defTabSz="909598" rtl="0" eaLnBrk="1" latinLnBrk="0" hangingPunct="1">
        <a:defRPr sz="1900" kern="1200">
          <a:solidFill>
            <a:schemeClr val="tx1"/>
          </a:solidFill>
          <a:latin typeface="+mn-lt"/>
          <a:ea typeface="+mn-ea"/>
          <a:cs typeface="+mn-cs"/>
        </a:defRPr>
      </a:lvl6pPr>
      <a:lvl7pPr marL="2728775" algn="l" defTabSz="909598" rtl="0" eaLnBrk="1" latinLnBrk="0" hangingPunct="1">
        <a:defRPr sz="1900" kern="1200">
          <a:solidFill>
            <a:schemeClr val="tx1"/>
          </a:solidFill>
          <a:latin typeface="+mn-lt"/>
          <a:ea typeface="+mn-ea"/>
          <a:cs typeface="+mn-cs"/>
        </a:defRPr>
      </a:lvl7pPr>
      <a:lvl8pPr marL="3183565" algn="l" defTabSz="909598" rtl="0" eaLnBrk="1" latinLnBrk="0" hangingPunct="1">
        <a:defRPr sz="1900" kern="1200">
          <a:solidFill>
            <a:schemeClr val="tx1"/>
          </a:solidFill>
          <a:latin typeface="+mn-lt"/>
          <a:ea typeface="+mn-ea"/>
          <a:cs typeface="+mn-cs"/>
        </a:defRPr>
      </a:lvl8pPr>
      <a:lvl9pPr marL="3638363" algn="l" defTabSz="909598"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443" tIns="133995" rIns="325443" bIns="133995"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09"/>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62266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hf sldNum="0" hdr="0" dt="0"/>
  <p:txStyles>
    <p:titleStyle>
      <a:lvl1pPr marL="1139982" indent="-113998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311" algn="l" rtl="0" eaLnBrk="1" fontAlgn="base" hangingPunct="1">
        <a:spcBef>
          <a:spcPct val="0"/>
        </a:spcBef>
        <a:spcAft>
          <a:spcPct val="0"/>
        </a:spcAft>
        <a:defRPr sz="3200" b="1">
          <a:solidFill>
            <a:srgbClr val="2877C4"/>
          </a:solidFill>
          <a:latin typeface="Arial" charset="0"/>
        </a:defRPr>
      </a:lvl6pPr>
      <a:lvl7pPr marL="910638" algn="l" rtl="0" eaLnBrk="1" fontAlgn="base" hangingPunct="1">
        <a:spcBef>
          <a:spcPct val="0"/>
        </a:spcBef>
        <a:spcAft>
          <a:spcPct val="0"/>
        </a:spcAft>
        <a:defRPr sz="3200" b="1">
          <a:solidFill>
            <a:srgbClr val="2877C4"/>
          </a:solidFill>
          <a:latin typeface="Arial" charset="0"/>
        </a:defRPr>
      </a:lvl7pPr>
      <a:lvl8pPr marL="1365957" algn="l" rtl="0" eaLnBrk="1" fontAlgn="base" hangingPunct="1">
        <a:spcBef>
          <a:spcPct val="0"/>
        </a:spcBef>
        <a:spcAft>
          <a:spcPct val="0"/>
        </a:spcAft>
        <a:defRPr sz="3200" b="1">
          <a:solidFill>
            <a:srgbClr val="2877C4"/>
          </a:solidFill>
          <a:latin typeface="Arial" charset="0"/>
        </a:defRPr>
      </a:lvl8pPr>
      <a:lvl9pPr marL="182127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241" indent="-227655"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2970" indent="-226069"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7682" indent="-23397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345" indent="-226069" algn="l" rtl="0" eaLnBrk="1" fontAlgn="base" hangingPunct="1">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891" tIns="134184" rIns="325891" bIns="134184"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94"/>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059" tIns="191700" rIns="345059" bIns="19170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6591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Lst>
  <p:hf sldNum="0" hdr="0" dt="0"/>
  <p:txStyles>
    <p:titleStyle>
      <a:lvl1pPr marL="1141552" indent="-114155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939" algn="l" rtl="0" eaLnBrk="1" fontAlgn="base" hangingPunct="1">
        <a:spcBef>
          <a:spcPct val="0"/>
        </a:spcBef>
        <a:spcAft>
          <a:spcPct val="0"/>
        </a:spcAft>
        <a:defRPr sz="3200" b="1">
          <a:solidFill>
            <a:srgbClr val="2877C4"/>
          </a:solidFill>
          <a:latin typeface="Arial" charset="0"/>
        </a:defRPr>
      </a:lvl6pPr>
      <a:lvl7pPr marL="911886" algn="l" rtl="0" eaLnBrk="1" fontAlgn="base" hangingPunct="1">
        <a:spcBef>
          <a:spcPct val="0"/>
        </a:spcBef>
        <a:spcAft>
          <a:spcPct val="0"/>
        </a:spcAft>
        <a:defRPr sz="3200" b="1">
          <a:solidFill>
            <a:srgbClr val="2877C4"/>
          </a:solidFill>
          <a:latin typeface="Arial" charset="0"/>
        </a:defRPr>
      </a:lvl7pPr>
      <a:lvl8pPr marL="1367835" algn="l" rtl="0" eaLnBrk="1" fontAlgn="base" hangingPunct="1">
        <a:spcBef>
          <a:spcPct val="0"/>
        </a:spcBef>
        <a:spcAft>
          <a:spcPct val="0"/>
        </a:spcAft>
        <a:defRPr sz="3200" b="1">
          <a:solidFill>
            <a:srgbClr val="2877C4"/>
          </a:solidFill>
          <a:latin typeface="Arial" charset="0"/>
        </a:defRPr>
      </a:lvl8pPr>
      <a:lvl9pPr marL="182378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557" indent="-227970"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909" indent="-22638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9730" indent="-234302"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0164" indent="-226382" algn="l" rtl="0" eaLnBrk="1" fontAlgn="base" hangingPunct="1">
        <a:lnSpc>
          <a:spcPct val="115000"/>
        </a:lnSpc>
        <a:spcBef>
          <a:spcPct val="20000"/>
        </a:spcBef>
        <a:spcAft>
          <a:spcPct val="0"/>
        </a:spcAft>
        <a:buChar char="»"/>
        <a:defRPr sz="2100">
          <a:solidFill>
            <a:srgbClr val="000000"/>
          </a:solidFill>
          <a:latin typeface="+mn-lt"/>
        </a:defRPr>
      </a:lvl5pPr>
      <a:lvl6pPr marL="2506105" indent="-226382" algn="l" rtl="0" eaLnBrk="1" fontAlgn="base" hangingPunct="1">
        <a:lnSpc>
          <a:spcPct val="115000"/>
        </a:lnSpc>
        <a:spcBef>
          <a:spcPct val="20000"/>
        </a:spcBef>
        <a:spcAft>
          <a:spcPct val="0"/>
        </a:spcAft>
        <a:buChar char="»"/>
        <a:defRPr sz="2100">
          <a:solidFill>
            <a:srgbClr val="000000"/>
          </a:solidFill>
          <a:latin typeface="+mn-lt"/>
        </a:defRPr>
      </a:lvl6pPr>
      <a:lvl7pPr marL="2962048" indent="-226382" algn="l" rtl="0" eaLnBrk="1" fontAlgn="base" hangingPunct="1">
        <a:lnSpc>
          <a:spcPct val="115000"/>
        </a:lnSpc>
        <a:spcBef>
          <a:spcPct val="20000"/>
        </a:spcBef>
        <a:spcAft>
          <a:spcPct val="0"/>
        </a:spcAft>
        <a:buChar char="»"/>
        <a:defRPr sz="2100">
          <a:solidFill>
            <a:srgbClr val="000000"/>
          </a:solidFill>
          <a:latin typeface="+mn-lt"/>
        </a:defRPr>
      </a:lvl7pPr>
      <a:lvl8pPr marL="3417995" indent="-226382" algn="l" rtl="0" eaLnBrk="1" fontAlgn="base" hangingPunct="1">
        <a:lnSpc>
          <a:spcPct val="115000"/>
        </a:lnSpc>
        <a:spcBef>
          <a:spcPct val="20000"/>
        </a:spcBef>
        <a:spcAft>
          <a:spcPct val="0"/>
        </a:spcAft>
        <a:buChar char="»"/>
        <a:defRPr sz="2100">
          <a:solidFill>
            <a:srgbClr val="000000"/>
          </a:solidFill>
          <a:latin typeface="+mn-lt"/>
        </a:defRPr>
      </a:lvl8pPr>
      <a:lvl9pPr marL="3873938" indent="-22638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886" rtl="0" eaLnBrk="1" latinLnBrk="0" hangingPunct="1">
        <a:defRPr sz="1900" kern="1200">
          <a:solidFill>
            <a:schemeClr val="tx1"/>
          </a:solidFill>
          <a:latin typeface="+mn-lt"/>
          <a:ea typeface="+mn-ea"/>
          <a:cs typeface="+mn-cs"/>
        </a:defRPr>
      </a:lvl1pPr>
      <a:lvl2pPr marL="455939" algn="l" defTabSz="911886" rtl="0" eaLnBrk="1" latinLnBrk="0" hangingPunct="1">
        <a:defRPr sz="1900" kern="1200">
          <a:solidFill>
            <a:schemeClr val="tx1"/>
          </a:solidFill>
          <a:latin typeface="+mn-lt"/>
          <a:ea typeface="+mn-ea"/>
          <a:cs typeface="+mn-cs"/>
        </a:defRPr>
      </a:lvl2pPr>
      <a:lvl3pPr marL="911886" algn="l" defTabSz="911886" rtl="0" eaLnBrk="1" latinLnBrk="0" hangingPunct="1">
        <a:defRPr sz="1900" kern="1200">
          <a:solidFill>
            <a:schemeClr val="tx1"/>
          </a:solidFill>
          <a:latin typeface="+mn-lt"/>
          <a:ea typeface="+mn-ea"/>
          <a:cs typeface="+mn-cs"/>
        </a:defRPr>
      </a:lvl3pPr>
      <a:lvl4pPr marL="1367835" algn="l" defTabSz="911886" rtl="0" eaLnBrk="1" latinLnBrk="0" hangingPunct="1">
        <a:defRPr sz="1900" kern="1200">
          <a:solidFill>
            <a:schemeClr val="tx1"/>
          </a:solidFill>
          <a:latin typeface="+mn-lt"/>
          <a:ea typeface="+mn-ea"/>
          <a:cs typeface="+mn-cs"/>
        </a:defRPr>
      </a:lvl4pPr>
      <a:lvl5pPr marL="1823782" algn="l" defTabSz="911886" rtl="0" eaLnBrk="1" latinLnBrk="0" hangingPunct="1">
        <a:defRPr sz="1900" kern="1200">
          <a:solidFill>
            <a:schemeClr val="tx1"/>
          </a:solidFill>
          <a:latin typeface="+mn-lt"/>
          <a:ea typeface="+mn-ea"/>
          <a:cs typeface="+mn-cs"/>
        </a:defRPr>
      </a:lvl5pPr>
      <a:lvl6pPr marL="2279721" algn="l" defTabSz="911886" rtl="0" eaLnBrk="1" latinLnBrk="0" hangingPunct="1">
        <a:defRPr sz="1900" kern="1200">
          <a:solidFill>
            <a:schemeClr val="tx1"/>
          </a:solidFill>
          <a:latin typeface="+mn-lt"/>
          <a:ea typeface="+mn-ea"/>
          <a:cs typeface="+mn-cs"/>
        </a:defRPr>
      </a:lvl6pPr>
      <a:lvl7pPr marL="2735662" algn="l" defTabSz="911886" rtl="0" eaLnBrk="1" latinLnBrk="0" hangingPunct="1">
        <a:defRPr sz="1900" kern="1200">
          <a:solidFill>
            <a:schemeClr val="tx1"/>
          </a:solidFill>
          <a:latin typeface="+mn-lt"/>
          <a:ea typeface="+mn-ea"/>
          <a:cs typeface="+mn-cs"/>
        </a:defRPr>
      </a:lvl7pPr>
      <a:lvl8pPr marL="3191605" algn="l" defTabSz="911886" rtl="0" eaLnBrk="1" latinLnBrk="0" hangingPunct="1">
        <a:defRPr sz="1900" kern="1200">
          <a:solidFill>
            <a:schemeClr val="tx1"/>
          </a:solidFill>
          <a:latin typeface="+mn-lt"/>
          <a:ea typeface="+mn-ea"/>
          <a:cs typeface="+mn-cs"/>
        </a:defRPr>
      </a:lvl8pPr>
      <a:lvl9pPr marL="3647552" algn="l" defTabSz="91188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9.xml"/><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0.xml"/><Relationship Id="rId5" Type="http://schemas.openxmlformats.org/officeDocument/2006/relationships/image" Target="../media/image29.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49.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omup.com/cFX603niZO"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56.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29.xml"/><Relationship Id="rId4" Type="http://schemas.openxmlformats.org/officeDocument/2006/relationships/image" Target="../media/image16.emf"/></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29.xml"/><Relationship Id="rId5" Type="http://schemas.openxmlformats.org/officeDocument/2006/relationships/image" Target="../media/image50.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7.xml"/><Relationship Id="rId1" Type="http://schemas.openxmlformats.org/officeDocument/2006/relationships/slideLayout" Target="../slideLayouts/slideLayout29.xml"/><Relationship Id="rId4" Type="http://schemas.openxmlformats.org/officeDocument/2006/relationships/image" Target="../media/image58.emf"/></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8.xml"/><Relationship Id="rId1" Type="http://schemas.openxmlformats.org/officeDocument/2006/relationships/slideLayout" Target="../slideLayouts/slideLayout29.xml"/><Relationship Id="rId4" Type="http://schemas.openxmlformats.org/officeDocument/2006/relationships/image" Target="../media/image16.emf"/></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29.xml"/><Relationship Id="rId4" Type="http://schemas.openxmlformats.org/officeDocument/2006/relationships/image" Target="../media/image16.emf"/></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0.xml"/><Relationship Id="rId1" Type="http://schemas.openxmlformats.org/officeDocument/2006/relationships/slideLayout" Target="../slideLayouts/slideLayout29.xml"/><Relationship Id="rId4" Type="http://schemas.openxmlformats.org/officeDocument/2006/relationships/image" Target="../media/image16.emf"/></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1.xml"/><Relationship Id="rId1" Type="http://schemas.openxmlformats.org/officeDocument/2006/relationships/slideLayout" Target="../slideLayouts/slideLayout29.xm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2.xml"/><Relationship Id="rId1" Type="http://schemas.openxmlformats.org/officeDocument/2006/relationships/slideLayout" Target="../slideLayouts/slideLayout29.xml"/><Relationship Id="rId4" Type="http://schemas.openxmlformats.org/officeDocument/2006/relationships/image" Target="../media/image41.emf"/></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3.xml"/><Relationship Id="rId1" Type="http://schemas.openxmlformats.org/officeDocument/2006/relationships/slideLayout" Target="../slideLayouts/slideLayout29.xml"/><Relationship Id="rId5" Type="http://schemas.openxmlformats.org/officeDocument/2006/relationships/image" Target="../media/image58.emf"/><Relationship Id="rId4" Type="http://schemas.openxmlformats.org/officeDocument/2006/relationships/image" Target="../media/image41.emf"/></Relationships>
</file>

<file path=ppt/slides/_rels/slide6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4.xml"/><Relationship Id="rId1" Type="http://schemas.openxmlformats.org/officeDocument/2006/relationships/slideLayout" Target="../slideLayouts/slideLayout29.xml"/><Relationship Id="rId4" Type="http://schemas.openxmlformats.org/officeDocument/2006/relationships/image" Target="../media/image59.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1.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7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62.xml"/><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3.xml"/><Relationship Id="rId1" Type="http://schemas.openxmlformats.org/officeDocument/2006/relationships/slideLayout" Target="../slideLayouts/slideLayout29.xml"/><Relationship Id="rId4" Type="http://schemas.openxmlformats.org/officeDocument/2006/relationships/image" Target="../media/image41.e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1.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41.xml"/><Relationship Id="rId4" Type="http://schemas.openxmlformats.org/officeDocument/2006/relationships/image" Target="../media/image27.png"/></Relationships>
</file>

<file path=ppt/slides/_rels/slide74.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66.xml"/><Relationship Id="rId1" Type="http://schemas.openxmlformats.org/officeDocument/2006/relationships/slideLayout" Target="../slideLayouts/slideLayout93.xml"/></Relationships>
</file>

<file path=ppt/slides/_rels/slide7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67.xml"/><Relationship Id="rId1" Type="http://schemas.openxmlformats.org/officeDocument/2006/relationships/slideLayout" Target="../slideLayouts/slideLayout93.xml"/></Relationships>
</file>

<file path=ppt/slides/_rels/slide76.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68.xml"/><Relationship Id="rId1" Type="http://schemas.openxmlformats.org/officeDocument/2006/relationships/slideLayout" Target="../slideLayouts/slideLayout85.xml"/></Relationships>
</file>

<file path=ppt/slides/_rels/slide77.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69.xml"/><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1621-FA2D-60A8-11CC-3F49AB6B0058}"/>
              </a:ext>
            </a:extLst>
          </p:cNvPr>
          <p:cNvSpPr>
            <a:spLocks noGrp="1"/>
          </p:cNvSpPr>
          <p:nvPr>
            <p:ph type="ctrTitle"/>
          </p:nvPr>
        </p:nvSpPr>
        <p:spPr>
          <a:xfrm>
            <a:off x="1143008" y="1122363"/>
            <a:ext cx="6858000" cy="1184408"/>
          </a:xfrm>
        </p:spPr>
        <p:txBody>
          <a:bodyPr/>
          <a:lstStyle/>
          <a:p>
            <a:r>
              <a:rPr lang="en-US" dirty="0"/>
              <a:t>Click “Slide Show”</a:t>
            </a:r>
          </a:p>
        </p:txBody>
      </p:sp>
      <p:sp>
        <p:nvSpPr>
          <p:cNvPr id="3" name="Subtitle 2">
            <a:extLst>
              <a:ext uri="{FF2B5EF4-FFF2-40B4-BE49-F238E27FC236}">
                <a16:creationId xmlns:a16="http://schemas.microsoft.com/office/drawing/2014/main" id="{7A373E04-46CA-7556-4423-D51DF506A40D}"/>
              </a:ext>
            </a:extLst>
          </p:cNvPr>
          <p:cNvSpPr>
            <a:spLocks noGrp="1"/>
          </p:cNvSpPr>
          <p:nvPr>
            <p:ph type="subTitle" idx="1"/>
          </p:nvPr>
        </p:nvSpPr>
        <p:spPr>
          <a:xfrm>
            <a:off x="1143008" y="2819400"/>
            <a:ext cx="6858000" cy="2438467"/>
          </a:xfrm>
        </p:spPr>
        <p:txBody>
          <a:bodyPr/>
          <a:lstStyle/>
          <a:p>
            <a:r>
              <a:rPr lang="en-US" sz="4000" dirty="0"/>
              <a:t>Click “From Beginning” </a:t>
            </a:r>
          </a:p>
          <a:p>
            <a:r>
              <a:rPr lang="en-US" sz="4000" dirty="0"/>
              <a:t>or</a:t>
            </a:r>
          </a:p>
          <a:p>
            <a:r>
              <a:rPr lang="en-US" sz="4000" dirty="0"/>
              <a:t>“From Current Slide”</a:t>
            </a:r>
            <a:endParaRPr lang="en-US" dirty="0"/>
          </a:p>
        </p:txBody>
      </p:sp>
      <p:sp>
        <p:nvSpPr>
          <p:cNvPr id="4" name="Footer Placeholder 3">
            <a:extLst>
              <a:ext uri="{FF2B5EF4-FFF2-40B4-BE49-F238E27FC236}">
                <a16:creationId xmlns:a16="http://schemas.microsoft.com/office/drawing/2014/main" id="{C7E499DC-60BA-CA3B-2218-BB9E4E83DB68}"/>
              </a:ext>
            </a:extLst>
          </p:cNvPr>
          <p:cNvSpPr>
            <a:spLocks noGrp="1"/>
          </p:cNvSpPr>
          <p:nvPr>
            <p:ph type="ftr" sz="quarter" idx="10"/>
          </p:nvPr>
        </p:nvSpPr>
        <p:spPr/>
        <p:txBody>
          <a:bodyPr/>
          <a:lstStyle/>
          <a:p>
            <a:r>
              <a:rPr lang="en-US" altLang="en-US">
                <a:solidFill>
                  <a:srgbClr val="000000"/>
                </a:solidFill>
              </a:rPr>
              <a:t>Acids &amp; Bases</a:t>
            </a:r>
            <a:endParaRPr lang="en-US" altLang="en-US" dirty="0">
              <a:solidFill>
                <a:srgbClr val="000000"/>
              </a:solidFill>
            </a:endParaRPr>
          </a:p>
        </p:txBody>
      </p:sp>
    </p:spTree>
    <p:extLst>
      <p:ext uri="{BB962C8B-B14F-4D97-AF65-F5344CB8AC3E}">
        <p14:creationId xmlns:p14="http://schemas.microsoft.com/office/powerpoint/2010/main" val="3022994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Text Box 4"/>
          <p:cNvSpPr txBox="1">
            <a:spLocks noChangeArrowheads="1"/>
          </p:cNvSpPr>
          <p:nvPr/>
        </p:nvSpPr>
        <p:spPr bwMode="auto">
          <a:xfrm>
            <a:off x="152401" y="1371600"/>
            <a:ext cx="8839198" cy="286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72" tIns="45436" rIns="90872" bIns="45436">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pPr>
            <a:r>
              <a:rPr lang="en-US" altLang="en-US" sz="3600" dirty="0">
                <a:solidFill>
                  <a:srgbClr val="00B050"/>
                </a:solidFill>
              </a:rPr>
              <a:t>The product of the concentrations of the hydrogen ions and the hydroxide ions in water is called the </a:t>
            </a:r>
            <a:r>
              <a:rPr lang="en-US" altLang="en-US" sz="3600" b="1" dirty="0">
                <a:solidFill>
                  <a:srgbClr val="7030A0"/>
                </a:solidFill>
              </a:rPr>
              <a:t>ion-product constant for water (</a:t>
            </a:r>
            <a:r>
              <a:rPr lang="en-US" altLang="en-US" sz="3600" b="1" i="1" dirty="0">
                <a:solidFill>
                  <a:srgbClr val="7030A0"/>
                </a:solidFill>
              </a:rPr>
              <a:t>K</a:t>
            </a:r>
            <a:r>
              <a:rPr lang="en-US" altLang="en-US" sz="3600" b="1" i="1" baseline="-25000" dirty="0">
                <a:solidFill>
                  <a:srgbClr val="7030A0"/>
                </a:solidFill>
              </a:rPr>
              <a:t>w</a:t>
            </a:r>
            <a:r>
              <a:rPr lang="en-US" altLang="en-US" sz="3600" b="1" dirty="0">
                <a:solidFill>
                  <a:srgbClr val="7030A0"/>
                </a:solidFill>
              </a:rPr>
              <a:t>)</a:t>
            </a:r>
            <a:r>
              <a:rPr lang="en-US" altLang="en-US" sz="3600" dirty="0">
                <a:solidFill>
                  <a:srgbClr val="7030A0"/>
                </a:solidFill>
              </a:rPr>
              <a:t>.</a:t>
            </a:r>
          </a:p>
          <a:p>
            <a:pPr eaLnBrk="0" fontAlgn="base" hangingPunct="0">
              <a:spcBef>
                <a:spcPct val="50000"/>
              </a:spcBef>
              <a:spcAft>
                <a:spcPct val="0"/>
              </a:spcAft>
              <a:buClr>
                <a:srgbClr val="000000"/>
              </a:buClr>
              <a:buSzPct val="100000"/>
              <a:buFont typeface="Times New Roman" panose="02020603050405020304" pitchFamily="18" charset="0"/>
              <a:buNone/>
            </a:pPr>
            <a:endParaRPr lang="en-US" altLang="en-US" dirty="0">
              <a:solidFill>
                <a:srgbClr val="000000"/>
              </a:solidFill>
            </a:endParaRPr>
          </a:p>
        </p:txBody>
      </p:sp>
      <p:pic>
        <p:nvPicPr>
          <p:cNvPr id="2" name="Picture 1"/>
          <p:cNvPicPr>
            <a:picLocks noChangeAspect="1"/>
          </p:cNvPicPr>
          <p:nvPr/>
        </p:nvPicPr>
        <p:blipFill>
          <a:blip r:embed="rId3"/>
          <a:stretch>
            <a:fillRect/>
          </a:stretch>
        </p:blipFill>
        <p:spPr>
          <a:xfrm>
            <a:off x="152401" y="4038600"/>
            <a:ext cx="8686799" cy="1676400"/>
          </a:xfrm>
          <a:prstGeom prst="rect">
            <a:avLst/>
          </a:prstGeom>
        </p:spPr>
      </p:pic>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
        <p:nvSpPr>
          <p:cNvPr id="8" name="Rectangle 2"/>
          <p:cNvSpPr>
            <a:spLocks noChangeArrowheads="1"/>
          </p:cNvSpPr>
          <p:nvPr/>
        </p:nvSpPr>
        <p:spPr bwMode="auto">
          <a:xfrm>
            <a:off x="1450578" y="76200"/>
            <a:ext cx="6242846" cy="685800"/>
          </a:xfrm>
          <a:prstGeom prst="rect">
            <a:avLst/>
          </a:prstGeom>
          <a:solidFill>
            <a:srgbClr val="92D050"/>
          </a:solidFill>
          <a:ln>
            <a:noFill/>
          </a:ln>
        </p:spPr>
        <p:txBody>
          <a:bodyPr lIns="89433" tIns="46516" rIns="89433" bIns="46516"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sz="3200" dirty="0">
                <a:solidFill>
                  <a:srgbClr val="000000"/>
                </a:solidFill>
              </a:rPr>
              <a:t>Ion-Product Constant for Water</a:t>
            </a:r>
          </a:p>
        </p:txBody>
      </p:sp>
      <p:pic>
        <p:nvPicPr>
          <p:cNvPr id="10" name="Picture 9" descr="strategy-01.eps"/>
          <p:cNvPicPr/>
          <p:nvPr/>
        </p:nvPicPr>
        <p:blipFill>
          <a:blip r:embed="rId4" cstate="print">
            <a:extLst>
              <a:ext uri="{28A0092B-C50C-407E-A947-70E740481C1C}">
                <a14:useLocalDpi xmlns:a14="http://schemas.microsoft.com/office/drawing/2010/main" val="0"/>
              </a:ext>
            </a:extLst>
          </a:blip>
          <a:stretch>
            <a:fillRect/>
          </a:stretch>
        </p:blipFill>
        <p:spPr>
          <a:xfrm>
            <a:off x="7805625" y="76200"/>
            <a:ext cx="1200149" cy="972820"/>
          </a:xfrm>
          <a:prstGeom prst="rect">
            <a:avLst/>
          </a:prstGeom>
        </p:spPr>
      </p:pic>
    </p:spTree>
    <p:extLst>
      <p:ext uri="{BB962C8B-B14F-4D97-AF65-F5344CB8AC3E}">
        <p14:creationId xmlns:p14="http://schemas.microsoft.com/office/powerpoint/2010/main" val="20781871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5586"/>
                                        </p:tgtEl>
                                        <p:attrNameLst>
                                          <p:attrName>style.visibility</p:attrName>
                                        </p:attrNameLst>
                                      </p:cBhvr>
                                      <p:to>
                                        <p:strVal val="visible"/>
                                      </p:to>
                                    </p:set>
                                    <p:animEffect transition="in" filter="fade">
                                      <p:cBhvr>
                                        <p:cTn id="7" dur="500"/>
                                        <p:tgtEl>
                                          <p:spTgt spid="1955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66900" y="152400"/>
            <a:ext cx="5410199" cy="533400"/>
          </a:xfrm>
        </p:spPr>
        <p:txBody>
          <a:bodyPr/>
          <a:lstStyle/>
          <a:p>
            <a:pPr algn="ctr"/>
            <a:r>
              <a:rPr lang="en-US" sz="3200" dirty="0">
                <a:effectLst/>
              </a:rPr>
              <a:t>Dissociation of Pure Water</a:t>
            </a:r>
            <a:endParaRPr lang="en-US" sz="3200" dirty="0"/>
          </a:p>
        </p:txBody>
      </p:sp>
      <p:sp>
        <p:nvSpPr>
          <p:cNvPr id="5" name="Content Placeholder 4"/>
          <p:cNvSpPr>
            <a:spLocks noGrp="1"/>
          </p:cNvSpPr>
          <p:nvPr>
            <p:ph idx="1"/>
          </p:nvPr>
        </p:nvSpPr>
        <p:spPr>
          <a:xfrm>
            <a:off x="117898" y="930349"/>
            <a:ext cx="8839200" cy="2819400"/>
          </a:xfrm>
        </p:spPr>
        <p:txBody>
          <a:bodyPr/>
          <a:lstStyle/>
          <a:p>
            <a:pPr marL="222460" lvl="1" indent="0" eaLnBrk="0" hangingPunct="0">
              <a:spcBef>
                <a:spcPct val="50000"/>
              </a:spcBef>
              <a:buClr>
                <a:srgbClr val="000000"/>
              </a:buClr>
              <a:buSzPct val="100000"/>
            </a:pPr>
            <a:r>
              <a:rPr lang="en-US" altLang="en-US" dirty="0">
                <a:solidFill>
                  <a:srgbClr val="00B050"/>
                </a:solidFill>
              </a:rPr>
              <a:t>In pure water at 25 ⁰C, the concentration of </a:t>
            </a:r>
            <a:r>
              <a:rPr lang="en-US" altLang="en-US" dirty="0">
                <a:solidFill>
                  <a:srgbClr val="FF0000"/>
                </a:solidFill>
              </a:rPr>
              <a:t>hydrogen ions </a:t>
            </a:r>
            <a:r>
              <a:rPr lang="en-US" altLang="en-US" dirty="0">
                <a:solidFill>
                  <a:srgbClr val="00B050"/>
                </a:solidFill>
              </a:rPr>
              <a:t>(</a:t>
            </a:r>
            <a:r>
              <a:rPr lang="en-US" altLang="en-US" dirty="0">
                <a:solidFill>
                  <a:srgbClr val="7030A0"/>
                </a:solidFill>
              </a:rPr>
              <a:t>[</a:t>
            </a:r>
            <a:r>
              <a:rPr lang="en-US" altLang="en-US" dirty="0">
                <a:solidFill>
                  <a:srgbClr val="FF0000"/>
                </a:solidFill>
              </a:rPr>
              <a:t>H</a:t>
            </a:r>
            <a:r>
              <a:rPr lang="en-US" altLang="en-US" baseline="30000" dirty="0">
                <a:solidFill>
                  <a:srgbClr val="FF0000"/>
                </a:solidFill>
              </a:rPr>
              <a:t>+</a:t>
            </a:r>
            <a:r>
              <a:rPr lang="en-US" altLang="en-US" dirty="0">
                <a:solidFill>
                  <a:srgbClr val="7030A0"/>
                </a:solidFill>
              </a:rPr>
              <a:t>]</a:t>
            </a:r>
            <a:r>
              <a:rPr lang="en-US" altLang="en-US" dirty="0">
                <a:solidFill>
                  <a:srgbClr val="00B050"/>
                </a:solidFill>
              </a:rPr>
              <a:t>) is only 1 × 10</a:t>
            </a:r>
            <a:r>
              <a:rPr lang="en-US" altLang="en-US" baseline="30000" dirty="0">
                <a:solidFill>
                  <a:srgbClr val="00B050"/>
                </a:solidFill>
              </a:rPr>
              <a:t>−7</a:t>
            </a:r>
            <a:r>
              <a:rPr lang="en-US" altLang="en-US" i="1" dirty="0">
                <a:solidFill>
                  <a:srgbClr val="00B050"/>
                </a:solidFill>
              </a:rPr>
              <a:t>M</a:t>
            </a:r>
            <a:r>
              <a:rPr lang="en-US" altLang="en-US" dirty="0">
                <a:solidFill>
                  <a:srgbClr val="00B050"/>
                </a:solidFill>
              </a:rPr>
              <a:t>.</a:t>
            </a:r>
          </a:p>
          <a:p>
            <a:pPr marL="222460" lvl="1" indent="0" eaLnBrk="0" hangingPunct="0">
              <a:spcBef>
                <a:spcPct val="50000"/>
              </a:spcBef>
              <a:buClr>
                <a:srgbClr val="000000"/>
              </a:buClr>
              <a:buSzPct val="100000"/>
            </a:pPr>
            <a:r>
              <a:rPr lang="en-US" altLang="en-US" dirty="0">
                <a:solidFill>
                  <a:srgbClr val="7030A0"/>
                </a:solidFill>
              </a:rPr>
              <a:t>The concentration of </a:t>
            </a:r>
            <a:r>
              <a:rPr lang="en-US" altLang="en-US" dirty="0">
                <a:solidFill>
                  <a:srgbClr val="00B0F0"/>
                </a:solidFill>
              </a:rPr>
              <a:t>hydroxide ions </a:t>
            </a:r>
            <a:r>
              <a:rPr lang="en-US" altLang="en-US" dirty="0">
                <a:solidFill>
                  <a:srgbClr val="7030A0"/>
                </a:solidFill>
              </a:rPr>
              <a:t>([(</a:t>
            </a:r>
            <a:r>
              <a:rPr lang="en-US" altLang="en-US" dirty="0">
                <a:solidFill>
                  <a:srgbClr val="00B0F0"/>
                </a:solidFill>
              </a:rPr>
              <a:t>OH</a:t>
            </a:r>
            <a:r>
              <a:rPr lang="en-US" altLang="en-US" dirty="0">
                <a:solidFill>
                  <a:srgbClr val="7030A0"/>
                </a:solidFill>
              </a:rPr>
              <a:t>)</a:t>
            </a:r>
            <a:r>
              <a:rPr lang="en-US" altLang="en-US" baseline="30000" dirty="0">
                <a:solidFill>
                  <a:srgbClr val="00B0F0"/>
                </a:solidFill>
              </a:rPr>
              <a:t>−</a:t>
            </a:r>
            <a:r>
              <a:rPr lang="en-US" altLang="en-US" dirty="0">
                <a:solidFill>
                  <a:srgbClr val="7030A0"/>
                </a:solidFill>
              </a:rPr>
              <a:t>]) is also 1 × 10</a:t>
            </a:r>
            <a:r>
              <a:rPr lang="en-US" altLang="en-US" baseline="30000" dirty="0">
                <a:solidFill>
                  <a:srgbClr val="7030A0"/>
                </a:solidFill>
              </a:rPr>
              <a:t>−7</a:t>
            </a:r>
            <a:r>
              <a:rPr lang="en-US" altLang="en-US" i="1" dirty="0">
                <a:solidFill>
                  <a:srgbClr val="7030A0"/>
                </a:solidFill>
              </a:rPr>
              <a:t>M</a:t>
            </a:r>
            <a:r>
              <a:rPr lang="en-US" altLang="en-US" dirty="0">
                <a:solidFill>
                  <a:srgbClr val="7030A0"/>
                </a:solidFill>
              </a:rPr>
              <a:t> because the numbers of </a:t>
            </a:r>
            <a:r>
              <a:rPr lang="en-US" altLang="en-US" dirty="0">
                <a:solidFill>
                  <a:srgbClr val="FF0000"/>
                </a:solidFill>
              </a:rPr>
              <a:t>H</a:t>
            </a:r>
            <a:r>
              <a:rPr lang="en-US" altLang="en-US" baseline="30000" dirty="0">
                <a:solidFill>
                  <a:srgbClr val="FF0000"/>
                </a:solidFill>
              </a:rPr>
              <a:t>+</a:t>
            </a:r>
            <a:r>
              <a:rPr lang="en-US" altLang="en-US" dirty="0">
                <a:solidFill>
                  <a:srgbClr val="7030A0"/>
                </a:solidFill>
              </a:rPr>
              <a:t> and (</a:t>
            </a:r>
            <a:r>
              <a:rPr lang="en-US" altLang="en-US" dirty="0">
                <a:solidFill>
                  <a:srgbClr val="00B0F0"/>
                </a:solidFill>
              </a:rPr>
              <a:t>OH</a:t>
            </a:r>
            <a:r>
              <a:rPr lang="en-US" altLang="en-US" dirty="0">
                <a:solidFill>
                  <a:srgbClr val="7030A0"/>
                </a:solidFill>
              </a:rPr>
              <a:t>)</a:t>
            </a:r>
            <a:r>
              <a:rPr lang="en-US" altLang="en-US" baseline="30000" dirty="0">
                <a:solidFill>
                  <a:srgbClr val="00B0F0"/>
                </a:solidFill>
              </a:rPr>
              <a:t>−</a:t>
            </a:r>
            <a:r>
              <a:rPr lang="en-US" altLang="en-US" dirty="0">
                <a:solidFill>
                  <a:srgbClr val="7030A0"/>
                </a:solidFill>
              </a:rPr>
              <a:t> ions are equal in pure water.</a:t>
            </a:r>
          </a:p>
          <a:p>
            <a:pPr marL="0" indent="6347"/>
            <a:endParaRPr lang="en-US" sz="2300" b="0" dirty="0"/>
          </a:p>
          <a:p>
            <a:pPr marL="0" indent="6347"/>
            <a:endParaRPr lang="en-US" sz="2300" b="0" dirty="0"/>
          </a:p>
        </p:txBody>
      </p:sp>
      <p:sp>
        <p:nvSpPr>
          <p:cNvPr id="6" name="Footer Placeholder 5"/>
          <p:cNvSpPr>
            <a:spLocks noGrp="1"/>
          </p:cNvSpPr>
          <p:nvPr>
            <p:ph type="ftr" sz="quarter" idx="10"/>
          </p:nvPr>
        </p:nvSpPr>
        <p:spPr/>
        <p:txBody>
          <a:bodyPr/>
          <a:lstStyle/>
          <a:p>
            <a:r>
              <a:rPr lang="en-US" altLang="en-US" dirty="0">
                <a:solidFill>
                  <a:srgbClr val="000000"/>
                </a:solidFill>
              </a:rPr>
              <a:t>Acids &amp; Bases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12" y="3985438"/>
            <a:ext cx="8949903"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56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177" y="1371603"/>
            <a:ext cx="8686829" cy="5486398"/>
          </a:xfrm>
        </p:spPr>
        <p:txBody>
          <a:bodyPr lIns="182880" tIns="91440" bIns="91440"/>
          <a:lstStyle/>
          <a:p>
            <a:pPr marL="1586" lvl="1" indent="0">
              <a:lnSpc>
                <a:spcPct val="100000"/>
              </a:lnSpc>
              <a:spcBef>
                <a:spcPts val="1200"/>
              </a:spcBef>
              <a:buNone/>
            </a:pPr>
            <a:r>
              <a:rPr lang="en-US" dirty="0">
                <a:solidFill>
                  <a:schemeClr val="tx1"/>
                </a:solidFill>
              </a:rPr>
              <a:t>Arrhenius</a:t>
            </a:r>
          </a:p>
          <a:p>
            <a:pPr marL="688975" lvl="1" indent="-227013">
              <a:lnSpc>
                <a:spcPct val="100000"/>
              </a:lnSpc>
              <a:spcBef>
                <a:spcPts val="1200"/>
              </a:spcBef>
            </a:pPr>
            <a:r>
              <a:rPr lang="en-US" dirty="0"/>
              <a:t>Acid </a:t>
            </a:r>
            <a:r>
              <a:rPr lang="en-US" dirty="0">
                <a:sym typeface="Wingdings" panose="05000000000000000000" pitchFamily="2" charset="2"/>
              </a:rPr>
              <a:t></a:t>
            </a:r>
            <a:r>
              <a:rPr lang="en-US" dirty="0"/>
              <a:t> H</a:t>
            </a:r>
            <a:r>
              <a:rPr lang="en-US" baseline="30000" dirty="0"/>
              <a:t>+</a:t>
            </a:r>
            <a:r>
              <a:rPr lang="en-US" dirty="0"/>
              <a:t> ions</a:t>
            </a:r>
          </a:p>
          <a:p>
            <a:pPr marL="688975" lvl="1" indent="-227013">
              <a:lnSpc>
                <a:spcPct val="100000"/>
              </a:lnSpc>
              <a:spcBef>
                <a:spcPts val="1200"/>
              </a:spcBef>
            </a:pPr>
            <a:r>
              <a:rPr lang="en-US" dirty="0"/>
              <a:t>Base </a:t>
            </a:r>
            <a:r>
              <a:rPr lang="en-US" dirty="0">
                <a:sym typeface="Wingdings" panose="05000000000000000000" pitchFamily="2" charset="2"/>
              </a:rPr>
              <a:t> (O</a:t>
            </a:r>
            <a:r>
              <a:rPr lang="en-US" dirty="0"/>
              <a:t>H)</a:t>
            </a:r>
            <a:r>
              <a:rPr lang="en-US" baseline="30000" dirty="0"/>
              <a:t>- </a:t>
            </a:r>
            <a:r>
              <a:rPr lang="en-US" dirty="0">
                <a:sym typeface="Wingdings" panose="05000000000000000000" pitchFamily="2" charset="2"/>
              </a:rPr>
              <a:t>ions</a:t>
            </a:r>
            <a:endParaRPr lang="en-US" dirty="0"/>
          </a:p>
          <a:p>
            <a:pPr marL="1586" lvl="1" indent="0">
              <a:lnSpc>
                <a:spcPct val="100000"/>
              </a:lnSpc>
              <a:spcBef>
                <a:spcPts val="2400"/>
              </a:spcBef>
              <a:buNone/>
            </a:pPr>
            <a:r>
              <a:rPr lang="en-US" dirty="0">
                <a:solidFill>
                  <a:schemeClr val="tx1"/>
                </a:solidFill>
              </a:rPr>
              <a:t>Bronsted-Lowry </a:t>
            </a:r>
            <a:endParaRPr lang="en-US" baseline="30000" dirty="0">
              <a:solidFill>
                <a:schemeClr val="tx1"/>
              </a:solidFill>
            </a:endParaRPr>
          </a:p>
          <a:p>
            <a:pPr marL="688975" lvl="1" indent="-227013">
              <a:lnSpc>
                <a:spcPct val="100000"/>
              </a:lnSpc>
              <a:spcBef>
                <a:spcPts val="1200"/>
              </a:spcBef>
            </a:pPr>
            <a:r>
              <a:rPr lang="en-US" sz="2400" dirty="0"/>
              <a:t>Acid </a:t>
            </a:r>
            <a:r>
              <a:rPr lang="en-US" sz="2400" dirty="0">
                <a:sym typeface="Wingdings" panose="05000000000000000000" pitchFamily="2" charset="2"/>
              </a:rPr>
              <a:t></a:t>
            </a:r>
            <a:r>
              <a:rPr lang="en-US" sz="2400" dirty="0"/>
              <a:t> donates H</a:t>
            </a:r>
            <a:r>
              <a:rPr lang="en-US" sz="2400" baseline="30000" dirty="0"/>
              <a:t>+</a:t>
            </a:r>
            <a:r>
              <a:rPr lang="en-US" sz="2400" dirty="0"/>
              <a:t> ions</a:t>
            </a:r>
          </a:p>
          <a:p>
            <a:pPr marL="688975" lvl="1" indent="-227013">
              <a:lnSpc>
                <a:spcPct val="100000"/>
              </a:lnSpc>
              <a:spcBef>
                <a:spcPts val="1200"/>
              </a:spcBef>
            </a:pPr>
            <a:r>
              <a:rPr lang="en-US" sz="2400" dirty="0"/>
              <a:t>Base </a:t>
            </a:r>
            <a:r>
              <a:rPr lang="en-US" sz="2400" dirty="0">
                <a:sym typeface="Wingdings" panose="05000000000000000000" pitchFamily="2" charset="2"/>
              </a:rPr>
              <a:t> </a:t>
            </a:r>
            <a:r>
              <a:rPr lang="en-US" sz="2400" dirty="0"/>
              <a:t>accepts H</a:t>
            </a:r>
            <a:r>
              <a:rPr lang="en-US" sz="2400" baseline="30000" dirty="0"/>
              <a:t>+</a:t>
            </a:r>
            <a:r>
              <a:rPr lang="en-US" sz="2400" dirty="0"/>
              <a:t> ions</a:t>
            </a:r>
          </a:p>
          <a:p>
            <a:pPr marL="1586" lvl="1" indent="0">
              <a:lnSpc>
                <a:spcPct val="100000"/>
              </a:lnSpc>
              <a:spcBef>
                <a:spcPts val="2400"/>
              </a:spcBef>
              <a:buNone/>
            </a:pPr>
            <a:r>
              <a:rPr lang="en-US" dirty="0">
                <a:solidFill>
                  <a:schemeClr val="tx1"/>
                </a:solidFill>
              </a:rPr>
              <a:t>Lewis</a:t>
            </a:r>
          </a:p>
          <a:p>
            <a:pPr marL="688975" lvl="1" indent="-227013">
              <a:lnSpc>
                <a:spcPct val="100000"/>
              </a:lnSpc>
              <a:spcBef>
                <a:spcPts val="1200"/>
              </a:spcBef>
            </a:pPr>
            <a:r>
              <a:rPr lang="en-US" dirty="0"/>
              <a:t>Acid </a:t>
            </a:r>
            <a:r>
              <a:rPr lang="en-US" dirty="0">
                <a:sym typeface="Wingdings" panose="05000000000000000000" pitchFamily="2" charset="2"/>
              </a:rPr>
              <a:t></a:t>
            </a:r>
            <a:r>
              <a:rPr lang="en-US" dirty="0"/>
              <a:t> </a:t>
            </a:r>
            <a:r>
              <a:rPr lang="en-US" sz="2000" dirty="0"/>
              <a:t>accepts electrons</a:t>
            </a:r>
          </a:p>
          <a:p>
            <a:pPr marL="688975" lvl="1" indent="-227013">
              <a:lnSpc>
                <a:spcPct val="100000"/>
              </a:lnSpc>
              <a:spcBef>
                <a:spcPts val="1200"/>
              </a:spcBef>
            </a:pPr>
            <a:r>
              <a:rPr lang="en-US" dirty="0"/>
              <a:t>Base </a:t>
            </a:r>
            <a:r>
              <a:rPr lang="en-US" dirty="0">
                <a:sym typeface="Wingdings" panose="05000000000000000000" pitchFamily="2" charset="2"/>
              </a:rPr>
              <a:t> </a:t>
            </a:r>
            <a:r>
              <a:rPr lang="en-US" sz="2000" dirty="0"/>
              <a:t>donates electrons</a:t>
            </a:r>
            <a:endParaRPr lang="en-US" dirty="0">
              <a:solidFill>
                <a:schemeClr val="tx1"/>
              </a:solidFill>
            </a:endParaRPr>
          </a:p>
          <a:p>
            <a:pPr lvl="1">
              <a:lnSpc>
                <a:spcPct val="100000"/>
              </a:lnSpc>
              <a:spcBef>
                <a:spcPts val="600"/>
              </a:spcBef>
            </a:pPr>
            <a:endParaRPr lang="en-US" dirty="0"/>
          </a:p>
        </p:txBody>
      </p:sp>
      <p:sp>
        <p:nvSpPr>
          <p:cNvPr id="2" name="Title 1"/>
          <p:cNvSpPr>
            <a:spLocks noGrp="1"/>
          </p:cNvSpPr>
          <p:nvPr>
            <p:ph type="title"/>
          </p:nvPr>
        </p:nvSpPr>
        <p:spPr>
          <a:xfrm>
            <a:off x="10" y="0"/>
            <a:ext cx="9143996" cy="1377165"/>
          </a:xfrm>
        </p:spPr>
        <p:txBody>
          <a:bodyPr/>
          <a:lstStyle/>
          <a:p>
            <a:pPr marL="238647" indent="-238647"/>
            <a:r>
              <a:rPr lang="en-US" dirty="0">
                <a:solidFill>
                  <a:srgbClr val="FFFF00"/>
                </a:solidFill>
              </a:rPr>
              <a:t>Summary</a:t>
            </a:r>
            <a:r>
              <a:rPr lang="en-US" dirty="0"/>
              <a:t>:  Acid – Base Theories</a:t>
            </a:r>
          </a:p>
        </p:txBody>
      </p:sp>
      <p:sp>
        <p:nvSpPr>
          <p:cNvPr id="6" name="Rectangle 5">
            <a:extLst>
              <a:ext uri="{FF2B5EF4-FFF2-40B4-BE49-F238E27FC236}">
                <a16:creationId xmlns:a16="http://schemas.microsoft.com/office/drawing/2014/main" id="{53CC1465-83BA-49A7-8B19-44E5F1F5DD4D}"/>
              </a:ext>
            </a:extLst>
          </p:cNvPr>
          <p:cNvSpPr/>
          <p:nvPr/>
        </p:nvSpPr>
        <p:spPr>
          <a:xfrm>
            <a:off x="4495800" y="2097472"/>
            <a:ext cx="1383712" cy="494751"/>
          </a:xfrm>
          <a:prstGeom prst="rect">
            <a:avLst/>
          </a:prstGeom>
        </p:spPr>
        <p:txBody>
          <a:bodyPr wrap="none">
            <a:spAutoFit/>
          </a:bodyPr>
          <a:lstStyle/>
          <a:p>
            <a:pPr marL="0" marR="0" lvl="0" indent="0" algn="ctr" defTabSz="908766" rtl="0" eaLnBrk="1" fontAlgn="auto" latinLnBrk="0" hangingPunct="1">
              <a:lnSpc>
                <a:spcPct val="120000"/>
              </a:lnSpc>
              <a:spcBef>
                <a:spcPts val="601"/>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mn-cs"/>
              </a:rPr>
              <a:t>pH scale</a:t>
            </a:r>
          </a:p>
        </p:txBody>
      </p:sp>
      <p:sp>
        <p:nvSpPr>
          <p:cNvPr id="7" name="Rectangle 6">
            <a:extLst>
              <a:ext uri="{FF2B5EF4-FFF2-40B4-BE49-F238E27FC236}">
                <a16:creationId xmlns:a16="http://schemas.microsoft.com/office/drawing/2014/main" id="{48716577-E33B-4038-B959-7B198410E5FE}"/>
              </a:ext>
            </a:extLst>
          </p:cNvPr>
          <p:cNvSpPr/>
          <p:nvPr/>
        </p:nvSpPr>
        <p:spPr>
          <a:xfrm>
            <a:off x="4921048" y="3807282"/>
            <a:ext cx="3765775" cy="494751"/>
          </a:xfrm>
          <a:prstGeom prst="rect">
            <a:avLst/>
          </a:prstGeom>
        </p:spPr>
        <p:txBody>
          <a:bodyPr wrap="none">
            <a:spAutoFit/>
          </a:bodyPr>
          <a:lstStyle/>
          <a:p>
            <a:pPr marL="0" marR="0" lvl="0" indent="0" algn="ctr" defTabSz="908766" rtl="0" eaLnBrk="1" fontAlgn="auto" latinLnBrk="0" hangingPunct="1">
              <a:lnSpc>
                <a:spcPct val="120000"/>
              </a:lnSpc>
              <a:spcBef>
                <a:spcPts val="601"/>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mn-cs"/>
              </a:rPr>
              <a:t>Conjugate acid-base pairs</a:t>
            </a:r>
          </a:p>
        </p:txBody>
      </p:sp>
      <p:sp>
        <p:nvSpPr>
          <p:cNvPr id="8" name="Rectangle 7">
            <a:extLst>
              <a:ext uri="{FF2B5EF4-FFF2-40B4-BE49-F238E27FC236}">
                <a16:creationId xmlns:a16="http://schemas.microsoft.com/office/drawing/2014/main" id="{444AF8FA-23E3-4DCE-884B-8045EFF00A7D}"/>
              </a:ext>
            </a:extLst>
          </p:cNvPr>
          <p:cNvSpPr/>
          <p:nvPr/>
        </p:nvSpPr>
        <p:spPr>
          <a:xfrm>
            <a:off x="4887913" y="5426260"/>
            <a:ext cx="3438762" cy="494751"/>
          </a:xfrm>
          <a:prstGeom prst="rect">
            <a:avLst/>
          </a:prstGeom>
        </p:spPr>
        <p:txBody>
          <a:bodyPr wrap="none">
            <a:spAutoFit/>
          </a:bodyPr>
          <a:lstStyle/>
          <a:p>
            <a:pPr marL="0" marR="0" lvl="0" indent="0" algn="ctr" defTabSz="908766" rtl="0" eaLnBrk="1" fontAlgn="auto" latinLnBrk="0" hangingPunct="1">
              <a:lnSpc>
                <a:spcPct val="120000"/>
              </a:lnSpc>
              <a:spcBef>
                <a:spcPts val="601"/>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mn-cs"/>
              </a:rPr>
              <a:t>Most inclusive definition</a:t>
            </a:r>
          </a:p>
        </p:txBody>
      </p:sp>
    </p:spTree>
    <p:extLst>
      <p:ext uri="{BB962C8B-B14F-4D97-AF65-F5344CB8AC3E}">
        <p14:creationId xmlns:p14="http://schemas.microsoft.com/office/powerpoint/2010/main" val="139288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Effect transition="in" filter="fade">
                                      <p:cBhvr>
                                        <p:cTn id="47" dur="500"/>
                                        <p:tgtEl>
                                          <p:spTgt spid="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7" end="7"/>
                                            </p:txEl>
                                          </p:spTgt>
                                        </p:tgtEl>
                                        <p:attrNameLst>
                                          <p:attrName>style.visibility</p:attrName>
                                        </p:attrNameLst>
                                      </p:cBhvr>
                                      <p:to>
                                        <p:strVal val="visible"/>
                                      </p:to>
                                    </p:set>
                                    <p:animEffect transition="in" filter="fade">
                                      <p:cBhvr>
                                        <p:cTn id="52" dur="500"/>
                                        <p:tgtEl>
                                          <p:spTgt spid="9">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xEl>
                                              <p:pRg st="8" end="8"/>
                                            </p:txEl>
                                          </p:spTgt>
                                        </p:tgtEl>
                                        <p:attrNameLst>
                                          <p:attrName>style.visibility</p:attrName>
                                        </p:attrNameLst>
                                      </p:cBhvr>
                                      <p:to>
                                        <p:strVal val="visible"/>
                                      </p:to>
                                    </p:set>
                                    <p:animEffect transition="in" filter="fade">
                                      <p:cBhvr>
                                        <p:cTn id="57" dur="500"/>
                                        <p:tgtEl>
                                          <p:spTgt spid="9">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9" y="1738797"/>
            <a:ext cx="5181571" cy="5119203"/>
          </a:xfrm>
        </p:spPr>
        <p:txBody>
          <a:bodyPr lIns="182503" tIns="91250"/>
          <a:lstStyle/>
          <a:p>
            <a:pPr marL="343779" lvl="1" indent="-343779"/>
            <a:r>
              <a:rPr lang="en-US" sz="2800" b="1" dirty="0">
                <a:solidFill>
                  <a:srgbClr val="FF0000"/>
                </a:solidFill>
              </a:rPr>
              <a:t>Arrhenius acid:</a:t>
            </a:r>
            <a:r>
              <a:rPr lang="en-US" sz="2800" dirty="0">
                <a:solidFill>
                  <a:srgbClr val="FF0000"/>
                </a:solidFill>
              </a:rPr>
              <a:t> </a:t>
            </a:r>
            <a:r>
              <a:rPr lang="en-US" sz="2800" dirty="0"/>
              <a:t>a substance that when dissolved in water increases </a:t>
            </a:r>
            <a:r>
              <a:rPr lang="en-US" sz="2800" b="1" dirty="0">
                <a:solidFill>
                  <a:srgbClr val="FF0000"/>
                </a:solidFill>
              </a:rPr>
              <a:t>H</a:t>
            </a:r>
            <a:r>
              <a:rPr lang="en-US" sz="2800" b="1" baseline="-25000" dirty="0">
                <a:solidFill>
                  <a:srgbClr val="FF0000"/>
                </a:solidFill>
              </a:rPr>
              <a:t>3</a:t>
            </a:r>
            <a:r>
              <a:rPr lang="en-US" sz="2800" b="1" dirty="0">
                <a:solidFill>
                  <a:srgbClr val="FF0000"/>
                </a:solidFill>
              </a:rPr>
              <a:t>O</a:t>
            </a:r>
            <a:r>
              <a:rPr lang="en-US" sz="2800" b="1" baseline="30000" dirty="0">
                <a:solidFill>
                  <a:srgbClr val="FF0000"/>
                </a:solidFill>
              </a:rPr>
              <a:t>+</a:t>
            </a:r>
            <a:r>
              <a:rPr lang="en-US" sz="2800" b="1" dirty="0">
                <a:solidFill>
                  <a:srgbClr val="FF0000"/>
                </a:solidFill>
              </a:rPr>
              <a:t> (or H</a:t>
            </a:r>
            <a:r>
              <a:rPr lang="en-US" sz="2800" b="1" baseline="30000" dirty="0">
                <a:solidFill>
                  <a:srgbClr val="FF0000"/>
                </a:solidFill>
              </a:rPr>
              <a:t>+</a:t>
            </a:r>
            <a:r>
              <a:rPr lang="en-US" sz="2800" b="1" dirty="0">
                <a:solidFill>
                  <a:srgbClr val="FF0000"/>
                </a:solidFill>
              </a:rPr>
              <a:t>) concentration</a:t>
            </a:r>
            <a:r>
              <a:rPr lang="en-US" sz="2800" b="1" dirty="0">
                <a:solidFill>
                  <a:schemeClr val="tx1"/>
                </a:solidFill>
              </a:rPr>
              <a:t>.</a:t>
            </a:r>
            <a:endParaRPr lang="en-US" sz="2800" b="1" dirty="0">
              <a:solidFill>
                <a:srgbClr val="FF0000"/>
              </a:solidFill>
            </a:endParaRPr>
          </a:p>
          <a:p>
            <a:pPr marL="343779" lvl="1" indent="-343779">
              <a:spcBef>
                <a:spcPts val="1800"/>
              </a:spcBef>
            </a:pPr>
            <a:r>
              <a:rPr lang="en-US" sz="2800" b="1" dirty="0">
                <a:solidFill>
                  <a:srgbClr val="00B0F0"/>
                </a:solidFill>
              </a:rPr>
              <a:t>Arrhenius base:</a:t>
            </a:r>
            <a:r>
              <a:rPr lang="en-US" sz="2800" dirty="0">
                <a:solidFill>
                  <a:srgbClr val="00B0F0"/>
                </a:solidFill>
              </a:rPr>
              <a:t> </a:t>
            </a:r>
            <a:r>
              <a:rPr lang="en-US" sz="2800" dirty="0"/>
              <a:t>a substance that when dissolved in water increases (</a:t>
            </a:r>
            <a:r>
              <a:rPr lang="en-US" sz="2800" b="1" dirty="0">
                <a:solidFill>
                  <a:srgbClr val="00B0F0"/>
                </a:solidFill>
              </a:rPr>
              <a:t>OH</a:t>
            </a:r>
            <a:r>
              <a:rPr lang="en-US" sz="2800" dirty="0">
                <a:solidFill>
                  <a:schemeClr val="tx1"/>
                </a:solidFill>
              </a:rPr>
              <a:t>)</a:t>
            </a:r>
            <a:r>
              <a:rPr lang="en-US" sz="2800" b="1" baseline="30000" dirty="0">
                <a:solidFill>
                  <a:srgbClr val="00B0F0"/>
                </a:solidFill>
              </a:rPr>
              <a:t>−</a:t>
            </a:r>
            <a:r>
              <a:rPr lang="en-US" sz="2800" b="1" dirty="0">
                <a:solidFill>
                  <a:srgbClr val="00B0F0"/>
                </a:solidFill>
              </a:rPr>
              <a:t> concentration</a:t>
            </a:r>
            <a:r>
              <a:rPr lang="en-US" sz="2800" b="1" dirty="0">
                <a:solidFill>
                  <a:schemeClr val="tx1"/>
                </a:solidFill>
              </a:rPr>
              <a:t>.</a:t>
            </a:r>
          </a:p>
          <a:p>
            <a:pPr marL="343779" lvl="1" indent="-343779">
              <a:spcBef>
                <a:spcPts val="1800"/>
              </a:spcBef>
            </a:pPr>
            <a:r>
              <a:rPr lang="en-US" sz="2800" dirty="0">
                <a:solidFill>
                  <a:srgbClr val="7030A0"/>
                </a:solidFill>
              </a:rPr>
              <a:t>k</a:t>
            </a:r>
            <a:r>
              <a:rPr lang="en-US" sz="2800" baseline="-25000" dirty="0">
                <a:solidFill>
                  <a:srgbClr val="7030A0"/>
                </a:solidFill>
              </a:rPr>
              <a:t>w </a:t>
            </a:r>
            <a:r>
              <a:rPr lang="en-US" sz="2800" dirty="0">
                <a:solidFill>
                  <a:srgbClr val="7030A0"/>
                </a:solidFill>
              </a:rPr>
              <a:t>= [</a:t>
            </a:r>
            <a:r>
              <a:rPr lang="en-US" sz="2800" dirty="0">
                <a:solidFill>
                  <a:srgbClr val="FF0000"/>
                </a:solidFill>
              </a:rPr>
              <a:t>H</a:t>
            </a:r>
            <a:r>
              <a:rPr lang="en-US" sz="2800" baseline="30000" dirty="0">
                <a:solidFill>
                  <a:srgbClr val="FF0000"/>
                </a:solidFill>
              </a:rPr>
              <a:t>+</a:t>
            </a:r>
            <a:r>
              <a:rPr lang="en-US" sz="2800" dirty="0">
                <a:solidFill>
                  <a:srgbClr val="7030A0"/>
                </a:solidFill>
              </a:rPr>
              <a:t>][</a:t>
            </a:r>
            <a:r>
              <a:rPr lang="en-US" altLang="en-US" sz="2800" dirty="0">
                <a:solidFill>
                  <a:srgbClr val="7030A0"/>
                </a:solidFill>
              </a:rPr>
              <a:t>(</a:t>
            </a:r>
            <a:r>
              <a:rPr lang="en-US" altLang="en-US" sz="2800" dirty="0">
                <a:solidFill>
                  <a:srgbClr val="00B0F0"/>
                </a:solidFill>
              </a:rPr>
              <a:t>OH</a:t>
            </a:r>
            <a:r>
              <a:rPr lang="en-US" altLang="en-US" sz="2800" dirty="0">
                <a:solidFill>
                  <a:srgbClr val="7030A0"/>
                </a:solidFill>
              </a:rPr>
              <a:t>)</a:t>
            </a:r>
            <a:r>
              <a:rPr lang="en-US" sz="2800" baseline="30000" dirty="0">
                <a:solidFill>
                  <a:srgbClr val="00B0F0"/>
                </a:solidFill>
              </a:rPr>
              <a:t>-</a:t>
            </a:r>
            <a:r>
              <a:rPr lang="en-US" sz="2800" dirty="0">
                <a:solidFill>
                  <a:srgbClr val="7030A0"/>
                </a:solidFill>
              </a:rPr>
              <a:t>] … water</a:t>
            </a:r>
            <a:endParaRPr lang="en-US" sz="2800" b="1" dirty="0">
              <a:solidFill>
                <a:srgbClr val="00B0F0"/>
              </a:solidFill>
            </a:endParaRPr>
          </a:p>
          <a:p>
            <a:endParaRPr lang="en-US" dirty="0"/>
          </a:p>
        </p:txBody>
      </p:sp>
      <p:pic>
        <p:nvPicPr>
          <p:cNvPr id="8" name="Content Placeholder 7" descr="381px-Svante_Arrhenius_01.jpg"/>
          <p:cNvPicPr>
            <a:picLocks noGrp="1" noChangeAspect="1"/>
          </p:cNvPicPr>
          <p:nvPr>
            <p:ph sz="quarter" idx="13"/>
          </p:nvPr>
        </p:nvPicPr>
        <p:blipFill>
          <a:blip r:embed="rId3" cstate="print"/>
          <a:stretch>
            <a:fillRect/>
          </a:stretch>
        </p:blipFill>
        <p:spPr>
          <a:xfrm>
            <a:off x="5562600" y="1557976"/>
            <a:ext cx="2672280" cy="5119202"/>
          </a:xfrm>
        </p:spPr>
      </p:pic>
      <p:sp>
        <p:nvSpPr>
          <p:cNvPr id="2" name="Title 1"/>
          <p:cNvSpPr>
            <a:spLocks noGrp="1"/>
          </p:cNvSpPr>
          <p:nvPr>
            <p:ph type="title"/>
          </p:nvPr>
        </p:nvSpPr>
        <p:spPr>
          <a:xfrm>
            <a:off x="6" y="0"/>
            <a:ext cx="9143994" cy="1371600"/>
          </a:xfrm>
        </p:spPr>
        <p:txBody>
          <a:bodyPr/>
          <a:lstStyle/>
          <a:p>
            <a:pPr marL="0" indent="0"/>
            <a:r>
              <a:rPr lang="en-US" dirty="0">
                <a:solidFill>
                  <a:srgbClr val="FFFF00"/>
                </a:solidFill>
              </a:rPr>
              <a:t>The Arrhenius Concept</a:t>
            </a:r>
          </a:p>
        </p:txBody>
      </p:sp>
    </p:spTree>
    <p:extLst>
      <p:ext uri="{BB962C8B-B14F-4D97-AF65-F5344CB8AC3E}">
        <p14:creationId xmlns:p14="http://schemas.microsoft.com/office/powerpoint/2010/main" val="362965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52408" y="762005"/>
            <a:ext cx="8839200" cy="5380900"/>
          </a:xfrm>
          <a:prstGeom prst="rect">
            <a:avLst/>
          </a:prstGeom>
          <a:noFill/>
          <a:ln w="9525">
            <a:noFill/>
            <a:miter lim="800000"/>
            <a:headEnd/>
            <a:tailEnd/>
          </a:ln>
        </p:spPr>
        <p:txBody>
          <a:bodyPr wrap="square" lIns="90872" tIns="45436" rIns="90872" bIns="45436">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400050"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marL="1601788" indent="-228600" defTabSz="457200">
              <a:defRPr sz="2400">
                <a:solidFill>
                  <a:schemeClr val="tx1"/>
                </a:solidFill>
                <a:latin typeface="Arial" panose="020B0604020202020204" pitchFamily="34" charset="0"/>
                <a:ea typeface="MS PGothic" panose="020B0600070205080204" pitchFamily="34" charset="-128"/>
              </a:defRPr>
            </a:lvl4pPr>
            <a:lvl5pPr marL="457200" indent="-50787300" defTabSz="457200">
              <a:defRPr sz="2400">
                <a:solidFill>
                  <a:schemeClr val="tx1"/>
                </a:solidFill>
                <a:latin typeface="Arial" panose="020B0604020202020204" pitchFamily="34" charset="0"/>
                <a:ea typeface="MS PGothic" panose="020B0600070205080204" pitchFamily="34" charset="-128"/>
              </a:defRPr>
            </a:lvl5pPr>
            <a:lvl6pPr marL="91440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137160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82880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228600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sz="3600" b="1" dirty="0">
                <a:solidFill>
                  <a:srgbClr val="FF0000"/>
                </a:solidFill>
              </a:rPr>
              <a:t>Acidic Solutions</a:t>
            </a:r>
          </a:p>
          <a:p>
            <a:pPr marL="340613" lvl="1" indent="6347">
              <a:spcBef>
                <a:spcPts val="1200"/>
              </a:spcBef>
            </a:pPr>
            <a:r>
              <a:rPr lang="en-US" sz="2700" dirty="0">
                <a:solidFill>
                  <a:srgbClr val="00B050"/>
                </a:solidFill>
              </a:rPr>
              <a:t>A substance that increases the concentration of </a:t>
            </a:r>
            <a:r>
              <a:rPr lang="en-US" sz="2700" dirty="0">
                <a:solidFill>
                  <a:srgbClr val="FF0000"/>
                </a:solidFill>
              </a:rPr>
              <a:t>H</a:t>
            </a:r>
            <a:r>
              <a:rPr lang="en-US" sz="2700" baseline="30000" dirty="0">
                <a:solidFill>
                  <a:srgbClr val="FF0000"/>
                </a:solidFill>
              </a:rPr>
              <a:t>+</a:t>
            </a:r>
            <a:r>
              <a:rPr lang="en-US" sz="2700" dirty="0">
                <a:solidFill>
                  <a:srgbClr val="00B050"/>
                </a:solidFill>
              </a:rPr>
              <a:t> (H</a:t>
            </a:r>
            <a:r>
              <a:rPr lang="en-US" sz="2700" baseline="-25000" dirty="0">
                <a:solidFill>
                  <a:srgbClr val="00B050"/>
                </a:solidFill>
              </a:rPr>
              <a:t>3</a:t>
            </a:r>
            <a:r>
              <a:rPr lang="en-US" sz="2700" dirty="0">
                <a:solidFill>
                  <a:srgbClr val="00B050"/>
                </a:solidFill>
              </a:rPr>
              <a:t>O</a:t>
            </a:r>
            <a:r>
              <a:rPr lang="en-US" sz="2700" baseline="30000" dirty="0">
                <a:solidFill>
                  <a:srgbClr val="00B050"/>
                </a:solidFill>
              </a:rPr>
              <a:t>+</a:t>
            </a:r>
            <a:r>
              <a:rPr lang="en-US" sz="2700" dirty="0">
                <a:solidFill>
                  <a:srgbClr val="00B050"/>
                </a:solidFill>
              </a:rPr>
              <a:t>) ions in solution.</a:t>
            </a:r>
          </a:p>
          <a:p>
            <a:pPr lvl="2">
              <a:spcBef>
                <a:spcPts val="601"/>
              </a:spcBef>
            </a:pPr>
            <a:r>
              <a:rPr lang="en-US" sz="2700" dirty="0">
                <a:solidFill>
                  <a:srgbClr val="FF0000"/>
                </a:solidFill>
              </a:rPr>
              <a:t>H</a:t>
            </a:r>
            <a:r>
              <a:rPr lang="en-US" sz="2700" baseline="30000" dirty="0">
                <a:solidFill>
                  <a:srgbClr val="FF0000"/>
                </a:solidFill>
              </a:rPr>
              <a:t>+</a:t>
            </a:r>
            <a:r>
              <a:rPr lang="en-US" sz="2700" dirty="0">
                <a:solidFill>
                  <a:srgbClr val="FF0000"/>
                </a:solidFill>
              </a:rPr>
              <a:t>:  hydrogen ion …  </a:t>
            </a:r>
            <a:r>
              <a:rPr lang="en-US" sz="2700" dirty="0"/>
              <a:t>H</a:t>
            </a:r>
            <a:r>
              <a:rPr lang="en-US" sz="2700" baseline="-25000" dirty="0"/>
              <a:t>3</a:t>
            </a:r>
            <a:r>
              <a:rPr lang="en-US" sz="2700" dirty="0"/>
              <a:t>O</a:t>
            </a:r>
            <a:r>
              <a:rPr lang="en-US" sz="2700" baseline="30000" dirty="0"/>
              <a:t>+</a:t>
            </a:r>
            <a:r>
              <a:rPr lang="en-US" sz="2700" dirty="0"/>
              <a:t>: hydronium ion</a:t>
            </a:r>
          </a:p>
          <a:p>
            <a:pPr algn="ctr">
              <a:lnSpc>
                <a:spcPct val="120000"/>
              </a:lnSpc>
              <a:spcBef>
                <a:spcPts val="601"/>
              </a:spcBef>
            </a:pPr>
            <a:r>
              <a:rPr lang="en-US" sz="2700" dirty="0">
                <a:solidFill>
                  <a:srgbClr val="7030A0"/>
                </a:solidFill>
              </a:rPr>
              <a:t>k</a:t>
            </a:r>
            <a:r>
              <a:rPr lang="en-US" sz="2700" baseline="-25000" dirty="0">
                <a:solidFill>
                  <a:srgbClr val="7030A0"/>
                </a:solidFill>
              </a:rPr>
              <a:t>w </a:t>
            </a:r>
            <a:r>
              <a:rPr lang="en-US" sz="2700" dirty="0">
                <a:solidFill>
                  <a:srgbClr val="7030A0"/>
                </a:solidFill>
              </a:rPr>
              <a:t>= [</a:t>
            </a:r>
            <a:r>
              <a:rPr lang="en-US" sz="2700" dirty="0">
                <a:solidFill>
                  <a:srgbClr val="FF0000"/>
                </a:solidFill>
              </a:rPr>
              <a:t>H</a:t>
            </a:r>
            <a:r>
              <a:rPr lang="en-US" sz="2700" baseline="30000" dirty="0">
                <a:solidFill>
                  <a:srgbClr val="FF0000"/>
                </a:solidFill>
              </a:rPr>
              <a:t>+</a:t>
            </a:r>
            <a:r>
              <a:rPr lang="en-US" sz="2700" dirty="0">
                <a:solidFill>
                  <a:srgbClr val="7030A0"/>
                </a:solidFill>
              </a:rPr>
              <a:t>]</a:t>
            </a:r>
            <a:r>
              <a:rPr lang="en-US" dirty="0">
                <a:solidFill>
                  <a:srgbClr val="7030A0"/>
                </a:solidFill>
              </a:rPr>
              <a:t>[</a:t>
            </a:r>
            <a:r>
              <a:rPr lang="en-US" altLang="en-US" dirty="0">
                <a:solidFill>
                  <a:srgbClr val="7030A0"/>
                </a:solidFill>
              </a:rPr>
              <a:t>(</a:t>
            </a:r>
            <a:r>
              <a:rPr lang="en-US" altLang="en-US" dirty="0">
                <a:solidFill>
                  <a:srgbClr val="00B0F0"/>
                </a:solidFill>
              </a:rPr>
              <a:t>OH</a:t>
            </a:r>
            <a:r>
              <a:rPr lang="en-US" altLang="en-US" dirty="0">
                <a:solidFill>
                  <a:srgbClr val="7030A0"/>
                </a:solidFill>
              </a:rPr>
              <a:t>)</a:t>
            </a:r>
            <a:r>
              <a:rPr lang="en-US" baseline="30000" dirty="0">
                <a:solidFill>
                  <a:srgbClr val="00B0F0"/>
                </a:solidFill>
              </a:rPr>
              <a:t>-</a:t>
            </a:r>
            <a:r>
              <a:rPr lang="en-US" dirty="0">
                <a:solidFill>
                  <a:srgbClr val="7030A0"/>
                </a:solidFill>
              </a:rPr>
              <a:t>]</a:t>
            </a:r>
            <a:r>
              <a:rPr lang="en-US" sz="2700" dirty="0">
                <a:solidFill>
                  <a:srgbClr val="7030A0"/>
                </a:solidFill>
              </a:rPr>
              <a:t> = 10</a:t>
            </a:r>
            <a:r>
              <a:rPr lang="en-US" sz="2700" baseline="30000" dirty="0">
                <a:solidFill>
                  <a:srgbClr val="7030A0"/>
                </a:solidFill>
              </a:rPr>
              <a:t>-14</a:t>
            </a:r>
            <a:endParaRPr lang="en-US" sz="2700" dirty="0">
              <a:solidFill>
                <a:srgbClr val="7030A0"/>
              </a:solidFill>
            </a:endParaRPr>
          </a:p>
          <a:p>
            <a:pPr marL="113601" lvl="1" indent="0" eaLnBrk="0" fontAlgn="base" hangingPunct="0">
              <a:spcBef>
                <a:spcPct val="50000"/>
              </a:spcBef>
              <a:spcAft>
                <a:spcPct val="0"/>
              </a:spcAft>
              <a:buClr>
                <a:srgbClr val="000000"/>
              </a:buClr>
              <a:buSzPct val="100000"/>
            </a:pPr>
            <a:r>
              <a:rPr lang="en-US" altLang="en-US" sz="2700" dirty="0">
                <a:solidFill>
                  <a:srgbClr val="000000"/>
                </a:solidFill>
              </a:rPr>
              <a:t>In acidic solutions, the hydrogen-ion concentration is greater than the hydroxide-ion concentration. </a:t>
            </a:r>
          </a:p>
          <a:p>
            <a:pPr marL="113601" lvl="1" indent="0" algn="ctr" eaLnBrk="0" fontAlgn="base" hangingPunct="0">
              <a:spcBef>
                <a:spcPts val="601"/>
              </a:spcBef>
              <a:spcAft>
                <a:spcPct val="0"/>
              </a:spcAft>
              <a:buClr>
                <a:srgbClr val="000000"/>
              </a:buClr>
              <a:buSzPct val="100000"/>
            </a:pPr>
            <a:r>
              <a:rPr lang="en-US" sz="2700" b="1" dirty="0">
                <a:solidFill>
                  <a:srgbClr val="7030A0"/>
                </a:solidFill>
              </a:rPr>
              <a:t>[</a:t>
            </a:r>
            <a:r>
              <a:rPr lang="en-US" sz="2700" b="1" dirty="0">
                <a:solidFill>
                  <a:srgbClr val="FF0000"/>
                </a:solidFill>
              </a:rPr>
              <a:t>H</a:t>
            </a:r>
            <a:r>
              <a:rPr lang="en-US" sz="2700" b="1" baseline="30000" dirty="0">
                <a:solidFill>
                  <a:srgbClr val="FF0000"/>
                </a:solidFill>
              </a:rPr>
              <a:t>+</a:t>
            </a:r>
            <a:r>
              <a:rPr lang="en-US" sz="2700" b="1" dirty="0">
                <a:solidFill>
                  <a:srgbClr val="7030A0"/>
                </a:solidFill>
              </a:rPr>
              <a:t>]</a:t>
            </a:r>
            <a:r>
              <a:rPr lang="en-US" sz="2700" b="1" dirty="0">
                <a:solidFill>
                  <a:srgbClr val="FF0000"/>
                </a:solidFill>
              </a:rPr>
              <a:t>  </a:t>
            </a:r>
            <a:r>
              <a:rPr lang="en-US" sz="2700" dirty="0">
                <a:solidFill>
                  <a:srgbClr val="00B050"/>
                </a:solidFill>
              </a:rPr>
              <a:t>&gt;  </a:t>
            </a:r>
            <a:r>
              <a:rPr lang="en-US" sz="2700" dirty="0">
                <a:solidFill>
                  <a:srgbClr val="7030A0"/>
                </a:solidFill>
              </a:rPr>
              <a:t>[</a:t>
            </a:r>
            <a:r>
              <a:rPr lang="en-US" altLang="en-US" sz="2800" dirty="0">
                <a:solidFill>
                  <a:srgbClr val="7030A0"/>
                </a:solidFill>
              </a:rPr>
              <a:t>(</a:t>
            </a:r>
            <a:r>
              <a:rPr lang="en-US" altLang="en-US" sz="2800" dirty="0">
                <a:solidFill>
                  <a:srgbClr val="00B0F0"/>
                </a:solidFill>
              </a:rPr>
              <a:t>OH</a:t>
            </a:r>
            <a:r>
              <a:rPr lang="en-US" altLang="en-US" sz="2800" dirty="0">
                <a:solidFill>
                  <a:srgbClr val="7030A0"/>
                </a:solidFill>
              </a:rPr>
              <a:t>)</a:t>
            </a:r>
            <a:r>
              <a:rPr lang="en-US" sz="2700" baseline="30000" dirty="0">
                <a:solidFill>
                  <a:srgbClr val="00B0F0"/>
                </a:solidFill>
              </a:rPr>
              <a:t>-</a:t>
            </a:r>
            <a:r>
              <a:rPr lang="en-US" sz="2700" dirty="0">
                <a:solidFill>
                  <a:srgbClr val="7030A0"/>
                </a:solidFill>
              </a:rPr>
              <a:t>]</a:t>
            </a:r>
          </a:p>
          <a:p>
            <a:pPr algn="ctr">
              <a:lnSpc>
                <a:spcPct val="120000"/>
              </a:lnSpc>
              <a:spcBef>
                <a:spcPts val="601"/>
              </a:spcBef>
            </a:pPr>
            <a:r>
              <a:rPr lang="en-US" altLang="en-US" sz="2700" dirty="0">
                <a:solidFill>
                  <a:srgbClr val="000000"/>
                </a:solidFill>
              </a:rPr>
              <a:t>The </a:t>
            </a:r>
            <a:r>
              <a:rPr lang="en-US" altLang="en-US" sz="2700" b="1" dirty="0">
                <a:solidFill>
                  <a:srgbClr val="000000"/>
                </a:solidFill>
              </a:rPr>
              <a:t>[</a:t>
            </a:r>
            <a:r>
              <a:rPr lang="en-US" sz="2700" b="1" dirty="0">
                <a:solidFill>
                  <a:srgbClr val="FF0000"/>
                </a:solidFill>
              </a:rPr>
              <a:t>H</a:t>
            </a:r>
            <a:r>
              <a:rPr lang="en-US" sz="2700" b="1" baseline="30000" dirty="0">
                <a:solidFill>
                  <a:srgbClr val="FF0000"/>
                </a:solidFill>
              </a:rPr>
              <a:t>+</a:t>
            </a:r>
            <a:r>
              <a:rPr lang="en-US" altLang="en-US" sz="2700" b="1" dirty="0">
                <a:solidFill>
                  <a:srgbClr val="000000"/>
                </a:solidFill>
              </a:rPr>
              <a:t>] </a:t>
            </a:r>
            <a:r>
              <a:rPr lang="en-US" altLang="en-US" sz="2700" dirty="0">
                <a:solidFill>
                  <a:srgbClr val="000000"/>
                </a:solidFill>
              </a:rPr>
              <a:t>is greater than 1 × 10</a:t>
            </a:r>
            <a:r>
              <a:rPr lang="en-US" altLang="en-US" sz="2700" baseline="30000" dirty="0">
                <a:solidFill>
                  <a:srgbClr val="000000"/>
                </a:solidFill>
              </a:rPr>
              <a:t>−7</a:t>
            </a:r>
            <a:r>
              <a:rPr lang="en-US" altLang="en-US" sz="2700" i="1" dirty="0">
                <a:solidFill>
                  <a:srgbClr val="000000"/>
                </a:solidFill>
              </a:rPr>
              <a:t>M</a:t>
            </a:r>
            <a:r>
              <a:rPr lang="en-US" altLang="en-US" sz="2700" dirty="0">
                <a:solidFill>
                  <a:srgbClr val="000000"/>
                </a:solidFill>
              </a:rPr>
              <a:t>.</a:t>
            </a:r>
          </a:p>
          <a:p>
            <a:pPr marL="0" lvl="1" indent="0" algn="ctr">
              <a:lnSpc>
                <a:spcPct val="120000"/>
              </a:lnSpc>
              <a:spcBef>
                <a:spcPts val="601"/>
              </a:spcBef>
            </a:pPr>
            <a:r>
              <a:rPr lang="en-US" altLang="en-US" sz="2700" dirty="0">
                <a:solidFill>
                  <a:srgbClr val="000000"/>
                </a:solidFill>
              </a:rPr>
              <a:t>The </a:t>
            </a:r>
            <a:r>
              <a:rPr lang="en-US" sz="2700" dirty="0">
                <a:solidFill>
                  <a:srgbClr val="7030A0"/>
                </a:solidFill>
              </a:rPr>
              <a:t>[</a:t>
            </a:r>
            <a:r>
              <a:rPr lang="en-US" altLang="en-US" sz="2800" dirty="0">
                <a:solidFill>
                  <a:srgbClr val="7030A0"/>
                </a:solidFill>
              </a:rPr>
              <a:t>(</a:t>
            </a:r>
            <a:r>
              <a:rPr lang="en-US" altLang="en-US" sz="2800" dirty="0">
                <a:solidFill>
                  <a:srgbClr val="00B0F0"/>
                </a:solidFill>
              </a:rPr>
              <a:t>OH</a:t>
            </a:r>
            <a:r>
              <a:rPr lang="en-US" altLang="en-US" sz="2800" dirty="0">
                <a:solidFill>
                  <a:srgbClr val="7030A0"/>
                </a:solidFill>
              </a:rPr>
              <a:t>)</a:t>
            </a:r>
            <a:r>
              <a:rPr lang="en-US" sz="2700" baseline="30000" dirty="0">
                <a:solidFill>
                  <a:srgbClr val="00B0F0"/>
                </a:solidFill>
              </a:rPr>
              <a:t>-</a:t>
            </a:r>
            <a:r>
              <a:rPr lang="en-US" sz="2700" dirty="0">
                <a:solidFill>
                  <a:srgbClr val="7030A0"/>
                </a:solidFill>
              </a:rPr>
              <a:t>] </a:t>
            </a:r>
            <a:r>
              <a:rPr lang="en-US" altLang="en-US" sz="2700" dirty="0">
                <a:solidFill>
                  <a:srgbClr val="000000"/>
                </a:solidFill>
              </a:rPr>
              <a:t>is less than 1 × 10</a:t>
            </a:r>
            <a:r>
              <a:rPr lang="en-US" altLang="en-US" sz="2700" baseline="30000" dirty="0">
                <a:solidFill>
                  <a:srgbClr val="000000"/>
                </a:solidFill>
              </a:rPr>
              <a:t>−7</a:t>
            </a:r>
            <a:r>
              <a:rPr lang="en-US" altLang="en-US" sz="2700" i="1" dirty="0">
                <a:solidFill>
                  <a:srgbClr val="000000"/>
                </a:solidFill>
              </a:rPr>
              <a:t>M</a:t>
            </a:r>
            <a:r>
              <a:rPr lang="en-US" altLang="en-US" sz="2700" dirty="0">
                <a:solidFill>
                  <a:srgbClr val="000000"/>
                </a:solidFill>
              </a:rPr>
              <a:t>.</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7" name="Rectangle 2"/>
          <p:cNvSpPr>
            <a:spLocks noChangeArrowheads="1"/>
          </p:cNvSpPr>
          <p:nvPr/>
        </p:nvSpPr>
        <p:spPr bwMode="auto">
          <a:xfrm>
            <a:off x="2362200" y="76200"/>
            <a:ext cx="4344988" cy="533400"/>
          </a:xfrm>
          <a:prstGeom prst="rect">
            <a:avLst/>
          </a:prstGeom>
          <a:solidFill>
            <a:srgbClr val="FFC000"/>
          </a:solidFill>
          <a:ln>
            <a:noFill/>
          </a:ln>
        </p:spPr>
        <p:txBody>
          <a:bodyPr lIns="89433" tIns="46516" rIns="89433" bIns="46516"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Arrhenius Acids</a:t>
            </a:r>
          </a:p>
        </p:txBody>
      </p:sp>
      <p:pic>
        <p:nvPicPr>
          <p:cNvPr id="8" name="Picture 7"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888077" y="123190"/>
            <a:ext cx="1200149" cy="972820"/>
          </a:xfrm>
          <a:prstGeom prst="rect">
            <a:avLst/>
          </a:prstGeom>
        </p:spPr>
      </p:pic>
    </p:spTree>
    <p:extLst>
      <p:ext uri="{BB962C8B-B14F-4D97-AF65-F5344CB8AC3E}">
        <p14:creationId xmlns:p14="http://schemas.microsoft.com/office/powerpoint/2010/main" val="8272576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type="body" sz="quarter" idx="12"/>
          </p:nvPr>
        </p:nvSpPr>
        <p:spPr>
          <a:xfrm>
            <a:off x="0" y="1374964"/>
            <a:ext cx="6629372" cy="5257801"/>
          </a:xfrm>
        </p:spPr>
        <p:txBody>
          <a:bodyPr>
            <a:normAutofit/>
          </a:bodyPr>
          <a:lstStyle/>
          <a:p>
            <a:pPr marL="4763" lvl="2" indent="0">
              <a:spcBef>
                <a:spcPts val="1800"/>
              </a:spcBef>
              <a:buNone/>
            </a:pPr>
            <a:r>
              <a:rPr lang="en-US" sz="2700" dirty="0"/>
              <a:t>Hydrochloric acid (</a:t>
            </a:r>
            <a:r>
              <a:rPr lang="en-US" sz="2700" b="1" dirty="0">
                <a:solidFill>
                  <a:srgbClr val="FF0000"/>
                </a:solidFill>
              </a:rPr>
              <a:t>H</a:t>
            </a:r>
            <a:r>
              <a:rPr lang="en-US" sz="2700" dirty="0"/>
              <a:t>Cl) …stomach acid</a:t>
            </a:r>
          </a:p>
          <a:p>
            <a:pPr marL="4763" lvl="2" indent="0">
              <a:spcBef>
                <a:spcPts val="1800"/>
              </a:spcBef>
              <a:buNone/>
            </a:pPr>
            <a:r>
              <a:rPr lang="en-US" sz="2700" dirty="0">
                <a:solidFill>
                  <a:srgbClr val="00B0F0"/>
                </a:solidFill>
              </a:rPr>
              <a:t>Sulfuric acid (</a:t>
            </a:r>
            <a:r>
              <a:rPr lang="en-US" sz="2700" b="1" dirty="0">
                <a:solidFill>
                  <a:srgbClr val="FF0000"/>
                </a:solidFill>
              </a:rPr>
              <a:t>H</a:t>
            </a:r>
            <a:r>
              <a:rPr lang="en-US" sz="2700" baseline="-25000" dirty="0">
                <a:solidFill>
                  <a:srgbClr val="00B0F0"/>
                </a:solidFill>
              </a:rPr>
              <a:t>2</a:t>
            </a:r>
            <a:r>
              <a:rPr lang="en-US" sz="2700" dirty="0">
                <a:solidFill>
                  <a:srgbClr val="00B0F0"/>
                </a:solidFill>
              </a:rPr>
              <a:t>SO</a:t>
            </a:r>
            <a:r>
              <a:rPr lang="en-US" sz="2700" baseline="-25000" dirty="0">
                <a:solidFill>
                  <a:srgbClr val="00B0F0"/>
                </a:solidFill>
              </a:rPr>
              <a:t>4</a:t>
            </a:r>
            <a:r>
              <a:rPr lang="en-US" sz="2700" dirty="0">
                <a:solidFill>
                  <a:srgbClr val="00B0F0"/>
                </a:solidFill>
              </a:rPr>
              <a:t>) … battery acid</a:t>
            </a:r>
          </a:p>
          <a:p>
            <a:pPr marL="4763" lvl="2" indent="0">
              <a:spcBef>
                <a:spcPts val="1800"/>
              </a:spcBef>
              <a:buNone/>
            </a:pPr>
            <a:r>
              <a:rPr lang="en-US" sz="2700" dirty="0"/>
              <a:t>Acetic acid (</a:t>
            </a:r>
            <a:r>
              <a:rPr lang="en-US" sz="2700" b="1" dirty="0">
                <a:solidFill>
                  <a:srgbClr val="FF0000"/>
                </a:solidFill>
              </a:rPr>
              <a:t>H</a:t>
            </a:r>
            <a:r>
              <a:rPr lang="en-US" sz="2700" dirty="0"/>
              <a:t>CH</a:t>
            </a:r>
            <a:r>
              <a:rPr lang="en-US" sz="2700" baseline="-25000" dirty="0"/>
              <a:t>3</a:t>
            </a:r>
            <a:r>
              <a:rPr lang="en-US" sz="2700" dirty="0"/>
              <a:t>COO) … vinegar</a:t>
            </a:r>
          </a:p>
          <a:p>
            <a:pPr marL="4763" lvl="2" indent="0">
              <a:spcBef>
                <a:spcPts val="1800"/>
              </a:spcBef>
              <a:buNone/>
            </a:pPr>
            <a:r>
              <a:rPr lang="en-US" sz="2700" dirty="0">
                <a:solidFill>
                  <a:srgbClr val="00B0F0"/>
                </a:solidFill>
              </a:rPr>
              <a:t>Nitric acid (</a:t>
            </a:r>
            <a:r>
              <a:rPr lang="en-US" sz="2700" b="1" dirty="0">
                <a:solidFill>
                  <a:srgbClr val="FF0000"/>
                </a:solidFill>
              </a:rPr>
              <a:t>H</a:t>
            </a:r>
            <a:r>
              <a:rPr lang="en-US" sz="2700" dirty="0">
                <a:solidFill>
                  <a:srgbClr val="00B0F0"/>
                </a:solidFill>
              </a:rPr>
              <a:t>NO</a:t>
            </a:r>
            <a:r>
              <a:rPr lang="en-US" sz="2700" baseline="-25000" dirty="0">
                <a:solidFill>
                  <a:srgbClr val="00B0F0"/>
                </a:solidFill>
              </a:rPr>
              <a:t>3</a:t>
            </a:r>
            <a:r>
              <a:rPr lang="en-US" sz="2700" dirty="0">
                <a:solidFill>
                  <a:srgbClr val="00B0F0"/>
                </a:solidFill>
              </a:rPr>
              <a:t>) … explosives, fertilizer</a:t>
            </a:r>
          </a:p>
          <a:p>
            <a:pPr marL="4763" lvl="2" indent="0">
              <a:spcBef>
                <a:spcPts val="1800"/>
              </a:spcBef>
              <a:buNone/>
            </a:pPr>
            <a:r>
              <a:rPr lang="en-US" sz="2700" dirty="0"/>
              <a:t>Carbonic acid (</a:t>
            </a:r>
            <a:r>
              <a:rPr lang="en-US" sz="2700" b="1" dirty="0">
                <a:solidFill>
                  <a:srgbClr val="FF0000"/>
                </a:solidFill>
              </a:rPr>
              <a:t>H</a:t>
            </a:r>
            <a:r>
              <a:rPr lang="en-US" sz="2700" baseline="-25000" dirty="0"/>
              <a:t>2</a:t>
            </a:r>
            <a:r>
              <a:rPr lang="en-US" sz="2700" dirty="0"/>
              <a:t>CO</a:t>
            </a:r>
            <a:r>
              <a:rPr lang="en-US" sz="2700" baseline="-25000" dirty="0"/>
              <a:t>3</a:t>
            </a:r>
            <a:r>
              <a:rPr lang="en-US" sz="2700" dirty="0"/>
              <a:t>) … soda water</a:t>
            </a:r>
          </a:p>
        </p:txBody>
      </p:sp>
      <p:sp>
        <p:nvSpPr>
          <p:cNvPr id="2" name="Title 1"/>
          <p:cNvSpPr>
            <a:spLocks noGrp="1"/>
          </p:cNvSpPr>
          <p:nvPr>
            <p:ph type="title"/>
          </p:nvPr>
        </p:nvSpPr>
        <p:spPr>
          <a:xfrm>
            <a:off x="8" y="0"/>
            <a:ext cx="9144000" cy="1371600"/>
          </a:xfrm>
        </p:spPr>
        <p:txBody>
          <a:bodyPr/>
          <a:lstStyle/>
          <a:p>
            <a:r>
              <a:rPr lang="en-US" dirty="0">
                <a:solidFill>
                  <a:srgbClr val="FFFF00"/>
                </a:solidFill>
              </a:rPr>
              <a:t>Examples of Acids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1" y="3048021"/>
            <a:ext cx="1665520" cy="3449193"/>
          </a:xfrm>
          <a:prstGeom prst="rect">
            <a:avLst/>
          </a:prstGeom>
        </p:spPr>
      </p:pic>
      <p:pic>
        <p:nvPicPr>
          <p:cNvPr id="6" name="Content Placeholder 5"/>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6400801" y="76221"/>
            <a:ext cx="2612417" cy="2608118"/>
          </a:xfrm>
        </p:spPr>
      </p:pic>
      <p:pic>
        <p:nvPicPr>
          <p:cNvPr id="3" name="Picture 2">
            <a:extLst>
              <a:ext uri="{FF2B5EF4-FFF2-40B4-BE49-F238E27FC236}">
                <a16:creationId xmlns:a16="http://schemas.microsoft.com/office/drawing/2014/main" id="{E6034B30-35B3-4CEE-AFF6-731E72CC8502}"/>
              </a:ext>
            </a:extLst>
          </p:cNvPr>
          <p:cNvPicPr>
            <a:picLocks noChangeAspect="1"/>
          </p:cNvPicPr>
          <p:nvPr/>
        </p:nvPicPr>
        <p:blipFill>
          <a:blip r:embed="rId5"/>
          <a:stretch>
            <a:fillRect/>
          </a:stretch>
        </p:blipFill>
        <p:spPr>
          <a:xfrm>
            <a:off x="1600200" y="4765529"/>
            <a:ext cx="3286911" cy="1999057"/>
          </a:xfrm>
          <a:prstGeom prst="rect">
            <a:avLst/>
          </a:prstGeom>
        </p:spPr>
      </p:pic>
    </p:spTree>
    <p:extLst>
      <p:ext uri="{BB962C8B-B14F-4D97-AF65-F5344CB8AC3E}">
        <p14:creationId xmlns:p14="http://schemas.microsoft.com/office/powerpoint/2010/main" val="10864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
                                            <p:txEl>
                                              <p:pRg st="1" end="1"/>
                                            </p:txEl>
                                          </p:spTgt>
                                        </p:tgtEl>
                                        <p:attrNameLst>
                                          <p:attrName>style.visibility</p:attrName>
                                        </p:attrNameLst>
                                      </p:cBhvr>
                                      <p:to>
                                        <p:strVal val="visible"/>
                                      </p:to>
                                    </p:set>
                                    <p:animEffect transition="in" filter="fade">
                                      <p:cBhvr>
                                        <p:cTn id="16" dur="500"/>
                                        <p:tgtEl>
                                          <p:spTgt spid="21">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xEl>
                                              <p:pRg st="2" end="2"/>
                                            </p:txEl>
                                          </p:spTgt>
                                        </p:tgtEl>
                                        <p:attrNameLst>
                                          <p:attrName>style.visibility</p:attrName>
                                        </p:attrNameLst>
                                      </p:cBhvr>
                                      <p:to>
                                        <p:strVal val="visible"/>
                                      </p:to>
                                    </p:set>
                                    <p:animEffect transition="in" filter="fade">
                                      <p:cBhvr>
                                        <p:cTn id="25" dur="500"/>
                                        <p:tgtEl>
                                          <p:spTgt spid="21">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
                                            <p:txEl>
                                              <p:pRg st="3" end="3"/>
                                            </p:txEl>
                                          </p:spTgt>
                                        </p:tgtEl>
                                        <p:attrNameLst>
                                          <p:attrName>style.visibility</p:attrName>
                                        </p:attrNameLst>
                                      </p:cBhvr>
                                      <p:to>
                                        <p:strVal val="visible"/>
                                      </p:to>
                                    </p:set>
                                    <p:animEffect transition="in" filter="fade">
                                      <p:cBhvr>
                                        <p:cTn id="34" dur="500"/>
                                        <p:tgtEl>
                                          <p:spTgt spid="2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
                                            <p:txEl>
                                              <p:pRg st="4" end="4"/>
                                            </p:txEl>
                                          </p:spTgt>
                                        </p:tgtEl>
                                        <p:attrNameLst>
                                          <p:attrName>style.visibility</p:attrName>
                                        </p:attrNameLst>
                                      </p:cBhvr>
                                      <p:to>
                                        <p:strVal val="visible"/>
                                      </p:to>
                                    </p:set>
                                    <p:animEffect transition="in" filter="fade">
                                      <p:cBhvr>
                                        <p:cTn id="39"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362200" y="76200"/>
            <a:ext cx="4344988" cy="533400"/>
          </a:xfrm>
          <a:prstGeom prst="rect">
            <a:avLst/>
          </a:prstGeom>
          <a:solidFill>
            <a:srgbClr val="FFC000"/>
          </a:solidFill>
          <a:ln>
            <a:noFill/>
          </a:ln>
        </p:spPr>
        <p:txBody>
          <a:bodyPr lIns="89433" tIns="46516" rIns="89433" bIns="46516"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Arrhenius Acids</a:t>
            </a:r>
          </a:p>
        </p:txBody>
      </p:sp>
      <p:sp>
        <p:nvSpPr>
          <p:cNvPr id="27684" name="Text Box 36"/>
          <p:cNvSpPr txBox="1">
            <a:spLocks noChangeArrowheads="1"/>
          </p:cNvSpPr>
          <p:nvPr/>
        </p:nvSpPr>
        <p:spPr bwMode="auto">
          <a:xfrm>
            <a:off x="152402" y="838200"/>
            <a:ext cx="8839198" cy="206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872" tIns="45436" rIns="90872" bIns="45436">
            <a:spAutoFit/>
          </a:body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sz="2700" dirty="0">
                <a:solidFill>
                  <a:srgbClr val="000000"/>
                </a:solidFill>
              </a:rPr>
              <a:t>Not all compounds that contain hydrogen are acids. </a:t>
            </a:r>
          </a:p>
          <a:p>
            <a:pPr eaLnBrk="0" fontAlgn="base" hangingPunct="0">
              <a:spcBef>
                <a:spcPts val="1200"/>
              </a:spcBef>
              <a:spcAft>
                <a:spcPct val="0"/>
              </a:spcAft>
              <a:buClr>
                <a:srgbClr val="000000"/>
              </a:buClr>
              <a:buSzPct val="100000"/>
            </a:pPr>
            <a:r>
              <a:rPr lang="en-US" altLang="en-US" sz="2700" b="1" dirty="0">
                <a:solidFill>
                  <a:srgbClr val="00B050"/>
                </a:solidFill>
                <a:effectLst>
                  <a:outerShdw blurRad="38100" dist="38100" dir="2700000" algn="tl">
                    <a:srgbClr val="000000">
                      <a:alpha val="43137"/>
                    </a:srgbClr>
                  </a:outerShdw>
                </a:effectLst>
              </a:rPr>
              <a:t>Only a hydrogen that is bonded to a very electronegative element </a:t>
            </a:r>
            <a:r>
              <a:rPr lang="en-US" altLang="en-US" sz="2700" dirty="0">
                <a:solidFill>
                  <a:srgbClr val="000000"/>
                </a:solidFill>
              </a:rPr>
              <a:t>can be released as an ion.</a:t>
            </a:r>
          </a:p>
          <a:p>
            <a:pPr eaLnBrk="0" fontAlgn="base" hangingPunct="0">
              <a:spcBef>
                <a:spcPts val="1200"/>
              </a:spcBef>
              <a:spcAft>
                <a:spcPct val="0"/>
              </a:spcAft>
              <a:buClr>
                <a:srgbClr val="000000"/>
              </a:buClr>
              <a:buSzPct val="100000"/>
            </a:pPr>
            <a:r>
              <a:rPr lang="en-US" altLang="en-US" sz="2700" dirty="0">
                <a:solidFill>
                  <a:srgbClr val="000000"/>
                </a:solidFill>
              </a:rPr>
              <a:t>Such bonds are highly polar.</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pic>
        <p:nvPicPr>
          <p:cNvPr id="5" name="Picture 6" descr="647_1.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1583" b="11583"/>
          <a:stretch>
            <a:fillRect/>
          </a:stretch>
        </p:blipFill>
        <p:spPr bwMode="auto">
          <a:xfrm>
            <a:off x="1524001" y="3124200"/>
            <a:ext cx="6858000" cy="184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541920" y="5334000"/>
            <a:ext cx="5449680" cy="1153970"/>
          </a:xfrm>
          <a:prstGeom prst="rect">
            <a:avLst/>
          </a:prstGeom>
        </p:spPr>
        <p:txBody>
          <a:bodyPr wrap="square" lIns="91250" tIns="45625" rIns="91250" bIns="45625">
            <a:spAutoFit/>
          </a:bodyPr>
          <a:lstStyle/>
          <a:p>
            <a:r>
              <a:rPr lang="en-US" altLang="en-US" sz="2300" dirty="0">
                <a:solidFill>
                  <a:srgbClr val="7030A0"/>
                </a:solidFill>
              </a:rPr>
              <a:t>Acetic acid (ethanoic acid) contains hydrogens that do not ionize and a </a:t>
            </a:r>
            <a:r>
              <a:rPr lang="en-US" altLang="en-US" sz="2300" dirty="0">
                <a:solidFill>
                  <a:srgbClr val="FF0000"/>
                </a:solidFill>
              </a:rPr>
              <a:t>hydrogen that does ionize.</a:t>
            </a:r>
            <a:endParaRPr lang="en-US" sz="2300" dirty="0">
              <a:solidFill>
                <a:srgbClr val="FF0000"/>
              </a:solidFill>
            </a:endParaRPr>
          </a:p>
        </p:txBody>
      </p:sp>
      <p:grpSp>
        <p:nvGrpSpPr>
          <p:cNvPr id="9" name="Group 8"/>
          <p:cNvGrpSpPr>
            <a:grpSpLocks/>
          </p:cNvGrpSpPr>
          <p:nvPr/>
        </p:nvGrpSpPr>
        <p:grpSpPr bwMode="auto">
          <a:xfrm>
            <a:off x="533404" y="4982945"/>
            <a:ext cx="2819394" cy="1570255"/>
            <a:chOff x="2064" y="3216"/>
            <a:chExt cx="1584" cy="881"/>
          </a:xfrm>
        </p:grpSpPr>
        <p:sp>
          <p:nvSpPr>
            <p:cNvPr id="10" name="Rectangle 7"/>
            <p:cNvSpPr>
              <a:spLocks noChangeArrowheads="1"/>
            </p:cNvSpPr>
            <p:nvPr/>
          </p:nvSpPr>
          <p:spPr bwMode="auto">
            <a:xfrm>
              <a:off x="3456" y="3552"/>
              <a:ext cx="192" cy="192"/>
            </a:xfrm>
            <a:prstGeom prst="rect">
              <a:avLst/>
            </a:prstGeom>
            <a:solidFill>
              <a:srgbClr val="FFFF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700" dirty="0">
                <a:solidFill>
                  <a:srgbClr val="000000"/>
                </a:solidFill>
              </a:endParaRPr>
            </a:p>
          </p:txBody>
        </p:sp>
        <p:pic>
          <p:nvPicPr>
            <p:cNvPr id="11" name="Picture 5" descr="0132525763_A157_C19L1_1.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6144"/>
            <a:stretch>
              <a:fillRect/>
            </a:stretch>
          </p:blipFill>
          <p:spPr bwMode="auto">
            <a:xfrm>
              <a:off x="2064" y="3216"/>
              <a:ext cx="1584" cy="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273530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84">
                                            <p:txEl>
                                              <p:pRg st="0" end="0"/>
                                            </p:txEl>
                                          </p:spTgt>
                                        </p:tgtEl>
                                        <p:attrNameLst>
                                          <p:attrName>style.visibility</p:attrName>
                                        </p:attrNameLst>
                                      </p:cBhvr>
                                      <p:to>
                                        <p:strVal val="visible"/>
                                      </p:to>
                                    </p:set>
                                    <p:animEffect transition="in" filter="fade">
                                      <p:cBhvr>
                                        <p:cTn id="7" dur="500"/>
                                        <p:tgtEl>
                                          <p:spTgt spid="276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84">
                                            <p:txEl>
                                              <p:pRg st="1" end="1"/>
                                            </p:txEl>
                                          </p:spTgt>
                                        </p:tgtEl>
                                        <p:attrNameLst>
                                          <p:attrName>style.visibility</p:attrName>
                                        </p:attrNameLst>
                                      </p:cBhvr>
                                      <p:to>
                                        <p:strVal val="visible"/>
                                      </p:to>
                                    </p:set>
                                    <p:animEffect transition="in" filter="fade">
                                      <p:cBhvr>
                                        <p:cTn id="12" dur="500"/>
                                        <p:tgtEl>
                                          <p:spTgt spid="276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84">
                                            <p:txEl>
                                              <p:pRg st="2" end="2"/>
                                            </p:txEl>
                                          </p:spTgt>
                                        </p:tgtEl>
                                        <p:attrNameLst>
                                          <p:attrName>style.visibility</p:attrName>
                                        </p:attrNameLst>
                                      </p:cBhvr>
                                      <p:to>
                                        <p:strVal val="visible"/>
                                      </p:to>
                                    </p:set>
                                    <p:animEffect transition="in" filter="fade">
                                      <p:cBhvr>
                                        <p:cTn id="17" dur="500"/>
                                        <p:tgtEl>
                                          <p:spTgt spid="276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84" name="Text Box 36"/>
          <p:cNvSpPr txBox="1">
            <a:spLocks noChangeArrowheads="1"/>
          </p:cNvSpPr>
          <p:nvPr/>
        </p:nvSpPr>
        <p:spPr bwMode="auto">
          <a:xfrm>
            <a:off x="152402" y="685800"/>
            <a:ext cx="8839198" cy="23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872" tIns="45436" rIns="90872" bIns="45436">
            <a:spAutoFit/>
          </a:bodyPr>
          <a:lstStyle/>
          <a:p>
            <a:pPr eaLnBrk="0" fontAlgn="base" hangingPunct="0">
              <a:spcBef>
                <a:spcPct val="50000"/>
              </a:spcBef>
              <a:spcAft>
                <a:spcPct val="0"/>
              </a:spcAft>
              <a:buClr>
                <a:srgbClr val="000000"/>
              </a:buClr>
              <a:buSzPct val="100000"/>
            </a:pPr>
            <a:r>
              <a:rPr lang="en-US" altLang="en-US" sz="2700" dirty="0">
                <a:solidFill>
                  <a:srgbClr val="00B050"/>
                </a:solidFill>
              </a:rPr>
              <a:t>In an aqueous solution, hydrogen ions are not present. Instead, the hydrogen ions are  joined to water molecules as </a:t>
            </a:r>
            <a:r>
              <a:rPr lang="en-US" altLang="en-US" sz="2700" b="1" dirty="0">
                <a:solidFill>
                  <a:srgbClr val="FF0000"/>
                </a:solidFill>
                <a:effectLst>
                  <a:outerShdw blurRad="38100" dist="38100" dir="2700000" algn="tl">
                    <a:srgbClr val="000000">
                      <a:alpha val="43137"/>
                    </a:srgbClr>
                  </a:outerShdw>
                </a:effectLst>
              </a:rPr>
              <a:t>hydronium ions</a:t>
            </a:r>
            <a:r>
              <a:rPr lang="en-US" altLang="en-US" sz="2700" dirty="0">
                <a:solidFill>
                  <a:srgbClr val="00B050"/>
                </a:solidFill>
              </a:rPr>
              <a:t>.</a:t>
            </a:r>
          </a:p>
          <a:p>
            <a:pPr eaLnBrk="0" fontAlgn="base" hangingPunct="0">
              <a:spcBef>
                <a:spcPct val="50000"/>
              </a:spcBef>
              <a:spcAft>
                <a:spcPct val="0"/>
              </a:spcAft>
              <a:buClr>
                <a:srgbClr val="000000"/>
              </a:buClr>
              <a:buSzPct val="100000"/>
            </a:pPr>
            <a:r>
              <a:rPr lang="en-US" altLang="en-US" sz="2700" dirty="0">
                <a:solidFill>
                  <a:srgbClr val="000000"/>
                </a:solidFill>
              </a:rPr>
              <a:t>A </a:t>
            </a:r>
            <a:r>
              <a:rPr lang="en-US" altLang="en-US" sz="2700" b="1" dirty="0">
                <a:solidFill>
                  <a:srgbClr val="FF0000"/>
                </a:solidFill>
                <a:effectLst>
                  <a:outerShdw blurRad="38100" dist="38100" dir="2700000" algn="tl">
                    <a:srgbClr val="000000">
                      <a:alpha val="43137"/>
                    </a:srgbClr>
                  </a:outerShdw>
                </a:effectLst>
              </a:rPr>
              <a:t>hydronium ion </a:t>
            </a:r>
            <a:r>
              <a:rPr lang="en-US" altLang="en-US" sz="2700" dirty="0">
                <a:solidFill>
                  <a:srgbClr val="FF0000"/>
                </a:solidFill>
              </a:rPr>
              <a:t>(</a:t>
            </a:r>
            <a:r>
              <a:rPr lang="en-US" altLang="en-US" sz="2700" b="1" dirty="0">
                <a:solidFill>
                  <a:srgbClr val="FF0000"/>
                </a:solidFill>
                <a:effectLst>
                  <a:outerShdw blurRad="38100" dist="38100" dir="2700000" algn="tl">
                    <a:srgbClr val="000000">
                      <a:alpha val="43137"/>
                    </a:srgbClr>
                  </a:outerShdw>
                </a:effectLst>
              </a:rPr>
              <a:t>H</a:t>
            </a:r>
            <a:r>
              <a:rPr lang="en-US" altLang="en-US" sz="2700" b="1" baseline="-25000" dirty="0">
                <a:solidFill>
                  <a:srgbClr val="FF0000"/>
                </a:solidFill>
                <a:effectLst>
                  <a:outerShdw blurRad="38100" dist="38100" dir="2700000" algn="tl">
                    <a:srgbClr val="000000">
                      <a:alpha val="43137"/>
                    </a:srgbClr>
                  </a:outerShdw>
                </a:effectLst>
              </a:rPr>
              <a:t>3</a:t>
            </a:r>
            <a:r>
              <a:rPr lang="en-US" altLang="en-US" sz="2700" b="1" dirty="0">
                <a:solidFill>
                  <a:srgbClr val="FF0000"/>
                </a:solidFill>
                <a:effectLst>
                  <a:outerShdw blurRad="38100" dist="38100" dir="2700000" algn="tl">
                    <a:srgbClr val="000000">
                      <a:alpha val="43137"/>
                    </a:srgbClr>
                  </a:outerShdw>
                </a:effectLst>
              </a:rPr>
              <a:t>O</a:t>
            </a:r>
            <a:r>
              <a:rPr lang="en-US" altLang="en-US" sz="2700" b="1" baseline="30000" dirty="0">
                <a:solidFill>
                  <a:srgbClr val="FF0000"/>
                </a:solidFill>
                <a:effectLst>
                  <a:outerShdw blurRad="38100" dist="38100" dir="2700000" algn="tl">
                    <a:srgbClr val="000000">
                      <a:alpha val="43137"/>
                    </a:srgbClr>
                  </a:outerShdw>
                </a:effectLst>
              </a:rPr>
              <a:t>+</a:t>
            </a:r>
            <a:r>
              <a:rPr lang="en-US" altLang="en-US" sz="2700" dirty="0">
                <a:solidFill>
                  <a:srgbClr val="FF0000"/>
                </a:solidFill>
              </a:rPr>
              <a:t>) </a:t>
            </a:r>
            <a:r>
              <a:rPr lang="en-US" altLang="en-US" sz="2700" dirty="0">
                <a:solidFill>
                  <a:srgbClr val="000000"/>
                </a:solidFill>
              </a:rPr>
              <a:t>is the ion that forms when a water molecule </a:t>
            </a:r>
            <a:r>
              <a:rPr lang="en-US" altLang="en-US" sz="2700" dirty="0">
                <a:solidFill>
                  <a:srgbClr val="FFC000"/>
                </a:solidFill>
                <a:effectLst>
                  <a:outerShdw blurRad="38100" dist="38100" dir="2700000" algn="tl">
                    <a:srgbClr val="000000">
                      <a:alpha val="43137"/>
                    </a:srgbClr>
                  </a:outerShdw>
                </a:effectLst>
              </a:rPr>
              <a:t>hydrates</a:t>
            </a:r>
            <a:r>
              <a:rPr lang="en-US" altLang="en-US" sz="2700" dirty="0">
                <a:solidFill>
                  <a:srgbClr val="000000"/>
                </a:solidFill>
              </a:rPr>
              <a:t> a hydrogen ion [</a:t>
            </a:r>
            <a:r>
              <a:rPr lang="en-US" altLang="en-US" sz="2700" dirty="0">
                <a:solidFill>
                  <a:srgbClr val="FF0000"/>
                </a:solidFill>
              </a:rPr>
              <a:t>H</a:t>
            </a:r>
            <a:r>
              <a:rPr lang="en-US" altLang="en-US" sz="2700" baseline="30000" dirty="0">
                <a:solidFill>
                  <a:srgbClr val="FF0000"/>
                </a:solidFill>
              </a:rPr>
              <a:t>+</a:t>
            </a:r>
            <a:r>
              <a:rPr lang="en-US" altLang="en-US" sz="2700" dirty="0">
                <a:solidFill>
                  <a:srgbClr val="000000"/>
                </a:solidFill>
              </a:rPr>
              <a:t>].</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grpSp>
        <p:nvGrpSpPr>
          <p:cNvPr id="5" name="Group 4">
            <a:extLst>
              <a:ext uri="{FF2B5EF4-FFF2-40B4-BE49-F238E27FC236}">
                <a16:creationId xmlns:a16="http://schemas.microsoft.com/office/drawing/2014/main" id="{05981E35-81DF-0E74-8E69-EB3100C7F8A4}"/>
              </a:ext>
            </a:extLst>
          </p:cNvPr>
          <p:cNvGrpSpPr/>
          <p:nvPr/>
        </p:nvGrpSpPr>
        <p:grpSpPr>
          <a:xfrm>
            <a:off x="3878390" y="5715000"/>
            <a:ext cx="5023749" cy="707694"/>
            <a:chOff x="3878390" y="5715000"/>
            <a:chExt cx="5023749" cy="707694"/>
          </a:xfrm>
        </p:grpSpPr>
        <p:sp>
          <p:nvSpPr>
            <p:cNvPr id="3" name="Rectangle 2"/>
            <p:cNvSpPr/>
            <p:nvPr/>
          </p:nvSpPr>
          <p:spPr>
            <a:xfrm>
              <a:off x="3878390" y="5715000"/>
              <a:ext cx="5023749" cy="707694"/>
            </a:xfrm>
            <a:prstGeom prst="rect">
              <a:avLst/>
            </a:prstGeom>
          </p:spPr>
          <p:txBody>
            <a:bodyPr wrap="none" lIns="91250" tIns="45625" rIns="91250" bIns="45625">
              <a:spAutoFit/>
            </a:bodyPr>
            <a:lstStyle/>
            <a:p>
              <a:r>
                <a:rPr lang="en-US" sz="2700" dirty="0">
                  <a:solidFill>
                    <a:srgbClr val="000000"/>
                  </a:solidFill>
                </a:rPr>
                <a:t>2H</a:t>
              </a:r>
              <a:r>
                <a:rPr lang="en-US" sz="2700" baseline="-25000" dirty="0">
                  <a:solidFill>
                    <a:srgbClr val="000000"/>
                  </a:solidFill>
                </a:rPr>
                <a:t>2</a:t>
              </a:r>
              <a:r>
                <a:rPr lang="en-US" sz="2700" dirty="0">
                  <a:solidFill>
                    <a:srgbClr val="000000"/>
                  </a:solidFill>
                </a:rPr>
                <a:t>O         </a:t>
              </a:r>
              <a:r>
                <a:rPr lang="en-US" sz="4000" b="1" dirty="0">
                  <a:solidFill>
                    <a:srgbClr val="FF0000"/>
                  </a:solidFill>
                  <a:effectLst>
                    <a:outerShdw blurRad="38100" dist="38100" dir="2700000" algn="tl">
                      <a:srgbClr val="000000">
                        <a:alpha val="43137"/>
                      </a:srgbClr>
                    </a:outerShdw>
                  </a:effectLst>
                </a:rPr>
                <a:t>H</a:t>
              </a:r>
              <a:r>
                <a:rPr lang="en-US" sz="2700" baseline="-25000" dirty="0">
                  <a:solidFill>
                    <a:srgbClr val="000000"/>
                  </a:solidFill>
                </a:rPr>
                <a:t>3</a:t>
              </a:r>
              <a:r>
                <a:rPr lang="en-US" sz="2700" dirty="0">
                  <a:solidFill>
                    <a:srgbClr val="000000"/>
                  </a:solidFill>
                </a:rPr>
                <a:t>O</a:t>
              </a:r>
              <a:r>
                <a:rPr lang="en-US" sz="2700" baseline="30000" dirty="0">
                  <a:solidFill>
                    <a:srgbClr val="000000"/>
                  </a:solidFill>
                </a:rPr>
                <a:t>+</a:t>
              </a:r>
              <a:r>
                <a:rPr lang="en-US" sz="2700" baseline="-25000" dirty="0">
                  <a:solidFill>
                    <a:srgbClr val="000000"/>
                  </a:solidFill>
                </a:rPr>
                <a:t>(aq)</a:t>
              </a:r>
              <a:r>
                <a:rPr lang="en-US" sz="2700" dirty="0">
                  <a:solidFill>
                    <a:srgbClr val="000000"/>
                  </a:solidFill>
                </a:rPr>
                <a:t>  + </a:t>
              </a:r>
              <a:r>
                <a:rPr lang="en-US" altLang="en-US" sz="2800" dirty="0">
                  <a:solidFill>
                    <a:srgbClr val="7030A0"/>
                  </a:solidFill>
                </a:rPr>
                <a:t>(</a:t>
              </a:r>
              <a:r>
                <a:rPr lang="en-US" altLang="en-US" sz="2800" dirty="0">
                  <a:solidFill>
                    <a:srgbClr val="00B0F0"/>
                  </a:solidFill>
                </a:rPr>
                <a:t>OH</a:t>
              </a:r>
              <a:r>
                <a:rPr lang="en-US" altLang="en-US" sz="2800" dirty="0">
                  <a:solidFill>
                    <a:srgbClr val="7030A0"/>
                  </a:solidFill>
                </a:rPr>
                <a:t>)</a:t>
              </a:r>
              <a:r>
                <a:rPr lang="en-US" sz="2700" baseline="30000" dirty="0">
                  <a:solidFill>
                    <a:srgbClr val="00B0F0"/>
                  </a:solidFill>
                </a:rPr>
                <a:t>-</a:t>
              </a:r>
              <a:r>
                <a:rPr lang="en-US" sz="2700" baseline="-25000" dirty="0">
                  <a:solidFill>
                    <a:srgbClr val="00B0F0"/>
                  </a:solidFill>
                </a:rPr>
                <a:t> </a:t>
              </a:r>
              <a:r>
                <a:rPr lang="en-US" sz="2700" baseline="-25000" dirty="0">
                  <a:solidFill>
                    <a:srgbClr val="000000"/>
                  </a:solidFill>
                </a:rPr>
                <a:t>(aq)</a:t>
              </a:r>
              <a:endParaRPr lang="en-US" sz="2700" dirty="0">
                <a:solidFill>
                  <a:srgbClr val="000000"/>
                </a:solidFill>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867400"/>
              <a:ext cx="609599"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 name="Picture 2" descr="File:Hydroxonium-c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9470" y="3025217"/>
            <a:ext cx="2608336" cy="250671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p:nvSpPr>
        <p:spPr bwMode="auto">
          <a:xfrm>
            <a:off x="2362200" y="76200"/>
            <a:ext cx="4344988" cy="533400"/>
          </a:xfrm>
          <a:prstGeom prst="rect">
            <a:avLst/>
          </a:prstGeom>
          <a:solidFill>
            <a:srgbClr val="FFC000"/>
          </a:solidFill>
          <a:ln>
            <a:noFill/>
          </a:ln>
        </p:spPr>
        <p:txBody>
          <a:bodyPr lIns="89433" tIns="46516" rIns="89433" bIns="46516"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Arrhenius Acids</a:t>
            </a:r>
          </a:p>
        </p:txBody>
      </p:sp>
      <p:pic>
        <p:nvPicPr>
          <p:cNvPr id="4" name="Picture 3">
            <a:extLst>
              <a:ext uri="{FF2B5EF4-FFF2-40B4-BE49-F238E27FC236}">
                <a16:creationId xmlns:a16="http://schemas.microsoft.com/office/drawing/2014/main" id="{069CCF61-088A-43D4-B61B-D511AEFA8E19}"/>
              </a:ext>
            </a:extLst>
          </p:cNvPr>
          <p:cNvPicPr>
            <a:picLocks noChangeAspect="1"/>
          </p:cNvPicPr>
          <p:nvPr/>
        </p:nvPicPr>
        <p:blipFill>
          <a:blip r:embed="rId5"/>
          <a:stretch>
            <a:fillRect/>
          </a:stretch>
        </p:blipFill>
        <p:spPr>
          <a:xfrm>
            <a:off x="99646" y="3200399"/>
            <a:ext cx="4091354" cy="2590801"/>
          </a:xfrm>
          <a:prstGeom prst="rect">
            <a:avLst/>
          </a:prstGeom>
        </p:spPr>
      </p:pic>
      <p:sp>
        <p:nvSpPr>
          <p:cNvPr id="6" name="Rectangle 5">
            <a:extLst>
              <a:ext uri="{FF2B5EF4-FFF2-40B4-BE49-F238E27FC236}">
                <a16:creationId xmlns:a16="http://schemas.microsoft.com/office/drawing/2014/main" id="{FBAF6AA0-FA17-D6EB-E2F3-7437206ECB65}"/>
              </a:ext>
            </a:extLst>
          </p:cNvPr>
          <p:cNvSpPr/>
          <p:nvPr/>
        </p:nvSpPr>
        <p:spPr>
          <a:xfrm>
            <a:off x="71937" y="6234143"/>
            <a:ext cx="440763" cy="507639"/>
          </a:xfrm>
          <a:prstGeom prst="rect">
            <a:avLst/>
          </a:prstGeom>
        </p:spPr>
        <p:txBody>
          <a:bodyPr wrap="none" lIns="91250" tIns="45625" rIns="91250" bIns="45625">
            <a:spAutoFit/>
          </a:bodyPr>
          <a:lstStyle/>
          <a:p>
            <a:r>
              <a:rPr lang="en-US" sz="2700" baseline="-25000" dirty="0">
                <a:solidFill>
                  <a:srgbClr val="000000"/>
                </a:solidFill>
              </a:rPr>
              <a:t>16</a:t>
            </a:r>
            <a:endParaRPr lang="en-US" sz="2700" dirty="0">
              <a:solidFill>
                <a:srgbClr val="000000"/>
              </a:solidFill>
            </a:endParaRPr>
          </a:p>
        </p:txBody>
      </p:sp>
    </p:spTree>
    <p:extLst>
      <p:ext uri="{BB962C8B-B14F-4D97-AF65-F5344CB8AC3E}">
        <p14:creationId xmlns:p14="http://schemas.microsoft.com/office/powerpoint/2010/main" val="1987540589"/>
      </p:ext>
    </p:extLst>
  </p:cSld>
  <p:clrMapOvr>
    <a:masterClrMapping/>
  </p:clrMapOvr>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B59356-9EEF-42AB-9A37-4136180CF0A8}"/>
              </a:ext>
            </a:extLst>
          </p:cNvPr>
          <p:cNvPicPr>
            <a:picLocks noChangeAspect="1"/>
          </p:cNvPicPr>
          <p:nvPr/>
        </p:nvPicPr>
        <p:blipFill>
          <a:blip r:embed="rId2"/>
          <a:stretch>
            <a:fillRect/>
          </a:stretch>
        </p:blipFill>
        <p:spPr>
          <a:xfrm>
            <a:off x="3810000" y="2945636"/>
            <a:ext cx="5181592" cy="3486411"/>
          </a:xfrm>
          <a:prstGeom prst="rect">
            <a:avLst/>
          </a:prstGeom>
        </p:spPr>
      </p:pic>
      <p:sp>
        <p:nvSpPr>
          <p:cNvPr id="4" name="Title 3"/>
          <p:cNvSpPr>
            <a:spLocks noGrp="1"/>
          </p:cNvSpPr>
          <p:nvPr>
            <p:ph type="title"/>
          </p:nvPr>
        </p:nvSpPr>
        <p:spPr>
          <a:xfrm>
            <a:off x="2362201" y="76200"/>
            <a:ext cx="4343400" cy="1295400"/>
          </a:xfrm>
          <a:solidFill>
            <a:srgbClr val="FFFF00"/>
          </a:solidFill>
          <a:ln>
            <a:solidFill>
              <a:schemeClr val="tx1"/>
            </a:solidFill>
          </a:ln>
        </p:spPr>
        <p:txBody>
          <a:bodyPr/>
          <a:lstStyle/>
          <a:p>
            <a:pPr algn="ctr"/>
            <a:r>
              <a:rPr lang="en-US" sz="3200" dirty="0">
                <a:solidFill>
                  <a:srgbClr val="7030A0"/>
                </a:solidFill>
                <a:effectLst/>
              </a:rPr>
              <a:t>Hydration of Water Around H+ ions</a:t>
            </a:r>
            <a:endParaRPr lang="en-US" sz="3200" dirty="0">
              <a:solidFill>
                <a:srgbClr val="7030A0"/>
              </a:solidFill>
            </a:endParaRPr>
          </a:p>
        </p:txBody>
      </p:sp>
      <p:sp>
        <p:nvSpPr>
          <p:cNvPr id="5" name="Content Placeholder 4"/>
          <p:cNvSpPr>
            <a:spLocks noGrp="1"/>
          </p:cNvSpPr>
          <p:nvPr>
            <p:ph idx="1"/>
          </p:nvPr>
        </p:nvSpPr>
        <p:spPr>
          <a:xfrm>
            <a:off x="145018" y="1238608"/>
            <a:ext cx="8839200" cy="1646451"/>
          </a:xfrm>
        </p:spPr>
        <p:txBody>
          <a:bodyPr/>
          <a:lstStyle/>
          <a:p>
            <a:pPr marL="0" indent="6347"/>
            <a:endParaRPr lang="en-US" sz="800" b="0" dirty="0">
              <a:sym typeface="Wingdings" panose="05000000000000000000" pitchFamily="2" charset="2"/>
            </a:endParaRPr>
          </a:p>
          <a:p>
            <a:pPr marL="0" indent="6347" algn="just"/>
            <a:r>
              <a:rPr lang="en-US" sz="2700" b="0" dirty="0">
                <a:sym typeface="Wingdings" panose="05000000000000000000" pitchFamily="2" charset="2"/>
              </a:rPr>
              <a:t>Water surrounds the </a:t>
            </a:r>
            <a:r>
              <a:rPr lang="en-US" altLang="en-US" sz="2700" dirty="0">
                <a:solidFill>
                  <a:srgbClr val="FF0000"/>
                </a:solidFill>
              </a:rPr>
              <a:t>H</a:t>
            </a:r>
            <a:r>
              <a:rPr lang="en-US" altLang="en-US" sz="2700" baseline="30000" dirty="0">
                <a:solidFill>
                  <a:srgbClr val="FF0000"/>
                </a:solidFill>
              </a:rPr>
              <a:t>+</a:t>
            </a:r>
            <a:r>
              <a:rPr lang="en-US" altLang="en-US" sz="2700" dirty="0">
                <a:solidFill>
                  <a:srgbClr val="000000"/>
                </a:solidFill>
              </a:rPr>
              <a:t> </a:t>
            </a:r>
            <a:r>
              <a:rPr lang="en-US" sz="2700" b="0" dirty="0">
                <a:sym typeface="Wingdings" panose="05000000000000000000" pitchFamily="2" charset="2"/>
              </a:rPr>
              <a:t>cations in the dissociation process. This is represented by </a:t>
            </a:r>
            <a:r>
              <a:rPr lang="en-US" altLang="en-US" sz="2700" dirty="0">
                <a:solidFill>
                  <a:srgbClr val="FF0000"/>
                </a:solidFill>
                <a:effectLst>
                  <a:outerShdw blurRad="38100" dist="38100" dir="2700000" algn="tl">
                    <a:srgbClr val="000000">
                      <a:alpha val="43137"/>
                    </a:srgbClr>
                  </a:outerShdw>
                </a:effectLst>
              </a:rPr>
              <a:t>hydronium ion </a:t>
            </a:r>
            <a:r>
              <a:rPr lang="en-US" altLang="en-US" sz="2700" dirty="0">
                <a:solidFill>
                  <a:srgbClr val="FF0000"/>
                </a:solidFill>
              </a:rPr>
              <a:t>(</a:t>
            </a:r>
            <a:r>
              <a:rPr lang="en-US" altLang="en-US" sz="2700" dirty="0">
                <a:solidFill>
                  <a:srgbClr val="FF0000"/>
                </a:solidFill>
                <a:effectLst>
                  <a:outerShdw blurRad="38100" dist="38100" dir="2700000" algn="tl">
                    <a:srgbClr val="000000">
                      <a:alpha val="43137"/>
                    </a:srgbClr>
                  </a:outerShdw>
                </a:effectLst>
              </a:rPr>
              <a:t>H</a:t>
            </a:r>
            <a:r>
              <a:rPr lang="en-US" altLang="en-US" sz="2700" baseline="-25000" dirty="0">
                <a:solidFill>
                  <a:srgbClr val="FF0000"/>
                </a:solidFill>
                <a:effectLst>
                  <a:outerShdw blurRad="38100" dist="38100" dir="2700000" algn="tl">
                    <a:srgbClr val="000000">
                      <a:alpha val="43137"/>
                    </a:srgbClr>
                  </a:outerShdw>
                </a:effectLst>
              </a:rPr>
              <a:t>3</a:t>
            </a:r>
            <a:r>
              <a:rPr lang="en-US" altLang="en-US" sz="2700" dirty="0">
                <a:solidFill>
                  <a:srgbClr val="FF0000"/>
                </a:solidFill>
                <a:effectLst>
                  <a:outerShdw blurRad="38100" dist="38100" dir="2700000" algn="tl">
                    <a:srgbClr val="000000">
                      <a:alpha val="43137"/>
                    </a:srgbClr>
                  </a:outerShdw>
                </a:effectLst>
              </a:rPr>
              <a:t>O</a:t>
            </a:r>
            <a:r>
              <a:rPr lang="en-US" altLang="en-US" sz="2700" baseline="30000" dirty="0">
                <a:solidFill>
                  <a:srgbClr val="FF0000"/>
                </a:solidFill>
                <a:effectLst>
                  <a:outerShdw blurRad="38100" dist="38100" dir="2700000" algn="tl">
                    <a:srgbClr val="000000">
                      <a:alpha val="43137"/>
                    </a:srgbClr>
                  </a:outerShdw>
                </a:effectLst>
              </a:rPr>
              <a:t>+</a:t>
            </a:r>
            <a:r>
              <a:rPr lang="en-US" altLang="en-US" sz="2700" dirty="0">
                <a:solidFill>
                  <a:srgbClr val="FF0000"/>
                </a:solidFill>
              </a:rPr>
              <a:t>). </a:t>
            </a:r>
            <a:endParaRPr lang="en-US" sz="2700" b="0" dirty="0">
              <a:sym typeface="Wingdings" panose="05000000000000000000" pitchFamily="2" charset="2"/>
            </a:endParaRPr>
          </a:p>
        </p:txBody>
      </p:sp>
      <p:sp>
        <p:nvSpPr>
          <p:cNvPr id="6" name="Footer Placeholder 5"/>
          <p:cNvSpPr>
            <a:spLocks noGrp="1"/>
          </p:cNvSpPr>
          <p:nvPr>
            <p:ph type="ftr" sz="quarter" idx="10"/>
          </p:nvPr>
        </p:nvSpPr>
        <p:spPr/>
        <p:txBody>
          <a:bodyPr/>
          <a:lstStyle/>
          <a:p>
            <a:r>
              <a:rPr lang="en-US" altLang="en-US" dirty="0">
                <a:solidFill>
                  <a:srgbClr val="000000"/>
                </a:solidFill>
              </a:rPr>
              <a:t>Acids &amp; Bases</a:t>
            </a:r>
          </a:p>
        </p:txBody>
      </p:sp>
      <p:pic>
        <p:nvPicPr>
          <p:cNvPr id="2" name="Picture 1">
            <a:extLst>
              <a:ext uri="{FF2B5EF4-FFF2-40B4-BE49-F238E27FC236}">
                <a16:creationId xmlns:a16="http://schemas.microsoft.com/office/drawing/2014/main" id="{F3B96A3C-2FE5-413A-8FFE-945C59F82401}"/>
              </a:ext>
            </a:extLst>
          </p:cNvPr>
          <p:cNvPicPr>
            <a:picLocks noChangeAspect="1"/>
          </p:cNvPicPr>
          <p:nvPr/>
        </p:nvPicPr>
        <p:blipFill>
          <a:blip r:embed="rId3"/>
          <a:stretch>
            <a:fillRect/>
          </a:stretch>
        </p:blipFill>
        <p:spPr>
          <a:xfrm>
            <a:off x="533401" y="2973572"/>
            <a:ext cx="3657600" cy="3458476"/>
          </a:xfrm>
          <a:prstGeom prst="rect">
            <a:avLst/>
          </a:prstGeom>
        </p:spPr>
      </p:pic>
      <p:sp>
        <p:nvSpPr>
          <p:cNvPr id="8" name="Rectangle 7">
            <a:extLst>
              <a:ext uri="{FF2B5EF4-FFF2-40B4-BE49-F238E27FC236}">
                <a16:creationId xmlns:a16="http://schemas.microsoft.com/office/drawing/2014/main" id="{9E658DB9-5E5B-4FFD-A8C9-11DA2CD89894}"/>
              </a:ext>
            </a:extLst>
          </p:cNvPr>
          <p:cNvSpPr/>
          <p:nvPr/>
        </p:nvSpPr>
        <p:spPr bwMode="auto">
          <a:xfrm>
            <a:off x="3886200" y="5562600"/>
            <a:ext cx="1143000" cy="86944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66731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DC8E43-CA79-408D-97DA-96B65F5FD91A}"/>
              </a:ext>
            </a:extLst>
          </p:cNvPr>
          <p:cNvPicPr>
            <a:picLocks noChangeAspect="1"/>
          </p:cNvPicPr>
          <p:nvPr/>
        </p:nvPicPr>
        <p:blipFill rotWithShape="1">
          <a:blip r:embed="rId3"/>
          <a:srcRect r="49145"/>
          <a:stretch/>
        </p:blipFill>
        <p:spPr>
          <a:xfrm>
            <a:off x="3945101" y="3843836"/>
            <a:ext cx="2912512" cy="2845735"/>
          </a:xfrm>
          <a:prstGeom prst="rect">
            <a:avLst/>
          </a:prstGeom>
        </p:spPr>
      </p:pic>
      <p:sp>
        <p:nvSpPr>
          <p:cNvPr id="5" name="Text Placeholder 4"/>
          <p:cNvSpPr>
            <a:spLocks noGrp="1"/>
          </p:cNvSpPr>
          <p:nvPr>
            <p:ph type="body" sz="quarter" idx="12"/>
          </p:nvPr>
        </p:nvSpPr>
        <p:spPr/>
        <p:txBody>
          <a:bodyPr>
            <a:normAutofit lnSpcReduction="10000"/>
          </a:bodyPr>
          <a:lstStyle/>
          <a:p>
            <a:pPr marL="343779" lvl="1" indent="-343779"/>
            <a:r>
              <a:rPr lang="en-US" sz="2700" dirty="0">
                <a:solidFill>
                  <a:srgbClr val="7030A0"/>
                </a:solidFill>
              </a:rPr>
              <a:t>Have a </a:t>
            </a:r>
            <a:r>
              <a:rPr lang="en-US" sz="2700" b="1" dirty="0">
                <a:solidFill>
                  <a:srgbClr val="92D050"/>
                </a:solidFill>
                <a:effectLst>
                  <a:outerShdw blurRad="38100" dist="38100" dir="2700000" algn="tl">
                    <a:srgbClr val="000000">
                      <a:alpha val="43137"/>
                    </a:srgbClr>
                  </a:outerShdw>
                </a:effectLst>
              </a:rPr>
              <a:t>sour</a:t>
            </a:r>
            <a:r>
              <a:rPr lang="en-US" sz="2700" dirty="0">
                <a:solidFill>
                  <a:srgbClr val="7030A0"/>
                </a:solidFill>
              </a:rPr>
              <a:t> taste</a:t>
            </a:r>
          </a:p>
          <a:p>
            <a:pPr marL="343779" lvl="1" indent="-343779"/>
            <a:r>
              <a:rPr lang="en-US" sz="2700" dirty="0">
                <a:solidFill>
                  <a:srgbClr val="FF0000"/>
                </a:solidFill>
              </a:rPr>
              <a:t>Turn blue </a:t>
            </a:r>
            <a:r>
              <a:rPr lang="en-US" sz="2700" b="1" dirty="0">
                <a:solidFill>
                  <a:srgbClr val="92D050"/>
                </a:solidFill>
                <a:effectLst>
                  <a:outerShdw blurRad="38100" dist="38100" dir="2700000" algn="tl">
                    <a:srgbClr val="000000">
                      <a:alpha val="43137"/>
                    </a:srgbClr>
                  </a:outerShdw>
                </a:effectLst>
              </a:rPr>
              <a:t>litmus</a:t>
            </a:r>
            <a:r>
              <a:rPr lang="en-US" sz="2700" dirty="0">
                <a:solidFill>
                  <a:srgbClr val="FF0000"/>
                </a:solidFill>
              </a:rPr>
              <a:t> paper red</a:t>
            </a:r>
          </a:p>
          <a:p>
            <a:pPr marL="343779" lvl="1" indent="-343779"/>
            <a:r>
              <a:rPr lang="en-US" sz="2700" dirty="0">
                <a:solidFill>
                  <a:srgbClr val="00B0F0"/>
                </a:solidFill>
              </a:rPr>
              <a:t>Are </a:t>
            </a:r>
            <a:r>
              <a:rPr lang="en-US" sz="2700" b="1" dirty="0">
                <a:solidFill>
                  <a:srgbClr val="92D050"/>
                </a:solidFill>
                <a:effectLst>
                  <a:outerShdw blurRad="38100" dist="38100" dir="2700000" algn="tl">
                    <a:srgbClr val="000000">
                      <a:alpha val="43137"/>
                    </a:srgbClr>
                  </a:outerShdw>
                </a:effectLst>
              </a:rPr>
              <a:t>neutralized</a:t>
            </a:r>
            <a:r>
              <a:rPr lang="en-US" sz="2700" dirty="0">
                <a:solidFill>
                  <a:srgbClr val="00B0F0"/>
                </a:solidFill>
              </a:rPr>
              <a:t> by bases</a:t>
            </a:r>
          </a:p>
          <a:p>
            <a:pPr marL="0" lvl="1" indent="0">
              <a:buNone/>
            </a:pPr>
            <a:r>
              <a:rPr lang="en-US" sz="2700" dirty="0">
                <a:solidFill>
                  <a:srgbClr val="00B0F0"/>
                </a:solidFill>
              </a:rPr>
              <a:t>---------------------------------</a:t>
            </a:r>
          </a:p>
          <a:p>
            <a:pPr marL="343779" lvl="1" indent="-343779"/>
            <a:r>
              <a:rPr lang="en-US" sz="2700" dirty="0">
                <a:solidFill>
                  <a:srgbClr val="FF0000"/>
                </a:solidFill>
              </a:rPr>
              <a:t>React with metals</a:t>
            </a:r>
          </a:p>
          <a:p>
            <a:pPr marL="343779" lvl="1" indent="-343779"/>
            <a:r>
              <a:rPr lang="en-US" sz="2700" dirty="0">
                <a:solidFill>
                  <a:srgbClr val="7030A0"/>
                </a:solidFill>
              </a:rPr>
              <a:t>Turn methyl orange solution red</a:t>
            </a:r>
          </a:p>
          <a:p>
            <a:pPr marL="343779" lvl="1" indent="-343779"/>
            <a:r>
              <a:rPr lang="en-US" sz="2700" dirty="0">
                <a:solidFill>
                  <a:srgbClr val="FF0000"/>
                </a:solidFill>
              </a:rPr>
              <a:t>React with carbonates and bicarbonates</a:t>
            </a:r>
          </a:p>
        </p:txBody>
      </p:sp>
      <p:sp>
        <p:nvSpPr>
          <p:cNvPr id="21" name="Content Placeholder 20"/>
          <p:cNvSpPr>
            <a:spLocks noGrp="1"/>
          </p:cNvSpPr>
          <p:nvPr>
            <p:ph sz="quarter" idx="13"/>
          </p:nvPr>
        </p:nvSpPr>
        <p:spPr/>
        <p:txBody>
          <a:bodyPr/>
          <a:lstStyle/>
          <a:p>
            <a:pPr marL="1586" lvl="1" indent="0">
              <a:buNone/>
            </a:pPr>
            <a:endParaRPr lang="en-US" dirty="0"/>
          </a:p>
          <a:p>
            <a:pPr marL="1586" lvl="1" indent="0">
              <a:buNone/>
            </a:pPr>
            <a:endParaRPr lang="en-US" dirty="0"/>
          </a:p>
        </p:txBody>
      </p:sp>
      <p:sp>
        <p:nvSpPr>
          <p:cNvPr id="2" name="Title 1"/>
          <p:cNvSpPr>
            <a:spLocks noGrp="1"/>
          </p:cNvSpPr>
          <p:nvPr>
            <p:ph type="title"/>
          </p:nvPr>
        </p:nvSpPr>
        <p:spPr>
          <a:xfrm>
            <a:off x="6" y="0"/>
            <a:ext cx="9143994" cy="1371600"/>
          </a:xfrm>
        </p:spPr>
        <p:txBody>
          <a:bodyPr/>
          <a:lstStyle/>
          <a:p>
            <a:pPr marL="0" indent="0"/>
            <a:r>
              <a:rPr lang="en-US" dirty="0"/>
              <a:t>Chemical and Physical Properties of Acids</a:t>
            </a:r>
          </a:p>
        </p:txBody>
      </p:sp>
      <p:pic>
        <p:nvPicPr>
          <p:cNvPr id="50178" name="Picture 2" descr="File:Color transition of Methyl red solution under different acid-base conditio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4045435"/>
            <a:ext cx="2590800" cy="26370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16C0121-D093-4796-B99A-F5EEA4769A44}"/>
              </a:ext>
            </a:extLst>
          </p:cNvPr>
          <p:cNvPicPr>
            <a:picLocks noChangeAspect="1"/>
          </p:cNvPicPr>
          <p:nvPr/>
        </p:nvPicPr>
        <p:blipFill>
          <a:blip r:embed="rId5"/>
          <a:stretch>
            <a:fillRect/>
          </a:stretch>
        </p:blipFill>
        <p:spPr>
          <a:xfrm>
            <a:off x="4250341" y="1442512"/>
            <a:ext cx="4826412" cy="2232895"/>
          </a:xfrm>
          <a:prstGeom prst="rect">
            <a:avLst/>
          </a:prstGeom>
        </p:spPr>
      </p:pic>
    </p:spTree>
    <p:extLst>
      <p:ext uri="{BB962C8B-B14F-4D97-AF65-F5344CB8AC3E}">
        <p14:creationId xmlns:p14="http://schemas.microsoft.com/office/powerpoint/2010/main" val="133411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0178"/>
                                        </p:tgtEl>
                                        <p:attrNameLst>
                                          <p:attrName>style.visibility</p:attrName>
                                        </p:attrNameLst>
                                      </p:cBhvr>
                                      <p:to>
                                        <p:strVal val="visible"/>
                                      </p:to>
                                    </p:set>
                                    <p:animEffect transition="in" filter="fade">
                                      <p:cBhvr>
                                        <p:cTn id="47" dur="500"/>
                                        <p:tgtEl>
                                          <p:spTgt spid="5017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fade">
                                      <p:cBhvr>
                                        <p:cTn id="5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5" name="AutoShape 1"/>
          <p:cNvSpPr>
            <a:spLocks noChangeArrowheads="1"/>
          </p:cNvSpPr>
          <p:nvPr/>
        </p:nvSpPr>
        <p:spPr bwMode="auto">
          <a:xfrm>
            <a:off x="4776824" y="1991710"/>
            <a:ext cx="4038601" cy="3657600"/>
          </a:xfrm>
          <a:prstGeom prst="roundRect">
            <a:avLst>
              <a:gd name="adj" fmla="val 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89433" tIns="46516" rIns="89433" bIns="46516"/>
          <a:lstStyle>
            <a:lvl1pPr marL="282575" indent="-280988" defTabSz="457200">
              <a:tabLst>
                <a:tab pos="282575"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282575"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chemeClr val="tx1"/>
                </a:solidFill>
                <a:latin typeface="Arial" panose="020B0604020202020204" pitchFamily="34" charset="0"/>
                <a:ea typeface="MS PGothic" panose="020B0600070205080204" pitchFamily="34" charset="-128"/>
              </a:defRPr>
            </a:lvl2pPr>
            <a:lvl3pPr>
              <a:tabLst>
                <a:tab pos="282575"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chemeClr val="tx1"/>
                </a:solidFill>
                <a:latin typeface="Arial" panose="020B0604020202020204" pitchFamily="34" charset="0"/>
                <a:ea typeface="MS PGothic" panose="020B0600070205080204" pitchFamily="34" charset="-128"/>
              </a:defRPr>
            </a:lvl3pPr>
            <a:lvl4pPr>
              <a:tabLst>
                <a:tab pos="282575"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chemeClr val="tx1"/>
                </a:solidFill>
                <a:latin typeface="Arial" panose="020B0604020202020204" pitchFamily="34" charset="0"/>
                <a:ea typeface="MS PGothic" panose="020B0600070205080204" pitchFamily="34" charset="-128"/>
              </a:defRPr>
            </a:lvl4pPr>
            <a:lvl5pPr>
              <a:tabLst>
                <a:tab pos="282575"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282575"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282575"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282575"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282575"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Pct val="100000"/>
            </a:pPr>
            <a:r>
              <a:rPr lang="en-US" altLang="en-US" sz="2700" dirty="0">
                <a:solidFill>
                  <a:srgbClr val="FFB732"/>
                </a:solidFill>
              </a:rPr>
              <a:t>Chapter 19</a:t>
            </a:r>
          </a:p>
          <a:p>
            <a:pPr eaLnBrk="0" fontAlgn="base" hangingPunct="0">
              <a:spcBef>
                <a:spcPct val="0"/>
              </a:spcBef>
              <a:spcAft>
                <a:spcPct val="0"/>
              </a:spcAft>
              <a:buSzPct val="100000"/>
            </a:pPr>
            <a:r>
              <a:rPr lang="en-US" altLang="en-US" dirty="0">
                <a:solidFill>
                  <a:srgbClr val="FFFFFF"/>
                </a:solidFill>
              </a:rPr>
              <a:t>Acids, Bases, and Salts</a:t>
            </a:r>
          </a:p>
          <a:p>
            <a:pPr eaLnBrk="0" fontAlgn="base" hangingPunct="0">
              <a:spcBef>
                <a:spcPct val="0"/>
              </a:spcBef>
              <a:spcAft>
                <a:spcPct val="0"/>
              </a:spcAft>
              <a:buSzPct val="100000"/>
            </a:pPr>
            <a:endParaRPr lang="en-US" altLang="en-US" sz="1900" b="1" dirty="0">
              <a:solidFill>
                <a:srgbClr val="FFB732"/>
              </a:solidFill>
            </a:endParaRPr>
          </a:p>
          <a:p>
            <a:pPr eaLnBrk="0" fontAlgn="base" hangingPunct="0">
              <a:spcBef>
                <a:spcPts val="601"/>
              </a:spcBef>
              <a:spcAft>
                <a:spcPct val="0"/>
              </a:spcAft>
              <a:buSzPct val="100000"/>
            </a:pPr>
            <a:r>
              <a:rPr lang="en-US" altLang="en-US" sz="2100" dirty="0">
                <a:solidFill>
                  <a:srgbClr val="FFFF00"/>
                </a:solidFill>
              </a:rPr>
              <a:t>Acid-Base Theories</a:t>
            </a:r>
          </a:p>
          <a:p>
            <a:pPr eaLnBrk="0" fontAlgn="base" hangingPunct="0">
              <a:spcBef>
                <a:spcPts val="601"/>
              </a:spcBef>
              <a:spcAft>
                <a:spcPct val="0"/>
              </a:spcAft>
              <a:buSzPct val="100000"/>
            </a:pPr>
            <a:r>
              <a:rPr lang="en-US" altLang="en-US" sz="2100" dirty="0">
                <a:solidFill>
                  <a:srgbClr val="FFFF00"/>
                </a:solidFill>
              </a:rPr>
              <a:t>Hydrogen Ions and Acidity</a:t>
            </a:r>
          </a:p>
          <a:p>
            <a:pPr eaLnBrk="0" fontAlgn="base" hangingPunct="0">
              <a:spcBef>
                <a:spcPts val="601"/>
              </a:spcBef>
              <a:spcAft>
                <a:spcPct val="0"/>
              </a:spcAft>
              <a:buSzPct val="100000"/>
            </a:pPr>
            <a:r>
              <a:rPr lang="en-US" altLang="en-US" sz="2100" dirty="0">
                <a:solidFill>
                  <a:srgbClr val="FFFFFF"/>
                </a:solidFill>
              </a:rPr>
              <a:t>Strengths of Acids and Bases</a:t>
            </a:r>
          </a:p>
          <a:p>
            <a:pPr eaLnBrk="0" fontAlgn="base" hangingPunct="0">
              <a:spcBef>
                <a:spcPts val="601"/>
              </a:spcBef>
              <a:spcAft>
                <a:spcPct val="0"/>
              </a:spcAft>
              <a:buSzPct val="100000"/>
            </a:pPr>
            <a:r>
              <a:rPr lang="en-US" altLang="en-US" sz="2100" dirty="0">
                <a:solidFill>
                  <a:srgbClr val="FFFFFF"/>
                </a:solidFill>
              </a:rPr>
              <a:t>Neutralization Reactions</a:t>
            </a:r>
          </a:p>
          <a:p>
            <a:pPr eaLnBrk="0" fontAlgn="base" hangingPunct="0">
              <a:spcBef>
                <a:spcPts val="601"/>
              </a:spcBef>
              <a:spcAft>
                <a:spcPct val="0"/>
              </a:spcAft>
              <a:buSzPct val="100000"/>
            </a:pPr>
            <a:r>
              <a:rPr lang="en-US" altLang="en-US" sz="2100" dirty="0">
                <a:solidFill>
                  <a:srgbClr val="FFFFFF"/>
                </a:solidFill>
              </a:rPr>
              <a:t>Salts in Solution</a:t>
            </a:r>
          </a:p>
        </p:txBody>
      </p:sp>
      <p:pic>
        <p:nvPicPr>
          <p:cNvPr id="15369" name="Picture 9"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173913" cy="895350"/>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CHEM12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50" y="66"/>
            <a:ext cx="1279525" cy="16652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120870" y="1980618"/>
            <a:ext cx="4686227" cy="3668713"/>
          </a:xfrm>
          <a:prstGeom prst="rect">
            <a:avLst/>
          </a:prstGeom>
        </p:spPr>
      </p:pic>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Tree>
    <p:extLst>
      <p:ext uri="{BB962C8B-B14F-4D97-AF65-F5344CB8AC3E}">
        <p14:creationId xmlns:p14="http://schemas.microsoft.com/office/powerpoint/2010/main" val="24405502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52408" y="762001"/>
            <a:ext cx="8839200" cy="5698359"/>
          </a:xfrm>
          <a:prstGeom prst="rect">
            <a:avLst/>
          </a:prstGeom>
          <a:noFill/>
          <a:ln w="9525">
            <a:noFill/>
            <a:miter lim="800000"/>
            <a:headEnd/>
            <a:tailEnd/>
          </a:ln>
        </p:spPr>
        <p:txBody>
          <a:bodyPr wrap="square" lIns="90872" tIns="45436" rIns="90872" bIns="45436">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400050"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marL="1601788" indent="-228600" defTabSz="457200">
              <a:defRPr sz="2400">
                <a:solidFill>
                  <a:schemeClr val="tx1"/>
                </a:solidFill>
                <a:latin typeface="Arial" panose="020B0604020202020204" pitchFamily="34" charset="0"/>
                <a:ea typeface="MS PGothic" panose="020B0600070205080204" pitchFamily="34" charset="-128"/>
              </a:defRPr>
            </a:lvl4pPr>
            <a:lvl5pPr marL="457200" indent="-50787300" defTabSz="457200">
              <a:defRPr sz="2400">
                <a:solidFill>
                  <a:schemeClr val="tx1"/>
                </a:solidFill>
                <a:latin typeface="Arial" panose="020B0604020202020204" pitchFamily="34" charset="0"/>
                <a:ea typeface="MS PGothic" panose="020B0600070205080204" pitchFamily="34" charset="-128"/>
              </a:defRPr>
            </a:lvl5pPr>
            <a:lvl6pPr marL="91440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137160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82880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228600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sz="3600" b="1" dirty="0">
                <a:solidFill>
                  <a:srgbClr val="00B0F0"/>
                </a:solidFill>
              </a:rPr>
              <a:t>Basic Solutions</a:t>
            </a:r>
          </a:p>
          <a:p>
            <a:pPr marL="340613" lvl="1" indent="6347">
              <a:spcBef>
                <a:spcPts val="1200"/>
              </a:spcBef>
            </a:pPr>
            <a:r>
              <a:rPr lang="en-US" sz="2700" dirty="0">
                <a:solidFill>
                  <a:srgbClr val="00B050"/>
                </a:solidFill>
              </a:rPr>
              <a:t>A substance that increases the concentration of </a:t>
            </a:r>
            <a:r>
              <a:rPr lang="en-US" altLang="en-US" sz="3200" dirty="0">
                <a:solidFill>
                  <a:srgbClr val="7030A0"/>
                </a:solidFill>
              </a:rPr>
              <a:t>(</a:t>
            </a:r>
            <a:r>
              <a:rPr lang="en-US" altLang="en-US" sz="3200" dirty="0">
                <a:solidFill>
                  <a:srgbClr val="00B0F0"/>
                </a:solidFill>
              </a:rPr>
              <a:t>OH</a:t>
            </a:r>
            <a:r>
              <a:rPr lang="en-US" altLang="en-US" sz="3200" dirty="0">
                <a:solidFill>
                  <a:srgbClr val="7030A0"/>
                </a:solidFill>
              </a:rPr>
              <a:t>)</a:t>
            </a:r>
            <a:r>
              <a:rPr lang="en-US" sz="2800" baseline="30000" dirty="0">
                <a:solidFill>
                  <a:srgbClr val="00B0F0"/>
                </a:solidFill>
              </a:rPr>
              <a:t>- </a:t>
            </a:r>
            <a:r>
              <a:rPr lang="en-US" sz="2700" dirty="0">
                <a:solidFill>
                  <a:srgbClr val="00B050"/>
                </a:solidFill>
              </a:rPr>
              <a:t>ions in solution.</a:t>
            </a:r>
          </a:p>
          <a:p>
            <a:pPr algn="ctr">
              <a:lnSpc>
                <a:spcPct val="120000"/>
              </a:lnSpc>
              <a:spcBef>
                <a:spcPts val="601"/>
              </a:spcBef>
            </a:pPr>
            <a:r>
              <a:rPr lang="en-US" sz="2700" dirty="0">
                <a:solidFill>
                  <a:srgbClr val="7030A0"/>
                </a:solidFill>
              </a:rPr>
              <a:t>k</a:t>
            </a:r>
            <a:r>
              <a:rPr lang="en-US" sz="2700" baseline="-25000" dirty="0">
                <a:solidFill>
                  <a:srgbClr val="7030A0"/>
                </a:solidFill>
              </a:rPr>
              <a:t>w </a:t>
            </a:r>
            <a:r>
              <a:rPr lang="en-US" sz="2700" dirty="0">
                <a:solidFill>
                  <a:srgbClr val="7030A0"/>
                </a:solidFill>
              </a:rPr>
              <a:t>= [</a:t>
            </a:r>
            <a:r>
              <a:rPr lang="en-US" altLang="en-US" sz="2800" dirty="0">
                <a:solidFill>
                  <a:srgbClr val="7030A0"/>
                </a:solidFill>
              </a:rPr>
              <a:t>(</a:t>
            </a:r>
            <a:r>
              <a:rPr lang="en-US" altLang="en-US" sz="2800" dirty="0">
                <a:solidFill>
                  <a:srgbClr val="00B0F0"/>
                </a:solidFill>
              </a:rPr>
              <a:t>OH</a:t>
            </a:r>
            <a:r>
              <a:rPr lang="en-US" altLang="en-US" sz="2800" dirty="0">
                <a:solidFill>
                  <a:srgbClr val="7030A0"/>
                </a:solidFill>
              </a:rPr>
              <a:t>)</a:t>
            </a:r>
            <a:r>
              <a:rPr lang="en-US" sz="2700" baseline="30000" dirty="0">
                <a:solidFill>
                  <a:srgbClr val="00B0F0"/>
                </a:solidFill>
              </a:rPr>
              <a:t>-</a:t>
            </a:r>
            <a:r>
              <a:rPr lang="en-US" sz="2700" dirty="0">
                <a:solidFill>
                  <a:srgbClr val="7030A0"/>
                </a:solidFill>
              </a:rPr>
              <a:t>][</a:t>
            </a:r>
            <a:r>
              <a:rPr lang="en-US" sz="2700" dirty="0">
                <a:solidFill>
                  <a:srgbClr val="FF0000"/>
                </a:solidFill>
              </a:rPr>
              <a:t>H</a:t>
            </a:r>
            <a:r>
              <a:rPr lang="en-US" sz="2700" baseline="30000" dirty="0">
                <a:solidFill>
                  <a:srgbClr val="FF0000"/>
                </a:solidFill>
              </a:rPr>
              <a:t>+</a:t>
            </a:r>
            <a:r>
              <a:rPr lang="en-US" sz="2700" dirty="0">
                <a:solidFill>
                  <a:srgbClr val="7030A0"/>
                </a:solidFill>
              </a:rPr>
              <a:t>] = 10</a:t>
            </a:r>
            <a:r>
              <a:rPr lang="en-US" sz="2700" baseline="30000" dirty="0">
                <a:solidFill>
                  <a:srgbClr val="7030A0"/>
                </a:solidFill>
              </a:rPr>
              <a:t>-14</a:t>
            </a:r>
            <a:endParaRPr lang="en-US" sz="2700" dirty="0">
              <a:solidFill>
                <a:srgbClr val="7030A0"/>
              </a:solidFill>
            </a:endParaRPr>
          </a:p>
          <a:p>
            <a:pPr marL="113601" lvl="1" indent="0" eaLnBrk="0" fontAlgn="base" hangingPunct="0">
              <a:spcBef>
                <a:spcPct val="50000"/>
              </a:spcBef>
              <a:spcAft>
                <a:spcPct val="0"/>
              </a:spcAft>
              <a:buClr>
                <a:srgbClr val="000000"/>
              </a:buClr>
              <a:buSzPct val="100000"/>
            </a:pPr>
            <a:r>
              <a:rPr lang="en-US" altLang="en-US" sz="2700" dirty="0">
                <a:solidFill>
                  <a:srgbClr val="000000"/>
                </a:solidFill>
              </a:rPr>
              <a:t>In basic solutions, the hydroxide-ion concentration is greater than the hydrogen-ion concentration. </a:t>
            </a:r>
          </a:p>
          <a:p>
            <a:pPr marL="113601" lvl="1" indent="0" algn="ctr" eaLnBrk="0" fontAlgn="base" hangingPunct="0">
              <a:spcBef>
                <a:spcPts val="601"/>
              </a:spcBef>
              <a:spcAft>
                <a:spcPct val="0"/>
              </a:spcAft>
              <a:buClr>
                <a:srgbClr val="000000"/>
              </a:buClr>
              <a:buSzPct val="100000"/>
            </a:pPr>
            <a:r>
              <a:rPr lang="en-US" sz="2700" dirty="0">
                <a:solidFill>
                  <a:srgbClr val="7030A0"/>
                </a:solidFill>
              </a:rPr>
              <a:t>[</a:t>
            </a:r>
            <a:r>
              <a:rPr lang="en-US" altLang="en-US" sz="2800" dirty="0">
                <a:solidFill>
                  <a:srgbClr val="7030A0"/>
                </a:solidFill>
              </a:rPr>
              <a:t>(</a:t>
            </a:r>
            <a:r>
              <a:rPr lang="en-US" altLang="en-US" sz="2800" dirty="0">
                <a:solidFill>
                  <a:srgbClr val="00B0F0"/>
                </a:solidFill>
              </a:rPr>
              <a:t>OH</a:t>
            </a:r>
            <a:r>
              <a:rPr lang="en-US" altLang="en-US" sz="2800" dirty="0">
                <a:solidFill>
                  <a:srgbClr val="7030A0"/>
                </a:solidFill>
              </a:rPr>
              <a:t>)</a:t>
            </a:r>
            <a:r>
              <a:rPr lang="en-US" sz="2700" baseline="30000" dirty="0">
                <a:solidFill>
                  <a:srgbClr val="00B0F0"/>
                </a:solidFill>
              </a:rPr>
              <a:t>-</a:t>
            </a:r>
            <a:r>
              <a:rPr lang="en-US" sz="2700" dirty="0">
                <a:solidFill>
                  <a:srgbClr val="7030A0"/>
                </a:solidFill>
              </a:rPr>
              <a:t>]  </a:t>
            </a:r>
            <a:r>
              <a:rPr lang="en-US" sz="2700" dirty="0">
                <a:solidFill>
                  <a:srgbClr val="00B050"/>
                </a:solidFill>
              </a:rPr>
              <a:t>&gt; </a:t>
            </a:r>
            <a:r>
              <a:rPr lang="en-US" sz="2700" dirty="0">
                <a:solidFill>
                  <a:srgbClr val="7030A0"/>
                </a:solidFill>
              </a:rPr>
              <a:t> [</a:t>
            </a:r>
            <a:r>
              <a:rPr lang="en-US" sz="2700" dirty="0">
                <a:solidFill>
                  <a:srgbClr val="FF0000"/>
                </a:solidFill>
              </a:rPr>
              <a:t>H</a:t>
            </a:r>
            <a:r>
              <a:rPr lang="en-US" sz="2700" baseline="30000" dirty="0">
                <a:solidFill>
                  <a:srgbClr val="FF0000"/>
                </a:solidFill>
              </a:rPr>
              <a:t>+</a:t>
            </a:r>
            <a:r>
              <a:rPr lang="en-US" sz="2700" dirty="0">
                <a:solidFill>
                  <a:srgbClr val="7030A0"/>
                </a:solidFill>
              </a:rPr>
              <a:t>]</a:t>
            </a:r>
          </a:p>
          <a:p>
            <a:pPr algn="ctr">
              <a:lnSpc>
                <a:spcPct val="120000"/>
              </a:lnSpc>
              <a:spcBef>
                <a:spcPts val="601"/>
              </a:spcBef>
            </a:pPr>
            <a:r>
              <a:rPr lang="en-US" altLang="en-US" sz="2700" dirty="0">
                <a:solidFill>
                  <a:srgbClr val="000000"/>
                </a:solidFill>
              </a:rPr>
              <a:t>The</a:t>
            </a:r>
            <a:r>
              <a:rPr lang="en-US" sz="2700" dirty="0">
                <a:solidFill>
                  <a:srgbClr val="7030A0"/>
                </a:solidFill>
              </a:rPr>
              <a:t> [</a:t>
            </a:r>
            <a:r>
              <a:rPr lang="en-US" altLang="en-US" sz="2800" dirty="0">
                <a:solidFill>
                  <a:srgbClr val="7030A0"/>
                </a:solidFill>
              </a:rPr>
              <a:t>(</a:t>
            </a:r>
            <a:r>
              <a:rPr lang="en-US" altLang="en-US" sz="2800" dirty="0">
                <a:solidFill>
                  <a:srgbClr val="00B0F0"/>
                </a:solidFill>
              </a:rPr>
              <a:t>OH</a:t>
            </a:r>
            <a:r>
              <a:rPr lang="en-US" altLang="en-US" sz="2800" dirty="0">
                <a:solidFill>
                  <a:srgbClr val="7030A0"/>
                </a:solidFill>
              </a:rPr>
              <a:t>)</a:t>
            </a:r>
            <a:r>
              <a:rPr lang="en-US" sz="2700" baseline="30000" dirty="0">
                <a:solidFill>
                  <a:srgbClr val="00B0F0"/>
                </a:solidFill>
              </a:rPr>
              <a:t>-</a:t>
            </a:r>
            <a:r>
              <a:rPr lang="en-US" sz="2700" dirty="0">
                <a:solidFill>
                  <a:srgbClr val="7030A0"/>
                </a:solidFill>
              </a:rPr>
              <a:t>]</a:t>
            </a:r>
            <a:r>
              <a:rPr lang="en-US" altLang="en-US" sz="2700" dirty="0">
                <a:solidFill>
                  <a:srgbClr val="000000"/>
                </a:solidFill>
              </a:rPr>
              <a:t> is greater than 1 × 10</a:t>
            </a:r>
            <a:r>
              <a:rPr lang="en-US" altLang="en-US" sz="2700" baseline="30000" dirty="0">
                <a:solidFill>
                  <a:srgbClr val="000000"/>
                </a:solidFill>
              </a:rPr>
              <a:t>−7</a:t>
            </a:r>
            <a:r>
              <a:rPr lang="en-US" altLang="en-US" sz="2700" i="1" dirty="0">
                <a:solidFill>
                  <a:srgbClr val="000000"/>
                </a:solidFill>
              </a:rPr>
              <a:t>M</a:t>
            </a:r>
            <a:r>
              <a:rPr lang="en-US" altLang="en-US" sz="2700" dirty="0">
                <a:solidFill>
                  <a:srgbClr val="000000"/>
                </a:solidFill>
              </a:rPr>
              <a:t>.</a:t>
            </a:r>
          </a:p>
          <a:p>
            <a:pPr marL="0" lvl="1" indent="0" algn="ctr">
              <a:lnSpc>
                <a:spcPct val="120000"/>
              </a:lnSpc>
              <a:spcBef>
                <a:spcPts val="601"/>
              </a:spcBef>
            </a:pPr>
            <a:r>
              <a:rPr lang="en-US" altLang="en-US" sz="2700" dirty="0">
                <a:solidFill>
                  <a:srgbClr val="000000"/>
                </a:solidFill>
              </a:rPr>
              <a:t>The [</a:t>
            </a:r>
            <a:r>
              <a:rPr lang="en-US" sz="2700" dirty="0">
                <a:solidFill>
                  <a:srgbClr val="FF0000"/>
                </a:solidFill>
              </a:rPr>
              <a:t>H</a:t>
            </a:r>
            <a:r>
              <a:rPr lang="en-US" sz="2700" baseline="30000" dirty="0">
                <a:solidFill>
                  <a:srgbClr val="FF0000"/>
                </a:solidFill>
              </a:rPr>
              <a:t>+</a:t>
            </a:r>
            <a:r>
              <a:rPr lang="en-US" altLang="en-US" sz="2700" dirty="0">
                <a:solidFill>
                  <a:srgbClr val="000000"/>
                </a:solidFill>
              </a:rPr>
              <a:t>] is less than 1 × 10</a:t>
            </a:r>
            <a:r>
              <a:rPr lang="en-US" altLang="en-US" sz="2700" baseline="30000" dirty="0">
                <a:solidFill>
                  <a:srgbClr val="000000"/>
                </a:solidFill>
              </a:rPr>
              <a:t>−7</a:t>
            </a:r>
            <a:r>
              <a:rPr lang="en-US" altLang="en-US" sz="2700" i="1" dirty="0">
                <a:solidFill>
                  <a:srgbClr val="000000"/>
                </a:solidFill>
              </a:rPr>
              <a:t>M</a:t>
            </a:r>
            <a:r>
              <a:rPr lang="en-US" altLang="en-US" sz="2700" dirty="0">
                <a:solidFill>
                  <a:srgbClr val="000000"/>
                </a:solidFill>
              </a:rPr>
              <a:t>.</a:t>
            </a:r>
          </a:p>
          <a:p>
            <a:pPr marL="0" lvl="1" indent="0" algn="ctr">
              <a:lnSpc>
                <a:spcPct val="120000"/>
              </a:lnSpc>
              <a:spcBef>
                <a:spcPts val="601"/>
              </a:spcBef>
            </a:pPr>
            <a:r>
              <a:rPr lang="en-US" altLang="en-US" sz="2700" dirty="0">
                <a:solidFill>
                  <a:srgbClr val="7030A0"/>
                </a:solidFill>
              </a:rPr>
              <a:t>Basic solutions are also known as </a:t>
            </a:r>
            <a:r>
              <a:rPr lang="en-US" altLang="en-US" sz="3600" b="1" u="sng" dirty="0">
                <a:solidFill>
                  <a:srgbClr val="92D050"/>
                </a:solidFill>
                <a:effectLst>
                  <a:outerShdw blurRad="38100" dist="38100" dir="2700000" algn="tl">
                    <a:srgbClr val="000000">
                      <a:alpha val="43137"/>
                    </a:srgbClr>
                  </a:outerShdw>
                </a:effectLst>
              </a:rPr>
              <a:t>alkaline</a:t>
            </a:r>
            <a:r>
              <a:rPr lang="en-US" altLang="en-US" sz="2700" dirty="0">
                <a:solidFill>
                  <a:srgbClr val="7030A0"/>
                </a:solidFill>
              </a:rPr>
              <a:t> solutions.</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5" name="Rectangle 2"/>
          <p:cNvSpPr>
            <a:spLocks noChangeArrowheads="1"/>
          </p:cNvSpPr>
          <p:nvPr/>
        </p:nvSpPr>
        <p:spPr bwMode="auto">
          <a:xfrm>
            <a:off x="2362200" y="76200"/>
            <a:ext cx="4344988" cy="533400"/>
          </a:xfrm>
          <a:prstGeom prst="rect">
            <a:avLst/>
          </a:prstGeom>
          <a:solidFill>
            <a:schemeClr val="accent6">
              <a:lumMod val="20000"/>
              <a:lumOff val="80000"/>
            </a:schemeClr>
          </a:solidFill>
          <a:ln>
            <a:noFill/>
          </a:ln>
        </p:spPr>
        <p:txBody>
          <a:bodyPr lIns="89433" tIns="46516" rIns="89433" bIns="46516"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FFFF00"/>
                </a:solidFill>
              </a:rPr>
              <a:t>Arrhenius Bases</a:t>
            </a:r>
          </a:p>
        </p:txBody>
      </p:sp>
      <p:pic>
        <p:nvPicPr>
          <p:cNvPr id="8" name="Picture 7"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867668" y="76200"/>
            <a:ext cx="1200149" cy="972820"/>
          </a:xfrm>
          <a:prstGeom prst="rect">
            <a:avLst/>
          </a:prstGeom>
        </p:spPr>
      </p:pic>
    </p:spTree>
    <p:extLst>
      <p:ext uri="{BB962C8B-B14F-4D97-AF65-F5344CB8AC3E}">
        <p14:creationId xmlns:p14="http://schemas.microsoft.com/office/powerpoint/2010/main" val="3215881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left)">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type="body" sz="quarter" idx="12"/>
          </p:nvPr>
        </p:nvSpPr>
        <p:spPr>
          <a:xfrm>
            <a:off x="15" y="1377153"/>
            <a:ext cx="5029185" cy="5480848"/>
          </a:xfrm>
        </p:spPr>
        <p:txBody>
          <a:bodyPr lIns="182251" tIns="91124">
            <a:normAutofit/>
          </a:bodyPr>
          <a:lstStyle/>
          <a:p>
            <a:pPr marL="353281" lvl="2" indent="-237634">
              <a:spcBef>
                <a:spcPts val="1200"/>
              </a:spcBef>
            </a:pPr>
            <a:r>
              <a:rPr lang="en-US" sz="2700" dirty="0">
                <a:solidFill>
                  <a:srgbClr val="FF0000"/>
                </a:solidFill>
              </a:rPr>
              <a:t>Deodorant:  Al(</a:t>
            </a:r>
            <a:r>
              <a:rPr lang="en-US" sz="2700" b="1" dirty="0">
                <a:solidFill>
                  <a:srgbClr val="00B0F0"/>
                </a:solidFill>
              </a:rPr>
              <a:t>OH</a:t>
            </a:r>
            <a:r>
              <a:rPr lang="en-US" sz="2700" dirty="0">
                <a:solidFill>
                  <a:srgbClr val="FF0000"/>
                </a:solidFill>
              </a:rPr>
              <a:t>)</a:t>
            </a:r>
            <a:r>
              <a:rPr lang="en-US" sz="2700" baseline="-25000" dirty="0">
                <a:solidFill>
                  <a:srgbClr val="FF0000"/>
                </a:solidFill>
              </a:rPr>
              <a:t>3</a:t>
            </a:r>
            <a:endParaRPr lang="en-US" sz="2700" dirty="0">
              <a:solidFill>
                <a:srgbClr val="FF0000"/>
              </a:solidFill>
            </a:endParaRPr>
          </a:p>
          <a:p>
            <a:pPr marL="353281" lvl="2" indent="-237634">
              <a:spcBef>
                <a:spcPts val="1800"/>
              </a:spcBef>
            </a:pPr>
            <a:r>
              <a:rPr lang="en-US" sz="2700" dirty="0"/>
              <a:t>Drain Cleaner:  </a:t>
            </a:r>
          </a:p>
          <a:p>
            <a:pPr marL="353281" lvl="2" indent="-237634">
              <a:spcBef>
                <a:spcPts val="601"/>
              </a:spcBef>
              <a:buNone/>
            </a:pPr>
            <a:r>
              <a:rPr lang="en-US" sz="2700" dirty="0"/>
              <a:t>	Sodium hydroxide (Na</a:t>
            </a:r>
            <a:r>
              <a:rPr lang="en-US" sz="2700" b="1" dirty="0">
                <a:solidFill>
                  <a:srgbClr val="00B0F0"/>
                </a:solidFill>
              </a:rPr>
              <a:t>OH</a:t>
            </a:r>
            <a:r>
              <a:rPr lang="en-US" sz="2700" dirty="0"/>
              <a:t>)</a:t>
            </a:r>
          </a:p>
          <a:p>
            <a:pPr marL="353281" lvl="2" indent="-237634">
              <a:spcBef>
                <a:spcPts val="1800"/>
              </a:spcBef>
            </a:pPr>
            <a:r>
              <a:rPr lang="en-US" sz="2700" dirty="0">
                <a:solidFill>
                  <a:srgbClr val="FF0000"/>
                </a:solidFill>
              </a:rPr>
              <a:t>Fertilizer/soap:</a:t>
            </a:r>
          </a:p>
          <a:p>
            <a:pPr marL="353281" lvl="2" indent="-237634">
              <a:spcBef>
                <a:spcPts val="601"/>
              </a:spcBef>
              <a:buNone/>
            </a:pPr>
            <a:r>
              <a:rPr lang="en-US" sz="2700" dirty="0">
                <a:solidFill>
                  <a:srgbClr val="FF0000"/>
                </a:solidFill>
              </a:rPr>
              <a:t>	Potassium hydroxide (K</a:t>
            </a:r>
            <a:r>
              <a:rPr lang="en-US" sz="2700" b="1" dirty="0">
                <a:solidFill>
                  <a:srgbClr val="00B0F0"/>
                </a:solidFill>
              </a:rPr>
              <a:t>OH</a:t>
            </a:r>
            <a:r>
              <a:rPr lang="en-US" sz="2700" dirty="0">
                <a:solidFill>
                  <a:srgbClr val="FF0000"/>
                </a:solidFill>
              </a:rPr>
              <a:t>)</a:t>
            </a:r>
          </a:p>
          <a:p>
            <a:pPr marL="353281" lvl="2" indent="-237634">
              <a:spcBef>
                <a:spcPts val="1800"/>
              </a:spcBef>
            </a:pPr>
            <a:r>
              <a:rPr lang="en-US" sz="2700" dirty="0"/>
              <a:t>Limewater:  </a:t>
            </a:r>
          </a:p>
          <a:p>
            <a:pPr marL="353281" lvl="2" indent="-237634">
              <a:spcBef>
                <a:spcPts val="601"/>
              </a:spcBef>
              <a:buNone/>
            </a:pPr>
            <a:r>
              <a:rPr lang="en-US" sz="2700" dirty="0"/>
              <a:t>	Calcium Hydroxide Ca(</a:t>
            </a:r>
            <a:r>
              <a:rPr lang="en-US" sz="2700" b="1" dirty="0">
                <a:solidFill>
                  <a:srgbClr val="00B0F0"/>
                </a:solidFill>
              </a:rPr>
              <a:t>OH</a:t>
            </a:r>
            <a:r>
              <a:rPr lang="en-US" sz="2700" dirty="0"/>
              <a:t>)</a:t>
            </a:r>
            <a:r>
              <a:rPr lang="en-US" sz="2700" baseline="-25000" dirty="0"/>
              <a:t>2</a:t>
            </a:r>
            <a:endParaRPr lang="en-US" sz="2700" dirty="0"/>
          </a:p>
        </p:txBody>
      </p:sp>
      <p:sp>
        <p:nvSpPr>
          <p:cNvPr id="2" name="Title 1"/>
          <p:cNvSpPr>
            <a:spLocks noGrp="1"/>
          </p:cNvSpPr>
          <p:nvPr>
            <p:ph type="title"/>
          </p:nvPr>
        </p:nvSpPr>
        <p:spPr>
          <a:xfrm>
            <a:off x="6" y="0"/>
            <a:ext cx="9143994" cy="1371600"/>
          </a:xfrm>
        </p:spPr>
        <p:txBody>
          <a:bodyPr/>
          <a:lstStyle/>
          <a:p>
            <a:r>
              <a:rPr lang="en-US" dirty="0">
                <a:solidFill>
                  <a:srgbClr val="FFC000"/>
                </a:solidFill>
              </a:rPr>
              <a:t>Examples of Bases</a:t>
            </a:r>
          </a:p>
        </p:txBody>
      </p:sp>
      <p:pic>
        <p:nvPicPr>
          <p:cNvPr id="87042" name="Picture 2" descr="File:Antacid-L478.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152136"/>
            <a:ext cx="3047985" cy="27058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18A137A-DD2B-44A5-AFEA-EE73C3F22D80}"/>
              </a:ext>
            </a:extLst>
          </p:cNvPr>
          <p:cNvPicPr>
            <a:picLocks noChangeAspect="1"/>
          </p:cNvPicPr>
          <p:nvPr/>
        </p:nvPicPr>
        <p:blipFill>
          <a:blip r:embed="rId4"/>
          <a:stretch>
            <a:fillRect/>
          </a:stretch>
        </p:blipFill>
        <p:spPr>
          <a:xfrm>
            <a:off x="5257800" y="38131"/>
            <a:ext cx="3657600" cy="4074130"/>
          </a:xfrm>
          <a:prstGeom prst="rect">
            <a:avLst/>
          </a:prstGeom>
        </p:spPr>
      </p:pic>
      <p:pic>
        <p:nvPicPr>
          <p:cNvPr id="4" name="Picture 3">
            <a:extLst>
              <a:ext uri="{FF2B5EF4-FFF2-40B4-BE49-F238E27FC236}">
                <a16:creationId xmlns:a16="http://schemas.microsoft.com/office/drawing/2014/main" id="{FCF508B6-6E91-42BE-9958-0C955889F15C}"/>
              </a:ext>
            </a:extLst>
          </p:cNvPr>
          <p:cNvPicPr>
            <a:picLocks noChangeAspect="1"/>
          </p:cNvPicPr>
          <p:nvPr/>
        </p:nvPicPr>
        <p:blipFill>
          <a:blip r:embed="rId5"/>
          <a:stretch>
            <a:fillRect/>
          </a:stretch>
        </p:blipFill>
        <p:spPr>
          <a:xfrm>
            <a:off x="1066800" y="5311505"/>
            <a:ext cx="3352800" cy="1546495"/>
          </a:xfrm>
          <a:prstGeom prst="rect">
            <a:avLst/>
          </a:prstGeom>
        </p:spPr>
      </p:pic>
      <p:sp>
        <p:nvSpPr>
          <p:cNvPr id="5" name="TextBox 4">
            <a:extLst>
              <a:ext uri="{FF2B5EF4-FFF2-40B4-BE49-F238E27FC236}">
                <a16:creationId xmlns:a16="http://schemas.microsoft.com/office/drawing/2014/main" id="{8803D496-2838-4866-8F54-0A4A31E630F0}"/>
              </a:ext>
            </a:extLst>
          </p:cNvPr>
          <p:cNvSpPr txBox="1"/>
          <p:nvPr/>
        </p:nvSpPr>
        <p:spPr>
          <a:xfrm>
            <a:off x="266700" y="6088296"/>
            <a:ext cx="914400" cy="384721"/>
          </a:xfrm>
          <a:prstGeom prst="rect">
            <a:avLst/>
          </a:prstGeom>
          <a:noFill/>
        </p:spPr>
        <p:txBody>
          <a:bodyPr wrap="square" rtlCol="0">
            <a:spAutoFit/>
          </a:bodyPr>
          <a:lstStyle/>
          <a:p>
            <a:r>
              <a:rPr lang="en-US" dirty="0"/>
              <a:t>K(</a:t>
            </a:r>
            <a:r>
              <a:rPr lang="en-US" b="1" dirty="0">
                <a:solidFill>
                  <a:srgbClr val="00B0F0"/>
                </a:solidFill>
              </a:rPr>
              <a:t>OH</a:t>
            </a:r>
            <a:r>
              <a:rPr lang="en-US" dirty="0"/>
              <a:t>)</a:t>
            </a:r>
          </a:p>
        </p:txBody>
      </p:sp>
    </p:spTree>
    <p:extLst>
      <p:ext uri="{BB962C8B-B14F-4D97-AF65-F5344CB8AC3E}">
        <p14:creationId xmlns:p14="http://schemas.microsoft.com/office/powerpoint/2010/main" val="120776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wipe(left)">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wipe(left)">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wipe(left)">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animEffect transition="in" filter="wipe(left)">
                                      <p:cBhvr>
                                        <p:cTn id="27" dur="500"/>
                                        <p:tgtEl>
                                          <p:spTgt spid="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xEl>
                                              <p:pRg st="5" end="5"/>
                                            </p:txEl>
                                          </p:spTgt>
                                        </p:tgtEl>
                                        <p:attrNameLst>
                                          <p:attrName>style.visibility</p:attrName>
                                        </p:attrNameLst>
                                      </p:cBhvr>
                                      <p:to>
                                        <p:strVal val="visible"/>
                                      </p:to>
                                    </p:set>
                                    <p:animEffect transition="in" filter="wipe(left)">
                                      <p:cBhvr>
                                        <p:cTn id="32" dur="500"/>
                                        <p:tgtEl>
                                          <p:spTgt spid="2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xEl>
                                              <p:pRg st="6" end="6"/>
                                            </p:txEl>
                                          </p:spTgt>
                                        </p:tgtEl>
                                        <p:attrNameLst>
                                          <p:attrName>style.visibility</p:attrName>
                                        </p:attrNameLst>
                                      </p:cBhvr>
                                      <p:to>
                                        <p:strVal val="visible"/>
                                      </p:to>
                                    </p:set>
                                    <p:animEffect transition="in" filter="wipe(left)">
                                      <p:cBhvr>
                                        <p:cTn id="37" dur="5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362200" y="76200"/>
            <a:ext cx="4344988" cy="533400"/>
          </a:xfrm>
          <a:prstGeom prst="rect">
            <a:avLst/>
          </a:prstGeom>
          <a:solidFill>
            <a:schemeClr val="accent6">
              <a:lumMod val="20000"/>
              <a:lumOff val="80000"/>
            </a:schemeClr>
          </a:solidFill>
          <a:ln>
            <a:noFill/>
          </a:ln>
        </p:spPr>
        <p:txBody>
          <a:bodyPr lIns="89433" tIns="46516" rIns="89433" bIns="46516"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FFFF00"/>
                </a:solidFill>
              </a:rPr>
              <a:t>Arrhenius Bases</a:t>
            </a:r>
          </a:p>
        </p:txBody>
      </p:sp>
      <p:sp>
        <p:nvSpPr>
          <p:cNvPr id="27684" name="Text Box 36"/>
          <p:cNvSpPr txBox="1">
            <a:spLocks noChangeArrowheads="1"/>
          </p:cNvSpPr>
          <p:nvPr/>
        </p:nvSpPr>
        <p:spPr bwMode="auto">
          <a:xfrm>
            <a:off x="152402" y="838210"/>
            <a:ext cx="8839198" cy="938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872" tIns="45436" rIns="90872" bIns="45436">
            <a:spAutoFit/>
          </a:body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sz="2700" dirty="0">
                <a:solidFill>
                  <a:srgbClr val="000000"/>
                </a:solidFill>
              </a:rPr>
              <a:t>Ionic compounds that dissociate into </a:t>
            </a:r>
            <a:r>
              <a:rPr lang="en-US" altLang="en-US" sz="2800" dirty="0">
                <a:solidFill>
                  <a:srgbClr val="7030A0"/>
                </a:solidFill>
              </a:rPr>
              <a:t>(</a:t>
            </a:r>
            <a:r>
              <a:rPr lang="en-US" altLang="en-US" sz="2800" b="1" dirty="0">
                <a:solidFill>
                  <a:srgbClr val="00B0F0"/>
                </a:solidFill>
                <a:effectLst>
                  <a:outerShdw blurRad="38100" dist="38100" dir="2700000" algn="tl">
                    <a:srgbClr val="000000">
                      <a:alpha val="43137"/>
                    </a:srgbClr>
                  </a:outerShdw>
                </a:effectLst>
              </a:rPr>
              <a:t>OH</a:t>
            </a:r>
            <a:r>
              <a:rPr lang="en-US" altLang="en-US" sz="2800" dirty="0">
                <a:solidFill>
                  <a:srgbClr val="7030A0"/>
                </a:solidFill>
              </a:rPr>
              <a:t>)</a:t>
            </a:r>
            <a:r>
              <a:rPr lang="en-US" sz="2700" baseline="30000" dirty="0">
                <a:solidFill>
                  <a:srgbClr val="00B0F0"/>
                </a:solidFill>
              </a:rPr>
              <a:t>-</a:t>
            </a:r>
            <a:r>
              <a:rPr lang="en-US" altLang="en-US" sz="2700" dirty="0">
                <a:solidFill>
                  <a:srgbClr val="000000"/>
                </a:solidFill>
              </a:rPr>
              <a:t> ions in an aqueous solution.</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1517128" y="2162175"/>
            <a:ext cx="5208203"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5703" y="3124221"/>
            <a:ext cx="5161485" cy="2303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97347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out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outVertical)">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44" y="1377153"/>
            <a:ext cx="6781756" cy="5480848"/>
          </a:xfrm>
        </p:spPr>
        <p:txBody>
          <a:bodyPr>
            <a:normAutofit/>
          </a:bodyPr>
          <a:lstStyle/>
          <a:p>
            <a:pPr marL="339725" lvl="1" indent="-339725">
              <a:spcBef>
                <a:spcPts val="1800"/>
              </a:spcBef>
            </a:pPr>
            <a:r>
              <a:rPr lang="en-US" sz="2800" dirty="0">
                <a:solidFill>
                  <a:srgbClr val="00B0F0"/>
                </a:solidFill>
              </a:rPr>
              <a:t>Taste </a:t>
            </a:r>
            <a:r>
              <a:rPr lang="en-US" sz="2800" b="1" dirty="0">
                <a:solidFill>
                  <a:srgbClr val="92D050"/>
                </a:solidFill>
                <a:effectLst>
                  <a:outerShdw blurRad="38100" dist="38100" dir="2700000" algn="tl">
                    <a:srgbClr val="000000">
                      <a:alpha val="43137"/>
                    </a:srgbClr>
                  </a:outerShdw>
                </a:effectLst>
              </a:rPr>
              <a:t>bitter</a:t>
            </a:r>
          </a:p>
          <a:p>
            <a:pPr marL="339725" lvl="1" indent="-339725">
              <a:spcBef>
                <a:spcPts val="1800"/>
              </a:spcBef>
            </a:pPr>
            <a:r>
              <a:rPr lang="en-US" sz="2800" dirty="0"/>
              <a:t>Are slippery</a:t>
            </a:r>
          </a:p>
          <a:p>
            <a:pPr marL="339725" lvl="1" indent="-339725">
              <a:spcBef>
                <a:spcPts val="1800"/>
              </a:spcBef>
            </a:pPr>
            <a:r>
              <a:rPr lang="en-US" sz="2800" dirty="0">
                <a:solidFill>
                  <a:srgbClr val="00B0F0"/>
                </a:solidFill>
              </a:rPr>
              <a:t>Turn red </a:t>
            </a:r>
            <a:r>
              <a:rPr lang="en-US" sz="2800" b="1" dirty="0">
                <a:solidFill>
                  <a:srgbClr val="92D050"/>
                </a:solidFill>
                <a:effectLst>
                  <a:outerShdw blurRad="38100" dist="38100" dir="2700000" algn="tl">
                    <a:srgbClr val="000000">
                      <a:alpha val="43137"/>
                    </a:srgbClr>
                  </a:outerShdw>
                </a:effectLst>
              </a:rPr>
              <a:t>litmus</a:t>
            </a:r>
            <a:r>
              <a:rPr lang="en-US" sz="2800" dirty="0">
                <a:solidFill>
                  <a:srgbClr val="00B0F0"/>
                </a:solidFill>
              </a:rPr>
              <a:t> paper blue</a:t>
            </a:r>
          </a:p>
          <a:p>
            <a:pPr marL="339725" lvl="1" indent="-339725">
              <a:spcBef>
                <a:spcPts val="1800"/>
              </a:spcBef>
            </a:pPr>
            <a:r>
              <a:rPr lang="en-US" sz="2800" dirty="0"/>
              <a:t>Turn colorless phenolphthalein pink</a:t>
            </a:r>
          </a:p>
          <a:p>
            <a:pPr marL="339725" lvl="1" indent="-339725">
              <a:spcBef>
                <a:spcPts val="1800"/>
              </a:spcBef>
            </a:pPr>
            <a:r>
              <a:rPr lang="en-US" sz="2800" b="1" dirty="0">
                <a:solidFill>
                  <a:srgbClr val="92D050"/>
                </a:solidFill>
                <a:effectLst>
                  <a:outerShdw blurRad="38100" dist="38100" dir="2700000" algn="tl">
                    <a:srgbClr val="000000">
                      <a:alpha val="43137"/>
                    </a:srgbClr>
                  </a:outerShdw>
                </a:effectLst>
              </a:rPr>
              <a:t>Neutralize</a:t>
            </a:r>
            <a:r>
              <a:rPr lang="en-US" sz="2800" dirty="0">
                <a:solidFill>
                  <a:srgbClr val="00B0F0"/>
                </a:solidFill>
              </a:rPr>
              <a:t> acids</a:t>
            </a:r>
          </a:p>
          <a:p>
            <a:pPr marL="0" lvl="1" indent="0">
              <a:spcBef>
                <a:spcPts val="1800"/>
              </a:spcBef>
              <a:buNone/>
            </a:pPr>
            <a:r>
              <a:rPr lang="en-US" sz="2800" dirty="0">
                <a:solidFill>
                  <a:srgbClr val="00B0F0"/>
                </a:solidFill>
              </a:rPr>
              <a:t>--------------------------------------------------</a:t>
            </a:r>
          </a:p>
          <a:p>
            <a:pPr marL="339725" lvl="1" indent="-339725">
              <a:spcBef>
                <a:spcPts val="1800"/>
              </a:spcBef>
            </a:pPr>
            <a:r>
              <a:rPr lang="en-US" sz="2800" dirty="0"/>
              <a:t>May react with some metal salts</a:t>
            </a:r>
          </a:p>
          <a:p>
            <a:pPr marL="339725" lvl="1" indent="-339725">
              <a:spcBef>
                <a:spcPts val="1800"/>
              </a:spcBef>
            </a:pPr>
            <a:r>
              <a:rPr lang="en-US" sz="2800" dirty="0">
                <a:solidFill>
                  <a:srgbClr val="00B0F0"/>
                </a:solidFill>
              </a:rPr>
              <a:t>May react with carbon dioxide</a:t>
            </a:r>
          </a:p>
          <a:p>
            <a:pPr lvl="2">
              <a:buNone/>
            </a:pPr>
            <a:endParaRPr lang="en-US" dirty="0"/>
          </a:p>
          <a:p>
            <a:pPr lvl="1"/>
            <a:endParaRPr lang="en-US" dirty="0"/>
          </a:p>
        </p:txBody>
      </p:sp>
      <p:sp>
        <p:nvSpPr>
          <p:cNvPr id="2" name="Title 1"/>
          <p:cNvSpPr>
            <a:spLocks noGrp="1"/>
          </p:cNvSpPr>
          <p:nvPr>
            <p:ph type="title"/>
          </p:nvPr>
        </p:nvSpPr>
        <p:spPr>
          <a:xfrm>
            <a:off x="6" y="0"/>
            <a:ext cx="9143994" cy="1371600"/>
          </a:xfrm>
        </p:spPr>
        <p:txBody>
          <a:bodyPr/>
          <a:lstStyle/>
          <a:p>
            <a:r>
              <a:rPr lang="en-US" dirty="0"/>
              <a:t>Chemical and Physical Properties of Bases</a:t>
            </a:r>
          </a:p>
        </p:txBody>
      </p:sp>
      <p:pic>
        <p:nvPicPr>
          <p:cNvPr id="88066" name="Picture 2" descr="File:Phenolphthalein-at-pH-9.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581400"/>
            <a:ext cx="2168881" cy="2588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3AA882C-A5C2-4A49-811F-FE03972B9FEC}"/>
              </a:ext>
            </a:extLst>
          </p:cNvPr>
          <p:cNvPicPr>
            <a:picLocks noChangeAspect="1"/>
          </p:cNvPicPr>
          <p:nvPr/>
        </p:nvPicPr>
        <p:blipFill rotWithShape="1">
          <a:blip r:embed="rId4"/>
          <a:srcRect l="50856"/>
          <a:stretch/>
        </p:blipFill>
        <p:spPr>
          <a:xfrm>
            <a:off x="5073369" y="990389"/>
            <a:ext cx="2411871" cy="2438611"/>
          </a:xfrm>
          <a:prstGeom prst="rect">
            <a:avLst/>
          </a:prstGeom>
        </p:spPr>
      </p:pic>
    </p:spTree>
    <p:extLst>
      <p:ext uri="{BB962C8B-B14F-4D97-AF65-F5344CB8AC3E}">
        <p14:creationId xmlns:p14="http://schemas.microsoft.com/office/powerpoint/2010/main" val="25376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066"/>
                                        </p:tgtEl>
                                        <p:attrNameLst>
                                          <p:attrName>style.visibility</p:attrName>
                                        </p:attrNameLst>
                                      </p:cBhvr>
                                      <p:to>
                                        <p:strVal val="visible"/>
                                      </p:to>
                                    </p:set>
                                    <p:animEffect transition="in" filter="fade">
                                      <p:cBhvr>
                                        <p:cTn id="32" dur="500"/>
                                        <p:tgtEl>
                                          <p:spTgt spid="8806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left)">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wipe(left)">
                                      <p:cBhvr>
                                        <p:cTn id="42" dur="5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wipe(left)">
                                      <p:cBhvr>
                                        <p:cTn id="47" dur="500"/>
                                        <p:tgtEl>
                                          <p:spTgt spid="7">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7" end="7"/>
                                            </p:txEl>
                                          </p:spTgt>
                                        </p:tgtEl>
                                        <p:attrNameLst>
                                          <p:attrName>style.visibility</p:attrName>
                                        </p:attrNameLst>
                                      </p:cBhvr>
                                      <p:to>
                                        <p:strVal val="visible"/>
                                      </p:to>
                                    </p:set>
                                    <p:animEffect transition="in" filter="wipe(left)">
                                      <p:cBhvr>
                                        <p:cTn id="5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295400" y="179996"/>
            <a:ext cx="6248400" cy="533400"/>
          </a:xfrm>
          <a:prstGeom prst="rect">
            <a:avLst/>
          </a:prstGeom>
          <a:solidFill>
            <a:srgbClr val="FFFF00"/>
          </a:solidFill>
          <a:ln>
            <a:noFill/>
          </a:ln>
        </p:spPr>
        <p:txBody>
          <a:bodyPr lIns="89433" tIns="46516" rIns="89433" bIns="46516"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Arrhenius Acids and Bases SUMMARY</a:t>
            </a:r>
          </a:p>
        </p:txBody>
      </p:sp>
      <p:sp>
        <p:nvSpPr>
          <p:cNvPr id="27684" name="Text Box 36"/>
          <p:cNvSpPr txBox="1">
            <a:spLocks noChangeArrowheads="1"/>
          </p:cNvSpPr>
          <p:nvPr/>
        </p:nvSpPr>
        <p:spPr bwMode="auto">
          <a:xfrm>
            <a:off x="152402" y="838219"/>
            <a:ext cx="8839198" cy="580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872" tIns="45436" rIns="90872" bIns="45436">
            <a:spAutoFit/>
          </a:bodyPr>
          <a:lstStyle/>
          <a:p>
            <a:pPr lvl="0"/>
            <a:r>
              <a:rPr lang="en-US" sz="2700" dirty="0"/>
              <a:t>Arrhenius’ theory defines acids, bases, and salts based on the </a:t>
            </a:r>
            <a:r>
              <a:rPr lang="en-US" sz="2700" b="1" dirty="0">
                <a:solidFill>
                  <a:srgbClr val="92D050"/>
                </a:solidFill>
                <a:effectLst>
                  <a:outerShdw blurRad="38100" dist="38100" dir="2700000" algn="tl">
                    <a:srgbClr val="000000">
                      <a:alpha val="43137"/>
                    </a:srgbClr>
                  </a:outerShdw>
                </a:effectLst>
              </a:rPr>
              <a:t>dissociation of water</a:t>
            </a:r>
            <a:r>
              <a:rPr lang="en-US" sz="2700" dirty="0">
                <a:solidFill>
                  <a:srgbClr val="00B050"/>
                </a:solidFill>
              </a:rPr>
              <a:t>: </a:t>
            </a:r>
            <a:r>
              <a:rPr lang="en-US" sz="2700" b="1" dirty="0">
                <a:solidFill>
                  <a:srgbClr val="FF0000"/>
                </a:solidFill>
              </a:rPr>
              <a:t>H</a:t>
            </a:r>
            <a:r>
              <a:rPr lang="en-US" sz="2700" b="1" baseline="30000" dirty="0">
                <a:solidFill>
                  <a:srgbClr val="FF0000"/>
                </a:solidFill>
              </a:rPr>
              <a:t>+</a:t>
            </a:r>
            <a:r>
              <a:rPr lang="en-US" sz="2700" b="1" dirty="0">
                <a:solidFill>
                  <a:srgbClr val="00B0F0"/>
                </a:solidFill>
              </a:rPr>
              <a:t>(OH)</a:t>
            </a:r>
            <a:r>
              <a:rPr lang="en-US" sz="2700" b="1" baseline="30000" dirty="0">
                <a:solidFill>
                  <a:srgbClr val="00B0F0"/>
                </a:solidFill>
              </a:rPr>
              <a:t>-</a:t>
            </a:r>
            <a:r>
              <a:rPr lang="en-US" sz="2700" dirty="0">
                <a:solidFill>
                  <a:srgbClr val="00B050"/>
                </a:solidFill>
              </a:rPr>
              <a:t>. </a:t>
            </a:r>
            <a:r>
              <a:rPr lang="en-US" sz="2700" dirty="0"/>
              <a:t>He used observable properties:</a:t>
            </a:r>
          </a:p>
          <a:p>
            <a:pPr marL="456254" indent="-224958">
              <a:spcBef>
                <a:spcPts val="1200"/>
              </a:spcBef>
              <a:buFont typeface="Arial" panose="020B0604020202020204" pitchFamily="34" charset="0"/>
              <a:buChar char="•"/>
            </a:pPr>
            <a:r>
              <a:rPr lang="en-US" sz="2700" b="1" dirty="0">
                <a:solidFill>
                  <a:srgbClr val="FF0000"/>
                </a:solidFill>
              </a:rPr>
              <a:t>acids taste sour</a:t>
            </a:r>
            <a:r>
              <a:rPr lang="en-US" sz="2700" b="1" dirty="0"/>
              <a:t>; </a:t>
            </a:r>
            <a:r>
              <a:rPr lang="en-US" sz="2700" b="1" dirty="0">
                <a:solidFill>
                  <a:srgbClr val="00B0F0"/>
                </a:solidFill>
              </a:rPr>
              <a:t>bases taste bitter</a:t>
            </a:r>
          </a:p>
          <a:p>
            <a:pPr marL="456254" indent="-224958">
              <a:spcBef>
                <a:spcPts val="1200"/>
              </a:spcBef>
              <a:buFont typeface="Arial" panose="020B0604020202020204" pitchFamily="34" charset="0"/>
              <a:buChar char="•"/>
            </a:pPr>
            <a:r>
              <a:rPr lang="en-US" sz="2700" dirty="0"/>
              <a:t>acids/bases conduct electricity (</a:t>
            </a:r>
            <a:r>
              <a:rPr lang="en-US" sz="2700" b="1" dirty="0">
                <a:solidFill>
                  <a:srgbClr val="92D050"/>
                </a:solidFill>
                <a:effectLst>
                  <a:outerShdw blurRad="38100" dist="38100" dir="2700000" algn="tl">
                    <a:srgbClr val="000000">
                      <a:alpha val="43137"/>
                    </a:srgbClr>
                  </a:outerShdw>
                </a:effectLst>
              </a:rPr>
              <a:t>electrolytes</a:t>
            </a:r>
            <a:r>
              <a:rPr lang="en-US" sz="2700" dirty="0"/>
              <a:t>)</a:t>
            </a:r>
          </a:p>
          <a:p>
            <a:pPr marL="456254" indent="-224958">
              <a:spcBef>
                <a:spcPts val="1200"/>
              </a:spcBef>
              <a:buFont typeface="Arial" panose="020B0604020202020204" pitchFamily="34" charset="0"/>
              <a:buChar char="•"/>
            </a:pPr>
            <a:r>
              <a:rPr lang="en-US" sz="2700" dirty="0">
                <a:solidFill>
                  <a:srgbClr val="FFC000"/>
                </a:solidFill>
              </a:rPr>
              <a:t>strong acids &amp; bases are corrosive</a:t>
            </a:r>
          </a:p>
          <a:p>
            <a:pPr marL="456254" indent="-224958">
              <a:spcBef>
                <a:spcPts val="1200"/>
              </a:spcBef>
              <a:buFont typeface="Arial" panose="020B0604020202020204" pitchFamily="34" charset="0"/>
              <a:buChar char="•"/>
            </a:pPr>
            <a:r>
              <a:rPr lang="en-US" sz="2700" b="1" dirty="0">
                <a:solidFill>
                  <a:srgbClr val="00B050"/>
                </a:solidFill>
              </a:rPr>
              <a:t>litmus</a:t>
            </a:r>
            <a:r>
              <a:rPr lang="en-US" sz="2700" b="1" dirty="0"/>
              <a:t> turns </a:t>
            </a:r>
            <a:r>
              <a:rPr lang="en-US" sz="2700" b="1" dirty="0">
                <a:solidFill>
                  <a:srgbClr val="FF0000"/>
                </a:solidFill>
              </a:rPr>
              <a:t>red in an acid </a:t>
            </a:r>
            <a:r>
              <a:rPr lang="en-US" sz="2700" b="1" dirty="0"/>
              <a:t>and </a:t>
            </a:r>
            <a:r>
              <a:rPr lang="en-US" sz="2700" b="1" dirty="0">
                <a:solidFill>
                  <a:srgbClr val="00B0F0"/>
                </a:solidFill>
              </a:rPr>
              <a:t>blue in a base</a:t>
            </a:r>
          </a:p>
          <a:p>
            <a:pPr marL="456254" indent="-224958">
              <a:spcBef>
                <a:spcPts val="1200"/>
              </a:spcBef>
              <a:buFont typeface="Arial" panose="020B0604020202020204" pitchFamily="34" charset="0"/>
              <a:buChar char="•"/>
            </a:pPr>
            <a:r>
              <a:rPr lang="en-US" sz="3600" b="1" dirty="0">
                <a:solidFill>
                  <a:srgbClr val="92D050"/>
                </a:solidFill>
                <a:effectLst>
                  <a:outerShdw blurRad="38100" dist="38100" dir="2700000" algn="tl">
                    <a:srgbClr val="000000">
                      <a:alpha val="43137"/>
                    </a:srgbClr>
                  </a:outerShdw>
                </a:effectLst>
              </a:rPr>
              <a:t>indicators</a:t>
            </a:r>
            <a:r>
              <a:rPr lang="en-US" sz="2700" dirty="0">
                <a:solidFill>
                  <a:srgbClr val="7030A0"/>
                </a:solidFill>
              </a:rPr>
              <a:t> change color based on pH</a:t>
            </a:r>
          </a:p>
          <a:p>
            <a:pPr>
              <a:spcBef>
                <a:spcPts val="1800"/>
              </a:spcBef>
            </a:pPr>
            <a:r>
              <a:rPr lang="en-US" sz="2700" dirty="0"/>
              <a:t>Arrhenius also used the ion-product of water concentrations to define acids [</a:t>
            </a:r>
            <a:r>
              <a:rPr lang="en-US" sz="2700" dirty="0">
                <a:solidFill>
                  <a:srgbClr val="FF0000"/>
                </a:solidFill>
              </a:rPr>
              <a:t>H</a:t>
            </a:r>
            <a:r>
              <a:rPr lang="en-US" sz="2700" baseline="30000" dirty="0">
                <a:solidFill>
                  <a:srgbClr val="FF0000"/>
                </a:solidFill>
              </a:rPr>
              <a:t>+</a:t>
            </a:r>
            <a:r>
              <a:rPr lang="en-US" sz="2700" dirty="0"/>
              <a:t>], bases [</a:t>
            </a:r>
            <a:r>
              <a:rPr lang="en-US" sz="2700" dirty="0">
                <a:solidFill>
                  <a:srgbClr val="00B0F0"/>
                </a:solidFill>
              </a:rPr>
              <a:t>OH</a:t>
            </a:r>
            <a:r>
              <a:rPr lang="en-US" sz="2700" baseline="30000" dirty="0">
                <a:solidFill>
                  <a:srgbClr val="00B0F0"/>
                </a:solidFill>
              </a:rPr>
              <a:t>-</a:t>
            </a:r>
            <a:r>
              <a:rPr lang="en-US" sz="2700" dirty="0"/>
              <a:t>] and salts [</a:t>
            </a:r>
            <a:r>
              <a:rPr lang="en-US" sz="2700" dirty="0">
                <a:solidFill>
                  <a:srgbClr val="FF0000"/>
                </a:solidFill>
              </a:rPr>
              <a:t>H</a:t>
            </a:r>
            <a:r>
              <a:rPr lang="en-US" sz="2700" baseline="30000" dirty="0">
                <a:solidFill>
                  <a:srgbClr val="FF0000"/>
                </a:solidFill>
              </a:rPr>
              <a:t>+</a:t>
            </a:r>
            <a:r>
              <a:rPr lang="en-US" sz="2700" dirty="0">
                <a:solidFill>
                  <a:srgbClr val="00B0F0"/>
                </a:solidFill>
              </a:rPr>
              <a:t>OH</a:t>
            </a:r>
            <a:r>
              <a:rPr lang="en-US" sz="2700" baseline="30000" dirty="0">
                <a:solidFill>
                  <a:srgbClr val="00B0F0"/>
                </a:solidFill>
              </a:rPr>
              <a:t>-</a:t>
            </a:r>
            <a:r>
              <a:rPr lang="en-US" sz="2700" dirty="0"/>
              <a:t>].  </a:t>
            </a:r>
            <a:endParaRPr lang="en-US" sz="2700" dirty="0">
              <a:solidFill>
                <a:srgbClr val="7030A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Tree>
    <p:extLst>
      <p:ext uri="{BB962C8B-B14F-4D97-AF65-F5344CB8AC3E}">
        <p14:creationId xmlns:p14="http://schemas.microsoft.com/office/powerpoint/2010/main" val="18937309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684">
                                            <p:txEl>
                                              <p:pRg st="0" end="0"/>
                                            </p:txEl>
                                          </p:spTgt>
                                        </p:tgtEl>
                                        <p:attrNameLst>
                                          <p:attrName>style.visibility</p:attrName>
                                        </p:attrNameLst>
                                      </p:cBhvr>
                                      <p:to>
                                        <p:strVal val="visible"/>
                                      </p:to>
                                    </p:set>
                                    <p:animEffect transition="in" filter="wipe(left)">
                                      <p:cBhvr>
                                        <p:cTn id="7" dur="500"/>
                                        <p:tgtEl>
                                          <p:spTgt spid="276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684">
                                            <p:txEl>
                                              <p:pRg st="1" end="1"/>
                                            </p:txEl>
                                          </p:spTgt>
                                        </p:tgtEl>
                                        <p:attrNameLst>
                                          <p:attrName>style.visibility</p:attrName>
                                        </p:attrNameLst>
                                      </p:cBhvr>
                                      <p:to>
                                        <p:strVal val="visible"/>
                                      </p:to>
                                    </p:set>
                                    <p:animEffect transition="in" filter="wipe(left)">
                                      <p:cBhvr>
                                        <p:cTn id="12" dur="500"/>
                                        <p:tgtEl>
                                          <p:spTgt spid="276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684">
                                            <p:txEl>
                                              <p:pRg st="2" end="2"/>
                                            </p:txEl>
                                          </p:spTgt>
                                        </p:tgtEl>
                                        <p:attrNameLst>
                                          <p:attrName>style.visibility</p:attrName>
                                        </p:attrNameLst>
                                      </p:cBhvr>
                                      <p:to>
                                        <p:strVal val="visible"/>
                                      </p:to>
                                    </p:set>
                                    <p:animEffect transition="in" filter="wipe(left)">
                                      <p:cBhvr>
                                        <p:cTn id="17" dur="500"/>
                                        <p:tgtEl>
                                          <p:spTgt spid="276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684">
                                            <p:txEl>
                                              <p:pRg st="3" end="3"/>
                                            </p:txEl>
                                          </p:spTgt>
                                        </p:tgtEl>
                                        <p:attrNameLst>
                                          <p:attrName>style.visibility</p:attrName>
                                        </p:attrNameLst>
                                      </p:cBhvr>
                                      <p:to>
                                        <p:strVal val="visible"/>
                                      </p:to>
                                    </p:set>
                                    <p:animEffect transition="in" filter="wipe(left)">
                                      <p:cBhvr>
                                        <p:cTn id="22" dur="500"/>
                                        <p:tgtEl>
                                          <p:spTgt spid="276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7684">
                                            <p:txEl>
                                              <p:pRg st="4" end="4"/>
                                            </p:txEl>
                                          </p:spTgt>
                                        </p:tgtEl>
                                        <p:attrNameLst>
                                          <p:attrName>style.visibility</p:attrName>
                                        </p:attrNameLst>
                                      </p:cBhvr>
                                      <p:to>
                                        <p:strVal val="visible"/>
                                      </p:to>
                                    </p:set>
                                    <p:animEffect transition="in" filter="wipe(left)">
                                      <p:cBhvr>
                                        <p:cTn id="27" dur="500"/>
                                        <p:tgtEl>
                                          <p:spTgt spid="2768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7684">
                                            <p:txEl>
                                              <p:pRg st="5" end="5"/>
                                            </p:txEl>
                                          </p:spTgt>
                                        </p:tgtEl>
                                        <p:attrNameLst>
                                          <p:attrName>style.visibility</p:attrName>
                                        </p:attrNameLst>
                                      </p:cBhvr>
                                      <p:to>
                                        <p:strVal val="visible"/>
                                      </p:to>
                                    </p:set>
                                    <p:animEffect transition="in" filter="wipe(left)">
                                      <p:cBhvr>
                                        <p:cTn id="32" dur="500"/>
                                        <p:tgtEl>
                                          <p:spTgt spid="2768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684">
                                            <p:txEl>
                                              <p:pRg st="6" end="6"/>
                                            </p:txEl>
                                          </p:spTgt>
                                        </p:tgtEl>
                                        <p:attrNameLst>
                                          <p:attrName>style.visibility</p:attrName>
                                        </p:attrNameLst>
                                      </p:cBhvr>
                                      <p:to>
                                        <p:strVal val="visible"/>
                                      </p:to>
                                    </p:set>
                                    <p:animEffect transition="in" filter="wipe(left)">
                                      <p:cBhvr>
                                        <p:cTn id="37" dur="500"/>
                                        <p:tgtEl>
                                          <p:spTgt spid="2768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3" y="7258"/>
            <a:ext cx="4565196" cy="358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0055" y="3352800"/>
            <a:ext cx="4717660" cy="3476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81000"/>
            <a:ext cx="412432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769" y="3609520"/>
            <a:ext cx="2847975"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83314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arn(outVertical)">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outVertic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14177"/>
            <a:ext cx="6172201" cy="838200"/>
          </a:xfrm>
        </p:spPr>
        <p:txBody>
          <a:bodyPr/>
          <a:lstStyle/>
          <a:p>
            <a:pPr algn="ctr"/>
            <a:r>
              <a:rPr lang="en-US" sz="3600" dirty="0">
                <a:solidFill>
                  <a:schemeClr val="tx1"/>
                </a:solidFill>
              </a:rPr>
              <a:t>Muppets Take Chemistry!</a:t>
            </a:r>
          </a:p>
        </p:txBody>
      </p:sp>
      <p:sp>
        <p:nvSpPr>
          <p:cNvPr id="5" name="Content Placeholder 4"/>
          <p:cNvSpPr>
            <a:spLocks noGrp="1"/>
          </p:cNvSpPr>
          <p:nvPr>
            <p:ph idx="1"/>
          </p:nvPr>
        </p:nvSpPr>
        <p:spPr>
          <a:xfrm>
            <a:off x="685799" y="857693"/>
            <a:ext cx="7772400" cy="4876800"/>
          </a:xfrm>
        </p:spPr>
        <p:txBody>
          <a:bodyPr/>
          <a:lstStyle/>
          <a:p>
            <a:pPr marL="0" indent="0" algn="ctr">
              <a:spcBef>
                <a:spcPts val="2400"/>
              </a:spcBef>
            </a:pPr>
            <a:r>
              <a:rPr lang="en-US" sz="5500" dirty="0">
                <a:solidFill>
                  <a:srgbClr val="FF0000"/>
                </a:solidFill>
              </a:rPr>
              <a:t>Rainbow Connection</a:t>
            </a:r>
          </a:p>
          <a:p>
            <a:pPr marL="0" indent="0" algn="ctr">
              <a:spcBef>
                <a:spcPts val="1800"/>
              </a:spcBef>
            </a:pPr>
            <a:r>
              <a:rPr lang="en-US" dirty="0">
                <a:solidFill>
                  <a:srgbClr val="FF0000"/>
                </a:solidFill>
                <a:hlinkClick r:id="rId2"/>
              </a:rPr>
              <a:t>http://somup.com/cFX603niZO</a:t>
            </a:r>
            <a:r>
              <a:rPr lang="en-US" dirty="0">
                <a:solidFill>
                  <a:srgbClr val="FF0000"/>
                </a:solidFill>
              </a:rPr>
              <a:t> (4:04)</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0"/>
          </p:nvPr>
        </p:nvSpPr>
        <p:spPr/>
        <p:txBody>
          <a:bodyPr/>
          <a:lstStyle/>
          <a:p>
            <a:r>
              <a:rPr lang="en-US" altLang="en-US" dirty="0">
                <a:solidFill>
                  <a:srgbClr val="000000"/>
                </a:solidFill>
              </a:rPr>
              <a:t>Acids &amp; Bases</a:t>
            </a:r>
          </a:p>
        </p:txBody>
      </p:sp>
      <p:pic>
        <p:nvPicPr>
          <p:cNvPr id="2" name="Picture 1">
            <a:extLst>
              <a:ext uri="{FF2B5EF4-FFF2-40B4-BE49-F238E27FC236}">
                <a16:creationId xmlns:a16="http://schemas.microsoft.com/office/drawing/2014/main" id="{8FF5E659-FF7E-4D8E-9F2F-5477CFB6EF9F}"/>
              </a:ext>
            </a:extLst>
          </p:cNvPr>
          <p:cNvPicPr>
            <a:picLocks noChangeAspect="1"/>
          </p:cNvPicPr>
          <p:nvPr/>
        </p:nvPicPr>
        <p:blipFill>
          <a:blip r:embed="rId3"/>
          <a:stretch>
            <a:fillRect/>
          </a:stretch>
        </p:blipFill>
        <p:spPr>
          <a:xfrm>
            <a:off x="342532" y="2750477"/>
            <a:ext cx="8458933" cy="3955123"/>
          </a:xfrm>
          <a:prstGeom prst="rect">
            <a:avLst/>
          </a:prstGeom>
        </p:spPr>
      </p:pic>
    </p:spTree>
    <p:extLst>
      <p:ext uri="{BB962C8B-B14F-4D97-AF65-F5344CB8AC3E}">
        <p14:creationId xmlns:p14="http://schemas.microsoft.com/office/powerpoint/2010/main" val="1294067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1208313" y="214776"/>
            <a:ext cx="7391401" cy="50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433" tIns="46516" rIns="89433" bIns="46516">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ts val="2000"/>
              </a:spcBef>
              <a:spcAft>
                <a:spcPct val="0"/>
              </a:spcAft>
              <a:buSzPct val="100000"/>
            </a:pPr>
            <a:r>
              <a:rPr lang="en-US" altLang="en-US" sz="2700" b="1" dirty="0">
                <a:solidFill>
                  <a:srgbClr val="BBE0E3">
                    <a:lumMod val="50000"/>
                  </a:srgbClr>
                </a:solidFill>
              </a:rPr>
              <a:t>Using the Ion-Product Constant for Water</a:t>
            </a:r>
          </a:p>
        </p:txBody>
      </p:sp>
      <p:sp>
        <p:nvSpPr>
          <p:cNvPr id="50180" name="Text Box 5"/>
          <p:cNvSpPr txBox="1">
            <a:spLocks noChangeArrowheads="1"/>
          </p:cNvSpPr>
          <p:nvPr/>
        </p:nvSpPr>
        <p:spPr bwMode="auto">
          <a:xfrm>
            <a:off x="0" y="1066810"/>
            <a:ext cx="8991600" cy="190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72" tIns="45436" rIns="90872" bIns="45436">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000000"/>
                </a:solidFill>
              </a:rPr>
              <a:t>If the [</a:t>
            </a:r>
            <a:r>
              <a:rPr lang="en-US" altLang="en-US" dirty="0">
                <a:solidFill>
                  <a:srgbClr val="FF0000"/>
                </a:solidFill>
              </a:rPr>
              <a:t>H</a:t>
            </a:r>
            <a:r>
              <a:rPr lang="en-US" altLang="en-US" baseline="30000" dirty="0">
                <a:solidFill>
                  <a:srgbClr val="FF0000"/>
                </a:solidFill>
              </a:rPr>
              <a:t>+</a:t>
            </a:r>
            <a:r>
              <a:rPr lang="en-US" altLang="en-US" dirty="0">
                <a:solidFill>
                  <a:srgbClr val="000000"/>
                </a:solidFill>
              </a:rPr>
              <a:t>] in a solution is 1.0 × 10</a:t>
            </a:r>
            <a:r>
              <a:rPr lang="en-US" altLang="en-US" baseline="30000" dirty="0">
                <a:solidFill>
                  <a:srgbClr val="000000"/>
                </a:solidFill>
              </a:rPr>
              <a:t>−5</a:t>
            </a:r>
            <a:r>
              <a:rPr lang="en-US" altLang="en-US" i="1" dirty="0">
                <a:solidFill>
                  <a:srgbClr val="000000"/>
                </a:solidFill>
              </a:rPr>
              <a:t>M</a:t>
            </a:r>
            <a:r>
              <a:rPr lang="en-US" altLang="en-US" dirty="0">
                <a:solidFill>
                  <a:srgbClr val="000000"/>
                </a:solidFill>
              </a:rPr>
              <a:t>, is the solution acidic, basic, or neutral?  What is the [</a:t>
            </a:r>
            <a:r>
              <a:rPr lang="en-US" altLang="en-US" dirty="0">
                <a:solidFill>
                  <a:srgbClr val="7030A0"/>
                </a:solidFill>
              </a:rPr>
              <a:t>(</a:t>
            </a:r>
            <a:r>
              <a:rPr lang="en-US" altLang="en-US" dirty="0">
                <a:solidFill>
                  <a:srgbClr val="00B0F0"/>
                </a:solidFill>
              </a:rPr>
              <a:t>OH</a:t>
            </a:r>
            <a:r>
              <a:rPr lang="en-US" altLang="en-US" dirty="0">
                <a:solidFill>
                  <a:srgbClr val="7030A0"/>
                </a:solidFill>
              </a:rPr>
              <a:t>)</a:t>
            </a:r>
            <a:r>
              <a:rPr lang="en-US" altLang="en-US" baseline="30000" dirty="0">
                <a:solidFill>
                  <a:srgbClr val="00B0F0"/>
                </a:solidFill>
              </a:rPr>
              <a:t>−</a:t>
            </a:r>
            <a:r>
              <a:rPr lang="en-US" altLang="en-US" dirty="0">
                <a:solidFill>
                  <a:srgbClr val="000000"/>
                </a:solidFill>
              </a:rPr>
              <a:t>] of this solution?</a:t>
            </a:r>
          </a:p>
          <a:p>
            <a:pPr algn="ctr">
              <a:lnSpc>
                <a:spcPct val="120000"/>
              </a:lnSpc>
              <a:spcBef>
                <a:spcPts val="601"/>
              </a:spcBef>
            </a:pPr>
            <a:endParaRPr lang="en-US" dirty="0">
              <a:solidFill>
                <a:srgbClr val="7030A0"/>
              </a:solidFill>
            </a:endParaRPr>
          </a:p>
          <a:p>
            <a:pPr eaLnBrk="0" fontAlgn="base" hangingPunct="0">
              <a:spcBef>
                <a:spcPct val="50000"/>
              </a:spcBef>
              <a:spcAft>
                <a:spcPct val="0"/>
              </a:spcAft>
              <a:buClr>
                <a:srgbClr val="000000"/>
              </a:buClr>
              <a:buSzPct val="100000"/>
            </a:pPr>
            <a:endParaRPr lang="en-US" altLang="en-US" dirty="0">
              <a:solidFill>
                <a:srgbClr val="00000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pic>
        <p:nvPicPr>
          <p:cNvPr id="5" name="Picture 4" descr="quick_check-01.eps"/>
          <p:cNvPicPr/>
          <p:nvPr/>
        </p:nvPicPr>
        <p:blipFill>
          <a:blip r:embed="rId3">
            <a:extLst>
              <a:ext uri="{28A0092B-C50C-407E-A947-70E740481C1C}">
                <a14:useLocalDpi xmlns:a14="http://schemas.microsoft.com/office/drawing/2010/main" val="0"/>
              </a:ext>
            </a:extLst>
          </a:blip>
          <a:stretch>
            <a:fillRect/>
          </a:stretch>
        </p:blipFill>
        <p:spPr>
          <a:xfrm>
            <a:off x="1" y="24765"/>
            <a:ext cx="905192" cy="889635"/>
          </a:xfrm>
          <a:prstGeom prst="rect">
            <a:avLst/>
          </a:prstGeom>
        </p:spPr>
      </p:pic>
    </p:spTree>
    <p:extLst>
      <p:ext uri="{BB962C8B-B14F-4D97-AF65-F5344CB8AC3E}">
        <p14:creationId xmlns:p14="http://schemas.microsoft.com/office/powerpoint/2010/main" val="42692670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1208313" y="214776"/>
            <a:ext cx="7391401" cy="50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433" tIns="46516" rIns="89433" bIns="46516">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ts val="2000"/>
              </a:spcBef>
              <a:spcAft>
                <a:spcPct val="0"/>
              </a:spcAft>
              <a:buSzPct val="100000"/>
            </a:pPr>
            <a:r>
              <a:rPr lang="en-US" altLang="en-US" sz="2700" b="1" dirty="0">
                <a:solidFill>
                  <a:srgbClr val="BBE0E3">
                    <a:lumMod val="50000"/>
                  </a:srgbClr>
                </a:solidFill>
              </a:rPr>
              <a:t>Using the Ion-Product Constant for Water</a:t>
            </a:r>
          </a:p>
        </p:txBody>
      </p:sp>
      <p:sp>
        <p:nvSpPr>
          <p:cNvPr id="50180" name="Text Box 5"/>
          <p:cNvSpPr txBox="1">
            <a:spLocks noChangeArrowheads="1"/>
          </p:cNvSpPr>
          <p:nvPr/>
        </p:nvSpPr>
        <p:spPr bwMode="auto">
          <a:xfrm>
            <a:off x="0" y="1066816"/>
            <a:ext cx="8991600" cy="52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72" tIns="45436" rIns="90872" bIns="45436">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000000"/>
                </a:solidFill>
              </a:rPr>
              <a:t>If the [H</a:t>
            </a:r>
            <a:r>
              <a:rPr lang="en-US" altLang="en-US" baseline="30000" dirty="0">
                <a:solidFill>
                  <a:srgbClr val="000000"/>
                </a:solidFill>
              </a:rPr>
              <a:t>+</a:t>
            </a:r>
            <a:r>
              <a:rPr lang="en-US" altLang="en-US" dirty="0">
                <a:solidFill>
                  <a:srgbClr val="000000"/>
                </a:solidFill>
              </a:rPr>
              <a:t>] in a solution is 1.0 × 10</a:t>
            </a:r>
            <a:r>
              <a:rPr lang="en-US" altLang="en-US" baseline="30000" dirty="0">
                <a:solidFill>
                  <a:srgbClr val="000000"/>
                </a:solidFill>
              </a:rPr>
              <a:t>−5</a:t>
            </a:r>
            <a:r>
              <a:rPr lang="en-US" altLang="en-US" i="1" dirty="0">
                <a:solidFill>
                  <a:srgbClr val="000000"/>
                </a:solidFill>
              </a:rPr>
              <a:t>M</a:t>
            </a:r>
            <a:r>
              <a:rPr lang="en-US" altLang="en-US" dirty="0">
                <a:solidFill>
                  <a:srgbClr val="000000"/>
                </a:solidFill>
              </a:rPr>
              <a:t>, is the solution acidic, basic, or neutral?  What is the [OH</a:t>
            </a:r>
            <a:r>
              <a:rPr lang="en-US" altLang="en-US" baseline="30000" dirty="0">
                <a:solidFill>
                  <a:srgbClr val="000000"/>
                </a:solidFill>
              </a:rPr>
              <a:t>−</a:t>
            </a:r>
            <a:r>
              <a:rPr lang="en-US" altLang="en-US" dirty="0">
                <a:solidFill>
                  <a:srgbClr val="000000"/>
                </a:solidFill>
              </a:rPr>
              <a:t>] of this solution?</a:t>
            </a:r>
          </a:p>
          <a:p>
            <a:pPr algn="ctr">
              <a:lnSpc>
                <a:spcPct val="120000"/>
              </a:lnSpc>
              <a:spcBef>
                <a:spcPts val="601"/>
              </a:spcBef>
            </a:pPr>
            <a:r>
              <a:rPr lang="en-US" sz="2700" dirty="0">
                <a:solidFill>
                  <a:srgbClr val="7030A0"/>
                </a:solidFill>
              </a:rPr>
              <a:t>k</a:t>
            </a:r>
            <a:r>
              <a:rPr lang="en-US" sz="2700" baseline="-25000" dirty="0">
                <a:solidFill>
                  <a:srgbClr val="7030A0"/>
                </a:solidFill>
              </a:rPr>
              <a:t>w </a:t>
            </a:r>
            <a:r>
              <a:rPr lang="en-US" sz="2700" dirty="0">
                <a:solidFill>
                  <a:srgbClr val="7030A0"/>
                </a:solidFill>
              </a:rPr>
              <a:t>= [</a:t>
            </a:r>
            <a:r>
              <a:rPr lang="en-US" sz="2700" dirty="0">
                <a:solidFill>
                  <a:srgbClr val="FF0000"/>
                </a:solidFill>
              </a:rPr>
              <a:t>H</a:t>
            </a:r>
            <a:r>
              <a:rPr lang="en-US" sz="2700" baseline="30000" dirty="0">
                <a:solidFill>
                  <a:srgbClr val="FF0000"/>
                </a:solidFill>
              </a:rPr>
              <a:t>+</a:t>
            </a:r>
            <a:r>
              <a:rPr lang="en-US" sz="2700" dirty="0">
                <a:solidFill>
                  <a:srgbClr val="7030A0"/>
                </a:solidFill>
              </a:rPr>
              <a:t>][</a:t>
            </a:r>
            <a:r>
              <a:rPr lang="en-US" sz="2700" dirty="0">
                <a:solidFill>
                  <a:srgbClr val="00B0F0"/>
                </a:solidFill>
              </a:rPr>
              <a:t>OH</a:t>
            </a:r>
            <a:r>
              <a:rPr lang="en-US" sz="2700" baseline="30000" dirty="0">
                <a:solidFill>
                  <a:srgbClr val="00B0F0"/>
                </a:solidFill>
              </a:rPr>
              <a:t>-</a:t>
            </a:r>
            <a:r>
              <a:rPr lang="en-US" sz="2700" dirty="0">
                <a:solidFill>
                  <a:srgbClr val="7030A0"/>
                </a:solidFill>
              </a:rPr>
              <a:t>] = 10</a:t>
            </a:r>
            <a:r>
              <a:rPr lang="en-US" sz="2700" baseline="30000" dirty="0">
                <a:solidFill>
                  <a:srgbClr val="7030A0"/>
                </a:solidFill>
              </a:rPr>
              <a:t>-14</a:t>
            </a:r>
            <a:endParaRPr lang="en-US" sz="2700" dirty="0">
              <a:solidFill>
                <a:srgbClr val="7030A0"/>
              </a:solidFill>
            </a:endParaRPr>
          </a:p>
          <a:p>
            <a:pPr eaLnBrk="0" fontAlgn="base" hangingPunct="0">
              <a:spcBef>
                <a:spcPct val="50000"/>
              </a:spcBef>
              <a:spcAft>
                <a:spcPct val="0"/>
              </a:spcAft>
              <a:buClr>
                <a:srgbClr val="000000"/>
              </a:buClr>
              <a:buSzPct val="100000"/>
            </a:pPr>
            <a:r>
              <a:rPr lang="en-US" altLang="en-US" sz="2700" dirty="0">
                <a:solidFill>
                  <a:srgbClr val="000000"/>
                </a:solidFill>
              </a:rPr>
              <a:t>[</a:t>
            </a:r>
            <a:r>
              <a:rPr lang="en-US" altLang="en-US" sz="2700" dirty="0">
                <a:solidFill>
                  <a:srgbClr val="FF0000"/>
                </a:solidFill>
              </a:rPr>
              <a:t>H</a:t>
            </a:r>
            <a:r>
              <a:rPr lang="en-US" altLang="en-US" sz="2700" baseline="30000" dirty="0">
                <a:solidFill>
                  <a:srgbClr val="FF0000"/>
                </a:solidFill>
              </a:rPr>
              <a:t>+</a:t>
            </a:r>
            <a:r>
              <a:rPr lang="en-US" altLang="en-US" sz="2700" dirty="0">
                <a:solidFill>
                  <a:srgbClr val="000000"/>
                </a:solidFill>
              </a:rPr>
              <a:t>] </a:t>
            </a:r>
            <a:r>
              <a:rPr lang="en-US" altLang="en-US" sz="2700" dirty="0">
                <a:solidFill>
                  <a:srgbClr val="7030A0"/>
                </a:solidFill>
              </a:rPr>
              <a:t>is 1.0 × 10</a:t>
            </a:r>
            <a:r>
              <a:rPr lang="en-US" altLang="en-US" sz="2700" baseline="30000" dirty="0">
                <a:solidFill>
                  <a:srgbClr val="7030A0"/>
                </a:solidFill>
              </a:rPr>
              <a:t>−5</a:t>
            </a:r>
            <a:r>
              <a:rPr lang="en-US" altLang="en-US" sz="2700" i="1" dirty="0">
                <a:solidFill>
                  <a:srgbClr val="7030A0"/>
                </a:solidFill>
              </a:rPr>
              <a:t>M</a:t>
            </a:r>
            <a:r>
              <a:rPr lang="en-US" altLang="en-US" sz="2700" dirty="0">
                <a:solidFill>
                  <a:srgbClr val="7030A0"/>
                </a:solidFill>
              </a:rPr>
              <a:t>, which is greater than 1.0 × 10</a:t>
            </a:r>
            <a:r>
              <a:rPr lang="en-US" altLang="en-US" sz="2700" baseline="30000" dirty="0">
                <a:solidFill>
                  <a:srgbClr val="7030A0"/>
                </a:solidFill>
              </a:rPr>
              <a:t>−7</a:t>
            </a:r>
            <a:r>
              <a:rPr lang="en-US" altLang="en-US" sz="2700" i="1" dirty="0">
                <a:solidFill>
                  <a:srgbClr val="7030A0"/>
                </a:solidFill>
              </a:rPr>
              <a:t>M</a:t>
            </a:r>
            <a:r>
              <a:rPr lang="en-US" altLang="en-US" sz="2700" dirty="0">
                <a:solidFill>
                  <a:srgbClr val="7030A0"/>
                </a:solidFill>
              </a:rPr>
              <a:t>. Thus, the solution is </a:t>
            </a:r>
            <a:r>
              <a:rPr lang="en-US" altLang="en-US" sz="2700" b="1" dirty="0">
                <a:solidFill>
                  <a:srgbClr val="FF0000"/>
                </a:solidFill>
                <a:effectLst>
                  <a:outerShdw blurRad="38100" dist="38100" dir="2700000" algn="tl">
                    <a:srgbClr val="000000">
                      <a:alpha val="43137"/>
                    </a:srgbClr>
                  </a:outerShdw>
                </a:effectLst>
              </a:rPr>
              <a:t>acidic</a:t>
            </a:r>
            <a:r>
              <a:rPr lang="en-US" altLang="en-US" sz="2700" dirty="0">
                <a:solidFill>
                  <a:srgbClr val="000000"/>
                </a:solidFill>
              </a:rPr>
              <a:t>.</a:t>
            </a:r>
          </a:p>
          <a:p>
            <a:pPr eaLnBrk="0" fontAlgn="base" hangingPunct="0">
              <a:spcBef>
                <a:spcPct val="50000"/>
              </a:spcBef>
              <a:spcAft>
                <a:spcPct val="0"/>
              </a:spcAft>
              <a:buClr>
                <a:srgbClr val="000000"/>
              </a:buClr>
              <a:buSzPct val="100000"/>
            </a:pPr>
            <a:endParaRPr lang="en-US" altLang="en-US" dirty="0">
              <a:solidFill>
                <a:srgbClr val="000000"/>
              </a:solidFill>
            </a:endParaRPr>
          </a:p>
          <a:p>
            <a:pPr eaLnBrk="0" fontAlgn="base" hangingPunct="0">
              <a:spcBef>
                <a:spcPct val="50000"/>
              </a:spcBef>
              <a:spcAft>
                <a:spcPct val="0"/>
              </a:spcAft>
              <a:buClr>
                <a:srgbClr val="000000"/>
              </a:buClr>
              <a:buSzPct val="100000"/>
            </a:pPr>
            <a:endParaRPr lang="en-US" altLang="en-US" dirty="0">
              <a:solidFill>
                <a:srgbClr val="000000"/>
              </a:solidFill>
            </a:endParaRPr>
          </a:p>
          <a:p>
            <a:pPr algn="r" eaLnBrk="0" fontAlgn="base" hangingPunct="0">
              <a:spcBef>
                <a:spcPct val="50000"/>
              </a:spcBef>
              <a:spcAft>
                <a:spcPct val="0"/>
              </a:spcAft>
              <a:buClr>
                <a:srgbClr val="000000"/>
              </a:buClr>
              <a:buSzPct val="100000"/>
            </a:pPr>
            <a:r>
              <a:rPr lang="en-US" altLang="en-US" sz="2100" i="1" dirty="0">
                <a:solidFill>
                  <a:srgbClr val="00B050"/>
                </a:solidFill>
                <a:latin typeface="Times New Roman" panose="02020603050405020304" pitchFamily="18" charset="0"/>
                <a:cs typeface="Times New Roman" panose="02020603050405020304" pitchFamily="18" charset="0"/>
              </a:rPr>
              <a:t>When dividing exponents, subtract superscripts</a:t>
            </a:r>
          </a:p>
          <a:p>
            <a:pPr algn="ctr" eaLnBrk="0" fontAlgn="base" hangingPunct="0">
              <a:spcBef>
                <a:spcPct val="50000"/>
              </a:spcBef>
              <a:spcAft>
                <a:spcPct val="0"/>
              </a:spcAft>
              <a:buClr>
                <a:srgbClr val="000000"/>
              </a:buClr>
              <a:buSzPct val="100000"/>
            </a:pPr>
            <a:r>
              <a:rPr lang="en-US" altLang="en-US" sz="2700" dirty="0">
                <a:solidFill>
                  <a:srgbClr val="000000"/>
                </a:solidFill>
              </a:rPr>
              <a:t>[</a:t>
            </a:r>
            <a:r>
              <a:rPr lang="en-US" altLang="en-US" sz="2700" dirty="0">
                <a:solidFill>
                  <a:srgbClr val="00B0F0"/>
                </a:solidFill>
              </a:rPr>
              <a:t>OH</a:t>
            </a:r>
            <a:r>
              <a:rPr lang="en-US" altLang="en-US" sz="2700" baseline="30000" dirty="0">
                <a:solidFill>
                  <a:srgbClr val="00B0F0"/>
                </a:solidFill>
              </a:rPr>
              <a:t>−</a:t>
            </a:r>
            <a:r>
              <a:rPr lang="en-US" altLang="en-US" sz="2700" dirty="0">
                <a:solidFill>
                  <a:srgbClr val="000000"/>
                </a:solidFill>
              </a:rPr>
              <a:t>] </a:t>
            </a:r>
            <a:r>
              <a:rPr lang="en-US" altLang="en-US" sz="2700" dirty="0">
                <a:solidFill>
                  <a:srgbClr val="7030A0"/>
                </a:solidFill>
              </a:rPr>
              <a:t>is 1.0 × 10</a:t>
            </a:r>
            <a:r>
              <a:rPr lang="en-US" altLang="en-US" sz="2700" baseline="30000" dirty="0">
                <a:solidFill>
                  <a:srgbClr val="7030A0"/>
                </a:solidFill>
              </a:rPr>
              <a:t>−9</a:t>
            </a:r>
            <a:r>
              <a:rPr lang="en-US" altLang="en-US" sz="2700" i="1" dirty="0">
                <a:solidFill>
                  <a:srgbClr val="7030A0"/>
                </a:solidFill>
              </a:rPr>
              <a:t>M</a:t>
            </a:r>
            <a:endParaRPr lang="en-US" altLang="en-US" sz="2700" dirty="0">
              <a:solidFill>
                <a:srgbClr val="7030A0"/>
              </a:solidFill>
            </a:endParaRPr>
          </a:p>
          <a:p>
            <a:pPr eaLnBrk="0" fontAlgn="base" hangingPunct="0">
              <a:spcBef>
                <a:spcPct val="50000"/>
              </a:spcBef>
              <a:spcAft>
                <a:spcPct val="0"/>
              </a:spcAft>
              <a:buClr>
                <a:srgbClr val="000000"/>
              </a:buClr>
              <a:buSzPct val="100000"/>
            </a:pPr>
            <a:endParaRPr lang="en-US" altLang="en-US" dirty="0">
              <a:solidFill>
                <a:srgbClr val="00000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pic>
        <p:nvPicPr>
          <p:cNvPr id="5" name="Picture 4" descr="quick_check-01.eps"/>
          <p:cNvPicPr/>
          <p:nvPr/>
        </p:nvPicPr>
        <p:blipFill>
          <a:blip r:embed="rId3">
            <a:extLst>
              <a:ext uri="{28A0092B-C50C-407E-A947-70E740481C1C}">
                <a14:useLocalDpi xmlns:a14="http://schemas.microsoft.com/office/drawing/2010/main" val="0"/>
              </a:ext>
            </a:extLst>
          </a:blip>
          <a:stretch>
            <a:fillRect/>
          </a:stretch>
        </p:blipFill>
        <p:spPr>
          <a:xfrm>
            <a:off x="1" y="24765"/>
            <a:ext cx="905192" cy="889635"/>
          </a:xfrm>
          <a:prstGeom prst="rect">
            <a:avLst/>
          </a:prstGeom>
        </p:spPr>
      </p:pic>
      <p:grpSp>
        <p:nvGrpSpPr>
          <p:cNvPr id="6" name="Group 17"/>
          <p:cNvGrpSpPr>
            <a:grpSpLocks/>
          </p:cNvGrpSpPr>
          <p:nvPr/>
        </p:nvGrpSpPr>
        <p:grpSpPr bwMode="auto">
          <a:xfrm>
            <a:off x="914399" y="3651231"/>
            <a:ext cx="2104573" cy="1071265"/>
            <a:chOff x="1705427" y="4038600"/>
            <a:chExt cx="2104573" cy="1070646"/>
          </a:xfrm>
        </p:grpSpPr>
        <p:sp>
          <p:nvSpPr>
            <p:cNvPr id="7" name="TextBox 10"/>
            <p:cNvSpPr txBox="1">
              <a:spLocks noChangeArrowheads="1"/>
            </p:cNvSpPr>
            <p:nvPr/>
          </p:nvSpPr>
          <p:spPr bwMode="auto">
            <a:xfrm>
              <a:off x="1705427" y="4343224"/>
              <a:ext cx="1371601" cy="46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000000"/>
                  </a:solidFill>
                </a:rPr>
                <a:t>[</a:t>
              </a:r>
              <a:r>
                <a:rPr lang="en-US" altLang="en-US" dirty="0">
                  <a:solidFill>
                    <a:srgbClr val="00B0F0"/>
                  </a:solidFill>
                </a:rPr>
                <a:t>OH</a:t>
              </a:r>
              <a:r>
                <a:rPr lang="en-US" altLang="en-US" baseline="30000" dirty="0">
                  <a:solidFill>
                    <a:srgbClr val="00B0F0"/>
                  </a:solidFill>
                </a:rPr>
                <a:t>−</a:t>
              </a:r>
              <a:r>
                <a:rPr lang="en-US" altLang="en-US" dirty="0">
                  <a:solidFill>
                    <a:srgbClr val="000000"/>
                  </a:solidFill>
                </a:rPr>
                <a:t>] =</a:t>
              </a:r>
              <a:endParaRPr lang="en-US" altLang="en-US" i="1" baseline="30000" dirty="0">
                <a:solidFill>
                  <a:srgbClr val="000000"/>
                </a:solidFill>
              </a:endParaRPr>
            </a:p>
          </p:txBody>
        </p:sp>
        <p:sp>
          <p:nvSpPr>
            <p:cNvPr id="8" name="TextBox 11"/>
            <p:cNvSpPr txBox="1">
              <a:spLocks noChangeArrowheads="1"/>
            </p:cNvSpPr>
            <p:nvPr/>
          </p:nvSpPr>
          <p:spPr bwMode="auto">
            <a:xfrm>
              <a:off x="3048001" y="4038600"/>
              <a:ext cx="685800" cy="46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i="1" dirty="0">
                  <a:solidFill>
                    <a:srgbClr val="000000"/>
                  </a:solidFill>
                </a:rPr>
                <a:t>K</a:t>
              </a:r>
              <a:r>
                <a:rPr lang="en-US" altLang="en-US" i="1" baseline="-25000" dirty="0">
                  <a:solidFill>
                    <a:srgbClr val="000000"/>
                  </a:solidFill>
                </a:rPr>
                <a:t>w</a:t>
              </a:r>
              <a:endParaRPr lang="en-US" altLang="en-US" i="1" baseline="30000" dirty="0">
                <a:solidFill>
                  <a:srgbClr val="000000"/>
                </a:solidFill>
              </a:endParaRPr>
            </a:p>
          </p:txBody>
        </p:sp>
        <p:cxnSp>
          <p:nvCxnSpPr>
            <p:cNvPr id="9" name="Straight Connector 15"/>
            <p:cNvCxnSpPr>
              <a:cxnSpLocks noChangeShapeType="1"/>
            </p:cNvCxnSpPr>
            <p:nvPr/>
          </p:nvCxnSpPr>
          <p:spPr bwMode="auto">
            <a:xfrm>
              <a:off x="2895600" y="4572000"/>
              <a:ext cx="914400" cy="1588"/>
            </a:xfrm>
            <a:prstGeom prst="line">
              <a:avLst/>
            </a:prstGeom>
            <a:noFill/>
            <a:ln w="9525">
              <a:solidFill>
                <a:schemeClr val="tx1"/>
              </a:solidFill>
              <a:round/>
              <a:headEnd/>
              <a:tailEnd/>
            </a:ln>
          </p:spPr>
        </p:cxnSp>
        <p:sp>
          <p:nvSpPr>
            <p:cNvPr id="10" name="TextBox 16"/>
            <p:cNvSpPr txBox="1">
              <a:spLocks noChangeArrowheads="1"/>
            </p:cNvSpPr>
            <p:nvPr/>
          </p:nvSpPr>
          <p:spPr bwMode="auto">
            <a:xfrm>
              <a:off x="2971800" y="4647848"/>
              <a:ext cx="838200" cy="46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000000"/>
                  </a:solidFill>
                </a:rPr>
                <a:t>[</a:t>
              </a:r>
              <a:r>
                <a:rPr lang="en-US" altLang="en-US" dirty="0">
                  <a:solidFill>
                    <a:srgbClr val="FF0000"/>
                  </a:solidFill>
                </a:rPr>
                <a:t>H</a:t>
              </a:r>
              <a:r>
                <a:rPr lang="en-US" altLang="en-US" baseline="30000" dirty="0">
                  <a:solidFill>
                    <a:srgbClr val="FF0000"/>
                  </a:solidFill>
                </a:rPr>
                <a:t>+</a:t>
              </a:r>
              <a:r>
                <a:rPr lang="en-US" altLang="en-US" dirty="0">
                  <a:solidFill>
                    <a:srgbClr val="000000"/>
                  </a:solidFill>
                </a:rPr>
                <a:t>] </a:t>
              </a:r>
              <a:endParaRPr lang="en-US" altLang="en-US" i="1" baseline="30000" dirty="0">
                <a:solidFill>
                  <a:srgbClr val="000000"/>
                </a:solidFill>
              </a:endParaRPr>
            </a:p>
          </p:txBody>
        </p:sp>
      </p:grpSp>
      <p:grpSp>
        <p:nvGrpSpPr>
          <p:cNvPr id="11" name="Group 17"/>
          <p:cNvGrpSpPr>
            <a:grpSpLocks/>
          </p:cNvGrpSpPr>
          <p:nvPr/>
        </p:nvGrpSpPr>
        <p:grpSpPr bwMode="auto">
          <a:xfrm>
            <a:off x="4617729" y="3657600"/>
            <a:ext cx="3764269" cy="1071265"/>
            <a:chOff x="1718730" y="4038600"/>
            <a:chExt cx="2091270" cy="1070646"/>
          </a:xfrm>
        </p:grpSpPr>
        <p:sp>
          <p:nvSpPr>
            <p:cNvPr id="12" name="TextBox 10"/>
            <p:cNvSpPr txBox="1">
              <a:spLocks noChangeArrowheads="1"/>
            </p:cNvSpPr>
            <p:nvPr/>
          </p:nvSpPr>
          <p:spPr bwMode="auto">
            <a:xfrm>
              <a:off x="1718730" y="4343224"/>
              <a:ext cx="1371601" cy="46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000000"/>
                  </a:solidFill>
                </a:rPr>
                <a:t>[</a:t>
              </a:r>
              <a:r>
                <a:rPr lang="en-US" altLang="en-US" dirty="0">
                  <a:solidFill>
                    <a:srgbClr val="00B0F0"/>
                  </a:solidFill>
                </a:rPr>
                <a:t>OH</a:t>
              </a:r>
              <a:r>
                <a:rPr lang="en-US" altLang="en-US" baseline="30000" dirty="0">
                  <a:solidFill>
                    <a:srgbClr val="00B0F0"/>
                  </a:solidFill>
                </a:rPr>
                <a:t>−</a:t>
              </a:r>
              <a:r>
                <a:rPr lang="en-US" altLang="en-US" dirty="0">
                  <a:solidFill>
                    <a:srgbClr val="000000"/>
                  </a:solidFill>
                </a:rPr>
                <a:t>] =</a:t>
              </a:r>
              <a:endParaRPr lang="en-US" altLang="en-US" i="1" baseline="30000" dirty="0">
                <a:solidFill>
                  <a:srgbClr val="000000"/>
                </a:solidFill>
              </a:endParaRPr>
            </a:p>
          </p:txBody>
        </p:sp>
        <p:sp>
          <p:nvSpPr>
            <p:cNvPr id="13" name="TextBox 11"/>
            <p:cNvSpPr txBox="1">
              <a:spLocks noChangeArrowheads="1"/>
            </p:cNvSpPr>
            <p:nvPr/>
          </p:nvSpPr>
          <p:spPr bwMode="auto">
            <a:xfrm>
              <a:off x="2438401" y="4038600"/>
              <a:ext cx="1371599" cy="46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000000"/>
                  </a:solidFill>
                </a:rPr>
                <a:t>1.0 × 10</a:t>
              </a:r>
              <a:r>
                <a:rPr lang="en-US" altLang="en-US" baseline="30000" dirty="0">
                  <a:solidFill>
                    <a:srgbClr val="000000"/>
                  </a:solidFill>
                </a:rPr>
                <a:t>−14</a:t>
              </a:r>
              <a:r>
                <a:rPr lang="en-US" altLang="en-US" i="1" dirty="0">
                  <a:solidFill>
                    <a:srgbClr val="000000"/>
                  </a:solidFill>
                </a:rPr>
                <a:t>M</a:t>
              </a:r>
              <a:endParaRPr lang="en-US" altLang="en-US" i="1" baseline="30000" dirty="0">
                <a:solidFill>
                  <a:srgbClr val="000000"/>
                </a:solidFill>
              </a:endParaRPr>
            </a:p>
          </p:txBody>
        </p:sp>
        <p:cxnSp>
          <p:nvCxnSpPr>
            <p:cNvPr id="14" name="Straight Connector 15"/>
            <p:cNvCxnSpPr>
              <a:cxnSpLocks noChangeShapeType="1"/>
            </p:cNvCxnSpPr>
            <p:nvPr/>
          </p:nvCxnSpPr>
          <p:spPr bwMode="auto">
            <a:xfrm flipV="1">
              <a:off x="2438400" y="4573588"/>
              <a:ext cx="1371600" cy="335"/>
            </a:xfrm>
            <a:prstGeom prst="line">
              <a:avLst/>
            </a:prstGeom>
            <a:noFill/>
            <a:ln w="9525">
              <a:solidFill>
                <a:schemeClr val="tx1"/>
              </a:solidFill>
              <a:round/>
              <a:headEnd/>
              <a:tailEnd/>
            </a:ln>
          </p:spPr>
        </p:cxnSp>
        <p:sp>
          <p:nvSpPr>
            <p:cNvPr id="15" name="TextBox 16"/>
            <p:cNvSpPr txBox="1">
              <a:spLocks noChangeArrowheads="1"/>
            </p:cNvSpPr>
            <p:nvPr/>
          </p:nvSpPr>
          <p:spPr bwMode="auto">
            <a:xfrm>
              <a:off x="2438401" y="4647848"/>
              <a:ext cx="1371599" cy="46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000000"/>
                  </a:solidFill>
                </a:rPr>
                <a:t>[</a:t>
              </a:r>
              <a:r>
                <a:rPr lang="en-US" altLang="en-US" dirty="0">
                  <a:solidFill>
                    <a:srgbClr val="FF0000"/>
                  </a:solidFill>
                </a:rPr>
                <a:t>1.0 × 10</a:t>
              </a:r>
              <a:r>
                <a:rPr lang="en-US" altLang="en-US" baseline="30000" dirty="0">
                  <a:solidFill>
                    <a:srgbClr val="FF0000"/>
                  </a:solidFill>
                </a:rPr>
                <a:t>−5</a:t>
              </a:r>
              <a:r>
                <a:rPr lang="en-US" altLang="en-US" i="1" dirty="0">
                  <a:solidFill>
                    <a:srgbClr val="FF0000"/>
                  </a:solidFill>
                </a:rPr>
                <a:t>M</a:t>
              </a:r>
              <a:r>
                <a:rPr lang="en-US" altLang="en-US" dirty="0">
                  <a:solidFill>
                    <a:srgbClr val="000000"/>
                  </a:solidFill>
                </a:rPr>
                <a:t>] </a:t>
              </a:r>
              <a:endParaRPr lang="en-US" altLang="en-US" i="1" baseline="30000" dirty="0">
                <a:solidFill>
                  <a:srgbClr val="000000"/>
                </a:solidFill>
              </a:endParaRPr>
            </a:p>
          </p:txBody>
        </p:sp>
      </p:grpSp>
    </p:spTree>
    <p:extLst>
      <p:ext uri="{BB962C8B-B14F-4D97-AF65-F5344CB8AC3E}">
        <p14:creationId xmlns:p14="http://schemas.microsoft.com/office/powerpoint/2010/main" val="35960008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180">
                                            <p:txEl>
                                              <p:pRg st="1" end="1"/>
                                            </p:txEl>
                                          </p:spTgt>
                                        </p:tgtEl>
                                        <p:attrNameLst>
                                          <p:attrName>style.visibility</p:attrName>
                                        </p:attrNameLst>
                                      </p:cBhvr>
                                      <p:to>
                                        <p:strVal val="visible"/>
                                      </p:to>
                                    </p:set>
                                    <p:animEffect transition="in" filter="wipe(left)">
                                      <p:cBhvr>
                                        <p:cTn id="7" dur="500"/>
                                        <p:tgtEl>
                                          <p:spTgt spid="5018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180">
                                            <p:txEl>
                                              <p:pRg st="2" end="2"/>
                                            </p:txEl>
                                          </p:spTgt>
                                        </p:tgtEl>
                                        <p:attrNameLst>
                                          <p:attrName>style.visibility</p:attrName>
                                        </p:attrNameLst>
                                      </p:cBhvr>
                                      <p:to>
                                        <p:strVal val="visible"/>
                                      </p:to>
                                    </p:set>
                                    <p:animEffect transition="in" filter="wipe(left)">
                                      <p:cBhvr>
                                        <p:cTn id="12" dur="500"/>
                                        <p:tgtEl>
                                          <p:spTgt spid="5018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0180">
                                            <p:txEl>
                                              <p:pRg st="5" end="5"/>
                                            </p:txEl>
                                          </p:spTgt>
                                        </p:tgtEl>
                                        <p:attrNameLst>
                                          <p:attrName>style.visibility</p:attrName>
                                        </p:attrNameLst>
                                      </p:cBhvr>
                                      <p:to>
                                        <p:strVal val="visible"/>
                                      </p:to>
                                    </p:set>
                                    <p:animEffect transition="in" filter="wipe(left)">
                                      <p:cBhvr>
                                        <p:cTn id="27" dur="500"/>
                                        <p:tgtEl>
                                          <p:spTgt spid="5018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0180">
                                            <p:txEl>
                                              <p:pRg st="6" end="6"/>
                                            </p:txEl>
                                          </p:spTgt>
                                        </p:tgtEl>
                                        <p:attrNameLst>
                                          <p:attrName>style.visibility</p:attrName>
                                        </p:attrNameLst>
                                      </p:cBhvr>
                                      <p:to>
                                        <p:strVal val="visible"/>
                                      </p:to>
                                    </p:set>
                                    <p:animEffect transition="in" filter="wipe(left)">
                                      <p:cBhvr>
                                        <p:cTn id="32" dur="500"/>
                                        <p:tgtEl>
                                          <p:spTgt spid="5018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046411" y="76200"/>
            <a:ext cx="3049588" cy="533400"/>
          </a:xfrm>
          <a:prstGeom prst="rect">
            <a:avLst/>
          </a:prstGeom>
          <a:solidFill>
            <a:srgbClr val="92D050"/>
          </a:solidFill>
          <a:ln>
            <a:noFill/>
          </a:ln>
        </p:spPr>
        <p:txBody>
          <a:bodyPr lIns="89433" tIns="46516" rIns="89433" bIns="46516"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sz="3200" dirty="0">
                <a:solidFill>
                  <a:schemeClr val="tx1"/>
                </a:solidFill>
              </a:rPr>
              <a:t>pH</a:t>
            </a:r>
          </a:p>
        </p:txBody>
      </p:sp>
      <p:sp>
        <p:nvSpPr>
          <p:cNvPr id="27684" name="Text Box 36"/>
          <p:cNvSpPr txBox="1">
            <a:spLocks noChangeArrowheads="1"/>
          </p:cNvSpPr>
          <p:nvPr/>
        </p:nvSpPr>
        <p:spPr bwMode="auto">
          <a:xfrm>
            <a:off x="152402" y="838200"/>
            <a:ext cx="6400798" cy="3089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872" tIns="45436" rIns="90872" bIns="45436">
            <a:spAutoFit/>
          </a:bodyPr>
          <a:lstStyle/>
          <a:p>
            <a:pPr>
              <a:lnSpc>
                <a:spcPct val="90000"/>
              </a:lnSpc>
            </a:pPr>
            <a:r>
              <a:rPr lang="en-US" altLang="en-US" sz="2400" dirty="0">
                <a:solidFill>
                  <a:srgbClr val="0070C0"/>
                </a:solidFill>
              </a:rPr>
              <a:t>Expressing hydrogen-ion concentration in molarity (Moles/liter) is often not practical or easy. </a:t>
            </a:r>
          </a:p>
          <a:p>
            <a:pPr>
              <a:spcBef>
                <a:spcPts val="1200"/>
              </a:spcBef>
            </a:pPr>
            <a:r>
              <a:rPr lang="en-US" altLang="en-US" sz="2400" dirty="0">
                <a:solidFill>
                  <a:srgbClr val="000000"/>
                </a:solidFill>
              </a:rPr>
              <a:t>So, r</a:t>
            </a:r>
            <a:r>
              <a:rPr lang="en-US" altLang="en-US" sz="2400" dirty="0">
                <a:latin typeface="Helvetica" pitchFamily="-80" charset="0"/>
              </a:rPr>
              <a:t>ather than focus on </a:t>
            </a:r>
            <a:r>
              <a:rPr lang="en-US" altLang="en-US" sz="2400" dirty="0"/>
              <a:t>[</a:t>
            </a:r>
            <a:r>
              <a:rPr lang="en-US" altLang="en-US" sz="2400" dirty="0">
                <a:solidFill>
                  <a:srgbClr val="FF0000"/>
                </a:solidFill>
              </a:rPr>
              <a:t>H</a:t>
            </a:r>
            <a:r>
              <a:rPr lang="en-US" altLang="en-US" sz="2400" baseline="30000" dirty="0">
                <a:solidFill>
                  <a:srgbClr val="FF0000"/>
                </a:solidFill>
              </a:rPr>
              <a:t>+</a:t>
            </a:r>
            <a:r>
              <a:rPr lang="en-US" altLang="en-US" sz="2400" dirty="0"/>
              <a:t>], </a:t>
            </a:r>
            <a:r>
              <a:rPr lang="en-US" sz="2400" dirty="0"/>
              <a:t>Sorenson </a:t>
            </a:r>
            <a:r>
              <a:rPr lang="en-US" altLang="en-US" sz="2400" dirty="0"/>
              <a:t>suggested that concentration values be expressed as a power of 10 that arises when hydrogen ion concentrations ([</a:t>
            </a:r>
            <a:r>
              <a:rPr lang="en-US" altLang="en-US" sz="2400" dirty="0">
                <a:solidFill>
                  <a:srgbClr val="FF0000"/>
                </a:solidFill>
              </a:rPr>
              <a:t>H</a:t>
            </a:r>
            <a:r>
              <a:rPr lang="en-US" altLang="en-US" sz="2400" baseline="30000" dirty="0">
                <a:solidFill>
                  <a:srgbClr val="FF0000"/>
                </a:solidFill>
              </a:rPr>
              <a:t>+</a:t>
            </a:r>
            <a:r>
              <a:rPr lang="en-US" altLang="en-US" sz="2400" dirty="0"/>
              <a:t>]) are put in scientific notation.</a:t>
            </a:r>
            <a:endParaRPr lang="en-US" altLang="en-US" sz="2400" dirty="0">
              <a:solidFill>
                <a:srgbClr val="FFAD47"/>
              </a:solidFill>
              <a:latin typeface="Helvetica" pitchFamily="-80" charset="0"/>
            </a:endParaRP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pic>
        <p:nvPicPr>
          <p:cNvPr id="3" name="Picture 2">
            <a:extLst>
              <a:ext uri="{FF2B5EF4-FFF2-40B4-BE49-F238E27FC236}">
                <a16:creationId xmlns:a16="http://schemas.microsoft.com/office/drawing/2014/main" id="{0951BFF7-90A2-4369-9364-54EF863AC603}"/>
              </a:ext>
            </a:extLst>
          </p:cNvPr>
          <p:cNvPicPr>
            <a:picLocks noChangeAspect="1"/>
          </p:cNvPicPr>
          <p:nvPr/>
        </p:nvPicPr>
        <p:blipFill>
          <a:blip r:embed="rId3"/>
          <a:stretch>
            <a:fillRect/>
          </a:stretch>
        </p:blipFill>
        <p:spPr>
          <a:xfrm>
            <a:off x="6680200" y="914400"/>
            <a:ext cx="2235200" cy="3048000"/>
          </a:xfrm>
          <a:prstGeom prst="rect">
            <a:avLst/>
          </a:prstGeom>
        </p:spPr>
      </p:pic>
      <p:pic>
        <p:nvPicPr>
          <p:cNvPr id="8" name="Picture 7">
            <a:extLst>
              <a:ext uri="{FF2B5EF4-FFF2-40B4-BE49-F238E27FC236}">
                <a16:creationId xmlns:a16="http://schemas.microsoft.com/office/drawing/2014/main" id="{90D5C10A-2454-4233-9DD5-FFDC1BF345A7}"/>
              </a:ext>
            </a:extLst>
          </p:cNvPr>
          <p:cNvPicPr>
            <a:picLocks noChangeAspect="1"/>
          </p:cNvPicPr>
          <p:nvPr/>
        </p:nvPicPr>
        <p:blipFill>
          <a:blip r:embed="rId4"/>
          <a:stretch>
            <a:fillRect/>
          </a:stretch>
        </p:blipFill>
        <p:spPr>
          <a:xfrm>
            <a:off x="378600" y="3927703"/>
            <a:ext cx="6135924" cy="2825982"/>
          </a:xfrm>
          <a:prstGeom prst="rect">
            <a:avLst/>
          </a:prstGeom>
        </p:spPr>
      </p:pic>
    </p:spTree>
    <p:extLst>
      <p:ext uri="{BB962C8B-B14F-4D97-AF65-F5344CB8AC3E}">
        <p14:creationId xmlns:p14="http://schemas.microsoft.com/office/powerpoint/2010/main" val="11615997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684">
                                            <p:txEl>
                                              <p:pRg st="0" end="0"/>
                                            </p:txEl>
                                          </p:spTgt>
                                        </p:tgtEl>
                                        <p:attrNameLst>
                                          <p:attrName>style.visibility</p:attrName>
                                        </p:attrNameLst>
                                      </p:cBhvr>
                                      <p:to>
                                        <p:strVal val="visible"/>
                                      </p:to>
                                    </p:set>
                                    <p:animEffect transition="in" filter="fade">
                                      <p:cBhvr>
                                        <p:cTn id="7" dur="1000"/>
                                        <p:tgtEl>
                                          <p:spTgt spid="27684">
                                            <p:txEl>
                                              <p:pRg st="0" end="0"/>
                                            </p:txEl>
                                          </p:spTgt>
                                        </p:tgtEl>
                                      </p:cBhvr>
                                    </p:animEffect>
                                    <p:anim calcmode="lin" valueType="num">
                                      <p:cBhvr>
                                        <p:cTn id="8" dur="1000" fill="hold"/>
                                        <p:tgtEl>
                                          <p:spTgt spid="2768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684">
                                            <p:txEl>
                                              <p:pRg st="1" end="1"/>
                                            </p:txEl>
                                          </p:spTgt>
                                        </p:tgtEl>
                                        <p:attrNameLst>
                                          <p:attrName>style.visibility</p:attrName>
                                        </p:attrNameLst>
                                      </p:cBhvr>
                                      <p:to>
                                        <p:strVal val="visible"/>
                                      </p:to>
                                    </p:set>
                                    <p:animEffect transition="in" filter="fade">
                                      <p:cBhvr>
                                        <p:cTn id="14" dur="1000"/>
                                        <p:tgtEl>
                                          <p:spTgt spid="27684">
                                            <p:txEl>
                                              <p:pRg st="1" end="1"/>
                                            </p:txEl>
                                          </p:spTgt>
                                        </p:tgtEl>
                                      </p:cBhvr>
                                    </p:animEffect>
                                    <p:anim calcmode="lin" valueType="num">
                                      <p:cBhvr>
                                        <p:cTn id="15" dur="1000" fill="hold"/>
                                        <p:tgtEl>
                                          <p:spTgt spid="2768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68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9" name="Picture 9"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173913" cy="89535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pic>
        <p:nvPicPr>
          <p:cNvPr id="4" name="Picture 3">
            <a:extLst>
              <a:ext uri="{FF2B5EF4-FFF2-40B4-BE49-F238E27FC236}">
                <a16:creationId xmlns:a16="http://schemas.microsoft.com/office/drawing/2014/main" id="{01FB8304-135E-44DC-8F71-9A259E3EBE63}"/>
              </a:ext>
            </a:extLst>
          </p:cNvPr>
          <p:cNvPicPr>
            <a:picLocks noChangeAspect="1"/>
          </p:cNvPicPr>
          <p:nvPr/>
        </p:nvPicPr>
        <p:blipFill rotWithShape="1">
          <a:blip r:embed="rId4"/>
          <a:srcRect t="1052"/>
          <a:stretch/>
        </p:blipFill>
        <p:spPr>
          <a:xfrm>
            <a:off x="37213" y="1143000"/>
            <a:ext cx="9106787" cy="5791200"/>
          </a:xfrm>
          <a:prstGeom prst="rect">
            <a:avLst/>
          </a:prstGeom>
        </p:spPr>
      </p:pic>
      <p:pic>
        <p:nvPicPr>
          <p:cNvPr id="15370" name="Picture 10"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50" y="66"/>
            <a:ext cx="1279525" cy="166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7506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046411" y="76200"/>
            <a:ext cx="3049588" cy="533400"/>
          </a:xfrm>
          <a:prstGeom prst="rect">
            <a:avLst/>
          </a:prstGeom>
          <a:solidFill>
            <a:srgbClr val="92D050"/>
          </a:solidFill>
          <a:ln>
            <a:noFill/>
          </a:ln>
        </p:spPr>
        <p:txBody>
          <a:bodyPr lIns="89433" tIns="46516" rIns="89433" bIns="46516"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sz="3200" dirty="0">
                <a:solidFill>
                  <a:schemeClr val="tx1"/>
                </a:solidFill>
              </a:rPr>
              <a:t>pH</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4" name="Rectangle 3">
            <a:extLst>
              <a:ext uri="{FF2B5EF4-FFF2-40B4-BE49-F238E27FC236}">
                <a16:creationId xmlns:a16="http://schemas.microsoft.com/office/drawing/2014/main" id="{7B1308C1-3ADE-42D7-8585-D4EFCF9711BD}"/>
              </a:ext>
            </a:extLst>
          </p:cNvPr>
          <p:cNvSpPr/>
          <p:nvPr/>
        </p:nvSpPr>
        <p:spPr>
          <a:xfrm>
            <a:off x="0" y="914400"/>
            <a:ext cx="8762998" cy="2776145"/>
          </a:xfrm>
          <a:prstGeom prst="rect">
            <a:avLst/>
          </a:prstGeom>
        </p:spPr>
        <p:txBody>
          <a:bodyPr wrap="square">
            <a:spAutoFit/>
          </a:bodyPr>
          <a:lstStyle/>
          <a:p>
            <a:pPr algn="ctr">
              <a:lnSpc>
                <a:spcPct val="90000"/>
              </a:lnSpc>
              <a:spcBef>
                <a:spcPts val="1200"/>
              </a:spcBef>
            </a:pPr>
            <a:r>
              <a:rPr lang="en-US" altLang="en-US" sz="3600" dirty="0">
                <a:solidFill>
                  <a:srgbClr val="FFAD47"/>
                </a:solidFill>
                <a:effectLst>
                  <a:outerShdw blurRad="38100" dist="38100" dir="2700000" algn="tl">
                    <a:srgbClr val="000000">
                      <a:alpha val="43137"/>
                    </a:srgbClr>
                  </a:outerShdw>
                </a:effectLst>
                <a:latin typeface="Helvetica" pitchFamily="-80" charset="0"/>
              </a:rPr>
              <a:t>p</a:t>
            </a:r>
            <a:r>
              <a:rPr lang="en-US" altLang="en-US" sz="3600" dirty="0">
                <a:solidFill>
                  <a:srgbClr val="FF0000"/>
                </a:solidFill>
                <a:effectLst>
                  <a:outerShdw blurRad="38100" dist="38100" dir="2700000" algn="tl">
                    <a:srgbClr val="000000">
                      <a:alpha val="43137"/>
                    </a:srgbClr>
                  </a:outerShdw>
                </a:effectLst>
                <a:latin typeface="Helvetica" pitchFamily="-80" charset="0"/>
              </a:rPr>
              <a:t>H</a:t>
            </a:r>
            <a:r>
              <a:rPr lang="en-US" altLang="en-US" sz="3600" dirty="0">
                <a:solidFill>
                  <a:srgbClr val="FFAD47"/>
                </a:solidFill>
                <a:latin typeface="Helvetica" pitchFamily="-80" charset="0"/>
              </a:rPr>
              <a:t> </a:t>
            </a:r>
            <a:r>
              <a:rPr lang="en-US" altLang="en-US" sz="3600" dirty="0">
                <a:solidFill>
                  <a:srgbClr val="00B050"/>
                </a:solidFill>
                <a:latin typeface="Helvetica" pitchFamily="-80" charset="0"/>
              </a:rPr>
              <a:t>measures </a:t>
            </a:r>
            <a:r>
              <a:rPr lang="en-US" altLang="en-US" sz="3600" dirty="0"/>
              <a:t>[</a:t>
            </a:r>
            <a:r>
              <a:rPr lang="en-US" altLang="en-US" sz="3600" dirty="0">
                <a:solidFill>
                  <a:srgbClr val="FF0000"/>
                </a:solidFill>
              </a:rPr>
              <a:t>H</a:t>
            </a:r>
            <a:r>
              <a:rPr lang="en-US" altLang="en-US" sz="3600" baseline="30000" dirty="0">
                <a:solidFill>
                  <a:srgbClr val="FF0000"/>
                </a:solidFill>
              </a:rPr>
              <a:t>+</a:t>
            </a:r>
            <a:r>
              <a:rPr lang="en-US" altLang="en-US" sz="3600" dirty="0"/>
              <a:t>] </a:t>
            </a:r>
            <a:r>
              <a:rPr lang="en-US" altLang="en-US" sz="3600" dirty="0">
                <a:solidFill>
                  <a:srgbClr val="00B050"/>
                </a:solidFill>
              </a:rPr>
              <a:t>o</a:t>
            </a:r>
            <a:r>
              <a:rPr lang="en-US" altLang="en-US" sz="3600" dirty="0">
                <a:solidFill>
                  <a:srgbClr val="00B050"/>
                </a:solidFill>
                <a:latin typeface="Helvetica" pitchFamily="-80" charset="0"/>
              </a:rPr>
              <a:t>n a logarithmic scale.</a:t>
            </a:r>
          </a:p>
          <a:p>
            <a:pPr>
              <a:spcBef>
                <a:spcPts val="1800"/>
              </a:spcBef>
            </a:pPr>
            <a:r>
              <a:rPr lang="en-US" sz="2800" dirty="0"/>
              <a:t>The pH scale works in powers of ten, so each jump in number is a multiple of 10 in concentration. </a:t>
            </a:r>
          </a:p>
          <a:p>
            <a:pPr>
              <a:spcBef>
                <a:spcPts val="1800"/>
              </a:spcBef>
            </a:pPr>
            <a:r>
              <a:rPr lang="en-US" sz="2800" dirty="0"/>
              <a:t>For example, a pH of 1 is 10 times more acidic than a pH of 2.</a:t>
            </a:r>
            <a:endParaRPr lang="en-US" altLang="en-US" sz="2800" dirty="0">
              <a:solidFill>
                <a:srgbClr val="00B050"/>
              </a:solidFill>
            </a:endParaRPr>
          </a:p>
        </p:txBody>
      </p:sp>
      <p:pic>
        <p:nvPicPr>
          <p:cNvPr id="6" name="Picture 5">
            <a:extLst>
              <a:ext uri="{FF2B5EF4-FFF2-40B4-BE49-F238E27FC236}">
                <a16:creationId xmlns:a16="http://schemas.microsoft.com/office/drawing/2014/main" id="{1D70ADD1-7496-48DC-AD65-2A79B2D79D57}"/>
              </a:ext>
            </a:extLst>
          </p:cNvPr>
          <p:cNvPicPr>
            <a:picLocks noChangeAspect="1"/>
          </p:cNvPicPr>
          <p:nvPr/>
        </p:nvPicPr>
        <p:blipFill>
          <a:blip r:embed="rId3"/>
          <a:stretch>
            <a:fillRect/>
          </a:stretch>
        </p:blipFill>
        <p:spPr>
          <a:xfrm>
            <a:off x="1755913" y="3268756"/>
            <a:ext cx="5632173" cy="3513044"/>
          </a:xfrm>
          <a:prstGeom prst="rect">
            <a:avLst/>
          </a:prstGeom>
        </p:spPr>
      </p:pic>
    </p:spTree>
    <p:extLst>
      <p:ext uri="{BB962C8B-B14F-4D97-AF65-F5344CB8AC3E}">
        <p14:creationId xmlns:p14="http://schemas.microsoft.com/office/powerpoint/2010/main" val="7734035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046411" y="76200"/>
            <a:ext cx="3049588" cy="533400"/>
          </a:xfrm>
          <a:prstGeom prst="rect">
            <a:avLst/>
          </a:prstGeom>
          <a:solidFill>
            <a:srgbClr val="92D050"/>
          </a:solidFill>
          <a:ln>
            <a:noFill/>
          </a:ln>
        </p:spPr>
        <p:txBody>
          <a:bodyPr lIns="89433" tIns="46516" rIns="89433" bIns="46516"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sz="3200" dirty="0">
                <a:solidFill>
                  <a:schemeClr val="tx1"/>
                </a:solidFill>
              </a:rPr>
              <a:t>pH</a:t>
            </a:r>
          </a:p>
        </p:txBody>
      </p:sp>
      <p:sp>
        <p:nvSpPr>
          <p:cNvPr id="27684" name="Text Box 36"/>
          <p:cNvSpPr txBox="1">
            <a:spLocks noChangeArrowheads="1"/>
          </p:cNvSpPr>
          <p:nvPr/>
        </p:nvSpPr>
        <p:spPr bwMode="auto">
          <a:xfrm>
            <a:off x="152402" y="838200"/>
            <a:ext cx="8839198" cy="388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872" tIns="45436" rIns="90872" bIns="45436">
            <a:spAutoFit/>
          </a:bodyPr>
          <a:lstStyle/>
          <a:p>
            <a:pPr algn="ctr">
              <a:lnSpc>
                <a:spcPct val="90000"/>
              </a:lnSpc>
              <a:spcBef>
                <a:spcPts val="1200"/>
              </a:spcBef>
            </a:pPr>
            <a:r>
              <a:rPr lang="en-US" altLang="en-US" sz="3600" dirty="0">
                <a:solidFill>
                  <a:srgbClr val="FFAD47"/>
                </a:solidFill>
                <a:effectLst>
                  <a:outerShdw blurRad="38100" dist="38100" dir="2700000" algn="tl">
                    <a:srgbClr val="000000">
                      <a:alpha val="43137"/>
                    </a:srgbClr>
                  </a:outerShdw>
                </a:effectLst>
                <a:latin typeface="Helvetica" pitchFamily="-80" charset="0"/>
              </a:rPr>
              <a:t>p</a:t>
            </a:r>
            <a:r>
              <a:rPr lang="en-US" altLang="en-US" sz="3600" dirty="0">
                <a:solidFill>
                  <a:srgbClr val="FF0000"/>
                </a:solidFill>
                <a:effectLst>
                  <a:outerShdw blurRad="38100" dist="38100" dir="2700000" algn="tl">
                    <a:srgbClr val="000000">
                      <a:alpha val="43137"/>
                    </a:srgbClr>
                  </a:outerShdw>
                </a:effectLst>
                <a:latin typeface="Helvetica" pitchFamily="-80" charset="0"/>
              </a:rPr>
              <a:t>H</a:t>
            </a:r>
            <a:r>
              <a:rPr lang="en-US" altLang="en-US" sz="3600" dirty="0">
                <a:solidFill>
                  <a:srgbClr val="FFAD47"/>
                </a:solidFill>
                <a:latin typeface="Helvetica" pitchFamily="-80" charset="0"/>
              </a:rPr>
              <a:t> </a:t>
            </a:r>
            <a:r>
              <a:rPr lang="en-US" altLang="en-US" sz="3600" dirty="0">
                <a:solidFill>
                  <a:srgbClr val="00B050"/>
                </a:solidFill>
                <a:latin typeface="Helvetica" pitchFamily="-80" charset="0"/>
              </a:rPr>
              <a:t>measures </a:t>
            </a:r>
            <a:r>
              <a:rPr lang="en-US" altLang="en-US" sz="3600" dirty="0"/>
              <a:t>[</a:t>
            </a:r>
            <a:r>
              <a:rPr lang="en-US" altLang="en-US" sz="3600" dirty="0">
                <a:solidFill>
                  <a:srgbClr val="FF0000"/>
                </a:solidFill>
              </a:rPr>
              <a:t>H</a:t>
            </a:r>
            <a:r>
              <a:rPr lang="en-US" altLang="en-US" sz="3600" baseline="30000" dirty="0">
                <a:solidFill>
                  <a:srgbClr val="FF0000"/>
                </a:solidFill>
              </a:rPr>
              <a:t>+</a:t>
            </a:r>
            <a:r>
              <a:rPr lang="en-US" altLang="en-US" sz="3600" dirty="0"/>
              <a:t>] </a:t>
            </a:r>
            <a:r>
              <a:rPr lang="en-US" altLang="en-US" sz="3600" dirty="0">
                <a:solidFill>
                  <a:srgbClr val="00B050"/>
                </a:solidFill>
              </a:rPr>
              <a:t>o</a:t>
            </a:r>
            <a:r>
              <a:rPr lang="en-US" altLang="en-US" sz="3600" dirty="0">
                <a:solidFill>
                  <a:srgbClr val="00B050"/>
                </a:solidFill>
                <a:latin typeface="Helvetica" pitchFamily="-80" charset="0"/>
              </a:rPr>
              <a:t>n a logarithmic scale.</a:t>
            </a:r>
          </a:p>
          <a:p>
            <a:pPr marL="687556" indent="-224958">
              <a:spcBef>
                <a:spcPts val="1200"/>
              </a:spcBef>
              <a:buFont typeface="Arial" panose="020B0604020202020204" pitchFamily="34" charset="0"/>
              <a:buChar char="•"/>
            </a:pPr>
            <a:r>
              <a:rPr lang="en-US" sz="2300" dirty="0"/>
              <a:t>Corresponds to the variation of [</a:t>
            </a:r>
            <a:r>
              <a:rPr lang="en-US" sz="2300" dirty="0">
                <a:solidFill>
                  <a:srgbClr val="FF0000"/>
                </a:solidFill>
              </a:rPr>
              <a:t>H</a:t>
            </a:r>
            <a:r>
              <a:rPr lang="en-US" sz="2300" baseline="30000" dirty="0">
                <a:solidFill>
                  <a:srgbClr val="FF0000"/>
                </a:solidFill>
              </a:rPr>
              <a:t>+</a:t>
            </a:r>
            <a:r>
              <a:rPr lang="en-US" sz="2300" dirty="0"/>
              <a:t>] </a:t>
            </a:r>
            <a:r>
              <a:rPr lang="en-US" sz="2300" i="1" dirty="0"/>
              <a:t>related to k</a:t>
            </a:r>
            <a:r>
              <a:rPr lang="en-US" sz="2300" baseline="-25000" dirty="0"/>
              <a:t>w.</a:t>
            </a:r>
          </a:p>
          <a:p>
            <a:pPr marL="687556" indent="-224958">
              <a:spcBef>
                <a:spcPts val="1200"/>
              </a:spcBef>
              <a:buFont typeface="Arial" panose="020B0604020202020204" pitchFamily="34" charset="0"/>
              <a:buChar char="•"/>
            </a:pPr>
            <a:r>
              <a:rPr lang="en-US" sz="2300" dirty="0"/>
              <a:t>[</a:t>
            </a:r>
            <a:r>
              <a:rPr lang="en-US" sz="2300" dirty="0">
                <a:solidFill>
                  <a:srgbClr val="FF0000"/>
                </a:solidFill>
              </a:rPr>
              <a:t>H</a:t>
            </a:r>
            <a:r>
              <a:rPr lang="en-US" sz="2300" baseline="30000" dirty="0">
                <a:solidFill>
                  <a:srgbClr val="FF0000"/>
                </a:solidFill>
              </a:rPr>
              <a:t>+</a:t>
            </a:r>
            <a:r>
              <a:rPr lang="en-US" sz="2300" dirty="0"/>
              <a:t>] </a:t>
            </a:r>
            <a:r>
              <a:rPr lang="en-US" sz="2300" dirty="0">
                <a:solidFill>
                  <a:srgbClr val="00B050"/>
                </a:solidFill>
              </a:rPr>
              <a:t>ranges from 10</a:t>
            </a:r>
            <a:r>
              <a:rPr lang="en-US" sz="2300" baseline="30000" dirty="0">
                <a:solidFill>
                  <a:srgbClr val="00B050"/>
                </a:solidFill>
              </a:rPr>
              <a:t>-1</a:t>
            </a:r>
            <a:r>
              <a:rPr lang="en-US" sz="2300" dirty="0">
                <a:solidFill>
                  <a:srgbClr val="00B050"/>
                </a:solidFill>
              </a:rPr>
              <a:t> to 10</a:t>
            </a:r>
            <a:r>
              <a:rPr lang="en-US" sz="2300" baseline="30000" dirty="0">
                <a:solidFill>
                  <a:srgbClr val="00B050"/>
                </a:solidFill>
              </a:rPr>
              <a:t>-14</a:t>
            </a:r>
            <a:r>
              <a:rPr lang="en-US" sz="2300" dirty="0">
                <a:solidFill>
                  <a:srgbClr val="00B050"/>
                </a:solidFill>
              </a:rPr>
              <a:t> M </a:t>
            </a:r>
          </a:p>
          <a:p>
            <a:pPr marL="687556" indent="-224958">
              <a:spcBef>
                <a:spcPts val="1200"/>
              </a:spcBef>
              <a:buFont typeface="Arial" panose="020B0604020202020204" pitchFamily="34" charset="0"/>
              <a:buChar char="•"/>
            </a:pPr>
            <a:r>
              <a:rPr lang="en-US" sz="2300" i="1" dirty="0">
                <a:latin typeface="Times New Roman" panose="02020603050405020304" pitchFamily="18" charset="0"/>
                <a:cs typeface="Times New Roman" panose="02020603050405020304" pitchFamily="18" charset="0"/>
              </a:rPr>
              <a:t>Avoids the use of small fractions and negative exponents</a:t>
            </a:r>
          </a:p>
          <a:p>
            <a:pPr marL="687556" indent="-224958">
              <a:spcBef>
                <a:spcPts val="1200"/>
              </a:spcBef>
              <a:buFont typeface="Arial" panose="020B0604020202020204" pitchFamily="34" charset="0"/>
              <a:buChar char="•"/>
            </a:pPr>
            <a:r>
              <a:rPr lang="en-US" sz="2300" dirty="0">
                <a:solidFill>
                  <a:srgbClr val="00B050"/>
                </a:solidFill>
              </a:rPr>
              <a:t>Indicates “acid strength” in a solution</a:t>
            </a:r>
          </a:p>
          <a:p>
            <a:pPr algn="ctr">
              <a:spcBef>
                <a:spcPts val="1200"/>
              </a:spcBef>
            </a:pPr>
            <a:r>
              <a:rPr lang="en-US" sz="4000" dirty="0"/>
              <a:t>pH = -log</a:t>
            </a:r>
            <a:r>
              <a:rPr lang="en-US" sz="4000" baseline="-25000" dirty="0"/>
              <a:t>10</a:t>
            </a:r>
            <a:r>
              <a:rPr lang="en-US" sz="4000" dirty="0"/>
              <a:t>[</a:t>
            </a:r>
            <a:r>
              <a:rPr lang="en-US" sz="4000" dirty="0">
                <a:solidFill>
                  <a:srgbClr val="FF0000"/>
                </a:solidFill>
              </a:rPr>
              <a:t>H</a:t>
            </a:r>
            <a:r>
              <a:rPr lang="en-US" sz="4000" baseline="30000" dirty="0"/>
              <a:t>+</a:t>
            </a:r>
            <a:r>
              <a:rPr lang="en-US" sz="4000" dirty="0"/>
              <a:t>]   </a:t>
            </a:r>
            <a:r>
              <a:rPr lang="en-US" sz="4000" dirty="0">
                <a:solidFill>
                  <a:srgbClr val="00B050"/>
                </a:solidFill>
              </a:rPr>
              <a:t>or</a:t>
            </a:r>
            <a:r>
              <a:rPr lang="en-US" sz="4000" dirty="0"/>
              <a:t>   pH = -log</a:t>
            </a:r>
            <a:r>
              <a:rPr lang="en-US" sz="4000" baseline="-25000" dirty="0"/>
              <a:t>10</a:t>
            </a:r>
            <a:r>
              <a:rPr lang="en-US" sz="4000" dirty="0"/>
              <a:t>[</a:t>
            </a:r>
            <a:r>
              <a:rPr lang="en-US" altLang="en-US" sz="4000" dirty="0">
                <a:solidFill>
                  <a:srgbClr val="FF0000"/>
                </a:solidFill>
              </a:rPr>
              <a:t>H</a:t>
            </a:r>
            <a:r>
              <a:rPr lang="en-US" altLang="en-US" sz="4000" baseline="-25000" dirty="0">
                <a:solidFill>
                  <a:srgbClr val="FF0000"/>
                </a:solidFill>
              </a:rPr>
              <a:t>3</a:t>
            </a:r>
            <a:r>
              <a:rPr lang="en-US" altLang="en-US" sz="4000" dirty="0">
                <a:solidFill>
                  <a:srgbClr val="FF0000"/>
                </a:solidFill>
              </a:rPr>
              <a:t>O</a:t>
            </a:r>
            <a:r>
              <a:rPr lang="en-US" altLang="en-US" sz="4000" baseline="30000" dirty="0">
                <a:solidFill>
                  <a:srgbClr val="FF0000"/>
                </a:solidFill>
              </a:rPr>
              <a:t>+</a:t>
            </a:r>
            <a:r>
              <a:rPr lang="en-US" sz="4000" dirty="0"/>
              <a:t>]</a:t>
            </a:r>
          </a:p>
          <a:p>
            <a:pPr marL="456254" indent="-224958">
              <a:spcBef>
                <a:spcPts val="601"/>
              </a:spcBef>
              <a:buFont typeface="Arial" panose="020B0604020202020204" pitchFamily="34" charset="0"/>
              <a:buChar char="•"/>
            </a:pPr>
            <a:endParaRPr lang="en-US" sz="2700" dirty="0">
              <a:solidFill>
                <a:srgbClr val="7030A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pic>
        <p:nvPicPr>
          <p:cNvPr id="3" name="Picture 2">
            <a:extLst>
              <a:ext uri="{FF2B5EF4-FFF2-40B4-BE49-F238E27FC236}">
                <a16:creationId xmlns:a16="http://schemas.microsoft.com/office/drawing/2014/main" id="{3F485D37-568D-4B92-A4A5-13A7FEC4DE56}"/>
              </a:ext>
            </a:extLst>
          </p:cNvPr>
          <p:cNvPicPr>
            <a:picLocks noChangeAspect="1"/>
          </p:cNvPicPr>
          <p:nvPr/>
        </p:nvPicPr>
        <p:blipFill>
          <a:blip r:embed="rId3"/>
          <a:stretch>
            <a:fillRect/>
          </a:stretch>
        </p:blipFill>
        <p:spPr>
          <a:xfrm>
            <a:off x="604516" y="4318882"/>
            <a:ext cx="7933378" cy="2386718"/>
          </a:xfrm>
          <a:prstGeom prst="rect">
            <a:avLst/>
          </a:prstGeom>
        </p:spPr>
      </p:pic>
    </p:spTree>
    <p:extLst>
      <p:ext uri="{BB962C8B-B14F-4D97-AF65-F5344CB8AC3E}">
        <p14:creationId xmlns:p14="http://schemas.microsoft.com/office/powerpoint/2010/main" val="3288267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84">
                                            <p:txEl>
                                              <p:pRg st="0" end="0"/>
                                            </p:txEl>
                                          </p:spTgt>
                                        </p:tgtEl>
                                        <p:attrNameLst>
                                          <p:attrName>style.visibility</p:attrName>
                                        </p:attrNameLst>
                                      </p:cBhvr>
                                      <p:to>
                                        <p:strVal val="visible"/>
                                      </p:to>
                                    </p:set>
                                    <p:animEffect transition="in" filter="fade">
                                      <p:cBhvr>
                                        <p:cTn id="7" dur="500"/>
                                        <p:tgtEl>
                                          <p:spTgt spid="276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84">
                                            <p:txEl>
                                              <p:pRg st="1" end="1"/>
                                            </p:txEl>
                                          </p:spTgt>
                                        </p:tgtEl>
                                        <p:attrNameLst>
                                          <p:attrName>style.visibility</p:attrName>
                                        </p:attrNameLst>
                                      </p:cBhvr>
                                      <p:to>
                                        <p:strVal val="visible"/>
                                      </p:to>
                                    </p:set>
                                    <p:animEffect transition="in" filter="fade">
                                      <p:cBhvr>
                                        <p:cTn id="12" dur="500"/>
                                        <p:tgtEl>
                                          <p:spTgt spid="276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84">
                                            <p:txEl>
                                              <p:pRg st="2" end="2"/>
                                            </p:txEl>
                                          </p:spTgt>
                                        </p:tgtEl>
                                        <p:attrNameLst>
                                          <p:attrName>style.visibility</p:attrName>
                                        </p:attrNameLst>
                                      </p:cBhvr>
                                      <p:to>
                                        <p:strVal val="visible"/>
                                      </p:to>
                                    </p:set>
                                    <p:animEffect transition="in" filter="fade">
                                      <p:cBhvr>
                                        <p:cTn id="17" dur="500"/>
                                        <p:tgtEl>
                                          <p:spTgt spid="276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84">
                                            <p:txEl>
                                              <p:pRg st="3" end="3"/>
                                            </p:txEl>
                                          </p:spTgt>
                                        </p:tgtEl>
                                        <p:attrNameLst>
                                          <p:attrName>style.visibility</p:attrName>
                                        </p:attrNameLst>
                                      </p:cBhvr>
                                      <p:to>
                                        <p:strVal val="visible"/>
                                      </p:to>
                                    </p:set>
                                    <p:animEffect transition="in" filter="fade">
                                      <p:cBhvr>
                                        <p:cTn id="22" dur="500"/>
                                        <p:tgtEl>
                                          <p:spTgt spid="276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84">
                                            <p:txEl>
                                              <p:pRg st="4" end="4"/>
                                            </p:txEl>
                                          </p:spTgt>
                                        </p:tgtEl>
                                        <p:attrNameLst>
                                          <p:attrName>style.visibility</p:attrName>
                                        </p:attrNameLst>
                                      </p:cBhvr>
                                      <p:to>
                                        <p:strVal val="visible"/>
                                      </p:to>
                                    </p:set>
                                    <p:animEffect transition="in" filter="fade">
                                      <p:cBhvr>
                                        <p:cTn id="27" dur="500"/>
                                        <p:tgtEl>
                                          <p:spTgt spid="2768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684">
                                            <p:txEl>
                                              <p:pRg st="5" end="5"/>
                                            </p:txEl>
                                          </p:spTgt>
                                        </p:tgtEl>
                                        <p:attrNameLst>
                                          <p:attrName>style.visibility</p:attrName>
                                        </p:attrNameLst>
                                      </p:cBhvr>
                                      <p:to>
                                        <p:strVal val="visible"/>
                                      </p:to>
                                    </p:set>
                                    <p:animEffect transition="in" filter="fade">
                                      <p:cBhvr>
                                        <p:cTn id="32" dur="500"/>
                                        <p:tgtEl>
                                          <p:spTgt spid="2768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219200" y="76200"/>
            <a:ext cx="6629400" cy="659650"/>
          </a:xfrm>
          <a:prstGeom prst="rect">
            <a:avLst/>
          </a:prstGeom>
          <a:solidFill>
            <a:srgbClr val="92D050"/>
          </a:solidFill>
          <a:ln>
            <a:noFill/>
          </a:ln>
        </p:spPr>
        <p:txBody>
          <a:bodyPr lIns="89433" tIns="46516" rIns="89433" bIns="46516"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sz="3200" dirty="0">
                <a:solidFill>
                  <a:schemeClr val="tx1"/>
                </a:solidFill>
              </a:rPr>
              <a:t>pH:  “potential of Hydrogen”</a:t>
            </a:r>
          </a:p>
        </p:txBody>
      </p:sp>
      <p:sp>
        <p:nvSpPr>
          <p:cNvPr id="27684" name="Text Box 36"/>
          <p:cNvSpPr txBox="1">
            <a:spLocks noChangeArrowheads="1"/>
          </p:cNvSpPr>
          <p:nvPr/>
        </p:nvSpPr>
        <p:spPr bwMode="auto">
          <a:xfrm>
            <a:off x="152402" y="838200"/>
            <a:ext cx="8839198" cy="543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872" tIns="45436" rIns="90872" bIns="45436">
            <a:spAutoFit/>
          </a:bodyPr>
          <a:lstStyle/>
          <a:p>
            <a:pPr algn="ctr">
              <a:lnSpc>
                <a:spcPct val="90000"/>
              </a:lnSpc>
              <a:spcBef>
                <a:spcPts val="1200"/>
              </a:spcBef>
            </a:pPr>
            <a:r>
              <a:rPr lang="en-US" altLang="en-US" sz="3600" dirty="0">
                <a:solidFill>
                  <a:srgbClr val="00B050"/>
                </a:solidFill>
                <a:latin typeface="Helvetica" pitchFamily="-80" charset="0"/>
              </a:rPr>
              <a:t>Logarithmic scale.</a:t>
            </a:r>
          </a:p>
          <a:p>
            <a:pPr marL="687556" indent="-224958">
              <a:spcBef>
                <a:spcPts val="1200"/>
              </a:spcBef>
              <a:buFont typeface="Arial" panose="020B0604020202020204" pitchFamily="34" charset="0"/>
              <a:buChar char="•"/>
            </a:pPr>
            <a:r>
              <a:rPr lang="en-US" sz="3200" dirty="0"/>
              <a:t>When taking log to the base “10”, we remove the exponent:</a:t>
            </a:r>
            <a:endParaRPr lang="en-US" sz="3200" baseline="-25000" dirty="0"/>
          </a:p>
          <a:p>
            <a:pPr marL="1139825" indent="-223838">
              <a:spcBef>
                <a:spcPts val="1200"/>
              </a:spcBef>
              <a:buFont typeface="Arial" panose="020B0604020202020204" pitchFamily="34" charset="0"/>
              <a:buChar char="•"/>
            </a:pPr>
            <a:r>
              <a:rPr lang="en-US" sz="3200" dirty="0">
                <a:solidFill>
                  <a:srgbClr val="FF0000"/>
                </a:solidFill>
                <a:effectLst>
                  <a:outerShdw blurRad="38100" dist="38100" dir="2700000" algn="tl">
                    <a:srgbClr val="000000">
                      <a:alpha val="43137"/>
                    </a:srgbClr>
                  </a:outerShdw>
                </a:effectLst>
              </a:rPr>
              <a:t>log</a:t>
            </a:r>
            <a:r>
              <a:rPr lang="en-US" sz="3200" baseline="-25000" dirty="0">
                <a:solidFill>
                  <a:srgbClr val="FF0000"/>
                </a:solidFill>
                <a:effectLst>
                  <a:outerShdw blurRad="38100" dist="38100" dir="2700000" algn="tl">
                    <a:srgbClr val="000000">
                      <a:alpha val="43137"/>
                    </a:srgbClr>
                  </a:outerShdw>
                </a:effectLst>
              </a:rPr>
              <a:t>10</a:t>
            </a:r>
            <a:r>
              <a:rPr lang="en-US" sz="3200" dirty="0">
                <a:solidFill>
                  <a:srgbClr val="FF0000"/>
                </a:solidFill>
                <a:effectLst>
                  <a:outerShdw blurRad="38100" dist="38100" dir="2700000" algn="tl">
                    <a:srgbClr val="000000">
                      <a:alpha val="43137"/>
                    </a:srgbClr>
                  </a:outerShdw>
                </a:effectLst>
              </a:rPr>
              <a:t>10</a:t>
            </a:r>
            <a:r>
              <a:rPr lang="en-US" sz="3200" baseline="30000" dirty="0">
                <a:solidFill>
                  <a:srgbClr val="FF0000"/>
                </a:solidFill>
                <a:effectLst>
                  <a:outerShdw blurRad="38100" dist="38100" dir="2700000" algn="tl">
                    <a:srgbClr val="000000">
                      <a:alpha val="43137"/>
                    </a:srgbClr>
                  </a:outerShdw>
                </a:effectLst>
              </a:rPr>
              <a:t>-1</a:t>
            </a:r>
            <a:r>
              <a:rPr lang="en-US" sz="3200" dirty="0">
                <a:solidFill>
                  <a:srgbClr val="FF0000"/>
                </a:solidFill>
                <a:effectLst>
                  <a:outerShdw blurRad="38100" dist="38100" dir="2700000" algn="tl">
                    <a:srgbClr val="000000">
                      <a:alpha val="43137"/>
                    </a:srgbClr>
                  </a:outerShdw>
                </a:effectLst>
              </a:rPr>
              <a:t>  =  </a:t>
            </a:r>
            <a:r>
              <a:rPr lang="en-US" sz="3200" strike="sngStrike" dirty="0">
                <a:solidFill>
                  <a:srgbClr val="FF0000"/>
                </a:solidFill>
                <a:effectLst>
                  <a:outerShdw blurRad="38100" dist="38100" dir="2700000" algn="tl">
                    <a:srgbClr val="000000">
                      <a:alpha val="43137"/>
                    </a:srgbClr>
                  </a:outerShdw>
                </a:effectLst>
              </a:rPr>
              <a:t>log</a:t>
            </a:r>
            <a:r>
              <a:rPr lang="en-US" sz="3200" strike="sngStrike" baseline="-25000" dirty="0">
                <a:solidFill>
                  <a:srgbClr val="FF0000"/>
                </a:solidFill>
                <a:effectLst>
                  <a:outerShdw blurRad="38100" dist="38100" dir="2700000" algn="tl">
                    <a:srgbClr val="000000">
                      <a:alpha val="43137"/>
                    </a:srgbClr>
                  </a:outerShdw>
                </a:effectLst>
              </a:rPr>
              <a:t>10</a:t>
            </a:r>
            <a:r>
              <a:rPr lang="en-US" sz="3200" strike="sngStrike" dirty="0">
                <a:solidFill>
                  <a:srgbClr val="FF0000"/>
                </a:solidFill>
                <a:effectLst>
                  <a:outerShdw blurRad="38100" dist="38100" dir="2700000" algn="tl">
                    <a:srgbClr val="000000">
                      <a:alpha val="43137"/>
                    </a:srgbClr>
                  </a:outerShdw>
                </a:effectLst>
              </a:rPr>
              <a:t>10</a:t>
            </a:r>
            <a:r>
              <a:rPr lang="en-US" sz="3200" baseline="30000" dirty="0">
                <a:solidFill>
                  <a:srgbClr val="FF0000"/>
                </a:solidFill>
                <a:effectLst>
                  <a:outerShdw blurRad="38100" dist="38100" dir="2700000" algn="tl">
                    <a:srgbClr val="000000">
                      <a:alpha val="43137"/>
                    </a:srgbClr>
                  </a:outerShdw>
                </a:effectLst>
              </a:rPr>
              <a:t>-1  </a:t>
            </a:r>
            <a:r>
              <a:rPr lang="en-US" sz="3200" dirty="0">
                <a:solidFill>
                  <a:srgbClr val="FF0000"/>
                </a:solidFill>
                <a:effectLst>
                  <a:outerShdw blurRad="38100" dist="38100" dir="2700000" algn="tl">
                    <a:srgbClr val="000000">
                      <a:alpha val="43137"/>
                    </a:srgbClr>
                  </a:outerShdw>
                </a:effectLst>
              </a:rPr>
              <a:t>=  -1</a:t>
            </a:r>
          </a:p>
          <a:p>
            <a:pPr marL="1139825" indent="-223838">
              <a:spcBef>
                <a:spcPts val="1200"/>
              </a:spcBef>
              <a:buFont typeface="Arial" panose="020B0604020202020204" pitchFamily="34" charset="0"/>
              <a:buChar char="•"/>
            </a:pPr>
            <a:r>
              <a:rPr lang="en-US" sz="3200" dirty="0">
                <a:solidFill>
                  <a:srgbClr val="00B050"/>
                </a:solidFill>
                <a:effectLst>
                  <a:outerShdw blurRad="38100" dist="38100" dir="2700000" algn="tl">
                    <a:srgbClr val="000000">
                      <a:alpha val="43137"/>
                    </a:srgbClr>
                  </a:outerShdw>
                </a:effectLst>
              </a:rPr>
              <a:t>log</a:t>
            </a:r>
            <a:r>
              <a:rPr lang="en-US" sz="3200" baseline="-25000" dirty="0">
                <a:solidFill>
                  <a:srgbClr val="00B050"/>
                </a:solidFill>
                <a:effectLst>
                  <a:outerShdw blurRad="38100" dist="38100" dir="2700000" algn="tl">
                    <a:srgbClr val="000000">
                      <a:alpha val="43137"/>
                    </a:srgbClr>
                  </a:outerShdw>
                </a:effectLst>
              </a:rPr>
              <a:t>10</a:t>
            </a:r>
            <a:r>
              <a:rPr lang="en-US" sz="3200" dirty="0">
                <a:solidFill>
                  <a:srgbClr val="00B050"/>
                </a:solidFill>
                <a:effectLst>
                  <a:outerShdw blurRad="38100" dist="38100" dir="2700000" algn="tl">
                    <a:srgbClr val="000000">
                      <a:alpha val="43137"/>
                    </a:srgbClr>
                  </a:outerShdw>
                </a:effectLst>
              </a:rPr>
              <a:t>10</a:t>
            </a:r>
            <a:r>
              <a:rPr lang="en-US" sz="3200" baseline="30000" dirty="0">
                <a:solidFill>
                  <a:srgbClr val="00B050"/>
                </a:solidFill>
                <a:effectLst>
                  <a:outerShdw blurRad="38100" dist="38100" dir="2700000" algn="tl">
                    <a:srgbClr val="000000">
                      <a:alpha val="43137"/>
                    </a:srgbClr>
                  </a:outerShdw>
                </a:effectLst>
              </a:rPr>
              <a:t>-14</a:t>
            </a:r>
            <a:r>
              <a:rPr lang="en-US" sz="3200" dirty="0">
                <a:solidFill>
                  <a:srgbClr val="00B050"/>
                </a:solidFill>
                <a:effectLst>
                  <a:outerShdw blurRad="38100" dist="38100" dir="2700000" algn="tl">
                    <a:srgbClr val="000000">
                      <a:alpha val="43137"/>
                    </a:srgbClr>
                  </a:outerShdw>
                </a:effectLst>
              </a:rPr>
              <a:t> = </a:t>
            </a:r>
            <a:r>
              <a:rPr lang="en-US" sz="3200" strike="sngStrike" dirty="0">
                <a:solidFill>
                  <a:srgbClr val="00B050"/>
                </a:solidFill>
                <a:effectLst>
                  <a:outerShdw blurRad="38100" dist="38100" dir="2700000" algn="tl">
                    <a:srgbClr val="000000">
                      <a:alpha val="43137"/>
                    </a:srgbClr>
                  </a:outerShdw>
                </a:effectLst>
              </a:rPr>
              <a:t>log</a:t>
            </a:r>
            <a:r>
              <a:rPr lang="en-US" sz="3200" strike="sngStrike" baseline="-25000" dirty="0">
                <a:solidFill>
                  <a:srgbClr val="00B050"/>
                </a:solidFill>
                <a:effectLst>
                  <a:outerShdw blurRad="38100" dist="38100" dir="2700000" algn="tl">
                    <a:srgbClr val="000000">
                      <a:alpha val="43137"/>
                    </a:srgbClr>
                  </a:outerShdw>
                </a:effectLst>
              </a:rPr>
              <a:t>10</a:t>
            </a:r>
            <a:r>
              <a:rPr lang="en-US" sz="3200" strike="sngStrike" dirty="0">
                <a:solidFill>
                  <a:srgbClr val="00B050"/>
                </a:solidFill>
                <a:effectLst>
                  <a:outerShdw blurRad="38100" dist="38100" dir="2700000" algn="tl">
                    <a:srgbClr val="000000">
                      <a:alpha val="43137"/>
                    </a:srgbClr>
                  </a:outerShdw>
                </a:effectLst>
              </a:rPr>
              <a:t>10</a:t>
            </a:r>
            <a:r>
              <a:rPr lang="en-US" sz="3200" baseline="30000" dirty="0">
                <a:solidFill>
                  <a:srgbClr val="00B050"/>
                </a:solidFill>
                <a:effectLst>
                  <a:outerShdw blurRad="38100" dist="38100" dir="2700000" algn="tl">
                    <a:srgbClr val="000000">
                      <a:alpha val="43137"/>
                    </a:srgbClr>
                  </a:outerShdw>
                </a:effectLst>
              </a:rPr>
              <a:t>-14  </a:t>
            </a:r>
            <a:r>
              <a:rPr lang="en-US" sz="3200" dirty="0">
                <a:solidFill>
                  <a:srgbClr val="FF0000"/>
                </a:solidFill>
                <a:effectLst>
                  <a:outerShdw blurRad="38100" dist="38100" dir="2700000" algn="tl">
                    <a:srgbClr val="000000">
                      <a:alpha val="43137"/>
                    </a:srgbClr>
                  </a:outerShdw>
                </a:effectLst>
              </a:rPr>
              <a:t>= </a:t>
            </a:r>
            <a:r>
              <a:rPr lang="en-US" sz="3200" dirty="0">
                <a:solidFill>
                  <a:srgbClr val="00B050"/>
                </a:solidFill>
                <a:effectLst>
                  <a:outerShdw blurRad="38100" dist="38100" dir="2700000" algn="tl">
                    <a:srgbClr val="000000">
                      <a:alpha val="43137"/>
                    </a:srgbClr>
                  </a:outerShdw>
                </a:effectLst>
              </a:rPr>
              <a:t>-14 </a:t>
            </a:r>
          </a:p>
          <a:p>
            <a:pPr marL="1139825" indent="-223838">
              <a:spcBef>
                <a:spcPts val="1200"/>
              </a:spcBef>
              <a:buFont typeface="Arial" panose="020B0604020202020204" pitchFamily="34" charset="0"/>
              <a:buChar char="•"/>
            </a:pPr>
            <a:r>
              <a:rPr lang="en-US" sz="3200" dirty="0"/>
              <a:t>log</a:t>
            </a:r>
            <a:r>
              <a:rPr lang="en-US" sz="3200" baseline="-25000" dirty="0"/>
              <a:t>10</a:t>
            </a:r>
            <a:r>
              <a:rPr lang="en-US" sz="3200" dirty="0"/>
              <a:t>10</a:t>
            </a:r>
            <a:r>
              <a:rPr lang="en-US" sz="3200" baseline="30000" dirty="0"/>
              <a:t>7</a:t>
            </a:r>
            <a:r>
              <a:rPr lang="en-US" sz="3200" dirty="0"/>
              <a:t> = </a:t>
            </a:r>
            <a:r>
              <a:rPr lang="en-US" sz="3200" strike="sngStrike" dirty="0">
                <a:solidFill>
                  <a:srgbClr val="FF0000"/>
                </a:solidFill>
                <a:effectLst>
                  <a:outerShdw blurRad="38100" dist="38100" dir="2700000" algn="tl">
                    <a:srgbClr val="000000">
                      <a:alpha val="43137"/>
                    </a:srgbClr>
                  </a:outerShdw>
                </a:effectLst>
              </a:rPr>
              <a:t>log</a:t>
            </a:r>
            <a:r>
              <a:rPr lang="en-US" sz="3200" strike="sngStrike" baseline="-25000" dirty="0">
                <a:solidFill>
                  <a:srgbClr val="FF0000"/>
                </a:solidFill>
                <a:effectLst>
                  <a:outerShdw blurRad="38100" dist="38100" dir="2700000" algn="tl">
                    <a:srgbClr val="000000">
                      <a:alpha val="43137"/>
                    </a:srgbClr>
                  </a:outerShdw>
                </a:effectLst>
              </a:rPr>
              <a:t>10</a:t>
            </a:r>
            <a:r>
              <a:rPr lang="en-US" sz="3200" strike="sngStrike" dirty="0">
                <a:solidFill>
                  <a:srgbClr val="FF0000"/>
                </a:solidFill>
                <a:effectLst>
                  <a:outerShdw blurRad="38100" dist="38100" dir="2700000" algn="tl">
                    <a:srgbClr val="000000">
                      <a:alpha val="43137"/>
                    </a:srgbClr>
                  </a:outerShdw>
                </a:effectLst>
              </a:rPr>
              <a:t>10</a:t>
            </a:r>
            <a:r>
              <a:rPr lang="en-US" sz="3200" baseline="30000" dirty="0">
                <a:solidFill>
                  <a:srgbClr val="FF0000"/>
                </a:solidFill>
                <a:effectLst>
                  <a:outerShdw blurRad="38100" dist="38100" dir="2700000" algn="tl">
                    <a:srgbClr val="000000">
                      <a:alpha val="43137"/>
                    </a:srgbClr>
                  </a:outerShdw>
                </a:effectLst>
              </a:rPr>
              <a:t>7  </a:t>
            </a:r>
            <a:r>
              <a:rPr lang="en-US" sz="3200" dirty="0">
                <a:solidFill>
                  <a:srgbClr val="FF0000"/>
                </a:solidFill>
                <a:effectLst>
                  <a:outerShdw blurRad="38100" dist="38100" dir="2700000" algn="tl">
                    <a:srgbClr val="000000">
                      <a:alpha val="43137"/>
                    </a:srgbClr>
                  </a:outerShdw>
                </a:effectLst>
              </a:rPr>
              <a:t>=  </a:t>
            </a:r>
            <a:r>
              <a:rPr lang="en-US" sz="3200" dirty="0"/>
              <a:t>7</a:t>
            </a:r>
          </a:p>
          <a:p>
            <a:pPr marL="687556" indent="-224958">
              <a:spcBef>
                <a:spcPts val="1200"/>
              </a:spcBef>
              <a:buFont typeface="Arial" panose="020B0604020202020204" pitchFamily="34" charset="0"/>
              <a:buChar char="•"/>
            </a:pPr>
            <a:endParaRPr lang="en-US" sz="2300" dirty="0">
              <a:solidFill>
                <a:srgbClr val="00B050"/>
              </a:solidFill>
            </a:endParaRPr>
          </a:p>
          <a:p>
            <a:pPr marL="462598">
              <a:spcBef>
                <a:spcPts val="1200"/>
              </a:spcBef>
            </a:pPr>
            <a:r>
              <a:rPr lang="en-US" sz="2400" dirty="0"/>
              <a:t>Common uses include earthquake strength (Richter scale), amplification of sound (decibel scale), light intensity (candela scale), and </a:t>
            </a:r>
            <a:r>
              <a:rPr lang="en-US" sz="2400" dirty="0">
                <a:solidFill>
                  <a:srgbClr val="FF0000"/>
                </a:solidFill>
              </a:rPr>
              <a:t>pH or pOH of solutions</a:t>
            </a:r>
            <a:r>
              <a:rPr lang="en-US" sz="2400" dirty="0"/>
              <a:t>.</a:t>
            </a:r>
            <a:endParaRPr lang="en-US" sz="2400" dirty="0">
              <a:solidFill>
                <a:srgbClr val="7030A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Tree>
    <p:extLst>
      <p:ext uri="{BB962C8B-B14F-4D97-AF65-F5344CB8AC3E}">
        <p14:creationId xmlns:p14="http://schemas.microsoft.com/office/powerpoint/2010/main" val="9481289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684">
                                            <p:txEl>
                                              <p:pRg st="0" end="0"/>
                                            </p:txEl>
                                          </p:spTgt>
                                        </p:tgtEl>
                                        <p:attrNameLst>
                                          <p:attrName>style.visibility</p:attrName>
                                        </p:attrNameLst>
                                      </p:cBhvr>
                                      <p:to>
                                        <p:strVal val="visible"/>
                                      </p:to>
                                    </p:set>
                                    <p:animEffect transition="in" filter="fade">
                                      <p:cBhvr>
                                        <p:cTn id="7" dur="1000"/>
                                        <p:tgtEl>
                                          <p:spTgt spid="27684">
                                            <p:txEl>
                                              <p:pRg st="0" end="0"/>
                                            </p:txEl>
                                          </p:spTgt>
                                        </p:tgtEl>
                                      </p:cBhvr>
                                    </p:animEffect>
                                    <p:anim calcmode="lin" valueType="num">
                                      <p:cBhvr>
                                        <p:cTn id="8" dur="1000" fill="hold"/>
                                        <p:tgtEl>
                                          <p:spTgt spid="2768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684">
                                            <p:txEl>
                                              <p:pRg st="1" end="1"/>
                                            </p:txEl>
                                          </p:spTgt>
                                        </p:tgtEl>
                                        <p:attrNameLst>
                                          <p:attrName>style.visibility</p:attrName>
                                        </p:attrNameLst>
                                      </p:cBhvr>
                                      <p:to>
                                        <p:strVal val="visible"/>
                                      </p:to>
                                    </p:set>
                                    <p:animEffect transition="in" filter="fade">
                                      <p:cBhvr>
                                        <p:cTn id="14" dur="1000"/>
                                        <p:tgtEl>
                                          <p:spTgt spid="27684">
                                            <p:txEl>
                                              <p:pRg st="1" end="1"/>
                                            </p:txEl>
                                          </p:spTgt>
                                        </p:tgtEl>
                                      </p:cBhvr>
                                    </p:animEffect>
                                    <p:anim calcmode="lin" valueType="num">
                                      <p:cBhvr>
                                        <p:cTn id="15" dur="1000" fill="hold"/>
                                        <p:tgtEl>
                                          <p:spTgt spid="2768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68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684">
                                            <p:txEl>
                                              <p:pRg st="2" end="2"/>
                                            </p:txEl>
                                          </p:spTgt>
                                        </p:tgtEl>
                                        <p:attrNameLst>
                                          <p:attrName>style.visibility</p:attrName>
                                        </p:attrNameLst>
                                      </p:cBhvr>
                                      <p:to>
                                        <p:strVal val="visible"/>
                                      </p:to>
                                    </p:set>
                                    <p:animEffect transition="in" filter="fade">
                                      <p:cBhvr>
                                        <p:cTn id="21" dur="1000"/>
                                        <p:tgtEl>
                                          <p:spTgt spid="27684">
                                            <p:txEl>
                                              <p:pRg st="2" end="2"/>
                                            </p:txEl>
                                          </p:spTgt>
                                        </p:tgtEl>
                                      </p:cBhvr>
                                    </p:animEffect>
                                    <p:anim calcmode="lin" valueType="num">
                                      <p:cBhvr>
                                        <p:cTn id="22" dur="1000" fill="hold"/>
                                        <p:tgtEl>
                                          <p:spTgt spid="2768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768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684">
                                            <p:txEl>
                                              <p:pRg st="3" end="3"/>
                                            </p:txEl>
                                          </p:spTgt>
                                        </p:tgtEl>
                                        <p:attrNameLst>
                                          <p:attrName>style.visibility</p:attrName>
                                        </p:attrNameLst>
                                      </p:cBhvr>
                                      <p:to>
                                        <p:strVal val="visible"/>
                                      </p:to>
                                    </p:set>
                                    <p:animEffect transition="in" filter="fade">
                                      <p:cBhvr>
                                        <p:cTn id="28" dur="1000"/>
                                        <p:tgtEl>
                                          <p:spTgt spid="27684">
                                            <p:txEl>
                                              <p:pRg st="3" end="3"/>
                                            </p:txEl>
                                          </p:spTgt>
                                        </p:tgtEl>
                                      </p:cBhvr>
                                    </p:animEffect>
                                    <p:anim calcmode="lin" valueType="num">
                                      <p:cBhvr>
                                        <p:cTn id="29" dur="1000" fill="hold"/>
                                        <p:tgtEl>
                                          <p:spTgt spid="2768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768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7684">
                                            <p:txEl>
                                              <p:pRg st="4" end="4"/>
                                            </p:txEl>
                                          </p:spTgt>
                                        </p:tgtEl>
                                        <p:attrNameLst>
                                          <p:attrName>style.visibility</p:attrName>
                                        </p:attrNameLst>
                                      </p:cBhvr>
                                      <p:to>
                                        <p:strVal val="visible"/>
                                      </p:to>
                                    </p:set>
                                    <p:animEffect transition="in" filter="fade">
                                      <p:cBhvr>
                                        <p:cTn id="35" dur="1000"/>
                                        <p:tgtEl>
                                          <p:spTgt spid="27684">
                                            <p:txEl>
                                              <p:pRg st="4" end="4"/>
                                            </p:txEl>
                                          </p:spTgt>
                                        </p:tgtEl>
                                      </p:cBhvr>
                                    </p:animEffect>
                                    <p:anim calcmode="lin" valueType="num">
                                      <p:cBhvr>
                                        <p:cTn id="36" dur="1000" fill="hold"/>
                                        <p:tgtEl>
                                          <p:spTgt spid="2768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768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7684">
                                            <p:txEl>
                                              <p:pRg st="6" end="6"/>
                                            </p:txEl>
                                          </p:spTgt>
                                        </p:tgtEl>
                                        <p:attrNameLst>
                                          <p:attrName>style.visibility</p:attrName>
                                        </p:attrNameLst>
                                      </p:cBhvr>
                                      <p:to>
                                        <p:strVal val="visible"/>
                                      </p:to>
                                    </p:set>
                                    <p:animEffect transition="in" filter="fade">
                                      <p:cBhvr>
                                        <p:cTn id="42" dur="1000"/>
                                        <p:tgtEl>
                                          <p:spTgt spid="27684">
                                            <p:txEl>
                                              <p:pRg st="6" end="6"/>
                                            </p:txEl>
                                          </p:spTgt>
                                        </p:tgtEl>
                                      </p:cBhvr>
                                    </p:animEffect>
                                    <p:anim calcmode="lin" valueType="num">
                                      <p:cBhvr>
                                        <p:cTn id="43" dur="1000" fill="hold"/>
                                        <p:tgtEl>
                                          <p:spTgt spid="2768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768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9143992" cy="1371600"/>
          </a:xfrm>
        </p:spPr>
        <p:txBody>
          <a:bodyPr/>
          <a:lstStyle/>
          <a:p>
            <a:pPr marL="0" indent="0"/>
            <a:r>
              <a:rPr lang="en-US" dirty="0">
                <a:solidFill>
                  <a:srgbClr val="FFFF00"/>
                </a:solidFill>
              </a:rPr>
              <a:t>The pH Scale</a:t>
            </a:r>
          </a:p>
        </p:txBody>
      </p:sp>
      <p:pic>
        <p:nvPicPr>
          <p:cNvPr id="7" name="Picture 6">
            <a:extLst>
              <a:ext uri="{FF2B5EF4-FFF2-40B4-BE49-F238E27FC236}">
                <a16:creationId xmlns:a16="http://schemas.microsoft.com/office/drawing/2014/main" id="{77E1A834-C134-48A6-8DC2-992FAD37395D}"/>
              </a:ext>
            </a:extLst>
          </p:cNvPr>
          <p:cNvPicPr>
            <a:picLocks noChangeAspect="1"/>
          </p:cNvPicPr>
          <p:nvPr/>
        </p:nvPicPr>
        <p:blipFill rotWithShape="1">
          <a:blip r:embed="rId3"/>
          <a:srcRect b="16117"/>
          <a:stretch/>
        </p:blipFill>
        <p:spPr>
          <a:xfrm>
            <a:off x="92365" y="1524000"/>
            <a:ext cx="8959269" cy="2895600"/>
          </a:xfrm>
          <a:prstGeom prst="rect">
            <a:avLst/>
          </a:prstGeom>
        </p:spPr>
      </p:pic>
      <p:sp>
        <p:nvSpPr>
          <p:cNvPr id="11" name="Text Placeholder 8">
            <a:extLst>
              <a:ext uri="{FF2B5EF4-FFF2-40B4-BE49-F238E27FC236}">
                <a16:creationId xmlns:a16="http://schemas.microsoft.com/office/drawing/2014/main" id="{A0C4F217-F8EF-4A60-9AA8-12727CD8E737}"/>
              </a:ext>
            </a:extLst>
          </p:cNvPr>
          <p:cNvSpPr>
            <a:spLocks noGrp="1"/>
          </p:cNvSpPr>
          <p:nvPr>
            <p:ph type="body" sz="quarter" idx="12"/>
          </p:nvPr>
        </p:nvSpPr>
        <p:spPr>
          <a:xfrm>
            <a:off x="228600" y="4343400"/>
            <a:ext cx="8610600" cy="2438400"/>
          </a:xfrm>
        </p:spPr>
        <p:txBody>
          <a:bodyPr lIns="182503" tIns="91250"/>
          <a:lstStyle/>
          <a:p>
            <a:pPr marL="1586" lvl="1" indent="0" algn="ctr">
              <a:spcBef>
                <a:spcPts val="600"/>
              </a:spcBef>
              <a:buNone/>
            </a:pPr>
            <a:r>
              <a:rPr lang="en-US" sz="2700" b="1" dirty="0">
                <a:solidFill>
                  <a:srgbClr val="5B8F22"/>
                </a:solidFill>
              </a:rPr>
              <a:t>Describe each solution (acidic, neutral, basic)</a:t>
            </a:r>
            <a:r>
              <a:rPr lang="en-US" sz="2700" b="1" dirty="0"/>
              <a:t> </a:t>
            </a:r>
            <a:r>
              <a:rPr lang="en-US" sz="2700" dirty="0"/>
              <a:t> </a:t>
            </a:r>
          </a:p>
          <a:p>
            <a:pPr marL="1586" lvl="1" indent="0" algn="ctr">
              <a:spcBef>
                <a:spcPts val="600"/>
              </a:spcBef>
              <a:buNone/>
            </a:pPr>
            <a:r>
              <a:rPr lang="en-US" sz="2700" dirty="0"/>
              <a:t>pH ?</a:t>
            </a:r>
          </a:p>
          <a:p>
            <a:pPr marL="1586" lvl="1" indent="0" algn="ctr">
              <a:spcBef>
                <a:spcPts val="600"/>
              </a:spcBef>
              <a:buNone/>
            </a:pPr>
            <a:r>
              <a:rPr lang="en-US" altLang="en-US" dirty="0"/>
              <a:t>[</a:t>
            </a:r>
            <a:r>
              <a:rPr lang="en-US" dirty="0">
                <a:solidFill>
                  <a:srgbClr val="FF0000"/>
                </a:solidFill>
              </a:rPr>
              <a:t>H</a:t>
            </a:r>
            <a:r>
              <a:rPr lang="en-US" baseline="30000" dirty="0">
                <a:solidFill>
                  <a:srgbClr val="FF0000"/>
                </a:solidFill>
              </a:rPr>
              <a:t>+</a:t>
            </a:r>
            <a:r>
              <a:rPr lang="en-US" altLang="en-US" dirty="0"/>
              <a:t>] &amp; [(OH)</a:t>
            </a:r>
            <a:r>
              <a:rPr lang="en-US" altLang="en-US" baseline="30000" dirty="0"/>
              <a:t>-</a:t>
            </a:r>
            <a:r>
              <a:rPr lang="en-US" altLang="en-US" dirty="0"/>
              <a:t>] ?</a:t>
            </a:r>
            <a:endParaRPr lang="en-US" dirty="0">
              <a:solidFill>
                <a:srgbClr val="FF0000"/>
              </a:solidFill>
            </a:endParaRPr>
          </a:p>
        </p:txBody>
      </p:sp>
      <p:sp>
        <p:nvSpPr>
          <p:cNvPr id="8" name="TextBox 7">
            <a:extLst>
              <a:ext uri="{FF2B5EF4-FFF2-40B4-BE49-F238E27FC236}">
                <a16:creationId xmlns:a16="http://schemas.microsoft.com/office/drawing/2014/main" id="{889B8418-83A3-47C8-90AA-EFB234859F27}"/>
              </a:ext>
            </a:extLst>
          </p:cNvPr>
          <p:cNvSpPr txBox="1"/>
          <p:nvPr/>
        </p:nvSpPr>
        <p:spPr>
          <a:xfrm>
            <a:off x="4038600" y="1600200"/>
            <a:ext cx="1143000" cy="381000"/>
          </a:xfrm>
          <a:prstGeom prst="rect">
            <a:avLst/>
          </a:prstGeom>
          <a:noFill/>
        </p:spPr>
        <p:txBody>
          <a:bodyPr wrap="square" rtlCol="0">
            <a:spAutoFit/>
          </a:bodyPr>
          <a:lstStyle/>
          <a:p>
            <a:pPr algn="ctr"/>
            <a:r>
              <a:rPr lang="en-US" b="1" dirty="0"/>
              <a:t>Neutral</a:t>
            </a:r>
          </a:p>
        </p:txBody>
      </p:sp>
    </p:spTree>
    <p:extLst>
      <p:ext uri="{BB962C8B-B14F-4D97-AF65-F5344CB8AC3E}">
        <p14:creationId xmlns:p14="http://schemas.microsoft.com/office/powerpoint/2010/main" val="383066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9143992" cy="1371600"/>
          </a:xfrm>
        </p:spPr>
        <p:txBody>
          <a:bodyPr/>
          <a:lstStyle/>
          <a:p>
            <a:pPr marL="0" indent="0"/>
            <a:r>
              <a:rPr lang="en-US" dirty="0">
                <a:solidFill>
                  <a:srgbClr val="FFFF00"/>
                </a:solidFill>
              </a:rPr>
              <a:t>The pH Scale</a:t>
            </a:r>
          </a:p>
        </p:txBody>
      </p:sp>
      <p:pic>
        <p:nvPicPr>
          <p:cNvPr id="7" name="Picture 6">
            <a:extLst>
              <a:ext uri="{FF2B5EF4-FFF2-40B4-BE49-F238E27FC236}">
                <a16:creationId xmlns:a16="http://schemas.microsoft.com/office/drawing/2014/main" id="{77E1A834-C134-48A6-8DC2-992FAD37395D}"/>
              </a:ext>
            </a:extLst>
          </p:cNvPr>
          <p:cNvPicPr>
            <a:picLocks noChangeAspect="1"/>
          </p:cNvPicPr>
          <p:nvPr/>
        </p:nvPicPr>
        <p:blipFill rotWithShape="1">
          <a:blip r:embed="rId3"/>
          <a:srcRect b="16117"/>
          <a:stretch/>
        </p:blipFill>
        <p:spPr>
          <a:xfrm>
            <a:off x="92365" y="1524000"/>
            <a:ext cx="8959269" cy="2895600"/>
          </a:xfrm>
          <a:prstGeom prst="rect">
            <a:avLst/>
          </a:prstGeom>
        </p:spPr>
      </p:pic>
      <p:sp>
        <p:nvSpPr>
          <p:cNvPr id="11" name="Text Placeholder 8">
            <a:extLst>
              <a:ext uri="{FF2B5EF4-FFF2-40B4-BE49-F238E27FC236}">
                <a16:creationId xmlns:a16="http://schemas.microsoft.com/office/drawing/2014/main" id="{A0C4F217-F8EF-4A60-9AA8-12727CD8E737}"/>
              </a:ext>
            </a:extLst>
          </p:cNvPr>
          <p:cNvSpPr>
            <a:spLocks noGrp="1"/>
          </p:cNvSpPr>
          <p:nvPr>
            <p:ph type="body" sz="quarter" idx="12"/>
          </p:nvPr>
        </p:nvSpPr>
        <p:spPr>
          <a:xfrm>
            <a:off x="110086" y="4343400"/>
            <a:ext cx="5681114" cy="2286000"/>
          </a:xfrm>
        </p:spPr>
        <p:txBody>
          <a:bodyPr lIns="182503" tIns="91250"/>
          <a:lstStyle/>
          <a:p>
            <a:pPr marL="461963" lvl="1" indent="0">
              <a:spcBef>
                <a:spcPts val="600"/>
              </a:spcBef>
              <a:buNone/>
            </a:pPr>
            <a:r>
              <a:rPr lang="en-US" sz="2700" b="1" dirty="0">
                <a:solidFill>
                  <a:srgbClr val="5B8F22"/>
                </a:solidFill>
              </a:rPr>
              <a:t>acidity:</a:t>
            </a:r>
            <a:r>
              <a:rPr lang="en-US" sz="2700" b="1" dirty="0"/>
              <a:t> </a:t>
            </a:r>
            <a:r>
              <a:rPr lang="en-US" sz="2700" dirty="0"/>
              <a:t> </a:t>
            </a:r>
          </a:p>
          <a:p>
            <a:pPr marL="461963" lvl="1" indent="0">
              <a:spcBef>
                <a:spcPts val="600"/>
              </a:spcBef>
              <a:buNone/>
            </a:pPr>
            <a:r>
              <a:rPr lang="en-US" sz="2700" dirty="0"/>
              <a:t>pH below 7</a:t>
            </a:r>
          </a:p>
          <a:p>
            <a:pPr marL="403225" lvl="2" indent="-225425"/>
            <a:r>
              <a:rPr lang="en-US" altLang="en-US" dirty="0"/>
              <a:t>[</a:t>
            </a:r>
            <a:r>
              <a:rPr lang="en-US" dirty="0">
                <a:solidFill>
                  <a:srgbClr val="FF0000"/>
                </a:solidFill>
              </a:rPr>
              <a:t>H</a:t>
            </a:r>
            <a:r>
              <a:rPr lang="en-US" baseline="30000" dirty="0">
                <a:solidFill>
                  <a:srgbClr val="FF0000"/>
                </a:solidFill>
              </a:rPr>
              <a:t>+</a:t>
            </a:r>
            <a:r>
              <a:rPr lang="en-US" altLang="en-US" dirty="0"/>
              <a:t>] &gt; 1 × 10</a:t>
            </a:r>
            <a:r>
              <a:rPr lang="en-US" altLang="en-US" baseline="30000" dirty="0"/>
              <a:t>−7</a:t>
            </a:r>
            <a:r>
              <a:rPr lang="en-US" altLang="en-US" i="1" dirty="0"/>
              <a:t>M   </a:t>
            </a:r>
            <a:r>
              <a:rPr lang="en-US" dirty="0">
                <a:solidFill>
                  <a:srgbClr val="7030A0"/>
                </a:solidFill>
              </a:rPr>
              <a:t>[</a:t>
            </a:r>
            <a:r>
              <a:rPr lang="en-US" dirty="0">
                <a:solidFill>
                  <a:srgbClr val="00B0F0"/>
                </a:solidFill>
              </a:rPr>
              <a:t>OH</a:t>
            </a:r>
            <a:r>
              <a:rPr lang="en-US" baseline="30000" dirty="0">
                <a:solidFill>
                  <a:srgbClr val="00B0F0"/>
                </a:solidFill>
              </a:rPr>
              <a:t>-</a:t>
            </a:r>
            <a:r>
              <a:rPr lang="en-US" dirty="0">
                <a:solidFill>
                  <a:srgbClr val="7030A0"/>
                </a:solidFill>
              </a:rPr>
              <a:t>]</a:t>
            </a:r>
            <a:r>
              <a:rPr lang="en-US" altLang="en-US" dirty="0"/>
              <a:t> &lt; 1 × 10</a:t>
            </a:r>
            <a:r>
              <a:rPr lang="en-US" altLang="en-US" baseline="30000" dirty="0"/>
              <a:t>−7</a:t>
            </a:r>
            <a:r>
              <a:rPr lang="en-US" altLang="en-US" i="1" dirty="0"/>
              <a:t>M </a:t>
            </a:r>
          </a:p>
          <a:p>
            <a:pPr marL="403225" lvl="2" indent="-225425"/>
            <a:r>
              <a:rPr lang="en-US" dirty="0">
                <a:solidFill>
                  <a:srgbClr val="FF0000"/>
                </a:solidFill>
              </a:rPr>
              <a:t>Lower pH indicates greater acidity</a:t>
            </a:r>
            <a:r>
              <a:rPr lang="en-US" altLang="en-US" dirty="0"/>
              <a:t> </a:t>
            </a:r>
            <a:endParaRPr lang="en-US" sz="2700" dirty="0">
              <a:solidFill>
                <a:srgbClr val="00B0F0"/>
              </a:solidFill>
            </a:endParaRPr>
          </a:p>
        </p:txBody>
      </p:sp>
      <p:sp>
        <p:nvSpPr>
          <p:cNvPr id="8" name="TextBox 7">
            <a:extLst>
              <a:ext uri="{FF2B5EF4-FFF2-40B4-BE49-F238E27FC236}">
                <a16:creationId xmlns:a16="http://schemas.microsoft.com/office/drawing/2014/main" id="{889B8418-83A3-47C8-90AA-EFB234859F27}"/>
              </a:ext>
            </a:extLst>
          </p:cNvPr>
          <p:cNvSpPr txBox="1"/>
          <p:nvPr/>
        </p:nvSpPr>
        <p:spPr>
          <a:xfrm>
            <a:off x="4038600" y="1600200"/>
            <a:ext cx="1143000" cy="381000"/>
          </a:xfrm>
          <a:prstGeom prst="rect">
            <a:avLst/>
          </a:prstGeom>
          <a:noFill/>
        </p:spPr>
        <p:txBody>
          <a:bodyPr wrap="square" rtlCol="0">
            <a:spAutoFit/>
          </a:bodyPr>
          <a:lstStyle/>
          <a:p>
            <a:pPr algn="ctr"/>
            <a:r>
              <a:rPr lang="en-US" b="1" dirty="0"/>
              <a:t>Neutral</a:t>
            </a:r>
          </a:p>
        </p:txBody>
      </p:sp>
      <p:sp>
        <p:nvSpPr>
          <p:cNvPr id="3" name="TextBox 2">
            <a:extLst>
              <a:ext uri="{FF2B5EF4-FFF2-40B4-BE49-F238E27FC236}">
                <a16:creationId xmlns:a16="http://schemas.microsoft.com/office/drawing/2014/main" id="{14AFD263-5471-4B8E-BDE6-ED1A8537C3B0}"/>
              </a:ext>
            </a:extLst>
          </p:cNvPr>
          <p:cNvSpPr txBox="1"/>
          <p:nvPr/>
        </p:nvSpPr>
        <p:spPr>
          <a:xfrm>
            <a:off x="4076700" y="2167978"/>
            <a:ext cx="1066800" cy="384721"/>
          </a:xfrm>
          <a:prstGeom prst="rect">
            <a:avLst/>
          </a:prstGeom>
          <a:solidFill>
            <a:srgbClr val="FFFF00"/>
          </a:solidFill>
        </p:spPr>
        <p:txBody>
          <a:bodyPr wrap="square" rtlCol="0">
            <a:spAutoFit/>
          </a:bodyPr>
          <a:lstStyle/>
          <a:p>
            <a:pPr algn="ctr"/>
            <a:r>
              <a:rPr lang="en-US" dirty="0"/>
              <a:t>10</a:t>
            </a:r>
            <a:r>
              <a:rPr lang="en-US" baseline="30000" dirty="0"/>
              <a:t>-7</a:t>
            </a:r>
            <a:r>
              <a:rPr lang="en-US" dirty="0"/>
              <a:t> M</a:t>
            </a:r>
          </a:p>
        </p:txBody>
      </p:sp>
      <p:sp>
        <p:nvSpPr>
          <p:cNvPr id="9" name="TextBox 8">
            <a:extLst>
              <a:ext uri="{FF2B5EF4-FFF2-40B4-BE49-F238E27FC236}">
                <a16:creationId xmlns:a16="http://schemas.microsoft.com/office/drawing/2014/main" id="{FC27AF2B-25D0-4766-B683-F3AE75EA235B}"/>
              </a:ext>
            </a:extLst>
          </p:cNvPr>
          <p:cNvSpPr txBox="1"/>
          <p:nvPr/>
        </p:nvSpPr>
        <p:spPr>
          <a:xfrm>
            <a:off x="1565881" y="2180268"/>
            <a:ext cx="1066800" cy="384721"/>
          </a:xfrm>
          <a:prstGeom prst="rect">
            <a:avLst/>
          </a:prstGeom>
          <a:solidFill>
            <a:srgbClr val="FFFF00"/>
          </a:solidFill>
        </p:spPr>
        <p:txBody>
          <a:bodyPr wrap="square" rtlCol="0">
            <a:spAutoFit/>
          </a:bodyPr>
          <a:lstStyle/>
          <a:p>
            <a:pPr algn="ctr"/>
            <a:r>
              <a:rPr lang="en-US" dirty="0"/>
              <a:t>10</a:t>
            </a:r>
            <a:r>
              <a:rPr lang="en-US" baseline="30000" dirty="0"/>
              <a:t>-3</a:t>
            </a:r>
            <a:r>
              <a:rPr lang="en-US" dirty="0"/>
              <a:t> M</a:t>
            </a:r>
          </a:p>
        </p:txBody>
      </p:sp>
    </p:spTree>
    <p:extLst>
      <p:ext uri="{BB962C8B-B14F-4D97-AF65-F5344CB8AC3E}">
        <p14:creationId xmlns:p14="http://schemas.microsoft.com/office/powerpoint/2010/main" val="270871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9143992" cy="1371600"/>
          </a:xfrm>
        </p:spPr>
        <p:txBody>
          <a:bodyPr/>
          <a:lstStyle/>
          <a:p>
            <a:pPr marL="0" indent="0"/>
            <a:r>
              <a:rPr lang="en-US" dirty="0">
                <a:solidFill>
                  <a:srgbClr val="FFFF00"/>
                </a:solidFill>
              </a:rPr>
              <a:t>The pH Scale</a:t>
            </a:r>
          </a:p>
        </p:txBody>
      </p:sp>
      <p:pic>
        <p:nvPicPr>
          <p:cNvPr id="7" name="Picture 6">
            <a:extLst>
              <a:ext uri="{FF2B5EF4-FFF2-40B4-BE49-F238E27FC236}">
                <a16:creationId xmlns:a16="http://schemas.microsoft.com/office/drawing/2014/main" id="{77E1A834-C134-48A6-8DC2-992FAD37395D}"/>
              </a:ext>
            </a:extLst>
          </p:cNvPr>
          <p:cNvPicPr>
            <a:picLocks noChangeAspect="1"/>
          </p:cNvPicPr>
          <p:nvPr/>
        </p:nvPicPr>
        <p:blipFill rotWithShape="1">
          <a:blip r:embed="rId3"/>
          <a:srcRect b="13910"/>
          <a:stretch/>
        </p:blipFill>
        <p:spPr>
          <a:xfrm>
            <a:off x="92365" y="1524000"/>
            <a:ext cx="8959269" cy="2971800"/>
          </a:xfrm>
          <a:prstGeom prst="rect">
            <a:avLst/>
          </a:prstGeom>
        </p:spPr>
      </p:pic>
      <p:sp>
        <p:nvSpPr>
          <p:cNvPr id="11" name="Text Placeholder 8">
            <a:extLst>
              <a:ext uri="{FF2B5EF4-FFF2-40B4-BE49-F238E27FC236}">
                <a16:creationId xmlns:a16="http://schemas.microsoft.com/office/drawing/2014/main" id="{A0C4F217-F8EF-4A60-9AA8-12727CD8E737}"/>
              </a:ext>
            </a:extLst>
          </p:cNvPr>
          <p:cNvSpPr>
            <a:spLocks noGrp="1"/>
          </p:cNvSpPr>
          <p:nvPr>
            <p:ph type="body" sz="quarter" idx="12"/>
          </p:nvPr>
        </p:nvSpPr>
        <p:spPr>
          <a:xfrm>
            <a:off x="3200400" y="4267200"/>
            <a:ext cx="5943600" cy="2514600"/>
          </a:xfrm>
        </p:spPr>
        <p:txBody>
          <a:bodyPr lIns="182503" tIns="91250"/>
          <a:lstStyle/>
          <a:p>
            <a:pPr marL="2801938" lvl="1" indent="0">
              <a:spcBef>
                <a:spcPts val="600"/>
              </a:spcBef>
              <a:buNone/>
            </a:pPr>
            <a:r>
              <a:rPr lang="en-US" sz="2700" b="1" dirty="0">
                <a:solidFill>
                  <a:srgbClr val="5B8F22"/>
                </a:solidFill>
              </a:rPr>
              <a:t>alkalinity:</a:t>
            </a:r>
            <a:r>
              <a:rPr lang="en-US" sz="2700" b="1" dirty="0"/>
              <a:t>  </a:t>
            </a:r>
          </a:p>
          <a:p>
            <a:pPr marL="2801938" lvl="1" indent="0">
              <a:spcBef>
                <a:spcPts val="600"/>
              </a:spcBef>
              <a:buNone/>
            </a:pPr>
            <a:r>
              <a:rPr lang="en-US" sz="2700" dirty="0"/>
              <a:t>pH above 7</a:t>
            </a:r>
          </a:p>
          <a:p>
            <a:pPr lvl="2"/>
            <a:r>
              <a:rPr lang="en-US" dirty="0">
                <a:solidFill>
                  <a:srgbClr val="7030A0"/>
                </a:solidFill>
              </a:rPr>
              <a:t>[</a:t>
            </a:r>
            <a:r>
              <a:rPr lang="en-US" dirty="0">
                <a:solidFill>
                  <a:srgbClr val="00B0F0"/>
                </a:solidFill>
              </a:rPr>
              <a:t>OH</a:t>
            </a:r>
            <a:r>
              <a:rPr lang="en-US" baseline="30000" dirty="0">
                <a:solidFill>
                  <a:srgbClr val="00B0F0"/>
                </a:solidFill>
              </a:rPr>
              <a:t>-</a:t>
            </a:r>
            <a:r>
              <a:rPr lang="en-US" dirty="0">
                <a:solidFill>
                  <a:srgbClr val="7030A0"/>
                </a:solidFill>
              </a:rPr>
              <a:t>]</a:t>
            </a:r>
            <a:r>
              <a:rPr lang="en-US" altLang="en-US" dirty="0"/>
              <a:t> &gt; 1 × 10</a:t>
            </a:r>
            <a:r>
              <a:rPr lang="en-US" altLang="en-US" baseline="30000" dirty="0"/>
              <a:t>−7</a:t>
            </a:r>
            <a:r>
              <a:rPr lang="en-US" altLang="en-US" i="1" dirty="0"/>
              <a:t>M      </a:t>
            </a:r>
            <a:r>
              <a:rPr lang="en-US" altLang="en-US" dirty="0"/>
              <a:t>[</a:t>
            </a:r>
            <a:r>
              <a:rPr lang="en-US" dirty="0">
                <a:solidFill>
                  <a:srgbClr val="FF0000"/>
                </a:solidFill>
              </a:rPr>
              <a:t>H</a:t>
            </a:r>
            <a:r>
              <a:rPr lang="en-US" baseline="30000" dirty="0">
                <a:solidFill>
                  <a:srgbClr val="FF0000"/>
                </a:solidFill>
              </a:rPr>
              <a:t>+</a:t>
            </a:r>
            <a:r>
              <a:rPr lang="en-US" altLang="en-US" dirty="0"/>
              <a:t>] &lt; 1 × 10</a:t>
            </a:r>
            <a:r>
              <a:rPr lang="en-US" altLang="en-US" baseline="30000" dirty="0"/>
              <a:t>−7</a:t>
            </a:r>
            <a:r>
              <a:rPr lang="en-US" altLang="en-US" i="1" dirty="0"/>
              <a:t>M </a:t>
            </a:r>
          </a:p>
          <a:p>
            <a:pPr lvl="2"/>
            <a:r>
              <a:rPr lang="en-US" dirty="0">
                <a:solidFill>
                  <a:srgbClr val="00B0F0"/>
                </a:solidFill>
              </a:rPr>
              <a:t>Higher pH indicates greater alkalinity</a:t>
            </a:r>
          </a:p>
        </p:txBody>
      </p:sp>
      <p:sp>
        <p:nvSpPr>
          <p:cNvPr id="5" name="TextBox 4">
            <a:extLst>
              <a:ext uri="{FF2B5EF4-FFF2-40B4-BE49-F238E27FC236}">
                <a16:creationId xmlns:a16="http://schemas.microsoft.com/office/drawing/2014/main" id="{8D677D9B-616E-44B0-8C7D-A6AF00596B05}"/>
              </a:ext>
            </a:extLst>
          </p:cNvPr>
          <p:cNvSpPr txBox="1"/>
          <p:nvPr/>
        </p:nvSpPr>
        <p:spPr>
          <a:xfrm>
            <a:off x="4038600" y="1600200"/>
            <a:ext cx="1143000" cy="381000"/>
          </a:xfrm>
          <a:prstGeom prst="rect">
            <a:avLst/>
          </a:prstGeom>
          <a:noFill/>
        </p:spPr>
        <p:txBody>
          <a:bodyPr wrap="square" rtlCol="0">
            <a:spAutoFit/>
          </a:bodyPr>
          <a:lstStyle/>
          <a:p>
            <a:pPr algn="ctr"/>
            <a:r>
              <a:rPr lang="en-US" b="1" dirty="0"/>
              <a:t>Neutral</a:t>
            </a:r>
          </a:p>
        </p:txBody>
      </p:sp>
      <p:sp>
        <p:nvSpPr>
          <p:cNvPr id="6" name="TextBox 5">
            <a:extLst>
              <a:ext uri="{FF2B5EF4-FFF2-40B4-BE49-F238E27FC236}">
                <a16:creationId xmlns:a16="http://schemas.microsoft.com/office/drawing/2014/main" id="{A0A56DDB-D10D-48A6-8E87-7C3FA36317C6}"/>
              </a:ext>
            </a:extLst>
          </p:cNvPr>
          <p:cNvSpPr txBox="1"/>
          <p:nvPr/>
        </p:nvSpPr>
        <p:spPr>
          <a:xfrm>
            <a:off x="4076700" y="2167978"/>
            <a:ext cx="1066800" cy="384721"/>
          </a:xfrm>
          <a:prstGeom prst="rect">
            <a:avLst/>
          </a:prstGeom>
          <a:solidFill>
            <a:srgbClr val="FFFF00"/>
          </a:solidFill>
        </p:spPr>
        <p:txBody>
          <a:bodyPr wrap="square" rtlCol="0">
            <a:spAutoFit/>
          </a:bodyPr>
          <a:lstStyle/>
          <a:p>
            <a:pPr algn="ctr"/>
            <a:r>
              <a:rPr lang="en-US" dirty="0"/>
              <a:t>10</a:t>
            </a:r>
            <a:r>
              <a:rPr lang="en-US" baseline="30000" dirty="0"/>
              <a:t>-7</a:t>
            </a:r>
            <a:r>
              <a:rPr lang="en-US" dirty="0"/>
              <a:t> M</a:t>
            </a:r>
          </a:p>
        </p:txBody>
      </p:sp>
      <p:sp>
        <p:nvSpPr>
          <p:cNvPr id="8" name="TextBox 7">
            <a:extLst>
              <a:ext uri="{FF2B5EF4-FFF2-40B4-BE49-F238E27FC236}">
                <a16:creationId xmlns:a16="http://schemas.microsoft.com/office/drawing/2014/main" id="{F1FECC66-AC70-40FF-B471-E058693442EE}"/>
              </a:ext>
            </a:extLst>
          </p:cNvPr>
          <p:cNvSpPr txBox="1"/>
          <p:nvPr/>
        </p:nvSpPr>
        <p:spPr>
          <a:xfrm>
            <a:off x="6559251" y="2153195"/>
            <a:ext cx="1066800" cy="384721"/>
          </a:xfrm>
          <a:prstGeom prst="rect">
            <a:avLst/>
          </a:prstGeom>
          <a:solidFill>
            <a:srgbClr val="FFFF00"/>
          </a:solidFill>
        </p:spPr>
        <p:txBody>
          <a:bodyPr wrap="square" rtlCol="0">
            <a:spAutoFit/>
          </a:bodyPr>
          <a:lstStyle/>
          <a:p>
            <a:pPr algn="ctr"/>
            <a:r>
              <a:rPr lang="en-US" dirty="0"/>
              <a:t>10</a:t>
            </a:r>
            <a:r>
              <a:rPr lang="en-US" baseline="30000" dirty="0"/>
              <a:t>-11</a:t>
            </a:r>
            <a:r>
              <a:rPr lang="en-US" dirty="0"/>
              <a:t> M</a:t>
            </a:r>
          </a:p>
        </p:txBody>
      </p:sp>
    </p:spTree>
    <p:extLst>
      <p:ext uri="{BB962C8B-B14F-4D97-AF65-F5344CB8AC3E}">
        <p14:creationId xmlns:p14="http://schemas.microsoft.com/office/powerpoint/2010/main" val="160005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9143992" cy="1371600"/>
          </a:xfrm>
        </p:spPr>
        <p:txBody>
          <a:bodyPr/>
          <a:lstStyle/>
          <a:p>
            <a:pPr marL="0" indent="0"/>
            <a:r>
              <a:rPr lang="en-US" dirty="0">
                <a:solidFill>
                  <a:srgbClr val="FFFF00"/>
                </a:solidFill>
              </a:rPr>
              <a:t>The pH Scale</a:t>
            </a:r>
          </a:p>
        </p:txBody>
      </p:sp>
      <p:pic>
        <p:nvPicPr>
          <p:cNvPr id="7" name="Picture 6">
            <a:extLst>
              <a:ext uri="{FF2B5EF4-FFF2-40B4-BE49-F238E27FC236}">
                <a16:creationId xmlns:a16="http://schemas.microsoft.com/office/drawing/2014/main" id="{77E1A834-C134-48A6-8DC2-992FAD37395D}"/>
              </a:ext>
            </a:extLst>
          </p:cNvPr>
          <p:cNvPicPr>
            <a:picLocks noChangeAspect="1"/>
          </p:cNvPicPr>
          <p:nvPr/>
        </p:nvPicPr>
        <p:blipFill>
          <a:blip r:embed="rId3"/>
          <a:stretch>
            <a:fillRect/>
          </a:stretch>
        </p:blipFill>
        <p:spPr>
          <a:xfrm>
            <a:off x="92365" y="1524000"/>
            <a:ext cx="8959269" cy="3451968"/>
          </a:xfrm>
          <a:prstGeom prst="rect">
            <a:avLst/>
          </a:prstGeom>
        </p:spPr>
      </p:pic>
      <p:sp>
        <p:nvSpPr>
          <p:cNvPr id="11" name="Text Placeholder 8">
            <a:extLst>
              <a:ext uri="{FF2B5EF4-FFF2-40B4-BE49-F238E27FC236}">
                <a16:creationId xmlns:a16="http://schemas.microsoft.com/office/drawing/2014/main" id="{A0C4F217-F8EF-4A60-9AA8-12727CD8E737}"/>
              </a:ext>
            </a:extLst>
          </p:cNvPr>
          <p:cNvSpPr>
            <a:spLocks noGrp="1"/>
          </p:cNvSpPr>
          <p:nvPr>
            <p:ph type="body" sz="quarter" idx="12"/>
          </p:nvPr>
        </p:nvSpPr>
        <p:spPr>
          <a:xfrm>
            <a:off x="2514600" y="4381500"/>
            <a:ext cx="4267200" cy="2324100"/>
          </a:xfrm>
          <a:solidFill>
            <a:schemeClr val="bg1"/>
          </a:solidFill>
        </p:spPr>
        <p:txBody>
          <a:bodyPr lIns="182503" tIns="91250"/>
          <a:lstStyle/>
          <a:p>
            <a:pPr marL="1586" lvl="1" indent="0" algn="ctr">
              <a:spcBef>
                <a:spcPts val="600"/>
              </a:spcBef>
              <a:buNone/>
            </a:pPr>
            <a:r>
              <a:rPr lang="en-US" sz="2700" b="1" dirty="0">
                <a:solidFill>
                  <a:srgbClr val="5B8F22"/>
                </a:solidFill>
              </a:rPr>
              <a:t>Neutral:</a:t>
            </a:r>
            <a:r>
              <a:rPr lang="en-US" sz="2700" b="1" dirty="0"/>
              <a:t> </a:t>
            </a:r>
          </a:p>
          <a:p>
            <a:pPr marL="1586" lvl="1" indent="0" algn="ctr">
              <a:spcBef>
                <a:spcPts val="600"/>
              </a:spcBef>
              <a:buNone/>
            </a:pPr>
            <a:r>
              <a:rPr lang="en-US" sz="2700" dirty="0"/>
              <a:t>pH at 7</a:t>
            </a:r>
          </a:p>
          <a:p>
            <a:pPr marL="0" lvl="2" indent="0" algn="ctr">
              <a:buNone/>
            </a:pPr>
            <a:r>
              <a:rPr lang="en-US" altLang="en-US" sz="2400" dirty="0"/>
              <a:t>[</a:t>
            </a:r>
            <a:r>
              <a:rPr lang="en-US" sz="2400" dirty="0">
                <a:solidFill>
                  <a:srgbClr val="FF0000"/>
                </a:solidFill>
              </a:rPr>
              <a:t>H</a:t>
            </a:r>
            <a:r>
              <a:rPr lang="en-US" sz="2400" baseline="30000" dirty="0">
                <a:solidFill>
                  <a:srgbClr val="FF0000"/>
                </a:solidFill>
              </a:rPr>
              <a:t>+</a:t>
            </a:r>
            <a:r>
              <a:rPr lang="en-US" altLang="en-US" sz="2400" dirty="0"/>
              <a:t>] </a:t>
            </a:r>
            <a:r>
              <a:rPr lang="en-US" sz="2400" dirty="0">
                <a:solidFill>
                  <a:srgbClr val="00B0F0"/>
                </a:solidFill>
              </a:rPr>
              <a:t>= </a:t>
            </a:r>
            <a:r>
              <a:rPr lang="en-US" altLang="en-US" sz="2400" dirty="0"/>
              <a:t>10</a:t>
            </a:r>
            <a:r>
              <a:rPr lang="en-US" altLang="en-US" sz="2400" baseline="30000" dirty="0"/>
              <a:t>−7</a:t>
            </a:r>
            <a:r>
              <a:rPr lang="en-US" altLang="en-US" sz="2400" i="1" dirty="0"/>
              <a:t>M   </a:t>
            </a:r>
            <a:r>
              <a:rPr lang="en-US" sz="2400" dirty="0">
                <a:solidFill>
                  <a:srgbClr val="7030A0"/>
                </a:solidFill>
              </a:rPr>
              <a:t>[</a:t>
            </a:r>
            <a:r>
              <a:rPr lang="en-US" sz="2400" dirty="0">
                <a:solidFill>
                  <a:srgbClr val="00B0F0"/>
                </a:solidFill>
              </a:rPr>
              <a:t>OH</a:t>
            </a:r>
            <a:r>
              <a:rPr lang="en-US" sz="2400" baseline="30000" dirty="0">
                <a:solidFill>
                  <a:srgbClr val="00B0F0"/>
                </a:solidFill>
              </a:rPr>
              <a:t>-</a:t>
            </a:r>
            <a:r>
              <a:rPr lang="en-US" sz="2400" dirty="0">
                <a:solidFill>
                  <a:srgbClr val="7030A0"/>
                </a:solidFill>
              </a:rPr>
              <a:t>]</a:t>
            </a:r>
            <a:r>
              <a:rPr lang="en-US" altLang="en-US" sz="2400" dirty="0"/>
              <a:t> = 10</a:t>
            </a:r>
            <a:r>
              <a:rPr lang="en-US" altLang="en-US" sz="2400" baseline="30000" dirty="0"/>
              <a:t>−7</a:t>
            </a:r>
            <a:r>
              <a:rPr lang="en-US" altLang="en-US" sz="2400" i="1" dirty="0"/>
              <a:t>M </a:t>
            </a:r>
          </a:p>
          <a:p>
            <a:pPr marL="0" lvl="2" indent="0" algn="ctr">
              <a:buNone/>
            </a:pPr>
            <a:r>
              <a:rPr lang="en-US" altLang="en-US" sz="2400" dirty="0"/>
              <a:t>[</a:t>
            </a:r>
            <a:r>
              <a:rPr lang="en-US" sz="2400" dirty="0">
                <a:solidFill>
                  <a:srgbClr val="FF0000"/>
                </a:solidFill>
              </a:rPr>
              <a:t>H</a:t>
            </a:r>
            <a:r>
              <a:rPr lang="en-US" sz="2400" baseline="30000" dirty="0">
                <a:solidFill>
                  <a:srgbClr val="FF0000"/>
                </a:solidFill>
              </a:rPr>
              <a:t>+</a:t>
            </a:r>
            <a:r>
              <a:rPr lang="en-US" altLang="en-US" sz="2400" dirty="0"/>
              <a:t>] </a:t>
            </a:r>
            <a:r>
              <a:rPr lang="en-US" sz="2400" dirty="0">
                <a:solidFill>
                  <a:srgbClr val="00B0F0"/>
                </a:solidFill>
              </a:rPr>
              <a:t>= </a:t>
            </a:r>
            <a:r>
              <a:rPr lang="en-US" sz="2400" dirty="0">
                <a:solidFill>
                  <a:srgbClr val="7030A0"/>
                </a:solidFill>
              </a:rPr>
              <a:t>[</a:t>
            </a:r>
            <a:r>
              <a:rPr lang="en-US" sz="2400" dirty="0">
                <a:solidFill>
                  <a:srgbClr val="00B0F0"/>
                </a:solidFill>
              </a:rPr>
              <a:t>OH</a:t>
            </a:r>
            <a:r>
              <a:rPr lang="en-US" sz="2400" baseline="30000" dirty="0">
                <a:solidFill>
                  <a:srgbClr val="00B0F0"/>
                </a:solidFill>
              </a:rPr>
              <a:t>-</a:t>
            </a:r>
            <a:r>
              <a:rPr lang="en-US" sz="2400" dirty="0">
                <a:solidFill>
                  <a:srgbClr val="7030A0"/>
                </a:solidFill>
              </a:rPr>
              <a:t>]</a:t>
            </a:r>
            <a:endParaRPr lang="en-US" altLang="en-US" sz="2400" i="1" dirty="0"/>
          </a:p>
        </p:txBody>
      </p:sp>
      <p:sp>
        <p:nvSpPr>
          <p:cNvPr id="5" name="TextBox 4">
            <a:extLst>
              <a:ext uri="{FF2B5EF4-FFF2-40B4-BE49-F238E27FC236}">
                <a16:creationId xmlns:a16="http://schemas.microsoft.com/office/drawing/2014/main" id="{13E2C3E2-1943-448B-B99F-F908BAA80E20}"/>
              </a:ext>
            </a:extLst>
          </p:cNvPr>
          <p:cNvSpPr txBox="1"/>
          <p:nvPr/>
        </p:nvSpPr>
        <p:spPr>
          <a:xfrm>
            <a:off x="4038600" y="1600200"/>
            <a:ext cx="1143000" cy="381000"/>
          </a:xfrm>
          <a:prstGeom prst="rect">
            <a:avLst/>
          </a:prstGeom>
          <a:noFill/>
        </p:spPr>
        <p:txBody>
          <a:bodyPr wrap="square" rtlCol="0">
            <a:spAutoFit/>
          </a:bodyPr>
          <a:lstStyle/>
          <a:p>
            <a:pPr algn="ctr"/>
            <a:r>
              <a:rPr lang="en-US" b="1" dirty="0"/>
              <a:t>Neutral</a:t>
            </a:r>
          </a:p>
        </p:txBody>
      </p:sp>
      <p:sp>
        <p:nvSpPr>
          <p:cNvPr id="6" name="TextBox 5">
            <a:extLst>
              <a:ext uri="{FF2B5EF4-FFF2-40B4-BE49-F238E27FC236}">
                <a16:creationId xmlns:a16="http://schemas.microsoft.com/office/drawing/2014/main" id="{FFD28AE2-A591-42BD-AA59-226F332FB250}"/>
              </a:ext>
            </a:extLst>
          </p:cNvPr>
          <p:cNvSpPr txBox="1"/>
          <p:nvPr/>
        </p:nvSpPr>
        <p:spPr>
          <a:xfrm>
            <a:off x="4076700" y="2167978"/>
            <a:ext cx="1066800" cy="384721"/>
          </a:xfrm>
          <a:prstGeom prst="rect">
            <a:avLst/>
          </a:prstGeom>
          <a:solidFill>
            <a:srgbClr val="FFFF00"/>
          </a:solidFill>
        </p:spPr>
        <p:txBody>
          <a:bodyPr wrap="square" rtlCol="0">
            <a:spAutoFit/>
          </a:bodyPr>
          <a:lstStyle/>
          <a:p>
            <a:pPr algn="ctr"/>
            <a:r>
              <a:rPr lang="en-US" dirty="0"/>
              <a:t>10</a:t>
            </a:r>
            <a:r>
              <a:rPr lang="en-US" baseline="30000" dirty="0"/>
              <a:t>-7</a:t>
            </a:r>
            <a:r>
              <a:rPr lang="en-US" dirty="0"/>
              <a:t> M</a:t>
            </a:r>
          </a:p>
        </p:txBody>
      </p:sp>
    </p:spTree>
    <p:extLst>
      <p:ext uri="{BB962C8B-B14F-4D97-AF65-F5344CB8AC3E}">
        <p14:creationId xmlns:p14="http://schemas.microsoft.com/office/powerpoint/2010/main" val="290966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343400" y="1377153"/>
            <a:ext cx="4648200" cy="5480848"/>
          </a:xfrm>
        </p:spPr>
        <p:txBody>
          <a:bodyPr lIns="182503" tIns="91250"/>
          <a:lstStyle/>
          <a:p>
            <a:pPr lvl="1"/>
            <a:r>
              <a:rPr lang="en-US" sz="2700" b="1" dirty="0">
                <a:solidFill>
                  <a:srgbClr val="5B8F22"/>
                </a:solidFill>
              </a:rPr>
              <a:t>acidity:</a:t>
            </a:r>
            <a:r>
              <a:rPr lang="en-US" sz="2700" b="1" dirty="0"/>
              <a:t> </a:t>
            </a:r>
            <a:r>
              <a:rPr lang="en-US" sz="2700" dirty="0"/>
              <a:t> pH below 7</a:t>
            </a:r>
          </a:p>
          <a:p>
            <a:pPr lvl="2"/>
            <a:r>
              <a:rPr lang="en-US" altLang="en-US" dirty="0"/>
              <a:t>[</a:t>
            </a:r>
            <a:r>
              <a:rPr lang="en-US" dirty="0">
                <a:solidFill>
                  <a:srgbClr val="FF0000"/>
                </a:solidFill>
              </a:rPr>
              <a:t>H</a:t>
            </a:r>
            <a:r>
              <a:rPr lang="en-US" baseline="30000" dirty="0">
                <a:solidFill>
                  <a:srgbClr val="FF0000"/>
                </a:solidFill>
              </a:rPr>
              <a:t>+</a:t>
            </a:r>
            <a:r>
              <a:rPr lang="en-US" altLang="en-US" dirty="0"/>
              <a:t>] &gt; 1 × 10</a:t>
            </a:r>
            <a:r>
              <a:rPr lang="en-US" altLang="en-US" baseline="30000" dirty="0"/>
              <a:t>−7</a:t>
            </a:r>
            <a:r>
              <a:rPr lang="en-US" altLang="en-US" i="1" dirty="0"/>
              <a:t>M</a:t>
            </a:r>
            <a:endParaRPr lang="en-US" dirty="0">
              <a:solidFill>
                <a:srgbClr val="FF0000"/>
              </a:solidFill>
            </a:endParaRPr>
          </a:p>
          <a:p>
            <a:pPr lvl="2"/>
            <a:r>
              <a:rPr lang="en-US" dirty="0">
                <a:solidFill>
                  <a:srgbClr val="FF0000"/>
                </a:solidFill>
              </a:rPr>
              <a:t>Lower pH indicates greater acidity</a:t>
            </a:r>
            <a:r>
              <a:rPr lang="en-US" altLang="en-US" dirty="0"/>
              <a:t> </a:t>
            </a:r>
          </a:p>
          <a:p>
            <a:pPr lvl="1">
              <a:spcBef>
                <a:spcPts val="1800"/>
              </a:spcBef>
            </a:pPr>
            <a:r>
              <a:rPr lang="en-US" sz="2700" b="1" dirty="0">
                <a:solidFill>
                  <a:srgbClr val="5B8F22"/>
                </a:solidFill>
              </a:rPr>
              <a:t>alkalinity:</a:t>
            </a:r>
            <a:r>
              <a:rPr lang="en-US" sz="2700" b="1" dirty="0"/>
              <a:t>  </a:t>
            </a:r>
            <a:r>
              <a:rPr lang="en-US" sz="2700" dirty="0"/>
              <a:t>pH above 7</a:t>
            </a:r>
          </a:p>
          <a:p>
            <a:pPr lvl="2"/>
            <a:r>
              <a:rPr lang="en-US" dirty="0">
                <a:solidFill>
                  <a:srgbClr val="7030A0"/>
                </a:solidFill>
              </a:rPr>
              <a:t>[</a:t>
            </a:r>
            <a:r>
              <a:rPr lang="en-US" dirty="0">
                <a:solidFill>
                  <a:srgbClr val="00B0F0"/>
                </a:solidFill>
              </a:rPr>
              <a:t>OH</a:t>
            </a:r>
            <a:r>
              <a:rPr lang="en-US" baseline="30000" dirty="0">
                <a:solidFill>
                  <a:srgbClr val="00B0F0"/>
                </a:solidFill>
              </a:rPr>
              <a:t>-</a:t>
            </a:r>
            <a:r>
              <a:rPr lang="en-US" dirty="0">
                <a:solidFill>
                  <a:srgbClr val="7030A0"/>
                </a:solidFill>
              </a:rPr>
              <a:t>]</a:t>
            </a:r>
            <a:r>
              <a:rPr lang="en-US" altLang="en-US" dirty="0"/>
              <a:t> &gt; 1 × 10</a:t>
            </a:r>
            <a:r>
              <a:rPr lang="en-US" altLang="en-US" baseline="30000" dirty="0"/>
              <a:t>−7</a:t>
            </a:r>
            <a:r>
              <a:rPr lang="en-US" altLang="en-US" i="1" dirty="0"/>
              <a:t>M </a:t>
            </a:r>
          </a:p>
          <a:p>
            <a:pPr lvl="2"/>
            <a:r>
              <a:rPr lang="en-US" dirty="0">
                <a:solidFill>
                  <a:srgbClr val="00B0F0"/>
                </a:solidFill>
              </a:rPr>
              <a:t>Higher pH indicates greater alkalinity</a:t>
            </a:r>
          </a:p>
          <a:p>
            <a:pPr lvl="1">
              <a:spcBef>
                <a:spcPts val="1800"/>
              </a:spcBef>
            </a:pPr>
            <a:r>
              <a:rPr lang="en-US" sz="2700" b="1" dirty="0">
                <a:solidFill>
                  <a:srgbClr val="5B8F22"/>
                </a:solidFill>
              </a:rPr>
              <a:t>Neutral:</a:t>
            </a:r>
            <a:r>
              <a:rPr lang="en-US" sz="2700" b="1" dirty="0"/>
              <a:t> </a:t>
            </a:r>
            <a:r>
              <a:rPr lang="en-US" sz="2700" dirty="0"/>
              <a:t>pH at 7</a:t>
            </a:r>
          </a:p>
          <a:p>
            <a:pPr marL="747713" lvl="2" indent="0">
              <a:buNone/>
            </a:pPr>
            <a:r>
              <a:rPr lang="en-US" altLang="en-US" sz="2000" dirty="0"/>
              <a:t>[</a:t>
            </a:r>
            <a:r>
              <a:rPr lang="en-US" sz="2000" dirty="0">
                <a:solidFill>
                  <a:srgbClr val="FF0000"/>
                </a:solidFill>
              </a:rPr>
              <a:t>H</a:t>
            </a:r>
            <a:r>
              <a:rPr lang="en-US" sz="2000" baseline="30000" dirty="0">
                <a:solidFill>
                  <a:srgbClr val="FF0000"/>
                </a:solidFill>
              </a:rPr>
              <a:t>+</a:t>
            </a:r>
            <a:r>
              <a:rPr lang="en-US" altLang="en-US" sz="2000" dirty="0"/>
              <a:t>] </a:t>
            </a:r>
            <a:r>
              <a:rPr lang="en-US" sz="2000" dirty="0">
                <a:solidFill>
                  <a:srgbClr val="00B0F0"/>
                </a:solidFill>
              </a:rPr>
              <a:t>= </a:t>
            </a:r>
            <a:r>
              <a:rPr lang="en-US" altLang="en-US" sz="2000" dirty="0"/>
              <a:t>10</a:t>
            </a:r>
            <a:r>
              <a:rPr lang="en-US" altLang="en-US" sz="2000" baseline="30000" dirty="0"/>
              <a:t>−7</a:t>
            </a:r>
            <a:r>
              <a:rPr lang="en-US" altLang="en-US" sz="2000" i="1" dirty="0"/>
              <a:t>M   </a:t>
            </a:r>
            <a:r>
              <a:rPr lang="en-US" sz="2000" dirty="0">
                <a:solidFill>
                  <a:srgbClr val="7030A0"/>
                </a:solidFill>
              </a:rPr>
              <a:t>[</a:t>
            </a:r>
            <a:r>
              <a:rPr lang="en-US" sz="2000" dirty="0">
                <a:solidFill>
                  <a:srgbClr val="00B0F0"/>
                </a:solidFill>
              </a:rPr>
              <a:t>OH</a:t>
            </a:r>
            <a:r>
              <a:rPr lang="en-US" sz="2000" baseline="30000" dirty="0">
                <a:solidFill>
                  <a:srgbClr val="00B0F0"/>
                </a:solidFill>
              </a:rPr>
              <a:t>-</a:t>
            </a:r>
            <a:r>
              <a:rPr lang="en-US" sz="2000" dirty="0">
                <a:solidFill>
                  <a:srgbClr val="7030A0"/>
                </a:solidFill>
              </a:rPr>
              <a:t>]</a:t>
            </a:r>
            <a:r>
              <a:rPr lang="en-US" altLang="en-US" sz="2000" dirty="0"/>
              <a:t> = 10</a:t>
            </a:r>
            <a:r>
              <a:rPr lang="en-US" altLang="en-US" sz="2000" baseline="30000" dirty="0"/>
              <a:t>−7</a:t>
            </a:r>
            <a:r>
              <a:rPr lang="en-US" altLang="en-US" sz="2000" i="1" dirty="0"/>
              <a:t>M </a:t>
            </a:r>
          </a:p>
          <a:p>
            <a:pPr marL="1603375" lvl="2" indent="0">
              <a:buNone/>
            </a:pPr>
            <a:r>
              <a:rPr lang="en-US" altLang="en-US" sz="2000" dirty="0"/>
              <a:t>[</a:t>
            </a:r>
            <a:r>
              <a:rPr lang="en-US" sz="2000" dirty="0">
                <a:solidFill>
                  <a:srgbClr val="FF0000"/>
                </a:solidFill>
              </a:rPr>
              <a:t>H</a:t>
            </a:r>
            <a:r>
              <a:rPr lang="en-US" sz="2000" baseline="30000" dirty="0">
                <a:solidFill>
                  <a:srgbClr val="FF0000"/>
                </a:solidFill>
              </a:rPr>
              <a:t>+</a:t>
            </a:r>
            <a:r>
              <a:rPr lang="en-US" altLang="en-US" sz="2000" dirty="0"/>
              <a:t>] </a:t>
            </a:r>
            <a:r>
              <a:rPr lang="en-US" sz="2000" dirty="0">
                <a:solidFill>
                  <a:srgbClr val="00B0F0"/>
                </a:solidFill>
              </a:rPr>
              <a:t>= </a:t>
            </a:r>
            <a:r>
              <a:rPr lang="en-US" sz="2000" dirty="0">
                <a:solidFill>
                  <a:srgbClr val="7030A0"/>
                </a:solidFill>
              </a:rPr>
              <a:t>[</a:t>
            </a:r>
            <a:r>
              <a:rPr lang="en-US" sz="2000" dirty="0">
                <a:solidFill>
                  <a:srgbClr val="00B0F0"/>
                </a:solidFill>
              </a:rPr>
              <a:t>OH</a:t>
            </a:r>
            <a:r>
              <a:rPr lang="en-US" sz="2000" baseline="30000" dirty="0">
                <a:solidFill>
                  <a:srgbClr val="00B0F0"/>
                </a:solidFill>
              </a:rPr>
              <a:t>-</a:t>
            </a:r>
            <a:r>
              <a:rPr lang="en-US" sz="2000" dirty="0">
                <a:solidFill>
                  <a:srgbClr val="7030A0"/>
                </a:solidFill>
              </a:rPr>
              <a:t>]</a:t>
            </a:r>
            <a:endParaRPr lang="en-US" altLang="en-US" sz="2000" i="1" dirty="0"/>
          </a:p>
          <a:p>
            <a:pPr marL="456374" lvl="2" indent="0">
              <a:buNone/>
            </a:pPr>
            <a:endParaRPr lang="en-US" sz="2700" dirty="0">
              <a:solidFill>
                <a:srgbClr val="00B0F0"/>
              </a:solidFill>
            </a:endParaRPr>
          </a:p>
        </p:txBody>
      </p:sp>
      <p:sp>
        <p:nvSpPr>
          <p:cNvPr id="2" name="Title 1"/>
          <p:cNvSpPr>
            <a:spLocks noGrp="1"/>
          </p:cNvSpPr>
          <p:nvPr>
            <p:ph type="title"/>
          </p:nvPr>
        </p:nvSpPr>
        <p:spPr>
          <a:xfrm>
            <a:off x="12" y="0"/>
            <a:ext cx="9143992" cy="1371600"/>
          </a:xfrm>
        </p:spPr>
        <p:txBody>
          <a:bodyPr/>
          <a:lstStyle/>
          <a:p>
            <a:pPr marL="0" indent="0"/>
            <a:r>
              <a:rPr lang="en-US" dirty="0">
                <a:solidFill>
                  <a:srgbClr val="FFFF00"/>
                </a:solidFill>
              </a:rPr>
              <a:t>The pH Scale</a:t>
            </a:r>
          </a:p>
        </p:txBody>
      </p:sp>
      <p:pic>
        <p:nvPicPr>
          <p:cNvPr id="31748" name="Picture 4" descr="File:PH scale.pn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18143" y="1377179"/>
            <a:ext cx="4305264" cy="548084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4113" y="457200"/>
            <a:ext cx="2715332"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352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wipe(left)">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wipe(left)">
                                      <p:cBhvr>
                                        <p:cTn id="4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21" y="1371600"/>
            <a:ext cx="9143979" cy="4572000"/>
          </a:xfrm>
        </p:spPr>
        <p:txBody>
          <a:bodyPr lIns="182503" tIns="91250">
            <a:noAutofit/>
          </a:bodyPr>
          <a:lstStyle/>
          <a:p>
            <a:pPr marL="681038" lvl="1" indent="-341313"/>
            <a:r>
              <a:rPr lang="en-US" sz="2800" b="1" dirty="0">
                <a:solidFill>
                  <a:srgbClr val="5B8F22"/>
                </a:solidFill>
              </a:rPr>
              <a:t>p</a:t>
            </a:r>
            <a:r>
              <a:rPr lang="en-US" sz="2800" b="1" dirty="0">
                <a:solidFill>
                  <a:srgbClr val="00B0F0"/>
                </a:solidFill>
              </a:rPr>
              <a:t>OH</a:t>
            </a:r>
            <a:r>
              <a:rPr lang="en-US" sz="2800" dirty="0"/>
              <a:t> is a measure of the hydroxide ion concentration ([</a:t>
            </a:r>
            <a:r>
              <a:rPr lang="en-US" sz="2800" dirty="0">
                <a:solidFill>
                  <a:srgbClr val="00B0F0"/>
                </a:solidFill>
              </a:rPr>
              <a:t>OH</a:t>
            </a:r>
            <a:r>
              <a:rPr lang="en-US" sz="2800" baseline="30000" dirty="0">
                <a:solidFill>
                  <a:srgbClr val="00B0F0"/>
                </a:solidFill>
              </a:rPr>
              <a:t>–</a:t>
            </a:r>
            <a:r>
              <a:rPr lang="en-US" sz="2800" dirty="0"/>
              <a:t>]) in an aqueous solution </a:t>
            </a:r>
          </a:p>
          <a:p>
            <a:pPr marL="0" lvl="1" indent="0" algn="ctr">
              <a:buNone/>
            </a:pPr>
            <a:r>
              <a:rPr lang="en-US" sz="2800" dirty="0"/>
              <a:t>p</a:t>
            </a:r>
            <a:r>
              <a:rPr lang="en-US" sz="2800" dirty="0">
                <a:solidFill>
                  <a:srgbClr val="00B0F0"/>
                </a:solidFill>
              </a:rPr>
              <a:t>OH</a:t>
            </a:r>
            <a:r>
              <a:rPr lang="en-US" sz="2800" dirty="0"/>
              <a:t> = –log</a:t>
            </a:r>
            <a:r>
              <a:rPr lang="en-US" sz="2800" baseline="-25000" dirty="0"/>
              <a:t>10</a:t>
            </a:r>
            <a:r>
              <a:rPr lang="en-US" sz="2800" dirty="0"/>
              <a:t>[</a:t>
            </a:r>
            <a:r>
              <a:rPr lang="en-US" sz="2800" dirty="0">
                <a:solidFill>
                  <a:srgbClr val="00B0F0"/>
                </a:solidFill>
              </a:rPr>
              <a:t>OH</a:t>
            </a:r>
            <a:r>
              <a:rPr lang="en-US" sz="2800" baseline="30000" dirty="0">
                <a:solidFill>
                  <a:srgbClr val="00B0F0"/>
                </a:solidFill>
              </a:rPr>
              <a:t>–</a:t>
            </a:r>
            <a:r>
              <a:rPr lang="en-US" sz="2800" dirty="0"/>
              <a:t>]</a:t>
            </a:r>
          </a:p>
          <a:p>
            <a:pPr marL="0" lvl="1" indent="0" algn="ctr">
              <a:buNone/>
            </a:pPr>
            <a:endParaRPr lang="en-US" sz="2800" dirty="0"/>
          </a:p>
          <a:p>
            <a:pPr marL="911225" lvl="1" indent="-336550"/>
            <a:r>
              <a:rPr lang="en-US" sz="3200" dirty="0">
                <a:solidFill>
                  <a:srgbClr val="00B050"/>
                </a:solidFill>
              </a:rPr>
              <a:t>p</a:t>
            </a:r>
            <a:r>
              <a:rPr lang="en-US" sz="3200" dirty="0">
                <a:solidFill>
                  <a:srgbClr val="FF0000"/>
                </a:solidFill>
              </a:rPr>
              <a:t>H</a:t>
            </a:r>
            <a:r>
              <a:rPr lang="en-US" sz="3200" dirty="0">
                <a:solidFill>
                  <a:srgbClr val="00B050"/>
                </a:solidFill>
              </a:rPr>
              <a:t> and p</a:t>
            </a:r>
            <a:r>
              <a:rPr lang="en-US" sz="3200" dirty="0">
                <a:solidFill>
                  <a:srgbClr val="00B0F0"/>
                </a:solidFill>
              </a:rPr>
              <a:t>OH</a:t>
            </a:r>
            <a:r>
              <a:rPr lang="en-US" sz="3200" dirty="0">
                <a:solidFill>
                  <a:srgbClr val="00B050"/>
                </a:solidFill>
              </a:rPr>
              <a:t> are inversely related</a:t>
            </a:r>
          </a:p>
          <a:p>
            <a:pPr marL="1376694" lvl="2" indent="-232884"/>
            <a:r>
              <a:rPr lang="en-US" sz="2800" dirty="0"/>
              <a:t>As pH increases, p</a:t>
            </a:r>
            <a:r>
              <a:rPr lang="en-US" sz="2800" dirty="0">
                <a:solidFill>
                  <a:srgbClr val="00B0F0"/>
                </a:solidFill>
              </a:rPr>
              <a:t>OH</a:t>
            </a:r>
            <a:r>
              <a:rPr lang="en-US" sz="2800" dirty="0"/>
              <a:t> decreases</a:t>
            </a:r>
          </a:p>
          <a:p>
            <a:pPr marL="1376694" lvl="2" indent="-232884"/>
            <a:r>
              <a:rPr lang="en-US" sz="2800" dirty="0">
                <a:solidFill>
                  <a:srgbClr val="00B050"/>
                </a:solidFill>
              </a:rPr>
              <a:t>Acids have low p</a:t>
            </a:r>
            <a:r>
              <a:rPr lang="en-US" sz="2800" dirty="0">
                <a:solidFill>
                  <a:srgbClr val="FF0000"/>
                </a:solidFill>
              </a:rPr>
              <a:t>H</a:t>
            </a:r>
            <a:r>
              <a:rPr lang="en-US" sz="2800" dirty="0">
                <a:solidFill>
                  <a:srgbClr val="00B050"/>
                </a:solidFill>
              </a:rPr>
              <a:t>, high p</a:t>
            </a:r>
            <a:r>
              <a:rPr lang="en-US" sz="2800" dirty="0">
                <a:solidFill>
                  <a:srgbClr val="00B0F0"/>
                </a:solidFill>
              </a:rPr>
              <a:t>OH</a:t>
            </a:r>
          </a:p>
          <a:p>
            <a:pPr marL="1376694" lvl="2" indent="-232884"/>
            <a:r>
              <a:rPr lang="en-US" sz="2800" dirty="0"/>
              <a:t>Bases have high p</a:t>
            </a:r>
            <a:r>
              <a:rPr lang="en-US" sz="2800" dirty="0">
                <a:solidFill>
                  <a:srgbClr val="FF0000"/>
                </a:solidFill>
              </a:rPr>
              <a:t>H</a:t>
            </a:r>
            <a:r>
              <a:rPr lang="en-US" sz="2800" dirty="0"/>
              <a:t>, low p</a:t>
            </a:r>
            <a:r>
              <a:rPr lang="en-US" sz="2800" dirty="0">
                <a:solidFill>
                  <a:srgbClr val="00B0F0"/>
                </a:solidFill>
              </a:rPr>
              <a:t>OH</a:t>
            </a:r>
          </a:p>
        </p:txBody>
      </p:sp>
      <p:sp>
        <p:nvSpPr>
          <p:cNvPr id="2" name="Title 1"/>
          <p:cNvSpPr>
            <a:spLocks noGrp="1"/>
          </p:cNvSpPr>
          <p:nvPr>
            <p:ph type="title"/>
          </p:nvPr>
        </p:nvSpPr>
        <p:spPr>
          <a:xfrm>
            <a:off x="12" y="0"/>
            <a:ext cx="9143992" cy="1371600"/>
          </a:xfrm>
        </p:spPr>
        <p:txBody>
          <a:bodyPr/>
          <a:lstStyle/>
          <a:p>
            <a:pPr marL="0" indent="0"/>
            <a:r>
              <a:rPr lang="en-US" dirty="0"/>
              <a:t>p</a:t>
            </a:r>
            <a:r>
              <a:rPr lang="en-US" dirty="0">
                <a:solidFill>
                  <a:srgbClr val="00B0F0"/>
                </a:solidFill>
              </a:rPr>
              <a:t>OH </a:t>
            </a:r>
            <a:r>
              <a:rPr lang="en-US" dirty="0">
                <a:solidFill>
                  <a:srgbClr val="FFC000"/>
                </a:solidFill>
              </a:rPr>
              <a:t>… the “potential” of (OH)</a:t>
            </a:r>
            <a:r>
              <a:rPr lang="en-US" baseline="30000" dirty="0">
                <a:solidFill>
                  <a:srgbClr val="FFC000"/>
                </a:solidFill>
              </a:rPr>
              <a:t>-</a:t>
            </a:r>
            <a:r>
              <a:rPr lang="en-US" dirty="0">
                <a:solidFill>
                  <a:srgbClr val="FFC000"/>
                </a:solidFill>
              </a:rPr>
              <a:t> in solution</a:t>
            </a:r>
          </a:p>
        </p:txBody>
      </p:sp>
    </p:spTree>
    <p:extLst>
      <p:ext uri="{BB962C8B-B14F-4D97-AF65-F5344CB8AC3E}">
        <p14:creationId xmlns:p14="http://schemas.microsoft.com/office/powerpoint/2010/main" val="290876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628" y="3510774"/>
            <a:ext cx="9143979" cy="3347248"/>
          </a:xfrm>
        </p:spPr>
        <p:txBody>
          <a:bodyPr lIns="182503" tIns="91250">
            <a:normAutofit/>
          </a:bodyPr>
          <a:lstStyle/>
          <a:p>
            <a:pPr marL="681224" lvl="1" indent="-224958"/>
            <a:r>
              <a:rPr lang="en-US" b="1" dirty="0">
                <a:solidFill>
                  <a:srgbClr val="5B8F22"/>
                </a:solidFill>
              </a:rPr>
              <a:t>What is the relationship of p</a:t>
            </a:r>
            <a:r>
              <a:rPr lang="en-US" b="1" dirty="0">
                <a:solidFill>
                  <a:srgbClr val="FF0000"/>
                </a:solidFill>
              </a:rPr>
              <a:t>H</a:t>
            </a:r>
            <a:r>
              <a:rPr lang="en-US" b="1" dirty="0">
                <a:solidFill>
                  <a:srgbClr val="5B8F22"/>
                </a:solidFill>
              </a:rPr>
              <a:t> to p</a:t>
            </a:r>
            <a:r>
              <a:rPr lang="en-US" b="1" dirty="0">
                <a:solidFill>
                  <a:srgbClr val="0070C0"/>
                </a:solidFill>
              </a:rPr>
              <a:t>OH</a:t>
            </a:r>
            <a:r>
              <a:rPr lang="en-US" b="1" dirty="0">
                <a:solidFill>
                  <a:srgbClr val="5B8F22"/>
                </a:solidFill>
              </a:rPr>
              <a:t> by number?</a:t>
            </a:r>
            <a:endParaRPr lang="en-US" dirty="0">
              <a:solidFill>
                <a:srgbClr val="00B0F0"/>
              </a:solidFill>
            </a:endParaRPr>
          </a:p>
        </p:txBody>
      </p:sp>
      <p:sp>
        <p:nvSpPr>
          <p:cNvPr id="2" name="Title 1"/>
          <p:cNvSpPr>
            <a:spLocks noGrp="1"/>
          </p:cNvSpPr>
          <p:nvPr>
            <p:ph type="title"/>
          </p:nvPr>
        </p:nvSpPr>
        <p:spPr>
          <a:xfrm>
            <a:off x="12" y="0"/>
            <a:ext cx="9143992" cy="1371600"/>
          </a:xfrm>
        </p:spPr>
        <p:txBody>
          <a:bodyPr/>
          <a:lstStyle/>
          <a:p>
            <a:pPr marL="0" indent="0"/>
            <a:r>
              <a:rPr lang="en-US" dirty="0"/>
              <a:t>p</a:t>
            </a:r>
            <a:r>
              <a:rPr lang="en-US" dirty="0">
                <a:solidFill>
                  <a:srgbClr val="FF0000"/>
                </a:solidFill>
              </a:rPr>
              <a:t>H</a:t>
            </a:r>
            <a:r>
              <a:rPr lang="en-US" dirty="0"/>
              <a:t> and p</a:t>
            </a:r>
            <a:r>
              <a:rPr lang="en-US" dirty="0">
                <a:solidFill>
                  <a:srgbClr val="00B0F0"/>
                </a:solidFill>
              </a:rPr>
              <a:t>OH</a:t>
            </a:r>
          </a:p>
        </p:txBody>
      </p:sp>
      <p:pic>
        <p:nvPicPr>
          <p:cNvPr id="33794" name="Picture 2" descr="File:PHscalenolang.sv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0"/>
            <a:ext cx="7620000" cy="170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73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prstGeom prst="rect">
            <a:avLst/>
          </a:prstGeom>
        </p:spPr>
        <p:txBody>
          <a:bodyPr lIns="182503" tIns="182503" rIns="182251" bIns="91124"/>
          <a:lstStyle/>
          <a:p>
            <a:pPr lvl="1">
              <a:lnSpc>
                <a:spcPct val="100000"/>
              </a:lnSpc>
              <a:spcBef>
                <a:spcPts val="1200"/>
              </a:spcBef>
            </a:pPr>
            <a:r>
              <a:rPr lang="en-US" dirty="0">
                <a:solidFill>
                  <a:srgbClr val="0070C0"/>
                </a:solidFill>
              </a:rPr>
              <a:t>Explain Arrhenius acids and bases based on the dissociation of water.</a:t>
            </a:r>
          </a:p>
          <a:p>
            <a:pPr lvl="1">
              <a:lnSpc>
                <a:spcPct val="100000"/>
              </a:lnSpc>
              <a:spcBef>
                <a:spcPts val="1200"/>
              </a:spcBef>
            </a:pPr>
            <a:r>
              <a:rPr lang="en-US" dirty="0"/>
              <a:t>Define pH and pOH. Use the pH scale to characterize the acidity and basicity of solutions.</a:t>
            </a:r>
          </a:p>
          <a:p>
            <a:pPr lvl="1">
              <a:lnSpc>
                <a:spcPct val="100000"/>
              </a:lnSpc>
              <a:spcBef>
                <a:spcPts val="1200"/>
              </a:spcBef>
            </a:pPr>
            <a:r>
              <a:rPr lang="en-US" dirty="0">
                <a:solidFill>
                  <a:srgbClr val="FF0000"/>
                </a:solidFill>
              </a:rPr>
              <a:t>Convert between pH, pOH, hydrogen ion concentration and hydroxide ion concentration.</a:t>
            </a:r>
          </a:p>
          <a:p>
            <a:pPr lvl="1">
              <a:lnSpc>
                <a:spcPct val="100000"/>
              </a:lnSpc>
              <a:spcBef>
                <a:spcPts val="1200"/>
              </a:spcBef>
            </a:pPr>
            <a:r>
              <a:rPr lang="en-US" dirty="0"/>
              <a:t>Describe Bronsted-Lowry acids and bases.</a:t>
            </a:r>
          </a:p>
          <a:p>
            <a:pPr lvl="1">
              <a:lnSpc>
                <a:spcPct val="100000"/>
              </a:lnSpc>
              <a:spcBef>
                <a:spcPts val="1200"/>
              </a:spcBef>
            </a:pPr>
            <a:r>
              <a:rPr lang="en-US" dirty="0">
                <a:solidFill>
                  <a:srgbClr val="00B050"/>
                </a:solidFill>
              </a:rPr>
              <a:t>Identify conjugate acids and conjugate bases as well as conjugate pairs in a Bronsted-Lowry acid–base reaction.</a:t>
            </a:r>
          </a:p>
          <a:p>
            <a:pPr lvl="1">
              <a:lnSpc>
                <a:spcPct val="100000"/>
              </a:lnSpc>
              <a:spcBef>
                <a:spcPts val="1200"/>
              </a:spcBef>
            </a:pPr>
            <a:r>
              <a:rPr lang="en-US" dirty="0"/>
              <a:t>Describe Lewis acids and bases. [Honors]</a:t>
            </a:r>
          </a:p>
          <a:p>
            <a:pPr lvl="1">
              <a:lnSpc>
                <a:spcPct val="100000"/>
              </a:lnSpc>
              <a:spcBef>
                <a:spcPts val="601"/>
              </a:spcBef>
            </a:pPr>
            <a:endParaRPr lang="en-US" dirty="0"/>
          </a:p>
        </p:txBody>
      </p:sp>
      <p:sp>
        <p:nvSpPr>
          <p:cNvPr id="6" name="Title 5"/>
          <p:cNvSpPr>
            <a:spLocks noGrp="1"/>
          </p:cNvSpPr>
          <p:nvPr>
            <p:ph type="title"/>
          </p:nvPr>
        </p:nvSpPr>
        <p:spPr>
          <a:xfrm>
            <a:off x="10" y="0"/>
            <a:ext cx="9143996" cy="1377165"/>
          </a:xfrm>
        </p:spPr>
        <p:txBody>
          <a:bodyPr/>
          <a:lstStyle/>
          <a:p>
            <a:r>
              <a:rPr lang="en-US" dirty="0"/>
              <a:t>	Lesson Objectives</a:t>
            </a:r>
          </a:p>
        </p:txBody>
      </p:sp>
      <p:pic>
        <p:nvPicPr>
          <p:cNvPr id="8" name="Picture 7" descr="objectives-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grpSp>
        <p:nvGrpSpPr>
          <p:cNvPr id="19" name="Group 18"/>
          <p:cNvGrpSpPr>
            <a:grpSpLocks noChangeAspect="1"/>
          </p:cNvGrpSpPr>
          <p:nvPr/>
        </p:nvGrpSpPr>
        <p:grpSpPr>
          <a:xfrm>
            <a:off x="7529361" y="76236"/>
            <a:ext cx="733828" cy="1215973"/>
            <a:chOff x="611981" y="1262063"/>
            <a:chExt cx="902494" cy="959643"/>
          </a:xfrm>
        </p:grpSpPr>
        <p:sp>
          <p:nvSpPr>
            <p:cNvPr id="20" name="Rectangle 19"/>
            <p:cNvSpPr/>
            <p:nvPr/>
          </p:nvSpPr>
          <p:spPr bwMode="auto">
            <a:xfrm>
              <a:off x="611981" y="1262063"/>
              <a:ext cx="902494" cy="959643"/>
            </a:xfrm>
            <a:prstGeom prst="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defTabSz="1908684" fontAlgn="base">
                <a:lnSpc>
                  <a:spcPct val="115000"/>
                </a:lnSpc>
                <a:spcBef>
                  <a:spcPct val="20000"/>
                </a:spcBef>
                <a:spcAft>
                  <a:spcPct val="0"/>
                </a:spcAft>
                <a:buClr>
                  <a:srgbClr val="2877C4"/>
                </a:buClr>
              </a:pPr>
              <a:endParaRPr lang="en-US" sz="6700" dirty="0">
                <a:solidFill>
                  <a:srgbClr val="000000"/>
                </a:solidFill>
              </a:endParaRPr>
            </a:p>
          </p:txBody>
        </p:sp>
        <p:grpSp>
          <p:nvGrpSpPr>
            <p:cNvPr id="21" name="Group 6"/>
            <p:cNvGrpSpPr>
              <a:grpSpLocks noChangeAspect="1"/>
            </p:cNvGrpSpPr>
            <p:nvPr/>
          </p:nvGrpSpPr>
          <p:grpSpPr bwMode="auto">
            <a:xfrm>
              <a:off x="633982" y="1282430"/>
              <a:ext cx="858515" cy="918842"/>
              <a:chOff x="1439" y="765"/>
              <a:chExt cx="185" cy="198"/>
            </a:xfrm>
          </p:grpSpPr>
          <p:sp>
            <p:nvSpPr>
              <p:cNvPr id="22"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dirty="0">
                  <a:solidFill>
                    <a:srgbClr val="000000"/>
                  </a:solidFill>
                </a:endParaRPr>
              </a:p>
            </p:txBody>
          </p:sp>
          <p:sp>
            <p:nvSpPr>
              <p:cNvPr id="23"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dirty="0">
                  <a:solidFill>
                    <a:srgbClr val="000000"/>
                  </a:solidFill>
                </a:endParaRPr>
              </a:p>
            </p:txBody>
          </p:sp>
          <p:sp>
            <p:nvSpPr>
              <p:cNvPr id="24"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dirty="0">
                  <a:solidFill>
                    <a:srgbClr val="000000"/>
                  </a:solidFill>
                </a:endParaRPr>
              </a:p>
            </p:txBody>
          </p:sp>
          <p:sp>
            <p:nvSpPr>
              <p:cNvPr id="25"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dirty="0">
                  <a:solidFill>
                    <a:srgbClr val="000000"/>
                  </a:solidFill>
                </a:endParaRPr>
              </a:p>
            </p:txBody>
          </p:sp>
          <p:sp>
            <p:nvSpPr>
              <p:cNvPr id="26"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dirty="0">
                  <a:solidFill>
                    <a:srgbClr val="000000"/>
                  </a:solidFill>
                </a:endParaRPr>
              </a:p>
            </p:txBody>
          </p:sp>
          <p:sp>
            <p:nvSpPr>
              <p:cNvPr id="27"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dirty="0">
                  <a:solidFill>
                    <a:srgbClr val="000000"/>
                  </a:solidFill>
                </a:endParaRPr>
              </a:p>
            </p:txBody>
          </p:sp>
          <p:sp>
            <p:nvSpPr>
              <p:cNvPr id="28"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dirty="0">
                  <a:solidFill>
                    <a:srgbClr val="000000"/>
                  </a:solidFill>
                </a:endParaRPr>
              </a:p>
            </p:txBody>
          </p:sp>
        </p:grpSp>
      </p:grpSp>
    </p:spTree>
    <p:extLst>
      <p:ext uri="{BB962C8B-B14F-4D97-AF65-F5344CB8AC3E}">
        <p14:creationId xmlns:p14="http://schemas.microsoft.com/office/powerpoint/2010/main" val="372378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628" y="3510774"/>
            <a:ext cx="9143979" cy="3347248"/>
          </a:xfrm>
        </p:spPr>
        <p:txBody>
          <a:bodyPr lIns="182503" tIns="91250">
            <a:normAutofit/>
          </a:bodyPr>
          <a:lstStyle/>
          <a:p>
            <a:pPr marL="681224" lvl="1" indent="-224958"/>
            <a:r>
              <a:rPr lang="en-US" b="1" dirty="0">
                <a:solidFill>
                  <a:srgbClr val="5B8F22"/>
                </a:solidFill>
              </a:rPr>
              <a:t>What is the relationship of p</a:t>
            </a:r>
            <a:r>
              <a:rPr lang="en-US" b="1" dirty="0">
                <a:solidFill>
                  <a:srgbClr val="FF0000"/>
                </a:solidFill>
              </a:rPr>
              <a:t>H</a:t>
            </a:r>
            <a:r>
              <a:rPr lang="en-US" b="1" dirty="0">
                <a:solidFill>
                  <a:srgbClr val="5B8F22"/>
                </a:solidFill>
              </a:rPr>
              <a:t> to p</a:t>
            </a:r>
            <a:r>
              <a:rPr lang="en-US" b="1" dirty="0">
                <a:solidFill>
                  <a:srgbClr val="0070C0"/>
                </a:solidFill>
              </a:rPr>
              <a:t>OH</a:t>
            </a:r>
            <a:r>
              <a:rPr lang="en-US" b="1" dirty="0">
                <a:solidFill>
                  <a:srgbClr val="5B8F22"/>
                </a:solidFill>
              </a:rPr>
              <a:t> by number?</a:t>
            </a:r>
          </a:p>
          <a:p>
            <a:pPr marL="456266" lvl="1" indent="0" algn="ctr">
              <a:buNone/>
            </a:pPr>
            <a:r>
              <a:rPr lang="en-US" sz="4400" dirty="0">
                <a:solidFill>
                  <a:srgbClr val="00B050"/>
                </a:solidFill>
              </a:rPr>
              <a:t>p</a:t>
            </a:r>
            <a:r>
              <a:rPr lang="en-US" sz="4400" dirty="0">
                <a:solidFill>
                  <a:srgbClr val="FF0000"/>
                </a:solidFill>
              </a:rPr>
              <a:t>H</a:t>
            </a:r>
            <a:r>
              <a:rPr lang="en-US" sz="4400" dirty="0">
                <a:solidFill>
                  <a:srgbClr val="00B050"/>
                </a:solidFill>
              </a:rPr>
              <a:t> + p</a:t>
            </a:r>
            <a:r>
              <a:rPr lang="en-US" sz="4400" dirty="0">
                <a:solidFill>
                  <a:srgbClr val="00B0F0"/>
                </a:solidFill>
              </a:rPr>
              <a:t>OH = 14</a:t>
            </a:r>
          </a:p>
          <a:p>
            <a:pPr marL="456266" lvl="1" indent="0" algn="ctr">
              <a:buNone/>
            </a:pPr>
            <a:r>
              <a:rPr lang="en-US" sz="2800" dirty="0">
                <a:solidFill>
                  <a:srgbClr val="00B050"/>
                </a:solidFill>
              </a:rPr>
              <a:t>p</a:t>
            </a:r>
            <a:r>
              <a:rPr lang="en-US" sz="2800" dirty="0">
                <a:solidFill>
                  <a:srgbClr val="FF0000"/>
                </a:solidFill>
              </a:rPr>
              <a:t>H</a:t>
            </a:r>
            <a:r>
              <a:rPr lang="en-US" sz="2800" dirty="0">
                <a:solidFill>
                  <a:srgbClr val="00B0F0"/>
                </a:solidFill>
              </a:rPr>
              <a:t> </a:t>
            </a:r>
            <a:r>
              <a:rPr lang="en-US" sz="2800" dirty="0">
                <a:solidFill>
                  <a:srgbClr val="00B050"/>
                </a:solidFill>
              </a:rPr>
              <a:t>= 5 = -log (10</a:t>
            </a:r>
            <a:r>
              <a:rPr lang="en-US" sz="2800" baseline="30000" dirty="0">
                <a:solidFill>
                  <a:srgbClr val="00B050"/>
                </a:solidFill>
              </a:rPr>
              <a:t>-5</a:t>
            </a:r>
            <a:r>
              <a:rPr lang="en-US" sz="2800" dirty="0">
                <a:solidFill>
                  <a:srgbClr val="00B050"/>
                </a:solidFill>
              </a:rPr>
              <a:t>) … </a:t>
            </a:r>
            <a:r>
              <a:rPr lang="en-US" sz="2800" dirty="0">
                <a:solidFill>
                  <a:srgbClr val="002060"/>
                </a:solidFill>
              </a:rPr>
              <a:t>p</a:t>
            </a:r>
            <a:r>
              <a:rPr lang="en-US" sz="2800" dirty="0">
                <a:solidFill>
                  <a:srgbClr val="00B0F0"/>
                </a:solidFill>
              </a:rPr>
              <a:t>OH </a:t>
            </a:r>
            <a:r>
              <a:rPr lang="en-US" sz="2800" dirty="0">
                <a:solidFill>
                  <a:srgbClr val="002060"/>
                </a:solidFill>
              </a:rPr>
              <a:t>= 9 = -log (10</a:t>
            </a:r>
            <a:r>
              <a:rPr lang="en-US" sz="2800" baseline="30000" dirty="0">
                <a:solidFill>
                  <a:srgbClr val="002060"/>
                </a:solidFill>
              </a:rPr>
              <a:t>-9</a:t>
            </a:r>
            <a:r>
              <a:rPr lang="en-US" sz="2800" dirty="0">
                <a:solidFill>
                  <a:srgbClr val="002060"/>
                </a:solidFill>
              </a:rPr>
              <a:t>)</a:t>
            </a:r>
          </a:p>
          <a:p>
            <a:pPr marL="456266" lvl="1" indent="0" algn="ctr">
              <a:buNone/>
            </a:pPr>
            <a:r>
              <a:rPr lang="en-US" sz="2800" dirty="0">
                <a:solidFill>
                  <a:srgbClr val="00B050"/>
                </a:solidFill>
              </a:rPr>
              <a:t>p</a:t>
            </a:r>
            <a:r>
              <a:rPr lang="en-US" sz="2800" dirty="0">
                <a:solidFill>
                  <a:srgbClr val="FF0000"/>
                </a:solidFill>
              </a:rPr>
              <a:t>H</a:t>
            </a:r>
            <a:r>
              <a:rPr lang="en-US" sz="2800" dirty="0">
                <a:solidFill>
                  <a:srgbClr val="00B0F0"/>
                </a:solidFill>
              </a:rPr>
              <a:t> </a:t>
            </a:r>
            <a:r>
              <a:rPr lang="en-US" sz="2800" dirty="0">
                <a:solidFill>
                  <a:srgbClr val="00B050"/>
                </a:solidFill>
              </a:rPr>
              <a:t>= 5 = -</a:t>
            </a:r>
            <a:r>
              <a:rPr lang="en-US" sz="2800" strike="sngStrike" dirty="0">
                <a:solidFill>
                  <a:srgbClr val="00B050"/>
                </a:solidFill>
              </a:rPr>
              <a:t>log (10</a:t>
            </a:r>
            <a:r>
              <a:rPr lang="en-US" sz="2800" baseline="30000" dirty="0">
                <a:solidFill>
                  <a:srgbClr val="00B050"/>
                </a:solidFill>
              </a:rPr>
              <a:t>-5</a:t>
            </a:r>
            <a:r>
              <a:rPr lang="en-US" sz="2800" dirty="0">
                <a:solidFill>
                  <a:srgbClr val="00B050"/>
                </a:solidFill>
              </a:rPr>
              <a:t>) … </a:t>
            </a:r>
            <a:r>
              <a:rPr lang="en-US" sz="2800" dirty="0">
                <a:solidFill>
                  <a:srgbClr val="002060"/>
                </a:solidFill>
              </a:rPr>
              <a:t>p</a:t>
            </a:r>
            <a:r>
              <a:rPr lang="en-US" sz="2800" dirty="0">
                <a:solidFill>
                  <a:srgbClr val="00B0F0"/>
                </a:solidFill>
              </a:rPr>
              <a:t>OH </a:t>
            </a:r>
            <a:r>
              <a:rPr lang="en-US" sz="2800" dirty="0">
                <a:solidFill>
                  <a:srgbClr val="002060"/>
                </a:solidFill>
              </a:rPr>
              <a:t>= 9 = -</a:t>
            </a:r>
            <a:r>
              <a:rPr lang="en-US" sz="2800" strike="sngStrike" dirty="0">
                <a:solidFill>
                  <a:srgbClr val="002060"/>
                </a:solidFill>
              </a:rPr>
              <a:t>log (10</a:t>
            </a:r>
            <a:r>
              <a:rPr lang="en-US" sz="2800" baseline="30000" dirty="0">
                <a:solidFill>
                  <a:srgbClr val="002060"/>
                </a:solidFill>
              </a:rPr>
              <a:t>-9</a:t>
            </a:r>
            <a:r>
              <a:rPr lang="en-US" sz="2800" dirty="0">
                <a:solidFill>
                  <a:srgbClr val="002060"/>
                </a:solidFill>
              </a:rPr>
              <a:t>)</a:t>
            </a:r>
          </a:p>
          <a:p>
            <a:pPr marL="456266" lvl="1" indent="0" algn="ctr">
              <a:buNone/>
            </a:pPr>
            <a:r>
              <a:rPr lang="en-US" sz="2800" dirty="0">
                <a:solidFill>
                  <a:srgbClr val="00B050"/>
                </a:solidFill>
              </a:rPr>
              <a:t>5 + </a:t>
            </a:r>
            <a:r>
              <a:rPr lang="en-US" sz="2800" dirty="0">
                <a:solidFill>
                  <a:srgbClr val="002060"/>
                </a:solidFill>
              </a:rPr>
              <a:t>9 = 14</a:t>
            </a:r>
          </a:p>
          <a:p>
            <a:pPr marL="456266" lvl="1" indent="0" algn="ctr">
              <a:buNone/>
            </a:pPr>
            <a:endParaRPr lang="en-US" sz="2800" dirty="0">
              <a:solidFill>
                <a:srgbClr val="002060"/>
              </a:solidFill>
            </a:endParaRPr>
          </a:p>
          <a:p>
            <a:pPr marL="456266" lvl="1" indent="0" algn="ctr">
              <a:buNone/>
            </a:pPr>
            <a:endParaRPr lang="en-US" sz="2800" dirty="0">
              <a:solidFill>
                <a:srgbClr val="00B0F0"/>
              </a:solidFill>
            </a:endParaRPr>
          </a:p>
        </p:txBody>
      </p:sp>
      <p:sp>
        <p:nvSpPr>
          <p:cNvPr id="2" name="Title 1"/>
          <p:cNvSpPr>
            <a:spLocks noGrp="1"/>
          </p:cNvSpPr>
          <p:nvPr>
            <p:ph type="title"/>
          </p:nvPr>
        </p:nvSpPr>
        <p:spPr>
          <a:xfrm>
            <a:off x="12" y="0"/>
            <a:ext cx="9143992" cy="1371600"/>
          </a:xfrm>
        </p:spPr>
        <p:txBody>
          <a:bodyPr/>
          <a:lstStyle/>
          <a:p>
            <a:pPr marL="0" indent="0"/>
            <a:r>
              <a:rPr lang="en-US" dirty="0"/>
              <a:t>p</a:t>
            </a:r>
            <a:r>
              <a:rPr lang="en-US" dirty="0">
                <a:solidFill>
                  <a:srgbClr val="FF0000"/>
                </a:solidFill>
              </a:rPr>
              <a:t>H</a:t>
            </a:r>
            <a:r>
              <a:rPr lang="en-US" dirty="0"/>
              <a:t> and p</a:t>
            </a:r>
            <a:r>
              <a:rPr lang="en-US" dirty="0">
                <a:solidFill>
                  <a:srgbClr val="00B0F0"/>
                </a:solidFill>
              </a:rPr>
              <a:t>OH</a:t>
            </a:r>
          </a:p>
        </p:txBody>
      </p:sp>
      <p:pic>
        <p:nvPicPr>
          <p:cNvPr id="33794" name="Picture 2" descr="File:PHscalenolang.sv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0"/>
            <a:ext cx="7620000" cy="1702870"/>
          </a:xfrm>
          <a:prstGeom prst="rect">
            <a:avLst/>
          </a:prstGeom>
          <a:noFill/>
          <a:extLst>
            <a:ext uri="{909E8E84-426E-40DD-AFC4-6F175D3DCCD1}">
              <a14:hiddenFill xmlns:a14="http://schemas.microsoft.com/office/drawing/2010/main">
                <a:solidFill>
                  <a:srgbClr val="FFFFFF"/>
                </a:solidFill>
              </a14:hiddenFill>
            </a:ext>
          </a:extLst>
        </p:spPr>
      </p:pic>
      <p:sp>
        <p:nvSpPr>
          <p:cNvPr id="3" name="Arrow: Down 2">
            <a:extLst>
              <a:ext uri="{FF2B5EF4-FFF2-40B4-BE49-F238E27FC236}">
                <a16:creationId xmlns:a16="http://schemas.microsoft.com/office/drawing/2014/main" id="{AE5BF751-A2CD-4C4C-8367-56BCBFAB6AE7}"/>
              </a:ext>
            </a:extLst>
          </p:cNvPr>
          <p:cNvSpPr/>
          <p:nvPr/>
        </p:nvSpPr>
        <p:spPr bwMode="auto">
          <a:xfrm>
            <a:off x="3505200" y="228600"/>
            <a:ext cx="457200" cy="1143000"/>
          </a:xfrm>
          <a:prstGeom prst="downArrow">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1049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628" y="3510774"/>
            <a:ext cx="9143979" cy="3347248"/>
          </a:xfrm>
        </p:spPr>
        <p:txBody>
          <a:bodyPr lIns="182503" tIns="91250">
            <a:normAutofit/>
          </a:bodyPr>
          <a:lstStyle/>
          <a:p>
            <a:pPr marL="456266" lvl="1" indent="0" algn="ctr">
              <a:buNone/>
            </a:pPr>
            <a:r>
              <a:rPr lang="en-US" altLang="en-US" sz="4400" dirty="0"/>
              <a:t> K</a:t>
            </a:r>
            <a:r>
              <a:rPr lang="en-US" altLang="en-US" sz="4400" baseline="-25000" dirty="0"/>
              <a:t>w</a:t>
            </a:r>
            <a:r>
              <a:rPr lang="en-US" altLang="en-US" sz="4400" dirty="0"/>
              <a:t> = [</a:t>
            </a:r>
            <a:r>
              <a:rPr lang="en-US" altLang="en-US" sz="4400" dirty="0">
                <a:solidFill>
                  <a:srgbClr val="FF0000"/>
                </a:solidFill>
              </a:rPr>
              <a:t>H</a:t>
            </a:r>
            <a:r>
              <a:rPr lang="en-US" altLang="en-US" sz="4400" baseline="30000" dirty="0">
                <a:solidFill>
                  <a:srgbClr val="FF0000"/>
                </a:solidFill>
              </a:rPr>
              <a:t>+</a:t>
            </a:r>
            <a:r>
              <a:rPr lang="en-US" altLang="en-US" sz="4400" dirty="0"/>
              <a:t>][</a:t>
            </a:r>
            <a:r>
              <a:rPr lang="en-US" altLang="en-US" sz="4400" dirty="0">
                <a:solidFill>
                  <a:srgbClr val="00B0F0"/>
                </a:solidFill>
              </a:rPr>
              <a:t>OH</a:t>
            </a:r>
            <a:r>
              <a:rPr lang="en-US" altLang="en-US" sz="4400" baseline="30000" dirty="0">
                <a:solidFill>
                  <a:srgbClr val="00B0F0"/>
                </a:solidFill>
              </a:rPr>
              <a:t>−</a:t>
            </a:r>
            <a:r>
              <a:rPr lang="en-US" altLang="en-US" sz="4400" dirty="0"/>
              <a:t>] = 1.0 × 10</a:t>
            </a:r>
            <a:r>
              <a:rPr lang="en-US" altLang="en-US" sz="4400" baseline="30000" dirty="0"/>
              <a:t>−14</a:t>
            </a:r>
            <a:endParaRPr lang="en-US" sz="4400" dirty="0">
              <a:solidFill>
                <a:srgbClr val="00B050"/>
              </a:solidFill>
            </a:endParaRPr>
          </a:p>
          <a:p>
            <a:pPr marL="456266" lvl="1" indent="0" algn="ctr">
              <a:buNone/>
            </a:pPr>
            <a:endParaRPr lang="en-US" sz="4400" dirty="0">
              <a:solidFill>
                <a:srgbClr val="00B050"/>
              </a:solidFill>
            </a:endParaRPr>
          </a:p>
          <a:p>
            <a:pPr marL="2457450" lvl="1" indent="0">
              <a:buNone/>
            </a:pPr>
            <a:r>
              <a:rPr lang="en-US" sz="4400" dirty="0">
                <a:solidFill>
                  <a:srgbClr val="00B050"/>
                </a:solidFill>
              </a:rPr>
              <a:t>p</a:t>
            </a:r>
            <a:r>
              <a:rPr lang="en-US" sz="4400" dirty="0">
                <a:solidFill>
                  <a:srgbClr val="FF0000"/>
                </a:solidFill>
              </a:rPr>
              <a:t>H</a:t>
            </a:r>
            <a:r>
              <a:rPr lang="en-US" sz="4400" dirty="0">
                <a:solidFill>
                  <a:srgbClr val="00B050"/>
                </a:solidFill>
              </a:rPr>
              <a:t> + p</a:t>
            </a:r>
            <a:r>
              <a:rPr lang="en-US" sz="4400" dirty="0">
                <a:solidFill>
                  <a:srgbClr val="00B0F0"/>
                </a:solidFill>
              </a:rPr>
              <a:t>OH = 14</a:t>
            </a:r>
          </a:p>
          <a:p>
            <a:pPr marL="456266" lvl="1" indent="0" algn="ctr">
              <a:buNone/>
            </a:pPr>
            <a:endParaRPr lang="en-US" sz="2800" dirty="0">
              <a:solidFill>
                <a:srgbClr val="002060"/>
              </a:solidFill>
            </a:endParaRPr>
          </a:p>
          <a:p>
            <a:pPr marL="456266" lvl="1" indent="0" algn="ctr">
              <a:buNone/>
            </a:pPr>
            <a:endParaRPr lang="en-US" sz="2800" dirty="0">
              <a:solidFill>
                <a:srgbClr val="00B0F0"/>
              </a:solidFill>
            </a:endParaRPr>
          </a:p>
        </p:txBody>
      </p:sp>
      <p:sp>
        <p:nvSpPr>
          <p:cNvPr id="2" name="Title 1"/>
          <p:cNvSpPr>
            <a:spLocks noGrp="1"/>
          </p:cNvSpPr>
          <p:nvPr>
            <p:ph type="title"/>
          </p:nvPr>
        </p:nvSpPr>
        <p:spPr>
          <a:xfrm>
            <a:off x="12" y="0"/>
            <a:ext cx="9143992" cy="1371600"/>
          </a:xfrm>
        </p:spPr>
        <p:txBody>
          <a:bodyPr/>
          <a:lstStyle/>
          <a:p>
            <a:pPr marL="0" indent="0"/>
            <a:r>
              <a:rPr lang="en-US" dirty="0"/>
              <a:t>p</a:t>
            </a:r>
            <a:r>
              <a:rPr lang="en-US" dirty="0">
                <a:solidFill>
                  <a:srgbClr val="FF0000"/>
                </a:solidFill>
              </a:rPr>
              <a:t>H</a:t>
            </a:r>
            <a:r>
              <a:rPr lang="en-US" dirty="0"/>
              <a:t> and p</a:t>
            </a:r>
            <a:r>
              <a:rPr lang="en-US" dirty="0">
                <a:solidFill>
                  <a:srgbClr val="00B0F0"/>
                </a:solidFill>
              </a:rPr>
              <a:t>OH</a:t>
            </a:r>
          </a:p>
        </p:txBody>
      </p:sp>
      <p:pic>
        <p:nvPicPr>
          <p:cNvPr id="33794" name="Picture 2" descr="File:PHscalenolang.sv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0"/>
            <a:ext cx="7620000" cy="1702870"/>
          </a:xfrm>
          <a:prstGeom prst="rect">
            <a:avLst/>
          </a:prstGeom>
          <a:noFill/>
          <a:extLst>
            <a:ext uri="{909E8E84-426E-40DD-AFC4-6F175D3DCCD1}">
              <a14:hiddenFill xmlns:a14="http://schemas.microsoft.com/office/drawing/2010/main">
                <a:solidFill>
                  <a:srgbClr val="FFFFFF"/>
                </a:solidFill>
              </a14:hiddenFill>
            </a:ext>
          </a:extLst>
        </p:spPr>
      </p:pic>
      <p:sp>
        <p:nvSpPr>
          <p:cNvPr id="3" name="Arrow: Down 2">
            <a:extLst>
              <a:ext uri="{FF2B5EF4-FFF2-40B4-BE49-F238E27FC236}">
                <a16:creationId xmlns:a16="http://schemas.microsoft.com/office/drawing/2014/main" id="{AE5BF751-A2CD-4C4C-8367-56BCBFAB6AE7}"/>
              </a:ext>
            </a:extLst>
          </p:cNvPr>
          <p:cNvSpPr/>
          <p:nvPr/>
        </p:nvSpPr>
        <p:spPr bwMode="auto">
          <a:xfrm rot="326003">
            <a:off x="2864259" y="4346143"/>
            <a:ext cx="344711" cy="963870"/>
          </a:xfrm>
          <a:prstGeom prst="downArrow">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6" name="Arrow: Down 5">
            <a:extLst>
              <a:ext uri="{FF2B5EF4-FFF2-40B4-BE49-F238E27FC236}">
                <a16:creationId xmlns:a16="http://schemas.microsoft.com/office/drawing/2014/main" id="{DFE51E11-0FDA-4713-9CC3-B20AE482B858}"/>
              </a:ext>
            </a:extLst>
          </p:cNvPr>
          <p:cNvSpPr/>
          <p:nvPr/>
        </p:nvSpPr>
        <p:spPr bwMode="auto">
          <a:xfrm rot="20914331">
            <a:off x="4283070" y="4303748"/>
            <a:ext cx="344711" cy="963870"/>
          </a:xfrm>
          <a:prstGeom prst="downArrow">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7" name="Arrow: Down 6">
            <a:extLst>
              <a:ext uri="{FF2B5EF4-FFF2-40B4-BE49-F238E27FC236}">
                <a16:creationId xmlns:a16="http://schemas.microsoft.com/office/drawing/2014/main" id="{ECAA58F3-833F-42D9-970F-92D519299093}"/>
              </a:ext>
            </a:extLst>
          </p:cNvPr>
          <p:cNvSpPr/>
          <p:nvPr/>
        </p:nvSpPr>
        <p:spPr bwMode="auto">
          <a:xfrm rot="2490783">
            <a:off x="6757746" y="4086835"/>
            <a:ext cx="344711" cy="1482485"/>
          </a:xfrm>
          <a:prstGeom prst="downArrow">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84967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628" y="4419600"/>
            <a:ext cx="9143979" cy="2438400"/>
          </a:xfrm>
        </p:spPr>
        <p:txBody>
          <a:bodyPr lIns="182503" tIns="91250">
            <a:normAutofit/>
          </a:bodyPr>
          <a:lstStyle/>
          <a:p>
            <a:pPr marL="681224" lvl="1" indent="-224958"/>
            <a:r>
              <a:rPr lang="en-US" b="1" dirty="0">
                <a:solidFill>
                  <a:srgbClr val="5B8F22"/>
                </a:solidFill>
              </a:rPr>
              <a:t>Complete the table above, filling in the missing items.</a:t>
            </a:r>
          </a:p>
          <a:p>
            <a:pPr marL="681224" lvl="1" indent="-224958"/>
            <a:r>
              <a:rPr lang="en-US" b="1" dirty="0">
                <a:solidFill>
                  <a:srgbClr val="5B8F22"/>
                </a:solidFill>
              </a:rPr>
              <a:t>In the boxes below the chart, indicate </a:t>
            </a:r>
            <a:r>
              <a:rPr lang="en-US" b="1" dirty="0">
                <a:solidFill>
                  <a:srgbClr val="FF0000"/>
                </a:solidFill>
              </a:rPr>
              <a:t>acidic</a:t>
            </a:r>
            <a:r>
              <a:rPr lang="en-US" b="1" dirty="0">
                <a:solidFill>
                  <a:srgbClr val="5B8F22"/>
                </a:solidFill>
              </a:rPr>
              <a:t>, neutral, and </a:t>
            </a:r>
            <a:r>
              <a:rPr lang="en-US" b="1" dirty="0">
                <a:solidFill>
                  <a:srgbClr val="00B0F0"/>
                </a:solidFill>
              </a:rPr>
              <a:t>basic</a:t>
            </a:r>
            <a:r>
              <a:rPr lang="en-US" b="1" dirty="0">
                <a:solidFill>
                  <a:srgbClr val="5B8F22"/>
                </a:solidFill>
              </a:rPr>
              <a:t> solutions. </a:t>
            </a:r>
            <a:endParaRPr lang="en-US" dirty="0">
              <a:solidFill>
                <a:srgbClr val="00B0F0"/>
              </a:solidFill>
            </a:endParaRPr>
          </a:p>
        </p:txBody>
      </p:sp>
      <p:sp>
        <p:nvSpPr>
          <p:cNvPr id="2" name="Title 1"/>
          <p:cNvSpPr>
            <a:spLocks noGrp="1"/>
          </p:cNvSpPr>
          <p:nvPr>
            <p:ph type="title"/>
          </p:nvPr>
        </p:nvSpPr>
        <p:spPr>
          <a:xfrm>
            <a:off x="12" y="0"/>
            <a:ext cx="9143992" cy="1371600"/>
          </a:xfrm>
        </p:spPr>
        <p:txBody>
          <a:bodyPr/>
          <a:lstStyle/>
          <a:p>
            <a:pPr marL="0" indent="0"/>
            <a:r>
              <a:rPr lang="en-US" dirty="0"/>
              <a:t>p</a:t>
            </a:r>
            <a:r>
              <a:rPr lang="en-US" dirty="0">
                <a:solidFill>
                  <a:srgbClr val="FF0000"/>
                </a:solidFill>
              </a:rPr>
              <a:t>H</a:t>
            </a:r>
            <a:r>
              <a:rPr lang="en-US" dirty="0"/>
              <a:t> and p</a:t>
            </a:r>
            <a:r>
              <a:rPr lang="en-US" dirty="0">
                <a:solidFill>
                  <a:srgbClr val="00B0F0"/>
                </a:solidFill>
              </a:rPr>
              <a:t>OH </a:t>
            </a:r>
            <a:r>
              <a:rPr lang="en-US" dirty="0">
                <a:solidFill>
                  <a:schemeClr val="bg1"/>
                </a:solidFill>
              </a:rPr>
              <a:t>based on Molar Concentrations</a:t>
            </a:r>
            <a:endParaRPr lang="en-US" dirty="0">
              <a:solidFill>
                <a:srgbClr val="00B0F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51270353"/>
              </p:ext>
            </p:extLst>
          </p:nvPr>
        </p:nvGraphicFramePr>
        <p:xfrm>
          <a:off x="609599" y="1600208"/>
          <a:ext cx="7772397" cy="1989676"/>
        </p:xfrm>
        <a:graphic>
          <a:graphicData uri="http://schemas.openxmlformats.org/drawingml/2006/table">
            <a:tbl>
              <a:tblPr>
                <a:tableStyleId>{616DA210-FB5B-4158-B5E0-FEB733F419BA}</a:tableStyleId>
              </a:tblPr>
              <a:tblGrid>
                <a:gridCol w="879623">
                  <a:extLst>
                    <a:ext uri="{9D8B030D-6E8A-4147-A177-3AD203B41FA5}">
                      <a16:colId xmlns:a16="http://schemas.microsoft.com/office/drawing/2014/main" val="20000"/>
                    </a:ext>
                  </a:extLst>
                </a:gridCol>
                <a:gridCol w="674858">
                  <a:extLst>
                    <a:ext uri="{9D8B030D-6E8A-4147-A177-3AD203B41FA5}">
                      <a16:colId xmlns:a16="http://schemas.microsoft.com/office/drawing/2014/main" val="20001"/>
                    </a:ext>
                  </a:extLst>
                </a:gridCol>
                <a:gridCol w="776759">
                  <a:extLst>
                    <a:ext uri="{9D8B030D-6E8A-4147-A177-3AD203B41FA5}">
                      <a16:colId xmlns:a16="http://schemas.microsoft.com/office/drawing/2014/main" val="20002"/>
                    </a:ext>
                  </a:extLst>
                </a:gridCol>
                <a:gridCol w="777720">
                  <a:extLst>
                    <a:ext uri="{9D8B030D-6E8A-4147-A177-3AD203B41FA5}">
                      <a16:colId xmlns:a16="http://schemas.microsoft.com/office/drawing/2014/main" val="20003"/>
                    </a:ext>
                  </a:extLst>
                </a:gridCol>
                <a:gridCol w="776759">
                  <a:extLst>
                    <a:ext uri="{9D8B030D-6E8A-4147-A177-3AD203B41FA5}">
                      <a16:colId xmlns:a16="http://schemas.microsoft.com/office/drawing/2014/main" val="20004"/>
                    </a:ext>
                  </a:extLst>
                </a:gridCol>
                <a:gridCol w="777720">
                  <a:extLst>
                    <a:ext uri="{9D8B030D-6E8A-4147-A177-3AD203B41FA5}">
                      <a16:colId xmlns:a16="http://schemas.microsoft.com/office/drawing/2014/main" val="20005"/>
                    </a:ext>
                  </a:extLst>
                </a:gridCol>
                <a:gridCol w="776759">
                  <a:extLst>
                    <a:ext uri="{9D8B030D-6E8A-4147-A177-3AD203B41FA5}">
                      <a16:colId xmlns:a16="http://schemas.microsoft.com/office/drawing/2014/main" val="20006"/>
                    </a:ext>
                  </a:extLst>
                </a:gridCol>
                <a:gridCol w="777720">
                  <a:extLst>
                    <a:ext uri="{9D8B030D-6E8A-4147-A177-3AD203B41FA5}">
                      <a16:colId xmlns:a16="http://schemas.microsoft.com/office/drawing/2014/main" val="20007"/>
                    </a:ext>
                  </a:extLst>
                </a:gridCol>
                <a:gridCol w="776759">
                  <a:extLst>
                    <a:ext uri="{9D8B030D-6E8A-4147-A177-3AD203B41FA5}">
                      <a16:colId xmlns:a16="http://schemas.microsoft.com/office/drawing/2014/main" val="20008"/>
                    </a:ext>
                  </a:extLst>
                </a:gridCol>
                <a:gridCol w="777720">
                  <a:extLst>
                    <a:ext uri="{9D8B030D-6E8A-4147-A177-3AD203B41FA5}">
                      <a16:colId xmlns:a16="http://schemas.microsoft.com/office/drawing/2014/main" val="20009"/>
                    </a:ext>
                  </a:extLst>
                </a:gridCol>
              </a:tblGrid>
              <a:tr h="533400">
                <a:tc>
                  <a:txBody>
                    <a:bodyPr/>
                    <a:lstStyle/>
                    <a:p>
                      <a:pPr marL="0" marR="0" algn="ctr">
                        <a:spcBef>
                          <a:spcPts val="0"/>
                        </a:spcBef>
                        <a:spcAft>
                          <a:spcPts val="0"/>
                        </a:spcAft>
                      </a:pPr>
                      <a:r>
                        <a:rPr lang="en-US" sz="1500" b="1" dirty="0">
                          <a:effectLst/>
                        </a:rPr>
                        <a:t>[</a:t>
                      </a:r>
                      <a:r>
                        <a:rPr lang="en-US" sz="1500" b="1" dirty="0">
                          <a:solidFill>
                            <a:srgbClr val="FF0000"/>
                          </a:solidFill>
                          <a:effectLst/>
                        </a:rPr>
                        <a:t>H</a:t>
                      </a:r>
                      <a:r>
                        <a:rPr lang="en-US" sz="1500" b="1" baseline="30000" dirty="0">
                          <a:solidFill>
                            <a:srgbClr val="FF0000"/>
                          </a:solidFill>
                          <a:effectLst/>
                        </a:rPr>
                        <a:t>+</a:t>
                      </a:r>
                      <a:r>
                        <a:rPr lang="en-US" sz="1500" b="1" baseline="30000" dirty="0">
                          <a:effectLst/>
                        </a:rPr>
                        <a:t> </a:t>
                      </a:r>
                      <a:r>
                        <a:rPr lang="en-US" sz="1500" b="1" dirty="0">
                          <a:effectLst/>
                        </a:rPr>
                        <a:t>]</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r>
                        <a:rPr lang="en-US" sz="1500" b="1" baseline="30000" dirty="0">
                          <a:effectLst/>
                        </a:rPr>
                        <a:t>0</a:t>
                      </a:r>
                      <a:endParaRPr lang="en-US" sz="1500" b="1" dirty="0">
                        <a:effectLst/>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r>
                        <a:rPr lang="en-US" sz="1500" b="1" baseline="30000" dirty="0">
                          <a:effectLst/>
                        </a:rPr>
                        <a:t>-10</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92188">
                <a:tc>
                  <a:txBody>
                    <a:bodyPr/>
                    <a:lstStyle/>
                    <a:p>
                      <a:pPr marL="0" marR="0" algn="ctr">
                        <a:spcBef>
                          <a:spcPts val="0"/>
                        </a:spcBef>
                        <a:spcAft>
                          <a:spcPts val="0"/>
                        </a:spcAft>
                      </a:pPr>
                      <a:r>
                        <a:rPr lang="en-US" sz="1500" b="1" dirty="0">
                          <a:effectLst/>
                        </a:rPr>
                        <a:t> [</a:t>
                      </a:r>
                      <a:r>
                        <a:rPr lang="en-US" sz="1500" b="1" dirty="0">
                          <a:solidFill>
                            <a:srgbClr val="00B0F0"/>
                          </a:solidFill>
                          <a:effectLst/>
                        </a:rPr>
                        <a:t>OH</a:t>
                      </a:r>
                      <a:r>
                        <a:rPr lang="en-US" sz="1500" b="1" baseline="30000" dirty="0">
                          <a:solidFill>
                            <a:srgbClr val="00B0F0"/>
                          </a:solidFill>
                          <a:effectLst/>
                        </a:rPr>
                        <a:t>-</a:t>
                      </a:r>
                      <a:r>
                        <a:rPr lang="en-US" sz="1500" b="1" dirty="0">
                          <a:effectLst/>
                        </a:rPr>
                        <a:t>]</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r>
                        <a:rPr lang="en-US" sz="1500" b="1" baseline="30000" dirty="0">
                          <a:effectLst/>
                        </a:rPr>
                        <a:t>-12</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r>
                        <a:rPr lang="en-US" sz="1500" b="1" baseline="30000" dirty="0">
                          <a:effectLst/>
                        </a:rPr>
                        <a:t>-6</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r>
                        <a:rPr lang="en-US" sz="1500" b="1" baseline="30000" dirty="0">
                          <a:effectLst/>
                        </a:rPr>
                        <a:t>-2</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92188">
                <a:tc>
                  <a:txBody>
                    <a:bodyPr/>
                    <a:lstStyle/>
                    <a:p>
                      <a:pPr marL="0" marR="0" algn="ctr">
                        <a:spcBef>
                          <a:spcPts val="0"/>
                        </a:spcBef>
                        <a:spcAft>
                          <a:spcPts val="0"/>
                        </a:spcAft>
                      </a:pPr>
                      <a:r>
                        <a:rPr lang="en-US" sz="1500" b="1" dirty="0">
                          <a:solidFill>
                            <a:schemeClr val="tx1"/>
                          </a:solidFill>
                          <a:effectLst/>
                        </a:rPr>
                        <a:t>p</a:t>
                      </a:r>
                      <a:r>
                        <a:rPr lang="en-US" sz="1500" b="1" dirty="0">
                          <a:solidFill>
                            <a:srgbClr val="FF0000"/>
                          </a:solidFill>
                          <a:effectLst/>
                        </a:rPr>
                        <a:t>H</a:t>
                      </a:r>
                      <a:endParaRPr lang="en-US" sz="1500" b="1"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4</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7</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14</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71900">
                <a:tc>
                  <a:txBody>
                    <a:bodyPr/>
                    <a:lstStyle/>
                    <a:p>
                      <a:pPr marL="0" marR="0" algn="ctr">
                        <a:spcBef>
                          <a:spcPts val="0"/>
                        </a:spcBef>
                        <a:spcAft>
                          <a:spcPts val="0"/>
                        </a:spcAft>
                      </a:pPr>
                      <a:r>
                        <a:rPr lang="en-US" sz="1500" b="1" dirty="0">
                          <a:effectLst/>
                        </a:rPr>
                        <a:t>p</a:t>
                      </a:r>
                      <a:r>
                        <a:rPr lang="en-US" sz="1500" b="1" dirty="0">
                          <a:solidFill>
                            <a:srgbClr val="00B0F0"/>
                          </a:solidFill>
                          <a:effectLst/>
                        </a:rPr>
                        <a:t>OH</a:t>
                      </a:r>
                      <a:endParaRPr lang="en-US" sz="1500" b="1" dirty="0">
                        <a:solidFill>
                          <a:srgbClr val="00B0F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8</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7" name="Text Box 2"/>
          <p:cNvSpPr txBox="1">
            <a:spLocks noChangeArrowheads="1"/>
          </p:cNvSpPr>
          <p:nvPr/>
        </p:nvSpPr>
        <p:spPr bwMode="auto">
          <a:xfrm>
            <a:off x="5257800" y="3733803"/>
            <a:ext cx="3124200" cy="392113"/>
          </a:xfrm>
          <a:prstGeom prst="rect">
            <a:avLst/>
          </a:prstGeom>
          <a:solidFill>
            <a:srgbClr val="FFFFFF"/>
          </a:solidFill>
          <a:ln w="9525" cap="rnd">
            <a:solidFill>
              <a:srgbClr val="000000"/>
            </a:solidFill>
            <a:prstDash val="sysDot"/>
            <a:miter lim="800000"/>
            <a:headEnd/>
            <a:tailEnd/>
          </a:ln>
        </p:spPr>
        <p:txBody>
          <a:bodyPr vert="horz" wrap="square" lIns="91250" tIns="45625" rIns="91250" bIns="45625" numCol="1" anchor="t" anchorCtr="0" compatLnSpc="1">
            <a:prstTxWarp prst="textNoShape">
              <a:avLst/>
            </a:prstTxWarp>
          </a:bodyPr>
          <a:lstStyle/>
          <a:p>
            <a:pPr algn="ctr"/>
            <a:endParaRPr lang="en-US" b="1" dirty="0">
              <a:solidFill>
                <a:srgbClr val="00B0F0"/>
              </a:solidFill>
            </a:endParaRPr>
          </a:p>
        </p:txBody>
      </p:sp>
      <p:sp>
        <p:nvSpPr>
          <p:cNvPr id="8" name="Text Box 3"/>
          <p:cNvSpPr txBox="1">
            <a:spLocks noChangeArrowheads="1"/>
          </p:cNvSpPr>
          <p:nvPr/>
        </p:nvSpPr>
        <p:spPr bwMode="auto">
          <a:xfrm>
            <a:off x="1447802" y="3733803"/>
            <a:ext cx="3062288" cy="392113"/>
          </a:xfrm>
          <a:prstGeom prst="rect">
            <a:avLst/>
          </a:prstGeom>
          <a:solidFill>
            <a:srgbClr val="FFFFFF"/>
          </a:solidFill>
          <a:ln w="9525" cap="rnd">
            <a:solidFill>
              <a:srgbClr val="000000"/>
            </a:solidFill>
            <a:prstDash val="sysDot"/>
            <a:miter lim="800000"/>
            <a:headEnd/>
            <a:tailEnd/>
          </a:ln>
        </p:spPr>
        <p:txBody>
          <a:bodyPr vert="horz" wrap="square" lIns="91250" tIns="45625" rIns="91250" bIns="45625" numCol="1" anchor="t" anchorCtr="0" compatLnSpc="1">
            <a:prstTxWarp prst="textNoShape">
              <a:avLst/>
            </a:prstTxWarp>
          </a:bodyPr>
          <a:lstStyle/>
          <a:p>
            <a:pPr algn="ctr"/>
            <a:endParaRPr lang="en-US" b="1" dirty="0">
              <a:solidFill>
                <a:srgbClr val="FF0000"/>
              </a:solidFill>
            </a:endParaRPr>
          </a:p>
        </p:txBody>
      </p:sp>
      <p:sp>
        <p:nvSpPr>
          <p:cNvPr id="9" name="Text Box 1"/>
          <p:cNvSpPr txBox="1">
            <a:spLocks noChangeArrowheads="1"/>
          </p:cNvSpPr>
          <p:nvPr/>
        </p:nvSpPr>
        <p:spPr bwMode="auto">
          <a:xfrm>
            <a:off x="4470070" y="3733803"/>
            <a:ext cx="787745" cy="392113"/>
          </a:xfrm>
          <a:prstGeom prst="rect">
            <a:avLst/>
          </a:prstGeom>
          <a:solidFill>
            <a:srgbClr val="FFFFFF"/>
          </a:solidFill>
          <a:ln w="9525" cap="rnd">
            <a:solidFill>
              <a:srgbClr val="000000"/>
            </a:solidFill>
            <a:prstDash val="sysDot"/>
            <a:miter lim="800000"/>
            <a:headEnd/>
            <a:tailEnd/>
          </a:ln>
        </p:spPr>
        <p:txBody>
          <a:bodyPr vert="horz" wrap="square" lIns="91250" tIns="45625" rIns="91250" bIns="45625" numCol="1" anchor="t" anchorCtr="0" compatLnSpc="1">
            <a:prstTxWarp prst="textNoShape">
              <a:avLst/>
            </a:prstTxWarp>
          </a:bodyPr>
          <a:lstStyle/>
          <a:p>
            <a:pPr algn="ctr"/>
            <a:endParaRPr lang="en-US" sz="1500" b="1" dirty="0">
              <a:solidFill>
                <a:srgbClr val="00B050"/>
              </a:solidFill>
            </a:endParaRPr>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2793" y="533400"/>
            <a:ext cx="771208" cy="804545"/>
          </a:xfrm>
          <a:prstGeom prst="rect">
            <a:avLst/>
          </a:prstGeom>
          <a:noFill/>
          <a:ln>
            <a:noFill/>
          </a:ln>
          <a:effectLst/>
        </p:spPr>
      </p:pic>
    </p:spTree>
    <p:extLst>
      <p:ext uri="{BB962C8B-B14F-4D97-AF65-F5344CB8AC3E}">
        <p14:creationId xmlns:p14="http://schemas.microsoft.com/office/powerpoint/2010/main" val="890878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628" y="4419600"/>
            <a:ext cx="9143979" cy="2438400"/>
          </a:xfrm>
        </p:spPr>
        <p:txBody>
          <a:bodyPr lIns="182503" tIns="91250">
            <a:normAutofit/>
          </a:bodyPr>
          <a:lstStyle/>
          <a:p>
            <a:pPr algn="ctr">
              <a:lnSpc>
                <a:spcPct val="120000"/>
              </a:lnSpc>
              <a:spcBef>
                <a:spcPts val="601"/>
              </a:spcBef>
            </a:pPr>
            <a:r>
              <a:rPr lang="en-US" dirty="0">
                <a:solidFill>
                  <a:srgbClr val="7030A0"/>
                </a:solidFill>
              </a:rPr>
              <a:t>Molar concentrations are described by:</a:t>
            </a:r>
          </a:p>
          <a:p>
            <a:pPr algn="ctr">
              <a:lnSpc>
                <a:spcPct val="120000"/>
              </a:lnSpc>
              <a:spcBef>
                <a:spcPts val="601"/>
              </a:spcBef>
            </a:pPr>
            <a:r>
              <a:rPr lang="en-US" sz="3600" dirty="0">
                <a:solidFill>
                  <a:srgbClr val="7030A0"/>
                </a:solidFill>
              </a:rPr>
              <a:t>k</a:t>
            </a:r>
            <a:r>
              <a:rPr lang="en-US" sz="3600" baseline="-25000" dirty="0">
                <a:solidFill>
                  <a:srgbClr val="7030A0"/>
                </a:solidFill>
              </a:rPr>
              <a:t>w </a:t>
            </a:r>
            <a:r>
              <a:rPr lang="en-US" sz="3600" dirty="0">
                <a:solidFill>
                  <a:srgbClr val="7030A0"/>
                </a:solidFill>
              </a:rPr>
              <a:t>= [</a:t>
            </a:r>
            <a:r>
              <a:rPr lang="en-US" sz="3600" dirty="0">
                <a:solidFill>
                  <a:srgbClr val="FF0000"/>
                </a:solidFill>
              </a:rPr>
              <a:t>H</a:t>
            </a:r>
            <a:r>
              <a:rPr lang="en-US" sz="3600" baseline="30000" dirty="0">
                <a:solidFill>
                  <a:srgbClr val="FF0000"/>
                </a:solidFill>
              </a:rPr>
              <a:t>+</a:t>
            </a:r>
            <a:r>
              <a:rPr lang="en-US" sz="3600" dirty="0">
                <a:solidFill>
                  <a:srgbClr val="7030A0"/>
                </a:solidFill>
              </a:rPr>
              <a:t>][</a:t>
            </a:r>
            <a:r>
              <a:rPr lang="en-US" sz="3600" dirty="0">
                <a:solidFill>
                  <a:srgbClr val="00B0F0"/>
                </a:solidFill>
              </a:rPr>
              <a:t>OH</a:t>
            </a:r>
            <a:r>
              <a:rPr lang="en-US" sz="3600" baseline="30000" dirty="0">
                <a:solidFill>
                  <a:srgbClr val="00B0F0"/>
                </a:solidFill>
              </a:rPr>
              <a:t>-</a:t>
            </a:r>
            <a:r>
              <a:rPr lang="en-US" sz="3600" dirty="0">
                <a:solidFill>
                  <a:srgbClr val="7030A0"/>
                </a:solidFill>
              </a:rPr>
              <a:t>] = 10</a:t>
            </a:r>
            <a:r>
              <a:rPr lang="en-US" sz="3600" baseline="30000" dirty="0">
                <a:solidFill>
                  <a:srgbClr val="7030A0"/>
                </a:solidFill>
              </a:rPr>
              <a:t>-14</a:t>
            </a:r>
          </a:p>
          <a:p>
            <a:pPr algn="ctr">
              <a:lnSpc>
                <a:spcPct val="120000"/>
              </a:lnSpc>
              <a:spcBef>
                <a:spcPts val="601"/>
              </a:spcBef>
            </a:pPr>
            <a:r>
              <a:rPr lang="en-US" sz="3600" dirty="0">
                <a:solidFill>
                  <a:srgbClr val="7030A0"/>
                </a:solidFill>
              </a:rPr>
              <a:t>p</a:t>
            </a:r>
            <a:r>
              <a:rPr lang="en-US" sz="3600" dirty="0">
                <a:solidFill>
                  <a:srgbClr val="FF0000"/>
                </a:solidFill>
              </a:rPr>
              <a:t>H</a:t>
            </a:r>
            <a:r>
              <a:rPr lang="en-US" sz="3600" dirty="0">
                <a:solidFill>
                  <a:srgbClr val="7030A0"/>
                </a:solidFill>
              </a:rPr>
              <a:t> + p</a:t>
            </a:r>
            <a:r>
              <a:rPr lang="en-US" sz="3600" dirty="0">
                <a:solidFill>
                  <a:srgbClr val="00B0F0"/>
                </a:solidFill>
              </a:rPr>
              <a:t>OH</a:t>
            </a:r>
            <a:r>
              <a:rPr lang="en-US" sz="3600" dirty="0">
                <a:solidFill>
                  <a:srgbClr val="7030A0"/>
                </a:solidFill>
              </a:rPr>
              <a:t> = 14</a:t>
            </a:r>
          </a:p>
        </p:txBody>
      </p:sp>
      <p:sp>
        <p:nvSpPr>
          <p:cNvPr id="2" name="Title 1"/>
          <p:cNvSpPr>
            <a:spLocks noGrp="1"/>
          </p:cNvSpPr>
          <p:nvPr>
            <p:ph type="title"/>
          </p:nvPr>
        </p:nvSpPr>
        <p:spPr>
          <a:xfrm>
            <a:off x="12" y="0"/>
            <a:ext cx="9143992" cy="1371600"/>
          </a:xfrm>
        </p:spPr>
        <p:txBody>
          <a:bodyPr/>
          <a:lstStyle/>
          <a:p>
            <a:pPr marL="0" indent="0"/>
            <a:r>
              <a:rPr lang="en-US" dirty="0"/>
              <a:t>p</a:t>
            </a:r>
            <a:r>
              <a:rPr lang="en-US" dirty="0">
                <a:solidFill>
                  <a:srgbClr val="FF0000"/>
                </a:solidFill>
              </a:rPr>
              <a:t>H</a:t>
            </a:r>
            <a:r>
              <a:rPr lang="en-US" dirty="0"/>
              <a:t> and p</a:t>
            </a:r>
            <a:r>
              <a:rPr lang="en-US" dirty="0">
                <a:solidFill>
                  <a:srgbClr val="00B0F0"/>
                </a:solidFill>
              </a:rPr>
              <a:t>OH </a:t>
            </a:r>
            <a:r>
              <a:rPr lang="en-US" dirty="0">
                <a:solidFill>
                  <a:schemeClr val="bg1"/>
                </a:solidFill>
              </a:rPr>
              <a:t>based on Molar Concentrations</a:t>
            </a:r>
            <a:endParaRPr lang="en-US" dirty="0">
              <a:solidFill>
                <a:srgbClr val="00B0F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27612095"/>
              </p:ext>
            </p:extLst>
          </p:nvPr>
        </p:nvGraphicFramePr>
        <p:xfrm>
          <a:off x="609599" y="1600208"/>
          <a:ext cx="7772397" cy="1989676"/>
        </p:xfrm>
        <a:graphic>
          <a:graphicData uri="http://schemas.openxmlformats.org/drawingml/2006/table">
            <a:tbl>
              <a:tblPr>
                <a:tableStyleId>{616DA210-FB5B-4158-B5E0-FEB733F419BA}</a:tableStyleId>
              </a:tblPr>
              <a:tblGrid>
                <a:gridCol w="879623">
                  <a:extLst>
                    <a:ext uri="{9D8B030D-6E8A-4147-A177-3AD203B41FA5}">
                      <a16:colId xmlns:a16="http://schemas.microsoft.com/office/drawing/2014/main" val="20000"/>
                    </a:ext>
                  </a:extLst>
                </a:gridCol>
                <a:gridCol w="674858">
                  <a:extLst>
                    <a:ext uri="{9D8B030D-6E8A-4147-A177-3AD203B41FA5}">
                      <a16:colId xmlns:a16="http://schemas.microsoft.com/office/drawing/2014/main" val="20001"/>
                    </a:ext>
                  </a:extLst>
                </a:gridCol>
                <a:gridCol w="776759">
                  <a:extLst>
                    <a:ext uri="{9D8B030D-6E8A-4147-A177-3AD203B41FA5}">
                      <a16:colId xmlns:a16="http://schemas.microsoft.com/office/drawing/2014/main" val="20002"/>
                    </a:ext>
                  </a:extLst>
                </a:gridCol>
                <a:gridCol w="777720">
                  <a:extLst>
                    <a:ext uri="{9D8B030D-6E8A-4147-A177-3AD203B41FA5}">
                      <a16:colId xmlns:a16="http://schemas.microsoft.com/office/drawing/2014/main" val="20003"/>
                    </a:ext>
                  </a:extLst>
                </a:gridCol>
                <a:gridCol w="776759">
                  <a:extLst>
                    <a:ext uri="{9D8B030D-6E8A-4147-A177-3AD203B41FA5}">
                      <a16:colId xmlns:a16="http://schemas.microsoft.com/office/drawing/2014/main" val="20004"/>
                    </a:ext>
                  </a:extLst>
                </a:gridCol>
                <a:gridCol w="777720">
                  <a:extLst>
                    <a:ext uri="{9D8B030D-6E8A-4147-A177-3AD203B41FA5}">
                      <a16:colId xmlns:a16="http://schemas.microsoft.com/office/drawing/2014/main" val="20005"/>
                    </a:ext>
                  </a:extLst>
                </a:gridCol>
                <a:gridCol w="776759">
                  <a:extLst>
                    <a:ext uri="{9D8B030D-6E8A-4147-A177-3AD203B41FA5}">
                      <a16:colId xmlns:a16="http://schemas.microsoft.com/office/drawing/2014/main" val="20006"/>
                    </a:ext>
                  </a:extLst>
                </a:gridCol>
                <a:gridCol w="777720">
                  <a:extLst>
                    <a:ext uri="{9D8B030D-6E8A-4147-A177-3AD203B41FA5}">
                      <a16:colId xmlns:a16="http://schemas.microsoft.com/office/drawing/2014/main" val="20007"/>
                    </a:ext>
                  </a:extLst>
                </a:gridCol>
                <a:gridCol w="776759">
                  <a:extLst>
                    <a:ext uri="{9D8B030D-6E8A-4147-A177-3AD203B41FA5}">
                      <a16:colId xmlns:a16="http://schemas.microsoft.com/office/drawing/2014/main" val="20008"/>
                    </a:ext>
                  </a:extLst>
                </a:gridCol>
                <a:gridCol w="777720">
                  <a:extLst>
                    <a:ext uri="{9D8B030D-6E8A-4147-A177-3AD203B41FA5}">
                      <a16:colId xmlns:a16="http://schemas.microsoft.com/office/drawing/2014/main" val="20009"/>
                    </a:ext>
                  </a:extLst>
                </a:gridCol>
              </a:tblGrid>
              <a:tr h="533400">
                <a:tc>
                  <a:txBody>
                    <a:bodyPr/>
                    <a:lstStyle/>
                    <a:p>
                      <a:pPr marL="0" marR="0" algn="ctr">
                        <a:spcBef>
                          <a:spcPts val="0"/>
                        </a:spcBef>
                        <a:spcAft>
                          <a:spcPts val="0"/>
                        </a:spcAft>
                      </a:pPr>
                      <a:r>
                        <a:rPr lang="en-US" sz="1500" b="1" dirty="0">
                          <a:effectLst/>
                        </a:rPr>
                        <a:t>[</a:t>
                      </a:r>
                      <a:r>
                        <a:rPr lang="en-US" sz="1500" b="1" dirty="0">
                          <a:solidFill>
                            <a:srgbClr val="FF0000"/>
                          </a:solidFill>
                          <a:effectLst/>
                        </a:rPr>
                        <a:t>H</a:t>
                      </a:r>
                      <a:r>
                        <a:rPr lang="en-US" sz="1500" b="1" baseline="30000" dirty="0">
                          <a:solidFill>
                            <a:srgbClr val="FF0000"/>
                          </a:solidFill>
                          <a:effectLst/>
                        </a:rPr>
                        <a:t>+</a:t>
                      </a:r>
                      <a:r>
                        <a:rPr lang="en-US" sz="1500" b="1" baseline="30000" dirty="0">
                          <a:effectLst/>
                        </a:rPr>
                        <a:t> </a:t>
                      </a:r>
                      <a:r>
                        <a:rPr lang="en-US" sz="1500" b="1" dirty="0">
                          <a:effectLst/>
                        </a:rPr>
                        <a:t>]</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r>
                        <a:rPr lang="en-US" sz="1500" b="1" baseline="30000" dirty="0">
                          <a:effectLst/>
                        </a:rPr>
                        <a:t>0</a:t>
                      </a:r>
                      <a:endParaRPr lang="en-US" sz="1500" b="1" dirty="0">
                        <a:effectLst/>
                      </a:endParaRPr>
                    </a:p>
                  </a:txBody>
                  <a:tcPr marL="68580" marR="68580" marT="0" marB="0" anchor="ctr"/>
                </a:tc>
                <a:tc>
                  <a:txBody>
                    <a:bodyPr/>
                    <a:lstStyle/>
                    <a:p>
                      <a:pPr marL="0" marR="0" algn="ctr">
                        <a:spcBef>
                          <a:spcPts val="0"/>
                        </a:spcBef>
                        <a:spcAft>
                          <a:spcPts val="0"/>
                        </a:spcAft>
                      </a:pPr>
                      <a:r>
                        <a:rPr lang="en-US" sz="1500" b="1" dirty="0">
                          <a:effectLst/>
                        </a:rPr>
                        <a:t>10</a:t>
                      </a:r>
                      <a:r>
                        <a:rPr lang="en-US" sz="1500" b="1" baseline="30000" dirty="0">
                          <a:effectLst/>
                        </a:rPr>
                        <a:t>-2</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r>
                        <a:rPr lang="en-US" sz="1500" b="1" baseline="30000" dirty="0">
                          <a:effectLst/>
                        </a:rPr>
                        <a:t>-4</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r>
                        <a:rPr lang="en-US" sz="1500" b="1" baseline="30000" dirty="0">
                          <a:effectLst/>
                        </a:rPr>
                        <a:t>-6</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r>
                        <a:rPr lang="en-US" sz="1500" b="1" baseline="30000" dirty="0">
                          <a:effectLst/>
                        </a:rPr>
                        <a:t>-7</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r>
                        <a:rPr lang="en-US" sz="1500" b="1" baseline="30000" dirty="0">
                          <a:effectLst/>
                        </a:rPr>
                        <a:t>-8</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r>
                        <a:rPr lang="en-US" sz="1500" b="1" baseline="30000" dirty="0">
                          <a:effectLst/>
                        </a:rPr>
                        <a:t>-10</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r>
                        <a:rPr lang="en-US" sz="1500" b="1" baseline="30000" dirty="0">
                          <a:effectLst/>
                        </a:rPr>
                        <a:t>-12</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r>
                        <a:rPr lang="en-US" sz="1500" b="1" baseline="30000" dirty="0">
                          <a:effectLst/>
                        </a:rPr>
                        <a:t>-14</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92188">
                <a:tc>
                  <a:txBody>
                    <a:bodyPr/>
                    <a:lstStyle/>
                    <a:p>
                      <a:pPr marL="0" marR="0" algn="ctr">
                        <a:spcBef>
                          <a:spcPts val="0"/>
                        </a:spcBef>
                        <a:spcAft>
                          <a:spcPts val="0"/>
                        </a:spcAft>
                      </a:pPr>
                      <a:r>
                        <a:rPr lang="en-US" sz="1500" b="1" dirty="0">
                          <a:effectLst/>
                        </a:rPr>
                        <a:t> [</a:t>
                      </a:r>
                      <a:r>
                        <a:rPr lang="en-US" sz="1500" b="1" dirty="0">
                          <a:solidFill>
                            <a:srgbClr val="00B0F0"/>
                          </a:solidFill>
                          <a:effectLst/>
                        </a:rPr>
                        <a:t>OH</a:t>
                      </a:r>
                      <a:r>
                        <a:rPr lang="en-US" sz="1500" b="1" baseline="30000" dirty="0">
                          <a:solidFill>
                            <a:srgbClr val="00B0F0"/>
                          </a:solidFill>
                          <a:effectLst/>
                        </a:rPr>
                        <a:t>-</a:t>
                      </a:r>
                      <a:r>
                        <a:rPr lang="en-US" sz="1500" b="1" dirty="0">
                          <a:effectLst/>
                        </a:rPr>
                        <a:t>]</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r>
                        <a:rPr lang="en-US" sz="1500" b="1" baseline="30000" dirty="0">
                          <a:effectLst/>
                        </a:rPr>
                        <a:t>-14</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r>
                        <a:rPr lang="en-US" sz="1500" b="1" baseline="30000" dirty="0">
                          <a:effectLst/>
                        </a:rPr>
                        <a:t>-12</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r>
                        <a:rPr lang="en-US" sz="1500" b="1" baseline="30000" dirty="0">
                          <a:effectLst/>
                        </a:rPr>
                        <a:t>-10</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r>
                        <a:rPr lang="en-US" sz="1500" b="1" baseline="30000" dirty="0">
                          <a:effectLst/>
                        </a:rPr>
                        <a:t>-8</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r>
                        <a:rPr lang="en-US" sz="1500" b="1" baseline="30000" dirty="0">
                          <a:effectLst/>
                        </a:rPr>
                        <a:t>-7</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r>
                        <a:rPr lang="en-US" sz="1500" b="1" baseline="30000" dirty="0">
                          <a:effectLst/>
                        </a:rPr>
                        <a:t>-6</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r>
                        <a:rPr lang="en-US" sz="1500" b="1" baseline="30000" dirty="0">
                          <a:effectLst/>
                        </a:rPr>
                        <a:t>-4</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r>
                        <a:rPr lang="en-US" sz="1500" b="1" baseline="30000" dirty="0">
                          <a:effectLst/>
                        </a:rPr>
                        <a:t>-2</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r>
                        <a:rPr lang="en-US" sz="1500" b="1" baseline="30000" dirty="0">
                          <a:effectLst/>
                        </a:rPr>
                        <a:t>-0</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92188">
                <a:tc>
                  <a:txBody>
                    <a:bodyPr/>
                    <a:lstStyle/>
                    <a:p>
                      <a:pPr marL="0" marR="0" algn="ctr">
                        <a:spcBef>
                          <a:spcPts val="0"/>
                        </a:spcBef>
                        <a:spcAft>
                          <a:spcPts val="0"/>
                        </a:spcAft>
                      </a:pPr>
                      <a:r>
                        <a:rPr lang="en-US" sz="1500" b="1" dirty="0">
                          <a:solidFill>
                            <a:schemeClr val="tx1"/>
                          </a:solidFill>
                          <a:effectLst/>
                        </a:rPr>
                        <a:t>p</a:t>
                      </a:r>
                      <a:r>
                        <a:rPr lang="en-US" sz="1500" b="1" dirty="0">
                          <a:solidFill>
                            <a:srgbClr val="FF0000"/>
                          </a:solidFill>
                          <a:effectLst/>
                        </a:rPr>
                        <a:t>H</a:t>
                      </a:r>
                      <a:endParaRPr lang="en-US" sz="1500" b="1"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0</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2</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4</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6</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7</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8</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12</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14</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71900">
                <a:tc>
                  <a:txBody>
                    <a:bodyPr/>
                    <a:lstStyle/>
                    <a:p>
                      <a:pPr marL="0" marR="0" algn="ctr">
                        <a:spcBef>
                          <a:spcPts val="0"/>
                        </a:spcBef>
                        <a:spcAft>
                          <a:spcPts val="0"/>
                        </a:spcAft>
                      </a:pPr>
                      <a:r>
                        <a:rPr lang="en-US" sz="1500" b="1" dirty="0">
                          <a:effectLst/>
                        </a:rPr>
                        <a:t>p</a:t>
                      </a:r>
                      <a:r>
                        <a:rPr lang="en-US" sz="1500" b="1" dirty="0">
                          <a:solidFill>
                            <a:srgbClr val="00B0F0"/>
                          </a:solidFill>
                          <a:effectLst/>
                        </a:rPr>
                        <a:t>OH</a:t>
                      </a:r>
                      <a:endParaRPr lang="en-US" sz="1500" b="1" dirty="0">
                        <a:solidFill>
                          <a:srgbClr val="00B0F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14</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12</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10</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8</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7</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6</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4</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2</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dirty="0">
                          <a:effectLst/>
                        </a:rPr>
                        <a:t>0</a:t>
                      </a:r>
                      <a:endParaRPr lang="en-US" sz="15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7" name="Text Box 2"/>
          <p:cNvSpPr txBox="1">
            <a:spLocks noChangeArrowheads="1"/>
          </p:cNvSpPr>
          <p:nvPr/>
        </p:nvSpPr>
        <p:spPr bwMode="auto">
          <a:xfrm>
            <a:off x="5257800" y="3733803"/>
            <a:ext cx="3124200" cy="392113"/>
          </a:xfrm>
          <a:prstGeom prst="rect">
            <a:avLst/>
          </a:prstGeom>
          <a:solidFill>
            <a:srgbClr val="FFFFFF"/>
          </a:solidFill>
          <a:ln w="9525" cap="rnd">
            <a:solidFill>
              <a:srgbClr val="000000"/>
            </a:solidFill>
            <a:prstDash val="sysDot"/>
            <a:miter lim="800000"/>
            <a:headEnd/>
            <a:tailEnd/>
          </a:ln>
        </p:spPr>
        <p:txBody>
          <a:bodyPr vert="horz" wrap="square" lIns="91250" tIns="45625" rIns="91250" bIns="45625" numCol="1" anchor="t" anchorCtr="0" compatLnSpc="1">
            <a:prstTxWarp prst="textNoShape">
              <a:avLst/>
            </a:prstTxWarp>
          </a:bodyPr>
          <a:lstStyle/>
          <a:p>
            <a:pPr algn="ctr"/>
            <a:r>
              <a:rPr lang="en-US" b="1" dirty="0">
                <a:solidFill>
                  <a:srgbClr val="00B0F0"/>
                </a:solidFill>
              </a:rPr>
              <a:t>basic</a:t>
            </a:r>
          </a:p>
        </p:txBody>
      </p:sp>
      <p:sp>
        <p:nvSpPr>
          <p:cNvPr id="8" name="Text Box 3"/>
          <p:cNvSpPr txBox="1">
            <a:spLocks noChangeArrowheads="1"/>
          </p:cNvSpPr>
          <p:nvPr/>
        </p:nvSpPr>
        <p:spPr bwMode="auto">
          <a:xfrm>
            <a:off x="1447802" y="3733803"/>
            <a:ext cx="3062288" cy="392113"/>
          </a:xfrm>
          <a:prstGeom prst="rect">
            <a:avLst/>
          </a:prstGeom>
          <a:solidFill>
            <a:srgbClr val="FFFFFF"/>
          </a:solidFill>
          <a:ln w="9525" cap="rnd">
            <a:solidFill>
              <a:srgbClr val="000000"/>
            </a:solidFill>
            <a:prstDash val="sysDot"/>
            <a:miter lim="800000"/>
            <a:headEnd/>
            <a:tailEnd/>
          </a:ln>
        </p:spPr>
        <p:txBody>
          <a:bodyPr vert="horz" wrap="square" lIns="91250" tIns="45625" rIns="91250" bIns="45625" numCol="1" anchor="t" anchorCtr="0" compatLnSpc="1">
            <a:prstTxWarp prst="textNoShape">
              <a:avLst/>
            </a:prstTxWarp>
          </a:bodyPr>
          <a:lstStyle/>
          <a:p>
            <a:pPr algn="ctr"/>
            <a:r>
              <a:rPr lang="en-US" b="1" dirty="0">
                <a:solidFill>
                  <a:srgbClr val="FF0000"/>
                </a:solidFill>
              </a:rPr>
              <a:t>acidic</a:t>
            </a:r>
          </a:p>
        </p:txBody>
      </p:sp>
      <p:sp>
        <p:nvSpPr>
          <p:cNvPr id="9" name="Text Box 1"/>
          <p:cNvSpPr txBox="1">
            <a:spLocks noChangeArrowheads="1"/>
          </p:cNvSpPr>
          <p:nvPr/>
        </p:nvSpPr>
        <p:spPr bwMode="auto">
          <a:xfrm>
            <a:off x="4470070" y="3733803"/>
            <a:ext cx="787745" cy="392113"/>
          </a:xfrm>
          <a:prstGeom prst="rect">
            <a:avLst/>
          </a:prstGeom>
          <a:solidFill>
            <a:srgbClr val="FFFFFF"/>
          </a:solidFill>
          <a:ln w="9525" cap="rnd">
            <a:solidFill>
              <a:srgbClr val="000000"/>
            </a:solidFill>
            <a:prstDash val="sysDot"/>
            <a:miter lim="800000"/>
            <a:headEnd/>
            <a:tailEnd/>
          </a:ln>
        </p:spPr>
        <p:txBody>
          <a:bodyPr vert="horz" wrap="square" lIns="91250" tIns="45625" rIns="91250" bIns="45625" numCol="1" anchor="t" anchorCtr="0" compatLnSpc="1">
            <a:prstTxWarp prst="textNoShape">
              <a:avLst/>
            </a:prstTxWarp>
          </a:bodyPr>
          <a:lstStyle/>
          <a:p>
            <a:pPr algn="ctr"/>
            <a:r>
              <a:rPr lang="en-US" sz="1400" b="1" dirty="0">
                <a:solidFill>
                  <a:srgbClr val="00B050"/>
                </a:solidFill>
              </a:rPr>
              <a:t>neutral</a:t>
            </a: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2793" y="533400"/>
            <a:ext cx="771208" cy="804545"/>
          </a:xfrm>
          <a:prstGeom prst="rect">
            <a:avLst/>
          </a:prstGeom>
          <a:noFill/>
          <a:ln>
            <a:noFill/>
          </a:ln>
          <a:effectLst/>
        </p:spPr>
      </p:pic>
    </p:spTree>
    <p:extLst>
      <p:ext uri="{BB962C8B-B14F-4D97-AF65-F5344CB8AC3E}">
        <p14:creationId xmlns:p14="http://schemas.microsoft.com/office/powerpoint/2010/main" val="366968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76201" y="1033465"/>
            <a:ext cx="8915399" cy="5508627"/>
          </a:xfrm>
          <a:prstGeom prst="rect">
            <a:avLst/>
          </a:prstGeom>
        </p:spPr>
        <p:txBody>
          <a:bodyPr wrap="square" lIns="90872" tIns="45436" rIns="90872" bIns="45436">
            <a:spAutoFit/>
          </a:bodyPr>
          <a:lstStyle/>
          <a:p>
            <a:pPr>
              <a:spcBef>
                <a:spcPts val="601"/>
              </a:spcBef>
            </a:pPr>
            <a:r>
              <a:rPr lang="en-US" sz="2700" dirty="0">
                <a:solidFill>
                  <a:srgbClr val="00B050"/>
                </a:solidFill>
              </a:rPr>
              <a:t>Strategies when using Logarithms (log) </a:t>
            </a:r>
          </a:p>
          <a:p>
            <a:pPr>
              <a:spcBef>
                <a:spcPts val="1800"/>
              </a:spcBef>
            </a:pPr>
            <a:r>
              <a:rPr lang="en-US" sz="2800" b="1" u="sng" dirty="0">
                <a:solidFill>
                  <a:srgbClr val="7030A0"/>
                </a:solidFill>
              </a:rPr>
              <a:t>Log</a:t>
            </a:r>
            <a:r>
              <a:rPr lang="en-US" sz="2800" dirty="0">
                <a:solidFill>
                  <a:srgbClr val="7030A0"/>
                </a:solidFill>
              </a:rPr>
              <a:t> to the base 10 </a:t>
            </a:r>
            <a:r>
              <a:rPr lang="en-US" sz="2400" dirty="0"/>
              <a:t>of a power of 10 equals the superscript</a:t>
            </a:r>
          </a:p>
          <a:p>
            <a:pPr marL="231775">
              <a:spcBef>
                <a:spcPts val="1800"/>
              </a:spcBef>
            </a:pPr>
            <a:r>
              <a:rPr lang="en-US" sz="2700" dirty="0">
                <a:solidFill>
                  <a:srgbClr val="FF0000"/>
                </a:solidFill>
              </a:rPr>
              <a:t>Log</a:t>
            </a:r>
            <a:r>
              <a:rPr lang="en-US" sz="2700" baseline="-25000" dirty="0">
                <a:solidFill>
                  <a:srgbClr val="FF0000"/>
                </a:solidFill>
              </a:rPr>
              <a:t>10</a:t>
            </a:r>
            <a:r>
              <a:rPr lang="en-US" sz="2700" dirty="0">
                <a:solidFill>
                  <a:srgbClr val="FF0000"/>
                </a:solidFill>
              </a:rPr>
              <a:t>10</a:t>
            </a:r>
            <a:r>
              <a:rPr lang="en-US" sz="2700" baseline="30000" dirty="0">
                <a:solidFill>
                  <a:srgbClr val="FF0000"/>
                </a:solidFill>
              </a:rPr>
              <a:t>-8</a:t>
            </a:r>
            <a:r>
              <a:rPr lang="en-US" sz="2700" dirty="0">
                <a:solidFill>
                  <a:srgbClr val="FF0000"/>
                </a:solidFill>
              </a:rPr>
              <a:t> = -8     </a:t>
            </a:r>
            <a:r>
              <a:rPr lang="en-US" sz="2700" dirty="0">
                <a:solidFill>
                  <a:srgbClr val="0070C0"/>
                </a:solidFill>
              </a:rPr>
              <a:t>Log</a:t>
            </a:r>
            <a:r>
              <a:rPr lang="en-US" sz="2700" baseline="-25000" dirty="0">
                <a:solidFill>
                  <a:srgbClr val="0070C0"/>
                </a:solidFill>
              </a:rPr>
              <a:t>10</a:t>
            </a:r>
            <a:r>
              <a:rPr lang="en-US" sz="2700" dirty="0">
                <a:solidFill>
                  <a:srgbClr val="0070C0"/>
                </a:solidFill>
              </a:rPr>
              <a:t>10</a:t>
            </a:r>
            <a:r>
              <a:rPr lang="en-US" sz="2700" baseline="30000" dirty="0">
                <a:solidFill>
                  <a:srgbClr val="0070C0"/>
                </a:solidFill>
              </a:rPr>
              <a:t>6</a:t>
            </a:r>
            <a:r>
              <a:rPr lang="en-US" sz="2700" dirty="0">
                <a:solidFill>
                  <a:srgbClr val="0070C0"/>
                </a:solidFill>
              </a:rPr>
              <a:t> = 6</a:t>
            </a:r>
          </a:p>
          <a:p>
            <a:pPr>
              <a:spcBef>
                <a:spcPts val="601"/>
              </a:spcBef>
            </a:pPr>
            <a:endParaRPr lang="en-US" sz="1200" dirty="0"/>
          </a:p>
          <a:p>
            <a:pPr>
              <a:spcBef>
                <a:spcPts val="601"/>
              </a:spcBef>
            </a:pPr>
            <a:r>
              <a:rPr lang="en-US" sz="2800" dirty="0">
                <a:solidFill>
                  <a:srgbClr val="7030A0"/>
                </a:solidFill>
              </a:rPr>
              <a:t>Place molar concentrations in Scientific Notation:</a:t>
            </a:r>
          </a:p>
          <a:p>
            <a:pPr marL="231775">
              <a:spcBef>
                <a:spcPts val="1200"/>
              </a:spcBef>
            </a:pPr>
            <a:r>
              <a:rPr lang="en-US" sz="2700" b="1" dirty="0">
                <a:solidFill>
                  <a:srgbClr val="FF0000"/>
                </a:solidFill>
              </a:rPr>
              <a:t>Example 1</a:t>
            </a:r>
            <a:r>
              <a:rPr lang="en-US" sz="2700" dirty="0"/>
              <a:t>:</a:t>
            </a:r>
          </a:p>
          <a:p>
            <a:pPr marL="231775">
              <a:spcBef>
                <a:spcPts val="601"/>
              </a:spcBef>
            </a:pPr>
            <a:r>
              <a:rPr lang="en-US" sz="2700" dirty="0"/>
              <a:t>Log (1 x 10</a:t>
            </a:r>
            <a:r>
              <a:rPr lang="en-US" sz="2700" baseline="30000" dirty="0"/>
              <a:t>-6</a:t>
            </a:r>
            <a:r>
              <a:rPr lang="en-US" sz="2700" dirty="0"/>
              <a:t>) = log</a:t>
            </a:r>
            <a:r>
              <a:rPr lang="en-US" sz="2700" baseline="-25000" dirty="0"/>
              <a:t>10</a:t>
            </a:r>
            <a:r>
              <a:rPr lang="en-US" sz="2700" dirty="0"/>
              <a:t>1</a:t>
            </a:r>
            <a:r>
              <a:rPr lang="en-US" sz="2700" dirty="0">
                <a:solidFill>
                  <a:srgbClr val="FF0000"/>
                </a:solidFill>
              </a:rPr>
              <a:t>*</a:t>
            </a:r>
            <a:r>
              <a:rPr lang="en-US" sz="2700" dirty="0"/>
              <a:t> + log</a:t>
            </a:r>
            <a:r>
              <a:rPr lang="en-US" sz="2700" baseline="-25000" dirty="0"/>
              <a:t>10</a:t>
            </a:r>
            <a:r>
              <a:rPr lang="en-US" sz="2700" dirty="0"/>
              <a:t>10</a:t>
            </a:r>
            <a:r>
              <a:rPr lang="en-US" sz="2700" baseline="30000" dirty="0"/>
              <a:t>-6</a:t>
            </a:r>
            <a:r>
              <a:rPr lang="en-US" sz="2700" dirty="0"/>
              <a:t> = 0 + (-6) = -6</a:t>
            </a:r>
          </a:p>
          <a:p>
            <a:pPr marL="231775">
              <a:spcBef>
                <a:spcPts val="1800"/>
              </a:spcBef>
            </a:pPr>
            <a:r>
              <a:rPr lang="en-US" sz="2700" b="1" dirty="0">
                <a:solidFill>
                  <a:srgbClr val="FF0000"/>
                </a:solidFill>
              </a:rPr>
              <a:t>Example 2</a:t>
            </a:r>
            <a:r>
              <a:rPr lang="en-US" sz="2700" dirty="0"/>
              <a:t>:</a:t>
            </a:r>
          </a:p>
          <a:p>
            <a:pPr marL="231775">
              <a:spcBef>
                <a:spcPts val="601"/>
              </a:spcBef>
            </a:pPr>
            <a:r>
              <a:rPr lang="en-US" sz="2400" dirty="0"/>
              <a:t>Log (3.7 x 10</a:t>
            </a:r>
            <a:r>
              <a:rPr lang="en-US" sz="2400" baseline="30000" dirty="0"/>
              <a:t>-9</a:t>
            </a:r>
            <a:r>
              <a:rPr lang="en-US" sz="2400" dirty="0"/>
              <a:t>) = log</a:t>
            </a:r>
            <a:r>
              <a:rPr lang="en-US" sz="2400" baseline="-25000" dirty="0"/>
              <a:t>10</a:t>
            </a:r>
            <a:r>
              <a:rPr lang="en-US" sz="2400" dirty="0"/>
              <a:t>3.7</a:t>
            </a:r>
            <a:r>
              <a:rPr lang="en-US" sz="2400" b="1" dirty="0">
                <a:solidFill>
                  <a:srgbClr val="FF0000"/>
                </a:solidFill>
              </a:rPr>
              <a:t>*</a:t>
            </a:r>
            <a:r>
              <a:rPr lang="en-US" sz="2400" dirty="0"/>
              <a:t> + log</a:t>
            </a:r>
            <a:r>
              <a:rPr lang="en-US" sz="2400" baseline="-25000" dirty="0"/>
              <a:t>10</a:t>
            </a:r>
            <a:r>
              <a:rPr lang="en-US" sz="2400" dirty="0"/>
              <a:t>10</a:t>
            </a:r>
            <a:r>
              <a:rPr lang="en-US" sz="2400" baseline="30000" dirty="0"/>
              <a:t>-9</a:t>
            </a:r>
            <a:r>
              <a:rPr lang="en-US" sz="2400" dirty="0"/>
              <a:t> = 0.57 + (-9) = -8.4</a:t>
            </a:r>
          </a:p>
          <a:p>
            <a:pPr marL="231775" algn="ctr">
              <a:spcBef>
                <a:spcPts val="601"/>
              </a:spcBef>
            </a:pPr>
            <a:r>
              <a:rPr lang="en-US" sz="2000" i="1" dirty="0">
                <a:solidFill>
                  <a:srgbClr val="FF0000"/>
                </a:solidFill>
                <a:latin typeface="Times New Roman" panose="02020603050405020304" pitchFamily="18" charset="0"/>
                <a:cs typeface="Times New Roman" panose="02020603050405020304" pitchFamily="18" charset="0"/>
              </a:rPr>
              <a:t>*Type in the number and hit the “log” button on calculator or</a:t>
            </a:r>
          </a:p>
          <a:p>
            <a:pPr marL="231775" algn="ctr">
              <a:spcBef>
                <a:spcPts val="601"/>
              </a:spcBef>
            </a:pPr>
            <a:r>
              <a:rPr lang="en-US" altLang="en-US" sz="2000" i="1" dirty="0">
                <a:solidFill>
                  <a:srgbClr val="FF0000"/>
                </a:solidFill>
                <a:latin typeface="Times New Roman" panose="02020603050405020304" pitchFamily="18" charset="0"/>
                <a:cs typeface="Times New Roman" panose="02020603050405020304" pitchFamily="18" charset="0"/>
              </a:rPr>
              <a:t>Hit “log” and type in the number (depending on calculator)</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7" name="Rectangle 2"/>
          <p:cNvSpPr>
            <a:spLocks noChangeArrowheads="1"/>
          </p:cNvSpPr>
          <p:nvPr/>
        </p:nvSpPr>
        <p:spPr bwMode="auto">
          <a:xfrm>
            <a:off x="2590800" y="76200"/>
            <a:ext cx="3886200" cy="685800"/>
          </a:xfrm>
          <a:prstGeom prst="rect">
            <a:avLst/>
          </a:prstGeom>
          <a:solidFill>
            <a:srgbClr val="FFFF00"/>
          </a:solidFill>
          <a:ln>
            <a:noFill/>
          </a:ln>
        </p:spPr>
        <p:txBody>
          <a:bodyPr lIns="89433" tIns="46516" rIns="89433" bIns="46516"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sz="3200" dirty="0"/>
              <a:t> </a:t>
            </a:r>
            <a:r>
              <a:rPr lang="en-US" sz="3200" dirty="0">
                <a:solidFill>
                  <a:srgbClr val="7030A0"/>
                </a:solidFill>
              </a:rPr>
              <a:t>p</a:t>
            </a:r>
            <a:r>
              <a:rPr lang="en-US" sz="3200" dirty="0"/>
              <a:t>H </a:t>
            </a:r>
            <a:r>
              <a:rPr lang="en-US" sz="3200" dirty="0">
                <a:solidFill>
                  <a:srgbClr val="7030A0"/>
                </a:solidFill>
              </a:rPr>
              <a:t>= -log</a:t>
            </a:r>
            <a:r>
              <a:rPr lang="en-US" sz="3200" baseline="-25000" dirty="0">
                <a:solidFill>
                  <a:srgbClr val="7030A0"/>
                </a:solidFill>
              </a:rPr>
              <a:t>10</a:t>
            </a:r>
            <a:r>
              <a:rPr lang="en-US" sz="3200" dirty="0">
                <a:solidFill>
                  <a:srgbClr val="7030A0"/>
                </a:solidFill>
              </a:rPr>
              <a:t>[</a:t>
            </a:r>
            <a:r>
              <a:rPr lang="en-US" altLang="en-US" sz="3200" dirty="0">
                <a:solidFill>
                  <a:srgbClr val="FF0000"/>
                </a:solidFill>
              </a:rPr>
              <a:t>H</a:t>
            </a:r>
            <a:r>
              <a:rPr lang="en-US" altLang="en-US" sz="3200" baseline="-25000" dirty="0">
                <a:solidFill>
                  <a:srgbClr val="FF0000"/>
                </a:solidFill>
              </a:rPr>
              <a:t>3</a:t>
            </a:r>
            <a:r>
              <a:rPr lang="en-US" altLang="en-US" sz="3200" dirty="0">
                <a:solidFill>
                  <a:srgbClr val="FF0000"/>
                </a:solidFill>
              </a:rPr>
              <a:t>O</a:t>
            </a:r>
            <a:r>
              <a:rPr lang="en-US" sz="3200" baseline="30000" dirty="0"/>
              <a:t>+</a:t>
            </a:r>
            <a:r>
              <a:rPr lang="en-US" sz="3200" dirty="0">
                <a:solidFill>
                  <a:srgbClr val="7030A0"/>
                </a:solidFill>
              </a:rPr>
              <a:t>]</a:t>
            </a:r>
            <a:r>
              <a:rPr lang="en-US" sz="3200" dirty="0"/>
              <a:t> </a:t>
            </a:r>
            <a:endParaRPr lang="en-US" altLang="en-US" sz="3200" dirty="0">
              <a:solidFill>
                <a:schemeClr val="tx1"/>
              </a:solidFill>
            </a:endParaRPr>
          </a:p>
        </p:txBody>
      </p:sp>
      <p:pic>
        <p:nvPicPr>
          <p:cNvPr id="8" name="Picture 7"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867668" y="76200"/>
            <a:ext cx="1200149" cy="972820"/>
          </a:xfrm>
          <a:prstGeom prst="rect">
            <a:avLst/>
          </a:prstGeom>
        </p:spPr>
      </p:pic>
    </p:spTree>
    <p:extLst>
      <p:ext uri="{BB962C8B-B14F-4D97-AF65-F5344CB8AC3E}">
        <p14:creationId xmlns:p14="http://schemas.microsoft.com/office/powerpoint/2010/main" val="33339296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fade">
                                      <p:cBhvr>
                                        <p:cTn id="5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52400" y="837806"/>
            <a:ext cx="8839199" cy="3569635"/>
          </a:xfrm>
          <a:prstGeom prst="rect">
            <a:avLst/>
          </a:prstGeom>
          <a:noFill/>
          <a:ln w="9525">
            <a:noFill/>
            <a:miter lim="800000"/>
            <a:headEnd/>
            <a:tailEnd/>
          </a:ln>
        </p:spPr>
        <p:txBody>
          <a:bodyPr wrap="square" lIns="90872" tIns="45436" rIns="90872" bIns="45436">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7030A0"/>
                </a:solidFill>
              </a:rPr>
              <a:t>Calculate the pH of pure water or a neutral solution. </a:t>
            </a:r>
          </a:p>
          <a:p>
            <a:pPr eaLnBrk="0" fontAlgn="base" hangingPunct="0">
              <a:spcBef>
                <a:spcPts val="600"/>
              </a:spcBef>
              <a:spcAft>
                <a:spcPct val="0"/>
              </a:spcAft>
              <a:buClr>
                <a:srgbClr val="000000"/>
              </a:buClr>
              <a:buSzPct val="100000"/>
              <a:buFont typeface="Times New Roman" panose="02020603050405020304" pitchFamily="18" charset="0"/>
              <a:buNone/>
              <a:tabLst>
                <a:tab pos="2801938" algn="l"/>
              </a:tabLst>
            </a:pPr>
            <a:r>
              <a:rPr lang="en-US" dirty="0">
                <a:solidFill>
                  <a:srgbClr val="7030A0"/>
                </a:solidFill>
              </a:rPr>
              <a:t>	</a:t>
            </a:r>
          </a:p>
          <a:p>
            <a:pPr marL="0" lvl="1" indent="0" eaLnBrk="0" fontAlgn="base" hangingPunct="0">
              <a:spcBef>
                <a:spcPct val="50000"/>
              </a:spcBef>
              <a:spcAft>
                <a:spcPct val="0"/>
              </a:spcAft>
              <a:buClr>
                <a:srgbClr val="000000"/>
              </a:buClr>
              <a:buSzPct val="100000"/>
              <a:tabLst>
                <a:tab pos="2801938" algn="l"/>
                <a:tab pos="3367088" algn="l"/>
              </a:tabLst>
            </a:pPr>
            <a:endParaRPr lang="en-US" altLang="en-US" dirty="0">
              <a:solidFill>
                <a:srgbClr val="7030A0"/>
              </a:solidFill>
            </a:endParaRPr>
          </a:p>
          <a:p>
            <a:pPr marL="0" lvl="1" indent="0" eaLnBrk="0" fontAlgn="base" hangingPunct="0">
              <a:spcBef>
                <a:spcPct val="50000"/>
              </a:spcBef>
              <a:spcAft>
                <a:spcPct val="0"/>
              </a:spcAft>
              <a:buClr>
                <a:srgbClr val="000000"/>
              </a:buClr>
              <a:buSzPct val="100000"/>
              <a:tabLst>
                <a:tab pos="2801938" algn="l"/>
                <a:tab pos="3367088" algn="l"/>
              </a:tabLst>
            </a:pPr>
            <a:endParaRPr lang="en-US" altLang="en-US" dirty="0">
              <a:solidFill>
                <a:srgbClr val="7030A0"/>
              </a:solidFill>
            </a:endParaRPr>
          </a:p>
          <a:p>
            <a:pPr marL="0" lvl="1" indent="0" eaLnBrk="0" fontAlgn="base" hangingPunct="0">
              <a:spcBef>
                <a:spcPct val="50000"/>
              </a:spcBef>
              <a:spcAft>
                <a:spcPct val="0"/>
              </a:spcAft>
              <a:buClr>
                <a:srgbClr val="000000"/>
              </a:buClr>
              <a:buSzPct val="100000"/>
              <a:tabLst>
                <a:tab pos="2801938" algn="l"/>
                <a:tab pos="3367088" algn="l"/>
              </a:tabLst>
            </a:pPr>
            <a:endParaRPr lang="en-US" altLang="en-US" dirty="0">
              <a:solidFill>
                <a:srgbClr val="7030A0"/>
              </a:solidFill>
            </a:endParaRPr>
          </a:p>
          <a:p>
            <a:pPr marL="0" lvl="1" indent="0" eaLnBrk="0" fontAlgn="base" hangingPunct="0">
              <a:spcBef>
                <a:spcPct val="50000"/>
              </a:spcBef>
              <a:spcAft>
                <a:spcPct val="0"/>
              </a:spcAft>
              <a:buClr>
                <a:srgbClr val="000000"/>
              </a:buClr>
              <a:buSzPct val="100000"/>
              <a:tabLst>
                <a:tab pos="2801938" algn="l"/>
                <a:tab pos="3367088" algn="l"/>
              </a:tabLst>
            </a:pPr>
            <a:r>
              <a:rPr lang="en-US" altLang="en-US" dirty="0">
                <a:solidFill>
                  <a:srgbClr val="7030A0"/>
                </a:solidFill>
              </a:rPr>
              <a:t>Calculate the pH of a 0.0010</a:t>
            </a:r>
            <a:r>
              <a:rPr lang="en-US" altLang="en-US" i="1" dirty="0">
                <a:solidFill>
                  <a:srgbClr val="7030A0"/>
                </a:solidFill>
              </a:rPr>
              <a:t>M </a:t>
            </a:r>
            <a:r>
              <a:rPr lang="en-US" altLang="en-US" dirty="0">
                <a:solidFill>
                  <a:srgbClr val="7030A0"/>
                </a:solidFill>
              </a:rPr>
              <a:t>solution. Is this acidic, basic?</a:t>
            </a:r>
          </a:p>
          <a:p>
            <a:pPr defTabSz="682625" eaLnBrk="0" fontAlgn="base" hangingPunct="0">
              <a:spcBef>
                <a:spcPts val="600"/>
              </a:spcBef>
              <a:spcAft>
                <a:spcPct val="0"/>
              </a:spcAft>
              <a:buClr>
                <a:srgbClr val="000000"/>
              </a:buClr>
              <a:buSzPct val="100000"/>
              <a:buFont typeface="Times New Roman" panose="02020603050405020304" pitchFamily="18" charset="0"/>
              <a:buNone/>
              <a:tabLst>
                <a:tab pos="1828800" algn="l"/>
                <a:tab pos="4572000" algn="l"/>
              </a:tabLst>
            </a:pPr>
            <a:r>
              <a:rPr lang="en-US" dirty="0">
                <a:solidFill>
                  <a:srgbClr val="7030A0"/>
                </a:solidFill>
              </a:rPr>
              <a:t>	</a:t>
            </a:r>
            <a:endParaRPr lang="en-US" altLang="en-US" dirty="0">
              <a:solidFill>
                <a:srgbClr val="FF000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5" name="Rectangle 2"/>
          <p:cNvSpPr>
            <a:spLocks noChangeArrowheads="1"/>
          </p:cNvSpPr>
          <p:nvPr/>
        </p:nvSpPr>
        <p:spPr bwMode="auto">
          <a:xfrm>
            <a:off x="2590800" y="76200"/>
            <a:ext cx="3886200" cy="685800"/>
          </a:xfrm>
          <a:prstGeom prst="rect">
            <a:avLst/>
          </a:prstGeom>
          <a:solidFill>
            <a:srgbClr val="FFFF00"/>
          </a:solidFill>
          <a:ln>
            <a:noFill/>
          </a:ln>
        </p:spPr>
        <p:txBody>
          <a:bodyPr lIns="89433" tIns="46516" rIns="89433" bIns="46516"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sz="3200" dirty="0"/>
              <a:t> </a:t>
            </a:r>
            <a:r>
              <a:rPr lang="en-US" sz="3200" dirty="0">
                <a:solidFill>
                  <a:srgbClr val="7030A0"/>
                </a:solidFill>
              </a:rPr>
              <a:t>p</a:t>
            </a:r>
            <a:r>
              <a:rPr lang="en-US" sz="3200" dirty="0"/>
              <a:t>H </a:t>
            </a:r>
            <a:r>
              <a:rPr lang="en-US" sz="3200" dirty="0">
                <a:solidFill>
                  <a:srgbClr val="7030A0"/>
                </a:solidFill>
              </a:rPr>
              <a:t>= -log</a:t>
            </a:r>
            <a:r>
              <a:rPr lang="en-US" sz="3200" baseline="-25000" dirty="0">
                <a:solidFill>
                  <a:srgbClr val="7030A0"/>
                </a:solidFill>
              </a:rPr>
              <a:t>10</a:t>
            </a:r>
            <a:r>
              <a:rPr lang="en-US" sz="3200" dirty="0">
                <a:solidFill>
                  <a:srgbClr val="7030A0"/>
                </a:solidFill>
              </a:rPr>
              <a:t>[</a:t>
            </a:r>
            <a:r>
              <a:rPr lang="en-US" altLang="en-US" sz="3200" dirty="0">
                <a:solidFill>
                  <a:srgbClr val="FF0000"/>
                </a:solidFill>
              </a:rPr>
              <a:t>H</a:t>
            </a:r>
            <a:r>
              <a:rPr lang="en-US" altLang="en-US" sz="3200" baseline="-25000" dirty="0">
                <a:solidFill>
                  <a:srgbClr val="FF0000"/>
                </a:solidFill>
              </a:rPr>
              <a:t>3</a:t>
            </a:r>
            <a:r>
              <a:rPr lang="en-US" altLang="en-US" sz="3200" dirty="0">
                <a:solidFill>
                  <a:srgbClr val="FF0000"/>
                </a:solidFill>
              </a:rPr>
              <a:t>O</a:t>
            </a:r>
            <a:r>
              <a:rPr lang="en-US" sz="3200" baseline="30000" dirty="0"/>
              <a:t>+</a:t>
            </a:r>
            <a:r>
              <a:rPr lang="en-US" sz="3200" dirty="0">
                <a:solidFill>
                  <a:srgbClr val="7030A0"/>
                </a:solidFill>
              </a:rPr>
              <a:t>]</a:t>
            </a:r>
            <a:r>
              <a:rPr lang="en-US" sz="3200" dirty="0"/>
              <a:t> </a:t>
            </a:r>
            <a:endParaRPr lang="en-US" altLang="en-US" sz="3200" dirty="0">
              <a:solidFill>
                <a:schemeClr val="tx1"/>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655"/>
            <a:ext cx="771208" cy="804545"/>
          </a:xfrm>
          <a:prstGeom prst="rect">
            <a:avLst/>
          </a:prstGeom>
          <a:noFill/>
          <a:ln>
            <a:noFill/>
          </a:ln>
          <a:effectLst/>
        </p:spPr>
      </p:pic>
    </p:spTree>
    <p:extLst>
      <p:ext uri="{BB962C8B-B14F-4D97-AF65-F5344CB8AC3E}">
        <p14:creationId xmlns:p14="http://schemas.microsoft.com/office/powerpoint/2010/main" val="30151133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52400" y="837806"/>
            <a:ext cx="8839199" cy="5477849"/>
          </a:xfrm>
          <a:prstGeom prst="rect">
            <a:avLst/>
          </a:prstGeom>
          <a:noFill/>
          <a:ln w="9525">
            <a:noFill/>
            <a:miter lim="800000"/>
            <a:headEnd/>
            <a:tailEnd/>
          </a:ln>
        </p:spPr>
        <p:txBody>
          <a:bodyPr wrap="square" lIns="90872" tIns="45436" rIns="90872" bIns="45436">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7030A0"/>
                </a:solidFill>
              </a:rPr>
              <a:t>Calculate the pH of pure water or a neutral solution. </a:t>
            </a:r>
          </a:p>
          <a:p>
            <a:pPr eaLnBrk="0" fontAlgn="base" hangingPunct="0">
              <a:spcBef>
                <a:spcPts val="600"/>
              </a:spcBef>
              <a:spcAft>
                <a:spcPct val="0"/>
              </a:spcAft>
              <a:buClr>
                <a:srgbClr val="000000"/>
              </a:buClr>
              <a:buSzPct val="100000"/>
              <a:buFont typeface="Times New Roman" panose="02020603050405020304" pitchFamily="18" charset="0"/>
              <a:buNone/>
              <a:tabLst>
                <a:tab pos="2801938" algn="l"/>
              </a:tabLst>
            </a:pPr>
            <a:r>
              <a:rPr lang="en-US" dirty="0">
                <a:solidFill>
                  <a:srgbClr val="7030A0"/>
                </a:solidFill>
              </a:rPr>
              <a:t>	[</a:t>
            </a:r>
            <a:r>
              <a:rPr lang="en-US" dirty="0">
                <a:solidFill>
                  <a:srgbClr val="FF0000"/>
                </a:solidFill>
              </a:rPr>
              <a:t>H</a:t>
            </a:r>
            <a:r>
              <a:rPr lang="en-US" baseline="30000" dirty="0">
                <a:solidFill>
                  <a:srgbClr val="FF0000"/>
                </a:solidFill>
              </a:rPr>
              <a:t>+</a:t>
            </a:r>
            <a:r>
              <a:rPr lang="en-US" dirty="0">
                <a:solidFill>
                  <a:srgbClr val="7030A0"/>
                </a:solidFill>
              </a:rPr>
              <a:t>] = 1 x 10</a:t>
            </a:r>
            <a:r>
              <a:rPr lang="en-US" baseline="30000" dirty="0">
                <a:solidFill>
                  <a:srgbClr val="7030A0"/>
                </a:solidFill>
              </a:rPr>
              <a:t>-7</a:t>
            </a:r>
            <a:r>
              <a:rPr lang="en-US" dirty="0">
                <a:solidFill>
                  <a:srgbClr val="7030A0"/>
                </a:solidFill>
              </a:rPr>
              <a:t> M</a:t>
            </a:r>
            <a:r>
              <a:rPr lang="en-US" baseline="30000" dirty="0">
                <a:solidFill>
                  <a:srgbClr val="7030A0"/>
                </a:solidFill>
              </a:rPr>
              <a:t> </a:t>
            </a:r>
            <a:r>
              <a:rPr lang="en-US" altLang="en-US" dirty="0">
                <a:solidFill>
                  <a:srgbClr val="000000"/>
                </a:solidFill>
              </a:rPr>
              <a:t>	</a:t>
            </a:r>
          </a:p>
          <a:p>
            <a:pPr eaLnBrk="0" fontAlgn="base" hangingPunct="0">
              <a:spcBef>
                <a:spcPts val="600"/>
              </a:spcBef>
              <a:spcAft>
                <a:spcPct val="0"/>
              </a:spcAft>
              <a:buClr>
                <a:srgbClr val="000000"/>
              </a:buClr>
              <a:buSzPct val="100000"/>
              <a:buFont typeface="Times New Roman" panose="02020603050405020304" pitchFamily="18" charset="0"/>
              <a:buNone/>
              <a:tabLst>
                <a:tab pos="2801938" algn="l"/>
                <a:tab pos="3367088" algn="l"/>
              </a:tabLst>
            </a:pPr>
            <a:r>
              <a:rPr lang="en-US" dirty="0"/>
              <a:t>	p</a:t>
            </a:r>
            <a:r>
              <a:rPr lang="en-US" dirty="0">
                <a:solidFill>
                  <a:srgbClr val="FF0000"/>
                </a:solidFill>
              </a:rPr>
              <a:t>H</a:t>
            </a:r>
            <a:r>
              <a:rPr lang="en-US" dirty="0"/>
              <a:t> 	= </a:t>
            </a:r>
            <a:r>
              <a:rPr lang="en-US" altLang="en-US" dirty="0">
                <a:solidFill>
                  <a:srgbClr val="000000"/>
                </a:solidFill>
              </a:rPr>
              <a:t>−</a:t>
            </a:r>
            <a:r>
              <a:rPr lang="en-US" dirty="0"/>
              <a:t>log</a:t>
            </a:r>
            <a:r>
              <a:rPr lang="en-US" baseline="-25000" dirty="0"/>
              <a:t>10</a:t>
            </a:r>
            <a:r>
              <a:rPr lang="en-US" dirty="0"/>
              <a:t>[</a:t>
            </a:r>
            <a:r>
              <a:rPr lang="en-US" dirty="0">
                <a:solidFill>
                  <a:srgbClr val="FF0000"/>
                </a:solidFill>
              </a:rPr>
              <a:t>H</a:t>
            </a:r>
            <a:r>
              <a:rPr lang="en-US" baseline="30000" dirty="0"/>
              <a:t>+</a:t>
            </a:r>
            <a:r>
              <a:rPr lang="en-US" dirty="0"/>
              <a:t>] </a:t>
            </a:r>
          </a:p>
          <a:p>
            <a:pPr eaLnBrk="0" fontAlgn="base" hangingPunct="0">
              <a:spcBef>
                <a:spcPts val="600"/>
              </a:spcBef>
              <a:spcAft>
                <a:spcPct val="0"/>
              </a:spcAft>
              <a:buClr>
                <a:srgbClr val="000000"/>
              </a:buClr>
              <a:buSzPct val="100000"/>
              <a:buFont typeface="Times New Roman" panose="02020603050405020304" pitchFamily="18" charset="0"/>
              <a:buNone/>
              <a:tabLst>
                <a:tab pos="2801938" algn="l"/>
                <a:tab pos="3367088" algn="l"/>
              </a:tabLst>
            </a:pPr>
            <a:r>
              <a:rPr lang="en-US" altLang="en-US" dirty="0">
                <a:solidFill>
                  <a:srgbClr val="000000"/>
                </a:solidFill>
              </a:rPr>
              <a:t>	p</a:t>
            </a:r>
            <a:r>
              <a:rPr lang="en-US" altLang="en-US" dirty="0">
                <a:solidFill>
                  <a:srgbClr val="FF0000"/>
                </a:solidFill>
              </a:rPr>
              <a:t>H</a:t>
            </a:r>
            <a:r>
              <a:rPr lang="en-US" altLang="en-US" dirty="0">
                <a:solidFill>
                  <a:srgbClr val="000000"/>
                </a:solidFill>
              </a:rPr>
              <a:t> 	= −log</a:t>
            </a:r>
            <a:r>
              <a:rPr lang="en-US" baseline="-25000" dirty="0"/>
              <a:t>10</a:t>
            </a:r>
            <a:r>
              <a:rPr lang="en-US" altLang="en-US" dirty="0">
                <a:solidFill>
                  <a:srgbClr val="000000"/>
                </a:solidFill>
              </a:rPr>
              <a:t>(1 × 10</a:t>
            </a:r>
            <a:r>
              <a:rPr lang="en-US" altLang="en-US" baseline="30000" dirty="0">
                <a:solidFill>
                  <a:srgbClr val="000000"/>
                </a:solidFill>
              </a:rPr>
              <a:t>−7</a:t>
            </a:r>
            <a:r>
              <a:rPr lang="en-US" altLang="en-US" dirty="0">
                <a:solidFill>
                  <a:srgbClr val="000000"/>
                </a:solidFill>
              </a:rPr>
              <a:t>)</a:t>
            </a:r>
          </a:p>
          <a:p>
            <a:pPr eaLnBrk="0" fontAlgn="base" hangingPunct="0">
              <a:spcBef>
                <a:spcPts val="600"/>
              </a:spcBef>
              <a:spcAft>
                <a:spcPct val="0"/>
              </a:spcAft>
              <a:buClr>
                <a:srgbClr val="000000"/>
              </a:buClr>
              <a:buSzPct val="100000"/>
              <a:buFont typeface="Times New Roman" panose="02020603050405020304" pitchFamily="18" charset="0"/>
              <a:buNone/>
              <a:tabLst>
                <a:tab pos="3367088" algn="l"/>
              </a:tabLst>
            </a:pPr>
            <a:r>
              <a:rPr lang="en-US" altLang="en-US" dirty="0">
                <a:solidFill>
                  <a:srgbClr val="000000"/>
                </a:solidFill>
              </a:rPr>
              <a:t>	= −log</a:t>
            </a:r>
            <a:r>
              <a:rPr lang="en-US" baseline="-25000" dirty="0"/>
              <a:t>10</a:t>
            </a:r>
            <a:r>
              <a:rPr lang="en-US" altLang="en-US" dirty="0">
                <a:solidFill>
                  <a:srgbClr val="000000"/>
                </a:solidFill>
              </a:rPr>
              <a:t>1 + (−log</a:t>
            </a:r>
            <a:r>
              <a:rPr lang="en-US" baseline="-25000" dirty="0"/>
              <a:t>10</a:t>
            </a:r>
            <a:r>
              <a:rPr lang="en-US" altLang="en-US" dirty="0">
                <a:solidFill>
                  <a:srgbClr val="000000"/>
                </a:solidFill>
              </a:rPr>
              <a:t>10</a:t>
            </a:r>
            <a:r>
              <a:rPr lang="en-US" altLang="en-US" baseline="30000" dirty="0">
                <a:solidFill>
                  <a:srgbClr val="000000"/>
                </a:solidFill>
              </a:rPr>
              <a:t>−7</a:t>
            </a:r>
            <a:r>
              <a:rPr lang="en-US" altLang="en-US" dirty="0">
                <a:solidFill>
                  <a:srgbClr val="000000"/>
                </a:solidFill>
              </a:rPr>
              <a:t>)</a:t>
            </a:r>
          </a:p>
          <a:p>
            <a:pPr eaLnBrk="0" fontAlgn="base" hangingPunct="0">
              <a:spcBef>
                <a:spcPts val="600"/>
              </a:spcBef>
              <a:spcAft>
                <a:spcPct val="0"/>
              </a:spcAft>
              <a:buClr>
                <a:srgbClr val="000000"/>
              </a:buClr>
              <a:buSzPct val="100000"/>
              <a:buFont typeface="Times New Roman" panose="02020603050405020304" pitchFamily="18" charset="0"/>
              <a:buNone/>
              <a:tabLst>
                <a:tab pos="2801938" algn="l"/>
                <a:tab pos="3367088" algn="l"/>
              </a:tabLst>
            </a:pPr>
            <a:r>
              <a:rPr lang="en-US" altLang="en-US" dirty="0">
                <a:solidFill>
                  <a:srgbClr val="000000"/>
                </a:solidFill>
              </a:rPr>
              <a:t>	p</a:t>
            </a:r>
            <a:r>
              <a:rPr lang="en-US" altLang="en-US" dirty="0">
                <a:solidFill>
                  <a:srgbClr val="FF0000"/>
                </a:solidFill>
              </a:rPr>
              <a:t>H</a:t>
            </a:r>
            <a:r>
              <a:rPr lang="en-US" altLang="en-US" dirty="0">
                <a:solidFill>
                  <a:srgbClr val="000000"/>
                </a:solidFill>
              </a:rPr>
              <a:t> 	= 0.0 + 7.0 = 7.0</a:t>
            </a:r>
          </a:p>
          <a:p>
            <a:pPr marL="0" lvl="1" indent="0" eaLnBrk="0" fontAlgn="base" hangingPunct="0">
              <a:spcBef>
                <a:spcPct val="50000"/>
              </a:spcBef>
              <a:spcAft>
                <a:spcPct val="0"/>
              </a:spcAft>
              <a:buClr>
                <a:srgbClr val="000000"/>
              </a:buClr>
              <a:buSzPct val="100000"/>
              <a:tabLst>
                <a:tab pos="2801938" algn="l"/>
                <a:tab pos="3367088" algn="l"/>
              </a:tabLst>
            </a:pPr>
            <a:r>
              <a:rPr lang="en-US" altLang="en-US" dirty="0">
                <a:solidFill>
                  <a:srgbClr val="7030A0"/>
                </a:solidFill>
              </a:rPr>
              <a:t>Calculate the pH of a 0.0010</a:t>
            </a:r>
            <a:r>
              <a:rPr lang="en-US" altLang="en-US" i="1" dirty="0">
                <a:solidFill>
                  <a:srgbClr val="7030A0"/>
                </a:solidFill>
              </a:rPr>
              <a:t>M </a:t>
            </a:r>
            <a:r>
              <a:rPr lang="en-US" altLang="en-US" dirty="0">
                <a:solidFill>
                  <a:srgbClr val="7030A0"/>
                </a:solidFill>
              </a:rPr>
              <a:t>solution. Is this </a:t>
            </a:r>
            <a:r>
              <a:rPr lang="en-US" altLang="en-US" u="sng" dirty="0">
                <a:solidFill>
                  <a:srgbClr val="002060"/>
                </a:solidFill>
              </a:rPr>
              <a:t>acidic</a:t>
            </a:r>
            <a:r>
              <a:rPr lang="en-US" altLang="en-US" dirty="0">
                <a:solidFill>
                  <a:srgbClr val="7030A0"/>
                </a:solidFill>
              </a:rPr>
              <a:t>, </a:t>
            </a:r>
            <a:r>
              <a:rPr lang="en-US" altLang="en-US" strike="sngStrike" dirty="0">
                <a:solidFill>
                  <a:srgbClr val="7030A0"/>
                </a:solidFill>
              </a:rPr>
              <a:t>basic</a:t>
            </a:r>
            <a:r>
              <a:rPr lang="en-US" altLang="en-US" dirty="0">
                <a:solidFill>
                  <a:srgbClr val="7030A0"/>
                </a:solidFill>
              </a:rPr>
              <a:t>?</a:t>
            </a:r>
          </a:p>
          <a:p>
            <a:pPr defTabSz="682625" eaLnBrk="0" fontAlgn="base" hangingPunct="0">
              <a:spcBef>
                <a:spcPts val="600"/>
              </a:spcBef>
              <a:spcAft>
                <a:spcPct val="0"/>
              </a:spcAft>
              <a:buClr>
                <a:srgbClr val="000000"/>
              </a:buClr>
              <a:buSzPct val="100000"/>
              <a:buFont typeface="Times New Roman" panose="02020603050405020304" pitchFamily="18" charset="0"/>
              <a:buNone/>
              <a:tabLst>
                <a:tab pos="1828800" algn="l"/>
                <a:tab pos="4572000" algn="l"/>
              </a:tabLst>
            </a:pPr>
            <a:r>
              <a:rPr lang="en-US" dirty="0">
                <a:solidFill>
                  <a:srgbClr val="7030A0"/>
                </a:solidFill>
              </a:rPr>
              <a:t>	[</a:t>
            </a:r>
            <a:r>
              <a:rPr lang="en-US" dirty="0">
                <a:solidFill>
                  <a:srgbClr val="FF0000"/>
                </a:solidFill>
              </a:rPr>
              <a:t>H</a:t>
            </a:r>
            <a:r>
              <a:rPr lang="en-US" baseline="30000" dirty="0">
                <a:solidFill>
                  <a:srgbClr val="FF0000"/>
                </a:solidFill>
              </a:rPr>
              <a:t>+</a:t>
            </a:r>
            <a:r>
              <a:rPr lang="en-US" dirty="0">
                <a:solidFill>
                  <a:srgbClr val="7030A0"/>
                </a:solidFill>
              </a:rPr>
              <a:t>] = 1 x 10</a:t>
            </a:r>
            <a:r>
              <a:rPr lang="en-US" baseline="30000" dirty="0">
                <a:solidFill>
                  <a:srgbClr val="7030A0"/>
                </a:solidFill>
              </a:rPr>
              <a:t>-3</a:t>
            </a:r>
            <a:r>
              <a:rPr lang="en-US" dirty="0">
                <a:solidFill>
                  <a:srgbClr val="7030A0"/>
                </a:solidFill>
              </a:rPr>
              <a:t> M</a:t>
            </a:r>
            <a:r>
              <a:rPr lang="en-US" baseline="30000" dirty="0">
                <a:solidFill>
                  <a:srgbClr val="7030A0"/>
                </a:solidFill>
              </a:rPr>
              <a:t> </a:t>
            </a:r>
            <a:r>
              <a:rPr lang="en-US" altLang="en-US" dirty="0">
                <a:solidFill>
                  <a:srgbClr val="000000"/>
                </a:solidFill>
              </a:rPr>
              <a:t>	</a:t>
            </a:r>
            <a:r>
              <a:rPr lang="en-US" dirty="0"/>
              <a:t>pH = </a:t>
            </a:r>
            <a:r>
              <a:rPr lang="en-US" altLang="en-US" dirty="0">
                <a:solidFill>
                  <a:srgbClr val="000000"/>
                </a:solidFill>
              </a:rPr>
              <a:t>−</a:t>
            </a:r>
            <a:r>
              <a:rPr lang="en-US" dirty="0"/>
              <a:t>log</a:t>
            </a:r>
            <a:r>
              <a:rPr lang="en-US" baseline="-25000" dirty="0"/>
              <a:t>10</a:t>
            </a:r>
            <a:r>
              <a:rPr lang="en-US" dirty="0"/>
              <a:t>[</a:t>
            </a:r>
            <a:r>
              <a:rPr lang="en-US" dirty="0">
                <a:solidFill>
                  <a:srgbClr val="FF0000"/>
                </a:solidFill>
              </a:rPr>
              <a:t>H</a:t>
            </a:r>
            <a:r>
              <a:rPr lang="en-US" baseline="30000" dirty="0"/>
              <a:t>+</a:t>
            </a:r>
            <a:r>
              <a:rPr lang="en-US" dirty="0"/>
              <a:t>] </a:t>
            </a:r>
          </a:p>
          <a:p>
            <a:pPr eaLnBrk="0" fontAlgn="base" hangingPunct="0">
              <a:spcBef>
                <a:spcPts val="600"/>
              </a:spcBef>
              <a:spcAft>
                <a:spcPct val="0"/>
              </a:spcAft>
              <a:buClr>
                <a:srgbClr val="000000"/>
              </a:buClr>
              <a:buSzPct val="100000"/>
              <a:buFont typeface="Times New Roman" panose="02020603050405020304" pitchFamily="18" charset="0"/>
              <a:buNone/>
              <a:tabLst>
                <a:tab pos="2801938" algn="l"/>
                <a:tab pos="3367088" algn="l"/>
              </a:tabLst>
            </a:pPr>
            <a:r>
              <a:rPr lang="en-US" altLang="en-US" dirty="0">
                <a:solidFill>
                  <a:srgbClr val="000000"/>
                </a:solidFill>
              </a:rPr>
              <a:t>	p</a:t>
            </a:r>
            <a:r>
              <a:rPr lang="en-US" altLang="en-US" dirty="0">
                <a:solidFill>
                  <a:srgbClr val="FF0000"/>
                </a:solidFill>
              </a:rPr>
              <a:t>H</a:t>
            </a:r>
            <a:r>
              <a:rPr lang="en-US" altLang="en-US" dirty="0">
                <a:solidFill>
                  <a:srgbClr val="000000"/>
                </a:solidFill>
              </a:rPr>
              <a:t> 	= −log</a:t>
            </a:r>
            <a:r>
              <a:rPr lang="en-US" baseline="-25000" dirty="0"/>
              <a:t>10</a:t>
            </a:r>
            <a:r>
              <a:rPr lang="en-US" altLang="en-US" dirty="0">
                <a:solidFill>
                  <a:srgbClr val="000000"/>
                </a:solidFill>
              </a:rPr>
              <a:t>(1 × 10</a:t>
            </a:r>
            <a:r>
              <a:rPr lang="en-US" altLang="en-US" baseline="30000" dirty="0">
                <a:solidFill>
                  <a:srgbClr val="000000"/>
                </a:solidFill>
              </a:rPr>
              <a:t>−3</a:t>
            </a:r>
            <a:r>
              <a:rPr lang="en-US" altLang="en-US" dirty="0">
                <a:solidFill>
                  <a:srgbClr val="000000"/>
                </a:solidFill>
              </a:rPr>
              <a:t>)</a:t>
            </a:r>
          </a:p>
          <a:p>
            <a:pPr eaLnBrk="0" fontAlgn="base" hangingPunct="0">
              <a:spcBef>
                <a:spcPts val="600"/>
              </a:spcBef>
              <a:spcAft>
                <a:spcPct val="0"/>
              </a:spcAft>
              <a:buClr>
                <a:srgbClr val="000000"/>
              </a:buClr>
              <a:buSzPct val="100000"/>
              <a:buFont typeface="Times New Roman" panose="02020603050405020304" pitchFamily="18" charset="0"/>
              <a:buNone/>
              <a:tabLst>
                <a:tab pos="3367088" algn="l"/>
              </a:tabLst>
            </a:pPr>
            <a:r>
              <a:rPr lang="en-US" altLang="en-US" dirty="0">
                <a:solidFill>
                  <a:srgbClr val="000000"/>
                </a:solidFill>
              </a:rPr>
              <a:t>	= −log</a:t>
            </a:r>
            <a:r>
              <a:rPr lang="en-US" baseline="-25000" dirty="0"/>
              <a:t>10</a:t>
            </a:r>
            <a:r>
              <a:rPr lang="en-US" altLang="en-US" dirty="0">
                <a:solidFill>
                  <a:srgbClr val="000000"/>
                </a:solidFill>
              </a:rPr>
              <a:t>1 + (−log</a:t>
            </a:r>
            <a:r>
              <a:rPr lang="en-US" baseline="-25000" dirty="0"/>
              <a:t>10</a:t>
            </a:r>
            <a:r>
              <a:rPr lang="en-US" altLang="en-US" dirty="0">
                <a:solidFill>
                  <a:srgbClr val="000000"/>
                </a:solidFill>
              </a:rPr>
              <a:t>10</a:t>
            </a:r>
            <a:r>
              <a:rPr lang="en-US" altLang="en-US" baseline="30000" dirty="0">
                <a:solidFill>
                  <a:srgbClr val="000000"/>
                </a:solidFill>
              </a:rPr>
              <a:t>−3</a:t>
            </a:r>
            <a:r>
              <a:rPr lang="en-US" altLang="en-US" dirty="0">
                <a:solidFill>
                  <a:srgbClr val="000000"/>
                </a:solidFill>
              </a:rPr>
              <a:t>)</a:t>
            </a:r>
          </a:p>
          <a:p>
            <a:pPr eaLnBrk="0" fontAlgn="base" hangingPunct="0">
              <a:spcBef>
                <a:spcPts val="600"/>
              </a:spcBef>
              <a:spcAft>
                <a:spcPct val="0"/>
              </a:spcAft>
              <a:buClr>
                <a:srgbClr val="000000"/>
              </a:buClr>
              <a:buSzPct val="100000"/>
              <a:buFont typeface="Times New Roman" panose="02020603050405020304" pitchFamily="18" charset="0"/>
              <a:buNone/>
              <a:tabLst>
                <a:tab pos="2801938" algn="l"/>
                <a:tab pos="3367088" algn="l"/>
              </a:tabLst>
            </a:pPr>
            <a:r>
              <a:rPr lang="en-US" altLang="en-US" dirty="0">
                <a:solidFill>
                  <a:srgbClr val="000000"/>
                </a:solidFill>
              </a:rPr>
              <a:t>	p</a:t>
            </a:r>
            <a:r>
              <a:rPr lang="en-US" altLang="en-US" dirty="0">
                <a:solidFill>
                  <a:srgbClr val="FF0000"/>
                </a:solidFill>
              </a:rPr>
              <a:t>H</a:t>
            </a:r>
            <a:r>
              <a:rPr lang="en-US" altLang="en-US" dirty="0">
                <a:solidFill>
                  <a:srgbClr val="000000"/>
                </a:solidFill>
              </a:rPr>
              <a:t> 	= 0.0 + 3.0 = 3.0</a:t>
            </a:r>
          </a:p>
          <a:p>
            <a:pPr eaLnBrk="0" fontAlgn="base" hangingPunct="0">
              <a:spcBef>
                <a:spcPts val="600"/>
              </a:spcBef>
              <a:spcAft>
                <a:spcPct val="0"/>
              </a:spcAft>
              <a:buClr>
                <a:srgbClr val="000000"/>
              </a:buClr>
              <a:buSzPct val="100000"/>
              <a:buFont typeface="Times New Roman" panose="02020603050405020304" pitchFamily="18" charset="0"/>
              <a:buNone/>
              <a:tabLst>
                <a:tab pos="2801938" algn="l"/>
                <a:tab pos="3367088" algn="l"/>
              </a:tabLst>
            </a:pPr>
            <a:r>
              <a:rPr lang="en-US" altLang="en-US" dirty="0">
                <a:solidFill>
                  <a:srgbClr val="FF0000"/>
                </a:solidFill>
              </a:rPr>
              <a:t>This is an acidic solution (pH is below 7).</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5" name="Rectangle 2"/>
          <p:cNvSpPr>
            <a:spLocks noChangeArrowheads="1"/>
          </p:cNvSpPr>
          <p:nvPr/>
        </p:nvSpPr>
        <p:spPr bwMode="auto">
          <a:xfrm>
            <a:off x="2590800" y="76200"/>
            <a:ext cx="3886200" cy="685800"/>
          </a:xfrm>
          <a:prstGeom prst="rect">
            <a:avLst/>
          </a:prstGeom>
          <a:solidFill>
            <a:srgbClr val="FFFF00"/>
          </a:solidFill>
          <a:ln>
            <a:noFill/>
          </a:ln>
        </p:spPr>
        <p:txBody>
          <a:bodyPr lIns="89433" tIns="46516" rIns="89433" bIns="46516"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sz="3200" dirty="0"/>
              <a:t> </a:t>
            </a:r>
            <a:r>
              <a:rPr lang="en-US" sz="3200" dirty="0">
                <a:solidFill>
                  <a:srgbClr val="7030A0"/>
                </a:solidFill>
              </a:rPr>
              <a:t>p</a:t>
            </a:r>
            <a:r>
              <a:rPr lang="en-US" sz="3200" dirty="0"/>
              <a:t>H </a:t>
            </a:r>
            <a:r>
              <a:rPr lang="en-US" sz="3200" dirty="0">
                <a:solidFill>
                  <a:srgbClr val="7030A0"/>
                </a:solidFill>
              </a:rPr>
              <a:t>= -log</a:t>
            </a:r>
            <a:r>
              <a:rPr lang="en-US" sz="3200" baseline="-25000" dirty="0">
                <a:solidFill>
                  <a:srgbClr val="7030A0"/>
                </a:solidFill>
              </a:rPr>
              <a:t>10</a:t>
            </a:r>
            <a:r>
              <a:rPr lang="en-US" sz="3200" dirty="0">
                <a:solidFill>
                  <a:srgbClr val="7030A0"/>
                </a:solidFill>
              </a:rPr>
              <a:t>[</a:t>
            </a:r>
            <a:r>
              <a:rPr lang="en-US" altLang="en-US" sz="3200" dirty="0">
                <a:solidFill>
                  <a:srgbClr val="FF0000"/>
                </a:solidFill>
              </a:rPr>
              <a:t>H</a:t>
            </a:r>
            <a:r>
              <a:rPr lang="en-US" altLang="en-US" sz="3200" baseline="-25000" dirty="0">
                <a:solidFill>
                  <a:srgbClr val="FF0000"/>
                </a:solidFill>
              </a:rPr>
              <a:t>3</a:t>
            </a:r>
            <a:r>
              <a:rPr lang="en-US" altLang="en-US" sz="3200" dirty="0">
                <a:solidFill>
                  <a:srgbClr val="FF0000"/>
                </a:solidFill>
              </a:rPr>
              <a:t>O</a:t>
            </a:r>
            <a:r>
              <a:rPr lang="en-US" sz="3200" baseline="30000" dirty="0"/>
              <a:t>+</a:t>
            </a:r>
            <a:r>
              <a:rPr lang="en-US" sz="3200" dirty="0">
                <a:solidFill>
                  <a:srgbClr val="7030A0"/>
                </a:solidFill>
              </a:rPr>
              <a:t>]</a:t>
            </a:r>
            <a:r>
              <a:rPr lang="en-US" sz="3200" dirty="0"/>
              <a:t> </a:t>
            </a:r>
            <a:endParaRPr lang="en-US" altLang="en-US" sz="3200" dirty="0">
              <a:solidFill>
                <a:schemeClr val="tx1"/>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655"/>
            <a:ext cx="771208" cy="804545"/>
          </a:xfrm>
          <a:prstGeom prst="rect">
            <a:avLst/>
          </a:prstGeom>
          <a:noFill/>
          <a:ln>
            <a:noFill/>
          </a:ln>
          <a:effectLst/>
        </p:spPr>
      </p:pic>
    </p:spTree>
    <p:extLst>
      <p:ext uri="{BB962C8B-B14F-4D97-AF65-F5344CB8AC3E}">
        <p14:creationId xmlns:p14="http://schemas.microsoft.com/office/powerpoint/2010/main" val="19097920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fade">
                                      <p:cBhvr>
                                        <p:cTn id="52" dur="500"/>
                                        <p:tgtEl>
                                          <p:spTgt spid="6">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Effect transition="in" filter="fade">
                                      <p:cBhvr>
                                        <p:cTn id="5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3" name="Text Box 26"/>
          <p:cNvSpPr txBox="1">
            <a:spLocks noChangeArrowheads="1"/>
          </p:cNvSpPr>
          <p:nvPr/>
        </p:nvSpPr>
        <p:spPr bwMode="auto">
          <a:xfrm>
            <a:off x="1600200" y="46283"/>
            <a:ext cx="5867400" cy="590357"/>
          </a:xfrm>
          <a:prstGeom prst="rect">
            <a:avLst/>
          </a:prstGeom>
          <a:solidFill>
            <a:schemeClr val="accent1">
              <a:lumMod val="90000"/>
            </a:schemeClr>
          </a:solidFill>
          <a:ln>
            <a:noFill/>
          </a:ln>
        </p:spPr>
        <p:txBody>
          <a:bodyPr wrap="square" lIns="90872" tIns="45436" rIns="90872" bIns="45436">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fontAlgn="base">
              <a:lnSpc>
                <a:spcPct val="90000"/>
              </a:lnSpc>
              <a:spcBef>
                <a:spcPct val="20000"/>
              </a:spcBef>
              <a:spcAft>
                <a:spcPct val="0"/>
              </a:spcAft>
              <a:buClr>
                <a:srgbClr val="000000"/>
              </a:buClr>
              <a:buSzPct val="100000"/>
              <a:buFont typeface="Times New Roman" panose="02020603050405020304" pitchFamily="18" charset="0"/>
              <a:buNone/>
            </a:pPr>
            <a:r>
              <a:rPr lang="en-US" altLang="en-US" sz="3600" b="1" dirty="0">
                <a:solidFill>
                  <a:srgbClr val="FFFF00"/>
                </a:solidFill>
              </a:rPr>
              <a:t>Hydrogen Ions and pH</a:t>
            </a:r>
          </a:p>
        </p:txBody>
      </p:sp>
      <p:pic>
        <p:nvPicPr>
          <p:cNvPr id="199684" name="Picture 7" descr="Table 19_5.jpg"/>
          <p:cNvPicPr>
            <a:picLocks noChangeAspect="1"/>
          </p:cNvPicPr>
          <p:nvPr/>
        </p:nvPicPr>
        <p:blipFill>
          <a:blip r:embed="rId3" cstate="print">
            <a:extLst>
              <a:ext uri="{28A0092B-C50C-407E-A947-70E740481C1C}">
                <a14:useLocalDpi xmlns:a14="http://schemas.microsoft.com/office/drawing/2010/main" val="0"/>
              </a:ext>
            </a:extLst>
          </a:blip>
          <a:srcRect t="6461"/>
          <a:stretch>
            <a:fillRect/>
          </a:stretch>
        </p:blipFill>
        <p:spPr bwMode="auto">
          <a:xfrm>
            <a:off x="10885" y="1066800"/>
            <a:ext cx="5725059" cy="57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735944" y="1752600"/>
            <a:ext cx="3408056" cy="1858397"/>
          </a:xfrm>
          <a:prstGeom prst="rect">
            <a:avLst/>
          </a:prstGeom>
        </p:spPr>
        <p:txBody>
          <a:bodyPr wrap="square" lIns="90872" tIns="45436" rIns="90872" bIns="45436">
            <a:spAutoFit/>
          </a:bodyPr>
          <a:lstStyle/>
          <a:p>
            <a:pPr algn="ctr" eaLnBrk="0" fontAlgn="base" hangingPunct="0">
              <a:spcBef>
                <a:spcPts val="1200"/>
              </a:spcBef>
              <a:spcAft>
                <a:spcPct val="0"/>
              </a:spcAft>
            </a:pPr>
            <a:r>
              <a:rPr lang="en-US" altLang="en-US" sz="2400" dirty="0">
                <a:solidFill>
                  <a:srgbClr val="000000"/>
                </a:solidFill>
              </a:rPr>
              <a:t>When [H</a:t>
            </a:r>
            <a:r>
              <a:rPr lang="en-US" altLang="en-US" sz="2400" baseline="30000" dirty="0">
                <a:solidFill>
                  <a:srgbClr val="000000"/>
                </a:solidFill>
              </a:rPr>
              <a:t>+</a:t>
            </a:r>
            <a:r>
              <a:rPr lang="en-US" altLang="en-US" sz="2400" dirty="0">
                <a:solidFill>
                  <a:srgbClr val="000000"/>
                </a:solidFill>
              </a:rPr>
              <a:t>] = 1 × 10</a:t>
            </a:r>
            <a:r>
              <a:rPr lang="en-US" altLang="en-US" sz="2400" baseline="30000" dirty="0">
                <a:solidFill>
                  <a:srgbClr val="000000"/>
                </a:solidFill>
              </a:rPr>
              <a:t>–</a:t>
            </a:r>
            <a:r>
              <a:rPr lang="en-US" altLang="en-US" sz="2400" i="1" baseline="30000" dirty="0">
                <a:solidFill>
                  <a:srgbClr val="000000"/>
                </a:solidFill>
              </a:rPr>
              <a:t>n</a:t>
            </a:r>
            <a:r>
              <a:rPr lang="en-US" altLang="en-US" sz="2400" dirty="0">
                <a:solidFill>
                  <a:srgbClr val="000000"/>
                </a:solidFill>
              </a:rPr>
              <a:t>,</a:t>
            </a:r>
          </a:p>
          <a:p>
            <a:pPr algn="ctr" eaLnBrk="0" fontAlgn="base" hangingPunct="0">
              <a:spcBef>
                <a:spcPts val="1200"/>
              </a:spcBef>
              <a:spcAft>
                <a:spcPct val="0"/>
              </a:spcAft>
            </a:pPr>
            <a:r>
              <a:rPr lang="en-US" altLang="en-US" sz="2400" dirty="0">
                <a:solidFill>
                  <a:srgbClr val="000000"/>
                </a:solidFill>
              </a:rPr>
              <a:t>pH = |</a:t>
            </a:r>
            <a:r>
              <a:rPr lang="en-US" altLang="en-US" sz="2400" i="1" dirty="0">
                <a:solidFill>
                  <a:srgbClr val="000000"/>
                </a:solidFill>
              </a:rPr>
              <a:t>n</a:t>
            </a:r>
            <a:r>
              <a:rPr lang="en-US" altLang="en-US" sz="2400" dirty="0">
                <a:solidFill>
                  <a:srgbClr val="000000"/>
                </a:solidFill>
              </a:rPr>
              <a:t>| </a:t>
            </a:r>
          </a:p>
          <a:p>
            <a:pPr eaLnBrk="0" fontAlgn="base" hangingPunct="0">
              <a:spcBef>
                <a:spcPct val="0"/>
              </a:spcBef>
              <a:spcAft>
                <a:spcPct val="0"/>
              </a:spcAft>
            </a:pPr>
            <a:endParaRPr lang="en-US" altLang="en-US" sz="2300" dirty="0">
              <a:solidFill>
                <a:srgbClr val="000000"/>
              </a:solidFill>
            </a:endParaRPr>
          </a:p>
          <a:p>
            <a:pPr algn="ctr">
              <a:lnSpc>
                <a:spcPct val="120000"/>
              </a:lnSpc>
              <a:spcBef>
                <a:spcPts val="601"/>
              </a:spcBef>
            </a:pPr>
            <a:r>
              <a:rPr lang="en-US" sz="2400" dirty="0">
                <a:solidFill>
                  <a:srgbClr val="7030A0"/>
                </a:solidFill>
              </a:rPr>
              <a:t>[</a:t>
            </a:r>
            <a:r>
              <a:rPr lang="en-US" sz="2400" dirty="0">
                <a:solidFill>
                  <a:srgbClr val="00B0F0"/>
                </a:solidFill>
              </a:rPr>
              <a:t>OH</a:t>
            </a:r>
            <a:r>
              <a:rPr lang="en-US" sz="2400" baseline="30000" dirty="0">
                <a:solidFill>
                  <a:srgbClr val="00B0F0"/>
                </a:solidFill>
              </a:rPr>
              <a:t>-</a:t>
            </a:r>
            <a:r>
              <a:rPr lang="en-US" sz="2400" dirty="0">
                <a:solidFill>
                  <a:srgbClr val="7030A0"/>
                </a:solidFill>
              </a:rPr>
              <a:t>][</a:t>
            </a:r>
            <a:r>
              <a:rPr lang="en-US" sz="2400" dirty="0">
                <a:solidFill>
                  <a:srgbClr val="FF0000"/>
                </a:solidFill>
              </a:rPr>
              <a:t>H</a:t>
            </a:r>
            <a:r>
              <a:rPr lang="en-US" sz="2400" baseline="30000" dirty="0">
                <a:solidFill>
                  <a:srgbClr val="FF0000"/>
                </a:solidFill>
              </a:rPr>
              <a:t>+</a:t>
            </a:r>
            <a:r>
              <a:rPr lang="en-US" sz="2400" dirty="0">
                <a:solidFill>
                  <a:srgbClr val="7030A0"/>
                </a:solidFill>
              </a:rPr>
              <a:t>] = 10</a:t>
            </a:r>
            <a:r>
              <a:rPr lang="en-US" sz="2400" baseline="30000" dirty="0">
                <a:solidFill>
                  <a:srgbClr val="7030A0"/>
                </a:solidFill>
              </a:rPr>
              <a:t>-14</a:t>
            </a:r>
          </a:p>
        </p:txBody>
      </p:sp>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pic>
        <p:nvPicPr>
          <p:cNvPr id="7" name="Picture 6" descr="strategy-01.eps"/>
          <p:cNvPicPr/>
          <p:nvPr/>
        </p:nvPicPr>
        <p:blipFill>
          <a:blip r:embed="rId4" cstate="print">
            <a:extLst>
              <a:ext uri="{28A0092B-C50C-407E-A947-70E740481C1C}">
                <a14:useLocalDpi xmlns:a14="http://schemas.microsoft.com/office/drawing/2010/main" val="0"/>
              </a:ext>
            </a:extLst>
          </a:blip>
          <a:stretch>
            <a:fillRect/>
          </a:stretch>
        </p:blipFill>
        <p:spPr>
          <a:xfrm>
            <a:off x="10886" y="25581"/>
            <a:ext cx="1200149" cy="972820"/>
          </a:xfrm>
          <a:prstGeom prst="rect">
            <a:avLst/>
          </a:prstGeom>
        </p:spPr>
      </p:pic>
    </p:spTree>
    <p:extLst>
      <p:ext uri="{BB962C8B-B14F-4D97-AF65-F5344CB8AC3E}">
        <p14:creationId xmlns:p14="http://schemas.microsoft.com/office/powerpoint/2010/main" val="25714888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Text Box 4"/>
          <p:cNvSpPr txBox="1">
            <a:spLocks noChangeArrowheads="1"/>
          </p:cNvSpPr>
          <p:nvPr/>
        </p:nvSpPr>
        <p:spPr bwMode="auto">
          <a:xfrm>
            <a:off x="782095" y="76200"/>
            <a:ext cx="8361906" cy="101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72" tIns="45436" rIns="90872" bIns="45436">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455951" lvl="1" indent="0" eaLnBrk="0" fontAlgn="base" hangingPunct="0">
              <a:spcBef>
                <a:spcPct val="50000"/>
              </a:spcBef>
              <a:spcAft>
                <a:spcPct val="0"/>
              </a:spcAft>
              <a:buClr>
                <a:srgbClr val="000000"/>
              </a:buClr>
              <a:buSzPct val="100000"/>
            </a:pPr>
            <a:r>
              <a:rPr lang="en-US" altLang="en-US" dirty="0">
                <a:solidFill>
                  <a:srgbClr val="BBE0E3">
                    <a:lumMod val="50000"/>
                  </a:srgbClr>
                </a:solidFill>
              </a:rPr>
              <a:t>What is the pH of a solution if [OH</a:t>
            </a:r>
            <a:r>
              <a:rPr lang="en-US" altLang="en-US" baseline="30000" dirty="0">
                <a:solidFill>
                  <a:srgbClr val="BBE0E3">
                    <a:lumMod val="50000"/>
                  </a:srgbClr>
                </a:solidFill>
              </a:rPr>
              <a:t>−</a:t>
            </a:r>
            <a:r>
              <a:rPr lang="en-US" altLang="en-US" dirty="0">
                <a:solidFill>
                  <a:srgbClr val="BBE0E3">
                    <a:lumMod val="50000"/>
                  </a:srgbClr>
                </a:solidFill>
              </a:rPr>
              <a:t>] = 4.0 × 10</a:t>
            </a:r>
            <a:r>
              <a:rPr lang="en-US" altLang="en-US" baseline="30000" dirty="0">
                <a:solidFill>
                  <a:srgbClr val="BBE0E3">
                    <a:lumMod val="50000"/>
                  </a:srgbClr>
                </a:solidFill>
              </a:rPr>
              <a:t>−11</a:t>
            </a:r>
            <a:r>
              <a:rPr lang="en-US" altLang="en-US" i="1" dirty="0">
                <a:solidFill>
                  <a:srgbClr val="BBE0E3">
                    <a:lumMod val="50000"/>
                  </a:srgbClr>
                </a:solidFill>
              </a:rPr>
              <a:t>M</a:t>
            </a:r>
            <a:r>
              <a:rPr lang="en-US" altLang="en-US" dirty="0">
                <a:solidFill>
                  <a:srgbClr val="BBE0E3">
                    <a:lumMod val="50000"/>
                  </a:srgbClr>
                </a:solidFill>
              </a:rPr>
              <a:t>?</a:t>
            </a:r>
            <a:endParaRPr lang="en-US" altLang="en-US" baseline="30000" dirty="0">
              <a:solidFill>
                <a:srgbClr val="BBE0E3">
                  <a:lumMod val="50000"/>
                </a:srgbClr>
              </a:solidFill>
            </a:endParaRPr>
          </a:p>
          <a:p>
            <a:pPr eaLnBrk="0" fontAlgn="base" hangingPunct="0">
              <a:spcBef>
                <a:spcPct val="50000"/>
              </a:spcBef>
              <a:spcAft>
                <a:spcPct val="0"/>
              </a:spcAft>
              <a:buClr>
                <a:srgbClr val="000000"/>
              </a:buClr>
              <a:buSzPct val="100000"/>
            </a:pPr>
            <a:endParaRPr lang="en-US" altLang="en-US" dirty="0">
              <a:solidFill>
                <a:srgbClr val="000000"/>
              </a:solidFill>
            </a:endParaRPr>
          </a:p>
        </p:txBody>
      </p:sp>
      <p:sp>
        <p:nvSpPr>
          <p:cNvPr id="4" name="Footer Placeholder 3"/>
          <p:cNvSpPr>
            <a:spLocks noGrp="1"/>
          </p:cNvSpPr>
          <p:nvPr>
            <p:ph type="ftr" sz="quarter" idx="10"/>
          </p:nvPr>
        </p:nvSpPr>
        <p:spPr/>
        <p:txBody>
          <a:bodyPr/>
          <a:lstStyle/>
          <a:p>
            <a:r>
              <a:rPr lang="en-US" altLang="en-US" dirty="0">
                <a:solidFill>
                  <a:srgbClr val="000000"/>
                </a:solidFill>
              </a:rPr>
              <a:t>Acids &amp; Bases</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655"/>
            <a:ext cx="771208" cy="804545"/>
          </a:xfrm>
          <a:prstGeom prst="rect">
            <a:avLst/>
          </a:prstGeom>
          <a:noFill/>
          <a:ln>
            <a:noFill/>
          </a:ln>
          <a:effectLst/>
        </p:spPr>
      </p:pic>
    </p:spTree>
    <p:extLst>
      <p:ext uri="{BB962C8B-B14F-4D97-AF65-F5344CB8AC3E}">
        <p14:creationId xmlns:p14="http://schemas.microsoft.com/office/powerpoint/2010/main" val="27147978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Text Box 4"/>
          <p:cNvSpPr txBox="1">
            <a:spLocks noChangeArrowheads="1"/>
          </p:cNvSpPr>
          <p:nvPr/>
        </p:nvSpPr>
        <p:spPr bwMode="auto">
          <a:xfrm>
            <a:off x="782095" y="76200"/>
            <a:ext cx="8361906" cy="667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72" tIns="45436" rIns="90872" bIns="45436">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455951" lvl="1" indent="0" eaLnBrk="0" fontAlgn="base" hangingPunct="0">
              <a:spcBef>
                <a:spcPct val="50000"/>
              </a:spcBef>
              <a:spcAft>
                <a:spcPct val="0"/>
              </a:spcAft>
              <a:buClr>
                <a:srgbClr val="000000"/>
              </a:buClr>
              <a:buSzPct val="100000"/>
            </a:pPr>
            <a:r>
              <a:rPr lang="en-US" altLang="en-US" dirty="0">
                <a:solidFill>
                  <a:srgbClr val="BBE0E3">
                    <a:lumMod val="50000"/>
                  </a:srgbClr>
                </a:solidFill>
              </a:rPr>
              <a:t>What is the pH of a solution if [OH</a:t>
            </a:r>
            <a:r>
              <a:rPr lang="en-US" altLang="en-US" baseline="30000" dirty="0">
                <a:solidFill>
                  <a:srgbClr val="BBE0E3">
                    <a:lumMod val="50000"/>
                  </a:srgbClr>
                </a:solidFill>
              </a:rPr>
              <a:t>−</a:t>
            </a:r>
            <a:r>
              <a:rPr lang="en-US" altLang="en-US" dirty="0">
                <a:solidFill>
                  <a:srgbClr val="BBE0E3">
                    <a:lumMod val="50000"/>
                  </a:srgbClr>
                </a:solidFill>
              </a:rPr>
              <a:t>] = 4.0 × 10</a:t>
            </a:r>
            <a:r>
              <a:rPr lang="en-US" altLang="en-US" baseline="30000" dirty="0">
                <a:solidFill>
                  <a:srgbClr val="BBE0E3">
                    <a:lumMod val="50000"/>
                  </a:srgbClr>
                </a:solidFill>
              </a:rPr>
              <a:t>−11</a:t>
            </a:r>
            <a:r>
              <a:rPr lang="en-US" altLang="en-US" i="1" dirty="0">
                <a:solidFill>
                  <a:srgbClr val="BBE0E3">
                    <a:lumMod val="50000"/>
                  </a:srgbClr>
                </a:solidFill>
              </a:rPr>
              <a:t>M</a:t>
            </a:r>
            <a:r>
              <a:rPr lang="en-US" altLang="en-US" dirty="0">
                <a:solidFill>
                  <a:srgbClr val="BBE0E3">
                    <a:lumMod val="50000"/>
                  </a:srgbClr>
                </a:solidFill>
              </a:rPr>
              <a:t>?</a:t>
            </a:r>
            <a:endParaRPr lang="en-US" altLang="en-US" baseline="30000" dirty="0">
              <a:solidFill>
                <a:srgbClr val="BBE0E3">
                  <a:lumMod val="50000"/>
                </a:srgbClr>
              </a:solidFill>
            </a:endParaRPr>
          </a:p>
          <a:p>
            <a:pPr marL="455951" lvl="1" indent="0" eaLnBrk="0" fontAlgn="base" hangingPunct="0">
              <a:spcBef>
                <a:spcPct val="50000"/>
              </a:spcBef>
              <a:spcAft>
                <a:spcPct val="0"/>
              </a:spcAft>
              <a:buClr>
                <a:srgbClr val="000000"/>
              </a:buClr>
              <a:buSzPct val="100000"/>
            </a:pPr>
            <a:r>
              <a:rPr lang="en-US" altLang="en-US" dirty="0">
                <a:solidFill>
                  <a:srgbClr val="000000"/>
                </a:solidFill>
              </a:rPr>
              <a:t>Find [</a:t>
            </a:r>
            <a:r>
              <a:rPr lang="en-US" altLang="en-US" dirty="0">
                <a:solidFill>
                  <a:srgbClr val="FF0000"/>
                </a:solidFill>
              </a:rPr>
              <a:t>H</a:t>
            </a:r>
            <a:r>
              <a:rPr lang="en-US" altLang="en-US" baseline="30000" dirty="0">
                <a:solidFill>
                  <a:srgbClr val="FF0000"/>
                </a:solidFill>
              </a:rPr>
              <a:t>+</a:t>
            </a:r>
            <a:r>
              <a:rPr lang="en-US" altLang="en-US" dirty="0">
                <a:solidFill>
                  <a:srgbClr val="000000"/>
                </a:solidFill>
              </a:rPr>
              <a:t>], divide </a:t>
            </a:r>
            <a:r>
              <a:rPr lang="en-US" altLang="en-US" i="1" dirty="0">
                <a:solidFill>
                  <a:srgbClr val="000000"/>
                </a:solidFill>
              </a:rPr>
              <a:t>K</a:t>
            </a:r>
            <a:r>
              <a:rPr lang="en-US" altLang="en-US" i="1" baseline="-25000" dirty="0">
                <a:solidFill>
                  <a:srgbClr val="000000"/>
                </a:solidFill>
              </a:rPr>
              <a:t>w</a:t>
            </a:r>
            <a:r>
              <a:rPr lang="en-US" altLang="en-US" dirty="0">
                <a:solidFill>
                  <a:srgbClr val="000000"/>
                </a:solidFill>
              </a:rPr>
              <a:t> by the known [</a:t>
            </a:r>
            <a:r>
              <a:rPr lang="en-US" altLang="en-US" dirty="0">
                <a:solidFill>
                  <a:srgbClr val="00B0F0"/>
                </a:solidFill>
              </a:rPr>
              <a:t>OH</a:t>
            </a:r>
            <a:r>
              <a:rPr lang="en-US" altLang="en-US" baseline="30000" dirty="0">
                <a:solidFill>
                  <a:srgbClr val="00B0F0"/>
                </a:solidFill>
              </a:rPr>
              <a:t>−</a:t>
            </a:r>
            <a:r>
              <a:rPr lang="en-US" altLang="en-US" dirty="0">
                <a:solidFill>
                  <a:srgbClr val="000000"/>
                </a:solidFill>
              </a:rPr>
              <a:t>]. </a:t>
            </a:r>
          </a:p>
          <a:p>
            <a:pPr eaLnBrk="0" fontAlgn="base" hangingPunct="0">
              <a:spcBef>
                <a:spcPct val="50000"/>
              </a:spcBef>
              <a:spcAft>
                <a:spcPct val="0"/>
              </a:spcAft>
              <a:buClr>
                <a:srgbClr val="000000"/>
              </a:buClr>
              <a:buSzPct val="100000"/>
            </a:pPr>
            <a:endParaRPr lang="en-US" altLang="en-US" dirty="0">
              <a:solidFill>
                <a:srgbClr val="000000"/>
              </a:solidFill>
            </a:endParaRPr>
          </a:p>
          <a:p>
            <a:pPr eaLnBrk="0" fontAlgn="base" hangingPunct="0">
              <a:spcBef>
                <a:spcPct val="50000"/>
              </a:spcBef>
              <a:spcAft>
                <a:spcPct val="0"/>
              </a:spcAft>
              <a:buClr>
                <a:srgbClr val="000000"/>
              </a:buClr>
              <a:buSzPct val="100000"/>
            </a:pPr>
            <a:endParaRPr lang="en-US" altLang="en-US" dirty="0">
              <a:solidFill>
                <a:srgbClr val="000000"/>
              </a:solidFill>
            </a:endParaRPr>
          </a:p>
          <a:p>
            <a:pPr eaLnBrk="0" fontAlgn="base" hangingPunct="0">
              <a:spcBef>
                <a:spcPct val="50000"/>
              </a:spcBef>
              <a:spcAft>
                <a:spcPct val="0"/>
              </a:spcAft>
              <a:buClr>
                <a:srgbClr val="000000"/>
              </a:buClr>
              <a:buSzPct val="100000"/>
            </a:pPr>
            <a:endParaRPr lang="en-US" altLang="en-US" dirty="0">
              <a:solidFill>
                <a:srgbClr val="000000"/>
              </a:solidFill>
            </a:endParaRPr>
          </a:p>
          <a:p>
            <a:pPr eaLnBrk="0" fontAlgn="base" hangingPunct="0">
              <a:spcBef>
                <a:spcPct val="50000"/>
              </a:spcBef>
              <a:spcAft>
                <a:spcPct val="0"/>
              </a:spcAft>
              <a:buClr>
                <a:srgbClr val="000000"/>
              </a:buClr>
              <a:buSzPct val="100000"/>
            </a:pPr>
            <a:r>
              <a:rPr lang="en-US" altLang="en-US" dirty="0">
                <a:solidFill>
                  <a:srgbClr val="000000"/>
                </a:solidFill>
              </a:rPr>
              <a:t>Find p</a:t>
            </a:r>
            <a:r>
              <a:rPr lang="en-US" altLang="en-US" dirty="0">
                <a:solidFill>
                  <a:srgbClr val="FF0000"/>
                </a:solidFill>
              </a:rPr>
              <a:t>H</a:t>
            </a:r>
            <a:r>
              <a:rPr lang="en-US" altLang="en-US" dirty="0">
                <a:solidFill>
                  <a:srgbClr val="000000"/>
                </a:solidFill>
              </a:rPr>
              <a:t>. </a:t>
            </a:r>
          </a:p>
          <a:p>
            <a:pPr eaLnBrk="0" fontAlgn="base" hangingPunct="0">
              <a:spcBef>
                <a:spcPct val="50000"/>
              </a:spcBef>
              <a:spcAft>
                <a:spcPct val="0"/>
              </a:spcAft>
              <a:buClr>
                <a:srgbClr val="000000"/>
              </a:buClr>
              <a:buSzPct val="100000"/>
            </a:pPr>
            <a:r>
              <a:rPr lang="en-US" altLang="en-US" dirty="0">
                <a:solidFill>
                  <a:srgbClr val="000000"/>
                </a:solidFill>
              </a:rPr>
              <a:t>Substitute the value for [</a:t>
            </a:r>
            <a:r>
              <a:rPr lang="en-US" altLang="en-US" dirty="0">
                <a:solidFill>
                  <a:srgbClr val="FF0000"/>
                </a:solidFill>
              </a:rPr>
              <a:t>H</a:t>
            </a:r>
            <a:r>
              <a:rPr lang="en-US" altLang="en-US" baseline="30000" dirty="0">
                <a:solidFill>
                  <a:srgbClr val="FF0000"/>
                </a:solidFill>
              </a:rPr>
              <a:t>+</a:t>
            </a:r>
            <a:r>
              <a:rPr lang="en-US" altLang="en-US" dirty="0">
                <a:solidFill>
                  <a:srgbClr val="000000"/>
                </a:solidFill>
              </a:rPr>
              <a:t>].</a:t>
            </a:r>
          </a:p>
          <a:p>
            <a:pPr eaLnBrk="0" fontAlgn="base" hangingPunct="0">
              <a:spcBef>
                <a:spcPct val="35000"/>
              </a:spcBef>
              <a:spcAft>
                <a:spcPct val="0"/>
              </a:spcAft>
              <a:buClr>
                <a:srgbClr val="000000"/>
              </a:buClr>
              <a:buSzPct val="100000"/>
              <a:tabLst>
                <a:tab pos="347663" algn="l"/>
                <a:tab pos="798513" algn="l"/>
              </a:tabLst>
            </a:pPr>
            <a:r>
              <a:rPr lang="en-US" altLang="en-US" dirty="0">
                <a:solidFill>
                  <a:srgbClr val="000000"/>
                </a:solidFill>
              </a:rPr>
              <a:t>	p</a:t>
            </a:r>
            <a:r>
              <a:rPr lang="en-US" altLang="en-US" dirty="0">
                <a:solidFill>
                  <a:srgbClr val="FF0000"/>
                </a:solidFill>
              </a:rPr>
              <a:t>H</a:t>
            </a:r>
            <a:r>
              <a:rPr lang="en-US" altLang="en-US" dirty="0">
                <a:solidFill>
                  <a:srgbClr val="000000"/>
                </a:solidFill>
              </a:rPr>
              <a:t> = −log</a:t>
            </a:r>
            <a:r>
              <a:rPr lang="en-US" baseline="-25000" dirty="0"/>
              <a:t>10</a:t>
            </a:r>
            <a:r>
              <a:rPr lang="en-US" altLang="en-US" dirty="0">
                <a:solidFill>
                  <a:srgbClr val="000000"/>
                </a:solidFill>
              </a:rPr>
              <a:t>[</a:t>
            </a:r>
            <a:r>
              <a:rPr lang="en-US" altLang="en-US" dirty="0">
                <a:solidFill>
                  <a:srgbClr val="FF0000"/>
                </a:solidFill>
              </a:rPr>
              <a:t>H</a:t>
            </a:r>
            <a:r>
              <a:rPr lang="en-US" altLang="en-US" baseline="30000" dirty="0">
                <a:solidFill>
                  <a:srgbClr val="FF0000"/>
                </a:solidFill>
              </a:rPr>
              <a:t>+</a:t>
            </a:r>
            <a:r>
              <a:rPr lang="en-US" altLang="en-US" dirty="0">
                <a:solidFill>
                  <a:srgbClr val="000000"/>
                </a:solidFill>
              </a:rPr>
              <a:t>] </a:t>
            </a:r>
          </a:p>
          <a:p>
            <a:pPr eaLnBrk="0" fontAlgn="base" hangingPunct="0">
              <a:spcBef>
                <a:spcPct val="35000"/>
              </a:spcBef>
              <a:spcAft>
                <a:spcPct val="0"/>
              </a:spcAft>
              <a:buClr>
                <a:srgbClr val="000000"/>
              </a:buClr>
              <a:buSzPct val="100000"/>
              <a:tabLst>
                <a:tab pos="347663" algn="l"/>
                <a:tab pos="798513" algn="l"/>
              </a:tabLst>
            </a:pPr>
            <a:r>
              <a:rPr lang="en-US" altLang="en-US" dirty="0">
                <a:solidFill>
                  <a:srgbClr val="000000"/>
                </a:solidFill>
              </a:rPr>
              <a:t>		= −log</a:t>
            </a:r>
            <a:r>
              <a:rPr lang="en-US" baseline="-25000" dirty="0"/>
              <a:t>10</a:t>
            </a:r>
            <a:r>
              <a:rPr lang="en-US" altLang="en-US" dirty="0">
                <a:solidFill>
                  <a:srgbClr val="000000"/>
                </a:solidFill>
              </a:rPr>
              <a:t>(2.5 × 10</a:t>
            </a:r>
            <a:r>
              <a:rPr lang="en-US" altLang="en-US" baseline="30000" dirty="0">
                <a:solidFill>
                  <a:srgbClr val="000000"/>
                </a:solidFill>
              </a:rPr>
              <a:t>−4</a:t>
            </a:r>
            <a:r>
              <a:rPr lang="en-US" altLang="en-US" dirty="0">
                <a:solidFill>
                  <a:srgbClr val="000000"/>
                </a:solidFill>
              </a:rPr>
              <a:t>) </a:t>
            </a:r>
          </a:p>
          <a:p>
            <a:pPr eaLnBrk="0" fontAlgn="base" hangingPunct="0">
              <a:spcBef>
                <a:spcPct val="35000"/>
              </a:spcBef>
              <a:spcAft>
                <a:spcPct val="0"/>
              </a:spcAft>
              <a:buClr>
                <a:srgbClr val="000000"/>
              </a:buClr>
              <a:buSzPct val="100000"/>
              <a:tabLst>
                <a:tab pos="347663" algn="l"/>
                <a:tab pos="798513" algn="l"/>
              </a:tabLst>
            </a:pPr>
            <a:r>
              <a:rPr lang="en-US" altLang="en-US" dirty="0">
                <a:solidFill>
                  <a:srgbClr val="000000"/>
                </a:solidFill>
              </a:rPr>
              <a:t>		= −log</a:t>
            </a:r>
            <a:r>
              <a:rPr lang="en-US" baseline="-25000" dirty="0"/>
              <a:t>10</a:t>
            </a:r>
            <a:r>
              <a:rPr lang="en-US" altLang="en-US" dirty="0">
                <a:solidFill>
                  <a:srgbClr val="000000"/>
                </a:solidFill>
              </a:rPr>
              <a:t>2.5</a:t>
            </a:r>
            <a:r>
              <a:rPr lang="en-US" altLang="en-US" dirty="0">
                <a:solidFill>
                  <a:srgbClr val="00B050"/>
                </a:solidFill>
              </a:rPr>
              <a:t>*</a:t>
            </a:r>
            <a:r>
              <a:rPr lang="en-US" altLang="en-US" dirty="0">
                <a:solidFill>
                  <a:srgbClr val="000000"/>
                </a:solidFill>
              </a:rPr>
              <a:t> + (−log</a:t>
            </a:r>
            <a:r>
              <a:rPr lang="en-US" baseline="-25000" dirty="0"/>
              <a:t>10</a:t>
            </a:r>
            <a:r>
              <a:rPr lang="en-US" altLang="en-US" dirty="0">
                <a:solidFill>
                  <a:srgbClr val="000000"/>
                </a:solidFill>
              </a:rPr>
              <a:t>10</a:t>
            </a:r>
            <a:r>
              <a:rPr lang="en-US" altLang="en-US" baseline="30000" dirty="0">
                <a:solidFill>
                  <a:srgbClr val="000000"/>
                </a:solidFill>
              </a:rPr>
              <a:t>−4</a:t>
            </a:r>
            <a:r>
              <a:rPr lang="en-US" altLang="en-US" dirty="0">
                <a:solidFill>
                  <a:srgbClr val="000000"/>
                </a:solidFill>
              </a:rPr>
              <a:t> ) = -0.40 + 4.0</a:t>
            </a:r>
          </a:p>
          <a:p>
            <a:pPr eaLnBrk="0" fontAlgn="base" hangingPunct="0">
              <a:spcBef>
                <a:spcPct val="35000"/>
              </a:spcBef>
              <a:spcAft>
                <a:spcPct val="0"/>
              </a:spcAft>
              <a:buClr>
                <a:srgbClr val="000000"/>
              </a:buClr>
              <a:buSzPct val="100000"/>
              <a:tabLst>
                <a:tab pos="347663" algn="l"/>
                <a:tab pos="798513" algn="l"/>
              </a:tabLst>
            </a:pPr>
            <a:r>
              <a:rPr lang="en-US" altLang="en-US" dirty="0">
                <a:solidFill>
                  <a:srgbClr val="000000"/>
                </a:solidFill>
              </a:rPr>
              <a:t>	p</a:t>
            </a:r>
            <a:r>
              <a:rPr lang="en-US" altLang="en-US" dirty="0">
                <a:solidFill>
                  <a:srgbClr val="FF0000"/>
                </a:solidFill>
              </a:rPr>
              <a:t>H</a:t>
            </a:r>
            <a:r>
              <a:rPr lang="en-US" altLang="en-US" dirty="0">
                <a:solidFill>
                  <a:srgbClr val="000000"/>
                </a:solidFill>
              </a:rPr>
              <a:t> = 3.6</a:t>
            </a:r>
          </a:p>
          <a:p>
            <a:pPr marL="231775" algn="ctr">
              <a:spcBef>
                <a:spcPts val="601"/>
              </a:spcBef>
            </a:pPr>
            <a:r>
              <a:rPr lang="en-US" i="1"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Type in the number and hit the “log” button on calculator or</a:t>
            </a:r>
          </a:p>
          <a:p>
            <a:pPr marL="231775" algn="ctr">
              <a:spcBef>
                <a:spcPts val="601"/>
              </a:spcBef>
            </a:pPr>
            <a:r>
              <a:rPr lang="en-US" altLang="en-US" sz="2000" i="1" dirty="0">
                <a:solidFill>
                  <a:srgbClr val="00B050"/>
                </a:solidFill>
                <a:latin typeface="Times New Roman" panose="02020603050405020304" pitchFamily="18" charset="0"/>
                <a:cs typeface="Times New Roman" panose="02020603050405020304" pitchFamily="18" charset="0"/>
              </a:rPr>
              <a:t>Hit “log” and type in the number (depending on calculator)</a:t>
            </a:r>
          </a:p>
        </p:txBody>
      </p:sp>
      <p:pic>
        <p:nvPicPr>
          <p:cNvPr id="2" name="Picture 1"/>
          <p:cNvPicPr>
            <a:picLocks noChangeAspect="1"/>
          </p:cNvPicPr>
          <p:nvPr/>
        </p:nvPicPr>
        <p:blipFill>
          <a:blip r:embed="rId3"/>
          <a:stretch>
            <a:fillRect/>
          </a:stretch>
        </p:blipFill>
        <p:spPr>
          <a:xfrm>
            <a:off x="571500" y="1219200"/>
            <a:ext cx="2362200" cy="1436915"/>
          </a:xfrm>
          <a:prstGeom prst="rect">
            <a:avLst/>
          </a:prstGeom>
        </p:spPr>
      </p:pic>
      <p:pic>
        <p:nvPicPr>
          <p:cNvPr id="3" name="Picture 2"/>
          <p:cNvPicPr>
            <a:picLocks noChangeAspect="1"/>
          </p:cNvPicPr>
          <p:nvPr/>
        </p:nvPicPr>
        <p:blipFill>
          <a:blip r:embed="rId4"/>
          <a:stretch>
            <a:fillRect/>
          </a:stretch>
        </p:blipFill>
        <p:spPr>
          <a:xfrm>
            <a:off x="3352800" y="1219200"/>
            <a:ext cx="4550893" cy="1390250"/>
          </a:xfrm>
          <a:prstGeom prst="rect">
            <a:avLst/>
          </a:prstGeom>
        </p:spPr>
      </p:pic>
      <p:sp>
        <p:nvSpPr>
          <p:cNvPr id="4" name="Footer Placeholder 3"/>
          <p:cNvSpPr>
            <a:spLocks noGrp="1"/>
          </p:cNvSpPr>
          <p:nvPr>
            <p:ph type="ftr" sz="quarter" idx="10"/>
          </p:nvPr>
        </p:nvSpPr>
        <p:spPr/>
        <p:txBody>
          <a:bodyPr/>
          <a:lstStyle/>
          <a:p>
            <a:r>
              <a:rPr lang="en-US" altLang="en-US" dirty="0">
                <a:solidFill>
                  <a:srgbClr val="000000"/>
                </a:solidFill>
              </a:rPr>
              <a:t>Acids &amp; Bases</a:t>
            </a:r>
          </a:p>
        </p:txBody>
      </p:sp>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3655"/>
            <a:ext cx="771208" cy="804545"/>
          </a:xfrm>
          <a:prstGeom prst="rect">
            <a:avLst/>
          </a:prstGeom>
          <a:noFill/>
          <a:ln>
            <a:noFill/>
          </a:ln>
          <a:effectLst/>
        </p:spPr>
      </p:pic>
    </p:spTree>
    <p:extLst>
      <p:ext uri="{BB962C8B-B14F-4D97-AF65-F5344CB8AC3E}">
        <p14:creationId xmlns:p14="http://schemas.microsoft.com/office/powerpoint/2010/main" val="24298632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7762">
                                            <p:txEl>
                                              <p:pRg st="1" end="1"/>
                                            </p:txEl>
                                          </p:spTgt>
                                        </p:tgtEl>
                                        <p:attrNameLst>
                                          <p:attrName>style.visibility</p:attrName>
                                        </p:attrNameLst>
                                      </p:cBhvr>
                                      <p:to>
                                        <p:strVal val="visible"/>
                                      </p:to>
                                    </p:set>
                                    <p:animEffect transition="in" filter="wipe(left)">
                                      <p:cBhvr>
                                        <p:cTn id="7" dur="500"/>
                                        <p:tgtEl>
                                          <p:spTgt spid="11776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7762">
                                            <p:txEl>
                                              <p:pRg st="5" end="5"/>
                                            </p:txEl>
                                          </p:spTgt>
                                        </p:tgtEl>
                                        <p:attrNameLst>
                                          <p:attrName>style.visibility</p:attrName>
                                        </p:attrNameLst>
                                      </p:cBhvr>
                                      <p:to>
                                        <p:strVal val="visible"/>
                                      </p:to>
                                    </p:set>
                                    <p:animEffect transition="in" filter="wipe(left)">
                                      <p:cBhvr>
                                        <p:cTn id="22" dur="500"/>
                                        <p:tgtEl>
                                          <p:spTgt spid="11776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7762">
                                            <p:txEl>
                                              <p:pRg st="6" end="6"/>
                                            </p:txEl>
                                          </p:spTgt>
                                        </p:tgtEl>
                                        <p:attrNameLst>
                                          <p:attrName>style.visibility</p:attrName>
                                        </p:attrNameLst>
                                      </p:cBhvr>
                                      <p:to>
                                        <p:strVal val="visible"/>
                                      </p:to>
                                    </p:set>
                                    <p:animEffect transition="in" filter="wipe(left)">
                                      <p:cBhvr>
                                        <p:cTn id="27" dur="500"/>
                                        <p:tgtEl>
                                          <p:spTgt spid="11776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7762">
                                            <p:txEl>
                                              <p:pRg st="7" end="7"/>
                                            </p:txEl>
                                          </p:spTgt>
                                        </p:tgtEl>
                                        <p:attrNameLst>
                                          <p:attrName>style.visibility</p:attrName>
                                        </p:attrNameLst>
                                      </p:cBhvr>
                                      <p:to>
                                        <p:strVal val="visible"/>
                                      </p:to>
                                    </p:set>
                                    <p:animEffect transition="in" filter="wipe(left)">
                                      <p:cBhvr>
                                        <p:cTn id="32" dur="500"/>
                                        <p:tgtEl>
                                          <p:spTgt spid="11776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7762">
                                            <p:txEl>
                                              <p:pRg st="8" end="8"/>
                                            </p:txEl>
                                          </p:spTgt>
                                        </p:tgtEl>
                                        <p:attrNameLst>
                                          <p:attrName>style.visibility</p:attrName>
                                        </p:attrNameLst>
                                      </p:cBhvr>
                                      <p:to>
                                        <p:strVal val="visible"/>
                                      </p:to>
                                    </p:set>
                                    <p:animEffect transition="in" filter="wipe(left)">
                                      <p:cBhvr>
                                        <p:cTn id="37" dur="500"/>
                                        <p:tgtEl>
                                          <p:spTgt spid="11776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7762">
                                            <p:txEl>
                                              <p:pRg st="9" end="9"/>
                                            </p:txEl>
                                          </p:spTgt>
                                        </p:tgtEl>
                                        <p:attrNameLst>
                                          <p:attrName>style.visibility</p:attrName>
                                        </p:attrNameLst>
                                      </p:cBhvr>
                                      <p:to>
                                        <p:strVal val="visible"/>
                                      </p:to>
                                    </p:set>
                                    <p:animEffect transition="in" filter="wipe(left)">
                                      <p:cBhvr>
                                        <p:cTn id="42" dur="500"/>
                                        <p:tgtEl>
                                          <p:spTgt spid="11776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7762">
                                            <p:txEl>
                                              <p:pRg st="10" end="10"/>
                                            </p:txEl>
                                          </p:spTgt>
                                        </p:tgtEl>
                                        <p:attrNameLst>
                                          <p:attrName>style.visibility</p:attrName>
                                        </p:attrNameLst>
                                      </p:cBhvr>
                                      <p:to>
                                        <p:strVal val="visible"/>
                                      </p:to>
                                    </p:set>
                                    <p:animEffect transition="in" filter="wipe(left)">
                                      <p:cBhvr>
                                        <p:cTn id="47" dur="500"/>
                                        <p:tgtEl>
                                          <p:spTgt spid="11776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7762">
                                            <p:txEl>
                                              <p:pRg st="11" end="11"/>
                                            </p:txEl>
                                          </p:spTgt>
                                        </p:tgtEl>
                                        <p:attrNameLst>
                                          <p:attrName>style.visibility</p:attrName>
                                        </p:attrNameLst>
                                      </p:cBhvr>
                                      <p:to>
                                        <p:strVal val="visible"/>
                                      </p:to>
                                    </p:set>
                                    <p:animEffect transition="in" filter="wipe(left)">
                                      <p:cBhvr>
                                        <p:cTn id="52" dur="500"/>
                                        <p:tgtEl>
                                          <p:spTgt spid="117762">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7762">
                                            <p:txEl>
                                              <p:pRg st="12" end="12"/>
                                            </p:txEl>
                                          </p:spTgt>
                                        </p:tgtEl>
                                        <p:attrNameLst>
                                          <p:attrName>style.visibility</p:attrName>
                                        </p:attrNameLst>
                                      </p:cBhvr>
                                      <p:to>
                                        <p:strVal val="visible"/>
                                      </p:to>
                                    </p:set>
                                    <p:animEffect transition="in" filter="wipe(left)">
                                      <p:cBhvr>
                                        <p:cTn id="57" dur="500"/>
                                        <p:tgtEl>
                                          <p:spTgt spid="11776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B59356-9EEF-42AB-9A37-4136180CF0A8}"/>
              </a:ext>
            </a:extLst>
          </p:cNvPr>
          <p:cNvPicPr>
            <a:picLocks noChangeAspect="1"/>
          </p:cNvPicPr>
          <p:nvPr/>
        </p:nvPicPr>
        <p:blipFill>
          <a:blip r:embed="rId2"/>
          <a:stretch>
            <a:fillRect/>
          </a:stretch>
        </p:blipFill>
        <p:spPr>
          <a:xfrm>
            <a:off x="3810000" y="2945636"/>
            <a:ext cx="5181592" cy="3486411"/>
          </a:xfrm>
          <a:prstGeom prst="rect">
            <a:avLst/>
          </a:prstGeom>
        </p:spPr>
      </p:pic>
      <p:sp>
        <p:nvSpPr>
          <p:cNvPr id="4" name="Title 3"/>
          <p:cNvSpPr>
            <a:spLocks noGrp="1"/>
          </p:cNvSpPr>
          <p:nvPr>
            <p:ph type="title"/>
          </p:nvPr>
        </p:nvSpPr>
        <p:spPr>
          <a:xfrm>
            <a:off x="2362201" y="76200"/>
            <a:ext cx="4343400" cy="533400"/>
          </a:xfrm>
        </p:spPr>
        <p:txBody>
          <a:bodyPr/>
          <a:lstStyle/>
          <a:p>
            <a:pPr algn="ctr"/>
            <a:r>
              <a:rPr lang="en-US" sz="3200" dirty="0">
                <a:effectLst/>
              </a:rPr>
              <a:t>Dissociation of Water</a:t>
            </a:r>
            <a:endParaRPr lang="en-US" sz="3200" dirty="0"/>
          </a:p>
        </p:txBody>
      </p:sp>
      <p:sp>
        <p:nvSpPr>
          <p:cNvPr id="5" name="Content Placeholder 4"/>
          <p:cNvSpPr>
            <a:spLocks noGrp="1"/>
          </p:cNvSpPr>
          <p:nvPr>
            <p:ph idx="1"/>
          </p:nvPr>
        </p:nvSpPr>
        <p:spPr>
          <a:xfrm>
            <a:off x="152408" y="685800"/>
            <a:ext cx="8839200" cy="2286000"/>
          </a:xfrm>
        </p:spPr>
        <p:txBody>
          <a:bodyPr/>
          <a:lstStyle/>
          <a:p>
            <a:pPr marL="0" indent="6347"/>
            <a:r>
              <a:rPr lang="en-US" sz="2700" b="0" dirty="0"/>
              <a:t>The most important solvent to the chemical world is water </a:t>
            </a:r>
            <a:r>
              <a:rPr lang="en-US" sz="2700" dirty="0">
                <a:solidFill>
                  <a:srgbClr val="FF0000"/>
                </a:solidFill>
              </a:rPr>
              <a:t>due to its polarity </a:t>
            </a:r>
            <a:r>
              <a:rPr lang="en-US" sz="2700" b="0" dirty="0"/>
              <a:t>… it is easy to forget the important role of water compared to the role of the solute.  </a:t>
            </a:r>
            <a:r>
              <a:rPr lang="en-US" sz="2700" b="0" dirty="0">
                <a:solidFill>
                  <a:srgbClr val="00B050"/>
                </a:solidFill>
              </a:rPr>
              <a:t>For example, milk, orange juice, coffee, tea, soft drinks, etc. etc. </a:t>
            </a:r>
            <a:r>
              <a:rPr lang="en-US" sz="2700" b="0" dirty="0"/>
              <a:t>all have water as the solvent.</a:t>
            </a:r>
          </a:p>
          <a:p>
            <a:pPr marL="0" indent="6347"/>
            <a:endParaRPr lang="en-US" sz="2300" b="0" dirty="0"/>
          </a:p>
          <a:p>
            <a:pPr marL="0" indent="6347"/>
            <a:endParaRPr lang="en-US" sz="2300" b="0" dirty="0"/>
          </a:p>
        </p:txBody>
      </p:sp>
      <p:sp>
        <p:nvSpPr>
          <p:cNvPr id="6" name="Footer Placeholder 5"/>
          <p:cNvSpPr>
            <a:spLocks noGrp="1"/>
          </p:cNvSpPr>
          <p:nvPr>
            <p:ph type="ftr" sz="quarter" idx="10"/>
          </p:nvPr>
        </p:nvSpPr>
        <p:spPr/>
        <p:txBody>
          <a:bodyPr/>
          <a:lstStyle/>
          <a:p>
            <a:r>
              <a:rPr lang="en-US" altLang="en-US" dirty="0">
                <a:solidFill>
                  <a:srgbClr val="000000"/>
                </a:solidFill>
              </a:rPr>
              <a:t>Acids &amp; Bases</a:t>
            </a:r>
          </a:p>
        </p:txBody>
      </p:sp>
      <p:pic>
        <p:nvPicPr>
          <p:cNvPr id="2" name="Picture 1">
            <a:extLst>
              <a:ext uri="{FF2B5EF4-FFF2-40B4-BE49-F238E27FC236}">
                <a16:creationId xmlns:a16="http://schemas.microsoft.com/office/drawing/2014/main" id="{F3B96A3C-2FE5-413A-8FFE-945C59F82401}"/>
              </a:ext>
            </a:extLst>
          </p:cNvPr>
          <p:cNvPicPr>
            <a:picLocks noChangeAspect="1"/>
          </p:cNvPicPr>
          <p:nvPr/>
        </p:nvPicPr>
        <p:blipFill>
          <a:blip r:embed="rId3"/>
          <a:stretch>
            <a:fillRect/>
          </a:stretch>
        </p:blipFill>
        <p:spPr>
          <a:xfrm>
            <a:off x="533401" y="2973572"/>
            <a:ext cx="3657600" cy="3458476"/>
          </a:xfrm>
          <a:prstGeom prst="rect">
            <a:avLst/>
          </a:prstGeom>
        </p:spPr>
      </p:pic>
      <p:sp>
        <p:nvSpPr>
          <p:cNvPr id="8" name="Rectangle 7">
            <a:extLst>
              <a:ext uri="{FF2B5EF4-FFF2-40B4-BE49-F238E27FC236}">
                <a16:creationId xmlns:a16="http://schemas.microsoft.com/office/drawing/2014/main" id="{9E658DB9-5E5B-4FFD-A8C9-11DA2CD89894}"/>
              </a:ext>
            </a:extLst>
          </p:cNvPr>
          <p:cNvSpPr/>
          <p:nvPr/>
        </p:nvSpPr>
        <p:spPr bwMode="auto">
          <a:xfrm>
            <a:off x="3886200" y="5562600"/>
            <a:ext cx="1143000" cy="86944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p:txBody>
      </p:sp>
      <p:sp>
        <p:nvSpPr>
          <p:cNvPr id="9" name="Arrow: Curved Down 8">
            <a:extLst>
              <a:ext uri="{FF2B5EF4-FFF2-40B4-BE49-F238E27FC236}">
                <a16:creationId xmlns:a16="http://schemas.microsoft.com/office/drawing/2014/main" id="{983D5CF5-A264-4790-8B14-97996AE8D819}"/>
              </a:ext>
            </a:extLst>
          </p:cNvPr>
          <p:cNvSpPr/>
          <p:nvPr/>
        </p:nvSpPr>
        <p:spPr bwMode="auto">
          <a:xfrm rot="20840490">
            <a:off x="2286000" y="2838825"/>
            <a:ext cx="3657600" cy="1262380"/>
          </a:xfrm>
          <a:prstGeom prst="curved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63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Text Box 4"/>
          <p:cNvSpPr txBox="1">
            <a:spLocks noChangeArrowheads="1"/>
          </p:cNvSpPr>
          <p:nvPr/>
        </p:nvSpPr>
        <p:spPr bwMode="auto">
          <a:xfrm>
            <a:off x="782095" y="76200"/>
            <a:ext cx="8361906" cy="630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72" tIns="45436" rIns="90872" bIns="45436">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455951" lvl="1" indent="0" eaLnBrk="0" fontAlgn="base" hangingPunct="0">
              <a:spcBef>
                <a:spcPct val="50000"/>
              </a:spcBef>
              <a:spcAft>
                <a:spcPct val="0"/>
              </a:spcAft>
              <a:buClr>
                <a:srgbClr val="000000"/>
              </a:buClr>
              <a:buSzPct val="100000"/>
            </a:pPr>
            <a:r>
              <a:rPr lang="en-US" altLang="en-US" dirty="0">
                <a:solidFill>
                  <a:srgbClr val="BBE0E3">
                    <a:lumMod val="50000"/>
                  </a:srgbClr>
                </a:solidFill>
              </a:rPr>
              <a:t>What is the pH of a solution if [OH</a:t>
            </a:r>
            <a:r>
              <a:rPr lang="en-US" altLang="en-US" baseline="30000" dirty="0">
                <a:solidFill>
                  <a:srgbClr val="BBE0E3">
                    <a:lumMod val="50000"/>
                  </a:srgbClr>
                </a:solidFill>
              </a:rPr>
              <a:t>−</a:t>
            </a:r>
            <a:r>
              <a:rPr lang="en-US" altLang="en-US" dirty="0">
                <a:solidFill>
                  <a:srgbClr val="BBE0E3">
                    <a:lumMod val="50000"/>
                  </a:srgbClr>
                </a:solidFill>
              </a:rPr>
              <a:t>] = 4.0 × 10</a:t>
            </a:r>
            <a:r>
              <a:rPr lang="en-US" altLang="en-US" baseline="30000" dirty="0">
                <a:solidFill>
                  <a:srgbClr val="BBE0E3">
                    <a:lumMod val="50000"/>
                  </a:srgbClr>
                </a:solidFill>
              </a:rPr>
              <a:t>−11</a:t>
            </a:r>
            <a:r>
              <a:rPr lang="en-US" altLang="en-US" i="1" dirty="0">
                <a:solidFill>
                  <a:srgbClr val="BBE0E3">
                    <a:lumMod val="50000"/>
                  </a:srgbClr>
                </a:solidFill>
              </a:rPr>
              <a:t>M</a:t>
            </a:r>
            <a:r>
              <a:rPr lang="en-US" altLang="en-US" dirty="0">
                <a:solidFill>
                  <a:srgbClr val="BBE0E3">
                    <a:lumMod val="50000"/>
                  </a:srgbClr>
                </a:solidFill>
              </a:rPr>
              <a:t>?</a:t>
            </a:r>
            <a:endParaRPr lang="en-US" altLang="en-US" baseline="30000" dirty="0">
              <a:solidFill>
                <a:srgbClr val="BBE0E3">
                  <a:lumMod val="50000"/>
                </a:srgbClr>
              </a:solidFill>
            </a:endParaRPr>
          </a:p>
          <a:p>
            <a:pPr marL="455951" lvl="1" indent="0" eaLnBrk="0" fontAlgn="base" hangingPunct="0">
              <a:spcBef>
                <a:spcPct val="50000"/>
              </a:spcBef>
              <a:spcAft>
                <a:spcPct val="0"/>
              </a:spcAft>
              <a:buClr>
                <a:srgbClr val="000000"/>
              </a:buClr>
              <a:buSzPct val="100000"/>
            </a:pPr>
            <a:endParaRPr lang="en-US" altLang="en-US" sz="1050" dirty="0">
              <a:solidFill>
                <a:srgbClr val="000000"/>
              </a:solidFill>
            </a:endParaRPr>
          </a:p>
          <a:p>
            <a:pPr marL="455951" lvl="1" indent="0" eaLnBrk="0" fontAlgn="base" hangingPunct="0">
              <a:spcBef>
                <a:spcPct val="50000"/>
              </a:spcBef>
              <a:spcAft>
                <a:spcPct val="0"/>
              </a:spcAft>
              <a:buClr>
                <a:srgbClr val="000000"/>
              </a:buClr>
              <a:buSzPct val="100000"/>
            </a:pPr>
            <a:r>
              <a:rPr lang="en-US" altLang="en-US" dirty="0">
                <a:solidFill>
                  <a:srgbClr val="000000"/>
                </a:solidFill>
              </a:rPr>
              <a:t>Find p</a:t>
            </a:r>
            <a:r>
              <a:rPr lang="en-US" altLang="en-US" dirty="0">
                <a:solidFill>
                  <a:srgbClr val="00B0F0"/>
                </a:solidFill>
              </a:rPr>
              <a:t>OH</a:t>
            </a:r>
            <a:r>
              <a:rPr lang="en-US" altLang="en-US" dirty="0">
                <a:solidFill>
                  <a:srgbClr val="000000"/>
                </a:solidFill>
              </a:rPr>
              <a:t>. </a:t>
            </a:r>
          </a:p>
          <a:p>
            <a:pPr eaLnBrk="0" fontAlgn="base" hangingPunct="0">
              <a:spcBef>
                <a:spcPct val="50000"/>
              </a:spcBef>
              <a:spcAft>
                <a:spcPct val="0"/>
              </a:spcAft>
              <a:buClr>
                <a:srgbClr val="000000"/>
              </a:buClr>
              <a:buSzPct val="100000"/>
            </a:pPr>
            <a:r>
              <a:rPr lang="en-US" altLang="en-US" dirty="0">
                <a:solidFill>
                  <a:srgbClr val="000000"/>
                </a:solidFill>
              </a:rPr>
              <a:t>Substitute the value for [</a:t>
            </a:r>
            <a:r>
              <a:rPr lang="en-US" altLang="en-US" dirty="0">
                <a:solidFill>
                  <a:srgbClr val="FF0000"/>
                </a:solidFill>
              </a:rPr>
              <a:t>H</a:t>
            </a:r>
            <a:r>
              <a:rPr lang="en-US" altLang="en-US" baseline="30000" dirty="0">
                <a:solidFill>
                  <a:srgbClr val="FF0000"/>
                </a:solidFill>
              </a:rPr>
              <a:t>+</a:t>
            </a:r>
            <a:r>
              <a:rPr lang="en-US" altLang="en-US" dirty="0">
                <a:solidFill>
                  <a:srgbClr val="000000"/>
                </a:solidFill>
              </a:rPr>
              <a:t>].</a:t>
            </a:r>
          </a:p>
          <a:p>
            <a:pPr eaLnBrk="0" fontAlgn="base" hangingPunct="0">
              <a:spcBef>
                <a:spcPct val="35000"/>
              </a:spcBef>
              <a:spcAft>
                <a:spcPct val="0"/>
              </a:spcAft>
              <a:buClr>
                <a:srgbClr val="000000"/>
              </a:buClr>
              <a:buSzPct val="100000"/>
              <a:tabLst>
                <a:tab pos="347663" algn="l"/>
                <a:tab pos="798513" algn="l"/>
              </a:tabLst>
            </a:pPr>
            <a:r>
              <a:rPr lang="en-US" altLang="en-US" dirty="0">
                <a:solidFill>
                  <a:srgbClr val="000000"/>
                </a:solidFill>
              </a:rPr>
              <a:t>	p</a:t>
            </a:r>
            <a:r>
              <a:rPr lang="en-US" altLang="en-US" dirty="0">
                <a:solidFill>
                  <a:srgbClr val="00B0F0"/>
                </a:solidFill>
              </a:rPr>
              <a:t>OH</a:t>
            </a:r>
            <a:r>
              <a:rPr lang="en-US" altLang="en-US" dirty="0">
                <a:solidFill>
                  <a:srgbClr val="000000"/>
                </a:solidFill>
              </a:rPr>
              <a:t> = −log</a:t>
            </a:r>
            <a:r>
              <a:rPr lang="en-US" baseline="-25000" dirty="0"/>
              <a:t>10</a:t>
            </a:r>
            <a:r>
              <a:rPr lang="en-US" altLang="en-US" dirty="0">
                <a:solidFill>
                  <a:srgbClr val="000000"/>
                </a:solidFill>
              </a:rPr>
              <a:t>[</a:t>
            </a:r>
            <a:r>
              <a:rPr lang="en-US" altLang="en-US" dirty="0">
                <a:solidFill>
                  <a:srgbClr val="FF0000"/>
                </a:solidFill>
              </a:rPr>
              <a:t>OH</a:t>
            </a:r>
            <a:r>
              <a:rPr lang="en-US" altLang="en-US" baseline="30000" dirty="0">
                <a:solidFill>
                  <a:srgbClr val="FF0000"/>
                </a:solidFill>
              </a:rPr>
              <a:t>-</a:t>
            </a:r>
            <a:r>
              <a:rPr lang="en-US" altLang="en-US" dirty="0">
                <a:solidFill>
                  <a:srgbClr val="000000"/>
                </a:solidFill>
              </a:rPr>
              <a:t>] </a:t>
            </a:r>
          </a:p>
          <a:p>
            <a:pPr eaLnBrk="0" fontAlgn="base" hangingPunct="0">
              <a:spcBef>
                <a:spcPct val="35000"/>
              </a:spcBef>
              <a:spcAft>
                <a:spcPct val="0"/>
              </a:spcAft>
              <a:buClr>
                <a:srgbClr val="000000"/>
              </a:buClr>
              <a:buSzPct val="100000"/>
              <a:tabLst>
                <a:tab pos="347663" algn="l"/>
                <a:tab pos="798513" algn="l"/>
              </a:tabLst>
            </a:pPr>
            <a:r>
              <a:rPr lang="en-US" altLang="en-US" dirty="0">
                <a:solidFill>
                  <a:srgbClr val="000000"/>
                </a:solidFill>
              </a:rPr>
              <a:t>		= −log</a:t>
            </a:r>
            <a:r>
              <a:rPr lang="en-US" baseline="-25000" dirty="0"/>
              <a:t>10</a:t>
            </a:r>
            <a:r>
              <a:rPr lang="en-US" altLang="en-US" dirty="0">
                <a:solidFill>
                  <a:srgbClr val="000000"/>
                </a:solidFill>
              </a:rPr>
              <a:t>(4.0 × 10</a:t>
            </a:r>
            <a:r>
              <a:rPr lang="en-US" altLang="en-US" baseline="30000" dirty="0">
                <a:solidFill>
                  <a:srgbClr val="000000"/>
                </a:solidFill>
              </a:rPr>
              <a:t>−11</a:t>
            </a:r>
            <a:r>
              <a:rPr lang="en-US" altLang="en-US" dirty="0">
                <a:solidFill>
                  <a:srgbClr val="000000"/>
                </a:solidFill>
              </a:rPr>
              <a:t>) </a:t>
            </a:r>
          </a:p>
          <a:p>
            <a:pPr eaLnBrk="0" fontAlgn="base" hangingPunct="0">
              <a:spcBef>
                <a:spcPct val="35000"/>
              </a:spcBef>
              <a:spcAft>
                <a:spcPct val="0"/>
              </a:spcAft>
              <a:buClr>
                <a:srgbClr val="000000"/>
              </a:buClr>
              <a:buSzPct val="100000"/>
              <a:tabLst>
                <a:tab pos="347663" algn="l"/>
                <a:tab pos="798513" algn="l"/>
              </a:tabLst>
            </a:pPr>
            <a:r>
              <a:rPr lang="en-US" altLang="en-US" dirty="0">
                <a:solidFill>
                  <a:srgbClr val="000000"/>
                </a:solidFill>
              </a:rPr>
              <a:t>		= −log</a:t>
            </a:r>
            <a:r>
              <a:rPr lang="en-US" baseline="-25000" dirty="0"/>
              <a:t>10</a:t>
            </a:r>
            <a:r>
              <a:rPr lang="en-US" altLang="en-US" dirty="0">
                <a:solidFill>
                  <a:srgbClr val="000000"/>
                </a:solidFill>
              </a:rPr>
              <a:t>4.0</a:t>
            </a:r>
            <a:r>
              <a:rPr lang="en-US" altLang="en-US" dirty="0">
                <a:solidFill>
                  <a:srgbClr val="00B050"/>
                </a:solidFill>
              </a:rPr>
              <a:t>*</a:t>
            </a:r>
            <a:r>
              <a:rPr lang="en-US" altLang="en-US" dirty="0">
                <a:solidFill>
                  <a:srgbClr val="000000"/>
                </a:solidFill>
              </a:rPr>
              <a:t> + (−log</a:t>
            </a:r>
            <a:r>
              <a:rPr lang="en-US" baseline="-25000" dirty="0"/>
              <a:t>10</a:t>
            </a:r>
            <a:r>
              <a:rPr lang="en-US" altLang="en-US" dirty="0">
                <a:solidFill>
                  <a:srgbClr val="000000"/>
                </a:solidFill>
              </a:rPr>
              <a:t>10</a:t>
            </a:r>
            <a:r>
              <a:rPr lang="en-US" altLang="en-US" baseline="30000" dirty="0">
                <a:solidFill>
                  <a:srgbClr val="000000"/>
                </a:solidFill>
              </a:rPr>
              <a:t>−11</a:t>
            </a:r>
            <a:r>
              <a:rPr lang="en-US" altLang="en-US" dirty="0">
                <a:solidFill>
                  <a:srgbClr val="000000"/>
                </a:solidFill>
              </a:rPr>
              <a:t> ) = -0.60 + 11.0</a:t>
            </a:r>
          </a:p>
          <a:p>
            <a:pPr eaLnBrk="0" fontAlgn="base" hangingPunct="0">
              <a:spcBef>
                <a:spcPct val="35000"/>
              </a:spcBef>
              <a:spcAft>
                <a:spcPct val="0"/>
              </a:spcAft>
              <a:buClr>
                <a:srgbClr val="000000"/>
              </a:buClr>
              <a:buSzPct val="100000"/>
              <a:tabLst>
                <a:tab pos="347663" algn="l"/>
                <a:tab pos="798513" algn="l"/>
              </a:tabLst>
            </a:pPr>
            <a:r>
              <a:rPr lang="en-US" altLang="en-US" dirty="0">
                <a:solidFill>
                  <a:srgbClr val="000000"/>
                </a:solidFill>
              </a:rPr>
              <a:t>	p</a:t>
            </a:r>
            <a:r>
              <a:rPr lang="en-US" altLang="en-US" dirty="0">
                <a:solidFill>
                  <a:srgbClr val="00B0F0"/>
                </a:solidFill>
              </a:rPr>
              <a:t>OH</a:t>
            </a:r>
            <a:r>
              <a:rPr lang="en-US" altLang="en-US" dirty="0">
                <a:solidFill>
                  <a:srgbClr val="000000"/>
                </a:solidFill>
              </a:rPr>
              <a:t> = 10.4</a:t>
            </a:r>
          </a:p>
          <a:p>
            <a:pPr eaLnBrk="0" fontAlgn="base" hangingPunct="0">
              <a:spcBef>
                <a:spcPct val="35000"/>
              </a:spcBef>
              <a:spcAft>
                <a:spcPct val="0"/>
              </a:spcAft>
              <a:buClr>
                <a:srgbClr val="000000"/>
              </a:buClr>
              <a:buSzPct val="100000"/>
              <a:tabLst>
                <a:tab pos="347663" algn="l"/>
                <a:tab pos="798513" algn="l"/>
              </a:tabLst>
            </a:pPr>
            <a:endParaRPr lang="en-US" altLang="en-US" sz="900" dirty="0">
              <a:solidFill>
                <a:srgbClr val="000000"/>
              </a:solidFill>
            </a:endParaRPr>
          </a:p>
          <a:p>
            <a:pPr eaLnBrk="0" fontAlgn="base" hangingPunct="0">
              <a:spcBef>
                <a:spcPct val="35000"/>
              </a:spcBef>
              <a:spcAft>
                <a:spcPct val="0"/>
              </a:spcAft>
              <a:buClr>
                <a:srgbClr val="000000"/>
              </a:buClr>
              <a:buSzPct val="100000"/>
              <a:tabLst>
                <a:tab pos="347663" algn="l"/>
                <a:tab pos="798513" algn="l"/>
              </a:tabLst>
            </a:pPr>
            <a:r>
              <a:rPr lang="en-US" altLang="en-US" dirty="0">
                <a:solidFill>
                  <a:srgbClr val="000000"/>
                </a:solidFill>
              </a:rPr>
              <a:t>p</a:t>
            </a:r>
            <a:r>
              <a:rPr lang="en-US" altLang="en-US" dirty="0">
                <a:solidFill>
                  <a:srgbClr val="FF0000"/>
                </a:solidFill>
              </a:rPr>
              <a:t>H</a:t>
            </a:r>
            <a:r>
              <a:rPr lang="en-US" altLang="en-US" dirty="0">
                <a:solidFill>
                  <a:srgbClr val="000000"/>
                </a:solidFill>
              </a:rPr>
              <a:t>  + p</a:t>
            </a:r>
            <a:r>
              <a:rPr lang="en-US" altLang="en-US" dirty="0">
                <a:solidFill>
                  <a:srgbClr val="00B0F0"/>
                </a:solidFill>
              </a:rPr>
              <a:t>OH</a:t>
            </a:r>
            <a:r>
              <a:rPr lang="en-US" altLang="en-US" dirty="0">
                <a:solidFill>
                  <a:srgbClr val="000000"/>
                </a:solidFill>
              </a:rPr>
              <a:t>  = 14   … p</a:t>
            </a:r>
            <a:r>
              <a:rPr lang="en-US" altLang="en-US" dirty="0">
                <a:solidFill>
                  <a:srgbClr val="FF0000"/>
                </a:solidFill>
              </a:rPr>
              <a:t>H = 14 - </a:t>
            </a:r>
            <a:r>
              <a:rPr lang="en-US" altLang="en-US" dirty="0">
                <a:solidFill>
                  <a:srgbClr val="000000"/>
                </a:solidFill>
              </a:rPr>
              <a:t>p</a:t>
            </a:r>
            <a:r>
              <a:rPr lang="en-US" altLang="en-US" dirty="0">
                <a:solidFill>
                  <a:srgbClr val="00B0F0"/>
                </a:solidFill>
              </a:rPr>
              <a:t>OH</a:t>
            </a:r>
            <a:endParaRPr lang="en-US" altLang="en-US" dirty="0">
              <a:solidFill>
                <a:srgbClr val="000000"/>
              </a:solidFill>
            </a:endParaRPr>
          </a:p>
          <a:p>
            <a:pPr eaLnBrk="0" fontAlgn="base" hangingPunct="0">
              <a:spcBef>
                <a:spcPct val="35000"/>
              </a:spcBef>
              <a:spcAft>
                <a:spcPct val="0"/>
              </a:spcAft>
              <a:buClr>
                <a:srgbClr val="000000"/>
              </a:buClr>
              <a:buSzPct val="100000"/>
              <a:tabLst>
                <a:tab pos="347663" algn="l"/>
                <a:tab pos="798513" algn="l"/>
              </a:tabLst>
            </a:pPr>
            <a:r>
              <a:rPr lang="en-US" altLang="en-US" dirty="0">
                <a:solidFill>
                  <a:srgbClr val="000000"/>
                </a:solidFill>
              </a:rPr>
              <a:t>p</a:t>
            </a:r>
            <a:r>
              <a:rPr lang="en-US" altLang="en-US" dirty="0">
                <a:solidFill>
                  <a:srgbClr val="FF0000"/>
                </a:solidFill>
              </a:rPr>
              <a:t>H</a:t>
            </a:r>
            <a:r>
              <a:rPr lang="en-US" altLang="en-US" dirty="0">
                <a:solidFill>
                  <a:srgbClr val="000000"/>
                </a:solidFill>
              </a:rPr>
              <a:t> = 3.6</a:t>
            </a:r>
          </a:p>
          <a:p>
            <a:pPr marL="231775" algn="ctr">
              <a:spcBef>
                <a:spcPts val="601"/>
              </a:spcBef>
            </a:pPr>
            <a:endParaRPr lang="en-US" i="1" dirty="0">
              <a:solidFill>
                <a:srgbClr val="00B050"/>
              </a:solidFill>
              <a:latin typeface="Times New Roman" panose="02020603050405020304" pitchFamily="18" charset="0"/>
              <a:cs typeface="Times New Roman" panose="02020603050405020304" pitchFamily="18" charset="0"/>
            </a:endParaRPr>
          </a:p>
          <a:p>
            <a:pPr marL="231775" algn="ctr">
              <a:spcBef>
                <a:spcPts val="601"/>
              </a:spcBef>
            </a:pPr>
            <a:r>
              <a:rPr lang="en-US" i="1"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Type in the number and hit the “log” button on calculator or</a:t>
            </a:r>
          </a:p>
          <a:p>
            <a:pPr marL="231775" algn="ctr">
              <a:spcBef>
                <a:spcPts val="601"/>
              </a:spcBef>
            </a:pPr>
            <a:r>
              <a:rPr lang="en-US" altLang="en-US" sz="2000" i="1" dirty="0">
                <a:solidFill>
                  <a:srgbClr val="00B050"/>
                </a:solidFill>
                <a:latin typeface="Times New Roman" panose="02020603050405020304" pitchFamily="18" charset="0"/>
                <a:cs typeface="Times New Roman" panose="02020603050405020304" pitchFamily="18" charset="0"/>
              </a:rPr>
              <a:t>Hit “log” and type in the number (depending on calculator)</a:t>
            </a:r>
          </a:p>
        </p:txBody>
      </p:sp>
      <p:sp>
        <p:nvSpPr>
          <p:cNvPr id="4" name="Footer Placeholder 3"/>
          <p:cNvSpPr>
            <a:spLocks noGrp="1"/>
          </p:cNvSpPr>
          <p:nvPr>
            <p:ph type="ftr" sz="quarter" idx="10"/>
          </p:nvPr>
        </p:nvSpPr>
        <p:spPr/>
        <p:txBody>
          <a:bodyPr/>
          <a:lstStyle/>
          <a:p>
            <a:r>
              <a:rPr lang="en-US" altLang="en-US" dirty="0">
                <a:solidFill>
                  <a:srgbClr val="000000"/>
                </a:solidFill>
              </a:rPr>
              <a:t>Acids &amp; Bases</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655"/>
            <a:ext cx="771208" cy="804545"/>
          </a:xfrm>
          <a:prstGeom prst="rect">
            <a:avLst/>
          </a:prstGeom>
          <a:noFill/>
          <a:ln>
            <a:noFill/>
          </a:ln>
          <a:effectLst/>
        </p:spPr>
      </p:pic>
    </p:spTree>
    <p:extLst>
      <p:ext uri="{BB962C8B-B14F-4D97-AF65-F5344CB8AC3E}">
        <p14:creationId xmlns:p14="http://schemas.microsoft.com/office/powerpoint/2010/main" val="28597714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762">
                                            <p:txEl>
                                              <p:pRg st="2" end="2"/>
                                            </p:txEl>
                                          </p:spTgt>
                                        </p:tgtEl>
                                        <p:attrNameLst>
                                          <p:attrName>style.visibility</p:attrName>
                                        </p:attrNameLst>
                                      </p:cBhvr>
                                      <p:to>
                                        <p:strVal val="visible"/>
                                      </p:to>
                                    </p:set>
                                    <p:animEffect transition="in" filter="fade">
                                      <p:cBhvr>
                                        <p:cTn id="7" dur="500"/>
                                        <p:tgtEl>
                                          <p:spTgt spid="11776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762">
                                            <p:txEl>
                                              <p:pRg st="3" end="3"/>
                                            </p:txEl>
                                          </p:spTgt>
                                        </p:tgtEl>
                                        <p:attrNameLst>
                                          <p:attrName>style.visibility</p:attrName>
                                        </p:attrNameLst>
                                      </p:cBhvr>
                                      <p:to>
                                        <p:strVal val="visible"/>
                                      </p:to>
                                    </p:set>
                                    <p:animEffect transition="in" filter="fade">
                                      <p:cBhvr>
                                        <p:cTn id="12" dur="500"/>
                                        <p:tgtEl>
                                          <p:spTgt spid="11776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762">
                                            <p:txEl>
                                              <p:pRg st="4" end="4"/>
                                            </p:txEl>
                                          </p:spTgt>
                                        </p:tgtEl>
                                        <p:attrNameLst>
                                          <p:attrName>style.visibility</p:attrName>
                                        </p:attrNameLst>
                                      </p:cBhvr>
                                      <p:to>
                                        <p:strVal val="visible"/>
                                      </p:to>
                                    </p:set>
                                    <p:animEffect transition="in" filter="fade">
                                      <p:cBhvr>
                                        <p:cTn id="17" dur="500"/>
                                        <p:tgtEl>
                                          <p:spTgt spid="11776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762">
                                            <p:txEl>
                                              <p:pRg st="5" end="5"/>
                                            </p:txEl>
                                          </p:spTgt>
                                        </p:tgtEl>
                                        <p:attrNameLst>
                                          <p:attrName>style.visibility</p:attrName>
                                        </p:attrNameLst>
                                      </p:cBhvr>
                                      <p:to>
                                        <p:strVal val="visible"/>
                                      </p:to>
                                    </p:set>
                                    <p:animEffect transition="in" filter="fade">
                                      <p:cBhvr>
                                        <p:cTn id="22" dur="500"/>
                                        <p:tgtEl>
                                          <p:spTgt spid="11776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7762">
                                            <p:txEl>
                                              <p:pRg st="6" end="6"/>
                                            </p:txEl>
                                          </p:spTgt>
                                        </p:tgtEl>
                                        <p:attrNameLst>
                                          <p:attrName>style.visibility</p:attrName>
                                        </p:attrNameLst>
                                      </p:cBhvr>
                                      <p:to>
                                        <p:strVal val="visible"/>
                                      </p:to>
                                    </p:set>
                                    <p:animEffect transition="in" filter="fade">
                                      <p:cBhvr>
                                        <p:cTn id="27" dur="500"/>
                                        <p:tgtEl>
                                          <p:spTgt spid="11776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7762">
                                            <p:txEl>
                                              <p:pRg st="7" end="7"/>
                                            </p:txEl>
                                          </p:spTgt>
                                        </p:tgtEl>
                                        <p:attrNameLst>
                                          <p:attrName>style.visibility</p:attrName>
                                        </p:attrNameLst>
                                      </p:cBhvr>
                                      <p:to>
                                        <p:strVal val="visible"/>
                                      </p:to>
                                    </p:set>
                                    <p:animEffect transition="in" filter="fade">
                                      <p:cBhvr>
                                        <p:cTn id="32" dur="500"/>
                                        <p:tgtEl>
                                          <p:spTgt spid="11776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7762">
                                            <p:txEl>
                                              <p:pRg st="9" end="9"/>
                                            </p:txEl>
                                          </p:spTgt>
                                        </p:tgtEl>
                                        <p:attrNameLst>
                                          <p:attrName>style.visibility</p:attrName>
                                        </p:attrNameLst>
                                      </p:cBhvr>
                                      <p:to>
                                        <p:strVal val="visible"/>
                                      </p:to>
                                    </p:set>
                                    <p:animEffect transition="in" filter="fade">
                                      <p:cBhvr>
                                        <p:cTn id="37" dur="500"/>
                                        <p:tgtEl>
                                          <p:spTgt spid="11776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7762">
                                            <p:txEl>
                                              <p:pRg st="10" end="10"/>
                                            </p:txEl>
                                          </p:spTgt>
                                        </p:tgtEl>
                                        <p:attrNameLst>
                                          <p:attrName>style.visibility</p:attrName>
                                        </p:attrNameLst>
                                      </p:cBhvr>
                                      <p:to>
                                        <p:strVal val="visible"/>
                                      </p:to>
                                    </p:set>
                                    <p:animEffect transition="in" filter="fade">
                                      <p:cBhvr>
                                        <p:cTn id="42" dur="500"/>
                                        <p:tgtEl>
                                          <p:spTgt spid="11776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7762">
                                            <p:txEl>
                                              <p:pRg st="12" end="12"/>
                                            </p:txEl>
                                          </p:spTgt>
                                        </p:tgtEl>
                                        <p:attrNameLst>
                                          <p:attrName>style.visibility</p:attrName>
                                        </p:attrNameLst>
                                      </p:cBhvr>
                                      <p:to>
                                        <p:strVal val="visible"/>
                                      </p:to>
                                    </p:set>
                                    <p:animEffect transition="in" filter="fade">
                                      <p:cBhvr>
                                        <p:cTn id="47" dur="500"/>
                                        <p:tgtEl>
                                          <p:spTgt spid="117762">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7762">
                                            <p:txEl>
                                              <p:pRg st="13" end="13"/>
                                            </p:txEl>
                                          </p:spTgt>
                                        </p:tgtEl>
                                        <p:attrNameLst>
                                          <p:attrName>style.visibility</p:attrName>
                                        </p:attrNameLst>
                                      </p:cBhvr>
                                      <p:to>
                                        <p:strVal val="visible"/>
                                      </p:to>
                                    </p:set>
                                    <p:animEffect transition="in" filter="fade">
                                      <p:cBhvr>
                                        <p:cTn id="52" dur="500"/>
                                        <p:tgtEl>
                                          <p:spTgt spid="11776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5" name="Text Box 4"/>
          <p:cNvSpPr txBox="1">
            <a:spLocks noChangeArrowheads="1"/>
          </p:cNvSpPr>
          <p:nvPr/>
        </p:nvSpPr>
        <p:spPr bwMode="auto">
          <a:xfrm>
            <a:off x="152400" y="914400"/>
            <a:ext cx="8839199" cy="507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72" tIns="45436" rIns="90872" bIns="45436">
            <a:spAutoFit/>
          </a:bodyPr>
          <a:lstStyle>
            <a:lvl1pPr marL="339725" indent="-339725"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marL="38271450" indent="-50787300" defTabSz="457200">
              <a:defRPr sz="2400">
                <a:solidFill>
                  <a:schemeClr val="tx1"/>
                </a:solidFill>
                <a:latin typeface="Arial" panose="020B0604020202020204" pitchFamily="34" charset="0"/>
                <a:ea typeface="MS PGothic" panose="020B0600070205080204" pitchFamily="34" charset="-128"/>
              </a:defRPr>
            </a:lvl5pPr>
            <a:lvl6pPr marL="387286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91858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96430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401002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lvl="1" indent="0" eaLnBrk="0" fontAlgn="base" hangingPunct="0">
              <a:spcBef>
                <a:spcPct val="50000"/>
              </a:spcBef>
              <a:spcAft>
                <a:spcPct val="0"/>
              </a:spcAft>
              <a:buClr>
                <a:srgbClr val="000000"/>
              </a:buClr>
              <a:buSzPct val="100000"/>
            </a:pPr>
            <a:r>
              <a:rPr lang="en-US" altLang="en-US" dirty="0">
                <a:solidFill>
                  <a:srgbClr val="00B050"/>
                </a:solidFill>
              </a:rPr>
              <a:t>The pH of an unknown solution is 9.56. What is the hydrogen-ion concentration of the solution? Is this acidic or basic?</a:t>
            </a:r>
          </a:p>
          <a:p>
            <a:pPr marL="0" lvl="1" indent="0" eaLnBrk="0" fontAlgn="base" hangingPunct="0">
              <a:spcBef>
                <a:spcPct val="50000"/>
              </a:spcBef>
              <a:spcAft>
                <a:spcPct val="0"/>
              </a:spcAft>
              <a:buClr>
                <a:srgbClr val="000000"/>
              </a:buClr>
              <a:buSzPct val="100000"/>
            </a:pPr>
            <a:r>
              <a:rPr lang="en-US" altLang="en-US" dirty="0">
                <a:solidFill>
                  <a:srgbClr val="000000"/>
                </a:solidFill>
              </a:rPr>
              <a:t>p</a:t>
            </a:r>
            <a:r>
              <a:rPr lang="en-US" altLang="en-US" dirty="0">
                <a:solidFill>
                  <a:srgbClr val="FF0000"/>
                </a:solidFill>
              </a:rPr>
              <a:t>H</a:t>
            </a:r>
            <a:r>
              <a:rPr lang="en-US" altLang="en-US" dirty="0">
                <a:solidFill>
                  <a:srgbClr val="000000"/>
                </a:solidFill>
              </a:rPr>
              <a:t> = −log</a:t>
            </a:r>
            <a:r>
              <a:rPr lang="en-US" baseline="-25000" dirty="0"/>
              <a:t>10</a:t>
            </a:r>
            <a:r>
              <a:rPr lang="en-US" altLang="en-US" dirty="0">
                <a:solidFill>
                  <a:srgbClr val="000000"/>
                </a:solidFill>
              </a:rPr>
              <a:t>[</a:t>
            </a:r>
            <a:r>
              <a:rPr lang="en-US" altLang="en-US" dirty="0">
                <a:solidFill>
                  <a:srgbClr val="FF0000"/>
                </a:solidFill>
              </a:rPr>
              <a:t>H</a:t>
            </a:r>
            <a:r>
              <a:rPr lang="en-US" altLang="en-US" baseline="30000" dirty="0">
                <a:solidFill>
                  <a:srgbClr val="FF0000"/>
                </a:solidFill>
              </a:rPr>
              <a:t>+</a:t>
            </a:r>
            <a:r>
              <a:rPr lang="en-US" altLang="en-US" dirty="0">
                <a:solidFill>
                  <a:srgbClr val="000000"/>
                </a:solidFill>
              </a:rPr>
              <a:t>]  </a:t>
            </a:r>
          </a:p>
          <a:p>
            <a:pPr marL="406400" lvl="1" indent="0" eaLnBrk="0" fontAlgn="base" hangingPunct="0">
              <a:spcBef>
                <a:spcPct val="50000"/>
              </a:spcBef>
              <a:spcAft>
                <a:spcPct val="0"/>
              </a:spcAft>
              <a:buClr>
                <a:srgbClr val="000000"/>
              </a:buClr>
              <a:buSzPct val="100000"/>
            </a:pPr>
            <a:r>
              <a:rPr lang="en-US" altLang="en-US" dirty="0">
                <a:solidFill>
                  <a:srgbClr val="000000"/>
                </a:solidFill>
              </a:rPr>
              <a:t>Rearrange to −log</a:t>
            </a:r>
            <a:r>
              <a:rPr lang="en-US" baseline="-25000" dirty="0"/>
              <a:t>10</a:t>
            </a:r>
            <a:r>
              <a:rPr lang="en-US" altLang="en-US" dirty="0">
                <a:solidFill>
                  <a:srgbClr val="000000"/>
                </a:solidFill>
              </a:rPr>
              <a:t>[</a:t>
            </a:r>
            <a:r>
              <a:rPr lang="en-US" altLang="en-US" dirty="0">
                <a:solidFill>
                  <a:srgbClr val="FF0000"/>
                </a:solidFill>
              </a:rPr>
              <a:t>H</a:t>
            </a:r>
            <a:r>
              <a:rPr lang="en-US" altLang="en-US" baseline="30000" dirty="0">
                <a:solidFill>
                  <a:srgbClr val="FF0000"/>
                </a:solidFill>
              </a:rPr>
              <a:t>+</a:t>
            </a:r>
            <a:r>
              <a:rPr lang="en-US" altLang="en-US" dirty="0">
                <a:solidFill>
                  <a:srgbClr val="000000"/>
                </a:solidFill>
              </a:rPr>
              <a:t>] = p</a:t>
            </a:r>
            <a:r>
              <a:rPr lang="en-US" altLang="en-US" dirty="0">
                <a:solidFill>
                  <a:srgbClr val="FF0000"/>
                </a:solidFill>
              </a:rPr>
              <a:t>H</a:t>
            </a:r>
            <a:r>
              <a:rPr lang="en-US" altLang="en-US" dirty="0">
                <a:solidFill>
                  <a:srgbClr val="000000"/>
                </a:solidFill>
              </a:rPr>
              <a:t> </a:t>
            </a:r>
          </a:p>
          <a:p>
            <a:pPr marL="406400" lvl="1" indent="0" eaLnBrk="0" fontAlgn="base" hangingPunct="0">
              <a:spcBef>
                <a:spcPct val="50000"/>
              </a:spcBef>
              <a:spcAft>
                <a:spcPct val="0"/>
              </a:spcAft>
              <a:buClr>
                <a:srgbClr val="000000"/>
              </a:buClr>
              <a:buSzPct val="100000"/>
            </a:pPr>
            <a:r>
              <a:rPr lang="en-US" altLang="en-US" dirty="0">
                <a:solidFill>
                  <a:srgbClr val="000000"/>
                </a:solidFill>
              </a:rPr>
              <a:t>Divide both sides by − :  log</a:t>
            </a:r>
            <a:r>
              <a:rPr lang="en-US" baseline="-25000" dirty="0"/>
              <a:t>10</a:t>
            </a:r>
            <a:r>
              <a:rPr lang="en-US" altLang="en-US" dirty="0">
                <a:solidFill>
                  <a:srgbClr val="000000"/>
                </a:solidFill>
              </a:rPr>
              <a:t>[</a:t>
            </a:r>
            <a:r>
              <a:rPr lang="en-US" altLang="en-US" dirty="0">
                <a:solidFill>
                  <a:srgbClr val="FF0000"/>
                </a:solidFill>
              </a:rPr>
              <a:t>H</a:t>
            </a:r>
            <a:r>
              <a:rPr lang="en-US" altLang="en-US" baseline="30000" dirty="0">
                <a:solidFill>
                  <a:srgbClr val="FF0000"/>
                </a:solidFill>
              </a:rPr>
              <a:t>+</a:t>
            </a:r>
            <a:r>
              <a:rPr lang="en-US" altLang="en-US" dirty="0">
                <a:solidFill>
                  <a:srgbClr val="000000"/>
                </a:solidFill>
              </a:rPr>
              <a:t>] = −p</a:t>
            </a:r>
            <a:r>
              <a:rPr lang="en-US" altLang="en-US" dirty="0">
                <a:solidFill>
                  <a:srgbClr val="FF0000"/>
                </a:solidFill>
              </a:rPr>
              <a:t>H</a:t>
            </a:r>
            <a:endParaRPr lang="en-US" altLang="en-US" dirty="0"/>
          </a:p>
          <a:p>
            <a:pPr marL="406400" lvl="1" indent="0" eaLnBrk="0" fontAlgn="base" hangingPunct="0">
              <a:spcBef>
                <a:spcPct val="50000"/>
              </a:spcBef>
              <a:spcAft>
                <a:spcPct val="0"/>
              </a:spcAft>
              <a:buClr>
                <a:srgbClr val="000000"/>
              </a:buClr>
              <a:buSzPct val="100000"/>
            </a:pPr>
            <a:r>
              <a:rPr lang="en-US" altLang="en-US" dirty="0">
                <a:solidFill>
                  <a:srgbClr val="000000"/>
                </a:solidFill>
              </a:rPr>
              <a:t>[</a:t>
            </a:r>
            <a:r>
              <a:rPr lang="en-US" altLang="en-US" dirty="0">
                <a:solidFill>
                  <a:srgbClr val="FF0000"/>
                </a:solidFill>
              </a:rPr>
              <a:t>H</a:t>
            </a:r>
            <a:r>
              <a:rPr lang="en-US" altLang="en-US" baseline="30000" dirty="0">
                <a:solidFill>
                  <a:srgbClr val="FF0000"/>
                </a:solidFill>
              </a:rPr>
              <a:t>+</a:t>
            </a:r>
            <a:r>
              <a:rPr lang="en-US" altLang="en-US" dirty="0">
                <a:solidFill>
                  <a:srgbClr val="000000"/>
                </a:solidFill>
              </a:rPr>
              <a:t>] = antilog</a:t>
            </a:r>
            <a:r>
              <a:rPr lang="en-US" baseline="-25000" dirty="0"/>
              <a:t>10</a:t>
            </a:r>
            <a:r>
              <a:rPr lang="en-US" altLang="en-US" dirty="0">
                <a:solidFill>
                  <a:srgbClr val="000000"/>
                </a:solidFill>
              </a:rPr>
              <a:t>(−9.56</a:t>
            </a:r>
            <a:r>
              <a:rPr lang="en-US" altLang="en-US" dirty="0"/>
              <a:t>)</a:t>
            </a:r>
            <a:r>
              <a:rPr lang="en-US" altLang="en-US" dirty="0">
                <a:solidFill>
                  <a:srgbClr val="00B050"/>
                </a:solidFill>
              </a:rPr>
              <a:t>*</a:t>
            </a:r>
          </a:p>
          <a:p>
            <a:pPr marL="682625" indent="-217488" eaLnBrk="0" fontAlgn="base" hangingPunct="0">
              <a:spcBef>
                <a:spcPct val="50000"/>
              </a:spcBef>
              <a:spcAft>
                <a:spcPct val="0"/>
              </a:spcAft>
              <a:buClr>
                <a:srgbClr val="000000"/>
              </a:buClr>
              <a:buSzPct val="100000"/>
            </a:pPr>
            <a:r>
              <a:rPr lang="en-US" i="1" dirty="0">
                <a:solidFill>
                  <a:srgbClr val="00B050"/>
                </a:solidFill>
                <a:latin typeface="Times New Roman" panose="02020603050405020304" pitchFamily="18" charset="0"/>
                <a:cs typeface="Times New Roman" panose="02020603050405020304" pitchFamily="18" charset="0"/>
              </a:rPr>
              <a:t>*	</a:t>
            </a:r>
            <a:r>
              <a:rPr lang="en-US" sz="2000" i="1" dirty="0">
                <a:solidFill>
                  <a:srgbClr val="00B050"/>
                </a:solidFill>
                <a:latin typeface="Times New Roman" panose="02020603050405020304" pitchFamily="18" charset="0"/>
                <a:cs typeface="Times New Roman" panose="02020603050405020304" pitchFamily="18" charset="0"/>
              </a:rPr>
              <a:t>On some calculators: type in the number, hit the “+/-” key, then hit the “shift” and then the “10</a:t>
            </a:r>
            <a:r>
              <a:rPr lang="en-US" sz="2000" i="1" baseline="30000" dirty="0">
                <a:solidFill>
                  <a:srgbClr val="00B050"/>
                </a:solidFill>
                <a:latin typeface="Times New Roman" panose="02020603050405020304" pitchFamily="18" charset="0"/>
                <a:cs typeface="Times New Roman" panose="02020603050405020304" pitchFamily="18" charset="0"/>
              </a:rPr>
              <a:t>x</a:t>
            </a:r>
            <a:r>
              <a:rPr lang="en-US" sz="2000" i="1" dirty="0">
                <a:solidFill>
                  <a:srgbClr val="00B050"/>
                </a:solidFill>
                <a:latin typeface="Times New Roman" panose="02020603050405020304" pitchFamily="18" charset="0"/>
                <a:cs typeface="Times New Roman" panose="02020603050405020304" pitchFamily="18" charset="0"/>
              </a:rPr>
              <a:t>” keys on the calculator.</a:t>
            </a:r>
          </a:p>
          <a:p>
            <a:pPr marL="682625" lvl="1" indent="-217488" eaLnBrk="0" fontAlgn="base" hangingPunct="0">
              <a:spcBef>
                <a:spcPct val="50000"/>
              </a:spcBef>
              <a:spcAft>
                <a:spcPct val="0"/>
              </a:spcAft>
              <a:buClr>
                <a:srgbClr val="000000"/>
              </a:buClr>
              <a:buSzPct val="100000"/>
            </a:pPr>
            <a:r>
              <a:rPr lang="en-US" altLang="en-US" dirty="0">
                <a:solidFill>
                  <a:srgbClr val="000000"/>
                </a:solidFill>
              </a:rPr>
              <a:t>[</a:t>
            </a:r>
            <a:r>
              <a:rPr lang="en-US" altLang="en-US" dirty="0">
                <a:solidFill>
                  <a:srgbClr val="FF0000"/>
                </a:solidFill>
              </a:rPr>
              <a:t>H</a:t>
            </a:r>
            <a:r>
              <a:rPr lang="en-US" altLang="en-US" baseline="30000" dirty="0">
                <a:solidFill>
                  <a:srgbClr val="FF0000"/>
                </a:solidFill>
              </a:rPr>
              <a:t>+</a:t>
            </a:r>
            <a:r>
              <a:rPr lang="en-US" altLang="en-US" dirty="0">
                <a:solidFill>
                  <a:srgbClr val="000000"/>
                </a:solidFill>
              </a:rPr>
              <a:t>] = 2.75 x 10</a:t>
            </a:r>
            <a:r>
              <a:rPr lang="en-US" altLang="en-US" baseline="30000" dirty="0">
                <a:solidFill>
                  <a:srgbClr val="000000"/>
                </a:solidFill>
              </a:rPr>
              <a:t>−10</a:t>
            </a:r>
            <a:r>
              <a:rPr lang="en-US" altLang="en-US" dirty="0">
                <a:solidFill>
                  <a:srgbClr val="000000"/>
                </a:solidFill>
              </a:rPr>
              <a:t> M  … </a:t>
            </a:r>
            <a:r>
              <a:rPr lang="en-US" altLang="en-US" dirty="0">
                <a:solidFill>
                  <a:srgbClr val="00B0F0"/>
                </a:solidFill>
              </a:rPr>
              <a:t>basic solution</a:t>
            </a:r>
          </a:p>
          <a:p>
            <a:pPr marL="682625" indent="-217488" eaLnBrk="0" fontAlgn="base" hangingPunct="0">
              <a:spcBef>
                <a:spcPct val="50000"/>
              </a:spcBef>
              <a:spcAft>
                <a:spcPct val="0"/>
              </a:spcAft>
              <a:buClr>
                <a:srgbClr val="000000"/>
              </a:buClr>
              <a:buSzPct val="100000"/>
            </a:pPr>
            <a:r>
              <a:rPr lang="en-US" altLang="en-US" i="1" dirty="0">
                <a:solidFill>
                  <a:srgbClr val="7030A0"/>
                </a:solidFill>
                <a:latin typeface="Times New Roman" panose="02020603050405020304" pitchFamily="18" charset="0"/>
                <a:cs typeface="Times New Roman" panose="02020603050405020304" pitchFamily="18" charset="0"/>
              </a:rPr>
              <a:t>This will NOT be assessed on the tests (except for bonus).</a:t>
            </a:r>
            <a:endParaRPr lang="en-US" altLang="en-US" dirty="0">
              <a:solidFill>
                <a:srgbClr val="7030A0"/>
              </a:solidFill>
            </a:endParaRPr>
          </a:p>
        </p:txBody>
      </p:sp>
      <p:sp>
        <p:nvSpPr>
          <p:cNvPr id="7" name="Rectangle 2"/>
          <p:cNvSpPr>
            <a:spLocks noGrp="1" noChangeArrowheads="1"/>
          </p:cNvSpPr>
          <p:nvPr>
            <p:ph type="title" idx="4294967295"/>
          </p:nvPr>
        </p:nvSpPr>
        <p:spPr>
          <a:xfrm>
            <a:off x="304799" y="134257"/>
            <a:ext cx="5225143" cy="526144"/>
          </a:xfrm>
          <a:solidFill>
            <a:schemeClr val="accent6">
              <a:lumMod val="20000"/>
              <a:lumOff val="80000"/>
            </a:schemeClr>
          </a:solidFill>
        </p:spPr>
        <p:txBody>
          <a:bodyPr lIns="89433" tIns="46516" rIns="89433" bIns="46516"/>
          <a:lstStyle/>
          <a:p>
            <a:pPr algn="ctr" defTabSz="454378">
              <a:tabLst>
                <a:tab pos="0" algn="l"/>
                <a:tab pos="908766" algn="l"/>
                <a:tab pos="1817524" algn="l"/>
                <a:tab pos="2726271" algn="l"/>
                <a:tab pos="3635027" algn="l"/>
                <a:tab pos="4543787" algn="l"/>
                <a:tab pos="5452540" algn="l"/>
                <a:tab pos="6361296" algn="l"/>
                <a:tab pos="7270052" algn="l"/>
                <a:tab pos="8178805" algn="l"/>
                <a:tab pos="9087565" algn="l"/>
                <a:tab pos="9996321" algn="l"/>
              </a:tabLst>
            </a:pPr>
            <a:r>
              <a:rPr lang="en-US" altLang="en-US" dirty="0">
                <a:solidFill>
                  <a:srgbClr val="002060"/>
                </a:solidFill>
              </a:rPr>
              <a:t>Calculating ion concentration from pH</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5" name="Rectangle 2"/>
          <p:cNvSpPr txBox="1">
            <a:spLocks noChangeArrowheads="1"/>
          </p:cNvSpPr>
          <p:nvPr/>
        </p:nvSpPr>
        <p:spPr bwMode="auto">
          <a:xfrm>
            <a:off x="6019800" y="127000"/>
            <a:ext cx="2516188" cy="533400"/>
          </a:xfrm>
          <a:prstGeom prst="rect">
            <a:avLst/>
          </a:prstGeom>
          <a:solidFill>
            <a:srgbClr val="FFFF00"/>
          </a:solidFill>
          <a:ln>
            <a:noFill/>
          </a:ln>
        </p:spPr>
        <p:txBody>
          <a:bodyPr vert="horz" wrap="square" lIns="89433" tIns="46516" rIns="89433" bIns="46516"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437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0876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314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175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454378">
              <a:tabLst>
                <a:tab pos="0" algn="l"/>
                <a:tab pos="908766" algn="l"/>
                <a:tab pos="1817524" algn="l"/>
                <a:tab pos="2726271" algn="l"/>
                <a:tab pos="3635027" algn="l"/>
                <a:tab pos="4543787" algn="l"/>
                <a:tab pos="5452540" algn="l"/>
                <a:tab pos="6361296" algn="l"/>
                <a:tab pos="7270052" algn="l"/>
                <a:tab pos="8178805" algn="l"/>
                <a:tab pos="9087565" algn="l"/>
                <a:tab pos="9996321" algn="l"/>
              </a:tabLst>
            </a:pPr>
            <a:r>
              <a:rPr lang="en-US" altLang="en-US" dirty="0">
                <a:solidFill>
                  <a:srgbClr val="002060"/>
                </a:solidFill>
              </a:rPr>
              <a:t>Honors</a:t>
            </a:r>
          </a:p>
        </p:txBody>
      </p:sp>
    </p:spTree>
    <p:extLst>
      <p:ext uri="{BB962C8B-B14F-4D97-AF65-F5344CB8AC3E}">
        <p14:creationId xmlns:p14="http://schemas.microsoft.com/office/powerpoint/2010/main" val="11566080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wipe(left)">
                                      <p:cBhvr>
                                        <p:cTn id="7" dur="500"/>
                                        <p:tgtEl>
                                          <p:spTgt spid="125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5955">
                                            <p:txEl>
                                              <p:pRg st="1" end="1"/>
                                            </p:txEl>
                                          </p:spTgt>
                                        </p:tgtEl>
                                        <p:attrNameLst>
                                          <p:attrName>style.visibility</p:attrName>
                                        </p:attrNameLst>
                                      </p:cBhvr>
                                      <p:to>
                                        <p:strVal val="visible"/>
                                      </p:to>
                                    </p:set>
                                    <p:animEffect transition="in" filter="wipe(left)">
                                      <p:cBhvr>
                                        <p:cTn id="12" dur="500"/>
                                        <p:tgtEl>
                                          <p:spTgt spid="1259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5955">
                                            <p:txEl>
                                              <p:pRg st="2" end="2"/>
                                            </p:txEl>
                                          </p:spTgt>
                                        </p:tgtEl>
                                        <p:attrNameLst>
                                          <p:attrName>style.visibility</p:attrName>
                                        </p:attrNameLst>
                                      </p:cBhvr>
                                      <p:to>
                                        <p:strVal val="visible"/>
                                      </p:to>
                                    </p:set>
                                    <p:animEffect transition="in" filter="wipe(left)">
                                      <p:cBhvr>
                                        <p:cTn id="17" dur="500"/>
                                        <p:tgtEl>
                                          <p:spTgt spid="1259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5955">
                                            <p:txEl>
                                              <p:pRg st="3" end="3"/>
                                            </p:txEl>
                                          </p:spTgt>
                                        </p:tgtEl>
                                        <p:attrNameLst>
                                          <p:attrName>style.visibility</p:attrName>
                                        </p:attrNameLst>
                                      </p:cBhvr>
                                      <p:to>
                                        <p:strVal val="visible"/>
                                      </p:to>
                                    </p:set>
                                    <p:animEffect transition="in" filter="wipe(left)">
                                      <p:cBhvr>
                                        <p:cTn id="22" dur="500"/>
                                        <p:tgtEl>
                                          <p:spTgt spid="1259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5955">
                                            <p:txEl>
                                              <p:pRg st="4" end="4"/>
                                            </p:txEl>
                                          </p:spTgt>
                                        </p:tgtEl>
                                        <p:attrNameLst>
                                          <p:attrName>style.visibility</p:attrName>
                                        </p:attrNameLst>
                                      </p:cBhvr>
                                      <p:to>
                                        <p:strVal val="visible"/>
                                      </p:to>
                                    </p:set>
                                    <p:animEffect transition="in" filter="wipe(left)">
                                      <p:cBhvr>
                                        <p:cTn id="27" dur="500"/>
                                        <p:tgtEl>
                                          <p:spTgt spid="1259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5955">
                                            <p:txEl>
                                              <p:pRg st="5" end="5"/>
                                            </p:txEl>
                                          </p:spTgt>
                                        </p:tgtEl>
                                        <p:attrNameLst>
                                          <p:attrName>style.visibility</p:attrName>
                                        </p:attrNameLst>
                                      </p:cBhvr>
                                      <p:to>
                                        <p:strVal val="visible"/>
                                      </p:to>
                                    </p:set>
                                    <p:animEffect transition="in" filter="wipe(left)">
                                      <p:cBhvr>
                                        <p:cTn id="32" dur="500"/>
                                        <p:tgtEl>
                                          <p:spTgt spid="1259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5955">
                                            <p:txEl>
                                              <p:pRg st="6" end="6"/>
                                            </p:txEl>
                                          </p:spTgt>
                                        </p:tgtEl>
                                        <p:attrNameLst>
                                          <p:attrName>style.visibility</p:attrName>
                                        </p:attrNameLst>
                                      </p:cBhvr>
                                      <p:to>
                                        <p:strVal val="visible"/>
                                      </p:to>
                                    </p:set>
                                    <p:animEffect transition="in" filter="wipe(left)">
                                      <p:cBhvr>
                                        <p:cTn id="37" dur="500"/>
                                        <p:tgtEl>
                                          <p:spTgt spid="1259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5955">
                                            <p:txEl>
                                              <p:pRg st="7" end="7"/>
                                            </p:txEl>
                                          </p:spTgt>
                                        </p:tgtEl>
                                        <p:attrNameLst>
                                          <p:attrName>style.visibility</p:attrName>
                                        </p:attrNameLst>
                                      </p:cBhvr>
                                      <p:to>
                                        <p:strVal val="visible"/>
                                      </p:to>
                                    </p:set>
                                    <p:animEffect transition="in" filter="wipe(left)">
                                      <p:cBhvr>
                                        <p:cTn id="42" dur="500"/>
                                        <p:tgtEl>
                                          <p:spTgt spid="1259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a:spLocks noGrp="1" noChangeArrowheads="1"/>
          </p:cNvSpPr>
          <p:nvPr>
            <p:ph type="title" idx="4294967295"/>
          </p:nvPr>
        </p:nvSpPr>
        <p:spPr>
          <a:xfrm>
            <a:off x="2438400" y="0"/>
            <a:ext cx="4286136" cy="533400"/>
          </a:xfrm>
          <a:noFill/>
        </p:spPr>
        <p:txBody>
          <a:bodyPr lIns="89433" tIns="46516" rIns="89433" bIns="46516"/>
          <a:lstStyle/>
          <a:p>
            <a:pPr algn="ctr" defTabSz="454378">
              <a:tabLst>
                <a:tab pos="0" algn="l"/>
                <a:tab pos="908766" algn="l"/>
                <a:tab pos="1817524" algn="l"/>
                <a:tab pos="2726271" algn="l"/>
                <a:tab pos="3635027" algn="l"/>
                <a:tab pos="4543787" algn="l"/>
                <a:tab pos="5452540" algn="l"/>
                <a:tab pos="6361296" algn="l"/>
                <a:tab pos="7270052" algn="l"/>
                <a:tab pos="8178805" algn="l"/>
                <a:tab pos="9087565" algn="l"/>
                <a:tab pos="9996321" algn="l"/>
              </a:tabLst>
            </a:pPr>
            <a:r>
              <a:rPr lang="en-US" altLang="en-US" sz="3600" dirty="0">
                <a:solidFill>
                  <a:schemeClr val="accent1">
                    <a:lumMod val="50000"/>
                  </a:schemeClr>
                </a:solidFill>
              </a:rPr>
              <a:t>Measuring pH</a:t>
            </a:r>
          </a:p>
        </p:txBody>
      </p:sp>
      <p:sp>
        <p:nvSpPr>
          <p:cNvPr id="164868" name="Text Box 26"/>
          <p:cNvSpPr txBox="1">
            <a:spLocks noChangeArrowheads="1"/>
          </p:cNvSpPr>
          <p:nvPr/>
        </p:nvSpPr>
        <p:spPr bwMode="auto">
          <a:xfrm>
            <a:off x="304800" y="750415"/>
            <a:ext cx="6934199" cy="46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72" tIns="45436" rIns="90872" bIns="45436">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lnSpc>
                <a:spcPct val="90000"/>
              </a:lnSpc>
              <a:spcBef>
                <a:spcPct val="20000"/>
              </a:spcBef>
              <a:spcAft>
                <a:spcPct val="0"/>
              </a:spcAft>
              <a:buClr>
                <a:srgbClr val="000000"/>
              </a:buClr>
              <a:buSzPct val="100000"/>
              <a:buFont typeface="Times New Roman" panose="02020603050405020304" pitchFamily="18" charset="0"/>
              <a:buNone/>
            </a:pPr>
            <a:r>
              <a:rPr lang="en-US" altLang="en-US" sz="2700" b="1" dirty="0">
                <a:solidFill>
                  <a:srgbClr val="658B92"/>
                </a:solidFill>
              </a:rPr>
              <a:t>pH Meters</a:t>
            </a:r>
          </a:p>
        </p:txBody>
      </p:sp>
      <p:pic>
        <p:nvPicPr>
          <p:cNvPr id="164870" name="Picture 8" descr="0132525763_R603c.jpg"/>
          <p:cNvPicPr>
            <a:picLocks noChangeAspect="1"/>
          </p:cNvPicPr>
          <p:nvPr/>
        </p:nvPicPr>
        <p:blipFill>
          <a:blip r:embed="rId3">
            <a:extLst>
              <a:ext uri="{28A0092B-C50C-407E-A947-70E740481C1C}">
                <a14:useLocalDpi xmlns:a14="http://schemas.microsoft.com/office/drawing/2010/main" val="0"/>
              </a:ext>
            </a:extLst>
          </a:blip>
          <a:srcRect t="18732" r="5237"/>
          <a:stretch>
            <a:fillRect/>
          </a:stretch>
        </p:blipFill>
        <p:spPr bwMode="auto">
          <a:xfrm>
            <a:off x="3962400" y="3429000"/>
            <a:ext cx="4725988"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1" name="Text Box 7"/>
          <p:cNvSpPr txBox="1">
            <a:spLocks noChangeArrowheads="1"/>
          </p:cNvSpPr>
          <p:nvPr/>
        </p:nvSpPr>
        <p:spPr bwMode="auto">
          <a:xfrm>
            <a:off x="344715" y="1280641"/>
            <a:ext cx="8572274" cy="330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872" tIns="45436" rIns="90872" bIns="45436">
            <a:spAutoFit/>
          </a:bodyPr>
          <a:lstStyle>
            <a:lvl1pPr marL="339725" indent="-339725">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0" fontAlgn="base" hangingPunct="0">
              <a:spcBef>
                <a:spcPct val="50000"/>
              </a:spcBef>
              <a:spcAft>
                <a:spcPct val="0"/>
              </a:spcAft>
            </a:pPr>
            <a:r>
              <a:rPr lang="en-US" altLang="en-US" dirty="0">
                <a:solidFill>
                  <a:srgbClr val="000000"/>
                </a:solidFill>
              </a:rPr>
              <a:t>A pH meter can be easier to use than liquid indicators or indicator strips.</a:t>
            </a:r>
          </a:p>
          <a:p>
            <a:pPr marL="0" indent="0" eaLnBrk="0" fontAlgn="base" hangingPunct="0">
              <a:spcBef>
                <a:spcPct val="50000"/>
              </a:spcBef>
              <a:spcAft>
                <a:spcPct val="0"/>
              </a:spcAft>
            </a:pPr>
            <a:r>
              <a:rPr lang="en-US" altLang="en-US" dirty="0">
                <a:solidFill>
                  <a:srgbClr val="000000"/>
                </a:solidFill>
              </a:rPr>
              <a:t>The pH reading is visible in a display window on the meter.</a:t>
            </a:r>
          </a:p>
          <a:p>
            <a:pPr marL="0" indent="0" eaLnBrk="0" fontAlgn="base" hangingPunct="0">
              <a:spcBef>
                <a:spcPct val="50000"/>
              </a:spcBef>
              <a:spcAft>
                <a:spcPct val="0"/>
              </a:spcAft>
            </a:pPr>
            <a:r>
              <a:rPr lang="en-US" altLang="en-US" dirty="0">
                <a:solidFill>
                  <a:srgbClr val="000000"/>
                </a:solidFill>
              </a:rPr>
              <a:t>The color and cloudiness of the solution do not affect the accuracy of the pH value </a:t>
            </a:r>
          </a:p>
          <a:p>
            <a:pPr marL="0" indent="0" eaLnBrk="0" fontAlgn="base" hangingPunct="0">
              <a:spcAft>
                <a:spcPct val="0"/>
              </a:spcAft>
            </a:pPr>
            <a:r>
              <a:rPr lang="en-US" altLang="en-US" dirty="0">
                <a:solidFill>
                  <a:srgbClr val="000000"/>
                </a:solidFill>
              </a:rPr>
              <a:t>obtained.</a:t>
            </a:r>
          </a:p>
          <a:p>
            <a:pPr eaLnBrk="0" fontAlgn="base" hangingPunct="0">
              <a:spcBef>
                <a:spcPct val="50000"/>
              </a:spcBef>
              <a:spcAft>
                <a:spcPct val="0"/>
              </a:spcAft>
              <a:buFontTx/>
              <a:buChar char="•"/>
            </a:pPr>
            <a:endParaRPr lang="en-US" altLang="en-US" sz="2700" dirty="0">
              <a:solidFill>
                <a:srgbClr val="00000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Tree>
    <p:extLst>
      <p:ext uri="{BB962C8B-B14F-4D97-AF65-F5344CB8AC3E}">
        <p14:creationId xmlns:p14="http://schemas.microsoft.com/office/powerpoint/2010/main" val="42387616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868"/>
                                        </p:tgtEl>
                                        <p:attrNameLst>
                                          <p:attrName>style.visibility</p:attrName>
                                        </p:attrNameLst>
                                      </p:cBhvr>
                                      <p:to>
                                        <p:strVal val="visible"/>
                                      </p:to>
                                    </p:set>
                                    <p:animEffect transition="in" filter="fade">
                                      <p:cBhvr>
                                        <p:cTn id="7" dur="500"/>
                                        <p:tgtEl>
                                          <p:spTgt spid="1648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870"/>
                                        </p:tgtEl>
                                        <p:attrNameLst>
                                          <p:attrName>style.visibility</p:attrName>
                                        </p:attrNameLst>
                                      </p:cBhvr>
                                      <p:to>
                                        <p:strVal val="visible"/>
                                      </p:to>
                                    </p:set>
                                    <p:animEffect transition="in" filter="fade">
                                      <p:cBhvr>
                                        <p:cTn id="12" dur="500"/>
                                        <p:tgtEl>
                                          <p:spTgt spid="1648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871">
                                            <p:txEl>
                                              <p:pRg st="0" end="0"/>
                                            </p:txEl>
                                          </p:spTgt>
                                        </p:tgtEl>
                                        <p:attrNameLst>
                                          <p:attrName>style.visibility</p:attrName>
                                        </p:attrNameLst>
                                      </p:cBhvr>
                                      <p:to>
                                        <p:strVal val="visible"/>
                                      </p:to>
                                    </p:set>
                                    <p:animEffect transition="in" filter="fade">
                                      <p:cBhvr>
                                        <p:cTn id="17" dur="500"/>
                                        <p:tgtEl>
                                          <p:spTgt spid="16487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4871">
                                            <p:txEl>
                                              <p:pRg st="1" end="1"/>
                                            </p:txEl>
                                          </p:spTgt>
                                        </p:tgtEl>
                                        <p:attrNameLst>
                                          <p:attrName>style.visibility</p:attrName>
                                        </p:attrNameLst>
                                      </p:cBhvr>
                                      <p:to>
                                        <p:strVal val="visible"/>
                                      </p:to>
                                    </p:set>
                                    <p:animEffect transition="in" filter="fade">
                                      <p:cBhvr>
                                        <p:cTn id="22" dur="500"/>
                                        <p:tgtEl>
                                          <p:spTgt spid="16487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4871">
                                            <p:txEl>
                                              <p:pRg st="2" end="2"/>
                                            </p:txEl>
                                          </p:spTgt>
                                        </p:tgtEl>
                                        <p:attrNameLst>
                                          <p:attrName>style.visibility</p:attrName>
                                        </p:attrNameLst>
                                      </p:cBhvr>
                                      <p:to>
                                        <p:strVal val="visible"/>
                                      </p:to>
                                    </p:set>
                                    <p:animEffect transition="in" filter="fade">
                                      <p:cBhvr>
                                        <p:cTn id="27" dur="500"/>
                                        <p:tgtEl>
                                          <p:spTgt spid="164871">
                                            <p:txEl>
                                              <p:pRg st="2" end="2"/>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64871">
                                            <p:txEl>
                                              <p:pRg st="3" end="3"/>
                                            </p:txEl>
                                          </p:spTgt>
                                        </p:tgtEl>
                                        <p:attrNameLst>
                                          <p:attrName>style.visibility</p:attrName>
                                        </p:attrNameLst>
                                      </p:cBhvr>
                                      <p:to>
                                        <p:strVal val="visible"/>
                                      </p:to>
                                    </p:set>
                                    <p:animEffect transition="in" filter="fade">
                                      <p:cBhvr>
                                        <p:cTn id="31" dur="500"/>
                                        <p:tgtEl>
                                          <p:spTgt spid="1648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8" name="Rectangle 6"/>
          <p:cNvSpPr>
            <a:spLocks noChangeArrowheads="1"/>
          </p:cNvSpPr>
          <p:nvPr/>
        </p:nvSpPr>
        <p:spPr bwMode="auto">
          <a:xfrm>
            <a:off x="1752600" y="0"/>
            <a:ext cx="5638800" cy="762000"/>
          </a:xfrm>
          <a:prstGeom prst="rect">
            <a:avLst/>
          </a:prstGeom>
          <a:solidFill>
            <a:srgbClr val="FFFF00"/>
          </a:solidFill>
          <a:ln>
            <a:noFill/>
          </a:ln>
        </p:spPr>
        <p:txBody>
          <a:bodyPr lIns="90872" tIns="45436" rIns="90872" bIns="45436" anchor="ctr"/>
          <a:lstStyle>
            <a:lvl1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Brønsted-Lowry Acids and Bases</a:t>
            </a:r>
          </a:p>
        </p:txBody>
      </p:sp>
      <p:sp>
        <p:nvSpPr>
          <p:cNvPr id="6" name="Rectangle 5"/>
          <p:cNvSpPr/>
          <p:nvPr/>
        </p:nvSpPr>
        <p:spPr>
          <a:xfrm>
            <a:off x="76206" y="838200"/>
            <a:ext cx="8991594" cy="3007942"/>
          </a:xfrm>
          <a:prstGeom prst="rect">
            <a:avLst/>
          </a:prstGeom>
        </p:spPr>
        <p:txBody>
          <a:bodyPr wrap="square" lIns="90872" tIns="45436" rIns="90872" bIns="45436">
            <a:spAutoFit/>
          </a:bodyPr>
          <a:lstStyle/>
          <a:p>
            <a:pPr>
              <a:spcBef>
                <a:spcPts val="600"/>
              </a:spcBef>
            </a:pPr>
            <a:r>
              <a:rPr lang="en-US" sz="2800" dirty="0">
                <a:solidFill>
                  <a:srgbClr val="00B050"/>
                </a:solidFill>
              </a:rPr>
              <a:t>Br</a:t>
            </a:r>
            <a:r>
              <a:rPr lang="en-US" altLang="en-US" sz="2800" dirty="0">
                <a:solidFill>
                  <a:srgbClr val="00B050"/>
                </a:solidFill>
              </a:rPr>
              <a:t>ø</a:t>
            </a:r>
            <a:r>
              <a:rPr lang="en-US" sz="2800" dirty="0">
                <a:solidFill>
                  <a:srgbClr val="00B050"/>
                </a:solidFill>
              </a:rPr>
              <a:t>nsted is from Denmark; Lowry from England, 1923</a:t>
            </a:r>
          </a:p>
          <a:p>
            <a:pPr marL="457200" lvl="0" indent="-225425">
              <a:spcBef>
                <a:spcPts val="600"/>
              </a:spcBef>
              <a:buFont typeface="Arial" panose="020B0604020202020204" pitchFamily="34" charset="0"/>
              <a:buChar char="•"/>
            </a:pPr>
            <a:r>
              <a:rPr lang="en-US" sz="2800" i="1" dirty="0">
                <a:solidFill>
                  <a:srgbClr val="7030A0"/>
                </a:solidFill>
              </a:rPr>
              <a:t>A more general (and inclusive) definition of acids and bases</a:t>
            </a:r>
            <a:endParaRPr lang="en-US" sz="2800" dirty="0">
              <a:solidFill>
                <a:srgbClr val="7030A0"/>
              </a:solidFill>
            </a:endParaRPr>
          </a:p>
          <a:p>
            <a:pPr marL="457200" lvl="0" indent="-225425">
              <a:spcBef>
                <a:spcPts val="600"/>
              </a:spcBef>
              <a:buFont typeface="Arial" panose="020B0604020202020204" pitchFamily="34" charset="0"/>
              <a:buChar char="•"/>
            </a:pPr>
            <a:r>
              <a:rPr lang="en-US" sz="2800" i="1" dirty="0"/>
              <a:t>Extends the Arrhenius theory</a:t>
            </a:r>
            <a:endParaRPr lang="en-US" sz="2800" dirty="0"/>
          </a:p>
          <a:p>
            <a:pPr marL="457200" lvl="0" indent="-225425">
              <a:spcBef>
                <a:spcPts val="600"/>
              </a:spcBef>
              <a:buFont typeface="Arial" panose="020B0604020202020204" pitchFamily="34" charset="0"/>
              <a:buChar char="•"/>
            </a:pPr>
            <a:r>
              <a:rPr lang="en-US" sz="2800" i="1" dirty="0">
                <a:solidFill>
                  <a:srgbClr val="7030A0"/>
                </a:solidFill>
              </a:rPr>
              <a:t>Includes </a:t>
            </a:r>
            <a:r>
              <a:rPr lang="en-US" sz="2800" b="1" i="1" dirty="0">
                <a:solidFill>
                  <a:srgbClr val="92D050"/>
                </a:solidFill>
                <a:effectLst>
                  <a:outerShdw blurRad="38100" dist="38100" dir="2700000" algn="tl">
                    <a:srgbClr val="000000">
                      <a:alpha val="43137"/>
                    </a:srgbClr>
                  </a:outerShdw>
                </a:effectLst>
              </a:rPr>
              <a:t>other solvents </a:t>
            </a:r>
            <a:r>
              <a:rPr lang="en-US" sz="2800" i="1" dirty="0">
                <a:solidFill>
                  <a:srgbClr val="7030A0"/>
                </a:solidFill>
              </a:rPr>
              <a:t>beside water</a:t>
            </a:r>
            <a:endParaRPr lang="en-US" sz="2800" dirty="0">
              <a:solidFill>
                <a:srgbClr val="7030A0"/>
              </a:solidFill>
            </a:endParaRPr>
          </a:p>
          <a:p>
            <a:pPr marL="455951" lvl="1" eaLnBrk="0" fontAlgn="base" hangingPunct="0">
              <a:spcBef>
                <a:spcPct val="50000"/>
              </a:spcBef>
              <a:spcAft>
                <a:spcPct val="0"/>
              </a:spcAft>
              <a:buClr>
                <a:srgbClr val="000000"/>
              </a:buClr>
              <a:buSzPct val="100000"/>
            </a:pPr>
            <a:endParaRPr lang="en-US" altLang="en-US" sz="2300" dirty="0">
              <a:solidFill>
                <a:srgbClr val="00000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pic>
        <p:nvPicPr>
          <p:cNvPr id="5" name="Picture 4">
            <a:extLst>
              <a:ext uri="{FF2B5EF4-FFF2-40B4-BE49-F238E27FC236}">
                <a16:creationId xmlns:a16="http://schemas.microsoft.com/office/drawing/2014/main" id="{64518EAF-8AB9-4BB7-8A6D-AE3E5FA27366}"/>
              </a:ext>
            </a:extLst>
          </p:cNvPr>
          <p:cNvPicPr>
            <a:picLocks noChangeAspect="1"/>
          </p:cNvPicPr>
          <p:nvPr/>
        </p:nvPicPr>
        <p:blipFill>
          <a:blip r:embed="rId3"/>
          <a:stretch>
            <a:fillRect/>
          </a:stretch>
        </p:blipFill>
        <p:spPr>
          <a:xfrm>
            <a:off x="1371600" y="3382979"/>
            <a:ext cx="5883150" cy="3475021"/>
          </a:xfrm>
          <a:prstGeom prst="rect">
            <a:avLst/>
          </a:prstGeom>
        </p:spPr>
      </p:pic>
    </p:spTree>
    <p:extLst>
      <p:ext uri="{BB962C8B-B14F-4D97-AF65-F5344CB8AC3E}">
        <p14:creationId xmlns:p14="http://schemas.microsoft.com/office/powerpoint/2010/main" val="6969216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8" name="Rectangle 6"/>
          <p:cNvSpPr>
            <a:spLocks noChangeArrowheads="1"/>
          </p:cNvSpPr>
          <p:nvPr/>
        </p:nvSpPr>
        <p:spPr bwMode="auto">
          <a:xfrm>
            <a:off x="1752600" y="0"/>
            <a:ext cx="5638800" cy="762000"/>
          </a:xfrm>
          <a:prstGeom prst="rect">
            <a:avLst/>
          </a:prstGeom>
          <a:solidFill>
            <a:srgbClr val="FFFF00"/>
          </a:solidFill>
          <a:ln>
            <a:noFill/>
          </a:ln>
        </p:spPr>
        <p:txBody>
          <a:bodyPr lIns="90872" tIns="45436" rIns="90872" bIns="45436" anchor="ctr"/>
          <a:lstStyle>
            <a:lvl1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Brønsted-Lowry Acids and Bases</a:t>
            </a:r>
          </a:p>
        </p:txBody>
      </p:sp>
      <p:sp>
        <p:nvSpPr>
          <p:cNvPr id="6" name="Rectangle 5"/>
          <p:cNvSpPr/>
          <p:nvPr/>
        </p:nvSpPr>
        <p:spPr>
          <a:xfrm>
            <a:off x="76206" y="838200"/>
            <a:ext cx="8991594" cy="1484448"/>
          </a:xfrm>
          <a:prstGeom prst="rect">
            <a:avLst/>
          </a:prstGeom>
        </p:spPr>
        <p:txBody>
          <a:bodyPr wrap="square" lIns="90872" tIns="45436" rIns="90872" bIns="45436">
            <a:spAutoFit/>
          </a:bodyPr>
          <a:lstStyle/>
          <a:p>
            <a:pPr marL="6350" lvl="1" eaLnBrk="0" fontAlgn="base" hangingPunct="0">
              <a:spcBef>
                <a:spcPct val="50000"/>
              </a:spcBef>
              <a:spcAft>
                <a:spcPct val="0"/>
              </a:spcAft>
              <a:buClr>
                <a:srgbClr val="000000"/>
              </a:buClr>
              <a:buSzPct val="100000"/>
            </a:pPr>
            <a:r>
              <a:rPr lang="en-US" sz="2800" dirty="0"/>
              <a:t>An acid-base reaction in which there is a </a:t>
            </a:r>
            <a:r>
              <a:rPr lang="en-US" sz="2800" dirty="0">
                <a:solidFill>
                  <a:srgbClr val="00B050"/>
                </a:solidFill>
              </a:rPr>
              <a:t>proton (H+) transfer </a:t>
            </a:r>
            <a:r>
              <a:rPr lang="en-US" sz="2800" dirty="0"/>
              <a:t>from one species to another.  </a:t>
            </a:r>
            <a:endParaRPr lang="en-US" altLang="en-US" sz="2300" dirty="0">
              <a:solidFill>
                <a:srgbClr val="000000"/>
              </a:solidFill>
              <a:cs typeface="Arial" panose="020B0604020202020204" pitchFamily="34" charset="0"/>
            </a:endParaRPr>
          </a:p>
          <a:p>
            <a:pPr marL="455951" lvl="1" eaLnBrk="0" fontAlgn="base" hangingPunct="0">
              <a:spcBef>
                <a:spcPct val="50000"/>
              </a:spcBef>
              <a:spcAft>
                <a:spcPct val="0"/>
              </a:spcAft>
              <a:buClr>
                <a:srgbClr val="000000"/>
              </a:buClr>
              <a:buSzPct val="100000"/>
            </a:pPr>
            <a:endParaRPr lang="en-US" altLang="en-US" sz="2300" dirty="0">
              <a:solidFill>
                <a:srgbClr val="00000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pic>
        <p:nvPicPr>
          <p:cNvPr id="3" name="Picture 2">
            <a:extLst>
              <a:ext uri="{FF2B5EF4-FFF2-40B4-BE49-F238E27FC236}">
                <a16:creationId xmlns:a16="http://schemas.microsoft.com/office/drawing/2014/main" id="{41160D3A-920E-4299-84A9-E3722E6DB512}"/>
              </a:ext>
            </a:extLst>
          </p:cNvPr>
          <p:cNvPicPr>
            <a:picLocks noChangeAspect="1"/>
          </p:cNvPicPr>
          <p:nvPr/>
        </p:nvPicPr>
        <p:blipFill>
          <a:blip r:embed="rId3"/>
          <a:stretch>
            <a:fillRect/>
          </a:stretch>
        </p:blipFill>
        <p:spPr>
          <a:xfrm>
            <a:off x="86282" y="2184789"/>
            <a:ext cx="8928524" cy="3225411"/>
          </a:xfrm>
          <a:prstGeom prst="rect">
            <a:avLst/>
          </a:prstGeom>
        </p:spPr>
      </p:pic>
    </p:spTree>
    <p:extLst>
      <p:ext uri="{BB962C8B-B14F-4D97-AF65-F5344CB8AC3E}">
        <p14:creationId xmlns:p14="http://schemas.microsoft.com/office/powerpoint/2010/main" val="3915084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4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8" name="Rectangle 6"/>
          <p:cNvSpPr>
            <a:spLocks noChangeArrowheads="1"/>
          </p:cNvSpPr>
          <p:nvPr/>
        </p:nvSpPr>
        <p:spPr bwMode="auto">
          <a:xfrm>
            <a:off x="1752600" y="0"/>
            <a:ext cx="5638800" cy="762000"/>
          </a:xfrm>
          <a:prstGeom prst="rect">
            <a:avLst/>
          </a:prstGeom>
          <a:solidFill>
            <a:srgbClr val="FFFF00"/>
          </a:solidFill>
          <a:ln>
            <a:noFill/>
          </a:ln>
        </p:spPr>
        <p:txBody>
          <a:bodyPr lIns="90872" tIns="45436" rIns="90872" bIns="45436" anchor="ctr"/>
          <a:lstStyle>
            <a:lvl1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Brønsted-Lowry Acids and Bases</a:t>
            </a:r>
          </a:p>
        </p:txBody>
      </p:sp>
      <p:pic>
        <p:nvPicPr>
          <p:cNvPr id="84999" name="Picture 6" descr="0132525763_A591a_1.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9800" y="3137095"/>
            <a:ext cx="6503987"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6203" y="864380"/>
            <a:ext cx="8991594" cy="2992554"/>
          </a:xfrm>
          <a:prstGeom prst="rect">
            <a:avLst/>
          </a:prstGeom>
        </p:spPr>
        <p:txBody>
          <a:bodyPr wrap="square" lIns="90872" tIns="45436" rIns="90872" bIns="45436">
            <a:spAutoFit/>
          </a:bodyPr>
          <a:lstStyle/>
          <a:p>
            <a:pPr marL="571500" indent="-571500">
              <a:spcBef>
                <a:spcPts val="600"/>
              </a:spcBef>
              <a:buFont typeface="Arial" panose="020B0604020202020204" pitchFamily="34" charset="0"/>
              <a:buChar char="•"/>
            </a:pPr>
            <a:r>
              <a:rPr lang="en-US" sz="3600" dirty="0"/>
              <a:t>The species which </a:t>
            </a:r>
            <a:r>
              <a:rPr lang="en-US" sz="3600" u="sng" dirty="0">
                <a:solidFill>
                  <a:srgbClr val="FF0000"/>
                </a:solidFill>
              </a:rPr>
              <a:t>donates the proton</a:t>
            </a:r>
            <a:r>
              <a:rPr lang="en-US" sz="3600" dirty="0">
                <a:solidFill>
                  <a:srgbClr val="FF0000"/>
                </a:solidFill>
              </a:rPr>
              <a:t> </a:t>
            </a:r>
            <a:r>
              <a:rPr lang="en-US" sz="3600" dirty="0"/>
              <a:t>is a B-L </a:t>
            </a:r>
            <a:r>
              <a:rPr lang="en-US" sz="3600" b="1" u="sng" dirty="0">
                <a:solidFill>
                  <a:srgbClr val="FF0000"/>
                </a:solidFill>
              </a:rPr>
              <a:t>acid</a:t>
            </a:r>
            <a:r>
              <a:rPr lang="en-US" sz="3600" b="1" dirty="0"/>
              <a:t>.</a:t>
            </a:r>
            <a:r>
              <a:rPr lang="en-US" sz="3600" dirty="0"/>
              <a:t> </a:t>
            </a:r>
          </a:p>
          <a:p>
            <a:pPr marL="571500" indent="-571500">
              <a:spcBef>
                <a:spcPts val="1200"/>
              </a:spcBef>
              <a:buFont typeface="Arial" panose="020B0604020202020204" pitchFamily="34" charset="0"/>
              <a:buChar char="•"/>
            </a:pPr>
            <a:r>
              <a:rPr lang="en-US" sz="3600" dirty="0"/>
              <a:t>The species which </a:t>
            </a:r>
            <a:r>
              <a:rPr lang="en-US" sz="3600" u="sng" dirty="0">
                <a:solidFill>
                  <a:srgbClr val="00B050"/>
                </a:solidFill>
              </a:rPr>
              <a:t>accepts the proton</a:t>
            </a:r>
            <a:r>
              <a:rPr lang="en-US" sz="3600" dirty="0">
                <a:solidFill>
                  <a:srgbClr val="FF0000"/>
                </a:solidFill>
              </a:rPr>
              <a:t> </a:t>
            </a:r>
            <a:r>
              <a:rPr lang="en-US" sz="3600" dirty="0"/>
              <a:t>is a B-L </a:t>
            </a:r>
            <a:r>
              <a:rPr lang="en-US" sz="3600" b="1" u="sng" dirty="0">
                <a:solidFill>
                  <a:srgbClr val="00B050"/>
                </a:solidFill>
              </a:rPr>
              <a:t>base</a:t>
            </a:r>
            <a:r>
              <a:rPr lang="en-US" sz="3600" dirty="0"/>
              <a:t>.</a:t>
            </a:r>
            <a:endParaRPr lang="en-US" altLang="en-US" sz="3600" dirty="0">
              <a:solidFill>
                <a:srgbClr val="000000"/>
              </a:solidFill>
              <a:cs typeface="Arial" panose="020B0604020202020204" pitchFamily="34" charset="0"/>
            </a:endParaRPr>
          </a:p>
          <a:p>
            <a:pPr marL="455951" lvl="1" eaLnBrk="0" fontAlgn="base" hangingPunct="0">
              <a:spcBef>
                <a:spcPct val="50000"/>
              </a:spcBef>
              <a:spcAft>
                <a:spcPct val="0"/>
              </a:spcAft>
              <a:buClr>
                <a:srgbClr val="000000"/>
              </a:buClr>
              <a:buSzPct val="100000"/>
            </a:pPr>
            <a:endParaRPr lang="en-US" altLang="en-US" sz="2300" dirty="0">
              <a:solidFill>
                <a:srgbClr val="00000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pic>
        <p:nvPicPr>
          <p:cNvPr id="7" name="Picture 6" descr="think_about_it-01.eps"/>
          <p:cNvPicPr/>
          <p:nvPr/>
        </p:nvPicPr>
        <p:blipFill>
          <a:blip r:embed="rId4">
            <a:extLst>
              <a:ext uri="{28A0092B-C50C-407E-A947-70E740481C1C}">
                <a14:useLocalDpi xmlns:a14="http://schemas.microsoft.com/office/drawing/2010/main" val="0"/>
              </a:ext>
            </a:extLst>
          </a:blip>
          <a:stretch>
            <a:fillRect/>
          </a:stretch>
        </p:blipFill>
        <p:spPr>
          <a:xfrm>
            <a:off x="228600" y="3466214"/>
            <a:ext cx="1409701" cy="1143000"/>
          </a:xfrm>
          <a:prstGeom prst="rect">
            <a:avLst/>
          </a:prstGeom>
        </p:spPr>
      </p:pic>
    </p:spTree>
    <p:extLst>
      <p:ext uri="{BB962C8B-B14F-4D97-AF65-F5344CB8AC3E}">
        <p14:creationId xmlns:p14="http://schemas.microsoft.com/office/powerpoint/2010/main" val="30357190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4999"/>
                                        </p:tgtEl>
                                        <p:attrNameLst>
                                          <p:attrName>style.visibility</p:attrName>
                                        </p:attrNameLst>
                                      </p:cBhvr>
                                      <p:to>
                                        <p:strVal val="visible"/>
                                      </p:to>
                                    </p:set>
                                    <p:animEffect transition="in" filter="wipe(left)">
                                      <p:cBhvr>
                                        <p:cTn id="17" dur="500"/>
                                        <p:tgtEl>
                                          <p:spTgt spid="84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8" name="Rectangle 6"/>
          <p:cNvSpPr>
            <a:spLocks noChangeArrowheads="1"/>
          </p:cNvSpPr>
          <p:nvPr/>
        </p:nvSpPr>
        <p:spPr bwMode="auto">
          <a:xfrm>
            <a:off x="1752600" y="0"/>
            <a:ext cx="5638800" cy="762000"/>
          </a:xfrm>
          <a:prstGeom prst="rect">
            <a:avLst/>
          </a:prstGeom>
          <a:solidFill>
            <a:srgbClr val="FFFF00"/>
          </a:solidFill>
          <a:ln>
            <a:noFill/>
          </a:ln>
        </p:spPr>
        <p:txBody>
          <a:bodyPr lIns="90872" tIns="45436" rIns="90872" bIns="45436" anchor="ctr"/>
          <a:lstStyle>
            <a:lvl1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Brønsted-Lowry Acids and Bases</a:t>
            </a:r>
          </a:p>
        </p:txBody>
      </p:sp>
      <p:pic>
        <p:nvPicPr>
          <p:cNvPr id="84999" name="Picture 6" descr="0132525763_A591a_1.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930199"/>
            <a:ext cx="7825312" cy="16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3400" y="2667000"/>
            <a:ext cx="7977712" cy="2353917"/>
          </a:xfrm>
          <a:prstGeom prst="rect">
            <a:avLst/>
          </a:prstGeom>
        </p:spPr>
        <p:txBody>
          <a:bodyPr wrap="square" lIns="90872" tIns="45436" rIns="90872" bIns="45436">
            <a:spAutoFit/>
          </a:bodyPr>
          <a:lstStyle/>
          <a:p>
            <a:pPr marL="0" lvl="1"/>
            <a:r>
              <a:rPr lang="en-US" altLang="en-US" sz="3600" dirty="0">
                <a:solidFill>
                  <a:srgbClr val="000000"/>
                </a:solidFill>
                <a:cs typeface="Arial" panose="020B0604020202020204" pitchFamily="34" charset="0"/>
              </a:rPr>
              <a:t>For the forward reaction:</a:t>
            </a:r>
          </a:p>
          <a:p>
            <a:pPr>
              <a:spcBef>
                <a:spcPts val="600"/>
              </a:spcBef>
            </a:pPr>
            <a:r>
              <a:rPr lang="en-US" sz="3600" dirty="0">
                <a:solidFill>
                  <a:srgbClr val="FF0000"/>
                </a:solidFill>
              </a:rPr>
              <a:t>Water donates the H+ … B-L acid</a:t>
            </a:r>
          </a:p>
          <a:p>
            <a:pPr>
              <a:spcBef>
                <a:spcPts val="600"/>
              </a:spcBef>
            </a:pPr>
            <a:r>
              <a:rPr lang="en-US" sz="3600" dirty="0">
                <a:solidFill>
                  <a:srgbClr val="00B0F0"/>
                </a:solidFill>
              </a:rPr>
              <a:t>Ammonia accepts H+ … B-L base</a:t>
            </a:r>
          </a:p>
          <a:p>
            <a:pPr lvl="0">
              <a:spcBef>
                <a:spcPts val="600"/>
              </a:spcBef>
            </a:pPr>
            <a:endParaRPr lang="en-US" sz="2400" dirty="0">
              <a:solidFill>
                <a:srgbClr val="00B0F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pic>
        <p:nvPicPr>
          <p:cNvPr id="7" name="Picture 6" descr="strategy-01.eps"/>
          <p:cNvPicPr/>
          <p:nvPr/>
        </p:nvPicPr>
        <p:blipFill>
          <a:blip r:embed="rId4" cstate="print">
            <a:extLst>
              <a:ext uri="{28A0092B-C50C-407E-A947-70E740481C1C}">
                <a14:useLocalDpi xmlns:a14="http://schemas.microsoft.com/office/drawing/2010/main" val="0"/>
              </a:ext>
            </a:extLst>
          </a:blip>
          <a:stretch>
            <a:fillRect/>
          </a:stretch>
        </p:blipFill>
        <p:spPr>
          <a:xfrm>
            <a:off x="19051" y="25581"/>
            <a:ext cx="1200149" cy="972820"/>
          </a:xfrm>
          <a:prstGeom prst="rect">
            <a:avLst/>
          </a:prstGeom>
        </p:spPr>
      </p:pic>
      <p:sp>
        <p:nvSpPr>
          <p:cNvPr id="8" name="Arrow: Left 7">
            <a:extLst>
              <a:ext uri="{FF2B5EF4-FFF2-40B4-BE49-F238E27FC236}">
                <a16:creationId xmlns:a16="http://schemas.microsoft.com/office/drawing/2014/main" id="{4907438F-6903-4695-A26A-D428DF42102B}"/>
              </a:ext>
            </a:extLst>
          </p:cNvPr>
          <p:cNvSpPr/>
          <p:nvPr/>
        </p:nvSpPr>
        <p:spPr bwMode="auto">
          <a:xfrm rot="10800000">
            <a:off x="3886200" y="1447800"/>
            <a:ext cx="1066800" cy="3810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9642085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8" name="Rectangle 6"/>
          <p:cNvSpPr>
            <a:spLocks noChangeArrowheads="1"/>
          </p:cNvSpPr>
          <p:nvPr/>
        </p:nvSpPr>
        <p:spPr bwMode="auto">
          <a:xfrm>
            <a:off x="1752600" y="0"/>
            <a:ext cx="5638800" cy="762000"/>
          </a:xfrm>
          <a:prstGeom prst="rect">
            <a:avLst/>
          </a:prstGeom>
          <a:solidFill>
            <a:srgbClr val="FFFF00"/>
          </a:solidFill>
          <a:ln>
            <a:noFill/>
          </a:ln>
        </p:spPr>
        <p:txBody>
          <a:bodyPr lIns="90872" tIns="45436" rIns="90872" bIns="45436" anchor="ctr"/>
          <a:lstStyle>
            <a:lvl1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Brønsted-Lowry Acids and Bases</a:t>
            </a:r>
          </a:p>
        </p:txBody>
      </p:sp>
      <p:pic>
        <p:nvPicPr>
          <p:cNvPr id="84999" name="Picture 6" descr="0132525763_A591a_1.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930199"/>
            <a:ext cx="7825312" cy="16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28600" y="2667000"/>
            <a:ext cx="8915400" cy="3631190"/>
          </a:xfrm>
          <a:prstGeom prst="rect">
            <a:avLst/>
          </a:prstGeom>
        </p:spPr>
        <p:txBody>
          <a:bodyPr wrap="square" lIns="90872" tIns="45436" rIns="90872" bIns="45436">
            <a:spAutoFit/>
          </a:bodyPr>
          <a:lstStyle/>
          <a:p>
            <a:pPr marL="0" lvl="1"/>
            <a:r>
              <a:rPr lang="en-US" altLang="en-US" sz="1600" dirty="0">
                <a:solidFill>
                  <a:srgbClr val="000000"/>
                </a:solidFill>
                <a:cs typeface="Arial" panose="020B0604020202020204" pitchFamily="34" charset="0"/>
              </a:rPr>
              <a:t>For the forward reaction:</a:t>
            </a:r>
          </a:p>
          <a:p>
            <a:pPr>
              <a:spcBef>
                <a:spcPts val="600"/>
              </a:spcBef>
            </a:pPr>
            <a:r>
              <a:rPr lang="en-US" sz="1600" dirty="0">
                <a:solidFill>
                  <a:srgbClr val="FF0000"/>
                </a:solidFill>
              </a:rPr>
              <a:t>water donates the H+ … B-L acid</a:t>
            </a:r>
          </a:p>
          <a:p>
            <a:pPr>
              <a:spcBef>
                <a:spcPts val="600"/>
              </a:spcBef>
            </a:pPr>
            <a:r>
              <a:rPr lang="en-US" sz="1600" dirty="0">
                <a:solidFill>
                  <a:srgbClr val="00B0F0"/>
                </a:solidFill>
              </a:rPr>
              <a:t>Ammonia accepts H+ … B-L base</a:t>
            </a:r>
          </a:p>
          <a:p>
            <a:pPr lvl="0">
              <a:spcBef>
                <a:spcPts val="600"/>
              </a:spcBef>
            </a:pPr>
            <a:r>
              <a:rPr lang="en-US" sz="2800" i="1" dirty="0">
                <a:solidFill>
                  <a:srgbClr val="00B050"/>
                </a:solidFill>
                <a:latin typeface="Times New Roman" panose="02020603050405020304" pitchFamily="18" charset="0"/>
                <a:cs typeface="Times New Roman" panose="02020603050405020304" pitchFamily="18" charset="0"/>
              </a:rPr>
              <a:t>Bronsted-Lowry proposed that the </a:t>
            </a:r>
            <a:r>
              <a:rPr lang="en-US" sz="2800" i="1" u="sng" dirty="0">
                <a:solidFill>
                  <a:srgbClr val="00B050"/>
                </a:solidFill>
                <a:latin typeface="Times New Roman" panose="02020603050405020304" pitchFamily="18" charset="0"/>
                <a:cs typeface="Times New Roman" panose="02020603050405020304" pitchFamily="18" charset="0"/>
              </a:rPr>
              <a:t>reverse reaction</a:t>
            </a:r>
            <a:r>
              <a:rPr lang="en-US" sz="2800" i="1" dirty="0">
                <a:solidFill>
                  <a:srgbClr val="00B050"/>
                </a:solidFill>
                <a:latin typeface="Times New Roman" panose="02020603050405020304" pitchFamily="18" charset="0"/>
                <a:cs typeface="Times New Roman" panose="02020603050405020304" pitchFamily="18" charset="0"/>
              </a:rPr>
              <a:t> of an acid/base reaction is also an acid/base reaction.</a:t>
            </a:r>
          </a:p>
          <a:p>
            <a:pPr marL="1371600" lvl="1" eaLnBrk="0" fontAlgn="base" hangingPunct="0">
              <a:spcBef>
                <a:spcPts val="600"/>
              </a:spcBef>
              <a:spcAft>
                <a:spcPct val="0"/>
              </a:spcAft>
              <a:buClr>
                <a:srgbClr val="000000"/>
              </a:buClr>
              <a:buSzPct val="100000"/>
            </a:pPr>
            <a:r>
              <a:rPr lang="en-US" altLang="en-US" sz="3200" dirty="0">
                <a:solidFill>
                  <a:srgbClr val="000000"/>
                </a:solidFill>
                <a:cs typeface="Arial" panose="020B0604020202020204" pitchFamily="34" charset="0"/>
              </a:rPr>
              <a:t>For the reverse reaction:</a:t>
            </a:r>
          </a:p>
          <a:p>
            <a:pPr marL="1371600" lvl="1" eaLnBrk="0" fontAlgn="base" hangingPunct="0">
              <a:spcBef>
                <a:spcPts val="600"/>
              </a:spcBef>
              <a:spcAft>
                <a:spcPct val="0"/>
              </a:spcAft>
              <a:buClr>
                <a:srgbClr val="000000"/>
              </a:buClr>
              <a:buSzPct val="100000"/>
            </a:pPr>
            <a:r>
              <a:rPr lang="en-US" sz="3200" dirty="0">
                <a:solidFill>
                  <a:srgbClr val="FF0000"/>
                </a:solidFill>
              </a:rPr>
              <a:t>Ammonium donates the H+ … B-L acid</a:t>
            </a:r>
          </a:p>
          <a:p>
            <a:pPr marL="1371600" lvl="1" eaLnBrk="0" fontAlgn="base" hangingPunct="0">
              <a:spcBef>
                <a:spcPts val="600"/>
              </a:spcBef>
              <a:spcAft>
                <a:spcPct val="0"/>
              </a:spcAft>
              <a:buClr>
                <a:srgbClr val="000000"/>
              </a:buClr>
              <a:buSzPct val="100000"/>
            </a:pPr>
            <a:r>
              <a:rPr lang="en-US" sz="3200" dirty="0">
                <a:solidFill>
                  <a:srgbClr val="00B0F0"/>
                </a:solidFill>
              </a:rPr>
              <a:t>Hydroxide accepts H+ … B-L base</a:t>
            </a:r>
          </a:p>
        </p:txBody>
      </p:sp>
      <p:sp>
        <p:nvSpPr>
          <p:cNvPr id="2" name="Footer Placeholder 1"/>
          <p:cNvSpPr>
            <a:spLocks noGrp="1"/>
          </p:cNvSpPr>
          <p:nvPr>
            <p:ph type="ftr" sz="quarter" idx="10"/>
          </p:nvPr>
        </p:nvSpPr>
        <p:spPr>
          <a:xfrm>
            <a:off x="19051" y="6497493"/>
            <a:ext cx="4267199" cy="304800"/>
          </a:xfrm>
        </p:spPr>
        <p:txBody>
          <a:bodyPr/>
          <a:lstStyle/>
          <a:p>
            <a:pPr algn="l"/>
            <a:r>
              <a:rPr lang="en-US" altLang="en-US" dirty="0">
                <a:solidFill>
                  <a:srgbClr val="000000"/>
                </a:solidFill>
              </a:rPr>
              <a:t>Acids &amp; Bases</a:t>
            </a:r>
          </a:p>
        </p:txBody>
      </p:sp>
      <p:pic>
        <p:nvPicPr>
          <p:cNvPr id="7" name="Picture 6" descr="strategy-01.eps"/>
          <p:cNvPicPr/>
          <p:nvPr/>
        </p:nvPicPr>
        <p:blipFill>
          <a:blip r:embed="rId4" cstate="print">
            <a:extLst>
              <a:ext uri="{28A0092B-C50C-407E-A947-70E740481C1C}">
                <a14:useLocalDpi xmlns:a14="http://schemas.microsoft.com/office/drawing/2010/main" val="0"/>
              </a:ext>
            </a:extLst>
          </a:blip>
          <a:stretch>
            <a:fillRect/>
          </a:stretch>
        </p:blipFill>
        <p:spPr>
          <a:xfrm>
            <a:off x="19051" y="25581"/>
            <a:ext cx="1200149" cy="972820"/>
          </a:xfrm>
          <a:prstGeom prst="rect">
            <a:avLst/>
          </a:prstGeom>
        </p:spPr>
      </p:pic>
      <p:sp>
        <p:nvSpPr>
          <p:cNvPr id="3" name="Arrow: Left 2">
            <a:extLst>
              <a:ext uri="{FF2B5EF4-FFF2-40B4-BE49-F238E27FC236}">
                <a16:creationId xmlns:a16="http://schemas.microsoft.com/office/drawing/2014/main" id="{92266067-926F-410D-BF45-55F52163DA42}"/>
              </a:ext>
            </a:extLst>
          </p:cNvPr>
          <p:cNvSpPr/>
          <p:nvPr/>
        </p:nvSpPr>
        <p:spPr bwMode="auto">
          <a:xfrm>
            <a:off x="3886200" y="1447800"/>
            <a:ext cx="1066800" cy="3810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8730864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left)">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wipe(left)">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wipe(left)">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1" name="Text Box 4"/>
          <p:cNvSpPr txBox="1">
            <a:spLocks noChangeArrowheads="1"/>
          </p:cNvSpPr>
          <p:nvPr/>
        </p:nvSpPr>
        <p:spPr bwMode="auto">
          <a:xfrm>
            <a:off x="152400" y="867937"/>
            <a:ext cx="8839200" cy="246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72" tIns="45436" rIns="90872" bIns="45436">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446088" indent="-331788" defTabSz="457200">
              <a:defRPr sz="2400">
                <a:solidFill>
                  <a:schemeClr val="tx1"/>
                </a:solidFill>
                <a:latin typeface="Arial" panose="020B0604020202020204" pitchFamily="34" charset="0"/>
                <a:ea typeface="MS PGothic" panose="020B0600070205080204" pitchFamily="34" charset="-128"/>
              </a:defRPr>
            </a:lvl2pPr>
            <a:lvl3pPr marL="909638" indent="-341313" defTabSz="457200">
              <a:defRPr sz="2400">
                <a:solidFill>
                  <a:schemeClr val="tx1"/>
                </a:solidFill>
                <a:latin typeface="Arial" panose="020B0604020202020204" pitchFamily="34" charset="0"/>
                <a:ea typeface="MS PGothic" panose="020B0600070205080204" pitchFamily="34" charset="-128"/>
              </a:defRPr>
            </a:lvl3pPr>
            <a:lvl4pPr marL="1258888" indent="-50787300" defTabSz="457200">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spcBef>
                <a:spcPts val="1200"/>
              </a:spcBef>
            </a:pPr>
            <a:r>
              <a:rPr lang="en-US" dirty="0"/>
              <a:t>According to the Br</a:t>
            </a:r>
            <a:r>
              <a:rPr lang="en-US" altLang="en-US" dirty="0"/>
              <a:t>ø</a:t>
            </a:r>
            <a:r>
              <a:rPr lang="en-US" dirty="0"/>
              <a:t>nsted-Lowry concept, in every reaction, an </a:t>
            </a:r>
            <a:r>
              <a:rPr lang="en-US" dirty="0">
                <a:solidFill>
                  <a:srgbClr val="FF0000"/>
                </a:solidFill>
              </a:rPr>
              <a:t>acid</a:t>
            </a:r>
            <a:r>
              <a:rPr lang="en-US" dirty="0"/>
              <a:t> reacts with a </a:t>
            </a:r>
            <a:r>
              <a:rPr lang="en-US" dirty="0">
                <a:solidFill>
                  <a:srgbClr val="00B0F0"/>
                </a:solidFill>
              </a:rPr>
              <a:t>base</a:t>
            </a:r>
            <a:r>
              <a:rPr lang="en-US" dirty="0"/>
              <a:t> to form another </a:t>
            </a:r>
            <a:r>
              <a:rPr lang="en-US" dirty="0">
                <a:solidFill>
                  <a:srgbClr val="FF0000"/>
                </a:solidFill>
              </a:rPr>
              <a:t>acid</a:t>
            </a:r>
            <a:r>
              <a:rPr lang="en-US" dirty="0"/>
              <a:t> and another </a:t>
            </a:r>
            <a:r>
              <a:rPr lang="en-US" dirty="0">
                <a:solidFill>
                  <a:srgbClr val="00B0F0"/>
                </a:solidFill>
              </a:rPr>
              <a:t>base</a:t>
            </a:r>
            <a:r>
              <a:rPr lang="en-US" dirty="0"/>
              <a:t> which are </a:t>
            </a:r>
            <a:r>
              <a:rPr lang="en-US" dirty="0">
                <a:solidFill>
                  <a:srgbClr val="7030A0"/>
                </a:solidFill>
              </a:rPr>
              <a:t>conjugates</a:t>
            </a:r>
            <a:r>
              <a:rPr lang="en-US" dirty="0"/>
              <a:t> of the original acid and base. </a:t>
            </a:r>
          </a:p>
          <a:p>
            <a:pPr lvl="0">
              <a:spcBef>
                <a:spcPts val="1200"/>
              </a:spcBef>
            </a:pPr>
            <a:r>
              <a:rPr lang="en-US" dirty="0">
                <a:solidFill>
                  <a:srgbClr val="7030A0"/>
                </a:solidFill>
              </a:rPr>
              <a:t>Conjugate</a:t>
            </a:r>
            <a:r>
              <a:rPr lang="en-US" dirty="0">
                <a:solidFill>
                  <a:srgbClr val="00B050"/>
                </a:solidFill>
              </a:rPr>
              <a:t> means that the acid-base pairs have the </a:t>
            </a:r>
            <a:r>
              <a:rPr lang="en-US" dirty="0">
                <a:solidFill>
                  <a:srgbClr val="7030A0"/>
                </a:solidFill>
              </a:rPr>
              <a:t>same derivation </a:t>
            </a:r>
            <a:r>
              <a:rPr lang="en-US" dirty="0">
                <a:solidFill>
                  <a:srgbClr val="00B050"/>
                </a:solidFill>
              </a:rPr>
              <a:t>and are distinguished by the presence or absence of a proton (H</a:t>
            </a:r>
            <a:r>
              <a:rPr lang="en-US" baseline="30000" dirty="0">
                <a:solidFill>
                  <a:srgbClr val="00B050"/>
                </a:solidFill>
              </a:rPr>
              <a:t>+</a:t>
            </a:r>
            <a:r>
              <a:rPr lang="en-US" dirty="0">
                <a:solidFill>
                  <a:srgbClr val="00B050"/>
                </a:solidFill>
              </a:rPr>
              <a:t>).</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7" name="Rectangle 6"/>
          <p:cNvSpPr>
            <a:spLocks noChangeArrowheads="1"/>
          </p:cNvSpPr>
          <p:nvPr/>
        </p:nvSpPr>
        <p:spPr bwMode="auto">
          <a:xfrm>
            <a:off x="1371600" y="0"/>
            <a:ext cx="6400800" cy="762000"/>
          </a:xfrm>
          <a:prstGeom prst="rect">
            <a:avLst/>
          </a:prstGeom>
          <a:solidFill>
            <a:srgbClr val="FFFF00"/>
          </a:solidFill>
          <a:ln>
            <a:noFill/>
          </a:ln>
        </p:spPr>
        <p:txBody>
          <a:bodyPr lIns="90872" tIns="45436" rIns="90872" bIns="45436" anchor="ctr"/>
          <a:lstStyle>
            <a:lvl1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Brønsted-Lowry Conjugate Acid-Base Pairs</a:t>
            </a:r>
          </a:p>
        </p:txBody>
      </p:sp>
      <p:pic>
        <p:nvPicPr>
          <p:cNvPr id="8" name="Picture 6" descr="650b_1.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6022" y="3200400"/>
            <a:ext cx="763111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45508" y="5257800"/>
            <a:ext cx="6926892" cy="461665"/>
          </a:xfrm>
          <a:prstGeom prst="rect">
            <a:avLst/>
          </a:prstGeom>
        </p:spPr>
        <p:txBody>
          <a:bodyPr wrap="square">
            <a:spAutoFit/>
          </a:bodyPr>
          <a:lstStyle/>
          <a:p>
            <a:pPr marL="455951" lvl="1" indent="0" eaLnBrk="0" fontAlgn="base" hangingPunct="0">
              <a:spcBef>
                <a:spcPts val="600"/>
              </a:spcBef>
              <a:spcAft>
                <a:spcPct val="0"/>
              </a:spcAft>
              <a:buClr>
                <a:srgbClr val="000000"/>
              </a:buClr>
              <a:buSzPct val="100000"/>
            </a:pPr>
            <a:r>
              <a:rPr lang="en-US" altLang="en-US" sz="2400" dirty="0">
                <a:solidFill>
                  <a:srgbClr val="FF0000"/>
                </a:solidFill>
              </a:rPr>
              <a:t>What are the conjugate pairs?</a:t>
            </a:r>
            <a:endParaRPr lang="en-US" altLang="en-US" sz="2400" dirty="0">
              <a:solidFill>
                <a:srgbClr val="000000"/>
              </a:solidFill>
            </a:endParaRPr>
          </a:p>
        </p:txBody>
      </p:sp>
      <p:pic>
        <p:nvPicPr>
          <p:cNvPr id="10" name="Picture 9" descr="strategy-01.eps"/>
          <p:cNvPicPr/>
          <p:nvPr/>
        </p:nvPicPr>
        <p:blipFill>
          <a:blip r:embed="rId4" cstate="print">
            <a:extLst>
              <a:ext uri="{28A0092B-C50C-407E-A947-70E740481C1C}">
                <a14:useLocalDpi xmlns:a14="http://schemas.microsoft.com/office/drawing/2010/main" val="0"/>
              </a:ext>
            </a:extLst>
          </a:blip>
          <a:stretch>
            <a:fillRect/>
          </a:stretch>
        </p:blipFill>
        <p:spPr>
          <a:xfrm>
            <a:off x="7943851" y="5656580"/>
            <a:ext cx="1200149" cy="972820"/>
          </a:xfrm>
          <a:prstGeom prst="rect">
            <a:avLst/>
          </a:prstGeom>
        </p:spPr>
      </p:pic>
    </p:spTree>
    <p:extLst>
      <p:ext uri="{BB962C8B-B14F-4D97-AF65-F5344CB8AC3E}">
        <p14:creationId xmlns:p14="http://schemas.microsoft.com/office/powerpoint/2010/main" val="37783917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fade">
                                      <p:cBhvr>
                                        <p:cTn id="7" dur="500"/>
                                        <p:tgtEl>
                                          <p:spTgt spid="89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fade">
                                      <p:cBhvr>
                                        <p:cTn id="12" dur="500"/>
                                        <p:tgtEl>
                                          <p:spTgt spid="89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1" name="Text Box 4"/>
          <p:cNvSpPr txBox="1">
            <a:spLocks noChangeArrowheads="1"/>
          </p:cNvSpPr>
          <p:nvPr/>
        </p:nvSpPr>
        <p:spPr bwMode="auto">
          <a:xfrm>
            <a:off x="152400" y="867937"/>
            <a:ext cx="8839200" cy="123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72" tIns="45436" rIns="90872" bIns="45436">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446088" indent="-331788" defTabSz="457200">
              <a:defRPr sz="2400">
                <a:solidFill>
                  <a:schemeClr val="tx1"/>
                </a:solidFill>
                <a:latin typeface="Arial" panose="020B0604020202020204" pitchFamily="34" charset="0"/>
                <a:ea typeface="MS PGothic" panose="020B0600070205080204" pitchFamily="34" charset="-128"/>
              </a:defRPr>
            </a:lvl2pPr>
            <a:lvl3pPr marL="909638" indent="-341313" defTabSz="457200">
              <a:defRPr sz="2400">
                <a:solidFill>
                  <a:schemeClr val="tx1"/>
                </a:solidFill>
                <a:latin typeface="Arial" panose="020B0604020202020204" pitchFamily="34" charset="0"/>
                <a:ea typeface="MS PGothic" panose="020B0600070205080204" pitchFamily="34" charset="-128"/>
              </a:defRPr>
            </a:lvl3pPr>
            <a:lvl4pPr marL="1258888" indent="-50787300" defTabSz="457200">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spcBef>
                <a:spcPts val="1200"/>
              </a:spcBef>
            </a:pPr>
            <a:r>
              <a:rPr lang="en-US" sz="1600" dirty="0"/>
              <a:t>According to the Br</a:t>
            </a:r>
            <a:r>
              <a:rPr lang="en-US" altLang="en-US" sz="1600" dirty="0"/>
              <a:t>ø</a:t>
            </a:r>
            <a:r>
              <a:rPr lang="en-US" sz="1600" dirty="0"/>
              <a:t>nsted-Lowry concept, in every reaction, an </a:t>
            </a:r>
            <a:r>
              <a:rPr lang="en-US" sz="1600" dirty="0">
                <a:solidFill>
                  <a:srgbClr val="FF0000"/>
                </a:solidFill>
              </a:rPr>
              <a:t>acid</a:t>
            </a:r>
            <a:r>
              <a:rPr lang="en-US" sz="1600" dirty="0"/>
              <a:t> reacts with a </a:t>
            </a:r>
            <a:r>
              <a:rPr lang="en-US" sz="1600" dirty="0">
                <a:solidFill>
                  <a:srgbClr val="00B0F0"/>
                </a:solidFill>
              </a:rPr>
              <a:t>base</a:t>
            </a:r>
            <a:r>
              <a:rPr lang="en-US" sz="1600" dirty="0"/>
              <a:t> to form another </a:t>
            </a:r>
            <a:r>
              <a:rPr lang="en-US" sz="1600" dirty="0">
                <a:solidFill>
                  <a:srgbClr val="FF0000"/>
                </a:solidFill>
              </a:rPr>
              <a:t>acid</a:t>
            </a:r>
            <a:r>
              <a:rPr lang="en-US" sz="1600" dirty="0"/>
              <a:t> and another </a:t>
            </a:r>
            <a:r>
              <a:rPr lang="en-US" sz="1600" dirty="0">
                <a:solidFill>
                  <a:srgbClr val="00B0F0"/>
                </a:solidFill>
              </a:rPr>
              <a:t>base</a:t>
            </a:r>
            <a:r>
              <a:rPr lang="en-US" sz="1600" dirty="0"/>
              <a:t> which are </a:t>
            </a:r>
            <a:r>
              <a:rPr lang="en-US" sz="1600" dirty="0">
                <a:solidFill>
                  <a:srgbClr val="7030A0"/>
                </a:solidFill>
              </a:rPr>
              <a:t>conjugates</a:t>
            </a:r>
            <a:r>
              <a:rPr lang="en-US" sz="1600" dirty="0"/>
              <a:t> of the original acid and base. </a:t>
            </a:r>
          </a:p>
          <a:p>
            <a:pPr lvl="0">
              <a:spcBef>
                <a:spcPts val="1200"/>
              </a:spcBef>
            </a:pPr>
            <a:r>
              <a:rPr lang="en-US" sz="1600" dirty="0">
                <a:solidFill>
                  <a:srgbClr val="7030A0"/>
                </a:solidFill>
              </a:rPr>
              <a:t>Conjugate</a:t>
            </a:r>
            <a:r>
              <a:rPr lang="en-US" sz="1600" dirty="0">
                <a:solidFill>
                  <a:srgbClr val="00B050"/>
                </a:solidFill>
              </a:rPr>
              <a:t> means that the acid-base pairs have the </a:t>
            </a:r>
            <a:r>
              <a:rPr lang="en-US" sz="1600" dirty="0">
                <a:solidFill>
                  <a:srgbClr val="7030A0"/>
                </a:solidFill>
              </a:rPr>
              <a:t>same derivation </a:t>
            </a:r>
            <a:r>
              <a:rPr lang="en-US" sz="1600" dirty="0">
                <a:solidFill>
                  <a:srgbClr val="00B050"/>
                </a:solidFill>
              </a:rPr>
              <a:t>and are distinguished by the presence or absence of a proton (H</a:t>
            </a:r>
            <a:r>
              <a:rPr lang="en-US" sz="1600" baseline="30000" dirty="0">
                <a:solidFill>
                  <a:srgbClr val="00B050"/>
                </a:solidFill>
              </a:rPr>
              <a:t>+</a:t>
            </a:r>
            <a:r>
              <a:rPr lang="en-US" sz="1600" dirty="0">
                <a:solidFill>
                  <a:srgbClr val="00B050"/>
                </a:solidFill>
              </a:rPr>
              <a:t>).</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7" name="Rectangle 6"/>
          <p:cNvSpPr>
            <a:spLocks noChangeArrowheads="1"/>
          </p:cNvSpPr>
          <p:nvPr/>
        </p:nvSpPr>
        <p:spPr bwMode="auto">
          <a:xfrm>
            <a:off x="1371600" y="0"/>
            <a:ext cx="6400800" cy="762000"/>
          </a:xfrm>
          <a:prstGeom prst="rect">
            <a:avLst/>
          </a:prstGeom>
          <a:solidFill>
            <a:srgbClr val="FFFF00"/>
          </a:solidFill>
          <a:ln>
            <a:noFill/>
          </a:ln>
        </p:spPr>
        <p:txBody>
          <a:bodyPr lIns="90872" tIns="45436" rIns="90872" bIns="45436" anchor="ctr"/>
          <a:lstStyle>
            <a:lvl1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Brønsted-Lowry Conjugate Acid-Base Pairs</a:t>
            </a:r>
          </a:p>
        </p:txBody>
      </p:sp>
      <p:pic>
        <p:nvPicPr>
          <p:cNvPr id="8" name="Picture 6" descr="650b_1.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397" y="2073275"/>
            <a:ext cx="763111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399" y="4298950"/>
            <a:ext cx="8498203" cy="1308050"/>
          </a:xfrm>
          <a:prstGeom prst="rect">
            <a:avLst/>
          </a:prstGeom>
        </p:spPr>
        <p:txBody>
          <a:bodyPr wrap="square">
            <a:spAutoFit/>
          </a:bodyPr>
          <a:lstStyle/>
          <a:p>
            <a:pPr marL="455951" lvl="1" indent="0" eaLnBrk="0" fontAlgn="base" hangingPunct="0">
              <a:spcBef>
                <a:spcPts val="600"/>
              </a:spcBef>
              <a:spcAft>
                <a:spcPct val="0"/>
              </a:spcAft>
              <a:buClr>
                <a:srgbClr val="000000"/>
              </a:buClr>
              <a:buSzPct val="100000"/>
            </a:pPr>
            <a:r>
              <a:rPr lang="en-US" altLang="en-US" sz="3200" dirty="0">
                <a:solidFill>
                  <a:srgbClr val="FF0000"/>
                </a:solidFill>
              </a:rPr>
              <a:t>NH</a:t>
            </a:r>
            <a:r>
              <a:rPr lang="en-US" altLang="en-US" sz="3200" baseline="-25000" dirty="0">
                <a:solidFill>
                  <a:srgbClr val="FF0000"/>
                </a:solidFill>
              </a:rPr>
              <a:t>4</a:t>
            </a:r>
            <a:r>
              <a:rPr lang="en-US" altLang="en-US" sz="3200" baseline="30000" dirty="0">
                <a:solidFill>
                  <a:srgbClr val="FF0000"/>
                </a:solidFill>
              </a:rPr>
              <a:t>+</a:t>
            </a:r>
            <a:r>
              <a:rPr lang="en-US" altLang="en-US" sz="3200" dirty="0">
                <a:solidFill>
                  <a:srgbClr val="FF0000"/>
                </a:solidFill>
              </a:rPr>
              <a:t> is the conjugate acid </a:t>
            </a:r>
            <a:r>
              <a:rPr lang="en-US" altLang="en-US" sz="3200" dirty="0">
                <a:solidFill>
                  <a:srgbClr val="000000"/>
                </a:solidFill>
              </a:rPr>
              <a:t>of the </a:t>
            </a:r>
            <a:r>
              <a:rPr lang="en-US" altLang="en-US" sz="3200" dirty="0">
                <a:solidFill>
                  <a:srgbClr val="00B0F0"/>
                </a:solidFill>
              </a:rPr>
              <a:t>base NH</a:t>
            </a:r>
            <a:r>
              <a:rPr lang="en-US" altLang="en-US" sz="3200" baseline="-25000" dirty="0">
                <a:solidFill>
                  <a:srgbClr val="00B0F0"/>
                </a:solidFill>
              </a:rPr>
              <a:t>3</a:t>
            </a:r>
            <a:r>
              <a:rPr lang="en-US" altLang="en-US" sz="3200" dirty="0">
                <a:solidFill>
                  <a:srgbClr val="000000"/>
                </a:solidFill>
              </a:rPr>
              <a:t>.</a:t>
            </a:r>
          </a:p>
          <a:p>
            <a:pPr marL="455951" lvl="1" eaLnBrk="0" fontAlgn="base" hangingPunct="0">
              <a:spcBef>
                <a:spcPts val="1800"/>
              </a:spcBef>
              <a:spcAft>
                <a:spcPct val="0"/>
              </a:spcAft>
              <a:buClr>
                <a:srgbClr val="000000"/>
              </a:buClr>
              <a:buSzPct val="100000"/>
            </a:pPr>
            <a:r>
              <a:rPr lang="en-US" altLang="en-US" sz="3200" dirty="0">
                <a:solidFill>
                  <a:srgbClr val="00B0F0"/>
                </a:solidFill>
              </a:rPr>
              <a:t>OH</a:t>
            </a:r>
            <a:r>
              <a:rPr lang="en-US" altLang="en-US" sz="3200" baseline="30000" dirty="0">
                <a:solidFill>
                  <a:srgbClr val="00B0F0"/>
                </a:solidFill>
              </a:rPr>
              <a:t>–</a:t>
            </a:r>
            <a:r>
              <a:rPr lang="en-US" altLang="en-US" sz="3200" dirty="0">
                <a:solidFill>
                  <a:srgbClr val="00B0F0"/>
                </a:solidFill>
              </a:rPr>
              <a:t> is the conjugate base </a:t>
            </a:r>
            <a:r>
              <a:rPr lang="en-US" altLang="en-US" sz="3200" dirty="0">
                <a:solidFill>
                  <a:srgbClr val="000000"/>
                </a:solidFill>
              </a:rPr>
              <a:t>of the </a:t>
            </a:r>
            <a:r>
              <a:rPr lang="en-US" altLang="en-US" sz="3200" dirty="0">
                <a:solidFill>
                  <a:srgbClr val="FF0000"/>
                </a:solidFill>
              </a:rPr>
              <a:t>acid H</a:t>
            </a:r>
            <a:r>
              <a:rPr lang="en-US" altLang="en-US" sz="3200" baseline="-25000" dirty="0">
                <a:solidFill>
                  <a:srgbClr val="FF0000"/>
                </a:solidFill>
              </a:rPr>
              <a:t>2</a:t>
            </a:r>
            <a:r>
              <a:rPr lang="en-US" altLang="en-US" sz="3200" dirty="0">
                <a:solidFill>
                  <a:srgbClr val="FF0000"/>
                </a:solidFill>
              </a:rPr>
              <a:t>O</a:t>
            </a:r>
            <a:r>
              <a:rPr lang="en-US" altLang="en-US" sz="3200" dirty="0">
                <a:solidFill>
                  <a:srgbClr val="000000"/>
                </a:solidFill>
              </a:rPr>
              <a:t>.</a:t>
            </a:r>
          </a:p>
        </p:txBody>
      </p:sp>
      <p:pic>
        <p:nvPicPr>
          <p:cNvPr id="10" name="Picture 9" descr="strategy-01.eps"/>
          <p:cNvPicPr/>
          <p:nvPr/>
        </p:nvPicPr>
        <p:blipFill>
          <a:blip r:embed="rId4" cstate="print">
            <a:extLst>
              <a:ext uri="{28A0092B-C50C-407E-A947-70E740481C1C}">
                <a14:useLocalDpi xmlns:a14="http://schemas.microsoft.com/office/drawing/2010/main" val="0"/>
              </a:ext>
            </a:extLst>
          </a:blip>
          <a:stretch>
            <a:fillRect/>
          </a:stretch>
        </p:blipFill>
        <p:spPr>
          <a:xfrm>
            <a:off x="7943851" y="5638800"/>
            <a:ext cx="1200149" cy="972820"/>
          </a:xfrm>
          <a:prstGeom prst="rect">
            <a:avLst/>
          </a:prstGeom>
        </p:spPr>
      </p:pic>
    </p:spTree>
    <p:extLst>
      <p:ext uri="{BB962C8B-B14F-4D97-AF65-F5344CB8AC3E}">
        <p14:creationId xmlns:p14="http://schemas.microsoft.com/office/powerpoint/2010/main" val="38798753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B59356-9EEF-42AB-9A37-4136180CF0A8}"/>
              </a:ext>
            </a:extLst>
          </p:cNvPr>
          <p:cNvPicPr>
            <a:picLocks noChangeAspect="1"/>
          </p:cNvPicPr>
          <p:nvPr/>
        </p:nvPicPr>
        <p:blipFill>
          <a:blip r:embed="rId2"/>
          <a:stretch>
            <a:fillRect/>
          </a:stretch>
        </p:blipFill>
        <p:spPr>
          <a:xfrm>
            <a:off x="3810000" y="2945636"/>
            <a:ext cx="5181592" cy="3486411"/>
          </a:xfrm>
          <a:prstGeom prst="rect">
            <a:avLst/>
          </a:prstGeom>
        </p:spPr>
      </p:pic>
      <p:sp>
        <p:nvSpPr>
          <p:cNvPr id="4" name="Title 3"/>
          <p:cNvSpPr>
            <a:spLocks noGrp="1"/>
          </p:cNvSpPr>
          <p:nvPr>
            <p:ph type="title"/>
          </p:nvPr>
        </p:nvSpPr>
        <p:spPr>
          <a:xfrm>
            <a:off x="2362201" y="76200"/>
            <a:ext cx="4343400" cy="533400"/>
          </a:xfrm>
        </p:spPr>
        <p:txBody>
          <a:bodyPr/>
          <a:lstStyle/>
          <a:p>
            <a:pPr algn="ctr"/>
            <a:r>
              <a:rPr lang="en-US" sz="3200" dirty="0">
                <a:effectLst/>
              </a:rPr>
              <a:t>Dissociation of Water</a:t>
            </a:r>
            <a:endParaRPr lang="en-US" sz="3200" dirty="0"/>
          </a:p>
        </p:txBody>
      </p:sp>
      <p:sp>
        <p:nvSpPr>
          <p:cNvPr id="5" name="Content Placeholder 4"/>
          <p:cNvSpPr>
            <a:spLocks noGrp="1"/>
          </p:cNvSpPr>
          <p:nvPr>
            <p:ph idx="1"/>
          </p:nvPr>
        </p:nvSpPr>
        <p:spPr>
          <a:xfrm>
            <a:off x="152400" y="730752"/>
            <a:ext cx="8839200" cy="1646451"/>
          </a:xfrm>
        </p:spPr>
        <p:txBody>
          <a:bodyPr/>
          <a:lstStyle/>
          <a:p>
            <a:pPr marL="0" indent="6347"/>
            <a:r>
              <a:rPr lang="en-US" sz="2700" b="0" dirty="0"/>
              <a:t>Water breaks up the solute </a:t>
            </a:r>
            <a:r>
              <a:rPr lang="en-US" sz="2700" b="0" dirty="0">
                <a:sym typeface="Wingdings" panose="05000000000000000000" pitchFamily="2" charset="2"/>
              </a:rPr>
              <a:t> </a:t>
            </a:r>
            <a:r>
              <a:rPr lang="en-US" sz="2700" dirty="0">
                <a:solidFill>
                  <a:srgbClr val="FFFF00"/>
                </a:solidFill>
                <a:effectLst>
                  <a:outerShdw blurRad="38100" dist="38100" dir="2700000" algn="tl">
                    <a:srgbClr val="000000">
                      <a:alpha val="43137"/>
                    </a:srgbClr>
                  </a:outerShdw>
                </a:effectLst>
                <a:sym typeface="Wingdings" panose="05000000000000000000" pitchFamily="2" charset="2"/>
              </a:rPr>
              <a:t>dissociation</a:t>
            </a:r>
          </a:p>
          <a:p>
            <a:pPr marL="0" indent="6347"/>
            <a:endParaRPr lang="en-US" sz="800" b="0" dirty="0">
              <a:sym typeface="Wingdings" panose="05000000000000000000" pitchFamily="2" charset="2"/>
            </a:endParaRPr>
          </a:p>
          <a:p>
            <a:pPr marL="0" indent="6347" algn="just"/>
            <a:r>
              <a:rPr lang="en-US" sz="2700" b="0" dirty="0">
                <a:sym typeface="Wingdings" panose="05000000000000000000" pitchFamily="2" charset="2"/>
              </a:rPr>
              <a:t>Water surrounds the cations </a:t>
            </a:r>
          </a:p>
          <a:p>
            <a:pPr marL="0" indent="6347"/>
            <a:r>
              <a:rPr lang="en-US" sz="2700" b="0" dirty="0">
                <a:sym typeface="Wingdings" panose="05000000000000000000" pitchFamily="2" charset="2"/>
              </a:rPr>
              <a:t>and anions  </a:t>
            </a:r>
            <a:r>
              <a:rPr lang="en-US" sz="2700" dirty="0">
                <a:solidFill>
                  <a:srgbClr val="00B050"/>
                </a:solidFill>
                <a:effectLst>
                  <a:outerShdw blurRad="38100" dist="38100" dir="2700000" algn="tl">
                    <a:srgbClr val="000000">
                      <a:alpha val="43137"/>
                    </a:srgbClr>
                  </a:outerShdw>
                </a:effectLst>
                <a:sym typeface="Wingdings" panose="05000000000000000000" pitchFamily="2" charset="2"/>
              </a:rPr>
              <a:t>hydration</a:t>
            </a:r>
            <a:endParaRPr lang="en-US" sz="2700" dirty="0">
              <a:solidFill>
                <a:srgbClr val="00B050"/>
              </a:solidFill>
              <a:effectLst>
                <a:outerShdw blurRad="38100" dist="38100" dir="2700000" algn="tl">
                  <a:srgbClr val="000000">
                    <a:alpha val="43137"/>
                  </a:srgbClr>
                </a:outerShdw>
              </a:effectLst>
            </a:endParaRPr>
          </a:p>
        </p:txBody>
      </p:sp>
      <p:sp>
        <p:nvSpPr>
          <p:cNvPr id="6" name="Footer Placeholder 5"/>
          <p:cNvSpPr>
            <a:spLocks noGrp="1"/>
          </p:cNvSpPr>
          <p:nvPr>
            <p:ph type="ftr" sz="quarter" idx="10"/>
          </p:nvPr>
        </p:nvSpPr>
        <p:spPr/>
        <p:txBody>
          <a:bodyPr/>
          <a:lstStyle/>
          <a:p>
            <a:r>
              <a:rPr lang="en-US" altLang="en-US" dirty="0">
                <a:solidFill>
                  <a:srgbClr val="000000"/>
                </a:solidFill>
              </a:rPr>
              <a:t>Acids &amp; Bases</a:t>
            </a:r>
          </a:p>
        </p:txBody>
      </p:sp>
      <p:pic>
        <p:nvPicPr>
          <p:cNvPr id="2" name="Picture 1">
            <a:extLst>
              <a:ext uri="{FF2B5EF4-FFF2-40B4-BE49-F238E27FC236}">
                <a16:creationId xmlns:a16="http://schemas.microsoft.com/office/drawing/2014/main" id="{F3B96A3C-2FE5-413A-8FFE-945C59F82401}"/>
              </a:ext>
            </a:extLst>
          </p:cNvPr>
          <p:cNvPicPr>
            <a:picLocks noChangeAspect="1"/>
          </p:cNvPicPr>
          <p:nvPr/>
        </p:nvPicPr>
        <p:blipFill>
          <a:blip r:embed="rId3"/>
          <a:stretch>
            <a:fillRect/>
          </a:stretch>
        </p:blipFill>
        <p:spPr>
          <a:xfrm>
            <a:off x="533401" y="2973572"/>
            <a:ext cx="3657600" cy="3458476"/>
          </a:xfrm>
          <a:prstGeom prst="rect">
            <a:avLst/>
          </a:prstGeom>
        </p:spPr>
      </p:pic>
      <p:sp>
        <p:nvSpPr>
          <p:cNvPr id="8" name="Rectangle 7">
            <a:extLst>
              <a:ext uri="{FF2B5EF4-FFF2-40B4-BE49-F238E27FC236}">
                <a16:creationId xmlns:a16="http://schemas.microsoft.com/office/drawing/2014/main" id="{9E658DB9-5E5B-4FFD-A8C9-11DA2CD89894}"/>
              </a:ext>
            </a:extLst>
          </p:cNvPr>
          <p:cNvSpPr/>
          <p:nvPr/>
        </p:nvSpPr>
        <p:spPr bwMode="auto">
          <a:xfrm>
            <a:off x="3886200" y="5562600"/>
            <a:ext cx="1143000" cy="86944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p:txBody>
      </p:sp>
      <p:sp>
        <p:nvSpPr>
          <p:cNvPr id="7" name="Arrow: Down 6">
            <a:extLst>
              <a:ext uri="{FF2B5EF4-FFF2-40B4-BE49-F238E27FC236}">
                <a16:creationId xmlns:a16="http://schemas.microsoft.com/office/drawing/2014/main" id="{E1D6BECE-77E7-4B3A-B126-9AEDF4FBBA6A}"/>
              </a:ext>
            </a:extLst>
          </p:cNvPr>
          <p:cNvSpPr/>
          <p:nvPr/>
        </p:nvSpPr>
        <p:spPr bwMode="auto">
          <a:xfrm>
            <a:off x="5119765" y="1226392"/>
            <a:ext cx="380999" cy="2507408"/>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p:txBody>
      </p:sp>
      <p:sp>
        <p:nvSpPr>
          <p:cNvPr id="10" name="Arrow: Down 9">
            <a:extLst>
              <a:ext uri="{FF2B5EF4-FFF2-40B4-BE49-F238E27FC236}">
                <a16:creationId xmlns:a16="http://schemas.microsoft.com/office/drawing/2014/main" id="{6F052F8A-A7D5-4D70-83FE-AD9C3AF0720D}"/>
              </a:ext>
            </a:extLst>
          </p:cNvPr>
          <p:cNvSpPr/>
          <p:nvPr/>
        </p:nvSpPr>
        <p:spPr bwMode="auto">
          <a:xfrm rot="17556439">
            <a:off x="5508029" y="1188259"/>
            <a:ext cx="380999" cy="3272448"/>
          </a:xfrm>
          <a:prstGeom prst="down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29100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5478" name="Picture 6" descr="650c_1.jp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50000"/>
          <a:stretch/>
        </p:blipFill>
        <p:spPr bwMode="auto">
          <a:xfrm>
            <a:off x="1219199" y="950752"/>
            <a:ext cx="6553201" cy="68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1" name="Text Box 9"/>
          <p:cNvSpPr txBox="1">
            <a:spLocks noChangeArrowheads="1"/>
          </p:cNvSpPr>
          <p:nvPr/>
        </p:nvSpPr>
        <p:spPr bwMode="auto">
          <a:xfrm>
            <a:off x="152400" y="2206668"/>
            <a:ext cx="8839200" cy="95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872" tIns="45436" rIns="90872" bIns="45436">
            <a:spAutoFit/>
          </a:bodyPr>
          <a:lstStyle>
            <a:lvl1pPr>
              <a:defRPr sz="2400">
                <a:solidFill>
                  <a:schemeClr val="tx1"/>
                </a:solidFill>
                <a:latin typeface="Arial" panose="020B0604020202020204" pitchFamily="34" charset="0"/>
                <a:ea typeface="MS PGothic" panose="020B0600070205080204" pitchFamily="34" charset="-128"/>
              </a:defRPr>
            </a:lvl1pPr>
            <a:lvl2pPr marL="509588">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pPr>
            <a:r>
              <a:rPr lang="en-US" altLang="en-US" sz="2800" dirty="0">
                <a:solidFill>
                  <a:srgbClr val="00B050"/>
                </a:solidFill>
              </a:rPr>
              <a:t>Determine &amp; explain the B-L acids and bases in this reaction. Identify the conjugate pairs.</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7" name="Rectangle 6"/>
          <p:cNvSpPr>
            <a:spLocks noChangeArrowheads="1"/>
          </p:cNvSpPr>
          <p:nvPr/>
        </p:nvSpPr>
        <p:spPr bwMode="auto">
          <a:xfrm>
            <a:off x="1371600" y="0"/>
            <a:ext cx="6400800" cy="762000"/>
          </a:xfrm>
          <a:prstGeom prst="rect">
            <a:avLst/>
          </a:prstGeom>
          <a:solidFill>
            <a:srgbClr val="FFFF00"/>
          </a:solidFill>
          <a:ln>
            <a:noFill/>
          </a:ln>
        </p:spPr>
        <p:txBody>
          <a:bodyPr lIns="90872" tIns="45436" rIns="90872" bIns="45436" anchor="ctr"/>
          <a:lstStyle>
            <a:lvl1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Brønsted-Lowry Conjugate Acid-Base Pairs</a:t>
            </a:r>
          </a:p>
        </p:txBody>
      </p:sp>
      <p:pic>
        <p:nvPicPr>
          <p:cNvPr id="8" name="Picture 7" descr="quick_check-01.eps"/>
          <p:cNvPicPr/>
          <p:nvPr/>
        </p:nvPicPr>
        <p:blipFill>
          <a:blip r:embed="rId4">
            <a:extLst>
              <a:ext uri="{28A0092B-C50C-407E-A947-70E740481C1C}">
                <a14:useLocalDpi xmlns:a14="http://schemas.microsoft.com/office/drawing/2010/main" val="0"/>
              </a:ext>
            </a:extLst>
          </a:blip>
          <a:stretch>
            <a:fillRect/>
          </a:stretch>
        </p:blipFill>
        <p:spPr>
          <a:xfrm>
            <a:off x="1" y="24765"/>
            <a:ext cx="905192" cy="889635"/>
          </a:xfrm>
          <a:prstGeom prst="rect">
            <a:avLst/>
          </a:prstGeom>
        </p:spPr>
      </p:pic>
    </p:spTree>
    <p:extLst>
      <p:ext uri="{BB962C8B-B14F-4D97-AF65-F5344CB8AC3E}">
        <p14:creationId xmlns:p14="http://schemas.microsoft.com/office/powerpoint/2010/main" val="40206349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5478" name="Picture 6" descr="650c_1.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199" y="950752"/>
            <a:ext cx="6553201"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1" name="Text Box 9"/>
          <p:cNvSpPr txBox="1">
            <a:spLocks noChangeArrowheads="1"/>
          </p:cNvSpPr>
          <p:nvPr/>
        </p:nvSpPr>
        <p:spPr bwMode="auto">
          <a:xfrm>
            <a:off x="152400" y="2206668"/>
            <a:ext cx="8839200" cy="415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872" tIns="45436" rIns="90872" bIns="45436">
            <a:spAutoFit/>
          </a:bodyPr>
          <a:lstStyle>
            <a:lvl1pPr>
              <a:defRPr sz="2400">
                <a:solidFill>
                  <a:schemeClr val="tx1"/>
                </a:solidFill>
                <a:latin typeface="Arial" panose="020B0604020202020204" pitchFamily="34" charset="0"/>
                <a:ea typeface="MS PGothic" panose="020B0600070205080204" pitchFamily="34" charset="-128"/>
              </a:defRPr>
            </a:lvl1pPr>
            <a:lvl2pPr marL="509588">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pPr>
            <a:r>
              <a:rPr lang="en-US" altLang="en-US" sz="2800" dirty="0">
                <a:solidFill>
                  <a:srgbClr val="00B050"/>
                </a:solidFill>
              </a:rPr>
              <a:t>Determine &amp; explain the B-L acids and bases in this reaction. Identify the conjugate pairs.</a:t>
            </a:r>
          </a:p>
          <a:p>
            <a:pPr marL="238125" eaLnBrk="0" fontAlgn="base" hangingPunct="0">
              <a:spcBef>
                <a:spcPts val="600"/>
              </a:spcBef>
              <a:spcAft>
                <a:spcPct val="0"/>
              </a:spcAft>
            </a:pPr>
            <a:r>
              <a:rPr lang="en-US" altLang="en-US" sz="2800" dirty="0">
                <a:solidFill>
                  <a:srgbClr val="FF0000"/>
                </a:solidFill>
              </a:rPr>
              <a:t>Hydrogen chloride </a:t>
            </a:r>
            <a:r>
              <a:rPr lang="en-US" altLang="en-US" dirty="0">
                <a:solidFill>
                  <a:srgbClr val="FF0000"/>
                </a:solidFill>
              </a:rPr>
              <a:t>is the hydrogen-ion donor </a:t>
            </a:r>
            <a:r>
              <a:rPr lang="en-US" altLang="en-US" sz="2800" dirty="0">
                <a:solidFill>
                  <a:srgbClr val="FF0000"/>
                </a:solidFill>
              </a:rPr>
              <a:t>(B-L acid)</a:t>
            </a:r>
          </a:p>
          <a:p>
            <a:pPr marL="238125" eaLnBrk="0" fontAlgn="base" hangingPunct="0">
              <a:spcBef>
                <a:spcPts val="600"/>
              </a:spcBef>
              <a:spcAft>
                <a:spcPct val="0"/>
              </a:spcAft>
            </a:pPr>
            <a:r>
              <a:rPr lang="en-US" altLang="en-US" sz="2800" dirty="0">
                <a:solidFill>
                  <a:srgbClr val="00B0F0"/>
                </a:solidFill>
              </a:rPr>
              <a:t>Water </a:t>
            </a:r>
            <a:r>
              <a:rPr lang="en-US" altLang="en-US" dirty="0">
                <a:solidFill>
                  <a:srgbClr val="00B0F0"/>
                </a:solidFill>
              </a:rPr>
              <a:t>is the hydrogen-ion acceptor </a:t>
            </a:r>
            <a:r>
              <a:rPr lang="en-US" altLang="en-US" sz="2800" dirty="0">
                <a:solidFill>
                  <a:srgbClr val="00B0F0"/>
                </a:solidFill>
              </a:rPr>
              <a:t>(B-L base)</a:t>
            </a:r>
            <a:endParaRPr lang="en-US" altLang="en-US" sz="2800" dirty="0">
              <a:solidFill>
                <a:srgbClr val="000000"/>
              </a:solidFill>
            </a:endParaRPr>
          </a:p>
          <a:p>
            <a:pPr marL="238125" lvl="1" eaLnBrk="0" fontAlgn="base" hangingPunct="0">
              <a:spcBef>
                <a:spcPts val="1800"/>
              </a:spcBef>
              <a:spcAft>
                <a:spcPct val="0"/>
              </a:spcAft>
              <a:buClr>
                <a:srgbClr val="000000"/>
              </a:buClr>
              <a:buSzPct val="100000"/>
            </a:pPr>
            <a:r>
              <a:rPr lang="en-US" altLang="en-US" sz="2800" dirty="0">
                <a:solidFill>
                  <a:srgbClr val="FF0000"/>
                </a:solidFill>
              </a:rPr>
              <a:t>H</a:t>
            </a:r>
            <a:r>
              <a:rPr lang="en-US" altLang="en-US" sz="2800" baseline="-25000" dirty="0">
                <a:solidFill>
                  <a:srgbClr val="FF0000"/>
                </a:solidFill>
              </a:rPr>
              <a:t>3</a:t>
            </a:r>
            <a:r>
              <a:rPr lang="en-US" altLang="en-US" sz="2800" dirty="0">
                <a:solidFill>
                  <a:srgbClr val="FF0000"/>
                </a:solidFill>
              </a:rPr>
              <a:t>O</a:t>
            </a:r>
            <a:r>
              <a:rPr lang="en-US" altLang="en-US" sz="2800" baseline="30000" dirty="0">
                <a:solidFill>
                  <a:srgbClr val="FF0000"/>
                </a:solidFill>
              </a:rPr>
              <a:t>+</a:t>
            </a:r>
            <a:r>
              <a:rPr lang="en-US" altLang="en-US" sz="2800" dirty="0">
                <a:solidFill>
                  <a:srgbClr val="FF0000"/>
                </a:solidFill>
              </a:rPr>
              <a:t> is the conjugate acid </a:t>
            </a:r>
            <a:r>
              <a:rPr lang="en-US" altLang="en-US" sz="2800" dirty="0">
                <a:solidFill>
                  <a:srgbClr val="000000"/>
                </a:solidFill>
              </a:rPr>
              <a:t>of the </a:t>
            </a:r>
            <a:r>
              <a:rPr lang="en-US" altLang="en-US" sz="2800" dirty="0">
                <a:solidFill>
                  <a:srgbClr val="00B0F0"/>
                </a:solidFill>
              </a:rPr>
              <a:t>base H</a:t>
            </a:r>
            <a:r>
              <a:rPr lang="en-US" altLang="en-US" sz="2800" baseline="-25000" dirty="0">
                <a:solidFill>
                  <a:srgbClr val="00B0F0"/>
                </a:solidFill>
              </a:rPr>
              <a:t>2</a:t>
            </a:r>
            <a:r>
              <a:rPr lang="en-US" altLang="en-US" sz="2800" dirty="0">
                <a:solidFill>
                  <a:srgbClr val="00B0F0"/>
                </a:solidFill>
              </a:rPr>
              <a:t>O</a:t>
            </a:r>
            <a:r>
              <a:rPr lang="en-US" altLang="en-US" sz="2800" dirty="0">
                <a:solidFill>
                  <a:srgbClr val="000000"/>
                </a:solidFill>
              </a:rPr>
              <a:t>.</a:t>
            </a:r>
          </a:p>
          <a:p>
            <a:pPr marL="238125" lvl="1" eaLnBrk="0" fontAlgn="base" hangingPunct="0">
              <a:spcBef>
                <a:spcPts val="600"/>
              </a:spcBef>
              <a:spcAft>
                <a:spcPct val="0"/>
              </a:spcAft>
              <a:buClr>
                <a:srgbClr val="000000"/>
              </a:buClr>
              <a:buSzPct val="100000"/>
            </a:pPr>
            <a:r>
              <a:rPr lang="en-US" altLang="en-US" sz="2800" dirty="0">
                <a:solidFill>
                  <a:srgbClr val="00B0F0"/>
                </a:solidFill>
              </a:rPr>
              <a:t>Cl</a:t>
            </a:r>
            <a:r>
              <a:rPr lang="en-US" altLang="en-US" sz="2800" baseline="30000" dirty="0">
                <a:solidFill>
                  <a:srgbClr val="00B0F0"/>
                </a:solidFill>
              </a:rPr>
              <a:t>–</a:t>
            </a:r>
            <a:r>
              <a:rPr lang="en-US" altLang="en-US" sz="2800" dirty="0">
                <a:solidFill>
                  <a:srgbClr val="00B0F0"/>
                </a:solidFill>
              </a:rPr>
              <a:t> is the conjugate base </a:t>
            </a:r>
            <a:r>
              <a:rPr lang="en-US" altLang="en-US" sz="2800" dirty="0">
                <a:solidFill>
                  <a:srgbClr val="000000"/>
                </a:solidFill>
              </a:rPr>
              <a:t>of the </a:t>
            </a:r>
            <a:r>
              <a:rPr lang="en-US" altLang="en-US" sz="2800" dirty="0">
                <a:solidFill>
                  <a:srgbClr val="FF0000"/>
                </a:solidFill>
              </a:rPr>
              <a:t>acid HCl</a:t>
            </a:r>
            <a:r>
              <a:rPr lang="en-US" altLang="en-US" sz="2800" dirty="0">
                <a:solidFill>
                  <a:srgbClr val="000000"/>
                </a:solidFill>
              </a:rPr>
              <a:t>.</a:t>
            </a:r>
          </a:p>
          <a:p>
            <a:pPr marL="238125" lvl="1" eaLnBrk="0" fontAlgn="base" hangingPunct="0">
              <a:spcBef>
                <a:spcPts val="1200"/>
              </a:spcBef>
              <a:spcAft>
                <a:spcPct val="0"/>
              </a:spcAft>
              <a:buClr>
                <a:srgbClr val="000000"/>
              </a:buClr>
              <a:buSzPct val="100000"/>
            </a:pPr>
            <a:r>
              <a:rPr lang="en-US" altLang="en-US" sz="2800"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NOTE THAT </a:t>
            </a:r>
            <a:r>
              <a:rPr lang="en-US" altLang="en-US" sz="2800"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WATER</a:t>
            </a:r>
            <a:r>
              <a:rPr lang="en-US" altLang="en-US" sz="2800"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A </a:t>
            </a:r>
            <a:r>
              <a:rPr lang="en-US" altLang="en-US" sz="2800" i="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BASE</a:t>
            </a:r>
            <a:r>
              <a:rPr lang="en-US" altLang="en-US" sz="2800"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HERE, BUT IT </a:t>
            </a:r>
          </a:p>
          <a:p>
            <a:pPr marL="238125" lvl="1" eaLnBrk="0" fontAlgn="base" hangingPunct="0">
              <a:spcAft>
                <a:spcPct val="0"/>
              </a:spcAft>
              <a:buClr>
                <a:srgbClr val="000000"/>
              </a:buClr>
              <a:buSzPct val="100000"/>
            </a:pPr>
            <a:r>
              <a:rPr lang="en-US" altLang="en-US" sz="2800"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WAS AN </a:t>
            </a:r>
            <a:r>
              <a:rPr lang="en-US" altLang="en-US" sz="28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ACID</a:t>
            </a:r>
            <a:r>
              <a:rPr lang="en-US" altLang="en-US" sz="2800"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THE PREVIOUS REACTION. ???</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7" name="Rectangle 6"/>
          <p:cNvSpPr>
            <a:spLocks noChangeArrowheads="1"/>
          </p:cNvSpPr>
          <p:nvPr/>
        </p:nvSpPr>
        <p:spPr bwMode="auto">
          <a:xfrm>
            <a:off x="1371600" y="0"/>
            <a:ext cx="6400800" cy="762000"/>
          </a:xfrm>
          <a:prstGeom prst="rect">
            <a:avLst/>
          </a:prstGeom>
          <a:solidFill>
            <a:srgbClr val="FFFF00"/>
          </a:solidFill>
          <a:ln>
            <a:noFill/>
          </a:ln>
        </p:spPr>
        <p:txBody>
          <a:bodyPr lIns="90872" tIns="45436" rIns="90872" bIns="45436" anchor="ctr"/>
          <a:lstStyle>
            <a:lvl1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Brønsted-Lowry Conjugate Acid-Base Pairs</a:t>
            </a:r>
          </a:p>
        </p:txBody>
      </p:sp>
      <p:pic>
        <p:nvPicPr>
          <p:cNvPr id="8" name="Picture 7" descr="quick_check-01.eps"/>
          <p:cNvPicPr/>
          <p:nvPr/>
        </p:nvPicPr>
        <p:blipFill>
          <a:blip r:embed="rId4">
            <a:extLst>
              <a:ext uri="{28A0092B-C50C-407E-A947-70E740481C1C}">
                <a14:useLocalDpi xmlns:a14="http://schemas.microsoft.com/office/drawing/2010/main" val="0"/>
              </a:ext>
            </a:extLst>
          </a:blip>
          <a:stretch>
            <a:fillRect/>
          </a:stretch>
        </p:blipFill>
        <p:spPr>
          <a:xfrm>
            <a:off x="1" y="24765"/>
            <a:ext cx="905192" cy="889635"/>
          </a:xfrm>
          <a:prstGeom prst="rect">
            <a:avLst/>
          </a:prstGeom>
        </p:spPr>
      </p:pic>
      <p:pic>
        <p:nvPicPr>
          <p:cNvPr id="9" name="Picture 8" descr="think_about_it-01.eps"/>
          <p:cNvPicPr/>
          <p:nvPr/>
        </p:nvPicPr>
        <p:blipFill>
          <a:blip r:embed="rId5">
            <a:extLst>
              <a:ext uri="{28A0092B-C50C-407E-A947-70E740481C1C}">
                <a14:useLocalDpi xmlns:a14="http://schemas.microsoft.com/office/drawing/2010/main" val="0"/>
              </a:ext>
            </a:extLst>
          </a:blip>
          <a:stretch>
            <a:fillRect/>
          </a:stretch>
        </p:blipFill>
        <p:spPr>
          <a:xfrm>
            <a:off x="7581899" y="4283873"/>
            <a:ext cx="1409701" cy="1143000"/>
          </a:xfrm>
          <a:prstGeom prst="rect">
            <a:avLst/>
          </a:prstGeom>
        </p:spPr>
      </p:pic>
      <p:sp>
        <p:nvSpPr>
          <p:cNvPr id="4" name="Right Bracket 3">
            <a:extLst>
              <a:ext uri="{FF2B5EF4-FFF2-40B4-BE49-F238E27FC236}">
                <a16:creationId xmlns:a16="http://schemas.microsoft.com/office/drawing/2014/main" id="{0479A7C7-6EC6-4C51-B034-77379906D546}"/>
              </a:ext>
            </a:extLst>
          </p:cNvPr>
          <p:cNvSpPr/>
          <p:nvPr/>
        </p:nvSpPr>
        <p:spPr bwMode="auto">
          <a:xfrm rot="16200000">
            <a:off x="4010334" y="-104468"/>
            <a:ext cx="152400" cy="2342535"/>
          </a:xfrm>
          <a:prstGeom prst="rightBracke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anose="020B0604020202020204" pitchFamily="34" charset="0"/>
              <a:ea typeface="MS PGothic" panose="020B0600070205080204" pitchFamily="34" charset="-128"/>
            </a:endParaRPr>
          </a:p>
        </p:txBody>
      </p:sp>
      <p:sp>
        <p:nvSpPr>
          <p:cNvPr id="10" name="Right Bracket 9">
            <a:extLst>
              <a:ext uri="{FF2B5EF4-FFF2-40B4-BE49-F238E27FC236}">
                <a16:creationId xmlns:a16="http://schemas.microsoft.com/office/drawing/2014/main" id="{EC0061E1-E7D4-44FB-A82A-A5EA0018961A}"/>
              </a:ext>
            </a:extLst>
          </p:cNvPr>
          <p:cNvSpPr/>
          <p:nvPr/>
        </p:nvSpPr>
        <p:spPr bwMode="auto">
          <a:xfrm rot="16200000">
            <a:off x="4102383" y="-1688820"/>
            <a:ext cx="253438" cy="5410201"/>
          </a:xfrm>
          <a:prstGeom prst="rightBracke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8679316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481">
                                            <p:txEl>
                                              <p:pRg st="1" end="1"/>
                                            </p:txEl>
                                          </p:spTgt>
                                        </p:tgtEl>
                                        <p:attrNameLst>
                                          <p:attrName>style.visibility</p:attrName>
                                        </p:attrNameLst>
                                      </p:cBhvr>
                                      <p:to>
                                        <p:strVal val="visible"/>
                                      </p:to>
                                    </p:set>
                                    <p:animEffect transition="in" filter="fade">
                                      <p:cBhvr>
                                        <p:cTn id="7" dur="500"/>
                                        <p:tgtEl>
                                          <p:spTgt spid="10548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481">
                                            <p:txEl>
                                              <p:pRg st="2" end="2"/>
                                            </p:txEl>
                                          </p:spTgt>
                                        </p:tgtEl>
                                        <p:attrNameLst>
                                          <p:attrName>style.visibility</p:attrName>
                                        </p:attrNameLst>
                                      </p:cBhvr>
                                      <p:to>
                                        <p:strVal val="visible"/>
                                      </p:to>
                                    </p:set>
                                    <p:animEffect transition="in" filter="fade">
                                      <p:cBhvr>
                                        <p:cTn id="12" dur="500"/>
                                        <p:tgtEl>
                                          <p:spTgt spid="10548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5481">
                                            <p:txEl>
                                              <p:pRg st="3" end="3"/>
                                            </p:txEl>
                                          </p:spTgt>
                                        </p:tgtEl>
                                        <p:attrNameLst>
                                          <p:attrName>style.visibility</p:attrName>
                                        </p:attrNameLst>
                                      </p:cBhvr>
                                      <p:to>
                                        <p:strVal val="visible"/>
                                      </p:to>
                                    </p:set>
                                    <p:animEffect transition="in" filter="fade">
                                      <p:cBhvr>
                                        <p:cTn id="17" dur="500"/>
                                        <p:tgtEl>
                                          <p:spTgt spid="10548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481">
                                            <p:txEl>
                                              <p:pRg st="4" end="4"/>
                                            </p:txEl>
                                          </p:spTgt>
                                        </p:tgtEl>
                                        <p:attrNameLst>
                                          <p:attrName>style.visibility</p:attrName>
                                        </p:attrNameLst>
                                      </p:cBhvr>
                                      <p:to>
                                        <p:strVal val="visible"/>
                                      </p:to>
                                    </p:set>
                                    <p:animEffect transition="in" filter="fade">
                                      <p:cBhvr>
                                        <p:cTn id="22" dur="500"/>
                                        <p:tgtEl>
                                          <p:spTgt spid="10548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5481">
                                            <p:txEl>
                                              <p:pRg st="5" end="5"/>
                                            </p:txEl>
                                          </p:spTgt>
                                        </p:tgtEl>
                                        <p:attrNameLst>
                                          <p:attrName>style.visibility</p:attrName>
                                        </p:attrNameLst>
                                      </p:cBhvr>
                                      <p:to>
                                        <p:strVal val="visible"/>
                                      </p:to>
                                    </p:set>
                                    <p:animEffect transition="in" filter="fade">
                                      <p:cBhvr>
                                        <p:cTn id="27" dur="500"/>
                                        <p:tgtEl>
                                          <p:spTgt spid="105481">
                                            <p:txEl>
                                              <p:pRg st="5" end="5"/>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05481">
                                            <p:txEl>
                                              <p:pRg st="6" end="6"/>
                                            </p:txEl>
                                          </p:spTgt>
                                        </p:tgtEl>
                                        <p:attrNameLst>
                                          <p:attrName>style.visibility</p:attrName>
                                        </p:attrNameLst>
                                      </p:cBhvr>
                                      <p:to>
                                        <p:strVal val="visible"/>
                                      </p:to>
                                    </p:set>
                                    <p:animEffect transition="in" filter="fade">
                                      <p:cBhvr>
                                        <p:cTn id="31" dur="500"/>
                                        <p:tgtEl>
                                          <p:spTgt spid="10548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7" name="Text Box 4"/>
          <p:cNvSpPr txBox="1">
            <a:spLocks noChangeArrowheads="1"/>
          </p:cNvSpPr>
          <p:nvPr/>
        </p:nvSpPr>
        <p:spPr bwMode="auto">
          <a:xfrm>
            <a:off x="152398" y="990600"/>
            <a:ext cx="8686800" cy="440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72" tIns="45436" rIns="90872" bIns="45436">
            <a:spAutoFit/>
          </a:bodyPr>
          <a:lstStyle>
            <a:lvl1pPr marL="1588"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marL="1144588" indent="-228600" defTabSz="457200">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sz="2800" dirty="0">
                <a:solidFill>
                  <a:srgbClr val="000000"/>
                </a:solidFill>
              </a:rPr>
              <a:t>A substance that can act as either an acid or a base is said to be </a:t>
            </a:r>
            <a:r>
              <a:rPr lang="en-US" altLang="en-US" sz="2800" b="1" dirty="0">
                <a:solidFill>
                  <a:srgbClr val="BBE0E3">
                    <a:lumMod val="50000"/>
                  </a:srgbClr>
                </a:solidFill>
              </a:rPr>
              <a:t>amphoteric</a:t>
            </a:r>
            <a:r>
              <a:rPr lang="en-US" altLang="en-US" sz="2800" dirty="0">
                <a:solidFill>
                  <a:srgbClr val="000000"/>
                </a:solidFill>
              </a:rPr>
              <a:t>.</a:t>
            </a:r>
          </a:p>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sz="2800" dirty="0">
                <a:solidFill>
                  <a:srgbClr val="00B0F0"/>
                </a:solidFill>
                <a:effectLst>
                  <a:outerShdw blurRad="38100" dist="38100" dir="2700000" algn="tl">
                    <a:srgbClr val="000000">
                      <a:alpha val="43137"/>
                    </a:srgbClr>
                  </a:outerShdw>
                </a:effectLst>
              </a:rPr>
              <a:t>Water is amphoteric. In the reaction with hydrochloric acid, water accepts a proton and is therefore a base.</a:t>
            </a:r>
          </a:p>
          <a:p>
            <a:pPr eaLnBrk="0" fontAlgn="base" hangingPunct="0">
              <a:spcBef>
                <a:spcPct val="50000"/>
              </a:spcBef>
              <a:spcAft>
                <a:spcPct val="0"/>
              </a:spcAft>
              <a:buClr>
                <a:srgbClr val="000000"/>
              </a:buClr>
              <a:buSzPct val="100000"/>
              <a:buFont typeface="Times New Roman" panose="02020603050405020304" pitchFamily="18" charset="0"/>
              <a:buNone/>
            </a:pPr>
            <a:endParaRPr lang="en-US" altLang="en-US" sz="2800" dirty="0">
              <a:solidFill>
                <a:srgbClr val="000000"/>
              </a:solidFill>
              <a:effectLst>
                <a:outerShdw blurRad="38100" dist="38100" dir="2700000" algn="tl">
                  <a:srgbClr val="000000">
                    <a:alpha val="43137"/>
                  </a:srgbClr>
                </a:outerShdw>
              </a:effectLst>
            </a:endParaRPr>
          </a:p>
          <a:p>
            <a:pPr eaLnBrk="0" fontAlgn="base" hangingPunct="0">
              <a:spcBef>
                <a:spcPct val="50000"/>
              </a:spcBef>
              <a:spcAft>
                <a:spcPct val="0"/>
              </a:spcAft>
              <a:buClr>
                <a:srgbClr val="000000"/>
              </a:buClr>
              <a:buSzPct val="100000"/>
              <a:buFont typeface="Times New Roman" panose="02020603050405020304" pitchFamily="18" charset="0"/>
              <a:buNone/>
            </a:pPr>
            <a:endParaRPr lang="en-US" altLang="en-US" sz="2800" dirty="0">
              <a:solidFill>
                <a:srgbClr val="000000"/>
              </a:solidFill>
            </a:endParaRPr>
          </a:p>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sz="2800" dirty="0">
                <a:solidFill>
                  <a:srgbClr val="FF0000"/>
                </a:solidFill>
                <a:effectLst>
                  <a:outerShdw blurRad="38100" dist="38100" dir="2700000" algn="tl">
                    <a:srgbClr val="000000">
                      <a:alpha val="43137"/>
                    </a:srgbClr>
                  </a:outerShdw>
                </a:effectLst>
              </a:rPr>
              <a:t>In the reaction with ammonia, water donates a proton and is therefore an acid.</a:t>
            </a:r>
          </a:p>
        </p:txBody>
      </p:sp>
      <p:sp>
        <p:nvSpPr>
          <p:cNvPr id="113669" name="Text Box 26"/>
          <p:cNvSpPr txBox="1">
            <a:spLocks noChangeArrowheads="1"/>
          </p:cNvSpPr>
          <p:nvPr/>
        </p:nvSpPr>
        <p:spPr bwMode="auto">
          <a:xfrm>
            <a:off x="1981200" y="228600"/>
            <a:ext cx="5105400" cy="534958"/>
          </a:xfrm>
          <a:prstGeom prst="rect">
            <a:avLst/>
          </a:prstGeom>
          <a:solidFill>
            <a:srgbClr val="FFFF00"/>
          </a:solidFill>
          <a:ln>
            <a:noFill/>
          </a:ln>
        </p:spPr>
        <p:txBody>
          <a:bodyPr wrap="square" lIns="90872" tIns="45436" rIns="90872" bIns="45436">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lnSpc>
                <a:spcPct val="90000"/>
              </a:lnSpc>
              <a:spcBef>
                <a:spcPct val="20000"/>
              </a:spcBef>
              <a:spcAft>
                <a:spcPct val="0"/>
              </a:spcAft>
              <a:buClr>
                <a:srgbClr val="000000"/>
              </a:buClr>
              <a:buSzPct val="100000"/>
              <a:buFont typeface="Times New Roman" panose="02020603050405020304" pitchFamily="18" charset="0"/>
              <a:buNone/>
            </a:pPr>
            <a:r>
              <a:rPr lang="en-US" altLang="en-US" sz="3200" b="1" dirty="0">
                <a:solidFill>
                  <a:srgbClr val="658B92"/>
                </a:solidFill>
              </a:rPr>
              <a:t>Amphoteric Substances</a:t>
            </a:r>
          </a:p>
        </p:txBody>
      </p:sp>
      <p:sp>
        <p:nvSpPr>
          <p:cNvPr id="2" name="Footer Placeholder 1"/>
          <p:cNvSpPr>
            <a:spLocks noGrp="1"/>
          </p:cNvSpPr>
          <p:nvPr>
            <p:ph type="ftr" sz="quarter" idx="10"/>
          </p:nvPr>
        </p:nvSpPr>
        <p:spPr>
          <a:xfrm>
            <a:off x="4871885" y="6484938"/>
            <a:ext cx="4267199" cy="304800"/>
          </a:xfrm>
        </p:spPr>
        <p:txBody>
          <a:bodyPr/>
          <a:lstStyle/>
          <a:p>
            <a:r>
              <a:rPr lang="en-US" altLang="en-US" dirty="0">
                <a:solidFill>
                  <a:srgbClr val="000000"/>
                </a:solidFill>
              </a:rPr>
              <a:t>Acids &amp; Bases</a:t>
            </a:r>
          </a:p>
        </p:txBody>
      </p:sp>
      <p:pic>
        <p:nvPicPr>
          <p:cNvPr id="7" name="Picture 6" descr="650c_1.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3048000"/>
            <a:ext cx="70866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650b_1.jpg"/>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5331" b="23150"/>
          <a:stretch/>
        </p:blipFill>
        <p:spPr bwMode="auto">
          <a:xfrm>
            <a:off x="606022" y="5406570"/>
            <a:ext cx="7631113" cy="114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6980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fade">
                                      <p:cBhvr>
                                        <p:cTn id="7" dur="500"/>
                                        <p:tgtEl>
                                          <p:spTgt spid="113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667">
                                            <p:txEl>
                                              <p:pRg st="1" end="1"/>
                                            </p:txEl>
                                          </p:spTgt>
                                        </p:tgtEl>
                                        <p:attrNameLst>
                                          <p:attrName>style.visibility</p:attrName>
                                        </p:attrNameLst>
                                      </p:cBhvr>
                                      <p:to>
                                        <p:strVal val="visible"/>
                                      </p:to>
                                    </p:set>
                                    <p:animEffect transition="in" filter="fade">
                                      <p:cBhvr>
                                        <p:cTn id="12" dur="500"/>
                                        <p:tgtEl>
                                          <p:spTgt spid="1136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667">
                                            <p:txEl>
                                              <p:pRg st="4" end="4"/>
                                            </p:txEl>
                                          </p:spTgt>
                                        </p:tgtEl>
                                        <p:attrNameLst>
                                          <p:attrName>style.visibility</p:attrName>
                                        </p:attrNameLst>
                                      </p:cBhvr>
                                      <p:to>
                                        <p:strVal val="visible"/>
                                      </p:to>
                                    </p:set>
                                    <p:animEffect transition="in" filter="fade">
                                      <p:cBhvr>
                                        <p:cTn id="22" dur="500"/>
                                        <p:tgtEl>
                                          <p:spTgt spid="11366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7" name="Text Box 4"/>
          <p:cNvSpPr txBox="1">
            <a:spLocks noChangeArrowheads="1"/>
          </p:cNvSpPr>
          <p:nvPr/>
        </p:nvSpPr>
        <p:spPr bwMode="auto">
          <a:xfrm>
            <a:off x="190500" y="1371600"/>
            <a:ext cx="8686800" cy="424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72" tIns="45436" rIns="90872" bIns="45436">
            <a:spAutoFit/>
          </a:bodyPr>
          <a:lstStyle>
            <a:lvl1pPr marL="1588"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marL="1144588" indent="-228600" defTabSz="457200">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sz="2800" dirty="0"/>
              <a:t>HCO</a:t>
            </a:r>
            <a:r>
              <a:rPr lang="en-US" sz="2800" baseline="-25000" dirty="0"/>
              <a:t>3</a:t>
            </a:r>
            <a:r>
              <a:rPr lang="en-US" sz="2800" baseline="30000" dirty="0"/>
              <a:t>-</a:t>
            </a:r>
            <a:r>
              <a:rPr lang="en-US" sz="2800" dirty="0"/>
              <a:t> </a:t>
            </a:r>
            <a:r>
              <a:rPr lang="en-US" sz="2800" baseline="-25000" dirty="0"/>
              <a:t>(aq)</a:t>
            </a:r>
            <a:r>
              <a:rPr lang="en-US" sz="2800" dirty="0"/>
              <a:t>  +  OH</a:t>
            </a:r>
            <a:r>
              <a:rPr lang="en-US" sz="2800" baseline="30000" dirty="0"/>
              <a:t>-</a:t>
            </a:r>
            <a:r>
              <a:rPr lang="en-US" sz="2800" baseline="-25000" dirty="0"/>
              <a:t> (aq)</a:t>
            </a:r>
            <a:r>
              <a:rPr lang="en-US" sz="2800" dirty="0"/>
              <a:t>  </a:t>
            </a:r>
            <a:r>
              <a:rPr lang="en-US" sz="2800" dirty="0">
                <a:sym typeface="Wingdings"/>
              </a:rPr>
              <a:t></a:t>
            </a:r>
            <a:r>
              <a:rPr lang="en-US" sz="2800" dirty="0"/>
              <a:t>  H</a:t>
            </a:r>
            <a:r>
              <a:rPr lang="en-US" sz="2800" baseline="-25000" dirty="0"/>
              <a:t>2</a:t>
            </a:r>
            <a:r>
              <a:rPr lang="en-US" sz="2800" dirty="0"/>
              <a:t>O</a:t>
            </a:r>
            <a:r>
              <a:rPr lang="en-US" sz="2800" baseline="30000" dirty="0"/>
              <a:t> </a:t>
            </a:r>
            <a:r>
              <a:rPr lang="en-US" sz="2800" baseline="-25000" dirty="0"/>
              <a:t>(aq)</a:t>
            </a:r>
            <a:r>
              <a:rPr lang="en-US" sz="2800" dirty="0"/>
              <a:t>   +   CO</a:t>
            </a:r>
            <a:r>
              <a:rPr lang="en-US" sz="2800" baseline="-25000" dirty="0"/>
              <a:t>3</a:t>
            </a:r>
            <a:r>
              <a:rPr lang="en-US" sz="2800" baseline="30000" dirty="0"/>
              <a:t>-2</a:t>
            </a:r>
            <a:r>
              <a:rPr lang="en-US" sz="2800" baseline="-25000" dirty="0"/>
              <a:t> (aq)</a:t>
            </a:r>
            <a:r>
              <a:rPr lang="en-US" sz="2800" dirty="0"/>
              <a:t>  </a:t>
            </a:r>
          </a:p>
          <a:p>
            <a:pPr>
              <a:tabLst>
                <a:tab pos="566738" algn="l"/>
                <a:tab pos="2627313" algn="l"/>
                <a:tab pos="4572000" algn="l"/>
                <a:tab pos="6516688" algn="l"/>
              </a:tabLst>
            </a:pPr>
            <a:r>
              <a:rPr lang="en-US" sz="2800" dirty="0"/>
              <a:t> 	</a:t>
            </a:r>
            <a:r>
              <a:rPr lang="en-US" sz="2800" b="1" i="1" dirty="0">
                <a:solidFill>
                  <a:srgbClr val="FF0000"/>
                </a:solidFill>
              </a:rPr>
              <a:t>ACID</a:t>
            </a:r>
            <a:r>
              <a:rPr lang="en-US" sz="2800" i="1" dirty="0"/>
              <a:t>	base	acid	base</a:t>
            </a:r>
            <a:endParaRPr lang="en-US" sz="2800" dirty="0"/>
          </a:p>
          <a:p>
            <a:r>
              <a:rPr lang="en-US" sz="2800" dirty="0"/>
              <a:t> </a:t>
            </a:r>
          </a:p>
          <a:p>
            <a:pPr algn="ctr"/>
            <a:r>
              <a:rPr lang="en-US" sz="2800" dirty="0"/>
              <a:t>HF </a:t>
            </a:r>
            <a:r>
              <a:rPr lang="en-US" sz="2800" baseline="-25000" dirty="0"/>
              <a:t>(aq)</a:t>
            </a:r>
            <a:r>
              <a:rPr lang="en-US" sz="2800" dirty="0"/>
              <a:t>  +  HCO</a:t>
            </a:r>
            <a:r>
              <a:rPr lang="en-US" sz="2800" baseline="-25000" dirty="0"/>
              <a:t>3</a:t>
            </a:r>
            <a:r>
              <a:rPr lang="en-US" sz="2800" baseline="30000" dirty="0"/>
              <a:t>-</a:t>
            </a:r>
            <a:r>
              <a:rPr lang="en-US" sz="2800" dirty="0"/>
              <a:t> </a:t>
            </a:r>
            <a:r>
              <a:rPr lang="en-US" sz="2800" baseline="-25000" dirty="0"/>
              <a:t>(aq)</a:t>
            </a:r>
            <a:r>
              <a:rPr lang="en-US" sz="2800" dirty="0"/>
              <a:t>  </a:t>
            </a:r>
            <a:r>
              <a:rPr lang="en-US" sz="2800" dirty="0">
                <a:sym typeface="Wingdings"/>
              </a:rPr>
              <a:t></a:t>
            </a:r>
            <a:r>
              <a:rPr lang="en-US" sz="2800" dirty="0"/>
              <a:t>  H</a:t>
            </a:r>
            <a:r>
              <a:rPr lang="en-US" sz="2800" baseline="-25000" dirty="0"/>
              <a:t>2</a:t>
            </a:r>
            <a:r>
              <a:rPr lang="en-US" sz="2800" dirty="0"/>
              <a:t>CO</a:t>
            </a:r>
            <a:r>
              <a:rPr lang="en-US" sz="2800" baseline="-25000" dirty="0"/>
              <a:t>3</a:t>
            </a:r>
            <a:r>
              <a:rPr lang="en-US" sz="2800" baseline="30000" dirty="0"/>
              <a:t> </a:t>
            </a:r>
            <a:r>
              <a:rPr lang="en-US" sz="2800" baseline="-25000" dirty="0"/>
              <a:t>(aq)</a:t>
            </a:r>
            <a:r>
              <a:rPr lang="en-US" sz="2800" dirty="0"/>
              <a:t>  +  F</a:t>
            </a:r>
            <a:r>
              <a:rPr lang="en-US" sz="2800" baseline="30000" dirty="0"/>
              <a:t>-</a:t>
            </a:r>
            <a:r>
              <a:rPr lang="en-US" sz="2800" dirty="0"/>
              <a:t> </a:t>
            </a:r>
            <a:r>
              <a:rPr lang="en-US" sz="2800" baseline="-25000" dirty="0"/>
              <a:t>(aq)</a:t>
            </a:r>
            <a:r>
              <a:rPr lang="en-US" sz="2800" dirty="0"/>
              <a:t>  </a:t>
            </a:r>
          </a:p>
          <a:p>
            <a:pPr>
              <a:tabLst>
                <a:tab pos="739775" algn="l"/>
                <a:tab pos="2395538" algn="l"/>
                <a:tab pos="4746625" algn="l"/>
                <a:tab pos="6807200" algn="l"/>
              </a:tabLst>
            </a:pPr>
            <a:r>
              <a:rPr lang="en-US" sz="2800" dirty="0"/>
              <a:t> 	</a:t>
            </a:r>
            <a:r>
              <a:rPr lang="en-US" sz="2800" i="1" dirty="0"/>
              <a:t>acid	</a:t>
            </a:r>
            <a:r>
              <a:rPr lang="en-US" sz="2800" b="1" i="1" dirty="0">
                <a:solidFill>
                  <a:srgbClr val="00B0F0"/>
                </a:solidFill>
              </a:rPr>
              <a:t>BASE</a:t>
            </a:r>
            <a:r>
              <a:rPr lang="en-US" sz="2800" i="1" dirty="0"/>
              <a:t>	acid	base</a:t>
            </a:r>
            <a:endParaRPr lang="en-US" sz="2800" dirty="0"/>
          </a:p>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sz="2800" dirty="0">
                <a:solidFill>
                  <a:srgbClr val="7030A0"/>
                </a:solidFill>
              </a:rPr>
              <a:t>Notice that bicarbonate can act as an </a:t>
            </a:r>
            <a:r>
              <a:rPr lang="en-US" altLang="en-US" sz="2800" dirty="0">
                <a:solidFill>
                  <a:srgbClr val="FF0000"/>
                </a:solidFill>
              </a:rPr>
              <a:t>acid (donate an H+) </a:t>
            </a:r>
            <a:r>
              <a:rPr lang="en-US" altLang="en-US" sz="2800" dirty="0">
                <a:solidFill>
                  <a:srgbClr val="7030A0"/>
                </a:solidFill>
              </a:rPr>
              <a:t>or a </a:t>
            </a:r>
            <a:r>
              <a:rPr lang="en-US" altLang="en-US" sz="2800" dirty="0">
                <a:solidFill>
                  <a:srgbClr val="00B0F0"/>
                </a:solidFill>
              </a:rPr>
              <a:t>base (accept the H+)</a:t>
            </a:r>
            <a:r>
              <a:rPr lang="en-US" altLang="en-US" sz="2800" dirty="0">
                <a:solidFill>
                  <a:srgbClr val="7030A0"/>
                </a:solidFill>
              </a:rPr>
              <a:t>.</a:t>
            </a:r>
          </a:p>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i="1" dirty="0">
                <a:solidFill>
                  <a:srgbClr val="7030A0"/>
                </a:solidFill>
                <a:latin typeface="Times New Roman" panose="02020603050405020304" pitchFamily="18" charset="0"/>
                <a:cs typeface="Times New Roman" panose="02020603050405020304" pitchFamily="18" charset="0"/>
              </a:rPr>
              <a:t>The bicarbonate – carbonic acid relationship acts as a buffer in our bloodstream, maintaining pH and CO</a:t>
            </a:r>
            <a:r>
              <a:rPr lang="en-US" altLang="en-US" i="1" baseline="-25000" dirty="0">
                <a:solidFill>
                  <a:srgbClr val="7030A0"/>
                </a:solidFill>
                <a:latin typeface="Times New Roman" panose="02020603050405020304" pitchFamily="18" charset="0"/>
                <a:cs typeface="Times New Roman" panose="02020603050405020304" pitchFamily="18" charset="0"/>
              </a:rPr>
              <a:t>2</a:t>
            </a:r>
            <a:r>
              <a:rPr lang="en-US" altLang="en-US" i="1" dirty="0">
                <a:solidFill>
                  <a:srgbClr val="7030A0"/>
                </a:solidFill>
                <a:latin typeface="Times New Roman" panose="02020603050405020304" pitchFamily="18" charset="0"/>
                <a:cs typeface="Times New Roman" panose="02020603050405020304" pitchFamily="18" charset="0"/>
              </a:rPr>
              <a:t> levels of the blood .</a:t>
            </a:r>
          </a:p>
        </p:txBody>
      </p:sp>
      <p:sp>
        <p:nvSpPr>
          <p:cNvPr id="113669" name="Text Box 26"/>
          <p:cNvSpPr txBox="1">
            <a:spLocks noChangeArrowheads="1"/>
          </p:cNvSpPr>
          <p:nvPr/>
        </p:nvSpPr>
        <p:spPr bwMode="auto">
          <a:xfrm>
            <a:off x="1981200" y="228600"/>
            <a:ext cx="5105400" cy="534958"/>
          </a:xfrm>
          <a:prstGeom prst="rect">
            <a:avLst/>
          </a:prstGeom>
          <a:solidFill>
            <a:srgbClr val="FFFF00"/>
          </a:solidFill>
          <a:ln>
            <a:noFill/>
          </a:ln>
        </p:spPr>
        <p:txBody>
          <a:bodyPr wrap="square" lIns="90872" tIns="45436" rIns="90872" bIns="45436">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lnSpc>
                <a:spcPct val="90000"/>
              </a:lnSpc>
              <a:spcBef>
                <a:spcPct val="20000"/>
              </a:spcBef>
              <a:spcAft>
                <a:spcPct val="0"/>
              </a:spcAft>
              <a:buClr>
                <a:srgbClr val="000000"/>
              </a:buClr>
              <a:buSzPct val="100000"/>
              <a:buFont typeface="Times New Roman" panose="02020603050405020304" pitchFamily="18" charset="0"/>
              <a:buNone/>
            </a:pPr>
            <a:r>
              <a:rPr lang="en-US" altLang="en-US" sz="3200" b="1" dirty="0">
                <a:solidFill>
                  <a:srgbClr val="658B92"/>
                </a:solidFill>
              </a:rPr>
              <a:t>Amphoteric Substances</a:t>
            </a:r>
          </a:p>
        </p:txBody>
      </p:sp>
      <p:sp>
        <p:nvSpPr>
          <p:cNvPr id="2" name="Footer Placeholder 1"/>
          <p:cNvSpPr>
            <a:spLocks noGrp="1"/>
          </p:cNvSpPr>
          <p:nvPr>
            <p:ph type="ftr" sz="quarter" idx="10"/>
          </p:nvPr>
        </p:nvSpPr>
        <p:spPr>
          <a:xfrm>
            <a:off x="4876801" y="6529191"/>
            <a:ext cx="4267199" cy="304800"/>
          </a:xfrm>
        </p:spPr>
        <p:txBody>
          <a:bodyPr/>
          <a:lstStyle/>
          <a:p>
            <a:r>
              <a:rPr lang="en-US" altLang="en-US" dirty="0">
                <a:solidFill>
                  <a:srgbClr val="000000"/>
                </a:solidFill>
              </a:rPr>
              <a:t>Acids &amp; Bases</a:t>
            </a:r>
          </a:p>
        </p:txBody>
      </p:sp>
    </p:spTree>
    <p:extLst>
      <p:ext uri="{BB962C8B-B14F-4D97-AF65-F5344CB8AC3E}">
        <p14:creationId xmlns:p14="http://schemas.microsoft.com/office/powerpoint/2010/main" val="14501355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fade">
                                      <p:cBhvr>
                                        <p:cTn id="7" dur="500"/>
                                        <p:tgtEl>
                                          <p:spTgt spid="113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667">
                                            <p:txEl>
                                              <p:pRg st="1" end="1"/>
                                            </p:txEl>
                                          </p:spTgt>
                                        </p:tgtEl>
                                        <p:attrNameLst>
                                          <p:attrName>style.visibility</p:attrName>
                                        </p:attrNameLst>
                                      </p:cBhvr>
                                      <p:to>
                                        <p:strVal val="visible"/>
                                      </p:to>
                                    </p:set>
                                    <p:animEffect transition="in" filter="fade">
                                      <p:cBhvr>
                                        <p:cTn id="12" dur="500"/>
                                        <p:tgtEl>
                                          <p:spTgt spid="1136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667">
                                            <p:txEl>
                                              <p:pRg st="2" end="2"/>
                                            </p:txEl>
                                          </p:spTgt>
                                        </p:tgtEl>
                                        <p:attrNameLst>
                                          <p:attrName>style.visibility</p:attrName>
                                        </p:attrNameLst>
                                      </p:cBhvr>
                                      <p:to>
                                        <p:strVal val="visible"/>
                                      </p:to>
                                    </p:set>
                                    <p:animEffect transition="in" filter="fade">
                                      <p:cBhvr>
                                        <p:cTn id="17" dur="500"/>
                                        <p:tgtEl>
                                          <p:spTgt spid="1136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667">
                                            <p:txEl>
                                              <p:pRg st="3" end="3"/>
                                            </p:txEl>
                                          </p:spTgt>
                                        </p:tgtEl>
                                        <p:attrNameLst>
                                          <p:attrName>style.visibility</p:attrName>
                                        </p:attrNameLst>
                                      </p:cBhvr>
                                      <p:to>
                                        <p:strVal val="visible"/>
                                      </p:to>
                                    </p:set>
                                    <p:animEffect transition="in" filter="fade">
                                      <p:cBhvr>
                                        <p:cTn id="22" dur="500"/>
                                        <p:tgtEl>
                                          <p:spTgt spid="1136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3667">
                                            <p:txEl>
                                              <p:pRg st="4" end="4"/>
                                            </p:txEl>
                                          </p:spTgt>
                                        </p:tgtEl>
                                        <p:attrNameLst>
                                          <p:attrName>style.visibility</p:attrName>
                                        </p:attrNameLst>
                                      </p:cBhvr>
                                      <p:to>
                                        <p:strVal val="visible"/>
                                      </p:to>
                                    </p:set>
                                    <p:animEffect transition="in" filter="fade">
                                      <p:cBhvr>
                                        <p:cTn id="27" dur="500"/>
                                        <p:tgtEl>
                                          <p:spTgt spid="1136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3667">
                                            <p:txEl>
                                              <p:pRg st="5" end="5"/>
                                            </p:txEl>
                                          </p:spTgt>
                                        </p:tgtEl>
                                        <p:attrNameLst>
                                          <p:attrName>style.visibility</p:attrName>
                                        </p:attrNameLst>
                                      </p:cBhvr>
                                      <p:to>
                                        <p:strVal val="visible"/>
                                      </p:to>
                                    </p:set>
                                    <p:animEffect transition="in" filter="fade">
                                      <p:cBhvr>
                                        <p:cTn id="32" dur="500"/>
                                        <p:tgtEl>
                                          <p:spTgt spid="1136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3667">
                                            <p:txEl>
                                              <p:pRg st="6" end="6"/>
                                            </p:txEl>
                                          </p:spTgt>
                                        </p:tgtEl>
                                        <p:attrNameLst>
                                          <p:attrName>style.visibility</p:attrName>
                                        </p:attrNameLst>
                                      </p:cBhvr>
                                      <p:to>
                                        <p:strVal val="visible"/>
                                      </p:to>
                                    </p:set>
                                    <p:animEffect transition="in" filter="fade">
                                      <p:cBhvr>
                                        <p:cTn id="37" dur="500"/>
                                        <p:tgtEl>
                                          <p:spTgt spid="1136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7" name="Text Box 4"/>
          <p:cNvSpPr txBox="1">
            <a:spLocks noChangeArrowheads="1"/>
          </p:cNvSpPr>
          <p:nvPr/>
        </p:nvSpPr>
        <p:spPr bwMode="auto">
          <a:xfrm>
            <a:off x="152398" y="990600"/>
            <a:ext cx="8686800" cy="484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72" tIns="45436" rIns="90872" bIns="45436">
            <a:spAutoFit/>
          </a:bodyPr>
          <a:lstStyle>
            <a:lvl1pPr marL="1588"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marL="1144588" indent="-228600" defTabSz="457200">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2800" dirty="0">
                <a:solidFill>
                  <a:srgbClr val="00B050"/>
                </a:solidFill>
              </a:rPr>
              <a:t>Common amphoteric substances include:</a:t>
            </a:r>
          </a:p>
          <a:p>
            <a:pPr>
              <a:spcBef>
                <a:spcPts val="600"/>
              </a:spcBef>
            </a:pPr>
            <a:r>
              <a:rPr lang="en-US" sz="2800" dirty="0"/>
              <a:t>H</a:t>
            </a:r>
            <a:r>
              <a:rPr lang="en-US" sz="2800" baseline="-25000" dirty="0"/>
              <a:t>2</a:t>
            </a:r>
            <a:r>
              <a:rPr lang="en-US" sz="2800" dirty="0"/>
              <a:t>O,   HSO</a:t>
            </a:r>
            <a:r>
              <a:rPr lang="en-US" sz="2800" baseline="-25000" dirty="0"/>
              <a:t>4</a:t>
            </a:r>
            <a:r>
              <a:rPr lang="en-US" sz="2800" baseline="30000" dirty="0"/>
              <a:t>-</a:t>
            </a:r>
            <a:r>
              <a:rPr lang="en-US" sz="2800" dirty="0"/>
              <a:t>,   H</a:t>
            </a:r>
            <a:r>
              <a:rPr lang="en-US" sz="2800" baseline="-25000" dirty="0"/>
              <a:t>2</a:t>
            </a:r>
            <a:r>
              <a:rPr lang="en-US" sz="2800" dirty="0"/>
              <a:t>PO</a:t>
            </a:r>
            <a:r>
              <a:rPr lang="en-US" sz="2800" baseline="-25000" dirty="0"/>
              <a:t>4</a:t>
            </a:r>
            <a:r>
              <a:rPr lang="en-US" sz="2800" baseline="30000" dirty="0"/>
              <a:t>-</a:t>
            </a:r>
            <a:r>
              <a:rPr lang="en-US" sz="2800" dirty="0"/>
              <a:t>,   HS</a:t>
            </a:r>
            <a:r>
              <a:rPr lang="en-US" sz="2800" baseline="30000" dirty="0"/>
              <a:t>-</a:t>
            </a:r>
            <a:r>
              <a:rPr lang="en-US" sz="2800" dirty="0"/>
              <a:t>    [Reference Table L]</a:t>
            </a:r>
          </a:p>
          <a:p>
            <a:r>
              <a:rPr lang="en-US" sz="2800" dirty="0"/>
              <a:t> </a:t>
            </a:r>
          </a:p>
          <a:p>
            <a:pPr algn="ctr">
              <a:spcBef>
                <a:spcPts val="1800"/>
              </a:spcBef>
            </a:pPr>
            <a:r>
              <a:rPr lang="en-US" sz="4000" dirty="0"/>
              <a:t>H</a:t>
            </a:r>
            <a:r>
              <a:rPr lang="en-US" sz="4000" baseline="-25000" dirty="0"/>
              <a:t>3</a:t>
            </a:r>
            <a:r>
              <a:rPr lang="en-US" sz="4000" dirty="0"/>
              <a:t>O</a:t>
            </a:r>
            <a:r>
              <a:rPr lang="en-US" sz="4000" baseline="30000" dirty="0"/>
              <a:t>+</a:t>
            </a:r>
            <a:r>
              <a:rPr lang="en-US" sz="4000" baseline="-25000" dirty="0"/>
              <a:t>  </a:t>
            </a:r>
            <a:r>
              <a:rPr lang="en-US" sz="4000" dirty="0"/>
              <a:t>… </a:t>
            </a:r>
            <a:r>
              <a:rPr lang="en-US" sz="4000" dirty="0">
                <a:solidFill>
                  <a:srgbClr val="FF0000"/>
                </a:solidFill>
              </a:rPr>
              <a:t>H</a:t>
            </a:r>
            <a:r>
              <a:rPr lang="en-US" sz="4000" baseline="-25000" dirty="0">
                <a:solidFill>
                  <a:srgbClr val="FF0000"/>
                </a:solidFill>
              </a:rPr>
              <a:t>2</a:t>
            </a:r>
            <a:r>
              <a:rPr lang="en-US" sz="4000" dirty="0">
                <a:solidFill>
                  <a:srgbClr val="FF0000"/>
                </a:solidFill>
              </a:rPr>
              <a:t>O</a:t>
            </a:r>
            <a:r>
              <a:rPr lang="en-US" sz="4000" dirty="0"/>
              <a:t>  … OH</a:t>
            </a:r>
            <a:r>
              <a:rPr lang="en-US" sz="4000" baseline="30000" dirty="0"/>
              <a:t>-</a:t>
            </a:r>
            <a:r>
              <a:rPr lang="en-US" sz="4000" baseline="-25000" dirty="0"/>
              <a:t> </a:t>
            </a:r>
            <a:endParaRPr lang="en-US" sz="4000" dirty="0"/>
          </a:p>
          <a:p>
            <a:pPr algn="ctr">
              <a:spcBef>
                <a:spcPts val="1800"/>
              </a:spcBef>
              <a:tabLst>
                <a:tab pos="566738" algn="l"/>
                <a:tab pos="2627313" algn="l"/>
                <a:tab pos="4572000" algn="l"/>
                <a:tab pos="6516688" algn="l"/>
              </a:tabLst>
            </a:pPr>
            <a:r>
              <a:rPr lang="en-US" sz="4000" dirty="0"/>
              <a:t>H</a:t>
            </a:r>
            <a:r>
              <a:rPr lang="en-US" sz="4000" baseline="-25000" dirty="0"/>
              <a:t>2</a:t>
            </a:r>
            <a:r>
              <a:rPr lang="en-US" sz="4000" dirty="0"/>
              <a:t>SO</a:t>
            </a:r>
            <a:r>
              <a:rPr lang="en-US" sz="4000" baseline="-25000" dirty="0"/>
              <a:t>4</a:t>
            </a:r>
            <a:r>
              <a:rPr lang="en-US" sz="4000" dirty="0"/>
              <a:t> … </a:t>
            </a:r>
            <a:r>
              <a:rPr lang="en-US" sz="4000" dirty="0">
                <a:solidFill>
                  <a:srgbClr val="0070C0"/>
                </a:solidFill>
              </a:rPr>
              <a:t>HSO</a:t>
            </a:r>
            <a:r>
              <a:rPr lang="en-US" sz="4000" baseline="-25000" dirty="0">
                <a:solidFill>
                  <a:srgbClr val="0070C0"/>
                </a:solidFill>
              </a:rPr>
              <a:t>4</a:t>
            </a:r>
            <a:r>
              <a:rPr lang="en-US" sz="4000" baseline="30000" dirty="0">
                <a:solidFill>
                  <a:srgbClr val="0070C0"/>
                </a:solidFill>
              </a:rPr>
              <a:t>-</a:t>
            </a:r>
            <a:r>
              <a:rPr lang="en-US" sz="4000" dirty="0"/>
              <a:t> … SO</a:t>
            </a:r>
            <a:r>
              <a:rPr lang="en-US" sz="4000" baseline="-25000" dirty="0"/>
              <a:t>4</a:t>
            </a:r>
            <a:r>
              <a:rPr lang="en-US" sz="4000" baseline="30000" dirty="0"/>
              <a:t>-2</a:t>
            </a:r>
          </a:p>
          <a:p>
            <a:pPr algn="ctr">
              <a:spcBef>
                <a:spcPts val="1800"/>
              </a:spcBef>
              <a:tabLst>
                <a:tab pos="566738" algn="l"/>
                <a:tab pos="2627313" algn="l"/>
                <a:tab pos="4572000" algn="l"/>
                <a:tab pos="6516688" algn="l"/>
              </a:tabLst>
            </a:pPr>
            <a:r>
              <a:rPr lang="en-US" sz="4000" dirty="0"/>
              <a:t>H</a:t>
            </a:r>
            <a:r>
              <a:rPr lang="en-US" sz="4000" baseline="-25000" dirty="0"/>
              <a:t>3</a:t>
            </a:r>
            <a:r>
              <a:rPr lang="en-US" sz="4000" dirty="0"/>
              <a:t>PO</a:t>
            </a:r>
            <a:r>
              <a:rPr lang="en-US" sz="4000" baseline="-25000" dirty="0"/>
              <a:t>4</a:t>
            </a:r>
            <a:r>
              <a:rPr lang="en-US" sz="4000" dirty="0"/>
              <a:t> … </a:t>
            </a:r>
            <a:r>
              <a:rPr lang="en-US" sz="4000" dirty="0">
                <a:solidFill>
                  <a:srgbClr val="FF0000"/>
                </a:solidFill>
              </a:rPr>
              <a:t>H</a:t>
            </a:r>
            <a:r>
              <a:rPr lang="en-US" sz="4000" baseline="-25000" dirty="0">
                <a:solidFill>
                  <a:srgbClr val="FF0000"/>
                </a:solidFill>
              </a:rPr>
              <a:t>2</a:t>
            </a:r>
            <a:r>
              <a:rPr lang="en-US" sz="4000" dirty="0">
                <a:solidFill>
                  <a:srgbClr val="FF0000"/>
                </a:solidFill>
              </a:rPr>
              <a:t>PO</a:t>
            </a:r>
            <a:r>
              <a:rPr lang="en-US" sz="4000" baseline="-25000" dirty="0">
                <a:solidFill>
                  <a:srgbClr val="FF0000"/>
                </a:solidFill>
              </a:rPr>
              <a:t>4</a:t>
            </a:r>
            <a:r>
              <a:rPr lang="en-US" sz="4000" baseline="30000" dirty="0">
                <a:solidFill>
                  <a:srgbClr val="FF0000"/>
                </a:solidFill>
              </a:rPr>
              <a:t>-</a:t>
            </a:r>
            <a:r>
              <a:rPr lang="en-US" sz="4000" dirty="0">
                <a:solidFill>
                  <a:srgbClr val="FF0000"/>
                </a:solidFill>
              </a:rPr>
              <a:t> </a:t>
            </a:r>
            <a:r>
              <a:rPr lang="en-US" sz="4000" dirty="0"/>
              <a:t>… HPO</a:t>
            </a:r>
            <a:r>
              <a:rPr lang="en-US" sz="4000" baseline="-25000" dirty="0"/>
              <a:t>4</a:t>
            </a:r>
            <a:r>
              <a:rPr lang="en-US" sz="4000" baseline="30000" dirty="0"/>
              <a:t>-2</a:t>
            </a:r>
          </a:p>
          <a:p>
            <a:pPr algn="ctr">
              <a:spcBef>
                <a:spcPts val="1800"/>
              </a:spcBef>
              <a:tabLst>
                <a:tab pos="566738" algn="l"/>
                <a:tab pos="2627313" algn="l"/>
                <a:tab pos="4572000" algn="l"/>
                <a:tab pos="6516688" algn="l"/>
              </a:tabLst>
            </a:pPr>
            <a:r>
              <a:rPr lang="en-US" sz="4000" dirty="0"/>
              <a:t>H</a:t>
            </a:r>
            <a:r>
              <a:rPr lang="en-US" sz="4000" baseline="-25000" dirty="0"/>
              <a:t>2</a:t>
            </a:r>
            <a:r>
              <a:rPr lang="en-US" sz="4000" dirty="0"/>
              <a:t>S … </a:t>
            </a:r>
            <a:r>
              <a:rPr lang="en-US" sz="4000" dirty="0">
                <a:solidFill>
                  <a:srgbClr val="0070C0"/>
                </a:solidFill>
              </a:rPr>
              <a:t>HS</a:t>
            </a:r>
            <a:r>
              <a:rPr lang="en-US" sz="4000" baseline="30000" dirty="0">
                <a:solidFill>
                  <a:srgbClr val="0070C0"/>
                </a:solidFill>
              </a:rPr>
              <a:t>- </a:t>
            </a:r>
            <a:r>
              <a:rPr lang="en-US" sz="4000" dirty="0"/>
              <a:t>… S</a:t>
            </a:r>
            <a:r>
              <a:rPr lang="en-US" sz="4000" baseline="30000" dirty="0"/>
              <a:t>-2</a:t>
            </a:r>
            <a:r>
              <a:rPr lang="en-US" sz="4000" dirty="0"/>
              <a:t> </a:t>
            </a:r>
            <a:endParaRPr lang="en-US" altLang="en-US" sz="4000" i="1" dirty="0">
              <a:solidFill>
                <a:srgbClr val="7030A0"/>
              </a:solidFill>
              <a:latin typeface="Times New Roman" panose="02020603050405020304" pitchFamily="18" charset="0"/>
              <a:cs typeface="Times New Roman" panose="02020603050405020304" pitchFamily="18" charset="0"/>
            </a:endParaRPr>
          </a:p>
        </p:txBody>
      </p:sp>
      <p:sp>
        <p:nvSpPr>
          <p:cNvPr id="113669" name="Text Box 26"/>
          <p:cNvSpPr txBox="1">
            <a:spLocks noChangeArrowheads="1"/>
          </p:cNvSpPr>
          <p:nvPr/>
        </p:nvSpPr>
        <p:spPr bwMode="auto">
          <a:xfrm>
            <a:off x="1981200" y="228600"/>
            <a:ext cx="5105400" cy="534958"/>
          </a:xfrm>
          <a:prstGeom prst="rect">
            <a:avLst/>
          </a:prstGeom>
          <a:solidFill>
            <a:srgbClr val="FFFF00"/>
          </a:solidFill>
          <a:ln>
            <a:noFill/>
          </a:ln>
        </p:spPr>
        <p:txBody>
          <a:bodyPr wrap="square" lIns="90872" tIns="45436" rIns="90872" bIns="45436">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lnSpc>
                <a:spcPct val="90000"/>
              </a:lnSpc>
              <a:spcBef>
                <a:spcPct val="20000"/>
              </a:spcBef>
              <a:spcAft>
                <a:spcPct val="0"/>
              </a:spcAft>
              <a:buClr>
                <a:srgbClr val="000000"/>
              </a:buClr>
              <a:buSzPct val="100000"/>
              <a:buFont typeface="Times New Roman" panose="02020603050405020304" pitchFamily="18" charset="0"/>
              <a:buNone/>
            </a:pPr>
            <a:r>
              <a:rPr lang="en-US" altLang="en-US" sz="3200" b="1" dirty="0">
                <a:solidFill>
                  <a:srgbClr val="658B92"/>
                </a:solidFill>
              </a:rPr>
              <a:t>Amphoteric Substances</a:t>
            </a:r>
          </a:p>
        </p:txBody>
      </p:sp>
      <p:sp>
        <p:nvSpPr>
          <p:cNvPr id="2" name="Footer Placeholder 1"/>
          <p:cNvSpPr>
            <a:spLocks noGrp="1"/>
          </p:cNvSpPr>
          <p:nvPr>
            <p:ph type="ftr" sz="quarter" idx="10"/>
          </p:nvPr>
        </p:nvSpPr>
        <p:spPr>
          <a:xfrm>
            <a:off x="4876801" y="6529191"/>
            <a:ext cx="4267199" cy="304800"/>
          </a:xfrm>
        </p:spPr>
        <p:txBody>
          <a:bodyPr/>
          <a:lstStyle/>
          <a:p>
            <a:r>
              <a:rPr lang="en-US" altLang="en-US" dirty="0">
                <a:solidFill>
                  <a:srgbClr val="000000"/>
                </a:solidFill>
              </a:rPr>
              <a:t>Acids &amp; Bases</a:t>
            </a:r>
          </a:p>
        </p:txBody>
      </p:sp>
    </p:spTree>
    <p:extLst>
      <p:ext uri="{BB962C8B-B14F-4D97-AF65-F5344CB8AC3E}">
        <p14:creationId xmlns:p14="http://schemas.microsoft.com/office/powerpoint/2010/main" val="14988553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667">
                                            <p:txEl>
                                              <p:pRg st="3" end="3"/>
                                            </p:txEl>
                                          </p:spTgt>
                                        </p:tgtEl>
                                        <p:attrNameLst>
                                          <p:attrName>style.visibility</p:attrName>
                                        </p:attrNameLst>
                                      </p:cBhvr>
                                      <p:to>
                                        <p:strVal val="visible"/>
                                      </p:to>
                                    </p:set>
                                    <p:animEffect transition="in" filter="fade">
                                      <p:cBhvr>
                                        <p:cTn id="7" dur="500"/>
                                        <p:tgtEl>
                                          <p:spTgt spid="11366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667">
                                            <p:txEl>
                                              <p:pRg st="4" end="4"/>
                                            </p:txEl>
                                          </p:spTgt>
                                        </p:tgtEl>
                                        <p:attrNameLst>
                                          <p:attrName>style.visibility</p:attrName>
                                        </p:attrNameLst>
                                      </p:cBhvr>
                                      <p:to>
                                        <p:strVal val="visible"/>
                                      </p:to>
                                    </p:set>
                                    <p:animEffect transition="in" filter="fade">
                                      <p:cBhvr>
                                        <p:cTn id="12" dur="500"/>
                                        <p:tgtEl>
                                          <p:spTgt spid="11366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667">
                                            <p:txEl>
                                              <p:pRg st="5" end="5"/>
                                            </p:txEl>
                                          </p:spTgt>
                                        </p:tgtEl>
                                        <p:attrNameLst>
                                          <p:attrName>style.visibility</p:attrName>
                                        </p:attrNameLst>
                                      </p:cBhvr>
                                      <p:to>
                                        <p:strVal val="visible"/>
                                      </p:to>
                                    </p:set>
                                    <p:animEffect transition="in" filter="fade">
                                      <p:cBhvr>
                                        <p:cTn id="17" dur="500"/>
                                        <p:tgtEl>
                                          <p:spTgt spid="11366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667">
                                            <p:txEl>
                                              <p:pRg st="6" end="6"/>
                                            </p:txEl>
                                          </p:spTgt>
                                        </p:tgtEl>
                                        <p:attrNameLst>
                                          <p:attrName>style.visibility</p:attrName>
                                        </p:attrNameLst>
                                      </p:cBhvr>
                                      <p:to>
                                        <p:strVal val="visible"/>
                                      </p:to>
                                    </p:set>
                                    <p:animEffect transition="in" filter="fade">
                                      <p:cBhvr>
                                        <p:cTn id="22" dur="500"/>
                                        <p:tgtEl>
                                          <p:spTgt spid="1136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5" name="Text Box 4"/>
          <p:cNvSpPr txBox="1">
            <a:spLocks noChangeArrowheads="1"/>
          </p:cNvSpPr>
          <p:nvPr/>
        </p:nvSpPr>
        <p:spPr bwMode="auto">
          <a:xfrm>
            <a:off x="101097" y="915178"/>
            <a:ext cx="8915400" cy="238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72" tIns="45436" rIns="90872" bIns="45436">
            <a:spAutoFit/>
          </a:bodyPr>
          <a:lstStyle>
            <a:lvl1pPr marL="339725" indent="-339725"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marL="38271450" indent="-50787300" defTabSz="457200">
              <a:defRPr sz="2400">
                <a:solidFill>
                  <a:schemeClr val="tx1"/>
                </a:solidFill>
                <a:latin typeface="Arial" panose="020B0604020202020204" pitchFamily="34" charset="0"/>
                <a:ea typeface="MS PGothic" panose="020B0600070205080204" pitchFamily="34" charset="-128"/>
              </a:defRPr>
            </a:lvl5pPr>
            <a:lvl6pPr marL="387286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91858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96430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401002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6350" lvl="0" indent="7938">
              <a:spcBef>
                <a:spcPts val="600"/>
              </a:spcBef>
            </a:pPr>
            <a:r>
              <a:rPr lang="en-US" dirty="0">
                <a:solidFill>
                  <a:srgbClr val="00B050"/>
                </a:solidFill>
              </a:rPr>
              <a:t>The Arrhenius theory is the most restricted “acid-base” explanation since an acid must possess an H</a:t>
            </a:r>
            <a:r>
              <a:rPr lang="en-US" baseline="30000" dirty="0">
                <a:solidFill>
                  <a:srgbClr val="00B050"/>
                </a:solidFill>
              </a:rPr>
              <a:t>+</a:t>
            </a:r>
            <a:r>
              <a:rPr lang="en-US" dirty="0">
                <a:solidFill>
                  <a:srgbClr val="00B050"/>
                </a:solidFill>
              </a:rPr>
              <a:t> ion and a base must possess an OH</a:t>
            </a:r>
            <a:r>
              <a:rPr lang="en-US" baseline="30000" dirty="0">
                <a:solidFill>
                  <a:srgbClr val="00B050"/>
                </a:solidFill>
              </a:rPr>
              <a:t>-</a:t>
            </a:r>
            <a:r>
              <a:rPr lang="en-US" dirty="0">
                <a:solidFill>
                  <a:srgbClr val="00B050"/>
                </a:solidFill>
              </a:rPr>
              <a:t> ion.</a:t>
            </a:r>
          </a:p>
          <a:p>
            <a:pPr marL="6350" lvl="0" indent="7938">
              <a:spcBef>
                <a:spcPts val="600"/>
              </a:spcBef>
            </a:pPr>
            <a:r>
              <a:rPr lang="en-US" dirty="0">
                <a:solidFill>
                  <a:srgbClr val="7030A0"/>
                </a:solidFill>
              </a:rPr>
              <a:t>The Bronsted-Lowry concept extended the acid-base understanding, but can only be applied to reactions involving a proton transfer [</a:t>
            </a:r>
            <a:r>
              <a:rPr lang="en-US" i="1" dirty="0">
                <a:solidFill>
                  <a:srgbClr val="7030A0"/>
                </a:solidFill>
              </a:rPr>
              <a:t>an ionizable Hydrogen atom</a:t>
            </a:r>
            <a:r>
              <a:rPr lang="en-US" dirty="0">
                <a:solidFill>
                  <a:srgbClr val="7030A0"/>
                </a:solidFill>
              </a:rPr>
              <a:t>]</a:t>
            </a:r>
          </a:p>
        </p:txBody>
      </p:sp>
      <p:sp>
        <p:nvSpPr>
          <p:cNvPr id="7" name="Rectangle 2"/>
          <p:cNvSpPr>
            <a:spLocks noGrp="1" noChangeArrowheads="1"/>
          </p:cNvSpPr>
          <p:nvPr>
            <p:ph type="title" idx="4294967295"/>
          </p:nvPr>
        </p:nvSpPr>
        <p:spPr>
          <a:xfrm>
            <a:off x="838200" y="134257"/>
            <a:ext cx="4344988" cy="533400"/>
          </a:xfrm>
          <a:solidFill>
            <a:schemeClr val="accent6">
              <a:lumMod val="20000"/>
              <a:lumOff val="80000"/>
            </a:schemeClr>
          </a:solidFill>
        </p:spPr>
        <p:txBody>
          <a:bodyPr lIns="89433" tIns="46516" rIns="89433" bIns="46516"/>
          <a:lstStyle/>
          <a:p>
            <a:pPr algn="ctr" defTabSz="454378">
              <a:tabLst>
                <a:tab pos="0" algn="l"/>
                <a:tab pos="908766" algn="l"/>
                <a:tab pos="1817524" algn="l"/>
                <a:tab pos="2726271" algn="l"/>
                <a:tab pos="3635027" algn="l"/>
                <a:tab pos="4543787" algn="l"/>
                <a:tab pos="5452540" algn="l"/>
                <a:tab pos="6361296" algn="l"/>
                <a:tab pos="7270052" algn="l"/>
                <a:tab pos="8178805" algn="l"/>
                <a:tab pos="9087565" algn="l"/>
                <a:tab pos="9996321" algn="l"/>
              </a:tabLst>
            </a:pPr>
            <a:r>
              <a:rPr lang="en-US" altLang="en-US" dirty="0">
                <a:solidFill>
                  <a:srgbClr val="002060"/>
                </a:solidFill>
              </a:rPr>
              <a:t>Lewis Acids and Bases</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5" name="Rectangle 2"/>
          <p:cNvSpPr txBox="1">
            <a:spLocks noChangeArrowheads="1"/>
          </p:cNvSpPr>
          <p:nvPr/>
        </p:nvSpPr>
        <p:spPr bwMode="auto">
          <a:xfrm>
            <a:off x="5529943" y="127000"/>
            <a:ext cx="2516188" cy="533400"/>
          </a:xfrm>
          <a:prstGeom prst="rect">
            <a:avLst/>
          </a:prstGeom>
          <a:solidFill>
            <a:srgbClr val="FFFF00"/>
          </a:solidFill>
          <a:ln>
            <a:noFill/>
          </a:ln>
        </p:spPr>
        <p:txBody>
          <a:bodyPr vert="horz" wrap="square" lIns="89433" tIns="46516" rIns="89433" bIns="46516"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437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0876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314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175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454378">
              <a:tabLst>
                <a:tab pos="0" algn="l"/>
                <a:tab pos="908766" algn="l"/>
                <a:tab pos="1817524" algn="l"/>
                <a:tab pos="2726271" algn="l"/>
                <a:tab pos="3635027" algn="l"/>
                <a:tab pos="4543787" algn="l"/>
                <a:tab pos="5452540" algn="l"/>
                <a:tab pos="6361296" algn="l"/>
                <a:tab pos="7270052" algn="l"/>
                <a:tab pos="8178805" algn="l"/>
                <a:tab pos="9087565" algn="l"/>
                <a:tab pos="9996321" algn="l"/>
              </a:tabLst>
            </a:pPr>
            <a:r>
              <a:rPr lang="en-US" altLang="en-US" dirty="0">
                <a:solidFill>
                  <a:srgbClr val="002060"/>
                </a:solidFill>
              </a:rPr>
              <a:t>Honors</a:t>
            </a:r>
          </a:p>
        </p:txBody>
      </p:sp>
      <p:pic>
        <p:nvPicPr>
          <p:cNvPr id="3" name="Picture 2">
            <a:extLst>
              <a:ext uri="{FF2B5EF4-FFF2-40B4-BE49-F238E27FC236}">
                <a16:creationId xmlns:a16="http://schemas.microsoft.com/office/drawing/2014/main" id="{47428EFF-9B38-4345-A750-3191DE11336E}"/>
              </a:ext>
            </a:extLst>
          </p:cNvPr>
          <p:cNvPicPr>
            <a:picLocks noChangeAspect="1"/>
          </p:cNvPicPr>
          <p:nvPr/>
        </p:nvPicPr>
        <p:blipFill>
          <a:blip r:embed="rId3"/>
          <a:stretch>
            <a:fillRect/>
          </a:stretch>
        </p:blipFill>
        <p:spPr>
          <a:xfrm>
            <a:off x="482800" y="3635106"/>
            <a:ext cx="8151994" cy="2881223"/>
          </a:xfrm>
          <a:prstGeom prst="rect">
            <a:avLst/>
          </a:prstGeom>
        </p:spPr>
      </p:pic>
    </p:spTree>
    <p:extLst>
      <p:ext uri="{BB962C8B-B14F-4D97-AF65-F5344CB8AC3E}">
        <p14:creationId xmlns:p14="http://schemas.microsoft.com/office/powerpoint/2010/main" val="32460362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fade">
                                      <p:cBhvr>
                                        <p:cTn id="7" dur="500"/>
                                        <p:tgtEl>
                                          <p:spTgt spid="125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955">
                                            <p:txEl>
                                              <p:pRg st="1" end="1"/>
                                            </p:txEl>
                                          </p:spTgt>
                                        </p:tgtEl>
                                        <p:attrNameLst>
                                          <p:attrName>style.visibility</p:attrName>
                                        </p:attrNameLst>
                                      </p:cBhvr>
                                      <p:to>
                                        <p:strVal val="visible"/>
                                      </p:to>
                                    </p:set>
                                    <p:animEffect transition="in" filter="fade">
                                      <p:cBhvr>
                                        <p:cTn id="12" dur="500"/>
                                        <p:tgtEl>
                                          <p:spTgt spid="1259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5" name="Text Box 4"/>
          <p:cNvSpPr txBox="1">
            <a:spLocks noChangeArrowheads="1"/>
          </p:cNvSpPr>
          <p:nvPr/>
        </p:nvSpPr>
        <p:spPr bwMode="auto">
          <a:xfrm>
            <a:off x="76200" y="838200"/>
            <a:ext cx="8915400" cy="29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72" tIns="45436" rIns="90872" bIns="45436">
            <a:spAutoFit/>
          </a:bodyPr>
          <a:lstStyle>
            <a:lvl1pPr marL="339725" indent="-339725"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marL="38271450" indent="-50787300" defTabSz="457200">
              <a:defRPr sz="2400">
                <a:solidFill>
                  <a:schemeClr val="tx1"/>
                </a:solidFill>
                <a:latin typeface="Arial" panose="020B0604020202020204" pitchFamily="34" charset="0"/>
                <a:ea typeface="MS PGothic" panose="020B0600070205080204" pitchFamily="34" charset="-128"/>
              </a:defRPr>
            </a:lvl5pPr>
            <a:lvl6pPr marL="387286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91858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96430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401002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231775" indent="0">
              <a:spcBef>
                <a:spcPts val="1200"/>
              </a:spcBef>
            </a:pPr>
            <a:r>
              <a:rPr lang="en-US" altLang="en-US" sz="2800" dirty="0">
                <a:solidFill>
                  <a:srgbClr val="000000"/>
                </a:solidFill>
              </a:rPr>
              <a:t>A </a:t>
            </a:r>
            <a:r>
              <a:rPr lang="en-US" altLang="en-US" sz="2800" b="1" dirty="0">
                <a:solidFill>
                  <a:srgbClr val="FF0000"/>
                </a:solidFill>
              </a:rPr>
              <a:t>Lewis acid</a:t>
            </a:r>
            <a:r>
              <a:rPr lang="en-US" altLang="en-US" sz="2800" dirty="0">
                <a:solidFill>
                  <a:srgbClr val="FF0000"/>
                </a:solidFill>
              </a:rPr>
              <a:t> </a:t>
            </a:r>
            <a:r>
              <a:rPr lang="en-US" altLang="en-US" sz="2800" dirty="0">
                <a:solidFill>
                  <a:srgbClr val="000000"/>
                </a:solidFill>
              </a:rPr>
              <a:t>is a substance that can </a:t>
            </a:r>
            <a:r>
              <a:rPr lang="en-US" altLang="en-US" sz="2800" u="sng" dirty="0">
                <a:solidFill>
                  <a:srgbClr val="FF0000"/>
                </a:solidFill>
              </a:rPr>
              <a:t>accept</a:t>
            </a:r>
            <a:r>
              <a:rPr lang="en-US" altLang="en-US" sz="2800" dirty="0">
                <a:solidFill>
                  <a:srgbClr val="FF0000"/>
                </a:solidFill>
              </a:rPr>
              <a:t> a pair of electrons</a:t>
            </a:r>
            <a:r>
              <a:rPr lang="en-US" altLang="en-US" sz="2800" dirty="0">
                <a:solidFill>
                  <a:srgbClr val="000000"/>
                </a:solidFill>
              </a:rPr>
              <a:t> to form a covalent bond.</a:t>
            </a:r>
          </a:p>
          <a:p>
            <a:pPr marL="231775" indent="0" eaLnBrk="0" fontAlgn="base" hangingPunct="0">
              <a:spcBef>
                <a:spcPct val="50000"/>
              </a:spcBef>
              <a:spcAft>
                <a:spcPct val="0"/>
              </a:spcAft>
              <a:buClr>
                <a:srgbClr val="000000"/>
              </a:buClr>
              <a:buSzPct val="100000"/>
            </a:pPr>
            <a:r>
              <a:rPr lang="en-US" altLang="en-US" sz="2800" dirty="0">
                <a:solidFill>
                  <a:srgbClr val="000000"/>
                </a:solidFill>
              </a:rPr>
              <a:t>A </a:t>
            </a:r>
            <a:r>
              <a:rPr lang="en-US" altLang="en-US" sz="2800" b="1" dirty="0">
                <a:solidFill>
                  <a:srgbClr val="00B0F0"/>
                </a:solidFill>
              </a:rPr>
              <a:t>Lewis base</a:t>
            </a:r>
            <a:r>
              <a:rPr lang="en-US" altLang="en-US" sz="2800" dirty="0">
                <a:solidFill>
                  <a:srgbClr val="00B0F0"/>
                </a:solidFill>
              </a:rPr>
              <a:t> </a:t>
            </a:r>
            <a:r>
              <a:rPr lang="en-US" altLang="en-US" sz="2800" dirty="0">
                <a:solidFill>
                  <a:srgbClr val="000000"/>
                </a:solidFill>
              </a:rPr>
              <a:t>is a substance that can </a:t>
            </a:r>
            <a:r>
              <a:rPr lang="en-US" altLang="en-US" sz="2800" u="sng" dirty="0">
                <a:solidFill>
                  <a:srgbClr val="00B0F0"/>
                </a:solidFill>
              </a:rPr>
              <a:t>donate</a:t>
            </a:r>
            <a:r>
              <a:rPr lang="en-US" altLang="en-US" sz="2800" dirty="0">
                <a:solidFill>
                  <a:srgbClr val="00B0F0"/>
                </a:solidFill>
              </a:rPr>
              <a:t> a pair of electrons </a:t>
            </a:r>
            <a:r>
              <a:rPr lang="en-US" altLang="en-US" sz="2800" dirty="0">
                <a:solidFill>
                  <a:srgbClr val="000000"/>
                </a:solidFill>
              </a:rPr>
              <a:t>to form a covalent bond. </a:t>
            </a:r>
          </a:p>
          <a:p>
            <a:pPr marL="231775" indent="0" eaLnBrk="0" fontAlgn="base" hangingPunct="0">
              <a:spcBef>
                <a:spcPct val="50000"/>
              </a:spcBef>
              <a:spcAft>
                <a:spcPct val="0"/>
              </a:spcAft>
              <a:buClr>
                <a:srgbClr val="000000"/>
              </a:buClr>
              <a:buSzPct val="100000"/>
            </a:pPr>
            <a:r>
              <a:rPr lang="en-US" altLang="en-US" i="1" dirty="0">
                <a:solidFill>
                  <a:srgbClr val="7030A0"/>
                </a:solidFill>
                <a:latin typeface="Times New Roman" panose="02020603050405020304" pitchFamily="18" charset="0"/>
                <a:cs typeface="Times New Roman" panose="02020603050405020304" pitchFamily="18" charset="0"/>
              </a:rPr>
              <a:t>Note that acids now “accept” rather than “donate” since electrons are opposite protons (H+).</a:t>
            </a:r>
          </a:p>
        </p:txBody>
      </p:sp>
      <p:sp>
        <p:nvSpPr>
          <p:cNvPr id="7" name="Rectangle 2"/>
          <p:cNvSpPr>
            <a:spLocks noGrp="1" noChangeArrowheads="1"/>
          </p:cNvSpPr>
          <p:nvPr>
            <p:ph type="title" idx="4294967295"/>
          </p:nvPr>
        </p:nvSpPr>
        <p:spPr>
          <a:xfrm>
            <a:off x="838200" y="134257"/>
            <a:ext cx="4344988" cy="533400"/>
          </a:xfrm>
          <a:solidFill>
            <a:schemeClr val="accent6">
              <a:lumMod val="20000"/>
              <a:lumOff val="80000"/>
            </a:schemeClr>
          </a:solidFill>
        </p:spPr>
        <p:txBody>
          <a:bodyPr lIns="89433" tIns="46516" rIns="89433" bIns="46516"/>
          <a:lstStyle/>
          <a:p>
            <a:pPr algn="ctr" defTabSz="454378">
              <a:tabLst>
                <a:tab pos="0" algn="l"/>
                <a:tab pos="908766" algn="l"/>
                <a:tab pos="1817524" algn="l"/>
                <a:tab pos="2726271" algn="l"/>
                <a:tab pos="3635027" algn="l"/>
                <a:tab pos="4543787" algn="l"/>
                <a:tab pos="5452540" algn="l"/>
                <a:tab pos="6361296" algn="l"/>
                <a:tab pos="7270052" algn="l"/>
                <a:tab pos="8178805" algn="l"/>
                <a:tab pos="9087565" algn="l"/>
                <a:tab pos="9996321" algn="l"/>
              </a:tabLst>
            </a:pPr>
            <a:r>
              <a:rPr lang="en-US" altLang="en-US" dirty="0">
                <a:solidFill>
                  <a:srgbClr val="002060"/>
                </a:solidFill>
              </a:rPr>
              <a:t>Lewis Acids and Bases</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5" name="Rectangle 2"/>
          <p:cNvSpPr txBox="1">
            <a:spLocks noChangeArrowheads="1"/>
          </p:cNvSpPr>
          <p:nvPr/>
        </p:nvSpPr>
        <p:spPr bwMode="auto">
          <a:xfrm>
            <a:off x="5529943" y="127000"/>
            <a:ext cx="2516188" cy="533400"/>
          </a:xfrm>
          <a:prstGeom prst="rect">
            <a:avLst/>
          </a:prstGeom>
          <a:solidFill>
            <a:srgbClr val="FFFF00"/>
          </a:solidFill>
          <a:ln>
            <a:noFill/>
          </a:ln>
        </p:spPr>
        <p:txBody>
          <a:bodyPr vert="horz" wrap="square" lIns="89433" tIns="46516" rIns="89433" bIns="46516"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437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0876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314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175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454378">
              <a:tabLst>
                <a:tab pos="0" algn="l"/>
                <a:tab pos="908766" algn="l"/>
                <a:tab pos="1817524" algn="l"/>
                <a:tab pos="2726271" algn="l"/>
                <a:tab pos="3635027" algn="l"/>
                <a:tab pos="4543787" algn="l"/>
                <a:tab pos="5452540" algn="l"/>
                <a:tab pos="6361296" algn="l"/>
                <a:tab pos="7270052" algn="l"/>
                <a:tab pos="8178805" algn="l"/>
                <a:tab pos="9087565" algn="l"/>
                <a:tab pos="9996321" algn="l"/>
              </a:tabLst>
            </a:pPr>
            <a:r>
              <a:rPr lang="en-US" altLang="en-US" dirty="0">
                <a:solidFill>
                  <a:srgbClr val="002060"/>
                </a:solidFill>
              </a:rPr>
              <a:t>Honors</a:t>
            </a:r>
          </a:p>
        </p:txBody>
      </p:sp>
      <p:pic>
        <p:nvPicPr>
          <p:cNvPr id="3" name="Picture 2">
            <a:extLst>
              <a:ext uri="{FF2B5EF4-FFF2-40B4-BE49-F238E27FC236}">
                <a16:creationId xmlns:a16="http://schemas.microsoft.com/office/drawing/2014/main" id="{9F080D16-FF45-45C6-9825-0DA678461B1A}"/>
              </a:ext>
            </a:extLst>
          </p:cNvPr>
          <p:cNvPicPr>
            <a:picLocks noChangeAspect="1"/>
          </p:cNvPicPr>
          <p:nvPr/>
        </p:nvPicPr>
        <p:blipFill>
          <a:blip r:embed="rId3"/>
          <a:stretch>
            <a:fillRect/>
          </a:stretch>
        </p:blipFill>
        <p:spPr>
          <a:xfrm>
            <a:off x="1981200" y="3879525"/>
            <a:ext cx="5257800" cy="2673675"/>
          </a:xfrm>
          <a:prstGeom prst="rect">
            <a:avLst/>
          </a:prstGeom>
        </p:spPr>
      </p:pic>
    </p:spTree>
    <p:extLst>
      <p:ext uri="{BB962C8B-B14F-4D97-AF65-F5344CB8AC3E}">
        <p14:creationId xmlns:p14="http://schemas.microsoft.com/office/powerpoint/2010/main" val="24156425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fade">
                                      <p:cBhvr>
                                        <p:cTn id="7" dur="500"/>
                                        <p:tgtEl>
                                          <p:spTgt spid="125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955">
                                            <p:txEl>
                                              <p:pRg st="1" end="1"/>
                                            </p:txEl>
                                          </p:spTgt>
                                        </p:tgtEl>
                                        <p:attrNameLst>
                                          <p:attrName>style.visibility</p:attrName>
                                        </p:attrNameLst>
                                      </p:cBhvr>
                                      <p:to>
                                        <p:strVal val="visible"/>
                                      </p:to>
                                    </p:set>
                                    <p:animEffect transition="in" filter="fade">
                                      <p:cBhvr>
                                        <p:cTn id="17" dur="500"/>
                                        <p:tgtEl>
                                          <p:spTgt spid="1259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5955">
                                            <p:txEl>
                                              <p:pRg st="2" end="2"/>
                                            </p:txEl>
                                          </p:spTgt>
                                        </p:tgtEl>
                                        <p:attrNameLst>
                                          <p:attrName>style.visibility</p:attrName>
                                        </p:attrNameLst>
                                      </p:cBhvr>
                                      <p:to>
                                        <p:strVal val="visible"/>
                                      </p:to>
                                    </p:set>
                                    <p:animEffect transition="in" filter="fade">
                                      <p:cBhvr>
                                        <p:cTn id="22" dur="500"/>
                                        <p:tgtEl>
                                          <p:spTgt spid="1259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5" name="Text Box 4"/>
          <p:cNvSpPr txBox="1">
            <a:spLocks noChangeArrowheads="1"/>
          </p:cNvSpPr>
          <p:nvPr/>
        </p:nvSpPr>
        <p:spPr bwMode="auto">
          <a:xfrm>
            <a:off x="76200" y="838200"/>
            <a:ext cx="8915400" cy="52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72" tIns="45436" rIns="90872" bIns="45436">
            <a:spAutoFit/>
          </a:bodyPr>
          <a:lstStyle>
            <a:lvl1pPr marL="339725" indent="-339725"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marL="38271450" indent="-50787300" defTabSz="457200">
              <a:defRPr sz="2400">
                <a:solidFill>
                  <a:schemeClr val="tx1"/>
                </a:solidFill>
                <a:latin typeface="Arial" panose="020B0604020202020204" pitchFamily="34" charset="0"/>
                <a:ea typeface="MS PGothic" panose="020B0600070205080204" pitchFamily="34" charset="-128"/>
              </a:defRPr>
            </a:lvl5pPr>
            <a:lvl6pPr marL="387286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91858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96430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401002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pPr>
            <a:r>
              <a:rPr lang="en-US" altLang="en-US" sz="2800" dirty="0">
                <a:solidFill>
                  <a:srgbClr val="0070C0"/>
                </a:solidFill>
              </a:rPr>
              <a:t>This table compares the definitions of acids and bases.</a:t>
            </a:r>
          </a:p>
        </p:txBody>
      </p:sp>
      <p:sp>
        <p:nvSpPr>
          <p:cNvPr id="7" name="Rectangle 2"/>
          <p:cNvSpPr>
            <a:spLocks noGrp="1" noChangeArrowheads="1"/>
          </p:cNvSpPr>
          <p:nvPr>
            <p:ph type="title" idx="4294967295"/>
          </p:nvPr>
        </p:nvSpPr>
        <p:spPr>
          <a:xfrm>
            <a:off x="838200" y="134257"/>
            <a:ext cx="4344988" cy="533400"/>
          </a:xfrm>
          <a:solidFill>
            <a:schemeClr val="accent6">
              <a:lumMod val="20000"/>
              <a:lumOff val="80000"/>
            </a:schemeClr>
          </a:solidFill>
        </p:spPr>
        <p:txBody>
          <a:bodyPr lIns="89433" tIns="46516" rIns="89433" bIns="46516"/>
          <a:lstStyle/>
          <a:p>
            <a:pPr algn="ctr" defTabSz="454378">
              <a:tabLst>
                <a:tab pos="0" algn="l"/>
                <a:tab pos="908766" algn="l"/>
                <a:tab pos="1817524" algn="l"/>
                <a:tab pos="2726271" algn="l"/>
                <a:tab pos="3635027" algn="l"/>
                <a:tab pos="4543787" algn="l"/>
                <a:tab pos="5452540" algn="l"/>
                <a:tab pos="6361296" algn="l"/>
                <a:tab pos="7270052" algn="l"/>
                <a:tab pos="8178805" algn="l"/>
                <a:tab pos="9087565" algn="l"/>
                <a:tab pos="9996321" algn="l"/>
              </a:tabLst>
            </a:pPr>
            <a:r>
              <a:rPr lang="en-US" altLang="en-US" dirty="0">
                <a:solidFill>
                  <a:srgbClr val="002060"/>
                </a:solidFill>
              </a:rPr>
              <a:t>Lewis Acids and Bases</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5" name="Rectangle 2"/>
          <p:cNvSpPr txBox="1">
            <a:spLocks noChangeArrowheads="1"/>
          </p:cNvSpPr>
          <p:nvPr/>
        </p:nvSpPr>
        <p:spPr bwMode="auto">
          <a:xfrm>
            <a:off x="5529943" y="127000"/>
            <a:ext cx="2516188" cy="533400"/>
          </a:xfrm>
          <a:prstGeom prst="rect">
            <a:avLst/>
          </a:prstGeom>
          <a:solidFill>
            <a:srgbClr val="FFFF00"/>
          </a:solidFill>
          <a:ln>
            <a:noFill/>
          </a:ln>
        </p:spPr>
        <p:txBody>
          <a:bodyPr vert="horz" wrap="square" lIns="89433" tIns="46516" rIns="89433" bIns="46516"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437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0876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314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175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454378">
              <a:tabLst>
                <a:tab pos="0" algn="l"/>
                <a:tab pos="908766" algn="l"/>
                <a:tab pos="1817524" algn="l"/>
                <a:tab pos="2726271" algn="l"/>
                <a:tab pos="3635027" algn="l"/>
                <a:tab pos="4543787" algn="l"/>
                <a:tab pos="5452540" algn="l"/>
                <a:tab pos="6361296" algn="l"/>
                <a:tab pos="7270052" algn="l"/>
                <a:tab pos="8178805" algn="l"/>
                <a:tab pos="9087565" algn="l"/>
                <a:tab pos="9996321" algn="l"/>
              </a:tabLst>
            </a:pPr>
            <a:r>
              <a:rPr lang="en-US" altLang="en-US" dirty="0">
                <a:solidFill>
                  <a:srgbClr val="002060"/>
                </a:solidFill>
              </a:rPr>
              <a:t>Honors</a:t>
            </a:r>
          </a:p>
        </p:txBody>
      </p:sp>
      <p:sp>
        <p:nvSpPr>
          <p:cNvPr id="8" name="Text Box 4"/>
          <p:cNvSpPr txBox="1">
            <a:spLocks noChangeArrowheads="1"/>
          </p:cNvSpPr>
          <p:nvPr/>
        </p:nvSpPr>
        <p:spPr bwMode="auto">
          <a:xfrm>
            <a:off x="76200" y="4648219"/>
            <a:ext cx="8915399" cy="159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72" tIns="45436" rIns="90872" bIns="45436">
            <a:spAutoFit/>
          </a:bodyPr>
          <a:lstStyle>
            <a:lvl1pPr marL="339725" indent="-339725"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marL="1082675" indent="-50787300" defTabSz="457200">
              <a:defRPr sz="2400">
                <a:solidFill>
                  <a:schemeClr val="tx1"/>
                </a:solidFill>
                <a:latin typeface="Arial" panose="020B0604020202020204" pitchFamily="34" charset="0"/>
                <a:ea typeface="MS PGothic" panose="020B0600070205080204" pitchFamily="34" charset="-128"/>
              </a:defRPr>
            </a:lvl5pPr>
            <a:lvl6pPr marL="1539875"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1997075"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454275"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2911475"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0" fontAlgn="base" hangingPunct="0">
              <a:spcBef>
                <a:spcPct val="50000"/>
              </a:spcBef>
              <a:spcAft>
                <a:spcPct val="0"/>
              </a:spcAft>
              <a:buClr>
                <a:srgbClr val="000000"/>
              </a:buClr>
              <a:buSzPct val="100000"/>
            </a:pPr>
            <a:r>
              <a:rPr lang="en-US" altLang="en-US" sz="2800" dirty="0">
                <a:solidFill>
                  <a:srgbClr val="00B050"/>
                </a:solidFill>
              </a:rPr>
              <a:t>The Lewis definition is the broadest, least restrictive. </a:t>
            </a:r>
          </a:p>
          <a:p>
            <a:pPr marL="0" indent="0" eaLnBrk="0" fontAlgn="base" hangingPunct="0">
              <a:spcBef>
                <a:spcPct val="50000"/>
              </a:spcBef>
              <a:spcAft>
                <a:spcPct val="0"/>
              </a:spcAft>
              <a:buClr>
                <a:srgbClr val="000000"/>
              </a:buClr>
              <a:buSzPct val="100000"/>
            </a:pPr>
            <a:r>
              <a:rPr lang="en-US" altLang="en-US" sz="2800" dirty="0">
                <a:solidFill>
                  <a:srgbClr val="000000"/>
                </a:solidFill>
              </a:rPr>
              <a:t>It extends to compounds that the Brønsted-Lowry theory does not classify as acids and bases.</a:t>
            </a:r>
          </a:p>
        </p:txBody>
      </p:sp>
      <p:graphicFrame>
        <p:nvGraphicFramePr>
          <p:cNvPr id="9" name="Group 5"/>
          <p:cNvGraphicFramePr>
            <a:graphicFrameLocks noGrp="1"/>
          </p:cNvGraphicFramePr>
          <p:nvPr>
            <p:extLst>
              <p:ext uri="{D42A27DB-BD31-4B8C-83A1-F6EECF244321}">
                <p14:modId xmlns:p14="http://schemas.microsoft.com/office/powerpoint/2010/main" val="4200177086"/>
              </p:ext>
            </p:extLst>
          </p:nvPr>
        </p:nvGraphicFramePr>
        <p:xfrm>
          <a:off x="381000" y="1524000"/>
          <a:ext cx="8458199" cy="2743200"/>
        </p:xfrm>
        <a:graphic>
          <a:graphicData uri="http://schemas.openxmlformats.org/drawingml/2006/table">
            <a:tbl>
              <a:tblPr/>
              <a:tblGrid>
                <a:gridCol w="2438399">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472440">
                <a:tc gridSpan="3">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5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Acid-Base Definitions</a:t>
                      </a: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2440">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Type</a:t>
                      </a:r>
                    </a:p>
                  </a:txBody>
                  <a:tcP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Acid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Base</a:t>
                      </a:r>
                    </a:p>
                  </a:txBody>
                  <a:tcP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2440">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Arrhenius</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H</a:t>
                      </a:r>
                      <a:r>
                        <a:rPr kumimoji="0" lang="en-US" altLang="en-US" sz="2500" b="0" i="0" u="none" strike="noStrike" cap="none" normalizeH="0" baseline="30000" dirty="0">
                          <a:ln>
                            <a:noFill/>
                          </a:ln>
                          <a:solidFill>
                            <a:schemeClr val="tx1"/>
                          </a:solidFill>
                          <a:effectLst/>
                          <a:latin typeface="Arial" panose="020B0604020202020204" pitchFamily="34" charset="0"/>
                          <a:ea typeface="MS PGothic" panose="020B0600070205080204" pitchFamily="34" charset="-128"/>
                        </a:rPr>
                        <a:t>+</a:t>
                      </a:r>
                      <a:r>
                        <a:rPr kumimoji="0" lang="en-US" altLang="en-US" sz="2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producer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OH</a:t>
                      </a:r>
                      <a:r>
                        <a:rPr kumimoji="0" lang="en-US" altLang="en-US" sz="2500" b="0" i="0" u="none" strike="noStrike" cap="none" normalizeH="0" baseline="30000" dirty="0">
                          <a:ln>
                            <a:noFill/>
                          </a:ln>
                          <a:solidFill>
                            <a:schemeClr val="tx1"/>
                          </a:solidFill>
                          <a:effectLst/>
                          <a:latin typeface="Arial" panose="020B0604020202020204" pitchFamily="34" charset="0"/>
                          <a:ea typeface="MS PGothic" panose="020B0600070205080204" pitchFamily="34" charset="-128"/>
                        </a:rPr>
                        <a:t>– </a:t>
                      </a:r>
                      <a:r>
                        <a:rPr kumimoji="0" lang="en-US" altLang="en-US" sz="2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producer</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2440">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Br</a:t>
                      </a:r>
                      <a:r>
                        <a:rPr kumimoji="0" lang="en-US" altLang="en-US" sz="25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ø</a:t>
                      </a:r>
                      <a:r>
                        <a:rPr kumimoji="0" lang="en-US" altLang="en-US" sz="2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nsted-Lowry</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H</a:t>
                      </a:r>
                      <a:r>
                        <a:rPr kumimoji="0" lang="en-US" altLang="en-US" sz="2500" b="0" i="0" u="none" strike="noStrike" cap="none" normalizeH="0" baseline="30000" dirty="0">
                          <a:ln>
                            <a:noFill/>
                          </a:ln>
                          <a:solidFill>
                            <a:schemeClr val="tx1"/>
                          </a:solidFill>
                          <a:effectLst/>
                          <a:latin typeface="Arial" panose="020B0604020202020204" pitchFamily="34" charset="0"/>
                          <a:ea typeface="MS PGothic" panose="020B0600070205080204" pitchFamily="34" charset="-128"/>
                        </a:rPr>
                        <a:t>+</a:t>
                      </a:r>
                      <a:r>
                        <a:rPr kumimoji="0" lang="en-US" altLang="en-US" sz="2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donor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H</a:t>
                      </a:r>
                      <a:r>
                        <a:rPr kumimoji="0" lang="en-US" altLang="en-US" sz="2500" b="0" i="0" u="none" strike="noStrike" cap="none" normalizeH="0" baseline="30000" dirty="0">
                          <a:ln>
                            <a:noFill/>
                          </a:ln>
                          <a:solidFill>
                            <a:schemeClr val="tx1"/>
                          </a:solidFill>
                          <a:effectLst/>
                          <a:latin typeface="Arial" panose="020B0604020202020204" pitchFamily="34" charset="0"/>
                          <a:ea typeface="MS PGothic" panose="020B0600070205080204" pitchFamily="34" charset="-128"/>
                        </a:rPr>
                        <a:t>+</a:t>
                      </a:r>
                      <a:r>
                        <a:rPr kumimoji="0" lang="en-US" altLang="en-US" sz="2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acceptor</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3440">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Lewis</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electron-pair acceptor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electron-pair donor</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2952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5" name="Text Box 4"/>
          <p:cNvSpPr txBox="1">
            <a:spLocks noChangeArrowheads="1"/>
          </p:cNvSpPr>
          <p:nvPr/>
        </p:nvSpPr>
        <p:spPr bwMode="auto">
          <a:xfrm>
            <a:off x="76200" y="838200"/>
            <a:ext cx="8915400" cy="424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72" tIns="45436" rIns="90872" bIns="45436">
            <a:spAutoFit/>
          </a:bodyPr>
          <a:lstStyle>
            <a:lvl1pPr marL="339725" indent="-339725"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marL="38271450" indent="-50787300" defTabSz="457200">
              <a:defRPr sz="2400">
                <a:solidFill>
                  <a:schemeClr val="tx1"/>
                </a:solidFill>
                <a:latin typeface="Arial" panose="020B0604020202020204" pitchFamily="34" charset="0"/>
                <a:ea typeface="MS PGothic" panose="020B0600070205080204" pitchFamily="34" charset="-128"/>
              </a:defRPr>
            </a:lvl5pPr>
            <a:lvl6pPr marL="387286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91858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96430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401002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3600" dirty="0">
                <a:solidFill>
                  <a:srgbClr val="00B050"/>
                </a:solidFill>
              </a:rPr>
              <a:t>Coordinate Covalent Bonds</a:t>
            </a:r>
          </a:p>
          <a:p>
            <a:pPr marL="354013" indent="-6350">
              <a:spcBef>
                <a:spcPts val="1200"/>
              </a:spcBef>
            </a:pPr>
            <a:r>
              <a:rPr lang="en-US" dirty="0"/>
              <a:t>Any reaction that leads to the formation of a coordinate covalent bond (</a:t>
            </a:r>
            <a:r>
              <a:rPr lang="en-US" i="1" dirty="0"/>
              <a:t>both e- in the bond are furnished by the same species</a:t>
            </a:r>
            <a:r>
              <a:rPr lang="en-US" dirty="0"/>
              <a:t>) is an acid-base reaction.</a:t>
            </a:r>
          </a:p>
          <a:p>
            <a:r>
              <a:rPr lang="en-US" dirty="0"/>
              <a:t> </a:t>
            </a:r>
          </a:p>
          <a:p>
            <a:r>
              <a:rPr lang="en-US" sz="3600" dirty="0">
                <a:solidFill>
                  <a:srgbClr val="00B0F0"/>
                </a:solidFill>
              </a:rPr>
              <a:t>Lewis Bases</a:t>
            </a:r>
            <a:endParaRPr lang="en-US" sz="3600" dirty="0"/>
          </a:p>
          <a:p>
            <a:pPr marL="688975">
              <a:spcBef>
                <a:spcPts val="1200"/>
              </a:spcBef>
            </a:pPr>
            <a:r>
              <a:rPr lang="en-US" dirty="0"/>
              <a:t>a.	All Br</a:t>
            </a:r>
            <a:r>
              <a:rPr lang="en-US" altLang="en-US" sz="2400" dirty="0">
                <a:solidFill>
                  <a:srgbClr val="000000"/>
                </a:solidFill>
              </a:rPr>
              <a:t>ø</a:t>
            </a:r>
            <a:r>
              <a:rPr lang="en-US" dirty="0"/>
              <a:t>nsted-Lowry bases are included, plus a few more.</a:t>
            </a:r>
          </a:p>
          <a:p>
            <a:pPr marL="688975">
              <a:spcBef>
                <a:spcPts val="1200"/>
              </a:spcBef>
            </a:pPr>
            <a:r>
              <a:rPr lang="en-US" dirty="0"/>
              <a:t>b.	All the bases must possess an unshared pair of electrons which can be donated to an acid.</a:t>
            </a:r>
          </a:p>
        </p:txBody>
      </p:sp>
      <p:sp>
        <p:nvSpPr>
          <p:cNvPr id="7" name="Rectangle 2"/>
          <p:cNvSpPr>
            <a:spLocks noGrp="1" noChangeArrowheads="1"/>
          </p:cNvSpPr>
          <p:nvPr>
            <p:ph type="title" idx="4294967295"/>
          </p:nvPr>
        </p:nvSpPr>
        <p:spPr>
          <a:xfrm>
            <a:off x="838200" y="134257"/>
            <a:ext cx="4344988" cy="533400"/>
          </a:xfrm>
          <a:solidFill>
            <a:schemeClr val="accent6">
              <a:lumMod val="20000"/>
              <a:lumOff val="80000"/>
            </a:schemeClr>
          </a:solidFill>
        </p:spPr>
        <p:txBody>
          <a:bodyPr lIns="89433" tIns="46516" rIns="89433" bIns="46516"/>
          <a:lstStyle/>
          <a:p>
            <a:pPr algn="ctr" defTabSz="454378">
              <a:tabLst>
                <a:tab pos="0" algn="l"/>
                <a:tab pos="908766" algn="l"/>
                <a:tab pos="1817524" algn="l"/>
                <a:tab pos="2726271" algn="l"/>
                <a:tab pos="3635027" algn="l"/>
                <a:tab pos="4543787" algn="l"/>
                <a:tab pos="5452540" algn="l"/>
                <a:tab pos="6361296" algn="l"/>
                <a:tab pos="7270052" algn="l"/>
                <a:tab pos="8178805" algn="l"/>
                <a:tab pos="9087565" algn="l"/>
                <a:tab pos="9996321" algn="l"/>
              </a:tabLst>
            </a:pPr>
            <a:r>
              <a:rPr lang="en-US" altLang="en-US" dirty="0">
                <a:solidFill>
                  <a:srgbClr val="002060"/>
                </a:solidFill>
              </a:rPr>
              <a:t>Lewis Acids and Bases</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5" name="Rectangle 2"/>
          <p:cNvSpPr txBox="1">
            <a:spLocks noChangeArrowheads="1"/>
          </p:cNvSpPr>
          <p:nvPr/>
        </p:nvSpPr>
        <p:spPr bwMode="auto">
          <a:xfrm>
            <a:off x="5529943" y="127000"/>
            <a:ext cx="2516188" cy="533400"/>
          </a:xfrm>
          <a:prstGeom prst="rect">
            <a:avLst/>
          </a:prstGeom>
          <a:solidFill>
            <a:srgbClr val="FFFF00"/>
          </a:solidFill>
          <a:ln>
            <a:noFill/>
          </a:ln>
        </p:spPr>
        <p:txBody>
          <a:bodyPr vert="horz" wrap="square" lIns="89433" tIns="46516" rIns="89433" bIns="46516"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437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0876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314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175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454378">
              <a:tabLst>
                <a:tab pos="0" algn="l"/>
                <a:tab pos="908766" algn="l"/>
                <a:tab pos="1817524" algn="l"/>
                <a:tab pos="2726271" algn="l"/>
                <a:tab pos="3635027" algn="l"/>
                <a:tab pos="4543787" algn="l"/>
                <a:tab pos="5452540" algn="l"/>
                <a:tab pos="6361296" algn="l"/>
                <a:tab pos="7270052" algn="l"/>
                <a:tab pos="8178805" algn="l"/>
                <a:tab pos="9087565" algn="l"/>
                <a:tab pos="9996321" algn="l"/>
              </a:tabLst>
            </a:pPr>
            <a:r>
              <a:rPr lang="en-US" altLang="en-US" dirty="0">
                <a:solidFill>
                  <a:srgbClr val="002060"/>
                </a:solidFill>
              </a:rPr>
              <a:t>Honors</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084943"/>
            <a:ext cx="5181600" cy="145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839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fade">
                                      <p:cBhvr>
                                        <p:cTn id="7" dur="500"/>
                                        <p:tgtEl>
                                          <p:spTgt spid="125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955">
                                            <p:txEl>
                                              <p:pRg st="1" end="1"/>
                                            </p:txEl>
                                          </p:spTgt>
                                        </p:tgtEl>
                                        <p:attrNameLst>
                                          <p:attrName>style.visibility</p:attrName>
                                        </p:attrNameLst>
                                      </p:cBhvr>
                                      <p:to>
                                        <p:strVal val="visible"/>
                                      </p:to>
                                    </p:set>
                                    <p:animEffect transition="in" filter="fade">
                                      <p:cBhvr>
                                        <p:cTn id="12" dur="500"/>
                                        <p:tgtEl>
                                          <p:spTgt spid="1259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955">
                                            <p:txEl>
                                              <p:pRg st="2" end="2"/>
                                            </p:txEl>
                                          </p:spTgt>
                                        </p:tgtEl>
                                        <p:attrNameLst>
                                          <p:attrName>style.visibility</p:attrName>
                                        </p:attrNameLst>
                                      </p:cBhvr>
                                      <p:to>
                                        <p:strVal val="visible"/>
                                      </p:to>
                                    </p:set>
                                    <p:animEffect transition="in" filter="fade">
                                      <p:cBhvr>
                                        <p:cTn id="17" dur="500"/>
                                        <p:tgtEl>
                                          <p:spTgt spid="1259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5955">
                                            <p:txEl>
                                              <p:pRg st="3" end="3"/>
                                            </p:txEl>
                                          </p:spTgt>
                                        </p:tgtEl>
                                        <p:attrNameLst>
                                          <p:attrName>style.visibility</p:attrName>
                                        </p:attrNameLst>
                                      </p:cBhvr>
                                      <p:to>
                                        <p:strVal val="visible"/>
                                      </p:to>
                                    </p:set>
                                    <p:animEffect transition="in" filter="fade">
                                      <p:cBhvr>
                                        <p:cTn id="22" dur="500"/>
                                        <p:tgtEl>
                                          <p:spTgt spid="1259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5955">
                                            <p:txEl>
                                              <p:pRg st="4" end="4"/>
                                            </p:txEl>
                                          </p:spTgt>
                                        </p:tgtEl>
                                        <p:attrNameLst>
                                          <p:attrName>style.visibility</p:attrName>
                                        </p:attrNameLst>
                                      </p:cBhvr>
                                      <p:to>
                                        <p:strVal val="visible"/>
                                      </p:to>
                                    </p:set>
                                    <p:animEffect transition="in" filter="fade">
                                      <p:cBhvr>
                                        <p:cTn id="27" dur="500"/>
                                        <p:tgtEl>
                                          <p:spTgt spid="1259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5955">
                                            <p:txEl>
                                              <p:pRg st="5" end="5"/>
                                            </p:txEl>
                                          </p:spTgt>
                                        </p:tgtEl>
                                        <p:attrNameLst>
                                          <p:attrName>style.visibility</p:attrName>
                                        </p:attrNameLst>
                                      </p:cBhvr>
                                      <p:to>
                                        <p:strVal val="visible"/>
                                      </p:to>
                                    </p:set>
                                    <p:animEffect transition="in" filter="fade">
                                      <p:cBhvr>
                                        <p:cTn id="32" dur="500"/>
                                        <p:tgtEl>
                                          <p:spTgt spid="1259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7650"/>
                                        </p:tgtEl>
                                        <p:attrNameLst>
                                          <p:attrName>style.visibility</p:attrName>
                                        </p:attrNameLst>
                                      </p:cBhvr>
                                      <p:to>
                                        <p:strVal val="visible"/>
                                      </p:to>
                                    </p:set>
                                    <p:animEffect transition="in" filter="fade">
                                      <p:cBhvr>
                                        <p:cTn id="37" dur="1000"/>
                                        <p:tgtEl>
                                          <p:spTgt spid="27650"/>
                                        </p:tgtEl>
                                      </p:cBhvr>
                                    </p:animEffect>
                                    <p:anim calcmode="lin" valueType="num">
                                      <p:cBhvr>
                                        <p:cTn id="38" dur="1000" fill="hold"/>
                                        <p:tgtEl>
                                          <p:spTgt spid="27650"/>
                                        </p:tgtEl>
                                        <p:attrNameLst>
                                          <p:attrName>ppt_x</p:attrName>
                                        </p:attrNameLst>
                                      </p:cBhvr>
                                      <p:tavLst>
                                        <p:tav tm="0">
                                          <p:val>
                                            <p:strVal val="#ppt_x"/>
                                          </p:val>
                                        </p:tav>
                                        <p:tav tm="100000">
                                          <p:val>
                                            <p:strVal val="#ppt_x"/>
                                          </p:val>
                                        </p:tav>
                                      </p:tavLst>
                                    </p:anim>
                                    <p:anim calcmode="lin" valueType="num">
                                      <p:cBhvr>
                                        <p:cTn id="39" dur="1000" fill="hold"/>
                                        <p:tgtEl>
                                          <p:spTgt spid="276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5" name="Text Box 4"/>
          <p:cNvSpPr txBox="1">
            <a:spLocks noChangeArrowheads="1"/>
          </p:cNvSpPr>
          <p:nvPr/>
        </p:nvSpPr>
        <p:spPr bwMode="auto">
          <a:xfrm>
            <a:off x="114300" y="1157336"/>
            <a:ext cx="8915400" cy="256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72" tIns="45436" rIns="90872" bIns="45436">
            <a:spAutoFit/>
          </a:bodyPr>
          <a:lstStyle>
            <a:lvl1pPr marL="339725" indent="-339725"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marL="38271450" indent="-50787300" defTabSz="457200">
              <a:defRPr sz="2400">
                <a:solidFill>
                  <a:schemeClr val="tx1"/>
                </a:solidFill>
                <a:latin typeface="Arial" panose="020B0604020202020204" pitchFamily="34" charset="0"/>
                <a:ea typeface="MS PGothic" panose="020B0600070205080204" pitchFamily="34" charset="-128"/>
              </a:defRPr>
            </a:lvl5pPr>
            <a:lvl6pPr marL="387286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91858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96430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401002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2800" dirty="0">
                <a:solidFill>
                  <a:srgbClr val="00B050"/>
                </a:solidFill>
              </a:rPr>
              <a:t>Coordinate Covalent Bonds</a:t>
            </a:r>
          </a:p>
          <a:p>
            <a:pPr marL="569913">
              <a:spcBef>
                <a:spcPts val="600"/>
              </a:spcBef>
              <a:buFont typeface="Arial" panose="020B0604020202020204" pitchFamily="34" charset="0"/>
              <a:buChar char="•"/>
            </a:pPr>
            <a:r>
              <a:rPr lang="en-US" sz="2800" dirty="0">
                <a:solidFill>
                  <a:srgbClr val="0070C0"/>
                </a:solidFill>
              </a:rPr>
              <a:t>Nitrogen donates both electrons … NH</a:t>
            </a:r>
            <a:r>
              <a:rPr lang="en-US" sz="2800" baseline="-25000" dirty="0">
                <a:solidFill>
                  <a:srgbClr val="0070C0"/>
                </a:solidFill>
              </a:rPr>
              <a:t>4</a:t>
            </a:r>
            <a:r>
              <a:rPr lang="en-US" sz="2800" baseline="30000" dirty="0">
                <a:solidFill>
                  <a:srgbClr val="0070C0"/>
                </a:solidFill>
              </a:rPr>
              <a:t>+</a:t>
            </a:r>
          </a:p>
          <a:p>
            <a:pPr marL="569913" lvl="0" defTabSz="908766">
              <a:spcBef>
                <a:spcPts val="600"/>
              </a:spcBef>
              <a:buFont typeface="Arial" panose="020B0604020202020204" pitchFamily="34" charset="0"/>
              <a:buChar char="•"/>
            </a:pPr>
            <a:r>
              <a:rPr lang="en-US" sz="2800" dirty="0">
                <a:solidFill>
                  <a:srgbClr val="FF0000"/>
                </a:solidFill>
                <a:latin typeface="Arial"/>
                <a:ea typeface="MS PGothic"/>
              </a:rPr>
              <a:t>Oxygen donates both electrons … H</a:t>
            </a:r>
            <a:r>
              <a:rPr lang="en-US" sz="2800" baseline="-25000" dirty="0">
                <a:solidFill>
                  <a:srgbClr val="FF0000"/>
                </a:solidFill>
                <a:latin typeface="Arial"/>
                <a:ea typeface="MS PGothic"/>
              </a:rPr>
              <a:t>3</a:t>
            </a:r>
            <a:r>
              <a:rPr lang="en-US" sz="2800" dirty="0">
                <a:solidFill>
                  <a:srgbClr val="FF0000"/>
                </a:solidFill>
                <a:latin typeface="Arial"/>
                <a:ea typeface="MS PGothic"/>
              </a:rPr>
              <a:t>O</a:t>
            </a:r>
            <a:r>
              <a:rPr lang="en-US" sz="2800" baseline="30000" dirty="0">
                <a:solidFill>
                  <a:srgbClr val="FF0000"/>
                </a:solidFill>
                <a:latin typeface="Arial"/>
                <a:ea typeface="MS PGothic"/>
              </a:rPr>
              <a:t>+</a:t>
            </a:r>
          </a:p>
          <a:p>
            <a:pPr marL="569913" lvl="0" defTabSz="908766">
              <a:spcBef>
                <a:spcPts val="600"/>
              </a:spcBef>
              <a:buFont typeface="Arial" panose="020B0604020202020204" pitchFamily="34" charset="0"/>
              <a:buChar char="•"/>
            </a:pPr>
            <a:r>
              <a:rPr lang="en-US" sz="2800" dirty="0">
                <a:solidFill>
                  <a:srgbClr val="00B050"/>
                </a:solidFill>
                <a:latin typeface="Arial"/>
                <a:ea typeface="MS PGothic"/>
              </a:rPr>
              <a:t>Fluorine donates both electrons … HF</a:t>
            </a:r>
            <a:endParaRPr lang="en-US" sz="2800" baseline="30000" dirty="0">
              <a:solidFill>
                <a:srgbClr val="00B050"/>
              </a:solidFill>
              <a:latin typeface="Arial"/>
              <a:ea typeface="MS PGothic"/>
            </a:endParaRPr>
          </a:p>
          <a:p>
            <a:endParaRPr lang="en-US" sz="1000" dirty="0">
              <a:solidFill>
                <a:srgbClr val="00B050"/>
              </a:solidFill>
            </a:endParaRPr>
          </a:p>
          <a:p>
            <a:r>
              <a:rPr lang="en-US" dirty="0"/>
              <a:t> </a:t>
            </a:r>
            <a:endParaRPr lang="en-US" sz="3600" dirty="0"/>
          </a:p>
        </p:txBody>
      </p:sp>
      <p:sp>
        <p:nvSpPr>
          <p:cNvPr id="7" name="Rectangle 2"/>
          <p:cNvSpPr>
            <a:spLocks noGrp="1" noChangeArrowheads="1"/>
          </p:cNvSpPr>
          <p:nvPr>
            <p:ph type="title" idx="4294967295"/>
          </p:nvPr>
        </p:nvSpPr>
        <p:spPr>
          <a:xfrm>
            <a:off x="838200" y="134257"/>
            <a:ext cx="4344988" cy="533400"/>
          </a:xfrm>
          <a:solidFill>
            <a:schemeClr val="accent6">
              <a:lumMod val="20000"/>
              <a:lumOff val="80000"/>
            </a:schemeClr>
          </a:solidFill>
        </p:spPr>
        <p:txBody>
          <a:bodyPr lIns="89433" tIns="46516" rIns="89433" bIns="46516"/>
          <a:lstStyle/>
          <a:p>
            <a:pPr algn="ctr" defTabSz="454378">
              <a:tabLst>
                <a:tab pos="0" algn="l"/>
                <a:tab pos="908766" algn="l"/>
                <a:tab pos="1817524" algn="l"/>
                <a:tab pos="2726271" algn="l"/>
                <a:tab pos="3635027" algn="l"/>
                <a:tab pos="4543787" algn="l"/>
                <a:tab pos="5452540" algn="l"/>
                <a:tab pos="6361296" algn="l"/>
                <a:tab pos="7270052" algn="l"/>
                <a:tab pos="8178805" algn="l"/>
                <a:tab pos="9087565" algn="l"/>
                <a:tab pos="9996321" algn="l"/>
              </a:tabLst>
            </a:pPr>
            <a:r>
              <a:rPr lang="en-US" altLang="en-US" dirty="0">
                <a:solidFill>
                  <a:srgbClr val="002060"/>
                </a:solidFill>
              </a:rPr>
              <a:t>Lewis Acids and Bases</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5" name="Rectangle 2"/>
          <p:cNvSpPr txBox="1">
            <a:spLocks noChangeArrowheads="1"/>
          </p:cNvSpPr>
          <p:nvPr/>
        </p:nvSpPr>
        <p:spPr bwMode="auto">
          <a:xfrm>
            <a:off x="5529943" y="127000"/>
            <a:ext cx="2516188" cy="533400"/>
          </a:xfrm>
          <a:prstGeom prst="rect">
            <a:avLst/>
          </a:prstGeom>
          <a:solidFill>
            <a:srgbClr val="FFFF00"/>
          </a:solidFill>
          <a:ln>
            <a:noFill/>
          </a:ln>
        </p:spPr>
        <p:txBody>
          <a:bodyPr vert="horz" wrap="square" lIns="89433" tIns="46516" rIns="89433" bIns="46516"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437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0876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314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175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454378">
              <a:tabLst>
                <a:tab pos="0" algn="l"/>
                <a:tab pos="908766" algn="l"/>
                <a:tab pos="1817524" algn="l"/>
                <a:tab pos="2726271" algn="l"/>
                <a:tab pos="3635027" algn="l"/>
                <a:tab pos="4543787" algn="l"/>
                <a:tab pos="5452540" algn="l"/>
                <a:tab pos="6361296" algn="l"/>
                <a:tab pos="7270052" algn="l"/>
                <a:tab pos="8178805" algn="l"/>
                <a:tab pos="9087565" algn="l"/>
                <a:tab pos="9996321" algn="l"/>
              </a:tabLst>
            </a:pPr>
            <a:r>
              <a:rPr lang="en-US" altLang="en-US" dirty="0">
                <a:solidFill>
                  <a:srgbClr val="002060"/>
                </a:solidFill>
              </a:rPr>
              <a:t>Honors</a:t>
            </a:r>
          </a:p>
        </p:txBody>
      </p:sp>
      <p:sp>
        <p:nvSpPr>
          <p:cNvPr id="3" name="Rectangle 2">
            <a:extLst>
              <a:ext uri="{FF2B5EF4-FFF2-40B4-BE49-F238E27FC236}">
                <a16:creationId xmlns:a16="http://schemas.microsoft.com/office/drawing/2014/main" id="{3523270F-8BD3-4DFA-B20A-FEC1708F691F}"/>
              </a:ext>
            </a:extLst>
          </p:cNvPr>
          <p:cNvSpPr/>
          <p:nvPr/>
        </p:nvSpPr>
        <p:spPr>
          <a:xfrm>
            <a:off x="1295400" y="3581400"/>
            <a:ext cx="1090363" cy="584775"/>
          </a:xfrm>
          <a:prstGeom prst="rect">
            <a:avLst/>
          </a:prstGeom>
        </p:spPr>
        <p:txBody>
          <a:bodyPr wrap="none">
            <a:spAutoFit/>
          </a:bodyPr>
          <a:lstStyle/>
          <a:p>
            <a:r>
              <a:rPr lang="en-US" sz="3200" dirty="0">
                <a:solidFill>
                  <a:srgbClr val="0070C0"/>
                </a:solidFill>
              </a:rPr>
              <a:t>NH</a:t>
            </a:r>
            <a:r>
              <a:rPr lang="en-US" sz="3200" baseline="-25000" dirty="0">
                <a:solidFill>
                  <a:srgbClr val="0070C0"/>
                </a:solidFill>
              </a:rPr>
              <a:t>4</a:t>
            </a:r>
            <a:r>
              <a:rPr lang="en-US" sz="3200" baseline="30000" dirty="0">
                <a:solidFill>
                  <a:srgbClr val="0070C0"/>
                </a:solidFill>
              </a:rPr>
              <a:t>+</a:t>
            </a:r>
            <a:endParaRPr lang="en-US" sz="3200" dirty="0"/>
          </a:p>
        </p:txBody>
      </p:sp>
      <p:sp>
        <p:nvSpPr>
          <p:cNvPr id="4" name="Rectangle 3">
            <a:extLst>
              <a:ext uri="{FF2B5EF4-FFF2-40B4-BE49-F238E27FC236}">
                <a16:creationId xmlns:a16="http://schemas.microsoft.com/office/drawing/2014/main" id="{906B16B7-B996-4D48-92D4-D1385724CDD7}"/>
              </a:ext>
            </a:extLst>
          </p:cNvPr>
          <p:cNvSpPr/>
          <p:nvPr/>
        </p:nvSpPr>
        <p:spPr>
          <a:xfrm>
            <a:off x="4090208" y="3539909"/>
            <a:ext cx="1112805" cy="584775"/>
          </a:xfrm>
          <a:prstGeom prst="rect">
            <a:avLst/>
          </a:prstGeom>
        </p:spPr>
        <p:txBody>
          <a:bodyPr wrap="none">
            <a:spAutoFit/>
          </a:bodyPr>
          <a:lstStyle/>
          <a:p>
            <a:r>
              <a:rPr lang="en-US" sz="3200" dirty="0">
                <a:solidFill>
                  <a:srgbClr val="0070C0"/>
                </a:solidFill>
              </a:rPr>
              <a:t>H</a:t>
            </a:r>
            <a:r>
              <a:rPr lang="en-US" sz="3200" baseline="-25000" dirty="0">
                <a:solidFill>
                  <a:srgbClr val="0070C0"/>
                </a:solidFill>
              </a:rPr>
              <a:t>3</a:t>
            </a:r>
            <a:r>
              <a:rPr lang="en-US" sz="3200" dirty="0">
                <a:solidFill>
                  <a:srgbClr val="0070C0"/>
                </a:solidFill>
              </a:rPr>
              <a:t>O</a:t>
            </a:r>
            <a:r>
              <a:rPr lang="en-US" sz="3200" baseline="30000" dirty="0">
                <a:solidFill>
                  <a:srgbClr val="0070C0"/>
                </a:solidFill>
              </a:rPr>
              <a:t>+</a:t>
            </a:r>
            <a:endParaRPr lang="en-US" sz="3200" dirty="0"/>
          </a:p>
        </p:txBody>
      </p:sp>
      <p:sp>
        <p:nvSpPr>
          <p:cNvPr id="6" name="Rectangle 5">
            <a:extLst>
              <a:ext uri="{FF2B5EF4-FFF2-40B4-BE49-F238E27FC236}">
                <a16:creationId xmlns:a16="http://schemas.microsoft.com/office/drawing/2014/main" id="{8828ED7E-98FA-4C2A-9A9A-4010F8E1D03E}"/>
              </a:ext>
            </a:extLst>
          </p:cNvPr>
          <p:cNvSpPr/>
          <p:nvPr/>
        </p:nvSpPr>
        <p:spPr>
          <a:xfrm>
            <a:off x="6882197" y="4267199"/>
            <a:ext cx="731290" cy="584775"/>
          </a:xfrm>
          <a:prstGeom prst="rect">
            <a:avLst/>
          </a:prstGeom>
        </p:spPr>
        <p:txBody>
          <a:bodyPr wrap="none">
            <a:spAutoFit/>
          </a:bodyPr>
          <a:lstStyle/>
          <a:p>
            <a:r>
              <a:rPr lang="en-US" sz="3200" dirty="0">
                <a:solidFill>
                  <a:srgbClr val="0070C0"/>
                </a:solidFill>
              </a:rPr>
              <a:t>HF</a:t>
            </a:r>
            <a:endParaRPr lang="en-US" sz="3200" dirty="0"/>
          </a:p>
        </p:txBody>
      </p:sp>
      <p:grpSp>
        <p:nvGrpSpPr>
          <p:cNvPr id="9" name="Group 8">
            <a:extLst>
              <a:ext uri="{FF2B5EF4-FFF2-40B4-BE49-F238E27FC236}">
                <a16:creationId xmlns:a16="http://schemas.microsoft.com/office/drawing/2014/main" id="{80038FD5-7144-4282-823E-32AA490EF236}"/>
              </a:ext>
            </a:extLst>
          </p:cNvPr>
          <p:cNvGrpSpPr/>
          <p:nvPr/>
        </p:nvGrpSpPr>
        <p:grpSpPr>
          <a:xfrm>
            <a:off x="838200" y="4876800"/>
            <a:ext cx="7207931" cy="1449271"/>
            <a:chOff x="838200" y="4876800"/>
            <a:chExt cx="7207931" cy="1449271"/>
          </a:xfrm>
        </p:grpSpPr>
        <p:pic>
          <p:nvPicPr>
            <p:cNvPr id="276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460" r="8543"/>
            <a:stretch/>
          </p:blipFill>
          <p:spPr bwMode="auto">
            <a:xfrm>
              <a:off x="838200" y="4876800"/>
              <a:ext cx="7207931" cy="1449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D0729896-628E-4759-8A62-44E2C12AD323}"/>
                </a:ext>
              </a:extLst>
            </p:cNvPr>
            <p:cNvSpPr/>
            <p:nvPr/>
          </p:nvSpPr>
          <p:spPr bwMode="auto">
            <a:xfrm>
              <a:off x="6477000" y="4876800"/>
              <a:ext cx="609600"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p:txBody>
        </p:sp>
      </p:grpSp>
      <p:sp>
        <p:nvSpPr>
          <p:cNvPr id="12" name="Rectangle 11">
            <a:extLst>
              <a:ext uri="{FF2B5EF4-FFF2-40B4-BE49-F238E27FC236}">
                <a16:creationId xmlns:a16="http://schemas.microsoft.com/office/drawing/2014/main" id="{11AF8B0B-239B-4661-9947-142F275704CD}"/>
              </a:ext>
            </a:extLst>
          </p:cNvPr>
          <p:cNvSpPr/>
          <p:nvPr/>
        </p:nvSpPr>
        <p:spPr>
          <a:xfrm>
            <a:off x="4404664" y="4357283"/>
            <a:ext cx="641522" cy="584775"/>
          </a:xfrm>
          <a:prstGeom prst="rect">
            <a:avLst/>
          </a:prstGeom>
        </p:spPr>
        <p:txBody>
          <a:bodyPr wrap="none">
            <a:spAutoFit/>
          </a:bodyPr>
          <a:lstStyle/>
          <a:p>
            <a:r>
              <a:rPr lang="en-US" sz="3200" dirty="0">
                <a:solidFill>
                  <a:srgbClr val="0070C0"/>
                </a:solidFill>
              </a:rPr>
              <a:t>H</a:t>
            </a:r>
            <a:r>
              <a:rPr lang="en-US" sz="3200" baseline="30000" dirty="0">
                <a:solidFill>
                  <a:srgbClr val="0070C0"/>
                </a:solidFill>
              </a:rPr>
              <a:t>+</a:t>
            </a:r>
            <a:endParaRPr lang="en-US" sz="3200" dirty="0"/>
          </a:p>
        </p:txBody>
      </p:sp>
      <p:sp>
        <p:nvSpPr>
          <p:cNvPr id="13" name="Rectangle 12">
            <a:extLst>
              <a:ext uri="{FF2B5EF4-FFF2-40B4-BE49-F238E27FC236}">
                <a16:creationId xmlns:a16="http://schemas.microsoft.com/office/drawing/2014/main" id="{0966CE20-81AF-4C2E-9A52-45AD8440A436}"/>
              </a:ext>
            </a:extLst>
          </p:cNvPr>
          <p:cNvSpPr/>
          <p:nvPr/>
        </p:nvSpPr>
        <p:spPr>
          <a:xfrm>
            <a:off x="6606320" y="5194012"/>
            <a:ext cx="641522" cy="584775"/>
          </a:xfrm>
          <a:prstGeom prst="rect">
            <a:avLst/>
          </a:prstGeom>
        </p:spPr>
        <p:txBody>
          <a:bodyPr wrap="none">
            <a:spAutoFit/>
          </a:bodyPr>
          <a:lstStyle/>
          <a:p>
            <a:r>
              <a:rPr lang="en-US" sz="3200" dirty="0">
                <a:solidFill>
                  <a:srgbClr val="0070C0"/>
                </a:solidFill>
              </a:rPr>
              <a:t>H</a:t>
            </a:r>
            <a:r>
              <a:rPr lang="en-US" sz="3200" baseline="30000" dirty="0">
                <a:solidFill>
                  <a:srgbClr val="0070C0"/>
                </a:solidFill>
              </a:rPr>
              <a:t>+</a:t>
            </a:r>
            <a:endParaRPr lang="en-US" sz="3200" dirty="0"/>
          </a:p>
        </p:txBody>
      </p:sp>
      <p:sp>
        <p:nvSpPr>
          <p:cNvPr id="14" name="Rectangle 13">
            <a:extLst>
              <a:ext uri="{FF2B5EF4-FFF2-40B4-BE49-F238E27FC236}">
                <a16:creationId xmlns:a16="http://schemas.microsoft.com/office/drawing/2014/main" id="{7E343362-564C-4DFA-B404-FE321A2E8800}"/>
              </a:ext>
            </a:extLst>
          </p:cNvPr>
          <p:cNvSpPr/>
          <p:nvPr/>
        </p:nvSpPr>
        <p:spPr>
          <a:xfrm>
            <a:off x="1568278" y="4407310"/>
            <a:ext cx="641522" cy="584775"/>
          </a:xfrm>
          <a:prstGeom prst="rect">
            <a:avLst/>
          </a:prstGeom>
        </p:spPr>
        <p:txBody>
          <a:bodyPr wrap="none">
            <a:spAutoFit/>
          </a:bodyPr>
          <a:lstStyle/>
          <a:p>
            <a:r>
              <a:rPr lang="en-US" sz="3200" dirty="0">
                <a:solidFill>
                  <a:srgbClr val="0070C0"/>
                </a:solidFill>
              </a:rPr>
              <a:t>H</a:t>
            </a:r>
            <a:r>
              <a:rPr lang="en-US" sz="3200" baseline="30000" dirty="0">
                <a:solidFill>
                  <a:srgbClr val="0070C0"/>
                </a:solidFill>
              </a:rPr>
              <a:t>+</a:t>
            </a:r>
            <a:endParaRPr lang="en-US" sz="3200" dirty="0"/>
          </a:p>
        </p:txBody>
      </p:sp>
    </p:spTree>
    <p:extLst>
      <p:ext uri="{BB962C8B-B14F-4D97-AF65-F5344CB8AC3E}">
        <p14:creationId xmlns:p14="http://schemas.microsoft.com/office/powerpoint/2010/main" val="18314281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fade">
                                      <p:cBhvr>
                                        <p:cTn id="7" dur="500"/>
                                        <p:tgtEl>
                                          <p:spTgt spid="125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955">
                                            <p:txEl>
                                              <p:pRg st="1" end="1"/>
                                            </p:txEl>
                                          </p:spTgt>
                                        </p:tgtEl>
                                        <p:attrNameLst>
                                          <p:attrName>style.visibility</p:attrName>
                                        </p:attrNameLst>
                                      </p:cBhvr>
                                      <p:to>
                                        <p:strVal val="visible"/>
                                      </p:to>
                                    </p:set>
                                    <p:animEffect transition="in" filter="fade">
                                      <p:cBhvr>
                                        <p:cTn id="12" dur="500"/>
                                        <p:tgtEl>
                                          <p:spTgt spid="1259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955">
                                            <p:txEl>
                                              <p:pRg st="2" end="2"/>
                                            </p:txEl>
                                          </p:spTgt>
                                        </p:tgtEl>
                                        <p:attrNameLst>
                                          <p:attrName>style.visibility</p:attrName>
                                        </p:attrNameLst>
                                      </p:cBhvr>
                                      <p:to>
                                        <p:strVal val="visible"/>
                                      </p:to>
                                    </p:set>
                                    <p:animEffect transition="in" filter="fade">
                                      <p:cBhvr>
                                        <p:cTn id="17" dur="500"/>
                                        <p:tgtEl>
                                          <p:spTgt spid="1259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5955">
                                            <p:txEl>
                                              <p:pRg st="3" end="3"/>
                                            </p:txEl>
                                          </p:spTgt>
                                        </p:tgtEl>
                                        <p:attrNameLst>
                                          <p:attrName>style.visibility</p:attrName>
                                        </p:attrNameLst>
                                      </p:cBhvr>
                                      <p:to>
                                        <p:strVal val="visible"/>
                                      </p:to>
                                    </p:set>
                                    <p:animEffect transition="in" filter="fade">
                                      <p:cBhvr>
                                        <p:cTn id="22" dur="500"/>
                                        <p:tgtEl>
                                          <p:spTgt spid="1259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201" y="76200"/>
            <a:ext cx="4343400" cy="533400"/>
          </a:xfrm>
        </p:spPr>
        <p:txBody>
          <a:bodyPr/>
          <a:lstStyle/>
          <a:p>
            <a:pPr algn="ctr"/>
            <a:r>
              <a:rPr lang="en-US" sz="3200" dirty="0">
                <a:effectLst/>
              </a:rPr>
              <a:t>Dissociation of Water</a:t>
            </a:r>
            <a:endParaRPr lang="en-US" sz="3200" dirty="0"/>
          </a:p>
        </p:txBody>
      </p:sp>
      <p:sp>
        <p:nvSpPr>
          <p:cNvPr id="5" name="Content Placeholder 4"/>
          <p:cNvSpPr>
            <a:spLocks noGrp="1"/>
          </p:cNvSpPr>
          <p:nvPr>
            <p:ph idx="1"/>
          </p:nvPr>
        </p:nvSpPr>
        <p:spPr>
          <a:xfrm>
            <a:off x="152400" y="2182221"/>
            <a:ext cx="8839200" cy="1246779"/>
          </a:xfrm>
        </p:spPr>
        <p:txBody>
          <a:bodyPr/>
          <a:lstStyle/>
          <a:p>
            <a:pPr marL="0" indent="0" eaLnBrk="0" hangingPunct="0">
              <a:spcBef>
                <a:spcPct val="50000"/>
              </a:spcBef>
              <a:buClr>
                <a:srgbClr val="000000"/>
              </a:buClr>
              <a:buSzPct val="100000"/>
            </a:pPr>
            <a:r>
              <a:rPr lang="en-US" altLang="en-US" sz="3600" dirty="0">
                <a:solidFill>
                  <a:srgbClr val="00B050"/>
                </a:solidFill>
              </a:rPr>
              <a:t>Write the K</a:t>
            </a:r>
            <a:r>
              <a:rPr lang="en-US" altLang="en-US" sz="3600" baseline="-25000" dirty="0">
                <a:solidFill>
                  <a:srgbClr val="00B050"/>
                </a:solidFill>
              </a:rPr>
              <a:t>eq</a:t>
            </a:r>
            <a:r>
              <a:rPr lang="en-US" altLang="en-US" sz="3600" dirty="0">
                <a:solidFill>
                  <a:srgbClr val="00B050"/>
                </a:solidFill>
              </a:rPr>
              <a:t> of water’s dissociation.</a:t>
            </a:r>
          </a:p>
          <a:p>
            <a:pPr marL="0" indent="6347"/>
            <a:endParaRPr lang="en-US" sz="2300" b="0" dirty="0"/>
          </a:p>
          <a:p>
            <a:pPr marL="0" indent="6347"/>
            <a:endParaRPr lang="en-US" sz="2300" b="0" dirty="0"/>
          </a:p>
        </p:txBody>
      </p:sp>
      <p:sp>
        <p:nvSpPr>
          <p:cNvPr id="6" name="Footer Placeholder 5"/>
          <p:cNvSpPr>
            <a:spLocks noGrp="1"/>
          </p:cNvSpPr>
          <p:nvPr>
            <p:ph type="ftr" sz="quarter" idx="10"/>
          </p:nvPr>
        </p:nvSpPr>
        <p:spPr/>
        <p:txBody>
          <a:bodyPr/>
          <a:lstStyle/>
          <a:p>
            <a:r>
              <a:rPr lang="en-US" altLang="en-US" dirty="0">
                <a:solidFill>
                  <a:srgbClr val="000000"/>
                </a:solidFill>
              </a:rPr>
              <a:t>Acids &amp; Bases</a:t>
            </a:r>
          </a:p>
        </p:txBody>
      </p:sp>
      <p:pic>
        <p:nvPicPr>
          <p:cNvPr id="7" name="Picture 10" descr="water reaction 2">
            <a:extLst>
              <a:ext uri="{FF2B5EF4-FFF2-40B4-BE49-F238E27FC236}">
                <a16:creationId xmlns:a16="http://schemas.microsoft.com/office/drawing/2014/main" id="{7E2CEC64-B1EF-4D2C-B84E-EAEDB0B7F39E}"/>
              </a:ext>
            </a:extLst>
          </p:cNvPr>
          <p:cNvPicPr>
            <a:picLocks noChangeAspect="1" noChangeArrowheads="1"/>
          </p:cNvPicPr>
          <p:nvPr/>
        </p:nvPicPr>
        <p:blipFill>
          <a:blip r:embed="rId2">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1355184" y="810621"/>
            <a:ext cx="6594360" cy="11219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FE805DE-B62A-43A6-99DF-EF3B00A7AEFF}"/>
              </a:ext>
            </a:extLst>
          </p:cNvPr>
          <p:cNvPicPr>
            <a:picLocks noChangeAspect="1"/>
          </p:cNvPicPr>
          <p:nvPr/>
        </p:nvPicPr>
        <p:blipFill>
          <a:blip r:embed="rId3"/>
          <a:stretch>
            <a:fillRect/>
          </a:stretch>
        </p:blipFill>
        <p:spPr>
          <a:xfrm>
            <a:off x="7079014" y="2860530"/>
            <a:ext cx="1912586" cy="634147"/>
          </a:xfrm>
          <a:prstGeom prst="rect">
            <a:avLst/>
          </a:prstGeom>
        </p:spPr>
      </p:pic>
      <p:pic>
        <p:nvPicPr>
          <p:cNvPr id="9" name="Picture 8" descr="warm_up-01.eps">
            <a:extLst>
              <a:ext uri="{FF2B5EF4-FFF2-40B4-BE49-F238E27FC236}">
                <a16:creationId xmlns:a16="http://schemas.microsoft.com/office/drawing/2014/main" id="{BE17AA34-A753-4D46-B7B4-47F2FC2A014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2814" y="47847"/>
            <a:ext cx="1221105" cy="990600"/>
          </a:xfrm>
          <a:prstGeom prst="rect">
            <a:avLst/>
          </a:prstGeom>
        </p:spPr>
      </p:pic>
    </p:spTree>
    <p:extLst>
      <p:ext uri="{BB962C8B-B14F-4D97-AF65-F5344CB8AC3E}">
        <p14:creationId xmlns:p14="http://schemas.microsoft.com/office/powerpoint/2010/main" val="16755941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9" name="Text Box 5"/>
          <p:cNvSpPr txBox="1">
            <a:spLocks noChangeArrowheads="1"/>
          </p:cNvSpPr>
          <p:nvPr/>
        </p:nvSpPr>
        <p:spPr bwMode="auto">
          <a:xfrm>
            <a:off x="152401" y="914400"/>
            <a:ext cx="8839250" cy="1679886"/>
          </a:xfrm>
          <a:prstGeom prst="rect">
            <a:avLst/>
          </a:prstGeom>
          <a:noFill/>
          <a:ln w="9525">
            <a:noFill/>
            <a:miter lim="800000"/>
            <a:headEnd/>
            <a:tailEnd/>
          </a:ln>
        </p:spPr>
        <p:txBody>
          <a:bodyPr wrap="square" lIns="90872" tIns="45436" rIns="90872" bIns="45436">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pPr>
            <a:r>
              <a:rPr lang="en-US" altLang="en-US" dirty="0">
                <a:solidFill>
                  <a:srgbClr val="000000"/>
                </a:solidFill>
              </a:rPr>
              <a:t>Identify the Lewis acid and the Lewis base in this reaction between ammonia and boron tri-fluoride.</a:t>
            </a:r>
            <a:endParaRPr lang="en-US" altLang="en-US" sz="3200" dirty="0">
              <a:solidFill>
                <a:srgbClr val="000000"/>
              </a:solidFill>
            </a:endParaRPr>
          </a:p>
          <a:p>
            <a:pPr algn="ct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000000"/>
                </a:solidFill>
              </a:rPr>
              <a:t>NH</a:t>
            </a:r>
            <a:r>
              <a:rPr lang="en-US" altLang="en-US" baseline="-25000" dirty="0">
                <a:solidFill>
                  <a:srgbClr val="000000"/>
                </a:solidFill>
              </a:rPr>
              <a:t>3</a:t>
            </a:r>
            <a:r>
              <a:rPr lang="en-US" altLang="en-US" dirty="0">
                <a:solidFill>
                  <a:srgbClr val="000000"/>
                </a:solidFill>
              </a:rPr>
              <a:t> +  BF</a:t>
            </a:r>
            <a:r>
              <a:rPr lang="en-US" altLang="en-US" baseline="-25000" dirty="0">
                <a:solidFill>
                  <a:srgbClr val="000000"/>
                </a:solidFill>
              </a:rPr>
              <a:t>3</a:t>
            </a:r>
            <a:r>
              <a:rPr lang="en-US" altLang="en-US" dirty="0">
                <a:solidFill>
                  <a:srgbClr val="000000"/>
                </a:solidFill>
              </a:rPr>
              <a:t> </a:t>
            </a:r>
            <a:r>
              <a:rPr lang="en-US" altLang="en-US" dirty="0">
                <a:solidFill>
                  <a:srgbClr val="000000"/>
                </a:solidFill>
                <a:cs typeface="Arial" panose="020B0604020202020204" pitchFamily="34" charset="0"/>
              </a:rPr>
              <a:t>→ </a:t>
            </a:r>
            <a:r>
              <a:rPr lang="en-US" altLang="en-US" dirty="0">
                <a:solidFill>
                  <a:srgbClr val="000000"/>
                </a:solidFill>
              </a:rPr>
              <a:t>NH</a:t>
            </a:r>
            <a:r>
              <a:rPr lang="en-US" altLang="en-US" baseline="-25000" dirty="0">
                <a:solidFill>
                  <a:srgbClr val="000000"/>
                </a:solidFill>
              </a:rPr>
              <a:t>3</a:t>
            </a:r>
            <a:r>
              <a:rPr lang="en-US" altLang="en-US" dirty="0">
                <a:solidFill>
                  <a:srgbClr val="000000"/>
                </a:solidFill>
              </a:rPr>
              <a:t>BF</a:t>
            </a:r>
            <a:r>
              <a:rPr lang="en-US" altLang="en-US" baseline="-25000" dirty="0">
                <a:solidFill>
                  <a:srgbClr val="000000"/>
                </a:solidFill>
              </a:rPr>
              <a:t>3     </a:t>
            </a:r>
          </a:p>
          <a:p>
            <a:pPr eaLnBrk="0" fontAlgn="base" hangingPunct="0">
              <a:spcBef>
                <a:spcPct val="20000"/>
              </a:spcBef>
              <a:spcAft>
                <a:spcPct val="0"/>
              </a:spcAft>
              <a:buClr>
                <a:srgbClr val="000000"/>
              </a:buClr>
              <a:buSzPct val="100000"/>
            </a:pPr>
            <a:r>
              <a:rPr lang="en-US" altLang="en-US" baseline="-25000" dirty="0">
                <a:solidFill>
                  <a:srgbClr val="000000"/>
                </a:solidFill>
              </a:rPr>
              <a:t> </a:t>
            </a:r>
          </a:p>
        </p:txBody>
      </p:sp>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
        <p:nvSpPr>
          <p:cNvPr id="6" name="Rectangle 2"/>
          <p:cNvSpPr txBox="1">
            <a:spLocks noChangeArrowheads="1"/>
          </p:cNvSpPr>
          <p:nvPr/>
        </p:nvSpPr>
        <p:spPr bwMode="auto">
          <a:xfrm>
            <a:off x="838200" y="134257"/>
            <a:ext cx="4344988" cy="533400"/>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89433" tIns="46516" rIns="89433" bIns="46516"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437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0876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314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175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454378">
              <a:tabLst>
                <a:tab pos="0" algn="l"/>
                <a:tab pos="908766" algn="l"/>
                <a:tab pos="1817524" algn="l"/>
                <a:tab pos="2726271" algn="l"/>
                <a:tab pos="3635027" algn="l"/>
                <a:tab pos="4543787" algn="l"/>
                <a:tab pos="5452540" algn="l"/>
                <a:tab pos="6361296" algn="l"/>
                <a:tab pos="7270052" algn="l"/>
                <a:tab pos="8178805" algn="l"/>
                <a:tab pos="9087565" algn="l"/>
                <a:tab pos="9996321" algn="l"/>
              </a:tabLst>
            </a:pPr>
            <a:r>
              <a:rPr lang="en-US" altLang="en-US" dirty="0">
                <a:solidFill>
                  <a:srgbClr val="002060"/>
                </a:solidFill>
              </a:rPr>
              <a:t>Lewis Acids and Bases</a:t>
            </a:r>
          </a:p>
        </p:txBody>
      </p:sp>
      <p:sp>
        <p:nvSpPr>
          <p:cNvPr id="7" name="Rectangle 2"/>
          <p:cNvSpPr txBox="1">
            <a:spLocks noChangeArrowheads="1"/>
          </p:cNvSpPr>
          <p:nvPr/>
        </p:nvSpPr>
        <p:spPr bwMode="auto">
          <a:xfrm>
            <a:off x="5529943" y="127000"/>
            <a:ext cx="2516188" cy="533400"/>
          </a:xfrm>
          <a:prstGeom prst="rect">
            <a:avLst/>
          </a:prstGeom>
          <a:solidFill>
            <a:srgbClr val="FFFF00"/>
          </a:solidFill>
          <a:ln>
            <a:noFill/>
          </a:ln>
        </p:spPr>
        <p:txBody>
          <a:bodyPr vert="horz" wrap="square" lIns="89433" tIns="46516" rIns="89433" bIns="46516"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437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0876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314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175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454378">
              <a:tabLst>
                <a:tab pos="0" algn="l"/>
                <a:tab pos="908766" algn="l"/>
                <a:tab pos="1817524" algn="l"/>
                <a:tab pos="2726271" algn="l"/>
                <a:tab pos="3635027" algn="l"/>
                <a:tab pos="4543787" algn="l"/>
                <a:tab pos="5452540" algn="l"/>
                <a:tab pos="6361296" algn="l"/>
                <a:tab pos="7270052" algn="l"/>
                <a:tab pos="8178805" algn="l"/>
                <a:tab pos="9087565" algn="l"/>
                <a:tab pos="9996321" algn="l"/>
              </a:tabLst>
            </a:pPr>
            <a:r>
              <a:rPr lang="en-US" altLang="en-US" dirty="0">
                <a:solidFill>
                  <a:srgbClr val="002060"/>
                </a:solidFill>
              </a:rPr>
              <a:t>Honors</a:t>
            </a:r>
          </a:p>
        </p:txBody>
      </p:sp>
      <p:pic>
        <p:nvPicPr>
          <p:cNvPr id="8" name="Picture 7" descr="quick_check-01.eps"/>
          <p:cNvPicPr/>
          <p:nvPr/>
        </p:nvPicPr>
        <p:blipFill>
          <a:blip r:embed="rId3">
            <a:extLst>
              <a:ext uri="{28A0092B-C50C-407E-A947-70E740481C1C}">
                <a14:useLocalDpi xmlns:a14="http://schemas.microsoft.com/office/drawing/2010/main" val="0"/>
              </a:ext>
            </a:extLst>
          </a:blip>
          <a:stretch>
            <a:fillRect/>
          </a:stretch>
        </p:blipFill>
        <p:spPr>
          <a:xfrm>
            <a:off x="8229600" y="100965"/>
            <a:ext cx="828993" cy="813435"/>
          </a:xfrm>
          <a:prstGeom prst="rect">
            <a:avLst/>
          </a:prstGeom>
        </p:spPr>
      </p:pic>
    </p:spTree>
    <p:extLst>
      <p:ext uri="{BB962C8B-B14F-4D97-AF65-F5344CB8AC3E}">
        <p14:creationId xmlns:p14="http://schemas.microsoft.com/office/powerpoint/2010/main" val="26315913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9" name="Text Box 5"/>
          <p:cNvSpPr txBox="1">
            <a:spLocks noChangeArrowheads="1"/>
          </p:cNvSpPr>
          <p:nvPr/>
        </p:nvSpPr>
        <p:spPr bwMode="auto">
          <a:xfrm>
            <a:off x="152401" y="914400"/>
            <a:ext cx="8839250" cy="5151606"/>
          </a:xfrm>
          <a:prstGeom prst="rect">
            <a:avLst/>
          </a:prstGeom>
          <a:noFill/>
          <a:ln w="9525">
            <a:noFill/>
            <a:miter lim="800000"/>
            <a:headEnd/>
            <a:tailEnd/>
          </a:ln>
        </p:spPr>
        <p:txBody>
          <a:bodyPr wrap="square" lIns="90872" tIns="45436" rIns="90872" bIns="45436">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pPr>
            <a:r>
              <a:rPr lang="en-US" altLang="en-US" dirty="0">
                <a:solidFill>
                  <a:srgbClr val="000000"/>
                </a:solidFill>
              </a:rPr>
              <a:t>Identify the Lewis acid and the Lewis base in this reaction between ammonia and boron tri-fluoride.</a:t>
            </a:r>
            <a:endParaRPr lang="en-US" altLang="en-US" sz="3200" dirty="0">
              <a:solidFill>
                <a:srgbClr val="000000"/>
              </a:solidFill>
            </a:endParaRPr>
          </a:p>
          <a:p>
            <a:pPr algn="ct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000000"/>
                </a:solidFill>
              </a:rPr>
              <a:t>NH</a:t>
            </a:r>
            <a:r>
              <a:rPr lang="en-US" altLang="en-US" baseline="-25000" dirty="0">
                <a:solidFill>
                  <a:srgbClr val="000000"/>
                </a:solidFill>
              </a:rPr>
              <a:t>3</a:t>
            </a:r>
            <a:r>
              <a:rPr lang="en-US" altLang="en-US" dirty="0">
                <a:solidFill>
                  <a:srgbClr val="000000"/>
                </a:solidFill>
              </a:rPr>
              <a:t> +  BF</a:t>
            </a:r>
            <a:r>
              <a:rPr lang="en-US" altLang="en-US" baseline="-25000" dirty="0">
                <a:solidFill>
                  <a:srgbClr val="000000"/>
                </a:solidFill>
              </a:rPr>
              <a:t>3</a:t>
            </a:r>
            <a:r>
              <a:rPr lang="en-US" altLang="en-US" dirty="0">
                <a:solidFill>
                  <a:srgbClr val="000000"/>
                </a:solidFill>
              </a:rPr>
              <a:t> </a:t>
            </a:r>
            <a:r>
              <a:rPr lang="en-US" altLang="en-US" dirty="0">
                <a:solidFill>
                  <a:srgbClr val="000000"/>
                </a:solidFill>
                <a:cs typeface="Arial" panose="020B0604020202020204" pitchFamily="34" charset="0"/>
              </a:rPr>
              <a:t>→ </a:t>
            </a:r>
            <a:r>
              <a:rPr lang="en-US" altLang="en-US" dirty="0">
                <a:solidFill>
                  <a:srgbClr val="000000"/>
                </a:solidFill>
              </a:rPr>
              <a:t>NH</a:t>
            </a:r>
            <a:r>
              <a:rPr lang="en-US" altLang="en-US" baseline="-25000" dirty="0">
                <a:solidFill>
                  <a:srgbClr val="000000"/>
                </a:solidFill>
              </a:rPr>
              <a:t>3</a:t>
            </a:r>
            <a:r>
              <a:rPr lang="en-US" altLang="en-US" dirty="0">
                <a:solidFill>
                  <a:srgbClr val="000000"/>
                </a:solidFill>
              </a:rPr>
              <a:t>BF</a:t>
            </a:r>
            <a:r>
              <a:rPr lang="en-US" altLang="en-US" baseline="-25000" dirty="0">
                <a:solidFill>
                  <a:srgbClr val="000000"/>
                </a:solidFill>
              </a:rPr>
              <a:t>3     </a:t>
            </a:r>
          </a:p>
          <a:p>
            <a:pPr eaLnBrk="0" fontAlgn="base" hangingPunct="0">
              <a:spcBef>
                <a:spcPct val="20000"/>
              </a:spcBef>
              <a:spcAft>
                <a:spcPct val="0"/>
              </a:spcAft>
              <a:buClr>
                <a:srgbClr val="000000"/>
              </a:buClr>
              <a:buSzPct val="100000"/>
            </a:pPr>
            <a:r>
              <a:rPr lang="en-US" altLang="en-US" baseline="-25000" dirty="0">
                <a:solidFill>
                  <a:srgbClr val="000000"/>
                </a:solidFill>
              </a:rPr>
              <a:t> </a:t>
            </a:r>
          </a:p>
          <a:p>
            <a:pPr eaLnBrk="0" fontAlgn="base" hangingPunct="0">
              <a:spcBef>
                <a:spcPct val="20000"/>
              </a:spcBef>
              <a:spcAft>
                <a:spcPct val="0"/>
              </a:spcAft>
              <a:buClr>
                <a:srgbClr val="000000"/>
              </a:buClr>
              <a:buSzPct val="100000"/>
            </a:pPr>
            <a:r>
              <a:rPr lang="en-US" altLang="en-US" dirty="0">
                <a:solidFill>
                  <a:srgbClr val="000000"/>
                </a:solidFill>
              </a:rPr>
              <a:t>When a Lewis acid reacts with a Lewis base, the </a:t>
            </a:r>
            <a:r>
              <a:rPr lang="en-US" altLang="en-US" dirty="0">
                <a:solidFill>
                  <a:srgbClr val="00B0F0"/>
                </a:solidFill>
              </a:rPr>
              <a:t>base donates a pair of electrons</a:t>
            </a:r>
            <a:r>
              <a:rPr lang="en-US" altLang="en-US" dirty="0">
                <a:solidFill>
                  <a:srgbClr val="000000"/>
                </a:solidFill>
              </a:rPr>
              <a:t> and the </a:t>
            </a:r>
            <a:r>
              <a:rPr lang="en-US" altLang="en-US" dirty="0">
                <a:solidFill>
                  <a:srgbClr val="FF0000"/>
                </a:solidFill>
              </a:rPr>
              <a:t>acid accepts the donated pair</a:t>
            </a:r>
            <a:r>
              <a:rPr lang="en-US" altLang="en-US" dirty="0">
                <a:solidFill>
                  <a:srgbClr val="000000"/>
                </a:solidFill>
              </a:rPr>
              <a:t>. </a:t>
            </a:r>
          </a:p>
          <a:p>
            <a:pPr eaLnBrk="0" fontAlgn="base" hangingPunct="0">
              <a:spcBef>
                <a:spcPct val="20000"/>
              </a:spcBef>
              <a:spcAft>
                <a:spcPct val="0"/>
              </a:spcAft>
              <a:buClr>
                <a:srgbClr val="000000"/>
              </a:buClr>
              <a:buSzPct val="100000"/>
            </a:pPr>
            <a:endParaRPr lang="en-US" altLang="en-US" dirty="0">
              <a:solidFill>
                <a:srgbClr val="000000"/>
              </a:solidFill>
            </a:endParaRPr>
          </a:p>
          <a:p>
            <a:pPr eaLnBrk="0" fontAlgn="base" hangingPunct="0">
              <a:spcBef>
                <a:spcPct val="20000"/>
              </a:spcBef>
              <a:spcAft>
                <a:spcPct val="0"/>
              </a:spcAft>
              <a:buClr>
                <a:srgbClr val="000000"/>
              </a:buClr>
              <a:buSzPct val="100000"/>
            </a:pPr>
            <a:endParaRPr lang="en-US" altLang="en-US" dirty="0">
              <a:solidFill>
                <a:srgbClr val="000000"/>
              </a:solidFill>
            </a:endParaRPr>
          </a:p>
          <a:p>
            <a:pPr eaLnBrk="0" fontAlgn="base" hangingPunct="0">
              <a:spcBef>
                <a:spcPct val="20000"/>
              </a:spcBef>
              <a:spcAft>
                <a:spcPct val="0"/>
              </a:spcAft>
              <a:buClr>
                <a:srgbClr val="000000"/>
              </a:buClr>
              <a:buSzPct val="100000"/>
            </a:pPr>
            <a:endParaRPr lang="en-US" altLang="en-US" dirty="0">
              <a:solidFill>
                <a:srgbClr val="000000"/>
              </a:solidFill>
            </a:endParaRPr>
          </a:p>
          <a:p>
            <a:pPr eaLnBrk="0" fontAlgn="base" hangingPunct="0">
              <a:spcBef>
                <a:spcPct val="20000"/>
              </a:spcBef>
              <a:spcAft>
                <a:spcPct val="0"/>
              </a:spcAft>
              <a:buClr>
                <a:srgbClr val="000000"/>
              </a:buClr>
              <a:buSzPct val="100000"/>
            </a:pPr>
            <a:endParaRPr lang="en-US" altLang="en-US" dirty="0">
              <a:solidFill>
                <a:srgbClr val="000000"/>
              </a:solidFill>
            </a:endParaRPr>
          </a:p>
          <a:p>
            <a:pPr eaLnBrk="0" fontAlgn="base" hangingPunct="0">
              <a:spcBef>
                <a:spcPct val="20000"/>
              </a:spcBef>
              <a:spcAft>
                <a:spcPct val="0"/>
              </a:spcAft>
              <a:buClr>
                <a:srgbClr val="000000"/>
              </a:buClr>
              <a:buSzPct val="100000"/>
            </a:pPr>
            <a:r>
              <a:rPr lang="en-US" altLang="en-US" dirty="0">
                <a:solidFill>
                  <a:srgbClr val="00B0F0"/>
                </a:solidFill>
              </a:rPr>
              <a:t>Ammonia has an unshared pair of electrons to donate (base). </a:t>
            </a:r>
          </a:p>
          <a:p>
            <a:pPr eaLnBrk="0" fontAlgn="base" hangingPunct="0">
              <a:spcBef>
                <a:spcPct val="20000"/>
              </a:spcBef>
              <a:spcAft>
                <a:spcPct val="0"/>
              </a:spcAft>
              <a:buClr>
                <a:srgbClr val="000000"/>
              </a:buClr>
              <a:buSzPct val="100000"/>
            </a:pPr>
            <a:r>
              <a:rPr lang="en-US" altLang="en-US" dirty="0">
                <a:solidFill>
                  <a:srgbClr val="FF0000"/>
                </a:solidFill>
              </a:rPr>
              <a:t>The boron atom can accept the donated electrons (acid).</a:t>
            </a:r>
            <a:r>
              <a:rPr lang="en-US" altLang="en-US" baseline="-25000" dirty="0">
                <a:solidFill>
                  <a:srgbClr val="FF0000"/>
                </a:solidFill>
              </a:rPr>
              <a:t>  </a:t>
            </a:r>
            <a:endParaRPr lang="en-US" altLang="en-US" dirty="0">
              <a:solidFill>
                <a:srgbClr val="FF0000"/>
              </a:solidFill>
            </a:endParaRPr>
          </a:p>
        </p:txBody>
      </p:sp>
      <p:pic>
        <p:nvPicPr>
          <p:cNvPr id="2" name="Picture 1"/>
          <p:cNvPicPr>
            <a:picLocks noChangeAspect="1"/>
          </p:cNvPicPr>
          <p:nvPr/>
        </p:nvPicPr>
        <p:blipFill>
          <a:blip r:embed="rId3"/>
          <a:stretch>
            <a:fillRect/>
          </a:stretch>
        </p:blipFill>
        <p:spPr>
          <a:xfrm>
            <a:off x="2666820" y="3505080"/>
            <a:ext cx="4115158" cy="1371720"/>
          </a:xfrm>
          <a:prstGeom prst="rect">
            <a:avLst/>
          </a:prstGeom>
        </p:spPr>
      </p:pic>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
        <p:nvSpPr>
          <p:cNvPr id="6" name="Rectangle 2"/>
          <p:cNvSpPr txBox="1">
            <a:spLocks noChangeArrowheads="1"/>
          </p:cNvSpPr>
          <p:nvPr/>
        </p:nvSpPr>
        <p:spPr bwMode="auto">
          <a:xfrm>
            <a:off x="838200" y="134257"/>
            <a:ext cx="4344988" cy="533400"/>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89433" tIns="46516" rIns="89433" bIns="46516"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437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0876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314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175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454378">
              <a:tabLst>
                <a:tab pos="0" algn="l"/>
                <a:tab pos="908766" algn="l"/>
                <a:tab pos="1817524" algn="l"/>
                <a:tab pos="2726271" algn="l"/>
                <a:tab pos="3635027" algn="l"/>
                <a:tab pos="4543787" algn="l"/>
                <a:tab pos="5452540" algn="l"/>
                <a:tab pos="6361296" algn="l"/>
                <a:tab pos="7270052" algn="l"/>
                <a:tab pos="8178805" algn="l"/>
                <a:tab pos="9087565" algn="l"/>
                <a:tab pos="9996321" algn="l"/>
              </a:tabLst>
            </a:pPr>
            <a:r>
              <a:rPr lang="en-US" altLang="en-US" dirty="0">
                <a:solidFill>
                  <a:srgbClr val="002060"/>
                </a:solidFill>
              </a:rPr>
              <a:t>Lewis Acids and Bases</a:t>
            </a:r>
          </a:p>
        </p:txBody>
      </p:sp>
      <p:sp>
        <p:nvSpPr>
          <p:cNvPr id="7" name="Rectangle 2"/>
          <p:cNvSpPr txBox="1">
            <a:spLocks noChangeArrowheads="1"/>
          </p:cNvSpPr>
          <p:nvPr/>
        </p:nvSpPr>
        <p:spPr bwMode="auto">
          <a:xfrm>
            <a:off x="5529943" y="127000"/>
            <a:ext cx="2516188" cy="533400"/>
          </a:xfrm>
          <a:prstGeom prst="rect">
            <a:avLst/>
          </a:prstGeom>
          <a:solidFill>
            <a:srgbClr val="FFFF00"/>
          </a:solidFill>
          <a:ln>
            <a:noFill/>
          </a:ln>
        </p:spPr>
        <p:txBody>
          <a:bodyPr vert="horz" wrap="square" lIns="89433" tIns="46516" rIns="89433" bIns="46516"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437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0876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314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175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454378">
              <a:tabLst>
                <a:tab pos="0" algn="l"/>
                <a:tab pos="908766" algn="l"/>
                <a:tab pos="1817524" algn="l"/>
                <a:tab pos="2726271" algn="l"/>
                <a:tab pos="3635027" algn="l"/>
                <a:tab pos="4543787" algn="l"/>
                <a:tab pos="5452540" algn="l"/>
                <a:tab pos="6361296" algn="l"/>
                <a:tab pos="7270052" algn="l"/>
                <a:tab pos="8178805" algn="l"/>
                <a:tab pos="9087565" algn="l"/>
                <a:tab pos="9996321" algn="l"/>
              </a:tabLst>
            </a:pPr>
            <a:r>
              <a:rPr lang="en-US" altLang="en-US" dirty="0">
                <a:solidFill>
                  <a:srgbClr val="002060"/>
                </a:solidFill>
              </a:rPr>
              <a:t>Honors</a:t>
            </a:r>
          </a:p>
        </p:txBody>
      </p:sp>
      <p:pic>
        <p:nvPicPr>
          <p:cNvPr id="8" name="Picture 7" descr="quick_check-01.eps"/>
          <p:cNvPicPr/>
          <p:nvPr/>
        </p:nvPicPr>
        <p:blipFill>
          <a:blip r:embed="rId4">
            <a:extLst>
              <a:ext uri="{28A0092B-C50C-407E-A947-70E740481C1C}">
                <a14:useLocalDpi xmlns:a14="http://schemas.microsoft.com/office/drawing/2010/main" val="0"/>
              </a:ext>
            </a:extLst>
          </a:blip>
          <a:stretch>
            <a:fillRect/>
          </a:stretch>
        </p:blipFill>
        <p:spPr>
          <a:xfrm>
            <a:off x="8229600" y="100965"/>
            <a:ext cx="828993" cy="813435"/>
          </a:xfrm>
          <a:prstGeom prst="rect">
            <a:avLst/>
          </a:prstGeom>
        </p:spPr>
      </p:pic>
    </p:spTree>
    <p:extLst>
      <p:ext uri="{BB962C8B-B14F-4D97-AF65-F5344CB8AC3E}">
        <p14:creationId xmlns:p14="http://schemas.microsoft.com/office/powerpoint/2010/main" val="7552584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629">
                                            <p:txEl>
                                              <p:pRg st="3" end="3"/>
                                            </p:txEl>
                                          </p:spTgt>
                                        </p:tgtEl>
                                        <p:attrNameLst>
                                          <p:attrName>style.visibility</p:attrName>
                                        </p:attrNameLst>
                                      </p:cBhvr>
                                      <p:to>
                                        <p:strVal val="visible"/>
                                      </p:to>
                                    </p:set>
                                    <p:animEffect transition="in" filter="fade">
                                      <p:cBhvr>
                                        <p:cTn id="7" dur="500"/>
                                        <p:tgtEl>
                                          <p:spTgt spid="15462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4629">
                                            <p:txEl>
                                              <p:pRg st="8" end="8"/>
                                            </p:txEl>
                                          </p:spTgt>
                                        </p:tgtEl>
                                        <p:attrNameLst>
                                          <p:attrName>style.visibility</p:attrName>
                                        </p:attrNameLst>
                                      </p:cBhvr>
                                      <p:to>
                                        <p:strVal val="visible"/>
                                      </p:to>
                                    </p:set>
                                    <p:animEffect transition="in" filter="fade">
                                      <p:cBhvr>
                                        <p:cTn id="17" dur="500"/>
                                        <p:tgtEl>
                                          <p:spTgt spid="154629">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4629">
                                            <p:txEl>
                                              <p:pRg st="9" end="9"/>
                                            </p:txEl>
                                          </p:spTgt>
                                        </p:tgtEl>
                                        <p:attrNameLst>
                                          <p:attrName>style.visibility</p:attrName>
                                        </p:attrNameLst>
                                      </p:cBhvr>
                                      <p:to>
                                        <p:strVal val="visible"/>
                                      </p:to>
                                    </p:set>
                                    <p:animEffect transition="in" filter="fade">
                                      <p:cBhvr>
                                        <p:cTn id="22" dur="500"/>
                                        <p:tgtEl>
                                          <p:spTgt spid="15462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177" y="1371603"/>
            <a:ext cx="8686829" cy="5486398"/>
          </a:xfrm>
        </p:spPr>
        <p:txBody>
          <a:bodyPr lIns="182880" tIns="91440" bIns="91440"/>
          <a:lstStyle/>
          <a:p>
            <a:pPr marL="1586" lvl="1" indent="0">
              <a:lnSpc>
                <a:spcPct val="100000"/>
              </a:lnSpc>
              <a:spcBef>
                <a:spcPts val="1200"/>
              </a:spcBef>
              <a:buNone/>
            </a:pPr>
            <a:r>
              <a:rPr lang="en-US" dirty="0">
                <a:solidFill>
                  <a:schemeClr val="tx1"/>
                </a:solidFill>
              </a:rPr>
              <a:t>Arrhenius</a:t>
            </a:r>
          </a:p>
          <a:p>
            <a:pPr marL="688975" lvl="1" indent="-227013">
              <a:lnSpc>
                <a:spcPct val="100000"/>
              </a:lnSpc>
              <a:spcBef>
                <a:spcPts val="1200"/>
              </a:spcBef>
            </a:pPr>
            <a:r>
              <a:rPr lang="en-US" dirty="0"/>
              <a:t>Acid </a:t>
            </a:r>
            <a:r>
              <a:rPr lang="en-US" dirty="0">
                <a:sym typeface="Wingdings" panose="05000000000000000000" pitchFamily="2" charset="2"/>
              </a:rPr>
              <a:t></a:t>
            </a:r>
            <a:r>
              <a:rPr lang="en-US" dirty="0"/>
              <a:t> H</a:t>
            </a:r>
            <a:r>
              <a:rPr lang="en-US" baseline="30000" dirty="0"/>
              <a:t>+</a:t>
            </a:r>
            <a:r>
              <a:rPr lang="en-US" dirty="0"/>
              <a:t> ions</a:t>
            </a:r>
          </a:p>
          <a:p>
            <a:pPr marL="688975" lvl="1" indent="-227013">
              <a:lnSpc>
                <a:spcPct val="100000"/>
              </a:lnSpc>
              <a:spcBef>
                <a:spcPts val="1200"/>
              </a:spcBef>
            </a:pPr>
            <a:r>
              <a:rPr lang="en-US" dirty="0"/>
              <a:t>Base </a:t>
            </a:r>
            <a:r>
              <a:rPr lang="en-US" dirty="0">
                <a:sym typeface="Wingdings" panose="05000000000000000000" pitchFamily="2" charset="2"/>
              </a:rPr>
              <a:t> (O</a:t>
            </a:r>
            <a:r>
              <a:rPr lang="en-US" dirty="0"/>
              <a:t>H)</a:t>
            </a:r>
            <a:r>
              <a:rPr lang="en-US" baseline="30000" dirty="0"/>
              <a:t>- </a:t>
            </a:r>
            <a:r>
              <a:rPr lang="en-US" dirty="0">
                <a:sym typeface="Wingdings" panose="05000000000000000000" pitchFamily="2" charset="2"/>
              </a:rPr>
              <a:t>ions</a:t>
            </a:r>
            <a:endParaRPr lang="en-US" dirty="0"/>
          </a:p>
          <a:p>
            <a:pPr marL="1586" lvl="1" indent="0">
              <a:lnSpc>
                <a:spcPct val="100000"/>
              </a:lnSpc>
              <a:spcBef>
                <a:spcPts val="2400"/>
              </a:spcBef>
              <a:buNone/>
            </a:pPr>
            <a:r>
              <a:rPr lang="en-US" dirty="0">
                <a:solidFill>
                  <a:schemeClr val="tx1"/>
                </a:solidFill>
              </a:rPr>
              <a:t>Bronsted-Lowry </a:t>
            </a:r>
            <a:endParaRPr lang="en-US" baseline="30000" dirty="0">
              <a:solidFill>
                <a:schemeClr val="tx1"/>
              </a:solidFill>
            </a:endParaRPr>
          </a:p>
          <a:p>
            <a:pPr marL="688975" lvl="1" indent="-227013">
              <a:lnSpc>
                <a:spcPct val="100000"/>
              </a:lnSpc>
              <a:spcBef>
                <a:spcPts val="1200"/>
              </a:spcBef>
            </a:pPr>
            <a:r>
              <a:rPr lang="en-US" sz="2400" dirty="0"/>
              <a:t>Acid </a:t>
            </a:r>
            <a:r>
              <a:rPr lang="en-US" sz="2400" dirty="0">
                <a:sym typeface="Wingdings" panose="05000000000000000000" pitchFamily="2" charset="2"/>
              </a:rPr>
              <a:t></a:t>
            </a:r>
            <a:r>
              <a:rPr lang="en-US" sz="2400" dirty="0"/>
              <a:t> donates H</a:t>
            </a:r>
            <a:r>
              <a:rPr lang="en-US" sz="2400" baseline="30000" dirty="0"/>
              <a:t>+</a:t>
            </a:r>
            <a:r>
              <a:rPr lang="en-US" sz="2400" dirty="0"/>
              <a:t> ions</a:t>
            </a:r>
          </a:p>
          <a:p>
            <a:pPr marL="688975" lvl="1" indent="-227013">
              <a:lnSpc>
                <a:spcPct val="100000"/>
              </a:lnSpc>
              <a:spcBef>
                <a:spcPts val="1200"/>
              </a:spcBef>
            </a:pPr>
            <a:r>
              <a:rPr lang="en-US" sz="2400" dirty="0"/>
              <a:t>Base </a:t>
            </a:r>
            <a:r>
              <a:rPr lang="en-US" sz="2400" dirty="0">
                <a:sym typeface="Wingdings" panose="05000000000000000000" pitchFamily="2" charset="2"/>
              </a:rPr>
              <a:t> </a:t>
            </a:r>
            <a:r>
              <a:rPr lang="en-US" sz="2400" dirty="0"/>
              <a:t>accepts H</a:t>
            </a:r>
            <a:r>
              <a:rPr lang="en-US" sz="2400" baseline="30000" dirty="0"/>
              <a:t>+</a:t>
            </a:r>
            <a:r>
              <a:rPr lang="en-US" sz="2400" dirty="0"/>
              <a:t> ions</a:t>
            </a:r>
          </a:p>
          <a:p>
            <a:pPr marL="1586" lvl="1" indent="0">
              <a:lnSpc>
                <a:spcPct val="100000"/>
              </a:lnSpc>
              <a:spcBef>
                <a:spcPts val="2400"/>
              </a:spcBef>
              <a:buNone/>
            </a:pPr>
            <a:r>
              <a:rPr lang="en-US" dirty="0">
                <a:solidFill>
                  <a:schemeClr val="tx1"/>
                </a:solidFill>
              </a:rPr>
              <a:t>Lewis</a:t>
            </a:r>
          </a:p>
          <a:p>
            <a:pPr marL="688975" lvl="1" indent="-227013">
              <a:lnSpc>
                <a:spcPct val="100000"/>
              </a:lnSpc>
              <a:spcBef>
                <a:spcPts val="1200"/>
              </a:spcBef>
            </a:pPr>
            <a:r>
              <a:rPr lang="en-US" dirty="0"/>
              <a:t>Acid </a:t>
            </a:r>
            <a:r>
              <a:rPr lang="en-US" dirty="0">
                <a:sym typeface="Wingdings" panose="05000000000000000000" pitchFamily="2" charset="2"/>
              </a:rPr>
              <a:t></a:t>
            </a:r>
            <a:r>
              <a:rPr lang="en-US" dirty="0"/>
              <a:t> </a:t>
            </a:r>
            <a:r>
              <a:rPr lang="en-US" sz="2000" dirty="0"/>
              <a:t>accepts electrons</a:t>
            </a:r>
          </a:p>
          <a:p>
            <a:pPr marL="688975" lvl="1" indent="-227013">
              <a:lnSpc>
                <a:spcPct val="100000"/>
              </a:lnSpc>
              <a:spcBef>
                <a:spcPts val="1200"/>
              </a:spcBef>
            </a:pPr>
            <a:r>
              <a:rPr lang="en-US" dirty="0"/>
              <a:t>Base </a:t>
            </a:r>
            <a:r>
              <a:rPr lang="en-US" dirty="0">
                <a:sym typeface="Wingdings" panose="05000000000000000000" pitchFamily="2" charset="2"/>
              </a:rPr>
              <a:t> </a:t>
            </a:r>
            <a:r>
              <a:rPr lang="en-US" sz="2000" dirty="0"/>
              <a:t>donates electrons</a:t>
            </a:r>
            <a:endParaRPr lang="en-US" dirty="0">
              <a:solidFill>
                <a:schemeClr val="tx1"/>
              </a:solidFill>
            </a:endParaRPr>
          </a:p>
          <a:p>
            <a:pPr lvl="1">
              <a:lnSpc>
                <a:spcPct val="100000"/>
              </a:lnSpc>
              <a:spcBef>
                <a:spcPts val="600"/>
              </a:spcBef>
            </a:pPr>
            <a:endParaRPr lang="en-US" dirty="0"/>
          </a:p>
        </p:txBody>
      </p:sp>
      <p:sp>
        <p:nvSpPr>
          <p:cNvPr id="2" name="Title 1"/>
          <p:cNvSpPr>
            <a:spLocks noGrp="1"/>
          </p:cNvSpPr>
          <p:nvPr>
            <p:ph type="title"/>
          </p:nvPr>
        </p:nvSpPr>
        <p:spPr>
          <a:xfrm>
            <a:off x="10" y="0"/>
            <a:ext cx="9143996" cy="1377165"/>
          </a:xfrm>
        </p:spPr>
        <p:txBody>
          <a:bodyPr/>
          <a:lstStyle/>
          <a:p>
            <a:pPr marL="238647" indent="-238647"/>
            <a:r>
              <a:rPr lang="en-US" dirty="0">
                <a:solidFill>
                  <a:srgbClr val="FFFF00"/>
                </a:solidFill>
              </a:rPr>
              <a:t>Summary</a:t>
            </a:r>
            <a:r>
              <a:rPr lang="en-US" dirty="0"/>
              <a:t>:  Acid – Base Theories</a:t>
            </a:r>
          </a:p>
        </p:txBody>
      </p:sp>
      <p:sp>
        <p:nvSpPr>
          <p:cNvPr id="6" name="Rectangle 5">
            <a:extLst>
              <a:ext uri="{FF2B5EF4-FFF2-40B4-BE49-F238E27FC236}">
                <a16:creationId xmlns:a16="http://schemas.microsoft.com/office/drawing/2014/main" id="{53CC1465-83BA-49A7-8B19-44E5F1F5DD4D}"/>
              </a:ext>
            </a:extLst>
          </p:cNvPr>
          <p:cNvSpPr/>
          <p:nvPr/>
        </p:nvSpPr>
        <p:spPr>
          <a:xfrm>
            <a:off x="4495800" y="2097472"/>
            <a:ext cx="1383712" cy="494751"/>
          </a:xfrm>
          <a:prstGeom prst="rect">
            <a:avLst/>
          </a:prstGeom>
        </p:spPr>
        <p:txBody>
          <a:bodyPr wrap="none">
            <a:spAutoFit/>
          </a:bodyPr>
          <a:lstStyle/>
          <a:p>
            <a:pPr marL="0" marR="0" lvl="0" indent="0" algn="ctr" defTabSz="908766" rtl="0" eaLnBrk="1" fontAlgn="auto" latinLnBrk="0" hangingPunct="1">
              <a:lnSpc>
                <a:spcPct val="120000"/>
              </a:lnSpc>
              <a:spcBef>
                <a:spcPts val="601"/>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mn-cs"/>
              </a:rPr>
              <a:t>pH scale</a:t>
            </a:r>
          </a:p>
        </p:txBody>
      </p:sp>
      <p:sp>
        <p:nvSpPr>
          <p:cNvPr id="7" name="Rectangle 6">
            <a:extLst>
              <a:ext uri="{FF2B5EF4-FFF2-40B4-BE49-F238E27FC236}">
                <a16:creationId xmlns:a16="http://schemas.microsoft.com/office/drawing/2014/main" id="{48716577-E33B-4038-B959-7B198410E5FE}"/>
              </a:ext>
            </a:extLst>
          </p:cNvPr>
          <p:cNvSpPr/>
          <p:nvPr/>
        </p:nvSpPr>
        <p:spPr>
          <a:xfrm>
            <a:off x="4921048" y="3807282"/>
            <a:ext cx="3765775" cy="494751"/>
          </a:xfrm>
          <a:prstGeom prst="rect">
            <a:avLst/>
          </a:prstGeom>
        </p:spPr>
        <p:txBody>
          <a:bodyPr wrap="none">
            <a:spAutoFit/>
          </a:bodyPr>
          <a:lstStyle/>
          <a:p>
            <a:pPr marL="0" marR="0" lvl="0" indent="0" algn="ctr" defTabSz="908766" rtl="0" eaLnBrk="1" fontAlgn="auto" latinLnBrk="0" hangingPunct="1">
              <a:lnSpc>
                <a:spcPct val="120000"/>
              </a:lnSpc>
              <a:spcBef>
                <a:spcPts val="601"/>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mn-cs"/>
              </a:rPr>
              <a:t>Conjugate acid-base pairs</a:t>
            </a:r>
          </a:p>
        </p:txBody>
      </p:sp>
      <p:sp>
        <p:nvSpPr>
          <p:cNvPr id="8" name="Rectangle 7">
            <a:extLst>
              <a:ext uri="{FF2B5EF4-FFF2-40B4-BE49-F238E27FC236}">
                <a16:creationId xmlns:a16="http://schemas.microsoft.com/office/drawing/2014/main" id="{444AF8FA-23E3-4DCE-884B-8045EFF00A7D}"/>
              </a:ext>
            </a:extLst>
          </p:cNvPr>
          <p:cNvSpPr/>
          <p:nvPr/>
        </p:nvSpPr>
        <p:spPr>
          <a:xfrm>
            <a:off x="4887913" y="5426260"/>
            <a:ext cx="3438762" cy="494751"/>
          </a:xfrm>
          <a:prstGeom prst="rect">
            <a:avLst/>
          </a:prstGeom>
        </p:spPr>
        <p:txBody>
          <a:bodyPr wrap="none">
            <a:spAutoFit/>
          </a:bodyPr>
          <a:lstStyle/>
          <a:p>
            <a:pPr marL="0" marR="0" lvl="0" indent="0" algn="ctr" defTabSz="908766" rtl="0" eaLnBrk="1" fontAlgn="auto" latinLnBrk="0" hangingPunct="1">
              <a:lnSpc>
                <a:spcPct val="120000"/>
              </a:lnSpc>
              <a:spcBef>
                <a:spcPts val="601"/>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mn-cs"/>
              </a:rPr>
              <a:t>Most inclusive definition</a:t>
            </a:r>
          </a:p>
        </p:txBody>
      </p:sp>
    </p:spTree>
    <p:extLst>
      <p:ext uri="{BB962C8B-B14F-4D97-AF65-F5344CB8AC3E}">
        <p14:creationId xmlns:p14="http://schemas.microsoft.com/office/powerpoint/2010/main" val="277842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Effect transition="in" filter="fade">
                                      <p:cBhvr>
                                        <p:cTn id="47" dur="500"/>
                                        <p:tgtEl>
                                          <p:spTgt spid="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7" end="7"/>
                                            </p:txEl>
                                          </p:spTgt>
                                        </p:tgtEl>
                                        <p:attrNameLst>
                                          <p:attrName>style.visibility</p:attrName>
                                        </p:attrNameLst>
                                      </p:cBhvr>
                                      <p:to>
                                        <p:strVal val="visible"/>
                                      </p:to>
                                    </p:set>
                                    <p:animEffect transition="in" filter="fade">
                                      <p:cBhvr>
                                        <p:cTn id="52" dur="500"/>
                                        <p:tgtEl>
                                          <p:spTgt spid="9">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xEl>
                                              <p:pRg st="8" end="8"/>
                                            </p:txEl>
                                          </p:spTgt>
                                        </p:tgtEl>
                                        <p:attrNameLst>
                                          <p:attrName>style.visibility</p:attrName>
                                        </p:attrNameLst>
                                      </p:cBhvr>
                                      <p:to>
                                        <p:strVal val="visible"/>
                                      </p:to>
                                    </p:set>
                                    <p:animEffect transition="in" filter="fade">
                                      <p:cBhvr>
                                        <p:cTn id="57" dur="500"/>
                                        <p:tgtEl>
                                          <p:spTgt spid="9">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lIns="182880" tIns="91440" bIns="91440"/>
          <a:lstStyle/>
          <a:p>
            <a:pPr lvl="1">
              <a:lnSpc>
                <a:spcPct val="100000"/>
              </a:lnSpc>
              <a:spcBef>
                <a:spcPts val="1200"/>
              </a:spcBef>
            </a:pPr>
            <a:r>
              <a:rPr lang="en-US" dirty="0"/>
              <a:t>An </a:t>
            </a:r>
            <a:r>
              <a:rPr lang="en-US" dirty="0">
                <a:solidFill>
                  <a:schemeClr val="tx1"/>
                </a:solidFill>
              </a:rPr>
              <a:t>Arrhenius </a:t>
            </a:r>
            <a:r>
              <a:rPr lang="en-US" dirty="0"/>
              <a:t>acid is a substance that increases the concentration of H</a:t>
            </a:r>
            <a:r>
              <a:rPr lang="en-US" baseline="30000" dirty="0"/>
              <a:t>+</a:t>
            </a:r>
            <a:r>
              <a:rPr lang="en-US" dirty="0"/>
              <a:t> ions in an aqueous solution.</a:t>
            </a:r>
          </a:p>
          <a:p>
            <a:pPr lvl="1">
              <a:lnSpc>
                <a:spcPct val="100000"/>
              </a:lnSpc>
              <a:spcBef>
                <a:spcPts val="1200"/>
              </a:spcBef>
            </a:pPr>
            <a:r>
              <a:rPr lang="en-US" dirty="0"/>
              <a:t>An </a:t>
            </a:r>
            <a:r>
              <a:rPr lang="en-US" dirty="0">
                <a:solidFill>
                  <a:schemeClr val="tx1"/>
                </a:solidFill>
              </a:rPr>
              <a:t>Arrhenius </a:t>
            </a:r>
            <a:r>
              <a:rPr lang="en-US" dirty="0"/>
              <a:t>base is a substance than decreases the concentration of H</a:t>
            </a:r>
            <a:r>
              <a:rPr lang="en-US" baseline="30000" dirty="0"/>
              <a:t>+</a:t>
            </a:r>
            <a:r>
              <a:rPr lang="en-US" dirty="0"/>
              <a:t> ions in an aqueous solution.</a:t>
            </a:r>
          </a:p>
          <a:p>
            <a:pPr lvl="1">
              <a:lnSpc>
                <a:spcPct val="100000"/>
              </a:lnSpc>
              <a:spcBef>
                <a:spcPts val="1200"/>
              </a:spcBef>
            </a:pPr>
            <a:r>
              <a:rPr lang="en-US" dirty="0"/>
              <a:t>Acids have a sour taste, turn blue litmus red, and react with metals, carbonates, and bases.</a:t>
            </a:r>
          </a:p>
          <a:p>
            <a:pPr lvl="1">
              <a:lnSpc>
                <a:spcPct val="100000"/>
              </a:lnSpc>
              <a:spcBef>
                <a:spcPts val="1200"/>
              </a:spcBef>
            </a:pPr>
            <a:r>
              <a:rPr lang="en-US" dirty="0"/>
              <a:t>Bases have a bitter taste, feel slippery, turn red litmus blue, and react with metal salts, carbon dioxide, and acids.</a:t>
            </a:r>
          </a:p>
          <a:p>
            <a:pPr lvl="1">
              <a:lnSpc>
                <a:spcPct val="100000"/>
              </a:lnSpc>
              <a:spcBef>
                <a:spcPts val="1200"/>
              </a:spcBef>
            </a:pPr>
            <a:r>
              <a:rPr lang="en-US" dirty="0">
                <a:solidFill>
                  <a:schemeClr val="tx1"/>
                </a:solidFill>
              </a:rPr>
              <a:t>A Br</a:t>
            </a:r>
            <a:r>
              <a:rPr lang="en-US" altLang="en-US" dirty="0">
                <a:solidFill>
                  <a:srgbClr val="000000"/>
                </a:solidFill>
              </a:rPr>
              <a:t>ø</a:t>
            </a:r>
            <a:r>
              <a:rPr lang="en-US" dirty="0">
                <a:solidFill>
                  <a:schemeClr val="tx1"/>
                </a:solidFill>
              </a:rPr>
              <a:t>nsted-Lowry Acid donates H</a:t>
            </a:r>
            <a:r>
              <a:rPr lang="en-US" baseline="30000" dirty="0">
                <a:solidFill>
                  <a:schemeClr val="tx1"/>
                </a:solidFill>
              </a:rPr>
              <a:t>+</a:t>
            </a:r>
            <a:r>
              <a:rPr lang="en-US" dirty="0">
                <a:solidFill>
                  <a:schemeClr val="tx1"/>
                </a:solidFill>
              </a:rPr>
              <a:t> while a Base accepts H</a:t>
            </a:r>
            <a:r>
              <a:rPr lang="en-US" baseline="30000" dirty="0">
                <a:solidFill>
                  <a:schemeClr val="tx1"/>
                </a:solidFill>
              </a:rPr>
              <a:t>+</a:t>
            </a:r>
          </a:p>
          <a:p>
            <a:pPr lvl="1">
              <a:lnSpc>
                <a:spcPct val="100000"/>
              </a:lnSpc>
              <a:spcBef>
                <a:spcPts val="1200"/>
              </a:spcBef>
              <a:tabLst>
                <a:tab pos="2743200" algn="l"/>
              </a:tabLst>
            </a:pPr>
            <a:r>
              <a:rPr lang="en-US" sz="2400" dirty="0">
                <a:solidFill>
                  <a:schemeClr val="tx1"/>
                </a:solidFill>
              </a:rPr>
              <a:t>pH = </a:t>
            </a:r>
            <a:r>
              <a:rPr lang="en-US" altLang="en-US" sz="2400" dirty="0">
                <a:solidFill>
                  <a:schemeClr val="tx1"/>
                </a:solidFill>
              </a:rPr>
              <a:t>−</a:t>
            </a:r>
            <a:r>
              <a:rPr lang="en-US" sz="2400" dirty="0">
                <a:solidFill>
                  <a:schemeClr val="tx1"/>
                </a:solidFill>
              </a:rPr>
              <a:t>log</a:t>
            </a:r>
            <a:r>
              <a:rPr lang="en-US" sz="2400" baseline="-25000" dirty="0">
                <a:solidFill>
                  <a:schemeClr val="tx1"/>
                </a:solidFill>
              </a:rPr>
              <a:t>10</a:t>
            </a:r>
            <a:r>
              <a:rPr lang="en-US" sz="2400" dirty="0">
                <a:solidFill>
                  <a:schemeClr val="tx1"/>
                </a:solidFill>
              </a:rPr>
              <a:t>[H</a:t>
            </a:r>
            <a:r>
              <a:rPr lang="en-US" sz="2400" baseline="30000" dirty="0">
                <a:solidFill>
                  <a:schemeClr val="tx1"/>
                </a:solidFill>
              </a:rPr>
              <a:t>+</a:t>
            </a:r>
            <a:r>
              <a:rPr lang="en-US" sz="2400" dirty="0">
                <a:solidFill>
                  <a:schemeClr val="tx1"/>
                </a:solidFill>
              </a:rPr>
              <a:t>] … </a:t>
            </a:r>
            <a:r>
              <a:rPr lang="en-US" altLang="en-US" sz="2400" dirty="0"/>
              <a:t>When [H</a:t>
            </a:r>
            <a:r>
              <a:rPr lang="en-US" altLang="en-US" sz="2400" baseline="30000" dirty="0"/>
              <a:t>+</a:t>
            </a:r>
            <a:r>
              <a:rPr lang="en-US" altLang="en-US" sz="2400" dirty="0"/>
              <a:t>] = 1 × 10</a:t>
            </a:r>
            <a:r>
              <a:rPr lang="en-US" altLang="en-US" sz="2400" baseline="30000" dirty="0"/>
              <a:t>–</a:t>
            </a:r>
            <a:r>
              <a:rPr lang="en-US" altLang="en-US" sz="2400" i="1" baseline="30000" dirty="0"/>
              <a:t>n</a:t>
            </a:r>
            <a:r>
              <a:rPr lang="en-US" altLang="en-US" sz="2400" dirty="0"/>
              <a:t>, pH = |</a:t>
            </a:r>
            <a:r>
              <a:rPr lang="en-US" altLang="en-US" sz="2400" i="1" dirty="0"/>
              <a:t>n</a:t>
            </a:r>
            <a:r>
              <a:rPr lang="en-US" altLang="en-US" sz="2400" dirty="0"/>
              <a:t>| </a:t>
            </a:r>
            <a:endParaRPr lang="en-US" sz="2400" dirty="0">
              <a:solidFill>
                <a:schemeClr val="tx1"/>
              </a:solidFill>
            </a:endParaRPr>
          </a:p>
          <a:p>
            <a:pPr lvl="1">
              <a:lnSpc>
                <a:spcPct val="100000"/>
              </a:lnSpc>
              <a:spcBef>
                <a:spcPts val="600"/>
              </a:spcBef>
            </a:pPr>
            <a:endParaRPr lang="en-US" dirty="0">
              <a:solidFill>
                <a:schemeClr val="tx1"/>
              </a:solidFill>
            </a:endParaRPr>
          </a:p>
          <a:p>
            <a:pPr lvl="1">
              <a:lnSpc>
                <a:spcPct val="100000"/>
              </a:lnSpc>
              <a:spcBef>
                <a:spcPts val="600"/>
              </a:spcBef>
            </a:pPr>
            <a:endParaRPr lang="en-US" dirty="0"/>
          </a:p>
        </p:txBody>
      </p:sp>
      <p:sp>
        <p:nvSpPr>
          <p:cNvPr id="2" name="Title 1"/>
          <p:cNvSpPr>
            <a:spLocks noGrp="1"/>
          </p:cNvSpPr>
          <p:nvPr>
            <p:ph type="title"/>
          </p:nvPr>
        </p:nvSpPr>
        <p:spPr>
          <a:xfrm>
            <a:off x="10" y="0"/>
            <a:ext cx="9143996" cy="1377165"/>
          </a:xfrm>
        </p:spPr>
        <p:txBody>
          <a:bodyPr/>
          <a:lstStyle/>
          <a:p>
            <a:pPr marL="4763" indent="-4763"/>
            <a:r>
              <a:rPr lang="en-US" dirty="0">
                <a:solidFill>
                  <a:srgbClr val="FFFF00"/>
                </a:solidFill>
              </a:rPr>
              <a:t>REVIEW</a:t>
            </a:r>
            <a:r>
              <a:rPr lang="en-US" dirty="0"/>
              <a:t>:</a:t>
            </a:r>
            <a:br>
              <a:rPr lang="en-US" dirty="0"/>
            </a:br>
            <a:r>
              <a:rPr lang="en-US" sz="2400" dirty="0"/>
              <a:t>Properties of Acids and Bases</a:t>
            </a:r>
          </a:p>
        </p:txBody>
      </p:sp>
      <p:pic>
        <p:nvPicPr>
          <p:cNvPr id="4" name="Picture 3"/>
          <p:cNvPicPr>
            <a:picLocks noChangeAspect="1"/>
          </p:cNvPicPr>
          <p:nvPr/>
        </p:nvPicPr>
        <p:blipFill rotWithShape="1">
          <a:blip r:embed="rId3"/>
          <a:srcRect b="13466"/>
          <a:stretch/>
        </p:blipFill>
        <p:spPr>
          <a:xfrm>
            <a:off x="304800" y="5955970"/>
            <a:ext cx="5708656" cy="699498"/>
          </a:xfrm>
          <a:prstGeom prst="rect">
            <a:avLst/>
          </a:prstGeom>
        </p:spPr>
      </p:pic>
      <p:sp>
        <p:nvSpPr>
          <p:cNvPr id="3" name="Rectangle 2"/>
          <p:cNvSpPr/>
          <p:nvPr/>
        </p:nvSpPr>
        <p:spPr>
          <a:xfrm>
            <a:off x="6324600" y="6037953"/>
            <a:ext cx="2254143" cy="535531"/>
          </a:xfrm>
          <a:prstGeom prst="rect">
            <a:avLst/>
          </a:prstGeom>
        </p:spPr>
        <p:txBody>
          <a:bodyPr wrap="none">
            <a:spAutoFit/>
          </a:bodyPr>
          <a:lstStyle/>
          <a:p>
            <a:pPr algn="ctr">
              <a:lnSpc>
                <a:spcPct val="120000"/>
              </a:lnSpc>
              <a:spcBef>
                <a:spcPts val="601"/>
              </a:spcBef>
            </a:pPr>
            <a:r>
              <a:rPr lang="en-US" sz="2400" dirty="0"/>
              <a:t>pH + pOH = 14</a:t>
            </a:r>
          </a:p>
        </p:txBody>
      </p:sp>
      <p:pic>
        <p:nvPicPr>
          <p:cNvPr id="6" name="Picture 5">
            <a:extLst>
              <a:ext uri="{FF2B5EF4-FFF2-40B4-BE49-F238E27FC236}">
                <a16:creationId xmlns:a16="http://schemas.microsoft.com/office/drawing/2014/main" id="{5069E317-FC1F-4522-B456-A31372DDE126}"/>
              </a:ext>
            </a:extLst>
          </p:cNvPr>
          <p:cNvPicPr>
            <a:picLocks noChangeAspect="1"/>
          </p:cNvPicPr>
          <p:nvPr/>
        </p:nvPicPr>
        <p:blipFill>
          <a:blip r:embed="rId4"/>
          <a:stretch>
            <a:fillRect/>
          </a:stretch>
        </p:blipFill>
        <p:spPr>
          <a:xfrm>
            <a:off x="5250287" y="0"/>
            <a:ext cx="3893704" cy="1377164"/>
          </a:xfrm>
          <a:prstGeom prst="rect">
            <a:avLst/>
          </a:prstGeom>
        </p:spPr>
      </p:pic>
    </p:spTree>
    <p:extLst>
      <p:ext uri="{BB962C8B-B14F-4D97-AF65-F5344CB8AC3E}">
        <p14:creationId xmlns:p14="http://schemas.microsoft.com/office/powerpoint/2010/main" val="42796711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Calculate pH, pOH, [H</a:t>
            </a:r>
            <a:r>
              <a:rPr lang="en-US" baseline="30000" dirty="0"/>
              <a:t>+</a:t>
            </a:r>
            <a:r>
              <a:rPr lang="en-US" dirty="0"/>
              <a:t>], and [OH</a:t>
            </a:r>
            <a:r>
              <a:rPr lang="en-US" baseline="30000" dirty="0"/>
              <a:t>–</a:t>
            </a:r>
            <a:r>
              <a:rPr lang="en-US" dirty="0"/>
              <a:t>]</a:t>
            </a:r>
          </a:p>
        </p:txBody>
      </p:sp>
      <p:sp>
        <p:nvSpPr>
          <p:cNvPr id="5" name="Content Placeholder 4"/>
          <p:cNvSpPr>
            <a:spLocks noGrp="1"/>
          </p:cNvSpPr>
          <p:nvPr>
            <p:ph sz="quarter" idx="15"/>
          </p:nvPr>
        </p:nvSpPr>
        <p:spPr>
          <a:xfrm>
            <a:off x="4343400" y="1377155"/>
            <a:ext cx="4800600" cy="5480845"/>
          </a:xfrm>
        </p:spPr>
        <p:txBody>
          <a:bodyPr lIns="182880" tIns="91440" rIns="182880" bIns="91440">
            <a:normAutofit/>
          </a:bodyPr>
          <a:lstStyle/>
          <a:p>
            <a:r>
              <a:rPr lang="en-US" sz="1800" dirty="0"/>
              <a:t>What is the pH and pOH of HNO</a:t>
            </a:r>
            <a:r>
              <a:rPr lang="en-US" sz="1800" baseline="-25000" dirty="0"/>
              <a:t>3</a:t>
            </a:r>
            <a:r>
              <a:rPr lang="en-US" sz="1800" dirty="0"/>
              <a:t> (aq) that has [OH</a:t>
            </a:r>
            <a:r>
              <a:rPr lang="en-US" sz="1800" baseline="30000" dirty="0"/>
              <a:t>–</a:t>
            </a:r>
            <a:r>
              <a:rPr lang="en-US" sz="1800" dirty="0"/>
              <a:t>] = 9.50 × 10</a:t>
            </a:r>
            <a:r>
              <a:rPr lang="en-US" sz="1800" baseline="30000" dirty="0"/>
              <a:t>–9</a:t>
            </a:r>
            <a:r>
              <a:rPr lang="en-US" sz="1800" dirty="0"/>
              <a:t> M?</a:t>
            </a:r>
          </a:p>
          <a:p>
            <a:pPr eaLnBrk="0" hangingPunct="0">
              <a:spcBef>
                <a:spcPts val="600"/>
              </a:spcBef>
              <a:spcAft>
                <a:spcPct val="0"/>
              </a:spcAft>
              <a:buClr>
                <a:srgbClr val="000000"/>
              </a:buClr>
              <a:buSzPct val="100000"/>
              <a:tabLst>
                <a:tab pos="2801938" algn="l"/>
                <a:tab pos="3367088" algn="l"/>
              </a:tabLst>
            </a:pPr>
            <a:endParaRPr lang="en-US" sz="1800" dirty="0">
              <a:solidFill>
                <a:srgbClr val="00B050"/>
              </a:solidFill>
            </a:endParaRPr>
          </a:p>
        </p:txBody>
      </p:sp>
      <p:sp>
        <p:nvSpPr>
          <p:cNvPr id="17" name="Content Placeholder 16"/>
          <p:cNvSpPr>
            <a:spLocks noGrp="1"/>
          </p:cNvSpPr>
          <p:nvPr>
            <p:ph sz="quarter" idx="16"/>
          </p:nvPr>
        </p:nvSpPr>
        <p:spPr>
          <a:xfrm>
            <a:off x="12" y="1377155"/>
            <a:ext cx="4343388" cy="5480845"/>
          </a:xfrm>
        </p:spPr>
        <p:txBody>
          <a:bodyPr lIns="182880" tIns="91440">
            <a:normAutofit/>
          </a:bodyPr>
          <a:lstStyle/>
          <a:p>
            <a:r>
              <a:rPr lang="en-US" sz="1900" dirty="0"/>
              <a:t>What is the pH of a solution of H</a:t>
            </a:r>
            <a:r>
              <a:rPr lang="en-US" sz="1900" baseline="-25000" dirty="0"/>
              <a:t>2</a:t>
            </a:r>
            <a:r>
              <a:rPr lang="en-US" sz="1900" dirty="0"/>
              <a:t>SO</a:t>
            </a:r>
            <a:r>
              <a:rPr lang="en-US" sz="1900" baseline="-25000" dirty="0"/>
              <a:t>4</a:t>
            </a:r>
            <a:r>
              <a:rPr lang="en-US" sz="1900" dirty="0"/>
              <a:t> that has [H</a:t>
            </a:r>
            <a:r>
              <a:rPr lang="en-US" sz="1900" baseline="-25000" dirty="0"/>
              <a:t>3</a:t>
            </a:r>
            <a:r>
              <a:rPr lang="en-US" sz="1900" dirty="0"/>
              <a:t>O</a:t>
            </a:r>
            <a:r>
              <a:rPr lang="en-US" sz="1900" baseline="30000" dirty="0"/>
              <a:t>+</a:t>
            </a:r>
            <a:r>
              <a:rPr lang="en-US" sz="1900" dirty="0"/>
              <a:t>] = 5.45 × 10</a:t>
            </a:r>
            <a:r>
              <a:rPr lang="en-US" sz="1900" baseline="30000" dirty="0"/>
              <a:t>–5</a:t>
            </a:r>
            <a:r>
              <a:rPr lang="en-US" sz="1900" dirty="0"/>
              <a:t> M?</a:t>
            </a:r>
          </a:p>
          <a:p>
            <a:pPr eaLnBrk="0" hangingPunct="0">
              <a:spcBef>
                <a:spcPts val="600"/>
              </a:spcBef>
              <a:spcAft>
                <a:spcPct val="0"/>
              </a:spcAft>
              <a:buClr>
                <a:srgbClr val="000000"/>
              </a:buClr>
              <a:buSzPct val="100000"/>
              <a:tabLst>
                <a:tab pos="2801938" algn="l"/>
                <a:tab pos="3367088" algn="l"/>
              </a:tabLst>
            </a:pPr>
            <a:endParaRPr lang="en-US" sz="1900" dirty="0"/>
          </a:p>
          <a:p>
            <a:endParaRPr lang="en-US" sz="1900" dirty="0"/>
          </a:p>
          <a:p>
            <a:endParaRPr lang="en-US" sz="1900" dirty="0"/>
          </a:p>
          <a:p>
            <a:endParaRPr lang="en-US" sz="1900" dirty="0"/>
          </a:p>
          <a:p>
            <a:r>
              <a:rPr lang="en-US" sz="2000" dirty="0"/>
              <a:t>Typical household bleach has a pH of 13. What is the H</a:t>
            </a:r>
            <a:r>
              <a:rPr lang="en-US" sz="2000" baseline="-25000" dirty="0"/>
              <a:t>3</a:t>
            </a:r>
            <a:r>
              <a:rPr lang="en-US" sz="2000" dirty="0"/>
              <a:t>O</a:t>
            </a:r>
            <a:r>
              <a:rPr lang="en-US" sz="2000" baseline="30000" dirty="0"/>
              <a:t>+</a:t>
            </a:r>
            <a:r>
              <a:rPr lang="en-US" sz="2000" dirty="0"/>
              <a:t> concentration in household bleach?</a:t>
            </a:r>
          </a:p>
          <a:p>
            <a:pPr eaLnBrk="0" hangingPunct="0">
              <a:spcBef>
                <a:spcPts val="1200"/>
              </a:spcBef>
              <a:spcAft>
                <a:spcPct val="0"/>
              </a:spcAft>
            </a:pPr>
            <a:endParaRPr lang="en-US" altLang="en-US" sz="2000" dirty="0"/>
          </a:p>
        </p:txBody>
      </p:sp>
      <p:pic>
        <p:nvPicPr>
          <p:cNvPr id="7" name="Picture 6" descr="try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155380"/>
            <a:ext cx="881636" cy="952500"/>
          </a:xfrm>
          <a:prstGeom prst="rect">
            <a:avLst/>
          </a:prstGeom>
        </p:spPr>
      </p:pic>
    </p:spTree>
    <p:extLst>
      <p:ext uri="{BB962C8B-B14F-4D97-AF65-F5344CB8AC3E}">
        <p14:creationId xmlns:p14="http://schemas.microsoft.com/office/powerpoint/2010/main" val="6826376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Calculate pH, pOH, [H</a:t>
            </a:r>
            <a:r>
              <a:rPr lang="en-US" baseline="30000" dirty="0"/>
              <a:t>+</a:t>
            </a:r>
            <a:r>
              <a:rPr lang="en-US" dirty="0"/>
              <a:t>], and [OH</a:t>
            </a:r>
            <a:r>
              <a:rPr lang="en-US" baseline="30000" dirty="0"/>
              <a:t>–</a:t>
            </a:r>
            <a:r>
              <a:rPr lang="en-US" dirty="0"/>
              <a:t>]</a:t>
            </a:r>
          </a:p>
        </p:txBody>
      </p:sp>
      <p:sp>
        <p:nvSpPr>
          <p:cNvPr id="5" name="Content Placeholder 4"/>
          <p:cNvSpPr>
            <a:spLocks noGrp="1"/>
          </p:cNvSpPr>
          <p:nvPr>
            <p:ph sz="quarter" idx="15"/>
          </p:nvPr>
        </p:nvSpPr>
        <p:spPr>
          <a:xfrm>
            <a:off x="4343400" y="1377155"/>
            <a:ext cx="4800600" cy="5480845"/>
          </a:xfrm>
        </p:spPr>
        <p:txBody>
          <a:bodyPr lIns="182880" tIns="91440" rIns="182880" bIns="91440">
            <a:normAutofit/>
          </a:bodyPr>
          <a:lstStyle/>
          <a:p>
            <a:r>
              <a:rPr lang="en-US" sz="1800" dirty="0"/>
              <a:t>What is the pH and pOH of HNO</a:t>
            </a:r>
            <a:r>
              <a:rPr lang="en-US" sz="1800" baseline="-25000" dirty="0"/>
              <a:t>3</a:t>
            </a:r>
            <a:r>
              <a:rPr lang="en-US" sz="1800" dirty="0"/>
              <a:t> (aq) that has [OH</a:t>
            </a:r>
            <a:r>
              <a:rPr lang="en-US" sz="1800" baseline="30000" dirty="0"/>
              <a:t>–</a:t>
            </a:r>
            <a:r>
              <a:rPr lang="en-US" sz="1800" dirty="0"/>
              <a:t>] = 9.50 × 10</a:t>
            </a:r>
            <a:r>
              <a:rPr lang="en-US" sz="1800" baseline="30000" dirty="0"/>
              <a:t>–9</a:t>
            </a:r>
            <a:r>
              <a:rPr lang="en-US" sz="1800" dirty="0"/>
              <a:t> M?</a:t>
            </a:r>
          </a:p>
          <a:p>
            <a:pPr eaLnBrk="0" hangingPunct="0">
              <a:spcBef>
                <a:spcPts val="600"/>
              </a:spcBef>
              <a:spcAft>
                <a:spcPct val="0"/>
              </a:spcAft>
              <a:buClr>
                <a:srgbClr val="000000"/>
              </a:buClr>
              <a:buSzPct val="100000"/>
              <a:tabLst>
                <a:tab pos="2801938" algn="l"/>
                <a:tab pos="3367088" algn="l"/>
              </a:tabLst>
            </a:pPr>
            <a:r>
              <a:rPr lang="en-US" sz="1800" dirty="0">
                <a:solidFill>
                  <a:srgbClr val="00B050"/>
                </a:solidFill>
                <a:effectLst>
                  <a:outerShdw blurRad="38100" dist="38100" dir="2700000" algn="tl">
                    <a:srgbClr val="000000">
                      <a:alpha val="43137"/>
                    </a:srgbClr>
                  </a:outerShdw>
                </a:effectLst>
              </a:rPr>
              <a:t>Kw = [OH-][H+] </a:t>
            </a:r>
            <a:r>
              <a:rPr lang="en-US" sz="1800" dirty="0">
                <a:effectLst>
                  <a:outerShdw blurRad="38100" dist="38100" dir="2700000" algn="tl">
                    <a:srgbClr val="000000">
                      <a:alpha val="43137"/>
                    </a:srgbClr>
                  </a:outerShdw>
                </a:effectLst>
                <a:sym typeface="Wingdings" panose="05000000000000000000" pitchFamily="2" charset="2"/>
              </a:rPr>
              <a:t> [H+] = Kw/[OH-]</a:t>
            </a:r>
          </a:p>
          <a:p>
            <a:pPr eaLnBrk="0" hangingPunct="0">
              <a:spcBef>
                <a:spcPts val="600"/>
              </a:spcBef>
              <a:spcAft>
                <a:spcPct val="0"/>
              </a:spcAft>
              <a:buClr>
                <a:srgbClr val="000000"/>
              </a:buClr>
              <a:buSzPct val="100000"/>
              <a:tabLst>
                <a:tab pos="2801938" algn="l"/>
                <a:tab pos="3367088" algn="l"/>
              </a:tabLst>
            </a:pPr>
            <a:r>
              <a:rPr lang="en-US" sz="1800" dirty="0">
                <a:effectLst>
                  <a:outerShdw blurRad="38100" dist="38100" dir="2700000" algn="tl">
                    <a:srgbClr val="000000">
                      <a:alpha val="43137"/>
                    </a:srgbClr>
                  </a:outerShdw>
                </a:effectLst>
                <a:sym typeface="Wingdings" panose="05000000000000000000" pitchFamily="2" charset="2"/>
              </a:rPr>
              <a:t>[H+] = 1 x </a:t>
            </a:r>
            <a:r>
              <a:rPr lang="en-US" sz="1800" dirty="0">
                <a:effectLst>
                  <a:outerShdw blurRad="38100" dist="38100" dir="2700000" algn="tl">
                    <a:srgbClr val="000000">
                      <a:alpha val="43137"/>
                    </a:srgbClr>
                  </a:outerShdw>
                </a:effectLst>
              </a:rPr>
              <a:t>10</a:t>
            </a:r>
            <a:r>
              <a:rPr lang="en-US" sz="1800" baseline="30000" dirty="0">
                <a:effectLst>
                  <a:outerShdw blurRad="38100" dist="38100" dir="2700000" algn="tl">
                    <a:srgbClr val="000000">
                      <a:alpha val="43137"/>
                    </a:srgbClr>
                  </a:outerShdw>
                </a:effectLst>
              </a:rPr>
              <a:t>–14</a:t>
            </a:r>
            <a:r>
              <a:rPr lang="en-US" sz="1800" dirty="0">
                <a:effectLst>
                  <a:outerShdw blurRad="38100" dist="38100" dir="2700000" algn="tl">
                    <a:srgbClr val="000000">
                      <a:alpha val="43137"/>
                    </a:srgbClr>
                  </a:outerShdw>
                </a:effectLst>
              </a:rPr>
              <a:t> M</a:t>
            </a:r>
            <a:r>
              <a:rPr lang="en-US" sz="1800" dirty="0">
                <a:effectLst>
                  <a:outerShdw blurRad="38100" dist="38100" dir="2700000" algn="tl">
                    <a:srgbClr val="000000">
                      <a:alpha val="43137"/>
                    </a:srgbClr>
                  </a:outerShdw>
                </a:effectLst>
                <a:sym typeface="Wingdings" panose="05000000000000000000" pitchFamily="2" charset="2"/>
              </a:rPr>
              <a:t> / </a:t>
            </a:r>
            <a:r>
              <a:rPr lang="en-US" sz="1800" dirty="0">
                <a:effectLst>
                  <a:outerShdw blurRad="38100" dist="38100" dir="2700000" algn="tl">
                    <a:srgbClr val="000000">
                      <a:alpha val="43137"/>
                    </a:srgbClr>
                  </a:outerShdw>
                </a:effectLst>
              </a:rPr>
              <a:t>9.50 × 10</a:t>
            </a:r>
            <a:r>
              <a:rPr lang="en-US" sz="1800" baseline="30000" dirty="0">
                <a:effectLst>
                  <a:outerShdw blurRad="38100" dist="38100" dir="2700000" algn="tl">
                    <a:srgbClr val="000000">
                      <a:alpha val="43137"/>
                    </a:srgbClr>
                  </a:outerShdw>
                </a:effectLst>
              </a:rPr>
              <a:t>–9</a:t>
            </a:r>
            <a:r>
              <a:rPr lang="en-US" sz="1800" dirty="0">
                <a:effectLst>
                  <a:outerShdw blurRad="38100" dist="38100" dir="2700000" algn="tl">
                    <a:srgbClr val="000000">
                      <a:alpha val="43137"/>
                    </a:srgbClr>
                  </a:outerShdw>
                </a:effectLst>
              </a:rPr>
              <a:t> M</a:t>
            </a:r>
            <a:endParaRPr lang="en-US" sz="1800" dirty="0">
              <a:effectLst>
                <a:outerShdw blurRad="38100" dist="38100" dir="2700000" algn="tl">
                  <a:srgbClr val="000000">
                    <a:alpha val="43137"/>
                  </a:srgbClr>
                </a:outerShdw>
              </a:effectLst>
              <a:sym typeface="Wingdings" panose="05000000000000000000" pitchFamily="2" charset="2"/>
            </a:endParaRPr>
          </a:p>
          <a:p>
            <a:pPr eaLnBrk="0" hangingPunct="0">
              <a:spcBef>
                <a:spcPts val="600"/>
              </a:spcBef>
              <a:spcAft>
                <a:spcPct val="0"/>
              </a:spcAft>
              <a:buClr>
                <a:srgbClr val="000000"/>
              </a:buClr>
              <a:buSzPct val="100000"/>
              <a:tabLst>
                <a:tab pos="2801938" algn="l"/>
                <a:tab pos="3367088" algn="l"/>
              </a:tabLst>
            </a:pPr>
            <a:r>
              <a:rPr lang="en-US" sz="1800" dirty="0">
                <a:effectLst>
                  <a:outerShdw blurRad="38100" dist="38100" dir="2700000" algn="tl">
                    <a:srgbClr val="000000">
                      <a:alpha val="43137"/>
                    </a:srgbClr>
                  </a:outerShdw>
                </a:effectLst>
              </a:rPr>
              <a:t>p</a:t>
            </a:r>
            <a:r>
              <a:rPr lang="en-US" sz="1800" dirty="0">
                <a:solidFill>
                  <a:srgbClr val="FF0000"/>
                </a:solidFill>
                <a:effectLst>
                  <a:outerShdw blurRad="38100" dist="38100" dir="2700000" algn="tl">
                    <a:srgbClr val="000000">
                      <a:alpha val="43137"/>
                    </a:srgbClr>
                  </a:outerShdw>
                </a:effectLst>
              </a:rPr>
              <a:t>H</a:t>
            </a:r>
            <a:r>
              <a:rPr lang="en-US" sz="1800" dirty="0">
                <a:effectLst>
                  <a:outerShdw blurRad="38100" dist="38100" dir="2700000" algn="tl">
                    <a:srgbClr val="000000">
                      <a:alpha val="43137"/>
                    </a:srgbClr>
                  </a:outerShdw>
                </a:effectLst>
              </a:rPr>
              <a:t> = </a:t>
            </a:r>
            <a:r>
              <a:rPr lang="en-US" altLang="en-US" sz="1800" dirty="0">
                <a:effectLst>
                  <a:outerShdw blurRad="38100" dist="38100" dir="2700000" algn="tl">
                    <a:srgbClr val="000000">
                      <a:alpha val="43137"/>
                    </a:srgbClr>
                  </a:outerShdw>
                </a:effectLst>
              </a:rPr>
              <a:t>−</a:t>
            </a:r>
            <a:r>
              <a:rPr lang="en-US" sz="1800" dirty="0">
                <a:effectLst>
                  <a:outerShdw blurRad="38100" dist="38100" dir="2700000" algn="tl">
                    <a:srgbClr val="000000">
                      <a:alpha val="43137"/>
                    </a:srgbClr>
                  </a:outerShdw>
                </a:effectLst>
              </a:rPr>
              <a:t>log</a:t>
            </a:r>
            <a:r>
              <a:rPr lang="en-US" sz="1800" baseline="-25000" dirty="0">
                <a:effectLst>
                  <a:outerShdw blurRad="38100" dist="38100" dir="2700000" algn="tl">
                    <a:srgbClr val="000000">
                      <a:alpha val="43137"/>
                    </a:srgbClr>
                  </a:outerShdw>
                </a:effectLst>
              </a:rPr>
              <a:t>10</a:t>
            </a:r>
            <a:r>
              <a:rPr lang="en-US" sz="1800" dirty="0">
                <a:effectLst>
                  <a:outerShdw blurRad="38100" dist="38100" dir="2700000" algn="tl">
                    <a:srgbClr val="000000">
                      <a:alpha val="43137"/>
                    </a:srgbClr>
                  </a:outerShdw>
                </a:effectLst>
              </a:rPr>
              <a:t>[</a:t>
            </a:r>
            <a:r>
              <a:rPr lang="en-US" sz="1800" dirty="0">
                <a:solidFill>
                  <a:srgbClr val="FF0000"/>
                </a:solidFill>
                <a:effectLst>
                  <a:outerShdw blurRad="38100" dist="38100" dir="2700000" algn="tl">
                    <a:srgbClr val="000000">
                      <a:alpha val="43137"/>
                    </a:srgbClr>
                  </a:outerShdw>
                </a:effectLst>
              </a:rPr>
              <a:t>H</a:t>
            </a:r>
            <a:r>
              <a:rPr lang="en-US" sz="1800" baseline="30000" dirty="0">
                <a:effectLst>
                  <a:outerShdw blurRad="38100" dist="38100" dir="2700000" algn="tl">
                    <a:srgbClr val="000000">
                      <a:alpha val="43137"/>
                    </a:srgbClr>
                  </a:outerShdw>
                </a:effectLst>
              </a:rPr>
              <a:t>+</a:t>
            </a:r>
            <a:r>
              <a:rPr lang="en-US" sz="1800" dirty="0">
                <a:effectLst>
                  <a:outerShdw blurRad="38100" dist="38100" dir="2700000" algn="tl">
                    <a:srgbClr val="000000">
                      <a:alpha val="43137"/>
                    </a:srgbClr>
                  </a:outerShdw>
                </a:effectLst>
              </a:rPr>
              <a:t>] </a:t>
            </a:r>
          </a:p>
          <a:p>
            <a:pPr eaLnBrk="0" hangingPunct="0">
              <a:spcBef>
                <a:spcPts val="600"/>
              </a:spcBef>
              <a:spcAft>
                <a:spcPct val="0"/>
              </a:spcAft>
              <a:buClr>
                <a:srgbClr val="000000"/>
              </a:buClr>
              <a:buSzPct val="100000"/>
              <a:tabLst>
                <a:tab pos="2801938" algn="l"/>
                <a:tab pos="3367088" algn="l"/>
              </a:tabLst>
            </a:pPr>
            <a:r>
              <a:rPr lang="en-US" altLang="en-US" sz="1800" dirty="0">
                <a:effectLst>
                  <a:outerShdw blurRad="38100" dist="38100" dir="2700000" algn="tl">
                    <a:srgbClr val="000000">
                      <a:alpha val="43137"/>
                    </a:srgbClr>
                  </a:outerShdw>
                </a:effectLst>
              </a:rPr>
              <a:t>p</a:t>
            </a:r>
            <a:r>
              <a:rPr lang="en-US" altLang="en-US" sz="1800" dirty="0">
                <a:solidFill>
                  <a:srgbClr val="FF0000"/>
                </a:solidFill>
                <a:effectLst>
                  <a:outerShdw blurRad="38100" dist="38100" dir="2700000" algn="tl">
                    <a:srgbClr val="000000">
                      <a:alpha val="43137"/>
                    </a:srgbClr>
                  </a:outerShdw>
                </a:effectLst>
              </a:rPr>
              <a:t>H </a:t>
            </a:r>
            <a:r>
              <a:rPr lang="en-US" altLang="en-US" sz="1800" dirty="0">
                <a:effectLst>
                  <a:outerShdw blurRad="38100" dist="38100" dir="2700000" algn="tl">
                    <a:srgbClr val="000000">
                      <a:alpha val="43137"/>
                    </a:srgbClr>
                  </a:outerShdw>
                </a:effectLst>
              </a:rPr>
              <a:t>= −log</a:t>
            </a:r>
            <a:r>
              <a:rPr lang="en-US" sz="1800" baseline="-25000" dirty="0">
                <a:effectLst>
                  <a:outerShdw blurRad="38100" dist="38100" dir="2700000" algn="tl">
                    <a:srgbClr val="000000">
                      <a:alpha val="43137"/>
                    </a:srgbClr>
                  </a:outerShdw>
                </a:effectLst>
              </a:rPr>
              <a:t>10</a:t>
            </a:r>
            <a:r>
              <a:rPr lang="en-US" altLang="en-US" sz="1800" dirty="0">
                <a:effectLst>
                  <a:outerShdw blurRad="38100" dist="38100" dir="2700000" algn="tl">
                    <a:srgbClr val="000000">
                      <a:alpha val="43137"/>
                    </a:srgbClr>
                  </a:outerShdw>
                </a:effectLst>
              </a:rPr>
              <a:t>(1.05 × 10</a:t>
            </a:r>
            <a:r>
              <a:rPr lang="en-US" altLang="en-US" sz="1800" baseline="30000" dirty="0">
                <a:effectLst>
                  <a:outerShdw blurRad="38100" dist="38100" dir="2700000" algn="tl">
                    <a:srgbClr val="000000">
                      <a:alpha val="43137"/>
                    </a:srgbClr>
                  </a:outerShdw>
                </a:effectLst>
              </a:rPr>
              <a:t>−6</a:t>
            </a:r>
            <a:r>
              <a:rPr lang="en-US" altLang="en-US" sz="1800" dirty="0">
                <a:effectLst>
                  <a:outerShdw blurRad="38100" dist="38100" dir="2700000" algn="tl">
                    <a:srgbClr val="000000">
                      <a:alpha val="43137"/>
                    </a:srgbClr>
                  </a:outerShdw>
                </a:effectLst>
              </a:rPr>
              <a:t>) </a:t>
            </a:r>
          </a:p>
          <a:p>
            <a:pPr eaLnBrk="0" hangingPunct="0">
              <a:spcBef>
                <a:spcPts val="600"/>
              </a:spcBef>
              <a:spcAft>
                <a:spcPct val="0"/>
              </a:spcAft>
              <a:buClr>
                <a:srgbClr val="000000"/>
              </a:buClr>
              <a:buSzPct val="100000"/>
              <a:tabLst>
                <a:tab pos="2801938" algn="l"/>
                <a:tab pos="3367088" algn="l"/>
              </a:tabLst>
            </a:pPr>
            <a:r>
              <a:rPr lang="en-US" altLang="en-US" sz="1800" dirty="0">
                <a:effectLst>
                  <a:outerShdw blurRad="38100" dist="38100" dir="2700000" algn="tl">
                    <a:srgbClr val="000000">
                      <a:alpha val="43137"/>
                    </a:srgbClr>
                  </a:outerShdw>
                </a:effectLst>
              </a:rPr>
              <a:t>p</a:t>
            </a:r>
            <a:r>
              <a:rPr lang="en-US" altLang="en-US" sz="1800" dirty="0">
                <a:solidFill>
                  <a:srgbClr val="FF0000"/>
                </a:solidFill>
                <a:effectLst>
                  <a:outerShdw blurRad="38100" dist="38100" dir="2700000" algn="tl">
                    <a:srgbClr val="000000">
                      <a:alpha val="43137"/>
                    </a:srgbClr>
                  </a:outerShdw>
                </a:effectLst>
              </a:rPr>
              <a:t>H </a:t>
            </a:r>
            <a:r>
              <a:rPr lang="en-US" altLang="en-US" sz="1800" dirty="0">
                <a:effectLst>
                  <a:outerShdw blurRad="38100" dist="38100" dir="2700000" algn="tl">
                    <a:srgbClr val="000000">
                      <a:alpha val="43137"/>
                    </a:srgbClr>
                  </a:outerShdw>
                </a:effectLst>
              </a:rPr>
              <a:t>= −log</a:t>
            </a:r>
            <a:r>
              <a:rPr lang="en-US" sz="1800" baseline="-25000" dirty="0">
                <a:effectLst>
                  <a:outerShdw blurRad="38100" dist="38100" dir="2700000" algn="tl">
                    <a:srgbClr val="000000">
                      <a:alpha val="43137"/>
                    </a:srgbClr>
                  </a:outerShdw>
                </a:effectLst>
              </a:rPr>
              <a:t>10</a:t>
            </a:r>
            <a:r>
              <a:rPr lang="en-US" altLang="en-US" sz="1800" dirty="0">
                <a:effectLst>
                  <a:outerShdw blurRad="38100" dist="38100" dir="2700000" algn="tl">
                    <a:srgbClr val="000000">
                      <a:alpha val="43137"/>
                    </a:srgbClr>
                  </a:outerShdw>
                </a:effectLst>
              </a:rPr>
              <a:t>(1.05) + (−log</a:t>
            </a:r>
            <a:r>
              <a:rPr lang="en-US" sz="1800" baseline="-25000" dirty="0">
                <a:effectLst>
                  <a:outerShdw blurRad="38100" dist="38100" dir="2700000" algn="tl">
                    <a:srgbClr val="000000">
                      <a:alpha val="43137"/>
                    </a:srgbClr>
                  </a:outerShdw>
                </a:effectLst>
              </a:rPr>
              <a:t>10</a:t>
            </a:r>
            <a:r>
              <a:rPr lang="en-US" altLang="en-US" sz="1800" dirty="0">
                <a:effectLst>
                  <a:outerShdw blurRad="38100" dist="38100" dir="2700000" algn="tl">
                    <a:srgbClr val="000000">
                      <a:alpha val="43137"/>
                    </a:srgbClr>
                  </a:outerShdw>
                </a:effectLst>
              </a:rPr>
              <a:t>10</a:t>
            </a:r>
            <a:r>
              <a:rPr lang="en-US" altLang="en-US" sz="1800" baseline="30000" dirty="0">
                <a:effectLst>
                  <a:outerShdw blurRad="38100" dist="38100" dir="2700000" algn="tl">
                    <a:srgbClr val="000000">
                      <a:alpha val="43137"/>
                    </a:srgbClr>
                  </a:outerShdw>
                </a:effectLst>
              </a:rPr>
              <a:t>−6</a:t>
            </a:r>
            <a:r>
              <a:rPr lang="en-US" altLang="en-US" sz="1800" dirty="0">
                <a:effectLst>
                  <a:outerShdw blurRad="38100" dist="38100" dir="2700000" algn="tl">
                    <a:srgbClr val="000000">
                      <a:alpha val="43137"/>
                    </a:srgbClr>
                  </a:outerShdw>
                </a:effectLst>
              </a:rPr>
              <a:t>)</a:t>
            </a:r>
          </a:p>
          <a:p>
            <a:r>
              <a:rPr lang="en-US" altLang="en-US" sz="1800" dirty="0">
                <a:effectLst>
                  <a:outerShdw blurRad="38100" dist="38100" dir="2700000" algn="tl">
                    <a:srgbClr val="000000">
                      <a:alpha val="43137"/>
                    </a:srgbClr>
                  </a:outerShdw>
                </a:effectLst>
              </a:rPr>
              <a:t>p</a:t>
            </a:r>
            <a:r>
              <a:rPr lang="en-US" altLang="en-US" sz="1800" dirty="0">
                <a:solidFill>
                  <a:srgbClr val="FF0000"/>
                </a:solidFill>
                <a:effectLst>
                  <a:outerShdw blurRad="38100" dist="38100" dir="2700000" algn="tl">
                    <a:srgbClr val="000000">
                      <a:alpha val="43137"/>
                    </a:srgbClr>
                  </a:outerShdw>
                </a:effectLst>
              </a:rPr>
              <a:t>H </a:t>
            </a:r>
            <a:r>
              <a:rPr lang="en-US" altLang="en-US" sz="1800" dirty="0">
                <a:effectLst>
                  <a:outerShdw blurRad="38100" dist="38100" dir="2700000" algn="tl">
                    <a:srgbClr val="000000">
                      <a:alpha val="43137"/>
                    </a:srgbClr>
                  </a:outerShdw>
                </a:effectLst>
              </a:rPr>
              <a:t>= -0.021 + 6.00 =  </a:t>
            </a:r>
            <a:r>
              <a:rPr lang="en-US" sz="1800" dirty="0">
                <a:effectLst>
                  <a:outerShdw blurRad="38100" dist="38100" dir="2700000" algn="tl">
                    <a:srgbClr val="000000">
                      <a:alpha val="43137"/>
                    </a:srgbClr>
                  </a:outerShdw>
                </a:effectLst>
              </a:rPr>
              <a:t>5.98</a:t>
            </a:r>
          </a:p>
          <a:p>
            <a:r>
              <a:rPr lang="en-US" sz="1800" dirty="0">
                <a:solidFill>
                  <a:srgbClr val="00B050"/>
                </a:solidFill>
                <a:effectLst>
                  <a:outerShdw blurRad="38100" dist="38100" dir="2700000" algn="tl">
                    <a:srgbClr val="000000">
                      <a:alpha val="43137"/>
                    </a:srgbClr>
                  </a:outerShdw>
                </a:effectLst>
              </a:rPr>
              <a:t>pOH + pH = 14.00</a:t>
            </a:r>
            <a:r>
              <a:rPr lang="en-US" sz="1800" dirty="0">
                <a:effectLst>
                  <a:outerShdw blurRad="38100" dist="38100" dir="2700000" algn="tl">
                    <a:srgbClr val="000000">
                      <a:alpha val="43137"/>
                    </a:srgbClr>
                  </a:outerShdw>
                </a:effectLst>
              </a:rPr>
              <a:t> … pOH = 14.00 – 5.98</a:t>
            </a:r>
          </a:p>
          <a:p>
            <a:r>
              <a:rPr lang="en-US" sz="1800" dirty="0">
                <a:effectLst>
                  <a:outerShdw blurRad="38100" dist="38100" dir="2700000" algn="tl">
                    <a:srgbClr val="000000">
                      <a:alpha val="43137"/>
                    </a:srgbClr>
                  </a:outerShdw>
                </a:effectLst>
              </a:rPr>
              <a:t>pOH = 8.02       </a:t>
            </a:r>
            <a:r>
              <a:rPr lang="en-US" sz="1800"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alternative method:</a:t>
            </a:r>
          </a:p>
          <a:p>
            <a:r>
              <a:rPr lang="en-US" sz="1800" dirty="0">
                <a:effectLst>
                  <a:outerShdw blurRad="38100" dist="38100" dir="2700000" algn="tl">
                    <a:srgbClr val="000000">
                      <a:alpha val="43137"/>
                    </a:srgbClr>
                  </a:outerShdw>
                </a:effectLst>
              </a:rPr>
              <a:t>p</a:t>
            </a:r>
            <a:r>
              <a:rPr lang="en-US" sz="1800" dirty="0">
                <a:solidFill>
                  <a:srgbClr val="00B0F0"/>
                </a:solidFill>
                <a:effectLst>
                  <a:outerShdw blurRad="38100" dist="38100" dir="2700000" algn="tl">
                    <a:srgbClr val="000000">
                      <a:alpha val="43137"/>
                    </a:srgbClr>
                  </a:outerShdw>
                </a:effectLst>
              </a:rPr>
              <a:t>OH</a:t>
            </a:r>
            <a:r>
              <a:rPr lang="en-US" sz="1800" dirty="0">
                <a:effectLst>
                  <a:outerShdw blurRad="38100" dist="38100" dir="2700000" algn="tl">
                    <a:srgbClr val="000000">
                      <a:alpha val="43137"/>
                    </a:srgbClr>
                  </a:outerShdw>
                </a:effectLst>
              </a:rPr>
              <a:t> = </a:t>
            </a:r>
            <a:r>
              <a:rPr lang="en-US" altLang="en-US" sz="1800" dirty="0">
                <a:effectLst>
                  <a:outerShdw blurRad="38100" dist="38100" dir="2700000" algn="tl">
                    <a:srgbClr val="000000">
                      <a:alpha val="43137"/>
                    </a:srgbClr>
                  </a:outerShdw>
                </a:effectLst>
              </a:rPr>
              <a:t>−</a:t>
            </a:r>
            <a:r>
              <a:rPr lang="en-US" sz="1800" dirty="0">
                <a:effectLst>
                  <a:outerShdw blurRad="38100" dist="38100" dir="2700000" algn="tl">
                    <a:srgbClr val="000000">
                      <a:alpha val="43137"/>
                    </a:srgbClr>
                  </a:outerShdw>
                </a:effectLst>
              </a:rPr>
              <a:t>log</a:t>
            </a:r>
            <a:r>
              <a:rPr lang="en-US" sz="1800" baseline="-25000" dirty="0">
                <a:effectLst>
                  <a:outerShdw blurRad="38100" dist="38100" dir="2700000" algn="tl">
                    <a:srgbClr val="000000">
                      <a:alpha val="43137"/>
                    </a:srgbClr>
                  </a:outerShdw>
                </a:effectLst>
              </a:rPr>
              <a:t>10</a:t>
            </a:r>
            <a:r>
              <a:rPr lang="en-US" sz="1800" dirty="0">
                <a:effectLst>
                  <a:outerShdw blurRad="38100" dist="38100" dir="2700000" algn="tl">
                    <a:srgbClr val="000000">
                      <a:alpha val="43137"/>
                    </a:srgbClr>
                  </a:outerShdw>
                </a:effectLst>
              </a:rPr>
              <a:t>[</a:t>
            </a:r>
            <a:r>
              <a:rPr lang="en-US" sz="1800" dirty="0">
                <a:solidFill>
                  <a:srgbClr val="00B0F0"/>
                </a:solidFill>
                <a:effectLst>
                  <a:outerShdw blurRad="38100" dist="38100" dir="2700000" algn="tl">
                    <a:srgbClr val="000000">
                      <a:alpha val="43137"/>
                    </a:srgbClr>
                  </a:outerShdw>
                </a:effectLst>
              </a:rPr>
              <a:t>OH</a:t>
            </a:r>
            <a:r>
              <a:rPr lang="en-US" sz="1800" baseline="30000" dirty="0">
                <a:solidFill>
                  <a:srgbClr val="00B0F0"/>
                </a:solidFill>
                <a:effectLst>
                  <a:outerShdw blurRad="38100" dist="38100" dir="2700000" algn="tl">
                    <a:srgbClr val="000000">
                      <a:alpha val="43137"/>
                    </a:srgbClr>
                  </a:outerShdw>
                </a:effectLst>
              </a:rPr>
              <a:t>-</a:t>
            </a:r>
            <a:r>
              <a:rPr lang="en-US" sz="1800" dirty="0">
                <a:effectLst>
                  <a:outerShdw blurRad="38100" dist="38100" dir="2700000" algn="tl">
                    <a:srgbClr val="000000">
                      <a:alpha val="43137"/>
                    </a:srgbClr>
                  </a:outerShdw>
                </a:effectLst>
              </a:rPr>
              <a:t>] = </a:t>
            </a:r>
            <a:r>
              <a:rPr lang="en-US" altLang="en-US" sz="1800" dirty="0">
                <a:effectLst>
                  <a:outerShdw blurRad="38100" dist="38100" dir="2700000" algn="tl">
                    <a:srgbClr val="000000">
                      <a:alpha val="43137"/>
                    </a:srgbClr>
                  </a:outerShdw>
                </a:effectLst>
              </a:rPr>
              <a:t>−</a:t>
            </a:r>
            <a:r>
              <a:rPr lang="en-US" sz="1800" dirty="0">
                <a:effectLst>
                  <a:outerShdw blurRad="38100" dist="38100" dir="2700000" algn="tl">
                    <a:srgbClr val="000000">
                      <a:alpha val="43137"/>
                    </a:srgbClr>
                  </a:outerShdw>
                </a:effectLst>
              </a:rPr>
              <a:t>log</a:t>
            </a:r>
            <a:r>
              <a:rPr lang="en-US" sz="1800" baseline="-25000" dirty="0">
                <a:effectLst>
                  <a:outerShdw blurRad="38100" dist="38100" dir="2700000" algn="tl">
                    <a:srgbClr val="000000">
                      <a:alpha val="43137"/>
                    </a:srgbClr>
                  </a:outerShdw>
                </a:effectLst>
              </a:rPr>
              <a:t>10</a:t>
            </a:r>
            <a:r>
              <a:rPr lang="en-US" sz="1800" dirty="0">
                <a:effectLst>
                  <a:outerShdw blurRad="38100" dist="38100" dir="2700000" algn="tl">
                    <a:srgbClr val="000000">
                      <a:alpha val="43137"/>
                    </a:srgbClr>
                  </a:outerShdw>
                </a:effectLst>
              </a:rPr>
              <a:t>[9.50 × 10</a:t>
            </a:r>
            <a:r>
              <a:rPr lang="en-US" sz="1800" baseline="30000" dirty="0">
                <a:effectLst>
                  <a:outerShdw blurRad="38100" dist="38100" dir="2700000" algn="tl">
                    <a:srgbClr val="000000">
                      <a:alpha val="43137"/>
                    </a:srgbClr>
                  </a:outerShdw>
                </a:effectLst>
              </a:rPr>
              <a:t>–9</a:t>
            </a:r>
            <a:r>
              <a:rPr lang="en-US" sz="1800" dirty="0">
                <a:effectLst>
                  <a:outerShdw blurRad="38100" dist="38100" dir="2700000" algn="tl">
                    <a:srgbClr val="000000">
                      <a:alpha val="43137"/>
                    </a:srgbClr>
                  </a:outerShdw>
                </a:effectLst>
              </a:rPr>
              <a:t> ] </a:t>
            </a:r>
          </a:p>
          <a:p>
            <a:r>
              <a:rPr lang="en-US" sz="1800" dirty="0">
                <a:effectLst>
                  <a:outerShdw blurRad="38100" dist="38100" dir="2700000" algn="tl">
                    <a:srgbClr val="000000">
                      <a:alpha val="43137"/>
                    </a:srgbClr>
                  </a:outerShdw>
                </a:effectLst>
              </a:rPr>
              <a:t>p</a:t>
            </a:r>
            <a:r>
              <a:rPr lang="en-US" sz="1800" dirty="0">
                <a:solidFill>
                  <a:srgbClr val="00B0F0"/>
                </a:solidFill>
                <a:effectLst>
                  <a:outerShdw blurRad="38100" dist="38100" dir="2700000" algn="tl">
                    <a:srgbClr val="000000">
                      <a:alpha val="43137"/>
                    </a:srgbClr>
                  </a:outerShdw>
                </a:effectLst>
              </a:rPr>
              <a:t>OH</a:t>
            </a:r>
            <a:r>
              <a:rPr lang="en-US" sz="1800" dirty="0">
                <a:effectLst>
                  <a:outerShdw blurRad="38100" dist="38100" dir="2700000" algn="tl">
                    <a:srgbClr val="000000">
                      <a:alpha val="43137"/>
                    </a:srgbClr>
                  </a:outerShdw>
                </a:effectLst>
              </a:rPr>
              <a:t> = </a:t>
            </a:r>
            <a:r>
              <a:rPr lang="en-US" altLang="en-US" sz="1800" dirty="0">
                <a:effectLst>
                  <a:outerShdw blurRad="38100" dist="38100" dir="2700000" algn="tl">
                    <a:srgbClr val="000000">
                      <a:alpha val="43137"/>
                    </a:srgbClr>
                  </a:outerShdw>
                </a:effectLst>
              </a:rPr>
              <a:t>−</a:t>
            </a:r>
            <a:r>
              <a:rPr lang="en-US" sz="1800" dirty="0">
                <a:effectLst>
                  <a:outerShdw blurRad="38100" dist="38100" dir="2700000" algn="tl">
                    <a:srgbClr val="000000">
                      <a:alpha val="43137"/>
                    </a:srgbClr>
                  </a:outerShdw>
                </a:effectLst>
              </a:rPr>
              <a:t>log</a:t>
            </a:r>
            <a:r>
              <a:rPr lang="en-US" sz="1800" baseline="-25000" dirty="0">
                <a:effectLst>
                  <a:outerShdw blurRad="38100" dist="38100" dir="2700000" algn="tl">
                    <a:srgbClr val="000000">
                      <a:alpha val="43137"/>
                    </a:srgbClr>
                  </a:outerShdw>
                </a:effectLst>
              </a:rPr>
              <a:t>10</a:t>
            </a:r>
            <a:r>
              <a:rPr lang="en-US" sz="1800" dirty="0">
                <a:effectLst>
                  <a:outerShdw blurRad="38100" dist="38100" dir="2700000" algn="tl">
                    <a:srgbClr val="000000">
                      <a:alpha val="43137"/>
                    </a:srgbClr>
                  </a:outerShdw>
                </a:effectLst>
              </a:rPr>
              <a:t>(9.50) + (</a:t>
            </a:r>
            <a:r>
              <a:rPr lang="en-US" altLang="en-US" sz="1800" dirty="0">
                <a:effectLst>
                  <a:outerShdw blurRad="38100" dist="38100" dir="2700000" algn="tl">
                    <a:srgbClr val="000000">
                      <a:alpha val="43137"/>
                    </a:srgbClr>
                  </a:outerShdw>
                </a:effectLst>
              </a:rPr>
              <a:t>−</a:t>
            </a:r>
            <a:r>
              <a:rPr lang="en-US" sz="1800" dirty="0">
                <a:effectLst>
                  <a:outerShdw blurRad="38100" dist="38100" dir="2700000" algn="tl">
                    <a:srgbClr val="000000">
                      <a:alpha val="43137"/>
                    </a:srgbClr>
                  </a:outerShdw>
                </a:effectLst>
              </a:rPr>
              <a:t>log</a:t>
            </a:r>
            <a:r>
              <a:rPr lang="en-US" sz="1800" baseline="-25000" dirty="0">
                <a:effectLst>
                  <a:outerShdw blurRad="38100" dist="38100" dir="2700000" algn="tl">
                    <a:srgbClr val="000000">
                      <a:alpha val="43137"/>
                    </a:srgbClr>
                  </a:outerShdw>
                </a:effectLst>
              </a:rPr>
              <a:t>10</a:t>
            </a:r>
            <a:r>
              <a:rPr lang="en-US" sz="1800" dirty="0">
                <a:effectLst>
                  <a:outerShdw blurRad="38100" dist="38100" dir="2700000" algn="tl">
                    <a:srgbClr val="000000">
                      <a:alpha val="43137"/>
                    </a:srgbClr>
                  </a:outerShdw>
                </a:effectLst>
              </a:rPr>
              <a:t>10</a:t>
            </a:r>
            <a:r>
              <a:rPr lang="en-US" sz="1800" baseline="30000" dirty="0">
                <a:effectLst>
                  <a:outerShdw blurRad="38100" dist="38100" dir="2700000" algn="tl">
                    <a:srgbClr val="000000">
                      <a:alpha val="43137"/>
                    </a:srgbClr>
                  </a:outerShdw>
                </a:effectLst>
              </a:rPr>
              <a:t>–9</a:t>
            </a:r>
            <a:r>
              <a:rPr lang="en-US" sz="1800" dirty="0">
                <a:effectLst>
                  <a:outerShdw blurRad="38100" dist="38100" dir="2700000" algn="tl">
                    <a:srgbClr val="000000">
                      <a:alpha val="43137"/>
                    </a:srgbClr>
                  </a:outerShdw>
                </a:effectLst>
              </a:rPr>
              <a:t>)</a:t>
            </a:r>
          </a:p>
          <a:p>
            <a:r>
              <a:rPr lang="en-US" sz="1800" dirty="0">
                <a:effectLst>
                  <a:outerShdw blurRad="38100" dist="38100" dir="2700000" algn="tl">
                    <a:srgbClr val="000000">
                      <a:alpha val="43137"/>
                    </a:srgbClr>
                  </a:outerShdw>
                </a:effectLst>
              </a:rPr>
              <a:t>p</a:t>
            </a:r>
            <a:r>
              <a:rPr lang="en-US" sz="1800" dirty="0">
                <a:solidFill>
                  <a:srgbClr val="00B0F0"/>
                </a:solidFill>
                <a:effectLst>
                  <a:outerShdw blurRad="38100" dist="38100" dir="2700000" algn="tl">
                    <a:srgbClr val="000000">
                      <a:alpha val="43137"/>
                    </a:srgbClr>
                  </a:outerShdw>
                </a:effectLst>
              </a:rPr>
              <a:t>OH</a:t>
            </a:r>
            <a:r>
              <a:rPr lang="en-US" sz="1800" dirty="0">
                <a:effectLst>
                  <a:outerShdw blurRad="38100" dist="38100" dir="2700000" algn="tl">
                    <a:srgbClr val="000000">
                      <a:alpha val="43137"/>
                    </a:srgbClr>
                  </a:outerShdw>
                </a:effectLst>
              </a:rPr>
              <a:t> = -0.98 + 8  =  8.02</a:t>
            </a:r>
          </a:p>
        </p:txBody>
      </p:sp>
      <p:sp>
        <p:nvSpPr>
          <p:cNvPr id="17" name="Content Placeholder 16"/>
          <p:cNvSpPr>
            <a:spLocks noGrp="1"/>
          </p:cNvSpPr>
          <p:nvPr>
            <p:ph sz="quarter" idx="16"/>
          </p:nvPr>
        </p:nvSpPr>
        <p:spPr>
          <a:xfrm>
            <a:off x="12" y="1377155"/>
            <a:ext cx="4343388" cy="5480845"/>
          </a:xfrm>
        </p:spPr>
        <p:txBody>
          <a:bodyPr lIns="182880" tIns="91440">
            <a:normAutofit/>
          </a:bodyPr>
          <a:lstStyle/>
          <a:p>
            <a:r>
              <a:rPr lang="en-US" sz="1900" dirty="0"/>
              <a:t>What is the pH of a solution of H</a:t>
            </a:r>
            <a:r>
              <a:rPr lang="en-US" sz="1900" baseline="-25000" dirty="0"/>
              <a:t>2</a:t>
            </a:r>
            <a:r>
              <a:rPr lang="en-US" sz="1900" dirty="0"/>
              <a:t>SO</a:t>
            </a:r>
            <a:r>
              <a:rPr lang="en-US" sz="1900" baseline="-25000" dirty="0"/>
              <a:t>4</a:t>
            </a:r>
            <a:r>
              <a:rPr lang="en-US" sz="1900" dirty="0"/>
              <a:t> that has [H</a:t>
            </a:r>
            <a:r>
              <a:rPr lang="en-US" sz="1900" baseline="-25000" dirty="0"/>
              <a:t>3</a:t>
            </a:r>
            <a:r>
              <a:rPr lang="en-US" sz="1900" dirty="0"/>
              <a:t>O</a:t>
            </a:r>
            <a:r>
              <a:rPr lang="en-US" sz="1900" baseline="30000" dirty="0"/>
              <a:t>+</a:t>
            </a:r>
            <a:r>
              <a:rPr lang="en-US" sz="1900" dirty="0"/>
              <a:t>] = 5.45 × 10</a:t>
            </a:r>
            <a:r>
              <a:rPr lang="en-US" sz="1900" baseline="30000" dirty="0"/>
              <a:t>–5</a:t>
            </a:r>
            <a:r>
              <a:rPr lang="en-US" sz="1900" dirty="0"/>
              <a:t> M?</a:t>
            </a:r>
          </a:p>
          <a:p>
            <a:pPr eaLnBrk="0" hangingPunct="0">
              <a:spcBef>
                <a:spcPts val="600"/>
              </a:spcBef>
              <a:spcAft>
                <a:spcPct val="0"/>
              </a:spcAft>
              <a:buClr>
                <a:srgbClr val="000000"/>
              </a:buClr>
              <a:buSzPct val="100000"/>
              <a:tabLst>
                <a:tab pos="2801938" algn="l"/>
                <a:tab pos="3367088" algn="l"/>
              </a:tabLst>
            </a:pPr>
            <a:r>
              <a:rPr lang="en-US" sz="1900" dirty="0">
                <a:effectLst>
                  <a:outerShdw blurRad="38100" dist="38100" dir="2700000" algn="tl">
                    <a:srgbClr val="000000">
                      <a:alpha val="43137"/>
                    </a:srgbClr>
                  </a:outerShdw>
                </a:effectLst>
              </a:rPr>
              <a:t>p</a:t>
            </a:r>
            <a:r>
              <a:rPr lang="en-US" sz="1900" dirty="0">
                <a:solidFill>
                  <a:srgbClr val="FF0000"/>
                </a:solidFill>
                <a:effectLst>
                  <a:outerShdw blurRad="38100" dist="38100" dir="2700000" algn="tl">
                    <a:srgbClr val="000000">
                      <a:alpha val="43137"/>
                    </a:srgbClr>
                  </a:outerShdw>
                </a:effectLst>
              </a:rPr>
              <a:t>H</a:t>
            </a:r>
            <a:r>
              <a:rPr lang="en-US" sz="1900" dirty="0">
                <a:effectLst>
                  <a:outerShdw blurRad="38100" dist="38100" dir="2700000" algn="tl">
                    <a:srgbClr val="000000">
                      <a:alpha val="43137"/>
                    </a:srgbClr>
                  </a:outerShdw>
                </a:effectLst>
              </a:rPr>
              <a:t> = </a:t>
            </a:r>
            <a:r>
              <a:rPr lang="en-US" altLang="en-US" sz="1900" dirty="0">
                <a:effectLst>
                  <a:outerShdw blurRad="38100" dist="38100" dir="2700000" algn="tl">
                    <a:srgbClr val="000000">
                      <a:alpha val="43137"/>
                    </a:srgbClr>
                  </a:outerShdw>
                </a:effectLst>
              </a:rPr>
              <a:t>−</a:t>
            </a:r>
            <a:r>
              <a:rPr lang="en-US" sz="1900" dirty="0">
                <a:effectLst>
                  <a:outerShdw blurRad="38100" dist="38100" dir="2700000" algn="tl">
                    <a:srgbClr val="000000">
                      <a:alpha val="43137"/>
                    </a:srgbClr>
                  </a:outerShdw>
                </a:effectLst>
              </a:rPr>
              <a:t>log</a:t>
            </a:r>
            <a:r>
              <a:rPr lang="en-US" sz="1900" baseline="-25000" dirty="0">
                <a:effectLst>
                  <a:outerShdw blurRad="38100" dist="38100" dir="2700000" algn="tl">
                    <a:srgbClr val="000000">
                      <a:alpha val="43137"/>
                    </a:srgbClr>
                  </a:outerShdw>
                </a:effectLst>
              </a:rPr>
              <a:t>10</a:t>
            </a:r>
            <a:r>
              <a:rPr lang="en-US" sz="1900" dirty="0">
                <a:effectLst>
                  <a:outerShdw blurRad="38100" dist="38100" dir="2700000" algn="tl">
                    <a:srgbClr val="000000">
                      <a:alpha val="43137"/>
                    </a:srgbClr>
                  </a:outerShdw>
                </a:effectLst>
              </a:rPr>
              <a:t>[</a:t>
            </a:r>
            <a:r>
              <a:rPr lang="en-US" sz="1900" dirty="0">
                <a:solidFill>
                  <a:srgbClr val="FF0000"/>
                </a:solidFill>
                <a:effectLst>
                  <a:outerShdw blurRad="38100" dist="38100" dir="2700000" algn="tl">
                    <a:srgbClr val="000000">
                      <a:alpha val="43137"/>
                    </a:srgbClr>
                  </a:outerShdw>
                </a:effectLst>
              </a:rPr>
              <a:t>H</a:t>
            </a:r>
            <a:r>
              <a:rPr lang="en-US" sz="1900" baseline="30000" dirty="0">
                <a:effectLst>
                  <a:outerShdw blurRad="38100" dist="38100" dir="2700000" algn="tl">
                    <a:srgbClr val="000000">
                      <a:alpha val="43137"/>
                    </a:srgbClr>
                  </a:outerShdw>
                </a:effectLst>
              </a:rPr>
              <a:t>+</a:t>
            </a:r>
            <a:r>
              <a:rPr lang="en-US" sz="1900" dirty="0">
                <a:effectLst>
                  <a:outerShdw blurRad="38100" dist="38100" dir="2700000" algn="tl">
                    <a:srgbClr val="000000">
                      <a:alpha val="43137"/>
                    </a:srgbClr>
                  </a:outerShdw>
                </a:effectLst>
              </a:rPr>
              <a:t>] </a:t>
            </a:r>
          </a:p>
          <a:p>
            <a:pPr eaLnBrk="0" hangingPunct="0">
              <a:spcBef>
                <a:spcPts val="600"/>
              </a:spcBef>
              <a:spcAft>
                <a:spcPct val="0"/>
              </a:spcAft>
              <a:buClr>
                <a:srgbClr val="000000"/>
              </a:buClr>
              <a:buSzPct val="100000"/>
              <a:tabLst>
                <a:tab pos="2801938" algn="l"/>
                <a:tab pos="3367088" algn="l"/>
              </a:tabLst>
            </a:pPr>
            <a:r>
              <a:rPr lang="en-US" altLang="en-US" sz="1900" dirty="0">
                <a:effectLst>
                  <a:outerShdw blurRad="38100" dist="38100" dir="2700000" algn="tl">
                    <a:srgbClr val="000000">
                      <a:alpha val="43137"/>
                    </a:srgbClr>
                  </a:outerShdw>
                </a:effectLst>
              </a:rPr>
              <a:t>p</a:t>
            </a:r>
            <a:r>
              <a:rPr lang="en-US" altLang="en-US" sz="1900" dirty="0">
                <a:solidFill>
                  <a:srgbClr val="FF0000"/>
                </a:solidFill>
                <a:effectLst>
                  <a:outerShdw blurRad="38100" dist="38100" dir="2700000" algn="tl">
                    <a:srgbClr val="000000">
                      <a:alpha val="43137"/>
                    </a:srgbClr>
                  </a:outerShdw>
                </a:effectLst>
              </a:rPr>
              <a:t>H </a:t>
            </a:r>
            <a:r>
              <a:rPr lang="en-US" altLang="en-US" sz="1900" dirty="0">
                <a:effectLst>
                  <a:outerShdw blurRad="38100" dist="38100" dir="2700000" algn="tl">
                    <a:srgbClr val="000000">
                      <a:alpha val="43137"/>
                    </a:srgbClr>
                  </a:outerShdw>
                </a:effectLst>
              </a:rPr>
              <a:t>= −log</a:t>
            </a:r>
            <a:r>
              <a:rPr lang="en-US" sz="1900" baseline="-25000" dirty="0">
                <a:effectLst>
                  <a:outerShdw blurRad="38100" dist="38100" dir="2700000" algn="tl">
                    <a:srgbClr val="000000">
                      <a:alpha val="43137"/>
                    </a:srgbClr>
                  </a:outerShdw>
                </a:effectLst>
              </a:rPr>
              <a:t>10</a:t>
            </a:r>
            <a:r>
              <a:rPr lang="en-US" altLang="en-US" sz="1900" dirty="0">
                <a:effectLst>
                  <a:outerShdw blurRad="38100" dist="38100" dir="2700000" algn="tl">
                    <a:srgbClr val="000000">
                      <a:alpha val="43137"/>
                    </a:srgbClr>
                  </a:outerShdw>
                </a:effectLst>
              </a:rPr>
              <a:t>(5.45 × 10</a:t>
            </a:r>
            <a:r>
              <a:rPr lang="en-US" altLang="en-US" sz="1900" baseline="30000" dirty="0">
                <a:effectLst>
                  <a:outerShdw blurRad="38100" dist="38100" dir="2700000" algn="tl">
                    <a:srgbClr val="000000">
                      <a:alpha val="43137"/>
                    </a:srgbClr>
                  </a:outerShdw>
                </a:effectLst>
              </a:rPr>
              <a:t>−5</a:t>
            </a:r>
            <a:r>
              <a:rPr lang="en-US" altLang="en-US" sz="1900" dirty="0">
                <a:effectLst>
                  <a:outerShdw blurRad="38100" dist="38100" dir="2700000" algn="tl">
                    <a:srgbClr val="000000">
                      <a:alpha val="43137"/>
                    </a:srgbClr>
                  </a:outerShdw>
                </a:effectLst>
              </a:rPr>
              <a:t>)</a:t>
            </a:r>
          </a:p>
          <a:p>
            <a:r>
              <a:rPr lang="en-US" altLang="en-US" sz="1900" dirty="0">
                <a:effectLst>
                  <a:outerShdw blurRad="38100" dist="38100" dir="2700000" algn="tl">
                    <a:srgbClr val="000000">
                      <a:alpha val="43137"/>
                    </a:srgbClr>
                  </a:outerShdw>
                </a:effectLst>
              </a:rPr>
              <a:t>p</a:t>
            </a:r>
            <a:r>
              <a:rPr lang="en-US" altLang="en-US" sz="1900" dirty="0">
                <a:solidFill>
                  <a:srgbClr val="FF0000"/>
                </a:solidFill>
                <a:effectLst>
                  <a:outerShdw blurRad="38100" dist="38100" dir="2700000" algn="tl">
                    <a:srgbClr val="000000">
                      <a:alpha val="43137"/>
                    </a:srgbClr>
                  </a:outerShdw>
                </a:effectLst>
              </a:rPr>
              <a:t>H </a:t>
            </a:r>
            <a:r>
              <a:rPr lang="en-US" altLang="en-US" sz="1900" dirty="0">
                <a:effectLst>
                  <a:outerShdw blurRad="38100" dist="38100" dir="2700000" algn="tl">
                    <a:srgbClr val="000000">
                      <a:alpha val="43137"/>
                    </a:srgbClr>
                  </a:outerShdw>
                </a:effectLst>
              </a:rPr>
              <a:t>= −log</a:t>
            </a:r>
            <a:r>
              <a:rPr lang="en-US" sz="1900" baseline="-25000" dirty="0">
                <a:effectLst>
                  <a:outerShdw blurRad="38100" dist="38100" dir="2700000" algn="tl">
                    <a:srgbClr val="000000">
                      <a:alpha val="43137"/>
                    </a:srgbClr>
                  </a:outerShdw>
                </a:effectLst>
              </a:rPr>
              <a:t>10</a:t>
            </a:r>
            <a:r>
              <a:rPr lang="en-US" altLang="en-US" sz="1900" dirty="0">
                <a:effectLst>
                  <a:outerShdw blurRad="38100" dist="38100" dir="2700000" algn="tl">
                    <a:srgbClr val="000000">
                      <a:alpha val="43137"/>
                    </a:srgbClr>
                  </a:outerShdw>
                </a:effectLst>
              </a:rPr>
              <a:t>(5.45) + (−log</a:t>
            </a:r>
            <a:r>
              <a:rPr lang="en-US" sz="1900" baseline="-25000" dirty="0">
                <a:effectLst>
                  <a:outerShdw blurRad="38100" dist="38100" dir="2700000" algn="tl">
                    <a:srgbClr val="000000">
                      <a:alpha val="43137"/>
                    </a:srgbClr>
                  </a:outerShdw>
                </a:effectLst>
              </a:rPr>
              <a:t>10</a:t>
            </a:r>
            <a:r>
              <a:rPr lang="en-US" altLang="en-US" sz="1900" dirty="0">
                <a:effectLst>
                  <a:outerShdw blurRad="38100" dist="38100" dir="2700000" algn="tl">
                    <a:srgbClr val="000000">
                      <a:alpha val="43137"/>
                    </a:srgbClr>
                  </a:outerShdw>
                </a:effectLst>
              </a:rPr>
              <a:t>10</a:t>
            </a:r>
            <a:r>
              <a:rPr lang="en-US" altLang="en-US" sz="1900" baseline="30000" dirty="0">
                <a:effectLst>
                  <a:outerShdw blurRad="38100" dist="38100" dir="2700000" algn="tl">
                    <a:srgbClr val="000000">
                      <a:alpha val="43137"/>
                    </a:srgbClr>
                  </a:outerShdw>
                </a:effectLst>
              </a:rPr>
              <a:t>−5</a:t>
            </a:r>
            <a:r>
              <a:rPr lang="en-US" altLang="en-US" sz="1900" dirty="0">
                <a:effectLst>
                  <a:outerShdw blurRad="38100" dist="38100" dir="2700000" algn="tl">
                    <a:srgbClr val="000000">
                      <a:alpha val="43137"/>
                    </a:srgbClr>
                  </a:outerShdw>
                </a:effectLst>
              </a:rPr>
              <a:t>)</a:t>
            </a:r>
          </a:p>
          <a:p>
            <a:r>
              <a:rPr lang="en-US" altLang="en-US" sz="1900" dirty="0">
                <a:effectLst>
                  <a:outerShdw blurRad="38100" dist="38100" dir="2700000" algn="tl">
                    <a:srgbClr val="000000">
                      <a:alpha val="43137"/>
                    </a:srgbClr>
                  </a:outerShdw>
                </a:effectLst>
              </a:rPr>
              <a:t>p</a:t>
            </a:r>
            <a:r>
              <a:rPr lang="en-US" altLang="en-US" sz="1900" dirty="0">
                <a:solidFill>
                  <a:srgbClr val="FF0000"/>
                </a:solidFill>
                <a:effectLst>
                  <a:outerShdw blurRad="38100" dist="38100" dir="2700000" algn="tl">
                    <a:srgbClr val="000000">
                      <a:alpha val="43137"/>
                    </a:srgbClr>
                  </a:outerShdw>
                </a:effectLst>
              </a:rPr>
              <a:t>H </a:t>
            </a:r>
            <a:r>
              <a:rPr lang="en-US" altLang="en-US" sz="1900" dirty="0">
                <a:effectLst>
                  <a:outerShdw blurRad="38100" dist="38100" dir="2700000" algn="tl">
                    <a:srgbClr val="000000">
                      <a:alpha val="43137"/>
                    </a:srgbClr>
                  </a:outerShdw>
                </a:effectLst>
              </a:rPr>
              <a:t>= -0.74 + 5.00 =  </a:t>
            </a:r>
            <a:r>
              <a:rPr lang="en-US" sz="1900" dirty="0">
                <a:effectLst>
                  <a:outerShdw blurRad="38100" dist="38100" dir="2700000" algn="tl">
                    <a:srgbClr val="000000">
                      <a:alpha val="43137"/>
                    </a:srgbClr>
                  </a:outerShdw>
                </a:effectLst>
              </a:rPr>
              <a:t>4.26</a:t>
            </a:r>
          </a:p>
          <a:p>
            <a:r>
              <a:rPr lang="en-US" sz="2000" dirty="0"/>
              <a:t>Typical household bleach has a pH of 13. What is the H</a:t>
            </a:r>
            <a:r>
              <a:rPr lang="en-US" sz="2000" baseline="-25000" dirty="0"/>
              <a:t>3</a:t>
            </a:r>
            <a:r>
              <a:rPr lang="en-US" sz="2000" dirty="0"/>
              <a:t>O</a:t>
            </a:r>
            <a:r>
              <a:rPr lang="en-US" sz="2000" baseline="30000" dirty="0"/>
              <a:t>+</a:t>
            </a:r>
            <a:r>
              <a:rPr lang="en-US" sz="2000" dirty="0"/>
              <a:t> concentration in household bleach?</a:t>
            </a:r>
          </a:p>
          <a:p>
            <a:pPr eaLnBrk="0" hangingPunct="0">
              <a:spcBef>
                <a:spcPts val="1200"/>
              </a:spcBef>
              <a:spcAft>
                <a:spcPct val="0"/>
              </a:spcAft>
            </a:pPr>
            <a:r>
              <a:rPr lang="en-US" altLang="en-US" sz="2000" dirty="0">
                <a:effectLst>
                  <a:outerShdw blurRad="38100" dist="38100" dir="2700000" algn="tl">
                    <a:srgbClr val="000000">
                      <a:alpha val="43137"/>
                    </a:srgbClr>
                  </a:outerShdw>
                </a:effectLst>
              </a:rPr>
              <a:t>When [</a:t>
            </a:r>
            <a:r>
              <a:rPr lang="en-US" altLang="en-US" sz="2000" dirty="0">
                <a:solidFill>
                  <a:srgbClr val="FF0000"/>
                </a:solidFill>
                <a:effectLst>
                  <a:outerShdw blurRad="38100" dist="38100" dir="2700000" algn="tl">
                    <a:srgbClr val="000000">
                      <a:alpha val="43137"/>
                    </a:srgbClr>
                  </a:outerShdw>
                </a:effectLst>
              </a:rPr>
              <a:t>H</a:t>
            </a:r>
            <a:r>
              <a:rPr lang="en-US" altLang="en-US" sz="2000" baseline="30000" dirty="0">
                <a:solidFill>
                  <a:srgbClr val="FF0000"/>
                </a:solidFill>
                <a:effectLst>
                  <a:outerShdw blurRad="38100" dist="38100" dir="2700000" algn="tl">
                    <a:srgbClr val="000000">
                      <a:alpha val="43137"/>
                    </a:srgbClr>
                  </a:outerShdw>
                </a:effectLst>
              </a:rPr>
              <a:t>+</a:t>
            </a:r>
            <a:r>
              <a:rPr lang="en-US" altLang="en-US" sz="2000" dirty="0">
                <a:effectLst>
                  <a:outerShdw blurRad="38100" dist="38100" dir="2700000" algn="tl">
                    <a:srgbClr val="000000">
                      <a:alpha val="43137"/>
                    </a:srgbClr>
                  </a:outerShdw>
                </a:effectLst>
              </a:rPr>
              <a:t>] = 1 × 10</a:t>
            </a:r>
            <a:r>
              <a:rPr lang="en-US" altLang="en-US" sz="2000" baseline="30000" dirty="0">
                <a:effectLst>
                  <a:outerShdw blurRad="38100" dist="38100" dir="2700000" algn="tl">
                    <a:srgbClr val="000000">
                      <a:alpha val="43137"/>
                    </a:srgbClr>
                  </a:outerShdw>
                </a:effectLst>
              </a:rPr>
              <a:t>–</a:t>
            </a:r>
            <a:r>
              <a:rPr lang="en-US" altLang="en-US" sz="2000" i="1" baseline="30000" dirty="0">
                <a:effectLst>
                  <a:outerShdw blurRad="38100" dist="38100" dir="2700000" algn="tl">
                    <a:srgbClr val="000000">
                      <a:alpha val="43137"/>
                    </a:srgbClr>
                  </a:outerShdw>
                </a:effectLst>
              </a:rPr>
              <a:t>n</a:t>
            </a:r>
            <a:r>
              <a:rPr lang="en-US" altLang="en-US" sz="2000" dirty="0">
                <a:effectLst>
                  <a:outerShdw blurRad="38100" dist="38100" dir="2700000" algn="tl">
                    <a:srgbClr val="000000">
                      <a:alpha val="43137"/>
                    </a:srgbClr>
                  </a:outerShdw>
                </a:effectLst>
              </a:rPr>
              <a:t> … pH = |</a:t>
            </a:r>
            <a:r>
              <a:rPr lang="en-US" altLang="en-US" sz="2000" i="1" dirty="0">
                <a:effectLst>
                  <a:outerShdw blurRad="38100" dist="38100" dir="2700000" algn="tl">
                    <a:srgbClr val="000000">
                      <a:alpha val="43137"/>
                    </a:srgbClr>
                  </a:outerShdw>
                </a:effectLst>
              </a:rPr>
              <a:t>n</a:t>
            </a:r>
            <a:r>
              <a:rPr lang="en-US" altLang="en-US" sz="2000" dirty="0">
                <a:effectLst>
                  <a:outerShdw blurRad="38100" dist="38100" dir="2700000" algn="tl">
                    <a:srgbClr val="000000">
                      <a:alpha val="43137"/>
                    </a:srgbClr>
                  </a:outerShdw>
                </a:effectLst>
              </a:rPr>
              <a:t>| </a:t>
            </a:r>
          </a:p>
          <a:p>
            <a:r>
              <a:rPr lang="en-US" altLang="en-US" sz="1800" dirty="0">
                <a:effectLst>
                  <a:outerShdw blurRad="38100" dist="38100" dir="2700000" algn="tl">
                    <a:srgbClr val="000000">
                      <a:alpha val="43137"/>
                    </a:srgbClr>
                  </a:outerShdw>
                </a:effectLst>
              </a:rPr>
              <a:t>[</a:t>
            </a:r>
            <a:r>
              <a:rPr lang="en-US" altLang="en-US" sz="1800" dirty="0">
                <a:solidFill>
                  <a:srgbClr val="FF0000"/>
                </a:solidFill>
                <a:effectLst>
                  <a:outerShdw blurRad="38100" dist="38100" dir="2700000" algn="tl">
                    <a:srgbClr val="000000">
                      <a:alpha val="43137"/>
                    </a:srgbClr>
                  </a:outerShdw>
                </a:effectLst>
              </a:rPr>
              <a:t>H</a:t>
            </a:r>
            <a:r>
              <a:rPr lang="en-US" altLang="en-US" sz="1800" baseline="30000" dirty="0">
                <a:solidFill>
                  <a:srgbClr val="FF0000"/>
                </a:solidFill>
                <a:effectLst>
                  <a:outerShdw blurRad="38100" dist="38100" dir="2700000" algn="tl">
                    <a:srgbClr val="000000">
                      <a:alpha val="43137"/>
                    </a:srgbClr>
                  </a:outerShdw>
                </a:effectLst>
              </a:rPr>
              <a:t>+</a:t>
            </a:r>
            <a:r>
              <a:rPr lang="en-US" altLang="en-US" sz="1800" dirty="0">
                <a:effectLst>
                  <a:outerShdw blurRad="38100" dist="38100" dir="2700000" algn="tl">
                    <a:srgbClr val="000000">
                      <a:alpha val="43137"/>
                    </a:srgbClr>
                  </a:outerShdw>
                </a:effectLst>
              </a:rPr>
              <a:t>] = </a:t>
            </a:r>
            <a:r>
              <a:rPr lang="en-US" sz="2000" dirty="0">
                <a:effectLst>
                  <a:outerShdw blurRad="38100" dist="38100" dir="2700000" algn="tl">
                    <a:srgbClr val="000000">
                      <a:alpha val="43137"/>
                    </a:srgbClr>
                  </a:outerShdw>
                </a:effectLst>
              </a:rPr>
              <a:t>1.0 × 10</a:t>
            </a:r>
            <a:r>
              <a:rPr lang="en-US" sz="2000" baseline="30000" dirty="0">
                <a:effectLst>
                  <a:outerShdw blurRad="38100" dist="38100" dir="2700000" algn="tl">
                    <a:srgbClr val="000000">
                      <a:alpha val="43137"/>
                    </a:srgbClr>
                  </a:outerShdw>
                </a:effectLst>
              </a:rPr>
              <a:t>-13</a:t>
            </a:r>
            <a:r>
              <a:rPr lang="en-US" sz="2000" dirty="0">
                <a:effectLst>
                  <a:outerShdw blurRad="38100" dist="38100" dir="2700000" algn="tl">
                    <a:srgbClr val="000000">
                      <a:alpha val="43137"/>
                    </a:srgbClr>
                  </a:outerShdw>
                </a:effectLst>
              </a:rPr>
              <a:t> M</a:t>
            </a:r>
            <a:endParaRPr lang="en-US" sz="1900" dirty="0">
              <a:effectLst>
                <a:outerShdw blurRad="38100" dist="38100" dir="2700000" algn="tl">
                  <a:srgbClr val="000000">
                    <a:alpha val="43137"/>
                  </a:srgbClr>
                </a:outerShdw>
              </a:effectLst>
            </a:endParaRPr>
          </a:p>
        </p:txBody>
      </p:sp>
      <p:pic>
        <p:nvPicPr>
          <p:cNvPr id="7" name="Picture 6" descr="try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155380"/>
            <a:ext cx="881636" cy="952500"/>
          </a:xfrm>
          <a:prstGeom prst="rect">
            <a:avLst/>
          </a:prstGeom>
        </p:spPr>
      </p:pic>
    </p:spTree>
    <p:extLst>
      <p:ext uri="{BB962C8B-B14F-4D97-AF65-F5344CB8AC3E}">
        <p14:creationId xmlns:p14="http://schemas.microsoft.com/office/powerpoint/2010/main" val="40323151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4763"/>
            <a:r>
              <a:rPr lang="en-US" dirty="0"/>
              <a:t>Practice pH, pOH, [H+], [OH-]</a:t>
            </a:r>
          </a:p>
        </p:txBody>
      </p:sp>
      <p:sp>
        <p:nvSpPr>
          <p:cNvPr id="5" name="Content Placeholder 4"/>
          <p:cNvSpPr>
            <a:spLocks noGrp="1"/>
          </p:cNvSpPr>
          <p:nvPr>
            <p:ph sz="quarter" idx="15"/>
          </p:nvPr>
        </p:nvSpPr>
        <p:spPr/>
        <p:txBody>
          <a:bodyPr lIns="182880" tIns="91440" rIns="182880" bIns="91440">
            <a:normAutofit/>
          </a:bodyPr>
          <a:lstStyle/>
          <a:p>
            <a:r>
              <a:rPr lang="en-US" sz="1900" dirty="0"/>
              <a:t>What is the H</a:t>
            </a:r>
            <a:r>
              <a:rPr lang="en-US" sz="1900" baseline="30000" dirty="0"/>
              <a:t>+</a:t>
            </a:r>
            <a:r>
              <a:rPr lang="en-US" sz="1900" dirty="0"/>
              <a:t> concentration in a solution with a pH of 5.00?</a:t>
            </a:r>
          </a:p>
          <a:p>
            <a:pPr eaLnBrk="0" hangingPunct="0">
              <a:spcBef>
                <a:spcPts val="1200"/>
              </a:spcBef>
              <a:spcAft>
                <a:spcPct val="0"/>
              </a:spcAft>
            </a:pPr>
            <a:endParaRPr lang="en-US" altLang="en-US" sz="1900" dirty="0"/>
          </a:p>
          <a:p>
            <a:endParaRPr lang="en-US" sz="1900" dirty="0"/>
          </a:p>
          <a:p>
            <a:r>
              <a:rPr lang="en-US" sz="1900" dirty="0"/>
              <a:t>Calculate the pH of a solution with a pOH of 3.45.</a:t>
            </a:r>
          </a:p>
          <a:p>
            <a:endParaRPr lang="en-US" sz="1900" dirty="0">
              <a:solidFill>
                <a:srgbClr val="00B050"/>
              </a:solidFill>
            </a:endParaRPr>
          </a:p>
          <a:p>
            <a:endParaRPr lang="en-US" sz="1900" dirty="0">
              <a:solidFill>
                <a:srgbClr val="00B050"/>
              </a:solidFill>
            </a:endParaRPr>
          </a:p>
          <a:p>
            <a:r>
              <a:rPr lang="en-US" sz="1900" dirty="0"/>
              <a:t>Calculate the pOH of a solution with a pH of 5.3.</a:t>
            </a:r>
            <a:endParaRPr lang="en-US" sz="1900" dirty="0">
              <a:solidFill>
                <a:srgbClr val="FE8600"/>
              </a:solidFill>
            </a:endParaRPr>
          </a:p>
          <a:p>
            <a:endParaRPr lang="en-US" sz="1900" dirty="0">
              <a:solidFill>
                <a:srgbClr val="00B050"/>
              </a:solidFill>
            </a:endParaRPr>
          </a:p>
          <a:p>
            <a:endParaRPr lang="en-US" sz="1800" dirty="0"/>
          </a:p>
          <a:p>
            <a:r>
              <a:rPr lang="en-US" dirty="0">
                <a:solidFill>
                  <a:srgbClr val="FE8600"/>
                </a:solidFill>
              </a:rPr>
              <a:t> </a:t>
            </a:r>
          </a:p>
          <a:p>
            <a:endParaRPr lang="en-US" dirty="0">
              <a:solidFill>
                <a:srgbClr val="FE8600"/>
              </a:solidFill>
            </a:endParaRPr>
          </a:p>
        </p:txBody>
      </p:sp>
      <p:sp>
        <p:nvSpPr>
          <p:cNvPr id="17" name="Content Placeholder 16"/>
          <p:cNvSpPr>
            <a:spLocks noGrp="1"/>
          </p:cNvSpPr>
          <p:nvPr>
            <p:ph sz="quarter" idx="16"/>
          </p:nvPr>
        </p:nvSpPr>
        <p:spPr/>
        <p:txBody>
          <a:bodyPr lIns="182880" tIns="91440">
            <a:normAutofit/>
          </a:bodyPr>
          <a:lstStyle/>
          <a:p>
            <a:r>
              <a:rPr lang="en-US" sz="1800" dirty="0"/>
              <a:t>What is the pH of a solution of KOH that has [H</a:t>
            </a:r>
            <a:r>
              <a:rPr lang="en-US" sz="1800" baseline="30000" dirty="0"/>
              <a:t>+</a:t>
            </a:r>
            <a:r>
              <a:rPr lang="en-US" sz="1800" dirty="0"/>
              <a:t>] = 1.75 × 10</a:t>
            </a:r>
            <a:r>
              <a:rPr lang="en-US" sz="1800" baseline="30000" dirty="0"/>
              <a:t>–3</a:t>
            </a:r>
            <a:r>
              <a:rPr lang="en-US" sz="1800" dirty="0"/>
              <a:t> M?</a:t>
            </a:r>
          </a:p>
          <a:p>
            <a:pPr eaLnBrk="0" hangingPunct="0">
              <a:spcBef>
                <a:spcPts val="600"/>
              </a:spcBef>
              <a:spcAft>
                <a:spcPct val="0"/>
              </a:spcAft>
              <a:buClr>
                <a:srgbClr val="000000"/>
              </a:buClr>
              <a:buSzPct val="100000"/>
              <a:tabLst>
                <a:tab pos="2801938" algn="l"/>
                <a:tab pos="3367088" algn="l"/>
              </a:tabLst>
            </a:pPr>
            <a:endParaRPr lang="en-US" sz="1800" dirty="0"/>
          </a:p>
          <a:p>
            <a:endParaRPr lang="en-US" sz="1800" dirty="0"/>
          </a:p>
          <a:p>
            <a:endParaRPr lang="en-US" sz="1800" dirty="0"/>
          </a:p>
          <a:p>
            <a:r>
              <a:rPr lang="en-US" sz="1800" dirty="0"/>
              <a:t>What is [OH</a:t>
            </a:r>
            <a:r>
              <a:rPr lang="en-US" sz="1800" baseline="30000" dirty="0"/>
              <a:t>–</a:t>
            </a:r>
            <a:r>
              <a:rPr lang="en-US" sz="1800" dirty="0"/>
              <a:t>] for the solution?</a:t>
            </a:r>
          </a:p>
          <a:p>
            <a:pPr eaLnBrk="0" hangingPunct="0">
              <a:spcBef>
                <a:spcPts val="600"/>
              </a:spcBef>
              <a:spcAft>
                <a:spcPct val="0"/>
              </a:spcAft>
              <a:buClr>
                <a:srgbClr val="000000"/>
              </a:buClr>
              <a:buSzPct val="100000"/>
              <a:tabLst>
                <a:tab pos="2801938" algn="l"/>
                <a:tab pos="3367088" algn="l"/>
              </a:tabLst>
            </a:pPr>
            <a:endParaRPr lang="en-US" sz="1800" dirty="0">
              <a:solidFill>
                <a:srgbClr val="00B050"/>
              </a:solidFill>
            </a:endParaRPr>
          </a:p>
          <a:p>
            <a:endParaRPr lang="en-US" sz="1800" dirty="0">
              <a:solidFill>
                <a:srgbClr val="00B050"/>
              </a:solidFill>
            </a:endParaRPr>
          </a:p>
          <a:p>
            <a:endParaRPr lang="en-US" sz="1800" dirty="0">
              <a:solidFill>
                <a:srgbClr val="00B050"/>
              </a:solidFill>
            </a:endParaRPr>
          </a:p>
          <a:p>
            <a:r>
              <a:rPr lang="en-US" sz="1800" dirty="0"/>
              <a:t>What is the pOH of the solution?</a:t>
            </a:r>
          </a:p>
          <a:p>
            <a:endParaRPr lang="en-US" sz="1800" dirty="0">
              <a:solidFill>
                <a:srgbClr val="00B050"/>
              </a:solidFill>
            </a:endParaRPr>
          </a:p>
          <a:p>
            <a:endParaRPr lang="en-US" dirty="0"/>
          </a:p>
        </p:txBody>
      </p:sp>
      <p:pic>
        <p:nvPicPr>
          <p:cNvPr id="7" name="Picture 6" descr="try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155380"/>
            <a:ext cx="881636" cy="952500"/>
          </a:xfrm>
          <a:prstGeom prst="rect">
            <a:avLst/>
          </a:prstGeom>
        </p:spPr>
      </p:pic>
    </p:spTree>
    <p:extLst>
      <p:ext uri="{BB962C8B-B14F-4D97-AF65-F5344CB8AC3E}">
        <p14:creationId xmlns:p14="http://schemas.microsoft.com/office/powerpoint/2010/main" val="28450464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4763"/>
            <a:r>
              <a:rPr lang="en-US" dirty="0"/>
              <a:t>Practice pH, pOH, [H+], [OH-]</a:t>
            </a:r>
          </a:p>
        </p:txBody>
      </p:sp>
      <p:sp>
        <p:nvSpPr>
          <p:cNvPr id="5" name="Content Placeholder 4"/>
          <p:cNvSpPr>
            <a:spLocks noGrp="1"/>
          </p:cNvSpPr>
          <p:nvPr>
            <p:ph sz="quarter" idx="15"/>
          </p:nvPr>
        </p:nvSpPr>
        <p:spPr/>
        <p:txBody>
          <a:bodyPr lIns="182880" tIns="91440" rIns="182880" bIns="91440">
            <a:normAutofit fontScale="92500" lnSpcReduction="10000"/>
          </a:bodyPr>
          <a:lstStyle/>
          <a:p>
            <a:r>
              <a:rPr lang="en-US" sz="1900" dirty="0"/>
              <a:t>What is the H</a:t>
            </a:r>
            <a:r>
              <a:rPr lang="en-US" sz="1900" baseline="30000" dirty="0"/>
              <a:t>+</a:t>
            </a:r>
            <a:r>
              <a:rPr lang="en-US" sz="1900" dirty="0"/>
              <a:t> concentration in a solution with a pH of 5.00?</a:t>
            </a:r>
          </a:p>
          <a:p>
            <a:pPr eaLnBrk="0" hangingPunct="0">
              <a:spcBef>
                <a:spcPts val="1200"/>
              </a:spcBef>
              <a:spcAft>
                <a:spcPct val="0"/>
              </a:spcAft>
            </a:pPr>
            <a:r>
              <a:rPr lang="en-US" altLang="en-US" sz="1900" dirty="0">
                <a:effectLst>
                  <a:outerShdw blurRad="38100" dist="38100" dir="2700000" algn="tl">
                    <a:srgbClr val="000000">
                      <a:alpha val="43137"/>
                    </a:srgbClr>
                  </a:outerShdw>
                </a:effectLst>
              </a:rPr>
              <a:t>When [</a:t>
            </a:r>
            <a:r>
              <a:rPr lang="en-US" altLang="en-US" sz="1900" dirty="0">
                <a:solidFill>
                  <a:srgbClr val="FF0000"/>
                </a:solidFill>
                <a:effectLst>
                  <a:outerShdw blurRad="38100" dist="38100" dir="2700000" algn="tl">
                    <a:srgbClr val="000000">
                      <a:alpha val="43137"/>
                    </a:srgbClr>
                  </a:outerShdw>
                </a:effectLst>
              </a:rPr>
              <a:t>H</a:t>
            </a:r>
            <a:r>
              <a:rPr lang="en-US" altLang="en-US" sz="1900" baseline="30000" dirty="0">
                <a:solidFill>
                  <a:srgbClr val="FF0000"/>
                </a:solidFill>
                <a:effectLst>
                  <a:outerShdw blurRad="38100" dist="38100" dir="2700000" algn="tl">
                    <a:srgbClr val="000000">
                      <a:alpha val="43137"/>
                    </a:srgbClr>
                  </a:outerShdw>
                </a:effectLst>
              </a:rPr>
              <a:t>+</a:t>
            </a:r>
            <a:r>
              <a:rPr lang="en-US" altLang="en-US" sz="1900" dirty="0">
                <a:effectLst>
                  <a:outerShdw blurRad="38100" dist="38100" dir="2700000" algn="tl">
                    <a:srgbClr val="000000">
                      <a:alpha val="43137"/>
                    </a:srgbClr>
                  </a:outerShdw>
                </a:effectLst>
              </a:rPr>
              <a:t>] = 1 × 10</a:t>
            </a:r>
            <a:r>
              <a:rPr lang="en-US" altLang="en-US" sz="1900" baseline="30000" dirty="0">
                <a:effectLst>
                  <a:outerShdw blurRad="38100" dist="38100" dir="2700000" algn="tl">
                    <a:srgbClr val="000000">
                      <a:alpha val="43137"/>
                    </a:srgbClr>
                  </a:outerShdw>
                </a:effectLst>
              </a:rPr>
              <a:t>–</a:t>
            </a:r>
            <a:r>
              <a:rPr lang="en-US" altLang="en-US" sz="1900" i="1" baseline="30000" dirty="0">
                <a:effectLst>
                  <a:outerShdw blurRad="38100" dist="38100" dir="2700000" algn="tl">
                    <a:srgbClr val="000000">
                      <a:alpha val="43137"/>
                    </a:srgbClr>
                  </a:outerShdw>
                </a:effectLst>
              </a:rPr>
              <a:t>n</a:t>
            </a:r>
            <a:r>
              <a:rPr lang="en-US" altLang="en-US" sz="1900" dirty="0">
                <a:effectLst>
                  <a:outerShdw blurRad="38100" dist="38100" dir="2700000" algn="tl">
                    <a:srgbClr val="000000">
                      <a:alpha val="43137"/>
                    </a:srgbClr>
                  </a:outerShdw>
                </a:effectLst>
              </a:rPr>
              <a:t> … pH = |</a:t>
            </a:r>
            <a:r>
              <a:rPr lang="en-US" altLang="en-US" sz="1900" i="1" dirty="0">
                <a:effectLst>
                  <a:outerShdw blurRad="38100" dist="38100" dir="2700000" algn="tl">
                    <a:srgbClr val="000000">
                      <a:alpha val="43137"/>
                    </a:srgbClr>
                  </a:outerShdw>
                </a:effectLst>
              </a:rPr>
              <a:t>n</a:t>
            </a:r>
            <a:r>
              <a:rPr lang="en-US" altLang="en-US" sz="1900" dirty="0">
                <a:effectLst>
                  <a:outerShdw blurRad="38100" dist="38100" dir="2700000" algn="tl">
                    <a:srgbClr val="000000">
                      <a:alpha val="43137"/>
                    </a:srgbClr>
                  </a:outerShdw>
                </a:effectLst>
              </a:rPr>
              <a:t>| </a:t>
            </a:r>
          </a:p>
          <a:p>
            <a:r>
              <a:rPr lang="en-US" altLang="en-US" sz="1900" dirty="0">
                <a:effectLst>
                  <a:outerShdw blurRad="38100" dist="38100" dir="2700000" algn="tl">
                    <a:srgbClr val="000000">
                      <a:alpha val="43137"/>
                    </a:srgbClr>
                  </a:outerShdw>
                </a:effectLst>
              </a:rPr>
              <a:t>[</a:t>
            </a:r>
            <a:r>
              <a:rPr lang="en-US" altLang="en-US" sz="1900" dirty="0">
                <a:solidFill>
                  <a:srgbClr val="FF0000"/>
                </a:solidFill>
                <a:effectLst>
                  <a:outerShdw blurRad="38100" dist="38100" dir="2700000" algn="tl">
                    <a:srgbClr val="000000">
                      <a:alpha val="43137"/>
                    </a:srgbClr>
                  </a:outerShdw>
                </a:effectLst>
              </a:rPr>
              <a:t>H</a:t>
            </a:r>
            <a:r>
              <a:rPr lang="en-US" altLang="en-US" sz="1900" baseline="30000" dirty="0">
                <a:solidFill>
                  <a:srgbClr val="FF0000"/>
                </a:solidFill>
                <a:effectLst>
                  <a:outerShdw blurRad="38100" dist="38100" dir="2700000" algn="tl">
                    <a:srgbClr val="000000">
                      <a:alpha val="43137"/>
                    </a:srgbClr>
                  </a:outerShdw>
                </a:effectLst>
              </a:rPr>
              <a:t>+</a:t>
            </a:r>
            <a:r>
              <a:rPr lang="en-US" altLang="en-US" sz="1900" dirty="0">
                <a:effectLst>
                  <a:outerShdw blurRad="38100" dist="38100" dir="2700000" algn="tl">
                    <a:srgbClr val="000000">
                      <a:alpha val="43137"/>
                    </a:srgbClr>
                  </a:outerShdw>
                </a:effectLst>
              </a:rPr>
              <a:t>] = </a:t>
            </a:r>
            <a:r>
              <a:rPr lang="en-US" sz="1900" dirty="0">
                <a:solidFill>
                  <a:srgbClr val="FF0000"/>
                </a:solidFill>
                <a:effectLst>
                  <a:outerShdw blurRad="38100" dist="38100" dir="2700000" algn="tl">
                    <a:srgbClr val="000000">
                      <a:alpha val="43137"/>
                    </a:srgbClr>
                  </a:outerShdw>
                </a:effectLst>
              </a:rPr>
              <a:t>1.0 × 10</a:t>
            </a:r>
            <a:r>
              <a:rPr lang="en-US" sz="1900" baseline="30000" dirty="0">
                <a:solidFill>
                  <a:srgbClr val="FF0000"/>
                </a:solidFill>
                <a:effectLst>
                  <a:outerShdw blurRad="38100" dist="38100" dir="2700000" algn="tl">
                    <a:srgbClr val="000000">
                      <a:alpha val="43137"/>
                    </a:srgbClr>
                  </a:outerShdw>
                </a:effectLst>
              </a:rPr>
              <a:t>-5</a:t>
            </a:r>
            <a:r>
              <a:rPr lang="en-US" sz="1900" dirty="0">
                <a:solidFill>
                  <a:srgbClr val="FF0000"/>
                </a:solidFill>
                <a:effectLst>
                  <a:outerShdw blurRad="38100" dist="38100" dir="2700000" algn="tl">
                    <a:srgbClr val="000000">
                      <a:alpha val="43137"/>
                    </a:srgbClr>
                  </a:outerShdw>
                </a:effectLst>
              </a:rPr>
              <a:t> M</a:t>
            </a:r>
          </a:p>
          <a:p>
            <a:r>
              <a:rPr lang="en-US" sz="1900" dirty="0"/>
              <a:t>Calculate the pH of a solution with a pOH of 3.45.</a:t>
            </a:r>
          </a:p>
          <a:p>
            <a:r>
              <a:rPr lang="en-US" sz="1900" dirty="0">
                <a:solidFill>
                  <a:srgbClr val="00B050"/>
                </a:solidFill>
                <a:effectLst>
                  <a:outerShdw blurRad="38100" dist="38100" dir="2700000" algn="tl">
                    <a:srgbClr val="000000">
                      <a:alpha val="43137"/>
                    </a:srgbClr>
                  </a:outerShdw>
                </a:effectLst>
              </a:rPr>
              <a:t>pOH + pH = 14.0</a:t>
            </a:r>
            <a:r>
              <a:rPr lang="en-US" sz="1900" dirty="0">
                <a:effectLst>
                  <a:outerShdw blurRad="38100" dist="38100" dir="2700000" algn="tl">
                    <a:srgbClr val="000000">
                      <a:alpha val="43137"/>
                    </a:srgbClr>
                  </a:outerShdw>
                </a:effectLst>
              </a:rPr>
              <a:t> … pH = 14.0 – 3.45</a:t>
            </a:r>
          </a:p>
          <a:p>
            <a:r>
              <a:rPr lang="en-US" sz="1900" dirty="0">
                <a:solidFill>
                  <a:srgbClr val="FF0000"/>
                </a:solidFill>
                <a:effectLst>
                  <a:outerShdw blurRad="38100" dist="38100" dir="2700000" algn="tl">
                    <a:srgbClr val="000000">
                      <a:alpha val="43137"/>
                    </a:srgbClr>
                  </a:outerShdw>
                </a:effectLst>
              </a:rPr>
              <a:t>pH = 10.55</a:t>
            </a:r>
          </a:p>
          <a:p>
            <a:r>
              <a:rPr lang="en-US" sz="1900" dirty="0"/>
              <a:t>Calculate the pOH of a solution with a pH of 5.3.</a:t>
            </a:r>
            <a:endParaRPr lang="en-US" sz="1900" dirty="0">
              <a:solidFill>
                <a:srgbClr val="FE8600"/>
              </a:solidFill>
            </a:endParaRPr>
          </a:p>
          <a:p>
            <a:r>
              <a:rPr lang="en-US" sz="1900" dirty="0">
                <a:solidFill>
                  <a:srgbClr val="00B050"/>
                </a:solidFill>
                <a:effectLst>
                  <a:outerShdw blurRad="38100" dist="38100" dir="2700000" algn="tl">
                    <a:srgbClr val="000000">
                      <a:alpha val="43137"/>
                    </a:srgbClr>
                  </a:outerShdw>
                </a:effectLst>
              </a:rPr>
              <a:t>pOH + pH = 14.0</a:t>
            </a:r>
            <a:r>
              <a:rPr lang="en-US" sz="1900" dirty="0">
                <a:effectLst>
                  <a:outerShdw blurRad="38100" dist="38100" dir="2700000" algn="tl">
                    <a:srgbClr val="000000">
                      <a:alpha val="43137"/>
                    </a:srgbClr>
                  </a:outerShdw>
                </a:effectLst>
              </a:rPr>
              <a:t> … pOH = 14.0 – 5.3</a:t>
            </a:r>
          </a:p>
          <a:p>
            <a:r>
              <a:rPr lang="en-US" sz="1900" dirty="0">
                <a:solidFill>
                  <a:srgbClr val="00B0F0"/>
                </a:solidFill>
                <a:effectLst>
                  <a:outerShdw blurRad="38100" dist="38100" dir="2700000" algn="tl">
                    <a:srgbClr val="000000">
                      <a:alpha val="43137"/>
                    </a:srgbClr>
                  </a:outerShdw>
                </a:effectLst>
              </a:rPr>
              <a:t>pOH = 8.7</a:t>
            </a:r>
          </a:p>
          <a:p>
            <a:endParaRPr lang="en-US" sz="1800" dirty="0"/>
          </a:p>
          <a:p>
            <a:r>
              <a:rPr lang="en-US" dirty="0">
                <a:solidFill>
                  <a:srgbClr val="FE8600"/>
                </a:solidFill>
              </a:rPr>
              <a:t> </a:t>
            </a:r>
          </a:p>
          <a:p>
            <a:endParaRPr lang="en-US" dirty="0">
              <a:solidFill>
                <a:srgbClr val="FE8600"/>
              </a:solidFill>
            </a:endParaRPr>
          </a:p>
        </p:txBody>
      </p:sp>
      <p:sp>
        <p:nvSpPr>
          <p:cNvPr id="17" name="Content Placeholder 16"/>
          <p:cNvSpPr>
            <a:spLocks noGrp="1"/>
          </p:cNvSpPr>
          <p:nvPr>
            <p:ph sz="quarter" idx="16"/>
          </p:nvPr>
        </p:nvSpPr>
        <p:spPr/>
        <p:txBody>
          <a:bodyPr lIns="182880" tIns="91440">
            <a:normAutofit/>
          </a:bodyPr>
          <a:lstStyle/>
          <a:p>
            <a:r>
              <a:rPr lang="en-US" sz="1800" dirty="0"/>
              <a:t>What is the pH of a solution of KOH that has [H</a:t>
            </a:r>
            <a:r>
              <a:rPr lang="en-US" sz="1800" baseline="30000" dirty="0"/>
              <a:t>+</a:t>
            </a:r>
            <a:r>
              <a:rPr lang="en-US" sz="1800" dirty="0"/>
              <a:t>] = 1.75 × 10</a:t>
            </a:r>
            <a:r>
              <a:rPr lang="en-US" sz="1800" baseline="30000" dirty="0"/>
              <a:t>–3</a:t>
            </a:r>
            <a:r>
              <a:rPr lang="en-US" sz="1800" dirty="0"/>
              <a:t> M?</a:t>
            </a:r>
          </a:p>
          <a:p>
            <a:pPr eaLnBrk="0" hangingPunct="0">
              <a:spcBef>
                <a:spcPts val="600"/>
              </a:spcBef>
              <a:spcAft>
                <a:spcPct val="0"/>
              </a:spcAft>
              <a:buClr>
                <a:srgbClr val="000000"/>
              </a:buClr>
              <a:buSzPct val="100000"/>
              <a:tabLst>
                <a:tab pos="2801938" algn="l"/>
                <a:tab pos="3367088" algn="l"/>
              </a:tabLst>
            </a:pPr>
            <a:r>
              <a:rPr lang="en-US" sz="1800" dirty="0">
                <a:effectLst>
                  <a:outerShdw blurRad="38100" dist="38100" dir="2700000" algn="tl">
                    <a:srgbClr val="000000">
                      <a:alpha val="43137"/>
                    </a:srgbClr>
                  </a:outerShdw>
                </a:effectLst>
              </a:rPr>
              <a:t>p</a:t>
            </a:r>
            <a:r>
              <a:rPr lang="en-US" sz="1800" dirty="0">
                <a:solidFill>
                  <a:srgbClr val="FF0000"/>
                </a:solidFill>
                <a:effectLst>
                  <a:outerShdw blurRad="38100" dist="38100" dir="2700000" algn="tl">
                    <a:srgbClr val="000000">
                      <a:alpha val="43137"/>
                    </a:srgbClr>
                  </a:outerShdw>
                </a:effectLst>
              </a:rPr>
              <a:t>H</a:t>
            </a:r>
            <a:r>
              <a:rPr lang="en-US" sz="1800" dirty="0">
                <a:effectLst>
                  <a:outerShdw blurRad="38100" dist="38100" dir="2700000" algn="tl">
                    <a:srgbClr val="000000">
                      <a:alpha val="43137"/>
                    </a:srgbClr>
                  </a:outerShdw>
                </a:effectLst>
              </a:rPr>
              <a:t> = </a:t>
            </a:r>
            <a:r>
              <a:rPr lang="en-US" altLang="en-US" sz="1800" dirty="0">
                <a:effectLst>
                  <a:outerShdw blurRad="38100" dist="38100" dir="2700000" algn="tl">
                    <a:srgbClr val="000000">
                      <a:alpha val="43137"/>
                    </a:srgbClr>
                  </a:outerShdw>
                </a:effectLst>
              </a:rPr>
              <a:t>−</a:t>
            </a:r>
            <a:r>
              <a:rPr lang="en-US" sz="1800" dirty="0">
                <a:effectLst>
                  <a:outerShdw blurRad="38100" dist="38100" dir="2700000" algn="tl">
                    <a:srgbClr val="000000">
                      <a:alpha val="43137"/>
                    </a:srgbClr>
                  </a:outerShdw>
                </a:effectLst>
              </a:rPr>
              <a:t>log</a:t>
            </a:r>
            <a:r>
              <a:rPr lang="en-US" sz="1800" baseline="-25000" dirty="0">
                <a:effectLst>
                  <a:outerShdw blurRad="38100" dist="38100" dir="2700000" algn="tl">
                    <a:srgbClr val="000000">
                      <a:alpha val="43137"/>
                    </a:srgbClr>
                  </a:outerShdw>
                </a:effectLst>
              </a:rPr>
              <a:t>10</a:t>
            </a:r>
            <a:r>
              <a:rPr lang="en-US" sz="1800" dirty="0">
                <a:effectLst>
                  <a:outerShdw blurRad="38100" dist="38100" dir="2700000" algn="tl">
                    <a:srgbClr val="000000">
                      <a:alpha val="43137"/>
                    </a:srgbClr>
                  </a:outerShdw>
                </a:effectLst>
              </a:rPr>
              <a:t>[</a:t>
            </a:r>
            <a:r>
              <a:rPr lang="en-US" sz="1800" dirty="0">
                <a:solidFill>
                  <a:srgbClr val="FF0000"/>
                </a:solidFill>
                <a:effectLst>
                  <a:outerShdw blurRad="38100" dist="38100" dir="2700000" algn="tl">
                    <a:srgbClr val="000000">
                      <a:alpha val="43137"/>
                    </a:srgbClr>
                  </a:outerShdw>
                </a:effectLst>
              </a:rPr>
              <a:t>H</a:t>
            </a:r>
            <a:r>
              <a:rPr lang="en-US" sz="1800" baseline="30000" dirty="0">
                <a:effectLst>
                  <a:outerShdw blurRad="38100" dist="38100" dir="2700000" algn="tl">
                    <a:srgbClr val="000000">
                      <a:alpha val="43137"/>
                    </a:srgbClr>
                  </a:outerShdw>
                </a:effectLst>
              </a:rPr>
              <a:t>+</a:t>
            </a:r>
            <a:r>
              <a:rPr lang="en-US" sz="1800" dirty="0">
                <a:effectLst>
                  <a:outerShdw blurRad="38100" dist="38100" dir="2700000" algn="tl">
                    <a:srgbClr val="000000">
                      <a:alpha val="43137"/>
                    </a:srgbClr>
                  </a:outerShdw>
                </a:effectLst>
              </a:rPr>
              <a:t>] </a:t>
            </a:r>
          </a:p>
          <a:p>
            <a:pPr eaLnBrk="0" hangingPunct="0">
              <a:spcBef>
                <a:spcPts val="600"/>
              </a:spcBef>
              <a:spcAft>
                <a:spcPct val="0"/>
              </a:spcAft>
              <a:buClr>
                <a:srgbClr val="000000"/>
              </a:buClr>
              <a:buSzPct val="100000"/>
              <a:tabLst>
                <a:tab pos="2801938" algn="l"/>
                <a:tab pos="3367088" algn="l"/>
              </a:tabLst>
            </a:pPr>
            <a:r>
              <a:rPr lang="en-US" altLang="en-US" sz="1800" dirty="0">
                <a:effectLst>
                  <a:outerShdw blurRad="38100" dist="38100" dir="2700000" algn="tl">
                    <a:srgbClr val="000000">
                      <a:alpha val="43137"/>
                    </a:srgbClr>
                  </a:outerShdw>
                </a:effectLst>
              </a:rPr>
              <a:t>p</a:t>
            </a:r>
            <a:r>
              <a:rPr lang="en-US" altLang="en-US" sz="1800" dirty="0">
                <a:solidFill>
                  <a:srgbClr val="FF0000"/>
                </a:solidFill>
                <a:effectLst>
                  <a:outerShdw blurRad="38100" dist="38100" dir="2700000" algn="tl">
                    <a:srgbClr val="000000">
                      <a:alpha val="43137"/>
                    </a:srgbClr>
                  </a:outerShdw>
                </a:effectLst>
              </a:rPr>
              <a:t>H </a:t>
            </a:r>
            <a:r>
              <a:rPr lang="en-US" altLang="en-US" sz="1800" dirty="0">
                <a:effectLst>
                  <a:outerShdw blurRad="38100" dist="38100" dir="2700000" algn="tl">
                    <a:srgbClr val="000000">
                      <a:alpha val="43137"/>
                    </a:srgbClr>
                  </a:outerShdw>
                </a:effectLst>
              </a:rPr>
              <a:t>= −log</a:t>
            </a:r>
            <a:r>
              <a:rPr lang="en-US" sz="1800" baseline="-25000" dirty="0">
                <a:effectLst>
                  <a:outerShdw blurRad="38100" dist="38100" dir="2700000" algn="tl">
                    <a:srgbClr val="000000">
                      <a:alpha val="43137"/>
                    </a:srgbClr>
                  </a:outerShdw>
                </a:effectLst>
              </a:rPr>
              <a:t>10</a:t>
            </a:r>
            <a:r>
              <a:rPr lang="en-US" altLang="en-US" sz="1800" dirty="0">
                <a:effectLst>
                  <a:outerShdw blurRad="38100" dist="38100" dir="2700000" algn="tl">
                    <a:srgbClr val="000000">
                      <a:alpha val="43137"/>
                    </a:srgbClr>
                  </a:outerShdw>
                </a:effectLst>
              </a:rPr>
              <a:t>(</a:t>
            </a:r>
            <a:r>
              <a:rPr lang="en-US" sz="1800" dirty="0">
                <a:effectLst>
                  <a:outerShdw blurRad="38100" dist="38100" dir="2700000" algn="tl">
                    <a:srgbClr val="000000">
                      <a:alpha val="43137"/>
                    </a:srgbClr>
                  </a:outerShdw>
                </a:effectLst>
              </a:rPr>
              <a:t>1.75 </a:t>
            </a:r>
            <a:r>
              <a:rPr lang="en-US" sz="1800">
                <a:effectLst>
                  <a:outerShdw blurRad="38100" dist="38100" dir="2700000" algn="tl">
                    <a:srgbClr val="000000">
                      <a:alpha val="43137"/>
                    </a:srgbClr>
                  </a:outerShdw>
                </a:effectLst>
              </a:rPr>
              <a:t>× 10</a:t>
            </a:r>
            <a:r>
              <a:rPr lang="en-US" sz="1800" baseline="30000">
                <a:effectLst>
                  <a:outerShdw blurRad="38100" dist="38100" dir="2700000" algn="tl">
                    <a:srgbClr val="000000">
                      <a:alpha val="43137"/>
                    </a:srgbClr>
                  </a:outerShdw>
                </a:effectLst>
              </a:rPr>
              <a:t>–3</a:t>
            </a:r>
            <a:r>
              <a:rPr lang="en-US" sz="1800">
                <a:effectLst>
                  <a:outerShdw blurRad="38100" dist="38100" dir="2700000" algn="tl">
                    <a:srgbClr val="000000">
                      <a:alpha val="43137"/>
                    </a:srgbClr>
                  </a:outerShdw>
                </a:effectLst>
              </a:rPr>
              <a:t>)</a:t>
            </a:r>
            <a:endParaRPr lang="en-US" altLang="en-US" sz="1800" dirty="0">
              <a:effectLst>
                <a:outerShdw blurRad="38100" dist="38100" dir="2700000" algn="tl">
                  <a:srgbClr val="000000">
                    <a:alpha val="43137"/>
                  </a:srgbClr>
                </a:outerShdw>
              </a:effectLst>
            </a:endParaRPr>
          </a:p>
          <a:p>
            <a:r>
              <a:rPr lang="en-US" altLang="en-US" sz="1800" dirty="0">
                <a:effectLst>
                  <a:outerShdw blurRad="38100" dist="38100" dir="2700000" algn="tl">
                    <a:srgbClr val="000000">
                      <a:alpha val="43137"/>
                    </a:srgbClr>
                  </a:outerShdw>
                </a:effectLst>
              </a:rPr>
              <a:t>p</a:t>
            </a:r>
            <a:r>
              <a:rPr lang="en-US" altLang="en-US" sz="1800" dirty="0">
                <a:solidFill>
                  <a:srgbClr val="FF0000"/>
                </a:solidFill>
                <a:effectLst>
                  <a:outerShdw blurRad="38100" dist="38100" dir="2700000" algn="tl">
                    <a:srgbClr val="000000">
                      <a:alpha val="43137"/>
                    </a:srgbClr>
                  </a:outerShdw>
                </a:effectLst>
              </a:rPr>
              <a:t>H </a:t>
            </a:r>
            <a:r>
              <a:rPr lang="en-US" altLang="en-US" sz="1800" dirty="0">
                <a:effectLst>
                  <a:outerShdw blurRad="38100" dist="38100" dir="2700000" algn="tl">
                    <a:srgbClr val="000000">
                      <a:alpha val="43137"/>
                    </a:srgbClr>
                  </a:outerShdw>
                </a:effectLst>
              </a:rPr>
              <a:t>= −log</a:t>
            </a:r>
            <a:r>
              <a:rPr lang="en-US" sz="1800" baseline="-25000" dirty="0">
                <a:effectLst>
                  <a:outerShdw blurRad="38100" dist="38100" dir="2700000" algn="tl">
                    <a:srgbClr val="000000">
                      <a:alpha val="43137"/>
                    </a:srgbClr>
                  </a:outerShdw>
                </a:effectLst>
              </a:rPr>
              <a:t>10</a:t>
            </a:r>
            <a:r>
              <a:rPr lang="en-US" altLang="en-US" sz="1800" dirty="0">
                <a:effectLst>
                  <a:outerShdw blurRad="38100" dist="38100" dir="2700000" algn="tl">
                    <a:srgbClr val="000000">
                      <a:alpha val="43137"/>
                    </a:srgbClr>
                  </a:outerShdw>
                </a:effectLst>
              </a:rPr>
              <a:t>(1.75) + (−log</a:t>
            </a:r>
            <a:r>
              <a:rPr lang="en-US" sz="1800" baseline="-25000" dirty="0">
                <a:effectLst>
                  <a:outerShdw blurRad="38100" dist="38100" dir="2700000" algn="tl">
                    <a:srgbClr val="000000">
                      <a:alpha val="43137"/>
                    </a:srgbClr>
                  </a:outerShdw>
                </a:effectLst>
              </a:rPr>
              <a:t>10</a:t>
            </a:r>
            <a:r>
              <a:rPr lang="en-US" altLang="en-US" sz="1800" dirty="0">
                <a:effectLst>
                  <a:outerShdw blurRad="38100" dist="38100" dir="2700000" algn="tl">
                    <a:srgbClr val="000000">
                      <a:alpha val="43137"/>
                    </a:srgbClr>
                  </a:outerShdw>
                </a:effectLst>
              </a:rPr>
              <a:t>10</a:t>
            </a:r>
            <a:r>
              <a:rPr lang="en-US" altLang="en-US" sz="1800" baseline="30000" dirty="0">
                <a:effectLst>
                  <a:outerShdw blurRad="38100" dist="38100" dir="2700000" algn="tl">
                    <a:srgbClr val="000000">
                      <a:alpha val="43137"/>
                    </a:srgbClr>
                  </a:outerShdw>
                </a:effectLst>
              </a:rPr>
              <a:t>−3</a:t>
            </a:r>
            <a:r>
              <a:rPr lang="en-US" altLang="en-US" sz="1800" dirty="0">
                <a:effectLst>
                  <a:outerShdw blurRad="38100" dist="38100" dir="2700000" algn="tl">
                    <a:srgbClr val="000000">
                      <a:alpha val="43137"/>
                    </a:srgbClr>
                  </a:outerShdw>
                </a:effectLst>
              </a:rPr>
              <a:t>)</a:t>
            </a:r>
          </a:p>
          <a:p>
            <a:r>
              <a:rPr lang="en-US" altLang="en-US" sz="1800" dirty="0">
                <a:effectLst>
                  <a:outerShdw blurRad="38100" dist="38100" dir="2700000" algn="tl">
                    <a:srgbClr val="000000">
                      <a:alpha val="43137"/>
                    </a:srgbClr>
                  </a:outerShdw>
                </a:effectLst>
              </a:rPr>
              <a:t>p</a:t>
            </a:r>
            <a:r>
              <a:rPr lang="en-US" altLang="en-US" sz="1800" dirty="0">
                <a:solidFill>
                  <a:srgbClr val="FF0000"/>
                </a:solidFill>
                <a:effectLst>
                  <a:outerShdw blurRad="38100" dist="38100" dir="2700000" algn="tl">
                    <a:srgbClr val="000000">
                      <a:alpha val="43137"/>
                    </a:srgbClr>
                  </a:outerShdw>
                </a:effectLst>
              </a:rPr>
              <a:t>H </a:t>
            </a:r>
            <a:r>
              <a:rPr lang="en-US" altLang="en-US" sz="1800" dirty="0">
                <a:effectLst>
                  <a:outerShdw blurRad="38100" dist="38100" dir="2700000" algn="tl">
                    <a:srgbClr val="000000">
                      <a:alpha val="43137"/>
                    </a:srgbClr>
                  </a:outerShdw>
                </a:effectLst>
              </a:rPr>
              <a:t>= -0.24 + 3.00 =  </a:t>
            </a:r>
            <a:r>
              <a:rPr lang="en-US" altLang="en-US" sz="1800" dirty="0">
                <a:solidFill>
                  <a:srgbClr val="FF0000"/>
                </a:solidFill>
                <a:effectLst>
                  <a:outerShdw blurRad="38100" dist="38100" dir="2700000" algn="tl">
                    <a:srgbClr val="000000">
                      <a:alpha val="43137"/>
                    </a:srgbClr>
                  </a:outerShdw>
                </a:effectLst>
              </a:rPr>
              <a:t>2</a:t>
            </a:r>
            <a:r>
              <a:rPr lang="en-US" sz="1800" dirty="0">
                <a:solidFill>
                  <a:srgbClr val="FF0000"/>
                </a:solidFill>
                <a:effectLst>
                  <a:outerShdw blurRad="38100" dist="38100" dir="2700000" algn="tl">
                    <a:srgbClr val="000000">
                      <a:alpha val="43137"/>
                    </a:srgbClr>
                  </a:outerShdw>
                </a:effectLst>
              </a:rPr>
              <a:t>.76</a:t>
            </a:r>
          </a:p>
          <a:p>
            <a:r>
              <a:rPr lang="en-US" sz="1800" dirty="0"/>
              <a:t>What is [OH</a:t>
            </a:r>
            <a:r>
              <a:rPr lang="en-US" sz="1800" baseline="30000" dirty="0"/>
              <a:t>–</a:t>
            </a:r>
            <a:r>
              <a:rPr lang="en-US" sz="1800" dirty="0"/>
              <a:t>] for the solution?</a:t>
            </a:r>
          </a:p>
          <a:p>
            <a:pPr eaLnBrk="0" hangingPunct="0">
              <a:spcBef>
                <a:spcPts val="600"/>
              </a:spcBef>
              <a:spcAft>
                <a:spcPct val="0"/>
              </a:spcAft>
              <a:buClr>
                <a:srgbClr val="000000"/>
              </a:buClr>
              <a:buSzPct val="100000"/>
              <a:tabLst>
                <a:tab pos="2801938" algn="l"/>
                <a:tab pos="3367088" algn="l"/>
              </a:tabLst>
            </a:pPr>
            <a:r>
              <a:rPr lang="en-US" sz="1800" dirty="0">
                <a:solidFill>
                  <a:srgbClr val="00B050"/>
                </a:solidFill>
                <a:effectLst>
                  <a:outerShdw blurRad="38100" dist="38100" dir="2700000" algn="tl">
                    <a:srgbClr val="000000">
                      <a:alpha val="43137"/>
                    </a:srgbClr>
                  </a:outerShdw>
                </a:effectLst>
              </a:rPr>
              <a:t>Kw = [OH-][H+] </a:t>
            </a:r>
            <a:r>
              <a:rPr lang="en-US" sz="1800" dirty="0">
                <a:effectLst>
                  <a:outerShdw blurRad="38100" dist="38100" dir="2700000" algn="tl">
                    <a:srgbClr val="000000">
                      <a:alpha val="43137"/>
                    </a:srgbClr>
                  </a:outerShdw>
                </a:effectLst>
                <a:sym typeface="Wingdings" panose="05000000000000000000" pitchFamily="2" charset="2"/>
              </a:rPr>
              <a:t> [</a:t>
            </a:r>
            <a:r>
              <a:rPr lang="en-US" sz="1800" dirty="0">
                <a:solidFill>
                  <a:srgbClr val="00B0F0"/>
                </a:solidFill>
                <a:effectLst>
                  <a:outerShdw blurRad="38100" dist="38100" dir="2700000" algn="tl">
                    <a:srgbClr val="000000">
                      <a:alpha val="43137"/>
                    </a:srgbClr>
                  </a:outerShdw>
                </a:effectLst>
                <a:sym typeface="Wingdings" panose="05000000000000000000" pitchFamily="2" charset="2"/>
              </a:rPr>
              <a:t>OH-</a:t>
            </a:r>
            <a:r>
              <a:rPr lang="en-US" sz="1800" dirty="0">
                <a:effectLst>
                  <a:outerShdw blurRad="38100" dist="38100" dir="2700000" algn="tl">
                    <a:srgbClr val="000000">
                      <a:alpha val="43137"/>
                    </a:srgbClr>
                  </a:outerShdw>
                </a:effectLst>
                <a:sym typeface="Wingdings" panose="05000000000000000000" pitchFamily="2" charset="2"/>
              </a:rPr>
              <a:t>] = Kw/[H+]</a:t>
            </a:r>
          </a:p>
          <a:p>
            <a:pPr eaLnBrk="0" hangingPunct="0">
              <a:spcBef>
                <a:spcPts val="600"/>
              </a:spcBef>
              <a:spcAft>
                <a:spcPct val="0"/>
              </a:spcAft>
              <a:buClr>
                <a:srgbClr val="000000"/>
              </a:buClr>
              <a:buSzPct val="100000"/>
              <a:tabLst>
                <a:tab pos="2801938" algn="l"/>
                <a:tab pos="3367088" algn="l"/>
              </a:tabLst>
            </a:pPr>
            <a:r>
              <a:rPr lang="en-US" sz="1800" dirty="0">
                <a:effectLst>
                  <a:outerShdw blurRad="38100" dist="38100" dir="2700000" algn="tl">
                    <a:srgbClr val="000000">
                      <a:alpha val="43137"/>
                    </a:srgbClr>
                  </a:outerShdw>
                </a:effectLst>
                <a:sym typeface="Wingdings" panose="05000000000000000000" pitchFamily="2" charset="2"/>
              </a:rPr>
              <a:t>[</a:t>
            </a:r>
            <a:r>
              <a:rPr lang="en-US" sz="1800" dirty="0">
                <a:solidFill>
                  <a:srgbClr val="00B0F0"/>
                </a:solidFill>
                <a:effectLst>
                  <a:outerShdw blurRad="38100" dist="38100" dir="2700000" algn="tl">
                    <a:srgbClr val="000000">
                      <a:alpha val="43137"/>
                    </a:srgbClr>
                  </a:outerShdw>
                </a:effectLst>
                <a:sym typeface="Wingdings" panose="05000000000000000000" pitchFamily="2" charset="2"/>
              </a:rPr>
              <a:t>OH-</a:t>
            </a:r>
            <a:r>
              <a:rPr lang="en-US" sz="1800" dirty="0">
                <a:effectLst>
                  <a:outerShdw blurRad="38100" dist="38100" dir="2700000" algn="tl">
                    <a:srgbClr val="000000">
                      <a:alpha val="43137"/>
                    </a:srgbClr>
                  </a:outerShdw>
                </a:effectLst>
                <a:sym typeface="Wingdings" panose="05000000000000000000" pitchFamily="2" charset="2"/>
              </a:rPr>
              <a:t>] = 1 x </a:t>
            </a:r>
            <a:r>
              <a:rPr lang="en-US" sz="1800" dirty="0">
                <a:effectLst>
                  <a:outerShdw blurRad="38100" dist="38100" dir="2700000" algn="tl">
                    <a:srgbClr val="000000">
                      <a:alpha val="43137"/>
                    </a:srgbClr>
                  </a:outerShdw>
                </a:effectLst>
              </a:rPr>
              <a:t>10</a:t>
            </a:r>
            <a:r>
              <a:rPr lang="en-US" sz="1800" baseline="30000" dirty="0">
                <a:effectLst>
                  <a:outerShdw blurRad="38100" dist="38100" dir="2700000" algn="tl">
                    <a:srgbClr val="000000">
                      <a:alpha val="43137"/>
                    </a:srgbClr>
                  </a:outerShdw>
                </a:effectLst>
              </a:rPr>
              <a:t>–14</a:t>
            </a:r>
            <a:r>
              <a:rPr lang="en-US" sz="1800" dirty="0">
                <a:effectLst>
                  <a:outerShdw blurRad="38100" dist="38100" dir="2700000" algn="tl">
                    <a:srgbClr val="000000">
                      <a:alpha val="43137"/>
                    </a:srgbClr>
                  </a:outerShdw>
                </a:effectLst>
              </a:rPr>
              <a:t> M</a:t>
            </a:r>
            <a:r>
              <a:rPr lang="en-US" sz="1800" dirty="0">
                <a:effectLst>
                  <a:outerShdw blurRad="38100" dist="38100" dir="2700000" algn="tl">
                    <a:srgbClr val="000000">
                      <a:alpha val="43137"/>
                    </a:srgbClr>
                  </a:outerShdw>
                </a:effectLst>
                <a:sym typeface="Wingdings" panose="05000000000000000000" pitchFamily="2" charset="2"/>
              </a:rPr>
              <a:t> / </a:t>
            </a:r>
            <a:r>
              <a:rPr lang="en-US" sz="1800" dirty="0">
                <a:effectLst>
                  <a:outerShdw blurRad="38100" dist="38100" dir="2700000" algn="tl">
                    <a:srgbClr val="000000">
                      <a:alpha val="43137"/>
                    </a:srgbClr>
                  </a:outerShdw>
                </a:effectLst>
              </a:rPr>
              <a:t>1.75 × 10</a:t>
            </a:r>
            <a:r>
              <a:rPr lang="en-US" sz="1800" baseline="30000" dirty="0">
                <a:effectLst>
                  <a:outerShdw blurRad="38100" dist="38100" dir="2700000" algn="tl">
                    <a:srgbClr val="000000">
                      <a:alpha val="43137"/>
                    </a:srgbClr>
                  </a:outerShdw>
                </a:effectLst>
              </a:rPr>
              <a:t>–3</a:t>
            </a:r>
            <a:r>
              <a:rPr lang="en-US" sz="1800" dirty="0">
                <a:effectLst>
                  <a:outerShdw blurRad="38100" dist="38100" dir="2700000" algn="tl">
                    <a:srgbClr val="000000">
                      <a:alpha val="43137"/>
                    </a:srgbClr>
                  </a:outerShdw>
                </a:effectLst>
              </a:rPr>
              <a:t> M</a:t>
            </a:r>
            <a:endParaRPr lang="en-US" sz="1800" dirty="0">
              <a:effectLst>
                <a:outerShdw blurRad="38100" dist="38100" dir="2700000" algn="tl">
                  <a:srgbClr val="000000">
                    <a:alpha val="43137"/>
                  </a:srgbClr>
                </a:outerShdw>
              </a:effectLst>
              <a:sym typeface="Wingdings" panose="05000000000000000000" pitchFamily="2" charset="2"/>
            </a:endParaRPr>
          </a:p>
          <a:p>
            <a:r>
              <a:rPr lang="en-US" sz="1800" dirty="0">
                <a:effectLst>
                  <a:outerShdw blurRad="38100" dist="38100" dir="2700000" algn="tl">
                    <a:srgbClr val="000000">
                      <a:alpha val="43137"/>
                    </a:srgbClr>
                  </a:outerShdw>
                </a:effectLst>
                <a:sym typeface="Wingdings" panose="05000000000000000000" pitchFamily="2" charset="2"/>
              </a:rPr>
              <a:t>[</a:t>
            </a:r>
            <a:r>
              <a:rPr lang="en-US" sz="1800" dirty="0">
                <a:solidFill>
                  <a:srgbClr val="00B0F0"/>
                </a:solidFill>
                <a:effectLst>
                  <a:outerShdw blurRad="38100" dist="38100" dir="2700000" algn="tl">
                    <a:srgbClr val="000000">
                      <a:alpha val="43137"/>
                    </a:srgbClr>
                  </a:outerShdw>
                </a:effectLst>
                <a:sym typeface="Wingdings" panose="05000000000000000000" pitchFamily="2" charset="2"/>
              </a:rPr>
              <a:t>OH-</a:t>
            </a:r>
            <a:r>
              <a:rPr lang="en-US" sz="1800" dirty="0">
                <a:effectLst>
                  <a:outerShdw blurRad="38100" dist="38100" dir="2700000" algn="tl">
                    <a:srgbClr val="000000">
                      <a:alpha val="43137"/>
                    </a:srgbClr>
                  </a:outerShdw>
                </a:effectLst>
                <a:sym typeface="Wingdings" panose="05000000000000000000" pitchFamily="2" charset="2"/>
              </a:rPr>
              <a:t>] = </a:t>
            </a:r>
            <a:r>
              <a:rPr lang="en-US" sz="1800" dirty="0">
                <a:solidFill>
                  <a:srgbClr val="00B0F0"/>
                </a:solidFill>
                <a:effectLst>
                  <a:outerShdw blurRad="38100" dist="38100" dir="2700000" algn="tl">
                    <a:srgbClr val="000000">
                      <a:alpha val="43137"/>
                    </a:srgbClr>
                  </a:outerShdw>
                </a:effectLst>
              </a:rPr>
              <a:t>5.71 × 10</a:t>
            </a:r>
            <a:r>
              <a:rPr lang="en-US" sz="1800" baseline="30000" dirty="0">
                <a:solidFill>
                  <a:srgbClr val="00B0F0"/>
                </a:solidFill>
                <a:effectLst>
                  <a:outerShdw blurRad="38100" dist="38100" dir="2700000" algn="tl">
                    <a:srgbClr val="000000">
                      <a:alpha val="43137"/>
                    </a:srgbClr>
                  </a:outerShdw>
                </a:effectLst>
              </a:rPr>
              <a:t>-12</a:t>
            </a:r>
            <a:r>
              <a:rPr lang="en-US" sz="1800" dirty="0">
                <a:solidFill>
                  <a:srgbClr val="00B0F0"/>
                </a:solidFill>
                <a:effectLst>
                  <a:outerShdw blurRad="38100" dist="38100" dir="2700000" algn="tl">
                    <a:srgbClr val="000000">
                      <a:alpha val="43137"/>
                    </a:srgbClr>
                  </a:outerShdw>
                </a:effectLst>
              </a:rPr>
              <a:t> M</a:t>
            </a:r>
          </a:p>
          <a:p>
            <a:r>
              <a:rPr lang="en-US" sz="1800" dirty="0"/>
              <a:t>What is the pOH of the solution?</a:t>
            </a:r>
          </a:p>
          <a:p>
            <a:r>
              <a:rPr lang="en-US" sz="1800" dirty="0">
                <a:solidFill>
                  <a:srgbClr val="00B050"/>
                </a:solidFill>
                <a:effectLst>
                  <a:outerShdw blurRad="38100" dist="38100" dir="2700000" algn="tl">
                    <a:srgbClr val="000000">
                      <a:alpha val="43137"/>
                    </a:srgbClr>
                  </a:outerShdw>
                </a:effectLst>
              </a:rPr>
              <a:t>pOH + pH = 14.0</a:t>
            </a:r>
            <a:r>
              <a:rPr lang="en-US" sz="1800" dirty="0">
                <a:effectLst>
                  <a:outerShdw blurRad="38100" dist="38100" dir="2700000" algn="tl">
                    <a:srgbClr val="000000">
                      <a:alpha val="43137"/>
                    </a:srgbClr>
                  </a:outerShdw>
                </a:effectLst>
              </a:rPr>
              <a:t> … pOH = 14.0 – 2.76</a:t>
            </a:r>
          </a:p>
          <a:p>
            <a:r>
              <a:rPr lang="en-US" sz="1800" dirty="0">
                <a:effectLst>
                  <a:outerShdw blurRad="38100" dist="38100" dir="2700000" algn="tl">
                    <a:srgbClr val="000000">
                      <a:alpha val="43137"/>
                    </a:srgbClr>
                  </a:outerShdw>
                </a:effectLst>
              </a:rPr>
              <a:t>p</a:t>
            </a:r>
            <a:r>
              <a:rPr lang="en-US" sz="1800" dirty="0">
                <a:solidFill>
                  <a:srgbClr val="00B0F0"/>
                </a:solidFill>
                <a:effectLst>
                  <a:outerShdw blurRad="38100" dist="38100" dir="2700000" algn="tl">
                    <a:srgbClr val="000000">
                      <a:alpha val="43137"/>
                    </a:srgbClr>
                  </a:outerShdw>
                </a:effectLst>
              </a:rPr>
              <a:t>OH</a:t>
            </a:r>
            <a:r>
              <a:rPr lang="en-US" sz="1800" dirty="0">
                <a:effectLst>
                  <a:outerShdw blurRad="38100" dist="38100" dir="2700000" algn="tl">
                    <a:srgbClr val="000000">
                      <a:alpha val="43137"/>
                    </a:srgbClr>
                  </a:outerShdw>
                </a:effectLst>
              </a:rPr>
              <a:t> = </a:t>
            </a:r>
            <a:r>
              <a:rPr lang="en-US" sz="1800" dirty="0">
                <a:solidFill>
                  <a:srgbClr val="00B0F0"/>
                </a:solidFill>
                <a:effectLst>
                  <a:outerShdw blurRad="38100" dist="38100" dir="2700000" algn="tl">
                    <a:srgbClr val="000000">
                      <a:alpha val="43137"/>
                    </a:srgbClr>
                  </a:outerShdw>
                </a:effectLst>
              </a:rPr>
              <a:t>11.2</a:t>
            </a:r>
          </a:p>
          <a:p>
            <a:endParaRPr lang="en-US" dirty="0"/>
          </a:p>
        </p:txBody>
      </p:sp>
      <p:pic>
        <p:nvPicPr>
          <p:cNvPr id="7" name="Picture 6" descr="try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155380"/>
            <a:ext cx="881636" cy="952500"/>
          </a:xfrm>
          <a:prstGeom prst="rect">
            <a:avLst/>
          </a:prstGeom>
        </p:spPr>
      </p:pic>
    </p:spTree>
    <p:extLst>
      <p:ext uri="{BB962C8B-B14F-4D97-AF65-F5344CB8AC3E}">
        <p14:creationId xmlns:p14="http://schemas.microsoft.com/office/powerpoint/2010/main" val="2887129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201" y="76200"/>
            <a:ext cx="4343400" cy="533400"/>
          </a:xfrm>
        </p:spPr>
        <p:txBody>
          <a:bodyPr/>
          <a:lstStyle/>
          <a:p>
            <a:pPr algn="ctr"/>
            <a:r>
              <a:rPr lang="en-US" sz="3200" dirty="0">
                <a:effectLst/>
              </a:rPr>
              <a:t>Dissociation of Water</a:t>
            </a:r>
            <a:endParaRPr lang="en-US" sz="3200" dirty="0"/>
          </a:p>
        </p:txBody>
      </p:sp>
      <p:sp>
        <p:nvSpPr>
          <p:cNvPr id="5" name="Content Placeholder 4"/>
          <p:cNvSpPr>
            <a:spLocks noGrp="1"/>
          </p:cNvSpPr>
          <p:nvPr>
            <p:ph idx="1"/>
          </p:nvPr>
        </p:nvSpPr>
        <p:spPr>
          <a:xfrm>
            <a:off x="202638" y="5001622"/>
            <a:ext cx="8839200" cy="1246779"/>
          </a:xfrm>
        </p:spPr>
        <p:txBody>
          <a:bodyPr/>
          <a:lstStyle/>
          <a:p>
            <a:pPr marL="0" indent="0" eaLnBrk="0" hangingPunct="0">
              <a:spcBef>
                <a:spcPct val="50000"/>
              </a:spcBef>
              <a:buClr>
                <a:srgbClr val="000000"/>
              </a:buClr>
              <a:buSzPct val="100000"/>
            </a:pPr>
            <a:r>
              <a:rPr lang="en-US" altLang="en-US" sz="3600" dirty="0">
                <a:solidFill>
                  <a:srgbClr val="00B050"/>
                </a:solidFill>
              </a:rPr>
              <a:t>This means that water only </a:t>
            </a:r>
            <a:r>
              <a:rPr lang="en-US" altLang="en-US" sz="3600" dirty="0">
                <a:solidFill>
                  <a:srgbClr val="00B0F0"/>
                </a:solidFill>
              </a:rPr>
              <a:t>SLIGHTLY</a:t>
            </a:r>
            <a:r>
              <a:rPr lang="en-US" altLang="en-US" sz="3600" dirty="0">
                <a:solidFill>
                  <a:srgbClr val="00B050"/>
                </a:solidFill>
              </a:rPr>
              <a:t> dissociates into ions.</a:t>
            </a:r>
          </a:p>
          <a:p>
            <a:pPr marL="0" indent="6347"/>
            <a:endParaRPr lang="en-US" sz="2300" b="0" dirty="0"/>
          </a:p>
          <a:p>
            <a:pPr marL="0" indent="6347"/>
            <a:endParaRPr lang="en-US" sz="2300" b="0" dirty="0"/>
          </a:p>
        </p:txBody>
      </p:sp>
      <p:sp>
        <p:nvSpPr>
          <p:cNvPr id="6" name="Footer Placeholder 5"/>
          <p:cNvSpPr>
            <a:spLocks noGrp="1"/>
          </p:cNvSpPr>
          <p:nvPr>
            <p:ph type="ftr" sz="quarter" idx="10"/>
          </p:nvPr>
        </p:nvSpPr>
        <p:spPr/>
        <p:txBody>
          <a:bodyPr/>
          <a:lstStyle/>
          <a:p>
            <a:r>
              <a:rPr lang="en-US" altLang="en-US" dirty="0">
                <a:solidFill>
                  <a:srgbClr val="000000"/>
                </a:solidFill>
              </a:rPr>
              <a:t>Acids &amp; Bases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258" b="25806"/>
          <a:stretch/>
        </p:blipFill>
        <p:spPr bwMode="auto">
          <a:xfrm>
            <a:off x="262890" y="2133600"/>
            <a:ext cx="8678472"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0" descr="water reaction 2">
            <a:extLst>
              <a:ext uri="{FF2B5EF4-FFF2-40B4-BE49-F238E27FC236}">
                <a16:creationId xmlns:a16="http://schemas.microsoft.com/office/drawing/2014/main" id="{7E2CEC64-B1EF-4D2C-B84E-EAEDB0B7F39E}"/>
              </a:ext>
            </a:extLst>
          </p:cNvPr>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1355184" y="810621"/>
            <a:ext cx="6594360" cy="112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72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Text Box 4"/>
          <p:cNvSpPr txBox="1">
            <a:spLocks noChangeArrowheads="1"/>
          </p:cNvSpPr>
          <p:nvPr/>
        </p:nvSpPr>
        <p:spPr bwMode="auto">
          <a:xfrm>
            <a:off x="152418" y="1336470"/>
            <a:ext cx="8839198" cy="523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72" tIns="45436" rIns="90872" bIns="45436">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sz="2800" dirty="0">
                <a:solidFill>
                  <a:srgbClr val="00B050"/>
                </a:solidFill>
              </a:rPr>
              <a:t>Since water only slightly dissociates into ions:</a:t>
            </a:r>
          </a:p>
          <a:p>
            <a:pPr eaLnBrk="0" fontAlgn="base" hangingPunct="0">
              <a:spcBef>
                <a:spcPct val="50000"/>
              </a:spcBef>
              <a:spcAft>
                <a:spcPct val="0"/>
              </a:spcAft>
              <a:buClr>
                <a:srgbClr val="000000"/>
              </a:buClr>
              <a:buSzPct val="100000"/>
              <a:buFont typeface="Times New Roman" panose="02020603050405020304" pitchFamily="18" charset="0"/>
              <a:buNone/>
            </a:pPr>
            <a:endParaRPr lang="en-US" altLang="en-US" sz="2800" dirty="0">
              <a:solidFill>
                <a:srgbClr val="000000"/>
              </a:solidFill>
            </a:endParaRPr>
          </a:p>
          <a:p>
            <a:pPr eaLnBrk="0" fontAlgn="base" hangingPunct="0">
              <a:spcBef>
                <a:spcPct val="50000"/>
              </a:spcBef>
              <a:spcAft>
                <a:spcPct val="0"/>
              </a:spcAft>
              <a:buClr>
                <a:srgbClr val="000000"/>
              </a:buClr>
              <a:buSzPct val="100000"/>
              <a:buFont typeface="Times New Roman" panose="02020603050405020304" pitchFamily="18" charset="0"/>
              <a:buNone/>
            </a:pPr>
            <a:endParaRPr lang="en-US" altLang="en-US" sz="2800" dirty="0">
              <a:solidFill>
                <a:srgbClr val="000000"/>
              </a:solidFill>
            </a:endParaRPr>
          </a:p>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sz="2800" dirty="0">
                <a:solidFill>
                  <a:srgbClr val="000000"/>
                </a:solidFill>
              </a:rPr>
              <a:t>We can use the same principle as </a:t>
            </a:r>
            <a:r>
              <a:rPr lang="en-US" altLang="en-US" sz="2800" dirty="0">
                <a:solidFill>
                  <a:srgbClr val="00B050"/>
                </a:solidFill>
              </a:rPr>
              <a:t>K</a:t>
            </a:r>
            <a:r>
              <a:rPr lang="en-US" altLang="en-US" sz="2800" baseline="-25000" dirty="0">
                <a:solidFill>
                  <a:srgbClr val="00B050"/>
                </a:solidFill>
              </a:rPr>
              <a:t>sp</a:t>
            </a:r>
            <a:r>
              <a:rPr lang="en-US" altLang="en-US" sz="2800" dirty="0">
                <a:solidFill>
                  <a:srgbClr val="00B050"/>
                </a:solidFill>
              </a:rPr>
              <a:t> </a:t>
            </a:r>
            <a:r>
              <a:rPr lang="en-US" altLang="en-US" sz="2800" dirty="0">
                <a:solidFill>
                  <a:srgbClr val="000000"/>
                </a:solidFill>
              </a:rPr>
              <a:t>= [</a:t>
            </a:r>
            <a:r>
              <a:rPr lang="en-US" altLang="en-US" sz="2800" dirty="0">
                <a:solidFill>
                  <a:srgbClr val="FF0000"/>
                </a:solidFill>
              </a:rPr>
              <a:t>H</a:t>
            </a:r>
            <a:r>
              <a:rPr lang="en-US" altLang="en-US" sz="2800" baseline="30000" dirty="0">
                <a:solidFill>
                  <a:srgbClr val="FF0000"/>
                </a:solidFill>
              </a:rPr>
              <a:t>+</a:t>
            </a:r>
            <a:r>
              <a:rPr lang="en-US" altLang="en-US" sz="2800" dirty="0">
                <a:solidFill>
                  <a:srgbClr val="000000"/>
                </a:solidFill>
              </a:rPr>
              <a:t>][</a:t>
            </a:r>
            <a:r>
              <a:rPr lang="en-US" altLang="en-US" sz="2800" dirty="0">
                <a:solidFill>
                  <a:srgbClr val="00B0F0"/>
                </a:solidFill>
              </a:rPr>
              <a:t>OH</a:t>
            </a:r>
            <a:r>
              <a:rPr lang="en-US" altLang="en-US" sz="2800" baseline="30000" dirty="0">
                <a:solidFill>
                  <a:srgbClr val="00B0F0"/>
                </a:solidFill>
              </a:rPr>
              <a:t>−</a:t>
            </a:r>
            <a:r>
              <a:rPr lang="en-US" altLang="en-US" sz="2800" dirty="0">
                <a:solidFill>
                  <a:srgbClr val="000000"/>
                </a:solidFill>
              </a:rPr>
              <a:t>] .</a:t>
            </a:r>
          </a:p>
          <a:p>
            <a:pPr eaLnBrk="0" fontAlgn="base" hangingPunct="0">
              <a:spcBef>
                <a:spcPct val="50000"/>
              </a:spcBef>
              <a:spcAft>
                <a:spcPct val="0"/>
              </a:spcAft>
              <a:buClr>
                <a:srgbClr val="000000"/>
              </a:buClr>
              <a:buSzPct val="100000"/>
              <a:buFont typeface="Times New Roman" panose="02020603050405020304" pitchFamily="18" charset="0"/>
              <a:buNone/>
            </a:pPr>
            <a:endParaRPr lang="en-US" altLang="en-US" sz="2800" dirty="0">
              <a:solidFill>
                <a:srgbClr val="000000"/>
              </a:solidFill>
            </a:endParaRPr>
          </a:p>
          <a:p>
            <a:pPr eaLnBrk="0" fontAlgn="base" hangingPunct="0">
              <a:spcBef>
                <a:spcPct val="50000"/>
              </a:spcBef>
              <a:spcAft>
                <a:spcPct val="0"/>
              </a:spcAft>
              <a:buClr>
                <a:srgbClr val="000000"/>
              </a:buClr>
              <a:buSzPct val="100000"/>
            </a:pPr>
            <a:r>
              <a:rPr lang="en-US" altLang="en-US" sz="2800" dirty="0">
                <a:solidFill>
                  <a:srgbClr val="000000"/>
                </a:solidFill>
              </a:rPr>
              <a:t>Notice the [H</a:t>
            </a:r>
            <a:r>
              <a:rPr lang="en-US" altLang="en-US" sz="2800" baseline="-25000" dirty="0">
                <a:solidFill>
                  <a:srgbClr val="000000"/>
                </a:solidFill>
              </a:rPr>
              <a:t>2</a:t>
            </a:r>
            <a:r>
              <a:rPr lang="en-US" altLang="en-US" sz="2800" dirty="0">
                <a:solidFill>
                  <a:srgbClr val="000000"/>
                </a:solidFill>
              </a:rPr>
              <a:t>0] is omitted. For aqueous solutions: </a:t>
            </a:r>
          </a:p>
          <a:p>
            <a:pPr algn="ctr" eaLnBrk="0" fontAlgn="base" hangingPunct="0">
              <a:spcBef>
                <a:spcPct val="50000"/>
              </a:spcBef>
              <a:spcAft>
                <a:spcPct val="0"/>
              </a:spcAft>
              <a:buClr>
                <a:srgbClr val="000000"/>
              </a:buClr>
              <a:buSzPct val="100000"/>
            </a:pPr>
            <a:r>
              <a:rPr lang="en-US" altLang="en-US" sz="4000" dirty="0">
                <a:solidFill>
                  <a:srgbClr val="000000"/>
                </a:solidFill>
              </a:rPr>
              <a:t>  [</a:t>
            </a:r>
            <a:r>
              <a:rPr lang="en-US" altLang="en-US" sz="4000" dirty="0">
                <a:solidFill>
                  <a:srgbClr val="FF0000"/>
                </a:solidFill>
              </a:rPr>
              <a:t>H</a:t>
            </a:r>
            <a:r>
              <a:rPr lang="en-US" altLang="en-US" sz="4000" baseline="30000" dirty="0">
                <a:solidFill>
                  <a:srgbClr val="FF0000"/>
                </a:solidFill>
              </a:rPr>
              <a:t>+</a:t>
            </a:r>
            <a:r>
              <a:rPr lang="en-US" altLang="en-US" sz="4000" dirty="0">
                <a:solidFill>
                  <a:srgbClr val="000000"/>
                </a:solidFill>
              </a:rPr>
              <a:t>][</a:t>
            </a:r>
            <a:r>
              <a:rPr lang="en-US" altLang="en-US" sz="4000" dirty="0">
                <a:solidFill>
                  <a:srgbClr val="00B0F0"/>
                </a:solidFill>
              </a:rPr>
              <a:t>OH</a:t>
            </a:r>
            <a:r>
              <a:rPr lang="en-US" altLang="en-US" sz="4000" baseline="30000" dirty="0">
                <a:solidFill>
                  <a:srgbClr val="00B0F0"/>
                </a:solidFill>
              </a:rPr>
              <a:t>−</a:t>
            </a:r>
            <a:r>
              <a:rPr lang="en-US" altLang="en-US" sz="4000" dirty="0">
                <a:solidFill>
                  <a:srgbClr val="000000"/>
                </a:solidFill>
              </a:rPr>
              <a:t>] = 1.0 × 10</a:t>
            </a:r>
            <a:r>
              <a:rPr lang="en-US" altLang="en-US" sz="4000" baseline="30000" dirty="0">
                <a:solidFill>
                  <a:srgbClr val="000000"/>
                </a:solidFill>
              </a:rPr>
              <a:t>−14</a:t>
            </a:r>
            <a:endParaRPr lang="en-US" altLang="en-US" sz="4000" dirty="0">
              <a:solidFill>
                <a:srgbClr val="000000"/>
              </a:solidFill>
            </a:endParaRPr>
          </a:p>
          <a:p>
            <a:pPr eaLnBrk="0" fontAlgn="base" hangingPunct="0">
              <a:spcBef>
                <a:spcPct val="50000"/>
              </a:spcBef>
              <a:spcAft>
                <a:spcPct val="0"/>
              </a:spcAft>
              <a:buClr>
                <a:srgbClr val="000000"/>
              </a:buClr>
              <a:buSzPct val="100000"/>
              <a:buFont typeface="Times New Roman" panose="02020603050405020304" pitchFamily="18" charset="0"/>
              <a:buNone/>
            </a:pPr>
            <a:endParaRPr lang="en-US" altLang="en-US" dirty="0">
              <a:solidFill>
                <a:srgbClr val="000000"/>
              </a:solidFill>
            </a:endParaRPr>
          </a:p>
        </p:txBody>
      </p:sp>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
        <p:nvSpPr>
          <p:cNvPr id="8" name="Rectangle 2"/>
          <p:cNvSpPr>
            <a:spLocks noChangeArrowheads="1"/>
          </p:cNvSpPr>
          <p:nvPr/>
        </p:nvSpPr>
        <p:spPr bwMode="auto">
          <a:xfrm>
            <a:off x="1450578" y="76200"/>
            <a:ext cx="6242846" cy="685800"/>
          </a:xfrm>
          <a:prstGeom prst="rect">
            <a:avLst/>
          </a:prstGeom>
          <a:solidFill>
            <a:srgbClr val="92D050"/>
          </a:solidFill>
          <a:ln>
            <a:noFill/>
          </a:ln>
        </p:spPr>
        <p:txBody>
          <a:bodyPr lIns="89433" tIns="46516" rIns="89433" bIns="46516"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sz="3200" dirty="0">
                <a:solidFill>
                  <a:srgbClr val="000000"/>
                </a:solidFill>
              </a:rPr>
              <a:t>Ion-Product Constant for Water</a:t>
            </a:r>
          </a:p>
        </p:txBody>
      </p:sp>
      <p:pic>
        <p:nvPicPr>
          <p:cNvPr id="9" name="Picture 10" descr="water reaction 2"/>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1600200" y="1981200"/>
            <a:ext cx="5486400"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46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586">
                                            <p:txEl>
                                              <p:pRg st="0" end="0"/>
                                            </p:txEl>
                                          </p:spTgt>
                                        </p:tgtEl>
                                        <p:attrNameLst>
                                          <p:attrName>style.visibility</p:attrName>
                                        </p:attrNameLst>
                                      </p:cBhvr>
                                      <p:to>
                                        <p:strVal val="visible"/>
                                      </p:to>
                                    </p:set>
                                    <p:animEffect transition="in" filter="fade">
                                      <p:cBhvr>
                                        <p:cTn id="7" dur="500"/>
                                        <p:tgtEl>
                                          <p:spTgt spid="19558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5586">
                                            <p:txEl>
                                              <p:pRg st="3" end="3"/>
                                            </p:txEl>
                                          </p:spTgt>
                                        </p:tgtEl>
                                        <p:attrNameLst>
                                          <p:attrName>style.visibility</p:attrName>
                                        </p:attrNameLst>
                                      </p:cBhvr>
                                      <p:to>
                                        <p:strVal val="visible"/>
                                      </p:to>
                                    </p:set>
                                    <p:animEffect transition="in" filter="fade">
                                      <p:cBhvr>
                                        <p:cTn id="16" dur="500"/>
                                        <p:tgtEl>
                                          <p:spTgt spid="19558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5586">
                                            <p:txEl>
                                              <p:pRg st="5" end="5"/>
                                            </p:txEl>
                                          </p:spTgt>
                                        </p:tgtEl>
                                        <p:attrNameLst>
                                          <p:attrName>style.visibility</p:attrName>
                                        </p:attrNameLst>
                                      </p:cBhvr>
                                      <p:to>
                                        <p:strVal val="visible"/>
                                      </p:to>
                                    </p:set>
                                    <p:animEffect transition="in" filter="fade">
                                      <p:cBhvr>
                                        <p:cTn id="21" dur="500"/>
                                        <p:tgtEl>
                                          <p:spTgt spid="195586">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5586">
                                            <p:txEl>
                                              <p:pRg st="6" end="6"/>
                                            </p:txEl>
                                          </p:spTgt>
                                        </p:tgtEl>
                                        <p:attrNameLst>
                                          <p:attrName>style.visibility</p:attrName>
                                        </p:attrNameLst>
                                      </p:cBhvr>
                                      <p:to>
                                        <p:strVal val="visible"/>
                                      </p:to>
                                    </p:set>
                                    <p:animEffect transition="in" filter="fade">
                                      <p:cBhvr>
                                        <p:cTn id="26" dur="500"/>
                                        <p:tgtEl>
                                          <p:spTgt spid="1955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10478</TotalTime>
  <Words>8301</Words>
  <Application>Microsoft Office PowerPoint</Application>
  <PresentationFormat>On-screen Show (4:3)</PresentationFormat>
  <Paragraphs>967</Paragraphs>
  <Slides>77</Slides>
  <Notes>69</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77</vt:i4>
      </vt:variant>
    </vt:vector>
  </HeadingPairs>
  <TitlesOfParts>
    <vt:vector size="97" baseType="lpstr">
      <vt:lpstr>Arial</vt:lpstr>
      <vt:lpstr>Arial Unicode MS</vt:lpstr>
      <vt:lpstr>Book Antiqua</vt:lpstr>
      <vt:lpstr>Calibri</vt:lpstr>
      <vt:lpstr>Helvetica</vt:lpstr>
      <vt:lpstr>Times New Roman</vt:lpstr>
      <vt:lpstr>Wingdings</vt:lpstr>
      <vt:lpstr>Blank Presentation</vt:lpstr>
      <vt:lpstr>1_Blank Presentation</vt:lpstr>
      <vt:lpstr>2_Blank Presentation</vt:lpstr>
      <vt:lpstr>VIDEO TEMPLATES</vt:lpstr>
      <vt:lpstr>1_VIDEO TEMPLATES</vt:lpstr>
      <vt:lpstr>2_VIDEO TEMPLATES</vt:lpstr>
      <vt:lpstr>3_VIDEO TEMPLATES</vt:lpstr>
      <vt:lpstr>4_VIDEO TEMPLATES</vt:lpstr>
      <vt:lpstr>5_VIDEO TEMPLATES</vt:lpstr>
      <vt:lpstr>TASK TEMPLATES</vt:lpstr>
      <vt:lpstr>1_TASK TEMPLATES</vt:lpstr>
      <vt:lpstr>2_TASK TEMPLATES</vt:lpstr>
      <vt:lpstr>6_VIDEO TEMPLATES</vt:lpstr>
      <vt:lpstr>Click “Slide Show”</vt:lpstr>
      <vt:lpstr>PowerPoint Presentation</vt:lpstr>
      <vt:lpstr>PowerPoint Presentation</vt:lpstr>
      <vt:lpstr> Lesson Objectives</vt:lpstr>
      <vt:lpstr>Dissociation of Water</vt:lpstr>
      <vt:lpstr>Dissociation of Water</vt:lpstr>
      <vt:lpstr>Dissociation of Water</vt:lpstr>
      <vt:lpstr>Dissociation of Water</vt:lpstr>
      <vt:lpstr>PowerPoint Presentation</vt:lpstr>
      <vt:lpstr>PowerPoint Presentation</vt:lpstr>
      <vt:lpstr>Dissociation of Pure Water</vt:lpstr>
      <vt:lpstr>Summary:  Acid – Base Theories</vt:lpstr>
      <vt:lpstr>The Arrhenius Concept</vt:lpstr>
      <vt:lpstr>PowerPoint Presentation</vt:lpstr>
      <vt:lpstr>Examples of Acids</vt:lpstr>
      <vt:lpstr>PowerPoint Presentation</vt:lpstr>
      <vt:lpstr>PowerPoint Presentation</vt:lpstr>
      <vt:lpstr>Hydration of Water Around H+ ions</vt:lpstr>
      <vt:lpstr>Chemical and Physical Properties of Acids</vt:lpstr>
      <vt:lpstr>PowerPoint Presentation</vt:lpstr>
      <vt:lpstr>Examples of Bases</vt:lpstr>
      <vt:lpstr>PowerPoint Presentation</vt:lpstr>
      <vt:lpstr>Chemical and Physical Properties of Bases</vt:lpstr>
      <vt:lpstr>PowerPoint Presentation</vt:lpstr>
      <vt:lpstr>PowerPoint Presentation</vt:lpstr>
      <vt:lpstr>Muppets Take Chemistry!</vt:lpstr>
      <vt:lpstr>PowerPoint Presentation</vt:lpstr>
      <vt:lpstr>PowerPoint Presentation</vt:lpstr>
      <vt:lpstr>PowerPoint Presentation</vt:lpstr>
      <vt:lpstr>PowerPoint Presentation</vt:lpstr>
      <vt:lpstr>PowerPoint Presentation</vt:lpstr>
      <vt:lpstr>PowerPoint Presentation</vt:lpstr>
      <vt:lpstr>The pH Scale</vt:lpstr>
      <vt:lpstr>The pH Scale</vt:lpstr>
      <vt:lpstr>The pH Scale</vt:lpstr>
      <vt:lpstr>The pH Scale</vt:lpstr>
      <vt:lpstr>The pH Scale</vt:lpstr>
      <vt:lpstr>pOH … the “potential” of (OH)- in solution</vt:lpstr>
      <vt:lpstr>pH and pOH</vt:lpstr>
      <vt:lpstr>pH and pOH</vt:lpstr>
      <vt:lpstr>pH and pOH</vt:lpstr>
      <vt:lpstr>pH and pOH based on Molar Concentrations</vt:lpstr>
      <vt:lpstr>pH and pOH based on Molar Concentrations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Calculating ion concentration from pH</vt:lpstr>
      <vt:lpstr>Measuring 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Lewis Acids and Bases</vt:lpstr>
      <vt:lpstr>Lewis Acids and Bases</vt:lpstr>
      <vt:lpstr>Lewis Acids and Bases</vt:lpstr>
      <vt:lpstr>Lewis Acids and Bases</vt:lpstr>
      <vt:lpstr>Lewis Acids and Bases</vt:lpstr>
      <vt:lpstr>PowerPoint Presentation</vt:lpstr>
      <vt:lpstr>PowerPoint Presentation</vt:lpstr>
      <vt:lpstr>Summary:  Acid – Base Theories</vt:lpstr>
      <vt:lpstr>REVIEW: Properties of Acids and Bases</vt:lpstr>
      <vt:lpstr> Calculate pH, pOH, [H+], and [OH–]</vt:lpstr>
      <vt:lpstr> Calculate pH, pOH, [H+], and [OH–]</vt:lpstr>
      <vt:lpstr>Practice pH, pOH, [H+], [OH-]</vt:lpstr>
      <vt:lpstr>Practice pH, pOH, [H+], [OH-]</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Adele</dc:creator>
  <cp:lastModifiedBy>Craig Riesen</cp:lastModifiedBy>
  <cp:revision>181</cp:revision>
  <dcterms:created xsi:type="dcterms:W3CDTF">2016-02-25T00:20:14Z</dcterms:created>
  <dcterms:modified xsi:type="dcterms:W3CDTF">2024-04-02T14:36:48Z</dcterms:modified>
</cp:coreProperties>
</file>