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3" r:id="rId1"/>
    <p:sldMasterId id="2147483745" r:id="rId2"/>
    <p:sldMasterId id="2147483825" r:id="rId3"/>
    <p:sldMasterId id="2147484197" r:id="rId4"/>
    <p:sldMasterId id="2147484222" r:id="rId5"/>
  </p:sldMasterIdLst>
  <p:notesMasterIdLst>
    <p:notesMasterId r:id="rId60"/>
  </p:notesMasterIdLst>
  <p:sldIdLst>
    <p:sldId id="842" r:id="rId6"/>
    <p:sldId id="256" r:id="rId7"/>
    <p:sldId id="280" r:id="rId8"/>
    <p:sldId id="283" r:id="rId9"/>
    <p:sldId id="257" r:id="rId10"/>
    <p:sldId id="281" r:id="rId11"/>
    <p:sldId id="324" r:id="rId12"/>
    <p:sldId id="282" r:id="rId13"/>
    <p:sldId id="311" r:id="rId14"/>
    <p:sldId id="312" r:id="rId15"/>
    <p:sldId id="319" r:id="rId16"/>
    <p:sldId id="318" r:id="rId17"/>
    <p:sldId id="274" r:id="rId18"/>
    <p:sldId id="836" r:id="rId19"/>
    <p:sldId id="325" r:id="rId20"/>
    <p:sldId id="276" r:id="rId21"/>
    <p:sldId id="277" r:id="rId22"/>
    <p:sldId id="807" r:id="rId23"/>
    <p:sldId id="808" r:id="rId24"/>
    <p:sldId id="809" r:id="rId25"/>
    <p:sldId id="810" r:id="rId26"/>
    <p:sldId id="284" r:id="rId27"/>
    <p:sldId id="295" r:id="rId28"/>
    <p:sldId id="296" r:id="rId29"/>
    <p:sldId id="297" r:id="rId30"/>
    <p:sldId id="320" r:id="rId31"/>
    <p:sldId id="298" r:id="rId32"/>
    <p:sldId id="258" r:id="rId33"/>
    <p:sldId id="299" r:id="rId34"/>
    <p:sldId id="315" r:id="rId35"/>
    <p:sldId id="300" r:id="rId36"/>
    <p:sldId id="301" r:id="rId37"/>
    <p:sldId id="260" r:id="rId38"/>
    <p:sldId id="307" r:id="rId39"/>
    <p:sldId id="302" r:id="rId40"/>
    <p:sldId id="837" r:id="rId41"/>
    <p:sldId id="316" r:id="rId42"/>
    <p:sldId id="303" r:id="rId43"/>
    <p:sldId id="304" r:id="rId44"/>
    <p:sldId id="321" r:id="rId45"/>
    <p:sldId id="322" r:id="rId46"/>
    <p:sldId id="838" r:id="rId47"/>
    <p:sldId id="839" r:id="rId48"/>
    <p:sldId id="308" r:id="rId49"/>
    <p:sldId id="323" r:id="rId50"/>
    <p:sldId id="317" r:id="rId51"/>
    <p:sldId id="309" r:id="rId52"/>
    <p:sldId id="840" r:id="rId53"/>
    <p:sldId id="314" r:id="rId54"/>
    <p:sldId id="831" r:id="rId55"/>
    <p:sldId id="832" r:id="rId56"/>
    <p:sldId id="833" r:id="rId57"/>
    <p:sldId id="821" r:id="rId58"/>
    <p:sldId id="841" r:id="rId5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142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808A3"/>
    <a:srgbClr val="FF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88" autoAdjust="0"/>
    <p:restoredTop sz="90387" autoAdjust="0"/>
  </p:normalViewPr>
  <p:slideViewPr>
    <p:cSldViewPr snapToGrid="0">
      <p:cViewPr varScale="1">
        <p:scale>
          <a:sx n="75" d="100"/>
          <a:sy n="75" d="100"/>
        </p:scale>
        <p:origin x="1757" y="43"/>
      </p:cViewPr>
      <p:guideLst>
        <p:guide orient="horz"/>
        <p:guide pos="142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91439" cy="91439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61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tableStyles" Target="tableStyle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8193">
            <a:extLst>
              <a:ext uri="{FF2B5EF4-FFF2-40B4-BE49-F238E27FC236}">
                <a16:creationId xmlns:a16="http://schemas.microsoft.com/office/drawing/2014/main" id="{9720BBF5-9A35-4B7E-AB8A-288F1AABD2B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171" name="Rectangle 8194">
            <a:extLst>
              <a:ext uri="{FF2B5EF4-FFF2-40B4-BE49-F238E27FC236}">
                <a16:creationId xmlns:a16="http://schemas.microsoft.com/office/drawing/2014/main" id="{F4819605-5411-4DA6-8432-5F83623A3BFD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6388" name="Rectangle 8195">
            <a:extLst>
              <a:ext uri="{FF2B5EF4-FFF2-40B4-BE49-F238E27FC236}">
                <a16:creationId xmlns:a16="http://schemas.microsoft.com/office/drawing/2014/main" id="{DAEA23BF-B4FE-49BE-A5ED-362A5D481E06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5" name="Notes Placeholder 15364">
            <a:extLst>
              <a:ext uri="{FF2B5EF4-FFF2-40B4-BE49-F238E27FC236}">
                <a16:creationId xmlns:a16="http://schemas.microsoft.com/office/drawing/2014/main" id="{455A3E22-B750-4780-8648-E78A1FE92C6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174" name="Rectangle 8197">
            <a:extLst>
              <a:ext uri="{FF2B5EF4-FFF2-40B4-BE49-F238E27FC236}">
                <a16:creationId xmlns:a16="http://schemas.microsoft.com/office/drawing/2014/main" id="{D9B6A5DB-6942-48D6-8A77-53257E6A1A0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367" name="Slide Number Placeholder 15366">
            <a:extLst>
              <a:ext uri="{FF2B5EF4-FFF2-40B4-BE49-F238E27FC236}">
                <a16:creationId xmlns:a16="http://schemas.microsoft.com/office/drawing/2014/main" id="{B976BF43-EF16-47C4-9B49-A985842429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2C8D9825-D699-463F-B915-51B511C58AA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>
            <a:extLst>
              <a:ext uri="{FF2B5EF4-FFF2-40B4-BE49-F238E27FC236}">
                <a16:creationId xmlns:a16="http://schemas.microsoft.com/office/drawing/2014/main" id="{B710C0E8-612E-4A09-A4F9-865B4F22F07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BE1D12E-382E-472A-846D-46B203BAEAA2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1D9CE4D9-851E-46DC-9CB8-AD39F32A2C5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>
            <a:extLst>
              <a:ext uri="{FF2B5EF4-FFF2-40B4-BE49-F238E27FC236}">
                <a16:creationId xmlns:a16="http://schemas.microsoft.com/office/drawing/2014/main" id="{A4D1A6B7-21A7-45A6-A15F-C03F99221D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>
            <a:extLst>
              <a:ext uri="{FF2B5EF4-FFF2-40B4-BE49-F238E27FC236}">
                <a16:creationId xmlns:a16="http://schemas.microsoft.com/office/drawing/2014/main" id="{42A973EB-4B80-4A22-8661-12B168E4029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DDC09F-E5AC-4361-89FF-1A8FD74835E8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6803" name="Rectangle 2">
            <a:extLst>
              <a:ext uri="{FF2B5EF4-FFF2-40B4-BE49-F238E27FC236}">
                <a16:creationId xmlns:a16="http://schemas.microsoft.com/office/drawing/2014/main" id="{1939C800-317C-43B2-9DE4-96FD5555B26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>
            <a:extLst>
              <a:ext uri="{FF2B5EF4-FFF2-40B4-BE49-F238E27FC236}">
                <a16:creationId xmlns:a16="http://schemas.microsoft.com/office/drawing/2014/main" id="{1B782473-83F4-47FA-A386-2B786F4A4B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>
            <a:extLst>
              <a:ext uri="{FF2B5EF4-FFF2-40B4-BE49-F238E27FC236}">
                <a16:creationId xmlns:a16="http://schemas.microsoft.com/office/drawing/2014/main" id="{5CE44799-D52F-4E20-9330-9072743182C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DCC05D-F510-4E90-B485-0CA1FC4A7929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1923" name="Rectangle 2">
            <a:extLst>
              <a:ext uri="{FF2B5EF4-FFF2-40B4-BE49-F238E27FC236}">
                <a16:creationId xmlns:a16="http://schemas.microsoft.com/office/drawing/2014/main" id="{8BDF2194-9761-4344-AFA2-63AB39CCEDB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>
            <a:extLst>
              <a:ext uri="{FF2B5EF4-FFF2-40B4-BE49-F238E27FC236}">
                <a16:creationId xmlns:a16="http://schemas.microsoft.com/office/drawing/2014/main" id="{6BEC685F-C805-40A0-A415-7124E3C042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:a16="http://schemas.microsoft.com/office/drawing/2014/main" id="{CDDC2DD5-C090-47A4-9A98-3095DA7CA65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6CDA494-5198-4BC6-8BF2-CFD1CE28FA51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69B93377-E3F7-4863-83B5-550E87E3AEB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1E33C2B5-B7AB-415C-AFBF-6A55FE0FD3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:a16="http://schemas.microsoft.com/office/drawing/2014/main" id="{CDDC2DD5-C090-47A4-9A98-3095DA7CA65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6CDA494-5198-4BC6-8BF2-CFD1CE28FA51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69B93377-E3F7-4863-83B5-550E87E3AEB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1E33C2B5-B7AB-415C-AFBF-6A55FE0FD3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255617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:a16="http://schemas.microsoft.com/office/drawing/2014/main" id="{CDDC2DD5-C090-47A4-9A98-3095DA7CA65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6CDA494-5198-4BC6-8BF2-CFD1CE28FA51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69B93377-E3F7-4863-83B5-550E87E3AEB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1E33C2B5-B7AB-415C-AFBF-6A55FE0FD3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111031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:a16="http://schemas.microsoft.com/office/drawing/2014/main" id="{CDDC2DD5-C090-47A4-9A98-3095DA7CA65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6CDA494-5198-4BC6-8BF2-CFD1CE28FA51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69B93377-E3F7-4863-83B5-550E87E3AEB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1E33C2B5-B7AB-415C-AFBF-6A55FE0FD3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955822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>
            <a:extLst>
              <a:ext uri="{FF2B5EF4-FFF2-40B4-BE49-F238E27FC236}">
                <a16:creationId xmlns:a16="http://schemas.microsoft.com/office/drawing/2014/main" id="{71CDD3A7-0EE5-4761-981D-DADBDE5804D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8EA9665-5FA2-4D29-848F-D32F5E5963D1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3731" name="Rectangle 2">
            <a:extLst>
              <a:ext uri="{FF2B5EF4-FFF2-40B4-BE49-F238E27FC236}">
                <a16:creationId xmlns:a16="http://schemas.microsoft.com/office/drawing/2014/main" id="{5B26902F-5D52-4B84-85D4-2456E2D7338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>
            <a:extLst>
              <a:ext uri="{FF2B5EF4-FFF2-40B4-BE49-F238E27FC236}">
                <a16:creationId xmlns:a16="http://schemas.microsoft.com/office/drawing/2014/main" id="{397741FA-0205-4D43-B294-B9FEBE300A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>
            <a:extLst>
              <a:ext uri="{FF2B5EF4-FFF2-40B4-BE49-F238E27FC236}">
                <a16:creationId xmlns:a16="http://schemas.microsoft.com/office/drawing/2014/main" id="{D8F3CEB4-EE2E-479C-AC0D-B016D329079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0F5114-78CA-4E7E-9D4F-CB6E4B8E2C5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4755" name="Rectangle 2">
            <a:extLst>
              <a:ext uri="{FF2B5EF4-FFF2-40B4-BE49-F238E27FC236}">
                <a16:creationId xmlns:a16="http://schemas.microsoft.com/office/drawing/2014/main" id="{191F23AB-47B1-470D-8D3F-4DC1713A70D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>
            <a:extLst>
              <a:ext uri="{FF2B5EF4-FFF2-40B4-BE49-F238E27FC236}">
                <a16:creationId xmlns:a16="http://schemas.microsoft.com/office/drawing/2014/main" id="{BB1EC8E3-9079-4274-8A41-DBF008C116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>
            <a:extLst>
              <a:ext uri="{FF2B5EF4-FFF2-40B4-BE49-F238E27FC236}">
                <a16:creationId xmlns:a16="http://schemas.microsoft.com/office/drawing/2014/main" id="{FE319D2D-94A0-42EB-BBA6-0D9A17EC975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31145AD-FCB9-4238-8751-A35A7C0DDB88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5779" name="Rectangle 2">
            <a:extLst>
              <a:ext uri="{FF2B5EF4-FFF2-40B4-BE49-F238E27FC236}">
                <a16:creationId xmlns:a16="http://schemas.microsoft.com/office/drawing/2014/main" id="{421A47CC-1CB5-445F-A609-A534D312EAC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>
            <a:extLst>
              <a:ext uri="{FF2B5EF4-FFF2-40B4-BE49-F238E27FC236}">
                <a16:creationId xmlns:a16="http://schemas.microsoft.com/office/drawing/2014/main" id="{96A2D509-DE78-47C5-A201-087718D85C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D414311F-ED90-492D-8A3B-D9D9D42FA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FB5D4ABB-B25E-4BA6-AD03-D7B636EC6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Module 15A Light</a:t>
            </a:r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CDBEE60D-BAA4-40E1-B5E3-2A1E6590B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603C66-787C-4AF5-B346-65EB693411C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5648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917FD525-5CFB-447C-A4ED-B341AF109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4508F4A8-E910-4675-ADFC-F82B4BA40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Module 15A Light</a:t>
            </a:r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452E5E19-8035-4B29-BC7A-E8555DC6C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1D5A74-C2A8-41C8-BEA8-F9A2EDC77E9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26752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16AD9EA1-8582-45C2-A812-23A3EF428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9611CE68-82E0-4825-88B2-AAD115AB9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Module 15A Light</a:t>
            </a:r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48EB6B5A-5238-44C1-9D25-1A9FAC062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BE95A-65F5-4E40-8E25-53A2E8377C3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178460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51253D-C53C-4138-AA94-85166951B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0F5AC5-730C-4FC8-9D11-562D747FE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altLang="en-US" dirty="0"/>
              <a:t>Module 14B Sound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775587-A02D-4343-913F-5C7F9816C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A3B109F-90DC-4469-A177-86850C1E52C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699452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D8A5F6-E8BE-4A9B-802E-8CAC9FEA9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3A9F1A-1529-4FB6-8626-CD99A3062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altLang="en-US" dirty="0"/>
              <a:t>Module 14B Sound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665ED5-42FA-4704-A018-47860038C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CFD5BD8-A4A1-4081-8A2C-725469F0E1E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503103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3F1494-9C89-4406-8721-08E421ABA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4FC823-FABE-40ED-9017-D2CDAE384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altLang="en-US" dirty="0"/>
              <a:t>Module 14B Sound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FC0FF7-F66A-40F3-A45B-B9DB877BF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5F79D7A-5475-4FF1-8427-D3F6386861E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564481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653E8A-EE9F-41E2-9901-802302C9B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EFAD94-7B20-4766-ACED-0B2E79319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altLang="en-US" dirty="0"/>
              <a:t>Module 14B Sound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B45562-F52E-4CB2-87FD-E25CDA21D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DC09D54-604C-4FE9-99D3-26023D154FD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755209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278C67-8725-47B5-A59B-C17CA0DF91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538F63F-AB4B-433B-A626-47967DA62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altLang="en-US" dirty="0"/>
              <a:t>Module 14B Sound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9A7CA1-0574-4D91-B679-E1DFF1078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74D8E27-FB37-42E5-B4AF-5D49EA4DE14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525515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AFBC2C-44CD-45B9-A8FF-DC9409BDE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84B9CB-B1FF-494F-8B63-D7505F9C2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altLang="en-US" dirty="0"/>
              <a:t>Module 14B Sound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BF9A49-D90B-454C-A5B1-1D54B5106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606B065-8F3B-4C3C-AEED-0A81510CFCB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463940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78AF47-5A63-47FD-8BF5-8F5B444B1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78117DF-2CAF-4D90-8D5D-8402D401C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altLang="en-US" dirty="0"/>
              <a:t>Module 14B Sound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D3D0BA-5694-410B-A836-67933E935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BDE1FD4-28B5-4C67-9A6A-989516581F3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475872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251B06-58BA-49C3-A999-F273202C4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B7F974-7214-4B5F-8541-F2FAB8A32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altLang="en-US" dirty="0"/>
              <a:t>Module 14B Sound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36DA96-9263-4FD7-BEEC-03AA200E1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AD97F2C-39BE-450B-9BCD-81B64BDAAA8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52024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0B2CE909-0E50-478F-8463-9A0DA2EEC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E1B7F8AB-78CF-47EF-8D69-01B344A43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Module 15A Light</a:t>
            </a:r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49188194-8776-46E9-8CA4-0B98AE88C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8E72B7-FEAD-4E94-821E-3300FF8764A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451673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AB9E3F-88CA-4BC8-8713-D0294E96E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E79D9A-3CBC-4067-84AF-380ED0BE84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altLang="en-US" dirty="0"/>
              <a:t>Module 14B Sound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5519E1-CD8E-4389-AC44-C5BB7C50D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D8A5B59-628F-499C-A442-5CEE665F537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544842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1D09E2-B3C8-4815-8113-E99BBE154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0DA53B-0E67-4260-BD24-7D317694F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altLang="en-US" dirty="0"/>
              <a:t>Module 14B Sound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23B75F-4618-44E7-9898-FA45856C3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736EA1B-41E6-4719-A5F7-2F1727FACFE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170698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7488" y="239713"/>
            <a:ext cx="1960562" cy="58562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39713"/>
            <a:ext cx="5729288" cy="58562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36304A-88AD-4400-BD78-8CCD11E0B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6B6C2F-685C-4A3D-A3AF-DF3296AF3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altLang="en-US" dirty="0"/>
              <a:t>Module 14B Sound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94C589-90B9-47AB-B8E5-319E64D65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7ACF459-9E7F-4D95-8845-4D72DB6508B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065258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217079-C0AD-4332-AB87-A44F11B85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D14444-9A03-451E-9E2B-642CDFE99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Module 10A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88053A-2D44-4730-80F4-FEC0B008C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21D2E-F45C-4CA1-8454-AA8807FFD77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95663042"/>
      </p:ext>
    </p:extLst>
  </p:cSld>
  <p:clrMapOvr>
    <a:masterClrMapping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7982F2-900F-4C6F-A900-7D0682841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16685A-9A41-470B-B44B-6CA76DAEF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Module 10A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22A0B2-F053-4C0C-9ECE-C79379396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059B06-B4DC-4CB8-AC47-28284F4990A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73104496"/>
      </p:ext>
    </p:extLst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E82D33-03D6-4326-BB1F-E95003B8A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9F6985-59BB-4AB2-A634-94DD3AEEB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Module 10A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6FC9D6-61A5-4EDE-8514-9681E0E86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DF100-B8CE-4B59-8F69-ABCCA250EC8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90567744"/>
      </p:ext>
    </p:extLst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2C3963F-3739-4844-9C21-2D95B793C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1E2E438-2A9C-49FA-BC2A-1A6ECCA44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Module 10A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4936452-32EE-429B-BF37-4244E2943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278071-FA29-49F9-91F5-60E5A20A526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19200900"/>
      </p:ext>
    </p:extLst>
  </p:cSld>
  <p:clrMapOvr>
    <a:masterClrMapping/>
  </p:clrMapOvr>
  <p:transition spd="med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56DA7D0-395E-4F2A-B47B-7308C2ACF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A139516-8A1F-439B-9E0B-44E057E51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Module 10A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0A1AA1C-E956-4963-B088-197BB644E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B0AA28-0C49-4B7A-AEB8-BD89EAFF88A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74177594"/>
      </p:ext>
    </p:extLst>
  </p:cSld>
  <p:clrMapOvr>
    <a:masterClrMapping/>
  </p:clrMapOvr>
  <p:transition spd="med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9E8A570-1AB0-4B99-9840-D818A9419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3323108-C74A-4796-BCE6-82CF13036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Module 10A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D8A9C88-A4FC-42BE-863E-BA2BFE6C8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F24729-CE18-4B10-A4D7-AB185CD4FE0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88842770"/>
      </p:ext>
    </p:extLst>
  </p:cSld>
  <p:clrMapOvr>
    <a:masterClrMapping/>
  </p:clrMapOvr>
  <p:transition spd="med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8CD586D4-9A6E-4B56-8BD5-1E5B7453C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E2E0F32-CE0C-4873-8E40-D92C78FB4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Module 10A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94837BA-CEBC-4B5A-90FF-228F56C24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47320A-E49B-4366-9045-8C9265A2931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04557287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A12193-D440-48AC-82A6-2C6B4F389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343DC3-0773-4D36-AB1D-411F03E92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Module 15A Light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53F33B-FABD-4551-9BB5-560B2B4A1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1742364-70E1-4090-90CE-6B7D10FC9E6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205851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A93E55D-6491-4F89-B44C-B2CC18E96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17751A0-DE13-453A-B97C-2561B3166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Module 10A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F7D5BF9-2402-4CFF-A558-C534F561A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DA1760-D1F9-48E0-BF60-C1D5A9DED78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58150017"/>
      </p:ext>
    </p:extLst>
  </p:cSld>
  <p:clrMapOvr>
    <a:masterClrMapping/>
  </p:clrMapOvr>
  <p:transition spd="med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464E552-64CE-43F6-90EB-3770964CC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3E7358D-C56B-4D36-A7F5-F614E8476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Module 10A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BA9C702-2A39-44ED-A086-D96D497AB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1172F7-A470-4A15-AF23-96FEA08EA5E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59035785"/>
      </p:ext>
    </p:extLst>
  </p:cSld>
  <p:clrMapOvr>
    <a:masterClrMapping/>
  </p:clrMapOvr>
  <p:transition spd="med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579368-6EA7-472E-B95D-0DD8B39200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6F8075-01CF-4BAF-AD46-D9A331BD4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Module 10A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77E75E-64C7-4EFB-8D11-5F229BCEB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E0B9D-43CF-444D-B409-1EEEAE1B976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02895647"/>
      </p:ext>
    </p:extLst>
  </p:cSld>
  <p:clrMapOvr>
    <a:masterClrMapping/>
  </p:clrMapOvr>
  <p:transition spd="med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11B259-20CF-44FB-B0E2-A652A8179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C68C52-DBA5-4A7E-9F5D-B3A3001ED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Module 10A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226D70-BE32-4E10-B72F-5A1EE3236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5662C-28AB-46DC-8D8F-7AE032BB7C9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22008215"/>
      </p:ext>
    </p:extLst>
  </p:cSld>
  <p:clrMapOvr>
    <a:masterClrMapping/>
  </p:clrMapOvr>
  <p:transition spd="med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5961CEB-DAB2-4387-83CB-64FB6DF548B5}"/>
              </a:ext>
            </a:extLst>
          </p:cNvPr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D73446F-A586-4DBD-BB2B-9279C379C584}"/>
              </a:ext>
            </a:extLst>
          </p:cNvPr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FDE8C83-38B3-4335-873F-FBE0F015599D}"/>
              </a:ext>
            </a:extLst>
          </p:cNvPr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A40D7DB-7621-47CB-B8EC-ED04BC1A78C6}"/>
              </a:ext>
            </a:extLst>
          </p:cNvPr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2650CE1F-3843-4D8C-B953-5EFDB00C2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AB515517-EF5C-492F-96F4-FABDD8264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Sound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6162FA8-6370-46B9-8535-0531C3CFA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A170F-1D33-4617-8091-9B209E1E98F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5620830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9A7A74-1165-4588-A080-A178E033DD2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1A2155-0743-4653-82CA-150B0BF47DB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Sound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FE1F65-1DAA-4B29-9A95-D1EECC945CF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03DB89-4878-4F20-B3E9-314D696710F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727134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0652C12-AFB7-4789-8038-45FCC1F68DFF}"/>
              </a:ext>
            </a:extLst>
          </p:cNvPr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D651A59-E2F4-4C17-9952-936847F42C73}"/>
              </a:ext>
            </a:extLst>
          </p:cNvPr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0631322-3FB6-4589-A8D0-DD93186552A3}"/>
              </a:ext>
            </a:extLst>
          </p:cNvPr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9CC6800-E816-4697-9BAB-FE3622A8F929}"/>
              </a:ext>
            </a:extLst>
          </p:cNvPr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8111A9BD-BF4D-4446-A80A-2C32F7535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0AB6685C-4091-41CB-8B1D-C5D3DE68C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Sound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98CAE71-4C39-4AC5-BB39-10AA66C22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9751C-0A80-4CE9-AE2F-7BAE067B4CB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4058980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43475A0-6DAC-4956-8348-15A3BA49072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66AFBF0-5F7C-47BE-A155-0BC0D30493B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Sound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207080F-99A2-4929-8416-CBE9F476916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5FE2B6-EAA5-481A-BE2A-A92588684B8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4415431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D53EFEA-3D20-4E7B-8D15-D0A02B155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78B1E7A-B86C-40A6-9262-19D336DAC0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Sound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DAD5F5B-87F6-4906-92B4-90BB72AD7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AABDA-2C9C-4A6E-B259-208D06AB735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553748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294252D-04CB-4BBA-A045-3435F525D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CC6A4DF-AB7D-4B1B-9A04-AE684533E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Sound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F3EF052-CB1F-453C-B25D-E170D9CD6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831014-248E-4CF1-B669-B7ABBB2ED38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87782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A7897477-5E6F-4026-87F3-845E352F3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52A145AB-1B21-4740-B86F-3611530CE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Module 15A Light</a:t>
            </a:r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1CC2D6D2-A3E6-43DD-A9AB-336F94D94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8C0640-7032-4E5E-B5A0-F9F939C005E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9111301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A7E67BE6-8F9B-4EB4-80C3-1DF1274E81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56F8496-8D03-4D07-923A-240A9DFEB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Sound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B1C6C4C-E408-4F1E-83EF-2A8F6E3FE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622DF5-35C6-41E9-B90D-165BF319A7C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4626560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746481A-4822-4E72-A58F-3771400F0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5D3C60-5AE0-484E-B3CE-1352FBA93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Sound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49BFB6B-1A5E-419E-840B-7AB5E4C9C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E9DA6-2DA1-4CBC-A8A4-0BAD1115E50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0625863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E3FE08B-7B5F-4647-86A8-8A8AEF94E682}"/>
              </a:ext>
            </a:extLst>
          </p:cNvPr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D29B719-D45F-4182-A75A-220C29ED2D11}"/>
              </a:ext>
            </a:extLst>
          </p:cNvPr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883B53B-C662-4D78-919C-E87592BD1519}"/>
              </a:ext>
            </a:extLst>
          </p:cNvPr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7B9EC46-551D-44E1-BF33-D011BCC51263}"/>
              </a:ext>
            </a:extLst>
          </p:cNvPr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A6ABE374-4995-43E7-9CFB-8B422AB30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A428DBA3-CF2F-4FAE-919D-0DDD19493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Sound</a:t>
            </a:r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FDF40462-6C91-430F-8E8A-D3D8DC403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95E5E0-3EC2-494C-8C39-F0D63020A7F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4780303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60D3D2-F1E6-44AC-ADA5-43D6F4AB4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7816BF-6231-4BED-8D9C-0382B8499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Sound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389AD-06DB-42A2-B2B0-E38DB0CC3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AE3C8-273D-44B5-8062-411FC9A68FA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7634659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C26B04-0258-488D-9BBD-F0765541C8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42514F-026D-49BF-9742-552F22B03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Sound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F78379-2D7C-4C4B-87D4-B9D1DCB90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5DF9E6-09AC-4899-A469-3C1C20B176D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4619096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0195479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2892611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2492509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386854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43381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>
            <a:extLst>
              <a:ext uri="{FF2B5EF4-FFF2-40B4-BE49-F238E27FC236}">
                <a16:creationId xmlns:a16="http://schemas.microsoft.com/office/drawing/2014/main" id="{9DC15825-DDFE-4E96-84B9-45653B14E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3FC3525C-0BB2-42E7-9549-FFE1C430C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Module 15A Light</a:t>
            </a:r>
          </a:p>
        </p:txBody>
      </p:sp>
      <p:sp>
        <p:nvSpPr>
          <p:cNvPr id="9" name="Slide Number Placeholder 22">
            <a:extLst>
              <a:ext uri="{FF2B5EF4-FFF2-40B4-BE49-F238E27FC236}">
                <a16:creationId xmlns:a16="http://schemas.microsoft.com/office/drawing/2014/main" id="{611C886E-587A-4A19-AB93-29A6F5B35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03CEE0-4175-43A1-9E02-5D3371C6AEA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1635399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5742217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9503532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015767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0581148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184568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8388593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3633156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08905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>
            <a:extLst>
              <a:ext uri="{FF2B5EF4-FFF2-40B4-BE49-F238E27FC236}">
                <a16:creationId xmlns:a16="http://schemas.microsoft.com/office/drawing/2014/main" id="{CD2CBB41-A0A4-4B53-A3EE-981908AEB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E0AAA1CF-7149-4248-9C97-FEFDA39C0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Module 15A Light</a:t>
            </a:r>
          </a:p>
        </p:txBody>
      </p:sp>
      <p:sp>
        <p:nvSpPr>
          <p:cNvPr id="5" name="Slide Number Placeholder 22">
            <a:extLst>
              <a:ext uri="{FF2B5EF4-FFF2-40B4-BE49-F238E27FC236}">
                <a16:creationId xmlns:a16="http://schemas.microsoft.com/office/drawing/2014/main" id="{7C3C25C4-A403-4D1E-928B-88ECA528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7DAF62-083E-49E9-B53A-AE91101D22C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11461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>
            <a:extLst>
              <a:ext uri="{FF2B5EF4-FFF2-40B4-BE49-F238E27FC236}">
                <a16:creationId xmlns:a16="http://schemas.microsoft.com/office/drawing/2014/main" id="{2062CCFE-4073-482F-BA36-C36EB1D9F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4A0BB7-B54B-457A-A13A-4A7B6727C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Module 15A Light</a:t>
            </a:r>
          </a:p>
        </p:txBody>
      </p:sp>
      <p:sp>
        <p:nvSpPr>
          <p:cNvPr id="4" name="Slide Number Placeholder 22">
            <a:extLst>
              <a:ext uri="{FF2B5EF4-FFF2-40B4-BE49-F238E27FC236}">
                <a16:creationId xmlns:a16="http://schemas.microsoft.com/office/drawing/2014/main" id="{F4A97F86-7797-4AD6-A094-14916754C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7383EA-72CA-4822-854F-0BF068A423C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12212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0E6B52C5-6721-473A-B27A-8AB20948A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C035E728-4968-4A30-B6B2-624C01251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Module 15A Light</a:t>
            </a:r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EC364B95-A3C6-4DFB-8A9A-0AA704BA0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48F960-6FE2-462C-82CB-33D587026C9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68980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A0FB3FCB-E533-40F7-81D2-0BF073A77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AF4DA796-A568-4BAC-BBF6-2461495AE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Module 15A Light</a:t>
            </a:r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290D5B9D-3F0D-4F17-8FA5-D3A5F8210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88E43D-F1D0-404F-82A3-1667EC9790D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26430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3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>
            <a:extLst>
              <a:ext uri="{FF2B5EF4-FFF2-40B4-BE49-F238E27FC236}">
                <a16:creationId xmlns:a16="http://schemas.microsoft.com/office/drawing/2014/main" id="{701CF643-DA63-47F7-85C6-636C4CC24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7" name="Text Placeholder 12">
            <a:extLst>
              <a:ext uri="{FF2B5EF4-FFF2-40B4-BE49-F238E27FC236}">
                <a16:creationId xmlns:a16="http://schemas.microsoft.com/office/drawing/2014/main" id="{51E8B2AA-ABEB-4DE0-9327-9E27B96DC94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64D15D91-68D8-4F78-902C-ABC4572998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AB541C-4C7D-47EF-ABE2-D3ACB73C64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 dirty="0"/>
              <a:t>Module 15A Light</a:t>
            </a: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7EB03F55-7B76-45F0-AE91-8B88163764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BCBCBC"/>
                </a:solidFill>
              </a:defRPr>
            </a:lvl1pPr>
          </a:lstStyle>
          <a:p>
            <a:pPr>
              <a:defRPr/>
            </a:pPr>
            <a:fld id="{0F91053C-20BF-4C20-9FB2-73D8C0D2D1B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64" r:id="rId1"/>
    <p:sldLayoutId id="2147484165" r:id="rId2"/>
    <p:sldLayoutId id="2147484185" r:id="rId3"/>
    <p:sldLayoutId id="2147484166" r:id="rId4"/>
    <p:sldLayoutId id="2147484167" r:id="rId5"/>
    <p:sldLayoutId id="2147484168" r:id="rId6"/>
    <p:sldLayoutId id="2147484169" r:id="rId7"/>
    <p:sldLayoutId id="2147484170" r:id="rId8"/>
    <p:sldLayoutId id="2147484171" r:id="rId9"/>
    <p:sldLayoutId id="2147484172" r:id="rId10"/>
    <p:sldLayoutId id="2147484173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anose="05020102010507070707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anose="05020102010507070707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anose="05000000000000000000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anose="05040102010807070707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AA913DB6-8706-49CE-9B14-C12CB193B5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55650" y="239713"/>
            <a:ext cx="7772400" cy="52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15D25C59-E7F5-471D-AE16-276451167E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DE3A7534-DBD8-4742-BD00-F20BC1D835F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71D453C5-90B8-4C82-80F8-F9E96E68D4F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altLang="en-US" dirty="0"/>
              <a:t>Module 14B Sound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FCE993AC-D22E-46BA-AFD2-8C4F865AEB9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5671055-356E-4B6B-BD8D-2B30D7B05A8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6" r:id="rId1"/>
    <p:sldLayoutId id="2147484187" r:id="rId2"/>
    <p:sldLayoutId id="2147484188" r:id="rId3"/>
    <p:sldLayoutId id="2147484189" r:id="rId4"/>
    <p:sldLayoutId id="2147484190" r:id="rId5"/>
    <p:sldLayoutId id="2147484191" r:id="rId6"/>
    <p:sldLayoutId id="2147484192" r:id="rId7"/>
    <p:sldLayoutId id="2147484193" r:id="rId8"/>
    <p:sldLayoutId id="2147484194" r:id="rId9"/>
    <p:sldLayoutId id="2147484195" r:id="rId10"/>
    <p:sldLayoutId id="2147484196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i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i="1">
          <a:solidFill>
            <a:schemeClr val="tx2"/>
          </a:solidFill>
          <a:latin typeface="Trebuchet M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i="1">
          <a:solidFill>
            <a:schemeClr val="tx2"/>
          </a:solidFill>
          <a:latin typeface="Trebuchet M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i="1">
          <a:solidFill>
            <a:schemeClr val="tx2"/>
          </a:solidFill>
          <a:latin typeface="Trebuchet M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i="1">
          <a:solidFill>
            <a:schemeClr val="tx2"/>
          </a:solidFill>
          <a:latin typeface="Trebuchet M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i="1">
          <a:solidFill>
            <a:schemeClr val="tx2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i="1">
          <a:solidFill>
            <a:schemeClr val="tx2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i="1">
          <a:solidFill>
            <a:schemeClr val="tx2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i="1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9EC4F2"/>
            </a:gs>
            <a:gs pos="89000">
              <a:srgbClr val="C3D9F5"/>
            </a:gs>
            <a:gs pos="100000">
              <a:srgbClr val="E2EC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>
            <a:extLst>
              <a:ext uri="{FF2B5EF4-FFF2-40B4-BE49-F238E27FC236}">
                <a16:creationId xmlns:a16="http://schemas.microsoft.com/office/drawing/2014/main" id="{3C159009-ABBC-4E0F-A761-8948403094D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Text Placeholder 2">
            <a:extLst>
              <a:ext uri="{FF2B5EF4-FFF2-40B4-BE49-F238E27FC236}">
                <a16:creationId xmlns:a16="http://schemas.microsoft.com/office/drawing/2014/main" id="{90AC3DC3-3297-4928-A6FB-200F13B1F29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70081F-3ACB-43C4-BFF7-13D0A57C13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B966B1-2B67-405E-BB1B-74FFC2CD5B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 dirty="0"/>
              <a:t>Module 10A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B2427A-6FC4-4488-82B2-C0C0A8E5C6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FC48590-5478-4F61-8917-4155757FD4C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4" r:id="rId1"/>
    <p:sldLayoutId id="2147484175" r:id="rId2"/>
    <p:sldLayoutId id="2147484176" r:id="rId3"/>
    <p:sldLayoutId id="2147484177" r:id="rId4"/>
    <p:sldLayoutId id="2147484178" r:id="rId5"/>
    <p:sldLayoutId id="2147484179" r:id="rId6"/>
    <p:sldLayoutId id="2147484180" r:id="rId7"/>
    <p:sldLayoutId id="2147484181" r:id="rId8"/>
    <p:sldLayoutId id="2147484182" r:id="rId9"/>
    <p:sldLayoutId id="2147484183" r:id="rId10"/>
    <p:sldLayoutId id="2147484184" r:id="rId11"/>
  </p:sldLayoutIdLst>
  <p:transition spd="med">
    <p:fade/>
  </p:transition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FC22545-B1C6-42E3-B57E-F58F9C010E17}"/>
              </a:ext>
            </a:extLst>
          </p:cNvPr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4AE06CD-8511-43B6-9DE0-5ABC67E1428C}"/>
              </a:ext>
            </a:extLst>
          </p:cNvPr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577BB1F-6471-4E6F-9565-F3185E31CAB6}"/>
              </a:ext>
            </a:extLst>
          </p:cNvPr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09E24C5-9FEE-4B31-965B-2C23DB2343FF}"/>
              </a:ext>
            </a:extLst>
          </p:cNvPr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D4947A-80D0-4178-81CB-504FAD406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229" name="Text Placeholder 2">
            <a:extLst>
              <a:ext uri="{FF2B5EF4-FFF2-40B4-BE49-F238E27FC236}">
                <a16:creationId xmlns:a16="http://schemas.microsoft.com/office/drawing/2014/main" id="{A4F29415-0582-42B8-95F5-696212FE024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05AE7A-8DE1-4116-9F3C-D7DAED5F05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687C13-EDAD-4303-96AE-252A095042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 altLang="en-US" dirty="0"/>
              <a:t>Sound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A204CD-5CC3-444C-B8FE-6864C0D950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b="1">
                <a:solidFill>
                  <a:srgbClr val="7F7F7F"/>
                </a:solidFill>
              </a:defRPr>
            </a:lvl1pPr>
          </a:lstStyle>
          <a:p>
            <a:pPr>
              <a:defRPr/>
            </a:pPr>
            <a:fld id="{30C610D6-8AE8-455F-9949-154CF3F6B87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49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8" r:id="rId1"/>
    <p:sldLayoutId id="2147484199" r:id="rId2"/>
    <p:sldLayoutId id="2147484200" r:id="rId3"/>
    <p:sldLayoutId id="2147484201" r:id="rId4"/>
    <p:sldLayoutId id="2147484202" r:id="rId5"/>
    <p:sldLayoutId id="2147484203" r:id="rId6"/>
    <p:sldLayoutId id="2147484204" r:id="rId7"/>
    <p:sldLayoutId id="2147484205" r:id="rId8"/>
    <p:sldLayoutId id="2147484206" r:id="rId9"/>
    <p:sldLayoutId id="2147484207" r:id="rId10"/>
    <p:sldLayoutId id="2147484208" r:id="rId11"/>
    <p:sldLayoutId id="2147484209" r:id="rId12"/>
  </p:sldLayoutIdLst>
  <p:hf hdr="0" dt="0"/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5" descr="ch02-10 master">
            <a:extLst>
              <a:ext uri="{FF2B5EF4-FFF2-40B4-BE49-F238E27FC236}">
                <a16:creationId xmlns:a16="http://schemas.microsoft.com/office/drawing/2014/main" id="{078F82A1-A34A-4BC9-8AE4-195EDFFFF8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AutoShape 9">
            <a:hlinkClick r:id="" action="ppaction://hlinkshowjump?jump=endshow" highlightClick="1"/>
            <a:extLst>
              <a:ext uri="{FF2B5EF4-FFF2-40B4-BE49-F238E27FC236}">
                <a16:creationId xmlns:a16="http://schemas.microsoft.com/office/drawing/2014/main" id="{4CDC8DAA-D1AA-4B02-B53D-B7A6380D9B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39200" y="0"/>
            <a:ext cx="304800" cy="304800"/>
          </a:xfrm>
          <a:prstGeom prst="actionButtonBlank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pic>
        <p:nvPicPr>
          <p:cNvPr id="1028" name="Picture 12" descr="button backwards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52D33E54-FB13-4F85-BE8B-EB102CEE04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6324600"/>
            <a:ext cx="4445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13" descr="button forward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CB7387B-924E-40C3-BE9C-E75EB26DBE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3246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8" name="Rectangle 14">
            <a:extLst>
              <a:ext uri="{FF2B5EF4-FFF2-40B4-BE49-F238E27FC236}">
                <a16:creationId xmlns:a16="http://schemas.microsoft.com/office/drawing/2014/main" id="{895264D8-3FA9-472C-81C1-563AD0DE69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00" y="119063"/>
            <a:ext cx="3257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FFE633"/>
                </a:solidFill>
              </a:rPr>
              <a:t>18.1 </a:t>
            </a:r>
            <a:r>
              <a:rPr lang="en-US" b="1" dirty="0">
                <a:solidFill>
                  <a:schemeClr val="bg1"/>
                </a:solidFill>
              </a:rPr>
              <a:t>Electromagnetic Waves</a:t>
            </a:r>
          </a:p>
        </p:txBody>
      </p:sp>
    </p:spTree>
    <p:extLst>
      <p:ext uri="{BB962C8B-B14F-4D97-AF65-F5344CB8AC3E}">
        <p14:creationId xmlns:p14="http://schemas.microsoft.com/office/powerpoint/2010/main" val="911324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3" r:id="rId1"/>
    <p:sldLayoutId id="2147484224" r:id="rId2"/>
    <p:sldLayoutId id="2147484225" r:id="rId3"/>
    <p:sldLayoutId id="2147484226" r:id="rId4"/>
    <p:sldLayoutId id="2147484227" r:id="rId5"/>
    <p:sldLayoutId id="2147484228" r:id="rId6"/>
    <p:sldLayoutId id="2147484229" r:id="rId7"/>
    <p:sldLayoutId id="2147484230" r:id="rId8"/>
    <p:sldLayoutId id="2147484231" r:id="rId9"/>
    <p:sldLayoutId id="2147484232" r:id="rId10"/>
    <p:sldLayoutId id="2147484233" r:id="rId11"/>
    <p:sldLayoutId id="214748423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screencast-o-matic.com/watch/cqVDYO3DUJ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somup.com/cFfeFEVp1h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://somup.com/cqfXD9nU6Z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hyperlink" Target="http://somup.com/cFfeq2Vp1T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somup.com/cFXoqbnj6Y" TargetMode="External"/><Relationship Id="rId2" Type="http://schemas.openxmlformats.org/officeDocument/2006/relationships/hyperlink" Target="http://somup.com/cFXoqZnj6U" TargetMode="External"/><Relationship Id="rId1" Type="http://schemas.openxmlformats.org/officeDocument/2006/relationships/slideLayout" Target="../slideLayouts/slideLayout24.xml"/><Relationship Id="rId4" Type="http://schemas.openxmlformats.org/officeDocument/2006/relationships/hyperlink" Target="http://somup.com/cFXoqynj6y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41BDE-4704-648F-D5FB-254EB5EC6B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812165"/>
            <a:ext cx="8229600" cy="92456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effectLst/>
              </a:rPr>
              <a:t>Click “Slide Show”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8893A5-4D09-8802-79A2-996A367DFA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2336800"/>
            <a:ext cx="6400800" cy="2747498"/>
          </a:xfrm>
        </p:spPr>
        <p:txBody>
          <a:bodyPr/>
          <a:lstStyle/>
          <a:p>
            <a:r>
              <a:rPr lang="en-US" sz="4000" dirty="0"/>
              <a:t>Click “From Beginning”</a:t>
            </a:r>
          </a:p>
          <a:p>
            <a:r>
              <a:rPr lang="en-US" sz="4000" dirty="0"/>
              <a:t>Or</a:t>
            </a:r>
          </a:p>
          <a:p>
            <a:r>
              <a:rPr lang="en-US" sz="4000" dirty="0"/>
              <a:t>“From Current Slide”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6DD5E2-F72A-2FC6-3672-8FBD4FB9C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Module 15A Light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9BE8F5-9696-3211-AA80-8BC24A469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603C66-787C-4AF5-B346-65EB693411C3}" type="slidenum">
              <a:rPr lang="en-US" altLang="en-US" smtClean="0"/>
              <a:pPr>
                <a:defRPr/>
              </a:pPr>
              <a:t>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732879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7">
            <a:extLst>
              <a:ext uri="{FF2B5EF4-FFF2-40B4-BE49-F238E27FC236}">
                <a16:creationId xmlns:a16="http://schemas.microsoft.com/office/drawing/2014/main" id="{390FCDCE-F57A-4ACE-8990-E22320404D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42863"/>
            <a:ext cx="9059863" cy="6529387"/>
          </a:xfrm>
        </p:spPr>
        <p:txBody>
          <a:bodyPr/>
          <a:lstStyle/>
          <a:p>
            <a:pPr marL="136525" indent="0" algn="ctr">
              <a:buFont typeface="Wingdings 2" panose="05020102010507070707" pitchFamily="18" charset="2"/>
              <a:buNone/>
              <a:defRPr/>
            </a:pPr>
            <a:r>
              <a:rPr lang="en-US" sz="6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US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</a:t>
            </a:r>
            <a:r>
              <a:rPr lang="en-US" sz="6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r>
              <a:rPr lang="en-US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6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λ</a:t>
            </a:r>
          </a:p>
          <a:p>
            <a:pPr marL="136525" indent="0">
              <a:spcBef>
                <a:spcPts val="0"/>
              </a:spcBef>
              <a:buFont typeface="Wingdings 2" panose="05020102010507070707" pitchFamily="18" charset="2"/>
              <a:buNone/>
              <a:defRPr/>
            </a:pP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Calculate the wavelength of </a:t>
            </a:r>
            <a:r>
              <a:rPr lang="en-US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green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light when its frequency is 6.02 x 10</a:t>
            </a:r>
            <a:r>
              <a:rPr lang="en-US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</a:t>
            </a: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Hertz. [c = </a:t>
            </a:r>
            <a:r>
              <a:rPr lang="en-US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3.00 x 10</a:t>
            </a:r>
            <a:r>
              <a:rPr lang="en-US" i="1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r>
              <a:rPr lang="en-US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m/s</a:t>
            </a: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.]</a:t>
            </a:r>
          </a:p>
          <a:p>
            <a:pPr marL="136525" indent="0">
              <a:spcBef>
                <a:spcPts val="1200"/>
              </a:spcBef>
              <a:buFont typeface="Wingdings 2" panose="05020102010507070707" pitchFamily="18" charset="2"/>
              <a:buNone/>
              <a:defRPr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A	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wavelength (</a:t>
            </a:r>
            <a:r>
              <a:rPr lang="el-G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λ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)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Symbol"/>
            </a:endParaRPr>
          </a:p>
          <a:p>
            <a:pPr marL="136525" indent="0">
              <a:spcBef>
                <a:spcPts val="1200"/>
              </a:spcBef>
              <a:buFont typeface="Wingdings 2" panose="05020102010507070707" pitchFamily="18" charset="2"/>
              <a:buNone/>
              <a:defRPr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G	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 = 6.02 x 10</a:t>
            </a:r>
            <a:r>
              <a:rPr lang="en-US" sz="32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Hz; c = 3.00 x 10</a:t>
            </a:r>
            <a:r>
              <a:rPr lang="en-US" sz="32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m/s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Symbol"/>
            </a:endParaRPr>
          </a:p>
          <a:p>
            <a:pPr marL="136525" indent="0">
              <a:spcBef>
                <a:spcPts val="1200"/>
              </a:spcBef>
              <a:buNone/>
              <a:defRPr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E	</a:t>
            </a:r>
            <a:r>
              <a:rPr lang="en-US" sz="4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λ; rearrange: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</a:t>
            </a:r>
            <a:r>
              <a:rPr lang="en-US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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   </a:t>
            </a:r>
          </a:p>
          <a:p>
            <a:pPr marL="136525" indent="0">
              <a:spcBef>
                <a:spcPts val="1200"/>
              </a:spcBef>
              <a:buNone/>
              <a:defRPr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S 	</a:t>
            </a:r>
            <a:r>
              <a:rPr lang="en-US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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=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3.00 x 10</a:t>
            </a:r>
            <a:r>
              <a:rPr lang="en-US" sz="32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m/s / 6.02 x 10</a:t>
            </a:r>
            <a:r>
              <a:rPr lang="en-US" sz="32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Hz 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136525" indent="0">
              <a:spcBef>
                <a:spcPts val="1200"/>
              </a:spcBef>
              <a:buFont typeface="Wingdings 2" panose="05020102010507070707" pitchFamily="18" charset="2"/>
              <a:buNone/>
              <a:defRPr/>
            </a:pPr>
            <a:r>
              <a:rPr lang="en-US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	 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=  </a:t>
            </a:r>
            <a:r>
              <a:rPr lang="en-US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4.98 x 10</a:t>
            </a:r>
            <a:r>
              <a:rPr lang="en-US" sz="4000" b="1" baseline="30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-7</a:t>
            </a:r>
            <a:r>
              <a:rPr lang="en-US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m</a:t>
            </a:r>
          </a:p>
          <a:p>
            <a:pPr marL="136525" indent="0">
              <a:buFont typeface="Wingdings 2" panose="05020102010507070707" pitchFamily="18" charset="2"/>
              <a:buNone/>
              <a:defRPr/>
            </a:pPr>
            <a:endParaRPr lang="en-US" sz="3600" dirty="0">
              <a:solidFill>
                <a:srgbClr val="FF0000"/>
              </a:solidFill>
            </a:endParaRPr>
          </a:p>
          <a:p>
            <a:pPr eaLnBrk="1" hangingPunct="1">
              <a:defRPr/>
            </a:pPr>
            <a:endParaRPr lang="en-US" altLang="en-US" dirty="0"/>
          </a:p>
        </p:txBody>
      </p:sp>
      <p:sp>
        <p:nvSpPr>
          <p:cNvPr id="23555" name="Slide Number Placeholder 5">
            <a:extLst>
              <a:ext uri="{FF2B5EF4-FFF2-40B4-BE49-F238E27FC236}">
                <a16:creationId xmlns:a16="http://schemas.microsoft.com/office/drawing/2014/main" id="{117901C5-DC50-490E-B25E-97A7EA8EB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0D7DFE3-FC03-4590-B26C-4A5465A5E2D0}" type="slidenum">
              <a:rPr lang="en-US" altLang="en-US" sz="1200">
                <a:solidFill>
                  <a:srgbClr val="BCBCBC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en-US" altLang="en-US" sz="1200" dirty="0">
              <a:solidFill>
                <a:srgbClr val="BCBCBC"/>
              </a:solidFill>
              <a:latin typeface="Arial" panose="020B0604020202020204" pitchFamily="34" charset="0"/>
            </a:endParaRPr>
          </a:p>
        </p:txBody>
      </p:sp>
      <p:pic>
        <p:nvPicPr>
          <p:cNvPr id="23556" name="Picture 5" descr="quick_check-01.eps">
            <a:extLst>
              <a:ext uri="{FF2B5EF4-FFF2-40B4-BE49-F238E27FC236}">
                <a16:creationId xmlns:a16="http://schemas.microsoft.com/office/drawing/2014/main" id="{35A5920B-57A8-49DC-816F-586FD8AB74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42863"/>
            <a:ext cx="1071563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076B6439-5C80-42E9-86FC-50B35B425331}"/>
              </a:ext>
            </a:extLst>
          </p:cNvPr>
          <p:cNvSpPr/>
          <p:nvPr/>
        </p:nvSpPr>
        <p:spPr>
          <a:xfrm>
            <a:off x="6720289" y="2478795"/>
            <a:ext cx="2245911" cy="2626605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5A3BD1A-BB2A-4051-858F-EFB4D79E0320}"/>
              </a:ext>
            </a:extLst>
          </p:cNvPr>
          <p:cNvSpPr txBox="1"/>
          <p:nvPr/>
        </p:nvSpPr>
        <p:spPr>
          <a:xfrm>
            <a:off x="7556805" y="2828822"/>
            <a:ext cx="5728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/>
              </a:rPr>
              <a:t>c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84D819-9FC5-46AF-B8D0-D0C7AB4AFBD6}"/>
              </a:ext>
            </a:extLst>
          </p:cNvPr>
          <p:cNvSpPr txBox="1"/>
          <p:nvPr/>
        </p:nvSpPr>
        <p:spPr>
          <a:xfrm>
            <a:off x="6995711" y="4194512"/>
            <a:ext cx="5728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/>
              </a:rPr>
              <a:t>f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B1AB85A-D7CD-4273-B3EB-3321707B40F5}"/>
              </a:ext>
            </a:extLst>
          </p:cNvPr>
          <p:cNvSpPr txBox="1"/>
          <p:nvPr/>
        </p:nvSpPr>
        <p:spPr>
          <a:xfrm>
            <a:off x="8070706" y="4122431"/>
            <a:ext cx="5728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/>
              </a:rPr>
              <a:t>λ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7">
            <a:extLst>
              <a:ext uri="{FF2B5EF4-FFF2-40B4-BE49-F238E27FC236}">
                <a16:creationId xmlns:a16="http://schemas.microsoft.com/office/drawing/2014/main" id="{9184D108-AC4A-4BFF-86C8-E4413F26CB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42863"/>
            <a:ext cx="9059863" cy="6529387"/>
          </a:xfrm>
        </p:spPr>
        <p:txBody>
          <a:bodyPr/>
          <a:lstStyle/>
          <a:p>
            <a:pPr marL="136525" indent="0" algn="ctr">
              <a:buFont typeface="Wingdings 2" panose="05020102010507070707" pitchFamily="18" charset="2"/>
              <a:buNone/>
              <a:defRPr/>
            </a:pPr>
            <a:r>
              <a:rPr lang="en-US" sz="6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US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</a:t>
            </a:r>
            <a:r>
              <a:rPr lang="en-US" sz="6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r>
              <a:rPr lang="en-US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6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λ</a:t>
            </a:r>
          </a:p>
          <a:p>
            <a:pPr marL="136525" indent="0">
              <a:spcBef>
                <a:spcPts val="0"/>
              </a:spcBef>
              <a:buFont typeface="Wingdings 2" panose="05020102010507070707" pitchFamily="18" charset="2"/>
              <a:buNone/>
              <a:defRPr/>
            </a:pPr>
            <a:r>
              <a:rPr lang="en-US" dirty="0">
                <a:solidFill>
                  <a:schemeClr val="bg1"/>
                </a:solidFill>
              </a:rPr>
              <a:t> 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radio waves have lower or higher frequency than visible light? What about X-rays compared to visible light?</a:t>
            </a:r>
            <a:endParaRPr lang="en-US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6525" indent="0">
              <a:spcBef>
                <a:spcPts val="1200"/>
              </a:spcBef>
              <a:buFont typeface="Wingdings 2" panose="05020102010507070707" pitchFamily="18" charset="2"/>
              <a:buNone/>
              <a:defRPr/>
            </a:pPr>
            <a:endParaRPr lang="en-US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6525" indent="0">
              <a:spcBef>
                <a:spcPts val="1200"/>
              </a:spcBef>
              <a:buFont typeface="Wingdings 2" panose="05020102010507070707" pitchFamily="18" charset="2"/>
              <a:buNone/>
              <a:defRPr/>
            </a:pPr>
            <a:r>
              <a:rPr lang="en-US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Order the colors of the rainbow from highest to lowest frequency.   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defRPr/>
            </a:pPr>
            <a:endParaRPr lang="en-US" altLang="en-US" dirty="0"/>
          </a:p>
        </p:txBody>
      </p:sp>
      <p:sp>
        <p:nvSpPr>
          <p:cNvPr id="22531" name="Slide Number Placeholder 5">
            <a:extLst>
              <a:ext uri="{FF2B5EF4-FFF2-40B4-BE49-F238E27FC236}">
                <a16:creationId xmlns:a16="http://schemas.microsoft.com/office/drawing/2014/main" id="{F27B9A96-C8E4-48EA-AEDC-0BD5D0BE2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369D33C-CABB-4218-AE55-171532A7A5FF}" type="slidenum">
              <a:rPr lang="en-US" altLang="en-US" sz="1200">
                <a:solidFill>
                  <a:srgbClr val="BCBCBC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en-US" altLang="en-US" sz="1200" dirty="0">
              <a:solidFill>
                <a:srgbClr val="BCBCBC"/>
              </a:solidFill>
              <a:latin typeface="Arial" panose="020B0604020202020204" pitchFamily="34" charset="0"/>
            </a:endParaRPr>
          </a:p>
        </p:txBody>
      </p:sp>
      <p:pic>
        <p:nvPicPr>
          <p:cNvPr id="22532" name="Picture 5" descr="quick_check-01.eps">
            <a:extLst>
              <a:ext uri="{FF2B5EF4-FFF2-40B4-BE49-F238E27FC236}">
                <a16:creationId xmlns:a16="http://schemas.microsoft.com/office/drawing/2014/main" id="{B20184DD-F3D5-4286-8E3B-34E9A655A1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42863"/>
            <a:ext cx="1071563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2">
            <a:extLst>
              <a:ext uri="{FF2B5EF4-FFF2-40B4-BE49-F238E27FC236}">
                <a16:creationId xmlns:a16="http://schemas.microsoft.com/office/drawing/2014/main" id="{85956330-214C-4B17-8919-18C3BB3F08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5257800"/>
            <a:ext cx="8782050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30048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7">
            <a:extLst>
              <a:ext uri="{FF2B5EF4-FFF2-40B4-BE49-F238E27FC236}">
                <a16:creationId xmlns:a16="http://schemas.microsoft.com/office/drawing/2014/main" id="{390FCDCE-F57A-4ACE-8990-E22320404D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42863"/>
            <a:ext cx="9059863" cy="6529387"/>
          </a:xfrm>
        </p:spPr>
        <p:txBody>
          <a:bodyPr/>
          <a:lstStyle/>
          <a:p>
            <a:pPr marL="136525" indent="0" algn="ctr">
              <a:buFont typeface="Wingdings 2" panose="05020102010507070707" pitchFamily="18" charset="2"/>
              <a:buNone/>
              <a:defRPr/>
            </a:pPr>
            <a:r>
              <a:rPr lang="en-US" sz="6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US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</a:t>
            </a:r>
            <a:r>
              <a:rPr lang="en-US" sz="6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r>
              <a:rPr lang="en-US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6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λ</a:t>
            </a:r>
          </a:p>
          <a:p>
            <a:pPr marL="136525" indent="0">
              <a:spcBef>
                <a:spcPts val="1200"/>
              </a:spcBef>
              <a:buFont typeface="Wingdings 2" panose="05020102010507070707" pitchFamily="18" charset="2"/>
              <a:buNone/>
              <a:defRPr/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Radio waves have 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lower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frequency than visible light. X-rays have 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higher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frequency than visible light.</a:t>
            </a:r>
            <a:endParaRPr lang="en-US" sz="3200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6525" indent="0">
              <a:spcBef>
                <a:spcPts val="2400"/>
              </a:spcBef>
              <a:buNone/>
              <a:defRPr/>
            </a:pPr>
            <a:r>
              <a:rPr lang="en-US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Order the colors of the rainbow from highest to lowest frequency:   </a:t>
            </a:r>
            <a:r>
              <a:rPr lang="en-US" sz="5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</a:t>
            </a:r>
            <a:r>
              <a:rPr lang="en-US" sz="54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5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5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5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5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5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36525" indent="0" algn="ctr">
              <a:spcBef>
                <a:spcPts val="600"/>
              </a:spcBef>
              <a:buFont typeface="Wingdings 2" panose="05020102010507070707" pitchFamily="18" charset="2"/>
              <a:buNone/>
              <a:defRPr/>
            </a:pP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4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40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4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(longest to shortest wavelength)</a:t>
            </a:r>
          </a:p>
          <a:p>
            <a:pPr marL="136525" indent="0">
              <a:buFont typeface="Wingdings 2" panose="05020102010507070707" pitchFamily="18" charset="2"/>
              <a:buNone/>
              <a:defRPr/>
            </a:pPr>
            <a:endParaRPr lang="en-US" sz="3200" dirty="0">
              <a:solidFill>
                <a:srgbClr val="FF0000"/>
              </a:solidFill>
            </a:endParaRPr>
          </a:p>
          <a:p>
            <a:pPr eaLnBrk="1" hangingPunct="1">
              <a:defRPr/>
            </a:pPr>
            <a:endParaRPr lang="en-US" altLang="en-US" dirty="0"/>
          </a:p>
        </p:txBody>
      </p:sp>
      <p:pic>
        <p:nvPicPr>
          <p:cNvPr id="23556" name="Picture 5" descr="quick_check-01.eps">
            <a:extLst>
              <a:ext uri="{FF2B5EF4-FFF2-40B4-BE49-F238E27FC236}">
                <a16:creationId xmlns:a16="http://schemas.microsoft.com/office/drawing/2014/main" id="{35A5920B-57A8-49DC-816F-586FD8AB74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42863"/>
            <a:ext cx="1071563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2">
            <a:extLst>
              <a:ext uri="{FF2B5EF4-FFF2-40B4-BE49-F238E27FC236}">
                <a16:creationId xmlns:a16="http://schemas.microsoft.com/office/drawing/2014/main" id="{73436280-CC04-4879-BBD9-A001D5B2EA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5314950"/>
            <a:ext cx="8782050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7896251-6B77-4836-A602-68D888CB6FDE}"/>
              </a:ext>
            </a:extLst>
          </p:cNvPr>
          <p:cNvSpPr txBox="1"/>
          <p:nvPr/>
        </p:nvSpPr>
        <p:spPr>
          <a:xfrm>
            <a:off x="264404" y="5936464"/>
            <a:ext cx="1178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808A3"/>
                </a:solidFill>
              </a:rPr>
              <a:t>Lowest </a:t>
            </a:r>
            <a:r>
              <a:rPr lang="en-US" b="1" dirty="0">
                <a:solidFill>
                  <a:srgbClr val="FF0000"/>
                </a:solidFill>
              </a:rPr>
              <a:t>f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CA77852-5CBF-42A4-B02A-D8259654BADC}"/>
              </a:ext>
            </a:extLst>
          </p:cNvPr>
          <p:cNvSpPr/>
          <p:nvPr/>
        </p:nvSpPr>
        <p:spPr>
          <a:xfrm>
            <a:off x="7783862" y="5922169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C808A3"/>
                </a:solidFill>
              </a:rPr>
              <a:t>Highest </a:t>
            </a:r>
            <a:r>
              <a:rPr lang="en-US" b="1" dirty="0">
                <a:solidFill>
                  <a:srgbClr val="FF0000"/>
                </a:solidFill>
              </a:rPr>
              <a:t>f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1BB13DD-8626-4C2F-9032-67292DF90C30}"/>
              </a:ext>
            </a:extLst>
          </p:cNvPr>
          <p:cNvSpPr/>
          <p:nvPr/>
        </p:nvSpPr>
        <p:spPr>
          <a:xfrm>
            <a:off x="258894" y="6456518"/>
            <a:ext cx="12490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C808A3"/>
                </a:solidFill>
              </a:rPr>
              <a:t>Longest </a:t>
            </a:r>
            <a:r>
              <a:rPr lang="en-US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λ</a:t>
            </a:r>
            <a:r>
              <a:rPr lang="en-US" dirty="0">
                <a:solidFill>
                  <a:srgbClr val="C808A3"/>
                </a:solidFill>
              </a:rPr>
              <a:t>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38E07C9-2770-4E3F-AEA9-97E7E590140E}"/>
              </a:ext>
            </a:extLst>
          </p:cNvPr>
          <p:cNvSpPr/>
          <p:nvPr/>
        </p:nvSpPr>
        <p:spPr>
          <a:xfrm>
            <a:off x="7672318" y="6490003"/>
            <a:ext cx="12875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C808A3"/>
                </a:solidFill>
              </a:rPr>
              <a:t>Shortest </a:t>
            </a:r>
            <a:r>
              <a:rPr lang="en-US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λ</a:t>
            </a:r>
            <a:r>
              <a:rPr lang="en-US" dirty="0">
                <a:solidFill>
                  <a:srgbClr val="C808A3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622860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B49E5-32D0-4FB9-A915-8F2B094EE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1742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WAVE – PARTICLE DUALITY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A04B50-AA45-4276-9E29-3FC2E798C7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013" y="1157288"/>
            <a:ext cx="5057775" cy="3867150"/>
          </a:xfrm>
        </p:spPr>
        <p:txBody>
          <a:bodyPr/>
          <a:lstStyle/>
          <a:p>
            <a:pPr eaLnBrk="1" hangingPunct="1"/>
            <a:r>
              <a:rPr lang="en-US" altLang="en-US" sz="3200" b="1" dirty="0">
                <a:solidFill>
                  <a:srgbClr val="007B32"/>
                </a:solidFill>
                <a:latin typeface="StoneSans-Bold" charset="0"/>
              </a:rPr>
              <a:t>Wave or Particle?</a:t>
            </a:r>
          </a:p>
        </p:txBody>
      </p:sp>
      <p:sp>
        <p:nvSpPr>
          <p:cNvPr id="24581" name="Slide Number Placeholder 4">
            <a:extLst>
              <a:ext uri="{FF2B5EF4-FFF2-40B4-BE49-F238E27FC236}">
                <a16:creationId xmlns:a16="http://schemas.microsoft.com/office/drawing/2014/main" id="{09EA80D0-D7B9-4460-9DE5-F30E9BF301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8828066-3107-4412-912E-A46688D2A684}" type="slidenum">
              <a:rPr lang="en-US" altLang="en-US" sz="1200">
                <a:solidFill>
                  <a:srgbClr val="BCBCBC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en-US" altLang="en-US" sz="1200" dirty="0">
              <a:solidFill>
                <a:srgbClr val="BCBCBC"/>
              </a:solidFill>
              <a:latin typeface="Arial" panose="020B060402020202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F362F97-2118-4B41-9EF4-8929BF427DCC}"/>
              </a:ext>
            </a:extLst>
          </p:cNvPr>
          <p:cNvGrpSpPr/>
          <p:nvPr/>
        </p:nvGrpSpPr>
        <p:grpSpPr>
          <a:xfrm>
            <a:off x="1752600" y="1552575"/>
            <a:ext cx="7391400" cy="5229225"/>
            <a:chOff x="1752600" y="685800"/>
            <a:chExt cx="7391400" cy="5229225"/>
          </a:xfrm>
        </p:grpSpPr>
        <p:pic>
          <p:nvPicPr>
            <p:cNvPr id="9" name="Picture 4" descr="HSPS_Ch18s1-p536-FlshLght">
              <a:extLst>
                <a:ext uri="{FF2B5EF4-FFF2-40B4-BE49-F238E27FC236}">
                  <a16:creationId xmlns:a16="http://schemas.microsoft.com/office/drawing/2014/main" id="{4EA50883-C96E-49F3-B925-1438758CD9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2650" y="981075"/>
              <a:ext cx="6172200" cy="4895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5">
              <a:extLst>
                <a:ext uri="{FF2B5EF4-FFF2-40B4-BE49-F238E27FC236}">
                  <a16:creationId xmlns:a16="http://schemas.microsoft.com/office/drawing/2014/main" id="{7C4B438A-E8A9-453A-90BB-7FAF4FCBC1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2600" y="3900488"/>
              <a:ext cx="14287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Light source</a:t>
              </a:r>
            </a:p>
          </p:txBody>
        </p:sp>
        <p:sp>
          <p:nvSpPr>
            <p:cNvPr id="11" name="Rectangle 6">
              <a:extLst>
                <a:ext uri="{FF2B5EF4-FFF2-40B4-BE49-F238E27FC236}">
                  <a16:creationId xmlns:a16="http://schemas.microsoft.com/office/drawing/2014/main" id="{423F647D-908D-49FE-9FCD-DE2E6FCA33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4600" y="3092450"/>
              <a:ext cx="1219200" cy="64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Card with one slit</a:t>
              </a:r>
            </a:p>
          </p:txBody>
        </p:sp>
        <p:sp>
          <p:nvSpPr>
            <p:cNvPr id="12" name="Rectangle 7">
              <a:extLst>
                <a:ext uri="{FF2B5EF4-FFF2-40B4-BE49-F238E27FC236}">
                  <a16:creationId xmlns:a16="http://schemas.microsoft.com/office/drawing/2014/main" id="{7B1FC1B4-F4CD-4E86-A25A-E567B6F92F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6600" y="2101850"/>
              <a:ext cx="1219200" cy="64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Card with two slits</a:t>
              </a:r>
            </a:p>
          </p:txBody>
        </p:sp>
        <p:sp>
          <p:nvSpPr>
            <p:cNvPr id="13" name="Rectangle 8">
              <a:extLst>
                <a:ext uri="{FF2B5EF4-FFF2-40B4-BE49-F238E27FC236}">
                  <a16:creationId xmlns:a16="http://schemas.microsoft.com/office/drawing/2014/main" id="{77A21EAE-DD3C-468D-B753-A7C80872D5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6200" y="685800"/>
              <a:ext cx="1905000" cy="1323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 dirty="0">
                  <a:ln>
                    <a:noFill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</a:rPr>
                <a:t>Interference pattern appears on screen.</a:t>
              </a:r>
            </a:p>
          </p:txBody>
        </p:sp>
        <p:sp>
          <p:nvSpPr>
            <p:cNvPr id="14" name="Rectangle 9">
              <a:extLst>
                <a:ext uri="{FF2B5EF4-FFF2-40B4-BE49-F238E27FC236}">
                  <a16:creationId xmlns:a16="http://schemas.microsoft.com/office/drawing/2014/main" id="{27596B27-E7E1-4DC8-A6CB-B881A69D78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3400" y="4724400"/>
              <a:ext cx="1905000" cy="1190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Light from single slit produces coherent light at second card.</a:t>
              </a:r>
            </a:p>
          </p:txBody>
        </p:sp>
        <p:sp>
          <p:nvSpPr>
            <p:cNvPr id="15" name="Rectangle 10">
              <a:extLst>
                <a:ext uri="{FF2B5EF4-FFF2-40B4-BE49-F238E27FC236}">
                  <a16:creationId xmlns:a16="http://schemas.microsoft.com/office/drawing/2014/main" id="{62221B1E-B01F-4BFD-AA0E-13DBAE603A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72200" y="3808413"/>
              <a:ext cx="1524000" cy="1190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Bright bands show constructive interference.</a:t>
              </a:r>
            </a:p>
          </p:txBody>
        </p:sp>
        <p:sp>
          <p:nvSpPr>
            <p:cNvPr id="16" name="Rectangle 11">
              <a:extLst>
                <a:ext uri="{FF2B5EF4-FFF2-40B4-BE49-F238E27FC236}">
                  <a16:creationId xmlns:a16="http://schemas.microsoft.com/office/drawing/2014/main" id="{1BE31309-6773-41EC-9D78-F5E3777F44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20000" y="3505200"/>
              <a:ext cx="1524000" cy="1190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Dark bands show destructive interference.</a:t>
              </a: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20213280-147C-4AD9-A231-6D1F57A5CC60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153988" y="2064881"/>
            <a:ext cx="4419600" cy="22272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indent="0" eaLnBrk="1" hangingPunct="1">
              <a:buFontTx/>
              <a:buNone/>
            </a:pPr>
            <a:r>
              <a:rPr lang="en-US" altLang="en-US" sz="2800" dirty="0"/>
              <a:t>The fact that light casts a shadow has been used as evidence for both the wave model of light and the particle model of light.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5562248D-6BF0-4590-A224-2BB3F04852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988" y="623888"/>
            <a:ext cx="60944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B32"/>
                </a:solidFill>
                <a:effectLst/>
                <a:uLnTx/>
                <a:uFillTx/>
                <a:latin typeface="StoneSans-Bold" charset="0"/>
                <a:ea typeface="+mn-ea"/>
                <a:cs typeface="+mn-cs"/>
              </a:rPr>
              <a:t>Wave or Particle?</a:t>
            </a:r>
          </a:p>
        </p:txBody>
      </p:sp>
      <p:pic>
        <p:nvPicPr>
          <p:cNvPr id="31748" name="Picture 4" descr="HSPS_Ch18s1-p536-Shadow">
            <a:extLst>
              <a:ext uri="{FF2B5EF4-FFF2-40B4-BE49-F238E27FC236}">
                <a16:creationId xmlns:a16="http://schemas.microsoft.com/office/drawing/2014/main" id="{92BFBF34-934A-46AC-AF4E-9E6F302E93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685800"/>
            <a:ext cx="375285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B49E5-32D0-4FB9-A915-8F2B094EE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1742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WAVE – </a:t>
            </a:r>
            <a:r>
              <a:rPr lang="en-US" u="sng" dirty="0">
                <a:solidFill>
                  <a:schemeClr val="tx1"/>
                </a:solidFill>
              </a:rPr>
              <a:t>PARTICLE</a:t>
            </a:r>
            <a:r>
              <a:rPr lang="en-US" dirty="0">
                <a:solidFill>
                  <a:schemeClr val="bg1"/>
                </a:solidFill>
              </a:rPr>
              <a:t> DUALITY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A04B50-AA45-4276-9E29-3FC2E798C7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013" y="1157288"/>
            <a:ext cx="5057775" cy="3867150"/>
          </a:xfrm>
        </p:spPr>
        <p:txBody>
          <a:bodyPr/>
          <a:lstStyle/>
          <a:p>
            <a:pPr marL="136525" indent="0">
              <a:buFont typeface="Wingdings 2" panose="05020102010507070707" pitchFamily="18" charset="2"/>
              <a:buNone/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LIGHT or E-M radiation behaves as a </a:t>
            </a:r>
            <a:r>
              <a:rPr lang="en-US" sz="40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particle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314325" indent="0">
              <a:spcBef>
                <a:spcPts val="1800"/>
              </a:spcBef>
              <a:buFont typeface="Wingdings 2" panose="05020102010507070707" pitchFamily="18" charset="2"/>
              <a:buNone/>
              <a:defRPr/>
            </a:pP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Light has no mass.</a:t>
            </a:r>
          </a:p>
          <a:p>
            <a:pPr marL="314325" indent="0">
              <a:spcBef>
                <a:spcPts val="1800"/>
              </a:spcBef>
              <a:buFont typeface="Wingdings 2" panose="05020102010507070707" pitchFamily="18" charset="2"/>
              <a:buNone/>
              <a:defRPr/>
            </a:pPr>
            <a:r>
              <a:rPr lang="en-US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Light acts as a “bundle of energy” (photon).</a:t>
            </a:r>
          </a:p>
          <a:p>
            <a:pPr marL="314325" indent="0">
              <a:buFont typeface="Wingdings 2" panose="05020102010507070707" pitchFamily="18" charset="2"/>
              <a:buNone/>
              <a:defRPr/>
            </a:pPr>
            <a:endParaRPr lang="en-US" sz="16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Font typeface="Wingdings 2" panose="05020102010507070707" pitchFamily="18" charset="2"/>
              <a:buNone/>
              <a:defRPr/>
            </a:pP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Light “strikes” as a particle.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79B51D-4192-45DC-A2D1-FEB0AA081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Module 15A Light</a:t>
            </a:r>
          </a:p>
        </p:txBody>
      </p:sp>
      <p:sp>
        <p:nvSpPr>
          <p:cNvPr id="24581" name="Slide Number Placeholder 4">
            <a:extLst>
              <a:ext uri="{FF2B5EF4-FFF2-40B4-BE49-F238E27FC236}">
                <a16:creationId xmlns:a16="http://schemas.microsoft.com/office/drawing/2014/main" id="{09EA80D0-D7B9-4460-9DE5-F30E9BF301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8828066-3107-4412-912E-A46688D2A684}" type="slidenum">
              <a:rPr lang="en-US" altLang="en-US" sz="1200">
                <a:solidFill>
                  <a:srgbClr val="BCBCBC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en-US" altLang="en-US" sz="1200" dirty="0">
              <a:solidFill>
                <a:srgbClr val="BCBCBC"/>
              </a:solidFill>
              <a:latin typeface="Arial" panose="020B0604020202020204" pitchFamily="34" charset="0"/>
            </a:endParaRPr>
          </a:p>
        </p:txBody>
      </p:sp>
      <p:pic>
        <p:nvPicPr>
          <p:cNvPr id="24582" name="Picture 13">
            <a:extLst>
              <a:ext uri="{FF2B5EF4-FFF2-40B4-BE49-F238E27FC236}">
                <a16:creationId xmlns:a16="http://schemas.microsoft.com/office/drawing/2014/main" id="{34726D78-9FE4-439F-ACB0-040982D747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5538" y="1128713"/>
            <a:ext cx="4173537" cy="389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14">
            <a:extLst>
              <a:ext uri="{FF2B5EF4-FFF2-40B4-BE49-F238E27FC236}">
                <a16:creationId xmlns:a16="http://schemas.microsoft.com/office/drawing/2014/main" id="{8146FEC5-A7AA-4170-A8C7-FEE47E8B81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5038725"/>
            <a:ext cx="9077325" cy="173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4" name="Rectangle 5">
            <a:extLst>
              <a:ext uri="{FF2B5EF4-FFF2-40B4-BE49-F238E27FC236}">
                <a16:creationId xmlns:a16="http://schemas.microsoft.com/office/drawing/2014/main" id="{5DEC018A-CA72-49B0-B1F7-960AF2A866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08450" y="5080000"/>
            <a:ext cx="38131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FFFF00"/>
                </a:solidFill>
                <a:latin typeface="Arial" panose="020B0604020202020204" pitchFamily="34" charset="0"/>
              </a:rPr>
              <a:t>Light forms a wave pattern</a:t>
            </a:r>
          </a:p>
        </p:txBody>
      </p:sp>
    </p:spTree>
    <p:extLst>
      <p:ext uri="{BB962C8B-B14F-4D97-AF65-F5344CB8AC3E}">
        <p14:creationId xmlns:p14="http://schemas.microsoft.com/office/powerpoint/2010/main" val="2070499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9FAE5-25A6-4463-90DB-9F4AF0EDD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1742"/>
            <a:ext cx="8229600" cy="1039821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Photoelectric Effect</a:t>
            </a:r>
            <a:endParaRPr lang="en-US" dirty="0"/>
          </a:p>
        </p:txBody>
      </p:sp>
      <p:sp>
        <p:nvSpPr>
          <p:cNvPr id="25603" name="Content Placeholder 2">
            <a:extLst>
              <a:ext uri="{FF2B5EF4-FFF2-40B4-BE49-F238E27FC236}">
                <a16:creationId xmlns:a16="http://schemas.microsoft.com/office/drawing/2014/main" id="{16E425C7-9828-4859-AE17-0DB31DDAF6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013" y="922973"/>
            <a:ext cx="8929687" cy="1614487"/>
          </a:xfrm>
        </p:spPr>
        <p:txBody>
          <a:bodyPr/>
          <a:lstStyle/>
          <a:p>
            <a:pPr marL="136525" indent="0">
              <a:buFont typeface="Wingdings 2" panose="05020102010507070707" pitchFamily="18" charset="2"/>
              <a:buNone/>
            </a:pPr>
            <a:r>
              <a:rPr lang="en-US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transfer of energy from the </a:t>
            </a:r>
            <a:r>
              <a:rPr lang="en-US" alt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light</a:t>
            </a:r>
            <a:r>
              <a:rPr lang="en-US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an </a:t>
            </a:r>
            <a:r>
              <a:rPr lang="en-US" altLang="en-US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electron</a:t>
            </a:r>
            <a:r>
              <a:rPr lang="en-US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the metal. </a:t>
            </a:r>
            <a:r>
              <a:rPr lang="en-US" altLang="en-US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E.g. </a:t>
            </a:r>
            <a:r>
              <a:rPr lang="en-US" altLang="en-US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electric eyes, light meter in photography, sound track in a motion picture, photocells.</a:t>
            </a:r>
            <a:endParaRPr lang="en-US" altLang="en-US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604" name="Slide Number Placeholder 4">
            <a:extLst>
              <a:ext uri="{FF2B5EF4-FFF2-40B4-BE49-F238E27FC236}">
                <a16:creationId xmlns:a16="http://schemas.microsoft.com/office/drawing/2014/main" id="{6642A791-0F57-4615-AA5F-9809E9380BA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AC95E5F-67F3-4396-AA72-9143CD31C17D}" type="slidenum">
              <a:rPr lang="en-US" altLang="en-US" sz="1200">
                <a:solidFill>
                  <a:srgbClr val="BCBCBC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en-US" altLang="en-US" sz="1200" dirty="0">
              <a:solidFill>
                <a:srgbClr val="BCBCBC"/>
              </a:solidFill>
              <a:latin typeface="Arial" panose="020B0604020202020204" pitchFamily="34" charset="0"/>
            </a:endParaRPr>
          </a:p>
        </p:txBody>
      </p:sp>
      <p:pic>
        <p:nvPicPr>
          <p:cNvPr id="25605" name="Picture 8">
            <a:extLst>
              <a:ext uri="{FF2B5EF4-FFF2-40B4-BE49-F238E27FC236}">
                <a16:creationId xmlns:a16="http://schemas.microsoft.com/office/drawing/2014/main" id="{FEAA1D60-7792-4930-B7BE-0B2948358E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3" y="2609850"/>
            <a:ext cx="8723312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5EF2B-4641-457B-9FD0-AAFD187CA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1742"/>
            <a:ext cx="82296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Photoelectric Effect </a:t>
            </a:r>
            <a:r>
              <a:rPr lang="en-US" dirty="0">
                <a:solidFill>
                  <a:srgbClr val="FFFF00"/>
                </a:solidFill>
              </a:rPr>
              <a:t>- Examples</a:t>
            </a:r>
          </a:p>
        </p:txBody>
      </p:sp>
      <p:sp>
        <p:nvSpPr>
          <p:cNvPr id="26627" name="Footer Placeholder 3">
            <a:extLst>
              <a:ext uri="{FF2B5EF4-FFF2-40B4-BE49-F238E27FC236}">
                <a16:creationId xmlns:a16="http://schemas.microsoft.com/office/drawing/2014/main" id="{C0BD3825-8AF5-4984-8FC7-398CAD1E4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0" y="6492875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>
                <a:solidFill>
                  <a:srgbClr val="BCBCBC"/>
                </a:solidFill>
                <a:latin typeface="Arial" panose="020B0604020202020204" pitchFamily="34" charset="0"/>
              </a:rPr>
              <a:t>Module 15A Light</a:t>
            </a:r>
          </a:p>
        </p:txBody>
      </p:sp>
      <p:sp>
        <p:nvSpPr>
          <p:cNvPr id="26628" name="Slide Number Placeholder 4">
            <a:extLst>
              <a:ext uri="{FF2B5EF4-FFF2-40B4-BE49-F238E27FC236}">
                <a16:creationId xmlns:a16="http://schemas.microsoft.com/office/drawing/2014/main" id="{6DB45355-8910-45A9-8DEB-7EE36CF8E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FD5CB65-B891-44C0-B3E6-B083CD593CA8}" type="slidenum">
              <a:rPr lang="en-US" altLang="en-US" sz="1200">
                <a:solidFill>
                  <a:srgbClr val="BCBCBC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en-US" altLang="en-US" sz="1200" dirty="0">
              <a:solidFill>
                <a:srgbClr val="BCBCBC"/>
              </a:solidFill>
              <a:latin typeface="Arial" panose="020B0604020202020204" pitchFamily="34" charset="0"/>
            </a:endParaRPr>
          </a:p>
        </p:txBody>
      </p:sp>
      <p:pic>
        <p:nvPicPr>
          <p:cNvPr id="26629" name="Picture 9">
            <a:extLst>
              <a:ext uri="{FF2B5EF4-FFF2-40B4-BE49-F238E27FC236}">
                <a16:creationId xmlns:a16="http://schemas.microsoft.com/office/drawing/2014/main" id="{089402F1-1F96-46A1-88CF-FEB05ABCF7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3575" y="3543300"/>
            <a:ext cx="3228975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10">
            <a:extLst>
              <a:ext uri="{FF2B5EF4-FFF2-40B4-BE49-F238E27FC236}">
                <a16:creationId xmlns:a16="http://schemas.microsoft.com/office/drawing/2014/main" id="{100BAB87-087F-4B21-B22E-93F740AB52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3499232"/>
            <a:ext cx="5403850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11">
            <a:extLst>
              <a:ext uri="{FF2B5EF4-FFF2-40B4-BE49-F238E27FC236}">
                <a16:creationId xmlns:a16="http://schemas.microsoft.com/office/drawing/2014/main" id="{DD7C8A24-65F0-40C6-832F-A011693683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433513"/>
            <a:ext cx="5665788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2" name="Picture 12">
            <a:extLst>
              <a:ext uri="{FF2B5EF4-FFF2-40B4-BE49-F238E27FC236}">
                <a16:creationId xmlns:a16="http://schemas.microsoft.com/office/drawing/2014/main" id="{75FA36E5-5AA1-4984-8CA9-5A09D40165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350" y="1052513"/>
            <a:ext cx="240030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>
            <a:extLst>
              <a:ext uri="{FF2B5EF4-FFF2-40B4-BE49-F238E27FC236}">
                <a16:creationId xmlns:a16="http://schemas.microsoft.com/office/drawing/2014/main" id="{2261BD9D-BC01-4E63-9AF3-63FF374C582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152400" y="152400"/>
            <a:ext cx="7971975" cy="653255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indent="0" eaLnBrk="1" hangingPunct="1">
              <a:buNone/>
            </a:pPr>
            <a:r>
              <a:rPr lang="en-US" altLang="en-US" sz="2800" dirty="0"/>
              <a:t>How are electromagnetic waves different from all mechanical waves? </a:t>
            </a:r>
          </a:p>
          <a:p>
            <a:pPr marL="914400" lvl="1" indent="-457200" eaLnBrk="1" hangingPunct="1">
              <a:buFontTx/>
              <a:buAutoNum type="alphaLcPeriod"/>
            </a:pPr>
            <a:r>
              <a:rPr lang="en-US" altLang="en-US" sz="2400" dirty="0"/>
              <a:t>Electromagnetic waves don’t carry energy.</a:t>
            </a:r>
          </a:p>
          <a:p>
            <a:pPr marL="914400" lvl="1" indent="-457200" eaLnBrk="1" hangingPunct="1">
              <a:buFontTx/>
              <a:buAutoNum type="alphaLcPeriod"/>
            </a:pPr>
            <a:r>
              <a:rPr lang="en-US" altLang="en-US" sz="2400" dirty="0"/>
              <a:t>Electromagnetic waves are invisible.</a:t>
            </a:r>
          </a:p>
          <a:p>
            <a:pPr marL="914400" lvl="1" indent="-457200" eaLnBrk="1" hangingPunct="1">
              <a:buFontTx/>
              <a:buAutoNum type="alphaLcPeriod"/>
            </a:pPr>
            <a:r>
              <a:rPr lang="en-US" altLang="en-US" sz="2400" dirty="0"/>
              <a:t>Electromagnetic waves are longitudinal waves.</a:t>
            </a:r>
          </a:p>
          <a:p>
            <a:pPr marL="914400" lvl="1" indent="-457200" eaLnBrk="1" hangingPunct="1">
              <a:buFontTx/>
              <a:buAutoNum type="alphaLcPeriod"/>
            </a:pPr>
            <a:r>
              <a:rPr lang="en-US" altLang="en-US" sz="2400" dirty="0"/>
              <a:t>Electromagnetic waves can travel through a vacuum.</a:t>
            </a:r>
            <a:br>
              <a:rPr lang="en-US" altLang="en-US" sz="2400" dirty="0"/>
            </a:br>
            <a:endParaRPr lang="en-US" altLang="en-US" sz="2400" dirty="0"/>
          </a:p>
          <a:p>
            <a:pPr marL="0" indent="0" eaLnBrk="1" hangingPunct="1">
              <a:buNone/>
            </a:pPr>
            <a:r>
              <a:rPr lang="en-US" altLang="en-US" sz="2800" dirty="0"/>
              <a:t>The photoelectric effect is evidence that light behaves like </a:t>
            </a:r>
          </a:p>
          <a:p>
            <a:pPr marL="914400" lvl="1" indent="-457200" eaLnBrk="1" hangingPunct="1">
              <a:buFontTx/>
              <a:buAutoNum type="alphaLcPeriod"/>
            </a:pPr>
            <a:r>
              <a:rPr lang="en-US" altLang="en-US" sz="2400" dirty="0"/>
              <a:t>a wave.</a:t>
            </a:r>
          </a:p>
          <a:p>
            <a:pPr marL="914400" lvl="1" indent="-457200" eaLnBrk="1" hangingPunct="1">
              <a:buFontTx/>
              <a:buAutoNum type="alphaLcPeriod"/>
            </a:pPr>
            <a:r>
              <a:rPr lang="en-US" altLang="en-US" sz="2400" dirty="0"/>
              <a:t>a particle.</a:t>
            </a:r>
          </a:p>
          <a:p>
            <a:pPr marL="914400" lvl="1" indent="-457200" eaLnBrk="1" hangingPunct="1">
              <a:buFontTx/>
              <a:buAutoNum type="alphaLcPeriod"/>
            </a:pPr>
            <a:r>
              <a:rPr lang="en-US" altLang="en-US" sz="2400" dirty="0"/>
              <a:t>both a wave and a particle.</a:t>
            </a:r>
          </a:p>
          <a:p>
            <a:pPr marL="914400" lvl="1" indent="-457200" eaLnBrk="1" hangingPunct="1">
              <a:buFontTx/>
              <a:buAutoNum type="alphaLcPeriod"/>
            </a:pPr>
            <a:r>
              <a:rPr lang="en-US" altLang="en-US" sz="2400" dirty="0"/>
              <a:t>neither a wave nor a particle.</a:t>
            </a:r>
          </a:p>
        </p:txBody>
      </p:sp>
      <p:pic>
        <p:nvPicPr>
          <p:cNvPr id="2" name="Picture 1" descr="quick_check-01.eps">
            <a:extLst>
              <a:ext uri="{FF2B5EF4-FFF2-40B4-BE49-F238E27FC236}">
                <a16:creationId xmlns:a16="http://schemas.microsoft.com/office/drawing/2014/main" id="{32B455CC-76FE-449C-8F59-E21898A5735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4375" y="36871"/>
            <a:ext cx="995044" cy="78224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>
            <a:extLst>
              <a:ext uri="{FF2B5EF4-FFF2-40B4-BE49-F238E27FC236}">
                <a16:creationId xmlns:a16="http://schemas.microsoft.com/office/drawing/2014/main" id="{2261BD9D-BC01-4E63-9AF3-63FF374C582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152400" y="152400"/>
            <a:ext cx="7971975" cy="653255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indent="0" eaLnBrk="1" hangingPunct="1">
              <a:buNone/>
            </a:pPr>
            <a:r>
              <a:rPr lang="en-US" altLang="en-US" sz="2800" dirty="0"/>
              <a:t>How are electromagnetic waves different from all mechanical waves? </a:t>
            </a:r>
          </a:p>
          <a:p>
            <a:pPr marL="914400" lvl="1" indent="-457200" eaLnBrk="1" hangingPunct="1">
              <a:buFontTx/>
              <a:buAutoNum type="alphaLcPeriod"/>
            </a:pPr>
            <a:r>
              <a:rPr lang="en-US" altLang="en-US" sz="2400" dirty="0"/>
              <a:t>Electromagnetic waves don’t carry energy.</a:t>
            </a:r>
          </a:p>
          <a:p>
            <a:pPr marL="914400" lvl="1" indent="-457200" eaLnBrk="1" hangingPunct="1">
              <a:buFontTx/>
              <a:buAutoNum type="alphaLcPeriod"/>
            </a:pPr>
            <a:r>
              <a:rPr lang="en-US" altLang="en-US" sz="2400" dirty="0"/>
              <a:t>Electromagnetic waves are invisible.</a:t>
            </a:r>
          </a:p>
          <a:p>
            <a:pPr marL="914400" lvl="1" indent="-457200" eaLnBrk="1" hangingPunct="1">
              <a:buFontTx/>
              <a:buAutoNum type="alphaLcPeriod"/>
            </a:pPr>
            <a:r>
              <a:rPr lang="en-US" altLang="en-US" sz="2400" dirty="0"/>
              <a:t>Electromagnetic waves are longitudinal waves.</a:t>
            </a:r>
          </a:p>
          <a:p>
            <a:pPr marL="914400" lvl="1" indent="-457200" eaLnBrk="1" hangingPunct="1">
              <a:buFontTx/>
              <a:buAutoNum type="alphaLcPeriod"/>
            </a:pPr>
            <a:r>
              <a:rPr lang="en-US" alt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Electromagnetic waves can travel through a vacuum. Mechanical waves need a medium.</a:t>
            </a:r>
            <a:br>
              <a:rPr lang="en-US" altLang="en-US" sz="2400" dirty="0"/>
            </a:br>
            <a:endParaRPr lang="en-US" altLang="en-US" sz="2400" dirty="0"/>
          </a:p>
          <a:p>
            <a:pPr marL="0" indent="0" eaLnBrk="1" hangingPunct="1">
              <a:buNone/>
            </a:pPr>
            <a:r>
              <a:rPr lang="en-US" altLang="en-US" sz="2800" dirty="0"/>
              <a:t>The photoelectric effect is evidence that light behaves like </a:t>
            </a:r>
          </a:p>
          <a:p>
            <a:pPr marL="914400" lvl="1" indent="-457200" eaLnBrk="1" hangingPunct="1">
              <a:buFontTx/>
              <a:buAutoNum type="alphaLcPeriod"/>
            </a:pPr>
            <a:r>
              <a:rPr lang="en-US" altLang="en-US" sz="2400" dirty="0"/>
              <a:t>a wave.</a:t>
            </a:r>
          </a:p>
          <a:p>
            <a:pPr marL="914400" lvl="1" indent="-457200" eaLnBrk="1" hangingPunct="1">
              <a:buFontTx/>
              <a:buAutoNum type="alphaLcPeriod"/>
            </a:pPr>
            <a:r>
              <a:rPr lang="en-US" alt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particle.</a:t>
            </a:r>
          </a:p>
          <a:p>
            <a:pPr marL="914400" lvl="1" indent="-457200" eaLnBrk="1" hangingPunct="1">
              <a:buFontTx/>
              <a:buAutoNum type="alphaLcPeriod"/>
            </a:pPr>
            <a:r>
              <a:rPr lang="en-US" altLang="en-US" sz="2400" dirty="0"/>
              <a:t>both a wave and a particle.</a:t>
            </a:r>
          </a:p>
          <a:p>
            <a:pPr marL="914400" lvl="1" indent="-457200" eaLnBrk="1" hangingPunct="1">
              <a:buFontTx/>
              <a:buAutoNum type="alphaLcPeriod"/>
            </a:pPr>
            <a:r>
              <a:rPr lang="en-US" altLang="en-US" sz="2400" dirty="0"/>
              <a:t>neither a wave nor a particle.</a:t>
            </a:r>
          </a:p>
        </p:txBody>
      </p:sp>
      <p:pic>
        <p:nvPicPr>
          <p:cNvPr id="2" name="Picture 1" descr="quick_check-01.eps">
            <a:extLst>
              <a:ext uri="{FF2B5EF4-FFF2-40B4-BE49-F238E27FC236}">
                <a16:creationId xmlns:a16="http://schemas.microsoft.com/office/drawing/2014/main" id="{32B455CC-76FE-449C-8F59-E21898A5735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4375" y="36871"/>
            <a:ext cx="995044" cy="782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857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8AFD3C-40C7-4DA4-AA91-EFBE54F80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Module 15A Light</a:t>
            </a:r>
          </a:p>
        </p:txBody>
      </p:sp>
      <p:sp>
        <p:nvSpPr>
          <p:cNvPr id="17411" name="Slide Number Placeholder 5">
            <a:extLst>
              <a:ext uri="{FF2B5EF4-FFF2-40B4-BE49-F238E27FC236}">
                <a16:creationId xmlns:a16="http://schemas.microsoft.com/office/drawing/2014/main" id="{A9635DC7-AF26-478D-8DC6-DAA1C62FB2A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2BC1CB5-7284-4380-A90B-2B776332A116}" type="slidenum">
              <a:rPr lang="en-US" altLang="en-US" sz="1200">
                <a:solidFill>
                  <a:srgbClr val="BCBCBC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en-US" altLang="en-US" sz="1200" dirty="0">
              <a:solidFill>
                <a:srgbClr val="BCBCBC"/>
              </a:solidFill>
              <a:latin typeface="Arial" panose="020B0604020202020204" pitchFamily="34" charset="0"/>
            </a:endParaRPr>
          </a:p>
        </p:txBody>
      </p:sp>
      <p:pic>
        <p:nvPicPr>
          <p:cNvPr id="17412" name="Picture 6">
            <a:extLst>
              <a:ext uri="{FF2B5EF4-FFF2-40B4-BE49-F238E27FC236}">
                <a16:creationId xmlns:a16="http://schemas.microsoft.com/office/drawing/2014/main" id="{75E908F6-B512-4B47-B2B1-42358C9D2C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547883">
            <a:off x="2905125" y="1020763"/>
            <a:ext cx="316230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6">
            <a:extLst>
              <a:ext uri="{FF2B5EF4-FFF2-40B4-BE49-F238E27FC236}">
                <a16:creationId xmlns:a16="http://schemas.microsoft.com/office/drawing/2014/main" id="{A768A6AD-5C6D-41EC-85C6-E0800C60FC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3824288"/>
            <a:ext cx="8343900" cy="260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79655B0E-EE4B-4C62-A28D-0A856E172A8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8800" dirty="0">
                <a:solidFill>
                  <a:srgbClr val="002060"/>
                </a:solidFill>
              </a:rPr>
              <a:t>Light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>
            <a:extLst>
              <a:ext uri="{FF2B5EF4-FFF2-40B4-BE49-F238E27FC236}">
                <a16:creationId xmlns:a16="http://schemas.microsoft.com/office/drawing/2014/main" id="{2261BD9D-BC01-4E63-9AF3-63FF374C582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152400" y="152400"/>
            <a:ext cx="7971975" cy="654640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2800" dirty="0"/>
              <a:t>What type of electromagnetic radiation is used to keep prepared foods warm in a serving area?</a:t>
            </a:r>
            <a:endParaRPr lang="en-US" altLang="en-US" sz="2400" dirty="0"/>
          </a:p>
          <a:p>
            <a:pPr marL="914400" lvl="1" indent="-457200" eaLnBrk="1" hangingPunct="1">
              <a:lnSpc>
                <a:spcPct val="90000"/>
              </a:lnSpc>
              <a:buFontTx/>
              <a:buAutoNum type="alphaLcPeriod"/>
            </a:pPr>
            <a:r>
              <a:rPr lang="en-US" altLang="en-US" sz="2400" dirty="0"/>
              <a:t>ultraviolet rays</a:t>
            </a:r>
          </a:p>
          <a:p>
            <a:pPr marL="914400" lvl="1" indent="-457200" eaLnBrk="1" hangingPunct="1">
              <a:lnSpc>
                <a:spcPct val="90000"/>
              </a:lnSpc>
              <a:buFontTx/>
              <a:buAutoNum type="alphaLcPeriod"/>
            </a:pPr>
            <a:r>
              <a:rPr lang="en-US" altLang="en-US" sz="2400" dirty="0"/>
              <a:t>infrared rays</a:t>
            </a:r>
          </a:p>
          <a:p>
            <a:pPr marL="914400" lvl="1" indent="-457200" eaLnBrk="1" hangingPunct="1">
              <a:lnSpc>
                <a:spcPct val="90000"/>
              </a:lnSpc>
              <a:buFontTx/>
              <a:buAutoNum type="alphaLcPeriod"/>
            </a:pPr>
            <a:r>
              <a:rPr lang="en-US" altLang="en-US" sz="2400" dirty="0"/>
              <a:t>X-rays</a:t>
            </a:r>
          </a:p>
          <a:p>
            <a:pPr marL="914400" lvl="1" indent="-457200" eaLnBrk="1" hangingPunct="1">
              <a:lnSpc>
                <a:spcPct val="90000"/>
              </a:lnSpc>
              <a:buFontTx/>
              <a:buAutoNum type="alphaLcPeriod"/>
            </a:pPr>
            <a:r>
              <a:rPr lang="en-US" altLang="en-US" sz="2400" dirty="0"/>
              <a:t>gamma rays </a:t>
            </a:r>
          </a:p>
          <a:p>
            <a:pPr marL="0" lvl="1" indent="0" eaLnBrk="1" hangingPunct="1">
              <a:lnSpc>
                <a:spcPct val="90000"/>
              </a:lnSpc>
              <a:buNone/>
            </a:pPr>
            <a:endParaRPr lang="en-US" altLang="en-US" sz="2400" dirty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2800" dirty="0"/>
              <a:t>What type of electromagnetic radiation helps the body produce vitamin D, kills microorganisms, helps plants grow, but also can cause damage to skin (cancer) and eyes?</a:t>
            </a:r>
            <a:endParaRPr lang="en-US" altLang="en-US" sz="2400" dirty="0"/>
          </a:p>
          <a:p>
            <a:pPr marL="914400" lvl="1" indent="-457200" eaLnBrk="1" hangingPunct="1">
              <a:lnSpc>
                <a:spcPct val="90000"/>
              </a:lnSpc>
              <a:buFontTx/>
              <a:buAutoNum type="alphaLcPeriod"/>
            </a:pPr>
            <a:r>
              <a:rPr lang="en-US" altLang="en-US" sz="2400" dirty="0"/>
              <a:t>ultraviolet rays</a:t>
            </a:r>
          </a:p>
          <a:p>
            <a:pPr marL="914400" lvl="1" indent="-457200" eaLnBrk="1" hangingPunct="1">
              <a:lnSpc>
                <a:spcPct val="90000"/>
              </a:lnSpc>
              <a:buFontTx/>
              <a:buAutoNum type="alphaLcPeriod"/>
            </a:pPr>
            <a:r>
              <a:rPr lang="en-US" altLang="en-US" sz="2400" dirty="0"/>
              <a:t>infrared rays</a:t>
            </a:r>
          </a:p>
          <a:p>
            <a:pPr marL="914400" lvl="1" indent="-457200" eaLnBrk="1" hangingPunct="1">
              <a:lnSpc>
                <a:spcPct val="90000"/>
              </a:lnSpc>
              <a:buFontTx/>
              <a:buAutoNum type="alphaLcPeriod"/>
            </a:pPr>
            <a:r>
              <a:rPr lang="en-US" altLang="en-US" sz="2400" dirty="0"/>
              <a:t>X-rays</a:t>
            </a:r>
          </a:p>
          <a:p>
            <a:pPr marL="914400" lvl="1" indent="-457200" eaLnBrk="1" hangingPunct="1">
              <a:lnSpc>
                <a:spcPct val="90000"/>
              </a:lnSpc>
              <a:buFontTx/>
              <a:buAutoNum type="alphaLcPeriod"/>
            </a:pPr>
            <a:r>
              <a:rPr lang="en-US" altLang="en-US" sz="2400" dirty="0"/>
              <a:t>gamma rays </a:t>
            </a:r>
          </a:p>
        </p:txBody>
      </p:sp>
      <p:pic>
        <p:nvPicPr>
          <p:cNvPr id="2" name="Picture 1" descr="quick_check-01.eps">
            <a:extLst>
              <a:ext uri="{FF2B5EF4-FFF2-40B4-BE49-F238E27FC236}">
                <a16:creationId xmlns:a16="http://schemas.microsoft.com/office/drawing/2014/main" id="{32B455CC-76FE-449C-8F59-E21898A5735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4375" y="36871"/>
            <a:ext cx="995044" cy="782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3055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>
            <a:extLst>
              <a:ext uri="{FF2B5EF4-FFF2-40B4-BE49-F238E27FC236}">
                <a16:creationId xmlns:a16="http://schemas.microsoft.com/office/drawing/2014/main" id="{2261BD9D-BC01-4E63-9AF3-63FF374C582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152400" y="152400"/>
            <a:ext cx="7971975" cy="654640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2800" dirty="0"/>
              <a:t>What type of electromagnetic radiation is used to keep prepared foods </a:t>
            </a: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warm</a:t>
            </a:r>
            <a:r>
              <a:rPr lang="en-US" altLang="en-US" sz="2800" dirty="0"/>
              <a:t> in a serving area?</a:t>
            </a:r>
            <a:endParaRPr lang="en-US" altLang="en-US" sz="2400" dirty="0"/>
          </a:p>
          <a:p>
            <a:pPr marL="914400" lvl="1" indent="-457200" eaLnBrk="1" hangingPunct="1">
              <a:lnSpc>
                <a:spcPct val="90000"/>
              </a:lnSpc>
              <a:buFontTx/>
              <a:buAutoNum type="alphaLcPeriod"/>
            </a:pPr>
            <a:r>
              <a:rPr lang="en-US" altLang="en-US" sz="2400" dirty="0"/>
              <a:t>ultraviolet rays</a:t>
            </a:r>
          </a:p>
          <a:p>
            <a:pPr marL="914400" lvl="1" indent="-457200" eaLnBrk="1" hangingPunct="1">
              <a:lnSpc>
                <a:spcPct val="90000"/>
              </a:lnSpc>
              <a:buFontTx/>
              <a:buAutoNum type="alphaLcPeriod"/>
            </a:pPr>
            <a:r>
              <a:rPr lang="en-US" alt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infrared rays</a:t>
            </a:r>
          </a:p>
          <a:p>
            <a:pPr marL="914400" lvl="1" indent="-457200" eaLnBrk="1" hangingPunct="1">
              <a:lnSpc>
                <a:spcPct val="90000"/>
              </a:lnSpc>
              <a:buFontTx/>
              <a:buAutoNum type="alphaLcPeriod"/>
            </a:pPr>
            <a:r>
              <a:rPr lang="en-US" altLang="en-US" sz="2400" dirty="0"/>
              <a:t>X-rays</a:t>
            </a:r>
          </a:p>
          <a:p>
            <a:pPr marL="914400" lvl="1" indent="-457200" eaLnBrk="1" hangingPunct="1">
              <a:lnSpc>
                <a:spcPct val="90000"/>
              </a:lnSpc>
              <a:buFontTx/>
              <a:buAutoNum type="alphaLcPeriod"/>
            </a:pPr>
            <a:r>
              <a:rPr lang="en-US" altLang="en-US" sz="2400" dirty="0"/>
              <a:t>gamma rays </a:t>
            </a:r>
          </a:p>
          <a:p>
            <a:pPr marL="0" lvl="1" indent="0" eaLnBrk="1" hangingPunct="1">
              <a:lnSpc>
                <a:spcPct val="90000"/>
              </a:lnSpc>
              <a:buNone/>
            </a:pPr>
            <a:endParaRPr lang="en-US" altLang="en-US" sz="2400" dirty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2800" dirty="0"/>
              <a:t>What type of electromagnetic radiation helps the body produce vitamin D, kills microorganisms, helps plants grow, but also can cause damage to skin (cancer) and eyes?</a:t>
            </a:r>
            <a:endParaRPr lang="en-US" altLang="en-US" sz="2400" dirty="0"/>
          </a:p>
          <a:p>
            <a:pPr marL="914400" lvl="1" indent="-457200" eaLnBrk="1" hangingPunct="1">
              <a:lnSpc>
                <a:spcPct val="90000"/>
              </a:lnSpc>
              <a:buFontTx/>
              <a:buAutoNum type="alphaLcPeriod"/>
            </a:pPr>
            <a:r>
              <a:rPr lang="en-US" alt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ultraviolet rays</a:t>
            </a:r>
          </a:p>
          <a:p>
            <a:pPr marL="914400" lvl="1" indent="-457200" eaLnBrk="1" hangingPunct="1">
              <a:lnSpc>
                <a:spcPct val="90000"/>
              </a:lnSpc>
              <a:buFontTx/>
              <a:buAutoNum type="alphaLcPeriod"/>
            </a:pPr>
            <a:r>
              <a:rPr lang="en-US" altLang="en-US" sz="2400" dirty="0"/>
              <a:t>infrared rays</a:t>
            </a:r>
          </a:p>
          <a:p>
            <a:pPr marL="914400" lvl="1" indent="-457200" eaLnBrk="1" hangingPunct="1">
              <a:lnSpc>
                <a:spcPct val="90000"/>
              </a:lnSpc>
              <a:buFontTx/>
              <a:buAutoNum type="alphaLcPeriod"/>
            </a:pPr>
            <a:r>
              <a:rPr lang="en-US" altLang="en-US" sz="2400" dirty="0"/>
              <a:t>X-rays</a:t>
            </a:r>
          </a:p>
          <a:p>
            <a:pPr marL="914400" lvl="1" indent="-457200" eaLnBrk="1" hangingPunct="1">
              <a:lnSpc>
                <a:spcPct val="90000"/>
              </a:lnSpc>
              <a:buFontTx/>
              <a:buAutoNum type="alphaLcPeriod"/>
            </a:pPr>
            <a:r>
              <a:rPr lang="en-US" altLang="en-US" sz="2400" dirty="0"/>
              <a:t>gamma rays </a:t>
            </a:r>
          </a:p>
        </p:txBody>
      </p:sp>
      <p:pic>
        <p:nvPicPr>
          <p:cNvPr id="2" name="Picture 1" descr="quick_check-01.eps">
            <a:extLst>
              <a:ext uri="{FF2B5EF4-FFF2-40B4-BE49-F238E27FC236}">
                <a16:creationId xmlns:a16="http://schemas.microsoft.com/office/drawing/2014/main" id="{32B455CC-76FE-449C-8F59-E21898A5735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4375" y="36871"/>
            <a:ext cx="995044" cy="782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1757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AA7B64-E0CA-4B4D-BF2C-BC9BF9D69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1742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u="sng" dirty="0">
                <a:solidFill>
                  <a:schemeClr val="tx1"/>
                </a:solidFill>
              </a:rPr>
              <a:t>WAVE</a:t>
            </a:r>
            <a:r>
              <a:rPr lang="en-US" dirty="0">
                <a:solidFill>
                  <a:schemeClr val="bg1"/>
                </a:solidFill>
              </a:rPr>
              <a:t> – PARTICLE DUALITY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2A515D-4331-4CD1-8049-FF4392D74F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013" y="1157288"/>
            <a:ext cx="8929687" cy="5700712"/>
          </a:xfrm>
        </p:spPr>
        <p:txBody>
          <a:bodyPr/>
          <a:lstStyle/>
          <a:p>
            <a:pPr marL="136525" indent="0">
              <a:buFont typeface="Wingdings 2" panose="05020102010507070707" pitchFamily="18" charset="2"/>
              <a:buNone/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LIGHT or E-M radiation behaves as a </a:t>
            </a:r>
            <a:r>
              <a:rPr lang="en-US" sz="4800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wave</a:t>
            </a:r>
            <a:r>
              <a:rPr lang="en-US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n-US" sz="4800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136525" indent="0">
              <a:buFont typeface="Wingdings 2" panose="05020102010507070707" pitchFamily="18" charset="2"/>
              <a:buNone/>
              <a:defRPr/>
            </a:pP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Reflection     Refraction     Diffraction / Interference</a:t>
            </a:r>
          </a:p>
          <a:p>
            <a:pPr marL="136525" indent="0">
              <a:buFont typeface="Wingdings 2" panose="05020102010507070707" pitchFamily="18" charset="2"/>
              <a:buNone/>
              <a:defRPr/>
            </a:pPr>
            <a:endParaRPr lang="en-US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36525" indent="0">
              <a:buFont typeface="Wingdings 2" panose="05020102010507070707" pitchFamily="18" charset="2"/>
              <a:buNone/>
              <a:defRPr/>
            </a:pPr>
            <a:endParaRPr lang="en-US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36525" indent="0">
              <a:buFont typeface="Wingdings 2" panose="05020102010507070707" pitchFamily="18" charset="2"/>
              <a:buNone/>
              <a:defRPr/>
            </a:pPr>
            <a:endParaRPr lang="en-US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36525" indent="0">
              <a:buFont typeface="Wingdings 2" panose="05020102010507070707" pitchFamily="18" charset="2"/>
              <a:buNone/>
              <a:defRPr/>
            </a:pPr>
            <a:endParaRPr lang="en-US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36525" indent="0">
              <a:buFont typeface="Wingdings 2" panose="05020102010507070707" pitchFamily="18" charset="2"/>
              <a:buNone/>
              <a:defRPr/>
            </a:pPr>
            <a:endParaRPr lang="en-US" sz="36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08050" indent="0">
              <a:buFont typeface="Wingdings 2" panose="05020102010507070707" pitchFamily="18" charset="2"/>
              <a:buNone/>
              <a:defRPr/>
            </a:pPr>
            <a:r>
              <a:rPr lang="en-US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</a:t>
            </a:r>
            <a:r>
              <a:rPr 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Electric field </a:t>
            </a:r>
            <a:r>
              <a:rPr lang="en-US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transverse north south direction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022350" indent="0">
              <a:buFont typeface="Wingdings 2" panose="05020102010507070707" pitchFamily="18" charset="2"/>
              <a:buNone/>
              <a:defRPr/>
            </a:pPr>
            <a:r>
              <a:rPr lang="en-US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Magnetic field </a:t>
            </a:r>
            <a:r>
              <a:rPr lang="en-US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transverse east west direction]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27652" name="Footer Placeholder 3">
            <a:extLst>
              <a:ext uri="{FF2B5EF4-FFF2-40B4-BE49-F238E27FC236}">
                <a16:creationId xmlns:a16="http://schemas.microsoft.com/office/drawing/2014/main" id="{776FC3CC-5337-416C-8077-E08513394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>
                <a:solidFill>
                  <a:srgbClr val="BCBCBC"/>
                </a:solidFill>
                <a:latin typeface="Arial" panose="020B0604020202020204" pitchFamily="34" charset="0"/>
              </a:rPr>
              <a:t>Light</a:t>
            </a:r>
          </a:p>
        </p:txBody>
      </p:sp>
      <p:sp>
        <p:nvSpPr>
          <p:cNvPr id="27653" name="Slide Number Placeholder 4">
            <a:extLst>
              <a:ext uri="{FF2B5EF4-FFF2-40B4-BE49-F238E27FC236}">
                <a16:creationId xmlns:a16="http://schemas.microsoft.com/office/drawing/2014/main" id="{16E004EE-8C9C-47F4-808D-89DA37B52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8C08260-0492-484B-BA13-58EB696D3D91}" type="slidenum">
              <a:rPr lang="en-US" altLang="en-US" sz="1200">
                <a:solidFill>
                  <a:srgbClr val="BCBCBC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22</a:t>
            </a:fld>
            <a:endParaRPr lang="en-US" altLang="en-US" sz="1200" dirty="0">
              <a:solidFill>
                <a:srgbClr val="BCBCBC"/>
              </a:solidFill>
              <a:latin typeface="Arial" panose="020B0604020202020204" pitchFamily="34" charset="0"/>
            </a:endParaRPr>
          </a:p>
        </p:txBody>
      </p:sp>
      <p:pic>
        <p:nvPicPr>
          <p:cNvPr id="27654" name="Picture 2">
            <a:extLst>
              <a:ext uri="{FF2B5EF4-FFF2-40B4-BE49-F238E27FC236}">
                <a16:creationId xmlns:a16="http://schemas.microsoft.com/office/drawing/2014/main" id="{D84CAFB3-BC31-4B2B-AADE-05C9D4CF33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813" y="2497138"/>
            <a:ext cx="5329237" cy="262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7">
            <a:extLst>
              <a:ext uri="{FF2B5EF4-FFF2-40B4-BE49-F238E27FC236}">
                <a16:creationId xmlns:a16="http://schemas.microsoft.com/office/drawing/2014/main" id="{74A247B2-FAE5-43A6-AD9D-31977667F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6525" indent="0" algn="ctr">
              <a:spcBef>
                <a:spcPts val="2400"/>
              </a:spcBef>
              <a:buFont typeface="Wingdings 2" panose="05020102010507070707" pitchFamily="18" charset="2"/>
              <a:buNone/>
              <a:defRPr/>
            </a:pPr>
            <a:r>
              <a:rPr lang="en-US" sz="6000" dirty="0">
                <a:solidFill>
                  <a:schemeClr val="bg1"/>
                </a:solidFill>
              </a:rPr>
              <a:t>Reflection</a:t>
            </a:r>
          </a:p>
          <a:p>
            <a:pPr marL="136525" indent="0" algn="ctr">
              <a:spcBef>
                <a:spcPts val="2400"/>
              </a:spcBef>
              <a:buFont typeface="Wingdings 2" panose="05020102010507070707" pitchFamily="18" charset="2"/>
              <a:buNone/>
              <a:defRPr/>
            </a:pPr>
            <a:r>
              <a:rPr lang="en-US" sz="6000" dirty="0">
                <a:solidFill>
                  <a:schemeClr val="bg1"/>
                </a:solidFill>
              </a:rPr>
              <a:t>Refraction</a:t>
            </a:r>
          </a:p>
          <a:p>
            <a:pPr marL="136525" indent="0" algn="ctr">
              <a:spcBef>
                <a:spcPts val="2400"/>
              </a:spcBef>
              <a:buFont typeface="Wingdings 2" panose="05020102010507070707" pitchFamily="18" charset="2"/>
              <a:buNone/>
              <a:defRPr/>
            </a:pPr>
            <a:r>
              <a:rPr lang="en-US" sz="6000" dirty="0">
                <a:solidFill>
                  <a:schemeClr val="bg1"/>
                </a:solidFill>
              </a:rPr>
              <a:t>Polarization</a:t>
            </a:r>
          </a:p>
          <a:p>
            <a:pPr eaLnBrk="1" hangingPunct="1">
              <a:defRPr/>
            </a:pPr>
            <a:endParaRPr lang="en-US" altLang="en-US" dirty="0"/>
          </a:p>
        </p:txBody>
      </p:sp>
      <p:sp>
        <p:nvSpPr>
          <p:cNvPr id="28676" name="Slide Number Placeholder 5">
            <a:extLst>
              <a:ext uri="{FF2B5EF4-FFF2-40B4-BE49-F238E27FC236}">
                <a16:creationId xmlns:a16="http://schemas.microsoft.com/office/drawing/2014/main" id="{0104949C-91D2-41F9-A91F-4A0AB9BE8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62D2A5A-39BC-4342-B492-1583E9C9186D}" type="slidenum">
              <a:rPr lang="en-US" altLang="en-US" sz="1200">
                <a:solidFill>
                  <a:srgbClr val="BCBCBC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23</a:t>
            </a:fld>
            <a:endParaRPr lang="en-US" altLang="en-US" sz="1200" dirty="0">
              <a:solidFill>
                <a:srgbClr val="BCBCBC"/>
              </a:solidFill>
              <a:latin typeface="Arial" panose="020B0604020202020204" pitchFamily="34" charset="0"/>
            </a:endParaRPr>
          </a:p>
        </p:txBody>
      </p:sp>
      <p:sp>
        <p:nvSpPr>
          <p:cNvPr id="8" name="Title 6">
            <a:extLst>
              <a:ext uri="{FF2B5EF4-FFF2-40B4-BE49-F238E27FC236}">
                <a16:creationId xmlns:a16="http://schemas.microsoft.com/office/drawing/2014/main" id="{34776B7F-8603-4777-980D-FC75C336C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6030"/>
            <a:ext cx="8229600" cy="98266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7030A0"/>
                </a:solidFill>
              </a:rPr>
              <a:t>Properties of Light Waves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ontent Placeholder 7">
            <a:extLst>
              <a:ext uri="{FF2B5EF4-FFF2-40B4-BE49-F238E27FC236}">
                <a16:creationId xmlns:a16="http://schemas.microsoft.com/office/drawing/2014/main" id="{8B8A0587-4A0E-4C59-813F-9C386B8195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587" y="1414463"/>
            <a:ext cx="8886825" cy="4651375"/>
          </a:xfrm>
        </p:spPr>
        <p:txBody>
          <a:bodyPr/>
          <a:lstStyle/>
          <a:p>
            <a:pPr marL="136525" indent="0">
              <a:buClrTx/>
              <a:buFont typeface="Wingdings 2" panose="05020102010507070707" pitchFamily="18" charset="2"/>
              <a:buNone/>
            </a:pPr>
            <a:r>
              <a:rPr lang="en-US" alt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Light travels in waves carrying energy from one point to another. </a:t>
            </a:r>
          </a:p>
          <a:p>
            <a:pPr marL="136525" indent="0">
              <a:buClrTx/>
              <a:buFont typeface="Wingdings 2" panose="05020102010507070707" pitchFamily="18" charset="2"/>
              <a:buNone/>
            </a:pPr>
            <a:r>
              <a:rPr lang="en-US" altLang="en-US" dirty="0">
                <a:solidFill>
                  <a:srgbClr val="C808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speed of light is 3.0 x 10</a:t>
            </a:r>
            <a:r>
              <a:rPr lang="en-US" altLang="en-US" baseline="30000" dirty="0">
                <a:solidFill>
                  <a:srgbClr val="C808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r>
              <a:rPr lang="en-US" altLang="en-US" dirty="0">
                <a:solidFill>
                  <a:srgbClr val="C808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meters per second.</a:t>
            </a:r>
          </a:p>
          <a:p>
            <a:pPr marL="136525" indent="0">
              <a:buClrTx/>
              <a:buFont typeface="Wingdings 2" panose="05020102010507070707" pitchFamily="18" charset="2"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The direction of wave travel is indicated by “</a:t>
            </a:r>
            <a:r>
              <a:rPr lang="en-US" altLang="en-US" sz="2400" b="1" dirty="0">
                <a:solidFill>
                  <a:schemeClr val="bg1"/>
                </a:solidFill>
              </a:rPr>
              <a:t>RAYS</a:t>
            </a:r>
            <a:r>
              <a:rPr lang="en-US" altLang="en-US" sz="2400" dirty="0">
                <a:solidFill>
                  <a:schemeClr val="bg1"/>
                </a:solidFill>
              </a:rPr>
              <a:t>” of light.</a:t>
            </a:r>
          </a:p>
          <a:p>
            <a:pPr marL="136525" indent="0">
              <a:buClrTx/>
              <a:buFont typeface="Wingdings 2" panose="05020102010507070707" pitchFamily="18" charset="2"/>
              <a:buNone/>
            </a:pPr>
            <a:endParaRPr lang="en-US" altLang="en-US" sz="2400" dirty="0">
              <a:solidFill>
                <a:schemeClr val="bg1"/>
              </a:solidFill>
            </a:endParaRPr>
          </a:p>
          <a:p>
            <a:pPr marL="136525" indent="0">
              <a:buClrTx/>
              <a:buFont typeface="Wingdings 2" panose="05020102010507070707" pitchFamily="18" charset="2"/>
              <a:buNone/>
            </a:pPr>
            <a:endParaRPr lang="en-US" altLang="en-US" sz="2400" dirty="0">
              <a:solidFill>
                <a:schemeClr val="bg1"/>
              </a:solidFill>
            </a:endParaRPr>
          </a:p>
          <a:p>
            <a:pPr marL="136525" indent="0">
              <a:buClrTx/>
              <a:buFont typeface="Wingdings 2" panose="05020102010507070707" pitchFamily="18" charset="2"/>
              <a:buNone/>
            </a:pPr>
            <a:endParaRPr lang="en-US" altLang="en-US" sz="2400" dirty="0">
              <a:solidFill>
                <a:schemeClr val="bg1"/>
              </a:solidFill>
            </a:endParaRPr>
          </a:p>
          <a:p>
            <a:pPr marL="136525" indent="0">
              <a:buClrTx/>
              <a:buFont typeface="Wingdings 2" panose="05020102010507070707" pitchFamily="18" charset="2"/>
              <a:buNone/>
            </a:pPr>
            <a:endParaRPr lang="en-US" altLang="en-US" sz="2400" dirty="0">
              <a:solidFill>
                <a:schemeClr val="bg1"/>
              </a:solidFill>
            </a:endParaRPr>
          </a:p>
          <a:p>
            <a:pPr marL="136525" indent="0">
              <a:buClrTx/>
              <a:buFont typeface="Wingdings 2" panose="05020102010507070707" pitchFamily="18" charset="2"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WAVEFRONT:  a set of points with constant phase when all are at “peak” or “crest”.</a:t>
            </a:r>
          </a:p>
        </p:txBody>
      </p:sp>
      <p:sp>
        <p:nvSpPr>
          <p:cNvPr id="29700" name="Slide Number Placeholder 5">
            <a:extLst>
              <a:ext uri="{FF2B5EF4-FFF2-40B4-BE49-F238E27FC236}">
                <a16:creationId xmlns:a16="http://schemas.microsoft.com/office/drawing/2014/main" id="{4D4D640B-58CC-4A6D-BE0B-EC3B5A03E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8DFBF1D-C4A5-4933-9356-0A51F5487D09}" type="slidenum">
              <a:rPr lang="en-US" altLang="en-US" sz="1200">
                <a:solidFill>
                  <a:srgbClr val="BCBCBC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24</a:t>
            </a:fld>
            <a:endParaRPr lang="en-US" altLang="en-US" sz="1200" dirty="0">
              <a:solidFill>
                <a:srgbClr val="BCBCBC"/>
              </a:solidFill>
              <a:latin typeface="Arial" panose="020B0604020202020204" pitchFamily="34" charset="0"/>
            </a:endParaRPr>
          </a:p>
        </p:txBody>
      </p:sp>
      <p:sp>
        <p:nvSpPr>
          <p:cNvPr id="8" name="Title 6">
            <a:extLst>
              <a:ext uri="{FF2B5EF4-FFF2-40B4-BE49-F238E27FC236}">
                <a16:creationId xmlns:a16="http://schemas.microsoft.com/office/drawing/2014/main" id="{F1979E51-A52B-4DF6-9179-85F2A5680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13" y="46030"/>
            <a:ext cx="9043987" cy="136843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4400" dirty="0">
                <a:solidFill>
                  <a:schemeClr val="bg1"/>
                </a:solidFill>
              </a:rPr>
              <a:t>Light Waves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29702" name="Picture 6">
            <a:extLst>
              <a:ext uri="{FF2B5EF4-FFF2-40B4-BE49-F238E27FC236}">
                <a16:creationId xmlns:a16="http://schemas.microsoft.com/office/drawing/2014/main" id="{6CCCB03D-8AA8-44E7-B68A-05344C4ABB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320415"/>
            <a:ext cx="2109788" cy="164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7">
            <a:extLst>
              <a:ext uri="{FF2B5EF4-FFF2-40B4-BE49-F238E27FC236}">
                <a16:creationId xmlns:a16="http://schemas.microsoft.com/office/drawing/2014/main" id="{E1A0466A-3733-402C-8DF7-9020629C24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013" y="985838"/>
            <a:ext cx="8901112" cy="5872162"/>
          </a:xfrm>
        </p:spPr>
        <p:txBody>
          <a:bodyPr/>
          <a:lstStyle/>
          <a:p>
            <a:pPr marL="136525" indent="0">
              <a:buClrTx/>
              <a:buFont typeface="Wingdings 2" panose="05020102010507070707" pitchFamily="18" charset="2"/>
              <a:buNone/>
              <a:defRPr/>
            </a:pP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wave fronts</a:t>
            </a: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spread out as they travel or propagate … eventually they are so large they look like straight lines (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Plane waves</a:t>
            </a: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or 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parallel waves</a:t>
            </a: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</a:p>
          <a:p>
            <a:pPr marL="136525" indent="0">
              <a:buClrTx/>
              <a:buFont typeface="Wingdings 2" panose="05020102010507070707" pitchFamily="18" charset="2"/>
              <a:buNone/>
              <a:defRPr/>
            </a:pP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pPr marL="136525" indent="0">
              <a:buClrTx/>
              <a:buFont typeface="Wingdings 2" panose="05020102010507070707" pitchFamily="18" charset="2"/>
              <a:buNone/>
              <a:defRPr/>
            </a:pP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36525" indent="0">
              <a:buClrTx/>
              <a:buFont typeface="Wingdings 2" panose="05020102010507070707" pitchFamily="18" charset="2"/>
              <a:buNone/>
              <a:defRPr/>
            </a:pP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36525" indent="0">
              <a:buClrTx/>
              <a:buFont typeface="Wingdings 2" panose="05020102010507070707" pitchFamily="18" charset="2"/>
              <a:buNone/>
              <a:defRPr/>
            </a:pPr>
            <a:r>
              <a:rPr lang="en-US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Using rays and wave fronts, we can calculate measurements such as the wave speed, the angle of incoming rays, the angle of outgoing rays for a system.</a:t>
            </a:r>
          </a:p>
          <a:p>
            <a:pPr marL="136525" indent="0" eaLnBrk="1" hangingPunct="1">
              <a:buFont typeface="Wingdings 2" panose="05020102010507070707" pitchFamily="18" charset="2"/>
              <a:buNone/>
              <a:defRPr/>
            </a:pPr>
            <a:endParaRPr lang="en-US" altLang="en-US" dirty="0"/>
          </a:p>
        </p:txBody>
      </p:sp>
      <p:sp>
        <p:nvSpPr>
          <p:cNvPr id="30723" name="Slide Number Placeholder 5">
            <a:extLst>
              <a:ext uri="{FF2B5EF4-FFF2-40B4-BE49-F238E27FC236}">
                <a16:creationId xmlns:a16="http://schemas.microsoft.com/office/drawing/2014/main" id="{6A3D61B1-0CC4-4F2F-A00E-5132BFD8A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4140F25-3A38-4CD9-AA8C-33F1E47368BB}" type="slidenum">
              <a:rPr lang="en-US" altLang="en-US" sz="1200">
                <a:solidFill>
                  <a:srgbClr val="BCBCBC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25</a:t>
            </a:fld>
            <a:endParaRPr lang="en-US" altLang="en-US" sz="1200" dirty="0">
              <a:solidFill>
                <a:srgbClr val="BCBCBC"/>
              </a:solidFill>
              <a:latin typeface="Arial" panose="020B0604020202020204" pitchFamily="34" charset="0"/>
            </a:endParaRPr>
          </a:p>
        </p:txBody>
      </p:sp>
      <p:sp>
        <p:nvSpPr>
          <p:cNvPr id="8" name="Title 6">
            <a:extLst>
              <a:ext uri="{FF2B5EF4-FFF2-40B4-BE49-F238E27FC236}">
                <a16:creationId xmlns:a16="http://schemas.microsoft.com/office/drawing/2014/main" id="{7B7585A1-3485-4B6E-A097-67AA07217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13" y="46031"/>
            <a:ext cx="9043987" cy="76835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2800" dirty="0">
                <a:solidFill>
                  <a:schemeClr val="bg1"/>
                </a:solidFill>
              </a:rPr>
              <a:t>Light Waves</a:t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Basic Information &amp; Definitions</a:t>
            </a:r>
            <a:endParaRPr lang="en-US" sz="2800" dirty="0">
              <a:solidFill>
                <a:srgbClr val="7030A0"/>
              </a:solidFill>
            </a:endParaRPr>
          </a:p>
        </p:txBody>
      </p:sp>
      <p:pic>
        <p:nvPicPr>
          <p:cNvPr id="30725" name="Picture 12">
            <a:extLst>
              <a:ext uri="{FF2B5EF4-FFF2-40B4-BE49-F238E27FC236}">
                <a16:creationId xmlns:a16="http://schemas.microsoft.com/office/drawing/2014/main" id="{9103A129-A833-4683-8E5D-41273142A7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850" y="2509580"/>
            <a:ext cx="4933950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7">
            <a:extLst>
              <a:ext uri="{FF2B5EF4-FFF2-40B4-BE49-F238E27FC236}">
                <a16:creationId xmlns:a16="http://schemas.microsoft.com/office/drawing/2014/main" id="{E1A0466A-3733-402C-8DF7-9020629C24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7121" y="4678263"/>
            <a:ext cx="8669758" cy="1897890"/>
          </a:xfrm>
        </p:spPr>
        <p:txBody>
          <a:bodyPr/>
          <a:lstStyle/>
          <a:p>
            <a:pPr marL="136525" indent="0">
              <a:spcBef>
                <a:spcPts val="1200"/>
              </a:spcBef>
              <a:buClrTx/>
              <a:buFont typeface="Wingdings 2" panose="05020102010507070707" pitchFamily="18" charset="2"/>
              <a:buNone/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INCIDENT RAY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 incoming rays to any surface or medium </a:t>
            </a:r>
          </a:p>
          <a:p>
            <a:pPr marL="136525" indent="0">
              <a:spcBef>
                <a:spcPts val="1200"/>
              </a:spcBef>
              <a:buClrTx/>
              <a:buFont typeface="Wingdings 2" panose="05020102010507070707" pitchFamily="18" charset="2"/>
              <a:buNone/>
              <a:defRPr/>
            </a:pPr>
            <a:r>
              <a:rPr lang="en-US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REFLECTED RAY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 the outgoing rays from a reflective surface</a:t>
            </a:r>
          </a:p>
          <a:p>
            <a:pPr marL="2508250" indent="-2393950">
              <a:spcBef>
                <a:spcPts val="1200"/>
              </a:spcBef>
              <a:buClrTx/>
              <a:buFont typeface="Wingdings 2" panose="05020102010507070707" pitchFamily="18" charset="2"/>
              <a:buNone/>
              <a:defRPr/>
            </a:pPr>
            <a:r>
              <a:rPr lang="en-US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REFRACTED RAY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 the outgoing rays from a different medium than the incident ray</a:t>
            </a:r>
          </a:p>
          <a:p>
            <a:pPr marL="136525" indent="0">
              <a:spcBef>
                <a:spcPts val="1200"/>
              </a:spcBef>
              <a:buClrTx/>
              <a:buFont typeface="Wingdings 2" panose="05020102010507070707" pitchFamily="18" charset="2"/>
              <a:buNone/>
              <a:defRPr/>
            </a:pPr>
            <a:r>
              <a:rPr lang="en-US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MEDIUMS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 air, water, glass, metals, earth (e.g. Seismic waves)</a:t>
            </a:r>
          </a:p>
        </p:txBody>
      </p:sp>
      <p:sp>
        <p:nvSpPr>
          <p:cNvPr id="30723" name="Slide Number Placeholder 5">
            <a:extLst>
              <a:ext uri="{FF2B5EF4-FFF2-40B4-BE49-F238E27FC236}">
                <a16:creationId xmlns:a16="http://schemas.microsoft.com/office/drawing/2014/main" id="{6A3D61B1-0CC4-4F2F-A00E-5132BFD8A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4140F25-3A38-4CD9-AA8C-33F1E47368BB}" type="slidenum">
              <a:rPr lang="en-US" altLang="en-US" sz="1200">
                <a:solidFill>
                  <a:srgbClr val="BCBCBC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26</a:t>
            </a:fld>
            <a:endParaRPr lang="en-US" altLang="en-US" sz="1200" dirty="0">
              <a:solidFill>
                <a:srgbClr val="BCBCBC"/>
              </a:solidFill>
              <a:latin typeface="Arial" panose="020B0604020202020204" pitchFamily="34" charset="0"/>
            </a:endParaRPr>
          </a:p>
        </p:txBody>
      </p:sp>
      <p:sp>
        <p:nvSpPr>
          <p:cNvPr id="8" name="Title 6">
            <a:extLst>
              <a:ext uri="{FF2B5EF4-FFF2-40B4-BE49-F238E27FC236}">
                <a16:creationId xmlns:a16="http://schemas.microsoft.com/office/drawing/2014/main" id="{7B7585A1-3485-4B6E-A097-67AA07217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13" y="46031"/>
            <a:ext cx="9043987" cy="76835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2800" dirty="0">
                <a:solidFill>
                  <a:schemeClr val="bg1"/>
                </a:solidFill>
              </a:rPr>
              <a:t>Light Waves</a:t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Basic Information &amp; Definitions</a:t>
            </a:r>
            <a:endParaRPr lang="en-US" sz="2800" dirty="0">
              <a:solidFill>
                <a:srgbClr val="7030A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32554C0-A3C1-41A8-A9D2-EB9BDA57EE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9090" y="973867"/>
            <a:ext cx="5006621" cy="3544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3219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7">
            <a:extLst>
              <a:ext uri="{FF2B5EF4-FFF2-40B4-BE49-F238E27FC236}">
                <a16:creationId xmlns:a16="http://schemas.microsoft.com/office/drawing/2014/main" id="{ED7EBC15-7CD9-4786-B44E-7BE2F4B2E1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28688"/>
            <a:ext cx="9144000" cy="5815012"/>
          </a:xfrm>
        </p:spPr>
        <p:txBody>
          <a:bodyPr/>
          <a:lstStyle/>
          <a:p>
            <a:pPr marL="450850" indent="-450850">
              <a:buClrTx/>
              <a:buFont typeface="Wingdings 2" panose="05020102010507070707" pitchFamily="18" charset="2"/>
              <a:buNone/>
              <a:defRPr/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Specular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reflection </a:t>
            </a:r>
            <a:endParaRPr 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0850" indent="-450850">
              <a:buClrTx/>
              <a:buFont typeface="Wingdings 2" panose="05020102010507070707" pitchFamily="18" charset="2"/>
              <a:buNone/>
              <a:defRPr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Reflection from a “smooth” surface</a:t>
            </a:r>
            <a:r>
              <a:rPr lang="en-US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i.e. the irregularities are small compared to the wavelength of the radiation.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450850" lvl="1" indent="-450850">
              <a:buFont typeface="Wingdings 2" panose="05020102010507070707" pitchFamily="18" charset="2"/>
              <a:buNone/>
              <a:defRPr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polished metal surface reflects light because the irregularities are tiny – visible light wavelength is 400-700 nm.</a:t>
            </a:r>
          </a:p>
          <a:p>
            <a:pPr marL="450850" lvl="1" indent="-450850">
              <a:buFont typeface="Wingdings 2" panose="05020102010507070707" pitchFamily="18" charset="2"/>
              <a:buNone/>
              <a:defRPr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2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TV satellite dish with mesh – microwaves are large</a:t>
            </a:r>
            <a:r>
              <a:rPr lang="en-US" sz="2800" dirty="0">
                <a:solidFill>
                  <a:srgbClr val="7030A0"/>
                </a:solidFill>
              </a:rPr>
              <a:t>r than the holes in the antennae of the satellite dish.</a:t>
            </a:r>
          </a:p>
          <a:p>
            <a:pPr marL="450850" lvl="1" indent="-450850">
              <a:buFont typeface="Wingdings 2" panose="05020102010507070707" pitchFamily="18" charset="2"/>
              <a:buNone/>
              <a:defRPr/>
            </a:pPr>
            <a:endParaRPr lang="en-US" sz="1000" dirty="0">
              <a:solidFill>
                <a:srgbClr val="7030A0"/>
              </a:solidFill>
            </a:endParaRPr>
          </a:p>
          <a:p>
            <a:pPr marL="0" indent="0" algn="ctr">
              <a:buNone/>
              <a:defRPr/>
            </a:pPr>
            <a:r>
              <a:rPr lang="en-US" sz="2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https://screencast-o-matic.com/watch/cqVDYO3DUJ</a:t>
            </a:r>
            <a:r>
              <a:rPr lang="en-US" sz="2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Font typeface="Wingdings 2" panose="05020102010507070707" pitchFamily="18" charset="2"/>
              <a:buNone/>
              <a:defRPr/>
            </a:pPr>
            <a:r>
              <a:rPr lang="en-US" b="1" dirty="0">
                <a:solidFill>
                  <a:srgbClr val="7030A0"/>
                </a:solidFill>
              </a:rPr>
              <a:t>Simulation (0:22)</a:t>
            </a:r>
            <a:endParaRPr lang="en-US" dirty="0">
              <a:solidFill>
                <a:srgbClr val="7030A0"/>
              </a:solidFill>
            </a:endParaRPr>
          </a:p>
          <a:p>
            <a:pPr marL="450850" lvl="1" indent="-450850">
              <a:buFont typeface="Wingdings 2" panose="05020102010507070707" pitchFamily="18" charset="2"/>
              <a:buNone/>
              <a:defRPr/>
            </a:pP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1747" name="Slide Number Placeholder 5">
            <a:extLst>
              <a:ext uri="{FF2B5EF4-FFF2-40B4-BE49-F238E27FC236}">
                <a16:creationId xmlns:a16="http://schemas.microsoft.com/office/drawing/2014/main" id="{4115C616-97E4-488A-99A0-3BD21B3C4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245A631-1299-43EB-A39B-B348030DD992}" type="slidenum">
              <a:rPr lang="en-US" altLang="en-US" sz="1200">
                <a:solidFill>
                  <a:srgbClr val="BCBCBC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27</a:t>
            </a:fld>
            <a:endParaRPr lang="en-US" altLang="en-US" sz="1200" dirty="0">
              <a:solidFill>
                <a:srgbClr val="BCBCBC"/>
              </a:solidFill>
              <a:latin typeface="Arial" panose="020B0604020202020204" pitchFamily="34" charset="0"/>
            </a:endParaRPr>
          </a:p>
        </p:txBody>
      </p:sp>
      <p:sp>
        <p:nvSpPr>
          <p:cNvPr id="8" name="Title 6">
            <a:extLst>
              <a:ext uri="{FF2B5EF4-FFF2-40B4-BE49-F238E27FC236}">
                <a16:creationId xmlns:a16="http://schemas.microsoft.com/office/drawing/2014/main" id="{DCD433C1-711E-4FB9-AC8B-B64ABFAB2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6030"/>
            <a:ext cx="8229600" cy="69692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>
                <a:solidFill>
                  <a:srgbClr val="7030A0"/>
                </a:solidFill>
              </a:rPr>
              <a:t>Reflection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4EAF95A-9D9D-4A3E-97AF-D9E05E860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6030"/>
            <a:ext cx="8229600" cy="75407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7030A0"/>
                </a:solidFill>
              </a:rPr>
              <a:t>Reflection</a:t>
            </a:r>
          </a:p>
        </p:txBody>
      </p:sp>
      <p:sp>
        <p:nvSpPr>
          <p:cNvPr id="32772" name="Slide Number Placeholder 5">
            <a:extLst>
              <a:ext uri="{FF2B5EF4-FFF2-40B4-BE49-F238E27FC236}">
                <a16:creationId xmlns:a16="http://schemas.microsoft.com/office/drawing/2014/main" id="{3B449E28-D8FB-49E8-A3F3-FE2B83FDAA0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46DAD85-5E85-4565-BA79-1D7A947E9807}" type="slidenum">
              <a:rPr lang="en-US" altLang="en-US" sz="1200">
                <a:solidFill>
                  <a:srgbClr val="BCBCBC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28</a:t>
            </a:fld>
            <a:endParaRPr lang="en-US" altLang="en-US" sz="1200" dirty="0">
              <a:solidFill>
                <a:srgbClr val="BCBCBC"/>
              </a:solidFill>
              <a:latin typeface="Arial" panose="020B0604020202020204" pitchFamily="34" charset="0"/>
            </a:endParaRPr>
          </a:p>
        </p:txBody>
      </p:sp>
      <p:pic>
        <p:nvPicPr>
          <p:cNvPr id="32773" name="Picture 7">
            <a:extLst>
              <a:ext uri="{FF2B5EF4-FFF2-40B4-BE49-F238E27FC236}">
                <a16:creationId xmlns:a16="http://schemas.microsoft.com/office/drawing/2014/main" id="{F0D81EA1-1DB1-4C88-A25A-104E6BAAE4D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7875" y="1065213"/>
            <a:ext cx="7588250" cy="3235325"/>
          </a:xfrm>
          <a:noFill/>
        </p:spPr>
      </p:pic>
      <p:sp>
        <p:nvSpPr>
          <p:cNvPr id="32774" name="Rectangle 2">
            <a:extLst>
              <a:ext uri="{FF2B5EF4-FFF2-40B4-BE49-F238E27FC236}">
                <a16:creationId xmlns:a16="http://schemas.microsoft.com/office/drawing/2014/main" id="{097CF107-746B-43E6-8F19-A490578D93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313" y="4427538"/>
            <a:ext cx="8786812" cy="197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spcBef>
                <a:spcPts val="1200"/>
              </a:spcBef>
              <a:buClrTx/>
              <a:buSzTx/>
              <a:buFontTx/>
              <a:buNone/>
            </a:pPr>
            <a:r>
              <a:rPr lang="en-US" altLang="en-US" sz="2200" b="1" dirty="0">
                <a:solidFill>
                  <a:srgbClr val="FF0000"/>
                </a:solidFill>
                <a:latin typeface="Arial" panose="020B0604020202020204" pitchFamily="34" charset="0"/>
              </a:rPr>
              <a:t>i</a:t>
            </a:r>
            <a:r>
              <a:rPr lang="en-US" altLang="en-US" sz="2200" dirty="0">
                <a:solidFill>
                  <a:schemeClr val="bg1"/>
                </a:solidFill>
                <a:latin typeface="Arial" panose="020B0604020202020204" pitchFamily="34" charset="0"/>
              </a:rPr>
              <a:t>  =  the angle of incidence (</a:t>
            </a:r>
            <a:r>
              <a:rPr lang="en-US" altLang="en-US" sz="22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made in relation to the surface normal</a:t>
            </a:r>
            <a:r>
              <a:rPr lang="en-US" altLang="en-US" sz="2200" dirty="0">
                <a:solidFill>
                  <a:schemeClr val="bg1"/>
                </a:solidFill>
                <a:latin typeface="Arial" panose="020B0604020202020204" pitchFamily="34" charset="0"/>
              </a:rPr>
              <a:t>)</a:t>
            </a:r>
          </a:p>
          <a:p>
            <a:pPr eaLnBrk="1" hangingPunct="1">
              <a:spcBef>
                <a:spcPts val="1200"/>
              </a:spcBef>
              <a:buClrTx/>
              <a:buSzTx/>
              <a:buFontTx/>
              <a:buNone/>
            </a:pPr>
            <a:r>
              <a:rPr lang="en-US" altLang="en-US" sz="2200" b="1" dirty="0">
                <a:solidFill>
                  <a:srgbClr val="0070C0"/>
                </a:solidFill>
                <a:latin typeface="Arial" panose="020B0604020202020204" pitchFamily="34" charset="0"/>
              </a:rPr>
              <a:t>r</a:t>
            </a:r>
            <a:r>
              <a:rPr lang="en-US" altLang="en-US" sz="2200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200" dirty="0">
                <a:solidFill>
                  <a:schemeClr val="bg1"/>
                </a:solidFill>
                <a:latin typeface="Arial" panose="020B0604020202020204" pitchFamily="34" charset="0"/>
              </a:rPr>
              <a:t> =  the angle of reflection (</a:t>
            </a:r>
            <a:r>
              <a:rPr lang="en-US" altLang="en-US" sz="22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made in relation to the surface normal</a:t>
            </a:r>
            <a:r>
              <a:rPr lang="en-US" altLang="en-US" sz="2200" dirty="0">
                <a:solidFill>
                  <a:schemeClr val="bg1"/>
                </a:solidFill>
                <a:latin typeface="Arial" panose="020B0604020202020204" pitchFamily="34" charset="0"/>
              </a:rPr>
              <a:t>)</a:t>
            </a:r>
          </a:p>
          <a:p>
            <a:pPr eaLnBrk="1" hangingPunct="1">
              <a:spcBef>
                <a:spcPts val="1200"/>
              </a:spcBef>
              <a:buClrTx/>
              <a:buSzTx/>
              <a:buFontTx/>
              <a:buNone/>
            </a:pPr>
            <a:r>
              <a:rPr lang="en-US" altLang="en-US" sz="2200" dirty="0">
                <a:solidFill>
                  <a:srgbClr val="00B050"/>
                </a:solidFill>
                <a:latin typeface="Arial" panose="020B0604020202020204" pitchFamily="34" charset="0"/>
              </a:rPr>
              <a:t>surface </a:t>
            </a:r>
            <a:r>
              <a:rPr lang="en-US" altLang="en-US" sz="2200" b="1" dirty="0">
                <a:solidFill>
                  <a:srgbClr val="00B050"/>
                </a:solidFill>
                <a:latin typeface="Arial" panose="020B0604020202020204" pitchFamily="34" charset="0"/>
              </a:rPr>
              <a:t>normal</a:t>
            </a:r>
            <a:r>
              <a:rPr lang="en-US" altLang="en-US" sz="2200" dirty="0">
                <a:solidFill>
                  <a:srgbClr val="00B050"/>
                </a:solidFill>
                <a:latin typeface="Arial" panose="020B0604020202020204" pitchFamily="34" charset="0"/>
              </a:rPr>
              <a:t>  </a:t>
            </a:r>
            <a:r>
              <a:rPr lang="en-US" altLang="en-US" sz="2200" dirty="0">
                <a:solidFill>
                  <a:schemeClr val="bg1"/>
                </a:solidFill>
                <a:latin typeface="Arial" panose="020B0604020202020204" pitchFamily="34" charset="0"/>
              </a:rPr>
              <a:t>=  the line perpendicular to the surface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</a:p>
          <a:p>
            <a:pPr algn="ctr" eaLnBrk="1" hangingPunct="1">
              <a:spcBef>
                <a:spcPts val="120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</a:rPr>
              <a:t>Law of Reflection     i  = r</a:t>
            </a:r>
            <a:endParaRPr lang="en-US" altLang="en-US" sz="22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32775" name="Picture 9" descr="strategy-01.eps">
            <a:extLst>
              <a:ext uri="{FF2B5EF4-FFF2-40B4-BE49-F238E27FC236}">
                <a16:creationId xmlns:a16="http://schemas.microsoft.com/office/drawing/2014/main" id="{7338B0AE-3CD5-4697-BC95-51CE5059E2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36513"/>
            <a:ext cx="1200150" cy="9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44D26F8-016B-4779-A5F4-2853466E77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6907" y="2218207"/>
            <a:ext cx="821874" cy="78762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6F0209C-8CBB-4E3A-A1A8-91AC14BF7F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16917" y="2218207"/>
            <a:ext cx="774853" cy="742566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Content Placeholder 7">
            <a:extLst>
              <a:ext uri="{FF2B5EF4-FFF2-40B4-BE49-F238E27FC236}">
                <a16:creationId xmlns:a16="http://schemas.microsoft.com/office/drawing/2014/main" id="{DEAD6B1C-0029-4C1A-9A32-E84637DCCB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28688"/>
            <a:ext cx="9144000" cy="5815012"/>
          </a:xfrm>
        </p:spPr>
        <p:txBody>
          <a:bodyPr/>
          <a:lstStyle/>
          <a:p>
            <a:pPr marL="450850" indent="-450850">
              <a:spcBef>
                <a:spcPts val="1800"/>
              </a:spcBef>
              <a:buFont typeface="Wingdings 2" panose="05020102010507070707" pitchFamily="18" charset="2"/>
              <a:buNone/>
            </a:pPr>
            <a:r>
              <a:rPr lang="en-US" alt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Diffuse</a:t>
            </a:r>
            <a:r>
              <a:rPr lang="en-US" alt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Reflection </a:t>
            </a:r>
            <a:endParaRPr lang="en-US" alt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0850" indent="-450850">
              <a:spcBef>
                <a:spcPts val="600"/>
              </a:spcBef>
              <a:buFont typeface="Wingdings 2" panose="05020102010507070707" pitchFamily="18" charset="2"/>
              <a:buNone/>
            </a:pPr>
            <a:r>
              <a:rPr lang="en-US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Reflection from a “rough” surface; </a:t>
            </a:r>
            <a:r>
              <a:rPr lang="en-US" altLang="en-US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i.e. the irregularities are large compared to the wavelength of the radiation.</a:t>
            </a:r>
            <a:endParaRPr lang="en-US" alt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0850" indent="-450850">
              <a:spcBef>
                <a:spcPts val="600"/>
              </a:spcBef>
              <a:buFont typeface="Wingdings 2" panose="05020102010507070707" pitchFamily="18" charset="2"/>
              <a:buNone/>
            </a:pP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altLang="en-US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Paper, cloth, sand … Rough, irregular surface</a:t>
            </a:r>
          </a:p>
        </p:txBody>
      </p:sp>
      <p:sp>
        <p:nvSpPr>
          <p:cNvPr id="33795" name="Slide Number Placeholder 5">
            <a:extLst>
              <a:ext uri="{FF2B5EF4-FFF2-40B4-BE49-F238E27FC236}">
                <a16:creationId xmlns:a16="http://schemas.microsoft.com/office/drawing/2014/main" id="{65552A52-4A12-4363-AD65-03F0343E8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D46F94D-E54B-443D-ACE0-77A390BE0489}" type="slidenum">
              <a:rPr lang="en-US" altLang="en-US" sz="1200">
                <a:solidFill>
                  <a:srgbClr val="BCBCBC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29</a:t>
            </a:fld>
            <a:endParaRPr lang="en-US" altLang="en-US" sz="1200" dirty="0">
              <a:solidFill>
                <a:srgbClr val="BCBCBC"/>
              </a:solidFill>
              <a:latin typeface="Arial" panose="020B0604020202020204" pitchFamily="34" charset="0"/>
            </a:endParaRPr>
          </a:p>
        </p:txBody>
      </p:sp>
      <p:sp>
        <p:nvSpPr>
          <p:cNvPr id="8" name="Title 6">
            <a:extLst>
              <a:ext uri="{FF2B5EF4-FFF2-40B4-BE49-F238E27FC236}">
                <a16:creationId xmlns:a16="http://schemas.microsoft.com/office/drawing/2014/main" id="{12CFC217-33DD-4AE6-85EB-59C63C993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6030"/>
            <a:ext cx="8229600" cy="69692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>
                <a:solidFill>
                  <a:srgbClr val="7030A0"/>
                </a:solidFill>
              </a:rPr>
              <a:t>Reflection</a:t>
            </a:r>
          </a:p>
        </p:txBody>
      </p:sp>
      <p:pic>
        <p:nvPicPr>
          <p:cNvPr id="33797" name="Picture 2">
            <a:extLst>
              <a:ext uri="{FF2B5EF4-FFF2-40B4-BE49-F238E27FC236}">
                <a16:creationId xmlns:a16="http://schemas.microsoft.com/office/drawing/2014/main" id="{239FADF3-1CB3-435F-8FB5-8805419C7B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" y="3643313"/>
            <a:ext cx="8920163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8C0121-58DE-44C6-9B4E-048A86F25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>
                <a:solidFill>
                  <a:srgbClr val="FFFF00"/>
                </a:solidFill>
              </a:rPr>
              <a:t>Are these images real?</a:t>
            </a:r>
            <a:br>
              <a:rPr lang="en-US" dirty="0">
                <a:solidFill>
                  <a:srgbClr val="FFFF0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What causes them?</a:t>
            </a:r>
          </a:p>
        </p:txBody>
      </p:sp>
      <p:sp>
        <p:nvSpPr>
          <p:cNvPr id="18435" name="Footer Placeholder 3">
            <a:extLst>
              <a:ext uri="{FF2B5EF4-FFF2-40B4-BE49-F238E27FC236}">
                <a16:creationId xmlns:a16="http://schemas.microsoft.com/office/drawing/2014/main" id="{E5190F6F-6A78-46F7-A175-CD366960E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>
                <a:solidFill>
                  <a:srgbClr val="BCBCBC"/>
                </a:solidFill>
                <a:latin typeface="Arial" panose="020B0604020202020204" pitchFamily="34" charset="0"/>
              </a:rPr>
              <a:t>Light</a:t>
            </a:r>
          </a:p>
        </p:txBody>
      </p:sp>
      <p:sp>
        <p:nvSpPr>
          <p:cNvPr id="18436" name="Slide Number Placeholder 4">
            <a:extLst>
              <a:ext uri="{FF2B5EF4-FFF2-40B4-BE49-F238E27FC236}">
                <a16:creationId xmlns:a16="http://schemas.microsoft.com/office/drawing/2014/main" id="{DF8DB515-7D36-4104-9E73-C430DDA2D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BED68FB-F418-481E-AE6B-4B263C5F7096}" type="slidenum">
              <a:rPr lang="en-US" altLang="en-US" sz="1200">
                <a:solidFill>
                  <a:srgbClr val="BCBCBC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en-US" altLang="en-US" sz="1200" dirty="0">
              <a:solidFill>
                <a:srgbClr val="BCBCBC"/>
              </a:solidFill>
              <a:latin typeface="Arial" panose="020B0604020202020204" pitchFamily="34" charset="0"/>
            </a:endParaRPr>
          </a:p>
        </p:txBody>
      </p:sp>
      <p:pic>
        <p:nvPicPr>
          <p:cNvPr id="18437" name="Picture 2">
            <a:extLst>
              <a:ext uri="{FF2B5EF4-FFF2-40B4-BE49-F238E27FC236}">
                <a16:creationId xmlns:a16="http://schemas.microsoft.com/office/drawing/2014/main" id="{C09257B3-A4EE-4332-A393-4A323C6559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8" y="1828800"/>
            <a:ext cx="5364162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3">
            <a:extLst>
              <a:ext uri="{FF2B5EF4-FFF2-40B4-BE49-F238E27FC236}">
                <a16:creationId xmlns:a16="http://schemas.microsoft.com/office/drawing/2014/main" id="{06DB4EFA-A3A8-4F0E-AF2E-29FCCE0EED1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05525" y="1824038"/>
            <a:ext cx="2409825" cy="44053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pic>
        <p:nvPicPr>
          <p:cNvPr id="18439" name="Picture 7" descr="warm_up-01.eps">
            <a:extLst>
              <a:ext uri="{FF2B5EF4-FFF2-40B4-BE49-F238E27FC236}">
                <a16:creationId xmlns:a16="http://schemas.microsoft.com/office/drawing/2014/main" id="{F9D68AC4-1265-45A3-85E7-6075CA6496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71438"/>
            <a:ext cx="122078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Content Placeholder 7">
            <a:extLst>
              <a:ext uri="{FF2B5EF4-FFF2-40B4-BE49-F238E27FC236}">
                <a16:creationId xmlns:a16="http://schemas.microsoft.com/office/drawing/2014/main" id="{4DF6D816-3F97-4A04-B622-917A0BC456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28688"/>
            <a:ext cx="9144000" cy="5815012"/>
          </a:xfrm>
        </p:spPr>
        <p:txBody>
          <a:bodyPr/>
          <a:lstStyle/>
          <a:p>
            <a:pPr marL="450850" indent="-450850" algn="ctr">
              <a:spcBef>
                <a:spcPts val="1800"/>
              </a:spcBef>
              <a:buFont typeface="Wingdings 2" panose="05020102010507070707" pitchFamily="18" charset="2"/>
              <a:buNone/>
            </a:pPr>
            <a:r>
              <a:rPr lang="en-US" altLang="en-US" sz="4000" b="1" dirty="0">
                <a:solidFill>
                  <a:srgbClr val="FFFF00"/>
                </a:solidFill>
              </a:rPr>
              <a:t>Specular versus Diffuse</a:t>
            </a:r>
            <a:r>
              <a:rPr lang="en-US" altLang="en-US" sz="4000" dirty="0">
                <a:solidFill>
                  <a:srgbClr val="FFFF00"/>
                </a:solidFill>
              </a:rPr>
              <a:t> Reflection </a:t>
            </a:r>
            <a:endParaRPr lang="en-US" altLang="en-US" sz="4000" dirty="0">
              <a:solidFill>
                <a:schemeClr val="bg1"/>
              </a:solidFill>
            </a:endParaRPr>
          </a:p>
          <a:p>
            <a:pPr marL="450850" indent="-450850">
              <a:spcBef>
                <a:spcPts val="600"/>
              </a:spcBef>
              <a:buFont typeface="Wingdings 2" panose="05020102010507070707" pitchFamily="18" charset="2"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	</a:t>
            </a:r>
            <a:endParaRPr lang="en-US" altLang="en-US" dirty="0">
              <a:solidFill>
                <a:srgbClr val="00B050"/>
              </a:solidFill>
            </a:endParaRPr>
          </a:p>
        </p:txBody>
      </p:sp>
      <p:sp>
        <p:nvSpPr>
          <p:cNvPr id="35843" name="Slide Number Placeholder 5">
            <a:extLst>
              <a:ext uri="{FF2B5EF4-FFF2-40B4-BE49-F238E27FC236}">
                <a16:creationId xmlns:a16="http://schemas.microsoft.com/office/drawing/2014/main" id="{C17C21C4-C5AA-4820-AA98-8E9889AD0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7B13A8B-F902-4E97-8CB9-EE4C6622729C}" type="slidenum">
              <a:rPr lang="en-US" altLang="en-US" sz="1200">
                <a:solidFill>
                  <a:srgbClr val="BCBCBC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30</a:t>
            </a:fld>
            <a:endParaRPr lang="en-US" altLang="en-US" sz="1200" dirty="0">
              <a:solidFill>
                <a:srgbClr val="BCBCBC"/>
              </a:solidFill>
              <a:latin typeface="Arial" panose="020B0604020202020204" pitchFamily="34" charset="0"/>
            </a:endParaRPr>
          </a:p>
        </p:txBody>
      </p:sp>
      <p:sp>
        <p:nvSpPr>
          <p:cNvPr id="8" name="Title 6">
            <a:extLst>
              <a:ext uri="{FF2B5EF4-FFF2-40B4-BE49-F238E27FC236}">
                <a16:creationId xmlns:a16="http://schemas.microsoft.com/office/drawing/2014/main" id="{75150E71-F55F-4235-B400-BBCA782CE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6030"/>
            <a:ext cx="8229600" cy="69692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>
                <a:solidFill>
                  <a:srgbClr val="7030A0"/>
                </a:solidFill>
              </a:rPr>
              <a:t>Reflection</a:t>
            </a:r>
          </a:p>
        </p:txBody>
      </p:sp>
      <p:pic>
        <p:nvPicPr>
          <p:cNvPr id="35845" name="Picture 6">
            <a:extLst>
              <a:ext uri="{FF2B5EF4-FFF2-40B4-BE49-F238E27FC236}">
                <a16:creationId xmlns:a16="http://schemas.microsoft.com/office/drawing/2014/main" id="{6A6A0166-C7A2-4122-9188-D757F49D89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" y="1721644"/>
            <a:ext cx="9053513" cy="341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4CF903B-1568-4B58-82C6-AFCB8471813F}"/>
              </a:ext>
            </a:extLst>
          </p:cNvPr>
          <p:cNvSpPr/>
          <p:nvPr/>
        </p:nvSpPr>
        <p:spPr>
          <a:xfrm>
            <a:off x="1096776" y="5456156"/>
            <a:ext cx="741741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0850" indent="-450850" algn="ctr">
              <a:spcBef>
                <a:spcPts val="1800"/>
              </a:spcBef>
              <a:buFont typeface="Wingdings 2" panose="05020102010507070707" pitchFamily="18" charset="2"/>
              <a:buNone/>
            </a:pPr>
            <a:r>
              <a:rPr 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http://somup.com/cFfeFEVp1h</a:t>
            </a:r>
            <a:r>
              <a:rPr 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sz="6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4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(2:45) 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Content Placeholder 7">
            <a:extLst>
              <a:ext uri="{FF2B5EF4-FFF2-40B4-BE49-F238E27FC236}">
                <a16:creationId xmlns:a16="http://schemas.microsoft.com/office/drawing/2014/main" id="{D80F412D-F0E5-499E-9595-D41C9243C5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28688"/>
            <a:ext cx="6600825" cy="5743575"/>
          </a:xfrm>
        </p:spPr>
        <p:txBody>
          <a:bodyPr/>
          <a:lstStyle/>
          <a:p>
            <a:pPr marL="136525" indent="0">
              <a:buFont typeface="Wingdings 2" panose="05020102010507070707" pitchFamily="18" charset="2"/>
              <a:buNone/>
            </a:pPr>
            <a:r>
              <a:rPr lang="en-US" alt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speed of the wave changes as it passes from one “medium” to another “medium.”  </a:t>
            </a:r>
          </a:p>
          <a:p>
            <a:pPr marL="136525" indent="0">
              <a:buFont typeface="Wingdings 2" panose="05020102010507070707" pitchFamily="18" charset="2"/>
              <a:buNone/>
            </a:pPr>
            <a:r>
              <a:rPr lang="en-US" alt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</a:t>
            </a:r>
            <a:r>
              <a:rPr lang="en-US" alt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transverse waves like </a:t>
            </a:r>
            <a:r>
              <a:rPr lang="en-US" altLang="en-US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 radiation</a:t>
            </a:r>
            <a:r>
              <a:rPr lang="en-US" alt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the more dense the medium (“</a:t>
            </a:r>
            <a:r>
              <a:rPr lang="en-US" alt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en-US" alt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”), the more the wave will slow down as it enters the </a:t>
            </a:r>
            <a:r>
              <a:rPr lang="en-US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denser</a:t>
            </a: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medium.</a:t>
            </a:r>
          </a:p>
          <a:p>
            <a:pPr marL="136525" indent="0">
              <a:buFont typeface="Wingdings 2" panose="05020102010507070707" pitchFamily="18" charset="2"/>
              <a:buNone/>
            </a:pP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Sound waves</a:t>
            </a: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actually speed up in more dense mediums.  Why?  </a:t>
            </a:r>
          </a:p>
          <a:p>
            <a:pPr marL="136525" indent="0">
              <a:buFont typeface="Wingdings 2" panose="05020102010507070707" pitchFamily="18" charset="2"/>
              <a:buNone/>
            </a:pPr>
            <a:r>
              <a:rPr lang="en-US" altLang="en-US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altLang="en-US" sz="24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They are longitudinal waves &amp; travel by compressions &amp; rarefactions.</a:t>
            </a:r>
            <a:r>
              <a:rPr lang="en-US" altLang="en-US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136525" indent="0">
              <a:buFont typeface="Wingdings 2" panose="05020102010507070707" pitchFamily="18" charset="2"/>
              <a:buNone/>
            </a:pPr>
            <a:endParaRPr lang="en-US" altLang="en-US" dirty="0">
              <a:solidFill>
                <a:srgbClr val="C00000"/>
              </a:solidFill>
            </a:endParaRPr>
          </a:p>
          <a:p>
            <a:pPr marL="450850" lvl="1" indent="-450850">
              <a:buFont typeface="Wingdings 2" panose="05020102010507070707" pitchFamily="18" charset="2"/>
              <a:buNone/>
            </a:pPr>
            <a:endParaRPr lang="en-US" altLang="en-US" dirty="0">
              <a:solidFill>
                <a:srgbClr val="7030A0"/>
              </a:solidFill>
            </a:endParaRPr>
          </a:p>
        </p:txBody>
      </p:sp>
      <p:sp>
        <p:nvSpPr>
          <p:cNvPr id="36867" name="Slide Number Placeholder 5">
            <a:extLst>
              <a:ext uri="{FF2B5EF4-FFF2-40B4-BE49-F238E27FC236}">
                <a16:creationId xmlns:a16="http://schemas.microsoft.com/office/drawing/2014/main" id="{FBD193E6-4B79-4970-8437-33519B032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5699804-CB49-49ED-A8A9-894F92049231}" type="slidenum">
              <a:rPr lang="en-US" altLang="en-US" sz="1200">
                <a:solidFill>
                  <a:srgbClr val="BCBCBC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31</a:t>
            </a:fld>
            <a:endParaRPr lang="en-US" altLang="en-US" sz="1200" dirty="0">
              <a:solidFill>
                <a:srgbClr val="BCBCBC"/>
              </a:solidFill>
              <a:latin typeface="Arial" panose="020B0604020202020204" pitchFamily="34" charset="0"/>
            </a:endParaRPr>
          </a:p>
        </p:txBody>
      </p:sp>
      <p:sp>
        <p:nvSpPr>
          <p:cNvPr id="8" name="Title 6">
            <a:extLst>
              <a:ext uri="{FF2B5EF4-FFF2-40B4-BE49-F238E27FC236}">
                <a16:creationId xmlns:a16="http://schemas.microsoft.com/office/drawing/2014/main" id="{124E7BD2-C772-4D32-9118-07BAB6B79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6030"/>
            <a:ext cx="8229600" cy="69692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6000" dirty="0">
                <a:solidFill>
                  <a:srgbClr val="FFFF00"/>
                </a:solidFill>
              </a:rPr>
              <a:t>Refraction</a:t>
            </a:r>
          </a:p>
        </p:txBody>
      </p:sp>
      <p:pic>
        <p:nvPicPr>
          <p:cNvPr id="36869" name="Picture 3">
            <a:extLst>
              <a:ext uri="{FF2B5EF4-FFF2-40B4-BE49-F238E27FC236}">
                <a16:creationId xmlns:a16="http://schemas.microsoft.com/office/drawing/2014/main" id="{0CF70F08-9569-4689-9E12-6B57370CDE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9388" y="1452563"/>
            <a:ext cx="2409825" cy="440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7">
            <a:extLst>
              <a:ext uri="{FF2B5EF4-FFF2-40B4-BE49-F238E27FC236}">
                <a16:creationId xmlns:a16="http://schemas.microsoft.com/office/drawing/2014/main" id="{1A049D9B-255A-4E5B-8D19-BF4CFFFAB2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42950"/>
            <a:ext cx="9144000" cy="6000750"/>
          </a:xfrm>
        </p:spPr>
        <p:txBody>
          <a:bodyPr/>
          <a:lstStyle/>
          <a:p>
            <a:pPr marL="0" indent="0">
              <a:spcBef>
                <a:spcPts val="600"/>
              </a:spcBef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n-US" sz="3600" b="1" dirty="0">
                <a:solidFill>
                  <a:srgbClr val="0000FF"/>
                </a:solidFill>
                <a:latin typeface="Times New Roman"/>
              </a:rPr>
              <a:t>Some practical examples of refraction:</a:t>
            </a:r>
          </a:p>
          <a:p>
            <a:pPr marL="457200" indent="-228600">
              <a:spcBef>
                <a:spcPts val="120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§"/>
              <a:tabLst>
                <a:tab pos="1028700" algn="l"/>
              </a:tabLst>
              <a:defRPr/>
            </a:pPr>
            <a:r>
              <a:rPr lang="en-US" b="1" dirty="0">
                <a:solidFill>
                  <a:srgbClr val="000000"/>
                </a:solidFill>
                <a:latin typeface="Times New Roman"/>
              </a:rPr>
              <a:t>The sun’s shape is distorted along the horizon.</a:t>
            </a:r>
            <a:endParaRPr lang="en-US" dirty="0">
              <a:latin typeface="Times New Roman"/>
              <a:ea typeface="Times New Roman"/>
            </a:endParaRPr>
          </a:p>
          <a:p>
            <a:pPr marL="457200" indent="-228600">
              <a:spcBef>
                <a:spcPts val="120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§"/>
              <a:tabLst>
                <a:tab pos="1028700" algn="l"/>
              </a:tabLst>
              <a:defRPr/>
            </a:pP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Mirages</a:t>
            </a:r>
            <a:r>
              <a:rPr lang="en-US" b="1" dirty="0">
                <a:solidFill>
                  <a:srgbClr val="000000"/>
                </a:solidFill>
                <a:latin typeface="Times New Roman"/>
              </a:rPr>
              <a:t> – </a:t>
            </a:r>
            <a:r>
              <a:rPr lang="en-US" b="1" dirty="0">
                <a:solidFill>
                  <a:srgbClr val="FF0000"/>
                </a:solidFill>
                <a:latin typeface="Times New Roman"/>
              </a:rPr>
              <a:t>Refraction of sky light through warmer and less dense air near the surface of the earth or road (</a:t>
            </a:r>
            <a:r>
              <a:rPr lang="en-US" altLang="en-US" sz="2800" dirty="0">
                <a:solidFill>
                  <a:srgbClr val="000000"/>
                </a:solidFill>
                <a:ea typeface="Times New Roman" panose="02020603050405020304" pitchFamily="18" charset="0"/>
                <a:cs typeface="Minion-Regular" charset="0"/>
              </a:rPr>
              <a:t>light travels faster than in cooler, more dense air)</a:t>
            </a:r>
            <a:r>
              <a:rPr lang="en-US" b="1" dirty="0">
                <a:solidFill>
                  <a:srgbClr val="FF0000"/>
                </a:solidFill>
                <a:latin typeface="Times New Roman"/>
              </a:rPr>
              <a:t>.</a:t>
            </a:r>
          </a:p>
          <a:p>
            <a:pPr marL="0" lvl="1" indent="0">
              <a:buFont typeface="Wingdings 2" panose="05020102010507070707" pitchFamily="18" charset="2"/>
              <a:buNone/>
              <a:defRPr/>
            </a:pP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7891" name="Slide Number Placeholder 5">
            <a:extLst>
              <a:ext uri="{FF2B5EF4-FFF2-40B4-BE49-F238E27FC236}">
                <a16:creationId xmlns:a16="http://schemas.microsoft.com/office/drawing/2014/main" id="{8DAD16D4-4E86-46A6-8940-B84651F20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E6CCF2E-3BF5-425F-9C7C-8CA95D77F709}" type="slidenum">
              <a:rPr lang="en-US" altLang="en-US" sz="1200">
                <a:solidFill>
                  <a:srgbClr val="BCBCBC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32</a:t>
            </a:fld>
            <a:endParaRPr lang="en-US" altLang="en-US" sz="1200" dirty="0">
              <a:solidFill>
                <a:srgbClr val="BCBCBC"/>
              </a:solidFill>
              <a:latin typeface="Arial" panose="020B0604020202020204" pitchFamily="34" charset="0"/>
            </a:endParaRPr>
          </a:p>
        </p:txBody>
      </p:sp>
      <p:sp>
        <p:nvSpPr>
          <p:cNvPr id="8" name="Title 6">
            <a:extLst>
              <a:ext uri="{FF2B5EF4-FFF2-40B4-BE49-F238E27FC236}">
                <a16:creationId xmlns:a16="http://schemas.microsoft.com/office/drawing/2014/main" id="{191C4B7B-A8A8-447A-8C9F-F9594BBF3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6030"/>
            <a:ext cx="8229600" cy="69692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>
                <a:solidFill>
                  <a:srgbClr val="FFFF00"/>
                </a:solidFill>
              </a:rPr>
              <a:t>Refraction</a:t>
            </a:r>
          </a:p>
        </p:txBody>
      </p:sp>
      <p:pic>
        <p:nvPicPr>
          <p:cNvPr id="37893" name="Picture 2">
            <a:extLst>
              <a:ext uri="{FF2B5EF4-FFF2-40B4-BE49-F238E27FC236}">
                <a16:creationId xmlns:a16="http://schemas.microsoft.com/office/drawing/2014/main" id="{B154D7EF-D8F1-4C39-9137-EC403C6878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3743325"/>
            <a:ext cx="8801100" cy="277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A3D4324-7D1E-3196-62D6-1848C79CB17A}"/>
              </a:ext>
            </a:extLst>
          </p:cNvPr>
          <p:cNvSpPr txBox="1"/>
          <p:nvPr/>
        </p:nvSpPr>
        <p:spPr>
          <a:xfrm>
            <a:off x="7915274" y="3787894"/>
            <a:ext cx="852805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Light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054771F-DB5E-4AAD-96AE-AB9CAE5E8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4975" y="0"/>
            <a:ext cx="3629025" cy="11144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FFFF00"/>
                </a:solidFill>
              </a:rPr>
              <a:t>Refraction</a:t>
            </a:r>
          </a:p>
        </p:txBody>
      </p:sp>
      <p:sp>
        <p:nvSpPr>
          <p:cNvPr id="38915" name="Slide Number Placeholder 5">
            <a:extLst>
              <a:ext uri="{FF2B5EF4-FFF2-40B4-BE49-F238E27FC236}">
                <a16:creationId xmlns:a16="http://schemas.microsoft.com/office/drawing/2014/main" id="{06DE5B5B-2E50-4A5F-A187-C21724D69D2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EDEB264-CED8-4C57-B98A-FDE17E60D263}" type="slidenum">
              <a:rPr lang="en-US" altLang="en-US" sz="1200">
                <a:solidFill>
                  <a:srgbClr val="BCBCBC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33</a:t>
            </a:fld>
            <a:endParaRPr lang="en-US" altLang="en-US" sz="1200" dirty="0">
              <a:solidFill>
                <a:srgbClr val="BCBCBC"/>
              </a:solidFill>
              <a:latin typeface="Arial" panose="020B0604020202020204" pitchFamily="34" charset="0"/>
            </a:endParaRPr>
          </a:p>
        </p:txBody>
      </p:sp>
      <p:pic>
        <p:nvPicPr>
          <p:cNvPr id="38916" name="Picture 7">
            <a:extLst>
              <a:ext uri="{FF2B5EF4-FFF2-40B4-BE49-F238E27FC236}">
                <a16:creationId xmlns:a16="http://schemas.microsoft.com/office/drawing/2014/main" id="{20DF3C94-D34B-45F8-9A1B-00C191FF1A0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00125" y="587375"/>
            <a:ext cx="7258050" cy="4276725"/>
          </a:xfrm>
          <a:noFill/>
        </p:spPr>
      </p:pic>
      <p:sp>
        <p:nvSpPr>
          <p:cNvPr id="38917" name="Rectangle 2">
            <a:extLst>
              <a:ext uri="{FF2B5EF4-FFF2-40B4-BE49-F238E27FC236}">
                <a16:creationId xmlns:a16="http://schemas.microsoft.com/office/drawing/2014/main" id="{F50262B6-B28C-45CE-A0A6-A67CA5E12A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8" y="4999038"/>
            <a:ext cx="8786812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spcBef>
                <a:spcPts val="1200"/>
              </a:spcBef>
              <a:buClrTx/>
              <a:buSzTx/>
              <a:buFontTx/>
              <a:buNone/>
            </a:pPr>
            <a:r>
              <a:rPr lang="en-US" altLang="en-US" sz="2200" b="1" dirty="0">
                <a:solidFill>
                  <a:srgbClr val="FF0000"/>
                </a:solidFill>
                <a:latin typeface="Arial" panose="020B0604020202020204" pitchFamily="34" charset="0"/>
              </a:rPr>
              <a:t>i</a:t>
            </a:r>
            <a:r>
              <a:rPr lang="en-US" altLang="en-US" sz="2200" dirty="0">
                <a:solidFill>
                  <a:schemeClr val="bg1"/>
                </a:solidFill>
                <a:latin typeface="Arial" panose="020B0604020202020204" pitchFamily="34" charset="0"/>
              </a:rPr>
              <a:t>  =  the angle of incidence (</a:t>
            </a:r>
            <a:r>
              <a:rPr lang="en-US" altLang="en-US" sz="22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made in relation to the surface normal</a:t>
            </a:r>
            <a:r>
              <a:rPr lang="en-US" altLang="en-US" sz="2200" dirty="0">
                <a:solidFill>
                  <a:schemeClr val="bg1"/>
                </a:solidFill>
                <a:latin typeface="Arial" panose="020B0604020202020204" pitchFamily="34" charset="0"/>
              </a:rPr>
              <a:t>)</a:t>
            </a:r>
          </a:p>
          <a:p>
            <a:pPr eaLnBrk="1" hangingPunct="1">
              <a:spcBef>
                <a:spcPts val="1200"/>
              </a:spcBef>
              <a:buClrTx/>
              <a:buSzTx/>
              <a:buFontTx/>
              <a:buNone/>
            </a:pPr>
            <a:r>
              <a:rPr lang="en-US" altLang="en-US" sz="2200" b="1" dirty="0">
                <a:solidFill>
                  <a:srgbClr val="0070C0"/>
                </a:solidFill>
                <a:latin typeface="Arial" panose="020B0604020202020204" pitchFamily="34" charset="0"/>
              </a:rPr>
              <a:t>t</a:t>
            </a:r>
            <a:r>
              <a:rPr lang="en-US" altLang="en-US" sz="2200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200" dirty="0">
                <a:solidFill>
                  <a:schemeClr val="bg1"/>
                </a:solidFill>
                <a:latin typeface="Arial" panose="020B0604020202020204" pitchFamily="34" charset="0"/>
              </a:rPr>
              <a:t> =  the angle of refraction (</a:t>
            </a:r>
            <a:r>
              <a:rPr lang="en-US" altLang="en-US" sz="22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made in relation to the surface normal</a:t>
            </a:r>
            <a:r>
              <a:rPr lang="en-US" altLang="en-US" sz="2200" dirty="0">
                <a:solidFill>
                  <a:schemeClr val="bg1"/>
                </a:solidFill>
                <a:latin typeface="Arial" panose="020B0604020202020204" pitchFamily="34" charset="0"/>
              </a:rPr>
              <a:t>)</a:t>
            </a:r>
          </a:p>
          <a:p>
            <a:pPr eaLnBrk="1" hangingPunct="1">
              <a:spcBef>
                <a:spcPts val="1200"/>
              </a:spcBef>
              <a:buClrTx/>
              <a:buSzTx/>
              <a:buFontTx/>
              <a:buNone/>
            </a:pPr>
            <a:r>
              <a:rPr lang="en-US" altLang="en-US" sz="2200" dirty="0">
                <a:solidFill>
                  <a:srgbClr val="00B050"/>
                </a:solidFill>
                <a:latin typeface="Arial" panose="020B0604020202020204" pitchFamily="34" charset="0"/>
              </a:rPr>
              <a:t>surface </a:t>
            </a:r>
            <a:r>
              <a:rPr lang="en-US" altLang="en-US" sz="2200" b="1" dirty="0">
                <a:solidFill>
                  <a:srgbClr val="00B050"/>
                </a:solidFill>
                <a:latin typeface="Arial" panose="020B0604020202020204" pitchFamily="34" charset="0"/>
              </a:rPr>
              <a:t>normal</a:t>
            </a:r>
            <a:r>
              <a:rPr lang="en-US" altLang="en-US" sz="2200" dirty="0">
                <a:solidFill>
                  <a:srgbClr val="00B050"/>
                </a:solidFill>
                <a:latin typeface="Arial" panose="020B0604020202020204" pitchFamily="34" charset="0"/>
              </a:rPr>
              <a:t>  </a:t>
            </a:r>
            <a:r>
              <a:rPr lang="en-US" altLang="en-US" sz="2200" dirty="0">
                <a:solidFill>
                  <a:schemeClr val="bg1"/>
                </a:solidFill>
                <a:latin typeface="Arial" panose="020B0604020202020204" pitchFamily="34" charset="0"/>
              </a:rPr>
              <a:t>=  the line perpendicular to the surface</a:t>
            </a:r>
          </a:p>
        </p:txBody>
      </p:sp>
      <p:pic>
        <p:nvPicPr>
          <p:cNvPr id="38918" name="Picture 9" descr="strategy-01.eps">
            <a:extLst>
              <a:ext uri="{FF2B5EF4-FFF2-40B4-BE49-F238E27FC236}">
                <a16:creationId xmlns:a16="http://schemas.microsoft.com/office/drawing/2014/main" id="{124214D5-3EDF-4F92-B162-A983981F35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36513"/>
            <a:ext cx="1200150" cy="9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5">
            <a:extLst>
              <a:ext uri="{FF2B5EF4-FFF2-40B4-BE49-F238E27FC236}">
                <a16:creationId xmlns:a16="http://schemas.microsoft.com/office/drawing/2014/main" id="{8A174DEC-6148-43C6-A6EE-0520D98271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" y="3797300"/>
            <a:ext cx="8686800" cy="2652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dirty="0">
                <a:solidFill>
                  <a:srgbClr val="0070C0"/>
                </a:solidFill>
              </a:rPr>
              <a:t>Media that light can pass through are categorized by density and given an index of refraction (n).</a:t>
            </a:r>
          </a:p>
          <a:p>
            <a:pPr eaLnBrk="1" hangingPunct="1">
              <a:buFontTx/>
              <a:buNone/>
            </a:pPr>
            <a:r>
              <a:rPr lang="en-US" altLang="en-US" dirty="0">
                <a:solidFill>
                  <a:srgbClr val="000000"/>
                </a:solidFill>
              </a:rPr>
              <a:t>As the </a:t>
            </a:r>
            <a:r>
              <a:rPr lang="en-US" altLang="en-US" dirty="0">
                <a:solidFill>
                  <a:srgbClr val="FF0000"/>
                </a:solidFill>
              </a:rPr>
              <a:t>index of refraction (n) </a:t>
            </a:r>
            <a:r>
              <a:rPr lang="en-US" altLang="en-US" dirty="0">
                <a:solidFill>
                  <a:srgbClr val="000000"/>
                </a:solidFill>
              </a:rPr>
              <a:t>value increases, the optical </a:t>
            </a:r>
            <a:r>
              <a:rPr lang="en-US" altLang="en-US" dirty="0">
                <a:solidFill>
                  <a:srgbClr val="FF0000"/>
                </a:solidFill>
              </a:rPr>
              <a:t>density</a:t>
            </a:r>
            <a:r>
              <a:rPr lang="en-US" altLang="en-US" dirty="0">
                <a:solidFill>
                  <a:srgbClr val="000000"/>
                </a:solidFill>
              </a:rPr>
              <a:t> increases, and the </a:t>
            </a:r>
            <a:r>
              <a:rPr lang="en-US" altLang="en-US" dirty="0">
                <a:solidFill>
                  <a:srgbClr val="7030A0"/>
                </a:solidFill>
              </a:rPr>
              <a:t>speed of light in that material decreases</a:t>
            </a:r>
            <a:r>
              <a:rPr lang="en-US" altLang="en-US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39939" name="Slide Number Placeholder 2">
            <a:extLst>
              <a:ext uri="{FF2B5EF4-FFF2-40B4-BE49-F238E27FC236}">
                <a16:creationId xmlns:a16="http://schemas.microsoft.com/office/drawing/2014/main" id="{CD7F0CFC-50F9-403B-BF27-4117B1451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73913" y="6376988"/>
            <a:ext cx="1905000" cy="457200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6765335-97C5-4255-85E3-C86D739067EF}" type="slidenum"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34</a:t>
            </a:fld>
            <a:endParaRPr lang="en-US" altLang="en-US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39940" name="Picture 2" descr="u14l1c3">
            <a:extLst>
              <a:ext uri="{FF2B5EF4-FFF2-40B4-BE49-F238E27FC236}">
                <a16:creationId xmlns:a16="http://schemas.microsoft.com/office/drawing/2014/main" id="{9748FA44-0DD4-436F-9F24-D740E0F428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013" y="823913"/>
            <a:ext cx="6843712" cy="279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itle 6">
            <a:extLst>
              <a:ext uri="{FF2B5EF4-FFF2-40B4-BE49-F238E27FC236}">
                <a16:creationId xmlns:a16="http://schemas.microsoft.com/office/drawing/2014/main" id="{816D961C-FFB5-4B47-A6DB-6ED1569BE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5863" y="0"/>
            <a:ext cx="7258050" cy="61436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>
                <a:solidFill>
                  <a:srgbClr val="FFFF00"/>
                </a:solidFill>
              </a:rPr>
              <a:t>Refraction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7C6BA04-6E16-4934-8B07-20AA5C485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4975" y="1"/>
            <a:ext cx="3629025" cy="5842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>
                <a:solidFill>
                  <a:srgbClr val="FFFF00"/>
                </a:solidFill>
              </a:rPr>
              <a:t>Refraction</a:t>
            </a:r>
          </a:p>
        </p:txBody>
      </p:sp>
      <p:sp>
        <p:nvSpPr>
          <p:cNvPr id="40963" name="Slide Number Placeholder 5">
            <a:extLst>
              <a:ext uri="{FF2B5EF4-FFF2-40B4-BE49-F238E27FC236}">
                <a16:creationId xmlns:a16="http://schemas.microsoft.com/office/drawing/2014/main" id="{FDF94500-312B-4D48-843D-83DFD886020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65E5EAA-CA92-4506-A595-D3BBD8310D1F}" type="slidenum">
              <a:rPr lang="en-US" altLang="en-US" sz="1200">
                <a:solidFill>
                  <a:srgbClr val="BCBCBC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35</a:t>
            </a:fld>
            <a:endParaRPr lang="en-US" altLang="en-US" sz="1200" dirty="0">
              <a:solidFill>
                <a:srgbClr val="BCBCBC"/>
              </a:solidFill>
              <a:latin typeface="Arial" panose="020B0604020202020204" pitchFamily="34" charset="0"/>
            </a:endParaRPr>
          </a:p>
        </p:txBody>
      </p:sp>
      <p:sp>
        <p:nvSpPr>
          <p:cNvPr id="40964" name="Rectangle 2">
            <a:extLst>
              <a:ext uri="{FF2B5EF4-FFF2-40B4-BE49-F238E27FC236}">
                <a16:creationId xmlns:a16="http://schemas.microsoft.com/office/drawing/2014/main" id="{1C4EBF15-9EE2-4499-9828-BF91D01200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" y="669925"/>
            <a:ext cx="8786813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Light slows down when entering a </a:t>
            </a:r>
            <a:r>
              <a:rPr lang="en-US" altLang="en-US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MORE DENSE 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medium (higher “n”) and it bends toward the normal.</a:t>
            </a: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en-US" alt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Light speeds up when entering a </a:t>
            </a:r>
            <a:r>
              <a:rPr lang="en-US" alt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 DENSE 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medium (lower “n”) and it bends away from the normal.</a:t>
            </a: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65" name="Picture 2">
            <a:extLst>
              <a:ext uri="{FF2B5EF4-FFF2-40B4-BE49-F238E27FC236}">
                <a16:creationId xmlns:a16="http://schemas.microsoft.com/office/drawing/2014/main" id="{921331AF-2242-4FC7-B91F-6256ED9C72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861"/>
          <a:stretch>
            <a:fillRect/>
          </a:stretch>
        </p:blipFill>
        <p:spPr bwMode="auto">
          <a:xfrm>
            <a:off x="4332288" y="2686050"/>
            <a:ext cx="4748212" cy="375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61BFDAD-99B5-4D3F-9E80-56C910CE6561}"/>
              </a:ext>
            </a:extLst>
          </p:cNvPr>
          <p:cNvGraphicFramePr>
            <a:graphicFrameLocks noGrp="1"/>
          </p:cNvGraphicFramePr>
          <p:nvPr/>
        </p:nvGraphicFramePr>
        <p:xfrm>
          <a:off x="257175" y="2600325"/>
          <a:ext cx="3957638" cy="4130678"/>
        </p:xfrm>
        <a:graphic>
          <a:graphicData uri="http://schemas.openxmlformats.org/drawingml/2006/table">
            <a:tbl>
              <a:tblPr/>
              <a:tblGrid>
                <a:gridCol w="22431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5798">
                <a:tc>
                  <a:txBody>
                    <a:bodyPr/>
                    <a:lstStyle>
                      <a:lvl1pPr marL="63500" algn="l" eaLnBrk="0" hangingPunct="0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Book Antiqua" pitchFamily="18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Book Antiqua" pitchFamily="18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Book Antiqua" pitchFamily="18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Book Antiqua" pitchFamily="18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Book Antiqu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Book Antiqu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Book Antiqu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Book Antiqu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Book Antiqua" pitchFamily="18" charset="0"/>
                        </a:defRPr>
                      </a:lvl9pPr>
                    </a:lstStyle>
                    <a:p>
                      <a:pPr marL="6350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</a:rPr>
                        <a:t>SUBSTANCE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>
                      <a:lvl1pPr marL="63500" algn="l" eaLnBrk="0" hangingPunct="0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Book Antiqua" pitchFamily="18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Book Antiqua" pitchFamily="18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Book Antiqua" pitchFamily="18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Book Antiqua" pitchFamily="18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Book Antiqu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Book Antiqu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Book Antiqu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Book Antiqu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Book Antiqua" pitchFamily="18" charset="0"/>
                        </a:defRPr>
                      </a:lvl9pPr>
                    </a:lstStyle>
                    <a:p>
                      <a:pPr marL="635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</a:rPr>
                        <a:t>INDEX of Refraction (</a:t>
                      </a: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</a:rPr>
                        <a:t>n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</a:rPr>
                        <a:t>)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488">
                <a:tc>
                  <a:txBody>
                    <a:bodyPr/>
                    <a:lstStyle>
                      <a:lvl1pPr marL="63500" algn="l" eaLnBrk="0" hangingPunct="0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Book Antiqua" pitchFamily="18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Book Antiqua" pitchFamily="18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Book Antiqua" pitchFamily="18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Book Antiqua" pitchFamily="18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Book Antiqu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Book Antiqu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Book Antiqu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Book Antiqu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Book Antiqua" pitchFamily="18" charset="0"/>
                        </a:defRPr>
                      </a:lvl9pPr>
                    </a:lstStyle>
                    <a:p>
                      <a:pPr marL="6350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</a:rPr>
                        <a:t>Vacuum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>
                      <a:lvl1pPr marL="63500" algn="l" eaLnBrk="0" hangingPunct="0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Book Antiqua" pitchFamily="18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Book Antiqua" pitchFamily="18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Book Antiqua" pitchFamily="18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Book Antiqua" pitchFamily="18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Book Antiqu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Book Antiqu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Book Antiqu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Book Antiqu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Book Antiqua" pitchFamily="18" charset="0"/>
                        </a:defRPr>
                      </a:lvl9pPr>
                    </a:lstStyle>
                    <a:p>
                      <a:pPr marL="6350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</a:rPr>
                        <a:t>1.0000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4488">
                <a:tc>
                  <a:txBody>
                    <a:bodyPr/>
                    <a:lstStyle>
                      <a:lvl1pPr marL="63500" algn="l" eaLnBrk="0" hangingPunct="0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Book Antiqua" pitchFamily="18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Book Antiqua" pitchFamily="18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Book Antiqua" pitchFamily="18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Book Antiqua" pitchFamily="18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Book Antiqu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Book Antiqu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Book Antiqu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Book Antiqu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Book Antiqua" pitchFamily="18" charset="0"/>
                        </a:defRPr>
                      </a:lvl9pPr>
                    </a:lstStyle>
                    <a:p>
                      <a:pPr marL="6350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</a:rPr>
                        <a:t>Air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>
                      <a:lvl1pPr marL="63500" algn="l" eaLnBrk="0" hangingPunct="0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Book Antiqua" pitchFamily="18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Book Antiqua" pitchFamily="18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Book Antiqua" pitchFamily="18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Book Antiqua" pitchFamily="18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Book Antiqu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Book Antiqu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Book Antiqu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Book Antiqu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Book Antiqua" pitchFamily="18" charset="0"/>
                        </a:defRPr>
                      </a:lvl9pPr>
                    </a:lstStyle>
                    <a:p>
                      <a:pPr marL="6350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</a:rPr>
                        <a:t>1.0003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4488">
                <a:tc>
                  <a:txBody>
                    <a:bodyPr/>
                    <a:lstStyle>
                      <a:lvl1pPr marL="63500" algn="l" eaLnBrk="0" hangingPunct="0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Book Antiqua" pitchFamily="18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Book Antiqua" pitchFamily="18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Book Antiqua" pitchFamily="18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Book Antiqua" pitchFamily="18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Book Antiqu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Book Antiqu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Book Antiqu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Book Antiqu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Book Antiqua" pitchFamily="18" charset="0"/>
                        </a:defRPr>
                      </a:lvl9pPr>
                    </a:lstStyle>
                    <a:p>
                      <a:pPr marL="6350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</a:rPr>
                        <a:t>Ice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>
                      <a:lvl1pPr marL="63500" algn="l" eaLnBrk="0" hangingPunct="0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Book Antiqua" pitchFamily="18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Book Antiqua" pitchFamily="18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Book Antiqua" pitchFamily="18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Book Antiqua" pitchFamily="18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Book Antiqu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Book Antiqu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Book Antiqu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Book Antiqu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Book Antiqua" pitchFamily="18" charset="0"/>
                        </a:defRPr>
                      </a:lvl9pPr>
                    </a:lstStyle>
                    <a:p>
                      <a:pPr marL="6350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</a:rPr>
                        <a:t>1.309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4488">
                <a:tc>
                  <a:txBody>
                    <a:bodyPr/>
                    <a:lstStyle>
                      <a:lvl1pPr marL="63500" algn="l" eaLnBrk="0" hangingPunct="0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Book Antiqua" pitchFamily="18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Book Antiqua" pitchFamily="18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Book Antiqua" pitchFamily="18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Book Antiqua" pitchFamily="18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Book Antiqu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Book Antiqu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Book Antiqu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Book Antiqu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Book Antiqua" pitchFamily="18" charset="0"/>
                        </a:defRPr>
                      </a:lvl9pPr>
                    </a:lstStyle>
                    <a:p>
                      <a:pPr marL="6350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</a:rPr>
                        <a:t>Water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>
                      <a:lvl1pPr marL="63500" algn="l" eaLnBrk="0" hangingPunct="0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Book Antiqua" pitchFamily="18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Book Antiqua" pitchFamily="18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Book Antiqua" pitchFamily="18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Book Antiqua" pitchFamily="18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Book Antiqu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Book Antiqu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Book Antiqu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Book Antiqu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Book Antiqua" pitchFamily="18" charset="0"/>
                        </a:defRPr>
                      </a:lvl9pPr>
                    </a:lstStyle>
                    <a:p>
                      <a:pPr marL="6350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</a:rPr>
                        <a:t>1.33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4488">
                <a:tc>
                  <a:txBody>
                    <a:bodyPr/>
                    <a:lstStyle>
                      <a:lvl1pPr marL="63500" algn="l" eaLnBrk="0" hangingPunct="0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Book Antiqua" pitchFamily="18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Book Antiqua" pitchFamily="18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Book Antiqua" pitchFamily="18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Book Antiqua" pitchFamily="18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Book Antiqu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Book Antiqu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Book Antiqu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Book Antiqu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Book Antiqua" pitchFamily="18" charset="0"/>
                        </a:defRPr>
                      </a:lvl9pPr>
                    </a:lstStyle>
                    <a:p>
                      <a:pPr marL="6350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</a:rPr>
                        <a:t>Ethyl alcohol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>
                      <a:lvl1pPr marL="63500" algn="l" eaLnBrk="0" hangingPunct="0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Book Antiqua" pitchFamily="18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Book Antiqua" pitchFamily="18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Book Antiqua" pitchFamily="18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Book Antiqua" pitchFamily="18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Book Antiqu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Book Antiqu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Book Antiqu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Book Antiqu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Book Antiqua" pitchFamily="18" charset="0"/>
                        </a:defRPr>
                      </a:lvl9pPr>
                    </a:lstStyle>
                    <a:p>
                      <a:pPr marL="6350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</a:rPr>
                        <a:t>1.36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4488">
                <a:tc>
                  <a:txBody>
                    <a:bodyPr/>
                    <a:lstStyle>
                      <a:lvl1pPr marL="63500" algn="l" eaLnBrk="0" hangingPunct="0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Book Antiqua" pitchFamily="18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Book Antiqua" pitchFamily="18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Book Antiqua" pitchFamily="18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Book Antiqua" pitchFamily="18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Book Antiqu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Book Antiqu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Book Antiqu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Book Antiqu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Book Antiqua" pitchFamily="18" charset="0"/>
                        </a:defRPr>
                      </a:lvl9pPr>
                    </a:lstStyle>
                    <a:p>
                      <a:pPr marL="6350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</a:rPr>
                        <a:t>Glass (fused quartz)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>
                      <a:lvl1pPr marL="63500" algn="l" eaLnBrk="0" hangingPunct="0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Book Antiqua" pitchFamily="18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Book Antiqua" pitchFamily="18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Book Antiqua" pitchFamily="18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Book Antiqua" pitchFamily="18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Book Antiqu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Book Antiqu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Book Antiqu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Book Antiqu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Book Antiqua" pitchFamily="18" charset="0"/>
                        </a:defRPr>
                      </a:lvl9pPr>
                    </a:lstStyle>
                    <a:p>
                      <a:pPr marL="6350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</a:rPr>
                        <a:t>1.46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4488">
                <a:tc>
                  <a:txBody>
                    <a:bodyPr/>
                    <a:lstStyle>
                      <a:lvl1pPr marL="63500" algn="l" eaLnBrk="0" hangingPunct="0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Book Antiqua" pitchFamily="18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Book Antiqua" pitchFamily="18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Book Antiqua" pitchFamily="18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Book Antiqua" pitchFamily="18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Book Antiqu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Book Antiqu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Book Antiqu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Book Antiqu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Book Antiqua" pitchFamily="18" charset="0"/>
                        </a:defRPr>
                      </a:lvl9pPr>
                    </a:lstStyle>
                    <a:p>
                      <a:pPr marL="6350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</a:rPr>
                        <a:t>Glass (crown)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>
                      <a:lvl1pPr marL="63500" algn="l" eaLnBrk="0" hangingPunct="0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Book Antiqua" pitchFamily="18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Book Antiqua" pitchFamily="18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Book Antiqua" pitchFamily="18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Book Antiqua" pitchFamily="18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Book Antiqu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Book Antiqu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Book Antiqu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Book Antiqu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Book Antiqua" pitchFamily="18" charset="0"/>
                        </a:defRPr>
                      </a:lvl9pPr>
                    </a:lstStyle>
                    <a:p>
                      <a:pPr marL="6350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</a:rPr>
                        <a:t>1.52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4488">
                <a:tc>
                  <a:txBody>
                    <a:bodyPr/>
                    <a:lstStyle>
                      <a:lvl1pPr marL="63500" algn="l" eaLnBrk="0" hangingPunct="0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Book Antiqua" pitchFamily="18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Book Antiqua" pitchFamily="18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Book Antiqua" pitchFamily="18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Book Antiqua" pitchFamily="18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Book Antiqu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Book Antiqu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Book Antiqu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Book Antiqu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Book Antiqua" pitchFamily="18" charset="0"/>
                        </a:defRPr>
                      </a:lvl9pPr>
                    </a:lstStyle>
                    <a:p>
                      <a:pPr marL="6350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</a:rPr>
                        <a:t>Sodium chloride (salt)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>
                      <a:lvl1pPr marL="63500" algn="l" eaLnBrk="0" hangingPunct="0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Book Antiqua" pitchFamily="18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Book Antiqua" pitchFamily="18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Book Antiqua" pitchFamily="18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Book Antiqua" pitchFamily="18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Book Antiqu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Book Antiqu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Book Antiqu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Book Antiqu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Book Antiqua" pitchFamily="18" charset="0"/>
                        </a:defRPr>
                      </a:lvl9pPr>
                    </a:lstStyle>
                    <a:p>
                      <a:pPr marL="6350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</a:rPr>
                        <a:t>1.54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4488">
                <a:tc>
                  <a:txBody>
                    <a:bodyPr/>
                    <a:lstStyle>
                      <a:lvl1pPr marL="63500" algn="l" eaLnBrk="0" hangingPunct="0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Book Antiqua" pitchFamily="18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Book Antiqua" pitchFamily="18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Book Antiqua" pitchFamily="18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Book Antiqua" pitchFamily="18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Book Antiqu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Book Antiqu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Book Antiqu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Book Antiqu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Book Antiqua" pitchFamily="18" charset="0"/>
                        </a:defRPr>
                      </a:lvl9pPr>
                    </a:lstStyle>
                    <a:p>
                      <a:pPr marL="6350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</a:rPr>
                        <a:t>Zircon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>
                      <a:lvl1pPr marL="63500" algn="l" eaLnBrk="0" hangingPunct="0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Book Antiqua" pitchFamily="18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Book Antiqua" pitchFamily="18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Book Antiqua" pitchFamily="18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Book Antiqua" pitchFamily="18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Book Antiqu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Book Antiqu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Book Antiqu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Book Antiqu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Book Antiqua" pitchFamily="18" charset="0"/>
                        </a:defRPr>
                      </a:lvl9pPr>
                    </a:lstStyle>
                    <a:p>
                      <a:pPr marL="6350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</a:rPr>
                        <a:t>1.92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4488">
                <a:tc>
                  <a:txBody>
                    <a:bodyPr/>
                    <a:lstStyle>
                      <a:lvl1pPr marL="63500" algn="l" eaLnBrk="0" hangingPunct="0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Book Antiqua" pitchFamily="18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Book Antiqua" pitchFamily="18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Book Antiqua" pitchFamily="18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Book Antiqua" pitchFamily="18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Book Antiqu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Book Antiqu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Book Antiqu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Book Antiqu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Book Antiqua" pitchFamily="18" charset="0"/>
                        </a:defRPr>
                      </a:lvl9pPr>
                    </a:lstStyle>
                    <a:p>
                      <a:pPr marL="6350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</a:rPr>
                        <a:t>Diamond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>
                      <a:lvl1pPr marL="63500" algn="l" eaLnBrk="0" hangingPunct="0">
                        <a:spcBef>
                          <a:spcPct val="20000"/>
                        </a:spcBef>
                        <a:buClr>
                          <a:srgbClr val="F9F9F9"/>
                        </a:buClr>
                        <a:buSzPct val="65000"/>
                        <a:buFont typeface="Wingdings 2" pitchFamily="18" charset="2"/>
                        <a:defRPr sz="2400">
                          <a:solidFill>
                            <a:schemeClr val="tx1"/>
                          </a:solidFill>
                          <a:latin typeface="Book Antiqua" pitchFamily="18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Book Antiqua" pitchFamily="18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Book Antiqua" pitchFamily="18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itchFamily="18" charset="2"/>
                        <a:defRPr>
                          <a:solidFill>
                            <a:schemeClr val="tx1"/>
                          </a:solidFill>
                          <a:latin typeface="Book Antiqua" pitchFamily="18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Book Antiqu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Book Antiqu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Book Antiqu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Book Antiqu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Book Antiqua" pitchFamily="18" charset="0"/>
                        </a:defRPr>
                      </a:lvl9pPr>
                    </a:lstStyle>
                    <a:p>
                      <a:pPr marL="63500" marR="0" lvl="0" indent="0" algn="l" defTabSz="914400" rtl="0" eaLnBrk="1" fontAlgn="base" latinLnBrk="0" hangingPunct="1">
                        <a:lnSpc>
                          <a:spcPts val="9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</a:rPr>
                        <a:t>2.42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7C6BA04-6E16-4934-8B07-20AA5C485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596" y="76200"/>
            <a:ext cx="8578921" cy="1349159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>
                <a:solidFill>
                  <a:srgbClr val="FFFF00"/>
                </a:solidFill>
              </a:rPr>
              <a:t>Calculating Index of Refraction</a:t>
            </a:r>
            <a:br>
              <a:rPr lang="en-US" dirty="0">
                <a:solidFill>
                  <a:srgbClr val="FFFF00"/>
                </a:solidFill>
              </a:rPr>
            </a:br>
            <a:r>
              <a:rPr lang="en-US" dirty="0">
                <a:solidFill>
                  <a:srgbClr val="FFFF00"/>
                </a:solidFill>
              </a:rPr>
              <a:t>Snell’s Law</a:t>
            </a:r>
          </a:p>
        </p:txBody>
      </p:sp>
      <p:sp>
        <p:nvSpPr>
          <p:cNvPr id="40963" name="Slide Number Placeholder 5">
            <a:extLst>
              <a:ext uri="{FF2B5EF4-FFF2-40B4-BE49-F238E27FC236}">
                <a16:creationId xmlns:a16="http://schemas.microsoft.com/office/drawing/2014/main" id="{FDF94500-312B-4D48-843D-83DFD886020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65E5EAA-CA92-4506-A595-D3BBD8310D1F}" type="slidenum">
              <a:rPr lang="en-US" altLang="en-US" sz="1200">
                <a:solidFill>
                  <a:srgbClr val="BCBCBC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36</a:t>
            </a:fld>
            <a:endParaRPr lang="en-US" altLang="en-US" sz="1200" dirty="0">
              <a:solidFill>
                <a:srgbClr val="BCBCBC"/>
              </a:solidFill>
              <a:latin typeface="Arial" panose="020B0604020202020204" pitchFamily="34" charset="0"/>
            </a:endParaRPr>
          </a:p>
        </p:txBody>
      </p:sp>
      <p:sp>
        <p:nvSpPr>
          <p:cNvPr id="40964" name="Rectangle 2">
            <a:extLst>
              <a:ext uri="{FF2B5EF4-FFF2-40B4-BE49-F238E27FC236}">
                <a16:creationId xmlns:a16="http://schemas.microsoft.com/office/drawing/2014/main" id="{1C4EBF15-9EE2-4499-9828-BF91D01200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" y="1757773"/>
            <a:ext cx="5083834" cy="4376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l">
              <a:buNone/>
            </a:pPr>
            <a:r>
              <a:rPr lang="en-US" sz="3600" b="1" i="0" dirty="0">
                <a:solidFill>
                  <a:srgbClr val="444444"/>
                </a:solidFill>
                <a:effectLst/>
                <a:latin typeface="latoregular"/>
              </a:rPr>
              <a:t>n</a:t>
            </a:r>
            <a:r>
              <a:rPr lang="en-US" sz="3600" b="1" i="0" baseline="-25000" dirty="0">
                <a:solidFill>
                  <a:srgbClr val="444444"/>
                </a:solidFill>
                <a:effectLst/>
                <a:latin typeface="latoregular"/>
              </a:rPr>
              <a:t>i</a:t>
            </a:r>
            <a:r>
              <a:rPr lang="en-US" sz="3600" b="1" i="0" dirty="0">
                <a:solidFill>
                  <a:srgbClr val="444444"/>
                </a:solidFill>
                <a:effectLst/>
                <a:latin typeface="latoregular"/>
              </a:rPr>
              <a:t> sin(Θ</a:t>
            </a:r>
            <a:r>
              <a:rPr lang="en-US" sz="3600" b="1" i="0" baseline="-25000" dirty="0">
                <a:solidFill>
                  <a:srgbClr val="444444"/>
                </a:solidFill>
                <a:effectLst/>
                <a:latin typeface="latoregular"/>
              </a:rPr>
              <a:t>i</a:t>
            </a:r>
            <a:r>
              <a:rPr lang="en-US" sz="3600" b="1" i="0" dirty="0">
                <a:solidFill>
                  <a:srgbClr val="444444"/>
                </a:solidFill>
                <a:effectLst/>
                <a:latin typeface="latoregular"/>
              </a:rPr>
              <a:t>) = n</a:t>
            </a:r>
            <a:r>
              <a:rPr lang="en-US" sz="3600" b="1" i="0" baseline="-25000" dirty="0">
                <a:solidFill>
                  <a:srgbClr val="444444"/>
                </a:solidFill>
                <a:effectLst/>
                <a:latin typeface="latoregular"/>
              </a:rPr>
              <a:t>r</a:t>
            </a:r>
            <a:r>
              <a:rPr lang="en-US" sz="3600" b="1" i="0" dirty="0">
                <a:solidFill>
                  <a:srgbClr val="444444"/>
                </a:solidFill>
                <a:effectLst/>
                <a:latin typeface="latoregular"/>
              </a:rPr>
              <a:t> sin(Θ</a:t>
            </a:r>
            <a:r>
              <a:rPr lang="en-US" sz="3600" b="1" i="0" baseline="-25000" dirty="0">
                <a:solidFill>
                  <a:srgbClr val="444444"/>
                </a:solidFill>
                <a:effectLst/>
                <a:latin typeface="latoregular"/>
              </a:rPr>
              <a:t>r</a:t>
            </a:r>
            <a:r>
              <a:rPr lang="en-US" sz="3600" b="1" i="0" dirty="0">
                <a:solidFill>
                  <a:srgbClr val="444444"/>
                </a:solidFill>
                <a:effectLst/>
                <a:latin typeface="latoregular"/>
              </a:rPr>
              <a:t>)</a:t>
            </a:r>
            <a:endParaRPr lang="en-US" sz="3600" b="0" i="0" dirty="0">
              <a:solidFill>
                <a:srgbClr val="444444"/>
              </a:solidFill>
              <a:effectLst/>
              <a:latin typeface="latoregular"/>
            </a:endParaRPr>
          </a:p>
          <a:p>
            <a:pPr algn="l">
              <a:buNone/>
            </a:pPr>
            <a:endParaRPr lang="en-US" sz="1600" b="0" i="0" dirty="0">
              <a:solidFill>
                <a:srgbClr val="444444"/>
              </a:solidFill>
              <a:effectLst/>
              <a:latin typeface="latoregular"/>
            </a:endParaRPr>
          </a:p>
          <a:p>
            <a:pPr algn="l">
              <a:spcBef>
                <a:spcPts val="1200"/>
              </a:spcBef>
              <a:buNone/>
            </a:pPr>
            <a:r>
              <a:rPr lang="en-US" sz="2000" b="0" i="1" dirty="0">
                <a:solidFill>
                  <a:srgbClr val="444444"/>
                </a:solidFill>
                <a:effectLst/>
                <a:latin typeface="latoregular"/>
              </a:rPr>
              <a:t>where Θ</a:t>
            </a:r>
            <a:r>
              <a:rPr lang="en-US" sz="2000" b="0" i="1" baseline="-25000" dirty="0">
                <a:solidFill>
                  <a:srgbClr val="444444"/>
                </a:solidFill>
                <a:effectLst/>
                <a:latin typeface="latoregular"/>
              </a:rPr>
              <a:t>i</a:t>
            </a:r>
            <a:r>
              <a:rPr lang="en-US" sz="2000" b="0" i="1" dirty="0">
                <a:solidFill>
                  <a:srgbClr val="444444"/>
                </a:solidFill>
                <a:effectLst/>
                <a:latin typeface="latoregular"/>
              </a:rPr>
              <a:t> ("theta i") = angle of incidence</a:t>
            </a:r>
          </a:p>
          <a:p>
            <a:pPr algn="l">
              <a:spcBef>
                <a:spcPts val="1200"/>
              </a:spcBef>
              <a:buNone/>
            </a:pPr>
            <a:r>
              <a:rPr lang="en-US" sz="2000" b="0" i="1" dirty="0">
                <a:solidFill>
                  <a:srgbClr val="444444"/>
                </a:solidFill>
                <a:effectLst/>
                <a:latin typeface="latoregular"/>
              </a:rPr>
              <a:t>Θ</a:t>
            </a:r>
            <a:r>
              <a:rPr lang="en-US" sz="2000" b="0" i="1" baseline="-25000" dirty="0">
                <a:solidFill>
                  <a:srgbClr val="444444"/>
                </a:solidFill>
                <a:effectLst/>
                <a:latin typeface="latoregular"/>
              </a:rPr>
              <a:t>r</a:t>
            </a:r>
            <a:r>
              <a:rPr lang="en-US" sz="2000" b="0" i="1" dirty="0">
                <a:solidFill>
                  <a:srgbClr val="444444"/>
                </a:solidFill>
                <a:effectLst/>
                <a:latin typeface="latoregular"/>
              </a:rPr>
              <a:t> ("theta r") = angle of refraction</a:t>
            </a:r>
          </a:p>
          <a:p>
            <a:pPr algn="l">
              <a:buNone/>
            </a:pPr>
            <a:endParaRPr lang="en-US" sz="2400" b="1" i="0" dirty="0">
              <a:solidFill>
                <a:srgbClr val="444444"/>
              </a:solidFill>
              <a:effectLst/>
              <a:latin typeface="latoregular"/>
            </a:endParaRPr>
          </a:p>
          <a:p>
            <a:pPr marL="688975" indent="-688975" algn="l">
              <a:buNone/>
            </a:pPr>
            <a:r>
              <a:rPr lang="en-US" sz="2400" b="1" i="0" dirty="0">
                <a:solidFill>
                  <a:srgbClr val="444444"/>
                </a:solidFill>
                <a:effectLst/>
                <a:latin typeface="latoregular"/>
              </a:rPr>
              <a:t>n</a:t>
            </a:r>
            <a:r>
              <a:rPr lang="en-US" sz="2400" b="1" i="0" baseline="-25000" dirty="0">
                <a:solidFill>
                  <a:srgbClr val="444444"/>
                </a:solidFill>
                <a:effectLst/>
                <a:latin typeface="latoregular"/>
              </a:rPr>
              <a:t>i</a:t>
            </a:r>
            <a:r>
              <a:rPr lang="en-US" sz="2400" b="0" i="0" dirty="0">
                <a:solidFill>
                  <a:srgbClr val="444444"/>
                </a:solidFill>
                <a:effectLst/>
                <a:latin typeface="latoregular"/>
              </a:rPr>
              <a:t> </a:t>
            </a:r>
            <a:r>
              <a:rPr lang="en-US" sz="2400" b="0" i="0" dirty="0">
                <a:solidFill>
                  <a:srgbClr val="444444"/>
                </a:solidFill>
                <a:effectLst/>
                <a:latin typeface="latoregular"/>
                <a:sym typeface="Wingdings" panose="05000000000000000000" pitchFamily="2" charset="2"/>
              </a:rPr>
              <a:t></a:t>
            </a:r>
            <a:r>
              <a:rPr lang="en-US" sz="2400" dirty="0">
                <a:solidFill>
                  <a:srgbClr val="444444"/>
                </a:solidFill>
                <a:latin typeface="latoregular"/>
                <a:sym typeface="Wingdings" panose="05000000000000000000" pitchFamily="2" charset="2"/>
              </a:rPr>
              <a:t>	</a:t>
            </a:r>
            <a:r>
              <a:rPr lang="en-US" sz="2400" b="0" i="0" dirty="0">
                <a:solidFill>
                  <a:srgbClr val="444444"/>
                </a:solidFill>
                <a:effectLst/>
                <a:latin typeface="latoregular"/>
              </a:rPr>
              <a:t>index of refraction of the incident medium</a:t>
            </a:r>
          </a:p>
          <a:p>
            <a:pPr algn="l">
              <a:buNone/>
            </a:pPr>
            <a:endParaRPr lang="en-US" sz="2400" b="1" i="0" dirty="0">
              <a:solidFill>
                <a:srgbClr val="444444"/>
              </a:solidFill>
              <a:effectLst/>
              <a:latin typeface="latoregular"/>
            </a:endParaRPr>
          </a:p>
          <a:p>
            <a:pPr marL="688975" indent="-688975" algn="l">
              <a:buNone/>
            </a:pPr>
            <a:r>
              <a:rPr lang="en-US" sz="2400" b="1" i="0" dirty="0">
                <a:solidFill>
                  <a:srgbClr val="444444"/>
                </a:solidFill>
                <a:effectLst/>
                <a:latin typeface="latoregular"/>
              </a:rPr>
              <a:t>n</a:t>
            </a:r>
            <a:r>
              <a:rPr lang="en-US" sz="2400" b="1" i="0" baseline="-25000" dirty="0">
                <a:solidFill>
                  <a:srgbClr val="444444"/>
                </a:solidFill>
                <a:effectLst/>
                <a:latin typeface="latoregular"/>
              </a:rPr>
              <a:t>r</a:t>
            </a:r>
            <a:r>
              <a:rPr lang="en-US" sz="2400" b="0" i="0" dirty="0">
                <a:solidFill>
                  <a:srgbClr val="444444"/>
                </a:solidFill>
                <a:effectLst/>
                <a:latin typeface="latoregular"/>
              </a:rPr>
              <a:t> </a:t>
            </a:r>
            <a:r>
              <a:rPr lang="en-US" sz="2400" b="0" i="0" dirty="0">
                <a:solidFill>
                  <a:srgbClr val="444444"/>
                </a:solidFill>
                <a:effectLst/>
                <a:latin typeface="latoregular"/>
                <a:sym typeface="Wingdings" panose="05000000000000000000" pitchFamily="2" charset="2"/>
              </a:rPr>
              <a:t>	</a:t>
            </a:r>
            <a:r>
              <a:rPr lang="en-US" sz="2400" b="0" i="0" dirty="0">
                <a:solidFill>
                  <a:srgbClr val="444444"/>
                </a:solidFill>
                <a:effectLst/>
                <a:latin typeface="latoregular"/>
              </a:rPr>
              <a:t>index of refraction of the refractive medium</a:t>
            </a:r>
            <a:endParaRPr lang="en-US" sz="1600" b="0" i="0" dirty="0">
              <a:solidFill>
                <a:srgbClr val="444444"/>
              </a:solidFill>
              <a:effectLst/>
              <a:latin typeface="latoregular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C8B3A6-437F-425B-BDD4-ACCF5E87C9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8134" y="2739329"/>
            <a:ext cx="3488666" cy="2769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14671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Content Placeholder 7">
            <a:extLst>
              <a:ext uri="{FF2B5EF4-FFF2-40B4-BE49-F238E27FC236}">
                <a16:creationId xmlns:a16="http://schemas.microsoft.com/office/drawing/2014/main" id="{631D7676-2560-4149-8241-82E24D4D6E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28688"/>
            <a:ext cx="9144000" cy="5815012"/>
          </a:xfrm>
        </p:spPr>
        <p:txBody>
          <a:bodyPr/>
          <a:lstStyle/>
          <a:p>
            <a:pPr marL="450850" indent="-450850" algn="ctr">
              <a:spcBef>
                <a:spcPts val="1800"/>
              </a:spcBef>
              <a:buFont typeface="Wingdings 2" panose="05020102010507070707" pitchFamily="18" charset="2"/>
              <a:buNone/>
            </a:pPr>
            <a:r>
              <a:rPr lang="en-US" altLang="en-US" sz="4000" b="1" dirty="0">
                <a:solidFill>
                  <a:srgbClr val="FFFF00"/>
                </a:solidFill>
              </a:rPr>
              <a:t>Watch video:</a:t>
            </a:r>
          </a:p>
          <a:p>
            <a:pPr marL="450850" indent="-450850" algn="ctr">
              <a:spcBef>
                <a:spcPts val="1800"/>
              </a:spcBef>
              <a:buFont typeface="Wingdings 2" panose="05020102010507070707" pitchFamily="18" charset="2"/>
              <a:buNone/>
            </a:pPr>
            <a:endParaRPr lang="en-US" altLang="en-US" sz="4000" b="1" dirty="0">
              <a:solidFill>
                <a:srgbClr val="FFFF00"/>
              </a:solidFill>
            </a:endParaRPr>
          </a:p>
          <a:p>
            <a:pPr marL="450850" indent="-450850" algn="ctr">
              <a:spcBef>
                <a:spcPts val="1800"/>
              </a:spcBef>
              <a:buFont typeface="Wingdings 2" panose="05020102010507070707" pitchFamily="18" charset="2"/>
              <a:buNone/>
            </a:pPr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http://somup.com/cqfXD9nU6Z</a:t>
            </a:r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(3:52) </a:t>
            </a:r>
          </a:p>
          <a:p>
            <a:pPr marL="450850" indent="-450850" algn="ctr">
              <a:spcBef>
                <a:spcPts val="1800"/>
              </a:spcBef>
              <a:buFont typeface="Wingdings 2" panose="05020102010507070707" pitchFamily="18" charset="2"/>
              <a:buNone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Light "bending". Index of Refraction.</a:t>
            </a:r>
            <a:r>
              <a:rPr lang="en-US" altLang="en-US" sz="2400" dirty="0">
                <a:solidFill>
                  <a:schemeClr val="bg1"/>
                </a:solidFill>
              </a:rPr>
              <a:t>	</a:t>
            </a:r>
            <a:endParaRPr lang="en-US" altLang="en-US" dirty="0">
              <a:solidFill>
                <a:srgbClr val="00B050"/>
              </a:solidFill>
            </a:endParaRPr>
          </a:p>
        </p:txBody>
      </p:sp>
      <p:sp>
        <p:nvSpPr>
          <p:cNvPr id="41987" name="Slide Number Placeholder 5">
            <a:extLst>
              <a:ext uri="{FF2B5EF4-FFF2-40B4-BE49-F238E27FC236}">
                <a16:creationId xmlns:a16="http://schemas.microsoft.com/office/drawing/2014/main" id="{9FD27579-4D99-499F-9192-488644315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016C4FB-3FF8-4000-9A19-4F2A7E9D2778}" type="slidenum">
              <a:rPr lang="en-US" altLang="en-US" sz="1200">
                <a:solidFill>
                  <a:srgbClr val="BCBCBC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37</a:t>
            </a:fld>
            <a:endParaRPr lang="en-US" altLang="en-US" sz="1200" dirty="0">
              <a:solidFill>
                <a:srgbClr val="BCBCBC"/>
              </a:solidFill>
              <a:latin typeface="Arial" panose="020B0604020202020204" pitchFamily="34" charset="0"/>
            </a:endParaRPr>
          </a:p>
        </p:txBody>
      </p:sp>
      <p:sp>
        <p:nvSpPr>
          <p:cNvPr id="8" name="Title 6">
            <a:extLst>
              <a:ext uri="{FF2B5EF4-FFF2-40B4-BE49-F238E27FC236}">
                <a16:creationId xmlns:a16="http://schemas.microsoft.com/office/drawing/2014/main" id="{75150E71-F55F-4235-B400-BBCA782CE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6030"/>
            <a:ext cx="8229600" cy="69692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>
                <a:solidFill>
                  <a:srgbClr val="7030A0"/>
                </a:solidFill>
              </a:rPr>
              <a:t>Refraction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0AB5847-6662-40D3-BB7C-C3470A5B0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5863" y="0"/>
            <a:ext cx="7258050" cy="61436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>
                <a:solidFill>
                  <a:srgbClr val="FFFF00"/>
                </a:solidFill>
              </a:rPr>
              <a:t>Describe the Refraction</a:t>
            </a:r>
          </a:p>
        </p:txBody>
      </p:sp>
      <p:sp>
        <p:nvSpPr>
          <p:cNvPr id="43011" name="Slide Number Placeholder 5">
            <a:extLst>
              <a:ext uri="{FF2B5EF4-FFF2-40B4-BE49-F238E27FC236}">
                <a16:creationId xmlns:a16="http://schemas.microsoft.com/office/drawing/2014/main" id="{A2229438-45C4-44AB-A5AF-B242C95338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056231A-834D-4A9C-A162-A0B8454A2470}" type="slidenum">
              <a:rPr lang="en-US" altLang="en-US" sz="1200">
                <a:solidFill>
                  <a:srgbClr val="BCBCBC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38</a:t>
            </a:fld>
            <a:endParaRPr lang="en-US" altLang="en-US" sz="1200" dirty="0">
              <a:solidFill>
                <a:srgbClr val="BCBCBC"/>
              </a:solidFill>
              <a:latin typeface="Arial" panose="020B0604020202020204" pitchFamily="34" charset="0"/>
            </a:endParaRPr>
          </a:p>
        </p:txBody>
      </p:sp>
      <p:sp>
        <p:nvSpPr>
          <p:cNvPr id="17413" name="Rectangle 2">
            <a:extLst>
              <a:ext uri="{FF2B5EF4-FFF2-40B4-BE49-F238E27FC236}">
                <a16:creationId xmlns:a16="http://schemas.microsoft.com/office/drawing/2014/main" id="{ABFACB02-1A2C-40AA-AC00-8E6FB44032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27075"/>
            <a:ext cx="8786813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>
              <a:buClrTx/>
              <a:buFont typeface="Wingdings 2" pitchFamily="18" charset="2"/>
              <a:buNone/>
              <a:defRPr/>
            </a:pPr>
            <a:r>
              <a:rPr lang="en-US" sz="2400" b="1" dirty="0">
                <a:solidFill>
                  <a:schemeClr val="bg1"/>
                </a:solidFill>
              </a:rPr>
              <a:t>Ray Diagrams of substances going from:</a:t>
            </a:r>
            <a:endParaRPr lang="en-US" sz="2400" dirty="0">
              <a:solidFill>
                <a:schemeClr val="bg1"/>
              </a:solidFill>
            </a:endParaRPr>
          </a:p>
          <a:p>
            <a:pPr marL="457200" indent="-228600">
              <a:buClrTx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FFFF00"/>
                </a:solidFill>
              </a:rPr>
              <a:t>Air into water</a:t>
            </a:r>
            <a:endParaRPr lang="en-US" sz="2400" b="1" dirty="0">
              <a:solidFill>
                <a:srgbClr val="FFFF00"/>
              </a:solidFill>
            </a:endParaRPr>
          </a:p>
          <a:p>
            <a:pPr marL="457200" indent="-228600">
              <a:buClrTx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FFFF00"/>
                </a:solidFill>
              </a:rPr>
              <a:t>Water into glass</a:t>
            </a:r>
          </a:p>
          <a:p>
            <a:pPr marL="457200" indent="-228600">
              <a:buClrTx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FFFF00"/>
                </a:solidFill>
              </a:rPr>
              <a:t>Glass into diamond</a:t>
            </a:r>
          </a:p>
          <a:p>
            <a:pPr marL="914400" indent="-228600">
              <a:buClrTx/>
              <a:buFont typeface="Arial" panose="020B0604020202020204" pitchFamily="34" charset="0"/>
              <a:buChar char="•"/>
              <a:defRPr/>
            </a:pPr>
            <a:endParaRPr lang="en-US" sz="2400" dirty="0">
              <a:solidFill>
                <a:schemeClr val="bg1"/>
              </a:solidFill>
            </a:endParaRPr>
          </a:p>
          <a:p>
            <a:pPr marL="685800">
              <a:buClrTx/>
              <a:buFont typeface="Wingdings 2" pitchFamily="18" charset="2"/>
              <a:buNone/>
              <a:defRPr/>
            </a:pP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43013" name="Picture 3">
            <a:extLst>
              <a:ext uri="{FF2B5EF4-FFF2-40B4-BE49-F238E27FC236}">
                <a16:creationId xmlns:a16="http://schemas.microsoft.com/office/drawing/2014/main" id="{39823430-3F76-497A-88EF-D2274D40B7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813" y="1400175"/>
            <a:ext cx="5448300" cy="200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5" name="TextBox 1">
            <a:extLst>
              <a:ext uri="{FF2B5EF4-FFF2-40B4-BE49-F238E27FC236}">
                <a16:creationId xmlns:a16="http://schemas.microsoft.com/office/drawing/2014/main" id="{C19F8095-6B06-42C2-8D88-423B04ECFA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7263" y="3249583"/>
            <a:ext cx="371101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solidFill>
                  <a:srgbClr val="C808A3"/>
                </a:solidFill>
                <a:latin typeface="Arial" panose="020B0604020202020204" pitchFamily="34" charset="0"/>
              </a:rPr>
              <a:t>n</a:t>
            </a:r>
            <a:r>
              <a:rPr lang="en-US" altLang="en-US" sz="2000" baseline="-25000" dirty="0">
                <a:solidFill>
                  <a:srgbClr val="C808A3"/>
                </a:solidFill>
                <a:latin typeface="Arial" panose="020B0604020202020204" pitchFamily="34" charset="0"/>
              </a:rPr>
              <a:t>2</a:t>
            </a:r>
            <a:r>
              <a:rPr lang="en-US" altLang="en-US" sz="2000" dirty="0">
                <a:solidFill>
                  <a:srgbClr val="C808A3"/>
                </a:solidFill>
                <a:latin typeface="Arial" panose="020B0604020202020204" pitchFamily="34" charset="0"/>
              </a:rPr>
              <a:t> is (more/less) dense than n</a:t>
            </a:r>
            <a:r>
              <a:rPr lang="en-US" altLang="en-US" sz="2000" baseline="-25000" dirty="0">
                <a:solidFill>
                  <a:srgbClr val="C808A3"/>
                </a:solidFill>
                <a:latin typeface="Arial" panose="020B0604020202020204" pitchFamily="34" charset="0"/>
              </a:rPr>
              <a:t>1</a:t>
            </a:r>
            <a:endParaRPr lang="en-US" altLang="en-US" sz="2000" dirty="0">
              <a:solidFill>
                <a:srgbClr val="C808A3"/>
              </a:solidFill>
              <a:latin typeface="Arial" panose="020B0604020202020204" pitchFamily="34" charset="0"/>
            </a:endParaRPr>
          </a:p>
        </p:txBody>
      </p:sp>
      <p:sp>
        <p:nvSpPr>
          <p:cNvPr id="43016" name="TextBox 10">
            <a:extLst>
              <a:ext uri="{FF2B5EF4-FFF2-40B4-BE49-F238E27FC236}">
                <a16:creationId xmlns:a16="http://schemas.microsoft.com/office/drawing/2014/main" id="{7C877F64-2D5B-4BCB-9532-AF2DA111D7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4888" y="1712120"/>
            <a:ext cx="45243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>
                <a:solidFill>
                  <a:srgbClr val="FF0000"/>
                </a:solidFill>
                <a:latin typeface="Arial" panose="020B0604020202020204" pitchFamily="34" charset="0"/>
              </a:rPr>
              <a:t>n</a:t>
            </a:r>
            <a:r>
              <a:rPr lang="en-US" altLang="en-US" sz="1600" b="1" baseline="-25000" dirty="0">
                <a:solidFill>
                  <a:srgbClr val="FF0000"/>
                </a:solidFill>
                <a:latin typeface="Arial" panose="020B0604020202020204" pitchFamily="34" charset="0"/>
              </a:rPr>
              <a:t>1</a:t>
            </a:r>
            <a:endParaRPr lang="en-US" altLang="en-US" sz="16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43019" name="Picture 5" descr="quick_check-01.eps">
            <a:extLst>
              <a:ext uri="{FF2B5EF4-FFF2-40B4-BE49-F238E27FC236}">
                <a16:creationId xmlns:a16="http://schemas.microsoft.com/office/drawing/2014/main" id="{ED18DCFE-EC8E-4A1B-9481-8B8081EEBE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28575"/>
            <a:ext cx="823913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20" name="TextBox 14">
            <a:extLst>
              <a:ext uri="{FF2B5EF4-FFF2-40B4-BE49-F238E27FC236}">
                <a16:creationId xmlns:a16="http://schemas.microsoft.com/office/drawing/2014/main" id="{C40A821F-07BE-4863-A954-21116CFDF9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5225" y="2749550"/>
            <a:ext cx="1385888" cy="83185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7030A0"/>
                </a:solidFill>
                <a:latin typeface="Arial" panose="020B0604020202020204" pitchFamily="34" charset="0"/>
              </a:rPr>
              <a:t>How does the light bend?</a:t>
            </a:r>
          </a:p>
        </p:txBody>
      </p:sp>
      <p:sp>
        <p:nvSpPr>
          <p:cNvPr id="14" name="TextBox 10">
            <a:extLst>
              <a:ext uri="{FF2B5EF4-FFF2-40B4-BE49-F238E27FC236}">
                <a16:creationId xmlns:a16="http://schemas.microsoft.com/office/drawing/2014/main" id="{7376A4FF-6328-4052-B579-259E0349C4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2732767"/>
            <a:ext cx="45243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>
                <a:solidFill>
                  <a:srgbClr val="FF0000"/>
                </a:solidFill>
                <a:latin typeface="Arial" panose="020B0604020202020204" pitchFamily="34" charset="0"/>
              </a:rPr>
              <a:t>n</a:t>
            </a:r>
            <a:r>
              <a:rPr lang="en-US" altLang="en-US" sz="1600" b="1" baseline="-25000" dirty="0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  <a:endParaRPr lang="en-US" altLang="en-US" sz="16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7E22E8E-8EFD-41D9-95A7-AD4DA035DC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3793" y="1881982"/>
            <a:ext cx="1178207" cy="693062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6ED236B-F884-46D3-9680-52C32E256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5863" y="0"/>
            <a:ext cx="7258050" cy="61436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>
                <a:solidFill>
                  <a:srgbClr val="FFFF00"/>
                </a:solidFill>
              </a:rPr>
              <a:t>Describe the Refraction</a:t>
            </a:r>
          </a:p>
        </p:txBody>
      </p:sp>
      <p:sp>
        <p:nvSpPr>
          <p:cNvPr id="44035" name="Slide Number Placeholder 5">
            <a:extLst>
              <a:ext uri="{FF2B5EF4-FFF2-40B4-BE49-F238E27FC236}">
                <a16:creationId xmlns:a16="http://schemas.microsoft.com/office/drawing/2014/main" id="{4303176C-E2CE-4310-8C7B-380B0471BD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AF8B1AB-BF20-4BC3-B4D6-2CF98734FE58}" type="slidenum">
              <a:rPr lang="en-US" altLang="en-US" sz="1200">
                <a:solidFill>
                  <a:srgbClr val="BCBCBC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39</a:t>
            </a:fld>
            <a:endParaRPr lang="en-US" altLang="en-US" sz="1200" dirty="0">
              <a:solidFill>
                <a:srgbClr val="BCBCBC"/>
              </a:solidFill>
              <a:latin typeface="Arial" panose="020B0604020202020204" pitchFamily="34" charset="0"/>
            </a:endParaRPr>
          </a:p>
        </p:txBody>
      </p:sp>
      <p:sp>
        <p:nvSpPr>
          <p:cNvPr id="17413" name="Rectangle 2">
            <a:extLst>
              <a:ext uri="{FF2B5EF4-FFF2-40B4-BE49-F238E27FC236}">
                <a16:creationId xmlns:a16="http://schemas.microsoft.com/office/drawing/2014/main" id="{EAABECE2-D406-44CE-9A26-E9C4325525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27075"/>
            <a:ext cx="8786813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>
              <a:buClrTx/>
              <a:buFont typeface="Wingdings 2" pitchFamily="18" charset="2"/>
              <a:buNone/>
              <a:defRPr/>
            </a:pPr>
            <a:r>
              <a:rPr lang="en-US" sz="2400" b="1" dirty="0">
                <a:solidFill>
                  <a:schemeClr val="bg1"/>
                </a:solidFill>
              </a:rPr>
              <a:t>Ray Diagrams of substances going from:</a:t>
            </a:r>
            <a:endParaRPr lang="en-US" sz="2400" dirty="0">
              <a:solidFill>
                <a:schemeClr val="bg1"/>
              </a:solidFill>
            </a:endParaRPr>
          </a:p>
          <a:p>
            <a:pPr marL="457200" indent="-228600">
              <a:buClrTx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FFFF00"/>
                </a:solidFill>
              </a:rPr>
              <a:t>Air into water</a:t>
            </a:r>
            <a:endParaRPr lang="en-US" sz="2400" b="1" dirty="0">
              <a:solidFill>
                <a:srgbClr val="FFFF00"/>
              </a:solidFill>
            </a:endParaRPr>
          </a:p>
          <a:p>
            <a:pPr marL="457200" indent="-228600">
              <a:buClrTx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FFFF00"/>
                </a:solidFill>
              </a:rPr>
              <a:t>Water into glass</a:t>
            </a:r>
          </a:p>
          <a:p>
            <a:pPr marL="457200" indent="-228600">
              <a:buClrTx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FFFF00"/>
                </a:solidFill>
              </a:rPr>
              <a:t>Glass into diamond</a:t>
            </a:r>
          </a:p>
          <a:p>
            <a:pPr marL="914400" indent="-228600">
              <a:buClrTx/>
              <a:buFont typeface="Arial" panose="020B0604020202020204" pitchFamily="34" charset="0"/>
              <a:buChar char="•"/>
              <a:defRPr/>
            </a:pPr>
            <a:endParaRPr lang="en-US" sz="2400" dirty="0">
              <a:solidFill>
                <a:schemeClr val="bg1"/>
              </a:solidFill>
            </a:endParaRPr>
          </a:p>
          <a:p>
            <a:pPr marL="685800">
              <a:buClrTx/>
              <a:buFont typeface="Wingdings 2" pitchFamily="18" charset="2"/>
              <a:buNone/>
              <a:defRPr/>
            </a:pP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44037" name="Picture 3">
            <a:extLst>
              <a:ext uri="{FF2B5EF4-FFF2-40B4-BE49-F238E27FC236}">
                <a16:creationId xmlns:a16="http://schemas.microsoft.com/office/drawing/2014/main" id="{46EB322F-EBE9-40A3-951B-36C6159216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813" y="1400175"/>
            <a:ext cx="5448300" cy="200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9" name="TextBox 1">
            <a:extLst>
              <a:ext uri="{FF2B5EF4-FFF2-40B4-BE49-F238E27FC236}">
                <a16:creationId xmlns:a16="http://schemas.microsoft.com/office/drawing/2014/main" id="{C63F79E1-24C6-4D69-8833-95C710AC8F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9423" y="3117333"/>
            <a:ext cx="314678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solidFill>
                  <a:srgbClr val="C808A3"/>
                </a:solidFill>
                <a:latin typeface="Arial" panose="020B0604020202020204" pitchFamily="34" charset="0"/>
              </a:rPr>
              <a:t>n</a:t>
            </a:r>
            <a:r>
              <a:rPr lang="en-US" altLang="en-US" sz="2000" baseline="-25000" dirty="0">
                <a:solidFill>
                  <a:srgbClr val="C808A3"/>
                </a:solidFill>
                <a:latin typeface="Arial" panose="020B0604020202020204" pitchFamily="34" charset="0"/>
              </a:rPr>
              <a:t>2</a:t>
            </a:r>
            <a:r>
              <a:rPr lang="en-US" altLang="en-US" sz="2000" dirty="0">
                <a:solidFill>
                  <a:srgbClr val="C808A3"/>
                </a:solidFill>
                <a:latin typeface="Arial" panose="020B0604020202020204" pitchFamily="34" charset="0"/>
              </a:rPr>
              <a:t> is </a:t>
            </a:r>
            <a:r>
              <a:rPr lang="en-US" altLang="en-US" sz="2000" b="1" u="sng" dirty="0">
                <a:solidFill>
                  <a:srgbClr val="C808A3"/>
                </a:solidFill>
                <a:latin typeface="Arial" panose="020B0604020202020204" pitchFamily="34" charset="0"/>
              </a:rPr>
              <a:t>more</a:t>
            </a:r>
            <a:r>
              <a:rPr lang="en-US" altLang="en-US" sz="2000" dirty="0">
                <a:solidFill>
                  <a:srgbClr val="C808A3"/>
                </a:solidFill>
                <a:latin typeface="Arial" panose="020B0604020202020204" pitchFamily="34" charset="0"/>
              </a:rPr>
              <a:t> dense than n</a:t>
            </a:r>
            <a:r>
              <a:rPr lang="en-US" altLang="en-US" sz="2000" baseline="-25000" dirty="0">
                <a:solidFill>
                  <a:srgbClr val="C808A3"/>
                </a:solidFill>
                <a:latin typeface="Arial" panose="020B0604020202020204" pitchFamily="34" charset="0"/>
              </a:rPr>
              <a:t>1</a:t>
            </a:r>
            <a:endParaRPr lang="en-US" altLang="en-US" sz="2000" dirty="0">
              <a:solidFill>
                <a:srgbClr val="C808A3"/>
              </a:solidFill>
              <a:latin typeface="Arial" panose="020B0604020202020204" pitchFamily="34" charset="0"/>
            </a:endParaRPr>
          </a:p>
        </p:txBody>
      </p:sp>
      <p:sp>
        <p:nvSpPr>
          <p:cNvPr id="44040" name="TextBox 10">
            <a:extLst>
              <a:ext uri="{FF2B5EF4-FFF2-40B4-BE49-F238E27FC236}">
                <a16:creationId xmlns:a16="http://schemas.microsoft.com/office/drawing/2014/main" id="{55CD310C-D32F-46B4-95A3-13595D54E2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3625" y="1541463"/>
            <a:ext cx="45243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>
                <a:solidFill>
                  <a:srgbClr val="FF0000"/>
                </a:solidFill>
                <a:latin typeface="Arial" panose="020B0604020202020204" pitchFamily="34" charset="0"/>
              </a:rPr>
              <a:t>n</a:t>
            </a:r>
            <a:r>
              <a:rPr lang="en-US" altLang="en-US" sz="1600" b="1" baseline="-25000" dirty="0">
                <a:solidFill>
                  <a:srgbClr val="FF0000"/>
                </a:solidFill>
                <a:latin typeface="Arial" panose="020B0604020202020204" pitchFamily="34" charset="0"/>
              </a:rPr>
              <a:t>1</a:t>
            </a:r>
            <a:endParaRPr lang="en-US" altLang="en-US" sz="16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44043" name="Picture 5" descr="quick_check-01.eps">
            <a:extLst>
              <a:ext uri="{FF2B5EF4-FFF2-40B4-BE49-F238E27FC236}">
                <a16:creationId xmlns:a16="http://schemas.microsoft.com/office/drawing/2014/main" id="{7653BA96-DD72-4E4D-B9AF-D5AB463214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28575"/>
            <a:ext cx="823913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B4FF559-1A95-4771-8BB2-291B647409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6203" y="2487682"/>
            <a:ext cx="45243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>
                <a:solidFill>
                  <a:srgbClr val="FF0000"/>
                </a:solidFill>
                <a:latin typeface="Arial" panose="020B0604020202020204" pitchFamily="34" charset="0"/>
              </a:rPr>
              <a:t>n</a:t>
            </a:r>
            <a:r>
              <a:rPr lang="en-US" altLang="en-US" sz="1600" b="1" baseline="-25000" dirty="0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  <a:endParaRPr lang="en-US" altLang="en-US" sz="16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itle 1">
            <a:extLst>
              <a:ext uri="{FF2B5EF4-FFF2-40B4-BE49-F238E27FC236}">
                <a16:creationId xmlns:a16="http://schemas.microsoft.com/office/drawing/2014/main" id="{24542316-D163-4E31-A089-FF5C417F4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0"/>
            <a:ext cx="5257800" cy="762000"/>
          </a:xfrm>
          <a:solidFill>
            <a:srgbClr val="FFC000"/>
          </a:solidFill>
        </p:spPr>
        <p:txBody>
          <a:bodyPr/>
          <a:lstStyle/>
          <a:p>
            <a:pPr>
              <a:defRPr/>
            </a:pPr>
            <a:r>
              <a:rPr lang="en-US" altLang="en-US" dirty="0"/>
              <a:t>Focus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5055B3-9ABA-4B79-8F18-ECA71F212C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842963"/>
            <a:ext cx="8686800" cy="6015037"/>
          </a:xfrm>
        </p:spPr>
        <p:txBody>
          <a:bodyPr/>
          <a:lstStyle/>
          <a:p>
            <a:pPr marL="457200" indent="-457200">
              <a:spcBef>
                <a:spcPts val="1200"/>
              </a:spcBef>
              <a:buFont typeface="Arial" charset="0"/>
              <a:buNone/>
              <a:defRPr/>
            </a:pP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	Define electromagnetic radiation and recognize the relationship between frequency, wavelength, and the speed of light.</a:t>
            </a:r>
          </a:p>
          <a:p>
            <a:pPr marL="457200" indent="-457200">
              <a:spcBef>
                <a:spcPts val="1200"/>
              </a:spcBef>
              <a:buFont typeface="Arial" charset="0"/>
              <a:buNone/>
              <a:defRPr/>
            </a:pP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	Describe wave-particle duality and classify associated properties of light (photoelectric effect, reflection, refraction, diffraction, and polarization).</a:t>
            </a:r>
          </a:p>
          <a:p>
            <a:pPr marL="463550" indent="-463550">
              <a:spcBef>
                <a:spcPts val="1200"/>
              </a:spcBef>
              <a:buFont typeface="Arial" charset="0"/>
              <a:buNone/>
              <a:defRPr/>
            </a:pPr>
            <a:r>
              <a:rPr lang="en-US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	Recognize types of reflection of light, the law of reflection.</a:t>
            </a:r>
          </a:p>
          <a:p>
            <a:pPr marL="463550" indent="-463550">
              <a:spcBef>
                <a:spcPts val="1200"/>
              </a:spcBef>
              <a:buFont typeface="Arial" charset="0"/>
              <a:buNone/>
              <a:defRPr/>
            </a:pP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	Recognize refraction of light, optical density, index of refraction, identifying all components of light as it refracts while travelling through different media</a:t>
            </a:r>
            <a:r>
              <a:rPr lang="en-US" dirty="0">
                <a:solidFill>
                  <a:srgbClr val="FF0000"/>
                </a:solidFill>
              </a:rPr>
              <a:t>.</a:t>
            </a:r>
          </a:p>
          <a:p>
            <a:pPr marL="463550" indent="-463550">
              <a:spcBef>
                <a:spcPts val="1200"/>
              </a:spcBef>
              <a:buFont typeface="Arial" charset="0"/>
              <a:buNone/>
              <a:defRPr/>
            </a:pPr>
            <a:r>
              <a:rPr lang="en-US" dirty="0">
                <a:solidFill>
                  <a:srgbClr val="0070C0"/>
                </a:solidFill>
              </a:rPr>
              <a:t>5.	Identify behaviors of light in materials.</a:t>
            </a:r>
          </a:p>
          <a:p>
            <a:pPr marL="742950" indent="-742950">
              <a:spcBef>
                <a:spcPts val="1200"/>
              </a:spcBef>
              <a:buFont typeface="Arial" charset="0"/>
              <a:buAutoNum type="arabicPeriod" startAt="3"/>
              <a:defRPr/>
            </a:pPr>
            <a:endParaRPr lang="en-US" sz="3600" dirty="0">
              <a:solidFill>
                <a:srgbClr val="00B050"/>
              </a:solidFill>
            </a:endParaRPr>
          </a:p>
        </p:txBody>
      </p:sp>
      <p:pic>
        <p:nvPicPr>
          <p:cNvPr id="19460" name="Picture 3" descr="lesson_question-01.eps">
            <a:extLst>
              <a:ext uri="{FF2B5EF4-FFF2-40B4-BE49-F238E27FC236}">
                <a16:creationId xmlns:a16="http://schemas.microsoft.com/office/drawing/2014/main" id="{0D49671C-F551-4188-8C11-26F7874292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0"/>
            <a:ext cx="114300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Slide Number Placeholder 5">
            <a:extLst>
              <a:ext uri="{FF2B5EF4-FFF2-40B4-BE49-F238E27FC236}">
                <a16:creationId xmlns:a16="http://schemas.microsoft.com/office/drawing/2014/main" id="{73E1DB19-36F0-49D8-A289-58E5C4A9B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661A5E2-E276-43D5-8209-AB8B05658298}" type="slidenum">
              <a:rPr lang="en-US" altLang="en-US" sz="120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n-US" altLang="en-US" sz="12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0AB5847-6662-40D3-BB7C-C3470A5B0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5863" y="0"/>
            <a:ext cx="7258050" cy="61436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>
                <a:solidFill>
                  <a:srgbClr val="FFFF00"/>
                </a:solidFill>
              </a:rPr>
              <a:t>Describe the Refraction</a:t>
            </a:r>
          </a:p>
        </p:txBody>
      </p:sp>
      <p:sp>
        <p:nvSpPr>
          <p:cNvPr id="43011" name="Slide Number Placeholder 5">
            <a:extLst>
              <a:ext uri="{FF2B5EF4-FFF2-40B4-BE49-F238E27FC236}">
                <a16:creationId xmlns:a16="http://schemas.microsoft.com/office/drawing/2014/main" id="{A2229438-45C4-44AB-A5AF-B242C95338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056231A-834D-4A9C-A162-A0B8454A2470}" type="slidenum">
              <a:rPr lang="en-US" altLang="en-US" sz="1200">
                <a:solidFill>
                  <a:srgbClr val="BCBCBC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40</a:t>
            </a:fld>
            <a:endParaRPr lang="en-US" altLang="en-US" sz="1200" dirty="0">
              <a:solidFill>
                <a:srgbClr val="BCBCBC"/>
              </a:solidFill>
              <a:latin typeface="Arial" panose="020B0604020202020204" pitchFamily="34" charset="0"/>
            </a:endParaRPr>
          </a:p>
        </p:txBody>
      </p:sp>
      <p:sp>
        <p:nvSpPr>
          <p:cNvPr id="17413" name="Rectangle 2">
            <a:extLst>
              <a:ext uri="{FF2B5EF4-FFF2-40B4-BE49-F238E27FC236}">
                <a16:creationId xmlns:a16="http://schemas.microsoft.com/office/drawing/2014/main" id="{ABFACB02-1A2C-40AA-AC00-8E6FB44032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27075"/>
            <a:ext cx="8786813" cy="1791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>
              <a:buClrTx/>
              <a:buFont typeface="Wingdings 2" pitchFamily="18" charset="2"/>
              <a:buNone/>
              <a:defRPr/>
            </a:pPr>
            <a:r>
              <a:rPr lang="en-US" sz="2400" b="1" dirty="0">
                <a:solidFill>
                  <a:schemeClr val="bg1"/>
                </a:solidFill>
              </a:rPr>
              <a:t>Ray Diagrams of substances going from</a:t>
            </a:r>
            <a:endParaRPr lang="en-US" sz="2400" dirty="0">
              <a:solidFill>
                <a:schemeClr val="bg1"/>
              </a:solidFill>
            </a:endParaRPr>
          </a:p>
          <a:p>
            <a:pPr marL="457200" indent="-228600">
              <a:buClrTx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7030A0"/>
                </a:solidFill>
              </a:rPr>
              <a:t>Glass into air</a:t>
            </a:r>
          </a:p>
          <a:p>
            <a:pPr marL="457200" indent="-228600">
              <a:buClrTx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7030A0"/>
                </a:solidFill>
              </a:rPr>
              <a:t>Diamond into water</a:t>
            </a:r>
          </a:p>
          <a:p>
            <a:pPr marL="457200" indent="-228600">
              <a:buClrTx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7030A0"/>
                </a:solidFill>
              </a:rPr>
              <a:t>Ice into air</a:t>
            </a:r>
            <a:endParaRPr lang="en-US" sz="2000" dirty="0">
              <a:solidFill>
                <a:srgbClr val="7030A0"/>
              </a:solidFill>
              <a:latin typeface="Times New Roman"/>
              <a:ea typeface="Times New Roman"/>
            </a:endParaRPr>
          </a:p>
        </p:txBody>
      </p:sp>
      <p:pic>
        <p:nvPicPr>
          <p:cNvPr id="43014" name="Picture 4">
            <a:extLst>
              <a:ext uri="{FF2B5EF4-FFF2-40B4-BE49-F238E27FC236}">
                <a16:creationId xmlns:a16="http://schemas.microsoft.com/office/drawing/2014/main" id="{53F7A432-76EE-4BFA-A69F-0D4E4341CB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437" y="2957546"/>
            <a:ext cx="5757862" cy="218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7" name="TextBox 11">
            <a:extLst>
              <a:ext uri="{FF2B5EF4-FFF2-40B4-BE49-F238E27FC236}">
                <a16:creationId xmlns:a16="http://schemas.microsoft.com/office/drawing/2014/main" id="{7C4774D8-46EF-485F-B999-12AEDE8F96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3264" y="3429000"/>
            <a:ext cx="45243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>
                <a:solidFill>
                  <a:srgbClr val="FF0000"/>
                </a:solidFill>
                <a:latin typeface="Arial" panose="020B0604020202020204" pitchFamily="34" charset="0"/>
              </a:rPr>
              <a:t>n</a:t>
            </a:r>
            <a:r>
              <a:rPr lang="en-US" altLang="en-US" sz="1600" b="1" baseline="-25000" dirty="0">
                <a:solidFill>
                  <a:srgbClr val="FF0000"/>
                </a:solidFill>
                <a:latin typeface="Arial" panose="020B0604020202020204" pitchFamily="34" charset="0"/>
              </a:rPr>
              <a:t>1</a:t>
            </a:r>
            <a:endParaRPr lang="en-US" altLang="en-US" sz="16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43018" name="TextBox 12">
            <a:extLst>
              <a:ext uri="{FF2B5EF4-FFF2-40B4-BE49-F238E27FC236}">
                <a16:creationId xmlns:a16="http://schemas.microsoft.com/office/drawing/2014/main" id="{EB740B45-4917-446A-B0BD-D06FA590D2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4123" y="2548497"/>
            <a:ext cx="372268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solidFill>
                  <a:srgbClr val="C808A3"/>
                </a:solidFill>
                <a:latin typeface="Arial" panose="020B0604020202020204" pitchFamily="34" charset="0"/>
              </a:rPr>
              <a:t>n</a:t>
            </a:r>
            <a:r>
              <a:rPr lang="en-US" altLang="en-US" sz="2000" baseline="-25000" dirty="0">
                <a:solidFill>
                  <a:srgbClr val="C808A3"/>
                </a:solidFill>
                <a:latin typeface="Arial" panose="020B0604020202020204" pitchFamily="34" charset="0"/>
              </a:rPr>
              <a:t>1</a:t>
            </a:r>
            <a:r>
              <a:rPr lang="en-US" altLang="en-US" sz="2000" dirty="0">
                <a:solidFill>
                  <a:srgbClr val="C808A3"/>
                </a:solidFill>
                <a:latin typeface="Arial" panose="020B0604020202020204" pitchFamily="34" charset="0"/>
              </a:rPr>
              <a:t> is (more/less) dense than n</a:t>
            </a:r>
            <a:r>
              <a:rPr lang="en-US" altLang="en-US" sz="2000" baseline="-25000" dirty="0">
                <a:solidFill>
                  <a:srgbClr val="C808A3"/>
                </a:solidFill>
                <a:latin typeface="Arial" panose="020B0604020202020204" pitchFamily="34" charset="0"/>
              </a:rPr>
              <a:t>2</a:t>
            </a:r>
            <a:endParaRPr lang="en-US" altLang="en-US" sz="2000" dirty="0">
              <a:solidFill>
                <a:srgbClr val="C808A3"/>
              </a:solidFill>
              <a:latin typeface="Arial" panose="020B0604020202020204" pitchFamily="34" charset="0"/>
            </a:endParaRPr>
          </a:p>
        </p:txBody>
      </p:sp>
      <p:pic>
        <p:nvPicPr>
          <p:cNvPr id="43019" name="Picture 5" descr="quick_check-01.eps">
            <a:extLst>
              <a:ext uri="{FF2B5EF4-FFF2-40B4-BE49-F238E27FC236}">
                <a16:creationId xmlns:a16="http://schemas.microsoft.com/office/drawing/2014/main" id="{ED18DCFE-EC8E-4A1B-9481-8B8081EEBE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28575"/>
            <a:ext cx="823913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21" name="TextBox 15">
            <a:extLst>
              <a:ext uri="{FF2B5EF4-FFF2-40B4-BE49-F238E27FC236}">
                <a16:creationId xmlns:a16="http://schemas.microsoft.com/office/drawing/2014/main" id="{1BE0C409-5BA0-42CD-B88C-D77009821E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4737" y="4441902"/>
            <a:ext cx="1452562" cy="585788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7030A0"/>
                </a:solidFill>
                <a:latin typeface="Arial" panose="020B0604020202020204" pitchFamily="34" charset="0"/>
              </a:rPr>
              <a:t>How does the light bend?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CCED9A9-F646-493E-96ED-E0ECFD4D52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1057" y="4334628"/>
            <a:ext cx="1178207" cy="693062"/>
          </a:xfrm>
          <a:prstGeom prst="rect">
            <a:avLst/>
          </a:prstGeom>
        </p:spPr>
      </p:pic>
      <p:sp>
        <p:nvSpPr>
          <p:cNvPr id="15" name="TextBox 11">
            <a:extLst>
              <a:ext uri="{FF2B5EF4-FFF2-40B4-BE49-F238E27FC236}">
                <a16:creationId xmlns:a16="http://schemas.microsoft.com/office/drawing/2014/main" id="{D7AD464D-6DCB-4A3E-834B-F075FC3EDF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2271" y="4463305"/>
            <a:ext cx="45243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>
                <a:solidFill>
                  <a:srgbClr val="FF0000"/>
                </a:solidFill>
                <a:latin typeface="Arial" panose="020B0604020202020204" pitchFamily="34" charset="0"/>
              </a:rPr>
              <a:t>n</a:t>
            </a:r>
            <a:r>
              <a:rPr lang="en-US" altLang="en-US" sz="1600" b="1" baseline="-25000" dirty="0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  <a:endParaRPr lang="en-US" altLang="en-US" sz="16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824453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6ED236B-F884-46D3-9680-52C32E256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5863" y="0"/>
            <a:ext cx="7258050" cy="61436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>
                <a:solidFill>
                  <a:srgbClr val="FFFF00"/>
                </a:solidFill>
              </a:rPr>
              <a:t>Describe the Refraction</a:t>
            </a:r>
          </a:p>
        </p:txBody>
      </p:sp>
      <p:sp>
        <p:nvSpPr>
          <p:cNvPr id="44035" name="Slide Number Placeholder 5">
            <a:extLst>
              <a:ext uri="{FF2B5EF4-FFF2-40B4-BE49-F238E27FC236}">
                <a16:creationId xmlns:a16="http://schemas.microsoft.com/office/drawing/2014/main" id="{4303176C-E2CE-4310-8C7B-380B0471BD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AF8B1AB-BF20-4BC3-B4D6-2CF98734FE58}" type="slidenum">
              <a:rPr lang="en-US" altLang="en-US" sz="1200">
                <a:solidFill>
                  <a:srgbClr val="BCBCBC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41</a:t>
            </a:fld>
            <a:endParaRPr lang="en-US" altLang="en-US" sz="1200" dirty="0">
              <a:solidFill>
                <a:srgbClr val="BCBCBC"/>
              </a:solidFill>
              <a:latin typeface="Arial" panose="020B0604020202020204" pitchFamily="34" charset="0"/>
            </a:endParaRPr>
          </a:p>
        </p:txBody>
      </p:sp>
      <p:sp>
        <p:nvSpPr>
          <p:cNvPr id="17413" name="Rectangle 2">
            <a:extLst>
              <a:ext uri="{FF2B5EF4-FFF2-40B4-BE49-F238E27FC236}">
                <a16:creationId xmlns:a16="http://schemas.microsoft.com/office/drawing/2014/main" id="{EAABECE2-D406-44CE-9A26-E9C4325525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27075"/>
            <a:ext cx="8786813" cy="1791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>
              <a:buClrTx/>
              <a:buFont typeface="Wingdings 2" pitchFamily="18" charset="2"/>
              <a:buNone/>
              <a:defRPr/>
            </a:pPr>
            <a:r>
              <a:rPr lang="en-US" sz="2400" b="1" dirty="0">
                <a:solidFill>
                  <a:schemeClr val="bg1"/>
                </a:solidFill>
              </a:rPr>
              <a:t>Ray Diagrams of substances going from:</a:t>
            </a:r>
            <a:endParaRPr lang="en-US" sz="2400" dirty="0">
              <a:solidFill>
                <a:schemeClr val="bg1"/>
              </a:solidFill>
            </a:endParaRPr>
          </a:p>
          <a:p>
            <a:pPr marL="457200" indent="-228600">
              <a:buClrTx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7030A0"/>
                </a:solidFill>
              </a:rPr>
              <a:t>Glass into air</a:t>
            </a:r>
          </a:p>
          <a:p>
            <a:pPr marL="457200" indent="-228600">
              <a:buClrTx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7030A0"/>
                </a:solidFill>
              </a:rPr>
              <a:t>Diamond into water</a:t>
            </a:r>
          </a:p>
          <a:p>
            <a:pPr marL="457200" indent="-228600">
              <a:buClrTx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7030A0"/>
                </a:solidFill>
              </a:rPr>
              <a:t>Ice into air</a:t>
            </a:r>
            <a:endParaRPr lang="en-US" sz="2000" dirty="0">
              <a:solidFill>
                <a:srgbClr val="7030A0"/>
              </a:solidFill>
              <a:latin typeface="Times New Roman"/>
              <a:ea typeface="Times New Roman"/>
            </a:endParaRPr>
          </a:p>
        </p:txBody>
      </p:sp>
      <p:pic>
        <p:nvPicPr>
          <p:cNvPr id="44038" name="Picture 4">
            <a:extLst>
              <a:ext uri="{FF2B5EF4-FFF2-40B4-BE49-F238E27FC236}">
                <a16:creationId xmlns:a16="http://schemas.microsoft.com/office/drawing/2014/main" id="{6B0024B3-7DFA-485A-9039-72A127746F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957" y="2378075"/>
            <a:ext cx="5757862" cy="218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1" name="TextBox 11">
            <a:extLst>
              <a:ext uri="{FF2B5EF4-FFF2-40B4-BE49-F238E27FC236}">
                <a16:creationId xmlns:a16="http://schemas.microsoft.com/office/drawing/2014/main" id="{5F452AF6-08A5-483B-AA13-5681FAB18C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7500" y="2858036"/>
            <a:ext cx="45243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>
                <a:solidFill>
                  <a:srgbClr val="FF0000"/>
                </a:solidFill>
                <a:latin typeface="Arial" panose="020B0604020202020204" pitchFamily="34" charset="0"/>
              </a:rPr>
              <a:t>n</a:t>
            </a:r>
            <a:r>
              <a:rPr lang="en-US" altLang="en-US" sz="1600" b="1" baseline="-25000" dirty="0">
                <a:solidFill>
                  <a:srgbClr val="FF0000"/>
                </a:solidFill>
                <a:latin typeface="Arial" panose="020B0604020202020204" pitchFamily="34" charset="0"/>
              </a:rPr>
              <a:t>1</a:t>
            </a:r>
            <a:endParaRPr lang="en-US" altLang="en-US" sz="16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44042" name="TextBox 12">
            <a:extLst>
              <a:ext uri="{FF2B5EF4-FFF2-40B4-BE49-F238E27FC236}">
                <a16:creationId xmlns:a16="http://schemas.microsoft.com/office/drawing/2014/main" id="{B43031E7-7211-42FF-875F-786FDBC473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2981" y="2396479"/>
            <a:ext cx="364093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solidFill>
                  <a:srgbClr val="C808A3"/>
                </a:solidFill>
                <a:latin typeface="Arial" panose="020B0604020202020204" pitchFamily="34" charset="0"/>
              </a:rPr>
              <a:t>n</a:t>
            </a:r>
            <a:r>
              <a:rPr lang="en-US" altLang="en-US" sz="2000" baseline="-25000" dirty="0">
                <a:solidFill>
                  <a:srgbClr val="C808A3"/>
                </a:solidFill>
                <a:latin typeface="Arial" panose="020B0604020202020204" pitchFamily="34" charset="0"/>
              </a:rPr>
              <a:t>1</a:t>
            </a:r>
            <a:r>
              <a:rPr lang="en-US" altLang="en-US" sz="2000" dirty="0">
                <a:solidFill>
                  <a:srgbClr val="C808A3"/>
                </a:solidFill>
                <a:latin typeface="Arial" panose="020B0604020202020204" pitchFamily="34" charset="0"/>
              </a:rPr>
              <a:t> is </a:t>
            </a:r>
            <a:r>
              <a:rPr lang="en-US" altLang="en-US" sz="2000" b="1" u="sng" dirty="0">
                <a:solidFill>
                  <a:srgbClr val="C808A3"/>
                </a:solidFill>
                <a:latin typeface="Arial" panose="020B0604020202020204" pitchFamily="34" charset="0"/>
              </a:rPr>
              <a:t>more</a:t>
            </a:r>
            <a:r>
              <a:rPr lang="en-US" altLang="en-US" sz="2000" dirty="0">
                <a:solidFill>
                  <a:srgbClr val="C808A3"/>
                </a:solidFill>
                <a:latin typeface="Arial" panose="020B0604020202020204" pitchFamily="34" charset="0"/>
              </a:rPr>
              <a:t> dense than n</a:t>
            </a:r>
            <a:r>
              <a:rPr lang="en-US" altLang="en-US" sz="2000" baseline="-25000" dirty="0">
                <a:solidFill>
                  <a:srgbClr val="C808A3"/>
                </a:solidFill>
                <a:latin typeface="Arial" panose="020B0604020202020204" pitchFamily="34" charset="0"/>
              </a:rPr>
              <a:t>2</a:t>
            </a:r>
            <a:endParaRPr lang="en-US" altLang="en-US" sz="2000" dirty="0">
              <a:solidFill>
                <a:srgbClr val="C808A3"/>
              </a:solidFill>
              <a:latin typeface="Arial" panose="020B0604020202020204" pitchFamily="34" charset="0"/>
            </a:endParaRPr>
          </a:p>
        </p:txBody>
      </p:sp>
      <p:pic>
        <p:nvPicPr>
          <p:cNvPr id="44043" name="Picture 5" descr="quick_check-01.eps">
            <a:extLst>
              <a:ext uri="{FF2B5EF4-FFF2-40B4-BE49-F238E27FC236}">
                <a16:creationId xmlns:a16="http://schemas.microsoft.com/office/drawing/2014/main" id="{7653BA96-DD72-4E4D-B9AF-D5AB463214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28575"/>
            <a:ext cx="823913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B79BA41-2ECB-4B2B-AA0E-E2B771C931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8541" y="3769763"/>
            <a:ext cx="45243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>
                <a:solidFill>
                  <a:srgbClr val="FF0000"/>
                </a:solidFill>
                <a:latin typeface="Arial" panose="020B0604020202020204" pitchFamily="34" charset="0"/>
              </a:rPr>
              <a:t>n</a:t>
            </a:r>
            <a:r>
              <a:rPr lang="en-US" altLang="en-US" sz="1600" b="1" baseline="-25000" dirty="0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  <a:endParaRPr lang="en-US" altLang="en-US" sz="16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902017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7C6BA04-6E16-4934-8B07-20AA5C485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596" y="76200"/>
            <a:ext cx="8578921" cy="1126769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>
                <a:solidFill>
                  <a:srgbClr val="FFFF00"/>
                </a:solidFill>
              </a:rPr>
              <a:t>Optical Density</a:t>
            </a:r>
          </a:p>
        </p:txBody>
      </p:sp>
      <p:sp>
        <p:nvSpPr>
          <p:cNvPr id="40963" name="Slide Number Placeholder 5">
            <a:extLst>
              <a:ext uri="{FF2B5EF4-FFF2-40B4-BE49-F238E27FC236}">
                <a16:creationId xmlns:a16="http://schemas.microsoft.com/office/drawing/2014/main" id="{FDF94500-312B-4D48-843D-83DFD886020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65E5EAA-CA92-4506-A595-D3BBD8310D1F}" type="slidenum">
              <a:rPr lang="en-US" altLang="en-US" sz="1200">
                <a:solidFill>
                  <a:srgbClr val="BCBCBC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42</a:t>
            </a:fld>
            <a:endParaRPr lang="en-US" altLang="en-US" sz="1200" dirty="0">
              <a:solidFill>
                <a:srgbClr val="BCBCBC"/>
              </a:solidFill>
              <a:latin typeface="Arial" panose="020B0604020202020204" pitchFamily="34" charset="0"/>
            </a:endParaRPr>
          </a:p>
        </p:txBody>
      </p:sp>
      <p:sp>
        <p:nvSpPr>
          <p:cNvPr id="40964" name="Rectangle 2">
            <a:extLst>
              <a:ext uri="{FF2B5EF4-FFF2-40B4-BE49-F238E27FC236}">
                <a16:creationId xmlns:a16="http://schemas.microsoft.com/office/drawing/2014/main" id="{1C4EBF15-9EE2-4499-9828-BF91D01200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741" y="1202969"/>
            <a:ext cx="8938517" cy="5139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marL="457200" indent="-457200">
              <a:spcBef>
                <a:spcPts val="1200"/>
              </a:spcBef>
              <a:buFont typeface="Wingdings 2" panose="05020102010507070707" pitchFamily="18" charset="2"/>
              <a:buChar char=""/>
            </a:pPr>
            <a:r>
              <a:rPr lang="en-US" b="0" i="0" dirty="0">
                <a:effectLst/>
                <a:latin typeface="latoregular"/>
              </a:rPr>
              <a:t>The optical density of a medium is not the same as its physical density. The physical density of a material refers to the mass/volume ratio. </a:t>
            </a:r>
          </a:p>
          <a:p>
            <a:pPr marL="457200" indent="-457200">
              <a:spcBef>
                <a:spcPts val="1200"/>
              </a:spcBef>
              <a:buFont typeface="Wingdings 2" panose="05020102010507070707" pitchFamily="18" charset="2"/>
              <a:buChar char=""/>
            </a:pP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The optical density is </a:t>
            </a:r>
            <a:r>
              <a:rPr lang="en-US" b="1" i="0" dirty="0">
                <a:solidFill>
                  <a:srgbClr val="FFFF00"/>
                </a:solidFill>
                <a:effectLst/>
                <a:latin typeface="Roboto" panose="02000000000000000000" pitchFamily="2" charset="0"/>
              </a:rPr>
              <a:t>a property of a transparent material that measures the speed of the light through the material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. ... The extent to which any optically dense medium bends transmitted light rays towards or away from the normal is called the optical density.</a:t>
            </a:r>
          </a:p>
          <a:p>
            <a:pPr marL="457200" indent="-457200">
              <a:spcBef>
                <a:spcPts val="1200"/>
              </a:spcBef>
              <a:buFont typeface="Wingdings 2" panose="05020102010507070707" pitchFamily="18" charset="2"/>
              <a:buChar char=""/>
            </a:pPr>
            <a:r>
              <a:rPr lang="en-US" b="0" i="0" dirty="0">
                <a:solidFill>
                  <a:srgbClr val="FF0000"/>
                </a:solidFill>
                <a:effectLst/>
                <a:latin typeface="latoregular"/>
              </a:rPr>
              <a:t>The more optically dense that a material is, the slower that a wave will move through the material</a:t>
            </a:r>
            <a:r>
              <a:rPr lang="en-US" b="0" i="0" dirty="0">
                <a:solidFill>
                  <a:srgbClr val="444444"/>
                </a:solidFill>
                <a:effectLst/>
                <a:latin typeface="latoregular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0451643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7C6BA04-6E16-4934-8B07-20AA5C485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596" y="76200"/>
            <a:ext cx="8578921" cy="1349159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>
                <a:solidFill>
                  <a:srgbClr val="FFFF00"/>
                </a:solidFill>
              </a:rPr>
              <a:t>Calculating Optical Density</a:t>
            </a:r>
          </a:p>
        </p:txBody>
      </p:sp>
      <p:sp>
        <p:nvSpPr>
          <p:cNvPr id="40963" name="Slide Number Placeholder 5">
            <a:extLst>
              <a:ext uri="{FF2B5EF4-FFF2-40B4-BE49-F238E27FC236}">
                <a16:creationId xmlns:a16="http://schemas.microsoft.com/office/drawing/2014/main" id="{FDF94500-312B-4D48-843D-83DFD886020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65E5EAA-CA92-4506-A595-D3BBD8310D1F}" type="slidenum">
              <a:rPr lang="en-US" altLang="en-US" sz="1200">
                <a:solidFill>
                  <a:srgbClr val="BCBCBC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43</a:t>
            </a:fld>
            <a:endParaRPr lang="en-US" altLang="en-US" sz="1200" dirty="0">
              <a:solidFill>
                <a:srgbClr val="BCBCBC"/>
              </a:solidFill>
              <a:latin typeface="Arial" panose="020B0604020202020204" pitchFamily="34" charset="0"/>
            </a:endParaRPr>
          </a:p>
        </p:txBody>
      </p:sp>
      <p:sp>
        <p:nvSpPr>
          <p:cNvPr id="40964" name="Rectangle 2">
            <a:extLst>
              <a:ext uri="{FF2B5EF4-FFF2-40B4-BE49-F238E27FC236}">
                <a16:creationId xmlns:a16="http://schemas.microsoft.com/office/drawing/2014/main" id="{1C4EBF15-9EE2-4499-9828-BF91D01200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483" y="1411188"/>
            <a:ext cx="8310509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>
              <a:buNone/>
            </a:pPr>
            <a:r>
              <a:rPr lang="en-US" sz="6000" b="1" i="0" dirty="0" err="1">
                <a:solidFill>
                  <a:srgbClr val="444444"/>
                </a:solidFill>
                <a:effectLst/>
                <a:latin typeface="latoregular"/>
              </a:rPr>
              <a:t>n</a:t>
            </a:r>
            <a:r>
              <a:rPr lang="en-US" sz="2000" b="1" i="0" baseline="-25000" dirty="0" err="1">
                <a:solidFill>
                  <a:srgbClr val="444444"/>
                </a:solidFill>
                <a:effectLst/>
                <a:latin typeface="latoregular"/>
              </a:rPr>
              <a:t>material</a:t>
            </a:r>
            <a:r>
              <a:rPr lang="en-US" sz="6000" b="1" i="0" dirty="0">
                <a:solidFill>
                  <a:srgbClr val="444444"/>
                </a:solidFill>
                <a:effectLst/>
                <a:latin typeface="latoregular"/>
              </a:rPr>
              <a:t> = c / </a:t>
            </a:r>
            <a:r>
              <a:rPr lang="en-US" sz="6000" b="1" i="0" dirty="0" err="1">
                <a:solidFill>
                  <a:srgbClr val="444444"/>
                </a:solidFill>
                <a:effectLst/>
                <a:latin typeface="latoregular"/>
              </a:rPr>
              <a:t>v</a:t>
            </a:r>
            <a:r>
              <a:rPr lang="en-US" sz="2000" b="1" i="0" baseline="-25000" dirty="0" err="1">
                <a:solidFill>
                  <a:srgbClr val="444444"/>
                </a:solidFill>
                <a:effectLst/>
                <a:latin typeface="latoregular"/>
              </a:rPr>
              <a:t>material</a:t>
            </a:r>
            <a:endParaRPr lang="en-US" sz="2000" b="0" i="0" dirty="0">
              <a:solidFill>
                <a:srgbClr val="444444"/>
              </a:solidFill>
              <a:effectLst/>
              <a:latin typeface="latoregular"/>
            </a:endParaRPr>
          </a:p>
          <a:p>
            <a:pPr algn="l">
              <a:buNone/>
            </a:pPr>
            <a:endParaRPr lang="en-US" sz="1200" b="0" i="0" dirty="0">
              <a:solidFill>
                <a:srgbClr val="444444"/>
              </a:solidFill>
              <a:effectLst/>
              <a:latin typeface="latoregular"/>
            </a:endParaRPr>
          </a:p>
          <a:p>
            <a:pPr algn="ctr">
              <a:spcBef>
                <a:spcPts val="1200"/>
              </a:spcBef>
              <a:buNone/>
            </a:pPr>
            <a:r>
              <a:rPr lang="en-US" sz="2000" b="0" i="1" dirty="0">
                <a:solidFill>
                  <a:srgbClr val="444444"/>
                </a:solidFill>
                <a:effectLst/>
                <a:latin typeface="latoregular"/>
              </a:rPr>
              <a:t>Index of refraction = speed of light / velocity of light in a medium</a:t>
            </a:r>
          </a:p>
          <a:p>
            <a:pPr algn="ctr">
              <a:spcBef>
                <a:spcPts val="1200"/>
              </a:spcBef>
              <a:buNone/>
            </a:pPr>
            <a:r>
              <a:rPr lang="en-US" sz="2000" i="1" dirty="0">
                <a:latin typeface="latoregular"/>
              </a:rPr>
              <a:t>C = 3.00 x 10</a:t>
            </a:r>
            <a:r>
              <a:rPr lang="en-US" sz="2000" i="1" baseline="30000" dirty="0">
                <a:latin typeface="latoregular"/>
              </a:rPr>
              <a:t>8</a:t>
            </a:r>
            <a:r>
              <a:rPr lang="en-US" sz="2000" i="1" dirty="0">
                <a:latin typeface="latoregular"/>
              </a:rPr>
              <a:t> m/s</a:t>
            </a:r>
            <a:endParaRPr lang="en-US" sz="2000" b="0" i="1" dirty="0">
              <a:effectLst/>
              <a:latin typeface="latoregular"/>
            </a:endParaRPr>
          </a:p>
          <a:p>
            <a:pPr algn="l">
              <a:buNone/>
            </a:pPr>
            <a:endParaRPr lang="en-US" sz="2400" b="1" i="0" dirty="0">
              <a:solidFill>
                <a:srgbClr val="444444"/>
              </a:solidFill>
              <a:effectLst/>
              <a:latin typeface="latoregular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B837A5-E1C0-4B77-AFD6-863843546F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2787" y="3627179"/>
            <a:ext cx="6058425" cy="2972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99962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5">
            <a:extLst>
              <a:ext uri="{FF2B5EF4-FFF2-40B4-BE49-F238E27FC236}">
                <a16:creationId xmlns:a16="http://schemas.microsoft.com/office/drawing/2014/main" id="{3431D809-A524-43EE-93B2-0B1B011EC6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87" y="4033838"/>
            <a:ext cx="9010919" cy="2665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4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DISPERSION</a:t>
            </a:r>
          </a:p>
          <a:p>
            <a:pPr eaLnBrk="1" hangingPunct="1">
              <a:buFontTx/>
              <a:buNone/>
            </a:pPr>
            <a:r>
              <a:rPr lang="en-US" altLang="en-US" sz="2800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index of refraction (n) of a prism is greater than that of air, thus slowing light down.  </a:t>
            </a:r>
          </a:p>
          <a:p>
            <a:pPr eaLnBrk="1" hangingPunct="1">
              <a:buFontTx/>
              <a:buNone/>
            </a:pPr>
            <a:r>
              <a:rPr lang="en-US" altLang="en-US" sz="2800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prism eventually shows the effect of refraction by separating the light by wavelength</a:t>
            </a:r>
            <a:r>
              <a:rPr lang="en-US" altLang="en-US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(color).</a:t>
            </a:r>
          </a:p>
        </p:txBody>
      </p:sp>
      <p:sp>
        <p:nvSpPr>
          <p:cNvPr id="45059" name="Slide Number Placeholder 2">
            <a:extLst>
              <a:ext uri="{FF2B5EF4-FFF2-40B4-BE49-F238E27FC236}">
                <a16:creationId xmlns:a16="http://schemas.microsoft.com/office/drawing/2014/main" id="{F39766B3-E1DD-40CB-B283-F26D4BFEA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73913" y="6376988"/>
            <a:ext cx="1905000" cy="457200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3AAFAA2-6AFE-4C1B-B13A-A322C5C04D4A}" type="slidenum"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44</a:t>
            </a:fld>
            <a:endParaRPr lang="en-US" altLang="en-US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7" name="Title 6">
            <a:extLst>
              <a:ext uri="{FF2B5EF4-FFF2-40B4-BE49-F238E27FC236}">
                <a16:creationId xmlns:a16="http://schemas.microsoft.com/office/drawing/2014/main" id="{13011FD1-6D42-44D5-BA84-0E22A27E0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5863" y="0"/>
            <a:ext cx="7258050" cy="61436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>
                <a:solidFill>
                  <a:srgbClr val="FFFF00"/>
                </a:solidFill>
              </a:rPr>
              <a:t>Properties of Refraction</a:t>
            </a:r>
          </a:p>
        </p:txBody>
      </p:sp>
      <p:pic>
        <p:nvPicPr>
          <p:cNvPr id="45061" name="Picture 2">
            <a:extLst>
              <a:ext uri="{FF2B5EF4-FFF2-40B4-BE49-F238E27FC236}">
                <a16:creationId xmlns:a16="http://schemas.microsoft.com/office/drawing/2014/main" id="{32B2BA75-34D4-48E5-85F0-133FA5E251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521" y="714375"/>
            <a:ext cx="4210050" cy="331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Slide Number Placeholder 2">
            <a:extLst>
              <a:ext uri="{FF2B5EF4-FFF2-40B4-BE49-F238E27FC236}">
                <a16:creationId xmlns:a16="http://schemas.microsoft.com/office/drawing/2014/main" id="{F39766B3-E1DD-40CB-B283-F26D4BFEA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73913" y="6376988"/>
            <a:ext cx="1905000" cy="457200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3AAFAA2-6AFE-4C1B-B13A-A322C5C04D4A}" type="slidenum"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45</a:t>
            </a:fld>
            <a:endParaRPr lang="en-US" altLang="en-US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7" name="Title 6">
            <a:extLst>
              <a:ext uri="{FF2B5EF4-FFF2-40B4-BE49-F238E27FC236}">
                <a16:creationId xmlns:a16="http://schemas.microsoft.com/office/drawing/2014/main" id="{13011FD1-6D42-44D5-BA84-0E22A27E0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5863" y="0"/>
            <a:ext cx="7258050" cy="61436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>
                <a:solidFill>
                  <a:srgbClr val="FFFF00"/>
                </a:solidFill>
              </a:rPr>
              <a:t>Properties of Refraction</a:t>
            </a:r>
          </a:p>
        </p:txBody>
      </p:sp>
      <p:sp>
        <p:nvSpPr>
          <p:cNvPr id="45062" name="Rectangle 1">
            <a:extLst>
              <a:ext uri="{FF2B5EF4-FFF2-40B4-BE49-F238E27FC236}">
                <a16:creationId xmlns:a16="http://schemas.microsoft.com/office/drawing/2014/main" id="{A2073E3E-1EAD-4350-9969-C9A3DC307F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038" y="4259263"/>
            <a:ext cx="8501062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ts val="1200"/>
              </a:spcBef>
              <a:buFontTx/>
              <a:buNone/>
            </a:pPr>
            <a:r>
              <a:rPr lang="en-US" altLang="en-US" sz="2800" dirty="0">
                <a:solidFill>
                  <a:srgbClr val="7030A0"/>
                </a:solidFill>
                <a:latin typeface="Arial" panose="020B0604020202020204" pitchFamily="34" charset="0"/>
              </a:rPr>
              <a:t>Violet is slightly slower and therefore, bends more.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  <a:latin typeface="Arial" panose="020B0604020202020204" pitchFamily="34" charset="0"/>
              </a:rPr>
              <a:t>Red is slightly faster and therefore, bends less.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n-US" altLang="en-US" u="sng" dirty="0">
                <a:latin typeface="Arial" panose="020B0604020202020204" pitchFamily="34" charset="0"/>
              </a:rPr>
              <a:t>Rainbows</a:t>
            </a:r>
            <a:r>
              <a:rPr lang="en-US" altLang="en-US" dirty="0">
                <a:latin typeface="Arial" panose="020B0604020202020204" pitchFamily="34" charset="0"/>
              </a:rPr>
              <a:t> are produced as light is refracted by water drops acting as prisms.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2CDBCCF-72D2-4892-BB66-253508CBA7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008" y="656337"/>
            <a:ext cx="7589122" cy="356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03348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Content Placeholder 7">
            <a:extLst>
              <a:ext uri="{FF2B5EF4-FFF2-40B4-BE49-F238E27FC236}">
                <a16:creationId xmlns:a16="http://schemas.microsoft.com/office/drawing/2014/main" id="{E381214C-98F1-4FDE-9E7A-948362C261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28688"/>
            <a:ext cx="9144000" cy="5815012"/>
          </a:xfrm>
        </p:spPr>
        <p:txBody>
          <a:bodyPr/>
          <a:lstStyle/>
          <a:p>
            <a:pPr marL="450850" indent="-450850" algn="ctr">
              <a:spcBef>
                <a:spcPts val="1800"/>
              </a:spcBef>
              <a:buFont typeface="Wingdings 2" panose="05020102010507070707" pitchFamily="18" charset="2"/>
              <a:buNone/>
            </a:pPr>
            <a:r>
              <a:rPr lang="en-US" altLang="en-US" sz="4000" b="1" dirty="0">
                <a:solidFill>
                  <a:srgbClr val="FFFF00"/>
                </a:solidFill>
              </a:rPr>
              <a:t>Watch video:</a:t>
            </a:r>
          </a:p>
          <a:p>
            <a:pPr marL="450850" indent="-450850" algn="ctr">
              <a:spcBef>
                <a:spcPts val="1800"/>
              </a:spcBef>
              <a:buFont typeface="Wingdings 2" panose="05020102010507070707" pitchFamily="18" charset="2"/>
              <a:buNone/>
            </a:pPr>
            <a:endParaRPr lang="en-US" altLang="en-US" sz="4000" b="1" dirty="0">
              <a:solidFill>
                <a:srgbClr val="FFFF00"/>
              </a:solidFill>
            </a:endParaRPr>
          </a:p>
          <a:p>
            <a:pPr marL="450850" indent="-450850" algn="ctr">
              <a:spcBef>
                <a:spcPts val="1800"/>
              </a:spcBef>
              <a:buFont typeface="Wingdings 2" panose="05020102010507070707" pitchFamily="18" charset="2"/>
              <a:buNone/>
            </a:pPr>
            <a:r>
              <a:rPr 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http://somup.com/cFfeq2Vp1T</a:t>
            </a:r>
            <a:r>
              <a:rPr 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en-US" dirty="0"/>
              <a:t>(2:40) </a:t>
            </a:r>
          </a:p>
          <a:p>
            <a:pPr marL="450850" indent="-450850" algn="ctr">
              <a:spcBef>
                <a:spcPts val="1800"/>
              </a:spcBef>
              <a:buFont typeface="Wingdings 2" panose="05020102010507070707" pitchFamily="18" charset="2"/>
              <a:buNone/>
            </a:pPr>
            <a:r>
              <a:rPr lang="en-US" altLang="en-US" dirty="0"/>
              <a:t>Dispersion. Total Internal Reflection.</a:t>
            </a:r>
            <a:r>
              <a:rPr lang="en-US" altLang="en-US" sz="2400" dirty="0">
                <a:solidFill>
                  <a:schemeClr val="bg1"/>
                </a:solidFill>
              </a:rPr>
              <a:t>	</a:t>
            </a:r>
            <a:endParaRPr lang="en-US" altLang="en-US" dirty="0">
              <a:solidFill>
                <a:srgbClr val="00B050"/>
              </a:solidFill>
            </a:endParaRPr>
          </a:p>
        </p:txBody>
      </p:sp>
      <p:sp>
        <p:nvSpPr>
          <p:cNvPr id="46083" name="Slide Number Placeholder 5">
            <a:extLst>
              <a:ext uri="{FF2B5EF4-FFF2-40B4-BE49-F238E27FC236}">
                <a16:creationId xmlns:a16="http://schemas.microsoft.com/office/drawing/2014/main" id="{3EA20E90-9534-4C61-9293-5BF8EB941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DB44C25-6B7B-4FD8-B04C-D0639BB9D798}" type="slidenum">
              <a:rPr lang="en-US" altLang="en-US" sz="1200">
                <a:solidFill>
                  <a:srgbClr val="BCBCBC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46</a:t>
            </a:fld>
            <a:endParaRPr lang="en-US" altLang="en-US" sz="1200" dirty="0">
              <a:solidFill>
                <a:srgbClr val="BCBCBC"/>
              </a:solidFill>
              <a:latin typeface="Arial" panose="020B0604020202020204" pitchFamily="34" charset="0"/>
            </a:endParaRPr>
          </a:p>
        </p:txBody>
      </p:sp>
      <p:sp>
        <p:nvSpPr>
          <p:cNvPr id="8" name="Title 6">
            <a:extLst>
              <a:ext uri="{FF2B5EF4-FFF2-40B4-BE49-F238E27FC236}">
                <a16:creationId xmlns:a16="http://schemas.microsoft.com/office/drawing/2014/main" id="{75150E71-F55F-4235-B400-BBCA782CE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6030"/>
            <a:ext cx="8229600" cy="69692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>
                <a:solidFill>
                  <a:srgbClr val="7030A0"/>
                </a:solidFill>
              </a:rPr>
              <a:t>Refraction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1" name="Text Box 5">
            <a:extLst>
              <a:ext uri="{FF2B5EF4-FFF2-40B4-BE49-F238E27FC236}">
                <a16:creationId xmlns:a16="http://schemas.microsoft.com/office/drawing/2014/main" id="{890BD7B9-EC8F-4994-B3FC-F33F103D99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1850" y="720725"/>
            <a:ext cx="5715000" cy="378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en-US" sz="4400" i="1" dirty="0">
                <a:solidFill>
                  <a:srgbClr val="FF0000"/>
                </a:solidFill>
              </a:rPr>
              <a:t>Total Internal Reflection </a:t>
            </a:r>
            <a:r>
              <a:rPr lang="en-US" sz="2800" i="1" dirty="0">
                <a:solidFill>
                  <a:srgbClr val="7030A0"/>
                </a:solidFill>
              </a:rPr>
              <a:t>is a subset of refraction.</a:t>
            </a:r>
          </a:p>
          <a:p>
            <a:pPr marL="457200" indent="-228600" eaLnBrk="1" hangingPunct="1">
              <a:defRPr/>
            </a:pPr>
            <a:r>
              <a:rPr lang="en-US" sz="2800" dirty="0"/>
              <a:t>Diamonds sparkle</a:t>
            </a:r>
          </a:p>
          <a:p>
            <a:pPr marL="457200" indent="-228600" eaLnBrk="1" hangingPunct="1">
              <a:defRPr/>
            </a:pPr>
            <a:r>
              <a:rPr lang="en-US" sz="2800" dirty="0"/>
              <a:t>Light pipes  </a:t>
            </a:r>
          </a:p>
          <a:p>
            <a:pPr marL="457200" indent="-228600" eaLnBrk="1" hangingPunct="1">
              <a:defRPr/>
            </a:pPr>
            <a:r>
              <a:rPr lang="en-US" sz="2800" dirty="0"/>
              <a:t>Fiber Optics</a:t>
            </a:r>
          </a:p>
          <a:p>
            <a:pPr marL="457200" indent="-228600" eaLnBrk="1" hangingPunct="1">
              <a:defRPr/>
            </a:pPr>
            <a:r>
              <a:rPr lang="en-US" sz="2800" dirty="0">
                <a:solidFill>
                  <a:srgbClr val="FFFF00"/>
                </a:solidFill>
              </a:rPr>
              <a:t>Rainbow (Water drops)</a:t>
            </a:r>
          </a:p>
          <a:p>
            <a:pPr eaLnBrk="1" hangingPunct="1">
              <a:buFontTx/>
              <a:buNone/>
              <a:defRPr/>
            </a:pP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47107" name="Slide Number Placeholder 2">
            <a:extLst>
              <a:ext uri="{FF2B5EF4-FFF2-40B4-BE49-F238E27FC236}">
                <a16:creationId xmlns:a16="http://schemas.microsoft.com/office/drawing/2014/main" id="{9E34FAA4-5770-4D42-BC05-92456DCC8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73913" y="6376988"/>
            <a:ext cx="1905000" cy="457200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5C278CE-1288-43EF-AA89-CCF5030D2672}" type="slidenum"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47</a:t>
            </a:fld>
            <a:endParaRPr lang="en-US" altLang="en-US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7" name="Title 6">
            <a:extLst>
              <a:ext uri="{FF2B5EF4-FFF2-40B4-BE49-F238E27FC236}">
                <a16:creationId xmlns:a16="http://schemas.microsoft.com/office/drawing/2014/main" id="{CDEB571A-9382-47DE-86D3-1B90908CC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5863" y="0"/>
            <a:ext cx="7258050" cy="61436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>
                <a:solidFill>
                  <a:srgbClr val="FFFF00"/>
                </a:solidFill>
              </a:rPr>
              <a:t>Properties of Refraction</a:t>
            </a:r>
          </a:p>
        </p:txBody>
      </p:sp>
      <p:pic>
        <p:nvPicPr>
          <p:cNvPr id="47109" name="Picture 2">
            <a:extLst>
              <a:ext uri="{FF2B5EF4-FFF2-40B4-BE49-F238E27FC236}">
                <a16:creationId xmlns:a16="http://schemas.microsoft.com/office/drawing/2014/main" id="{4BE73321-7E4A-46C5-B4A6-8D37103C2F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728663"/>
            <a:ext cx="3000375" cy="5868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110" name="Picture 3">
            <a:extLst>
              <a:ext uri="{FF2B5EF4-FFF2-40B4-BE49-F238E27FC236}">
                <a16:creationId xmlns:a16="http://schemas.microsoft.com/office/drawing/2014/main" id="{FD45C2D8-8FF2-47B8-AD81-0AAD82F197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5" t="6725" r="5074" b="27223"/>
          <a:stretch>
            <a:fillRect/>
          </a:stretch>
        </p:blipFill>
        <p:spPr bwMode="auto">
          <a:xfrm>
            <a:off x="3514725" y="3940175"/>
            <a:ext cx="5472113" cy="290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Slide Number Placeholder 2">
            <a:extLst>
              <a:ext uri="{FF2B5EF4-FFF2-40B4-BE49-F238E27FC236}">
                <a16:creationId xmlns:a16="http://schemas.microsoft.com/office/drawing/2014/main" id="{9E34FAA4-5770-4D42-BC05-92456DCC8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73913" y="6376988"/>
            <a:ext cx="1905000" cy="457200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5C278CE-1288-43EF-AA89-CCF5030D2672}" type="slidenum"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48</a:t>
            </a:fld>
            <a:endParaRPr lang="en-US" altLang="en-US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9E0155-F80F-4EC8-B52C-F920C93222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68" y="1092359"/>
            <a:ext cx="8902961" cy="2606338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923FB4D1-2B04-4CF4-B806-4B6A53245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i="1" dirty="0">
                <a:solidFill>
                  <a:srgbClr val="FF0000"/>
                </a:solidFill>
              </a:rPr>
              <a:t>Total Internal Reflection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B54494-30EF-4F60-A2C9-DB1FB061606D}"/>
              </a:ext>
            </a:extLst>
          </p:cNvPr>
          <p:cNvSpPr txBox="1"/>
          <p:nvPr/>
        </p:nvSpPr>
        <p:spPr>
          <a:xfrm>
            <a:off x="138168" y="4181850"/>
            <a:ext cx="27488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 err="1">
                <a:solidFill>
                  <a:srgbClr val="C808A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2400" baseline="-25000" dirty="0" err="1">
                <a:solidFill>
                  <a:srgbClr val="C808A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C808A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sin </a:t>
            </a:r>
            <a:r>
              <a:rPr lang="en-US" sz="2400" dirty="0" err="1">
                <a:solidFill>
                  <a:srgbClr val="C808A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θ</a:t>
            </a:r>
            <a:r>
              <a:rPr lang="en-US" sz="2400" baseline="-25000" dirty="0" err="1">
                <a:solidFill>
                  <a:srgbClr val="C808A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2400" baseline="-25000" dirty="0">
                <a:solidFill>
                  <a:srgbClr val="C808A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C808A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= n</a:t>
            </a:r>
            <a:r>
              <a:rPr lang="en-US" sz="2400" baseline="-25000" dirty="0">
                <a:solidFill>
                  <a:srgbClr val="C808A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 </a:t>
            </a:r>
            <a:r>
              <a:rPr lang="en-US" sz="2400" dirty="0">
                <a:solidFill>
                  <a:srgbClr val="C808A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 </a:t>
            </a:r>
            <a:r>
              <a:rPr lang="en-US" sz="2400" dirty="0" err="1">
                <a:solidFill>
                  <a:srgbClr val="C808A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θ</a:t>
            </a:r>
            <a:r>
              <a:rPr lang="en-US" sz="2400" baseline="-25000" dirty="0" err="1">
                <a:solidFill>
                  <a:srgbClr val="C808A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n-US" sz="2400" dirty="0">
                <a:solidFill>
                  <a:srgbClr val="C808A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400" dirty="0">
              <a:solidFill>
                <a:srgbClr val="C808A3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0F3FEAB-87C4-4F8B-AC0E-E964DE6E3672}"/>
              </a:ext>
            </a:extLst>
          </p:cNvPr>
          <p:cNvSpPr txBox="1"/>
          <p:nvPr/>
        </p:nvSpPr>
        <p:spPr>
          <a:xfrm>
            <a:off x="3256908" y="4181850"/>
            <a:ext cx="2638744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2400" baseline="-25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sin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θ</a:t>
            </a:r>
            <a:r>
              <a:rPr lang="en-US" sz="2400" baseline="-25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24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= n</a:t>
            </a:r>
            <a:r>
              <a:rPr lang="en-US" sz="24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θ</a:t>
            </a:r>
            <a:r>
              <a:rPr lang="en-US" sz="2400" baseline="-25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endParaRPr lang="en-US" sz="2400" baseline="-25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2400" baseline="-25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24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&gt;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</a:t>
            </a:r>
            <a:r>
              <a:rPr lang="en-US" sz="24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</a:p>
          <a:p>
            <a:pPr algn="ctr"/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2400" baseline="-25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sin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θ</a:t>
            </a:r>
            <a:r>
              <a:rPr lang="en-US" sz="2400" baseline="-25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24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= n</a:t>
            </a:r>
            <a:r>
              <a:rPr lang="en-US" sz="24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 90⁰</a:t>
            </a:r>
            <a:endParaRPr lang="en-US" sz="2400" baseline="-25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3600" dirty="0">
                <a:solidFill>
                  <a:srgbClr val="C808A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 </a:t>
            </a:r>
            <a:r>
              <a:rPr lang="en-US" sz="3600" dirty="0" err="1">
                <a:solidFill>
                  <a:srgbClr val="C808A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θ</a:t>
            </a:r>
            <a:r>
              <a:rPr lang="en-US" sz="3600" baseline="-25000" dirty="0" err="1">
                <a:solidFill>
                  <a:srgbClr val="C808A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3600" baseline="-25000" dirty="0">
                <a:solidFill>
                  <a:srgbClr val="C808A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rgbClr val="C808A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= n</a:t>
            </a:r>
            <a:r>
              <a:rPr lang="en-US" sz="3600" baseline="-25000" dirty="0">
                <a:solidFill>
                  <a:srgbClr val="C808A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n-US" sz="3600" dirty="0">
                <a:solidFill>
                  <a:srgbClr val="C808A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/ </a:t>
            </a:r>
            <a:r>
              <a:rPr lang="en-US" sz="3600" dirty="0" err="1">
                <a:solidFill>
                  <a:srgbClr val="C808A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3600" baseline="-25000" dirty="0" err="1">
                <a:solidFill>
                  <a:srgbClr val="C808A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endParaRPr lang="en-US" sz="3600" baseline="-25000" dirty="0">
              <a:solidFill>
                <a:srgbClr val="C808A3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33216E6-59D3-4677-9C23-E121820271B0}"/>
              </a:ext>
            </a:extLst>
          </p:cNvPr>
          <p:cNvSpPr txBox="1"/>
          <p:nvPr/>
        </p:nvSpPr>
        <p:spPr>
          <a:xfrm>
            <a:off x="6811766" y="4135683"/>
            <a:ext cx="144351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2400" baseline="-25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24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&gt;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</a:t>
            </a:r>
            <a:r>
              <a:rPr lang="en-US" sz="24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</a:p>
          <a:p>
            <a:pPr algn="ctr"/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θ</a:t>
            </a:r>
            <a:r>
              <a:rPr lang="en-US" sz="2400" baseline="-25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24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&gt; 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θ</a:t>
            </a:r>
            <a:r>
              <a:rPr lang="en-US" sz="2400" baseline="-25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1025141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>
            <a:extLst>
              <a:ext uri="{FF2B5EF4-FFF2-40B4-BE49-F238E27FC236}">
                <a16:creationId xmlns:a16="http://schemas.microsoft.com/office/drawing/2014/main" id="{FA49B038-12F0-44F8-A6D6-CBBB40274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4613"/>
            <a:ext cx="8229600" cy="782637"/>
          </a:xfrm>
          <a:solidFill>
            <a:srgbClr val="FFFF00"/>
          </a:solidFill>
        </p:spPr>
        <p:txBody>
          <a:bodyPr/>
          <a:lstStyle/>
          <a:p>
            <a:r>
              <a:rPr lang="en-US" altLang="en-US" dirty="0"/>
              <a:t>Enrichment Videos</a:t>
            </a:r>
          </a:p>
        </p:txBody>
      </p:sp>
      <p:sp>
        <p:nvSpPr>
          <p:cNvPr id="49155" name="Content Placeholder 2">
            <a:extLst>
              <a:ext uri="{FF2B5EF4-FFF2-40B4-BE49-F238E27FC236}">
                <a16:creationId xmlns:a16="http://schemas.microsoft.com/office/drawing/2014/main" id="{F08481C7-85E9-4FC5-A14D-C4835121EA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163" y="985838"/>
            <a:ext cx="8986837" cy="5500687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600" dirty="0"/>
              <a:t>What is a mirror?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600" dirty="0">
                <a:solidFill>
                  <a:srgbClr val="FF0000"/>
                </a:solidFill>
              </a:rPr>
              <a:t>Misconception that you will see more of yourself if you back up when looking in a mirror.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600" dirty="0"/>
              <a:t>Misconceptions about complete darkness (as in a cave, thinking that your eyes will never "adjust" when there is no light)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600" dirty="0">
                <a:solidFill>
                  <a:srgbClr val="FF0000"/>
                </a:solidFill>
              </a:rPr>
              <a:t>Infrared thermal vision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600" dirty="0"/>
              <a:t>Black objects vs. invisibility cloaks.</a:t>
            </a:r>
          </a:p>
          <a:p>
            <a:pPr marL="0" indent="0">
              <a:buNone/>
            </a:pPr>
            <a:r>
              <a:rPr lang="en-US" altLang="en-US" sz="2600" dirty="0"/>
              <a:t>mirror cloak:  </a:t>
            </a:r>
            <a:r>
              <a:rPr lang="en-US" altLang="en-US" sz="2600" dirty="0">
                <a:hlinkClick r:id="rId2"/>
              </a:rPr>
              <a:t>http://somup.com/cFXoqZnj6U</a:t>
            </a:r>
            <a:r>
              <a:rPr lang="en-US" altLang="en-US" sz="2600" dirty="0"/>
              <a:t>  (1:21)</a:t>
            </a:r>
          </a:p>
          <a:p>
            <a:pPr marL="0" indent="0">
              <a:buNone/>
            </a:pPr>
            <a:r>
              <a:rPr lang="en-US" altLang="en-US" sz="2600" dirty="0"/>
              <a:t>invisibility cloak:  </a:t>
            </a:r>
            <a:r>
              <a:rPr lang="en-US" altLang="en-US" sz="2600" dirty="0">
                <a:hlinkClick r:id="rId3"/>
              </a:rPr>
              <a:t>http://somup.com/cFXoqbnj6Y</a:t>
            </a:r>
            <a:r>
              <a:rPr lang="en-US" altLang="en-US" sz="2600" dirty="0"/>
              <a:t>  (1:00)</a:t>
            </a:r>
          </a:p>
          <a:p>
            <a:pPr marL="0" indent="0">
              <a:buNone/>
            </a:pPr>
            <a:r>
              <a:rPr lang="en-US" altLang="en-US" sz="2600" dirty="0"/>
              <a:t>laser maze: </a:t>
            </a:r>
            <a:r>
              <a:rPr lang="en-US" altLang="en-US" sz="2600" dirty="0">
                <a:hlinkClick r:id="rId4"/>
              </a:rPr>
              <a:t>http://somup.com/cFXoqynj6y</a:t>
            </a:r>
            <a:r>
              <a:rPr lang="en-US" altLang="en-US" sz="2600" dirty="0"/>
              <a:t> </a:t>
            </a:r>
            <a:r>
              <a:rPr lang="en-US" altLang="en-US" sz="2400" dirty="0"/>
              <a:t>(2:26)</a:t>
            </a:r>
          </a:p>
        </p:txBody>
      </p:sp>
      <p:sp>
        <p:nvSpPr>
          <p:cNvPr id="49156" name="Footer Placeholder 3">
            <a:extLst>
              <a:ext uri="{FF2B5EF4-FFF2-40B4-BE49-F238E27FC236}">
                <a16:creationId xmlns:a16="http://schemas.microsoft.com/office/drawing/2014/main" id="{59047E8C-7E2D-4566-BE07-11338296B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5438775" y="6470650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898989"/>
                </a:solidFill>
                <a:latin typeface="Arial" panose="020B0604020202020204" pitchFamily="34" charset="0"/>
              </a:rPr>
              <a:t>Module 15A</a:t>
            </a:r>
          </a:p>
        </p:txBody>
      </p:sp>
      <p:sp>
        <p:nvSpPr>
          <p:cNvPr id="49157" name="Slide Number Placeholder 4">
            <a:extLst>
              <a:ext uri="{FF2B5EF4-FFF2-40B4-BE49-F238E27FC236}">
                <a16:creationId xmlns:a16="http://schemas.microsoft.com/office/drawing/2014/main" id="{08E5A6B5-E16B-4A9A-A29E-95309EA32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74BEC07-8DB2-442E-AD05-A65D743C11F1}" type="slidenum">
              <a:rPr lang="en-US" altLang="en-US" sz="120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49</a:t>
            </a:fld>
            <a:endParaRPr lang="en-US" altLang="en-US" sz="1200" dirty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0" descr="HSPS_Ch18s1-p532-Woman">
            <a:extLst>
              <a:ext uri="{FF2B5EF4-FFF2-40B4-BE49-F238E27FC236}">
                <a16:creationId xmlns:a16="http://schemas.microsoft.com/office/drawing/2014/main" id="{F9676FE5-AFC5-4032-A928-9A06D24ACC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" y="620713"/>
            <a:ext cx="7889875" cy="555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3">
            <a:extLst>
              <a:ext uri="{FF2B5EF4-FFF2-40B4-BE49-F238E27FC236}">
                <a16:creationId xmlns:a16="http://schemas.microsoft.com/office/drawing/2014/main" id="{44A8E7C1-9193-41FA-8824-14F3BDACD1A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6019800" y="838200"/>
            <a:ext cx="2895600" cy="1552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indent="0" eaLnBrk="1" hangingPunct="1">
              <a:buFontTx/>
              <a:buNone/>
            </a:pPr>
            <a:r>
              <a:rPr lang="en-US" altLang="en-US" sz="2400" dirty="0"/>
              <a:t>The waves that carry this girl’s cell phone conversation are not visible.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4B7DDDA5-0DF0-483D-817D-12AFD7AC278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228600" y="1196975"/>
            <a:ext cx="7696200" cy="22272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indent="0" eaLnBrk="1" hangingPunct="1">
              <a:buFontTx/>
              <a:buNone/>
            </a:pPr>
            <a:r>
              <a:rPr lang="en-US" altLang="en-US" sz="2800" b="1" dirty="0">
                <a:solidFill>
                  <a:srgbClr val="000000"/>
                </a:solidFill>
                <a:ea typeface="Times New Roman" panose="02020603050405020304" pitchFamily="18" charset="0"/>
                <a:cs typeface="StoneSans-Semibold" charset="0"/>
              </a:rPr>
              <a:t>1. </a:t>
            </a:r>
            <a:r>
              <a:rPr lang="en-US" altLang="en-US" sz="2800" dirty="0">
                <a:solidFill>
                  <a:srgbClr val="000000"/>
                </a:solidFill>
                <a:ea typeface="Times New Roman" panose="02020603050405020304" pitchFamily="18" charset="0"/>
                <a:cs typeface="StoneSans" charset="0"/>
              </a:rPr>
              <a:t>A global positioning satellite transmits a radio wave with a wavelength of 19 cm. What is the frequency of the radio wave? (</a:t>
            </a:r>
            <a:r>
              <a:rPr lang="en-US" altLang="en-US" sz="2800" i="1" dirty="0">
                <a:solidFill>
                  <a:srgbClr val="000000"/>
                </a:solidFill>
                <a:ea typeface="Times New Roman" panose="02020603050405020304" pitchFamily="18" charset="0"/>
                <a:cs typeface="StoneSans-Italic"/>
              </a:rPr>
              <a:t>Hint: </a:t>
            </a:r>
            <a:r>
              <a:rPr lang="en-US" altLang="en-US" sz="2800" dirty="0">
                <a:solidFill>
                  <a:srgbClr val="000000"/>
                </a:solidFill>
                <a:ea typeface="Times New Roman" panose="02020603050405020304" pitchFamily="18" charset="0"/>
                <a:cs typeface="StoneSans" charset="0"/>
              </a:rPr>
              <a:t>Convert the wavelength to meters before calculating the frequency.)</a:t>
            </a:r>
          </a:p>
        </p:txBody>
      </p:sp>
      <p:pic>
        <p:nvPicPr>
          <p:cNvPr id="23555" name="Picture 3" descr="clip_image008">
            <a:extLst>
              <a:ext uri="{FF2B5EF4-FFF2-40B4-BE49-F238E27FC236}">
                <a16:creationId xmlns:a16="http://schemas.microsoft.com/office/drawing/2014/main" id="{463A505B-7EBF-4DEC-ABD8-5211966466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338" y="609600"/>
            <a:ext cx="1719262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Rectangle 5">
            <a:extLst>
              <a:ext uri="{FF2B5EF4-FFF2-40B4-BE49-F238E27FC236}">
                <a16:creationId xmlns:a16="http://schemas.microsoft.com/office/drawing/2014/main" id="{92FC700C-66F3-4FF3-9955-A52A176FC2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988" y="623888"/>
            <a:ext cx="60944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B32"/>
                </a:solidFill>
                <a:effectLst/>
                <a:uLnTx/>
                <a:uFillTx/>
                <a:latin typeface="StoneSans-Bold" charset="0"/>
                <a:ea typeface="+mn-ea"/>
                <a:cs typeface="+mn-cs"/>
              </a:rPr>
              <a:t>Wavelength and Frequency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FF38D63D-F8FC-45B7-B4B1-6DC578414F1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228600" y="1196975"/>
            <a:ext cx="7696200" cy="474591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indent="0" eaLnBrk="1" hangingPunct="1">
              <a:buFontTx/>
              <a:buNone/>
            </a:pPr>
            <a:r>
              <a:rPr lang="en-US" altLang="en-US" sz="2800" b="1" dirty="0">
                <a:solidFill>
                  <a:srgbClr val="000000"/>
                </a:solidFill>
                <a:ea typeface="Times New Roman" panose="02020603050405020304" pitchFamily="18" charset="0"/>
                <a:cs typeface="StoneSans-Semibold" charset="0"/>
              </a:rPr>
              <a:t>1. </a:t>
            </a:r>
            <a:r>
              <a:rPr lang="en-US" altLang="en-US" sz="2800" dirty="0">
                <a:solidFill>
                  <a:srgbClr val="000000"/>
                </a:solidFill>
                <a:ea typeface="Times New Roman" panose="02020603050405020304" pitchFamily="18" charset="0"/>
                <a:cs typeface="StoneSans" charset="0"/>
              </a:rPr>
              <a:t>A global positioning satellite transmits a radio wave with a wavelength of 19 cm. What is the frequency of the radio wave? (</a:t>
            </a:r>
            <a:r>
              <a:rPr lang="en-US" altLang="en-US" sz="2800" i="1" dirty="0">
                <a:solidFill>
                  <a:srgbClr val="000000"/>
                </a:solidFill>
                <a:ea typeface="Times New Roman" panose="02020603050405020304" pitchFamily="18" charset="0"/>
                <a:cs typeface="StoneSans-Italic"/>
              </a:rPr>
              <a:t>Hint: </a:t>
            </a:r>
            <a:r>
              <a:rPr lang="en-US" altLang="en-US" sz="2800" dirty="0">
                <a:solidFill>
                  <a:srgbClr val="000000"/>
                </a:solidFill>
                <a:ea typeface="Times New Roman" panose="02020603050405020304" pitchFamily="18" charset="0"/>
                <a:cs typeface="StoneSans" charset="0"/>
              </a:rPr>
              <a:t>Convert the wavelength to meters before calculating the frequency.)</a:t>
            </a:r>
            <a:br>
              <a:rPr lang="en-US" altLang="en-US" sz="2800" dirty="0">
                <a:solidFill>
                  <a:srgbClr val="000000"/>
                </a:solidFill>
                <a:ea typeface="Times New Roman" panose="02020603050405020304" pitchFamily="18" charset="0"/>
                <a:cs typeface="StoneSans" charset="0"/>
              </a:rPr>
            </a:br>
            <a:endParaRPr lang="en-US" altLang="en-US" sz="2800" dirty="0">
              <a:solidFill>
                <a:srgbClr val="000000"/>
              </a:solidFill>
              <a:ea typeface="Times New Roman" panose="02020603050405020304" pitchFamily="18" charset="0"/>
              <a:cs typeface="StoneSans" charset="0"/>
            </a:endParaRPr>
          </a:p>
          <a:p>
            <a:pPr marL="0" indent="0" eaLnBrk="1" hangingPunct="1">
              <a:buFontTx/>
              <a:buNone/>
            </a:pPr>
            <a:r>
              <a:rPr lang="en-US" altLang="en-US" sz="2800" dirty="0">
                <a:solidFill>
                  <a:srgbClr val="000000"/>
                </a:solidFill>
                <a:ea typeface="Times New Roman" panose="02020603050405020304" pitchFamily="18" charset="0"/>
                <a:cs typeface="StoneSans" charset="0"/>
              </a:rPr>
              <a:t>Speed = Wavelength × Frequency</a:t>
            </a:r>
          </a:p>
          <a:p>
            <a:pPr marL="0" indent="0" eaLnBrk="1" hangingPunct="1">
              <a:buFontTx/>
              <a:buNone/>
            </a:pPr>
            <a:endParaRPr lang="en-US" altLang="en-US" sz="2800" dirty="0">
              <a:solidFill>
                <a:srgbClr val="000000"/>
              </a:solidFill>
              <a:ea typeface="Times New Roman" panose="02020603050405020304" pitchFamily="18" charset="0"/>
              <a:cs typeface="StoneSans" charset="0"/>
            </a:endParaRPr>
          </a:p>
          <a:p>
            <a:pPr marL="0" indent="0" eaLnBrk="1" hangingPunct="1">
              <a:buFontTx/>
              <a:buNone/>
            </a:pPr>
            <a:r>
              <a:rPr lang="en-US" altLang="en-US" sz="2800" dirty="0">
                <a:solidFill>
                  <a:srgbClr val="000000"/>
                </a:solidFill>
                <a:ea typeface="Times New Roman" panose="02020603050405020304" pitchFamily="18" charset="0"/>
                <a:cs typeface="StoneSans" charset="0"/>
              </a:rPr>
              <a:t>Frequency = Speed/Wavelength =</a:t>
            </a:r>
          </a:p>
          <a:p>
            <a:pPr marL="0" indent="0" eaLnBrk="1" hangingPunct="1">
              <a:buFontTx/>
              <a:buNone/>
            </a:pPr>
            <a:r>
              <a:rPr lang="en-US" altLang="en-US" sz="2800" dirty="0">
                <a:solidFill>
                  <a:srgbClr val="000000"/>
                </a:solidFill>
                <a:ea typeface="Times New Roman" panose="02020603050405020304" pitchFamily="18" charset="0"/>
                <a:cs typeface="StoneSans" charset="0"/>
              </a:rPr>
              <a:t>(3.00 × 10</a:t>
            </a:r>
            <a:r>
              <a:rPr lang="en-US" altLang="en-US" sz="2800" baseline="30000" dirty="0">
                <a:solidFill>
                  <a:srgbClr val="000000"/>
                </a:solidFill>
                <a:ea typeface="Times New Roman" panose="02020603050405020304" pitchFamily="18" charset="0"/>
                <a:cs typeface="StoneSans" charset="0"/>
              </a:rPr>
              <a:t>8</a:t>
            </a:r>
            <a:r>
              <a:rPr lang="en-US" altLang="en-US" sz="2800" dirty="0">
                <a:solidFill>
                  <a:srgbClr val="000000"/>
                </a:solidFill>
                <a:ea typeface="Times New Roman" panose="02020603050405020304" pitchFamily="18" charset="0"/>
                <a:cs typeface="StoneSans" charset="0"/>
              </a:rPr>
              <a:t> m/s)/(0.19 m) = </a:t>
            </a:r>
            <a:r>
              <a:rPr lang="en-US" altLang="en-US" sz="2800" b="1" dirty="0">
                <a:solidFill>
                  <a:srgbClr val="000000"/>
                </a:solidFill>
                <a:ea typeface="Times New Roman" panose="02020603050405020304" pitchFamily="18" charset="0"/>
                <a:cs typeface="StoneSans" charset="0"/>
              </a:rPr>
              <a:t>1.6 × 10</a:t>
            </a:r>
            <a:r>
              <a:rPr lang="en-US" altLang="en-US" sz="2800" b="1" baseline="30000" dirty="0">
                <a:solidFill>
                  <a:srgbClr val="000000"/>
                </a:solidFill>
                <a:ea typeface="Times New Roman" panose="02020603050405020304" pitchFamily="18" charset="0"/>
                <a:cs typeface="StoneSans" charset="0"/>
              </a:rPr>
              <a:t>9</a:t>
            </a:r>
            <a:r>
              <a:rPr lang="en-US" altLang="en-US" sz="2800" b="1" dirty="0">
                <a:solidFill>
                  <a:srgbClr val="000000"/>
                </a:solidFill>
                <a:ea typeface="Times New Roman" panose="02020603050405020304" pitchFamily="18" charset="0"/>
                <a:cs typeface="StoneSans" charset="0"/>
              </a:rPr>
              <a:t> Hz</a:t>
            </a:r>
          </a:p>
        </p:txBody>
      </p:sp>
      <p:pic>
        <p:nvPicPr>
          <p:cNvPr id="24579" name="Picture 3" descr="clip_image008">
            <a:extLst>
              <a:ext uri="{FF2B5EF4-FFF2-40B4-BE49-F238E27FC236}">
                <a16:creationId xmlns:a16="http://schemas.microsoft.com/office/drawing/2014/main" id="{996B6A0A-1FEA-4219-A343-A5057F19A1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338" y="609600"/>
            <a:ext cx="1719262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Rectangle 5">
            <a:extLst>
              <a:ext uri="{FF2B5EF4-FFF2-40B4-BE49-F238E27FC236}">
                <a16:creationId xmlns:a16="http://schemas.microsoft.com/office/drawing/2014/main" id="{B71E3FD1-6FA0-4107-AB2F-4ADD9215B4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988" y="623888"/>
            <a:ext cx="60944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B32"/>
                </a:solidFill>
                <a:effectLst/>
                <a:uLnTx/>
                <a:uFillTx/>
                <a:latin typeface="StoneSans-Bold" charset="0"/>
                <a:ea typeface="+mn-ea"/>
                <a:cs typeface="+mn-cs"/>
              </a:rPr>
              <a:t>Wavelength and Frequency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83C1E4-1B33-45F6-AD9C-770F428B49F1}"/>
              </a:ext>
            </a:extLst>
          </p:cNvPr>
          <p:cNvSpPr txBox="1"/>
          <p:nvPr/>
        </p:nvSpPr>
        <p:spPr>
          <a:xfrm>
            <a:off x="1219200" y="4347166"/>
            <a:ext cx="4432515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λ; rearrange: 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 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</a:t>
            </a:r>
            <a:endParaRPr lang="en-US" sz="2800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B3479A9D-6235-4D9A-B8C8-3FBA89B3383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228600" y="1196975"/>
            <a:ext cx="7696200" cy="13731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indent="0" eaLnBrk="1" hangingPunct="1">
              <a:buFontTx/>
              <a:buNone/>
            </a:pPr>
            <a:r>
              <a:rPr lang="en-US" altLang="en-US" sz="2800" b="1" dirty="0">
                <a:solidFill>
                  <a:srgbClr val="000000"/>
                </a:solidFill>
                <a:ea typeface="Times New Roman" panose="02020603050405020304" pitchFamily="18" charset="0"/>
                <a:cs typeface="StoneSans-Semibold" charset="0"/>
              </a:rPr>
              <a:t>2. </a:t>
            </a:r>
            <a:r>
              <a:rPr lang="en-US" altLang="en-US" sz="2800" dirty="0">
                <a:solidFill>
                  <a:srgbClr val="000000"/>
                </a:solidFill>
                <a:ea typeface="Times New Roman" panose="02020603050405020304" pitchFamily="18" charset="0"/>
                <a:cs typeface="StoneSans" charset="0"/>
              </a:rPr>
              <a:t>The radio waves of a particular AM radio station vibrate 680,000 times per second. What is the wavelength of the wave?</a:t>
            </a:r>
          </a:p>
        </p:txBody>
      </p:sp>
      <p:pic>
        <p:nvPicPr>
          <p:cNvPr id="25603" name="Picture 3" descr="clip_image008">
            <a:extLst>
              <a:ext uri="{FF2B5EF4-FFF2-40B4-BE49-F238E27FC236}">
                <a16:creationId xmlns:a16="http://schemas.microsoft.com/office/drawing/2014/main" id="{42649C0E-2445-4CE3-B0F6-B72AC21658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338" y="609600"/>
            <a:ext cx="1719262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Rectangle 5">
            <a:extLst>
              <a:ext uri="{FF2B5EF4-FFF2-40B4-BE49-F238E27FC236}">
                <a16:creationId xmlns:a16="http://schemas.microsoft.com/office/drawing/2014/main" id="{549143BC-E275-476C-8FF2-CF80B53E3A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988" y="623888"/>
            <a:ext cx="60944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B32"/>
                </a:solidFill>
                <a:effectLst/>
                <a:uLnTx/>
                <a:uFillTx/>
                <a:latin typeface="StoneSans-Bold" charset="0"/>
                <a:ea typeface="+mn-ea"/>
                <a:cs typeface="+mn-cs"/>
              </a:rPr>
              <a:t>Wavelength and Frequency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EA48A919-388E-439A-91DB-AA5F959FE21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228600" y="1196975"/>
            <a:ext cx="7696200" cy="440120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indent="0" eaLnBrk="1" hangingPunct="1">
              <a:buFontTx/>
              <a:buNone/>
            </a:pPr>
            <a:r>
              <a:rPr lang="en-US" altLang="en-US" sz="2800" b="1" dirty="0">
                <a:solidFill>
                  <a:srgbClr val="000000"/>
                </a:solidFill>
                <a:ea typeface="Times New Roman" panose="02020603050405020304" pitchFamily="18" charset="0"/>
                <a:cs typeface="StoneSans-Semibold" charset="0"/>
              </a:rPr>
              <a:t>2. </a:t>
            </a:r>
            <a:r>
              <a:rPr lang="en-US" altLang="en-US" sz="2800" dirty="0">
                <a:solidFill>
                  <a:srgbClr val="000000"/>
                </a:solidFill>
                <a:ea typeface="Times New Roman" panose="02020603050405020304" pitchFamily="18" charset="0"/>
                <a:cs typeface="StoneSans" charset="0"/>
              </a:rPr>
              <a:t>The radio waves of a particular AM radio station vibrate 680,000 times per second. What is the wavelength of the wave?</a:t>
            </a:r>
            <a:br>
              <a:rPr lang="en-US" altLang="en-US" sz="2800" dirty="0">
                <a:solidFill>
                  <a:srgbClr val="000000"/>
                </a:solidFill>
                <a:ea typeface="Times New Roman" panose="02020603050405020304" pitchFamily="18" charset="0"/>
                <a:cs typeface="StoneSans" charset="0"/>
              </a:rPr>
            </a:br>
            <a:endParaRPr lang="en-US" altLang="en-US" sz="2800" dirty="0">
              <a:solidFill>
                <a:srgbClr val="000000"/>
              </a:solidFill>
              <a:ea typeface="Times New Roman" panose="02020603050405020304" pitchFamily="18" charset="0"/>
              <a:cs typeface="StoneSans" charset="0"/>
            </a:endParaRPr>
          </a:p>
          <a:p>
            <a:pPr marL="0" indent="0" eaLnBrk="1" hangingPunct="1">
              <a:buFontTx/>
              <a:buNone/>
            </a:pPr>
            <a:r>
              <a:rPr lang="en-US" altLang="en-US" sz="2800" dirty="0">
                <a:solidFill>
                  <a:srgbClr val="000000"/>
                </a:solidFill>
                <a:ea typeface="Times New Roman" panose="02020603050405020304" pitchFamily="18" charset="0"/>
                <a:cs typeface="StoneSans" charset="0"/>
              </a:rPr>
              <a:t>Speed = Wavelength × Frequency</a:t>
            </a:r>
          </a:p>
          <a:p>
            <a:pPr marL="0" indent="0" eaLnBrk="1" hangingPunct="1">
              <a:buFontTx/>
              <a:buNone/>
            </a:pPr>
            <a:endParaRPr lang="en-US" altLang="en-US" sz="2800" dirty="0">
              <a:solidFill>
                <a:srgbClr val="000000"/>
              </a:solidFill>
              <a:ea typeface="Times New Roman" panose="02020603050405020304" pitchFamily="18" charset="0"/>
              <a:cs typeface="StoneSans" charset="0"/>
            </a:endParaRPr>
          </a:p>
          <a:p>
            <a:pPr marL="0" indent="0" eaLnBrk="1" hangingPunct="1">
              <a:buFontTx/>
              <a:buNone/>
            </a:pPr>
            <a:endParaRPr lang="en-US" altLang="en-US" sz="2800" dirty="0">
              <a:solidFill>
                <a:srgbClr val="000000"/>
              </a:solidFill>
              <a:ea typeface="Times New Roman" panose="02020603050405020304" pitchFamily="18" charset="0"/>
              <a:cs typeface="StoneSans" charset="0"/>
            </a:endParaRPr>
          </a:p>
          <a:p>
            <a:pPr marL="0" indent="0" eaLnBrk="1" hangingPunct="1">
              <a:buFontTx/>
              <a:buNone/>
            </a:pPr>
            <a:r>
              <a:rPr lang="en-US" altLang="en-US" sz="2800" dirty="0">
                <a:solidFill>
                  <a:srgbClr val="000000"/>
                </a:solidFill>
                <a:ea typeface="Times New Roman" panose="02020603050405020304" pitchFamily="18" charset="0"/>
                <a:cs typeface="StoneSans" charset="0"/>
              </a:rPr>
              <a:t>Wavelength = Speed/Frequency </a:t>
            </a:r>
          </a:p>
          <a:p>
            <a:pPr marL="0" indent="0" eaLnBrk="1" hangingPunct="1">
              <a:buFontTx/>
              <a:buNone/>
            </a:pPr>
            <a:r>
              <a:rPr lang="en-US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 </a:t>
            </a:r>
            <a:r>
              <a:rPr lang="en-US" altLang="en-US" sz="2800" dirty="0">
                <a:solidFill>
                  <a:srgbClr val="000000"/>
                </a:solidFill>
                <a:ea typeface="Times New Roman" panose="02020603050405020304" pitchFamily="18" charset="0"/>
                <a:cs typeface="StoneSans" charset="0"/>
              </a:rPr>
              <a:t>= (3.00 × 10</a:t>
            </a:r>
            <a:r>
              <a:rPr lang="en-US" altLang="en-US" sz="2800" baseline="30000" dirty="0">
                <a:solidFill>
                  <a:srgbClr val="000000"/>
                </a:solidFill>
                <a:ea typeface="Times New Roman" panose="02020603050405020304" pitchFamily="18" charset="0"/>
                <a:cs typeface="StoneSans" charset="0"/>
              </a:rPr>
              <a:t>8</a:t>
            </a:r>
            <a:r>
              <a:rPr lang="en-US" altLang="en-US" sz="2800" dirty="0">
                <a:solidFill>
                  <a:srgbClr val="000000"/>
                </a:solidFill>
                <a:ea typeface="Times New Roman" panose="02020603050405020304" pitchFamily="18" charset="0"/>
                <a:cs typeface="StoneSans" charset="0"/>
              </a:rPr>
              <a:t> m/s)/680,000 Hz = </a:t>
            </a:r>
            <a:r>
              <a:rPr lang="en-US" altLang="en-US" sz="2800" b="1" dirty="0">
                <a:solidFill>
                  <a:srgbClr val="00B050"/>
                </a:solidFill>
                <a:ea typeface="Times New Roman" panose="02020603050405020304" pitchFamily="18" charset="0"/>
                <a:cs typeface="StoneSans" charset="0"/>
              </a:rPr>
              <a:t>440 m</a:t>
            </a:r>
          </a:p>
        </p:txBody>
      </p:sp>
      <p:pic>
        <p:nvPicPr>
          <p:cNvPr id="26627" name="Picture 3" descr="clip_image008">
            <a:extLst>
              <a:ext uri="{FF2B5EF4-FFF2-40B4-BE49-F238E27FC236}">
                <a16:creationId xmlns:a16="http://schemas.microsoft.com/office/drawing/2014/main" id="{E98C0242-60D5-4CCB-A339-1A09607B14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338" y="609600"/>
            <a:ext cx="1719262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Rectangle 5">
            <a:extLst>
              <a:ext uri="{FF2B5EF4-FFF2-40B4-BE49-F238E27FC236}">
                <a16:creationId xmlns:a16="http://schemas.microsoft.com/office/drawing/2014/main" id="{3C0FCEAB-0514-4ECE-A5FD-EAFBEC31F1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988" y="623888"/>
            <a:ext cx="60944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B32"/>
                </a:solidFill>
                <a:effectLst/>
                <a:uLnTx/>
                <a:uFillTx/>
                <a:latin typeface="StoneSans-Bold" charset="0"/>
                <a:ea typeface="+mn-ea"/>
                <a:cs typeface="+mn-cs"/>
              </a:rPr>
              <a:t>Wavelength and Frequency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2854C5-6D7D-4306-9348-EB595B3BB893}"/>
              </a:ext>
            </a:extLst>
          </p:cNvPr>
          <p:cNvSpPr txBox="1"/>
          <p:nvPr/>
        </p:nvSpPr>
        <p:spPr>
          <a:xfrm>
            <a:off x="984936" y="3789227"/>
            <a:ext cx="4432515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λ; rearrange: </a:t>
            </a:r>
            <a:r>
              <a:rPr lang="en-US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</a:t>
            </a:r>
            <a:r>
              <a:rPr lang="en-US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endParaRPr lang="en-US" sz="2800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8AFD3C-40C7-4DA4-AA91-EFBE54F80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shade val="5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Module 15A Light</a:t>
            </a:r>
          </a:p>
        </p:txBody>
      </p:sp>
      <p:sp>
        <p:nvSpPr>
          <p:cNvPr id="17411" name="Slide Number Placeholder 5">
            <a:extLst>
              <a:ext uri="{FF2B5EF4-FFF2-40B4-BE49-F238E27FC236}">
                <a16:creationId xmlns:a16="http://schemas.microsoft.com/office/drawing/2014/main" id="{A9635DC7-AF26-478D-8DC6-DAA1C62FB2A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2BC1CB5-7284-4380-A90B-2B776332A116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BCBCB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BCBCB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79655B0E-EE4B-4C62-A28D-0A856E172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09602"/>
          </a:xfrm>
          <a:solidFill>
            <a:schemeClr val="accent2"/>
          </a:solidFill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7200" dirty="0">
                <a:solidFill>
                  <a:srgbClr val="002060"/>
                </a:solidFill>
              </a:rPr>
              <a:t>See Problem Set </a:t>
            </a:r>
            <a:r>
              <a:rPr lang="en-US" sz="8800" dirty="0">
                <a:solidFill>
                  <a:srgbClr val="002060"/>
                </a:solidFill>
              </a:rPr>
              <a:t>Reflection &amp; Refraction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6193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225EA-C7F1-4B73-8B2D-4CF997E45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13" y="17454"/>
            <a:ext cx="8886825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002060"/>
                </a:solidFill>
              </a:rPr>
              <a:t>Electromagnetic Waves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48C59C-73E1-4E80-88B5-B214D76EAB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587" y="1042988"/>
            <a:ext cx="8886825" cy="4389624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2800" dirty="0">
                <a:solidFill>
                  <a:srgbClr val="000000"/>
                </a:solidFill>
                <a:ea typeface="Times New Roman" panose="02020603050405020304" pitchFamily="18" charset="0"/>
                <a:cs typeface="Minion-Regular" charset="0"/>
              </a:rPr>
              <a:t>Electromagnetic waves are transverse waves </a:t>
            </a:r>
            <a:r>
              <a:rPr lang="en-US" altLang="en-US" sz="2800" dirty="0">
                <a:solidFill>
                  <a:srgbClr val="FFFF00"/>
                </a:solidFill>
                <a:ea typeface="Times New Roman" panose="02020603050405020304" pitchFamily="18" charset="0"/>
                <a:cs typeface="Minion-Regular" charset="0"/>
              </a:rPr>
              <a:t>produced by</a:t>
            </a:r>
            <a:r>
              <a:rPr lang="en-US" altLang="en-US" sz="2800" dirty="0">
                <a:solidFill>
                  <a:srgbClr val="000000"/>
                </a:solidFill>
                <a:ea typeface="Times New Roman" panose="02020603050405020304" pitchFamily="18" charset="0"/>
                <a:cs typeface="Minion-Regular" charset="0"/>
              </a:rPr>
              <a:t> changing electric fields and changing magnetic fields. Mechanical waves originate by vibration. </a:t>
            </a:r>
          </a:p>
          <a:p>
            <a:pPr marL="0" indent="0" eaLnBrk="1" hangingPunct="1">
              <a:buNone/>
            </a:pPr>
            <a:r>
              <a:rPr lang="en-US" alt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Minion-Regular" charset="0"/>
              </a:rPr>
              <a:t>Electromagnetic waves </a:t>
            </a:r>
            <a:r>
              <a:rPr lang="en-US" altLang="en-US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Minion-Regular" charset="0"/>
              </a:rPr>
              <a:t>do not need a medium </a:t>
            </a:r>
            <a:r>
              <a:rPr lang="en-US" alt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Minion-Regular" charset="0"/>
              </a:rPr>
              <a:t>to travel through as with mechanical waves.</a:t>
            </a:r>
          </a:p>
          <a:p>
            <a:pPr marL="0" indent="0" eaLnBrk="1" hangingPunct="1">
              <a:buFontTx/>
              <a:buNone/>
            </a:pPr>
            <a:r>
              <a:rPr lang="en-US" altLang="en-US" sz="2800" dirty="0"/>
              <a:t>Electromagnetic waves are transverse waves because the fields are at right angles to the direction in which the wave travels. </a:t>
            </a:r>
            <a:endParaRPr lang="en-US" dirty="0">
              <a:solidFill>
                <a:srgbClr val="002060"/>
              </a:solidFill>
            </a:endParaRPr>
          </a:p>
          <a:p>
            <a:pPr marL="136525" indent="0">
              <a:buClrTx/>
              <a:buSzPct val="75000"/>
              <a:buFont typeface="Wingdings 2" panose="05020102010507070707" pitchFamily="18" charset="2"/>
              <a:buNone/>
              <a:defRPr/>
            </a:pP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0484" name="Slide Number Placeholder 4">
            <a:extLst>
              <a:ext uri="{FF2B5EF4-FFF2-40B4-BE49-F238E27FC236}">
                <a16:creationId xmlns:a16="http://schemas.microsoft.com/office/drawing/2014/main" id="{87801A54-5813-4C4A-8A33-6AC3331EB3E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D2D2FD4-AF09-4C5C-B116-B7D8C1B1620B}" type="slidenum">
              <a:rPr lang="en-US" altLang="en-US" sz="1200">
                <a:solidFill>
                  <a:srgbClr val="BCBCBC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n-US" altLang="en-US" sz="1200" dirty="0">
              <a:solidFill>
                <a:srgbClr val="BCBCBC"/>
              </a:solidFill>
              <a:latin typeface="Arial" panose="020B0604020202020204" pitchFamily="34" charset="0"/>
            </a:endParaRPr>
          </a:p>
        </p:txBody>
      </p:sp>
      <p:pic>
        <p:nvPicPr>
          <p:cNvPr id="4" name="Picture 4" descr="HSPS_Ch18s1-p533-EMWaves">
            <a:extLst>
              <a:ext uri="{FF2B5EF4-FFF2-40B4-BE49-F238E27FC236}">
                <a16:creationId xmlns:a16="http://schemas.microsoft.com/office/drawing/2014/main" id="{E65DCB0D-71A7-42C8-94DC-990091E569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754" y="4424082"/>
            <a:ext cx="5681382" cy="2357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225EA-C7F1-4B73-8B2D-4CF997E45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13" y="17454"/>
            <a:ext cx="8886825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002060"/>
                </a:solidFill>
              </a:rPr>
              <a:t>Electromagnetic Radiation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48C59C-73E1-4E80-88B5-B214D76EAB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" y="1271588"/>
            <a:ext cx="8886825" cy="3146176"/>
          </a:xfrm>
        </p:spPr>
        <p:txBody>
          <a:bodyPr/>
          <a:lstStyle/>
          <a:p>
            <a:pPr marL="136525" indent="0">
              <a:spcBef>
                <a:spcPts val="1800"/>
              </a:spcBef>
              <a:buClrTx/>
              <a:buFont typeface="Wingdings 2" panose="05020102010507070707" pitchFamily="18" charset="2"/>
              <a:buNone/>
              <a:defRPr/>
            </a:pPr>
            <a:r>
              <a:rPr lang="en-US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Electromagnetic (EM) radiation is radiant energy consisting of electric &amp; magnetic fields. </a:t>
            </a:r>
            <a:r>
              <a:rPr lang="en-US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needs no particles to travel through (as sound does).</a:t>
            </a:r>
          </a:p>
          <a:p>
            <a:pPr marL="136525" indent="0">
              <a:spcBef>
                <a:spcPts val="1800"/>
              </a:spcBef>
              <a:buClrTx/>
              <a:buFont typeface="Wingdings 2" panose="05020102010507070707" pitchFamily="18" charset="2"/>
              <a:buNone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Visible light is one type of EM radiation; the vast majority of EM radiation is invisible. </a:t>
            </a:r>
            <a:endParaRPr lang="en-US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76263" indent="-233363">
              <a:spcBef>
                <a:spcPts val="180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 Radiation is often called “Light”.</a:t>
            </a:r>
          </a:p>
          <a:p>
            <a:pPr marL="136525" indent="0">
              <a:buClrTx/>
              <a:buFont typeface="Wingdings 2" panose="05020102010507070707" pitchFamily="18" charset="2"/>
              <a:buNone/>
              <a:defRPr/>
            </a:pPr>
            <a:endParaRPr lang="en-US" dirty="0">
              <a:solidFill>
                <a:srgbClr val="002060"/>
              </a:solidFill>
            </a:endParaRPr>
          </a:p>
          <a:p>
            <a:pPr marL="136525" indent="0">
              <a:buClrTx/>
              <a:buSzPct val="75000"/>
              <a:buFont typeface="Wingdings 2" panose="05020102010507070707" pitchFamily="18" charset="2"/>
              <a:buNone/>
              <a:defRPr/>
            </a:pP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0484" name="Slide Number Placeholder 4">
            <a:extLst>
              <a:ext uri="{FF2B5EF4-FFF2-40B4-BE49-F238E27FC236}">
                <a16:creationId xmlns:a16="http://schemas.microsoft.com/office/drawing/2014/main" id="{87801A54-5813-4C4A-8A33-6AC3331EB3E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D2D2FD4-AF09-4C5C-B116-B7D8C1B1620B}" type="slidenum">
              <a:rPr lang="en-US" altLang="en-US" sz="1200">
                <a:solidFill>
                  <a:srgbClr val="BCBCBC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en-US" altLang="en-US" sz="1200" dirty="0">
              <a:solidFill>
                <a:srgbClr val="BCBCBC"/>
              </a:solidFill>
              <a:latin typeface="Arial" panose="020B0604020202020204" pitchFamily="34" charset="0"/>
            </a:endParaRPr>
          </a:p>
        </p:txBody>
      </p:sp>
      <p:pic>
        <p:nvPicPr>
          <p:cNvPr id="20485" name="Picture 2">
            <a:extLst>
              <a:ext uri="{FF2B5EF4-FFF2-40B4-BE49-F238E27FC236}">
                <a16:creationId xmlns:a16="http://schemas.microsoft.com/office/drawing/2014/main" id="{B96A16E4-F102-4DDB-BB47-DF794BADA4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4672013"/>
            <a:ext cx="8782050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44110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7">
            <a:extLst>
              <a:ext uri="{FF2B5EF4-FFF2-40B4-BE49-F238E27FC236}">
                <a16:creationId xmlns:a16="http://schemas.microsoft.com/office/drawing/2014/main" id="{F8F7C3D0-B034-4315-A57A-862D0DA80D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75" y="4386263"/>
            <a:ext cx="9059863" cy="2286000"/>
          </a:xfrm>
        </p:spPr>
        <p:txBody>
          <a:bodyPr/>
          <a:lstStyle/>
          <a:p>
            <a:pPr marL="136525" indent="0" algn="ctr">
              <a:buFont typeface="Wingdings 2" panose="05020102010507070707" pitchFamily="18" charset="2"/>
              <a:buNone/>
              <a:defRPr/>
            </a:pPr>
            <a:r>
              <a:rPr lang="en-US" sz="6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US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</a:t>
            </a:r>
            <a:r>
              <a:rPr lang="en-US" sz="6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r>
              <a:rPr lang="en-US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6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λ</a:t>
            </a:r>
          </a:p>
          <a:p>
            <a:pPr marL="136525" indent="0">
              <a:spcBef>
                <a:spcPts val="0"/>
              </a:spcBef>
              <a:buFont typeface="Wingdings 2" panose="05020102010507070707" pitchFamily="18" charset="2"/>
              <a:buNone/>
              <a:defRPr/>
            </a:pP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en-US" sz="3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Speed of light 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</a:t>
            </a:r>
            <a:r>
              <a:rPr lang="en-US" sz="3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frequency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x 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wavelength</a:t>
            </a:r>
          </a:p>
          <a:p>
            <a:pPr marL="136525" indent="0" algn="ctr">
              <a:buFont typeface="Wingdings 2" panose="05020102010507070707" pitchFamily="18" charset="2"/>
              <a:buNone/>
              <a:defRPr/>
            </a:pPr>
            <a:r>
              <a:rPr lang="en-US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λ </a:t>
            </a:r>
            <a:r>
              <a:rPr lang="en-US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are inversely proportional</a:t>
            </a:r>
          </a:p>
          <a:p>
            <a:pPr marL="136525" indent="0">
              <a:buFont typeface="Wingdings 2" panose="05020102010507070707" pitchFamily="18" charset="2"/>
              <a:buNone/>
              <a:defRPr/>
            </a:pPr>
            <a:endParaRPr lang="en-US" sz="3600" dirty="0">
              <a:solidFill>
                <a:srgbClr val="FF0000"/>
              </a:solidFill>
            </a:endParaRPr>
          </a:p>
          <a:p>
            <a:pPr eaLnBrk="1" hangingPunct="1">
              <a:defRPr/>
            </a:pPr>
            <a:endParaRPr lang="en-US" altLang="en-US" dirty="0"/>
          </a:p>
        </p:txBody>
      </p:sp>
      <p:sp>
        <p:nvSpPr>
          <p:cNvPr id="21507" name="Slide Number Placeholder 5">
            <a:extLst>
              <a:ext uri="{FF2B5EF4-FFF2-40B4-BE49-F238E27FC236}">
                <a16:creationId xmlns:a16="http://schemas.microsoft.com/office/drawing/2014/main" id="{90B79F7D-F11D-4A18-B653-F0A694DF4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BCD58B0-ADE4-4633-9BFE-15483F976FE3}" type="slidenum">
              <a:rPr lang="en-US" altLang="en-US" sz="1200">
                <a:solidFill>
                  <a:srgbClr val="BCBCBC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en-US" altLang="en-US" sz="1200" dirty="0">
              <a:solidFill>
                <a:srgbClr val="BCBCBC"/>
              </a:solidFill>
              <a:latin typeface="Arial" panose="020B0604020202020204" pitchFamily="34" charset="0"/>
            </a:endParaRPr>
          </a:p>
        </p:txBody>
      </p:sp>
      <p:pic>
        <p:nvPicPr>
          <p:cNvPr id="21508" name="Picture 6">
            <a:extLst>
              <a:ext uri="{FF2B5EF4-FFF2-40B4-BE49-F238E27FC236}">
                <a16:creationId xmlns:a16="http://schemas.microsoft.com/office/drawing/2014/main" id="{34B86B2B-88FD-44D3-BCB4-23FB35424B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" y="28575"/>
            <a:ext cx="9059863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7">
            <a:extLst>
              <a:ext uri="{FF2B5EF4-FFF2-40B4-BE49-F238E27FC236}">
                <a16:creationId xmlns:a16="http://schemas.microsoft.com/office/drawing/2014/main" id="{9184D108-AC4A-4BFF-86C8-E4413F26CB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42863"/>
            <a:ext cx="9059863" cy="6529387"/>
          </a:xfrm>
        </p:spPr>
        <p:txBody>
          <a:bodyPr/>
          <a:lstStyle/>
          <a:p>
            <a:pPr marL="136525" indent="0" algn="ctr">
              <a:buFont typeface="Wingdings 2" panose="05020102010507070707" pitchFamily="18" charset="2"/>
              <a:buNone/>
              <a:defRPr/>
            </a:pPr>
            <a:r>
              <a:rPr lang="en-US" sz="6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US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</a:t>
            </a:r>
            <a:r>
              <a:rPr lang="en-US" sz="6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r>
              <a:rPr lang="en-US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6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λ</a:t>
            </a:r>
          </a:p>
          <a:p>
            <a:pPr marL="136525" indent="0">
              <a:spcBef>
                <a:spcPts val="0"/>
              </a:spcBef>
              <a:buFont typeface="Wingdings 2" panose="05020102010507070707" pitchFamily="18" charset="2"/>
              <a:buNone/>
              <a:defRPr/>
            </a:pPr>
            <a:r>
              <a:rPr lang="en-US" dirty="0">
                <a:solidFill>
                  <a:schemeClr val="bg1"/>
                </a:solidFill>
              </a:rPr>
              <a:t> </a:t>
            </a: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Calculate the wavelength of </a:t>
            </a:r>
            <a:r>
              <a:rPr lang="en-US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green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light when its frequency is 6.02 x 10</a:t>
            </a:r>
            <a:r>
              <a:rPr lang="en-US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</a:t>
            </a: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Hertz. [c = </a:t>
            </a:r>
            <a:r>
              <a:rPr lang="en-US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3.00 x 10</a:t>
            </a:r>
            <a:r>
              <a:rPr lang="en-US" i="1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r>
              <a:rPr lang="en-US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m/s</a:t>
            </a: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.]</a:t>
            </a:r>
          </a:p>
          <a:p>
            <a:pPr marL="136525" indent="0">
              <a:spcBef>
                <a:spcPts val="1200"/>
              </a:spcBef>
              <a:buFont typeface="Wingdings 2" panose="05020102010507070707" pitchFamily="18" charset="2"/>
              <a:buNone/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A</a:t>
            </a:r>
          </a:p>
          <a:p>
            <a:pPr marL="136525" indent="0">
              <a:spcBef>
                <a:spcPts val="1200"/>
              </a:spcBef>
              <a:buFont typeface="Wingdings 2" panose="05020102010507070707" pitchFamily="18" charset="2"/>
              <a:buNone/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G</a:t>
            </a:r>
          </a:p>
          <a:p>
            <a:pPr marL="136525" indent="0">
              <a:spcBef>
                <a:spcPts val="1200"/>
              </a:spcBef>
              <a:buFont typeface="Wingdings 2" panose="05020102010507070707" pitchFamily="18" charset="2"/>
              <a:buNone/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E</a:t>
            </a:r>
          </a:p>
          <a:p>
            <a:pPr marL="136525" indent="0">
              <a:spcBef>
                <a:spcPts val="1200"/>
              </a:spcBef>
              <a:buFont typeface="Wingdings 2" panose="05020102010507070707" pitchFamily="18" charset="2"/>
              <a:buNone/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S</a:t>
            </a:r>
          </a:p>
          <a:p>
            <a:pPr eaLnBrk="1" hangingPunct="1">
              <a:defRPr/>
            </a:pPr>
            <a:endParaRPr lang="en-US" altLang="en-US" dirty="0"/>
          </a:p>
        </p:txBody>
      </p:sp>
      <p:sp>
        <p:nvSpPr>
          <p:cNvPr id="22531" name="Slide Number Placeholder 5">
            <a:extLst>
              <a:ext uri="{FF2B5EF4-FFF2-40B4-BE49-F238E27FC236}">
                <a16:creationId xmlns:a16="http://schemas.microsoft.com/office/drawing/2014/main" id="{F27B9A96-C8E4-48EA-AEDC-0BD5D0BE2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369D33C-CABB-4218-AE55-171532A7A5FF}" type="slidenum">
              <a:rPr lang="en-US" altLang="en-US" sz="1200">
                <a:solidFill>
                  <a:srgbClr val="BCBCBC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en-US" altLang="en-US" sz="1200" dirty="0">
              <a:solidFill>
                <a:srgbClr val="BCBCBC"/>
              </a:solidFill>
              <a:latin typeface="Arial" panose="020B0604020202020204" pitchFamily="34" charset="0"/>
            </a:endParaRPr>
          </a:p>
        </p:txBody>
      </p:sp>
      <p:pic>
        <p:nvPicPr>
          <p:cNvPr id="22532" name="Picture 5" descr="quick_check-01.eps">
            <a:extLst>
              <a:ext uri="{FF2B5EF4-FFF2-40B4-BE49-F238E27FC236}">
                <a16:creationId xmlns:a16="http://schemas.microsoft.com/office/drawing/2014/main" id="{B20184DD-F3D5-4286-8E3B-34E9A655A1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42863"/>
            <a:ext cx="1071563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2">
            <a:extLst>
              <a:ext uri="{FF2B5EF4-FFF2-40B4-BE49-F238E27FC236}">
                <a16:creationId xmlns:a16="http://schemas.microsoft.com/office/drawing/2014/main" id="{85956330-214C-4B17-8919-18C3BB3F08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5257800"/>
            <a:ext cx="8782050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9900CC"/>
      </a:hlink>
      <a:folHlink>
        <a:srgbClr val="FF66FF"/>
      </a:folHlink>
    </a:clrScheme>
    <a:fontScheme name="Default Design">
      <a:majorFont>
        <a:latin typeface="Trebuchet MS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2313</TotalTime>
  <Words>2506</Words>
  <Application>Microsoft Office PowerPoint</Application>
  <PresentationFormat>On-screen Show (4:3)</PresentationFormat>
  <Paragraphs>388</Paragraphs>
  <Slides>54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54</vt:i4>
      </vt:variant>
    </vt:vector>
  </HeadingPairs>
  <TitlesOfParts>
    <vt:vector size="73" baseType="lpstr">
      <vt:lpstr>Arial</vt:lpstr>
      <vt:lpstr>Book Antiqua</vt:lpstr>
      <vt:lpstr>Calibri</vt:lpstr>
      <vt:lpstr>Georgia</vt:lpstr>
      <vt:lpstr>Helvetica</vt:lpstr>
      <vt:lpstr>latoregular</vt:lpstr>
      <vt:lpstr>Lucida Sans</vt:lpstr>
      <vt:lpstr>Roboto</vt:lpstr>
      <vt:lpstr>StoneSans-Bold</vt:lpstr>
      <vt:lpstr>Times New Roman</vt:lpstr>
      <vt:lpstr>Trebuchet MS</vt:lpstr>
      <vt:lpstr>Wingdings</vt:lpstr>
      <vt:lpstr>Wingdings 2</vt:lpstr>
      <vt:lpstr>Wingdings 3</vt:lpstr>
      <vt:lpstr>Apex</vt:lpstr>
      <vt:lpstr>Default Design</vt:lpstr>
      <vt:lpstr>1_Office Theme</vt:lpstr>
      <vt:lpstr>1_Slipstream</vt:lpstr>
      <vt:lpstr>2_Default Design</vt:lpstr>
      <vt:lpstr>Click “Slide Show”</vt:lpstr>
      <vt:lpstr>Light</vt:lpstr>
      <vt:lpstr>Are these images real? What causes them?</vt:lpstr>
      <vt:lpstr>Focus Questions</vt:lpstr>
      <vt:lpstr>PowerPoint Presentation</vt:lpstr>
      <vt:lpstr>Electromagnetic Waves</vt:lpstr>
      <vt:lpstr>Electromagnetic Radiation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WAVE – PARTICLE DUALITY</vt:lpstr>
      <vt:lpstr>PowerPoint Presentation</vt:lpstr>
      <vt:lpstr>WAVE – PARTICLE DUALITY</vt:lpstr>
      <vt:lpstr>Photoelectric Effect</vt:lpstr>
      <vt:lpstr>Photoelectric Effect - Examples</vt:lpstr>
      <vt:lpstr>PowerPoint Presentation</vt:lpstr>
      <vt:lpstr>PowerPoint Presentation</vt:lpstr>
      <vt:lpstr>PowerPoint Presentation</vt:lpstr>
      <vt:lpstr>PowerPoint Presentation</vt:lpstr>
      <vt:lpstr>WAVE – PARTICLE DUALITY</vt:lpstr>
      <vt:lpstr>Properties of Light Waves</vt:lpstr>
      <vt:lpstr>Light Waves</vt:lpstr>
      <vt:lpstr>Light Waves Basic Information &amp; Definitions</vt:lpstr>
      <vt:lpstr>Light Waves Basic Information &amp; Definitions</vt:lpstr>
      <vt:lpstr>Reflection</vt:lpstr>
      <vt:lpstr>Reflection</vt:lpstr>
      <vt:lpstr>Reflection</vt:lpstr>
      <vt:lpstr>Reflection</vt:lpstr>
      <vt:lpstr>Refraction</vt:lpstr>
      <vt:lpstr>Refraction</vt:lpstr>
      <vt:lpstr>Refraction</vt:lpstr>
      <vt:lpstr>Refraction</vt:lpstr>
      <vt:lpstr>Refraction</vt:lpstr>
      <vt:lpstr>Calculating Index of Refraction Snell’s Law</vt:lpstr>
      <vt:lpstr>Refraction</vt:lpstr>
      <vt:lpstr>Describe the Refraction</vt:lpstr>
      <vt:lpstr>Describe the Refraction</vt:lpstr>
      <vt:lpstr>Describe the Refraction</vt:lpstr>
      <vt:lpstr>Describe the Refraction</vt:lpstr>
      <vt:lpstr>Optical Density</vt:lpstr>
      <vt:lpstr>Calculating Optical Density</vt:lpstr>
      <vt:lpstr>Properties of Refraction</vt:lpstr>
      <vt:lpstr>Properties of Refraction</vt:lpstr>
      <vt:lpstr>Refraction</vt:lpstr>
      <vt:lpstr>Properties of Refraction</vt:lpstr>
      <vt:lpstr>Total Internal Reflection</vt:lpstr>
      <vt:lpstr>Enrichment Videos</vt:lpstr>
      <vt:lpstr>PowerPoint Presentation</vt:lpstr>
      <vt:lpstr>PowerPoint Presentation</vt:lpstr>
      <vt:lpstr>PowerPoint Presentation</vt:lpstr>
      <vt:lpstr>PowerPoint Presentation</vt:lpstr>
      <vt:lpstr>See Problem Set Reflection &amp; Refraction</vt:lpstr>
    </vt:vector>
  </TitlesOfParts>
  <Company>TechSmith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m.pierce</dc:creator>
  <cp:lastModifiedBy>Craig Riesen</cp:lastModifiedBy>
  <cp:revision>202</cp:revision>
  <dcterms:created xsi:type="dcterms:W3CDTF">2006-07-18T19:14:56Z</dcterms:created>
  <dcterms:modified xsi:type="dcterms:W3CDTF">2024-03-27T18:47:21Z</dcterms:modified>
</cp:coreProperties>
</file>