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9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80" r:id="rId2"/>
    <p:sldMasterId id="2147483887" r:id="rId3"/>
    <p:sldMasterId id="2147483900" r:id="rId4"/>
    <p:sldMasterId id="2147483913" r:id="rId5"/>
    <p:sldMasterId id="2147483926" r:id="rId6"/>
    <p:sldMasterId id="2147483941" r:id="rId7"/>
    <p:sldMasterId id="2147483954" r:id="rId8"/>
    <p:sldMasterId id="2147483969" r:id="rId9"/>
    <p:sldMasterId id="2147483983" r:id="rId10"/>
  </p:sldMasterIdLst>
  <p:notesMasterIdLst>
    <p:notesMasterId r:id="rId84"/>
  </p:notesMasterIdLst>
  <p:sldIdLst>
    <p:sldId id="1139" r:id="rId11"/>
    <p:sldId id="259" r:id="rId12"/>
    <p:sldId id="659" r:id="rId13"/>
    <p:sldId id="609" r:id="rId14"/>
    <p:sldId id="610" r:id="rId15"/>
    <p:sldId id="611" r:id="rId16"/>
    <p:sldId id="612" r:id="rId17"/>
    <p:sldId id="613" r:id="rId18"/>
    <p:sldId id="614" r:id="rId19"/>
    <p:sldId id="668" r:id="rId20"/>
    <p:sldId id="615" r:id="rId21"/>
    <p:sldId id="649" r:id="rId22"/>
    <p:sldId id="595" r:id="rId23"/>
    <p:sldId id="653" r:id="rId24"/>
    <p:sldId id="650" r:id="rId25"/>
    <p:sldId id="560" r:id="rId26"/>
    <p:sldId id="652" r:id="rId27"/>
    <p:sldId id="654" r:id="rId28"/>
    <p:sldId id="593" r:id="rId29"/>
    <p:sldId id="597" r:id="rId30"/>
    <p:sldId id="651" r:id="rId31"/>
    <p:sldId id="616" r:id="rId32"/>
    <p:sldId id="617" r:id="rId33"/>
    <p:sldId id="655" r:id="rId34"/>
    <p:sldId id="618" r:id="rId35"/>
    <p:sldId id="619" r:id="rId36"/>
    <p:sldId id="620" r:id="rId37"/>
    <p:sldId id="621" r:id="rId38"/>
    <p:sldId id="622" r:id="rId39"/>
    <p:sldId id="623" r:id="rId40"/>
    <p:sldId id="624" r:id="rId41"/>
    <p:sldId id="625" r:id="rId42"/>
    <p:sldId id="670" r:id="rId43"/>
    <p:sldId id="626" r:id="rId44"/>
    <p:sldId id="627" r:id="rId45"/>
    <p:sldId id="628" r:id="rId46"/>
    <p:sldId id="629" r:id="rId47"/>
    <p:sldId id="660" r:id="rId48"/>
    <p:sldId id="630" r:id="rId49"/>
    <p:sldId id="631" r:id="rId50"/>
    <p:sldId id="648" r:id="rId51"/>
    <p:sldId id="658" r:id="rId52"/>
    <p:sldId id="667" r:id="rId53"/>
    <p:sldId id="633" r:id="rId54"/>
    <p:sldId id="634" r:id="rId55"/>
    <p:sldId id="635" r:id="rId56"/>
    <p:sldId id="636" r:id="rId57"/>
    <p:sldId id="637" r:id="rId58"/>
    <p:sldId id="647" r:id="rId59"/>
    <p:sldId id="638" r:id="rId60"/>
    <p:sldId id="639" r:id="rId61"/>
    <p:sldId id="640" r:id="rId62"/>
    <p:sldId id="641" r:id="rId63"/>
    <p:sldId id="642" r:id="rId64"/>
    <p:sldId id="643" r:id="rId65"/>
    <p:sldId id="644" r:id="rId66"/>
    <p:sldId id="671" r:id="rId67"/>
    <p:sldId id="672" r:id="rId68"/>
    <p:sldId id="645" r:id="rId69"/>
    <p:sldId id="646" r:id="rId70"/>
    <p:sldId id="656" r:id="rId71"/>
    <p:sldId id="657" r:id="rId72"/>
    <p:sldId id="473" r:id="rId73"/>
    <p:sldId id="471" r:id="rId74"/>
    <p:sldId id="476" r:id="rId75"/>
    <p:sldId id="477" r:id="rId76"/>
    <p:sldId id="586" r:id="rId77"/>
    <p:sldId id="587" r:id="rId78"/>
    <p:sldId id="557" r:id="rId79"/>
    <p:sldId id="556" r:id="rId80"/>
    <p:sldId id="511" r:id="rId81"/>
    <p:sldId id="514" r:id="rId82"/>
    <p:sldId id="669" r:id="rId8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4C8C"/>
    <a:srgbClr val="EA6F1E"/>
    <a:srgbClr val="FFFFFF"/>
    <a:srgbClr val="A3B53D"/>
    <a:srgbClr val="FFB732"/>
    <a:srgbClr val="D13426"/>
    <a:srgbClr val="874B98"/>
    <a:srgbClr val="658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8" autoAdjust="0"/>
    <p:restoredTop sz="84903" autoAdjust="0"/>
  </p:normalViewPr>
  <p:slideViewPr>
    <p:cSldViewPr>
      <p:cViewPr varScale="1">
        <p:scale>
          <a:sx n="74" d="100"/>
          <a:sy n="74" d="100"/>
        </p:scale>
        <p:origin x="91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201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slide" Target="slides/slide66.xml"/><Relationship Id="rId8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8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7D13B509-23D7-4340-B776-DEE67ED610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847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6D25C0-5A32-4E06-9B5B-04940245B351}" type="slidenum">
              <a:rPr lang="en-US" altLang="en-US" sz="1200" i="0"/>
              <a:pPr/>
              <a:t>2</a:t>
            </a:fld>
            <a:endParaRPr lang="en-US" altLang="en-US" sz="1200" i="0" dirty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8977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31079-0621-46FB-B6CB-CE4F75D60F3C}" type="slidenum">
              <a:rPr lang="en-US" altLang="en-US">
                <a:solidFill>
                  <a:prstClr val="black"/>
                </a:solidFill>
              </a:rPr>
              <a:pPr/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31079-0621-46FB-B6CB-CE4F75D60F3C}" type="slidenum">
              <a:rPr lang="en-US" altLang="en-US">
                <a:solidFill>
                  <a:prstClr val="black"/>
                </a:solidFill>
              </a:rPr>
              <a:pPr/>
              <a:t>33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043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C83FC0-6D00-4790-9431-48A03D9EF2CB}" type="slidenum">
              <a:rPr lang="en-US" altLang="en-US">
                <a:solidFill>
                  <a:prstClr val="black"/>
                </a:solidFill>
              </a:rPr>
              <a:pPr/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D9E06-6E64-486D-8373-973AB3025CA2}" type="slidenum">
              <a:rPr lang="en-US" altLang="en-US">
                <a:solidFill>
                  <a:prstClr val="black"/>
                </a:solidFill>
              </a:rPr>
              <a:pPr/>
              <a:t>35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842096-AE51-445B-B12B-AA58DE7BCC00}" type="slidenum">
              <a:rPr lang="en-US" altLang="en-US">
                <a:solidFill>
                  <a:prstClr val="black"/>
                </a:solidFill>
              </a:rPr>
              <a:pPr/>
              <a:t>36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776E09-19BF-4F80-9AE6-B5106AA65705}" type="slidenum">
              <a:rPr lang="en-US" altLang="en-US">
                <a:solidFill>
                  <a:prstClr val="black"/>
                </a:solidFill>
              </a:rPr>
              <a:pPr/>
              <a:t>37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6D25C0-5A32-4E06-9B5B-04940245B351}" type="slidenum">
              <a:rPr lang="en-US" altLang="en-US" sz="1200" i="0"/>
              <a:pPr/>
              <a:t>38</a:t>
            </a:fld>
            <a:endParaRPr lang="en-US" altLang="en-US" sz="1200" i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005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D9E194-50A7-489C-AD5E-CD5A8225F4F1}" type="slidenum">
              <a:rPr lang="en-US" altLang="en-US">
                <a:solidFill>
                  <a:prstClr val="black"/>
                </a:solidFill>
              </a:rPr>
              <a:pPr/>
              <a:t>39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8B70DB3-9BC1-45D3-8805-71AF7ED666A7}" type="slidenum">
              <a:rPr lang="en-US" altLang="en-US" sz="1200" i="0">
                <a:solidFill>
                  <a:prstClr val="black"/>
                </a:solidFill>
              </a:rPr>
              <a:pPr/>
              <a:t>41</a:t>
            </a:fld>
            <a:endParaRPr lang="en-US" altLang="en-US" sz="1200" i="0">
              <a:solidFill>
                <a:prstClr val="black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557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8B70DB3-9BC1-45D3-8805-71AF7ED666A7}" type="slidenum">
              <a:rPr lang="en-US" altLang="en-US" sz="1200" i="0">
                <a:solidFill>
                  <a:prstClr val="black"/>
                </a:solidFill>
              </a:rPr>
              <a:pPr/>
              <a:t>42</a:t>
            </a:fld>
            <a:endParaRPr lang="en-US" altLang="en-US" sz="1200" i="0">
              <a:solidFill>
                <a:prstClr val="black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776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6D25C0-5A32-4E06-9B5B-04940245B351}" type="slidenum">
              <a:rPr lang="en-US" altLang="en-US" sz="1200" i="0"/>
              <a:pPr/>
              <a:t>3</a:t>
            </a:fld>
            <a:endParaRPr lang="en-US" altLang="en-US" sz="1200" i="0" dirty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56507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B903E0-93E3-480D-AC8A-31619634000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A81943-1ED8-4B9D-B193-EEEBEE3E6424}" type="slidenum">
              <a:rPr lang="en-US" altLang="en-US">
                <a:solidFill>
                  <a:prstClr val="black"/>
                </a:solidFill>
              </a:rPr>
              <a:pPr/>
              <a:t>44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0961AA-EFA6-4A23-AA9F-D78483E86933}" type="slidenum">
              <a:rPr lang="en-US" altLang="en-US">
                <a:solidFill>
                  <a:prstClr val="black"/>
                </a:solidFill>
              </a:rPr>
              <a:pPr/>
              <a:t>45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6F3DEF-F065-4309-9D46-8C129325EF6E}" type="slidenum">
              <a:rPr lang="en-US" altLang="en-US">
                <a:solidFill>
                  <a:prstClr val="black"/>
                </a:solidFill>
              </a:rPr>
              <a:pPr/>
              <a:t>46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4EF4E-2669-4F26-A58C-EED33A41BB35}" type="slidenum">
              <a:rPr lang="en-US" altLang="en-US">
                <a:solidFill>
                  <a:prstClr val="black"/>
                </a:solidFill>
              </a:rPr>
              <a:pPr/>
              <a:t>47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FCBF5C-994F-431C-A5AB-E7E0B4464500}" type="slidenum">
              <a:rPr lang="en-US" altLang="en-US">
                <a:solidFill>
                  <a:prstClr val="black"/>
                </a:solidFill>
              </a:rPr>
              <a:pPr/>
              <a:t>48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FCB3A0-C808-4974-838D-DED8E4121B1B}" type="slidenum">
              <a:rPr lang="en-US" altLang="en-US">
                <a:solidFill>
                  <a:prstClr val="black"/>
                </a:solidFill>
              </a:rPr>
              <a:pPr/>
              <a:t>50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8F6FBA-892F-462F-92C4-8B1B8032AE24}" type="slidenum">
              <a:rPr lang="en-US" altLang="en-US">
                <a:solidFill>
                  <a:prstClr val="black"/>
                </a:solidFill>
              </a:rPr>
              <a:pPr/>
              <a:t>51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16E383-BD5A-4069-AF88-161849417952}" type="slidenum">
              <a:rPr lang="en-US" altLang="en-US">
                <a:solidFill>
                  <a:prstClr val="black"/>
                </a:solidFill>
              </a:rPr>
              <a:pPr/>
              <a:t>52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F5A1B9-51D5-473C-AEB1-D877621D1C5C}" type="slidenum">
              <a:rPr lang="en-US" altLang="en-US">
                <a:solidFill>
                  <a:prstClr val="black"/>
                </a:solidFill>
              </a:rPr>
              <a:pPr/>
              <a:t>53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E9FC7D8-30FF-46C9-827A-64D0E15A8CF6}" type="slidenum">
              <a:rPr lang="en-US" altLang="en-US" sz="1200" i="0"/>
              <a:pPr/>
              <a:t>16</a:t>
            </a:fld>
            <a:endParaRPr lang="en-US" altLang="en-US" sz="1200" i="0" dirty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89894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02859-3116-4658-B56C-AF6B9AF311F6}" type="slidenum">
              <a:rPr lang="en-US" altLang="en-US">
                <a:solidFill>
                  <a:prstClr val="black"/>
                </a:solidFill>
              </a:rPr>
              <a:pPr/>
              <a:t>54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D9E06-6E64-486D-8373-973AB3025CA2}" type="slidenum">
              <a:rPr lang="en-US" altLang="en-US">
                <a:solidFill>
                  <a:prstClr val="black"/>
                </a:solidFill>
              </a:rPr>
              <a:pPr/>
              <a:t>57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7803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842096-AE51-445B-B12B-AA58DE7BCC00}" type="slidenum">
              <a:rPr lang="en-US" altLang="en-US">
                <a:solidFill>
                  <a:prstClr val="black"/>
                </a:solidFill>
              </a:rPr>
              <a:pPr/>
              <a:t>58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0072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9CD8C2-59C9-4093-9E60-AA33F929AA61}" type="slidenum">
              <a:rPr lang="en-US" altLang="en-US">
                <a:solidFill>
                  <a:prstClr val="black"/>
                </a:solidFill>
              </a:rPr>
              <a:pPr/>
              <a:t>59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481E22-8557-4848-A00B-D1B628B9B5CE}" type="slidenum">
              <a:rPr lang="en-US" altLang="en-US">
                <a:solidFill>
                  <a:prstClr val="black"/>
                </a:solidFill>
              </a:rPr>
              <a:pPr/>
              <a:t>60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A58CFE0-0D1A-42E3-8EF9-5D032307B7E7}" type="slidenum">
              <a:rPr lang="en-US" altLang="en-US" sz="1200" i="0">
                <a:solidFill>
                  <a:prstClr val="black"/>
                </a:solidFill>
              </a:rPr>
              <a:pPr/>
              <a:t>61</a:t>
            </a:fld>
            <a:endParaRPr lang="en-US" altLang="en-US" sz="1200" i="0">
              <a:solidFill>
                <a:prstClr val="black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0874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6F22B66-B546-462F-8EDC-E828C17E7E62}" type="slidenum">
              <a:rPr lang="en-US" altLang="en-US" sz="1200" i="0"/>
              <a:pPr/>
              <a:t>63</a:t>
            </a:fld>
            <a:endParaRPr lang="en-US" altLang="en-US" sz="1200" i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8719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FEB28C6-49B7-4C07-B138-ED58EAB1169C}" type="slidenum">
              <a:rPr lang="en-US" altLang="en-US" sz="1200" i="0"/>
              <a:pPr/>
              <a:t>64</a:t>
            </a:fld>
            <a:endParaRPr lang="en-US" altLang="en-US" sz="1200" i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4141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7942CF-9EA2-4AAB-BE18-89A8C21C4CC3}" type="slidenum">
              <a:rPr lang="en-US" altLang="en-US" sz="1200" i="0"/>
              <a:pPr/>
              <a:t>65</a:t>
            </a:fld>
            <a:endParaRPr lang="en-US" altLang="en-US" sz="1200" i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7559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B01BA6C-4DDE-41DF-922E-B2D6AFE38E6C}" type="slidenum">
              <a:rPr lang="en-US" altLang="en-US" sz="1200" i="0"/>
              <a:pPr/>
              <a:t>66</a:t>
            </a:fld>
            <a:endParaRPr lang="en-US" altLang="en-US" sz="1200" i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556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61582D-E746-45DE-9D15-39A8CB34011E}" type="slidenum">
              <a:rPr lang="en-US" altLang="en-US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98E090F-D95E-499F-A74C-2C0182581B28}" type="slidenum">
              <a:rPr lang="en-US" altLang="en-US" sz="1200" i="0"/>
              <a:pPr/>
              <a:t>69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240399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F1A9058-8343-4F3E-AD26-E087CA2A7733}" type="slidenum">
              <a:rPr lang="en-US" altLang="en-US" sz="1200" i="0"/>
              <a:pPr/>
              <a:t>71</a:t>
            </a:fld>
            <a:endParaRPr lang="en-US" altLang="en-US" sz="1200" i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976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F4AC729-33A5-4DE2-85BF-F15FFBE9BA99}" type="slidenum">
              <a:rPr lang="en-US" altLang="en-US" sz="1200" i="0"/>
              <a:pPr/>
              <a:t>72</a:t>
            </a:fld>
            <a:endParaRPr lang="en-US" altLang="en-US" sz="1200" i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185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1C09BC-25E5-4189-BADF-9BB745F06731}" type="slidenum">
              <a:rPr lang="en-US" altLang="en-US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1E7C6A-9972-44BF-974C-0F7C0F5722C9}" type="slidenum">
              <a:rPr lang="en-US" altLang="en-US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CB2075-EEE4-4A85-A024-5EBA9004E7D9}" type="slidenum">
              <a:rPr lang="en-US" altLang="en-US">
                <a:solidFill>
                  <a:prstClr val="black"/>
                </a:solidFill>
              </a:rPr>
              <a:pPr/>
              <a:t>29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61A807-BF34-45DC-AE7F-0AA1EDDDC624}" type="slidenum">
              <a:rPr lang="en-US" altLang="en-US">
                <a:solidFill>
                  <a:prstClr val="black"/>
                </a:solidFill>
              </a:rPr>
              <a:pPr/>
              <a:t>30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B8D4E-65F8-456E-BE43-D35D47966A0E}" type="slidenum">
              <a:rPr lang="en-US" altLang="en-US">
                <a:solidFill>
                  <a:prstClr val="black"/>
                </a:solidFill>
              </a:rPr>
              <a:pPr/>
              <a:t>31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78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7179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4383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4909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29179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6415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281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6732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7956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8027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5337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40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41410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6113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0"/>
            <a:ext cx="441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06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0"/>
            <a:ext cx="441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1056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7" y="1122363"/>
            <a:ext cx="6858000" cy="2387600"/>
          </a:xfrm>
        </p:spPr>
        <p:txBody>
          <a:bodyPr anchor="b"/>
          <a:lstStyle>
            <a:lvl1pPr algn="ctr">
              <a:defRPr sz="6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7" y="3602046"/>
            <a:ext cx="6858000" cy="1655763"/>
          </a:xfrm>
        </p:spPr>
        <p:txBody>
          <a:bodyPr/>
          <a:lstStyle>
            <a:lvl1pPr marL="0" indent="0" algn="ctr">
              <a:buNone/>
              <a:defRPr sz="2300"/>
            </a:lvl1pPr>
            <a:lvl2pPr marL="456779" indent="0" algn="ctr">
              <a:buNone/>
              <a:defRPr sz="2100"/>
            </a:lvl2pPr>
            <a:lvl3pPr marL="913560" indent="0" algn="ctr">
              <a:buNone/>
              <a:defRPr sz="1900"/>
            </a:lvl3pPr>
            <a:lvl4pPr marL="1370346" indent="0" algn="ctr">
              <a:buNone/>
              <a:defRPr sz="1700"/>
            </a:lvl4pPr>
            <a:lvl5pPr marL="1827127" indent="0" algn="ctr">
              <a:buNone/>
              <a:defRPr sz="1700"/>
            </a:lvl5pPr>
            <a:lvl6pPr marL="2283906" indent="0" algn="ctr">
              <a:buNone/>
              <a:defRPr sz="1700"/>
            </a:lvl6pPr>
            <a:lvl7pPr marL="2740687" indent="0" algn="ctr">
              <a:buNone/>
              <a:defRPr sz="1700"/>
            </a:lvl7pPr>
            <a:lvl8pPr marL="3197466" indent="0" algn="ctr">
              <a:buNone/>
              <a:defRPr sz="1700"/>
            </a:lvl8pPr>
            <a:lvl9pPr marL="3654247" indent="0" algn="ctr">
              <a:buNone/>
              <a:defRPr sz="17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73032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1330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46"/>
            <a:ext cx="7886701" cy="2852738"/>
          </a:xfrm>
        </p:spPr>
        <p:txBody>
          <a:bodyPr anchor="b"/>
          <a:lstStyle>
            <a:lvl1pPr>
              <a:defRPr sz="6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71"/>
            <a:ext cx="7886701" cy="1500188"/>
          </a:xfrm>
        </p:spPr>
        <p:txBody>
          <a:bodyPr/>
          <a:lstStyle>
            <a:lvl1pPr marL="0" indent="0">
              <a:buNone/>
              <a:defRPr sz="2300"/>
            </a:lvl1pPr>
            <a:lvl2pPr marL="456779" indent="0">
              <a:buNone/>
              <a:defRPr sz="2100"/>
            </a:lvl2pPr>
            <a:lvl3pPr marL="913560" indent="0">
              <a:buNone/>
              <a:defRPr sz="1900"/>
            </a:lvl3pPr>
            <a:lvl4pPr marL="1370346" indent="0">
              <a:buNone/>
              <a:defRPr sz="1700"/>
            </a:lvl4pPr>
            <a:lvl5pPr marL="1827127" indent="0">
              <a:buNone/>
              <a:defRPr sz="1700"/>
            </a:lvl5pPr>
            <a:lvl6pPr marL="2283906" indent="0">
              <a:buNone/>
              <a:defRPr sz="1700"/>
            </a:lvl6pPr>
            <a:lvl7pPr marL="2740687" indent="0">
              <a:buNone/>
              <a:defRPr sz="1700"/>
            </a:lvl7pPr>
            <a:lvl8pPr marL="3197466" indent="0">
              <a:buNone/>
              <a:defRPr sz="1700"/>
            </a:lvl8pPr>
            <a:lvl9pPr marL="3654247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14883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6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6856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34"/>
            <a:ext cx="788670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4" y="1681171"/>
            <a:ext cx="3868737" cy="82391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779" indent="0">
              <a:buNone/>
              <a:defRPr sz="2100" b="1"/>
            </a:lvl2pPr>
            <a:lvl3pPr marL="913560" indent="0">
              <a:buNone/>
              <a:defRPr sz="1900" b="1"/>
            </a:lvl3pPr>
            <a:lvl4pPr marL="1370346" indent="0">
              <a:buNone/>
              <a:defRPr sz="1700" b="1"/>
            </a:lvl4pPr>
            <a:lvl5pPr marL="1827127" indent="0">
              <a:buNone/>
              <a:defRPr sz="1700" b="1"/>
            </a:lvl5pPr>
            <a:lvl6pPr marL="2283906" indent="0">
              <a:buNone/>
              <a:defRPr sz="1700" b="1"/>
            </a:lvl6pPr>
            <a:lvl7pPr marL="2740687" indent="0">
              <a:buNone/>
              <a:defRPr sz="1700" b="1"/>
            </a:lvl7pPr>
            <a:lvl8pPr marL="3197466" indent="0">
              <a:buNone/>
              <a:defRPr sz="1700" b="1"/>
            </a:lvl8pPr>
            <a:lvl9pPr marL="3654247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4" y="2505084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71"/>
            <a:ext cx="3887788" cy="82391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779" indent="0">
              <a:buNone/>
              <a:defRPr sz="2100" b="1"/>
            </a:lvl2pPr>
            <a:lvl3pPr marL="913560" indent="0">
              <a:buNone/>
              <a:defRPr sz="1900" b="1"/>
            </a:lvl3pPr>
            <a:lvl4pPr marL="1370346" indent="0">
              <a:buNone/>
              <a:defRPr sz="1700" b="1"/>
            </a:lvl4pPr>
            <a:lvl5pPr marL="1827127" indent="0">
              <a:buNone/>
              <a:defRPr sz="1700" b="1"/>
            </a:lvl5pPr>
            <a:lvl6pPr marL="2283906" indent="0">
              <a:buNone/>
              <a:defRPr sz="1700" b="1"/>
            </a:lvl6pPr>
            <a:lvl7pPr marL="2740687" indent="0">
              <a:buNone/>
              <a:defRPr sz="1700" b="1"/>
            </a:lvl7pPr>
            <a:lvl8pPr marL="3197466" indent="0">
              <a:buNone/>
              <a:defRPr sz="1700" b="1"/>
            </a:lvl8pPr>
            <a:lvl9pPr marL="3654247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84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45118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08342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23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0"/>
            <a:ext cx="441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9449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94" y="987425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2" y="2057409"/>
            <a:ext cx="2949576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56779" indent="0">
              <a:buNone/>
              <a:defRPr sz="1500"/>
            </a:lvl2pPr>
            <a:lvl3pPr marL="913560" indent="0">
              <a:buNone/>
              <a:defRPr sz="1300"/>
            </a:lvl3pPr>
            <a:lvl4pPr marL="1370346" indent="0">
              <a:buNone/>
              <a:defRPr sz="1100"/>
            </a:lvl4pPr>
            <a:lvl5pPr marL="1827127" indent="0">
              <a:buNone/>
              <a:defRPr sz="1100"/>
            </a:lvl5pPr>
            <a:lvl6pPr marL="2283906" indent="0">
              <a:buNone/>
              <a:defRPr sz="1100"/>
            </a:lvl6pPr>
            <a:lvl7pPr marL="2740687" indent="0">
              <a:buNone/>
              <a:defRPr sz="1100"/>
            </a:lvl7pPr>
            <a:lvl8pPr marL="3197466" indent="0">
              <a:buNone/>
              <a:defRPr sz="1100"/>
            </a:lvl8pPr>
            <a:lvl9pPr marL="365424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33940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94" y="987425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779" indent="0">
              <a:buNone/>
              <a:defRPr sz="2700"/>
            </a:lvl2pPr>
            <a:lvl3pPr marL="913560" indent="0">
              <a:buNone/>
              <a:defRPr sz="2300"/>
            </a:lvl3pPr>
            <a:lvl4pPr marL="1370346" indent="0">
              <a:buNone/>
              <a:defRPr sz="2100"/>
            </a:lvl4pPr>
            <a:lvl5pPr marL="1827127" indent="0">
              <a:buNone/>
              <a:defRPr sz="2100"/>
            </a:lvl5pPr>
            <a:lvl6pPr marL="2283906" indent="0">
              <a:buNone/>
              <a:defRPr sz="2100"/>
            </a:lvl6pPr>
            <a:lvl7pPr marL="2740687" indent="0">
              <a:buNone/>
              <a:defRPr sz="2100"/>
            </a:lvl7pPr>
            <a:lvl8pPr marL="3197466" indent="0">
              <a:buNone/>
              <a:defRPr sz="2100"/>
            </a:lvl8pPr>
            <a:lvl9pPr marL="3654247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2" y="2057409"/>
            <a:ext cx="2949576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56779" indent="0">
              <a:buNone/>
              <a:defRPr sz="1500"/>
            </a:lvl2pPr>
            <a:lvl3pPr marL="913560" indent="0">
              <a:buNone/>
              <a:defRPr sz="1300"/>
            </a:lvl3pPr>
            <a:lvl4pPr marL="1370346" indent="0">
              <a:buNone/>
              <a:defRPr sz="1100"/>
            </a:lvl4pPr>
            <a:lvl5pPr marL="1827127" indent="0">
              <a:buNone/>
              <a:defRPr sz="1100"/>
            </a:lvl5pPr>
            <a:lvl6pPr marL="2283906" indent="0">
              <a:buNone/>
              <a:defRPr sz="1100"/>
            </a:lvl6pPr>
            <a:lvl7pPr marL="2740687" indent="0">
              <a:buNone/>
              <a:defRPr sz="1100"/>
            </a:lvl7pPr>
            <a:lvl8pPr marL="3197466" indent="0">
              <a:buNone/>
              <a:defRPr sz="1100"/>
            </a:lvl8pPr>
            <a:lvl9pPr marL="365424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6877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1973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994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 i="1">
                <a:latin typeface="Arial" panose="020B0604020202020204" pitchFamily="34" charset="0"/>
              </a:defRPr>
            </a:lvl1pPr>
          </a:lstStyle>
          <a:p>
            <a:fld id="{9E844C05-5CC9-4B60-8ED1-1FE2A4635E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983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Arial" panose="020B0604020202020204" pitchFamily="34" charset="0"/>
              </a:defRPr>
            </a:lvl1pPr>
          </a:lstStyle>
          <a:p>
            <a:fld id="{303635DC-3934-48A6-91B0-EA094E132A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997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Arial" panose="020B0604020202020204" pitchFamily="34" charset="0"/>
              </a:defRPr>
            </a:lvl1pPr>
          </a:lstStyle>
          <a:p>
            <a:fld id="{D14DA72B-820B-42DA-9122-021026E89D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258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Arial" panose="020B0604020202020204" pitchFamily="34" charset="0"/>
              </a:defRPr>
            </a:lvl1pPr>
          </a:lstStyle>
          <a:p>
            <a:fld id="{273C534A-610A-44F9-95C0-85E61DD493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792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i="1">
                <a:latin typeface="Arial" panose="020B0604020202020204" pitchFamily="34" charset="0"/>
              </a:defRPr>
            </a:lvl1pPr>
          </a:lstStyle>
          <a:p>
            <a:fld id="{90823814-66DC-486A-B9DE-9933F320B52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55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Arial" panose="020B0604020202020204" pitchFamily="34" charset="0"/>
              </a:defRPr>
            </a:lvl1pPr>
          </a:lstStyle>
          <a:p>
            <a:fld id="{5EBEC9B4-A76B-4D2A-805E-43C319CE68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476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Arial" panose="020B0604020202020204" pitchFamily="34" charset="0"/>
              </a:defRPr>
            </a:lvl1pPr>
          </a:lstStyle>
          <a:p>
            <a:fld id="{2DE772C9-5C8B-4D00-AE03-726E4B8176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69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611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Arial" panose="020B0604020202020204" pitchFamily="34" charset="0"/>
              </a:defRPr>
            </a:lvl1pPr>
          </a:lstStyle>
          <a:p>
            <a:fld id="{3A9B6B96-3E69-4BB7-8E8D-3DAD02576B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26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Arial" panose="020B0604020202020204" pitchFamily="34" charset="0"/>
              </a:defRPr>
            </a:lvl1pPr>
          </a:lstStyle>
          <a:p>
            <a:fld id="{7B2C6C55-058A-4A1E-B3C0-EED015B382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401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Arial" panose="020B0604020202020204" pitchFamily="34" charset="0"/>
              </a:defRPr>
            </a:lvl1pPr>
          </a:lstStyle>
          <a:p>
            <a:fld id="{BF049908-579C-4C77-9D2A-3A8D184DFD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415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Arial" panose="020B0604020202020204" pitchFamily="34" charset="0"/>
              </a:defRPr>
            </a:lvl1pPr>
          </a:lstStyle>
          <a:p>
            <a:fld id="{C35F5FED-15AB-4DB0-9E49-CE93FC8B7E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674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1E2B8-0385-4CEE-9DCE-CEE00673E2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72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89B67-6286-45B4-8AB8-6F193B33AA3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01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94E3B-5D04-4D04-9FE1-22EBB05564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182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B89F8-1189-48C2-A3CF-5C94DF2B76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14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6F1F9-C0A1-4378-A8AA-4031467382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80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C0A8F-EA57-4329-822E-5AA9DF469E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7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477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EACFE-B7CE-4F9C-B47C-1EF1AF022B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33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6132B-4D0A-4C0F-B15E-AEC3D26A0FB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188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D0B45-8F33-449F-9AEE-67906F44B9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368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37D93-9438-480A-8602-DBD17D45CE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5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2BD72-2ABE-4FE0-820A-AE69D08FA1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848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1425"/>
            <a:ext cx="2133600" cy="307975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6600" y="6324600"/>
            <a:ext cx="16002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6DDC71-E9EB-4E81-A320-559D91B898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445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1E2B8-0385-4CEE-9DCE-CEE00673E2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052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89B67-6286-45B4-8AB8-6F193B33AA3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150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94E3B-5D04-4D04-9FE1-22EBB05564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012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B89F8-1189-48C2-A3CF-5C94DF2B76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32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5019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6F1F9-C0A1-4378-A8AA-4031467382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731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C0A8F-EA57-4329-822E-5AA9DF469E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646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EACFE-B7CE-4F9C-B47C-1EF1AF022B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843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6132B-4D0A-4C0F-B15E-AEC3D26A0FB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4716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D0B45-8F33-449F-9AEE-67906F44B9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2543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37D93-9438-480A-8602-DBD17D45CE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37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2BD72-2ABE-4FE0-820A-AE69D08FA1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2384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1425"/>
            <a:ext cx="2133600" cy="307975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6600" y="6324600"/>
            <a:ext cx="16002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6DDC71-E9EB-4E81-A320-559D91B898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934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1E2B8-0385-4CEE-9DCE-CEE00673E2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939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89B67-6286-45B4-8AB8-6F193B33AA3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7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6386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94E3B-5D04-4D04-9FE1-22EBB05564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256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B89F8-1189-48C2-A3CF-5C94DF2B76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544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6F1F9-C0A1-4378-A8AA-4031467382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578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C0A8F-EA57-4329-822E-5AA9DF469E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881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EACFE-B7CE-4F9C-B47C-1EF1AF022B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92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6132B-4D0A-4C0F-B15E-AEC3D26A0FB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1657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D0B45-8F33-449F-9AEE-67906F44B9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591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37D93-9438-480A-8602-DBD17D45CE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730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2BD72-2ABE-4FE0-820A-AE69D08FA1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719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6DDC71-E9EB-4E81-A320-559D91B898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0041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338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233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8782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55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0881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950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6717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2668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417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3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923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140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0"/>
            <a:ext cx="441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03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0"/>
            <a:ext cx="441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0935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8534400" cy="60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656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1E2B8-0385-4CEE-9DCE-CEE00673E2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811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89B67-6286-45B4-8AB8-6F193B33AA3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760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94E3B-5D04-4D04-9FE1-22EBB05564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33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B89F8-1189-48C2-A3CF-5C94DF2B76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970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6F1F9-C0A1-4378-A8AA-4031467382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3816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C0A8F-EA57-4329-822E-5AA9DF469E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8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9834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EACFE-B7CE-4F9C-B47C-1EF1AF022B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982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6132B-4D0A-4C0F-B15E-AEC3D26A0FB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231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D0B45-8F33-449F-9AEE-67906F44B9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185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37D93-9438-480A-8602-DBD17D45CE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518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2BD72-2ABE-4FE0-820A-AE69D08FA1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875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1425"/>
            <a:ext cx="2133600" cy="307975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6600" y="6324600"/>
            <a:ext cx="16002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6DDC71-E9EB-4E81-A320-559D91B898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8053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977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813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81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8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4064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7033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969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457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271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4051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294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173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0"/>
            <a:ext cx="441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83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0"/>
            <a:ext cx="441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021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8534400" cy="60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3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ChemPPointcro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91475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FE7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00800" y="0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19600" y="6629400"/>
            <a:ext cx="396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i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pic>
        <p:nvPicPr>
          <p:cNvPr id="1031" name="Picture 10" descr="PEA_RGB_bluebg-small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6607175"/>
            <a:ext cx="8064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0" y="76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35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58B9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b="1" i="0">
                <a:solidFill>
                  <a:srgbClr val="5D88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pitchFamily="28" charset="-128"/>
              </a:rPr>
              <a:t>3.1 Using and Expressing Measurements &gt;</a:t>
            </a:r>
          </a:p>
        </p:txBody>
      </p:sp>
      <p:sp>
        <p:nvSpPr>
          <p:cNvPr id="1033" name="Text Box 13"/>
          <p:cNvSpPr txBox="1">
            <a:spLocks noChangeArrowheads="1"/>
          </p:cNvSpPr>
          <p:nvPr/>
        </p:nvSpPr>
        <p:spPr bwMode="auto">
          <a:xfrm>
            <a:off x="0" y="6400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i="0"/>
          </a:p>
        </p:txBody>
      </p:sp>
      <p:sp>
        <p:nvSpPr>
          <p:cNvPr id="1034" name="Text Box 14"/>
          <p:cNvSpPr txBox="1">
            <a:spLocks noChangeArrowheads="1"/>
          </p:cNvSpPr>
          <p:nvPr/>
        </p:nvSpPr>
        <p:spPr bwMode="auto">
          <a:xfrm>
            <a:off x="76200" y="6521450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fld id="{F7769F13-EAE6-483F-B7BE-231FF6AB8E02}" type="slidenum">
              <a:rPr lang="en-US" altLang="en-US" sz="1600" i="0"/>
              <a:pPr>
                <a:spcBef>
                  <a:spcPct val="50000"/>
                </a:spcBef>
              </a:pPr>
              <a:t>‹#›</a:t>
            </a:fld>
            <a:endParaRPr lang="en-US" altLang="en-US" sz="1600" i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hemPPointcr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9"/>
            <a:ext cx="7991475" cy="37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7" y="6400800"/>
            <a:ext cx="9144000" cy="457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FE7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5" tIns="45678" rIns="91355" bIns="45678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76801" y="0"/>
            <a:ext cx="426719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5" tIns="45678" rIns="91355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7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5" tIns="45678" rIns="91355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6553200"/>
            <a:ext cx="426719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5" tIns="45678" rIns="91355" bIns="45678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endParaRPr lang="en-US" altLang="en-US"/>
          </a:p>
        </p:txBody>
      </p:sp>
      <p:pic>
        <p:nvPicPr>
          <p:cNvPr id="1034" name="Picture 10" descr="PEA_RGB_bluebg-smal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6" y="6607175"/>
            <a:ext cx="806451" cy="2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76205" y="76201"/>
            <a:ext cx="4876801" cy="50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35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58B92"/>
                </a:solidFill>
                <a:miter lim="800000"/>
                <a:headEnd/>
                <a:tailEnd/>
              </a14:hiddenLine>
            </a:ext>
          </a:extLst>
        </p:spPr>
        <p:txBody>
          <a:bodyPr lIns="91355" tIns="45678" rIns="91355" bIns="4567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5D88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pitchFamily="28" charset="-128"/>
              </a:rPr>
              <a:t>13.1 The Nature of Gases &gt;</a:t>
            </a: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0" y="6400800"/>
            <a:ext cx="1371600" cy="44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55" tIns="45678" rIns="91355" bIns="45678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300"/>
          </a:p>
        </p:txBody>
      </p:sp>
      <p:sp>
        <p:nvSpPr>
          <p:cNvPr id="1038" name="Text Box 14"/>
          <p:cNvSpPr txBox="1">
            <a:spLocks noChangeArrowheads="1"/>
          </p:cNvSpPr>
          <p:nvPr userDrawn="1"/>
        </p:nvSpPr>
        <p:spPr bwMode="auto">
          <a:xfrm>
            <a:off x="76200" y="6521456"/>
            <a:ext cx="1524000" cy="35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55" tIns="45678" rIns="91355" bIns="45678">
            <a:spAutoFit/>
          </a:bodyPr>
          <a:lstStyle/>
          <a:p>
            <a:pPr>
              <a:spcBef>
                <a:spcPct val="50000"/>
              </a:spcBef>
            </a:pPr>
            <a:fld id="{B43E22C1-401A-4193-A473-557D7D37B92B}" type="slidenum">
              <a:rPr lang="en-US" altLang="en-US" sz="1700"/>
              <a:pPr>
                <a:spcBef>
                  <a:spcPct val="50000"/>
                </a:spcBef>
              </a:pPr>
              <a:t>‹#›</a:t>
            </a:fld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344558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300" kern="12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3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3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3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5pPr>
      <a:lvl6pPr marL="456779" algn="l" rtl="0" fontAlgn="base">
        <a:spcBef>
          <a:spcPct val="0"/>
        </a:spcBef>
        <a:spcAft>
          <a:spcPct val="0"/>
        </a:spcAft>
        <a:defRPr sz="23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6pPr>
      <a:lvl7pPr marL="913560" algn="l" rtl="0" fontAlgn="base">
        <a:spcBef>
          <a:spcPct val="0"/>
        </a:spcBef>
        <a:spcAft>
          <a:spcPct val="0"/>
        </a:spcAft>
        <a:defRPr sz="23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7pPr>
      <a:lvl8pPr marL="1370346" algn="l" rtl="0" fontAlgn="base">
        <a:spcBef>
          <a:spcPct val="0"/>
        </a:spcBef>
        <a:spcAft>
          <a:spcPct val="0"/>
        </a:spcAft>
        <a:defRPr sz="23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8pPr>
      <a:lvl9pPr marL="1827127" algn="l" rtl="0" fontAlgn="base">
        <a:spcBef>
          <a:spcPct val="0"/>
        </a:spcBef>
        <a:spcAft>
          <a:spcPct val="0"/>
        </a:spcAft>
        <a:defRPr sz="23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586" indent="-342586" algn="l" rtl="0" fontAlgn="base">
        <a:spcBef>
          <a:spcPct val="20000"/>
        </a:spcBef>
        <a:spcAft>
          <a:spcPct val="0"/>
        </a:spcAft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269" indent="-285488" algn="l" rtl="0" fontAlgn="base">
        <a:spcBef>
          <a:spcPct val="2000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51" indent="-228391" algn="l" rtl="0" fontAlgn="base">
        <a:spcBef>
          <a:spcPct val="20000"/>
        </a:spcBef>
        <a:spcAft>
          <a:spcPct val="0"/>
        </a:spcAft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34" indent="-228391" algn="l" rtl="0" fontAlgn="base">
        <a:spcBef>
          <a:spcPct val="20000"/>
        </a:spcBef>
        <a:spcAft>
          <a:spcPct val="0"/>
        </a:spcAft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15" indent="-228391" algn="l" rtl="0" fontAlgn="base">
        <a:spcBef>
          <a:spcPct val="20000"/>
        </a:spcBef>
        <a:spcAft>
          <a:spcPct val="0"/>
        </a:spcAft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96" indent="-228391" algn="l" defTabSz="9135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77" indent="-228391" algn="l" defTabSz="9135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56" indent="-228391" algn="l" defTabSz="9135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638" indent="-228391" algn="l" defTabSz="9135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9" algn="l" defTabSz="9135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0" algn="l" defTabSz="9135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6" algn="l" defTabSz="9135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27" algn="l" defTabSz="9135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06" algn="l" defTabSz="9135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87" algn="l" defTabSz="9135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66" algn="l" defTabSz="9135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47" algn="l" defTabSz="9135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 dirty="0">
              <a:solidFill>
                <a:prstClr val="white"/>
              </a:solidFill>
            </a:endParaRPr>
          </a:p>
        </p:txBody>
      </p:sp>
      <p:sp>
        <p:nvSpPr>
          <p:cNvPr id="2063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6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i="0">
                <a:solidFill>
                  <a:srgbClr val="438086"/>
                </a:solidFill>
                <a:latin typeface="Georgia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i="0">
                <a:solidFill>
                  <a:srgbClr val="438086"/>
                </a:solidFill>
                <a:latin typeface="Georgia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800" i="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fld id="{F3509481-DD22-4616-AECD-6FE723B07BC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/>
            </a:gs>
            <a:gs pos="100000">
              <a:srgbClr val="99CC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21425"/>
            <a:ext cx="2133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 i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86600" y="63246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 i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4B6DAB7E-8F0E-4764-8000-AF8C52B19216}" type="slidenum">
              <a:rPr lang="en-US" altLang="en-US" i="0" smtClean="0">
                <a:solidFill>
                  <a:srgbClr val="000000"/>
                </a:solidFill>
                <a:latin typeface="Arial" charset="0"/>
                <a:ea typeface="+mn-ea"/>
              </a:rPr>
              <a:pPr eaLnBrk="1" hangingPunct="1"/>
              <a:t>‹#›</a:t>
            </a:fld>
            <a:endParaRPr lang="en-US" altLang="en-US" i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733800" y="62484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1400" i="0">
                <a:solidFill>
                  <a:srgbClr val="000000"/>
                </a:solidFill>
                <a:latin typeface="Arial" charset="0"/>
                <a:ea typeface="+mn-ea"/>
              </a:rPr>
              <a:t>Measurement</a:t>
            </a:r>
          </a:p>
        </p:txBody>
      </p:sp>
    </p:spTree>
    <p:extLst>
      <p:ext uri="{BB962C8B-B14F-4D97-AF65-F5344CB8AC3E}">
        <p14:creationId xmlns:p14="http://schemas.microsoft.com/office/powerpoint/2010/main" val="397122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/>
            </a:gs>
            <a:gs pos="100000">
              <a:srgbClr val="99CC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21425"/>
            <a:ext cx="2133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 i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86600" y="63246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 i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4B6DAB7E-8F0E-4764-8000-AF8C52B19216}" type="slidenum">
              <a:rPr lang="en-US" altLang="en-US" i="0" smtClean="0">
                <a:solidFill>
                  <a:srgbClr val="000000"/>
                </a:solidFill>
                <a:latin typeface="Arial" charset="0"/>
                <a:ea typeface="+mn-ea"/>
              </a:rPr>
              <a:pPr eaLnBrk="1" hangingPunct="1"/>
              <a:t>‹#›</a:t>
            </a:fld>
            <a:endParaRPr lang="en-US" altLang="en-US" i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733800" y="62484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1400" i="0">
                <a:solidFill>
                  <a:srgbClr val="000000"/>
                </a:solidFill>
                <a:latin typeface="Arial" charset="0"/>
                <a:ea typeface="+mn-ea"/>
              </a:rPr>
              <a:t>Measurement</a:t>
            </a:r>
          </a:p>
        </p:txBody>
      </p:sp>
    </p:spTree>
    <p:extLst>
      <p:ext uri="{BB962C8B-B14F-4D97-AF65-F5344CB8AC3E}">
        <p14:creationId xmlns:p14="http://schemas.microsoft.com/office/powerpoint/2010/main" val="346156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/>
            </a:gs>
            <a:gs pos="100000">
              <a:srgbClr val="99CC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21425"/>
            <a:ext cx="2133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 i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86600" y="63246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 i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4B6DAB7E-8F0E-4764-8000-AF8C52B19216}" type="slidenum">
              <a:rPr lang="en-US" altLang="en-US" i="0" smtClean="0">
                <a:solidFill>
                  <a:srgbClr val="000000"/>
                </a:solidFill>
                <a:latin typeface="Arial" charset="0"/>
                <a:ea typeface="+mn-ea"/>
              </a:rPr>
              <a:pPr eaLnBrk="1" hangingPunct="1"/>
              <a:t>‹#›</a:t>
            </a:fld>
            <a:endParaRPr lang="en-US" altLang="en-US" i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733800" y="62484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1400" i="0">
                <a:solidFill>
                  <a:srgbClr val="000000"/>
                </a:solidFill>
                <a:latin typeface="Arial" charset="0"/>
                <a:ea typeface="+mn-ea"/>
              </a:rPr>
              <a:t>Measurement</a:t>
            </a:r>
          </a:p>
        </p:txBody>
      </p:sp>
    </p:spTree>
    <p:extLst>
      <p:ext uri="{BB962C8B-B14F-4D97-AF65-F5344CB8AC3E}">
        <p14:creationId xmlns:p14="http://schemas.microsoft.com/office/powerpoint/2010/main" val="257425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ChemPPointcrop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91475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FE7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00800" y="0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19600" y="6629400"/>
            <a:ext cx="396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i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31" name="Picture 10" descr="PEA_RGB_bluebg-small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6607175"/>
            <a:ext cx="8064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0" y="76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35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58B9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b="1" i="0">
                <a:solidFill>
                  <a:srgbClr val="5D88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pitchFamily="28" charset="-128"/>
              </a:rPr>
              <a:t>3.1 Using and Expressing Measurements &gt;</a:t>
            </a:r>
          </a:p>
        </p:txBody>
      </p:sp>
      <p:sp>
        <p:nvSpPr>
          <p:cNvPr id="1033" name="Text Box 13"/>
          <p:cNvSpPr txBox="1">
            <a:spLocks noChangeArrowheads="1"/>
          </p:cNvSpPr>
          <p:nvPr/>
        </p:nvSpPr>
        <p:spPr bwMode="auto">
          <a:xfrm>
            <a:off x="0" y="6400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i="0">
              <a:solidFill>
                <a:srgbClr val="000000"/>
              </a:solidFill>
            </a:endParaRPr>
          </a:p>
        </p:txBody>
      </p:sp>
      <p:sp>
        <p:nvSpPr>
          <p:cNvPr id="1034" name="Text Box 14"/>
          <p:cNvSpPr txBox="1">
            <a:spLocks noChangeArrowheads="1"/>
          </p:cNvSpPr>
          <p:nvPr/>
        </p:nvSpPr>
        <p:spPr bwMode="auto">
          <a:xfrm>
            <a:off x="76200" y="6521450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fld id="{F7769F13-EAE6-483F-B7BE-231FF6AB8E02}" type="slidenum">
              <a:rPr lang="en-US" altLang="en-US" sz="1600" i="0">
                <a:solidFill>
                  <a:srgbClr val="000000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en-US" altLang="en-US" sz="1600" i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0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/>
            </a:gs>
            <a:gs pos="100000">
              <a:srgbClr val="99CC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21425"/>
            <a:ext cx="2133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86600" y="63246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4B6DAB7E-8F0E-4764-8000-AF8C52B19216}" type="slidenum">
              <a:rPr lang="en-US" altLang="en-US" i="0" smtClean="0">
                <a:solidFill>
                  <a:srgbClr val="000000"/>
                </a:solidFill>
                <a:latin typeface="Arial" charset="0"/>
              </a:rPr>
              <a:pPr eaLnBrk="1" hangingPunct="1"/>
              <a:t>‹#›</a:t>
            </a:fld>
            <a:endParaRPr lang="en-US" alt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733800" y="62484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1400" i="0">
                <a:solidFill>
                  <a:srgbClr val="000000"/>
                </a:solidFill>
                <a:latin typeface="Arial" charset="0"/>
              </a:rPr>
              <a:t>Measurement</a:t>
            </a:r>
          </a:p>
        </p:txBody>
      </p:sp>
    </p:spTree>
    <p:extLst>
      <p:ext uri="{BB962C8B-B14F-4D97-AF65-F5344CB8AC3E}">
        <p14:creationId xmlns:p14="http://schemas.microsoft.com/office/powerpoint/2010/main" val="250245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ChemPPointcrop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91475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FE7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00800" y="0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19600" y="6629400"/>
            <a:ext cx="396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i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31" name="Picture 10" descr="PEA_RGB_bluebg-small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6607175"/>
            <a:ext cx="8064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0" y="76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35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58B9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b="1" i="0">
                <a:solidFill>
                  <a:srgbClr val="5D88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pitchFamily="28" charset="-128"/>
              </a:rPr>
              <a:t>3.1 Using and Expressing Measurements &gt;</a:t>
            </a:r>
          </a:p>
        </p:txBody>
      </p:sp>
      <p:sp>
        <p:nvSpPr>
          <p:cNvPr id="1033" name="Text Box 13"/>
          <p:cNvSpPr txBox="1">
            <a:spLocks noChangeArrowheads="1"/>
          </p:cNvSpPr>
          <p:nvPr/>
        </p:nvSpPr>
        <p:spPr bwMode="auto">
          <a:xfrm>
            <a:off x="0" y="6400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i="0">
              <a:solidFill>
                <a:srgbClr val="000000"/>
              </a:solidFill>
            </a:endParaRPr>
          </a:p>
        </p:txBody>
      </p:sp>
      <p:sp>
        <p:nvSpPr>
          <p:cNvPr id="1034" name="Text Box 14"/>
          <p:cNvSpPr txBox="1">
            <a:spLocks noChangeArrowheads="1"/>
          </p:cNvSpPr>
          <p:nvPr/>
        </p:nvSpPr>
        <p:spPr bwMode="auto">
          <a:xfrm>
            <a:off x="76200" y="6521450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fld id="{F7769F13-EAE6-483F-B7BE-231FF6AB8E02}" type="slidenum">
              <a:rPr lang="en-US" altLang="en-US" sz="1600" i="0">
                <a:solidFill>
                  <a:srgbClr val="000000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en-US" altLang="en-US" sz="1600" i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1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ChemPPointcrop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91475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FE7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00800" y="0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19600" y="6629400"/>
            <a:ext cx="396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i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pic>
        <p:nvPicPr>
          <p:cNvPr id="1031" name="Picture 10" descr="PEA_RGB_bluebg-smal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6607175"/>
            <a:ext cx="8064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0" y="76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35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58B9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b="1" i="0">
                <a:solidFill>
                  <a:srgbClr val="5D88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pitchFamily="28" charset="-128"/>
              </a:rPr>
              <a:t>3.1 Using and Expressing Measurements &gt;</a:t>
            </a:r>
          </a:p>
        </p:txBody>
      </p:sp>
      <p:sp>
        <p:nvSpPr>
          <p:cNvPr id="1033" name="Text Box 13"/>
          <p:cNvSpPr txBox="1">
            <a:spLocks noChangeArrowheads="1"/>
          </p:cNvSpPr>
          <p:nvPr/>
        </p:nvSpPr>
        <p:spPr bwMode="auto">
          <a:xfrm>
            <a:off x="0" y="6400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i="0"/>
          </a:p>
        </p:txBody>
      </p:sp>
      <p:sp>
        <p:nvSpPr>
          <p:cNvPr id="1034" name="Text Box 14"/>
          <p:cNvSpPr txBox="1">
            <a:spLocks noChangeArrowheads="1"/>
          </p:cNvSpPr>
          <p:nvPr/>
        </p:nvSpPr>
        <p:spPr bwMode="auto">
          <a:xfrm>
            <a:off x="76200" y="6521450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fld id="{F7769F13-EAE6-483F-B7BE-231FF6AB8E02}" type="slidenum">
              <a:rPr lang="en-US" altLang="en-US" sz="1600" i="0"/>
              <a:pPr>
                <a:spcBef>
                  <a:spcPct val="50000"/>
                </a:spcBef>
              </a:pPr>
              <a:t>‹#›</a:t>
            </a:fld>
            <a:endParaRPr lang="en-US" altLang="en-US" sz="1600" i="0"/>
          </a:p>
        </p:txBody>
      </p:sp>
    </p:spTree>
    <p:extLst>
      <p:ext uri="{BB962C8B-B14F-4D97-AF65-F5344CB8AC3E}">
        <p14:creationId xmlns:p14="http://schemas.microsoft.com/office/powerpoint/2010/main" val="207775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creencast-o-matic.com/watch/cFjtqBquew" TargetMode="Externa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screencast-o-matic.com/watch/cFQj2vqCMt" TargetMode="External"/><Relationship Id="rId1" Type="http://schemas.openxmlformats.org/officeDocument/2006/relationships/slideLayout" Target="../slideLayouts/slideLayout7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creencast-o-matic.com/watch/cFQ6lpqEa2" TargetMode="External"/><Relationship Id="rId2" Type="http://schemas.openxmlformats.org/officeDocument/2006/relationships/hyperlink" Target="https://screencast-o-matic.com/watch/cFQjoQqCL8" TargetMode="External"/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screencast-o-matic.com/watch/cFQjbKqCWJ" TargetMode="External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9.xml"/><Relationship Id="rId6" Type="http://schemas.openxmlformats.org/officeDocument/2006/relationships/hyperlink" Target="https://screencast-o-matic.com/watch/cFQjFoq5V2" TargetMode="External"/><Relationship Id="rId5" Type="http://schemas.openxmlformats.org/officeDocument/2006/relationships/hyperlink" Target="https://screencast-o-matic.com/watch/cFQjFhq5cA" TargetMode="Externa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screencast-o-matic.com/watch/cFQj0cq5IM" TargetMode="External"/><Relationship Id="rId2" Type="http://schemas.openxmlformats.org/officeDocument/2006/relationships/hyperlink" Target="https://screencast-o-matic.com/watch/cFQjrRq5Xy" TargetMode="External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4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rezi.com/zc-alvezwvy9/metric-versus-english-measurement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creencast-o-matic.com/watch/cF6hIaYo00" TargetMode="Externa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4CE6C-D079-A32A-ED4F-DAD298E36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1392237"/>
          </a:xfrm>
        </p:spPr>
        <p:txBody>
          <a:bodyPr/>
          <a:lstStyle/>
          <a:p>
            <a:r>
              <a:rPr lang="en-US" sz="5400" dirty="0"/>
              <a:t>Click on “Slide Show”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3ACDD3-0B62-B182-CDBA-AA7ADC3B7E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/>
              <a:t>Click “Play from Beginning”</a:t>
            </a:r>
          </a:p>
        </p:txBody>
      </p:sp>
    </p:spTree>
    <p:extLst>
      <p:ext uri="{BB962C8B-B14F-4D97-AF65-F5344CB8AC3E}">
        <p14:creationId xmlns:p14="http://schemas.microsoft.com/office/powerpoint/2010/main" val="163376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26105-8723-429A-B430-E29CBE233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ea typeface="+mn-ea"/>
              </a:rPr>
              <a:t>Inc</a:t>
            </a:r>
            <a:r>
              <a:rPr lang="en-US" altLang="en-US" i="0" dirty="0">
                <a:solidFill>
                  <a:srgbClr val="FF0000"/>
                </a:solidFill>
                <a:ea typeface="+mn-ea"/>
              </a:rPr>
              <a:t>onsistency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A59E015-6D37-4EEB-8277-91B0B9FDF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1763" y="1600200"/>
            <a:ext cx="3635055" cy="390177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B22AED-5D09-4398-AFF3-F380FF98C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00200"/>
            <a:ext cx="3840813" cy="38408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E0AD55-65D3-E29A-AEEC-8248F5C1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10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7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 dirty="0"/>
              <a:t>The Metric System</a:t>
            </a:r>
          </a:p>
        </p:txBody>
      </p:sp>
      <p:pic>
        <p:nvPicPr>
          <p:cNvPr id="78852" name="Picture 4" descr="english doll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93788"/>
            <a:ext cx="6553200" cy="467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ECB9AF-8D5D-2625-2A2F-618BA22D9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11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03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  <a:solidFill>
            <a:srgbClr val="FFC000"/>
          </a:solidFill>
        </p:spPr>
        <p:txBody>
          <a:bodyPr/>
          <a:lstStyle/>
          <a:p>
            <a:r>
              <a:rPr lang="en-US" dirty="0"/>
              <a:t>Metric &amp; English Common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199"/>
            <a:ext cx="8229600" cy="434340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70C0"/>
                </a:solidFill>
              </a:rPr>
              <a:t>Vehicle Odometer: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1.6 km = 1 mile   </a:t>
            </a:r>
            <a:r>
              <a:rPr lang="en-US" dirty="0"/>
              <a:t>or  1 km = 0.625 miles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70C0"/>
                </a:solidFill>
              </a:rPr>
              <a:t>Temperature: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ºF  =  9/5 ºC  + 32   </a:t>
            </a:r>
            <a:r>
              <a:rPr lang="en-US" dirty="0"/>
              <a:t>or  ºC = 5/9 (ºF - 32)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70C0"/>
                </a:solidFill>
              </a:rPr>
              <a:t>Distance: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1 inch  =  2.54 cm   </a:t>
            </a:r>
            <a:r>
              <a:rPr lang="en-US" dirty="0"/>
              <a:t>or   0.39 inches  =  1 cm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C6B7C-1CCA-3691-09A7-6E8A852F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12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229600" cy="69501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Metric Prefixes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86556" y="1882799"/>
            <a:ext cx="3360446" cy="3181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SI_prefix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46951"/>
            <a:ext cx="5029200" cy="391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100" y="5486400"/>
            <a:ext cx="8978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</a:rPr>
              <a:t>Metric prefixes mean the same thing regardless of the quantity being measured; i.e., mass, volume, distance, time.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8377" y="1189877"/>
            <a:ext cx="3197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>
                <a:solidFill>
                  <a:schemeClr val="accent1">
                    <a:lumMod val="50000"/>
                  </a:schemeClr>
                </a:solidFill>
              </a:rPr>
              <a:t>Prefix      Meaning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99924" y="3810000"/>
            <a:ext cx="85007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hecto</a:t>
            </a:r>
          </a:p>
        </p:txBody>
      </p:sp>
    </p:spTree>
    <p:extLst>
      <p:ext uri="{BB962C8B-B14F-4D97-AF65-F5344CB8AC3E}">
        <p14:creationId xmlns:p14="http://schemas.microsoft.com/office/powerpoint/2010/main" val="126474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FF00"/>
          </a:solidFill>
        </p:spPr>
        <p:txBody>
          <a:bodyPr/>
          <a:lstStyle/>
          <a:p>
            <a:r>
              <a:rPr lang="en-US" altLang="en-US" sz="3600" dirty="0"/>
              <a:t>Manipulating Units in the Metric System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199"/>
            <a:ext cx="8229600" cy="434340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70C0"/>
                </a:solidFill>
              </a:rPr>
              <a:t>You do need to memorize the </a:t>
            </a:r>
            <a:r>
              <a:rPr lang="en-US" dirty="0"/>
              <a:t>metric progression</a:t>
            </a:r>
            <a:r>
              <a:rPr lang="en-US" dirty="0">
                <a:solidFill>
                  <a:srgbClr val="0070C0"/>
                </a:solidFill>
              </a:rPr>
              <a:t> at least from kilo- to milli- (and vice versa).</a:t>
            </a:r>
          </a:p>
          <a:p>
            <a:pPr marL="0" indent="0">
              <a:spcBef>
                <a:spcPts val="0"/>
              </a:spcBef>
              <a:buNone/>
            </a:pPr>
            <a:endParaRPr lang="en-US" sz="40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Video [</a:t>
            </a:r>
            <a:r>
              <a:rPr lang="en-US" dirty="0">
                <a:solidFill>
                  <a:srgbClr val="002060"/>
                </a:solidFill>
              </a:rPr>
              <a:t>Metric Progression Song</a:t>
            </a:r>
            <a:r>
              <a:rPr lang="en-US" dirty="0">
                <a:solidFill>
                  <a:srgbClr val="FF0000"/>
                </a:solidFill>
              </a:rPr>
              <a:t>] </a:t>
            </a:r>
            <a:r>
              <a:rPr lang="en-US" sz="2000" dirty="0">
                <a:solidFill>
                  <a:srgbClr val="FF0000"/>
                </a:solidFill>
              </a:rPr>
              <a:t>(1:19)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400" u="sng" dirty="0">
                <a:hlinkClick r:id="rId2"/>
              </a:rPr>
              <a:t>https://screencast-o-matic.com/watch/cFjtqBquew</a:t>
            </a:r>
            <a:r>
              <a:rPr lang="en-US" sz="3400" u="sng" dirty="0"/>
              <a:t> </a:t>
            </a:r>
            <a:endParaRPr lang="en-US" sz="3400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C0B85D-724C-C3FF-E9A4-8C4DC703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0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7"/>
          <a:stretch/>
        </p:blipFill>
        <p:spPr>
          <a:xfrm>
            <a:off x="1524000" y="25357"/>
            <a:ext cx="5943600" cy="6848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5" y="152400"/>
            <a:ext cx="1447800" cy="115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12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6" name="Rectangle 6"/>
          <p:cNvSpPr>
            <a:spLocks noGrp="1" noChangeArrowheads="1"/>
          </p:cNvSpPr>
          <p:nvPr>
            <p:ph type="title"/>
          </p:nvPr>
        </p:nvSpPr>
        <p:spPr>
          <a:xfrm>
            <a:off x="6400800" y="76200"/>
            <a:ext cx="2743200" cy="5334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Using SI Units</a:t>
            </a:r>
            <a:endParaRPr lang="en-US" altLang="en-US" sz="2000" dirty="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685800"/>
            <a:ext cx="7010400" cy="381000"/>
          </a:xfrm>
          <a:solidFill>
            <a:srgbClr val="FFC000"/>
          </a:solidFill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The table below lists the prefixes in common use.</a:t>
            </a:r>
          </a:p>
        </p:txBody>
      </p:sp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457200" y="5486400"/>
            <a:ext cx="8305800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i="0" dirty="0">
                <a:solidFill>
                  <a:srgbClr val="658B92"/>
                </a:solidFill>
              </a:rPr>
              <a:t>The prefixes “work” for any metric unit of measurement – meters, liters, grams, etc.</a:t>
            </a:r>
          </a:p>
        </p:txBody>
      </p:sp>
      <p:graphicFrame>
        <p:nvGraphicFramePr>
          <p:cNvPr id="332943" name="Group 14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91751128"/>
              </p:ext>
            </p:extLst>
          </p:nvPr>
        </p:nvGraphicFramePr>
        <p:xfrm>
          <a:off x="533400" y="1196974"/>
          <a:ext cx="8305800" cy="3984626"/>
        </p:xfrm>
        <a:graphic>
          <a:graphicData uri="http://schemas.openxmlformats.org/drawingml/2006/table">
            <a:tbl>
              <a:tblPr/>
              <a:tblGrid>
                <a:gridCol w="86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1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4988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Commonly Used Metric Prefixes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8B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Prefix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Symbol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Meaning</a:t>
                      </a: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Factor</a:t>
                      </a: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mega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 million times larger than the unit it precedes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  <a:r>
                        <a:rPr kumimoji="0" lang="en-US" altLang="en-US" sz="19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</a:t>
                      </a: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kilo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1000 times larger than the unit it precedes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  <a:r>
                        <a:rPr kumimoji="0" lang="en-US" altLang="en-US" sz="19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 times smaller than the unit it precedes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  <a:r>
                        <a:rPr kumimoji="0" lang="en-US" altLang="en-US" sz="19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-1</a:t>
                      </a: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centi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100 times smaller than the unit it precedes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  <a:r>
                        <a:rPr kumimoji="0" lang="en-US" altLang="en-US" sz="19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milli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1000 times smaller than the unit it precedes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  <a:r>
                        <a:rPr kumimoji="0" lang="en-US" altLang="en-US" sz="19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-3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micro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 million times smaller than the unit it precedes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  <a:r>
                        <a:rPr kumimoji="0" lang="en-US" altLang="en-US" sz="19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-6</a:t>
                      </a: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nano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 billion times smaller than the unit it precedes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  <a:r>
                        <a:rPr kumimoji="0" lang="en-US" altLang="en-US" sz="19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-9</a:t>
                      </a: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pico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 trillion times smaller than the unit it precedes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  <a:r>
                        <a:rPr kumimoji="0" lang="en-US" altLang="en-US" sz="19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-12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FF00"/>
          </a:solidFill>
        </p:spPr>
        <p:txBody>
          <a:bodyPr/>
          <a:lstStyle/>
          <a:p>
            <a:r>
              <a:rPr lang="en-US" altLang="en-US" sz="3600" dirty="0"/>
              <a:t>Manipulating Units in the Metric System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199"/>
            <a:ext cx="8229600" cy="434340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70C0"/>
                </a:solidFill>
              </a:rPr>
              <a:t>You do need to know how to convert between various metric prefixes.</a:t>
            </a:r>
          </a:p>
          <a:p>
            <a:pPr marL="0" indent="0">
              <a:spcBef>
                <a:spcPts val="0"/>
              </a:spcBef>
              <a:buNone/>
            </a:pPr>
            <a:endParaRPr lang="en-US" sz="40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Video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sz="3000" dirty="0">
                <a:solidFill>
                  <a:srgbClr val="002060"/>
                </a:solidFill>
              </a:rPr>
              <a:t>Metric Progression &amp; Factor labeling Basics</a:t>
            </a:r>
            <a:r>
              <a:rPr lang="en-US" dirty="0">
                <a:solidFill>
                  <a:srgbClr val="FF0000"/>
                </a:solidFill>
              </a:rPr>
              <a:t>] </a:t>
            </a:r>
            <a:r>
              <a:rPr lang="en-US" sz="2000" dirty="0">
                <a:solidFill>
                  <a:srgbClr val="FF0000"/>
                </a:solidFill>
              </a:rPr>
              <a:t>(4:13)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u="sng" dirty="0">
                <a:hlinkClick r:id="rId2"/>
              </a:rPr>
              <a:t>https://screencast-o-matic.com/watch/cFQj2vqCMt</a:t>
            </a:r>
            <a:r>
              <a:rPr lang="en-US" sz="2800" u="sng" dirty="0"/>
              <a:t>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C5AB93-557A-89CA-0EDC-9F4BB7429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17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6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FF00"/>
          </a:solidFill>
        </p:spPr>
        <p:txBody>
          <a:bodyPr/>
          <a:lstStyle/>
          <a:p>
            <a:r>
              <a:rPr lang="en-US" altLang="en-US" sz="3600" dirty="0"/>
              <a:t>Manipulating Units in the Metric System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79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rgbClr val="0070C0"/>
                </a:solidFill>
              </a:rPr>
              <a:t>Videos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sz="3000" dirty="0">
                <a:solidFill>
                  <a:srgbClr val="002060"/>
                </a:solidFill>
              </a:rPr>
              <a:t>Factor labeling </a:t>
            </a:r>
            <a:r>
              <a:rPr lang="en-US" sz="2000" dirty="0">
                <a:solidFill>
                  <a:srgbClr val="002060"/>
                </a:solidFill>
              </a:rPr>
              <a:t>"Thumbs Up / Thumbs Down" Rule</a:t>
            </a:r>
            <a:r>
              <a:rPr lang="en-US" dirty="0">
                <a:solidFill>
                  <a:srgbClr val="FF0000"/>
                </a:solidFill>
              </a:rPr>
              <a:t>] </a:t>
            </a:r>
            <a:r>
              <a:rPr lang="en-US" sz="2000" dirty="0">
                <a:solidFill>
                  <a:srgbClr val="FF0000"/>
                </a:solidFill>
              </a:rPr>
              <a:t>(4:10)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u="sng" dirty="0">
                <a:hlinkClick r:id="rId2"/>
              </a:rPr>
              <a:t>https://screencast-o-matic.com/watch/cFQjoQqCL8</a:t>
            </a:r>
            <a:r>
              <a:rPr lang="en-US" sz="3600" u="sng" dirty="0"/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800" u="sng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solidFill>
                  <a:srgbClr val="FF0000"/>
                </a:solidFill>
              </a:rPr>
              <a:t>[</a:t>
            </a:r>
            <a:r>
              <a:rPr lang="en-US" sz="3000" dirty="0">
                <a:solidFill>
                  <a:srgbClr val="002060"/>
                </a:solidFill>
              </a:rPr>
              <a:t>Factor labeling (example with negative exponents</a:t>
            </a:r>
            <a:r>
              <a:rPr lang="en-US" sz="3600" dirty="0">
                <a:solidFill>
                  <a:srgbClr val="FF0000"/>
                </a:solidFill>
              </a:rPr>
              <a:t>] </a:t>
            </a:r>
            <a:r>
              <a:rPr lang="en-US" sz="2000" dirty="0">
                <a:solidFill>
                  <a:srgbClr val="FF0000"/>
                </a:solidFill>
              </a:rPr>
              <a:t>(3:34)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u="sng" dirty="0">
                <a:hlinkClick r:id="rId3"/>
              </a:rPr>
              <a:t>https://screencast-o-matic.com/watch/cFQ6lpqEa2</a:t>
            </a:r>
            <a:r>
              <a:rPr lang="en-US" sz="3600" u="sng" dirty="0"/>
              <a:t> </a:t>
            </a:r>
            <a:endParaRPr lang="en-US" sz="2800" u="sng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7AD7CA-D265-F170-73B7-61ED03C1D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18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79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64936"/>
          </a:xfrm>
        </p:spPr>
        <p:txBody>
          <a:bodyPr/>
          <a:lstStyle/>
          <a:p>
            <a:pPr marL="109728" indent="0" algn="ctr">
              <a:spcBef>
                <a:spcPts val="0"/>
              </a:spcBef>
              <a:buNone/>
            </a:pPr>
            <a:endParaRPr lang="en-US" sz="500" dirty="0">
              <a:solidFill>
                <a:schemeClr val="accent1">
                  <a:lumMod val="75000"/>
                </a:schemeClr>
              </a:solidFill>
            </a:endParaRPr>
          </a:p>
          <a:p>
            <a:pPr marL="109728" indent="0" algn="ctr">
              <a:spcBef>
                <a:spcPts val="0"/>
              </a:spcBef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The Metric System vs the English System</a:t>
            </a:r>
          </a:p>
          <a:p>
            <a:pPr marL="109728" indent="0" algn="ctr">
              <a:spcBef>
                <a:spcPts val="0"/>
              </a:spcBef>
              <a:buNone/>
            </a:pPr>
            <a:endParaRPr lang="en-US" sz="1000" dirty="0">
              <a:solidFill>
                <a:schemeClr val="accent3">
                  <a:lumMod val="75000"/>
                </a:schemeClr>
              </a:solidFill>
            </a:endParaRPr>
          </a:p>
          <a:p>
            <a:pPr marL="109728" indent="0" algn="ctr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chitect" pitchFamily="34" charset="0"/>
              </a:rPr>
              <a:t>(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Architect" pitchFamily="34" charset="0"/>
              </a:rPr>
              <a:t>Don’t “slug” “Gram”-ma, and don’t “pound” “Newton”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chitect" pitchFamily="34" charset="0"/>
              </a:rPr>
              <a:t>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799956"/>
              </p:ext>
            </p:extLst>
          </p:nvPr>
        </p:nvGraphicFramePr>
        <p:xfrm>
          <a:off x="838200" y="2057400"/>
          <a:ext cx="7467600" cy="434339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48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40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Physical Quantity</a:t>
                      </a:r>
                      <a:endParaRPr lang="en-US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Base Metric Unit</a:t>
                      </a:r>
                      <a:endParaRPr lang="en-US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Base English Unit</a:t>
                      </a:r>
                      <a:endParaRPr lang="en-US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97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Mass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gram*(g)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slug (</a:t>
                      </a:r>
                      <a:r>
                        <a:rPr lang="en-US" sz="2000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sl</a:t>
                      </a:r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97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Distance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meter (m)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foot (</a:t>
                      </a:r>
                      <a:r>
                        <a:rPr lang="en-US" sz="2000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ft</a:t>
                      </a:r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97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Volume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liter (l)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gallon (g)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9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Time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second (s)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second (s)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97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Weight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Newton (N)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pound (</a:t>
                      </a:r>
                      <a:r>
                        <a:rPr lang="en-US" sz="2000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lb</a:t>
                      </a:r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94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Energy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joule (J)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calorie (</a:t>
                      </a:r>
                      <a:r>
                        <a:rPr lang="en-US" sz="2000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cal</a:t>
                      </a:r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British</a:t>
                      </a:r>
                      <a:r>
                        <a:rPr lang="en-US" sz="2000" baseline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Thermal Unit (BTU)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6400800" y="76200"/>
            <a:ext cx="2743200" cy="5334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So You Know …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1491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AutoShape 6"/>
          <p:cNvSpPr>
            <a:spLocks noChangeArrowheads="1"/>
          </p:cNvSpPr>
          <p:nvPr/>
        </p:nvSpPr>
        <p:spPr bwMode="auto">
          <a:xfrm>
            <a:off x="4419600" y="1981200"/>
            <a:ext cx="4267200" cy="36576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 marL="508000" indent="-5080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i="0" dirty="0">
                <a:solidFill>
                  <a:srgbClr val="FFB732"/>
                </a:solidFill>
                <a:ea typeface="ヒラギノ角ゴ Pro W3" pitchFamily="28" charset="-128"/>
              </a:rPr>
              <a:t>Chapter 3</a:t>
            </a:r>
            <a:endParaRPr lang="en-US" altLang="en-US" sz="2400" i="0" dirty="0">
              <a:solidFill>
                <a:schemeClr val="bg1"/>
              </a:solidFill>
              <a:ea typeface="ヒラギノ角ゴ Pro W3" pitchFamily="28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0" dirty="0">
                <a:solidFill>
                  <a:schemeClr val="bg1"/>
                </a:solidFill>
                <a:ea typeface="ヒラギノ角ゴ Pro W3" pitchFamily="28" charset="-128"/>
              </a:rPr>
              <a:t>Scientific Measurement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i="0" dirty="0">
              <a:solidFill>
                <a:schemeClr val="bg1"/>
              </a:solidFill>
              <a:ea typeface="ヒラギノ角ゴ Pro W3" pitchFamily="28" charset="-128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i="0" dirty="0">
                <a:solidFill>
                  <a:schemeClr val="bg1"/>
                </a:solidFill>
              </a:rPr>
              <a:t> Using &amp; Expressing Measurements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 i="0" dirty="0">
              <a:solidFill>
                <a:schemeClr val="bg1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i="0" dirty="0">
                <a:solidFill>
                  <a:schemeClr val="bg1"/>
                </a:solidFill>
              </a:rPr>
              <a:t> Units of Measurement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 i="0" dirty="0">
              <a:solidFill>
                <a:schemeClr val="bg1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i="0" dirty="0">
                <a:solidFill>
                  <a:schemeClr val="bg1"/>
                </a:solidFill>
              </a:rPr>
              <a:t> Solving Conversion Problems</a:t>
            </a:r>
            <a:endParaRPr lang="en-US" altLang="en-US" sz="2000" i="0" dirty="0">
              <a:solidFill>
                <a:schemeClr val="bg1"/>
              </a:solidFill>
              <a:ea typeface="ヒラギノ角ゴ Pro W3" pitchFamily="28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i="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i="0" dirty="0">
              <a:solidFill>
                <a:schemeClr val="bg1"/>
              </a:solidFill>
            </a:endParaRPr>
          </a:p>
        </p:txBody>
      </p:sp>
      <p:pic>
        <p:nvPicPr>
          <p:cNvPr id="29700" name="Picture 12" descr="0132525763_R062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39" b="946"/>
          <a:stretch/>
        </p:blipFill>
        <p:spPr bwMode="auto">
          <a:xfrm>
            <a:off x="533400" y="1981200"/>
            <a:ext cx="388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3" descr="CHEM12_custma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71450"/>
            <a:ext cx="717391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4" descr="CHEM12_thumbn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27952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4345196" cy="35474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WINNT\Profiles\schlies\Desktop\Zumdahl final art\Zumfinart_ch05\Zumdahl05_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42"/>
          <a:stretch/>
        </p:blipFill>
        <p:spPr bwMode="auto">
          <a:xfrm>
            <a:off x="5791200" y="1143000"/>
            <a:ext cx="3114675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WINNT\Profiles\schlies\Desktop\Zumdahl final art\Zumfinart_ch05\Zumdahl05_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7"/>
          <a:stretch/>
        </p:blipFill>
        <p:spPr bwMode="auto">
          <a:xfrm>
            <a:off x="5791200" y="4038600"/>
            <a:ext cx="3114675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7348537" y="3505200"/>
            <a:ext cx="0" cy="838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7348537" y="4572000"/>
            <a:ext cx="0" cy="6096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6"/>
          <p:cNvSpPr/>
          <p:nvPr/>
        </p:nvSpPr>
        <p:spPr>
          <a:xfrm>
            <a:off x="381000" y="914400"/>
            <a:ext cx="8534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1 cubic centimeter, 1 cc = 1 milliliter, 1 ml</a:t>
            </a:r>
          </a:p>
          <a:p>
            <a:pPr marL="109728" indent="0">
              <a:buNone/>
            </a:pP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1,000 milliliters = 1 liter  </a:t>
            </a:r>
          </a:p>
          <a:p>
            <a:pPr marL="109728" indent="0">
              <a:buNone/>
            </a:pPr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1 cubic decimeter = 1 liter 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title"/>
          </p:nvPr>
        </p:nvSpPr>
        <p:spPr>
          <a:xfrm>
            <a:off x="6400800" y="76200"/>
            <a:ext cx="2743200" cy="5334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Metric Equalities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1760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25655"/>
            <a:ext cx="3581400" cy="5812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Kilometer  =  10</a:t>
            </a:r>
            <a:r>
              <a:rPr lang="en-US" sz="1800" baseline="300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 meters  </a:t>
            </a:r>
          </a:p>
          <a:p>
            <a:pPr marL="109728" indent="0">
              <a:buNone/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 of about 5 city blocks</a:t>
            </a:r>
            <a:r>
              <a:rPr lang="en-US" sz="1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US" sz="2400" dirty="0"/>
              <a:t> </a:t>
            </a:r>
          </a:p>
          <a:p>
            <a:pPr marL="109728" indent="0">
              <a:buNone/>
            </a:pPr>
            <a:r>
              <a:rPr lang="en-US" sz="2400" dirty="0"/>
              <a:t> </a:t>
            </a:r>
          </a:p>
          <a:p>
            <a:pPr marL="109728" indent="0">
              <a:buNone/>
            </a:pPr>
            <a:r>
              <a:rPr lang="en-US" sz="2400" dirty="0"/>
              <a:t> </a:t>
            </a:r>
          </a:p>
          <a:p>
            <a:pPr marL="109728" indent="0">
              <a:buNone/>
            </a:pPr>
            <a:r>
              <a:rPr lang="en-US" sz="2400" dirty="0"/>
              <a:t> </a:t>
            </a:r>
          </a:p>
          <a:p>
            <a:pPr marL="109728" indent="0">
              <a:buNone/>
            </a:pPr>
            <a:br>
              <a:rPr lang="en-US" sz="2400" dirty="0"/>
            </a:b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Meter </a:t>
            </a:r>
            <a:r>
              <a:rPr lang="en-US" sz="1800" dirty="0"/>
              <a:t> = Distance from </a:t>
            </a:r>
          </a:p>
          <a:p>
            <a:pPr marL="509778" lvl="1" indent="0">
              <a:buNone/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door knob to floor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" y="1438275"/>
            <a:ext cx="2599690" cy="19145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" y="4224181"/>
            <a:ext cx="2290445" cy="21766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466465" y="740688"/>
            <a:ext cx="2895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0" dirty="0">
                <a:latin typeface="+mj-lt"/>
                <a:cs typeface="Times New Roman" pitchFamily="18" charset="0"/>
              </a:rPr>
              <a:t>Decimeter   =  10</a:t>
            </a:r>
            <a:r>
              <a:rPr lang="en-US" sz="1800" i="0" baseline="30000" dirty="0">
                <a:latin typeface="+mj-lt"/>
                <a:cs typeface="Times New Roman" pitchFamily="18" charset="0"/>
              </a:rPr>
              <a:t>-1</a:t>
            </a:r>
            <a:r>
              <a:rPr lang="en-US" sz="1800" i="0" dirty="0">
                <a:latin typeface="+mj-lt"/>
                <a:cs typeface="Times New Roman" pitchFamily="18" charset="0"/>
              </a:rPr>
              <a:t> m    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of a large orange</a:t>
            </a:r>
          </a:p>
          <a:p>
            <a:endParaRPr lang="en-US" sz="1800" i="0" dirty="0">
              <a:latin typeface="+mj-lt"/>
              <a:cs typeface="Times New Roman" pitchFamily="18" charset="0"/>
            </a:endParaRPr>
          </a:p>
          <a:p>
            <a:endParaRPr lang="en-US" sz="1800" i="0" dirty="0">
              <a:latin typeface="+mj-lt"/>
              <a:cs typeface="Times New Roman" pitchFamily="18" charset="0"/>
            </a:endParaRPr>
          </a:p>
          <a:p>
            <a:endParaRPr lang="en-US" sz="1800" i="0" dirty="0">
              <a:latin typeface="+mj-lt"/>
              <a:cs typeface="Times New Roman" pitchFamily="18" charset="0"/>
            </a:endParaRPr>
          </a:p>
          <a:p>
            <a:endParaRPr lang="en-US" sz="1800" i="0" dirty="0">
              <a:latin typeface="+mj-lt"/>
              <a:cs typeface="Times New Roman" pitchFamily="18" charset="0"/>
            </a:endParaRPr>
          </a:p>
          <a:p>
            <a:endParaRPr lang="en-US" sz="1800" i="0" dirty="0">
              <a:latin typeface="+mj-lt"/>
              <a:cs typeface="Times New Roman" pitchFamily="18" charset="0"/>
            </a:endParaRPr>
          </a:p>
          <a:p>
            <a:endParaRPr lang="en-US" sz="1800" i="0" dirty="0">
              <a:latin typeface="+mj-lt"/>
              <a:cs typeface="Times New Roman" pitchFamily="18" charset="0"/>
            </a:endParaRPr>
          </a:p>
          <a:p>
            <a:r>
              <a:rPr lang="en-US" sz="1800" i="0" dirty="0">
                <a:latin typeface="+mj-lt"/>
                <a:cs typeface="Times New Roman" pitchFamily="18" charset="0"/>
              </a:rPr>
              <a:t>Centimeter  =  10</a:t>
            </a:r>
            <a:r>
              <a:rPr lang="en-US" sz="1800" i="0" baseline="30000" dirty="0">
                <a:latin typeface="+mj-lt"/>
                <a:cs typeface="Times New Roman" pitchFamily="18" charset="0"/>
              </a:rPr>
              <a:t>-2</a:t>
            </a:r>
            <a:r>
              <a:rPr lang="en-US" sz="1800" i="0" dirty="0">
                <a:latin typeface="+mj-lt"/>
                <a:cs typeface="Times New Roman" pitchFamily="18" charset="0"/>
              </a:rPr>
              <a:t> m    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Width of a shirt button</a:t>
            </a:r>
          </a:p>
          <a:p>
            <a:endParaRPr lang="en-US" sz="1800" i="0" dirty="0">
              <a:latin typeface="+mj-lt"/>
              <a:cs typeface="Times New Roman" pitchFamily="18" charset="0"/>
            </a:endParaRPr>
          </a:p>
          <a:p>
            <a:endParaRPr lang="en-US" sz="1800" i="0" dirty="0">
              <a:latin typeface="+mj-lt"/>
              <a:cs typeface="Times New Roman" pitchFamily="18" charset="0"/>
            </a:endParaRPr>
          </a:p>
          <a:p>
            <a:endParaRPr lang="en-US" sz="1800" i="0" dirty="0">
              <a:latin typeface="+mj-lt"/>
              <a:cs typeface="Times New Roman" pitchFamily="18" charset="0"/>
            </a:endParaRPr>
          </a:p>
          <a:p>
            <a:endParaRPr lang="en-US" sz="2000" i="0" dirty="0">
              <a:latin typeface="+mj-lt"/>
              <a:cs typeface="Times New Roman" pitchFamily="18" charset="0"/>
            </a:endParaRPr>
          </a:p>
          <a:p>
            <a:pPr lvl="0"/>
            <a:r>
              <a:rPr lang="en-US" sz="1800" i="0" dirty="0">
                <a:latin typeface="+mj-lt"/>
                <a:ea typeface="Calibri" pitchFamily="34" charset="0"/>
                <a:cs typeface="Times New Roman" pitchFamily="18" charset="0"/>
              </a:rPr>
              <a:t>Millimeter  =  10</a:t>
            </a:r>
            <a:r>
              <a:rPr lang="en-US" sz="1800" i="0" baseline="30000" dirty="0">
                <a:latin typeface="+mj-lt"/>
                <a:ea typeface="Calibri" pitchFamily="34" charset="0"/>
                <a:cs typeface="Times New Roman" pitchFamily="18" charset="0"/>
              </a:rPr>
              <a:t>-3</a:t>
            </a:r>
            <a:r>
              <a:rPr lang="en-US" sz="1800" i="0" dirty="0">
                <a:latin typeface="+mj-lt"/>
                <a:ea typeface="Calibri" pitchFamily="34" charset="0"/>
                <a:cs typeface="Times New Roman" pitchFamily="18" charset="0"/>
              </a:rPr>
              <a:t> m      </a:t>
            </a:r>
            <a:r>
              <a:rPr lang="en-US" sz="1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Thickness of a dime</a:t>
            </a:r>
          </a:p>
          <a:p>
            <a:endParaRPr lang="en-US" sz="1800" i="0" dirty="0">
              <a:latin typeface="+mj-lt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71600"/>
            <a:ext cx="175133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3581400"/>
            <a:ext cx="875030" cy="81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172200" y="900499"/>
            <a:ext cx="274320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latin typeface="+mj-lt"/>
                <a:ea typeface="Calibri" pitchFamily="34" charset="0"/>
                <a:cs typeface="Times New Roman" pitchFamily="18" charset="0"/>
              </a:rPr>
              <a:t>Micrometer  = 10</a:t>
            </a:r>
            <a:r>
              <a:rPr lang="en-US" sz="1800" i="0" baseline="30000" dirty="0">
                <a:latin typeface="+mj-lt"/>
                <a:ea typeface="Calibri" pitchFamily="34" charset="0"/>
                <a:cs typeface="Times New Roman" pitchFamily="18" charset="0"/>
              </a:rPr>
              <a:t>-6</a:t>
            </a:r>
            <a:r>
              <a:rPr lang="en-US" sz="1800" i="0" dirty="0">
                <a:latin typeface="+mj-lt"/>
                <a:ea typeface="Calibri" pitchFamily="34" charset="0"/>
                <a:cs typeface="Times New Roman" pitchFamily="18" charset="0"/>
              </a:rPr>
              <a:t> m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600" i="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Diameter of bacterial cell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800" i="0" dirty="0">
              <a:latin typeface="+mj-lt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800" i="0" dirty="0">
              <a:latin typeface="+mj-lt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800" i="0" dirty="0">
              <a:latin typeface="+mj-lt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800" i="0" dirty="0">
              <a:latin typeface="+mj-lt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800" i="0" dirty="0">
              <a:latin typeface="+mj-lt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br>
              <a:rPr lang="en-US" sz="1800" i="0" dirty="0">
                <a:latin typeface="+mj-lt"/>
                <a:cs typeface="Times New Roman" pitchFamily="18" charset="0"/>
              </a:rPr>
            </a:br>
            <a:endParaRPr lang="en-US" sz="1800" i="0" dirty="0">
              <a:latin typeface="+mj-lt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latin typeface="+mj-lt"/>
                <a:ea typeface="Calibri" pitchFamily="34" charset="0"/>
                <a:cs typeface="Times New Roman" pitchFamily="18" charset="0"/>
              </a:rPr>
              <a:t>Nanometer  =  10</a:t>
            </a:r>
            <a:r>
              <a:rPr lang="en-US" sz="1800" i="0" baseline="30000" dirty="0">
                <a:latin typeface="+mj-lt"/>
                <a:ea typeface="Calibri" pitchFamily="34" charset="0"/>
                <a:cs typeface="Times New Roman" pitchFamily="18" charset="0"/>
              </a:rPr>
              <a:t>-9</a:t>
            </a:r>
            <a:r>
              <a:rPr lang="en-US" sz="1800" i="0" dirty="0">
                <a:latin typeface="+mj-lt"/>
                <a:ea typeface="Calibri" pitchFamily="34" charset="0"/>
                <a:cs typeface="Times New Roman" pitchFamily="18" charset="0"/>
              </a:rPr>
              <a:t> m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600" i="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Thickness of an RNA molecule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i="0" dirty="0">
              <a:latin typeface="+mj-lt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600" i="0" dirty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i="0" dirty="0"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0" i="0" u="none" strike="noStrike" cap="none" normalizeH="0" baseline="0" dirty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981" y="1771650"/>
            <a:ext cx="1671638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38266"/>
            <a:ext cx="1981200" cy="1949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1905000" y="5662082"/>
            <a:ext cx="0" cy="7387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257800"/>
            <a:ext cx="1523412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>
            <a:spLocks noGrp="1" noChangeArrowheads="1"/>
          </p:cNvSpPr>
          <p:nvPr>
            <p:ph type="title"/>
          </p:nvPr>
        </p:nvSpPr>
        <p:spPr>
          <a:xfrm>
            <a:off x="6400800" y="76200"/>
            <a:ext cx="2743200" cy="5334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“Sizing up” Metric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98901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Mathematics in Science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914400" y="3962400"/>
            <a:ext cx="7239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0858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42875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77165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>
              <a:buFontTx/>
              <a:buNone/>
            </a:pPr>
            <a:r>
              <a:rPr lang="en-US" altLang="en-US" sz="3200" i="0">
                <a:solidFill>
                  <a:srgbClr val="000000"/>
                </a:solidFill>
                <a:ea typeface="+mn-ea"/>
              </a:rPr>
              <a:t>B.  </a:t>
            </a:r>
            <a:r>
              <a:rPr lang="en-US" altLang="en-US" sz="3200" i="0">
                <a:solidFill>
                  <a:srgbClr val="FF0000"/>
                </a:solidFill>
                <a:ea typeface="+mn-ea"/>
              </a:rPr>
              <a:t>Uncertainty</a:t>
            </a:r>
            <a:r>
              <a:rPr lang="en-US" altLang="en-US" sz="3200" i="0">
                <a:solidFill>
                  <a:srgbClr val="000000"/>
                </a:solidFill>
                <a:ea typeface="+mn-ea"/>
              </a:rPr>
              <a:t> in Measurement</a:t>
            </a:r>
          </a:p>
          <a:p>
            <a:pPr lvl="2" eaLnBrk="1" hangingPunct="1">
              <a:buFontTx/>
              <a:buNone/>
            </a:pPr>
            <a:r>
              <a:rPr lang="en-US" altLang="en-US" sz="3200" i="0">
                <a:solidFill>
                  <a:srgbClr val="000000"/>
                </a:solidFill>
                <a:ea typeface="+mn-ea"/>
              </a:rPr>
              <a:t>		Significant Figures</a:t>
            </a:r>
            <a:endParaRPr lang="en-US" altLang="en-US" i="0">
              <a:solidFill>
                <a:srgbClr val="000000"/>
              </a:solidFill>
              <a:ea typeface="+mn-ea"/>
            </a:endParaRP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52600" y="1828800"/>
            <a:ext cx="5715000" cy="2209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A.  </a:t>
            </a:r>
            <a:r>
              <a:rPr lang="en-US" altLang="en-US" dirty="0">
                <a:solidFill>
                  <a:srgbClr val="FF0000"/>
                </a:solidFill>
              </a:rPr>
              <a:t>Scientific Notation</a:t>
            </a:r>
            <a:r>
              <a:rPr lang="en-US" altLang="en-US" dirty="0"/>
              <a:t> or</a:t>
            </a:r>
          </a:p>
          <a:p>
            <a:pPr>
              <a:buFontTx/>
              <a:buNone/>
            </a:pPr>
            <a:r>
              <a:rPr lang="en-US" altLang="en-US" dirty="0"/>
              <a:t>	 	Exponential Notation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EEAC94-91ED-B2D5-18F8-F02F52C45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9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  <p:bldP spid="7680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z="4000" dirty="0"/>
              <a:t>Scientific Notation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The system of scientific notation was invented to </a:t>
            </a:r>
            <a:r>
              <a:rPr lang="en-US" altLang="en-US" sz="2800" dirty="0">
                <a:solidFill>
                  <a:srgbClr val="002060"/>
                </a:solidFill>
              </a:rPr>
              <a:t>express </a:t>
            </a:r>
            <a:r>
              <a:rPr lang="en-US" altLang="en-US" sz="2800" dirty="0">
                <a:solidFill>
                  <a:srgbClr val="FF0000"/>
                </a:solidFill>
              </a:rPr>
              <a:t>very large or very small numbers in a very </a:t>
            </a:r>
            <a:r>
              <a:rPr lang="en-US" altLang="en-US" sz="2800" dirty="0">
                <a:solidFill>
                  <a:srgbClr val="002060"/>
                </a:solidFill>
              </a:rPr>
              <a:t>compact</a:t>
            </a:r>
            <a:r>
              <a:rPr lang="en-US" altLang="en-US" sz="2800" dirty="0">
                <a:solidFill>
                  <a:srgbClr val="FF0000"/>
                </a:solidFill>
              </a:rPr>
              <a:t> and </a:t>
            </a:r>
            <a:r>
              <a:rPr lang="en-US" altLang="en-US" sz="2800" dirty="0">
                <a:solidFill>
                  <a:srgbClr val="002060"/>
                </a:solidFill>
              </a:rPr>
              <a:t>easy-to-calculate</a:t>
            </a:r>
            <a:r>
              <a:rPr lang="en-US" altLang="en-US" sz="2800" dirty="0">
                <a:solidFill>
                  <a:srgbClr val="FF0000"/>
                </a:solidFill>
              </a:rPr>
              <a:t> way.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70C0"/>
                </a:solidFill>
              </a:rPr>
              <a:t>It is also sometimes referred to as "powers of ten" or “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exponential notation</a:t>
            </a:r>
            <a:r>
              <a:rPr lang="en-US" altLang="en-US" sz="2800" dirty="0">
                <a:solidFill>
                  <a:srgbClr val="0070C0"/>
                </a:solidFill>
              </a:rPr>
              <a:t>”, because it takes advantage of the decimal nature of our number system.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Scientific notation always involves raising </a:t>
            </a:r>
            <a:r>
              <a:rPr lang="en-US" altLang="en-US" sz="2800" dirty="0">
                <a:solidFill>
                  <a:srgbClr val="0070C0"/>
                </a:solidFill>
              </a:rPr>
              <a:t>10</a:t>
            </a:r>
            <a:r>
              <a:rPr lang="en-US" altLang="en-US" sz="2800" dirty="0"/>
              <a:t> to some exponential power (“</a:t>
            </a:r>
            <a:r>
              <a:rPr lang="en-US" altLang="en-US" sz="2800" dirty="0">
                <a:solidFill>
                  <a:srgbClr val="FF0000"/>
                </a:solidFill>
              </a:rPr>
              <a:t>powers of 10</a:t>
            </a:r>
            <a:r>
              <a:rPr lang="en-US" altLang="en-US" sz="2800" dirty="0"/>
              <a:t>”).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781013-CEDD-C4D3-2FA8-B9503E6A4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3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74638"/>
            <a:ext cx="4343400" cy="715962"/>
          </a:xfrm>
          <a:solidFill>
            <a:srgbClr val="FFFF00"/>
          </a:solidFill>
        </p:spPr>
        <p:txBody>
          <a:bodyPr/>
          <a:lstStyle/>
          <a:p>
            <a:r>
              <a:rPr lang="en-US" altLang="en-US" sz="3600" dirty="0"/>
              <a:t>Scientific Notation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199"/>
            <a:ext cx="8229600" cy="434340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70C0"/>
                </a:solidFill>
              </a:rPr>
              <a:t>There is a lot to know about using numbers and measurements in Chemistry. I have </a:t>
            </a:r>
            <a:r>
              <a:rPr lang="en-US" dirty="0">
                <a:solidFill>
                  <a:srgbClr val="FFFF00"/>
                </a:solidFill>
              </a:rPr>
              <a:t>three</a:t>
            </a:r>
            <a:r>
              <a:rPr lang="en-US" dirty="0">
                <a:solidFill>
                  <a:srgbClr val="0070C0"/>
                </a:solidFill>
              </a:rPr>
              <a:t> detailed </a:t>
            </a:r>
            <a:r>
              <a:rPr lang="en-US" dirty="0">
                <a:solidFill>
                  <a:srgbClr val="FFFF00"/>
                </a:solidFill>
              </a:rPr>
              <a:t>videos</a:t>
            </a:r>
            <a:r>
              <a:rPr lang="en-US" dirty="0">
                <a:solidFill>
                  <a:srgbClr val="0070C0"/>
                </a:solidFill>
              </a:rPr>
              <a:t> to help out. Here’s the first: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Video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sz="3000" dirty="0">
                <a:solidFill>
                  <a:srgbClr val="002060"/>
                </a:solidFill>
              </a:rPr>
              <a:t>Scientific Notation Overview</a:t>
            </a:r>
            <a:r>
              <a:rPr lang="en-US" dirty="0">
                <a:solidFill>
                  <a:srgbClr val="FF0000"/>
                </a:solidFill>
              </a:rPr>
              <a:t>] </a:t>
            </a:r>
            <a:r>
              <a:rPr lang="en-US" sz="2000" dirty="0">
                <a:solidFill>
                  <a:srgbClr val="FF0000"/>
                </a:solidFill>
              </a:rPr>
              <a:t>(3:31)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u="sng" dirty="0">
                <a:hlinkClick r:id="rId2"/>
              </a:rPr>
              <a:t>https://screencast-o-matic.com/watch/cFQjbKqCWJ</a:t>
            </a:r>
            <a:r>
              <a:rPr lang="en-US" sz="3600" u="sng" dirty="0"/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0B21FD-FB25-0838-4582-12BB579D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52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z="4000"/>
              <a:t>Scientific Notation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838200"/>
          </a:xfrm>
        </p:spPr>
        <p:txBody>
          <a:bodyPr/>
          <a:lstStyle/>
          <a:p>
            <a:pPr lvl="2"/>
            <a:r>
              <a:rPr lang="en-US" altLang="en-US" dirty="0">
                <a:solidFill>
                  <a:srgbClr val="FF0000"/>
                </a:solidFill>
              </a:rPr>
              <a:t>Notation Conventions</a:t>
            </a:r>
            <a:endParaRPr lang="en-US" altLang="en-US" sz="20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133600" y="1752600"/>
            <a:ext cx="5181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use a </a:t>
            </a:r>
            <a:r>
              <a:rPr lang="en-US" altLang="en-US" b="1" i="0" u="sng" dirty="0">
                <a:solidFill>
                  <a:srgbClr val="000000"/>
                </a:solidFill>
                <a:ea typeface="+mn-ea"/>
              </a:rPr>
              <a:t>number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 from 1  to  9</a:t>
            </a:r>
          </a:p>
          <a:p>
            <a:pPr eaLnBrk="1" hangingPunct="1"/>
            <a:endParaRPr lang="en-US" altLang="en-US" sz="1400" i="0" dirty="0">
              <a:solidFill>
                <a:srgbClr val="000000"/>
              </a:solidFill>
              <a:ea typeface="+mn-ea"/>
            </a:endParaRPr>
          </a:p>
          <a:p>
            <a:pPr lvl="2" eaLnBrk="1" hangingPunct="1"/>
            <a:r>
              <a:rPr lang="en-US" altLang="en-US" b="1" i="0" u="sng" dirty="0">
                <a:solidFill>
                  <a:srgbClr val="000000"/>
                </a:solidFill>
                <a:ea typeface="+mn-ea"/>
              </a:rPr>
              <a:t>exponent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 (power) of ten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838200" y="3124200"/>
            <a:ext cx="7772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e.g.  </a:t>
            </a:r>
            <a:r>
              <a:rPr lang="en-US" altLang="en-US" i="0" dirty="0">
                <a:solidFill>
                  <a:srgbClr val="FF0000"/>
                </a:solidFill>
                <a:ea typeface="+mn-ea"/>
              </a:rPr>
              <a:t>3,600,000,000,000</a:t>
            </a:r>
            <a:endParaRPr lang="en-US" altLang="en-US" i="0" dirty="0">
              <a:solidFill>
                <a:srgbClr val="000000"/>
              </a:solidFill>
              <a:ea typeface="+mn-ea"/>
            </a:endParaRPr>
          </a:p>
          <a:p>
            <a:pPr lvl="3" eaLnBrk="1" hangingPunct="1">
              <a:buFontTx/>
              <a:buChar char="•"/>
            </a:pPr>
            <a:r>
              <a:rPr lang="en-US" altLang="en-US" i="0" dirty="0">
                <a:solidFill>
                  <a:srgbClr val="FFFFFF"/>
                </a:solidFill>
                <a:ea typeface="+mn-ea"/>
              </a:rPr>
              <a:t>assume the decimal follows the last zero &amp; the exponent is 10</a:t>
            </a:r>
            <a:r>
              <a:rPr lang="en-US" altLang="en-US" i="0" baseline="30000" dirty="0">
                <a:solidFill>
                  <a:srgbClr val="FFFFFF"/>
                </a:solidFill>
                <a:ea typeface="+mn-ea"/>
              </a:rPr>
              <a:t>0  </a:t>
            </a:r>
            <a:r>
              <a:rPr lang="en-US" altLang="en-US" i="0" dirty="0">
                <a:solidFill>
                  <a:srgbClr val="FFFFFF"/>
                </a:solidFill>
                <a:ea typeface="+mn-ea"/>
              </a:rPr>
              <a:t>… </a:t>
            </a:r>
            <a:r>
              <a:rPr lang="en-US" altLang="en-US" i="0" dirty="0">
                <a:solidFill>
                  <a:srgbClr val="333399"/>
                </a:solidFill>
                <a:ea typeface="+mn-ea"/>
              </a:rPr>
              <a:t>3,600,000,000,000. x 10</a:t>
            </a:r>
            <a:r>
              <a:rPr lang="en-US" altLang="en-US" i="0" baseline="30000" dirty="0">
                <a:solidFill>
                  <a:srgbClr val="333399"/>
                </a:solidFill>
                <a:ea typeface="+mn-ea"/>
              </a:rPr>
              <a:t>0</a:t>
            </a:r>
            <a:r>
              <a:rPr lang="en-US" altLang="en-US" i="0" baseline="30000" dirty="0">
                <a:solidFill>
                  <a:srgbClr val="FFFFFF"/>
                </a:solidFill>
                <a:ea typeface="+mn-ea"/>
              </a:rPr>
              <a:t> </a:t>
            </a:r>
          </a:p>
          <a:p>
            <a:pPr lvl="3" eaLnBrk="1" hangingPunct="1">
              <a:buFontTx/>
              <a:buNone/>
            </a:pPr>
            <a:endParaRPr lang="en-US" altLang="en-US" sz="1200" i="0" baseline="30000" dirty="0">
              <a:solidFill>
                <a:srgbClr val="FFFFFF"/>
              </a:solidFill>
              <a:ea typeface="+mn-ea"/>
            </a:endParaRPr>
          </a:p>
          <a:p>
            <a:pPr lvl="4" eaLnBrk="1" hangingPunct="1">
              <a:buFontTx/>
              <a:buChar char="•"/>
            </a:pPr>
            <a:r>
              <a:rPr lang="en-US" altLang="en-US" i="0" dirty="0">
                <a:solidFill>
                  <a:srgbClr val="FFFFFF"/>
                </a:solidFill>
                <a:ea typeface="+mn-ea"/>
              </a:rPr>
              <a:t>…  You need a number between 1 &amp; 9 … so move the decimal to the </a:t>
            </a:r>
            <a:r>
              <a:rPr lang="en-US" altLang="en-US" i="0" u="sng" dirty="0">
                <a:solidFill>
                  <a:srgbClr val="000000"/>
                </a:solidFill>
                <a:ea typeface="+mn-ea"/>
              </a:rPr>
              <a:t>left</a:t>
            </a:r>
            <a:r>
              <a:rPr lang="en-US" altLang="en-US" i="0" dirty="0">
                <a:solidFill>
                  <a:srgbClr val="FFFFFF"/>
                </a:solidFill>
                <a:ea typeface="+mn-ea"/>
              </a:rPr>
              <a:t> 12 places</a:t>
            </a:r>
          </a:p>
          <a:p>
            <a:pPr lvl="3" eaLnBrk="1" hangingPunct="1">
              <a:buFontTx/>
              <a:buNone/>
            </a:pPr>
            <a:endParaRPr lang="en-US" altLang="en-US" sz="1200" i="0" baseline="30000" dirty="0">
              <a:solidFill>
                <a:srgbClr val="FFFFFF"/>
              </a:solidFill>
              <a:ea typeface="+mn-ea"/>
            </a:endParaRPr>
          </a:p>
          <a:p>
            <a:pPr lvl="3" eaLnBrk="1" hangingPunct="1">
              <a:buFontTx/>
              <a:buChar char="•"/>
            </a:pPr>
            <a:r>
              <a:rPr lang="en-US" altLang="en-US" i="0" dirty="0">
                <a:solidFill>
                  <a:srgbClr val="333399"/>
                </a:solidFill>
                <a:ea typeface="+mn-ea"/>
              </a:rPr>
              <a:t>3.6 x 10</a:t>
            </a:r>
            <a:r>
              <a:rPr lang="en-US" altLang="en-US" i="0" baseline="30000" dirty="0">
                <a:solidFill>
                  <a:srgbClr val="333399"/>
                </a:solidFill>
                <a:ea typeface="+mn-ea"/>
              </a:rPr>
              <a:t>12</a:t>
            </a:r>
            <a:r>
              <a:rPr lang="en-US" altLang="en-US" i="0" baseline="30000" dirty="0">
                <a:solidFill>
                  <a:srgbClr val="FFFFFF"/>
                </a:solidFill>
                <a:ea typeface="+mn-ea"/>
              </a:rPr>
              <a:t>  </a:t>
            </a:r>
            <a:r>
              <a:rPr lang="en-US" altLang="en-US" i="0" dirty="0">
                <a:solidFill>
                  <a:srgbClr val="FFFFFF"/>
                </a:solidFill>
                <a:ea typeface="+mn-ea"/>
              </a:rPr>
              <a:t>… Since the number 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decreased</a:t>
            </a:r>
            <a:r>
              <a:rPr lang="en-US" altLang="en-US" i="0" dirty="0">
                <a:solidFill>
                  <a:srgbClr val="FFFFFF"/>
                </a:solidFill>
                <a:ea typeface="+mn-ea"/>
              </a:rPr>
              <a:t>, you must 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increase</a:t>
            </a:r>
            <a:r>
              <a:rPr lang="en-US" altLang="en-US" i="0" dirty="0">
                <a:solidFill>
                  <a:srgbClr val="FFFFFF"/>
                </a:solidFill>
                <a:ea typeface="+mn-ea"/>
              </a:rPr>
              <a:t> the exponent the same amount of places </a:t>
            </a:r>
          </a:p>
        </p:txBody>
      </p:sp>
      <p:pic>
        <p:nvPicPr>
          <p:cNvPr id="34829" name="Picture 13" descr="sci not decim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2057400" cy="66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016562-12F2-019B-E666-F0AB41793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5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z="4000"/>
              <a:t>Scientific Notation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838200"/>
          </a:xfrm>
        </p:spPr>
        <p:txBody>
          <a:bodyPr/>
          <a:lstStyle/>
          <a:p>
            <a:pPr lvl="2"/>
            <a:r>
              <a:rPr lang="en-US" altLang="en-US" dirty="0">
                <a:solidFill>
                  <a:srgbClr val="FF0000"/>
                </a:solidFill>
              </a:rPr>
              <a:t>Notation Conventions</a:t>
            </a:r>
            <a:endParaRPr lang="en-US" altLang="en-US" sz="20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133600" y="1752600"/>
            <a:ext cx="5181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en-US" altLang="en-US" i="0">
                <a:solidFill>
                  <a:srgbClr val="000000"/>
                </a:solidFill>
                <a:ea typeface="+mn-ea"/>
              </a:rPr>
              <a:t>use a </a:t>
            </a:r>
            <a:r>
              <a:rPr lang="en-US" altLang="en-US" b="1" i="0" u="sng">
                <a:solidFill>
                  <a:srgbClr val="000000"/>
                </a:solidFill>
                <a:ea typeface="+mn-ea"/>
              </a:rPr>
              <a:t>number</a:t>
            </a:r>
            <a:r>
              <a:rPr lang="en-US" altLang="en-US" i="0">
                <a:solidFill>
                  <a:srgbClr val="000000"/>
                </a:solidFill>
                <a:ea typeface="+mn-ea"/>
              </a:rPr>
              <a:t> from 1  to  9</a:t>
            </a:r>
          </a:p>
          <a:p>
            <a:pPr eaLnBrk="1" hangingPunct="1"/>
            <a:endParaRPr lang="en-US" altLang="en-US" sz="1400" i="0">
              <a:solidFill>
                <a:srgbClr val="000000"/>
              </a:solidFill>
              <a:ea typeface="+mn-ea"/>
            </a:endParaRPr>
          </a:p>
          <a:p>
            <a:pPr lvl="2" eaLnBrk="1" hangingPunct="1"/>
            <a:r>
              <a:rPr lang="en-US" altLang="en-US" b="1" i="0" u="sng">
                <a:solidFill>
                  <a:srgbClr val="000000"/>
                </a:solidFill>
                <a:ea typeface="+mn-ea"/>
              </a:rPr>
              <a:t>exponent</a:t>
            </a:r>
            <a:r>
              <a:rPr lang="en-US" altLang="en-US" i="0">
                <a:solidFill>
                  <a:srgbClr val="000000"/>
                </a:solidFill>
                <a:ea typeface="+mn-ea"/>
              </a:rPr>
              <a:t> (power) of ten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i="0">
              <a:solidFill>
                <a:srgbClr val="000000"/>
              </a:solidFill>
              <a:ea typeface="+mn-ea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838200" y="3124200"/>
            <a:ext cx="7924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e.g.  </a:t>
            </a:r>
            <a:r>
              <a:rPr lang="en-US" altLang="en-US" i="0" dirty="0">
                <a:solidFill>
                  <a:srgbClr val="FF0000"/>
                </a:solidFill>
                <a:ea typeface="+mn-ea"/>
              </a:rPr>
              <a:t>0.0000000000436</a:t>
            </a:r>
            <a:endParaRPr lang="en-US" altLang="en-US" i="0" dirty="0">
              <a:solidFill>
                <a:srgbClr val="000000"/>
              </a:solidFill>
              <a:ea typeface="+mn-ea"/>
            </a:endParaRPr>
          </a:p>
          <a:p>
            <a:pPr lvl="3" eaLnBrk="1" hangingPunct="1">
              <a:buFontTx/>
              <a:buChar char="•"/>
            </a:pPr>
            <a:r>
              <a:rPr lang="en-US" altLang="en-US" i="0" dirty="0">
                <a:solidFill>
                  <a:srgbClr val="FFFFFF"/>
                </a:solidFill>
                <a:ea typeface="+mn-ea"/>
              </a:rPr>
              <a:t>assume the decimal follows the last zero &amp; the exponent is 10</a:t>
            </a:r>
            <a:r>
              <a:rPr lang="en-US" altLang="en-US" i="0" baseline="30000" dirty="0">
                <a:solidFill>
                  <a:srgbClr val="FFFFFF"/>
                </a:solidFill>
                <a:ea typeface="+mn-ea"/>
              </a:rPr>
              <a:t>0  </a:t>
            </a:r>
            <a:r>
              <a:rPr lang="en-US" altLang="en-US" i="0" dirty="0">
                <a:solidFill>
                  <a:srgbClr val="FFFFFF"/>
                </a:solidFill>
                <a:ea typeface="+mn-ea"/>
              </a:rPr>
              <a:t>… </a:t>
            </a:r>
            <a:r>
              <a:rPr lang="en-US" altLang="en-US" i="0" dirty="0">
                <a:solidFill>
                  <a:srgbClr val="333399"/>
                </a:solidFill>
                <a:ea typeface="+mn-ea"/>
              </a:rPr>
              <a:t>0.0000000000436 x 10</a:t>
            </a:r>
            <a:r>
              <a:rPr lang="en-US" altLang="en-US" i="0" baseline="30000" dirty="0">
                <a:solidFill>
                  <a:srgbClr val="333399"/>
                </a:solidFill>
                <a:ea typeface="+mn-ea"/>
              </a:rPr>
              <a:t>0</a:t>
            </a:r>
            <a:r>
              <a:rPr lang="en-US" altLang="en-US" i="0" baseline="30000" dirty="0">
                <a:solidFill>
                  <a:srgbClr val="FFFFFF"/>
                </a:solidFill>
                <a:ea typeface="+mn-ea"/>
              </a:rPr>
              <a:t> </a:t>
            </a:r>
          </a:p>
          <a:p>
            <a:pPr lvl="3" eaLnBrk="1" hangingPunct="1">
              <a:buFontTx/>
              <a:buNone/>
            </a:pPr>
            <a:endParaRPr lang="en-US" altLang="en-US" sz="1200" i="0" baseline="30000" dirty="0">
              <a:solidFill>
                <a:srgbClr val="FFFFFF"/>
              </a:solidFill>
              <a:ea typeface="+mn-ea"/>
            </a:endParaRPr>
          </a:p>
          <a:p>
            <a:pPr lvl="4" eaLnBrk="1" hangingPunct="1">
              <a:buFontTx/>
              <a:buChar char="•"/>
            </a:pPr>
            <a:r>
              <a:rPr lang="en-US" altLang="en-US" i="0" dirty="0">
                <a:solidFill>
                  <a:srgbClr val="FFFFFF"/>
                </a:solidFill>
                <a:ea typeface="+mn-ea"/>
              </a:rPr>
              <a:t>…  You need a number between 1 &amp; 9 … so move the decimal to the </a:t>
            </a:r>
            <a:r>
              <a:rPr lang="en-US" altLang="en-US" i="0" u="sng" dirty="0">
                <a:solidFill>
                  <a:srgbClr val="000000"/>
                </a:solidFill>
                <a:ea typeface="+mn-ea"/>
              </a:rPr>
              <a:t>right</a:t>
            </a:r>
            <a:r>
              <a:rPr lang="en-US" altLang="en-US" i="0" dirty="0">
                <a:solidFill>
                  <a:srgbClr val="FFFFFF"/>
                </a:solidFill>
                <a:ea typeface="+mn-ea"/>
              </a:rPr>
              <a:t> 11 places</a:t>
            </a:r>
          </a:p>
          <a:p>
            <a:pPr lvl="3" eaLnBrk="1" hangingPunct="1">
              <a:buFontTx/>
              <a:buNone/>
            </a:pPr>
            <a:endParaRPr lang="en-US" altLang="en-US" sz="1200" i="0" baseline="30000" dirty="0">
              <a:solidFill>
                <a:srgbClr val="FFFFFF"/>
              </a:solidFill>
              <a:ea typeface="+mn-ea"/>
            </a:endParaRPr>
          </a:p>
          <a:p>
            <a:pPr lvl="3" eaLnBrk="1" hangingPunct="1">
              <a:buFontTx/>
              <a:buChar char="•"/>
            </a:pPr>
            <a:r>
              <a:rPr lang="en-US" altLang="en-US" i="0" dirty="0">
                <a:solidFill>
                  <a:srgbClr val="333399"/>
                </a:solidFill>
                <a:ea typeface="+mn-ea"/>
              </a:rPr>
              <a:t>4.36 x 10</a:t>
            </a:r>
            <a:r>
              <a:rPr lang="en-US" altLang="en-US" i="0" baseline="30000" dirty="0">
                <a:solidFill>
                  <a:srgbClr val="333399"/>
                </a:solidFill>
                <a:ea typeface="+mn-ea"/>
              </a:rPr>
              <a:t>-11</a:t>
            </a:r>
            <a:r>
              <a:rPr lang="en-US" altLang="en-US" i="0" baseline="30000" dirty="0">
                <a:solidFill>
                  <a:srgbClr val="FFFFFF"/>
                </a:solidFill>
                <a:ea typeface="+mn-ea"/>
              </a:rPr>
              <a:t>  </a:t>
            </a:r>
            <a:r>
              <a:rPr lang="en-US" altLang="en-US" i="0" dirty="0">
                <a:solidFill>
                  <a:srgbClr val="FFFFFF"/>
                </a:solidFill>
                <a:ea typeface="+mn-ea"/>
              </a:rPr>
              <a:t>… Since the number 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increased</a:t>
            </a:r>
            <a:r>
              <a:rPr lang="en-US" altLang="en-US" i="0" dirty="0">
                <a:solidFill>
                  <a:srgbClr val="FFFFFF"/>
                </a:solidFill>
                <a:ea typeface="+mn-ea"/>
              </a:rPr>
              <a:t>, you must 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decrease</a:t>
            </a:r>
            <a:r>
              <a:rPr lang="en-US" altLang="en-US" i="0" dirty="0">
                <a:solidFill>
                  <a:srgbClr val="FFFFFF"/>
                </a:solidFill>
                <a:ea typeface="+mn-ea"/>
              </a:rPr>
              <a:t> the exponent the same amount of places </a:t>
            </a:r>
          </a:p>
        </p:txBody>
      </p:sp>
      <p:pic>
        <p:nvPicPr>
          <p:cNvPr id="38919" name="Picture 7" descr="sci not decimals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02138"/>
            <a:ext cx="2057400" cy="53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076ED1-A125-AFE5-E667-B1F6463D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1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78" name="Group 5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952057"/>
              </p:ext>
            </p:extLst>
          </p:nvPr>
        </p:nvGraphicFramePr>
        <p:xfrm>
          <a:off x="457200" y="1295400"/>
          <a:ext cx="8229600" cy="4851020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Decimal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"Broken down" into tens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Powers of ten form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x 10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x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x 10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x 10 x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x 10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10,000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x 10 x 10 x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x 10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100,000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x 10 x 10 x 10 x 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x 10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1,000,000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x 10 x 10 x 10 x 10 x 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x 10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1,000,000,000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x 10 x 10 x 10 x 10 x 10 X 10 x 10 x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x 10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0782" name="Rectangle 6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3810000" cy="990600"/>
          </a:xfrm>
          <a:noFill/>
          <a:ln/>
        </p:spPr>
        <p:txBody>
          <a:bodyPr/>
          <a:lstStyle/>
          <a:p>
            <a:r>
              <a:rPr lang="en-US" altLang="en-US" sz="4000" dirty="0"/>
              <a:t>Scientific Notation</a:t>
            </a:r>
          </a:p>
        </p:txBody>
      </p:sp>
      <p:sp>
        <p:nvSpPr>
          <p:cNvPr id="30784" name="AutoShape 64"/>
          <p:cNvSpPr>
            <a:spLocks noChangeArrowheads="1"/>
          </p:cNvSpPr>
          <p:nvPr/>
        </p:nvSpPr>
        <p:spPr bwMode="auto">
          <a:xfrm>
            <a:off x="3657600" y="1828800"/>
            <a:ext cx="3124200" cy="609600"/>
          </a:xfrm>
          <a:prstGeom prst="rightArrow">
            <a:avLst>
              <a:gd name="adj1" fmla="val 50000"/>
              <a:gd name="adj2" fmla="val 131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i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8" name="WordArt 63"/>
          <p:cNvSpPr>
            <a:spLocks noChangeArrowheads="1" noChangeShapeType="1" noTextEdit="1"/>
          </p:cNvSpPr>
          <p:nvPr/>
        </p:nvSpPr>
        <p:spPr bwMode="auto">
          <a:xfrm>
            <a:off x="3962400" y="76200"/>
            <a:ext cx="4800600" cy="1155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i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  <a:ea typeface="+mn-ea"/>
              </a:rPr>
              <a:t>Notice the </a:t>
            </a:r>
            <a:r>
              <a:rPr lang="en-US" sz="3600" i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  <a:ea typeface="+mn-ea"/>
              </a:rPr>
              <a:t>number</a:t>
            </a:r>
          </a:p>
          <a:p>
            <a:pPr algn="ctr" eaLnBrk="1" hangingPunct="1"/>
            <a:r>
              <a:rPr lang="en-US" sz="3600" i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  <a:ea typeface="+mn-ea"/>
              </a:rPr>
              <a:t>decreases </a:t>
            </a:r>
            <a:r>
              <a:rPr lang="en-US" sz="3600" i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  <a:ea typeface="+mn-ea"/>
              </a:rPr>
              <a:t>and the</a:t>
            </a:r>
          </a:p>
          <a:p>
            <a:pPr algn="ctr" eaLnBrk="1" hangingPunct="1"/>
            <a:r>
              <a:rPr lang="en-US" sz="3600" i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  <a:ea typeface="+mn-ea"/>
              </a:rPr>
              <a:t>exponent increases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CD3787-02CF-E765-ED6E-16F63CB40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DC71-E9EB-4E81-A320-559D91B8985B}" type="slidenum">
              <a:rPr lang="en-US" altLang="en-US" smtClean="0">
                <a:solidFill>
                  <a:srgbClr val="000000"/>
                </a:solidFill>
              </a:rPr>
              <a:pPr/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4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Rectangle 2"/>
          <p:cNvGrpSpPr>
            <a:grpSpLocks noRot="1"/>
          </p:cNvGrpSpPr>
          <p:nvPr/>
        </p:nvGrpSpPr>
        <p:grpSpPr bwMode="auto">
          <a:xfrm>
            <a:off x="457200" y="1295400"/>
            <a:ext cx="8229600" cy="4849813"/>
            <a:chOff x="288" y="864"/>
            <a:chExt cx="5184" cy="3055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auto">
            <a:xfrm>
              <a:off x="3744" y="3563"/>
              <a:ext cx="1728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ea typeface="+mn-ea"/>
                </a:rPr>
                <a:t>1 x 10</a:t>
              </a:r>
              <a:r>
                <a:rPr lang="en-US" altLang="en-US" sz="2000" i="0" baseline="30000">
                  <a:solidFill>
                    <a:srgbClr val="000000"/>
                  </a:solidFill>
                  <a:ea typeface="+mn-ea"/>
                </a:rPr>
                <a:t>-6</a:t>
              </a:r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1872" y="3563"/>
              <a:ext cx="1872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 i="0">
                  <a:solidFill>
                    <a:srgbClr val="000000"/>
                  </a:solidFill>
                  <a:ea typeface="+mn-ea"/>
                </a:rPr>
                <a:t>1 / 10 / 10 / 10 / 10 / 10 / 10</a:t>
              </a:r>
            </a:p>
          </p:txBody>
        </p:sp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288" y="3563"/>
              <a:ext cx="1584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ea typeface="+mn-ea"/>
                </a:rPr>
                <a:t>0.000001</a:t>
              </a:r>
            </a:p>
          </p:txBody>
        </p:sp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3744" y="3125"/>
              <a:ext cx="1728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ea typeface="+mn-ea"/>
                </a:rPr>
                <a:t>1 x 10</a:t>
              </a:r>
              <a:r>
                <a:rPr lang="en-US" altLang="en-US" sz="2000" i="0" baseline="30000">
                  <a:solidFill>
                    <a:srgbClr val="000000"/>
                  </a:solidFill>
                  <a:ea typeface="+mn-ea"/>
                </a:rPr>
                <a:t>-5</a:t>
              </a:r>
            </a:p>
          </p:txBody>
        </p:sp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1872" y="3125"/>
              <a:ext cx="1872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ea typeface="+mn-ea"/>
                </a:rPr>
                <a:t>1 / 10 / 10 / 10 / 10 / 10</a:t>
              </a:r>
              <a:endParaRPr lang="en-US" altLang="en-US" sz="1800" i="0">
                <a:solidFill>
                  <a:srgbClr val="000000"/>
                </a:solidFill>
                <a:ea typeface="+mn-ea"/>
              </a:endParaRPr>
            </a:p>
            <a:p>
              <a:pPr eaLnBrk="1" hangingPunct="1">
                <a:buFontTx/>
                <a:buNone/>
              </a:pPr>
              <a:endParaRPr lang="en-US" altLang="en-US" sz="1800" i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40968" name="Rectangle 8"/>
            <p:cNvSpPr>
              <a:spLocks noChangeArrowheads="1"/>
            </p:cNvSpPr>
            <p:nvPr/>
          </p:nvSpPr>
          <p:spPr bwMode="auto">
            <a:xfrm>
              <a:off x="288" y="3125"/>
              <a:ext cx="1584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ea typeface="+mn-ea"/>
                </a:rPr>
                <a:t>0.00001</a:t>
              </a:r>
            </a:p>
          </p:txBody>
        </p:sp>
        <p:sp>
          <p:nvSpPr>
            <p:cNvPr id="40969" name="Rectangle 9"/>
            <p:cNvSpPr>
              <a:spLocks noChangeArrowheads="1"/>
            </p:cNvSpPr>
            <p:nvPr/>
          </p:nvSpPr>
          <p:spPr bwMode="auto">
            <a:xfrm>
              <a:off x="3744" y="2646"/>
              <a:ext cx="1728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ea typeface="+mn-ea"/>
                </a:rPr>
                <a:t>1 x 10</a:t>
              </a:r>
              <a:r>
                <a:rPr lang="en-US" altLang="en-US" sz="2000" i="0" baseline="30000">
                  <a:solidFill>
                    <a:srgbClr val="000000"/>
                  </a:solidFill>
                  <a:ea typeface="+mn-ea"/>
                </a:rPr>
                <a:t>-4</a:t>
              </a:r>
            </a:p>
          </p:txBody>
        </p:sp>
        <p:sp>
          <p:nvSpPr>
            <p:cNvPr id="40970" name="Rectangle 10"/>
            <p:cNvSpPr>
              <a:spLocks noChangeArrowheads="1"/>
            </p:cNvSpPr>
            <p:nvPr/>
          </p:nvSpPr>
          <p:spPr bwMode="auto">
            <a:xfrm>
              <a:off x="1872" y="2646"/>
              <a:ext cx="1872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 dirty="0">
                  <a:solidFill>
                    <a:srgbClr val="000000"/>
                  </a:solidFill>
                  <a:ea typeface="+mn-ea"/>
                </a:rPr>
                <a:t>1 / 10 / 10 / 10 / 10</a:t>
              </a:r>
            </a:p>
            <a:p>
              <a:pPr eaLnBrk="1" hangingPunct="1">
                <a:buFontTx/>
                <a:buNone/>
              </a:pPr>
              <a:endParaRPr lang="en-US" altLang="en-US" sz="2000" i="0" dirty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40971" name="Rectangle 11"/>
            <p:cNvSpPr>
              <a:spLocks noChangeArrowheads="1"/>
            </p:cNvSpPr>
            <p:nvPr/>
          </p:nvSpPr>
          <p:spPr bwMode="auto">
            <a:xfrm>
              <a:off x="288" y="2646"/>
              <a:ext cx="1584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ea typeface="+mn-ea"/>
                </a:rPr>
                <a:t>0.0001</a:t>
              </a:r>
            </a:p>
          </p:txBody>
        </p:sp>
        <p:sp>
          <p:nvSpPr>
            <p:cNvPr id="40972" name="Rectangle 12"/>
            <p:cNvSpPr>
              <a:spLocks noChangeArrowheads="1"/>
            </p:cNvSpPr>
            <p:nvPr/>
          </p:nvSpPr>
          <p:spPr bwMode="auto">
            <a:xfrm>
              <a:off x="3744" y="2290"/>
              <a:ext cx="1728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ea typeface="+mn-ea"/>
                </a:rPr>
                <a:t>1 x 10</a:t>
              </a:r>
              <a:r>
                <a:rPr lang="en-US" altLang="en-US" sz="2000" i="0" baseline="30000">
                  <a:solidFill>
                    <a:srgbClr val="000000"/>
                  </a:solidFill>
                  <a:ea typeface="+mn-ea"/>
                </a:rPr>
                <a:t>-3</a:t>
              </a:r>
            </a:p>
          </p:txBody>
        </p:sp>
        <p:sp>
          <p:nvSpPr>
            <p:cNvPr id="40973" name="Rectangle 13"/>
            <p:cNvSpPr>
              <a:spLocks noChangeArrowheads="1"/>
            </p:cNvSpPr>
            <p:nvPr/>
          </p:nvSpPr>
          <p:spPr bwMode="auto">
            <a:xfrm>
              <a:off x="1872" y="2290"/>
              <a:ext cx="1872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ea typeface="+mn-ea"/>
                </a:rPr>
                <a:t>1 / 10 / 10 / 10</a:t>
              </a:r>
            </a:p>
          </p:txBody>
        </p:sp>
        <p:sp>
          <p:nvSpPr>
            <p:cNvPr id="40974" name="Rectangle 14"/>
            <p:cNvSpPr>
              <a:spLocks noChangeArrowheads="1"/>
            </p:cNvSpPr>
            <p:nvPr/>
          </p:nvSpPr>
          <p:spPr bwMode="auto">
            <a:xfrm>
              <a:off x="288" y="2290"/>
              <a:ext cx="1584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ea typeface="+mn-ea"/>
                </a:rPr>
                <a:t>0.001</a:t>
              </a:r>
            </a:p>
          </p:txBody>
        </p:sp>
        <p:sp>
          <p:nvSpPr>
            <p:cNvPr id="40975" name="Rectangle 15"/>
            <p:cNvSpPr>
              <a:spLocks noChangeArrowheads="1"/>
            </p:cNvSpPr>
            <p:nvPr/>
          </p:nvSpPr>
          <p:spPr bwMode="auto">
            <a:xfrm>
              <a:off x="3744" y="1933"/>
              <a:ext cx="1728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ea typeface="+mn-ea"/>
                </a:rPr>
                <a:t>1 x 10</a:t>
              </a:r>
              <a:r>
                <a:rPr lang="en-US" altLang="en-US" sz="2000" i="0" baseline="30000">
                  <a:solidFill>
                    <a:srgbClr val="000000"/>
                  </a:solidFill>
                  <a:ea typeface="+mn-ea"/>
                </a:rPr>
                <a:t>-2</a:t>
              </a:r>
            </a:p>
          </p:txBody>
        </p:sp>
        <p:sp>
          <p:nvSpPr>
            <p:cNvPr id="40976" name="Rectangle 16"/>
            <p:cNvSpPr>
              <a:spLocks noChangeArrowheads="1"/>
            </p:cNvSpPr>
            <p:nvPr/>
          </p:nvSpPr>
          <p:spPr bwMode="auto">
            <a:xfrm>
              <a:off x="1872" y="1933"/>
              <a:ext cx="187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ea typeface="+mn-ea"/>
                </a:rPr>
                <a:t>1 / 10 / 10</a:t>
              </a:r>
            </a:p>
          </p:txBody>
        </p:sp>
        <p:sp>
          <p:nvSpPr>
            <p:cNvPr id="40977" name="Rectangle 17"/>
            <p:cNvSpPr>
              <a:spLocks noChangeArrowheads="1"/>
            </p:cNvSpPr>
            <p:nvPr/>
          </p:nvSpPr>
          <p:spPr bwMode="auto">
            <a:xfrm>
              <a:off x="288" y="1933"/>
              <a:ext cx="1584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ea typeface="+mn-ea"/>
                </a:rPr>
                <a:t>0.01</a:t>
              </a:r>
            </a:p>
          </p:txBody>
        </p:sp>
        <p:sp>
          <p:nvSpPr>
            <p:cNvPr id="40978" name="Rectangle 18"/>
            <p:cNvSpPr>
              <a:spLocks noChangeArrowheads="1"/>
            </p:cNvSpPr>
            <p:nvPr/>
          </p:nvSpPr>
          <p:spPr bwMode="auto">
            <a:xfrm>
              <a:off x="3744" y="1577"/>
              <a:ext cx="1728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 dirty="0">
                  <a:solidFill>
                    <a:srgbClr val="000000"/>
                  </a:solidFill>
                  <a:ea typeface="+mn-ea"/>
                </a:rPr>
                <a:t>1 x 10</a:t>
              </a:r>
              <a:r>
                <a:rPr lang="en-US" altLang="en-US" sz="2000" i="0" baseline="30000" dirty="0">
                  <a:solidFill>
                    <a:srgbClr val="000000"/>
                  </a:solidFill>
                  <a:ea typeface="+mn-ea"/>
                </a:rPr>
                <a:t>-1</a:t>
              </a:r>
            </a:p>
          </p:txBody>
        </p:sp>
        <p:sp>
          <p:nvSpPr>
            <p:cNvPr id="40979" name="Rectangle 19"/>
            <p:cNvSpPr>
              <a:spLocks noChangeArrowheads="1"/>
            </p:cNvSpPr>
            <p:nvPr/>
          </p:nvSpPr>
          <p:spPr bwMode="auto">
            <a:xfrm>
              <a:off x="1872" y="1577"/>
              <a:ext cx="1872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ea typeface="+mn-ea"/>
                </a:rPr>
                <a:t>1 / 10</a:t>
              </a:r>
            </a:p>
          </p:txBody>
        </p:sp>
        <p:sp>
          <p:nvSpPr>
            <p:cNvPr id="40980" name="Rectangle 20"/>
            <p:cNvSpPr>
              <a:spLocks noChangeArrowheads="1"/>
            </p:cNvSpPr>
            <p:nvPr/>
          </p:nvSpPr>
          <p:spPr bwMode="auto">
            <a:xfrm>
              <a:off x="288" y="1577"/>
              <a:ext cx="1584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ea typeface="+mn-ea"/>
                </a:rPr>
                <a:t>0.1</a:t>
              </a:r>
            </a:p>
          </p:txBody>
        </p:sp>
        <p:sp>
          <p:nvSpPr>
            <p:cNvPr id="40981" name="Rectangle 21"/>
            <p:cNvSpPr>
              <a:spLocks noChangeArrowheads="1"/>
            </p:cNvSpPr>
            <p:nvPr/>
          </p:nvSpPr>
          <p:spPr bwMode="auto">
            <a:xfrm>
              <a:off x="3744" y="1220"/>
              <a:ext cx="1728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ea typeface="+mn-ea"/>
                </a:rPr>
                <a:t>1 x 10</a:t>
              </a:r>
              <a:r>
                <a:rPr lang="en-US" altLang="en-US" sz="2000" i="0" baseline="30000">
                  <a:solidFill>
                    <a:srgbClr val="000000"/>
                  </a:solidFill>
                  <a:ea typeface="+mn-ea"/>
                </a:rPr>
                <a:t>0</a:t>
              </a:r>
            </a:p>
          </p:txBody>
        </p:sp>
        <p:sp>
          <p:nvSpPr>
            <p:cNvPr id="40982" name="Rectangle 22"/>
            <p:cNvSpPr>
              <a:spLocks noChangeArrowheads="1"/>
            </p:cNvSpPr>
            <p:nvPr/>
          </p:nvSpPr>
          <p:spPr bwMode="auto">
            <a:xfrm>
              <a:off x="1872" y="1220"/>
              <a:ext cx="187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ea typeface="+mn-ea"/>
                </a:rPr>
                <a:t>1</a:t>
              </a:r>
            </a:p>
          </p:txBody>
        </p:sp>
        <p:sp>
          <p:nvSpPr>
            <p:cNvPr id="40983" name="Rectangle 23"/>
            <p:cNvSpPr>
              <a:spLocks noChangeArrowheads="1"/>
            </p:cNvSpPr>
            <p:nvPr/>
          </p:nvSpPr>
          <p:spPr bwMode="auto">
            <a:xfrm>
              <a:off x="288" y="1220"/>
              <a:ext cx="1584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 dirty="0">
                  <a:solidFill>
                    <a:srgbClr val="000000"/>
                  </a:solidFill>
                  <a:ea typeface="+mn-ea"/>
                </a:rPr>
                <a:t>1</a:t>
              </a:r>
            </a:p>
          </p:txBody>
        </p:sp>
        <p:sp>
          <p:nvSpPr>
            <p:cNvPr id="40984" name="Rectangle 24"/>
            <p:cNvSpPr>
              <a:spLocks noChangeArrowheads="1"/>
            </p:cNvSpPr>
            <p:nvPr/>
          </p:nvSpPr>
          <p:spPr bwMode="auto">
            <a:xfrm>
              <a:off x="3744" y="864"/>
              <a:ext cx="1728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ea typeface="+mn-ea"/>
                </a:rPr>
                <a:t>Powers of ten form</a:t>
              </a:r>
            </a:p>
          </p:txBody>
        </p:sp>
        <p:sp>
          <p:nvSpPr>
            <p:cNvPr id="40985" name="Rectangle 25"/>
            <p:cNvSpPr>
              <a:spLocks noChangeArrowheads="1"/>
            </p:cNvSpPr>
            <p:nvPr/>
          </p:nvSpPr>
          <p:spPr bwMode="auto">
            <a:xfrm>
              <a:off x="1872" y="864"/>
              <a:ext cx="1872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ea typeface="+mn-ea"/>
                </a:rPr>
                <a:t>"Broken down" into tens</a:t>
              </a:r>
            </a:p>
          </p:txBody>
        </p:sp>
        <p:sp>
          <p:nvSpPr>
            <p:cNvPr id="40986" name="Rectangle 26"/>
            <p:cNvSpPr>
              <a:spLocks noChangeArrowheads="1"/>
            </p:cNvSpPr>
            <p:nvPr/>
          </p:nvSpPr>
          <p:spPr bwMode="auto">
            <a:xfrm>
              <a:off x="288" y="864"/>
              <a:ext cx="1584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ea typeface="+mn-ea"/>
                </a:rPr>
                <a:t>Decimal Number</a:t>
              </a:r>
            </a:p>
          </p:txBody>
        </p:sp>
        <p:sp>
          <p:nvSpPr>
            <p:cNvPr id="40987" name="Line 27"/>
            <p:cNvSpPr>
              <a:spLocks noChangeShapeType="1"/>
            </p:cNvSpPr>
            <p:nvPr/>
          </p:nvSpPr>
          <p:spPr bwMode="auto">
            <a:xfrm>
              <a:off x="288" y="864"/>
              <a:ext cx="51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 i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0988" name="Line 28"/>
            <p:cNvSpPr>
              <a:spLocks noChangeShapeType="1"/>
            </p:cNvSpPr>
            <p:nvPr/>
          </p:nvSpPr>
          <p:spPr bwMode="auto">
            <a:xfrm>
              <a:off x="288" y="1220"/>
              <a:ext cx="51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 i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0989" name="Line 29"/>
            <p:cNvSpPr>
              <a:spLocks noChangeShapeType="1"/>
            </p:cNvSpPr>
            <p:nvPr/>
          </p:nvSpPr>
          <p:spPr bwMode="auto">
            <a:xfrm>
              <a:off x="288" y="1577"/>
              <a:ext cx="51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 i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0990" name="Line 30"/>
            <p:cNvSpPr>
              <a:spLocks noChangeShapeType="1"/>
            </p:cNvSpPr>
            <p:nvPr/>
          </p:nvSpPr>
          <p:spPr bwMode="auto">
            <a:xfrm>
              <a:off x="288" y="1933"/>
              <a:ext cx="51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 i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0991" name="Line 31"/>
            <p:cNvSpPr>
              <a:spLocks noChangeShapeType="1"/>
            </p:cNvSpPr>
            <p:nvPr/>
          </p:nvSpPr>
          <p:spPr bwMode="auto">
            <a:xfrm>
              <a:off x="288" y="2290"/>
              <a:ext cx="51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 i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0992" name="Line 32"/>
            <p:cNvSpPr>
              <a:spLocks noChangeShapeType="1"/>
            </p:cNvSpPr>
            <p:nvPr/>
          </p:nvSpPr>
          <p:spPr bwMode="auto">
            <a:xfrm>
              <a:off x="288" y="2646"/>
              <a:ext cx="51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 i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0993" name="Line 33"/>
            <p:cNvSpPr>
              <a:spLocks noChangeShapeType="1"/>
            </p:cNvSpPr>
            <p:nvPr/>
          </p:nvSpPr>
          <p:spPr bwMode="auto">
            <a:xfrm>
              <a:off x="288" y="3125"/>
              <a:ext cx="51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 i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0994" name="Line 34"/>
            <p:cNvSpPr>
              <a:spLocks noChangeShapeType="1"/>
            </p:cNvSpPr>
            <p:nvPr/>
          </p:nvSpPr>
          <p:spPr bwMode="auto">
            <a:xfrm>
              <a:off x="288" y="3563"/>
              <a:ext cx="51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 i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0995" name="Line 35"/>
            <p:cNvSpPr>
              <a:spLocks noChangeShapeType="1"/>
            </p:cNvSpPr>
            <p:nvPr/>
          </p:nvSpPr>
          <p:spPr bwMode="auto">
            <a:xfrm>
              <a:off x="288" y="3919"/>
              <a:ext cx="51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 i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0996" name="Line 36"/>
            <p:cNvSpPr>
              <a:spLocks noChangeShapeType="1"/>
            </p:cNvSpPr>
            <p:nvPr/>
          </p:nvSpPr>
          <p:spPr bwMode="auto">
            <a:xfrm>
              <a:off x="288" y="864"/>
              <a:ext cx="0" cy="305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 i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0997" name="Line 37"/>
            <p:cNvSpPr>
              <a:spLocks noChangeShapeType="1"/>
            </p:cNvSpPr>
            <p:nvPr/>
          </p:nvSpPr>
          <p:spPr bwMode="auto">
            <a:xfrm>
              <a:off x="1872" y="864"/>
              <a:ext cx="0" cy="30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 i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0998" name="Line 38"/>
            <p:cNvSpPr>
              <a:spLocks noChangeShapeType="1"/>
            </p:cNvSpPr>
            <p:nvPr/>
          </p:nvSpPr>
          <p:spPr bwMode="auto">
            <a:xfrm>
              <a:off x="3744" y="864"/>
              <a:ext cx="0" cy="30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 i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0999" name="Line 39"/>
            <p:cNvSpPr>
              <a:spLocks noChangeShapeType="1"/>
            </p:cNvSpPr>
            <p:nvPr/>
          </p:nvSpPr>
          <p:spPr bwMode="auto">
            <a:xfrm>
              <a:off x="5472" y="864"/>
              <a:ext cx="0" cy="305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 i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  <p:sp>
        <p:nvSpPr>
          <p:cNvPr id="41002" name="AutoShape 42"/>
          <p:cNvSpPr>
            <a:spLocks noChangeArrowheads="1"/>
          </p:cNvSpPr>
          <p:nvPr/>
        </p:nvSpPr>
        <p:spPr bwMode="auto">
          <a:xfrm>
            <a:off x="3289300" y="1790700"/>
            <a:ext cx="2730500" cy="609600"/>
          </a:xfrm>
          <a:prstGeom prst="rightArrow">
            <a:avLst>
              <a:gd name="adj1" fmla="val 50000"/>
              <a:gd name="adj2" fmla="val 131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i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6" name="Rectangle 62"/>
          <p:cNvSpPr txBox="1">
            <a:spLocks noChangeArrowheads="1"/>
          </p:cNvSpPr>
          <p:nvPr/>
        </p:nvSpPr>
        <p:spPr bwMode="auto">
          <a:xfrm>
            <a:off x="76200" y="152400"/>
            <a:ext cx="3048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000" i="0" kern="0" dirty="0"/>
              <a:t>Scientific Notation</a:t>
            </a:r>
          </a:p>
        </p:txBody>
      </p:sp>
      <p:sp>
        <p:nvSpPr>
          <p:cNvPr id="47" name="WordArt 63"/>
          <p:cNvSpPr>
            <a:spLocks noChangeArrowheads="1" noChangeShapeType="1" noTextEdit="1"/>
          </p:cNvSpPr>
          <p:nvPr/>
        </p:nvSpPr>
        <p:spPr bwMode="auto">
          <a:xfrm>
            <a:off x="3962400" y="76200"/>
            <a:ext cx="4800600" cy="1155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i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  <a:ea typeface="+mn-ea"/>
              </a:rPr>
              <a:t>Notice the </a:t>
            </a:r>
            <a:r>
              <a:rPr lang="en-US" sz="3600" i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  <a:ea typeface="+mn-ea"/>
              </a:rPr>
              <a:t>number</a:t>
            </a:r>
          </a:p>
          <a:p>
            <a:pPr algn="ctr" eaLnBrk="1" hangingPunct="1"/>
            <a:r>
              <a:rPr lang="en-US" sz="3600" i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  <a:ea typeface="+mn-ea"/>
              </a:rPr>
              <a:t>increases </a:t>
            </a:r>
            <a:r>
              <a:rPr lang="en-US" sz="3600" i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  <a:ea typeface="+mn-ea"/>
              </a:rPr>
              <a:t>and the</a:t>
            </a:r>
          </a:p>
          <a:p>
            <a:pPr algn="ctr" eaLnBrk="1" hangingPunct="1"/>
            <a:r>
              <a:rPr lang="en-US" sz="3600" i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  <a:ea typeface="+mn-ea"/>
              </a:rPr>
              <a:t>exponent decreases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A43E20-5739-1346-7C05-568ADD797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DC71-E9EB-4E81-A320-559D91B8985B}" type="slidenum">
              <a:rPr lang="en-US" altLang="en-US" smtClean="0">
                <a:solidFill>
                  <a:srgbClr val="000000"/>
                </a:solidFill>
              </a:rPr>
              <a:pPr/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2" grpId="0" animBg="1"/>
      <p:bldP spid="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z="4000"/>
              <a:t>Scientific Notation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pPr lvl="2"/>
            <a:r>
              <a:rPr lang="en-US" altLang="en-US" dirty="0">
                <a:solidFill>
                  <a:srgbClr val="FF0000"/>
                </a:solidFill>
              </a:rPr>
              <a:t>Inter-converting exponents to decimals </a:t>
            </a:r>
          </a:p>
          <a:p>
            <a:pPr lvl="2"/>
            <a:r>
              <a:rPr lang="en-US" altLang="en-US" dirty="0">
                <a:solidFill>
                  <a:srgbClr val="FF0000"/>
                </a:solidFill>
              </a:rPr>
              <a:t>scientific notation to standard notation</a:t>
            </a:r>
            <a:endParaRPr lang="en-US" altLang="en-US" sz="20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752600" y="3048000"/>
            <a:ext cx="5257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You must decrease the exponent, and therefore, increase the number,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828800" y="4495800"/>
            <a:ext cx="5181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10</a:t>
            </a:r>
            <a:r>
              <a:rPr lang="en-US" altLang="en-US" i="0" baseline="30000" dirty="0">
                <a:solidFill>
                  <a:srgbClr val="000000"/>
                </a:solidFill>
                <a:ea typeface="+mn-ea"/>
              </a:rPr>
              <a:t>4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 decreases to 10</a:t>
            </a:r>
            <a:r>
              <a:rPr lang="en-US" altLang="en-US" i="0" baseline="30000" dirty="0">
                <a:solidFill>
                  <a:srgbClr val="000000"/>
                </a:solidFill>
                <a:ea typeface="+mn-ea"/>
              </a:rPr>
              <a:t>0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 </a:t>
            </a:r>
          </a:p>
          <a:p>
            <a:pPr lvl="2" eaLnBrk="1" hangingPunct="1">
              <a:buFontTx/>
              <a:buNone/>
            </a:pPr>
            <a:endParaRPr lang="en-US" altLang="en-US" sz="1200" i="0" dirty="0">
              <a:solidFill>
                <a:srgbClr val="000000"/>
              </a:solidFill>
              <a:ea typeface="+mn-ea"/>
            </a:endParaRPr>
          </a:p>
          <a:p>
            <a:pPr lvl="2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6.7 increases to 67,000</a:t>
            </a:r>
          </a:p>
          <a:p>
            <a:pPr lvl="2" eaLnBrk="1" hangingPunct="1"/>
            <a:endParaRPr lang="en-US" altLang="en-US" i="0" baseline="3000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1752600" y="2286000"/>
            <a:ext cx="5105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e.g.   </a:t>
            </a:r>
            <a:r>
              <a:rPr lang="en-US" altLang="en-US" i="0" dirty="0">
                <a:solidFill>
                  <a:srgbClr val="333399"/>
                </a:solidFill>
                <a:ea typeface="+mn-ea"/>
              </a:rPr>
              <a:t>6.7 x 10</a:t>
            </a:r>
            <a:r>
              <a:rPr lang="en-US" altLang="en-US" i="0" baseline="30000" dirty="0">
                <a:solidFill>
                  <a:srgbClr val="333399"/>
                </a:solidFill>
                <a:ea typeface="+mn-ea"/>
              </a:rPr>
              <a:t>4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   =   67,000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C4F433-D218-099D-D6D5-1586D25B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12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13" descr="CHEM12_cust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71450"/>
            <a:ext cx="717391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4" descr="CHEM12_thumbn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27952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BC2500-9898-453F-B3CF-0B0C0ACB6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04" y="1600200"/>
            <a:ext cx="9007329" cy="437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4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z="4000"/>
              <a:t>Scientific Notation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905000" y="3124200"/>
            <a:ext cx="533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You must increase the exponent, and therefore, decrease the number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905000" y="4648200"/>
            <a:ext cx="5638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10</a:t>
            </a:r>
            <a:r>
              <a:rPr lang="en-US" altLang="en-US" i="0" baseline="30000" dirty="0">
                <a:solidFill>
                  <a:srgbClr val="000000"/>
                </a:solidFill>
                <a:ea typeface="+mn-ea"/>
              </a:rPr>
              <a:t>-3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 increases to 10</a:t>
            </a:r>
            <a:r>
              <a:rPr lang="en-US" altLang="en-US" i="0" baseline="30000" dirty="0">
                <a:solidFill>
                  <a:srgbClr val="000000"/>
                </a:solidFill>
                <a:ea typeface="+mn-ea"/>
              </a:rPr>
              <a:t>0</a:t>
            </a:r>
          </a:p>
          <a:p>
            <a:pPr lvl="2" eaLnBrk="1" hangingPunct="1">
              <a:buFontTx/>
              <a:buNone/>
            </a:pPr>
            <a:endParaRPr lang="en-US" altLang="en-US" sz="1200" i="0" dirty="0">
              <a:solidFill>
                <a:srgbClr val="000000"/>
              </a:solidFill>
              <a:ea typeface="+mn-ea"/>
            </a:endParaRPr>
          </a:p>
          <a:p>
            <a:pPr lvl="2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3.82 decreases to 0.00382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en-US" altLang="en-US" i="0">
                <a:solidFill>
                  <a:srgbClr val="FF0000"/>
                </a:solidFill>
                <a:ea typeface="+mn-ea"/>
              </a:rPr>
              <a:t>Inter-converting exponents to decimals </a:t>
            </a:r>
          </a:p>
          <a:p>
            <a:pPr lvl="2" eaLnBrk="1" hangingPunct="1"/>
            <a:r>
              <a:rPr lang="en-US" altLang="en-US" i="0">
                <a:solidFill>
                  <a:srgbClr val="FF0000"/>
                </a:solidFill>
                <a:ea typeface="+mn-ea"/>
              </a:rPr>
              <a:t>scientific notation to standard notation</a:t>
            </a:r>
            <a:endParaRPr lang="en-US" altLang="en-US" sz="2000" i="0">
              <a:solidFill>
                <a:srgbClr val="000000"/>
              </a:solidFill>
              <a:ea typeface="+mn-ea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i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1905000" y="2362200"/>
            <a:ext cx="5638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e.g. </a:t>
            </a:r>
            <a:r>
              <a:rPr lang="en-US" altLang="en-US" i="0" dirty="0">
                <a:solidFill>
                  <a:srgbClr val="333399"/>
                </a:solidFill>
                <a:ea typeface="+mn-ea"/>
              </a:rPr>
              <a:t>3.82 x 10</a:t>
            </a:r>
            <a:r>
              <a:rPr lang="en-US" altLang="en-US" i="0" baseline="30000" dirty="0">
                <a:solidFill>
                  <a:srgbClr val="333399"/>
                </a:solidFill>
                <a:ea typeface="+mn-ea"/>
              </a:rPr>
              <a:t>-3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   =   0.00382</a:t>
            </a:r>
            <a:endParaRPr lang="en-US" altLang="en-US" i="0" baseline="3000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F3B477-7507-84C2-8FEE-1D167F3B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4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4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z="4000"/>
              <a:t>Scientific Notation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371600" y="4724400"/>
            <a:ext cx="7162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“</a:t>
            </a:r>
            <a:r>
              <a:rPr lang="en-US" altLang="en-US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Thumb Up / Thumb Down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” RULE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457200" y="1219200"/>
            <a:ext cx="8229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>
              <a:buFont typeface="Symbol" pitchFamily="18" charset="2"/>
              <a:buChar char="·"/>
            </a:pPr>
            <a:r>
              <a:rPr lang="en-US" altLang="en-US" i="0" dirty="0">
                <a:solidFill>
                  <a:srgbClr val="000000"/>
                </a:solidFill>
                <a:ea typeface="+mn-ea"/>
              </a:rPr>
              <a:t>Notice that if the number increases, the exponent decreases and vice versa</a:t>
            </a:r>
          </a:p>
          <a:p>
            <a:pPr lvl="2" eaLnBrk="1" hangingPunct="1">
              <a:buFont typeface="Symbol" pitchFamily="18" charset="2"/>
              <a:buNone/>
            </a:pPr>
            <a:endParaRPr lang="en-US" altLang="en-US" i="0" dirty="0">
              <a:solidFill>
                <a:srgbClr val="000000"/>
              </a:solidFill>
              <a:ea typeface="+mn-ea"/>
            </a:endParaRPr>
          </a:p>
          <a:p>
            <a:pPr lvl="2" eaLnBrk="1" hangingPunct="1">
              <a:buFont typeface="Symbol" pitchFamily="18" charset="2"/>
              <a:buChar char="·"/>
            </a:pPr>
            <a:r>
              <a:rPr lang="en-US" altLang="en-US" i="0" dirty="0">
                <a:solidFill>
                  <a:srgbClr val="000000"/>
                </a:solidFill>
                <a:ea typeface="+mn-ea"/>
              </a:rPr>
              <a:t>This is an </a:t>
            </a:r>
            <a:r>
              <a:rPr lang="en-US" altLang="en-US" b="1" i="0" dirty="0">
                <a:solidFill>
                  <a:srgbClr val="FF0000"/>
                </a:solidFill>
                <a:ea typeface="+mn-ea"/>
              </a:rPr>
              <a:t>inversely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 proportional, </a:t>
            </a:r>
            <a:r>
              <a:rPr lang="en-US" altLang="en-US" b="1" i="0" dirty="0">
                <a:solidFill>
                  <a:srgbClr val="FF0000"/>
                </a:solidFill>
                <a:ea typeface="+mn-ea"/>
              </a:rPr>
              <a:t>indirectly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 proportional </a:t>
            </a:r>
            <a:r>
              <a:rPr lang="en-US" altLang="en-US" b="1" i="0" dirty="0">
                <a:solidFill>
                  <a:srgbClr val="00B0F0"/>
                </a:solidFill>
                <a:ea typeface="+mn-ea"/>
              </a:rPr>
              <a:t>relationship</a:t>
            </a:r>
          </a:p>
          <a:p>
            <a:pPr lvl="2" eaLnBrk="1" hangingPunct="1">
              <a:buFont typeface="Symbol" pitchFamily="18" charset="2"/>
              <a:buNone/>
            </a:pPr>
            <a:endParaRPr lang="en-US" altLang="en-US" i="0" dirty="0">
              <a:solidFill>
                <a:srgbClr val="000000"/>
              </a:solidFill>
              <a:ea typeface="+mn-ea"/>
            </a:endParaRPr>
          </a:p>
          <a:p>
            <a:pPr lvl="2" eaLnBrk="1" hangingPunct="1">
              <a:buFont typeface="Symbol" pitchFamily="18" charset="2"/>
              <a:buChar char="·"/>
            </a:pPr>
            <a:r>
              <a:rPr lang="en-US" altLang="en-US" i="0" dirty="0">
                <a:solidFill>
                  <a:srgbClr val="000000"/>
                </a:solidFill>
                <a:ea typeface="+mn-ea"/>
              </a:rPr>
              <a:t>(</a:t>
            </a:r>
            <a:r>
              <a:rPr lang="en-US" altLang="en-US" dirty="0">
                <a:solidFill>
                  <a:srgbClr val="000000"/>
                </a:solidFill>
                <a:ea typeface="+mn-ea"/>
              </a:rPr>
              <a:t>many scientific laws demonstrate this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)</a:t>
            </a:r>
            <a:endParaRPr lang="en-US" altLang="en-US" sz="2000" i="0" dirty="0">
              <a:solidFill>
                <a:srgbClr val="000000"/>
              </a:solidFill>
              <a:ea typeface="+mn-ea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B81CC3-FB8B-B8F6-A41F-03C3D038F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6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z="4000"/>
              <a:t>Scientific Notation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800100" y="1600200"/>
            <a:ext cx="7162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i="0" dirty="0">
                <a:solidFill>
                  <a:srgbClr val="000000"/>
                </a:solidFill>
                <a:ea typeface="+mn-ea"/>
              </a:rPr>
              <a:t>When adding, subtracting, multiplying or dividing, one must deal with </a:t>
            </a:r>
            <a:r>
              <a:rPr lang="en-US" altLang="en-US" sz="3600" i="0" dirty="0">
                <a:solidFill>
                  <a:srgbClr val="0070C0"/>
                </a:solidFill>
                <a:ea typeface="+mn-ea"/>
              </a:rPr>
              <a:t>units</a:t>
            </a:r>
            <a:r>
              <a:rPr lang="en-US" altLang="en-US" sz="3600" i="0" dirty="0">
                <a:solidFill>
                  <a:srgbClr val="FF0000"/>
                </a:solidFill>
                <a:ea typeface="+mn-ea"/>
              </a:rPr>
              <a:t>, numbers </a:t>
            </a:r>
            <a:r>
              <a:rPr lang="en-US" altLang="en-US" sz="2800" i="0" dirty="0">
                <a:ea typeface="+mn-ea"/>
              </a:rPr>
              <a:t>and</a:t>
            </a:r>
            <a:r>
              <a:rPr lang="en-US" altLang="en-US" sz="3600" i="0" dirty="0">
                <a:solidFill>
                  <a:srgbClr val="FF0000"/>
                </a:solidFill>
                <a:ea typeface="+mn-ea"/>
              </a:rPr>
              <a:t> </a:t>
            </a:r>
            <a:r>
              <a:rPr lang="en-US" altLang="en-US" sz="3600" i="0" dirty="0">
                <a:solidFill>
                  <a:srgbClr val="00B050"/>
                </a:solidFill>
                <a:ea typeface="+mn-ea"/>
              </a:rPr>
              <a:t>exponents</a:t>
            </a:r>
            <a:r>
              <a:rPr lang="en-US" altLang="en-US" sz="3600" i="0" dirty="0">
                <a:solidFill>
                  <a:srgbClr val="FF0000"/>
                </a:solidFill>
                <a:ea typeface="+mn-ea"/>
              </a:rPr>
              <a:t> SEPARATELY </a:t>
            </a:r>
            <a:r>
              <a:rPr lang="en-US" altLang="en-US" sz="2400" i="0" dirty="0">
                <a:solidFill>
                  <a:srgbClr val="000000"/>
                </a:solidFill>
                <a:ea typeface="+mn-ea"/>
              </a:rPr>
              <a:t>… this means you cannot add a number to an exponent and vice versa.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828800" y="920817"/>
            <a:ext cx="6477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 dirty="0">
                <a:solidFill>
                  <a:srgbClr val="FF0000"/>
                </a:solidFill>
                <a:ea typeface="+mn-ea"/>
              </a:rPr>
              <a:t>Mathematical Operations</a:t>
            </a:r>
            <a:endParaRPr lang="en-US" altLang="en-US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133600" y="3879782"/>
            <a:ext cx="4343400" cy="236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sz="2400" i="0" dirty="0">
                <a:solidFill>
                  <a:srgbClr val="000000"/>
                </a:solidFill>
                <a:ea typeface="+mn-ea"/>
              </a:rPr>
              <a:t>2.3 x 10</a:t>
            </a:r>
            <a:r>
              <a:rPr lang="en-US" altLang="en-US" i="0" baseline="30000" dirty="0">
                <a:solidFill>
                  <a:srgbClr val="333399"/>
                </a:solidFill>
                <a:ea typeface="+mn-ea"/>
              </a:rPr>
              <a:t>3</a:t>
            </a:r>
            <a:r>
              <a:rPr lang="en-US" altLang="en-US" sz="2400" i="0" dirty="0">
                <a:solidFill>
                  <a:srgbClr val="000000"/>
                </a:solidFill>
                <a:ea typeface="+mn-ea"/>
              </a:rPr>
              <a:t> +  4.5 x 10</a:t>
            </a:r>
            <a:r>
              <a:rPr lang="en-US" altLang="en-US" i="0" baseline="30000" dirty="0">
                <a:solidFill>
                  <a:srgbClr val="333399"/>
                </a:solidFill>
                <a:ea typeface="+mn-ea"/>
              </a:rPr>
              <a:t>3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 </a:t>
            </a:r>
          </a:p>
          <a:p>
            <a:pPr lvl="1" eaLnBrk="1" hangingPunct="1">
              <a:buFontTx/>
              <a:buNone/>
            </a:pPr>
            <a:endParaRPr lang="en-US" altLang="en-US" sz="1200" i="0" dirty="0">
              <a:solidFill>
                <a:srgbClr val="000000"/>
              </a:solidFill>
              <a:ea typeface="+mn-ea"/>
            </a:endParaRPr>
          </a:p>
          <a:p>
            <a:pPr lvl="2" eaLnBrk="1" hangingPunct="1"/>
            <a:r>
              <a:rPr lang="en-US" altLang="en-US" sz="1600" i="0" dirty="0">
                <a:solidFill>
                  <a:srgbClr val="000000"/>
                </a:solidFill>
                <a:ea typeface="+mn-ea"/>
              </a:rPr>
              <a:t>2.3 + 4.5  = 6.8</a:t>
            </a:r>
          </a:p>
          <a:p>
            <a:pPr lvl="1" eaLnBrk="1" hangingPunct="1">
              <a:buFontTx/>
              <a:buNone/>
            </a:pPr>
            <a:endParaRPr lang="en-US" altLang="en-US" sz="1200" i="0" dirty="0">
              <a:solidFill>
                <a:srgbClr val="000000"/>
              </a:solidFill>
              <a:ea typeface="+mn-ea"/>
            </a:endParaRPr>
          </a:p>
          <a:p>
            <a:pPr lvl="2" eaLnBrk="1" hangingPunct="1"/>
            <a:r>
              <a:rPr lang="en-US" altLang="en-US" sz="1600" i="0" dirty="0">
                <a:solidFill>
                  <a:srgbClr val="000000"/>
                </a:solidFill>
                <a:ea typeface="+mn-ea"/>
              </a:rPr>
              <a:t>Exponents are the same … 10</a:t>
            </a:r>
            <a:r>
              <a:rPr lang="en-US" altLang="en-US" sz="1600" i="0" baseline="30000" dirty="0">
                <a:solidFill>
                  <a:srgbClr val="333399"/>
                </a:solidFill>
                <a:ea typeface="+mn-ea"/>
              </a:rPr>
              <a:t>3</a:t>
            </a:r>
          </a:p>
          <a:p>
            <a:pPr lvl="1" eaLnBrk="1" hangingPunct="1">
              <a:buFontTx/>
              <a:buNone/>
            </a:pPr>
            <a:endParaRPr lang="en-US" altLang="en-US" sz="1200" i="0" dirty="0">
              <a:solidFill>
                <a:srgbClr val="000000"/>
              </a:solidFill>
              <a:ea typeface="+mn-ea"/>
            </a:endParaRPr>
          </a:p>
          <a:p>
            <a:pPr lvl="2" algn="ctr" eaLnBrk="1" hangingPunct="1">
              <a:buFontTx/>
              <a:buNone/>
            </a:pPr>
            <a:r>
              <a:rPr lang="en-US" altLang="en-US" sz="3200" i="0" dirty="0">
                <a:solidFill>
                  <a:srgbClr val="000000"/>
                </a:solidFill>
                <a:ea typeface="+mn-ea"/>
              </a:rPr>
              <a:t>6.8 x 10</a:t>
            </a:r>
            <a:r>
              <a:rPr lang="en-US" altLang="en-US" sz="3200" i="0" baseline="30000" dirty="0">
                <a:solidFill>
                  <a:srgbClr val="333399"/>
                </a:solidFill>
                <a:ea typeface="+mn-ea"/>
              </a:rPr>
              <a:t>3</a:t>
            </a:r>
            <a:endParaRPr lang="en-US" altLang="en-US" sz="1600" i="0" baseline="30000" dirty="0">
              <a:solidFill>
                <a:srgbClr val="333399"/>
              </a:solidFill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791F28-8B16-93C2-1388-9B2544F8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32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74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z="4000"/>
              <a:t>Scientific Notation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066800" y="2133600"/>
            <a:ext cx="7162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i="0" dirty="0">
                <a:solidFill>
                  <a:srgbClr val="000000"/>
                </a:solidFill>
                <a:ea typeface="+mn-ea"/>
              </a:rPr>
              <a:t>When adding, subtracting, multiplying or dividing, one must deal with numbers and exponents separately … this means you cannot add a number to an exponent and vice versa.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524000" y="1219200"/>
            <a:ext cx="6477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 dirty="0">
                <a:solidFill>
                  <a:srgbClr val="FF0000"/>
                </a:solidFill>
                <a:ea typeface="+mn-ea"/>
              </a:rPr>
              <a:t>Mathematical Operations</a:t>
            </a:r>
            <a:endParaRPr lang="en-US" altLang="en-US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209800" y="3810000"/>
            <a:ext cx="4343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i="0" dirty="0">
                <a:solidFill>
                  <a:srgbClr val="000000"/>
                </a:solidFill>
                <a:ea typeface="+mn-ea"/>
              </a:rPr>
              <a:t>2.3 x 10</a:t>
            </a:r>
            <a:r>
              <a:rPr lang="en-US" altLang="en-US" i="0" baseline="30000" dirty="0">
                <a:solidFill>
                  <a:srgbClr val="333399"/>
                </a:solidFill>
                <a:ea typeface="+mn-ea"/>
              </a:rPr>
              <a:t>3</a:t>
            </a:r>
            <a:r>
              <a:rPr lang="en-US" altLang="en-US" sz="2400" i="0" dirty="0">
                <a:solidFill>
                  <a:srgbClr val="000000"/>
                </a:solidFill>
                <a:ea typeface="+mn-ea"/>
              </a:rPr>
              <a:t> +  4.5 x 10</a:t>
            </a:r>
            <a:r>
              <a:rPr lang="en-US" altLang="en-US" i="0" baseline="30000" dirty="0">
                <a:solidFill>
                  <a:srgbClr val="333399"/>
                </a:solidFill>
                <a:ea typeface="+mn-ea"/>
              </a:rPr>
              <a:t>3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 </a:t>
            </a:r>
          </a:p>
          <a:p>
            <a:pPr lvl="1" eaLnBrk="1" hangingPunct="1">
              <a:buFontTx/>
              <a:buNone/>
            </a:pPr>
            <a:endParaRPr lang="en-US" altLang="en-US" sz="1200" i="0" dirty="0">
              <a:solidFill>
                <a:srgbClr val="000000"/>
              </a:solidFill>
              <a:ea typeface="+mn-ea"/>
            </a:endParaRPr>
          </a:p>
          <a:p>
            <a:pPr lvl="2" eaLnBrk="1" hangingPunct="1"/>
            <a:r>
              <a:rPr lang="en-US" altLang="en-US" sz="1600" i="0" dirty="0">
                <a:solidFill>
                  <a:srgbClr val="000000"/>
                </a:solidFill>
                <a:ea typeface="+mn-ea"/>
              </a:rPr>
              <a:t>2.3 + 4.5  = 6.8</a:t>
            </a:r>
          </a:p>
          <a:p>
            <a:pPr lvl="1" eaLnBrk="1" hangingPunct="1">
              <a:buFontTx/>
              <a:buNone/>
            </a:pPr>
            <a:endParaRPr lang="en-US" altLang="en-US" sz="1200" i="0" dirty="0">
              <a:solidFill>
                <a:srgbClr val="000000"/>
              </a:solidFill>
              <a:ea typeface="+mn-ea"/>
            </a:endParaRPr>
          </a:p>
          <a:p>
            <a:pPr lvl="2" eaLnBrk="1" hangingPunct="1"/>
            <a:r>
              <a:rPr lang="en-US" altLang="en-US" sz="1600" i="0" dirty="0">
                <a:solidFill>
                  <a:srgbClr val="000000"/>
                </a:solidFill>
                <a:ea typeface="+mn-ea"/>
              </a:rPr>
              <a:t>Exponents are the same … 10</a:t>
            </a:r>
            <a:r>
              <a:rPr lang="en-US" altLang="en-US" sz="1600" i="0" baseline="30000" dirty="0">
                <a:solidFill>
                  <a:srgbClr val="333399"/>
                </a:solidFill>
                <a:ea typeface="+mn-ea"/>
              </a:rPr>
              <a:t>3</a:t>
            </a:r>
          </a:p>
          <a:p>
            <a:pPr lvl="1" eaLnBrk="1" hangingPunct="1">
              <a:buFontTx/>
              <a:buNone/>
            </a:pPr>
            <a:endParaRPr lang="en-US" altLang="en-US" sz="1200" i="0" dirty="0">
              <a:solidFill>
                <a:srgbClr val="000000"/>
              </a:solidFill>
              <a:ea typeface="+mn-ea"/>
            </a:endParaRPr>
          </a:p>
          <a:p>
            <a:pPr lvl="2" algn="ctr" eaLnBrk="1" hangingPunct="1">
              <a:buFontTx/>
              <a:buNone/>
            </a:pPr>
            <a:r>
              <a:rPr lang="en-US" altLang="en-US" sz="3200" i="0" dirty="0">
                <a:solidFill>
                  <a:srgbClr val="000000"/>
                </a:solidFill>
                <a:ea typeface="+mn-ea"/>
              </a:rPr>
              <a:t>6.8 x 10</a:t>
            </a:r>
            <a:r>
              <a:rPr lang="en-US" altLang="en-US" sz="3200" i="0" baseline="30000" dirty="0">
                <a:solidFill>
                  <a:srgbClr val="333399"/>
                </a:solidFill>
                <a:ea typeface="+mn-ea"/>
              </a:rPr>
              <a:t>3</a:t>
            </a:r>
            <a:endParaRPr lang="en-US" altLang="en-US" sz="1600" i="0" baseline="30000" dirty="0">
              <a:solidFill>
                <a:srgbClr val="333399"/>
              </a:solidFill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CA4C5A-64EC-78EE-74A1-C55882736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33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1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z="4000"/>
              <a:t>Scientific Notation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066800" y="19812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0" dirty="0">
                <a:solidFill>
                  <a:srgbClr val="333399"/>
                </a:solidFill>
                <a:ea typeface="+mn-ea"/>
              </a:rPr>
              <a:t>Addition</a:t>
            </a:r>
            <a:endParaRPr lang="en-US" altLang="en-US" sz="24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524000" y="1219200"/>
            <a:ext cx="6477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>
                <a:solidFill>
                  <a:srgbClr val="FF0000"/>
                </a:solidFill>
                <a:ea typeface="+mn-ea"/>
              </a:rPr>
              <a:t>Mathematical Operations</a:t>
            </a:r>
            <a:endParaRPr lang="en-US" altLang="en-US" i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1371600" y="2590800"/>
            <a:ext cx="6781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i="0" dirty="0">
                <a:solidFill>
                  <a:srgbClr val="000000"/>
                </a:solidFill>
                <a:ea typeface="+mn-ea"/>
              </a:rPr>
              <a:t>65 x 10</a:t>
            </a:r>
            <a:r>
              <a:rPr lang="en-US" altLang="en-US" i="0" baseline="30000" dirty="0">
                <a:solidFill>
                  <a:srgbClr val="333399"/>
                </a:solidFill>
                <a:ea typeface="+mn-ea"/>
              </a:rPr>
              <a:t>-1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 +  8.3 x 10</a:t>
            </a:r>
            <a:r>
              <a:rPr lang="en-US" altLang="en-US" i="0" baseline="30000" dirty="0">
                <a:solidFill>
                  <a:srgbClr val="333399"/>
                </a:solidFill>
                <a:ea typeface="+mn-ea"/>
              </a:rPr>
              <a:t>1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 </a:t>
            </a:r>
          </a:p>
          <a:p>
            <a:pPr eaLnBrk="1" hangingPunct="1">
              <a:buFontTx/>
              <a:buNone/>
            </a:pPr>
            <a:endParaRPr lang="en-US" altLang="en-US" sz="800" i="0" dirty="0">
              <a:solidFill>
                <a:srgbClr val="000000"/>
              </a:solidFill>
              <a:ea typeface="+mn-ea"/>
            </a:endParaRPr>
          </a:p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Convert numbers to a common exponent (choose the larger exponent)</a:t>
            </a:r>
          </a:p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The superscripts of the exponents must be the same to add or subtract numbers</a:t>
            </a:r>
          </a:p>
          <a:p>
            <a:pPr eaLnBrk="1" hangingPunct="1">
              <a:buFontTx/>
              <a:buNone/>
            </a:pPr>
            <a:endParaRPr lang="en-US" altLang="en-US" sz="800" i="0" dirty="0">
              <a:solidFill>
                <a:srgbClr val="000000"/>
              </a:solidFill>
              <a:ea typeface="+mn-ea"/>
            </a:endParaRPr>
          </a:p>
          <a:p>
            <a:pPr marL="914400" lvl="2" indent="0" eaLnBrk="1" hangingPunct="1">
              <a:buNone/>
            </a:pPr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0.65 x 10</a:t>
            </a:r>
            <a:r>
              <a:rPr lang="en-US" altLang="en-US" i="0" baseline="30000" dirty="0">
                <a:solidFill>
                  <a:srgbClr val="000000"/>
                </a:solidFill>
                <a:ea typeface="+mn-ea"/>
              </a:rPr>
              <a:t>1</a:t>
            </a:r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 +  8.3 x 10</a:t>
            </a:r>
            <a:r>
              <a:rPr lang="en-US" altLang="en-US" i="0" baseline="30000" dirty="0">
                <a:solidFill>
                  <a:srgbClr val="000000"/>
                </a:solidFill>
                <a:ea typeface="+mn-ea"/>
              </a:rPr>
              <a:t>1</a:t>
            </a:r>
            <a:endParaRPr lang="en-US" altLang="en-US" sz="10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4953000" y="5181600"/>
            <a:ext cx="3276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en-US" sz="3600" i="0" dirty="0">
                <a:solidFill>
                  <a:srgbClr val="000000"/>
                </a:solidFill>
                <a:ea typeface="+mn-ea"/>
              </a:rPr>
              <a:t>8.95 x 10</a:t>
            </a:r>
            <a:r>
              <a:rPr lang="en-US" altLang="en-US" sz="3600" i="0" baseline="30000" dirty="0">
                <a:solidFill>
                  <a:srgbClr val="000000"/>
                </a:solidFill>
                <a:ea typeface="+mn-ea"/>
              </a:rPr>
              <a:t>1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4267200" y="218122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i="0">
                <a:solidFill>
                  <a:srgbClr val="000000"/>
                </a:solidFill>
                <a:latin typeface="Arial" charset="0"/>
                <a:ea typeface="+mn-ea"/>
              </a:rPr>
              <a:t>  </a:t>
            </a:r>
            <a:endParaRPr lang="en-US" altLang="en-US" sz="1800" i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1447800" y="5029200"/>
            <a:ext cx="335280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altLang="en-US" sz="1800" i="0" dirty="0">
                <a:solidFill>
                  <a:srgbClr val="000000"/>
                </a:solidFill>
                <a:latin typeface="Arial" charset="0"/>
                <a:ea typeface="+mn-ea"/>
              </a:rPr>
              <a:t>  Add numbers to numbers</a:t>
            </a:r>
          </a:p>
          <a:p>
            <a:pPr eaLnBrk="1" hangingPunct="1"/>
            <a:endParaRPr lang="en-US" altLang="en-US" sz="800" i="0" dirty="0">
              <a:solidFill>
                <a:srgbClr val="000000"/>
              </a:solidFill>
              <a:latin typeface="Arial" charset="0"/>
              <a:ea typeface="+mn-ea"/>
            </a:endParaRPr>
          </a:p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latin typeface="Arial" charset="0"/>
                <a:ea typeface="+mn-ea"/>
              </a:rPr>
              <a:t>    … add 0.65 + 8.3  =  8.95</a:t>
            </a:r>
            <a:endParaRPr lang="en-US" altLang="en-US" sz="1200" i="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460B08-1052-1275-302A-CFF3D572D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2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/>
      <p:bldP spid="5018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z="4000"/>
              <a:t>Scientific Notation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1066800" y="19812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0" dirty="0">
                <a:solidFill>
                  <a:srgbClr val="333399"/>
                </a:solidFill>
                <a:ea typeface="+mn-ea"/>
              </a:rPr>
              <a:t>Subtraction</a:t>
            </a:r>
            <a:endParaRPr lang="en-US" altLang="en-US" sz="2400" i="0" dirty="0">
              <a:solidFill>
                <a:srgbClr val="333399"/>
              </a:solidFill>
              <a:ea typeface="+mn-ea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1524000" y="1219200"/>
            <a:ext cx="6477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>
                <a:solidFill>
                  <a:srgbClr val="FF0000"/>
                </a:solidFill>
                <a:ea typeface="+mn-ea"/>
              </a:rPr>
              <a:t>Mathematical Operations</a:t>
            </a:r>
            <a:endParaRPr lang="en-US" altLang="en-US" i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1371600" y="2590800"/>
            <a:ext cx="6781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i="0" dirty="0">
                <a:solidFill>
                  <a:srgbClr val="000000"/>
                </a:solidFill>
                <a:ea typeface="+mn-ea"/>
              </a:rPr>
              <a:t>47 x 10</a:t>
            </a:r>
            <a:r>
              <a:rPr lang="en-US" altLang="en-US" i="0" baseline="30000" dirty="0">
                <a:solidFill>
                  <a:srgbClr val="333399"/>
                </a:solidFill>
                <a:ea typeface="+mn-ea"/>
              </a:rPr>
              <a:t>-1</a:t>
            </a:r>
            <a:r>
              <a:rPr lang="en-US" altLang="en-US" sz="2400" i="0" dirty="0">
                <a:solidFill>
                  <a:srgbClr val="000000"/>
                </a:solidFill>
                <a:ea typeface="+mn-ea"/>
              </a:rPr>
              <a:t> -  7.1 x 10</a:t>
            </a:r>
            <a:r>
              <a:rPr lang="en-US" altLang="en-US" i="0" baseline="30000" dirty="0">
                <a:solidFill>
                  <a:srgbClr val="333399"/>
                </a:solidFill>
                <a:ea typeface="+mn-ea"/>
              </a:rPr>
              <a:t>1</a:t>
            </a:r>
            <a:endParaRPr lang="en-US" altLang="en-US" i="0" dirty="0">
              <a:solidFill>
                <a:srgbClr val="000000"/>
              </a:solidFill>
              <a:ea typeface="+mn-ea"/>
            </a:endParaRPr>
          </a:p>
          <a:p>
            <a:pPr eaLnBrk="1" hangingPunct="1">
              <a:buFontTx/>
              <a:buNone/>
            </a:pPr>
            <a:endParaRPr lang="en-US" altLang="en-US" sz="800" i="0" dirty="0">
              <a:solidFill>
                <a:srgbClr val="000000"/>
              </a:solidFill>
              <a:ea typeface="+mn-ea"/>
            </a:endParaRPr>
          </a:p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Convert numbers to a common exponent (choose the larger exponent)</a:t>
            </a:r>
          </a:p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The superscripts of the exponents must be the same to add or subtract numbers</a:t>
            </a:r>
          </a:p>
          <a:p>
            <a:pPr eaLnBrk="1" hangingPunct="1">
              <a:buFontTx/>
              <a:buNone/>
            </a:pPr>
            <a:endParaRPr lang="en-US" altLang="en-US" sz="800" i="0" dirty="0">
              <a:solidFill>
                <a:srgbClr val="000000"/>
              </a:solidFill>
              <a:ea typeface="+mn-ea"/>
            </a:endParaRPr>
          </a:p>
          <a:p>
            <a:pPr marL="914400" lvl="2" indent="0" eaLnBrk="1" hangingPunct="1">
              <a:buNone/>
            </a:pPr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0.47 x 10</a:t>
            </a:r>
            <a:r>
              <a:rPr lang="en-US" altLang="en-US" i="0" baseline="30000" dirty="0">
                <a:solidFill>
                  <a:srgbClr val="000000"/>
                </a:solidFill>
                <a:ea typeface="+mn-ea"/>
              </a:rPr>
              <a:t>1</a:t>
            </a:r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 -  7.1 x 10</a:t>
            </a:r>
            <a:r>
              <a:rPr lang="en-US" altLang="en-US" i="0" baseline="30000" dirty="0">
                <a:solidFill>
                  <a:srgbClr val="000000"/>
                </a:solidFill>
                <a:ea typeface="+mn-ea"/>
              </a:rPr>
              <a:t>1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4953000" y="5181600"/>
            <a:ext cx="3276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en-US" sz="3600" i="0" dirty="0">
                <a:solidFill>
                  <a:srgbClr val="000000"/>
                </a:solidFill>
                <a:ea typeface="+mn-ea"/>
              </a:rPr>
              <a:t>-6.63 x 10</a:t>
            </a:r>
            <a:r>
              <a:rPr lang="en-US" altLang="en-US" sz="3600" i="0" baseline="30000" dirty="0">
                <a:solidFill>
                  <a:srgbClr val="000000"/>
                </a:solidFill>
                <a:ea typeface="+mn-ea"/>
              </a:rPr>
              <a:t>1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4267200" y="218122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i="0">
                <a:solidFill>
                  <a:srgbClr val="000000"/>
                </a:solidFill>
                <a:latin typeface="Arial" charset="0"/>
                <a:ea typeface="+mn-ea"/>
              </a:rPr>
              <a:t>  </a:t>
            </a:r>
            <a:endParaRPr lang="en-US" altLang="en-US" sz="1800" i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1447800" y="5029200"/>
            <a:ext cx="373380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altLang="en-US" sz="1800" i="0" dirty="0">
                <a:solidFill>
                  <a:srgbClr val="000000"/>
                </a:solidFill>
                <a:latin typeface="Arial" charset="0"/>
                <a:ea typeface="+mn-ea"/>
              </a:rPr>
              <a:t>  Subtract numbers from numbers</a:t>
            </a:r>
          </a:p>
          <a:p>
            <a:pPr eaLnBrk="1" hangingPunct="1"/>
            <a:endParaRPr lang="en-US" altLang="en-US" sz="800" i="0" dirty="0">
              <a:solidFill>
                <a:srgbClr val="000000"/>
              </a:solidFill>
              <a:latin typeface="Arial" charset="0"/>
              <a:ea typeface="+mn-ea"/>
            </a:endParaRPr>
          </a:p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latin typeface="Arial" charset="0"/>
                <a:ea typeface="+mn-ea"/>
              </a:rPr>
              <a:t>    … subtract 0.47 - 7.1  =  -6.63</a:t>
            </a:r>
            <a:endParaRPr lang="en-US" altLang="en-US" sz="1200" i="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D4788F-0A9F-795A-8588-278D6BC1D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1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  <p:bldP spid="64518" grpId="0"/>
      <p:bldP spid="645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z="4000"/>
              <a:t>Scientific Notation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066800" y="20574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0" dirty="0">
                <a:solidFill>
                  <a:srgbClr val="333399"/>
                </a:solidFill>
                <a:ea typeface="+mn-ea"/>
              </a:rPr>
              <a:t>Multiplication</a:t>
            </a:r>
            <a:endParaRPr lang="en-US" altLang="en-US" sz="24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1524000" y="1219200"/>
            <a:ext cx="6477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>
                <a:solidFill>
                  <a:srgbClr val="FF0000"/>
                </a:solidFill>
                <a:ea typeface="+mn-ea"/>
              </a:rPr>
              <a:t>Mathematical Operations</a:t>
            </a:r>
            <a:endParaRPr lang="en-US" altLang="en-US" i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362200" y="3352800"/>
            <a:ext cx="6553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Multiply numbers by numbers</a:t>
            </a:r>
            <a:endParaRPr lang="en-US" altLang="en-US" sz="2400" i="0" dirty="0">
              <a:solidFill>
                <a:srgbClr val="000000"/>
              </a:solidFill>
              <a:ea typeface="+mn-ea"/>
            </a:endParaRPr>
          </a:p>
          <a:p>
            <a:pPr eaLnBrk="1" hangingPunct="1">
              <a:buFontTx/>
              <a:buNone/>
            </a:pPr>
            <a:endParaRPr lang="en-US" altLang="en-US" sz="1200" i="0" dirty="0">
              <a:solidFill>
                <a:srgbClr val="000000"/>
              </a:solidFill>
              <a:ea typeface="+mn-ea"/>
            </a:endParaRPr>
          </a:p>
          <a:p>
            <a:pPr marL="914400" lvl="2" indent="0" eaLnBrk="1" hangingPunct="1">
              <a:buNone/>
            </a:pPr>
            <a:r>
              <a:rPr lang="en-US" altLang="en-US" sz="1600" i="0" dirty="0">
                <a:solidFill>
                  <a:srgbClr val="000000"/>
                </a:solidFill>
                <a:ea typeface="+mn-ea"/>
              </a:rPr>
              <a:t>12 x 3  = 36</a:t>
            </a:r>
          </a:p>
          <a:p>
            <a:pPr eaLnBrk="1" hangingPunct="1">
              <a:buFontTx/>
              <a:buNone/>
            </a:pPr>
            <a:endParaRPr lang="en-US" altLang="en-US" sz="18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2362200" y="4114800"/>
            <a:ext cx="579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 i="0" dirty="0">
              <a:solidFill>
                <a:srgbClr val="000000"/>
              </a:solidFill>
              <a:ea typeface="+mn-ea"/>
            </a:endParaRPr>
          </a:p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ADD the superscripts of the exponents</a:t>
            </a:r>
          </a:p>
          <a:p>
            <a:pPr eaLnBrk="1" hangingPunct="1">
              <a:buFontTx/>
              <a:buNone/>
            </a:pPr>
            <a:endParaRPr lang="en-US" altLang="en-US" sz="900" i="0" dirty="0">
              <a:solidFill>
                <a:srgbClr val="000000"/>
              </a:solidFill>
              <a:ea typeface="+mn-ea"/>
            </a:endParaRPr>
          </a:p>
          <a:p>
            <a:pPr marL="914400" lvl="2" indent="0" eaLnBrk="1" hangingPunct="1">
              <a:buNone/>
            </a:pPr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10</a:t>
            </a:r>
            <a:r>
              <a:rPr lang="en-US" altLang="en-US" i="0" baseline="30000" dirty="0">
                <a:solidFill>
                  <a:srgbClr val="000000"/>
                </a:solidFill>
                <a:ea typeface="+mn-ea"/>
              </a:rPr>
              <a:t>-2</a:t>
            </a:r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 x  10</a:t>
            </a:r>
            <a:r>
              <a:rPr lang="en-US" altLang="en-US" i="0" baseline="30000" dirty="0">
                <a:solidFill>
                  <a:srgbClr val="000000"/>
                </a:solidFill>
                <a:ea typeface="+mn-ea"/>
              </a:rPr>
              <a:t>4 </a:t>
            </a:r>
            <a:r>
              <a:rPr lang="en-US" altLang="en-US" sz="1600" i="0" dirty="0">
                <a:solidFill>
                  <a:srgbClr val="000000"/>
                </a:solidFill>
                <a:ea typeface="+mn-ea"/>
              </a:rPr>
              <a:t>… add (-2) + 4  = 2  …  =  </a:t>
            </a:r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10</a:t>
            </a:r>
            <a:r>
              <a:rPr lang="en-US" altLang="en-US" i="0" baseline="30000" dirty="0">
                <a:solidFill>
                  <a:srgbClr val="000000"/>
                </a:solidFill>
                <a:ea typeface="+mn-ea"/>
              </a:rPr>
              <a:t>2</a:t>
            </a: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1676400" y="2743200"/>
            <a:ext cx="5791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400" i="0" dirty="0">
                <a:solidFill>
                  <a:srgbClr val="000000"/>
                </a:solidFill>
                <a:ea typeface="+mn-ea"/>
              </a:rPr>
              <a:t>12 x 10</a:t>
            </a:r>
            <a:r>
              <a:rPr lang="en-US" altLang="en-US" i="0" baseline="30000" dirty="0">
                <a:solidFill>
                  <a:srgbClr val="333399"/>
                </a:solidFill>
                <a:ea typeface="+mn-ea"/>
              </a:rPr>
              <a:t>-2</a:t>
            </a:r>
            <a:r>
              <a:rPr lang="en-US" altLang="en-US" sz="2400" i="0" dirty="0">
                <a:solidFill>
                  <a:srgbClr val="000000"/>
                </a:solidFill>
                <a:ea typeface="+mn-ea"/>
              </a:rPr>
              <a:t>  x   3 x 10</a:t>
            </a:r>
            <a:r>
              <a:rPr lang="en-US" altLang="en-US" i="0" baseline="30000" dirty="0">
                <a:solidFill>
                  <a:srgbClr val="333399"/>
                </a:solidFill>
                <a:ea typeface="+mn-ea"/>
              </a:rPr>
              <a:t>4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 </a:t>
            </a:r>
          </a:p>
          <a:p>
            <a:pPr lvl="1" eaLnBrk="1" hangingPunct="1">
              <a:buFontTx/>
              <a:buNone/>
            </a:pPr>
            <a:endParaRPr lang="en-US" altLang="en-US" sz="8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1981200" y="5029200"/>
            <a:ext cx="2971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 i="0" dirty="0">
              <a:solidFill>
                <a:srgbClr val="000000"/>
              </a:solidFill>
              <a:ea typeface="+mn-ea"/>
            </a:endParaRPr>
          </a:p>
          <a:p>
            <a:pPr marL="457200" lvl="1" indent="0" eaLnBrk="1" hangingPunct="1">
              <a:buNone/>
            </a:pPr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36 x 10</a:t>
            </a:r>
            <a:r>
              <a:rPr lang="en-US" altLang="en-US" sz="1800" i="0" baseline="30000" dirty="0">
                <a:solidFill>
                  <a:srgbClr val="000000"/>
                </a:solidFill>
                <a:ea typeface="+mn-ea"/>
              </a:rPr>
              <a:t>2   </a:t>
            </a:r>
          </a:p>
          <a:p>
            <a:pPr marL="457200" lvl="1" indent="0" eaLnBrk="1" hangingPunct="1">
              <a:buNone/>
            </a:pPr>
            <a:r>
              <a:rPr lang="en-US" altLang="en-US" sz="2400" i="0" dirty="0">
                <a:solidFill>
                  <a:srgbClr val="000000"/>
                </a:solidFill>
                <a:ea typeface="+mn-ea"/>
              </a:rPr>
              <a:t>3.6 x 10</a:t>
            </a:r>
            <a:r>
              <a:rPr lang="en-US" altLang="en-US" sz="2400" i="0" baseline="30000" dirty="0">
                <a:solidFill>
                  <a:srgbClr val="000000"/>
                </a:solidFill>
                <a:ea typeface="+mn-ea"/>
              </a:rPr>
              <a:t>3</a:t>
            </a:r>
            <a:r>
              <a:rPr lang="en-US" altLang="en-US" sz="1800" i="0" baseline="30000" dirty="0">
                <a:solidFill>
                  <a:srgbClr val="000000"/>
                </a:solidFill>
                <a:ea typeface="+mn-ea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2BDF00-2A8E-F96C-662A-7E21759D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36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7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z="4000"/>
              <a:t>Scientific Notation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066800" y="20574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0" dirty="0">
                <a:solidFill>
                  <a:srgbClr val="333399"/>
                </a:solidFill>
                <a:ea typeface="+mn-ea"/>
              </a:rPr>
              <a:t>Division</a:t>
            </a:r>
            <a:endParaRPr lang="en-US" altLang="en-US" sz="24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524000" y="1219200"/>
            <a:ext cx="6477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>
                <a:solidFill>
                  <a:srgbClr val="FF0000"/>
                </a:solidFill>
                <a:ea typeface="+mn-ea"/>
              </a:rPr>
              <a:t>Mathematical Operations</a:t>
            </a:r>
            <a:endParaRPr lang="en-US" altLang="en-US" i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2362200" y="3352800"/>
            <a:ext cx="6553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Divide numbers by numbers</a:t>
            </a:r>
            <a:endParaRPr lang="en-US" altLang="en-US" sz="2400" i="0" dirty="0">
              <a:solidFill>
                <a:srgbClr val="000000"/>
              </a:solidFill>
              <a:ea typeface="+mn-ea"/>
            </a:endParaRPr>
          </a:p>
          <a:p>
            <a:pPr eaLnBrk="1" hangingPunct="1">
              <a:buFontTx/>
              <a:buNone/>
            </a:pPr>
            <a:endParaRPr lang="en-US" altLang="en-US" sz="1200" i="0" dirty="0">
              <a:solidFill>
                <a:srgbClr val="000000"/>
              </a:solidFill>
              <a:ea typeface="+mn-ea"/>
            </a:endParaRPr>
          </a:p>
          <a:p>
            <a:pPr marL="914400" lvl="2" indent="0" eaLnBrk="1" hangingPunct="1">
              <a:buNone/>
            </a:pPr>
            <a:r>
              <a:rPr lang="en-US" altLang="en-US" sz="1600" i="0" dirty="0">
                <a:solidFill>
                  <a:srgbClr val="000000"/>
                </a:solidFill>
                <a:ea typeface="+mn-ea"/>
              </a:rPr>
              <a:t>9  /  3  =  3</a:t>
            </a:r>
          </a:p>
          <a:p>
            <a:pPr eaLnBrk="1" hangingPunct="1">
              <a:buFontTx/>
              <a:buNone/>
            </a:pPr>
            <a:endParaRPr lang="en-US" altLang="en-US" sz="18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2362200" y="4114800"/>
            <a:ext cx="6019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 i="0" dirty="0">
              <a:solidFill>
                <a:srgbClr val="000000"/>
              </a:solidFill>
              <a:ea typeface="+mn-ea"/>
            </a:endParaRPr>
          </a:p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SUBTRACT the superscripts of the exponents</a:t>
            </a:r>
          </a:p>
          <a:p>
            <a:pPr eaLnBrk="1" hangingPunct="1">
              <a:buFontTx/>
              <a:buNone/>
            </a:pPr>
            <a:endParaRPr lang="en-US" altLang="en-US" sz="900" i="0" dirty="0">
              <a:solidFill>
                <a:srgbClr val="000000"/>
              </a:solidFill>
              <a:ea typeface="+mn-ea"/>
            </a:endParaRPr>
          </a:p>
          <a:p>
            <a:pPr marL="914400" lvl="2" indent="0" eaLnBrk="1" hangingPunct="1">
              <a:buNone/>
            </a:pPr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10</a:t>
            </a:r>
            <a:r>
              <a:rPr lang="en-US" altLang="en-US" i="0" baseline="30000" dirty="0">
                <a:solidFill>
                  <a:srgbClr val="000000"/>
                </a:solidFill>
                <a:ea typeface="+mn-ea"/>
              </a:rPr>
              <a:t>4</a:t>
            </a:r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 x  10</a:t>
            </a:r>
            <a:r>
              <a:rPr lang="en-US" altLang="en-US" i="0" baseline="30000" dirty="0">
                <a:solidFill>
                  <a:srgbClr val="000000"/>
                </a:solidFill>
                <a:ea typeface="+mn-ea"/>
              </a:rPr>
              <a:t>-2 </a:t>
            </a:r>
            <a:r>
              <a:rPr lang="en-US" altLang="en-US" sz="1600" i="0" dirty="0">
                <a:solidFill>
                  <a:srgbClr val="000000"/>
                </a:solidFill>
                <a:ea typeface="+mn-ea"/>
              </a:rPr>
              <a:t>… subtract …  4 - (-2)  =  6 … =  </a:t>
            </a:r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10</a:t>
            </a:r>
            <a:r>
              <a:rPr lang="en-US" altLang="en-US" i="0" baseline="30000" dirty="0">
                <a:solidFill>
                  <a:srgbClr val="000000"/>
                </a:solidFill>
                <a:ea typeface="+mn-ea"/>
              </a:rPr>
              <a:t>6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1676400" y="2590800"/>
            <a:ext cx="5791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400" i="0" dirty="0">
                <a:solidFill>
                  <a:srgbClr val="000000"/>
                </a:solidFill>
                <a:ea typeface="+mn-ea"/>
              </a:rPr>
              <a:t>9 x 10</a:t>
            </a:r>
            <a:r>
              <a:rPr lang="en-US" altLang="en-US" i="0" baseline="30000" dirty="0">
                <a:solidFill>
                  <a:srgbClr val="333399"/>
                </a:solidFill>
                <a:ea typeface="+mn-ea"/>
              </a:rPr>
              <a:t>4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 </a:t>
            </a:r>
            <a:r>
              <a:rPr lang="en-US" altLang="en-US" sz="2400" i="0" dirty="0">
                <a:solidFill>
                  <a:srgbClr val="000000"/>
                </a:solidFill>
                <a:ea typeface="+mn-ea"/>
              </a:rPr>
              <a:t>/  3 x 10</a:t>
            </a:r>
            <a:r>
              <a:rPr lang="en-US" altLang="en-US" i="0" baseline="30000" dirty="0">
                <a:solidFill>
                  <a:srgbClr val="333399"/>
                </a:solidFill>
                <a:ea typeface="+mn-ea"/>
              </a:rPr>
              <a:t>-2</a:t>
            </a:r>
            <a:r>
              <a:rPr lang="en-US" altLang="en-US" sz="2400" i="0" dirty="0">
                <a:solidFill>
                  <a:srgbClr val="000000"/>
                </a:solidFill>
                <a:ea typeface="+mn-ea"/>
              </a:rPr>
              <a:t> </a:t>
            </a:r>
            <a:endParaRPr lang="en-US" altLang="en-US" i="0" dirty="0">
              <a:solidFill>
                <a:srgbClr val="000000"/>
              </a:solidFill>
              <a:ea typeface="+mn-ea"/>
            </a:endParaRPr>
          </a:p>
          <a:p>
            <a:pPr lvl="1" eaLnBrk="1" hangingPunct="1">
              <a:buFontTx/>
              <a:buNone/>
            </a:pPr>
            <a:endParaRPr lang="en-US" altLang="en-US" sz="8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2438400" y="5334000"/>
            <a:ext cx="2133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800" i="0" dirty="0">
                <a:solidFill>
                  <a:srgbClr val="000000"/>
                </a:solidFill>
                <a:ea typeface="+mn-ea"/>
              </a:rPr>
              <a:t>3 x 10</a:t>
            </a:r>
            <a:r>
              <a:rPr lang="en-US" altLang="en-US" sz="2800" i="0" baseline="30000" dirty="0">
                <a:solidFill>
                  <a:srgbClr val="000000"/>
                </a:solidFill>
                <a:ea typeface="+mn-ea"/>
              </a:rPr>
              <a:t>6</a:t>
            </a:r>
            <a:r>
              <a:rPr lang="en-US" altLang="en-US" sz="2000" i="0" baseline="30000" dirty="0">
                <a:solidFill>
                  <a:srgbClr val="000000"/>
                </a:solidFill>
                <a:ea typeface="+mn-ea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3D8B9B-F913-8304-B13B-E8B3CEFD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37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65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71" grpId="0"/>
      <p:bldP spid="6247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13" descr="CHEM12_cust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71450"/>
            <a:ext cx="717391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4" descr="CHEM12_thumbn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27952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BB7A7669-A3D4-436C-B92A-C3FC5CE8D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28800"/>
            <a:ext cx="8534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800" i="0" dirty="0">
                <a:solidFill>
                  <a:srgbClr val="333399"/>
                </a:solidFill>
                <a:ea typeface="+mn-ea"/>
              </a:rPr>
              <a:t>Scientific Notation: Adding &amp; Subtracting (1:22)</a:t>
            </a:r>
          </a:p>
          <a:p>
            <a:pPr marL="0" indent="0" eaLnBrk="1" hangingPunct="1">
              <a:buNone/>
            </a:pPr>
            <a:r>
              <a:rPr lang="en-US" altLang="en-US" sz="2800" i="0" dirty="0">
                <a:solidFill>
                  <a:srgbClr val="333399"/>
                </a:solidFill>
                <a:ea typeface="+mn-ea"/>
                <a:hlinkClick r:id="rId5"/>
              </a:rPr>
              <a:t>https://screencast-o-matic.com/watch/cFQjFhq5cA</a:t>
            </a:r>
            <a:r>
              <a:rPr lang="en-US" altLang="en-US" sz="2800" i="0" dirty="0">
                <a:solidFill>
                  <a:srgbClr val="333399"/>
                </a:solidFill>
                <a:ea typeface="+mn-ea"/>
              </a:rPr>
              <a:t> </a:t>
            </a:r>
          </a:p>
          <a:p>
            <a:pPr marL="0" indent="0" eaLnBrk="1" hangingPunct="1">
              <a:buNone/>
            </a:pPr>
            <a:endParaRPr lang="en-US" altLang="en-US" sz="2800" i="0" dirty="0">
              <a:solidFill>
                <a:srgbClr val="333399"/>
              </a:solidFill>
              <a:ea typeface="+mn-ea"/>
            </a:endParaRPr>
          </a:p>
          <a:p>
            <a:pPr marL="0" indent="0" eaLnBrk="1" hangingPunct="1">
              <a:buNone/>
            </a:pPr>
            <a:endParaRPr lang="en-US" altLang="en-US" sz="2800" i="0" dirty="0">
              <a:solidFill>
                <a:srgbClr val="333399"/>
              </a:solidFill>
              <a:ea typeface="+mn-ea"/>
            </a:endParaRPr>
          </a:p>
          <a:p>
            <a:pPr marL="0" indent="0" eaLnBrk="1" hangingPunct="1">
              <a:buNone/>
            </a:pPr>
            <a:r>
              <a:rPr lang="en-US" altLang="en-US" sz="2800" i="0" dirty="0">
                <a:solidFill>
                  <a:srgbClr val="333399"/>
                </a:solidFill>
              </a:rPr>
              <a:t>Scientific Notation: Multiplying &amp; Dividing (0:58)</a:t>
            </a:r>
          </a:p>
          <a:p>
            <a:pPr marL="0" indent="0" eaLnBrk="1" hangingPunct="1">
              <a:buNone/>
            </a:pPr>
            <a:r>
              <a:rPr lang="en-US" altLang="en-US" sz="2800" i="0" dirty="0">
                <a:solidFill>
                  <a:srgbClr val="333399"/>
                </a:solidFill>
                <a:ea typeface="+mn-ea"/>
                <a:hlinkClick r:id="rId6"/>
              </a:rPr>
              <a:t>https://screencast-o-matic.com/watch/cFQjFoq5V2</a:t>
            </a:r>
            <a:r>
              <a:rPr lang="en-US" altLang="en-US" sz="2800" i="0" dirty="0">
                <a:solidFill>
                  <a:srgbClr val="333399"/>
                </a:solidFill>
                <a:ea typeface="+mn-ea"/>
              </a:rPr>
              <a:t> </a:t>
            </a:r>
          </a:p>
          <a:p>
            <a:pPr marL="0" indent="0" eaLnBrk="1" hangingPunct="1">
              <a:buNone/>
            </a:pPr>
            <a:endParaRPr lang="en-US" altLang="en-US" sz="24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05B5D2-C3E6-1E22-694C-BE30284B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38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83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tx1"/>
          </a:solidFill>
        </p:spPr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</a:rPr>
              <a:t>Uncertainty in Measurement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990600" y="3352800"/>
            <a:ext cx="7162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i="0" dirty="0">
                <a:solidFill>
                  <a:srgbClr val="333399"/>
                </a:solidFill>
                <a:ea typeface="+mn-ea"/>
              </a:rPr>
              <a:t>We certainly want our dentists, doctors, mechanics, pharmacists, nurses, chefs, and other service providers to be accurate and precise in their care.</a:t>
            </a:r>
            <a:endParaRPr lang="en-US" altLang="en-US" sz="24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914400" y="1447800"/>
            <a:ext cx="7772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0" dirty="0">
                <a:solidFill>
                  <a:srgbClr val="000000"/>
                </a:solidFill>
                <a:ea typeface="+mn-ea"/>
              </a:rPr>
              <a:t>Uncertainty in measurement depends on the skill and carefulness of the </a:t>
            </a:r>
            <a:r>
              <a:rPr lang="en-US" altLang="en-US" sz="2800" i="0" u="sng" dirty="0">
                <a:solidFill>
                  <a:srgbClr val="333399"/>
                </a:solidFill>
                <a:ea typeface="+mn-ea"/>
              </a:rPr>
              <a:t>person</a:t>
            </a:r>
            <a:r>
              <a:rPr lang="en-US" altLang="en-US" sz="2800" i="0" dirty="0">
                <a:solidFill>
                  <a:srgbClr val="000000"/>
                </a:solidFill>
                <a:ea typeface="+mn-ea"/>
              </a:rPr>
              <a:t> and the limitations of the </a:t>
            </a:r>
            <a:r>
              <a:rPr lang="en-US" altLang="en-US" sz="2800" i="0" u="sng" dirty="0">
                <a:solidFill>
                  <a:srgbClr val="333399"/>
                </a:solidFill>
                <a:ea typeface="+mn-ea"/>
              </a:rPr>
              <a:t>instruments</a:t>
            </a:r>
            <a:r>
              <a:rPr lang="en-US" altLang="en-US" sz="2800" i="0" dirty="0">
                <a:solidFill>
                  <a:srgbClr val="333399"/>
                </a:solidFill>
                <a:ea typeface="+mn-ea"/>
              </a:rPr>
              <a:t>.</a:t>
            </a:r>
            <a:endParaRPr lang="en-US" altLang="en-US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AD798F-A5C9-E972-552C-08DE4BF14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39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  <p:bldP spid="829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Click on the link for an overview of the chapter: (2:55)</a:t>
            </a:r>
          </a:p>
          <a:p>
            <a:pPr marL="0" indent="0">
              <a:buNone/>
            </a:pPr>
            <a:r>
              <a:rPr lang="en-US" dirty="0"/>
              <a:t> </a:t>
            </a:r>
            <a:endParaRPr lang="en-US" sz="3200" dirty="0"/>
          </a:p>
          <a:p>
            <a:pPr marL="0" indent="0">
              <a:buNone/>
            </a:pPr>
            <a:r>
              <a:rPr lang="en-US" sz="2400" u="sng" dirty="0"/>
              <a:t>https://screencast-o-matic.com/watch/cFQbqeqM8v </a:t>
            </a:r>
            <a:r>
              <a:rPr lang="en-US" sz="3200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76200"/>
            <a:ext cx="35052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Measurement Intro</a:t>
            </a:r>
          </a:p>
        </p:txBody>
      </p:sp>
    </p:spTree>
    <p:extLst>
      <p:ext uri="{BB962C8B-B14F-4D97-AF65-F5344CB8AC3E}">
        <p14:creationId xmlns:p14="http://schemas.microsoft.com/office/powerpoint/2010/main" val="16393273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Uncertainty in Measurement</a:t>
            </a:r>
          </a:p>
        </p:txBody>
      </p:sp>
      <p:pic>
        <p:nvPicPr>
          <p:cNvPr id="81923" name="Picture 3" descr="why be precise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14400"/>
            <a:ext cx="5334000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4" name="WordArt 4"/>
          <p:cNvSpPr>
            <a:spLocks noChangeArrowheads="1" noChangeShapeType="1" noTextEdit="1"/>
          </p:cNvSpPr>
          <p:nvPr/>
        </p:nvSpPr>
        <p:spPr bwMode="auto">
          <a:xfrm>
            <a:off x="304800" y="2819400"/>
            <a:ext cx="3124200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1" hangingPunct="1"/>
            <a:r>
              <a:rPr lang="en-US" sz="3600" i="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+mn-ea"/>
              </a:rPr>
              <a:t>Why be precise?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B0EEA9-226A-16AE-D65A-EF071CF5C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40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130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7225" y="1441450"/>
            <a:ext cx="7772400" cy="8636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400" dirty="0"/>
              <a:t>Darts on a dartboard illustrate the difference between accuracy and precision.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title"/>
          </p:nvPr>
        </p:nvSpPr>
        <p:spPr>
          <a:xfrm>
            <a:off x="6324600" y="76200"/>
            <a:ext cx="27432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200"/>
              <a:t>Accuracy, Precision, and Error</a:t>
            </a: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665163" y="839788"/>
            <a:ext cx="541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i="0" dirty="0">
                <a:solidFill>
                  <a:srgbClr val="658B92"/>
                </a:solidFill>
              </a:rPr>
              <a:t>Accuracy and Precision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65163" y="5246688"/>
            <a:ext cx="8001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The closeness of a dart to the bull’s-eye corresponds to the degree of accuracy. The closeness of several darts to one another corresponds to the degree of precision.</a:t>
            </a:r>
          </a:p>
        </p:txBody>
      </p:sp>
      <p:pic>
        <p:nvPicPr>
          <p:cNvPr id="41991" name="Picture 7" descr="0132525763_A06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31951"/>
            <a:ext cx="6172200" cy="42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1066800" y="4327525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0" dirty="0">
                <a:solidFill>
                  <a:srgbClr val="000000"/>
                </a:solidFill>
              </a:rPr>
              <a:t>Good Accuracy, Good Precision</a:t>
            </a:r>
          </a:p>
        </p:txBody>
      </p:sp>
      <p:sp>
        <p:nvSpPr>
          <p:cNvPr id="41993" name="Rectangle 10"/>
          <p:cNvSpPr>
            <a:spLocks noChangeArrowheads="1"/>
          </p:cNvSpPr>
          <p:nvPr/>
        </p:nvSpPr>
        <p:spPr bwMode="auto">
          <a:xfrm>
            <a:off x="3429000" y="4343400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0">
                <a:solidFill>
                  <a:srgbClr val="000000"/>
                </a:solidFill>
              </a:rPr>
              <a:t>Poor Accuracy, Good Precision </a:t>
            </a:r>
          </a:p>
        </p:txBody>
      </p:sp>
      <p:sp>
        <p:nvSpPr>
          <p:cNvPr id="41994" name="Rectangle 11"/>
          <p:cNvSpPr>
            <a:spLocks noChangeArrowheads="1"/>
          </p:cNvSpPr>
          <p:nvPr/>
        </p:nvSpPr>
        <p:spPr bwMode="auto">
          <a:xfrm>
            <a:off x="5791200" y="4343400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0">
                <a:solidFill>
                  <a:srgbClr val="000000"/>
                </a:solidFill>
              </a:rPr>
              <a:t>Poor Accuracy, Poor Precision </a:t>
            </a:r>
          </a:p>
        </p:txBody>
      </p:sp>
    </p:spTree>
    <p:extLst>
      <p:ext uri="{BB962C8B-B14F-4D97-AF65-F5344CB8AC3E}">
        <p14:creationId xmlns:p14="http://schemas.microsoft.com/office/powerpoint/2010/main" val="179014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  <p:bldP spid="41990" grpId="0"/>
      <p:bldP spid="41992" grpId="0"/>
      <p:bldP spid="41993" grpId="0"/>
      <p:bldP spid="4199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7225" y="1524000"/>
            <a:ext cx="7772400" cy="44958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B54C8C"/>
                </a:solidFill>
              </a:rPr>
              <a:t>Example:  </a:t>
            </a:r>
            <a:r>
              <a:rPr lang="en-US" altLang="en-US" sz="2400" dirty="0" err="1">
                <a:solidFill>
                  <a:srgbClr val="B54C8C"/>
                </a:solidFill>
              </a:rPr>
              <a:t>TroubleShooting</a:t>
            </a:r>
            <a:r>
              <a:rPr lang="en-US" altLang="en-US" sz="2400" dirty="0">
                <a:solidFill>
                  <a:srgbClr val="B54C8C"/>
                </a:solidFill>
              </a:rPr>
              <a:t> and Q &amp; A’s</a:t>
            </a:r>
          </a:p>
          <a:p>
            <a:pPr indent="-1588">
              <a:spcBef>
                <a:spcPts val="1200"/>
              </a:spcBef>
              <a:buFontTx/>
              <a:buNone/>
            </a:pPr>
            <a:r>
              <a:rPr lang="en-US" sz="2400" dirty="0"/>
              <a:t>Troubleshooting is the identification or diagnosis of "trouble" in a system based on a lack of accuracy and/or precision.</a:t>
            </a:r>
          </a:p>
          <a:p>
            <a:pPr marL="1487488" indent="-1487488">
              <a:spcBef>
                <a:spcPts val="18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Precision</a:t>
            </a:r>
            <a:r>
              <a:rPr lang="en-US" altLang="en-US" sz="2400" dirty="0">
                <a:solidFill>
                  <a:srgbClr val="000000"/>
                </a:solidFill>
              </a:rPr>
              <a:t>:  deals with ‘common’ errors or failures (experienced repeatedly); “trends”. </a:t>
            </a:r>
          </a:p>
          <a:p>
            <a:pPr marL="1487488" indent="-1487488">
              <a:spcBef>
                <a:spcPts val="600"/>
              </a:spcBef>
              <a:buFontTx/>
              <a:buNone/>
            </a:pP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 Students forgot to put units on their measurements, lowering the average grade on the test.</a:t>
            </a:r>
          </a:p>
          <a:p>
            <a:pPr marL="1487488" indent="-1487488">
              <a:spcBef>
                <a:spcPts val="180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Accuracy</a:t>
            </a:r>
            <a:r>
              <a:rPr lang="en-US" altLang="en-US" sz="2400" dirty="0">
                <a:solidFill>
                  <a:srgbClr val="000000"/>
                </a:solidFill>
              </a:rPr>
              <a:t>: deals with “mistakes” in the system. </a:t>
            </a:r>
          </a:p>
          <a:p>
            <a:pPr marL="1487488" indent="-1487488">
              <a:spcBef>
                <a:spcPts val="600"/>
              </a:spcBef>
              <a:buFontTx/>
              <a:buNone/>
            </a:pP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 A student misread the question and got it incorrect.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title"/>
          </p:nvPr>
        </p:nvSpPr>
        <p:spPr>
          <a:xfrm>
            <a:off x="6324600" y="76200"/>
            <a:ext cx="27432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200"/>
              <a:t>Accuracy, Precision, and Error</a:t>
            </a: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665163" y="852488"/>
            <a:ext cx="541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i="0" dirty="0">
                <a:solidFill>
                  <a:srgbClr val="658B92"/>
                </a:solidFill>
              </a:rPr>
              <a:t>Accuracy and Precision</a:t>
            </a:r>
          </a:p>
        </p:txBody>
      </p:sp>
    </p:spTree>
    <p:extLst>
      <p:ext uri="{BB962C8B-B14F-4D97-AF65-F5344CB8AC3E}">
        <p14:creationId xmlns:p14="http://schemas.microsoft.com/office/powerpoint/2010/main" val="57126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Uncertainty in Measurement</a:t>
            </a: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990600" y="1752600"/>
            <a:ext cx="7543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Usually refers to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instrumentation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Indicates the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reliability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reproducibility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or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consistency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of a measurement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  <a:t>Example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  <a:p>
            <a:pPr marL="2057400" marR="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The following measurements on a thermometer  [91 C, 91.0 C]. </a:t>
            </a:r>
          </a:p>
          <a:p>
            <a:pPr marL="2057400" marR="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Notice that 91.0 C is more precise than 91 C because of the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  <a:t>decimal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.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914400" y="1143000"/>
            <a:ext cx="2286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Precision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594A9E1-ECC7-470A-A59D-CB06AD9ED1FE}"/>
              </a:ext>
            </a:extLst>
          </p:cNvPr>
          <p:cNvSpPr txBox="1">
            <a:spLocks/>
          </p:cNvSpPr>
          <p:nvPr/>
        </p:nvSpPr>
        <p:spPr>
          <a:xfrm>
            <a:off x="8610600" y="6477000"/>
            <a:ext cx="457200" cy="3317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A873E6-185F-4164-99EA-F7A6EC4F8BE6}" type="slidenum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72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Uncertainty in Measurement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990600" y="17526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Usually refers to </a:t>
            </a:r>
            <a:r>
              <a:rPr lang="en-US" altLang="en-US" i="0" dirty="0">
                <a:solidFill>
                  <a:srgbClr val="333399"/>
                </a:solidFill>
                <a:ea typeface="+mn-ea"/>
              </a:rPr>
              <a:t>instrumentation</a:t>
            </a:r>
            <a:endParaRPr lang="en-US" altLang="en-US" sz="18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914400" y="1143000"/>
            <a:ext cx="2286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>
                <a:solidFill>
                  <a:srgbClr val="FF0000"/>
                </a:solidFill>
                <a:ea typeface="+mn-ea"/>
              </a:rPr>
              <a:t>Precision</a:t>
            </a:r>
            <a:endParaRPr lang="en-US" altLang="en-US" i="0">
              <a:solidFill>
                <a:srgbClr val="000000"/>
              </a:solidFill>
              <a:ea typeface="+mn-ea"/>
            </a:endParaRPr>
          </a:p>
        </p:txBody>
      </p:sp>
      <p:pic>
        <p:nvPicPr>
          <p:cNvPr id="91141" name="Picture 5" descr="precision b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3505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4800600" y="2743200"/>
            <a:ext cx="3657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endParaRPr lang="en-US" altLang="en-US" sz="1800" i="0">
              <a:solidFill>
                <a:srgbClr val="000000"/>
              </a:solidFill>
              <a:ea typeface="+mn-ea"/>
            </a:endParaRP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4648200" y="2362200"/>
            <a:ext cx="373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Measure the bug to the left using the most precise unit on the centimeter ruler</a:t>
            </a:r>
          </a:p>
          <a:p>
            <a:pPr eaLnBrk="1" hangingPunct="1">
              <a:buFontTx/>
              <a:buNone/>
            </a:pPr>
            <a:endParaRPr lang="en-US" altLang="en-US" sz="400" i="0" dirty="0">
              <a:solidFill>
                <a:srgbClr val="000000"/>
              </a:solidFill>
              <a:ea typeface="+mn-ea"/>
            </a:endParaRPr>
          </a:p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The bug is more than 1 cm, but less than 2 cm</a:t>
            </a:r>
          </a:p>
          <a:p>
            <a:pPr eaLnBrk="1" hangingPunct="1">
              <a:buFontTx/>
              <a:buNone/>
            </a:pPr>
            <a:endParaRPr lang="en-US" altLang="en-US" sz="400" i="0" dirty="0">
              <a:solidFill>
                <a:srgbClr val="000000"/>
              </a:solidFill>
              <a:ea typeface="+mn-ea"/>
            </a:endParaRPr>
          </a:p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There are millimeters calibrations as well (more than 5 but less than 6 mm)</a:t>
            </a:r>
          </a:p>
          <a:p>
            <a:pPr eaLnBrk="1" hangingPunct="1">
              <a:buFontTx/>
              <a:buNone/>
            </a:pPr>
            <a:endParaRPr lang="en-US" altLang="en-US" sz="400" i="0" dirty="0">
              <a:solidFill>
                <a:srgbClr val="000000"/>
              </a:solidFill>
              <a:ea typeface="+mn-ea"/>
            </a:endParaRPr>
          </a:p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We can </a:t>
            </a:r>
            <a:r>
              <a:rPr lang="en-US" altLang="en-US" sz="18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ESTIMATE</a:t>
            </a:r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 once between the 5th and 6th mm …</a:t>
            </a:r>
          </a:p>
          <a:p>
            <a:pPr eaLnBrk="1" hangingPunct="1">
              <a:buFontTx/>
              <a:buNone/>
            </a:pPr>
            <a:endParaRPr lang="en-US" altLang="en-US" sz="400" i="0" dirty="0">
              <a:solidFill>
                <a:srgbClr val="000000"/>
              </a:solidFill>
              <a:ea typeface="+mn-ea"/>
            </a:endParaRPr>
          </a:p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The bug is </a:t>
            </a:r>
            <a:r>
              <a:rPr lang="en-US" altLang="en-US" sz="1800" i="0" u="sng" dirty="0">
                <a:solidFill>
                  <a:srgbClr val="000000"/>
                </a:solidFill>
                <a:ea typeface="+mn-ea"/>
              </a:rPr>
              <a:t>1.54 cm</a:t>
            </a:r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 long</a:t>
            </a: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914400" y="2362200"/>
            <a:ext cx="2438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i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91145" name="Line 9"/>
          <p:cNvSpPr>
            <a:spLocks noChangeShapeType="1"/>
          </p:cNvSpPr>
          <p:nvPr/>
        </p:nvSpPr>
        <p:spPr bwMode="auto">
          <a:xfrm flipH="1">
            <a:off x="4038600" y="35052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i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 flipH="1">
            <a:off x="3733800" y="42672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i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 flipH="1" flipV="1">
            <a:off x="3657600" y="5029200"/>
            <a:ext cx="990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i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738B90-8847-19EB-E2A9-0CD6C7BF4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44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1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  <p:bldP spid="91145" grpId="0" animBg="1"/>
      <p:bldP spid="91146" grpId="0" animBg="1"/>
      <p:bldP spid="9114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Uncertainty in Measurement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762000" y="1752600"/>
            <a:ext cx="7772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en-US" altLang="en-US" sz="2000" i="0" dirty="0">
                <a:solidFill>
                  <a:srgbClr val="000000"/>
                </a:solidFill>
                <a:ea typeface="+mn-ea"/>
              </a:rPr>
              <a:t>Usually refers to </a:t>
            </a:r>
            <a:r>
              <a:rPr lang="en-US" altLang="en-US" sz="2000" i="0" dirty="0">
                <a:solidFill>
                  <a:srgbClr val="333399"/>
                </a:solidFill>
                <a:ea typeface="+mn-ea"/>
              </a:rPr>
              <a:t>people</a:t>
            </a:r>
            <a:r>
              <a:rPr lang="en-US" altLang="en-US" sz="2000" i="0" dirty="0">
                <a:solidFill>
                  <a:srgbClr val="000000"/>
                </a:solidFill>
                <a:ea typeface="+mn-ea"/>
              </a:rPr>
              <a:t> and inaccurate measuring OR to an </a:t>
            </a:r>
            <a:r>
              <a:rPr lang="en-US" altLang="en-US" sz="2000" i="0" dirty="0">
                <a:solidFill>
                  <a:srgbClr val="333399"/>
                </a:solidFill>
                <a:ea typeface="+mn-ea"/>
              </a:rPr>
              <a:t>instrument</a:t>
            </a:r>
            <a:r>
              <a:rPr lang="en-US" altLang="en-US" sz="2000" i="0" dirty="0">
                <a:solidFill>
                  <a:srgbClr val="000000"/>
                </a:solidFill>
                <a:ea typeface="+mn-ea"/>
              </a:rPr>
              <a:t> that may be measuring precisely, but is </a:t>
            </a:r>
            <a:r>
              <a:rPr lang="en-US" altLang="en-US" sz="2000" i="0" dirty="0">
                <a:solidFill>
                  <a:srgbClr val="333399"/>
                </a:solidFill>
                <a:ea typeface="+mn-ea"/>
              </a:rPr>
              <a:t>not accurate</a:t>
            </a:r>
            <a:r>
              <a:rPr lang="en-US" altLang="en-US" sz="2000" i="0" dirty="0">
                <a:solidFill>
                  <a:srgbClr val="000000"/>
                </a:solidFill>
                <a:ea typeface="+mn-ea"/>
              </a:rPr>
              <a:t> (</a:t>
            </a:r>
            <a:r>
              <a:rPr lang="en-US" altLang="en-US" sz="2000" dirty="0">
                <a:solidFill>
                  <a:srgbClr val="000000"/>
                </a:solidFill>
                <a:ea typeface="+mn-ea"/>
              </a:rPr>
              <a:t>see example below</a:t>
            </a:r>
            <a:r>
              <a:rPr lang="en-US" altLang="en-US" sz="2000" i="0" dirty="0">
                <a:solidFill>
                  <a:srgbClr val="000000"/>
                </a:solidFill>
                <a:ea typeface="+mn-ea"/>
              </a:rPr>
              <a:t>)</a:t>
            </a:r>
          </a:p>
          <a:p>
            <a:pPr eaLnBrk="1" hangingPunct="1">
              <a:buFontTx/>
              <a:buNone/>
            </a:pPr>
            <a:endParaRPr lang="en-US" altLang="en-US" sz="800" i="0" dirty="0">
              <a:solidFill>
                <a:srgbClr val="000000"/>
              </a:solidFill>
              <a:ea typeface="+mn-ea"/>
            </a:endParaRPr>
          </a:p>
          <a:p>
            <a:pPr lvl="2" eaLnBrk="1" hangingPunct="1"/>
            <a:r>
              <a:rPr lang="en-US" altLang="en-US" sz="2000" i="0" dirty="0">
                <a:solidFill>
                  <a:srgbClr val="000000"/>
                </a:solidFill>
                <a:ea typeface="+mn-ea"/>
              </a:rPr>
              <a:t>Indicates how close a measurement is to the accepted value</a:t>
            </a:r>
            <a:endParaRPr lang="en-US" altLang="en-US" i="0" dirty="0">
              <a:solidFill>
                <a:srgbClr val="000000"/>
              </a:solidFill>
              <a:ea typeface="+mn-ea"/>
            </a:endParaRPr>
          </a:p>
          <a:p>
            <a:pPr eaLnBrk="1" hangingPunct="1">
              <a:buFontTx/>
              <a:buNone/>
            </a:pPr>
            <a:endParaRPr lang="en-US" altLang="en-US" sz="800" i="0" dirty="0">
              <a:solidFill>
                <a:srgbClr val="000000"/>
              </a:solidFill>
              <a:ea typeface="+mn-ea"/>
            </a:endParaRPr>
          </a:p>
          <a:p>
            <a:pPr lvl="2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Example</a:t>
            </a:r>
          </a:p>
          <a:p>
            <a:pPr eaLnBrk="1" hangingPunct="1">
              <a:buFontTx/>
              <a:buNone/>
            </a:pPr>
            <a:endParaRPr lang="en-US" altLang="en-US" sz="800" i="0" dirty="0">
              <a:solidFill>
                <a:srgbClr val="000000"/>
              </a:solidFill>
              <a:ea typeface="+mn-ea"/>
            </a:endParaRPr>
          </a:p>
          <a:p>
            <a:pPr lvl="4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The values of temperature [91.9 C, 92.0 C, 92.0 C, 91.9 C] for the boiling point of water are </a:t>
            </a:r>
            <a:r>
              <a:rPr lang="en-US" altLang="en-US" i="0" dirty="0">
                <a:solidFill>
                  <a:srgbClr val="FF0000"/>
                </a:solidFill>
                <a:ea typeface="+mn-ea"/>
              </a:rPr>
              <a:t>inaccurate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 … the accepted value at sea level is 100.0 C (student probably used an </a:t>
            </a:r>
            <a:r>
              <a:rPr lang="en-US" altLang="en-US" dirty="0">
                <a:solidFill>
                  <a:srgbClr val="000000"/>
                </a:solidFill>
                <a:ea typeface="+mn-ea"/>
              </a:rPr>
              <a:t>“immersion thermometer” rather than non-immersion thermometer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)</a:t>
            </a:r>
          </a:p>
          <a:p>
            <a:pPr lvl="1" eaLnBrk="1" hangingPunct="1"/>
            <a:endParaRPr lang="en-US" altLang="en-US" sz="20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914400" y="1143000"/>
            <a:ext cx="2286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 dirty="0">
                <a:solidFill>
                  <a:srgbClr val="FF0000"/>
                </a:solidFill>
                <a:ea typeface="+mn-ea"/>
              </a:rPr>
              <a:t>Accuracy</a:t>
            </a:r>
            <a:endParaRPr lang="en-US" altLang="en-US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BACAD4-FBC8-BB63-7414-A806D3AD5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45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0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Uncertainty in Measurement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990600" y="2895600"/>
            <a:ext cx="7162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838200" y="1371600"/>
            <a:ext cx="7772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800" i="0" dirty="0">
                <a:solidFill>
                  <a:srgbClr val="000000"/>
                </a:solidFill>
                <a:ea typeface="+mn-ea"/>
              </a:rPr>
              <a:t>How do we designate </a:t>
            </a:r>
            <a:r>
              <a:rPr lang="en-US" altLang="en-US" sz="2800" i="0" dirty="0">
                <a:solidFill>
                  <a:srgbClr val="0070C0"/>
                </a:solidFill>
                <a:ea typeface="+mn-ea"/>
              </a:rPr>
              <a:t>precision </a:t>
            </a:r>
            <a:r>
              <a:rPr lang="en-US" altLang="en-US" sz="2800" i="0" dirty="0">
                <a:solidFill>
                  <a:srgbClr val="000000"/>
                </a:solidFill>
                <a:ea typeface="+mn-ea"/>
              </a:rPr>
              <a:t>and </a:t>
            </a:r>
            <a:r>
              <a:rPr lang="en-US" altLang="en-US" sz="2800" i="0" dirty="0">
                <a:solidFill>
                  <a:srgbClr val="7030A0"/>
                </a:solidFill>
                <a:ea typeface="+mn-ea"/>
              </a:rPr>
              <a:t>accuracy</a:t>
            </a:r>
            <a:r>
              <a:rPr lang="en-US" altLang="en-US" sz="2800" i="0" dirty="0">
                <a:solidFill>
                  <a:srgbClr val="000000"/>
                </a:solidFill>
                <a:ea typeface="+mn-ea"/>
              </a:rPr>
              <a:t> in measurements?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2800" i="0" dirty="0">
              <a:solidFill>
                <a:srgbClr val="000000"/>
              </a:solidFill>
              <a:ea typeface="+mn-ea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en-US" i="0" dirty="0">
                <a:solidFill>
                  <a:srgbClr val="333399"/>
                </a:solidFill>
              </a:rPr>
              <a:t>We use </a:t>
            </a:r>
            <a:r>
              <a:rPr lang="en-US" altLang="en-US" sz="4000" i="0" dirty="0">
                <a:solidFill>
                  <a:srgbClr val="FF0000"/>
                </a:solidFill>
              </a:rPr>
              <a:t>significant figures</a:t>
            </a:r>
            <a:r>
              <a:rPr lang="en-US" altLang="en-US" i="0" dirty="0">
                <a:solidFill>
                  <a:srgbClr val="333399"/>
                </a:solidFill>
              </a:rPr>
              <a:t> … also called significant digits … which are numbers that are significant in the measurement.</a:t>
            </a:r>
            <a:endParaRPr lang="en-US" altLang="en-US" i="0" dirty="0">
              <a:solidFill>
                <a:srgbClr val="000000"/>
              </a:solidFill>
            </a:endParaRPr>
          </a:p>
          <a:p>
            <a:pPr eaLnBrk="1" hangingPunct="1"/>
            <a:endParaRPr lang="en-US" altLang="en-US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39D5D4-C5D3-2E75-045D-FC726891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46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1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Uncertainty in Measurement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914400" y="1905000"/>
            <a:ext cx="731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0" dirty="0">
                <a:solidFill>
                  <a:srgbClr val="000000"/>
                </a:solidFill>
                <a:ea typeface="+mn-ea"/>
              </a:rPr>
              <a:t>A scientist uses significant figures for several reasons</a:t>
            </a:r>
            <a:endParaRPr lang="en-US" altLang="en-US" sz="800" i="0" dirty="0">
              <a:solidFill>
                <a:srgbClr val="000000"/>
              </a:solidFill>
              <a:ea typeface="+mn-ea"/>
            </a:endParaRPr>
          </a:p>
          <a:p>
            <a:pPr lvl="4" eaLnBrk="1" hangingPunct="1">
              <a:buFontTx/>
              <a:buNone/>
            </a:pPr>
            <a:endParaRPr lang="en-US" altLang="en-US" sz="1600" i="0" dirty="0">
              <a:solidFill>
                <a:srgbClr val="000000"/>
              </a:solidFill>
              <a:ea typeface="+mn-ea"/>
            </a:endParaRPr>
          </a:p>
          <a:p>
            <a:pPr lvl="4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to decrease the amount of numbers used</a:t>
            </a:r>
          </a:p>
          <a:p>
            <a:pPr eaLnBrk="1" hangingPunct="1">
              <a:buFontTx/>
              <a:buNone/>
            </a:pPr>
            <a:endParaRPr lang="en-US" altLang="en-US" sz="1800" i="0" dirty="0">
              <a:solidFill>
                <a:srgbClr val="000000"/>
              </a:solidFill>
              <a:ea typeface="+mn-ea"/>
            </a:endParaRPr>
          </a:p>
          <a:p>
            <a:pPr lvl="4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to indicate the </a:t>
            </a:r>
            <a:r>
              <a:rPr lang="en-US" altLang="en-US" i="0" dirty="0">
                <a:solidFill>
                  <a:srgbClr val="FF0000"/>
                </a:solidFill>
                <a:ea typeface="+mn-ea"/>
              </a:rPr>
              <a:t>accuracy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 of measurements obtained</a:t>
            </a:r>
          </a:p>
          <a:p>
            <a:pPr lvl="4" eaLnBrk="1" hangingPunct="1">
              <a:buFontTx/>
              <a:buNone/>
            </a:pPr>
            <a:endParaRPr lang="en-US" altLang="en-US" i="0" dirty="0">
              <a:solidFill>
                <a:srgbClr val="000000"/>
              </a:solidFill>
              <a:ea typeface="+mn-ea"/>
            </a:endParaRPr>
          </a:p>
          <a:p>
            <a:pPr lvl="4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to indicate the </a:t>
            </a:r>
            <a:r>
              <a:rPr lang="en-US" altLang="en-US" i="0" dirty="0">
                <a:solidFill>
                  <a:srgbClr val="FF0000"/>
                </a:solidFill>
                <a:ea typeface="+mn-ea"/>
              </a:rPr>
              <a:t>precision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 of the measuring tool used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914400" y="1143000"/>
            <a:ext cx="441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 dirty="0">
                <a:solidFill>
                  <a:srgbClr val="FF0000"/>
                </a:solidFill>
                <a:ea typeface="+mn-ea"/>
              </a:rPr>
              <a:t>Significant Figures</a:t>
            </a:r>
            <a:endParaRPr lang="en-US" altLang="en-US" i="0" dirty="0">
              <a:solidFill>
                <a:srgbClr val="000000"/>
              </a:solidFill>
              <a:ea typeface="+mn-ea"/>
            </a:endParaRPr>
          </a:p>
        </p:txBody>
      </p:sp>
      <p:pic>
        <p:nvPicPr>
          <p:cNvPr id="99333" name="Picture 5" descr="sc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2133600" cy="18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EFC95-5426-3EFF-EF53-7A65DCD25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47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7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/>
      <p:bldP spid="9933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Uncertainty in Measurement</a:t>
            </a: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914400" y="1905000"/>
            <a:ext cx="7315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0" dirty="0">
                <a:solidFill>
                  <a:srgbClr val="000000"/>
                </a:solidFill>
                <a:ea typeface="+mn-ea"/>
              </a:rPr>
              <a:t>The bottom line … </a:t>
            </a:r>
            <a:endParaRPr lang="en-US" altLang="en-US" sz="800" i="0" dirty="0">
              <a:solidFill>
                <a:srgbClr val="000000"/>
              </a:solidFill>
              <a:ea typeface="+mn-ea"/>
            </a:endParaRPr>
          </a:p>
          <a:p>
            <a:pPr lvl="4" eaLnBrk="1" hangingPunct="1">
              <a:buFontTx/>
              <a:buNone/>
            </a:pPr>
            <a:endParaRPr lang="en-US" altLang="en-US" sz="1600" i="0" dirty="0">
              <a:solidFill>
                <a:srgbClr val="000000"/>
              </a:solidFill>
              <a:ea typeface="+mn-ea"/>
            </a:endParaRPr>
          </a:p>
          <a:p>
            <a:pPr lvl="4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significant figures are used to show that MEASUREMENTS are both accurate and precise.</a:t>
            </a:r>
          </a:p>
          <a:p>
            <a:pPr eaLnBrk="1" hangingPunct="1">
              <a:buFontTx/>
              <a:buNone/>
            </a:pPr>
            <a:endParaRPr lang="en-US" altLang="en-US" sz="1800" i="0" dirty="0">
              <a:solidFill>
                <a:srgbClr val="000000"/>
              </a:solidFill>
              <a:ea typeface="+mn-ea"/>
            </a:endParaRPr>
          </a:p>
          <a:p>
            <a:pPr lvl="4" eaLnBrk="1" hangingPunct="1"/>
            <a:r>
              <a:rPr lang="en-US" altLang="en-US" i="0" dirty="0">
                <a:solidFill>
                  <a:srgbClr val="FF0000"/>
                </a:solidFill>
                <a:ea typeface="+mn-ea"/>
              </a:rPr>
              <a:t>accurate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 based on the person measuring and the instrument is close to accepted standards. </a:t>
            </a:r>
          </a:p>
          <a:p>
            <a:pPr lvl="4" eaLnBrk="1" hangingPunct="1">
              <a:buFontTx/>
              <a:buNone/>
            </a:pPr>
            <a:endParaRPr lang="en-US" altLang="en-US" i="0" dirty="0">
              <a:solidFill>
                <a:srgbClr val="000000"/>
              </a:solidFill>
              <a:ea typeface="+mn-ea"/>
            </a:endParaRPr>
          </a:p>
          <a:p>
            <a:pPr lvl="4" eaLnBrk="1" hangingPunct="1"/>
            <a:r>
              <a:rPr lang="en-US" altLang="en-US" i="0" dirty="0">
                <a:solidFill>
                  <a:srgbClr val="FF0000"/>
                </a:solidFill>
                <a:ea typeface="+mn-ea"/>
              </a:rPr>
              <a:t>precise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 based on the measuring tool used.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914400" y="1143000"/>
            <a:ext cx="441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>
                <a:solidFill>
                  <a:srgbClr val="FF0000"/>
                </a:solidFill>
                <a:ea typeface="+mn-ea"/>
              </a:rPr>
              <a:t>Significant Figures</a:t>
            </a:r>
            <a:endParaRPr lang="en-US" altLang="en-US" i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796CD-4FBE-0989-5678-0449B86C0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48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02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Tutorials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Significant Figures / Precision PART 1  </a:t>
            </a:r>
            <a:r>
              <a:rPr lang="en-US" sz="1200" dirty="0"/>
              <a:t>(3:28)</a:t>
            </a:r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u="sng" dirty="0">
                <a:hlinkClick r:id="rId2"/>
              </a:rPr>
              <a:t>https://screencast-o-matic.com/watch/cFQjrRq5Xy</a:t>
            </a:r>
            <a:r>
              <a:rPr lang="en-US" u="sng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Significant Figures / Precision PART 2  </a:t>
            </a:r>
            <a:r>
              <a:rPr lang="en-US" sz="1200" dirty="0"/>
              <a:t>(6:24)</a:t>
            </a:r>
          </a:p>
          <a:p>
            <a:pPr marL="0" indent="0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u="sng" dirty="0">
                <a:hlinkClick r:id="rId3"/>
              </a:rPr>
              <a:t>https://screencast-o-matic.com/watch/cFQj0cq5IM</a:t>
            </a:r>
            <a:r>
              <a:rPr lang="en-US" u="sng" dirty="0"/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7700B-D696-06C2-F767-8B7271120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49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201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85800"/>
            <a:ext cx="8458200" cy="584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hink_about_it-01.ep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0"/>
            <a:ext cx="1257300" cy="83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" y="838200"/>
            <a:ext cx="7239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</a:t>
            </a:r>
          </a:p>
        </p:txBody>
      </p:sp>
    </p:spTree>
    <p:extLst>
      <p:ext uri="{BB962C8B-B14F-4D97-AF65-F5344CB8AC3E}">
        <p14:creationId xmlns:p14="http://schemas.microsoft.com/office/powerpoint/2010/main" val="40813174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Uncertainty in Measurement</a:t>
            </a: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914400" y="1905000"/>
            <a:ext cx="4495800" cy="337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0" dirty="0">
                <a:solidFill>
                  <a:srgbClr val="000000"/>
                </a:solidFill>
                <a:ea typeface="+mn-ea"/>
              </a:rPr>
              <a:t>When MEASURING … </a:t>
            </a:r>
            <a:endParaRPr lang="en-US" altLang="en-US" sz="800" i="0" dirty="0">
              <a:solidFill>
                <a:srgbClr val="000000"/>
              </a:solidFill>
              <a:ea typeface="+mn-ea"/>
            </a:endParaRPr>
          </a:p>
          <a:p>
            <a:pPr lvl="4" eaLnBrk="1" hangingPunct="1">
              <a:buFontTx/>
              <a:buNone/>
            </a:pPr>
            <a:endParaRPr lang="en-US" altLang="en-US" sz="1600" i="0" dirty="0">
              <a:solidFill>
                <a:srgbClr val="000000"/>
              </a:solidFill>
              <a:ea typeface="+mn-ea"/>
            </a:endParaRPr>
          </a:p>
          <a:p>
            <a:pPr eaLnBrk="1" hangingPunct="1"/>
            <a:r>
              <a:rPr lang="en-US" altLang="en-US" sz="2000" i="0" dirty="0">
                <a:solidFill>
                  <a:srgbClr val="000000"/>
                </a:solidFill>
                <a:ea typeface="+mn-ea"/>
              </a:rPr>
              <a:t>How many degrees (</a:t>
            </a:r>
            <a:r>
              <a:rPr lang="en-US" altLang="en-US" sz="20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assume C</a:t>
            </a:r>
            <a:r>
              <a:rPr lang="en-US" altLang="en-US" sz="2000" i="0" dirty="0">
                <a:solidFill>
                  <a:srgbClr val="000000"/>
                </a:solidFill>
                <a:ea typeface="+mn-ea"/>
              </a:rPr>
              <a:t>) are shown on the thermometer?</a:t>
            </a:r>
          </a:p>
          <a:p>
            <a:pPr eaLnBrk="1" hangingPunct="1"/>
            <a:r>
              <a:rPr lang="en-US" altLang="en-US" sz="2000" i="0" dirty="0">
                <a:solidFill>
                  <a:srgbClr val="000000"/>
                </a:solidFill>
                <a:ea typeface="+mn-ea"/>
              </a:rPr>
              <a:t>The mercury is above the </a:t>
            </a:r>
            <a:r>
              <a:rPr lang="en-US" altLang="en-US" sz="2000" i="0" dirty="0">
                <a:solidFill>
                  <a:srgbClr val="FF0000"/>
                </a:solidFill>
                <a:ea typeface="+mn-ea"/>
              </a:rPr>
              <a:t>36</a:t>
            </a:r>
            <a:r>
              <a:rPr lang="en-US" altLang="en-US" sz="2000" i="0" dirty="0">
                <a:solidFill>
                  <a:srgbClr val="000000"/>
                </a:solidFill>
                <a:ea typeface="+mn-ea"/>
              </a:rPr>
              <a:t> ml line</a:t>
            </a:r>
          </a:p>
          <a:p>
            <a:pPr eaLnBrk="1" hangingPunct="1"/>
            <a:r>
              <a:rPr lang="en-US" altLang="en-US" sz="2000" i="0" dirty="0">
                <a:solidFill>
                  <a:srgbClr val="000000"/>
                </a:solidFill>
                <a:ea typeface="+mn-ea"/>
              </a:rPr>
              <a:t>You are allowed </a:t>
            </a:r>
            <a:r>
              <a:rPr lang="en-US" altLang="en-US" sz="2000" i="0" dirty="0">
                <a:solidFill>
                  <a:srgbClr val="333399"/>
                </a:solidFill>
                <a:ea typeface="+mn-ea"/>
              </a:rPr>
              <a:t>ONE estimate</a:t>
            </a:r>
            <a:r>
              <a:rPr lang="en-US" altLang="en-US" sz="2000" i="0" dirty="0">
                <a:solidFill>
                  <a:srgbClr val="000000"/>
                </a:solidFill>
                <a:ea typeface="+mn-ea"/>
              </a:rPr>
              <a:t> … therefore, how many tenths of the way is the mercury between 36 &amp; 37 milliliters?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914400" y="1143000"/>
            <a:ext cx="441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>
                <a:solidFill>
                  <a:srgbClr val="FF0000"/>
                </a:solidFill>
                <a:ea typeface="+mn-ea"/>
              </a:rPr>
              <a:t>Significant Figures</a:t>
            </a:r>
            <a:endParaRPr lang="en-US" altLang="en-US" i="0">
              <a:solidFill>
                <a:srgbClr val="000000"/>
              </a:solidFill>
              <a:ea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883" y="1676400"/>
            <a:ext cx="3310972" cy="28455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5360174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i="0" dirty="0">
                <a:solidFill>
                  <a:srgbClr val="000000"/>
                </a:solidFill>
              </a:rPr>
              <a:t>A precise measurement could be </a:t>
            </a:r>
            <a:r>
              <a:rPr lang="en-US" altLang="en-US" sz="2800" i="0" dirty="0">
                <a:solidFill>
                  <a:srgbClr val="FF0000"/>
                </a:solidFill>
              </a:rPr>
              <a:t>36.6 ml</a:t>
            </a:r>
          </a:p>
          <a:p>
            <a:pPr eaLnBrk="1" hangingPunct="1"/>
            <a:r>
              <a:rPr lang="en-US" sz="2600" i="0" dirty="0">
                <a:solidFill>
                  <a:srgbClr val="7030A0"/>
                </a:solidFill>
              </a:rPr>
              <a:t>All 3 digits are significant as part of the measurement.</a:t>
            </a:r>
            <a:endParaRPr lang="en-US" sz="26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C27C9-F940-D903-F398-55C1DAB54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50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3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7" name="Picture 5" descr="stop wa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279876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Uncertainty in Measurement</a:t>
            </a: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1447800" y="1524000"/>
            <a:ext cx="7391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376363" eaLnBrk="1" hangingPunct="1"/>
            <a:r>
              <a:rPr lang="en-US" altLang="en-US" sz="2800" i="0" dirty="0">
                <a:solidFill>
                  <a:srgbClr val="99CC00"/>
                </a:solidFill>
                <a:ea typeface="+mn-ea"/>
              </a:rPr>
              <a:t>When</a:t>
            </a:r>
            <a:r>
              <a:rPr lang="en-US" altLang="en-US" sz="2800" i="0" dirty="0">
                <a:solidFill>
                  <a:srgbClr val="000000"/>
                </a:solidFill>
                <a:ea typeface="+mn-ea"/>
              </a:rPr>
              <a:t> MEASURING … </a:t>
            </a:r>
            <a:endParaRPr lang="en-US" altLang="en-US" sz="800" i="0" dirty="0">
              <a:solidFill>
                <a:srgbClr val="000000"/>
              </a:solidFill>
              <a:ea typeface="+mn-ea"/>
            </a:endParaRPr>
          </a:p>
          <a:p>
            <a:pPr lvl="4" eaLnBrk="1" hangingPunct="1">
              <a:buFontTx/>
              <a:buNone/>
            </a:pPr>
            <a:endParaRPr lang="en-US" altLang="en-US" sz="1100" i="0" dirty="0">
              <a:solidFill>
                <a:srgbClr val="000000"/>
              </a:solidFill>
              <a:ea typeface="+mn-ea"/>
            </a:endParaRPr>
          </a:p>
          <a:p>
            <a:pPr lvl="4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How many seconds are shown on the stop watch?</a:t>
            </a:r>
          </a:p>
          <a:p>
            <a:pPr lvl="4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The second hand is on the 17 second line</a:t>
            </a:r>
          </a:p>
          <a:p>
            <a:pPr lvl="4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You are allowed ONE estimate … therefore, how many tenths of the way is the second hand from 18 seconds?</a:t>
            </a:r>
          </a:p>
          <a:p>
            <a:pPr lvl="4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In this case, it is directly on the 17 second line, so the estimate would be “0”</a:t>
            </a:r>
          </a:p>
          <a:p>
            <a:pPr lvl="4" eaLnBrk="1" hangingPunct="1"/>
            <a:r>
              <a:rPr lang="en-US" altLang="en-US" sz="3200" i="0" u="sng" dirty="0">
                <a:solidFill>
                  <a:srgbClr val="333399"/>
                </a:solidFill>
                <a:ea typeface="+mn-ea"/>
              </a:rPr>
              <a:t>17.0 seconds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 is the most precise time. </a:t>
            </a:r>
            <a:r>
              <a:rPr lang="en-US" altLang="en-US" b="1" i="0" dirty="0">
                <a:solidFill>
                  <a:srgbClr val="FF0000"/>
                </a:solidFill>
                <a:ea typeface="+mn-ea"/>
              </a:rPr>
              <a:t>The “0” is significant as part of the measurement.</a:t>
            </a:r>
          </a:p>
          <a:p>
            <a:pPr eaLnBrk="1" hangingPunct="1">
              <a:buFontTx/>
              <a:buNone/>
            </a:pPr>
            <a:endParaRPr lang="en-US" altLang="en-US" sz="18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468745" y="914400"/>
            <a:ext cx="441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 dirty="0">
                <a:solidFill>
                  <a:srgbClr val="FF0000"/>
                </a:solidFill>
                <a:ea typeface="+mn-ea"/>
              </a:rPr>
              <a:t>Significant Figures</a:t>
            </a:r>
            <a:endParaRPr lang="en-US" altLang="en-US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8DE572-C17B-73A7-42DE-92D040BE6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51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0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Uncertainty in Measurement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838200" y="1905000"/>
            <a:ext cx="7620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0" dirty="0">
                <a:solidFill>
                  <a:srgbClr val="000000"/>
                </a:solidFill>
                <a:ea typeface="+mn-ea"/>
              </a:rPr>
              <a:t>Rules for Accuracy and Precision in Measurement</a:t>
            </a:r>
            <a:endParaRPr lang="en-US" altLang="en-US" sz="800" i="0" dirty="0">
              <a:solidFill>
                <a:srgbClr val="000000"/>
              </a:solidFill>
              <a:ea typeface="+mn-ea"/>
            </a:endParaRPr>
          </a:p>
          <a:p>
            <a:pPr lvl="4" eaLnBrk="1" hangingPunct="1">
              <a:buFontTx/>
              <a:buNone/>
            </a:pPr>
            <a:endParaRPr lang="en-US" altLang="en-US" sz="1200" i="0" dirty="0">
              <a:solidFill>
                <a:srgbClr val="000000"/>
              </a:solidFill>
              <a:ea typeface="+mn-ea"/>
            </a:endParaRPr>
          </a:p>
          <a:p>
            <a:pPr lvl="4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The LAST significant figure or digit in a measurement can be an ESTIMATE.</a:t>
            </a:r>
          </a:p>
          <a:p>
            <a:pPr lvl="4" eaLnBrk="1" hangingPunct="1">
              <a:buFontTx/>
              <a:buNone/>
            </a:pPr>
            <a:endParaRPr lang="en-US" altLang="en-US" sz="1200" i="0" dirty="0">
              <a:solidFill>
                <a:srgbClr val="000000"/>
              </a:solidFill>
              <a:ea typeface="+mn-ea"/>
            </a:endParaRPr>
          </a:p>
          <a:p>
            <a:pPr lvl="4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Unless instructed otherwise, one should use all the precision possible on a measuring device PLUS ONE ESTIMATE (</a:t>
            </a:r>
            <a:r>
              <a:rPr lang="en-US" altLang="en-US" dirty="0">
                <a:solidFill>
                  <a:srgbClr val="000000"/>
                </a:solidFill>
                <a:ea typeface="+mn-ea"/>
              </a:rPr>
              <a:t>one decimal place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). </a:t>
            </a:r>
          </a:p>
          <a:p>
            <a:pPr lvl="4" eaLnBrk="1" hangingPunct="1">
              <a:buFontTx/>
              <a:buNone/>
            </a:pPr>
            <a:endParaRPr lang="en-US" altLang="en-US" sz="1200" i="0" dirty="0">
              <a:solidFill>
                <a:srgbClr val="000000"/>
              </a:solidFill>
              <a:ea typeface="+mn-ea"/>
            </a:endParaRPr>
          </a:p>
          <a:p>
            <a:pPr lvl="4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All of measurement numbers are considered significant (</a:t>
            </a:r>
            <a:r>
              <a:rPr lang="en-US" altLang="en-US" dirty="0">
                <a:solidFill>
                  <a:srgbClr val="000000"/>
                </a:solidFill>
                <a:ea typeface="+mn-ea"/>
              </a:rPr>
              <a:t>including the ONE estimate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).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914400" y="1143000"/>
            <a:ext cx="441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>
                <a:solidFill>
                  <a:srgbClr val="FF0000"/>
                </a:solidFill>
                <a:ea typeface="+mn-ea"/>
              </a:rPr>
              <a:t>Significant Figures</a:t>
            </a:r>
            <a:endParaRPr lang="en-US" altLang="en-US" i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2D4F2E-EC3F-6A1B-82A8-CA378629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52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03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Uncertainty in Measurement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762000" y="3200400"/>
            <a:ext cx="7620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15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19063" indent="-31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236538" indent="-31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352425" indent="-15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690563" indent="-2238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1147763" indent="-223838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1604963" indent="-223838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2062163" indent="-223838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2519363" indent="-223838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0" dirty="0">
                <a:solidFill>
                  <a:srgbClr val="000000"/>
                </a:solidFill>
                <a:ea typeface="+mn-ea"/>
              </a:rPr>
              <a:t>  What is the greatest precision on the ruler?</a:t>
            </a:r>
            <a:endParaRPr lang="en-US" altLang="en-US" sz="1600" i="0" dirty="0">
              <a:solidFill>
                <a:srgbClr val="000000"/>
              </a:solidFill>
              <a:ea typeface="+mn-ea"/>
            </a:endParaRPr>
          </a:p>
          <a:p>
            <a:pPr lvl="4" eaLnBrk="1" hangingPunct="1"/>
            <a:r>
              <a:rPr lang="en-US" altLang="en-US" sz="1400" i="0" dirty="0">
                <a:solidFill>
                  <a:srgbClr val="000000"/>
                </a:solidFill>
                <a:ea typeface="+mn-ea"/>
              </a:rPr>
              <a:t>There are centimeter lines shown clearly</a:t>
            </a:r>
          </a:p>
          <a:p>
            <a:pPr lvl="4" eaLnBrk="1" hangingPunct="1"/>
            <a:r>
              <a:rPr lang="en-US" altLang="en-US" sz="1400" i="0" dirty="0">
                <a:solidFill>
                  <a:srgbClr val="000000"/>
                </a:solidFill>
                <a:ea typeface="+mn-ea"/>
              </a:rPr>
              <a:t>The smaller lines in between the centimeter lines are tenths of a centimeter or millimeters</a:t>
            </a:r>
          </a:p>
          <a:p>
            <a:pPr lvl="4" eaLnBrk="1" hangingPunct="1"/>
            <a:r>
              <a:rPr lang="en-US" altLang="en-US" sz="1400" i="0" dirty="0">
                <a:solidFill>
                  <a:srgbClr val="000000"/>
                </a:solidFill>
                <a:ea typeface="+mn-ea"/>
              </a:rPr>
              <a:t>There is a space between the millimeter lines … therefore, one can make a tenth of a millimeter estimate</a:t>
            </a:r>
          </a:p>
          <a:p>
            <a:pPr lvl="4" eaLnBrk="1" hangingPunct="1">
              <a:buFontTx/>
              <a:buChar char="•"/>
            </a:pPr>
            <a:r>
              <a:rPr lang="en-US" altLang="en-US" sz="2400" i="0" dirty="0">
                <a:solidFill>
                  <a:srgbClr val="000000"/>
                </a:solidFill>
                <a:ea typeface="+mn-ea"/>
              </a:rPr>
              <a:t>  The ruler precisely measures millimeters</a:t>
            </a:r>
          </a:p>
          <a:p>
            <a:pPr lvl="4" eaLnBrk="1" hangingPunct="1">
              <a:buFontTx/>
              <a:buChar char="•"/>
            </a:pPr>
            <a:r>
              <a:rPr lang="en-US" altLang="en-US" sz="2400" i="0" dirty="0">
                <a:solidFill>
                  <a:srgbClr val="000000"/>
                </a:solidFill>
                <a:ea typeface="+mn-ea"/>
              </a:rPr>
              <a:t>  One can </a:t>
            </a:r>
            <a:r>
              <a:rPr lang="en-US" alt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estimate</a:t>
            </a:r>
            <a:r>
              <a:rPr lang="en-US" altLang="en-US" sz="2400" i="0" dirty="0">
                <a:solidFill>
                  <a:srgbClr val="000000"/>
                </a:solidFill>
                <a:ea typeface="+mn-ea"/>
              </a:rPr>
              <a:t> 0.1 millimeters</a:t>
            </a:r>
          </a:p>
          <a:p>
            <a:pPr lvl="4" eaLnBrk="1" hangingPunct="1"/>
            <a:endParaRPr lang="en-US" altLang="en-US" sz="16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914400" y="1143000"/>
            <a:ext cx="441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>
                <a:solidFill>
                  <a:srgbClr val="FF0000"/>
                </a:solidFill>
                <a:ea typeface="+mn-ea"/>
              </a:rPr>
              <a:t>Significant Figures</a:t>
            </a:r>
            <a:endParaRPr lang="en-US" altLang="en-US" i="0">
              <a:solidFill>
                <a:srgbClr val="000000"/>
              </a:solidFill>
              <a:ea typeface="+mn-ea"/>
            </a:endParaRPr>
          </a:p>
        </p:txBody>
      </p:sp>
      <p:pic>
        <p:nvPicPr>
          <p:cNvPr id="109573" name="Picture 5" descr="centimeter st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79248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0F6244-35A3-C6DC-251C-2615288D5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53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19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Uncertainty in Measurement</a:t>
            </a: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152400" y="3200400"/>
            <a:ext cx="86106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15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19063" indent="-31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236538" indent="-31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352425" indent="-15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863600" indent="-3968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1320800" indent="-396875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1778000" indent="-396875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2235200" indent="-396875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2692400" indent="-396875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0" dirty="0">
                <a:solidFill>
                  <a:srgbClr val="000000"/>
                </a:solidFill>
                <a:ea typeface="+mn-ea"/>
              </a:rPr>
              <a:t>  What is the length of the arrow?</a:t>
            </a:r>
            <a:endParaRPr lang="en-US" altLang="en-US" sz="1600" i="0" dirty="0">
              <a:solidFill>
                <a:srgbClr val="000000"/>
              </a:solidFill>
              <a:ea typeface="+mn-ea"/>
            </a:endParaRPr>
          </a:p>
          <a:p>
            <a:pPr lvl="4" eaLnBrk="1" hangingPunct="1"/>
            <a:r>
              <a:rPr lang="en-US" altLang="en-US" sz="1400" i="0" dirty="0">
                <a:solidFill>
                  <a:srgbClr val="000000"/>
                </a:solidFill>
                <a:ea typeface="+mn-ea"/>
              </a:rPr>
              <a:t>The arrow is beyond the 7 centimeter line</a:t>
            </a:r>
          </a:p>
          <a:p>
            <a:pPr lvl="4" eaLnBrk="1" hangingPunct="1"/>
            <a:r>
              <a:rPr lang="en-US" altLang="en-US" sz="1400" i="0" dirty="0">
                <a:solidFill>
                  <a:srgbClr val="000000"/>
                </a:solidFill>
                <a:ea typeface="+mn-ea"/>
              </a:rPr>
              <a:t>The arrow is slightly beyond the 6th millimeter line between 7 &amp; 8 cm</a:t>
            </a:r>
          </a:p>
          <a:p>
            <a:pPr lvl="4" eaLnBrk="1" hangingPunct="1"/>
            <a:r>
              <a:rPr lang="en-US" altLang="en-US" sz="1400" i="0" dirty="0">
                <a:solidFill>
                  <a:srgbClr val="000000"/>
                </a:solidFill>
                <a:ea typeface="+mn-ea"/>
              </a:rPr>
              <a:t>A reasonable estimate for the space between the millimeter lines is 0.2</a:t>
            </a:r>
          </a:p>
          <a:p>
            <a:pPr lvl="4" eaLnBrk="1" hangingPunct="1">
              <a:buFontTx/>
              <a:buNone/>
            </a:pPr>
            <a:r>
              <a:rPr lang="en-US" altLang="en-US" sz="1200" i="0" dirty="0">
                <a:solidFill>
                  <a:srgbClr val="000000"/>
                </a:solidFill>
                <a:ea typeface="+mn-ea"/>
              </a:rPr>
              <a:t>  </a:t>
            </a:r>
          </a:p>
          <a:p>
            <a:pPr lvl="4" eaLnBrk="1" hangingPunct="1">
              <a:buFontTx/>
              <a:buChar char="•"/>
            </a:pPr>
            <a:r>
              <a:rPr lang="en-US" altLang="en-US" sz="2400" i="0" dirty="0">
                <a:solidFill>
                  <a:srgbClr val="000000"/>
                </a:solidFill>
                <a:ea typeface="+mn-ea"/>
              </a:rPr>
              <a:t>  A precise measurement could be </a:t>
            </a:r>
            <a:r>
              <a:rPr lang="en-US" altLang="en-US" sz="2400" i="0" u="sng" dirty="0">
                <a:solidFill>
                  <a:srgbClr val="000000"/>
                </a:solidFill>
                <a:ea typeface="+mn-ea"/>
              </a:rPr>
              <a:t>7.60 cm</a:t>
            </a:r>
          </a:p>
          <a:p>
            <a:pPr lvl="4" eaLnBrk="1" hangingPunct="1">
              <a:buFontTx/>
              <a:buNone/>
            </a:pPr>
            <a:endParaRPr lang="en-US" altLang="en-US" sz="1000" i="0" dirty="0">
              <a:solidFill>
                <a:srgbClr val="00B050"/>
              </a:solidFill>
              <a:ea typeface="+mn-ea"/>
            </a:endParaRPr>
          </a:p>
          <a:p>
            <a:pPr lvl="4" algn="ctr" eaLnBrk="1" hangingPunct="1">
              <a:buFontTx/>
              <a:buNone/>
            </a:pPr>
            <a:r>
              <a:rPr lang="en-US" altLang="en-US" sz="1400" dirty="0">
                <a:solidFill>
                  <a:srgbClr val="C00000"/>
                </a:solidFill>
                <a:ea typeface="+mn-ea"/>
              </a:rPr>
              <a:t>Millimeters is the most precise unit shown and 0.1 mm place is the estimate</a:t>
            </a:r>
          </a:p>
          <a:p>
            <a:pPr lvl="4" algn="ctr" eaLnBrk="1" hangingPunct="1">
              <a:buFontTx/>
              <a:buNone/>
            </a:pPr>
            <a:r>
              <a:rPr lang="en-US" altLang="en-US" sz="2400" i="0" dirty="0">
                <a:solidFill>
                  <a:srgbClr val="7030A0"/>
                </a:solidFill>
                <a:ea typeface="+mn-ea"/>
              </a:rPr>
              <a:t>All three digits are significant as part of the measurement.</a:t>
            </a:r>
            <a:endParaRPr lang="en-US" altLang="en-US" sz="4000" i="0" dirty="0">
              <a:solidFill>
                <a:srgbClr val="7030A0"/>
              </a:solidFill>
              <a:ea typeface="+mn-ea"/>
            </a:endParaRPr>
          </a:p>
          <a:p>
            <a:pPr lvl="4" eaLnBrk="1" hangingPunct="1"/>
            <a:endParaRPr lang="en-US" altLang="en-US" sz="16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914400" y="1143000"/>
            <a:ext cx="441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>
                <a:solidFill>
                  <a:srgbClr val="FF0000"/>
                </a:solidFill>
                <a:ea typeface="+mn-ea"/>
              </a:rPr>
              <a:t>Significant Figures</a:t>
            </a:r>
            <a:endParaRPr lang="en-US" altLang="en-US" i="0">
              <a:solidFill>
                <a:srgbClr val="000000"/>
              </a:solidFill>
              <a:ea typeface="+mn-ea"/>
            </a:endParaRPr>
          </a:p>
        </p:txBody>
      </p:sp>
      <p:pic>
        <p:nvPicPr>
          <p:cNvPr id="111621" name="Picture 5" descr="centimeter st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79248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2" name="AutoShape 6"/>
          <p:cNvSpPr>
            <a:spLocks noChangeArrowheads="1"/>
          </p:cNvSpPr>
          <p:nvPr/>
        </p:nvSpPr>
        <p:spPr bwMode="auto">
          <a:xfrm>
            <a:off x="838200" y="1955800"/>
            <a:ext cx="5638800" cy="254000"/>
          </a:xfrm>
          <a:prstGeom prst="rightArrow">
            <a:avLst>
              <a:gd name="adj1" fmla="val 50000"/>
              <a:gd name="adj2" fmla="val 616667"/>
            </a:avLst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i="0">
              <a:solidFill>
                <a:srgbClr val="FFFF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1922D0-4ADF-C4F6-7228-999A4EE8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54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4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noFill/>
          <a:ln/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Uncertainty in Measurement</a:t>
            </a: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181600"/>
          </a:xfrm>
        </p:spPr>
        <p:txBody>
          <a:bodyPr/>
          <a:lstStyle/>
          <a:p>
            <a:r>
              <a:rPr lang="en-US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  <a:r>
              <a:rPr lang="en-US" altLang="en-US" sz="2400" dirty="0"/>
              <a:t> 	for determining which numbers in a </a:t>
            </a:r>
          </a:p>
          <a:p>
            <a:pPr>
              <a:buFontTx/>
              <a:buNone/>
            </a:pPr>
            <a:r>
              <a:rPr lang="en-US" altLang="en-US" sz="2400" dirty="0"/>
              <a:t>			measurement are significant</a:t>
            </a:r>
          </a:p>
          <a:p>
            <a:pPr>
              <a:buFontTx/>
              <a:buNone/>
            </a:pPr>
            <a:endParaRPr lang="en-US" altLang="en-US" sz="1400" dirty="0"/>
          </a:p>
          <a:p>
            <a:r>
              <a:rPr lang="en-US" altLang="en-US" sz="2200" dirty="0"/>
              <a:t>All digits (</a:t>
            </a:r>
            <a:r>
              <a:rPr lang="en-US" altLang="en-US" sz="2200" b="1" i="1" dirty="0"/>
              <a:t>INTEGERS</a:t>
            </a:r>
            <a:r>
              <a:rPr lang="en-US" altLang="en-US" sz="2200" dirty="0"/>
              <a:t>) except zero are ALWAYS considered to be significant </a:t>
            </a:r>
            <a:r>
              <a:rPr lang="en-US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measurement</a:t>
            </a:r>
            <a:r>
              <a:rPr lang="en-US" altLang="en-US" sz="2200" dirty="0"/>
              <a:t>.</a:t>
            </a:r>
            <a:endParaRPr lang="en-US" altLang="en-US" sz="2400" dirty="0"/>
          </a:p>
          <a:p>
            <a:pPr>
              <a:buFontTx/>
              <a:buNone/>
            </a:pPr>
            <a:endParaRPr lang="en-US" altLang="en-US" sz="800" dirty="0"/>
          </a:p>
          <a:p>
            <a:pPr lvl="3">
              <a:buFont typeface="Symbol" pitchFamily="18" charset="2"/>
              <a:buChar char="·"/>
            </a:pPr>
            <a:r>
              <a:rPr lang="en-US" altLang="en-US" sz="1600" dirty="0"/>
              <a:t>433  </a:t>
            </a:r>
            <a:r>
              <a:rPr lang="en-US" altLang="en-US" sz="1600" noProof="1">
                <a:sym typeface="Wingdings" pitchFamily="2" charset="2"/>
              </a:rPr>
              <a:t></a:t>
            </a:r>
            <a:r>
              <a:rPr lang="en-US" altLang="en-US" sz="1600" dirty="0"/>
              <a:t>   3 sig figs	</a:t>
            </a:r>
            <a:r>
              <a:rPr lang="en-US" altLang="en-US" sz="1600" b="1" dirty="0"/>
              <a:t>.</a:t>
            </a:r>
            <a:r>
              <a:rPr lang="en-US" altLang="en-US" sz="1600" dirty="0"/>
              <a:t>1746  </a:t>
            </a:r>
            <a:r>
              <a:rPr lang="en-US" altLang="en-US" sz="1600" noProof="1">
                <a:sym typeface="Wingdings" pitchFamily="2" charset="2"/>
              </a:rPr>
              <a:t></a:t>
            </a:r>
            <a:r>
              <a:rPr lang="en-US" altLang="en-US" sz="1600" dirty="0"/>
              <a:t>  4 sig figs</a:t>
            </a:r>
          </a:p>
          <a:p>
            <a:pPr lvl="2">
              <a:buFontTx/>
              <a:buNone/>
            </a:pPr>
            <a:endParaRPr lang="en-US" altLang="en-US" sz="1200" dirty="0"/>
          </a:p>
          <a:p>
            <a:r>
              <a:rPr lang="en-US" altLang="en-US" sz="2200" b="1" dirty="0"/>
              <a:t>Zeros</a:t>
            </a:r>
            <a:r>
              <a:rPr lang="en-US" altLang="en-US" sz="2200" dirty="0"/>
              <a:t> are significant if they:</a:t>
            </a:r>
            <a:endParaRPr lang="en-US" altLang="en-US" sz="2400" dirty="0"/>
          </a:p>
          <a:p>
            <a:pPr>
              <a:buFontTx/>
              <a:buNone/>
            </a:pPr>
            <a:endParaRPr lang="en-US" altLang="en-US" sz="800" dirty="0"/>
          </a:p>
          <a:p>
            <a:pPr lvl="1">
              <a:buFontTx/>
              <a:buChar char="•"/>
            </a:pPr>
            <a:r>
              <a:rPr lang="en-US" altLang="en-US" sz="2200" dirty="0"/>
              <a:t>exist </a:t>
            </a:r>
            <a:r>
              <a:rPr lang="en-US" altLang="en-US" sz="2200" b="1" dirty="0"/>
              <a:t>BETWEEN</a:t>
            </a:r>
            <a:r>
              <a:rPr lang="en-US" altLang="en-US" sz="2200" dirty="0"/>
              <a:t> two integers</a:t>
            </a:r>
            <a:endParaRPr lang="en-US" altLang="en-US" sz="2400" dirty="0"/>
          </a:p>
          <a:p>
            <a:pPr>
              <a:buFontTx/>
              <a:buNone/>
            </a:pPr>
            <a:endParaRPr lang="en-US" altLang="en-US" sz="800" dirty="0"/>
          </a:p>
          <a:p>
            <a:pPr lvl="3">
              <a:buFont typeface="Symbol" pitchFamily="18" charset="2"/>
              <a:buChar char="·"/>
            </a:pPr>
            <a:r>
              <a:rPr lang="en-US" altLang="en-US" sz="1600" dirty="0"/>
              <a:t>502  </a:t>
            </a:r>
            <a:r>
              <a:rPr lang="en-US" altLang="en-US" sz="1600" noProof="1">
                <a:sym typeface="Wingdings" pitchFamily="2" charset="2"/>
              </a:rPr>
              <a:t></a:t>
            </a:r>
            <a:r>
              <a:rPr lang="en-US" altLang="en-US" sz="1600" dirty="0"/>
              <a:t>  3 sig figs	</a:t>
            </a:r>
            <a:r>
              <a:rPr lang="en-US" altLang="en-US" sz="1600" b="1" dirty="0"/>
              <a:t>.</a:t>
            </a:r>
            <a:r>
              <a:rPr lang="en-US" altLang="en-US" sz="1600" dirty="0"/>
              <a:t>12304  </a:t>
            </a:r>
            <a:r>
              <a:rPr lang="en-US" altLang="en-US" sz="1600" noProof="1">
                <a:sym typeface="Wingdings" pitchFamily="2" charset="2"/>
              </a:rPr>
              <a:t></a:t>
            </a:r>
            <a:r>
              <a:rPr lang="en-US" altLang="en-US" sz="1600" dirty="0"/>
              <a:t>  5 sig figs</a:t>
            </a:r>
          </a:p>
          <a:p>
            <a:pPr>
              <a:buFontTx/>
              <a:buNone/>
            </a:pPr>
            <a:endParaRPr lang="en-US" altLang="en-US" sz="800" dirty="0"/>
          </a:p>
          <a:p>
            <a:pPr lvl="1">
              <a:buFontTx/>
              <a:buChar char="•"/>
            </a:pPr>
            <a:r>
              <a:rPr lang="en-US" altLang="en-US" sz="2200" b="1" dirty="0"/>
              <a:t>FOLLOW</a:t>
            </a:r>
            <a:r>
              <a:rPr lang="en-US" altLang="en-US" sz="2200" dirty="0"/>
              <a:t> a number containing a decimal</a:t>
            </a:r>
          </a:p>
          <a:p>
            <a:pPr>
              <a:buFontTx/>
              <a:buNone/>
            </a:pPr>
            <a:endParaRPr lang="en-US" altLang="en-US" sz="800" dirty="0"/>
          </a:p>
          <a:p>
            <a:pPr lvl="3">
              <a:buFont typeface="Symbol" pitchFamily="18" charset="2"/>
              <a:buChar char="·"/>
            </a:pPr>
            <a:r>
              <a:rPr lang="en-US" altLang="en-US" sz="1600" dirty="0"/>
              <a:t>20</a:t>
            </a:r>
            <a:r>
              <a:rPr lang="en-US" altLang="en-US" sz="1600" b="1" dirty="0"/>
              <a:t>.</a:t>
            </a:r>
            <a:r>
              <a:rPr lang="en-US" altLang="en-US" sz="1600" dirty="0"/>
              <a:t>  </a:t>
            </a:r>
            <a:r>
              <a:rPr lang="en-US" altLang="en-US" sz="1600" noProof="1">
                <a:sym typeface="Wingdings" pitchFamily="2" charset="2"/>
              </a:rPr>
              <a:t></a:t>
            </a:r>
            <a:r>
              <a:rPr lang="en-US" altLang="en-US" sz="1600" dirty="0"/>
              <a:t>  2 sig figs	</a:t>
            </a:r>
            <a:r>
              <a:rPr lang="en-US" altLang="en-US" sz="1600" b="1" dirty="0"/>
              <a:t>.</a:t>
            </a:r>
            <a:r>
              <a:rPr lang="en-US" altLang="en-US" sz="1600" dirty="0"/>
              <a:t>7000  </a:t>
            </a:r>
            <a:r>
              <a:rPr lang="en-US" altLang="en-US" sz="1600" noProof="1">
                <a:sym typeface="Wingdings" pitchFamily="2" charset="2"/>
              </a:rPr>
              <a:t></a:t>
            </a:r>
            <a:r>
              <a:rPr lang="en-US" altLang="en-US" sz="1600" dirty="0"/>
              <a:t>  4 sig figs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1B210A-535F-1D3C-5FCA-A95D24307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55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01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7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7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7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57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57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7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noFill/>
          <a:ln/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Uncertainty in Measurement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609600"/>
          </a:xfrm>
        </p:spPr>
        <p:txBody>
          <a:bodyPr/>
          <a:lstStyle/>
          <a:p>
            <a:r>
              <a:rPr lang="en-US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  <a:endParaRPr lang="en-US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762000" y="1752600"/>
            <a:ext cx="7696200" cy="395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5425" indent="-225425" defTabSz="628650">
              <a:defRPr>
                <a:solidFill>
                  <a:schemeClr val="tx1"/>
                </a:solidFill>
                <a:latin typeface="Arial" charset="0"/>
              </a:defRPr>
            </a:lvl1pPr>
            <a:lvl2pPr marL="919163" indent="-284163" defTabSz="628650">
              <a:defRPr>
                <a:solidFill>
                  <a:schemeClr val="tx1"/>
                </a:solidFill>
                <a:latin typeface="Arial" charset="0"/>
              </a:defRPr>
            </a:lvl2pPr>
            <a:lvl3pPr marL="1720850" defTabSz="628650">
              <a:defRPr>
                <a:solidFill>
                  <a:schemeClr val="tx1"/>
                </a:solidFill>
                <a:latin typeface="Arial" charset="0"/>
              </a:defRPr>
            </a:lvl3pPr>
            <a:lvl4pPr marL="1835150" defTabSz="628650">
              <a:defRPr>
                <a:solidFill>
                  <a:schemeClr val="tx1"/>
                </a:solidFill>
                <a:latin typeface="Arial" charset="0"/>
              </a:defRPr>
            </a:lvl4pPr>
            <a:lvl5pPr marL="1949450" defTabSz="628650">
              <a:defRPr>
                <a:solidFill>
                  <a:schemeClr val="tx1"/>
                </a:solidFill>
                <a:latin typeface="Arial" charset="0"/>
              </a:defRPr>
            </a:lvl5pPr>
            <a:lvl6pPr marL="2406650" defTabSz="628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3850" defTabSz="628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21050" defTabSz="628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78250" defTabSz="628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i="0" dirty="0">
                <a:solidFill>
                  <a:srgbClr val="000000"/>
                </a:solidFill>
                <a:ea typeface="+mn-ea"/>
              </a:rPr>
              <a:t>Zeros are </a:t>
            </a:r>
            <a:r>
              <a:rPr lang="en-US" altLang="en-US" sz="2000" b="1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NOT significant</a:t>
            </a:r>
            <a:r>
              <a:rPr lang="en-US" altLang="en-US" sz="20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</a:t>
            </a:r>
            <a:r>
              <a:rPr lang="en-US" altLang="en-US" sz="2000" i="0" dirty="0">
                <a:solidFill>
                  <a:srgbClr val="000000"/>
                </a:solidFill>
                <a:ea typeface="+mn-ea"/>
              </a:rPr>
              <a:t>if they [they are placeholders], meaning they are </a:t>
            </a:r>
            <a:r>
              <a:rPr lang="en-US" altLang="en-US" sz="20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NOT part of the measurement</a:t>
            </a:r>
            <a:r>
              <a:rPr lang="en-US" altLang="en-US" sz="2000" i="0" dirty="0">
                <a:solidFill>
                  <a:srgbClr val="000000"/>
                </a:solidFill>
                <a:ea typeface="+mn-ea"/>
              </a:rPr>
              <a:t>.</a:t>
            </a:r>
            <a:endParaRPr lang="en-US" altLang="en-US" sz="1800" i="0" dirty="0">
              <a:solidFill>
                <a:srgbClr val="000000"/>
              </a:solidFill>
              <a:ea typeface="+mn-ea"/>
            </a:endParaRPr>
          </a:p>
          <a:p>
            <a:pPr eaLnBrk="1" hangingPunct="1"/>
            <a:endParaRPr lang="en-US" altLang="en-US" sz="1800" i="0" dirty="0">
              <a:solidFill>
                <a:srgbClr val="000000"/>
              </a:solidFill>
              <a:ea typeface="+mn-ea"/>
            </a:endParaRPr>
          </a:p>
          <a:p>
            <a:pPr lvl="1" eaLnBrk="1" hangingPunct="1">
              <a:buFontTx/>
              <a:buChar char="•"/>
            </a:pPr>
            <a:r>
              <a:rPr lang="en-US" altLang="en-US" sz="2000" i="0" dirty="0">
                <a:solidFill>
                  <a:srgbClr val="000000"/>
                </a:solidFill>
                <a:ea typeface="+mn-ea"/>
              </a:rPr>
              <a:t>Precede a number	</a:t>
            </a:r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 </a:t>
            </a:r>
          </a:p>
          <a:p>
            <a:pPr eaLnBrk="1" hangingPunct="1"/>
            <a:endParaRPr lang="en-US" altLang="en-US" sz="1800" i="0" dirty="0">
              <a:solidFill>
                <a:srgbClr val="000000"/>
              </a:solidFill>
              <a:ea typeface="+mn-ea"/>
            </a:endParaRPr>
          </a:p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		0.00001  </a:t>
            </a:r>
            <a:r>
              <a:rPr lang="en-US" altLang="en-US" sz="1800" i="0" noProof="1">
                <a:solidFill>
                  <a:srgbClr val="000000"/>
                </a:solidFill>
                <a:ea typeface="+mn-ea"/>
                <a:sym typeface="Wingdings" pitchFamily="2" charset="2"/>
              </a:rPr>
              <a:t></a:t>
            </a:r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   1 sig fig		</a:t>
            </a:r>
            <a:r>
              <a:rPr lang="en-US" altLang="en-US" sz="1800" b="1" i="0" dirty="0">
                <a:solidFill>
                  <a:srgbClr val="000000"/>
                </a:solidFill>
                <a:ea typeface="+mn-ea"/>
              </a:rPr>
              <a:t>.</a:t>
            </a:r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012  </a:t>
            </a:r>
            <a:r>
              <a:rPr lang="en-US" altLang="en-US" sz="1800" i="0" noProof="1">
                <a:solidFill>
                  <a:srgbClr val="000000"/>
                </a:solidFill>
                <a:ea typeface="+mn-ea"/>
                <a:sym typeface="Wingdings" pitchFamily="2" charset="2"/>
              </a:rPr>
              <a:t></a:t>
            </a:r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  2 sig figs</a:t>
            </a:r>
          </a:p>
          <a:p>
            <a:pPr eaLnBrk="1" hangingPunct="1"/>
            <a:endParaRPr lang="en-US" altLang="en-US" sz="1800" i="0" dirty="0">
              <a:solidFill>
                <a:srgbClr val="000000"/>
              </a:solidFill>
              <a:ea typeface="+mn-ea"/>
            </a:endParaRPr>
          </a:p>
          <a:p>
            <a:pPr eaLnBrk="1" hangingPunct="1"/>
            <a:endParaRPr lang="en-US" altLang="en-US" sz="1800" i="0" dirty="0">
              <a:solidFill>
                <a:srgbClr val="000000"/>
              </a:solidFill>
              <a:ea typeface="+mn-ea"/>
            </a:endParaRPr>
          </a:p>
          <a:p>
            <a:pPr lvl="1" eaLnBrk="1" hangingPunct="1">
              <a:buFontTx/>
              <a:buChar char="•"/>
            </a:pPr>
            <a:r>
              <a:rPr lang="en-US" altLang="en-US" sz="2000" i="0" dirty="0">
                <a:solidFill>
                  <a:srgbClr val="000000"/>
                </a:solidFill>
                <a:ea typeface="+mn-ea"/>
              </a:rPr>
              <a:t>follow a number WITHOUT a decimal</a:t>
            </a:r>
            <a:endParaRPr lang="en-US" altLang="en-US" sz="1800" i="0" dirty="0">
              <a:solidFill>
                <a:srgbClr val="000000"/>
              </a:solidFill>
              <a:ea typeface="+mn-ea"/>
            </a:endParaRPr>
          </a:p>
          <a:p>
            <a:pPr eaLnBrk="1" hangingPunct="1"/>
            <a:endParaRPr lang="en-US" altLang="en-US" sz="1800" i="0" dirty="0">
              <a:solidFill>
                <a:srgbClr val="000000"/>
              </a:solidFill>
              <a:ea typeface="+mn-ea"/>
            </a:endParaRPr>
          </a:p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		90,000,000  </a:t>
            </a:r>
            <a:r>
              <a:rPr lang="en-US" altLang="en-US" sz="1800" i="0" noProof="1">
                <a:solidFill>
                  <a:srgbClr val="000000"/>
                </a:solidFill>
                <a:ea typeface="+mn-ea"/>
                <a:sym typeface="Wingdings" pitchFamily="2" charset="2"/>
              </a:rPr>
              <a:t></a:t>
            </a:r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   1 sig fig		0</a:t>
            </a:r>
            <a:r>
              <a:rPr lang="en-US" altLang="en-US" sz="1800" b="1" i="0" dirty="0">
                <a:solidFill>
                  <a:srgbClr val="000000"/>
                </a:solidFill>
                <a:ea typeface="+mn-ea"/>
              </a:rPr>
              <a:t>.</a:t>
            </a:r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00000000084  </a:t>
            </a:r>
            <a:r>
              <a:rPr lang="en-US" altLang="en-US" sz="1800" i="0" noProof="1">
                <a:solidFill>
                  <a:srgbClr val="000000"/>
                </a:solidFill>
                <a:ea typeface="+mn-ea"/>
                <a:sym typeface="Wingdings" pitchFamily="2" charset="2"/>
              </a:rPr>
              <a:t></a:t>
            </a:r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  2 sig figs</a:t>
            </a:r>
          </a:p>
          <a:p>
            <a:pPr lvl="2" eaLnBrk="1" hangingPunct="1"/>
            <a:endParaRPr lang="en-US" altLang="en-US" sz="1800" i="0" dirty="0">
              <a:solidFill>
                <a:srgbClr val="000000"/>
              </a:solidFill>
              <a:ea typeface="+mn-ea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8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80D91-B187-88ED-1CDB-5322EE5A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56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1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7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7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z="4000" dirty="0"/>
              <a:t>Significant Figures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29126" y="1724025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800" i="0" dirty="0">
                <a:solidFill>
                  <a:srgbClr val="333399"/>
                </a:solidFill>
                <a:ea typeface="+mn-ea"/>
              </a:rPr>
              <a:t>Addition &amp; Subtraction </a:t>
            </a:r>
            <a:endParaRPr lang="en-US" altLang="en-US" sz="2400" i="0" dirty="0">
              <a:solidFill>
                <a:srgbClr val="333399"/>
              </a:solidFill>
              <a:ea typeface="+mn-ea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1409700" y="1066800"/>
            <a:ext cx="6477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i="0" dirty="0">
                <a:solidFill>
                  <a:srgbClr val="FF0000"/>
                </a:solidFill>
                <a:ea typeface="+mn-ea"/>
              </a:rPr>
              <a:t>Mathematical Operations</a:t>
            </a:r>
            <a:endParaRPr lang="en-US" altLang="en-US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1319463" y="2364105"/>
            <a:ext cx="6781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i="0" dirty="0">
                <a:solidFill>
                  <a:srgbClr val="000000"/>
                </a:solidFill>
                <a:ea typeface="+mn-ea"/>
              </a:rPr>
              <a:t>Use the number of significant figures in the </a:t>
            </a:r>
            <a:r>
              <a:rPr lang="en-US" altLang="en-US" sz="2400" i="0" dirty="0">
                <a:solidFill>
                  <a:srgbClr val="0070C0"/>
                </a:solidFill>
                <a:ea typeface="+mn-ea"/>
              </a:rPr>
              <a:t>LEAST precise </a:t>
            </a:r>
            <a:r>
              <a:rPr lang="en-US" altLang="en-US" sz="2400" i="0" dirty="0">
                <a:solidFill>
                  <a:srgbClr val="000000"/>
                </a:solidFill>
                <a:ea typeface="+mn-ea"/>
              </a:rPr>
              <a:t>measurement for the total.</a:t>
            </a:r>
          </a:p>
          <a:p>
            <a:pPr eaLnBrk="1" hangingPunct="1">
              <a:buFontTx/>
              <a:buNone/>
            </a:pPr>
            <a:endParaRPr lang="en-US" altLang="en-US" sz="8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4267200" y="218122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i="0">
                <a:solidFill>
                  <a:srgbClr val="000000"/>
                </a:solidFill>
                <a:latin typeface="Arial" charset="0"/>
                <a:ea typeface="+mn-ea"/>
              </a:rPr>
              <a:t>  </a:t>
            </a:r>
            <a:endParaRPr lang="en-US" altLang="en-US" sz="1800" i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9B5D33-B354-A886-D875-C2AA1063FFB8}"/>
              </a:ext>
            </a:extLst>
          </p:cNvPr>
          <p:cNvSpPr txBox="1"/>
          <p:nvPr/>
        </p:nvSpPr>
        <p:spPr>
          <a:xfrm>
            <a:off x="429126" y="3657600"/>
            <a:ext cx="8562474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r>
              <a:rPr lang="en-US" b="0" i="0" dirty="0">
                <a:effectLst/>
                <a:latin typeface="Google Sans"/>
              </a:rPr>
              <a:t>1520 + 0.1 - 0.001 = 1520.099 </a:t>
            </a:r>
          </a:p>
          <a:p>
            <a:pPr>
              <a:spcBef>
                <a:spcPts val="600"/>
              </a:spcBef>
            </a:pPr>
            <a:r>
              <a:rPr lang="en-US" b="0" i="0" dirty="0">
                <a:effectLst/>
                <a:latin typeface="Google Sans"/>
              </a:rPr>
              <a:t>Which of our values is </a:t>
            </a:r>
            <a:r>
              <a:rPr lang="en-US" b="1" i="0" dirty="0">
                <a:solidFill>
                  <a:srgbClr val="FF0000"/>
                </a:solidFill>
                <a:effectLst/>
                <a:latin typeface="Google Sans"/>
              </a:rPr>
              <a:t>least precise</a:t>
            </a:r>
            <a:r>
              <a:rPr lang="en-US" b="0" i="0" dirty="0">
                <a:effectLst/>
                <a:latin typeface="Google Sans"/>
              </a:rPr>
              <a:t>? 1520, which has its last significant digit in the tens place. Thus, our answer must be rounded to the tens place: </a:t>
            </a:r>
            <a:r>
              <a:rPr lang="en-US" b="0" i="0" dirty="0">
                <a:solidFill>
                  <a:srgbClr val="FF0000"/>
                </a:solidFill>
                <a:effectLst/>
                <a:latin typeface="Google Sans"/>
              </a:rPr>
              <a:t>1520.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360DEA-251D-0ADE-CAD0-0D5BE9A1E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57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2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  <p:bldP spid="6451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z="4000" dirty="0"/>
              <a:t>Significant Figures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04800" y="1568517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800" i="0" dirty="0">
                <a:solidFill>
                  <a:srgbClr val="333399"/>
                </a:solidFill>
                <a:ea typeface="+mn-ea"/>
              </a:rPr>
              <a:t>Multiplication &amp; Division </a:t>
            </a:r>
            <a:endParaRPr lang="en-US" altLang="en-US" sz="24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1495124" y="958917"/>
            <a:ext cx="6477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i="0" dirty="0">
                <a:solidFill>
                  <a:srgbClr val="FF0000"/>
                </a:solidFill>
                <a:ea typeface="+mn-ea"/>
              </a:rPr>
              <a:t>Mathematical Operations</a:t>
            </a:r>
            <a:endParaRPr lang="en-US" altLang="en-US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528587" y="2161121"/>
            <a:ext cx="8229600" cy="180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 multiplying or dividing two or more numbers, </a:t>
            </a:r>
            <a:r>
              <a:rPr lang="en-US" sz="20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count the significant figures in each of the original numbers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Take the smallest of the numbers of significant figures. </a:t>
            </a:r>
          </a:p>
          <a:p>
            <a:pPr eaLnBrk="1" hangingPunct="1"/>
            <a:r>
              <a:rPr lang="en-US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product or quotient will have that minimum number of significant figures.</a:t>
            </a:r>
            <a:endParaRPr lang="en-US" altLang="en-US" sz="2400" i="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18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1241E4-EC7A-3D6D-8B22-70BA306921F2}"/>
              </a:ext>
            </a:extLst>
          </p:cNvPr>
          <p:cNvSpPr txBox="1"/>
          <p:nvPr/>
        </p:nvSpPr>
        <p:spPr>
          <a:xfrm>
            <a:off x="457200" y="4038600"/>
            <a:ext cx="8229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b="0" i="0" dirty="0">
                <a:effectLst/>
                <a:latin typeface="inherit"/>
              </a:rPr>
              <a:t>0.048 m × 32.97 m = 1.58256 </a:t>
            </a:r>
            <a:r>
              <a:rPr lang="en-US" i="0" dirty="0">
                <a:effectLst/>
                <a:latin typeface="inherit"/>
              </a:rPr>
              <a:t>m</a:t>
            </a:r>
            <a:r>
              <a:rPr lang="en-US" i="0" baseline="30000" dirty="0">
                <a:effectLst/>
                <a:latin typeface="inherit"/>
              </a:rPr>
              <a:t>2</a:t>
            </a:r>
            <a:r>
              <a:rPr lang="en-US" b="1" i="0" baseline="30000" dirty="0">
                <a:solidFill>
                  <a:srgbClr val="FF0000"/>
                </a:solidFill>
                <a:effectLst/>
                <a:latin typeface="inherit"/>
              </a:rPr>
              <a:t> </a:t>
            </a:r>
            <a:r>
              <a:rPr lang="en-US" b="0" i="0" dirty="0">
                <a:effectLst/>
                <a:latin typeface="inherit"/>
              </a:rPr>
              <a:t> </a:t>
            </a:r>
            <a:endParaRPr lang="en-US" b="0" i="0" dirty="0">
              <a:solidFill>
                <a:srgbClr val="FF0000"/>
              </a:solidFill>
              <a:effectLst/>
              <a:latin typeface="inherit"/>
            </a:endParaRPr>
          </a:p>
          <a:p>
            <a:pPr algn="l" fontAlgn="base"/>
            <a:r>
              <a:rPr lang="en-US" b="0" i="0" dirty="0">
                <a:effectLst/>
                <a:latin typeface="inherit"/>
              </a:rPr>
              <a:t>Round to two significant figures because 0.048 has two:  </a:t>
            </a:r>
            <a:r>
              <a:rPr lang="en-US" b="1" i="0" dirty="0">
                <a:solidFill>
                  <a:srgbClr val="FF0000"/>
                </a:solidFill>
                <a:effectLst/>
                <a:latin typeface="inherit"/>
              </a:rPr>
              <a:t>1.6 m</a:t>
            </a:r>
            <a:r>
              <a:rPr lang="en-US" b="1" i="0" baseline="30000" dirty="0">
                <a:solidFill>
                  <a:srgbClr val="FF0000"/>
                </a:solidFill>
                <a:effectLst/>
                <a:latin typeface="inherit"/>
              </a:rPr>
              <a:t>2</a:t>
            </a:r>
            <a:r>
              <a:rPr lang="en-US" b="0" i="0" dirty="0">
                <a:solidFill>
                  <a:srgbClr val="FF0000"/>
                </a:solidFill>
                <a:effectLst/>
                <a:latin typeface="inherit"/>
              </a:rPr>
              <a:t> </a:t>
            </a:r>
            <a:r>
              <a:rPr lang="en-US" b="0" i="0" dirty="0">
                <a:effectLst/>
                <a:latin typeface="inherit"/>
              </a:rPr>
              <a:t>.</a:t>
            </a:r>
          </a:p>
          <a:p>
            <a:pPr algn="l" fontAlgn="base"/>
            <a:endParaRPr lang="en-US" b="0" i="0" dirty="0">
              <a:effectLst/>
              <a:latin typeface="inherit"/>
            </a:endParaRPr>
          </a:p>
          <a:p>
            <a:pPr algn="ctr" fontAlgn="base">
              <a:buFont typeface="+mj-lt"/>
              <a:buAutoNum type="arabicPeriod"/>
            </a:pPr>
            <a:r>
              <a:rPr lang="en-US" b="0" i="0" dirty="0">
                <a:effectLst/>
                <a:latin typeface="inherit"/>
              </a:rPr>
              <a:t>14570 kg ÷ 5.81 L = </a:t>
            </a:r>
            <a:r>
              <a:rPr lang="en-US" i="0" dirty="0">
                <a:effectLst/>
                <a:latin typeface="inherit"/>
              </a:rPr>
              <a:t>0.19719 kg/L </a:t>
            </a:r>
          </a:p>
          <a:p>
            <a:pPr algn="l" fontAlgn="base"/>
            <a:r>
              <a:rPr lang="en-US" b="0" i="0" dirty="0">
                <a:effectLst/>
                <a:latin typeface="inherit"/>
              </a:rPr>
              <a:t>Round to three significant figures because 5.81 has three.</a:t>
            </a:r>
          </a:p>
          <a:p>
            <a:pPr algn="ctr" fontAlgn="base"/>
            <a:r>
              <a:rPr lang="en-US" b="1" i="0" dirty="0">
                <a:solidFill>
                  <a:srgbClr val="FF0000"/>
                </a:solidFill>
                <a:effectLst/>
                <a:latin typeface="inherit"/>
              </a:rPr>
              <a:t>0.197 kg/L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03B3D2-8A12-FFE3-1086-95F2FDD9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58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9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Uncertainty in Measurement</a:t>
            </a: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990600" y="3352800"/>
            <a:ext cx="7162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i="0" dirty="0">
                <a:solidFill>
                  <a:srgbClr val="333399"/>
                </a:solidFill>
                <a:ea typeface="+mn-ea"/>
              </a:rPr>
              <a:t>We use </a:t>
            </a:r>
            <a:r>
              <a:rPr lang="en-US" altLang="en-US" sz="4000" i="0" dirty="0">
                <a:solidFill>
                  <a:srgbClr val="FF0000"/>
                </a:solidFill>
                <a:ea typeface="+mn-ea"/>
              </a:rPr>
              <a:t>percent error</a:t>
            </a:r>
            <a:endParaRPr lang="en-US" altLang="en-US" sz="24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914400" y="1447800"/>
            <a:ext cx="7772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0" dirty="0">
                <a:solidFill>
                  <a:srgbClr val="000000"/>
                </a:solidFill>
                <a:ea typeface="+mn-ea"/>
              </a:rPr>
              <a:t>How do we assess precision and accuracy in measurements?</a:t>
            </a:r>
            <a:endParaRPr lang="en-US" altLang="en-US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9FC97D-DFEB-53DA-1634-3035525A0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59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6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/>
      <p:bldP spid="972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think_about_it-01.ep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0"/>
            <a:ext cx="1257300" cy="8382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3" y="914400"/>
            <a:ext cx="856043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700" y="880646"/>
            <a:ext cx="7239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</a:t>
            </a:r>
          </a:p>
        </p:txBody>
      </p:sp>
    </p:spTree>
    <p:extLst>
      <p:ext uri="{BB962C8B-B14F-4D97-AF65-F5344CB8AC3E}">
        <p14:creationId xmlns:p14="http://schemas.microsoft.com/office/powerpoint/2010/main" val="2388851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Uncertainty in Measurement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914400" y="1143000"/>
            <a:ext cx="441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>
                <a:solidFill>
                  <a:srgbClr val="FF0000"/>
                </a:solidFill>
                <a:ea typeface="+mn-ea"/>
              </a:rPr>
              <a:t>Percent Error</a:t>
            </a:r>
            <a:endParaRPr lang="en-US" altLang="en-US" i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838200" y="4267200"/>
            <a:ext cx="7467600" cy="18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latin typeface="Arial" charset="0"/>
                <a:ea typeface="+mn-ea"/>
              </a:rPr>
              <a:t>Accepted or Theoretical Value of the boiling point of water  =  100 C</a:t>
            </a:r>
          </a:p>
          <a:p>
            <a:pPr eaLnBrk="1" hangingPunct="1"/>
            <a:endParaRPr lang="en-US" altLang="en-US" sz="1800" i="0" dirty="0">
              <a:solidFill>
                <a:srgbClr val="000000"/>
              </a:solidFill>
              <a:latin typeface="Arial" charset="0"/>
              <a:ea typeface="+mn-ea"/>
            </a:endParaRPr>
          </a:p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latin typeface="Arial" charset="0"/>
                <a:ea typeface="+mn-ea"/>
              </a:rPr>
              <a:t>Observed or Experimental Value  =  98 C</a:t>
            </a:r>
          </a:p>
          <a:p>
            <a:pPr eaLnBrk="1" hangingPunct="1"/>
            <a:endParaRPr lang="en-US" altLang="en-US" sz="1800" i="0" dirty="0">
              <a:solidFill>
                <a:srgbClr val="000000"/>
              </a:solidFill>
              <a:latin typeface="Arial" charset="0"/>
              <a:ea typeface="+mn-ea"/>
            </a:endParaRPr>
          </a:p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latin typeface="Arial" charset="0"/>
                <a:ea typeface="+mn-ea"/>
              </a:rPr>
              <a:t>(98 C -  100 C) / 100 C   x 100%   =   </a:t>
            </a:r>
            <a:r>
              <a:rPr lang="en-US" altLang="en-US" sz="1800" i="0" u="sng" dirty="0">
                <a:solidFill>
                  <a:srgbClr val="000000"/>
                </a:solidFill>
                <a:latin typeface="Arial" charset="0"/>
                <a:ea typeface="+mn-ea"/>
              </a:rPr>
              <a:t>2 % error</a:t>
            </a:r>
            <a:endParaRPr lang="en-US" altLang="en-US" sz="1800" i="0" dirty="0">
              <a:solidFill>
                <a:srgbClr val="000000"/>
              </a:solidFill>
              <a:latin typeface="Arial" charset="0"/>
              <a:ea typeface="+mn-ea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i="0" dirty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BCBA26-7A34-4595-B3DE-AFB1A46E47C7}"/>
              </a:ext>
            </a:extLst>
          </p:cNvPr>
          <p:cNvGrpSpPr/>
          <p:nvPr/>
        </p:nvGrpSpPr>
        <p:grpSpPr>
          <a:xfrm>
            <a:off x="609600" y="1828800"/>
            <a:ext cx="8077200" cy="2133600"/>
            <a:chOff x="609600" y="1828800"/>
            <a:chExt cx="8077200" cy="2133600"/>
          </a:xfrm>
        </p:grpSpPr>
        <p:sp>
          <p:nvSpPr>
            <p:cNvPr id="113667" name="Rectangle 3"/>
            <p:cNvSpPr>
              <a:spLocks noChangeArrowheads="1"/>
            </p:cNvSpPr>
            <p:nvPr/>
          </p:nvSpPr>
          <p:spPr bwMode="auto">
            <a:xfrm>
              <a:off x="609600" y="1828800"/>
              <a:ext cx="8077200" cy="213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defTabSz="469900">
                <a:spcBef>
                  <a:spcPct val="20000"/>
                </a:spcBef>
                <a:buChar char="•"/>
                <a:tabLst>
                  <a:tab pos="1773238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69900">
                <a:spcBef>
                  <a:spcPct val="20000"/>
                </a:spcBef>
                <a:buChar char="–"/>
                <a:tabLst>
                  <a:tab pos="1773238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69900">
                <a:spcBef>
                  <a:spcPct val="20000"/>
                </a:spcBef>
                <a:buChar char="•"/>
                <a:tabLst>
                  <a:tab pos="1773238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69900">
                <a:spcBef>
                  <a:spcPct val="20000"/>
                </a:spcBef>
                <a:buChar char="–"/>
                <a:tabLst>
                  <a:tab pos="1773238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69900">
                <a:spcBef>
                  <a:spcPct val="20000"/>
                </a:spcBef>
                <a:buChar char="»"/>
                <a:tabLst>
                  <a:tab pos="1773238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699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3238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699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3238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699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3238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699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3238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i="0" dirty="0">
                  <a:solidFill>
                    <a:srgbClr val="000000"/>
                  </a:solidFill>
                  <a:ea typeface="+mn-ea"/>
                </a:rPr>
                <a:t>Percent error is a mathematical way of showing accuracy and precision</a:t>
              </a:r>
            </a:p>
            <a:p>
              <a:pPr eaLnBrk="1" hangingPunct="1">
                <a:buFontTx/>
                <a:buNone/>
              </a:pPr>
              <a:endParaRPr lang="en-US" altLang="en-US" sz="1000" i="0" dirty="0">
                <a:solidFill>
                  <a:srgbClr val="000000"/>
                </a:solidFill>
                <a:ea typeface="+mn-ea"/>
              </a:endParaRPr>
            </a:p>
            <a:p>
              <a:pPr eaLnBrk="1" hangingPunct="1">
                <a:buFontTx/>
                <a:buNone/>
              </a:pPr>
              <a:r>
                <a:rPr lang="en-US" altLang="en-US" i="0" dirty="0">
                  <a:solidFill>
                    <a:srgbClr val="000000"/>
                  </a:solidFill>
                  <a:ea typeface="+mn-ea"/>
                </a:rPr>
                <a:t>% Error </a:t>
              </a:r>
              <a:r>
                <a:rPr lang="en-US" altLang="en-US" sz="2400" i="0" dirty="0">
                  <a:solidFill>
                    <a:srgbClr val="000000"/>
                  </a:solidFill>
                  <a:ea typeface="+mn-ea"/>
                </a:rPr>
                <a:t>=	</a:t>
              </a:r>
              <a:r>
                <a:rPr lang="en-US" altLang="en-US" sz="2400" i="0" dirty="0">
                  <a:solidFill>
                    <a:srgbClr val="000000"/>
                  </a:solidFill>
                </a:rPr>
                <a:t> </a:t>
              </a:r>
              <a:r>
                <a:rPr lang="en-US" altLang="en-US" sz="2400" i="0" u="sng" dirty="0">
                  <a:solidFill>
                    <a:srgbClr val="000000"/>
                  </a:solidFill>
                </a:rPr>
                <a:t>accepted value  - observed value</a:t>
              </a:r>
              <a:r>
                <a:rPr lang="en-US" altLang="en-US" sz="2400" i="0" dirty="0">
                  <a:solidFill>
                    <a:srgbClr val="000000"/>
                  </a:solidFill>
                </a:rPr>
                <a:t> </a:t>
              </a:r>
              <a:r>
                <a:rPr lang="en-US" altLang="en-US" sz="2400" i="0" dirty="0">
                  <a:solidFill>
                    <a:srgbClr val="000000"/>
                  </a:solidFill>
                  <a:ea typeface="+mn-ea"/>
                </a:rPr>
                <a:t>	x  100%</a:t>
              </a:r>
            </a:p>
            <a:p>
              <a:pPr eaLnBrk="1" hangingPunct="1">
                <a:buFontTx/>
                <a:buNone/>
              </a:pPr>
              <a:r>
                <a:rPr lang="en-US" altLang="en-US" sz="2400" i="0" dirty="0">
                  <a:solidFill>
                    <a:srgbClr val="000000"/>
                  </a:solidFill>
                  <a:ea typeface="+mn-ea"/>
                </a:rPr>
                <a:t>					accepted value</a:t>
              </a:r>
            </a:p>
            <a:p>
              <a:pPr eaLnBrk="1" hangingPunct="1">
                <a:buFontTx/>
                <a:buNone/>
              </a:pPr>
              <a:endParaRPr lang="en-US" altLang="en-US" sz="1800" i="0" dirty="0">
                <a:solidFill>
                  <a:srgbClr val="000000"/>
                </a:solidFill>
                <a:ea typeface="+mn-ea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2438400" y="2819400"/>
              <a:ext cx="0" cy="76200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86600" y="2819400"/>
              <a:ext cx="0" cy="76200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0F59C-0658-6E74-25C2-9DE07FB0E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60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7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6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876800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</a:pPr>
            <a:endParaRPr lang="en-US" altLang="en-US"/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381000" y="722313"/>
            <a:ext cx="83407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1588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8065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4542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1019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35591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40163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44735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9307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i="0" dirty="0">
                <a:solidFill>
                  <a:srgbClr val="BBE0E3">
                    <a:lumMod val="50000"/>
                  </a:srgbClr>
                </a:solidFill>
              </a:rPr>
              <a:t>Calculating Percent Error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0" dirty="0">
                <a:solidFill>
                  <a:srgbClr val="000000"/>
                </a:solidFill>
              </a:rPr>
              <a:t>The boiling point of pure water is measured to be 99.1</a:t>
            </a:r>
            <a:r>
              <a:rPr lang="en-US" altLang="en-US" sz="2400" i="0" dirty="0">
                <a:solidFill>
                  <a:srgbClr val="000000"/>
                </a:solidFill>
                <a:cs typeface="Arial" panose="020B0604020202020204" pitchFamily="34" charset="0"/>
              </a:rPr>
              <a:t>°C. Calculate the percent error.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0" dirty="0">
                <a:solidFill>
                  <a:srgbClr val="658B92"/>
                </a:solidFill>
              </a:rPr>
              <a:t>Using the absolute value of the error means that percent error will always be a positive value.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i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4506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87700"/>
            <a:ext cx="51816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4276725"/>
            <a:ext cx="4240212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5303838"/>
            <a:ext cx="38147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07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7772400" cy="1600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dirty="0"/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34858864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876800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</a:pPr>
            <a:endParaRPr lang="en-US" altLang="en-US"/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738188" y="990600"/>
            <a:ext cx="7848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1588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8065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4542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1019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35591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40163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44735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9307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0" dirty="0">
                <a:solidFill>
                  <a:schemeClr val="accent1">
                    <a:lumMod val="50000"/>
                  </a:schemeClr>
                </a:solidFill>
              </a:rPr>
              <a:t>Using Scientific Notation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0" dirty="0"/>
              <a:t>Solve each problem and express the answer in scientific notation.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0" dirty="0"/>
              <a:t>a.</a:t>
            </a:r>
            <a:r>
              <a:rPr lang="en-US" altLang="en-US" sz="2400" i="0" dirty="0"/>
              <a:t> (8.0 x 10</a:t>
            </a:r>
            <a:r>
              <a:rPr lang="en-US" altLang="en-US" sz="2400" i="0" baseline="30000" dirty="0"/>
              <a:t>–2</a:t>
            </a:r>
            <a:r>
              <a:rPr lang="en-US" altLang="en-US" sz="2400" i="0" dirty="0"/>
              <a:t>) x (7.0 x 10</a:t>
            </a:r>
            <a:r>
              <a:rPr lang="en-US" altLang="en-US" sz="2400" i="0" baseline="30000" dirty="0"/>
              <a:t>–5</a:t>
            </a:r>
            <a:r>
              <a:rPr lang="en-US" altLang="en-US" sz="2400" i="0" dirty="0"/>
              <a:t>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0" dirty="0"/>
              <a:t>b.</a:t>
            </a:r>
            <a:r>
              <a:rPr lang="en-US" altLang="en-US" sz="2400" i="0" dirty="0"/>
              <a:t> (7.1 x 10</a:t>
            </a:r>
            <a:r>
              <a:rPr lang="en-US" altLang="en-US" sz="2400" i="0" baseline="30000" dirty="0"/>
              <a:t>–2</a:t>
            </a:r>
            <a:r>
              <a:rPr lang="en-US" altLang="en-US" sz="2400" i="0" dirty="0"/>
              <a:t>) + (5 x 10</a:t>
            </a:r>
            <a:r>
              <a:rPr lang="en-US" altLang="en-US" sz="2400" i="0" baseline="30000" dirty="0"/>
              <a:t>–3</a:t>
            </a:r>
            <a:r>
              <a:rPr lang="en-US" altLang="en-US" sz="2400" i="0" dirty="0"/>
              <a:t>)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5400"/>
            <a:ext cx="1258888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876800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</a:pPr>
            <a:endParaRPr lang="en-US" altLang="en-US" dirty="0"/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685800" y="1143000"/>
            <a:ext cx="8001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1588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8065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4542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1019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35591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40163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44735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9307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i="0" dirty="0">
                <a:solidFill>
                  <a:srgbClr val="00B0F0"/>
                </a:solidFill>
              </a:rPr>
              <a:t>Multiply the coefficients and add the exponents.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i="0" dirty="0"/>
              <a:t>a.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0" baseline="30000" dirty="0"/>
              <a:t>			</a:t>
            </a:r>
            <a:endParaRPr lang="en-US" altLang="en-US" sz="2400" i="0" dirty="0"/>
          </a:p>
        </p:txBody>
      </p:sp>
      <p:pic>
        <p:nvPicPr>
          <p:cNvPr id="378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47850"/>
            <a:ext cx="59912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30688"/>
            <a:ext cx="69151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5400"/>
            <a:ext cx="1106488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530" y="1524000"/>
            <a:ext cx="7772400" cy="4114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400" dirty="0"/>
              <a:t>The mass of one molecule of water written in scientific notation is 2.99 x 10</a:t>
            </a:r>
            <a:r>
              <a:rPr lang="en-US" altLang="en-US" sz="2400" baseline="30000" dirty="0"/>
              <a:t>–23</a:t>
            </a:r>
            <a:r>
              <a:rPr lang="en-US" altLang="en-US" sz="2400" dirty="0"/>
              <a:t> g. What is the mass in standard notation?</a:t>
            </a:r>
          </a:p>
        </p:txBody>
      </p:sp>
      <p:pic>
        <p:nvPicPr>
          <p:cNvPr id="3" name="Picture 2" descr="quick_check-01.ep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160" y="50800"/>
            <a:ext cx="1374140" cy="1114425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830" y="1524000"/>
            <a:ext cx="7772400" cy="4114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400" dirty="0">
                <a:solidFill>
                  <a:srgbClr val="00B0F0"/>
                </a:solidFill>
              </a:rPr>
              <a:t>The mass of one molecule of water written in scientific notation is 2.99 x 10</a:t>
            </a:r>
            <a:r>
              <a:rPr lang="en-US" altLang="en-US" sz="2400" baseline="30000" dirty="0">
                <a:solidFill>
                  <a:srgbClr val="00B0F0"/>
                </a:solidFill>
              </a:rPr>
              <a:t>–23</a:t>
            </a:r>
            <a:r>
              <a:rPr lang="en-US" altLang="en-US" sz="2400" dirty="0">
                <a:solidFill>
                  <a:srgbClr val="00B0F0"/>
                </a:solidFill>
              </a:rPr>
              <a:t> g. What is the mass in standard notation?</a:t>
            </a:r>
          </a:p>
          <a:p>
            <a:pPr marL="0" indent="0" eaLnBrk="1" hangingPunct="1">
              <a:buFontTx/>
              <a:buNone/>
            </a:pPr>
            <a:endParaRPr lang="en-US" altLang="en-US" sz="2400" dirty="0"/>
          </a:p>
          <a:p>
            <a:pPr marL="0" indent="0" eaLnBrk="1" hangingPunct="1">
              <a:buFontTx/>
              <a:buNone/>
            </a:pPr>
            <a:r>
              <a:rPr lang="en-US" altLang="en-US" sz="2400" i="1" dirty="0"/>
              <a:t>The mass of one molecule of water in standard notation is 0.000 000 000 000 000 000 000 0299 gram.</a:t>
            </a:r>
          </a:p>
        </p:txBody>
      </p:sp>
      <p:pic>
        <p:nvPicPr>
          <p:cNvPr id="3" name="Picture 2" descr="quick_check-01.ep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160" y="50800"/>
            <a:ext cx="1374140" cy="1114425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1319213"/>
            <a:ext cx="30480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Estimating 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between 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markings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4953000" cy="2205038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3200400"/>
            <a:ext cx="4929188" cy="3505200"/>
          </a:xfr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11F9AD-E408-8576-A6FC-EC4BA60EE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35DC-3934-48A6-91B0-EA094E132A7E}" type="slidenum">
              <a:rPr lang="en-US" altLang="en-US" smtClean="0"/>
              <a:pPr/>
              <a:t>67</a:t>
            </a:fld>
            <a:endParaRPr lang="en-US" alt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81000"/>
            <a:ext cx="8229600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Making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49838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Measuring volume: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Read </a:t>
            </a:r>
            <a:r>
              <a:rPr lang="en-US" sz="2000" b="1" u="sng" dirty="0"/>
              <a:t>bottom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of meniscus.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Estimate between lines, to get one more decimal place in your answer.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So, this volume estimate would be about: 28.2 or 28.3 ml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79867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3352800" y="3328988"/>
            <a:ext cx="9223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" y="3048000"/>
            <a:ext cx="2209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0" dirty="0">
                <a:solidFill>
                  <a:srgbClr val="FF0000"/>
                </a:solidFill>
                <a:latin typeface="Georgia"/>
                <a:ea typeface="+mn-ea"/>
              </a:rPr>
              <a:t>Estimated ml line: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133600" y="3232150"/>
            <a:ext cx="1066800" cy="968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6FF7D-B8E7-3EF3-0B52-75E299E06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35DC-3934-48A6-91B0-EA094E132A7E}" type="slidenum">
              <a:rPr lang="en-US" altLang="en-US" smtClean="0"/>
              <a:pPr/>
              <a:t>68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3" y="685800"/>
            <a:ext cx="8815387" cy="10699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500" dirty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2500" i="1" dirty="0">
                <a:solidFill>
                  <a:schemeClr val="accent1">
                    <a:lumMod val="50000"/>
                  </a:schemeClr>
                </a:solidFill>
              </a:rPr>
              <a:t>Atlantic-Pacific rule </a:t>
            </a:r>
            <a:r>
              <a:rPr lang="en-US" sz="2500" dirty="0">
                <a:solidFill>
                  <a:schemeClr val="accent1">
                    <a:lumMod val="50000"/>
                  </a:schemeClr>
                </a:solidFill>
              </a:rPr>
              <a:t>for determining significant figures</a:t>
            </a:r>
          </a:p>
        </p:txBody>
      </p:sp>
      <p:pic>
        <p:nvPicPr>
          <p:cNvPr id="1026" name="Picture 2" descr="http://i.infoplease.com/images/mapnorthamerica.gif"/>
          <p:cNvPicPr>
            <a:picLocks noChangeAspect="1" noChangeArrowheads="1"/>
          </p:cNvPicPr>
          <p:nvPr/>
        </p:nvPicPr>
        <p:blipFill rotWithShape="1">
          <a:blip r:embed="rId3"/>
          <a:srcRect l="7113" r="3147" b="5811"/>
          <a:stretch/>
        </p:blipFill>
        <p:spPr bwMode="auto">
          <a:xfrm>
            <a:off x="1981200" y="2092325"/>
            <a:ext cx="4951413" cy="390366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013" y="2092325"/>
            <a:ext cx="1760537" cy="4094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i="0" u="sng" dirty="0">
                <a:solidFill>
                  <a:srgbClr val="EA6F1E"/>
                </a:solidFill>
              </a:rPr>
              <a:t>P</a:t>
            </a:r>
            <a:r>
              <a:rPr lang="en-US" sz="2000" i="0" u="sng" dirty="0">
                <a:solidFill>
                  <a:schemeClr val="accent1">
                    <a:lumMod val="50000"/>
                  </a:schemeClr>
                </a:solidFill>
              </a:rPr>
              <a:t>acific</a:t>
            </a:r>
          </a:p>
          <a:p>
            <a:pPr>
              <a:defRPr/>
            </a:pPr>
            <a:r>
              <a:rPr lang="en-US" sz="2000" i="0" dirty="0">
                <a:solidFill>
                  <a:schemeClr val="accent1">
                    <a:lumMod val="50000"/>
                  </a:schemeClr>
                </a:solidFill>
              </a:rPr>
              <a:t>If a decimal is </a:t>
            </a:r>
            <a:r>
              <a:rPr lang="en-US" sz="2000" i="0" dirty="0">
                <a:solidFill>
                  <a:srgbClr val="EA6F1E"/>
                </a:solidFill>
              </a:rPr>
              <a:t>p</a:t>
            </a:r>
            <a:r>
              <a:rPr lang="en-US" sz="2000" i="0" dirty="0">
                <a:solidFill>
                  <a:schemeClr val="accent1">
                    <a:lumMod val="50000"/>
                  </a:schemeClr>
                </a:solidFill>
              </a:rPr>
              <a:t>resent, start counting at the left side of the number, and, beginning with the first non-zero number, count all the numbers.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2092325"/>
            <a:ext cx="1905000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i="0" u="sng" dirty="0">
                <a:solidFill>
                  <a:srgbClr val="EA6F1E"/>
                </a:solidFill>
              </a:rPr>
              <a:t>A</a:t>
            </a:r>
            <a:r>
              <a:rPr lang="en-US" sz="2000" i="0" u="sng" dirty="0">
                <a:solidFill>
                  <a:schemeClr val="accent1">
                    <a:lumMod val="50000"/>
                  </a:schemeClr>
                </a:solidFill>
              </a:rPr>
              <a:t>tlantic</a:t>
            </a:r>
          </a:p>
          <a:p>
            <a:pPr>
              <a:defRPr/>
            </a:pPr>
            <a:r>
              <a:rPr lang="en-US" sz="2000" i="0" dirty="0">
                <a:solidFill>
                  <a:schemeClr val="accent1">
                    <a:lumMod val="50000"/>
                  </a:schemeClr>
                </a:solidFill>
              </a:rPr>
              <a:t>If a decimal is </a:t>
            </a:r>
            <a:r>
              <a:rPr lang="en-US" sz="2000" i="0" dirty="0">
                <a:solidFill>
                  <a:srgbClr val="EA6F1E"/>
                </a:solidFill>
              </a:rPr>
              <a:t>a</a:t>
            </a:r>
            <a:r>
              <a:rPr lang="en-US" sz="2000" i="0" dirty="0">
                <a:solidFill>
                  <a:schemeClr val="accent1">
                    <a:lumMod val="50000"/>
                  </a:schemeClr>
                </a:solidFill>
              </a:rPr>
              <a:t>bsent, start counting at the right side of the number and, beginning with the first non-zero number, count all the numbers.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 dirty="0"/>
              <a:t>The Metric System</a:t>
            </a:r>
          </a:p>
        </p:txBody>
      </p:sp>
      <p:pic>
        <p:nvPicPr>
          <p:cNvPr id="77830" name="Picture 6" descr="metric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41400"/>
            <a:ext cx="5662612" cy="505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676399"/>
            <a:ext cx="22860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Click on: </a:t>
            </a:r>
          </a:p>
          <a:p>
            <a:r>
              <a:rPr lang="en-US" sz="1000" b="1" dirty="0"/>
              <a:t> </a:t>
            </a:r>
            <a:r>
              <a:rPr lang="en-US" b="1" u="sng" dirty="0">
                <a:hlinkClick r:id="rId3"/>
              </a:rPr>
              <a:t>http://prezi.com/zc-alvezwvy9/metric-versus-english-measurement/</a:t>
            </a:r>
            <a:endParaRPr lang="en-US" dirty="0"/>
          </a:p>
          <a:p>
            <a:r>
              <a:rPr lang="en-US" dirty="0"/>
              <a:t>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797BC3-388F-CC67-2DAD-79F1AD46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7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413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-14288"/>
            <a:ext cx="2932112" cy="71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34450" cy="4267200"/>
          </a:xfrm>
        </p:spPr>
        <p:txBody>
          <a:bodyPr/>
          <a:lstStyle/>
          <a:p>
            <a:pPr marL="533400" indent="0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If zeros at the end of a whole number are known measured values, then they are significant. One must then write the value in scientific notation to make it clear that these zeros are significant.</a:t>
            </a:r>
          </a:p>
          <a:p>
            <a:pPr marL="533400" indent="0">
              <a:spcBef>
                <a:spcPct val="0"/>
              </a:spcBef>
              <a:buFontTx/>
              <a:buNone/>
              <a:defRPr/>
            </a:pPr>
            <a:endParaRPr lang="en-US" altLang="en-US" sz="1200" dirty="0"/>
          </a:p>
          <a:p>
            <a:pPr marL="533400" indent="0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i.e., 300 meters = 3.00 x 10</a:t>
            </a:r>
            <a:r>
              <a:rPr lang="en-US" alt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 meters</a:t>
            </a:r>
          </a:p>
          <a:p>
            <a:pPr marL="533400" indent="0">
              <a:spcBef>
                <a:spcPct val="0"/>
              </a:spcBef>
              <a:buFontTx/>
              <a:buNone/>
              <a:defRPr/>
            </a:pPr>
            <a:endParaRPr lang="en-US" alt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533400" indent="0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Exact numbers: A number that is counted is exact. It has an unlimited number of significant figures. </a:t>
            </a:r>
          </a:p>
          <a:p>
            <a:pPr marL="533400" indent="0">
              <a:spcBef>
                <a:spcPct val="0"/>
              </a:spcBef>
              <a:buFontTx/>
              <a:buNone/>
              <a:defRPr/>
            </a:pPr>
            <a:endParaRPr lang="en-US" altLang="en-US" sz="2400" dirty="0"/>
          </a:p>
          <a:p>
            <a:pPr marL="533400" indent="0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Conversion factors which are definitions are exact. </a:t>
            </a:r>
          </a:p>
          <a:p>
            <a:pPr marL="533400" indent="0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i.e., 1 L = 1000 mL</a:t>
            </a:r>
          </a:p>
          <a:p>
            <a:pPr marL="533400" indent="0">
              <a:spcBef>
                <a:spcPct val="0"/>
              </a:spcBef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38100" y="1358900"/>
            <a:ext cx="8915400" cy="4724400"/>
          </a:xfrm>
        </p:spPr>
        <p:txBody>
          <a:bodyPr/>
          <a:lstStyle/>
          <a:p>
            <a:pPr marL="457200" lvl="1" indent="0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In general, a calculated answer cannot be more precise than the least precise measurement from which it was calculated.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900" dirty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The calculated value must be rounded to make it consistent with the measurements from which it was calculated.  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500" dirty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Addition and Subtraction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600" dirty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The answer to an addition or subtraction calculation should be rounded to the same place (units, tens, etc.) as the least precise measurement.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2400" dirty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title"/>
          </p:nvPr>
        </p:nvSpPr>
        <p:spPr>
          <a:xfrm>
            <a:off x="6324600" y="0"/>
            <a:ext cx="27432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Significant Figures</a:t>
            </a:r>
          </a:p>
        </p:txBody>
      </p:sp>
      <p:sp>
        <p:nvSpPr>
          <p:cNvPr id="54277" name="Text Box 4"/>
          <p:cNvSpPr txBox="1">
            <a:spLocks noChangeArrowheads="1"/>
          </p:cNvSpPr>
          <p:nvPr/>
        </p:nvSpPr>
        <p:spPr bwMode="auto">
          <a:xfrm>
            <a:off x="533400" y="838200"/>
            <a:ext cx="609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i="0">
                <a:solidFill>
                  <a:srgbClr val="658B92"/>
                </a:solidFill>
              </a:rPr>
              <a:t>Significant Figures in Calculations</a:t>
            </a:r>
          </a:p>
        </p:txBody>
      </p:sp>
      <p:pic>
        <p:nvPicPr>
          <p:cNvPr id="5427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751388"/>
            <a:ext cx="2393950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5759450"/>
            <a:ext cx="3981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9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9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9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9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401763"/>
            <a:ext cx="8763000" cy="50292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Multiplication and Division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In calculations involving multiplication and division, you need to round the answer to the same number of significant figures as the measurement with the least number of significant figures.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The position of the decimal point has nothing to do with the rounding process when multiplying and dividing measurements.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  <a:tabLst>
                <a:tab pos="4686300" algn="l"/>
              </a:tabLst>
              <a:defRPr/>
            </a:pPr>
            <a:r>
              <a:rPr lang="en-US" altLang="en-US" sz="2400" dirty="0"/>
              <a:t>	e.g. 7.55 meters x 0.34 meter 	= 2.567 meters</a:t>
            </a:r>
            <a:r>
              <a:rPr lang="en-US" altLang="en-US" sz="2400" baseline="30000" dirty="0"/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4686300" algn="l"/>
              </a:tabLst>
              <a:defRPr/>
            </a:pPr>
            <a:r>
              <a:rPr lang="en-US" altLang="en-US" sz="2400" dirty="0"/>
              <a:t>	                                             	= 2.6 meters</a:t>
            </a:r>
            <a:r>
              <a:rPr lang="en-US" altLang="en-US" sz="2400" baseline="30000" dirty="0"/>
              <a:t>2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2400" dirty="0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>
          <a:xfrm>
            <a:off x="6324600" y="0"/>
            <a:ext cx="27432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Significant Figures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685800" y="685800"/>
            <a:ext cx="609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i="0">
                <a:solidFill>
                  <a:srgbClr val="658B92"/>
                </a:solidFill>
              </a:rPr>
              <a:t>Significant Figures in Calculations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2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2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2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3A87-EEC0-4D59-90B8-3DF9A7F44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D0D91-DF18-43A8-ADDB-72C2B3FB7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7924800" cy="4800600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3200400" algn="l"/>
                <a:tab pos="342900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23487.25 cl  =  ?  Dl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3200400" algn="l"/>
                <a:tab pos="3429000" algn="l"/>
              </a:tabLst>
            </a:pP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120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3200400" algn="l"/>
                <a:tab pos="342900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1 L  =  10</a:t>
            </a:r>
            <a:r>
              <a:rPr lang="en-US" sz="32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120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3200400" algn="l"/>
                <a:tab pos="342900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1 DL  =  10</a:t>
            </a:r>
            <a:r>
              <a:rPr lang="en-US" sz="32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</a:t>
            </a:r>
          </a:p>
          <a:p>
            <a:pPr marL="0" marR="0" indent="0">
              <a:spcBef>
                <a:spcPts val="1200"/>
              </a:spcBef>
              <a:spcAft>
                <a:spcPts val="0"/>
              </a:spcAft>
              <a:buNone/>
              <a:tabLst>
                <a:tab pos="228600" algn="l"/>
                <a:tab pos="320040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23487.25 cl  X  1 L/10</a:t>
            </a:r>
            <a:r>
              <a:rPr lang="en-US" sz="32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cl  X  1 Dm/10</a:t>
            </a:r>
            <a:r>
              <a:rPr lang="en-US" sz="32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</a:t>
            </a:r>
          </a:p>
          <a:p>
            <a:pPr marL="0" marR="0" indent="0">
              <a:spcBef>
                <a:spcPts val="1200"/>
              </a:spcBef>
              <a:spcAft>
                <a:spcPts val="0"/>
              </a:spcAft>
              <a:buNone/>
              <a:tabLst>
                <a:tab pos="228600" algn="l"/>
                <a:tab pos="3200400" algn="l"/>
              </a:tabLst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2.3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 10</a:t>
            </a:r>
            <a:r>
              <a:rPr lang="en-US" sz="32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Dl 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9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 dirty="0"/>
              <a:t>The Metric System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762000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Metric System Versus the English System</a:t>
            </a:r>
            <a:endParaRPr lang="en-US" altLang="en-US" dirty="0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838200" y="1905000"/>
            <a:ext cx="7772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 dirty="0">
                <a:solidFill>
                  <a:srgbClr val="FF0000"/>
                </a:solidFill>
                <a:ea typeface="+mn-ea"/>
              </a:rPr>
              <a:t>Simplicity</a:t>
            </a:r>
            <a:endParaRPr lang="en-US" altLang="en-US" i="0" dirty="0">
              <a:solidFill>
                <a:srgbClr val="000000"/>
              </a:solidFill>
              <a:ea typeface="+mn-ea"/>
            </a:endParaRPr>
          </a:p>
          <a:p>
            <a:pPr lvl="2" eaLnBrk="1" hangingPunct="1"/>
            <a:r>
              <a:rPr lang="en-US" altLang="en-US" sz="1600" i="0" dirty="0">
                <a:solidFill>
                  <a:srgbClr val="000000"/>
                </a:solidFill>
                <a:ea typeface="+mn-ea"/>
              </a:rPr>
              <a:t>The metric system uses ONE unit for each category of measurement</a:t>
            </a:r>
          </a:p>
          <a:p>
            <a:pPr eaLnBrk="1" hangingPunct="1">
              <a:buFontTx/>
              <a:buNone/>
            </a:pPr>
            <a:endParaRPr lang="en-US" altLang="en-US" sz="800" i="0" dirty="0">
              <a:solidFill>
                <a:srgbClr val="000000"/>
              </a:solidFill>
              <a:ea typeface="+mn-ea"/>
            </a:endParaRPr>
          </a:p>
          <a:p>
            <a:pPr lvl="4" eaLnBrk="1" hangingPunct="1"/>
            <a:r>
              <a:rPr lang="en-US" altLang="en-US" sz="1400" i="0" dirty="0">
                <a:solidFill>
                  <a:srgbClr val="000000"/>
                </a:solidFill>
                <a:ea typeface="+mn-ea"/>
              </a:rPr>
              <a:t>Gram (mass), liter (volume), meter (distance)</a:t>
            </a:r>
          </a:p>
          <a:p>
            <a:pPr lvl="2" eaLnBrk="1" hangingPunct="1"/>
            <a:endParaRPr lang="en-US" altLang="en-US" sz="1600" i="0" dirty="0">
              <a:solidFill>
                <a:srgbClr val="000000"/>
              </a:solidFill>
              <a:ea typeface="+mn-ea"/>
            </a:endParaRPr>
          </a:p>
          <a:p>
            <a:pPr lvl="2" eaLnBrk="1" hangingPunct="1"/>
            <a:r>
              <a:rPr lang="en-US" altLang="en-US" sz="1600" i="0" dirty="0">
                <a:solidFill>
                  <a:srgbClr val="000000"/>
                </a:solidFill>
                <a:ea typeface="+mn-ea"/>
              </a:rPr>
              <a:t>The English system utilizes many different names for each major measurement (</a:t>
            </a:r>
            <a:r>
              <a:rPr lang="en-US" altLang="en-US" sz="1600" dirty="0">
                <a:solidFill>
                  <a:srgbClr val="000000"/>
                </a:solidFill>
                <a:ea typeface="+mn-ea"/>
              </a:rPr>
              <a:t>units of mass, volume, distance</a:t>
            </a:r>
            <a:r>
              <a:rPr lang="en-US" altLang="en-US" sz="1600" i="0" dirty="0">
                <a:solidFill>
                  <a:srgbClr val="000000"/>
                </a:solidFill>
                <a:ea typeface="+mn-ea"/>
              </a:rPr>
              <a:t>)</a:t>
            </a:r>
          </a:p>
          <a:p>
            <a:pPr eaLnBrk="1" hangingPunct="1">
              <a:buFontTx/>
              <a:buNone/>
            </a:pPr>
            <a:endParaRPr lang="en-US" altLang="en-US" sz="800" i="0" dirty="0">
              <a:solidFill>
                <a:srgbClr val="000000"/>
              </a:solidFill>
              <a:ea typeface="+mn-ea"/>
            </a:endParaRPr>
          </a:p>
          <a:p>
            <a:pPr lvl="4" eaLnBrk="1" hangingPunct="1">
              <a:buFont typeface="Symbol" pitchFamily="18" charset="2"/>
              <a:buChar char="·"/>
            </a:pPr>
            <a:r>
              <a:rPr lang="en-US" altLang="en-US" sz="1400" i="0" dirty="0">
                <a:solidFill>
                  <a:srgbClr val="000000"/>
                </a:solidFill>
                <a:ea typeface="+mn-ea"/>
              </a:rPr>
              <a:t>DISTANCE:  Rod, furlong, hand, foot, yard, mile, nautical mile</a:t>
            </a:r>
          </a:p>
          <a:p>
            <a:pPr eaLnBrk="1" hangingPunct="1">
              <a:buFontTx/>
              <a:buNone/>
            </a:pPr>
            <a:endParaRPr lang="en-US" altLang="en-US" sz="800" i="0" dirty="0">
              <a:solidFill>
                <a:srgbClr val="000000"/>
              </a:solidFill>
              <a:ea typeface="+mn-ea"/>
            </a:endParaRPr>
          </a:p>
          <a:p>
            <a:pPr lvl="4" eaLnBrk="1" hangingPunct="1">
              <a:buFont typeface="Symbol" pitchFamily="18" charset="2"/>
              <a:buChar char="·"/>
            </a:pPr>
            <a:r>
              <a:rPr lang="en-US" altLang="en-US" sz="1400" i="0" dirty="0">
                <a:solidFill>
                  <a:srgbClr val="000000"/>
                </a:solidFill>
                <a:ea typeface="+mn-ea"/>
              </a:rPr>
              <a:t>VOLUME:  Pinch, gill, teaspoon, tablespoon, ounce, cup, pint, quart, gallon, peck, bushel</a:t>
            </a:r>
          </a:p>
          <a:p>
            <a:pPr eaLnBrk="1" hangingPunct="1">
              <a:buFontTx/>
              <a:buNone/>
            </a:pPr>
            <a:endParaRPr lang="en-US" altLang="en-US" sz="800" i="0" dirty="0">
              <a:solidFill>
                <a:srgbClr val="000000"/>
              </a:solidFill>
              <a:ea typeface="+mn-ea"/>
            </a:endParaRPr>
          </a:p>
          <a:p>
            <a:pPr lvl="4" eaLnBrk="1" hangingPunct="1">
              <a:buFont typeface="Symbol" pitchFamily="18" charset="2"/>
              <a:buChar char="·"/>
            </a:pPr>
            <a:r>
              <a:rPr lang="en-US" altLang="en-US" sz="1400" i="0" dirty="0">
                <a:solidFill>
                  <a:srgbClr val="000000"/>
                </a:solidFill>
                <a:ea typeface="+mn-ea"/>
              </a:rPr>
              <a:t>MASS/WEIGHT:  Penny, grain, ounce, pound, short ton, standard ton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0171A6-D426-4188-BE11-B942CF931A79}"/>
              </a:ext>
            </a:extLst>
          </p:cNvPr>
          <p:cNvSpPr/>
          <p:nvPr/>
        </p:nvSpPr>
        <p:spPr>
          <a:xfrm>
            <a:off x="762000" y="5638800"/>
            <a:ext cx="7848600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https://screencast-o-matic.com/watch/cF6hIaYo00</a:t>
            </a:r>
            <a:r>
              <a:rPr lang="en-US" dirty="0"/>
              <a:t> (2:44) Meters, Liters &amp; Grams Song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B61DB2-4033-7D16-21A2-42E56B1B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8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5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5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5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5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 dirty="0"/>
              <a:t>The Metric System</a:t>
            </a:r>
          </a:p>
        </p:txBody>
      </p:sp>
      <p:sp>
        <p:nvSpPr>
          <p:cNvPr id="675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762000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Metric System Versus the English System</a:t>
            </a:r>
            <a:endParaRPr lang="en-US" altLang="en-US" dirty="0"/>
          </a:p>
        </p:txBody>
      </p:sp>
      <p:sp>
        <p:nvSpPr>
          <p:cNvPr id="67588" name="Rectangle 1028"/>
          <p:cNvSpPr>
            <a:spLocks noChangeArrowheads="1"/>
          </p:cNvSpPr>
          <p:nvPr/>
        </p:nvSpPr>
        <p:spPr bwMode="auto">
          <a:xfrm>
            <a:off x="838200" y="2057400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 dirty="0">
                <a:solidFill>
                  <a:srgbClr val="FF0000"/>
                </a:solidFill>
                <a:ea typeface="+mn-ea"/>
              </a:rPr>
              <a:t>Consistency</a:t>
            </a:r>
            <a:endParaRPr lang="en-US" altLang="en-US" i="0" dirty="0">
              <a:solidFill>
                <a:srgbClr val="000000"/>
              </a:solidFill>
              <a:ea typeface="+mn-ea"/>
            </a:endParaRPr>
          </a:p>
          <a:p>
            <a:pPr lvl="2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All metric units are multiples of 10 or utilize decimal placement.</a:t>
            </a:r>
          </a:p>
          <a:p>
            <a:pPr lvl="2" eaLnBrk="1" hangingPunct="1"/>
            <a:endParaRPr lang="en-US" altLang="en-US" sz="1600" i="0" dirty="0">
              <a:solidFill>
                <a:srgbClr val="000000"/>
              </a:solidFill>
              <a:ea typeface="+mn-ea"/>
            </a:endParaRPr>
          </a:p>
          <a:p>
            <a:pPr lvl="2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The English system has no consistency between units. </a:t>
            </a:r>
            <a:endParaRPr lang="en-US" altLang="en-US" sz="1600" i="0" dirty="0">
              <a:solidFill>
                <a:srgbClr val="000000"/>
              </a:solidFill>
              <a:ea typeface="+mn-ea"/>
            </a:endParaRPr>
          </a:p>
          <a:p>
            <a:pPr eaLnBrk="1" hangingPunct="1">
              <a:buFontTx/>
              <a:buNone/>
            </a:pPr>
            <a:endParaRPr lang="en-US" altLang="en-US" sz="800" i="0" dirty="0">
              <a:solidFill>
                <a:srgbClr val="000000"/>
              </a:solidFill>
              <a:ea typeface="+mn-ea"/>
            </a:endParaRPr>
          </a:p>
          <a:p>
            <a:pPr lvl="4" eaLnBrk="1" hangingPunct="1">
              <a:buFont typeface="Symbol" pitchFamily="18" charset="2"/>
              <a:buChar char="·"/>
            </a:pPr>
            <a:r>
              <a:rPr lang="en-US" altLang="en-US" sz="1400" i="0" dirty="0">
                <a:solidFill>
                  <a:srgbClr val="000000"/>
                </a:solidFill>
                <a:ea typeface="+mn-ea"/>
              </a:rPr>
              <a:t>DISTANCE:  Rod, furlong, hand, foot, yard, mile, nautical mile</a:t>
            </a:r>
          </a:p>
          <a:p>
            <a:pPr eaLnBrk="1" hangingPunct="1">
              <a:buFontTx/>
              <a:buNone/>
            </a:pPr>
            <a:endParaRPr lang="en-US" altLang="en-US" sz="800" i="0" dirty="0">
              <a:solidFill>
                <a:srgbClr val="000000"/>
              </a:solidFill>
              <a:ea typeface="+mn-ea"/>
            </a:endParaRPr>
          </a:p>
          <a:p>
            <a:pPr lvl="4" defTabSz="1143000" eaLnBrk="1" hangingPunct="1">
              <a:buFont typeface="Symbol" pitchFamily="18" charset="2"/>
              <a:buChar char="·"/>
              <a:tabLst>
                <a:tab pos="3035300" algn="l"/>
              </a:tabLst>
            </a:pPr>
            <a:r>
              <a:rPr lang="en-US" altLang="en-US" sz="1400" i="0" dirty="0">
                <a:solidFill>
                  <a:srgbClr val="000000"/>
                </a:solidFill>
                <a:ea typeface="+mn-ea"/>
              </a:rPr>
              <a:t>VOLUME:  	Pinch, gill, teaspoon, tablespoon, ounce, cup, pint, quart, </a:t>
            </a:r>
          </a:p>
          <a:p>
            <a:pPr marL="1828800" lvl="4" indent="0" defTabSz="1143000" eaLnBrk="1" hangingPunct="1">
              <a:buNone/>
              <a:tabLst>
                <a:tab pos="3035300" algn="l"/>
              </a:tabLst>
            </a:pPr>
            <a:r>
              <a:rPr lang="en-US" altLang="en-US" sz="1400" i="0" dirty="0">
                <a:solidFill>
                  <a:srgbClr val="000000"/>
                </a:solidFill>
                <a:ea typeface="+mn-ea"/>
              </a:rPr>
              <a:t>	gallon, peck, bushel</a:t>
            </a:r>
          </a:p>
          <a:p>
            <a:pPr eaLnBrk="1" hangingPunct="1">
              <a:buFontTx/>
              <a:buNone/>
            </a:pPr>
            <a:endParaRPr lang="en-US" altLang="en-US" sz="800" i="0" dirty="0">
              <a:solidFill>
                <a:srgbClr val="000000"/>
              </a:solidFill>
              <a:ea typeface="+mn-ea"/>
            </a:endParaRPr>
          </a:p>
          <a:p>
            <a:pPr lvl="4" eaLnBrk="1" hangingPunct="1">
              <a:buFont typeface="Symbol" pitchFamily="18" charset="2"/>
              <a:buChar char="·"/>
            </a:pPr>
            <a:r>
              <a:rPr lang="en-US" altLang="en-US" sz="1400" i="0" dirty="0">
                <a:solidFill>
                  <a:srgbClr val="000000"/>
                </a:solidFill>
                <a:ea typeface="+mn-ea"/>
              </a:rPr>
              <a:t>MASS/WEIGHT:  Penny, grain, ounce, pound, short ton, standard ton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780550-C306-64FE-3CB1-05926B494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9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9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5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2004:Templates:Presentations:Designs:Bar Code</Template>
  <TotalTime>4691</TotalTime>
  <Words>3837</Words>
  <Application>Microsoft Office PowerPoint</Application>
  <PresentationFormat>On-screen Show (4:3)</PresentationFormat>
  <Paragraphs>743</Paragraphs>
  <Slides>73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73</vt:i4>
      </vt:variant>
    </vt:vector>
  </HeadingPairs>
  <TitlesOfParts>
    <vt:vector size="95" baseType="lpstr">
      <vt:lpstr>Architect</vt:lpstr>
      <vt:lpstr>Arial</vt:lpstr>
      <vt:lpstr>Georgia</vt:lpstr>
      <vt:lpstr>Google Sans</vt:lpstr>
      <vt:lpstr>Impact</vt:lpstr>
      <vt:lpstr>inherit</vt:lpstr>
      <vt:lpstr>Symbol</vt:lpstr>
      <vt:lpstr>Times New Roman</vt:lpstr>
      <vt:lpstr>Trebuchet MS</vt:lpstr>
      <vt:lpstr>Wingdings</vt:lpstr>
      <vt:lpstr>Wingdings 2</vt:lpstr>
      <vt:lpstr>ヒラギノ角ゴ Pro W3</vt:lpstr>
      <vt:lpstr>Blank Presentation</vt:lpstr>
      <vt:lpstr>Urban</vt:lpstr>
      <vt:lpstr>Default Design</vt:lpstr>
      <vt:lpstr>1_Default Design</vt:lpstr>
      <vt:lpstr>2_Default Design</vt:lpstr>
      <vt:lpstr>1_Blank Presentation</vt:lpstr>
      <vt:lpstr>3_Default Design</vt:lpstr>
      <vt:lpstr>2_Blank Presentation</vt:lpstr>
      <vt:lpstr>3_Blank Presentation</vt:lpstr>
      <vt:lpstr>4_Blank Presentation</vt:lpstr>
      <vt:lpstr>Click on “Slide Show”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Metric System</vt:lpstr>
      <vt:lpstr>The Metric System</vt:lpstr>
      <vt:lpstr>The Metric System</vt:lpstr>
      <vt:lpstr>Inconsistency</vt:lpstr>
      <vt:lpstr>The Metric System</vt:lpstr>
      <vt:lpstr>Metric &amp; English Common Units</vt:lpstr>
      <vt:lpstr> Metric Prefixes</vt:lpstr>
      <vt:lpstr>Manipulating Units in the Metric System</vt:lpstr>
      <vt:lpstr>PowerPoint Presentation</vt:lpstr>
      <vt:lpstr>Using SI Units</vt:lpstr>
      <vt:lpstr>Manipulating Units in the Metric System</vt:lpstr>
      <vt:lpstr>Manipulating Units in the Metric System</vt:lpstr>
      <vt:lpstr>So You Know …</vt:lpstr>
      <vt:lpstr>Metric Equalities</vt:lpstr>
      <vt:lpstr>“Sizing up” Metric</vt:lpstr>
      <vt:lpstr>Mathematics in Science</vt:lpstr>
      <vt:lpstr>Scientific Notation</vt:lpstr>
      <vt:lpstr>Scientific Notation</vt:lpstr>
      <vt:lpstr>Scientific Notation</vt:lpstr>
      <vt:lpstr>Scientific Notation</vt:lpstr>
      <vt:lpstr>Scientific Notation</vt:lpstr>
      <vt:lpstr>PowerPoint Presentation</vt:lpstr>
      <vt:lpstr>Scientific Notation</vt:lpstr>
      <vt:lpstr>Scientific Notation</vt:lpstr>
      <vt:lpstr>Scientific Notation</vt:lpstr>
      <vt:lpstr>Scientific Notation</vt:lpstr>
      <vt:lpstr>Scientific Notation</vt:lpstr>
      <vt:lpstr>Scientific Notation</vt:lpstr>
      <vt:lpstr>Scientific Notation</vt:lpstr>
      <vt:lpstr>Scientific Notation</vt:lpstr>
      <vt:lpstr>Scientific Notation</vt:lpstr>
      <vt:lpstr>PowerPoint Presentation</vt:lpstr>
      <vt:lpstr>Uncertainty in Measurement</vt:lpstr>
      <vt:lpstr>Uncertainty in Measurement</vt:lpstr>
      <vt:lpstr>Accuracy, Precision, and Error</vt:lpstr>
      <vt:lpstr>Accuracy, Precision, and Error</vt:lpstr>
      <vt:lpstr>Uncertainty in Measurement</vt:lpstr>
      <vt:lpstr>Uncertainty in Measurement</vt:lpstr>
      <vt:lpstr>Uncertainty in Measurement</vt:lpstr>
      <vt:lpstr>Uncertainty in Measurement</vt:lpstr>
      <vt:lpstr>Uncertainty in Measurement</vt:lpstr>
      <vt:lpstr>Uncertainty in Measurement</vt:lpstr>
      <vt:lpstr>Video Tutorials</vt:lpstr>
      <vt:lpstr>Uncertainty in Measurement</vt:lpstr>
      <vt:lpstr>Uncertainty in Measurement</vt:lpstr>
      <vt:lpstr>Uncertainty in Measurement</vt:lpstr>
      <vt:lpstr>Uncertainty in Measurement</vt:lpstr>
      <vt:lpstr>Uncertainty in Measurement</vt:lpstr>
      <vt:lpstr>Uncertainty in Measurement</vt:lpstr>
      <vt:lpstr>Uncertainty in Measurement</vt:lpstr>
      <vt:lpstr>Significant Figures</vt:lpstr>
      <vt:lpstr>Significant Figures</vt:lpstr>
      <vt:lpstr>Uncertainty in Measurement</vt:lpstr>
      <vt:lpstr>Uncertainty in Measurement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Estimating  between  markings</vt:lpstr>
      <vt:lpstr>Making Measurements</vt:lpstr>
      <vt:lpstr>The Atlantic-Pacific rule for determining significant figures</vt:lpstr>
      <vt:lpstr>PowerPoint Presentation</vt:lpstr>
      <vt:lpstr>Significant Figures</vt:lpstr>
      <vt:lpstr>Significant Figures</vt:lpstr>
      <vt:lpstr>PowerPoint Presentation</vt:lpstr>
    </vt:vector>
  </TitlesOfParts>
  <Company>Karen Rowan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Rowan</dc:creator>
  <cp:lastModifiedBy>Craig Riesen</cp:lastModifiedBy>
  <cp:revision>194</cp:revision>
  <dcterms:created xsi:type="dcterms:W3CDTF">2009-11-18T19:40:23Z</dcterms:created>
  <dcterms:modified xsi:type="dcterms:W3CDTF">2024-09-16T00:37:56Z</dcterms:modified>
</cp:coreProperties>
</file>