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61"/>
  </p:notesMasterIdLst>
  <p:sldIdLst>
    <p:sldId id="334" r:id="rId4"/>
    <p:sldId id="257" r:id="rId5"/>
    <p:sldId id="300" r:id="rId6"/>
    <p:sldId id="301" r:id="rId7"/>
    <p:sldId id="298" r:id="rId8"/>
    <p:sldId id="295" r:id="rId9"/>
    <p:sldId id="296" r:id="rId10"/>
    <p:sldId id="258" r:id="rId11"/>
    <p:sldId id="259" r:id="rId12"/>
    <p:sldId id="302" r:id="rId13"/>
    <p:sldId id="303" r:id="rId14"/>
    <p:sldId id="304" r:id="rId15"/>
    <p:sldId id="305" r:id="rId16"/>
    <p:sldId id="261" r:id="rId17"/>
    <p:sldId id="262" r:id="rId18"/>
    <p:sldId id="297" r:id="rId19"/>
    <p:sldId id="263" r:id="rId20"/>
    <p:sldId id="264" r:id="rId21"/>
    <p:sldId id="265" r:id="rId22"/>
    <p:sldId id="266" r:id="rId23"/>
    <p:sldId id="293" r:id="rId24"/>
    <p:sldId id="294" r:id="rId25"/>
    <p:sldId id="268" r:id="rId26"/>
    <p:sldId id="306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35" r:id="rId35"/>
    <p:sldId id="336" r:id="rId36"/>
    <p:sldId id="276" r:id="rId37"/>
    <p:sldId id="277" r:id="rId38"/>
    <p:sldId id="278" r:id="rId39"/>
    <p:sldId id="279" r:id="rId40"/>
    <p:sldId id="280" r:id="rId41"/>
    <p:sldId id="281" r:id="rId42"/>
    <p:sldId id="308" r:id="rId43"/>
    <p:sldId id="282" r:id="rId44"/>
    <p:sldId id="309" r:id="rId45"/>
    <p:sldId id="283" r:id="rId46"/>
    <p:sldId id="310" r:id="rId47"/>
    <p:sldId id="307" r:id="rId48"/>
    <p:sldId id="311" r:id="rId49"/>
    <p:sldId id="284" r:id="rId50"/>
    <p:sldId id="312" r:id="rId51"/>
    <p:sldId id="285" r:id="rId52"/>
    <p:sldId id="313" r:id="rId53"/>
    <p:sldId id="286" r:id="rId54"/>
    <p:sldId id="287" r:id="rId55"/>
    <p:sldId id="288" r:id="rId56"/>
    <p:sldId id="289" r:id="rId57"/>
    <p:sldId id="290" r:id="rId58"/>
    <p:sldId id="291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AC2F-6166-45F2-99B7-514BC77868F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5470-0DF2-48F4-929C-94EE8AC9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8C62AE94-5A83-4A51-8AA1-4E92523F1E48}" type="slidenum">
              <a:rPr lang="en-US" altLang="zh-TW" sz="1200">
                <a:solidFill>
                  <a:prstClr val="white"/>
                </a:solidFill>
              </a:rPr>
              <a:pPr/>
              <a:t>2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620713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b="1" dirty="0"/>
              <a:t>Timing ≈ 0.5 min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Cells are the basic unit of structure and function of all living things.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In other words, every structure within an organism’s body and every function an organism can perform is a result of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You would not have a heart, bones, skin, etc. if you did not have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Cells perform a variety of functions. For example, [animate] skin cells work only to perform functions for the skin such as repair and growth. [animate] Blood cells transport gases, waste, nutrients, etc. through your body.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r>
              <a:rPr lang="en-US" b="1" u="sng" baseline="0" dirty="0"/>
              <a:t>SOURCE:</a:t>
            </a:r>
          </a:p>
          <a:p>
            <a:pPr defTabSz="931774">
              <a:spcBef>
                <a:spcPts val="582"/>
              </a:spcBef>
              <a:defRPr/>
            </a:pPr>
            <a:r>
              <a:rPr lang="en-US" sz="1100" dirty="0"/>
              <a:t>Epithelial cells.</a:t>
            </a:r>
            <a:r>
              <a:rPr lang="en-US" sz="1100" baseline="0" dirty="0"/>
              <a:t> “</a:t>
            </a:r>
            <a:r>
              <a:rPr lang="en-US" sz="1100" b="0" dirty="0">
                <a:effectLst/>
              </a:rPr>
              <a:t>Epithelial-cells.jpg,” </a:t>
            </a:r>
            <a:r>
              <a:rPr lang="en-US" sz="1100" dirty="0"/>
              <a:t>John Schmidt.</a:t>
            </a:r>
            <a:r>
              <a:rPr lang="en-US" sz="1100" baseline="0" dirty="0"/>
              <a:t> 2005 as </a:t>
            </a:r>
            <a:r>
              <a:rPr lang="en-US" sz="1100" dirty="0"/>
              <a:t>CC-SA/GNU,</a:t>
            </a:r>
            <a:r>
              <a:rPr lang="en-US" sz="1100" baseline="0" dirty="0"/>
              <a:t> Digital Image. </a:t>
            </a:r>
            <a:r>
              <a:rPr lang="en-US" sz="1100" dirty="0"/>
              <a:t>http://commons.wikimedia.org/wiki/File:Epithelial-cells.jpg</a:t>
            </a:r>
            <a:r>
              <a:rPr lang="en-US" sz="1100" baseline="0" dirty="0"/>
              <a:t> (accessed April 27, 2011). </a:t>
            </a:r>
            <a:endParaRPr lang="en-US" sz="11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 baseline="0" dirty="0"/>
              <a:t>Blood cells. “</a:t>
            </a:r>
            <a:r>
              <a:rPr lang="en-US" b="0" dirty="0">
                <a:effectLst/>
              </a:rPr>
              <a:t>SEM</a:t>
            </a:r>
            <a:r>
              <a:rPr lang="en-US" b="1" dirty="0">
                <a:effectLst/>
              </a:rPr>
              <a:t> </a:t>
            </a:r>
            <a:r>
              <a:rPr lang="en-US" b="0" dirty="0">
                <a:effectLst/>
              </a:rPr>
              <a:t>blood cells.jpg,”</a:t>
            </a:r>
            <a:r>
              <a:rPr lang="en-US" b="0" baseline="0" dirty="0">
                <a:effectLst/>
              </a:rPr>
              <a:t> </a:t>
            </a:r>
            <a:r>
              <a:rPr lang="en-US" dirty="0">
                <a:effectLst/>
              </a:rPr>
              <a:t>Harry Schaefer.</a:t>
            </a:r>
            <a:r>
              <a:rPr lang="en-US" baseline="0" dirty="0">
                <a:effectLst/>
              </a:rPr>
              <a:t> </a:t>
            </a:r>
            <a:r>
              <a:rPr lang="en-US" b="0" baseline="0" dirty="0">
                <a:effectLst/>
              </a:rPr>
              <a:t>2006 as PD, Digital Image. </a:t>
            </a:r>
            <a:r>
              <a:rPr lang="en-US" b="0" u="none" baseline="0" dirty="0"/>
              <a:t>http://commons.wikimedia.org/wiki/File:SEM_blood_cells.jpg </a:t>
            </a:r>
            <a:r>
              <a:rPr lang="en-US" sz="1050" baseline="0" dirty="0"/>
              <a:t>(accessed April 27, 2011). 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620713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b="1" dirty="0"/>
              <a:t>Timing ≈ 0.5 min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Cells are the basic unit of structure and function of all living things.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In other words, every structure within an organism’s body and every function an organism can perform is a result of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You would not have a heart, bones, skin, etc. if you did not have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Cells perform a variety of functions. For example, [animate] skin cells work only to perform functions for the skin such as repair and growth. [animate] Blood cells transport gases, waste, nutrients, etc. through your body.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r>
              <a:rPr lang="en-US" b="1" u="sng" baseline="0" dirty="0"/>
              <a:t>SOURCE:</a:t>
            </a:r>
          </a:p>
          <a:p>
            <a:pPr defTabSz="931774">
              <a:spcBef>
                <a:spcPts val="582"/>
              </a:spcBef>
              <a:defRPr/>
            </a:pPr>
            <a:r>
              <a:rPr lang="en-US" sz="1100" dirty="0"/>
              <a:t>Epithelial cells.</a:t>
            </a:r>
            <a:r>
              <a:rPr lang="en-US" sz="1100" baseline="0" dirty="0"/>
              <a:t> “</a:t>
            </a:r>
            <a:r>
              <a:rPr lang="en-US" sz="1100" b="0" dirty="0">
                <a:effectLst/>
              </a:rPr>
              <a:t>Epithelial-cells.jpg,” </a:t>
            </a:r>
            <a:r>
              <a:rPr lang="en-US" sz="1100" dirty="0"/>
              <a:t>John Schmidt.</a:t>
            </a:r>
            <a:r>
              <a:rPr lang="en-US" sz="1100" baseline="0" dirty="0"/>
              <a:t> 2005 as </a:t>
            </a:r>
            <a:r>
              <a:rPr lang="en-US" sz="1100" dirty="0"/>
              <a:t>CC-SA/GNU,</a:t>
            </a:r>
            <a:r>
              <a:rPr lang="en-US" sz="1100" baseline="0" dirty="0"/>
              <a:t> Digital Image. </a:t>
            </a:r>
            <a:r>
              <a:rPr lang="en-US" sz="1100" dirty="0"/>
              <a:t>http://commons.wikimedia.org/wiki/File:Epithelial-cells.jpg</a:t>
            </a:r>
            <a:r>
              <a:rPr lang="en-US" sz="1100" baseline="0" dirty="0"/>
              <a:t> (accessed April 27, 2011). </a:t>
            </a:r>
            <a:endParaRPr lang="en-US" sz="11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 baseline="0" dirty="0"/>
              <a:t>Blood cells. “</a:t>
            </a:r>
            <a:r>
              <a:rPr lang="en-US" b="0" dirty="0">
                <a:effectLst/>
              </a:rPr>
              <a:t>SEM</a:t>
            </a:r>
            <a:r>
              <a:rPr lang="en-US" b="1" dirty="0">
                <a:effectLst/>
              </a:rPr>
              <a:t> </a:t>
            </a:r>
            <a:r>
              <a:rPr lang="en-US" b="0" dirty="0">
                <a:effectLst/>
              </a:rPr>
              <a:t>blood cells.jpg,”</a:t>
            </a:r>
            <a:r>
              <a:rPr lang="en-US" b="0" baseline="0" dirty="0">
                <a:effectLst/>
              </a:rPr>
              <a:t> </a:t>
            </a:r>
            <a:r>
              <a:rPr lang="en-US" dirty="0">
                <a:effectLst/>
              </a:rPr>
              <a:t>Harry Schaefer.</a:t>
            </a:r>
            <a:r>
              <a:rPr lang="en-US" baseline="0" dirty="0">
                <a:effectLst/>
              </a:rPr>
              <a:t> </a:t>
            </a:r>
            <a:r>
              <a:rPr lang="en-US" b="0" baseline="0" dirty="0">
                <a:effectLst/>
              </a:rPr>
              <a:t>2006 as PD, Digital Image. </a:t>
            </a:r>
            <a:r>
              <a:rPr lang="en-US" b="0" u="none" baseline="0" dirty="0"/>
              <a:t>http://commons.wikimedia.org/wiki/File:SEM_blood_cells.jpg </a:t>
            </a:r>
            <a:r>
              <a:rPr lang="en-US" sz="1050" baseline="0" dirty="0"/>
              <a:t>(accessed April 27, 2011). 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D8A80AF4-CF87-4818-86B4-54062F96CAD6}" type="slidenum">
              <a:rPr lang="en-US" altLang="zh-TW" sz="1200">
                <a:solidFill>
                  <a:prstClr val="white"/>
                </a:solidFill>
              </a:rPr>
              <a:pPr/>
              <a:t>13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14759ABA-65BF-49B2-9ADA-362A5225A178}" type="slidenum">
              <a:rPr lang="en-US" altLang="zh-TW" sz="1200">
                <a:solidFill>
                  <a:prstClr val="white"/>
                </a:solidFill>
              </a:rPr>
              <a:pPr/>
              <a:t>14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792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6821DFE-A63E-469B-9556-957C6765FEA8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92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792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C1F6E0E4-5884-4B3F-BB26-F3D81309C5FA}" type="slidenum">
              <a:rPr lang="en-US" sz="1200">
                <a:solidFill>
                  <a:prstClr val="white"/>
                </a:solidFill>
              </a:rPr>
              <a:pPr/>
              <a:t>15</a:t>
            </a:fld>
            <a:endParaRPr lang="en-US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A4A2781C-66F6-4147-9067-20F4933FDD92}" type="slidenum">
              <a:rPr lang="en-US" altLang="zh-TW" sz="1200">
                <a:solidFill>
                  <a:prstClr val="white"/>
                </a:solidFill>
              </a:rPr>
              <a:pPr/>
              <a:t>17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8CC95052-5CBB-4836-AFB8-83A9E9B5AD42}" type="slidenum">
              <a:rPr lang="en-US" altLang="zh-TW" sz="1200">
                <a:solidFill>
                  <a:prstClr val="white"/>
                </a:solidFill>
              </a:rPr>
              <a:pPr/>
              <a:t>18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52E155AC-427B-4DCF-BBCA-207487A95F79}" type="slidenum">
              <a:rPr lang="en-US" altLang="zh-TW" sz="1200">
                <a:solidFill>
                  <a:prstClr val="white"/>
                </a:solidFill>
              </a:rPr>
              <a:pPr/>
              <a:t>19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3C9B836D-9BDB-4FEA-882D-9F3C449351E6}" type="slidenum">
              <a:rPr lang="en-US" altLang="zh-TW" sz="1200">
                <a:solidFill>
                  <a:prstClr val="white"/>
                </a:solidFill>
              </a:rPr>
              <a:pPr/>
              <a:t>20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853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E1B598D-CC1F-485B-85E2-34448D8B0D75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53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853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E76DBDA8-F329-474B-9096-AF7882DBD4B3}" type="slidenum">
              <a:rPr lang="en-US" sz="1200">
                <a:solidFill>
                  <a:prstClr val="white"/>
                </a:solidFill>
              </a:rPr>
              <a:pPr/>
              <a:t>21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7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  <a:endParaRPr lang="en-US" sz="1050" b="1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1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~ 1 minute.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After reviewing the five characteristics of life, use these criteria to identify the objects that are living.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Determine whether each item is </a:t>
            </a:r>
            <a:r>
              <a:rPr lang="en-US" sz="1050" b="0" i="1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missing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one of the characteristics. If it is, then don’t check it — it’s not living.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sng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SOURCES: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Flower. “</a:t>
            </a:r>
            <a:r>
              <a:rPr lang="en-US" b="0" dirty="0"/>
              <a:t>Flowers,”</a:t>
            </a:r>
            <a:r>
              <a:rPr lang="en-US" b="0" baseline="0" dirty="0"/>
              <a:t> </a:t>
            </a:r>
            <a:r>
              <a:rPr lang="en-US" b="0" baseline="0" dirty="0" err="1"/>
              <a:t>Domenico</a:t>
            </a:r>
            <a:r>
              <a:rPr lang="en-US" b="0" baseline="0" dirty="0"/>
              <a:t> </a:t>
            </a:r>
            <a:r>
              <a:rPr lang="en-US" b="0" baseline="0" dirty="0" err="1"/>
              <a:t>Salvagnin</a:t>
            </a:r>
            <a:r>
              <a:rPr lang="en-US" b="0" baseline="0" dirty="0"/>
              <a:t>. 2005 as CC, Digital Image. http://www.flickr.com/photos/dominiqs/137546658/ (accessed April 9, 2012). </a:t>
            </a:r>
            <a:endParaRPr lang="en-US" sz="1050" b="0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Rock. </a:t>
            </a:r>
            <a:r>
              <a:rPr lang="en-US" b="0" baseline="0" dirty="0"/>
              <a:t>“</a:t>
            </a:r>
            <a:r>
              <a:rPr lang="en-US" b="0" dirty="0">
                <a:effectLst/>
              </a:rPr>
              <a:t>Diorite.jpg,” </a:t>
            </a:r>
            <a:r>
              <a:rPr lang="en-US" baseline="0" dirty="0" err="1"/>
              <a:t>Siim</a:t>
            </a:r>
            <a:r>
              <a:rPr lang="en-US" baseline="0" dirty="0"/>
              <a:t> </a:t>
            </a:r>
            <a:r>
              <a:rPr lang="en-US" baseline="0" dirty="0" err="1"/>
              <a:t>Sepp</a:t>
            </a:r>
            <a:r>
              <a:rPr lang="en-US" baseline="0" dirty="0"/>
              <a:t>. 2005 as CC-SA/GNU, Digital Image. http://commons.wikimedia.org/wiki/File:Diorite.jpg (accessed April 20, 2011). 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Lightning. “</a:t>
            </a:r>
            <a:r>
              <a:rPr lang="en-US" b="0" dirty="0"/>
              <a:t>Lightning,”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	. 2008 as CC, Digital Image. http://www.flickr.com/photos/seabamirum/2726998568/ </a:t>
            </a:r>
            <a:r>
              <a:rPr lang="en-US" baseline="0" dirty="0"/>
              <a:t>(accessed April 20, 2011).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Mushroom. “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IMG_3008.JPG,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” </a:t>
            </a:r>
            <a:r>
              <a:rPr lang="en-US" sz="1050" b="0" kern="1200" baseline="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B</a:t>
            </a:r>
            <a:r>
              <a:rPr lang="en-US" baseline="0" dirty="0" err="1"/>
              <a:t>adeendjuh</a:t>
            </a:r>
            <a:r>
              <a:rPr lang="en-US" baseline="0" dirty="0"/>
              <a:t>. 2009 as Free Photo, Digital Image. http://www.morguefile.com/archive/display/629267 (accessed April 20, 2011).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6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853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E1B598D-CC1F-485B-85E2-34448D8B0D75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53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853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E76DBDA8-F329-474B-9096-AF7882DBD4B3}" type="slidenum">
              <a:rPr lang="en-US" sz="1200">
                <a:solidFill>
                  <a:prstClr val="white"/>
                </a:solidFill>
              </a:rPr>
              <a:pPr/>
              <a:t>22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C389FD27-94D2-4802-BC8A-45ACE75D1D5A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02092DFC-2D1C-4D29-9F27-FA31C396D22E}" type="slidenum">
              <a:rPr lang="en-US" sz="1200">
                <a:solidFill>
                  <a:prstClr val="white"/>
                </a:solidFill>
              </a:rPr>
              <a:pPr/>
              <a:t>23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C389FD27-94D2-4802-BC8A-45ACE75D1D5A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02092DFC-2D1C-4D29-9F27-FA31C396D22E}" type="slidenum">
              <a:rPr lang="en-US" sz="1200">
                <a:solidFill>
                  <a:prstClr val="white"/>
                </a:solidFill>
              </a:rPr>
              <a:pPr/>
              <a:t>24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1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F3E1C0BE-D249-410C-BE56-10A2044EF0DA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198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7B68F90C-B4A8-40EC-A26C-AEABD3E12EBF}" type="slidenum">
              <a:rPr lang="en-US" sz="1200">
                <a:solidFill>
                  <a:prstClr val="white"/>
                </a:solidFill>
              </a:rPr>
              <a:pPr/>
              <a:t>25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640E8-2509-44F6-893C-60BB2AC82087}" type="slidenum">
              <a:rPr lang="en-US" altLang="zh-TW">
                <a:solidFill>
                  <a:prstClr val="black"/>
                </a:solidFill>
              </a:rPr>
              <a:pPr/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0C6BF-F928-46D9-B7D8-280FDC6882E8}" type="slidenum">
              <a:rPr lang="en-US" altLang="zh-TW">
                <a:solidFill>
                  <a:prstClr val="black"/>
                </a:solidFill>
              </a:rPr>
              <a:pPr/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CCF7C-04B8-43F5-B75A-0F4D29CD543C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D564EBCE-C428-4813-A274-A10565E345D4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5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205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F2600585-62B6-4AC7-8E38-F74054BC29C7}" type="slidenum">
              <a:rPr lang="en-US" sz="1200">
                <a:solidFill>
                  <a:prstClr val="white"/>
                </a:solidFill>
              </a:rPr>
              <a:pPr/>
              <a:t>29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5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ECFB3FC7-342C-42A5-A9E6-92F3FD89BC6A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6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206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80665A98-2D91-4852-9FC4-0B591E9D30CC}" type="slidenum">
              <a:rPr lang="en-US" sz="1200">
                <a:solidFill>
                  <a:prstClr val="white"/>
                </a:solidFill>
              </a:rPr>
              <a:pPr/>
              <a:t>30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6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2B6DFBF-E5FB-4CD3-9D94-023C6F72DD16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AE9FFD1D-F129-418F-AA66-51EA00BE46A7}" type="slidenum">
              <a:rPr lang="en-US" sz="1200">
                <a:solidFill>
                  <a:prstClr val="white"/>
                </a:solidFill>
              </a:rPr>
              <a:pPr/>
              <a:t>31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  <a:endParaRPr lang="en-US" sz="1050" b="1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1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Timing ~ 1 minute.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After reviewing the five characteristics of life, use these criteria to identify the objects that are living.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Hint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Determine whether each item is </a:t>
            </a:r>
            <a:r>
              <a:rPr lang="en-US" sz="1050" b="0" i="1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missing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one of the characteristics. If it is, then don’t check it — it’s not living.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sng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SOURCES: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Flower. “</a:t>
            </a:r>
            <a:r>
              <a:rPr lang="en-US" b="0" dirty="0"/>
              <a:t>Flowers,”</a:t>
            </a:r>
            <a:r>
              <a:rPr lang="en-US" b="0" baseline="0" dirty="0"/>
              <a:t> </a:t>
            </a:r>
            <a:r>
              <a:rPr lang="en-US" b="0" baseline="0" dirty="0" err="1"/>
              <a:t>Domenico</a:t>
            </a:r>
            <a:r>
              <a:rPr lang="en-US" b="0" baseline="0" dirty="0"/>
              <a:t> </a:t>
            </a:r>
            <a:r>
              <a:rPr lang="en-US" b="0" baseline="0" dirty="0" err="1"/>
              <a:t>Salvagnin</a:t>
            </a:r>
            <a:r>
              <a:rPr lang="en-US" b="0" baseline="0" dirty="0"/>
              <a:t>. 2005 as CC, Digital Image. http://www.flickr.com/photos/dominiqs/137546658/ (accessed April 9, 2012). </a:t>
            </a:r>
            <a:endParaRPr lang="en-US" sz="1050" b="0" i="0" u="none" strike="noStrike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Rock. </a:t>
            </a:r>
            <a:r>
              <a:rPr lang="en-US" b="0" baseline="0" dirty="0"/>
              <a:t>“</a:t>
            </a:r>
            <a:r>
              <a:rPr lang="en-US" b="0" dirty="0">
                <a:effectLst/>
              </a:rPr>
              <a:t>Diorite.jpg,” </a:t>
            </a:r>
            <a:r>
              <a:rPr lang="en-US" baseline="0" dirty="0" err="1"/>
              <a:t>Siim</a:t>
            </a:r>
            <a:r>
              <a:rPr lang="en-US" baseline="0" dirty="0"/>
              <a:t> </a:t>
            </a:r>
            <a:r>
              <a:rPr lang="en-US" baseline="0" dirty="0" err="1"/>
              <a:t>Sepp</a:t>
            </a:r>
            <a:r>
              <a:rPr lang="en-US" baseline="0" dirty="0"/>
              <a:t>. 2005 as CC-SA/GNU, Digital Image. http://commons.wikimedia.org/wiki/File:Diorite.jpg (accessed April 20, 2011). 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Lightning. “</a:t>
            </a:r>
            <a:r>
              <a:rPr lang="en-US" b="0" dirty="0"/>
              <a:t>Lightning,”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Tim	. 2008 as CC, Digital Image. http://www.flickr.com/photos/seabamirum/2726998568/ </a:t>
            </a:r>
            <a:r>
              <a:rPr lang="en-US" baseline="0" dirty="0"/>
              <a:t>(accessed April 20, 2011).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Mushroom. “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IMG_3008.JPG,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” </a:t>
            </a:r>
            <a:r>
              <a:rPr lang="en-US" sz="1050" b="0" kern="1200" baseline="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B</a:t>
            </a:r>
            <a:r>
              <a:rPr lang="en-US" baseline="0" dirty="0" err="1"/>
              <a:t>adeendjuh</a:t>
            </a:r>
            <a:r>
              <a:rPr lang="en-US" baseline="0" dirty="0"/>
              <a:t>. 2009 as Free Photo, Digital Image. http://www.morguefile.com/archive/display/629267 (accessed April 20, 2011).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86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2B6DFBF-E5FB-4CD3-9D94-023C6F72DD16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AE9FFD1D-F129-418F-AA66-51EA00BE46A7}" type="slidenum">
              <a:rPr lang="en-US" sz="1200">
                <a:solidFill>
                  <a:prstClr val="white"/>
                </a:solidFill>
              </a:rPr>
              <a:pPr/>
              <a:t>32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10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The Plasma Membrane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62B6DFBF-E5FB-4CD3-9D94-023C6F72DD16}" type="datetime1">
              <a:rPr lang="en-US" sz="1200">
                <a:solidFill>
                  <a:prstClr val="white"/>
                </a:solidFill>
              </a:rPr>
              <a:pPr/>
              <a:t>9/22/2022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solidFill>
                  <a:prstClr val="white"/>
                </a:solidFill>
              </a:rPr>
              <a:t>G. Podgorski, Biol. 1010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AE9FFD1D-F129-418F-AA66-51EA00BE46A7}" type="slidenum">
              <a:rPr lang="en-US" sz="1200">
                <a:solidFill>
                  <a:prstClr val="white"/>
                </a:solidFill>
              </a:rPr>
              <a:pPr/>
              <a:t>33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12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EAE8B5-3BFF-4B2C-BB56-53A17913BEF4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08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EE92-6CAA-4BCE-B36B-C94BBF6E8307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3B36C4-B22F-4ED2-BA79-43D0238B2C84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07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3532-787F-4F4E-ACF6-3E6B8E87F32F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43C614-8E3D-4FE6-9686-FFD42553F6C1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A2100-1DAA-4D0B-926B-0C05DE4F9759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CB678C-02B0-41B5-9982-434FAAC64197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0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0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7EABB-BBED-409F-BF63-F47FF10DA0CC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7BBB9A-89E1-49DF-B143-E2D2E3F0D4DE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E8660-F816-4200-8114-DDD2D0770FA9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B58CE8-1E73-4DBB-BB1A-66149812FEB1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EFD35-4C3E-4E86-B2A3-ED1AACD6F04F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B58CE8-1E73-4DBB-BB1A-66149812FEB1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EFD35-4C3E-4E86-B2A3-ED1AACD6F04F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74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606950-E967-4244-94AA-B64EDA97C9EF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9F26C-1EC9-4B16-8333-092DC83EDDBE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</a:t>
            </a:r>
            <a:r>
              <a:rPr lang="en-US" b="1" baseline="0" dirty="0"/>
              <a:t> video</a:t>
            </a:r>
            <a:endParaRPr lang="en-US" b="1" dirty="0"/>
          </a:p>
          <a:p>
            <a:r>
              <a:rPr lang="en-US" b="1" dirty="0"/>
              <a:t>Timing ≈ 0.5 minutes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Intro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Transition: </a:t>
            </a:r>
            <a:r>
              <a:rPr lang="en-US" dirty="0"/>
              <a:t>In the warm-up, you observed two different types of cells and thought</a:t>
            </a:r>
            <a:r>
              <a:rPr lang="en-US" baseline="0" dirty="0"/>
              <a:t> about the differences in their internal structure</a:t>
            </a:r>
            <a:r>
              <a:rPr lang="en-US" dirty="0"/>
              <a:t>. In fact, that is what the first objective [read it] is really about.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Preview the other objectives:</a:t>
            </a:r>
          </a:p>
          <a:p>
            <a:pPr marL="388931" lvl="1" indent="-171450">
              <a:buFont typeface="Arial"/>
              <a:buChar char="•"/>
            </a:pPr>
            <a:r>
              <a:rPr lang="en-US" dirty="0"/>
              <a:t>Preview the 2nd objective as being part of the first.</a:t>
            </a:r>
          </a:p>
          <a:p>
            <a:pPr marL="388931" lvl="1" indent="-171450">
              <a:buFont typeface="Arial"/>
              <a:buChar char="•"/>
            </a:pPr>
            <a:r>
              <a:rPr lang="en-US" dirty="0"/>
              <a:t>Preview the third one that was created because</a:t>
            </a:r>
            <a:r>
              <a:rPr lang="en-US" baseline="0" dirty="0"/>
              <a:t> of our understanding of the first two objectives</a:t>
            </a:r>
            <a:r>
              <a:rPr lang="en-US" dirty="0"/>
              <a:t>.</a:t>
            </a:r>
          </a:p>
          <a:p>
            <a:pPr marL="388931" lvl="1" indent="-171450">
              <a:buFont typeface="Arial"/>
              <a:buChar char="•"/>
            </a:pPr>
            <a:r>
              <a:rPr lang="en-US" dirty="0"/>
              <a:t>Finally, mention that along the way, they’ll Evaluate past</a:t>
            </a:r>
            <a:r>
              <a:rPr lang="en-US" baseline="0" dirty="0"/>
              <a:t> research from investigations similar in design and purpose.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5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606950-E967-4244-94AA-B64EDA97C9EF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9F26C-1EC9-4B16-8333-092DC83EDDBE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64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D21BE8-5AB0-49F9-A126-1EB71C566D51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03A31-EC6E-4520-B2C1-C4CF00457170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D21BE8-5AB0-49F9-A126-1EB71C566D51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03A31-EC6E-4520-B2C1-C4CF00457170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16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CD3F7F-A99C-4747-95DC-25B220193C42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B333D-A39F-422F-BC83-261DBEB3518C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CD3F7F-A99C-4747-95DC-25B220193C42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B333D-A39F-422F-BC83-261DBEB3518C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36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F94B2EF-19FB-408B-BBA7-8BE21BEFBA7E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57176-0C5B-415C-8A91-4FC103334A3A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F94B2EF-19FB-408B-BBA7-8BE21BEFBA7E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57176-0C5B-415C-8A91-4FC103334A3A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62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A21366-F7FD-4E38-BC50-FA6CF41D8AAC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65663-A0B7-401D-8D82-E33E8CC9FC47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Plasma Membrane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4DFE97-98C7-44DE-938D-91545C50A837}" type="datetime1">
              <a:rPr lang="en-US">
                <a:solidFill>
                  <a:srgbClr val="000000"/>
                </a:solidFill>
              </a:rPr>
              <a:pPr/>
              <a:t>9/22/2022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1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G. Podgorski, Biol. 1010</a:t>
            </a:r>
          </a:p>
        </p:txBody>
      </p:sp>
      <p:sp>
        <p:nvSpPr>
          <p:cNvPr id="221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EC71-1DCC-4124-93DB-2A16D3F86436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The Plasma Membrane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D39885D4-4324-4371-975C-24C418F701D7}" type="datetime1">
              <a:rPr lang="en-US" sz="1200" b="0">
                <a:solidFill>
                  <a:prstClr val="black"/>
                </a:solidFill>
              </a:rPr>
              <a:pPr eaLnBrk="1" hangingPunct="1"/>
              <a:t>9/22/2022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G. Podgorski, Biol. 1010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4A8C48AB-E9F0-4FF3-B49C-BE55F41AA5FA}" type="slidenum">
              <a:rPr lang="en-US" sz="1200" b="0">
                <a:solidFill>
                  <a:prstClr val="black"/>
                </a:solidFill>
              </a:rPr>
              <a:pPr eaLnBrk="1" hangingPunct="1"/>
              <a:t>53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endParaRPr lang="en-US" b="1" dirty="0"/>
          </a:p>
          <a:p>
            <a:r>
              <a:rPr lang="en-US" b="1" dirty="0"/>
              <a:t>Timing~ 1 minute</a:t>
            </a:r>
          </a:p>
          <a:p>
            <a:r>
              <a:rPr lang="en-US" b="1" dirty="0"/>
              <a:t>Entry audio: </a:t>
            </a:r>
            <a:r>
              <a:rPr lang="en-US" dirty="0"/>
              <a:t>Answer the questions provided on the screen.</a:t>
            </a:r>
          </a:p>
          <a:p>
            <a:r>
              <a:rPr lang="en-US" b="1" dirty="0"/>
              <a:t>Hint1 audio: </a:t>
            </a:r>
            <a:r>
              <a:rPr lang="en-US" b="0" dirty="0"/>
              <a:t>One of the</a:t>
            </a:r>
            <a:r>
              <a:rPr lang="en-US" b="0" baseline="0" dirty="0"/>
              <a:t> structures listed is not seen in prokaryotes. </a:t>
            </a:r>
            <a:endParaRPr lang="en-US" b="1" dirty="0"/>
          </a:p>
          <a:p>
            <a:r>
              <a:rPr lang="en-US" b="1" dirty="0"/>
              <a:t>Hint2 audio: </a:t>
            </a:r>
            <a:r>
              <a:rPr lang="en-US" dirty="0"/>
              <a:t>Recall the definitions of prokaryotes and eukaryotes.</a:t>
            </a:r>
          </a:p>
          <a:p>
            <a:r>
              <a:rPr lang="en-US" b="1" dirty="0"/>
              <a:t>Exit audio: </a:t>
            </a:r>
            <a:r>
              <a:rPr lang="en-US" dirty="0"/>
              <a:t>The structures of prokaryotes</a:t>
            </a:r>
            <a:r>
              <a:rPr lang="en-US" baseline="0" dirty="0"/>
              <a:t> and eukaryotes are different.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7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The Plasma Membrane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1119BE06-0DF2-477F-B14D-DDA547C56DA9}" type="datetime1">
              <a:rPr lang="en-US" sz="1200" b="0">
                <a:solidFill>
                  <a:prstClr val="black"/>
                </a:solidFill>
              </a:rPr>
              <a:pPr eaLnBrk="1" hangingPunct="1"/>
              <a:t>9/22/2022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G. Podgorski, Biol. 1010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8BF2F1AC-B19E-48D4-9E0E-653B1F6F963D}" type="slidenum">
              <a:rPr lang="en-US" sz="1200" b="0">
                <a:solidFill>
                  <a:prstClr val="black"/>
                </a:solidFill>
              </a:rPr>
              <a:pPr eaLnBrk="1" hangingPunct="1"/>
              <a:t>54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818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The Plasma Membrane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D51223EF-7132-4304-B322-B134B61FA228}" type="datetime1">
              <a:rPr lang="en-US" sz="1200" b="0">
                <a:solidFill>
                  <a:prstClr val="black"/>
                </a:solidFill>
              </a:rPr>
              <a:pPr eaLnBrk="1" hangingPunct="1"/>
              <a:t>9/22/2022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G. Podgorski, Biol. 1010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739C9FE0-C7AA-4447-ACA4-F30304FE1778}" type="slidenum">
              <a:rPr lang="en-US" sz="1200" b="0">
                <a:solidFill>
                  <a:prstClr val="black"/>
                </a:solidFill>
              </a:rPr>
              <a:pPr eaLnBrk="1" hangingPunct="1"/>
              <a:t>55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92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The Plasma Membrane</a:t>
            </a:r>
          </a:p>
        </p:txBody>
      </p:sp>
      <p:sp>
        <p:nvSpPr>
          <p:cNvPr id="1822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0481C8EB-8BD8-43C2-B7C5-B7535A8CD76B}" type="datetime1">
              <a:rPr lang="en-US" sz="1200" b="0">
                <a:solidFill>
                  <a:prstClr val="black"/>
                </a:solidFill>
              </a:rPr>
              <a:pPr eaLnBrk="1" hangingPunct="1"/>
              <a:t>9/22/2022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822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G. Podgorski, Biol. 1010</a:t>
            </a:r>
          </a:p>
        </p:txBody>
      </p:sp>
      <p:sp>
        <p:nvSpPr>
          <p:cNvPr id="1822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5DA59E85-ECA2-4F3E-B3B3-C045D57A764F}" type="slidenum">
              <a:rPr lang="en-US" sz="1200" b="0">
                <a:solidFill>
                  <a:prstClr val="black"/>
                </a:solidFill>
              </a:rPr>
              <a:pPr eaLnBrk="1" hangingPunct="1"/>
              <a:t>56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The Plasma Membrane</a:t>
            </a:r>
          </a:p>
        </p:txBody>
      </p:sp>
      <p:sp>
        <p:nvSpPr>
          <p:cNvPr id="1822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0481C8EB-8BD8-43C2-B7C5-B7535A8CD76B}" type="datetime1">
              <a:rPr lang="en-US" sz="1200" b="0">
                <a:solidFill>
                  <a:prstClr val="black"/>
                </a:solidFill>
              </a:rPr>
              <a:pPr eaLnBrk="1" hangingPunct="1"/>
              <a:t>9/22/2022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822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G. Podgorski, Biol. 1010</a:t>
            </a:r>
          </a:p>
        </p:txBody>
      </p:sp>
      <p:sp>
        <p:nvSpPr>
          <p:cNvPr id="1822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881" indent="-285724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2895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053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210" indent="-228579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5DA59E85-ECA2-4F3E-B3B3-C045D57A764F}" type="slidenum">
              <a:rPr lang="en-US" sz="1200" b="0">
                <a:solidFill>
                  <a:prstClr val="black"/>
                </a:solidFill>
              </a:rPr>
              <a:pPr eaLnBrk="1" hangingPunct="1"/>
              <a:t>57</a:t>
            </a:fld>
            <a:endParaRPr lang="en-US" sz="12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endParaRPr lang="en-US" b="1" dirty="0"/>
          </a:p>
          <a:p>
            <a:r>
              <a:rPr lang="en-US" b="1" dirty="0"/>
              <a:t>Timing~ 1 minute</a:t>
            </a:r>
          </a:p>
          <a:p>
            <a:r>
              <a:rPr lang="en-US" b="1" dirty="0"/>
              <a:t>Entry audio: </a:t>
            </a:r>
            <a:r>
              <a:rPr lang="en-US" dirty="0"/>
              <a:t>Answer the questions provided on the screen.</a:t>
            </a:r>
          </a:p>
          <a:p>
            <a:r>
              <a:rPr lang="en-US" b="1" dirty="0"/>
              <a:t>Hint1 audio: </a:t>
            </a:r>
            <a:r>
              <a:rPr lang="en-US" b="0" dirty="0"/>
              <a:t>One of the</a:t>
            </a:r>
            <a:r>
              <a:rPr lang="en-US" b="0" baseline="0" dirty="0"/>
              <a:t> structures listed is not seen in prokaryotes. </a:t>
            </a:r>
            <a:endParaRPr lang="en-US" b="1" dirty="0"/>
          </a:p>
          <a:p>
            <a:r>
              <a:rPr lang="en-US" b="1" dirty="0"/>
              <a:t>Hint2 audio: </a:t>
            </a:r>
            <a:r>
              <a:rPr lang="en-US" dirty="0"/>
              <a:t>Recall the definitions of prokaryotes and eukaryotes.</a:t>
            </a:r>
          </a:p>
          <a:p>
            <a:r>
              <a:rPr lang="en-US" b="1" dirty="0"/>
              <a:t>Exit audio: </a:t>
            </a:r>
            <a:r>
              <a:rPr lang="en-US" dirty="0"/>
              <a:t>The structures of prokaryotes</a:t>
            </a:r>
            <a:r>
              <a:rPr lang="en-US" baseline="0" dirty="0"/>
              <a:t> and eukaryotes are different.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1E6E8532-CBF0-429B-9934-6AC6565E0916}" type="slidenum">
              <a:rPr lang="en-US" altLang="zh-TW" sz="1200">
                <a:solidFill>
                  <a:prstClr val="white"/>
                </a:solidFill>
              </a:rPr>
              <a:pPr/>
              <a:t>8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881" indent="-285724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2895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053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210" indent="-228579" defTabSz="919078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368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525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8684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5842" indent="-228579" defTabSz="9190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9C9C075C-6036-441C-8CFB-311574DA1663}" type="slidenum">
              <a:rPr lang="en-US" altLang="zh-TW" sz="1200">
                <a:solidFill>
                  <a:prstClr val="white"/>
                </a:solidFill>
              </a:rPr>
              <a:pPr/>
              <a:t>9</a:t>
            </a:fld>
            <a:endParaRPr lang="en-US" altLang="zh-TW" sz="1200">
              <a:solidFill>
                <a:prstClr val="white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620713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b="1" dirty="0"/>
              <a:t>Timing ≈ 0.5 min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Cells are the basic unit of structure and function of all living things.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="0" baseline="0" dirty="0"/>
              <a:t>In other words, every structure within an organism’s body and every function an organism can perform is a result of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You would not have a heart, bones, skin, etc. if you did not have cells.</a:t>
            </a:r>
          </a:p>
          <a:p>
            <a:pPr marL="396321" lvl="1" indent="-174708">
              <a:buFont typeface="Arial" pitchFamily="34" charset="0"/>
              <a:buChar char="•"/>
            </a:pPr>
            <a:r>
              <a:rPr lang="en-US" b="0" baseline="0" dirty="0"/>
              <a:t>Cells perform a variety of functions. For example, [animate] skin cells work only to perform functions for the skin such as repair and growth. [animate] Blood cells transport gases, waste, nutrients, etc. through your body.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endParaRPr lang="en-US" b="0" baseline="0" dirty="0"/>
          </a:p>
          <a:p>
            <a:pPr lvl="0">
              <a:buFont typeface="Arial" pitchFamily="34" charset="0"/>
              <a:buNone/>
            </a:pPr>
            <a:r>
              <a:rPr lang="en-US" b="1" u="sng" baseline="0" dirty="0"/>
              <a:t>SOURCE:</a:t>
            </a:r>
          </a:p>
          <a:p>
            <a:pPr defTabSz="931774">
              <a:spcBef>
                <a:spcPts val="582"/>
              </a:spcBef>
              <a:defRPr/>
            </a:pPr>
            <a:r>
              <a:rPr lang="en-US" sz="1100" dirty="0"/>
              <a:t>Epithelial cells.</a:t>
            </a:r>
            <a:r>
              <a:rPr lang="en-US" sz="1100" baseline="0" dirty="0"/>
              <a:t> “</a:t>
            </a:r>
            <a:r>
              <a:rPr lang="en-US" sz="1100" b="0" dirty="0">
                <a:effectLst/>
              </a:rPr>
              <a:t>Epithelial-cells.jpg,” </a:t>
            </a:r>
            <a:r>
              <a:rPr lang="en-US" sz="1100" dirty="0"/>
              <a:t>John Schmidt.</a:t>
            </a:r>
            <a:r>
              <a:rPr lang="en-US" sz="1100" baseline="0" dirty="0"/>
              <a:t> 2005 as </a:t>
            </a:r>
            <a:r>
              <a:rPr lang="en-US" sz="1100" dirty="0"/>
              <a:t>CC-SA/GNU,</a:t>
            </a:r>
            <a:r>
              <a:rPr lang="en-US" sz="1100" baseline="0" dirty="0"/>
              <a:t> Digital Image. </a:t>
            </a:r>
            <a:r>
              <a:rPr lang="en-US" sz="1100" dirty="0"/>
              <a:t>http://commons.wikimedia.org/wiki/File:Epithelial-cells.jpg</a:t>
            </a:r>
            <a:r>
              <a:rPr lang="en-US" sz="1100" baseline="0" dirty="0"/>
              <a:t> (accessed April 27, 2011). </a:t>
            </a:r>
            <a:endParaRPr lang="en-US" sz="11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 baseline="0" dirty="0"/>
              <a:t>Blood cells. “</a:t>
            </a:r>
            <a:r>
              <a:rPr lang="en-US" b="0" dirty="0">
                <a:effectLst/>
              </a:rPr>
              <a:t>SEM</a:t>
            </a:r>
            <a:r>
              <a:rPr lang="en-US" b="1" dirty="0">
                <a:effectLst/>
              </a:rPr>
              <a:t> </a:t>
            </a:r>
            <a:r>
              <a:rPr lang="en-US" b="0" dirty="0">
                <a:effectLst/>
              </a:rPr>
              <a:t>blood cells.jpg,”</a:t>
            </a:r>
            <a:r>
              <a:rPr lang="en-US" b="0" baseline="0" dirty="0">
                <a:effectLst/>
              </a:rPr>
              <a:t> </a:t>
            </a:r>
            <a:r>
              <a:rPr lang="en-US" dirty="0">
                <a:effectLst/>
              </a:rPr>
              <a:t>Harry Schaefer.</a:t>
            </a:r>
            <a:r>
              <a:rPr lang="en-US" baseline="0" dirty="0">
                <a:effectLst/>
              </a:rPr>
              <a:t> </a:t>
            </a:r>
            <a:r>
              <a:rPr lang="en-US" b="0" baseline="0" dirty="0">
                <a:effectLst/>
              </a:rPr>
              <a:t>2006 as PD, Digital Image. </a:t>
            </a:r>
            <a:r>
              <a:rPr lang="en-US" b="0" u="none" baseline="0" dirty="0"/>
              <a:t>http://commons.wikimedia.org/wiki/File:SEM_blood_cells.jpg </a:t>
            </a:r>
            <a:r>
              <a:rPr lang="en-US" sz="1050" baseline="0" dirty="0"/>
              <a:t>(accessed April 27, 2011). 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ED09-9008-4B61-A35C-5EB79E16A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9AE3-F5F1-4340-82FA-855AB2F0F3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5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F904-48CE-45D0-9CCD-5C397F1D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1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D7D2-45CB-47C6-8CD8-51D72DDCA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2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6212-17C3-4BE7-BE70-3B0945C3B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0825-5179-4922-901F-DAA348F51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005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941509-6EA2-4BD6-9DA3-5E950846C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182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70908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93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24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355166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2CE2-7E04-4DD2-8234-312D4811E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35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208106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" y="1377160"/>
            <a:ext cx="4250323" cy="548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58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816453">
              <a:defRPr/>
            </a:lvl1pPr>
          </a:lstStyle>
          <a:p>
            <a:pPr algn="ctr" defTabSz="435163"/>
            <a:r>
              <a:rPr lang="en-US" sz="1876" dirty="0"/>
              <a:t>Figure, Image, or </a:t>
            </a:r>
            <a:r>
              <a:rPr lang="en-US" sz="1876" dirty="0" err="1"/>
              <a:t>JavaSketchpad</a:t>
            </a:r>
            <a:endParaRPr lang="en-US" sz="1876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8959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" y="-10"/>
            <a:ext cx="9143996" cy="13771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0701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24516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594"/>
            <a:ext cx="8512558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38026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79" y="1377155"/>
            <a:ext cx="8512558" cy="754380"/>
          </a:xfrm>
        </p:spPr>
        <p:txBody>
          <a:bodyPr lIns="0" rIns="0"/>
          <a:lstStyle>
            <a:lvl1pPr algn="l">
              <a:defRPr sz="1501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679" y="2131535"/>
            <a:ext cx="3928645" cy="4369275"/>
          </a:xfrm>
        </p:spPr>
        <p:txBody>
          <a:bodyPr lIns="0" t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56" y="2131219"/>
            <a:ext cx="3937579" cy="4369593"/>
          </a:xfrm>
        </p:spPr>
        <p:txBody>
          <a:bodyPr lIns="0" t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010382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" y="4800600"/>
            <a:ext cx="9143996" cy="2057400"/>
          </a:xfrm>
        </p:spPr>
        <p:txBody>
          <a:bodyPr anchor="ctr" anchorCtr="0"/>
          <a:lstStyle>
            <a:lvl1pPr marL="1219868" indent="-1219868" algn="l">
              <a:defRPr sz="2251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182880" tIns="21748" rIns="182880" bIns="21748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627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Example Deck</a:t>
            </a:r>
          </a:p>
        </p:txBody>
      </p:sp>
    </p:spTree>
    <p:extLst>
      <p:ext uri="{BB962C8B-B14F-4D97-AF65-F5344CB8AC3E}">
        <p14:creationId xmlns:p14="http://schemas.microsoft.com/office/powerpoint/2010/main" val="2598665128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931865"/>
            <a:ext cx="4571997" cy="5339105"/>
          </a:xfrm>
        </p:spPr>
        <p:txBody>
          <a:bodyPr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69023" y="931869"/>
            <a:ext cx="4574984" cy="5338763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25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722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" y="931863"/>
            <a:ext cx="9144000" cy="526229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7361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3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2B82-9CD7-4DC2-A126-CE13E5DF1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5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29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96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1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6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13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64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6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2AC3-3DC0-41CF-A10C-F8886AD396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943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05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0BD7-A50D-4F0F-B2BE-40D39C96F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FCE7-120E-451F-9ACA-FD8C99CC6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5025-D86B-41BB-808F-DC8DCF82D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2224-9A2F-41A0-8040-6080D203B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5D04-45C0-4DBD-B737-5DB0838BD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1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7529D8-1366-4CE9-9946-4B51F930A55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9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97747" y="-702345"/>
            <a:ext cx="495842" cy="78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3" dirty="0">
                <a:solidFill>
                  <a:schemeClr val="accent4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055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rgbClr val="2877C4"/>
        </a:buClr>
        <a:buFont typeface="Arial Unicode MS" pitchFamily="34" charset="-128"/>
        <a:defRPr sz="1501">
          <a:solidFill>
            <a:srgbClr val="000000"/>
          </a:solidFill>
          <a:latin typeface="+mn-lt"/>
          <a:ea typeface="+mn-ea"/>
          <a:cs typeface="+mn-cs"/>
        </a:defRPr>
      </a:lvl1pPr>
      <a:lvl2pPr marL="211472" indent="-211472"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chemeClr val="accent1"/>
        </a:buClr>
        <a:buFont typeface="Wingdings" charset="2"/>
        <a:buChar char="§"/>
        <a:defRPr sz="1501">
          <a:solidFill>
            <a:srgbClr val="000000"/>
          </a:solidFill>
          <a:latin typeface="+mn-lt"/>
        </a:defRPr>
      </a:lvl2pPr>
      <a:lvl3pPr marL="327631" indent="-327631"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chemeClr val="accent1"/>
        </a:buClr>
        <a:buFont typeface="Wingdings" charset="2"/>
        <a:buNone/>
        <a:defRPr sz="1501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9/22/2022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2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hyperlink" Target="/wikipedia/commons/7/7c/Epithelial-cell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hyperlink" Target="/wikipedia/commons/b/b3/Chaos_carolinens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insect%5b1%5d.jpg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Copy%20of%20cell%5b1%5d.jpg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mup.com/c3eir7Tv0j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mup.com/c3eir8Tv0z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mup.com/c3ei3cTv08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ntquery;jsessionid=1j97kp4acxjpo?method=4&amp;dsname=Wikipedia+Images&amp;dekey=Hooke-microscope.png&amp;gwp=8&amp;sbid=lc01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 to Biology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EM blood 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7" b="9208"/>
          <a:stretch/>
        </p:blipFill>
        <p:spPr bwMode="auto">
          <a:xfrm>
            <a:off x="5196227" y="2610630"/>
            <a:ext cx="3338443" cy="25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50326" y="5246392"/>
            <a:ext cx="3338443" cy="565510"/>
          </a:xfrm>
        </p:spPr>
        <p:txBody>
          <a:bodyPr/>
          <a:lstStyle/>
          <a:p>
            <a:pPr algn="ctr"/>
            <a:r>
              <a:rPr lang="en-US" sz="2064" dirty="0"/>
              <a:t>Human skin cells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196227" y="5246392"/>
            <a:ext cx="3338443" cy="426482"/>
          </a:xfrm>
        </p:spPr>
        <p:txBody>
          <a:bodyPr/>
          <a:lstStyle/>
          <a:p>
            <a:pPr algn="ctr"/>
            <a:r>
              <a:rPr lang="en-US" sz="2064" dirty="0"/>
              <a:t>Human blood cells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sz="2800" dirty="0"/>
              <a:t>A cell is the basic unit of structure and function of all organisms.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76200"/>
            <a:ext cx="9144000" cy="102937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Cells: The Basic Unit of Life</a:t>
            </a:r>
          </a:p>
        </p:txBody>
      </p:sp>
      <p:pic>
        <p:nvPicPr>
          <p:cNvPr id="8196" name="Picture 4" descr="File:Epithelial-ce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" y="2610630"/>
            <a:ext cx="3338443" cy="25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dirty="0"/>
              <a:t>All organisms are made of cells.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76200"/>
            <a:ext cx="9144000" cy="102937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Cells: The Basic Unit of Life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5199708"/>
            <a:ext cx="3975927" cy="7438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800" b="1" dirty="0">
                <a:solidFill>
                  <a:schemeClr val="accent3"/>
                </a:solidFill>
              </a:rPr>
              <a:t>Unicellular: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Composed of one cell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2" y="5181600"/>
            <a:ext cx="4262234" cy="1143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800" b="1" dirty="0">
                <a:solidFill>
                  <a:schemeClr val="accent3"/>
                </a:solidFill>
              </a:rPr>
              <a:t>Multicellular: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Composed of many cells</a:t>
            </a:r>
          </a:p>
        </p:txBody>
      </p:sp>
      <p:pic>
        <p:nvPicPr>
          <p:cNvPr id="14" name="Picture 1" descr="http://cdn.morguefile.com/imageData/public/files/s/stefanomas/preview/fldr_2008_11_28/file000177357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1986" b="6984"/>
          <a:stretch/>
        </p:blipFill>
        <p:spPr bwMode="auto">
          <a:xfrm>
            <a:off x="4724400" y="2293277"/>
            <a:ext cx="4114800" cy="25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ile:Chaos carolinens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5212" b="6784"/>
          <a:stretch/>
        </p:blipFill>
        <p:spPr bwMode="auto">
          <a:xfrm>
            <a:off x="304800" y="2293276"/>
            <a:ext cx="3975927" cy="25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dirty="0"/>
              <a:t>All cells come from preexisting cells.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76200"/>
            <a:ext cx="9144000" cy="102937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Cells: The Basic Unit of Life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5352108"/>
            <a:ext cx="8453236" cy="9724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800" b="1" dirty="0">
                <a:solidFill>
                  <a:schemeClr val="accent3"/>
                </a:solidFill>
              </a:rPr>
              <a:t>One of the </a:t>
            </a:r>
            <a:r>
              <a:rPr lang="en-US" sz="2800" b="1" dirty="0">
                <a:solidFill>
                  <a:srgbClr val="FF0000"/>
                </a:solidFill>
              </a:rPr>
              <a:t>major flaws </a:t>
            </a:r>
            <a:r>
              <a:rPr lang="en-US" sz="2800" b="1" dirty="0">
                <a:solidFill>
                  <a:schemeClr val="accent3"/>
                </a:solidFill>
              </a:rPr>
              <a:t>of evolution is that ultimately life comes from non-life.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73058"/>
            <a:ext cx="2922450" cy="3023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34" y="2073058"/>
            <a:ext cx="4290266" cy="30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F4DBF590-1752-4EBD-8F05-850948A53D7D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13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299" y="228600"/>
            <a:ext cx="7162800" cy="9906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Cells are diverse in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shape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size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function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altLang="zh-TW" sz="3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8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41" y="1795461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49" y="144780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99" y="3909690"/>
            <a:ext cx="4800600" cy="27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3074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8142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686877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D0D11CD9-D2A9-4A4F-B846-34A5F8EE6347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14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  <a:solidFill>
            <a:schemeClr val="accent2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Number of Cells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2286000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Organisms may be:</a:t>
            </a:r>
          </a:p>
          <a:p>
            <a:pPr eaLnBrk="1" hangingPunct="1"/>
            <a:r>
              <a:rPr kumimoji="1" lang="en-US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Unicellular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kumimoji="1"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composed of </a:t>
            </a:r>
            <a:r>
              <a:rPr kumimoji="1" lang="en-US" sz="28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 cell.</a:t>
            </a:r>
          </a:p>
          <a:p>
            <a:pPr eaLnBrk="1" hangingPunct="1"/>
            <a:r>
              <a:rPr kumimoji="1"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Multicellular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kumimoji="1"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composed of </a:t>
            </a:r>
            <a:r>
              <a:rPr kumimoji="1"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many cells </a:t>
            </a:r>
            <a:r>
              <a:rPr kumimoji="1"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 may organize into tissues, organs, etc.</a:t>
            </a:r>
            <a:endParaRPr lang="en-US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7591" name="insect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343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3429000" cy="25356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85038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video>
          </p:childTnLst>
        </p:cTn>
      </p:par>
    </p:tnLst>
    <p:bldLst>
      <p:bldP spid="6759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8382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Common Features of All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10000" cy="5257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 Membrane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Barrier around the cell that protects it from the outside world.</a:t>
            </a:r>
          </a:p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Organelles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Separate units inside of cells which perform certain functions.</a:t>
            </a:r>
          </a:p>
          <a:p>
            <a:pPr lvl="0">
              <a:defRPr/>
            </a:pPr>
            <a:r>
              <a:rPr lang="en-US" sz="3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Contain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BB70414A-3034-4460-A76A-B9E78E54CEC7}" type="slidenum">
              <a:rPr lang="en-US" sz="1400" smtClean="0">
                <a:solidFill>
                  <a:srgbClr val="000000"/>
                </a:solidFill>
              </a:rPr>
              <a:pPr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5505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2517794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184">
            <a:off x="2040194" y="1534236"/>
            <a:ext cx="3849642" cy="31327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AC3-3DC0-41CF-A10C-F8886AD39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43" y="1260157"/>
            <a:ext cx="25731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membra</a:t>
            </a:r>
            <a:r>
              <a:rPr lang="en-US" sz="3200" b="1" dirty="0">
                <a:solidFill>
                  <a:srgbClr val="00B050"/>
                </a:solidFill>
              </a:rPr>
              <a:t>ne</a:t>
            </a:r>
          </a:p>
          <a:p>
            <a:r>
              <a:rPr lang="en-US" sz="2000" dirty="0"/>
              <a:t>An organelle that provides a protective layer around the cell and controls what enters and leaves the cell.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0306" y="4206093"/>
            <a:ext cx="23770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</a:p>
          <a:p>
            <a:r>
              <a:rPr lang="en-US" sz="2000" dirty="0"/>
              <a:t>Organelles that produce proteins for the cell.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888" y="4540985"/>
            <a:ext cx="2580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</a:p>
          <a:p>
            <a:r>
              <a:rPr lang="en-US" sz="2000" dirty="0"/>
              <a:t>A jelly-like substance that supports and protects organelles in the cell.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3909" y="1552655"/>
            <a:ext cx="2324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dirty="0"/>
              <a:t>   </a:t>
            </a:r>
          </a:p>
          <a:p>
            <a:r>
              <a:rPr lang="en-US" sz="2000" dirty="0"/>
              <a:t>A nucleic acid that contains the genetic information for heredity in most organisms.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 flipV="1">
            <a:off x="2362200" y="2088097"/>
            <a:ext cx="1947360" cy="347234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2362200" y="4140100"/>
            <a:ext cx="1217334" cy="45720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/>
          </p:cNvCxnSpPr>
          <p:nvPr/>
        </p:nvCxnSpPr>
        <p:spPr bwMode="auto">
          <a:xfrm flipV="1">
            <a:off x="4062949" y="2088097"/>
            <a:ext cx="2070960" cy="122242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4279553" y="3845964"/>
            <a:ext cx="1560752" cy="708422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6"/>
          <p:cNvSpPr txBox="1">
            <a:spLocks/>
          </p:cNvSpPr>
          <p:nvPr/>
        </p:nvSpPr>
        <p:spPr bwMode="auto">
          <a:xfrm>
            <a:off x="228600" y="228600"/>
            <a:ext cx="7772400" cy="8382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36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Common Features of All Cells</a:t>
            </a:r>
            <a:endParaRPr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3579D150-630D-4758-AA22-8473C290EC60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17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6096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Prokaryotic Cells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077200" cy="3352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Cells that </a:t>
            </a:r>
            <a:r>
              <a:rPr kumimoji="1" lang="en-US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a nucleus</a:t>
            </a: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membrane-bound organelles.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Includes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Eubacteria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Archaebacteria.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Simplest type of cell.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Single, circular chromosome.</a:t>
            </a:r>
          </a:p>
          <a:p>
            <a:pPr eaLnBrk="1" hangingPunct="1"/>
            <a:endParaRPr kumimoji="1"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743200" cy="2743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2" descr="File:EMpylo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2018"/>
            <a:ext cx="2971800" cy="207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63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52E2DD45-705B-40B3-BC26-D7753A194751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18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916" y="228600"/>
            <a:ext cx="5561484" cy="8382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Prokaryotic Cells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800600" cy="5562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kumimoji="1"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Nucleoid </a:t>
            </a: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Region (center) contains the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DNA </a:t>
            </a: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in the cytoplasm.</a:t>
            </a:r>
            <a:endParaRPr kumimoji="1" lang="en-US" sz="3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800"/>
              </a:spcBef>
            </a:pP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Surrounded by </a:t>
            </a:r>
            <a:r>
              <a:rPr kumimoji="1" lang="en-US" sz="3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Membrane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Wall.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sz="3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membrane-bound organelles.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Contain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u="sng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Ribosomes</a:t>
            </a: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 in their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Cytoplasm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kumimoji="1"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make proteins.</a:t>
            </a:r>
          </a:p>
        </p:txBody>
      </p:sp>
      <p:pic>
        <p:nvPicPr>
          <p:cNvPr id="64515" name="Copy of cell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371600"/>
            <a:ext cx="41878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78287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2957063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video>
          </p:childTnLst>
        </p:cTn>
      </p:par>
    </p:tnLst>
    <p:bldLst>
      <p:bldP spid="6451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0069907D-BD78-430D-95D8-60A9970BB5BE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19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1066800" y="5805488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1447800" y="4586288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242888"/>
            <a:ext cx="5791200" cy="809624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kumimoji="1" lang="en-US" sz="40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Eukaryotic Cells</a:t>
            </a:r>
            <a:endParaRPr lang="en-US" sz="4000" dirty="0">
              <a:solidFill>
                <a:srgbClr val="FFF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546600" cy="54244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Cells that </a:t>
            </a: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 a </a:t>
            </a:r>
            <a:r>
              <a:rPr kumimoji="1" lang="en-US" b="1" u="sng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nucleus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membrane-bound 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non-membrane bound </a:t>
            </a:r>
            <a:r>
              <a:rPr kumimoji="1" lang="en-US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organelles.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Includes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protists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fungi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1"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plants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&amp; </a:t>
            </a:r>
            <a:r>
              <a:rPr kumimoji="1"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animals.</a:t>
            </a:r>
          </a:p>
          <a:p>
            <a:pPr eaLnBrk="1" hangingPunct="1">
              <a:spcBef>
                <a:spcPts val="1800"/>
              </a:spcBef>
            </a:pP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complex</a:t>
            </a:r>
            <a:r>
              <a:rPr kumimoji="1"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type of cells.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281112"/>
            <a:ext cx="4368800" cy="45100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336123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12CFA285-90C3-4CC9-8F7C-30DC09C204BC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2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66800"/>
          </a:xfrm>
          <a:solidFill>
            <a:schemeClr val="accent2"/>
          </a:solidFill>
        </p:spPr>
        <p:txBody>
          <a:bodyPr/>
          <a:lstStyle/>
          <a:p>
            <a:pPr marL="2578100" indent="-2578100" algn="l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Chapter 4:</a:t>
            </a:r>
            <a:r>
              <a:rPr lang="en-US" sz="3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Introduction to the Cell and Cell Membrane</a:t>
            </a:r>
            <a:endParaRPr lang="en-US" sz="4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9397" name="Picture 4" descr="cell_structur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200"/>
            <a:ext cx="7658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76410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838200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Two Main Types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Eukaryotic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Cells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55276" y="5868444"/>
            <a:ext cx="17526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 Cell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74357" y="5820234"/>
            <a:ext cx="23622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Animal Cell </a:t>
            </a:r>
            <a:r>
              <a:rPr lang="en-US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 Cell Walls)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1214437"/>
            <a:ext cx="4572000" cy="442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DAA1DD-65F0-4D3A-873F-7E4BF0C83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56438" y="1214436"/>
            <a:ext cx="4572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  <a:solidFill>
            <a:schemeClr val="accent6"/>
          </a:solidFill>
        </p:spPr>
        <p:txBody>
          <a:bodyPr/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the Difference Between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Eukaryotic</a:t>
            </a: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Prokaryotic</a:t>
            </a: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Cells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50" y="6296420"/>
            <a:ext cx="7772400" cy="510779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Figure 4.7.2</a:t>
            </a:r>
          </a:p>
        </p:txBody>
      </p:sp>
      <p:sp>
        <p:nvSpPr>
          <p:cNvPr id="747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9237C903-E5F9-419E-8D83-DFA1012CEAEC}" type="slidenum">
              <a:rPr lang="en-US" sz="1400" smtClean="0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6151"/>
              </p:ext>
            </p:extLst>
          </p:nvPr>
        </p:nvGraphicFramePr>
        <p:xfrm>
          <a:off x="457200" y="1342845"/>
          <a:ext cx="8001000" cy="490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Prokaryote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Eukaryote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 (Plasma)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98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Nuclear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98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Organelles (with or without membranes)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Wall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Animals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?</a:t>
                      </a:r>
                    </a:p>
                    <a:p>
                      <a:pPr algn="l"/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Plants - ?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Cytoplasm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2700" y="6350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2" y="1"/>
            <a:ext cx="1145858" cy="9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  <a:solidFill>
            <a:schemeClr val="accent6"/>
          </a:solidFill>
        </p:spPr>
        <p:txBody>
          <a:bodyPr/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the Difference Between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Eukaryotic</a:t>
            </a: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Prokaryotic</a:t>
            </a: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Cells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50" y="6296420"/>
            <a:ext cx="7772400" cy="510779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Figure 4.7.2</a:t>
            </a:r>
          </a:p>
        </p:txBody>
      </p:sp>
      <p:sp>
        <p:nvSpPr>
          <p:cNvPr id="747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9237C903-E5F9-419E-8D83-DFA1012CEAEC}" type="slidenum">
              <a:rPr lang="en-US" sz="1400" smtClean="0">
                <a:solidFill>
                  <a:srgbClr val="000000"/>
                </a:solidFill>
              </a:rPr>
              <a:pPr/>
              <a:t>22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97156"/>
              </p:ext>
            </p:extLst>
          </p:nvPr>
        </p:nvGraphicFramePr>
        <p:xfrm>
          <a:off x="457200" y="1295400"/>
          <a:ext cx="8001000" cy="500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Prokaryote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Eukaryote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 (Plasma)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Yes;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All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Yes;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All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Yes; 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98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Nuclear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a true nucleus; DNA free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-floating in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Nucleoid Area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the cytoplasm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Inside membrane-bound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Nucleus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algn="l"/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the form of 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Chromosomes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98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membrane-bound organelles</a:t>
                      </a:r>
                    </a:p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Only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non-membrane bound (e.g. Ribosomes)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Complex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organelles with and without membranes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Wall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Yes, some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Animals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No</a:t>
                      </a:r>
                    </a:p>
                    <a:p>
                      <a:pPr algn="l"/>
                      <a:r>
                        <a:rPr lang="en-US" sz="1800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Plants - Yes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Cytoplasm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2700" y="6350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2" y="1"/>
            <a:ext cx="1145858" cy="9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33BE75D4-E180-430B-97C9-5A1826FBD37F}" type="slidenum">
              <a:rPr lang="en-US" sz="1400" smtClean="0">
                <a:solidFill>
                  <a:srgbClr val="000000"/>
                </a:solidFill>
              </a:rPr>
              <a:pPr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90500"/>
            <a:ext cx="4267200" cy="8382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 Membrane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343400" cy="487680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Made up mostly of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lipids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Outer boundary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cell.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Regulates which molecules can get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and out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cell (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selectively permeable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lvl="0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Helps with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to Cell recognition.</a:t>
            </a:r>
            <a:endParaRPr lang="en-US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ClipArt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53210"/>
            <a:ext cx="4635500" cy="454279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15251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33BE75D4-E180-430B-97C9-5A1826FBD37F}" type="slidenum">
              <a:rPr lang="en-US" sz="1400" smtClean="0">
                <a:solidFill>
                  <a:srgbClr val="000000"/>
                </a:solidFill>
              </a:rPr>
              <a:pPr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90500"/>
            <a:ext cx="4267200" cy="8382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 Membrane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Main Components: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Double Layer of Phospholipids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Carbohydrates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Cholesterol</a:t>
            </a: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51" y="3187700"/>
            <a:ext cx="5983749" cy="3547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81810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269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nonpolar end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191000" y="61722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907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49217CBB-82D0-4C3A-8514-BCCB495923EB}" type="slidenum">
              <a:rPr lang="en-US" sz="1400" smtClean="0">
                <a:solidFill>
                  <a:srgbClr val="000000"/>
                </a:solidFill>
              </a:rPr>
              <a:pPr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8071" name="Picture 6" descr="FG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5067"/>
          <a:stretch>
            <a:fillRect/>
          </a:stretch>
        </p:blipFill>
        <p:spPr bwMode="auto">
          <a:xfrm>
            <a:off x="130175" y="1309816"/>
            <a:ext cx="89154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133243" y="280987"/>
            <a:ext cx="6909264" cy="76944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Membrane Components</a:t>
            </a:r>
          </a:p>
        </p:txBody>
      </p:sp>
      <p:sp>
        <p:nvSpPr>
          <p:cNvPr id="8807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685925" y="72390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The Cell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840468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carbohydrates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5105400"/>
            <a:ext cx="18827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585880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D9BF9D4E-1F59-487A-8D09-60DD1596B06F}" type="slidenum">
              <a:rPr lang="en-US" smtClean="0">
                <a:solidFill>
                  <a:srgbClr val="000000"/>
                </a:solidFill>
                <a:ea typeface="PMingLiU" pitchFamily="18" charset="-120"/>
              </a:rPr>
              <a:pPr/>
              <a:t>26</a:t>
            </a:fld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620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Phospholipids</a:t>
            </a: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8153400" y="3352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943600" cy="506730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Heads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contain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glycerol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phosphate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and are </a:t>
            </a:r>
            <a:r>
              <a:rPr lang="en-US" sz="3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hydrophilic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attract water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eaLnBrk="1" hangingPunct="1"/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Tails are made of </a:t>
            </a:r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fatty acids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and are </a:t>
            </a:r>
            <a:r>
              <a:rPr lang="en-US" sz="3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hydrophobic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repel water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eaLnBrk="1" hangingPunct="1"/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Make up a </a:t>
            </a:r>
            <a:r>
              <a:rPr lang="en-US" sz="3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bilayer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tails point inward toward each other.</a:t>
            </a:r>
          </a:p>
          <a:p>
            <a:pPr lvl="0">
              <a:spcBef>
                <a:spcPct val="50000"/>
              </a:spcBef>
            </a:pPr>
            <a:r>
              <a:rPr lang="en-US" sz="2800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This makes the membrane </a:t>
            </a:r>
            <a:r>
              <a:rPr lang="en-US" sz="2800" b="1" kern="1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“Selective” </a:t>
            </a:r>
            <a:r>
              <a:rPr lang="en-US" sz="2800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in what crosses it.</a:t>
            </a:r>
          </a:p>
          <a:p>
            <a:pPr eaLnBrk="1" hangingPunct="1"/>
            <a:endParaRPr lang="en-US" sz="3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8311" name="Picture 9" descr="cell_mem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hospholi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66839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42948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8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8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8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</p:spPr>
        <p:txBody>
          <a:bodyPr/>
          <a:lstStyle/>
          <a:p>
            <a:fld id="{F711085D-E070-44B0-B3FD-F7F2D2B66A15}" type="slidenum">
              <a:rPr lang="en-US" smtClean="0">
                <a:solidFill>
                  <a:srgbClr val="000000"/>
                </a:solidFill>
                <a:ea typeface="PMingLiU" pitchFamily="18" charset="-120"/>
              </a:rPr>
              <a:pPr/>
              <a:t>27</a:t>
            </a:fld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7620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Fluid Mosaic Model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876800"/>
            <a:ext cx="8001000" cy="1905000"/>
          </a:xfrm>
          <a:solidFill>
            <a:schemeClr val="accent6"/>
          </a:solidFill>
        </p:spPr>
        <p:txBody>
          <a:bodyPr/>
          <a:lstStyle/>
          <a:p>
            <a:pPr marL="1092200" indent="-1092200">
              <a:lnSpc>
                <a:spcPct val="90000"/>
              </a:lnSpc>
              <a:buFontTx/>
              <a:buNone/>
            </a:pPr>
            <a:r>
              <a:rPr lang="en-GB" sz="2200" b="1" dirty="0">
                <a:solidFill>
                  <a:srgbClr val="FFFF0B"/>
                </a:solidFill>
                <a:latin typeface="Tahoma" pitchFamily="34" charset="0"/>
                <a:cs typeface="Tahoma" pitchFamily="34" charset="0"/>
              </a:rPr>
              <a:t>FLUID</a:t>
            </a:r>
            <a:r>
              <a:rPr lang="en-GB" sz="2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	because individual phospholipids and proteins can move side-to-side within the layer, like a liquid.</a:t>
            </a:r>
          </a:p>
          <a:p>
            <a:pPr marL="1257300" indent="-1257300">
              <a:spcBef>
                <a:spcPts val="1800"/>
              </a:spcBef>
              <a:buFontTx/>
              <a:buNone/>
            </a:pPr>
            <a:r>
              <a:rPr lang="en-GB" sz="2200" b="1" dirty="0">
                <a:solidFill>
                  <a:srgbClr val="FFFF0B"/>
                </a:solidFill>
                <a:latin typeface="Tahoma" pitchFamily="34" charset="0"/>
                <a:cs typeface="Tahoma" pitchFamily="34" charset="0"/>
              </a:rPr>
              <a:t>MOSAIC</a:t>
            </a:r>
            <a:r>
              <a:rPr lang="en-GB" sz="2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	because of the pattern produced by the scattered protein molecules when the membrane is viewed from above.</a:t>
            </a:r>
            <a:endParaRPr lang="en-GB" sz="22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en-US" b="1" dirty="0"/>
          </a:p>
        </p:txBody>
      </p:sp>
      <p:pic>
        <p:nvPicPr>
          <p:cNvPr id="99333" name="Picture 4" descr="fluidmem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762000"/>
            <a:ext cx="6629400" cy="4044516"/>
          </a:xfrm>
          <a:noFill/>
        </p:spPr>
      </p:pic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7223125" y="187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00800"/>
            <a:ext cx="2895600" cy="457200"/>
          </a:xfrm>
        </p:spPr>
        <p:txBody>
          <a:bodyPr anchor="b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990600" y="2332038"/>
            <a:ext cx="0" cy="487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V="1">
            <a:off x="990600" y="29718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4303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29BC2-664A-4D8F-BBAE-9F183E6637BD}" type="slidenum">
              <a:rPr lang="en-US" smtClean="0">
                <a:solidFill>
                  <a:srgbClr val="000000"/>
                </a:solidFill>
                <a:ea typeface="PMingLiU" pitchFamily="18" charset="-120"/>
              </a:rPr>
              <a:pPr/>
              <a:t>28</a:t>
            </a:fld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172200" cy="6096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 Membrane Proteins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/>
              <a:t> </a:t>
            </a:r>
          </a:p>
        </p:txBody>
      </p:sp>
      <p:sp>
        <p:nvSpPr>
          <p:cNvPr id="2642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066800"/>
            <a:ext cx="48006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Proteins help move large molecules </a:t>
            </a:r>
            <a:r>
              <a:rPr lang="en-US" sz="2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and out of the cell</a:t>
            </a:r>
            <a:r>
              <a:rPr lang="en-US" sz="25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sz="25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aid in cell recognition.</a:t>
            </a:r>
          </a:p>
          <a:p>
            <a:pPr eaLnBrk="1" hangingPunct="1">
              <a:spcBef>
                <a:spcPts val="1200"/>
              </a:spcBef>
            </a:pP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Peripheral proteins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are attached on the surface (inner or outer).</a:t>
            </a:r>
          </a:p>
          <a:p>
            <a:pPr eaLnBrk="1" hangingPunct="1">
              <a:spcBef>
                <a:spcPts val="1200"/>
              </a:spcBef>
            </a:pP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Integral proteins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are embedded completely through the membrane.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Function as </a:t>
            </a:r>
            <a:r>
              <a:rPr lang="en-US" sz="2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channel to regulate movement</a:t>
            </a:r>
            <a:r>
              <a:rPr lang="en-US" sz="25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of substances </a:t>
            </a:r>
            <a:r>
              <a:rPr lang="en-US" sz="2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and out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cell.</a:t>
            </a:r>
          </a:p>
          <a:p>
            <a:pPr eaLnBrk="1" hangingPunct="1"/>
            <a:endParaRPr lang="en-US" b="1" dirty="0"/>
          </a:p>
        </p:txBody>
      </p:sp>
      <p:pic>
        <p:nvPicPr>
          <p:cNvPr id="100358" name="Picture 4" descr="int and peri prots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35575" y="1905000"/>
            <a:ext cx="3451225" cy="32766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65587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4114800" y="3733800"/>
            <a:ext cx="3429000" cy="228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Arrow: Right 8"/>
          <p:cNvSpPr/>
          <p:nvPr/>
        </p:nvSpPr>
        <p:spPr bwMode="auto">
          <a:xfrm>
            <a:off x="4495800" y="2590800"/>
            <a:ext cx="1752600" cy="19050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Arrow: Right 9"/>
          <p:cNvSpPr/>
          <p:nvPr/>
        </p:nvSpPr>
        <p:spPr bwMode="auto">
          <a:xfrm rot="20973239">
            <a:off x="4482638" y="2357895"/>
            <a:ext cx="2363124" cy="21092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4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6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4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1" grpId="0" uiExpand="1" build="p"/>
      <p:bldP spid="3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D99771BB-5499-4125-AA5F-93828CD8B2FE}" type="slidenum">
              <a:rPr lang="en-US" sz="1400" smtClean="0">
                <a:solidFill>
                  <a:srgbClr val="000000"/>
                </a:solidFill>
              </a:rPr>
              <a:pPr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4533900"/>
            <a:ext cx="8382000" cy="1902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general, 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small, non-charged, hydrophobic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molecules </a:t>
            </a:r>
            <a:r>
              <a:rPr lang="en-US" sz="2800" kern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 are </a:t>
            </a:r>
            <a:r>
              <a:rPr lang="en-US" sz="2800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soluble in lipids</a:t>
            </a:r>
            <a:r>
              <a:rPr lang="en-US" sz="2800" kern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can pass through the cell membrane </a:t>
            </a:r>
            <a:r>
              <a:rPr lang="en-US" sz="2800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easily.</a:t>
            </a:r>
            <a:endParaRPr lang="en-US" sz="2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E.g.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</a:t>
            </a:r>
            <a:r>
              <a:rPr lang="en-US" sz="2800" baseline="-250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CO</a:t>
            </a:r>
            <a:r>
              <a:rPr lang="en-US" sz="2800" baseline="-250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 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Alcohol</a:t>
            </a:r>
          </a:p>
        </p:txBody>
      </p:sp>
      <p:pic>
        <p:nvPicPr>
          <p:cNvPr id="95237" name="Picture 7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b="9163"/>
          <a:stretch>
            <a:fillRect/>
          </a:stretch>
        </p:blipFill>
        <p:spPr bwMode="auto">
          <a:xfrm>
            <a:off x="2971800" y="850900"/>
            <a:ext cx="5791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6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8" b="9163"/>
          <a:stretch>
            <a:fillRect/>
          </a:stretch>
        </p:blipFill>
        <p:spPr bwMode="auto">
          <a:xfrm>
            <a:off x="304800" y="1025809"/>
            <a:ext cx="2667000" cy="30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8382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Semipermeable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038600"/>
            <a:ext cx="220980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   </a:t>
            </a:r>
            <a:r>
              <a:rPr lang="en-US" sz="3200" dirty="0"/>
              <a:t>Review &amp; Assess What You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419599" cy="548084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Every living organism: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 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 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 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 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 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E8900"/>
              </a:solidFill>
            </a:endParaRPr>
          </a:p>
        </p:txBody>
      </p:sp>
      <p:pic>
        <p:nvPicPr>
          <p:cNvPr id="12" name="Picture 11" descr="warm_up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" y="104826"/>
            <a:ext cx="1186435" cy="96197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11" y="5579589"/>
            <a:ext cx="1501347" cy="11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farm1.staticflickr.com/50/137546658_35362bcf47_z.jpg?zz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4" y="5598292"/>
            <a:ext cx="1476412" cy="11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326563" y="1371600"/>
            <a:ext cx="4836338" cy="5480845"/>
          </a:xfrm>
        </p:spPr>
        <p:txBody>
          <a:bodyPr/>
          <a:lstStyle/>
          <a:p>
            <a:r>
              <a:rPr lang="en-US" sz="2400" dirty="0"/>
              <a:t>Choose the statements below that are </a:t>
            </a:r>
            <a:r>
              <a:rPr lang="en-US" sz="2400" b="1" dirty="0"/>
              <a:t>true</a:t>
            </a:r>
            <a:r>
              <a:rPr lang="en-US" sz="2400" dirty="0"/>
              <a:t>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all that apply.</a:t>
            </a:r>
          </a:p>
          <a:p>
            <a:pPr marL="571500" indent="-571500"/>
            <a:r>
              <a:rPr lang="en-US" sz="2400" dirty="0"/>
              <a:t>[  ]	Cells are the smallest unit of life.</a:t>
            </a:r>
          </a:p>
          <a:p>
            <a:pPr marL="571500" indent="-571500"/>
            <a:r>
              <a:rPr lang="en-US" sz="2400" dirty="0"/>
              <a:t>[  ] 	Cells are important to the structure and function of living things.</a:t>
            </a:r>
          </a:p>
          <a:p>
            <a:pPr marL="571500" indent="-571500"/>
            <a:r>
              <a:rPr lang="en-US" sz="2400" dirty="0"/>
              <a:t>[  ] 	All organisms are made of multiple cells.</a:t>
            </a:r>
          </a:p>
          <a:p>
            <a:pPr marL="571500" indent="-571500"/>
            <a:r>
              <a:rPr lang="en-US" sz="2400" dirty="0"/>
              <a:t>[  ] 	Cells come in different shapes and sizes.</a:t>
            </a:r>
          </a:p>
        </p:txBody>
      </p:sp>
    </p:spTree>
    <p:extLst>
      <p:ext uri="{BB962C8B-B14F-4D97-AF65-F5344CB8AC3E}">
        <p14:creationId xmlns:p14="http://schemas.microsoft.com/office/powerpoint/2010/main" val="11335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701EFDAE-F456-47DF-861E-030E7AEAEDC6}" type="slidenum">
              <a:rPr lang="en-US" sz="1400" smtClean="0">
                <a:solidFill>
                  <a:srgbClr val="000000"/>
                </a:solidFill>
              </a:rPr>
              <a:pPr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96259" name="Group 2"/>
          <p:cNvGrpSpPr>
            <a:grpSpLocks/>
          </p:cNvGrpSpPr>
          <p:nvPr/>
        </p:nvGrpSpPr>
        <p:grpSpPr bwMode="auto">
          <a:xfrm>
            <a:off x="304800" y="762000"/>
            <a:ext cx="8153400" cy="4225925"/>
            <a:chOff x="192" y="480"/>
            <a:chExt cx="5136" cy="2662"/>
          </a:xfrm>
        </p:grpSpPr>
        <p:pic>
          <p:nvPicPr>
            <p:cNvPr id="96264" name="Picture 3" descr="FG05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FFFFFF"/>
                </a:solidFill>
              </a:endParaRPr>
            </a:p>
          </p:txBody>
        </p:sp>
      </p:grpSp>
      <p:pic>
        <p:nvPicPr>
          <p:cNvPr id="96260" name="Picture 5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b="9163"/>
          <a:stretch>
            <a:fillRect/>
          </a:stretch>
        </p:blipFill>
        <p:spPr bwMode="auto">
          <a:xfrm>
            <a:off x="2971800" y="762000"/>
            <a:ext cx="5791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8153400" cy="1384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Ions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hydrophilic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polar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molecules such as 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glucose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proteins (amino acids)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FFFF0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not move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through the membrane on their own.</a:t>
            </a:r>
            <a:endParaRPr lang="en-US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64633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Semipermeable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029200" y="3962400"/>
            <a:ext cx="220980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B0FD1C8E-CCBB-4323-B1CF-CF65BE1DF11D}"/>
              </a:ext>
            </a:extLst>
          </p:cNvPr>
          <p:cNvSpPr/>
          <p:nvPr/>
        </p:nvSpPr>
        <p:spPr bwMode="auto">
          <a:xfrm rot="1711879">
            <a:off x="5486400" y="3429000"/>
            <a:ext cx="152400" cy="533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F9FE20D-413E-487B-8E18-453477FF41BE}"/>
              </a:ext>
            </a:extLst>
          </p:cNvPr>
          <p:cNvSpPr/>
          <p:nvPr/>
        </p:nvSpPr>
        <p:spPr bwMode="auto">
          <a:xfrm>
            <a:off x="6858000" y="1905000"/>
            <a:ext cx="76200" cy="196449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1F8F71E4-1754-490F-8849-4C49B46484BA}" type="slidenum">
              <a:rPr lang="en-US" sz="1400" smtClean="0">
                <a:solidFill>
                  <a:srgbClr val="000000"/>
                </a:solidFill>
              </a:rPr>
              <a:pPr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12313"/>
            <a:ext cx="7772400" cy="3124200"/>
          </a:xfrm>
          <a:noFill/>
          <a:scene3d>
            <a:camera prst="orthographicFront"/>
            <a:lightRig rig="threePt" dir="t"/>
          </a:scene3d>
          <a:sp3d extrusionH="76200">
            <a:extrusionClr>
              <a:srgbClr val="FF00FF"/>
            </a:extrusionClr>
          </a:sp3d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Types of Transport Across Cell Membranes</a:t>
            </a:r>
            <a:endParaRPr lang="en-US" sz="5400" b="1" dirty="0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E3848-7485-4619-B6B2-0DD88344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6" y="3331401"/>
            <a:ext cx="8259474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-1" r="76686"/>
          <a:stretch/>
        </p:blipFill>
        <p:spPr>
          <a:xfrm>
            <a:off x="152400" y="76200"/>
            <a:ext cx="2063750" cy="679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02A71-4D0F-4F8E-8D10-88B71895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24103" r="38809"/>
          <a:stretch/>
        </p:blipFill>
        <p:spPr>
          <a:xfrm>
            <a:off x="2286000" y="76200"/>
            <a:ext cx="3282950" cy="679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61D65-50A3-4BBB-86F2-661D352F7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62912"/>
          <a:stretch/>
        </p:blipFill>
        <p:spPr>
          <a:xfrm>
            <a:off x="5715000" y="76200"/>
            <a:ext cx="3282950" cy="679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2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-1" r="141"/>
          <a:stretch/>
        </p:blipFill>
        <p:spPr>
          <a:xfrm>
            <a:off x="152400" y="76200"/>
            <a:ext cx="8839200" cy="679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64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5688BDC0-4B3E-47C2-B894-F6962183E8A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4450" name="Picture 2" descr="FG05_07"/>
          <p:cNvPicPr>
            <a:picLocks noChangeAspect="1" noChangeArrowheads="1"/>
          </p:cNvPicPr>
          <p:nvPr/>
        </p:nvPicPr>
        <p:blipFill>
          <a:blip r:embed="rId3" cstate="print"/>
          <a:srcRect t="4675" r="69470" b="4622"/>
          <a:stretch>
            <a:fillRect/>
          </a:stretch>
        </p:blipFill>
        <p:spPr bwMode="auto">
          <a:xfrm>
            <a:off x="228600" y="4572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5791200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Passive Transport: </a:t>
            </a:r>
            <a:r>
              <a:rPr lang="en-US" sz="3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Simple</a:t>
            </a: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Diffusion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104448" name="Text Box 0"/>
          <p:cNvSpPr txBox="1">
            <a:spLocks noChangeArrowheads="1"/>
          </p:cNvSpPr>
          <p:nvPr/>
        </p:nvSpPr>
        <p:spPr bwMode="auto">
          <a:xfrm>
            <a:off x="2895600" y="1594660"/>
            <a:ext cx="5943600" cy="480131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require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energy.</a:t>
            </a:r>
          </a:p>
          <a:p>
            <a:pPr marL="571500" indent="-5715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Moves from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</a:t>
            </a:r>
            <a:r>
              <a:rPr lang="en-US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low concentration.</a:t>
            </a:r>
          </a:p>
          <a:p>
            <a:pPr marL="1089025" lvl="1" indent="-396875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“Down” a concentration gradient</a:t>
            </a:r>
          </a:p>
          <a:p>
            <a:pPr marL="571500" indent="-5715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Example: </a:t>
            </a:r>
            <a:r>
              <a:rPr lang="en-US" sz="3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Oxygen</a:t>
            </a: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diffusing into a cell.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113396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2EBFC8-F176-426A-A8BA-0C680BAE143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9906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Diffusion through a Membrane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115717" name="Picture 5" descr="diffusion[1]"/>
          <p:cNvPicPr>
            <a:picLocks noChangeAspect="1" noChangeArrowheads="1"/>
          </p:cNvPicPr>
          <p:nvPr/>
        </p:nvPicPr>
        <p:blipFill>
          <a:blip r:embed="rId3" cstate="print"/>
          <a:srcRect b="23180"/>
          <a:stretch>
            <a:fillRect/>
          </a:stretch>
        </p:blipFill>
        <p:spPr bwMode="auto">
          <a:xfrm>
            <a:off x="838200" y="1219199"/>
            <a:ext cx="7620000" cy="410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0480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 flipV="1">
            <a:off x="3124199" y="3429000"/>
            <a:ext cx="1447799" cy="15239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343400" y="49530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Membrane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228600" y="54102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Solute moves DOWN the concentration gradient from HIGH to LOW.</a:t>
            </a:r>
          </a:p>
          <a:p>
            <a:pPr marL="635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E.g.:  Oxygen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8" y="6211669"/>
            <a:ext cx="38099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Diffusion Works (1:29)</a:t>
            </a:r>
          </a:p>
          <a:p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http://somup.com/c3eir7Tv0j</a:t>
            </a:r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08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0" grpId="0"/>
      <p:bldP spid="2508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200400" y="304799"/>
            <a:ext cx="5410200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Passive Transport: </a:t>
            </a:r>
            <a:r>
              <a:rPr lang="en-US" sz="3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Facilitated</a:t>
            </a: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Diffusion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PMingLiU" pitchFamily="18" charset="-120"/>
            </a:endParaRPr>
          </a:p>
        </p:txBody>
      </p:sp>
      <p:pic>
        <p:nvPicPr>
          <p:cNvPr id="117764" name="Picture 3" descr="FG05_07"/>
          <p:cNvPicPr>
            <a:picLocks noChangeAspect="1" noChangeArrowheads="1"/>
          </p:cNvPicPr>
          <p:nvPr/>
        </p:nvPicPr>
        <p:blipFill>
          <a:blip r:embed="rId3" cstate="print"/>
          <a:srcRect l="33484" t="4675" r="35986" b="4622"/>
          <a:stretch>
            <a:fillRect/>
          </a:stretch>
        </p:blipFill>
        <p:spPr bwMode="auto">
          <a:xfrm>
            <a:off x="381000" y="3810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2" name="Text Box 0"/>
          <p:cNvSpPr txBox="1">
            <a:spLocks noChangeArrowheads="1"/>
          </p:cNvSpPr>
          <p:nvPr/>
        </p:nvSpPr>
        <p:spPr bwMode="auto">
          <a:xfrm>
            <a:off x="3009900" y="1752600"/>
            <a:ext cx="5791200" cy="36933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8138" indent="-338138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energy.</a:t>
            </a:r>
          </a:p>
          <a:p>
            <a:pPr marL="338138" indent="-338138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Uses </a:t>
            </a:r>
            <a:r>
              <a:rPr lang="en-US" sz="3600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transport proteins </a:t>
            </a: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move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to low concentration.</a:t>
            </a:r>
          </a:p>
          <a:p>
            <a:pPr marL="1147763" indent="-1147763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E.g.: 	</a:t>
            </a:r>
            <a:r>
              <a:rPr lang="en-US" sz="3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Glucose </a:t>
            </a:r>
            <a:r>
              <a:rPr lang="en-US" sz="3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moving from blood into a cell.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9354" y="6077634"/>
            <a:ext cx="455124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facilitated diffusion works</a:t>
            </a:r>
          </a:p>
          <a:p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http://somup.com/c3eir8Tv0z</a:t>
            </a:r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(1:17)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" y="6400800"/>
            <a:ext cx="2895600" cy="4572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342435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62800" cy="838200"/>
          </a:xfrm>
          <a:solidFill>
            <a:schemeClr val="accent2"/>
          </a:solidFill>
        </p:spPr>
        <p:txBody>
          <a:bodyPr/>
          <a:lstStyle/>
          <a:p>
            <a:pPr lvl="0" algn="l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Passive Transport:  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Osmosis</a:t>
            </a:r>
            <a:endParaRPr lang="en-US" sz="4000" u="sng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914400"/>
            <a:ext cx="8877300" cy="38100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Diffusion of </a:t>
            </a:r>
            <a:r>
              <a:rPr lang="en-US" sz="2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across a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semipermeable membrane.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Membrane permeable only to water.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Flows from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water potential or concentration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solute concentration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to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water potential or concentration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solute concentration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Passive Transport (No energy required).</a:t>
            </a:r>
          </a:p>
          <a:p>
            <a:pPr marL="0" lvl="0" indent="0">
              <a:buNone/>
              <a:defRPr/>
            </a:pPr>
            <a:endParaRPr lang="en-US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4953000"/>
            <a:ext cx="8382000" cy="146124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 anchor="b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54212CE2-7E04-4DD2-8234-312D4811E7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953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TONICITY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relative concentration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SOLUTE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(particles) </a:t>
            </a:r>
            <a:r>
              <a:rPr lang="en-US" sz="2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OUTSIDE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cell compared with the inside of the cell.</a:t>
            </a:r>
          </a:p>
        </p:txBody>
      </p:sp>
    </p:spTree>
    <p:extLst>
      <p:ext uri="{BB962C8B-B14F-4D97-AF65-F5344CB8AC3E}">
        <p14:creationId xmlns:p14="http://schemas.microsoft.com/office/powerpoint/2010/main" val="1554796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59F4C-9DF3-4429-B967-1465AAE8B19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6"/>
            <a:ext cx="7772400" cy="1228724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Diffusion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Across A Membrane</a:t>
            </a:r>
          </a:p>
        </p:txBody>
      </p:sp>
      <p:pic>
        <p:nvPicPr>
          <p:cNvPr id="119812" name="Picture 3" descr="osmosi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517044" cy="34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3505200" y="3276599"/>
            <a:ext cx="2514600" cy="614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0" y="2022713"/>
            <a:ext cx="2362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</a:t>
            </a:r>
            <a:r>
              <a:rPr lang="en-US" sz="28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baseline="-250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2362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US" sz="28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baseline="-250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71800" y="5266011"/>
            <a:ext cx="26670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solute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772" y="5402572"/>
            <a:ext cx="312428" cy="3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3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9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FA5C6-6691-4C68-B335-845999CD5FD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 Solution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219200" y="12954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1524000" y="14478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3276600" y="3429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914400" y="541020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4038600" y="1600200"/>
            <a:ext cx="2819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ENVIRONMENT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8175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19" name="Picture 18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853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	     Review &amp; Assess What You Know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419599" cy="548084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Every living organism: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has cells with DNA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uses energy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reproduces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Maintains homeostasis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latin typeface="Arial (Body)"/>
                <a:cs typeface="Arial (Body)"/>
              </a:rPr>
              <a:t>responds to the environment</a:t>
            </a:r>
          </a:p>
          <a:p>
            <a:pPr marL="339725" lvl="1" indent="-339725">
              <a:lnSpc>
                <a:spcPct val="100000"/>
              </a:lnSpc>
              <a:buClr>
                <a:srgbClr val="FF6600"/>
              </a:buClr>
              <a:buSzPct val="100000"/>
            </a:pPr>
            <a:r>
              <a:rPr lang="en-US" sz="2800" dirty="0">
                <a:solidFill>
                  <a:srgbClr val="0070C0"/>
                </a:solidFill>
                <a:latin typeface="Arial (Body)"/>
                <a:cs typeface="Arial (Body)"/>
              </a:rPr>
              <a:t>grows and develops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E8900"/>
              </a:solidFill>
            </a:endParaRPr>
          </a:p>
        </p:txBody>
      </p:sp>
      <p:pic>
        <p:nvPicPr>
          <p:cNvPr id="12" name="Picture 11" descr="warm_up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" y="104826"/>
            <a:ext cx="1186435" cy="96197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11" y="5579589"/>
            <a:ext cx="1501347" cy="11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farm1.staticflickr.com/50/137546658_35362bcf47_z.jpg?zz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4" y="5598292"/>
            <a:ext cx="1476412" cy="11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326563" y="1371600"/>
            <a:ext cx="4836338" cy="5480845"/>
          </a:xfrm>
        </p:spPr>
        <p:txBody>
          <a:bodyPr/>
          <a:lstStyle/>
          <a:p>
            <a:r>
              <a:rPr lang="en-US" sz="2400" dirty="0"/>
              <a:t>Choose the statements below that are </a:t>
            </a:r>
            <a:r>
              <a:rPr lang="en-US" sz="2400" b="1" dirty="0"/>
              <a:t>true</a:t>
            </a:r>
            <a:r>
              <a:rPr lang="en-US" sz="2400" dirty="0"/>
              <a:t>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all that apply.</a:t>
            </a:r>
          </a:p>
          <a:p>
            <a:pPr marL="571500" indent="-571500"/>
            <a:r>
              <a:rPr lang="en-US" sz="2400" dirty="0"/>
              <a:t>[X]	</a:t>
            </a:r>
            <a:r>
              <a:rPr lang="en-US" sz="2400" dirty="0">
                <a:solidFill>
                  <a:srgbClr val="FF0000"/>
                </a:solidFill>
              </a:rPr>
              <a:t>Cells are the smallest unit of life.</a:t>
            </a:r>
          </a:p>
          <a:p>
            <a:pPr marL="571500" indent="-571500"/>
            <a:r>
              <a:rPr lang="en-US" sz="2400" dirty="0"/>
              <a:t>[X] 	</a:t>
            </a:r>
            <a:r>
              <a:rPr lang="en-US" sz="2400" dirty="0">
                <a:solidFill>
                  <a:srgbClr val="FF0000"/>
                </a:solidFill>
              </a:rPr>
              <a:t>Cells are important to the structure and function of living things.</a:t>
            </a:r>
          </a:p>
          <a:p>
            <a:pPr marL="571500" indent="-571500"/>
            <a:r>
              <a:rPr lang="en-US" sz="2400" dirty="0"/>
              <a:t>[  ] 	</a:t>
            </a:r>
            <a:r>
              <a:rPr lang="en-US" sz="2400" strike="sngStrike" dirty="0"/>
              <a:t>All organisms are made of multiple cells.</a:t>
            </a:r>
          </a:p>
          <a:p>
            <a:pPr marL="571500" indent="-571500"/>
            <a:r>
              <a:rPr lang="en-US" sz="2400" dirty="0"/>
              <a:t>[X] 	</a:t>
            </a:r>
            <a:r>
              <a:rPr lang="en-US" sz="2400" dirty="0">
                <a:solidFill>
                  <a:srgbClr val="FF0000"/>
                </a:solidFill>
              </a:rPr>
              <a:t>Cells come in different shapes and sizes.</a:t>
            </a:r>
          </a:p>
        </p:txBody>
      </p:sp>
    </p:spTree>
    <p:extLst>
      <p:ext uri="{BB962C8B-B14F-4D97-AF65-F5344CB8AC3E}">
        <p14:creationId xmlns:p14="http://schemas.microsoft.com/office/powerpoint/2010/main" val="9097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FA5C6-6691-4C68-B335-845999CD5FD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219200" y="12954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1524000" y="14478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3276600" y="3429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914400" y="5410200"/>
            <a:ext cx="678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Cell is at equilibrium (“</a:t>
            </a:r>
            <a:r>
              <a:rPr lang="en-US" sz="24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iso-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”)</a:t>
            </a: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4038600" y="1600200"/>
            <a:ext cx="2819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ENVIRONMENT</a:t>
            </a:r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6629400" y="32004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MOVEMENT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8175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18" name="Picture 17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8537" cy="8096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564954-2FA4-4324-8261-D46F74D44300}"/>
              </a:ext>
            </a:extLst>
          </p:cNvPr>
          <p:cNvCxnSpPr>
            <a:cxnSpLocks/>
          </p:cNvCxnSpPr>
          <p:nvPr/>
        </p:nvCxnSpPr>
        <p:spPr bwMode="auto">
          <a:xfrm>
            <a:off x="2152650" y="1863298"/>
            <a:ext cx="1276350" cy="1565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54CBE-9B66-4589-8B82-A6821615D5F0}"/>
              </a:ext>
            </a:extLst>
          </p:cNvPr>
          <p:cNvCxnSpPr>
            <a:cxnSpLocks/>
            <a:endCxn id="47113" idx="1"/>
          </p:cNvCxnSpPr>
          <p:nvPr/>
        </p:nvCxnSpPr>
        <p:spPr bwMode="auto">
          <a:xfrm>
            <a:off x="2171700" y="2222184"/>
            <a:ext cx="1104900" cy="16223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3185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 anchor="ctr"/>
          <a:lstStyle/>
          <a:p>
            <a:fld id="{A8252405-ACF7-4D69-BF7C-F83DA8A2BDB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295400" y="13716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524000" y="16764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3352800" y="3429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20%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80%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15" name="Picture 14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8537" cy="809625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14400" y="5473005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</p:txBody>
      </p:sp>
    </p:spTree>
    <p:extLst>
      <p:ext uri="{BB962C8B-B14F-4D97-AF65-F5344CB8AC3E}">
        <p14:creationId xmlns:p14="http://schemas.microsoft.com/office/powerpoint/2010/main" val="3431091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 anchor="ctr"/>
          <a:lstStyle/>
          <a:p>
            <a:fld id="{A8252405-ACF7-4D69-BF7C-F83DA8A2BDB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295400" y="13716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524000" y="16764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10%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3352800" y="3429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20%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80%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>
            <a:off x="5257800" y="3733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15" name="Picture 14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8537" cy="809625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14400" y="5473005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4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hypo-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means LOWER solute OUTSIDE the cell;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more water inside the cell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629400" y="3200400"/>
            <a:ext cx="2362200" cy="954107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flows INTO cell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ECDFA4-C579-467A-8B47-321C10B88574}"/>
              </a:ext>
            </a:extLst>
          </p:cNvPr>
          <p:cNvCxnSpPr/>
          <p:nvPr/>
        </p:nvCxnSpPr>
        <p:spPr bwMode="auto">
          <a:xfrm flipH="1" flipV="1">
            <a:off x="2133600" y="2057400"/>
            <a:ext cx="129540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6F0CD4-B2A1-4223-95BB-EAC68BB1E2EE}"/>
              </a:ext>
            </a:extLst>
          </p:cNvPr>
          <p:cNvCxnSpPr>
            <a:cxnSpLocks/>
          </p:cNvCxnSpPr>
          <p:nvPr/>
        </p:nvCxnSpPr>
        <p:spPr bwMode="auto">
          <a:xfrm>
            <a:off x="1905000" y="2507397"/>
            <a:ext cx="1524000" cy="14550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8288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Hyper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295400" y="13716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57" name="Oval 4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524000" y="16764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15%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85%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3276600" y="3657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5%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95%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733800" y="1676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ENVIRONMENT</a:t>
            </a:r>
          </a:p>
        </p:txBody>
      </p:sp>
      <p:pic>
        <p:nvPicPr>
          <p:cNvPr id="16" name="Picture 15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8537" cy="809625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 anchor="ctr"/>
          <a:lstStyle/>
          <a:p>
            <a:fld id="{A8252405-ACF7-4D69-BF7C-F83DA8A2BDB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14400" y="5473005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</p:txBody>
      </p:sp>
    </p:spTree>
    <p:extLst>
      <p:ext uri="{BB962C8B-B14F-4D97-AF65-F5344CB8AC3E}">
        <p14:creationId xmlns:p14="http://schemas.microsoft.com/office/powerpoint/2010/main" val="1633934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Cell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Hyper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tonic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295400" y="13716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57" name="Oval 4"/>
          <p:cNvSpPr>
            <a:spLocks noChangeArrowheads="1"/>
          </p:cNvSpPr>
          <p:nvPr/>
        </p:nvSpPr>
        <p:spPr bwMode="auto">
          <a:xfrm>
            <a:off x="2590800" y="24384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34290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CELL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524000" y="16764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15% NaCl</a:t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85%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3276600" y="3657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5%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95% H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t>O</a:t>
            </a:r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5334000" y="3505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733800" y="1676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PMingLiU" pitchFamily="18" charset="-120"/>
              </a:rPr>
              <a:t>ENVIRONMENT</a:t>
            </a:r>
          </a:p>
        </p:txBody>
      </p:sp>
      <p:pic>
        <p:nvPicPr>
          <p:cNvPr id="16" name="Picture 15" descr="think_about_it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8537" cy="809625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 anchor="ctr"/>
          <a:lstStyle/>
          <a:p>
            <a:fld id="{A8252405-ACF7-4D69-BF7C-F83DA8A2BDB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14400" y="5473005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direction of water movement?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4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hyper-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means HIGHER solute OUTSIDE the cell;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lower water inside the cell.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629400" y="3048000"/>
            <a:ext cx="2362200" cy="954107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flows OUT of cell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C99C11-AA5F-4535-8A82-FCA0CD736B98}"/>
              </a:ext>
            </a:extLst>
          </p:cNvPr>
          <p:cNvCxnSpPr>
            <a:cxnSpLocks/>
          </p:cNvCxnSpPr>
          <p:nvPr/>
        </p:nvCxnSpPr>
        <p:spPr bwMode="auto">
          <a:xfrm>
            <a:off x="2209800" y="2133600"/>
            <a:ext cx="11430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1A6379-0234-4F64-9808-5134979BCA1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28800" y="2438400"/>
            <a:ext cx="1447800" cy="1752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6260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6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93444"/>
            <a:ext cx="6553200" cy="128549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Describe the diffusion of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b="1" kern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800" b="1" kern="0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across the Membrane</a:t>
            </a:r>
          </a:p>
        </p:txBody>
      </p:sp>
      <p:pic>
        <p:nvPicPr>
          <p:cNvPr id="6" name="Picture 2" descr="File:Osmotic pressure on blood cells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1337"/>
            <a:ext cx="8603885" cy="41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2" y="1"/>
            <a:ext cx="1145858" cy="929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29000" y="5791200"/>
            <a:ext cx="266028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66028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266028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656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Give the tonicity of each situation</a:t>
            </a:r>
          </a:p>
        </p:txBody>
      </p:sp>
    </p:spTree>
    <p:extLst>
      <p:ext uri="{BB962C8B-B14F-4D97-AF65-F5344CB8AC3E}">
        <p14:creationId xmlns:p14="http://schemas.microsoft.com/office/powerpoint/2010/main" val="540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93444"/>
            <a:ext cx="6553200" cy="128549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Describe the diffusion of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b="1" kern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800" b="1" kern="0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across the Membrane</a:t>
            </a:r>
          </a:p>
        </p:txBody>
      </p:sp>
      <p:pic>
        <p:nvPicPr>
          <p:cNvPr id="6" name="Picture 2" descr="File:Osmotic pressure on blood cells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03885" cy="41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2" y="1"/>
            <a:ext cx="1145858" cy="929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2800" y="5638800"/>
            <a:ext cx="266028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 OUTSIDE cell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31316" y="5638800"/>
            <a:ext cx="257737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 OUTSIDE cell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266028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H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potential or concentration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Solute concentration OUTSIDE cell</a:t>
            </a:r>
          </a:p>
        </p:txBody>
      </p:sp>
    </p:spTree>
    <p:extLst>
      <p:ext uri="{BB962C8B-B14F-4D97-AF65-F5344CB8AC3E}">
        <p14:creationId xmlns:p14="http://schemas.microsoft.com/office/powerpoint/2010/main" val="32837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B7E04-3D89-4788-8351-720F4F29784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355975" y="266700"/>
            <a:ext cx="4011034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Active</a:t>
            </a: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Transport</a:t>
            </a:r>
          </a:p>
        </p:txBody>
      </p:sp>
      <p:pic>
        <p:nvPicPr>
          <p:cNvPr id="125956" name="Picture 6" descr="FG05_07"/>
          <p:cNvPicPr>
            <a:picLocks noChangeAspect="1" noChangeArrowheads="1"/>
          </p:cNvPicPr>
          <p:nvPr/>
        </p:nvPicPr>
        <p:blipFill>
          <a:blip r:embed="rId3" cstate="print"/>
          <a:srcRect l="67952" b="4622"/>
          <a:stretch>
            <a:fillRect/>
          </a:stretch>
        </p:blipFill>
        <p:spPr bwMode="auto">
          <a:xfrm>
            <a:off x="381000" y="304800"/>
            <a:ext cx="2479675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565525" y="4800600"/>
            <a:ext cx="557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124200" y="1444635"/>
            <a:ext cx="5668576" cy="39703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Requires</a:t>
            </a:r>
            <a:r>
              <a:rPr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or ATP.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Requires a</a:t>
            </a:r>
            <a:r>
              <a:rPr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 Carrier.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Moves materials from 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HIGH concentration.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Flows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AGAINST</a:t>
            </a:r>
            <a:r>
              <a:rPr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concentration gradient.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395106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B7E04-3D89-4788-8351-720F4F29784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355975" y="266700"/>
            <a:ext cx="4011034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Active</a:t>
            </a: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Transport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565525" y="4800600"/>
            <a:ext cx="557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42" y="6375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8" name="Picture 2" descr="http://upload.wikimedia.org/wikipedia/commons/thumb/a/a5/Scheme_sodium-potassium_pump-en.svg/1000px-Scheme_sodium-potassium_pump-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79495" cy="37796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38400" y="4336197"/>
            <a:ext cx="266028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Cytoplasm (inside cell)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04800" y="3276600"/>
            <a:ext cx="1126942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4876800"/>
            <a:ext cx="865089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cells, the use of energy (</a:t>
            </a:r>
            <a:r>
              <a:rPr lang="en-US" sz="2400" dirty="0">
                <a:solidFill>
                  <a:srgbClr val="FF0000"/>
                </a:solidFill>
              </a:rPr>
              <a:t>ATP</a:t>
            </a:r>
            <a:r>
              <a:rPr lang="en-US" sz="2400" dirty="0"/>
              <a:t>) by the cell to move particles </a:t>
            </a:r>
            <a:r>
              <a:rPr lang="en-US" sz="2400" dirty="0">
                <a:solidFill>
                  <a:srgbClr val="FF0000"/>
                </a:solidFill>
              </a:rPr>
              <a:t>AGAINST</a:t>
            </a:r>
            <a:r>
              <a:rPr lang="en-US" sz="2400" dirty="0"/>
              <a:t> the concentration gradient from an area of </a:t>
            </a:r>
            <a:r>
              <a:rPr lang="en-US" sz="2400" dirty="0">
                <a:solidFill>
                  <a:srgbClr val="00B050"/>
                </a:solidFill>
              </a:rPr>
              <a:t>LOW</a:t>
            </a:r>
            <a:r>
              <a:rPr lang="en-US" sz="2400" dirty="0"/>
              <a:t> concentration to an area </a:t>
            </a:r>
            <a:r>
              <a:rPr lang="en-US" sz="2400" dirty="0">
                <a:solidFill>
                  <a:srgbClr val="00B050"/>
                </a:solidFill>
              </a:rPr>
              <a:t>HIGH</a:t>
            </a:r>
            <a:r>
              <a:rPr lang="en-US" sz="2400" dirty="0"/>
              <a:t>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87835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954F3-E94C-4A2D-9FF7-F1C220CD27F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5218" name="Picture 2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t="4675" r="69470" b="28009"/>
          <a:stretch/>
        </p:blipFill>
        <p:spPr bwMode="auto">
          <a:xfrm>
            <a:off x="447675" y="922938"/>
            <a:ext cx="2362200" cy="441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533400" y="0"/>
            <a:ext cx="7632218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Three Forms of Transport Across the Membrane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65220" name="Picture 4" descr="FG05_07"/>
          <p:cNvPicPr>
            <a:picLocks noChangeAspect="1" noChangeArrowheads="1"/>
          </p:cNvPicPr>
          <p:nvPr/>
        </p:nvPicPr>
        <p:blipFill>
          <a:blip r:embed="rId3" cstate="print"/>
          <a:srcRect r="37956" b="95325"/>
          <a:stretch>
            <a:fillRect/>
          </a:stretch>
        </p:blipFill>
        <p:spPr bwMode="auto">
          <a:xfrm>
            <a:off x="457200" y="531813"/>
            <a:ext cx="5029200" cy="3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1" name="Picture 5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l="33484" t="4675" r="35986" b="31368"/>
          <a:stretch/>
        </p:blipFill>
        <p:spPr bwMode="auto">
          <a:xfrm>
            <a:off x="3124200" y="897538"/>
            <a:ext cx="236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2" name="Picture 6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l="67952" b="24414"/>
          <a:stretch/>
        </p:blipFill>
        <p:spPr bwMode="auto">
          <a:xfrm>
            <a:off x="6172200" y="533400"/>
            <a:ext cx="24796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uick_check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74140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3781" y="5429071"/>
            <a:ext cx="261089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Materials move down their concentration gradient through the _________  _______.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0" y="5562600"/>
            <a:ext cx="3048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Molecules move through a transport protein ______ the concentration gradient, requiring ________.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200400" y="5168900"/>
            <a:ext cx="2262005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Materials move down their concentration gradient aided by a transport _______.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630" y="481013"/>
            <a:ext cx="76566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Give the type of transport in each cell?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965" y="962026"/>
            <a:ext cx="23329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Give the type of diffusion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4297" y="951309"/>
            <a:ext cx="22620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Give the type of diffusion</a:t>
            </a:r>
          </a:p>
        </p:txBody>
      </p:sp>
    </p:spTree>
    <p:extLst>
      <p:ext uri="{BB962C8B-B14F-4D97-AF65-F5344CB8AC3E}">
        <p14:creationId xmlns:p14="http://schemas.microsoft.com/office/powerpoint/2010/main" val="1828664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815" y="1075146"/>
            <a:ext cx="9143996" cy="5486398"/>
          </a:xfrm>
          <a:prstGeom prst="rect">
            <a:avLst/>
          </a:prstGeom>
        </p:spPr>
        <p:txBody>
          <a:bodyPr/>
          <a:lstStyle/>
          <a:p>
            <a:pPr marL="1417" lvl="1" indent="0">
              <a:spcBef>
                <a:spcPts val="18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By the end of this lesson, you should be able to: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Describe basic structures in all cells and state the cell theory.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Compare and contrast prokaryotic and eukaryotic cells.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Describe the anatomy and function of the cell membrane.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Differentiate between diffusion, osmosis, passive transport, and active transport.</a:t>
            </a:r>
          </a:p>
          <a:p>
            <a:pPr lvl="1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Science Practice: </a:t>
            </a:r>
            <a:r>
              <a:rPr lang="en-US" sz="2400" dirty="0">
                <a:solidFill>
                  <a:srgbClr val="0070C0"/>
                </a:solidFill>
              </a:rPr>
              <a:t> Osmosis in an Egg</a:t>
            </a:r>
          </a:p>
          <a:p>
            <a:pPr lvl="1">
              <a:spcBef>
                <a:spcPts val="1800"/>
              </a:spcBef>
            </a:pPr>
            <a:endParaRPr lang="en-US" sz="2064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5789" y="41582"/>
            <a:ext cx="7722811" cy="1029370"/>
          </a:xfrm>
        </p:spPr>
        <p:txBody>
          <a:bodyPr/>
          <a:lstStyle/>
          <a:p>
            <a:pPr algn="l"/>
            <a:r>
              <a:rPr lang="en-US" dirty="0"/>
              <a:t>	Lesson Objectives</a:t>
            </a:r>
          </a:p>
        </p:txBody>
      </p:sp>
      <p:pic>
        <p:nvPicPr>
          <p:cNvPr id="8" name="Picture 7" descr="objectives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116391" cy="905182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53400" y="76200"/>
            <a:ext cx="898623" cy="1117509"/>
            <a:chOff x="611981" y="1262063"/>
            <a:chExt cx="902494" cy="9596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6004">
                <a:latin typeface="Arial" charset="0"/>
              </a:endParaRPr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7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0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954F3-E94C-4A2D-9FF7-F1C220CD27F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5218" name="Picture 2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t="4675" r="69470" b="28009"/>
          <a:stretch/>
        </p:blipFill>
        <p:spPr bwMode="auto">
          <a:xfrm>
            <a:off x="447675" y="922938"/>
            <a:ext cx="2362200" cy="441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533400" y="0"/>
            <a:ext cx="7632218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Three Forms of Transport Across the Membrane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65220" name="Picture 4" descr="FG05_07"/>
          <p:cNvPicPr>
            <a:picLocks noChangeAspect="1" noChangeArrowheads="1"/>
          </p:cNvPicPr>
          <p:nvPr/>
        </p:nvPicPr>
        <p:blipFill>
          <a:blip r:embed="rId3" cstate="print"/>
          <a:srcRect r="37956" b="95325"/>
          <a:stretch>
            <a:fillRect/>
          </a:stretch>
        </p:blipFill>
        <p:spPr bwMode="auto">
          <a:xfrm>
            <a:off x="457200" y="531813"/>
            <a:ext cx="5029200" cy="3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1" name="Picture 5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l="33484" t="4675" r="35986" b="31368"/>
          <a:stretch/>
        </p:blipFill>
        <p:spPr bwMode="auto">
          <a:xfrm>
            <a:off x="3124200" y="897538"/>
            <a:ext cx="236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2" name="Picture 6" descr="FG05_07"/>
          <p:cNvPicPr>
            <a:picLocks noChangeAspect="1" noChangeArrowheads="1"/>
          </p:cNvPicPr>
          <p:nvPr/>
        </p:nvPicPr>
        <p:blipFill rotWithShape="1">
          <a:blip r:embed="rId3" cstate="print"/>
          <a:srcRect l="67952" b="24414"/>
          <a:stretch/>
        </p:blipFill>
        <p:spPr bwMode="auto">
          <a:xfrm>
            <a:off x="6172200" y="533400"/>
            <a:ext cx="24796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uick_check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74140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3781" y="5429071"/>
            <a:ext cx="261089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Materials move down their concentration gradient through the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phospholipid bilayer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0" y="5562600"/>
            <a:ext cx="3048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Molecules move through a transport protein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AGAINST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the concentration gradient, requiring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200400" y="5168900"/>
            <a:ext cx="2262005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Materials move down their concentration gradient aided by a transport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493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581400" y="120614"/>
            <a:ext cx="5530174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Moving the “Big Stuff”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1" y="4800600"/>
            <a:ext cx="8991600" cy="17235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Molecules are moved out of the cell by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vesicles that fuse with the plasma membrane.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how many </a:t>
            </a:r>
            <a:r>
              <a:rPr lang="en-US" sz="2400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hormones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are secreted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how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nerve cells communicate with one another</a:t>
            </a:r>
            <a:r>
              <a:rPr lang="en-US" sz="2400" dirty="0">
                <a:solidFill>
                  <a:srgbClr val="FFFF00"/>
                </a:solidFill>
                <a:latin typeface="Arial" charset="0"/>
                <a:ea typeface="PMingLiU" pitchFamily="18" charset="-120"/>
              </a:rPr>
              <a:t> through </a:t>
            </a:r>
            <a:r>
              <a:rPr lang="en-US" sz="2400" dirty="0">
                <a:solidFill>
                  <a:srgbClr val="FF33CC"/>
                </a:solidFill>
                <a:latin typeface="Arial" charset="0"/>
                <a:ea typeface="PMingLiU" pitchFamily="18" charset="-120"/>
              </a:rPr>
              <a:t>neurotransmitters.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CYTOSIS</a:t>
            </a:r>
            <a:endParaRPr lang="en-US" sz="2800" dirty="0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</p:txBody>
      </p:sp>
      <p:pic>
        <p:nvPicPr>
          <p:cNvPr id="128007" name="Picture 8" descr="FG05_09a"/>
          <p:cNvPicPr>
            <a:picLocks noChangeAspect="1" noChangeArrowheads="1"/>
          </p:cNvPicPr>
          <p:nvPr/>
        </p:nvPicPr>
        <p:blipFill rotWithShape="1">
          <a:blip r:embed="rId3" cstate="print"/>
          <a:srcRect l="946" t="9001" r="3152" b="7425"/>
          <a:stretch/>
        </p:blipFill>
        <p:spPr bwMode="auto">
          <a:xfrm>
            <a:off x="2209799" y="838200"/>
            <a:ext cx="6761163" cy="385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38600" y="1007597"/>
            <a:ext cx="253175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Moving things out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PMingLiU" pitchFamily="18" charset="-120"/>
                <a:cs typeface="Tahoma" pitchFamily="34" charset="0"/>
              </a:rPr>
              <a:t> of the cell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467600" y="1765955"/>
            <a:ext cx="76200" cy="10534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5153749" y="3886200"/>
            <a:ext cx="208525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Inside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8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752600" y="101025"/>
            <a:ext cx="6008688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Moving the “Big Stuff”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52400" y="786825"/>
            <a:ext cx="89154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Molecules move </a:t>
            </a:r>
            <a:r>
              <a:rPr lang="en-US" sz="40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cell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</a:t>
            </a:r>
            <a:r>
              <a:rPr lang="en-US" sz="32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ENDO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CYTOSIS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PMingLiU" pitchFamily="18" charset="-120"/>
              </a:rPr>
              <a:t>. </a:t>
            </a:r>
          </a:p>
        </p:txBody>
      </p:sp>
      <p:pic>
        <p:nvPicPr>
          <p:cNvPr id="129029" name="Picture 0" descr="FG05_10bp"/>
          <p:cNvPicPr>
            <a:picLocks noChangeAspect="1" noChangeArrowheads="1"/>
          </p:cNvPicPr>
          <p:nvPr/>
        </p:nvPicPr>
        <p:blipFill rotWithShape="1">
          <a:blip r:embed="rId3" cstate="print"/>
          <a:srcRect r="51606" b="56994"/>
          <a:stretch/>
        </p:blipFill>
        <p:spPr bwMode="auto">
          <a:xfrm>
            <a:off x="1191297" y="1615365"/>
            <a:ext cx="3276600" cy="24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0" descr="FG05_10bp">
            <a:extLst>
              <a:ext uri="{FF2B5EF4-FFF2-40B4-BE49-F238E27FC236}">
                <a16:creationId xmlns:a16="http://schemas.microsoft.com/office/drawing/2014/main" id="{3B7BCFA7-78E5-4453-8327-0DCF15D15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1770" b="56994"/>
          <a:stretch/>
        </p:blipFill>
        <p:spPr bwMode="auto">
          <a:xfrm>
            <a:off x="4740845" y="1625025"/>
            <a:ext cx="3265488" cy="24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0" descr="FG05_10bp">
            <a:extLst>
              <a:ext uri="{FF2B5EF4-FFF2-40B4-BE49-F238E27FC236}">
                <a16:creationId xmlns:a16="http://schemas.microsoft.com/office/drawing/2014/main" id="{600CB8B7-9C29-42CB-BE0F-99878F052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2511" r="51606" b="4698"/>
          <a:stretch/>
        </p:blipFill>
        <p:spPr bwMode="auto">
          <a:xfrm>
            <a:off x="1192370" y="4267200"/>
            <a:ext cx="3276600" cy="24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0" descr="FG05_10bp">
            <a:extLst>
              <a:ext uri="{FF2B5EF4-FFF2-40B4-BE49-F238E27FC236}">
                <a16:creationId xmlns:a16="http://schemas.microsoft.com/office/drawing/2014/main" id="{E134A0F4-F4BD-41A2-BB35-4F0730CE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0645" t="49795" b="4698"/>
          <a:stretch/>
        </p:blipFill>
        <p:spPr bwMode="auto">
          <a:xfrm>
            <a:off x="4702745" y="4151290"/>
            <a:ext cx="3341688" cy="25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44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BFAC95DE-10FA-4CF7-B6E2-BC9C2B92F34E}" type="slidenum">
              <a:rPr kumimoji="0" lang="en-US" sz="1400" b="0" smtClean="0">
                <a:solidFill>
                  <a:srgbClr val="000000"/>
                </a:solidFill>
              </a:rPr>
              <a:pPr eaLnBrk="1" hangingPunct="1"/>
              <a:t>53</a:t>
            </a:fld>
            <a:endParaRPr kumimoji="0" lang="en-US" sz="1400" b="0">
              <a:solidFill>
                <a:srgbClr val="000000"/>
              </a:solidFill>
            </a:endParaRPr>
          </a:p>
        </p:txBody>
      </p:sp>
      <p:pic>
        <p:nvPicPr>
          <p:cNvPr id="72707" name="Picture 2" descr="FG05_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>
            <a:fillRect/>
          </a:stretch>
        </p:blipFill>
        <p:spPr bwMode="auto">
          <a:xfrm>
            <a:off x="304800" y="1066800"/>
            <a:ext cx="861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662299" y="243016"/>
            <a:ext cx="6001964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Endocytosis:  </a:t>
            </a:r>
            <a:r>
              <a:rPr kumimoji="1"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Pino</a:t>
            </a:r>
            <a:r>
              <a:rPr kumimoji="1"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cytosis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26314" y="5337534"/>
            <a:ext cx="6922286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moves large quantities of </a:t>
            </a:r>
            <a:r>
              <a:rPr kumimoji="1"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fluid (or SMALLER particles) </a:t>
            </a:r>
            <a:r>
              <a:rPr kumimoji="1" lang="en-US" sz="32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kumimoji="1"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cell.</a:t>
            </a:r>
            <a:endParaRPr kumimoji="1" lang="en-US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0063" y="4303366"/>
            <a:ext cx="208525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Inside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92C7A40E-6041-4448-90AC-FBF9A19AB337}" type="slidenum">
              <a:rPr kumimoji="0" lang="en-US" sz="1400" b="0" smtClean="0">
                <a:solidFill>
                  <a:srgbClr val="000000"/>
                </a:solidFill>
              </a:rPr>
              <a:pPr eaLnBrk="1" hangingPunct="1"/>
              <a:t>54</a:t>
            </a:fld>
            <a:endParaRPr kumimoji="0" lang="en-US" sz="1400" b="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16045" y="304800"/>
            <a:ext cx="6688048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Endocytosis – </a:t>
            </a:r>
            <a:r>
              <a:rPr kumimoji="1"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Phago</a:t>
            </a:r>
            <a:r>
              <a:rPr kumimoji="1"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cytosis </a:t>
            </a:r>
          </a:p>
        </p:txBody>
      </p:sp>
      <p:pic>
        <p:nvPicPr>
          <p:cNvPr id="73732" name="Picture 2" descr="FG05_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35942"/>
          <a:stretch>
            <a:fillRect/>
          </a:stretch>
        </p:blipFill>
        <p:spPr bwMode="auto">
          <a:xfrm>
            <a:off x="152400" y="1295400"/>
            <a:ext cx="8915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458200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Used to </a:t>
            </a:r>
            <a:r>
              <a:rPr kumimoji="1"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engulf </a:t>
            </a:r>
            <a:r>
              <a:rPr kumimoji="1" lang="en-US" sz="3200" u="sng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</a:t>
            </a:r>
            <a:r>
              <a:rPr kumimoji="1"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particles </a:t>
            </a:r>
            <a:r>
              <a:rPr kumimoji="1"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such as food, bacteria, etc. </a:t>
            </a:r>
            <a:r>
              <a:rPr kumimoji="1" lang="en-US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 vesicles </a:t>
            </a:r>
            <a:r>
              <a:rPr kumimoji="1"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bring </a:t>
            </a:r>
            <a:r>
              <a:rPr kumimoji="1" lang="en-US" sz="3200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kumimoji="1"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cell.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0064" y="3657600"/>
            <a:ext cx="208525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Inside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36C4DEDC-9186-4962-ADBE-A5B16EFA3F02}" type="slidenum">
              <a:rPr kumimoji="0" lang="en-US" sz="1400" b="0" smtClean="0">
                <a:solidFill>
                  <a:srgbClr val="000000"/>
                </a:solidFill>
              </a:rPr>
              <a:pPr eaLnBrk="1" hangingPunct="1"/>
              <a:t>55</a:t>
            </a:fld>
            <a:endParaRPr kumimoji="0" lang="en-US" sz="1400" b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6286" y="152400"/>
            <a:ext cx="6835526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Phagocytosis About to Occur</a:t>
            </a:r>
          </a:p>
        </p:txBody>
      </p:sp>
      <p:pic>
        <p:nvPicPr>
          <p:cNvPr id="74756" name="Picture 5" descr="macroph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4321" b="3642"/>
          <a:stretch>
            <a:fillRect/>
          </a:stretch>
        </p:blipFill>
        <p:spPr bwMode="auto">
          <a:xfrm>
            <a:off x="1524000" y="930275"/>
            <a:ext cx="58674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40914"/>
            <a:ext cx="4000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Endocytosis &amp; Exocytosis (1:40)</a:t>
            </a:r>
          </a:p>
          <a:p>
            <a:r>
              <a:rPr lang="en-US" sz="16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http://somup.com/c3ei3cTv08</a:t>
            </a:r>
            <a:r>
              <a:rPr lang="en-US" sz="16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B42DD7-33D9-45E2-9869-36E15D658677}"/>
              </a:ext>
            </a:extLst>
          </p:cNvPr>
          <p:cNvSpPr/>
          <p:nvPr/>
        </p:nvSpPr>
        <p:spPr bwMode="auto">
          <a:xfrm>
            <a:off x="4038600" y="4953000"/>
            <a:ext cx="3276600" cy="18224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200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Transport Mechanisms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285141"/>
              </p:ext>
            </p:extLst>
          </p:nvPr>
        </p:nvGraphicFramePr>
        <p:xfrm>
          <a:off x="685800" y="1524000"/>
          <a:ext cx="7772400" cy="463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Mode of Transport</a:t>
                      </a:r>
                      <a:endParaRPr lang="en-US" sz="20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Required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Movement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D_______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F_________ Diffusion</a:t>
                      </a:r>
                      <a:endParaRPr lang="en-US" sz="20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O________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Down Concentration __________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Membrane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Pumps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 Concentration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Gradient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Cytosis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Leave cell ?</a:t>
                      </a:r>
                      <a:endParaRPr lang="en-US" sz="20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Small/fluid 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Large ?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Down or Against Concentration Gradient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EC4EEF69-51E1-45F2-8FF4-96A2B059EF93}" type="slidenum">
              <a:rPr kumimoji="0" lang="en-US" sz="1400" b="0" smtClean="0">
                <a:solidFill>
                  <a:srgbClr val="000000"/>
                </a:solidFill>
              </a:rPr>
              <a:pPr eaLnBrk="1" hangingPunct="1"/>
              <a:t>56</a:t>
            </a:fld>
            <a:endParaRPr kumimoji="0" lang="en-US" sz="1400" b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7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42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20000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Transport Mechanisms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919683"/>
              </p:ext>
            </p:extLst>
          </p:nvPr>
        </p:nvGraphicFramePr>
        <p:xfrm>
          <a:off x="685800" y="1524000"/>
          <a:ext cx="7772400" cy="463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Mode of Transport</a:t>
                      </a:r>
                      <a:endParaRPr lang="en-US" sz="20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Required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Movement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Passive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Diffusion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Facilitated Diffusion</a:t>
                      </a:r>
                      <a:endParaRPr lang="en-US" sz="2000" baseline="0" dirty="0">
                        <a:solidFill>
                          <a:srgbClr val="FF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Osmosis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Down Concentration Gradient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Active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Membrane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Pumps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Against Concentration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Gradient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Cytosis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Exocytosis</a:t>
                      </a:r>
                      <a:endParaRPr lang="en-US" sz="20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rgbClr val="FF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Pinocytosis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Phagocytosis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Down or Against Concentration Gradient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1pPr>
            <a:lvl2pPr marL="742950" indent="-28575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2pPr>
            <a:lvl3pPr marL="11430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3pPr>
            <a:lvl4pPr marL="16002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4pPr>
            <a:lvl5pPr marL="2057400" indent="-228600" eaLnBrk="0" hangingPunct="0"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6600"/>
                </a:solidFill>
                <a:latin typeface="Comic Sans MS" pitchFamily="66" charset="0"/>
                <a:ea typeface="PMingLiU" pitchFamily="18" charset="-120"/>
              </a:defRPr>
            </a:lvl9pPr>
          </a:lstStyle>
          <a:p>
            <a:pPr eaLnBrk="1" hangingPunct="1"/>
            <a:fld id="{EC4EEF69-51E1-45F2-8FF4-96A2B059EF93}" type="slidenum">
              <a:rPr kumimoji="0" lang="en-US" sz="1400" b="0" smtClean="0">
                <a:solidFill>
                  <a:srgbClr val="000000"/>
                </a:solidFill>
              </a:rPr>
              <a:pPr eaLnBrk="1" hangingPunct="1"/>
              <a:t>57</a:t>
            </a:fld>
            <a:endParaRPr kumimoji="0" lang="en-US" sz="1400" b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 anchor="ctr"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The Cell</a:t>
            </a: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7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98"/>
            <a:ext cx="7772400" cy="1143000"/>
          </a:xfrm>
        </p:spPr>
        <p:txBody>
          <a:bodyPr/>
          <a:lstStyle/>
          <a:p>
            <a:r>
              <a:rPr lang="en-US" dirty="0"/>
              <a:t>	Identify Cell Structures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352800" y="2819400"/>
            <a:ext cx="5791200" cy="3886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600" dirty="0">
                <a:solidFill>
                  <a:srgbClr val="FF0000"/>
                </a:solidFill>
              </a:rPr>
              <a:t>Organisms that contain more than one cell with internal membrane-bound structures are known as (Prokaryotes / Eukaryotes).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dirty="0">
                <a:solidFill>
                  <a:srgbClr val="FFFF00"/>
                </a:solidFill>
              </a:rPr>
              <a:t>Organisms that contain only one cell and do not contain a nucleus or internal membrane-bound structures are known as (Prokaryotes / Eukaryotes).</a:t>
            </a:r>
            <a:r>
              <a:rPr lang="en-US" sz="2800" dirty="0">
                <a:solidFill>
                  <a:srgbClr val="FE86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6201" y="1066800"/>
            <a:ext cx="5867399" cy="548084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Which cell structures are seen in all types of cells? </a:t>
            </a:r>
            <a:r>
              <a:rPr lang="en-US" sz="2000" i="1" dirty="0"/>
              <a:t>Check all that apply.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[  ] membrane bound organelles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</a:t>
            </a:r>
            <a:r>
              <a:rPr lang="en-US" sz="2800" dirty="0"/>
              <a:t>  </a:t>
            </a:r>
            <a:r>
              <a:rPr lang="en-US" sz="2800" dirty="0">
                <a:solidFill>
                  <a:schemeClr val="tx1"/>
                </a:solidFill>
              </a:rPr>
              <a:t>] DNA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  ] cytoplasm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  ] nucleus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  ] ribosomes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  ] cell membrane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E8600"/>
              </a:solidFill>
            </a:endParaRPr>
          </a:p>
        </p:txBody>
      </p:sp>
      <p:pic>
        <p:nvPicPr>
          <p:cNvPr id="11" name="Picture 10" descr="warm_up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2" y="152400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98"/>
            <a:ext cx="7772400" cy="1143000"/>
          </a:xfrm>
        </p:spPr>
        <p:txBody>
          <a:bodyPr/>
          <a:lstStyle/>
          <a:p>
            <a:r>
              <a:rPr lang="en-US" dirty="0"/>
              <a:t>	Identify Cell Structures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276600" y="2819400"/>
            <a:ext cx="5867400" cy="3962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dirty="0">
                <a:solidFill>
                  <a:srgbClr val="FF0000"/>
                </a:solidFill>
              </a:rPr>
              <a:t>Organisms that contain more than one cell with internal membrane-bound structures are known as </a:t>
            </a:r>
            <a:r>
              <a:rPr lang="en-US" sz="2600" dirty="0"/>
              <a:t>Eukaryotes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dirty="0">
                <a:solidFill>
                  <a:srgbClr val="FFFF00"/>
                </a:solidFill>
              </a:rPr>
              <a:t>Organisms that contain only one cell and do not contain a nucleus or internal membrane-bound structures are known as </a:t>
            </a:r>
            <a:r>
              <a:rPr lang="en-US" sz="2600" dirty="0"/>
              <a:t>Prokaryotes</a:t>
            </a:r>
            <a:r>
              <a:rPr lang="en-US" sz="26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E8600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6201" y="1066800"/>
            <a:ext cx="5714999" cy="548084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Which cell structures are seen in all types of cells? </a:t>
            </a:r>
            <a:r>
              <a:rPr lang="en-US" sz="2000" i="1" dirty="0"/>
              <a:t>Check all that apply.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[  ] membrane bound organelles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[x] DNA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[x] cytoplasm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 ] nucleus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[x] ribosomes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[x] cell membrane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E8600"/>
              </a:solidFill>
            </a:endParaRPr>
          </a:p>
        </p:txBody>
      </p:sp>
      <p:pic>
        <p:nvPicPr>
          <p:cNvPr id="11" name="Picture 10" descr="warm_up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2" y="152400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DCFD0988-DFBA-4897-B45D-62821778D5CB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8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151566" cy="6096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First to View Cells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73300" y="1524000"/>
            <a:ext cx="3695700" cy="4953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1665,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Robert Hooke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used a microscope to </a:t>
            </a:r>
            <a:b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examine a thin slice of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cork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(dead plant cell walls).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he saw what looked like the small rooms monks used to live in </a:t>
            </a:r>
            <a:r>
              <a:rPr lang="en-US" sz="28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Cells.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0421" name="Picture 8" descr="A 17th century compound microscope, from an engraving in Robert Hooke's Micrographia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396864"/>
            <a:ext cx="2546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1" descr="cork_cells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66" y="305593"/>
            <a:ext cx="34290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okeyoungmtw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120900" cy="29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1962904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fld id="{2ED2157F-8C10-4B6C-9464-CE1987582D50}" type="slidenum">
              <a:rPr lang="en-US" sz="1400" smtClean="0">
                <a:solidFill>
                  <a:srgbClr val="000000"/>
                </a:solidFill>
                <a:ea typeface="PMingLiU" pitchFamily="18" charset="-120"/>
              </a:rPr>
              <a:pPr/>
              <a:t>9</a:t>
            </a:fld>
            <a:endParaRPr lang="en-US" sz="1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304800"/>
            <a:ext cx="3830637" cy="609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 THEORY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724400" cy="3733800"/>
          </a:xfrm>
          <a:solidFill>
            <a:schemeClr val="accent2"/>
          </a:solidFill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living things are made of 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CELLS.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Cells are the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units of structure and function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all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Cells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produced from other living cells.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47" y="457200"/>
            <a:ext cx="3763216" cy="52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The Cell</a:t>
            </a:r>
          </a:p>
        </p:txBody>
      </p:sp>
    </p:spTree>
    <p:extLst>
      <p:ext uri="{BB962C8B-B14F-4D97-AF65-F5344CB8AC3E}">
        <p14:creationId xmlns:p14="http://schemas.microsoft.com/office/powerpoint/2010/main" val="383625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uiExpand="1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Shell Theme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3886</Words>
  <Application>Microsoft Office PowerPoint</Application>
  <PresentationFormat>On-screen Show (4:3)</PresentationFormat>
  <Paragraphs>668</Paragraphs>
  <Slides>57</Slides>
  <Notes>53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Arial (Body)</vt:lpstr>
      <vt:lpstr>Arial Unicode MS</vt:lpstr>
      <vt:lpstr>Book Antiqua</vt:lpstr>
      <vt:lpstr>Calibri</vt:lpstr>
      <vt:lpstr>Comic Sans MS</vt:lpstr>
      <vt:lpstr>Constantia</vt:lpstr>
      <vt:lpstr>Tahoma</vt:lpstr>
      <vt:lpstr>Times New Roman</vt:lpstr>
      <vt:lpstr>Wingdings</vt:lpstr>
      <vt:lpstr>Wingdings 2</vt:lpstr>
      <vt:lpstr>Blank Presentation</vt:lpstr>
      <vt:lpstr>New Shell Theme</vt:lpstr>
      <vt:lpstr>Flow</vt:lpstr>
      <vt:lpstr>Go to the “Slide Show” shade above</vt:lpstr>
      <vt:lpstr>Chapter 4:  Introduction to the Cell and Cell Membrane</vt:lpstr>
      <vt:lpstr>    Review &amp; Assess What You Know</vt:lpstr>
      <vt:lpstr>      Review &amp; Assess What You Know</vt:lpstr>
      <vt:lpstr> Lesson Objectives</vt:lpstr>
      <vt:lpstr> Identify Cell Structures</vt:lpstr>
      <vt:lpstr> Identify Cell Structures</vt:lpstr>
      <vt:lpstr>First to View Cells</vt:lpstr>
      <vt:lpstr>CELL THEORY</vt:lpstr>
      <vt:lpstr>Cells: The Basic Unit of Life</vt:lpstr>
      <vt:lpstr>Cells: The Basic Unit of Life</vt:lpstr>
      <vt:lpstr>Cells: The Basic Unit of Life</vt:lpstr>
      <vt:lpstr>Cells are diverse in shape, size, and function:</vt:lpstr>
      <vt:lpstr>Number of Cells</vt:lpstr>
      <vt:lpstr>Common Features of All Cells</vt:lpstr>
      <vt:lpstr>PowerPoint Presentation</vt:lpstr>
      <vt:lpstr>Prokaryotic Cells</vt:lpstr>
      <vt:lpstr>Prokaryotic Cells</vt:lpstr>
      <vt:lpstr>Eukaryotic Cells</vt:lpstr>
      <vt:lpstr>Two Main Types of Eukaryotic Cells</vt:lpstr>
      <vt:lpstr>Summary of the Difference Between Eukaryotic and Prokaryotic Cells</vt:lpstr>
      <vt:lpstr>Summary of the Difference Between Eukaryotic and Prokaryotic Cells</vt:lpstr>
      <vt:lpstr>Cell Membrane</vt:lpstr>
      <vt:lpstr>Cell Membrane</vt:lpstr>
      <vt:lpstr>PowerPoint Presentation</vt:lpstr>
      <vt:lpstr>Phospholipids</vt:lpstr>
      <vt:lpstr>Fluid Mosaic Model</vt:lpstr>
      <vt:lpstr>Cell Membrane Proteins</vt:lpstr>
      <vt:lpstr>Semipermeable Membrane</vt:lpstr>
      <vt:lpstr>PowerPoint Presentation</vt:lpstr>
      <vt:lpstr>Types of Transport Across Cell Membranes</vt:lpstr>
      <vt:lpstr>PowerPoint Presentation</vt:lpstr>
      <vt:lpstr>PowerPoint Presentation</vt:lpstr>
      <vt:lpstr>PowerPoint Presentation</vt:lpstr>
      <vt:lpstr>Diffusion through a Membrane</vt:lpstr>
      <vt:lpstr>PowerPoint Presentation</vt:lpstr>
      <vt:lpstr>Passive Transport:  Osmosis</vt:lpstr>
      <vt:lpstr>Diffusion of H2O Across A Membrane</vt:lpstr>
      <vt:lpstr>Animal Cell in Isotonic Solution</vt:lpstr>
      <vt:lpstr>Animal Cell in Isotonic Solution</vt:lpstr>
      <vt:lpstr>Animal Cell in Hypotonic Solution</vt:lpstr>
      <vt:lpstr>Animal Cell in Hypotonic Solution</vt:lpstr>
      <vt:lpstr>Animal Cell in Hypertonic Solution</vt:lpstr>
      <vt:lpstr>Animal Cell in Hypertonic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Transport Mechanisms</vt:lpstr>
      <vt:lpstr>Summary of Transport Mechanisms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Introduction to the Cell and Cell Membrane</dc:title>
  <dc:creator>Noemi</dc:creator>
  <cp:lastModifiedBy>Craig Riesen</cp:lastModifiedBy>
  <cp:revision>54</cp:revision>
  <dcterms:created xsi:type="dcterms:W3CDTF">2017-02-26T18:01:25Z</dcterms:created>
  <dcterms:modified xsi:type="dcterms:W3CDTF">2022-09-22T18:28:35Z</dcterms:modified>
</cp:coreProperties>
</file>