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334" r:id="rId2"/>
    <p:sldId id="332" r:id="rId3"/>
    <p:sldId id="381" r:id="rId4"/>
    <p:sldId id="389" r:id="rId5"/>
    <p:sldId id="390" r:id="rId6"/>
    <p:sldId id="392" r:id="rId7"/>
    <p:sldId id="395" r:id="rId8"/>
    <p:sldId id="391" r:id="rId9"/>
    <p:sldId id="397" r:id="rId10"/>
    <p:sldId id="393" r:id="rId11"/>
    <p:sldId id="398" r:id="rId12"/>
    <p:sldId id="400" r:id="rId13"/>
    <p:sldId id="396" r:id="rId14"/>
    <p:sldId id="399" r:id="rId15"/>
    <p:sldId id="394" r:id="rId16"/>
    <p:sldId id="405" r:id="rId17"/>
    <p:sldId id="382" r:id="rId18"/>
    <p:sldId id="336" r:id="rId19"/>
    <p:sldId id="337" r:id="rId20"/>
    <p:sldId id="338" r:id="rId21"/>
    <p:sldId id="339" r:id="rId22"/>
    <p:sldId id="340" r:id="rId23"/>
    <p:sldId id="341" r:id="rId24"/>
    <p:sldId id="406" r:id="rId25"/>
    <p:sldId id="407" r:id="rId26"/>
    <p:sldId id="409" r:id="rId27"/>
    <p:sldId id="345" r:id="rId28"/>
    <p:sldId id="270" r:id="rId29"/>
    <p:sldId id="426" r:id="rId30"/>
    <p:sldId id="385" r:id="rId31"/>
    <p:sldId id="387" r:id="rId32"/>
    <p:sldId id="388" r:id="rId33"/>
    <p:sldId id="277" r:id="rId34"/>
    <p:sldId id="401" r:id="rId35"/>
    <p:sldId id="410" r:id="rId36"/>
    <p:sldId id="415" r:id="rId37"/>
    <p:sldId id="402" r:id="rId38"/>
    <p:sldId id="416" r:id="rId39"/>
    <p:sldId id="351" r:id="rId40"/>
    <p:sldId id="417" r:id="rId41"/>
    <p:sldId id="418" r:id="rId42"/>
    <p:sldId id="419" r:id="rId43"/>
    <p:sldId id="422" r:id="rId44"/>
    <p:sldId id="421" r:id="rId45"/>
    <p:sldId id="427" r:id="rId46"/>
    <p:sldId id="423" r:id="rId47"/>
    <p:sldId id="411" r:id="rId48"/>
    <p:sldId id="412" r:id="rId49"/>
    <p:sldId id="357" r:id="rId50"/>
    <p:sldId id="428" r:id="rId51"/>
    <p:sldId id="361" r:id="rId52"/>
    <p:sldId id="425" r:id="rId53"/>
    <p:sldId id="365" r:id="rId54"/>
    <p:sldId id="429" r:id="rId55"/>
    <p:sldId id="424" r:id="rId56"/>
    <p:sldId id="379" r:id="rId57"/>
  </p:sldIdLst>
  <p:sldSz cx="9144000" cy="6858000" type="screen4x3"/>
  <p:notesSz cx="6858000" cy="89916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1AF0"/>
    <a:srgbClr val="16EF05"/>
    <a:srgbClr val="FAFE54"/>
    <a:srgbClr val="C0F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5E06D47-3FE1-4D6D-BE2B-ED5D85715B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88" y="1588"/>
            <a:ext cx="297021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DTE Energy / John Preston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D9ADC21-7C1A-4C67-8101-C6521DBADF3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1588"/>
            <a:ext cx="297021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975E088-8009-40A2-9E88-B4BE7E47CB7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88" y="8540750"/>
            <a:ext cx="29702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EA52696-0615-4C4C-A87E-D0C87AE6DA8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40750"/>
            <a:ext cx="29702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r>
              <a:rPr lang="en-US" altLang="en-US"/>
              <a:t>page </a:t>
            </a:r>
            <a:fld id="{F559B254-2D76-4B3D-95B8-223ED62F4B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0662" name="Line 6">
            <a:extLst>
              <a:ext uri="{FF2B5EF4-FFF2-40B4-BE49-F238E27FC236}">
                <a16:creationId xmlns:a16="http://schemas.microsoft.com/office/drawing/2014/main" id="{A92927CE-0CB2-45B6-BE2C-1CFD5298C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8523288"/>
            <a:ext cx="60721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Rectangle 7">
            <a:extLst>
              <a:ext uri="{FF2B5EF4-FFF2-40B4-BE49-F238E27FC236}">
                <a16:creationId xmlns:a16="http://schemas.microsoft.com/office/drawing/2014/main" id="{67675ECF-F139-46F2-9618-CD9B9A8F9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584200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u="sng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2412F79-D6F0-4744-9FC8-50388EF1A9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88" y="1588"/>
            <a:ext cx="297021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F8876D1-886D-4789-A210-D0B55599E22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1588"/>
            <a:ext cx="297021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17820E5-8554-4912-AF1B-C1D7C885891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588" y="8540750"/>
            <a:ext cx="29702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00A272DF-DB48-47CA-9D35-BC13108AFA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40750"/>
            <a:ext cx="29702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anose="02020603050405020304" pitchFamily="18" charset="0"/>
              </a:defRPr>
            </a:lvl1pPr>
          </a:lstStyle>
          <a:p>
            <a:fld id="{5A04074B-7EA9-4247-825F-F35C12B8154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74F3EEAB-B3C7-48A2-A755-A592B25753A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271963"/>
            <a:ext cx="5026025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notes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8375" name="Line 7">
            <a:extLst>
              <a:ext uri="{FF2B5EF4-FFF2-40B4-BE49-F238E27FC236}">
                <a16:creationId xmlns:a16="http://schemas.microsoft.com/office/drawing/2014/main" id="{7388D37C-DB31-40D6-AA56-583DA53C2A3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300" y="8523288"/>
            <a:ext cx="533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Rectangle 8">
            <a:extLst>
              <a:ext uri="{FF2B5EF4-FFF2-40B4-BE49-F238E27FC236}">
                <a16:creationId xmlns:a16="http://schemas.microsoft.com/office/drawing/2014/main" id="{D7262DC7-8F23-42F7-A955-5C78C61AE8E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76275"/>
            <a:ext cx="4492625" cy="336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>
            <a:extLst>
              <a:ext uri="{FF2B5EF4-FFF2-40B4-BE49-F238E27FC236}">
                <a16:creationId xmlns:a16="http://schemas.microsoft.com/office/drawing/2014/main" id="{32787AD3-D6C6-4F84-8B78-801B0B00EF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94F166-B10F-49DF-B0C3-85AF95F5FFB7}" type="slidenum">
              <a:rPr lang="en-US" altLang="en-US" sz="1000">
                <a:latin typeface="Times New Roman" panose="02020603050405020304" pitchFamily="18" charset="0"/>
              </a:rPr>
              <a:pPr/>
              <a:t>16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CCF3574-9968-45A7-839B-F875D1C54F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486275" cy="3365500"/>
          </a:xfrm>
          <a:ln cap="flat"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36F19A5D-C688-4C12-88C0-985180AEE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>
            <a:extLst>
              <a:ext uri="{FF2B5EF4-FFF2-40B4-BE49-F238E27FC236}">
                <a16:creationId xmlns:a16="http://schemas.microsoft.com/office/drawing/2014/main" id="{8942C28A-111B-445B-9A5C-417FC983D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5BACBA-E58B-4AA0-B3FE-5A14A8DCE1A1}" type="slidenum">
              <a:rPr lang="en-US" altLang="en-US" sz="1000">
                <a:latin typeface="Times New Roman" panose="02020603050405020304" pitchFamily="18" charset="0"/>
              </a:rPr>
              <a:pPr/>
              <a:t>47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4E669D57-927F-46CE-9B08-CD675B2FE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486275" cy="33655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>
            <a:extLst>
              <a:ext uri="{FF2B5EF4-FFF2-40B4-BE49-F238E27FC236}">
                <a16:creationId xmlns:a16="http://schemas.microsoft.com/office/drawing/2014/main" id="{23CF0AE8-9107-43B9-BBD6-CB8CD57BF0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DFF82F-C009-4F6E-820E-9148371E2C79}" type="slidenum">
              <a:rPr lang="en-US" altLang="en-US" sz="1000">
                <a:latin typeface="Times New Roman" panose="02020603050405020304" pitchFamily="18" charset="0"/>
              </a:rPr>
              <a:pPr/>
              <a:t>48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0F816175-7C92-4DF3-AD1F-C27A1A8C09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486275" cy="3365500"/>
          </a:xfrm>
          <a:ln cap="flat"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75DF2CF7-13D1-4AEB-96E3-37915FDD1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>
            <a:extLst>
              <a:ext uri="{FF2B5EF4-FFF2-40B4-BE49-F238E27FC236}">
                <a16:creationId xmlns:a16="http://schemas.microsoft.com/office/drawing/2014/main" id="{93AF1B5E-0391-4F02-9AFE-84A80926DE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2181E4-5263-4859-9F0D-22C3F63205F9}" type="slidenum">
              <a:rPr lang="en-US" altLang="en-US" sz="1000">
                <a:latin typeface="Times New Roman" panose="02020603050405020304" pitchFamily="18" charset="0"/>
              </a:rPr>
              <a:pPr/>
              <a:t>28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A5DAF98-B7CC-4091-AFBD-98A54772D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486275" cy="3365500"/>
          </a:xfrm>
          <a:ln cap="flat"/>
        </p:spPr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95DE12A6-CC16-4918-A71A-167D9BF69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>
            <a:extLst>
              <a:ext uri="{FF2B5EF4-FFF2-40B4-BE49-F238E27FC236}">
                <a16:creationId xmlns:a16="http://schemas.microsoft.com/office/drawing/2014/main" id="{980CEF15-21B8-4677-8774-6895366D51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CA8CDF-F73A-4C6E-AA6B-2FC54B02DBF9}" type="slidenum">
              <a:rPr lang="en-US" altLang="en-US" sz="1000">
                <a:latin typeface="Times New Roman" panose="02020603050405020304" pitchFamily="18" charset="0"/>
              </a:rPr>
              <a:pPr/>
              <a:t>30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E62B286-DF39-4BD1-A7F8-D68BCAE492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486275" cy="3365500"/>
          </a:xfrm>
          <a:ln cap="flat"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171C9CB-FD84-4E03-8BEF-A8918260A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>
            <a:extLst>
              <a:ext uri="{FF2B5EF4-FFF2-40B4-BE49-F238E27FC236}">
                <a16:creationId xmlns:a16="http://schemas.microsoft.com/office/drawing/2014/main" id="{FEB479C5-FD23-490A-BF6C-1E0666029A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F1485D-9EAC-493E-BFC8-5A1A60B79C94}" type="slidenum">
              <a:rPr lang="en-US" altLang="en-US" sz="1000">
                <a:latin typeface="Times New Roman" panose="02020603050405020304" pitchFamily="18" charset="0"/>
              </a:rPr>
              <a:pPr/>
              <a:t>31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2D055F16-6676-4B3D-A276-9687591551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486275" cy="3365500"/>
          </a:xfrm>
          <a:ln cap="flat"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FEF18740-6E65-4F85-A75D-2A8CD6349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>
            <a:extLst>
              <a:ext uri="{FF2B5EF4-FFF2-40B4-BE49-F238E27FC236}">
                <a16:creationId xmlns:a16="http://schemas.microsoft.com/office/drawing/2014/main" id="{B1A3B7D2-2F2B-4456-A780-B567DC2192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C2C4AD-49C0-45DE-97DF-6FCC6A3D4ABF}" type="slidenum">
              <a:rPr lang="en-US" altLang="en-US" sz="1000">
                <a:latin typeface="Times New Roman" panose="02020603050405020304" pitchFamily="18" charset="0"/>
              </a:rPr>
              <a:pPr/>
              <a:t>33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ED8EC65B-283A-43BD-A22A-BB48630271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486275" cy="3365500"/>
          </a:xfrm>
          <a:ln cap="flat"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BE426DC-CD09-452D-BFF7-9FB75A38C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>
            <a:extLst>
              <a:ext uri="{FF2B5EF4-FFF2-40B4-BE49-F238E27FC236}">
                <a16:creationId xmlns:a16="http://schemas.microsoft.com/office/drawing/2014/main" id="{8A92A377-FE29-4522-A8E2-4CEE148642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C4E992-06C8-4CA8-ABF4-28A6DC9DF606}" type="slidenum">
              <a:rPr lang="en-US" altLang="en-US" sz="1000">
                <a:latin typeface="Times New Roman" panose="02020603050405020304" pitchFamily="18" charset="0"/>
              </a:rPr>
              <a:pPr/>
              <a:t>34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92022C15-4B19-4D30-A2F6-E1BA43C22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486275" cy="3365500"/>
          </a:xfrm>
          <a:ln cap="flat"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0CECB47A-B494-4F86-A338-A17D37919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>
            <a:extLst>
              <a:ext uri="{FF2B5EF4-FFF2-40B4-BE49-F238E27FC236}">
                <a16:creationId xmlns:a16="http://schemas.microsoft.com/office/drawing/2014/main" id="{7D558EDA-A018-46CD-96AB-9C8634F8EA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8584F3-3047-43E5-857D-B7B2399FC764}" type="slidenum">
              <a:rPr lang="en-US" altLang="en-US" sz="1000">
                <a:latin typeface="Times New Roman" panose="02020603050405020304" pitchFamily="18" charset="0"/>
              </a:rPr>
              <a:pPr/>
              <a:t>35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75AB914C-A1E3-44AD-BED9-205E8BD24F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486275" cy="33655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>
            <a:extLst>
              <a:ext uri="{FF2B5EF4-FFF2-40B4-BE49-F238E27FC236}">
                <a16:creationId xmlns:a16="http://schemas.microsoft.com/office/drawing/2014/main" id="{E914DBEF-7289-4686-B1F8-1E4919B42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6A342B-8B61-4426-9DB1-453361FB6607}" type="slidenum">
              <a:rPr lang="en-US" altLang="en-US" sz="1000">
                <a:latin typeface="Times New Roman" panose="02020603050405020304" pitchFamily="18" charset="0"/>
              </a:rPr>
              <a:pPr/>
              <a:t>37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1A93054C-1A90-405B-A5FF-2F3C6B070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486275" cy="3365500"/>
          </a:xfrm>
          <a:ln cap="flat"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7A9FF545-7D3F-4254-B55E-276285703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>
            <a:extLst>
              <a:ext uri="{FF2B5EF4-FFF2-40B4-BE49-F238E27FC236}">
                <a16:creationId xmlns:a16="http://schemas.microsoft.com/office/drawing/2014/main" id="{7BBDD2FA-FAFB-43CD-89E4-97CE0D812D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F1D9C9-67B3-4576-9E45-23EB483AD0ED}" type="slidenum">
              <a:rPr lang="en-US" altLang="en-US" sz="1000">
                <a:latin typeface="Times New Roman" panose="02020603050405020304" pitchFamily="18" charset="0"/>
              </a:rPr>
              <a:pPr/>
              <a:t>38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D8758933-E2D2-4991-84CE-DAB038DC6E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486275" cy="3365500"/>
          </a:xfrm>
          <a:ln cap="flat"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DB0E2CDE-9EB1-44CF-986A-9E59B6C62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541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337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609600"/>
            <a:ext cx="19812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57912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64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7772400" cy="1147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362200"/>
            <a:ext cx="38862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19600" y="2362200"/>
            <a:ext cx="3886200" cy="34290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84209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7772400" cy="1147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2362200"/>
            <a:ext cx="7924800" cy="34290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0841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99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47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362200"/>
            <a:ext cx="38862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2362200"/>
            <a:ext cx="38862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454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078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48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53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62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473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3E68A1-49B5-4042-B0F6-78838E11A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362200"/>
            <a:ext cx="7924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DC88337-8780-4E27-964E-653AFC245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7772400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6390F88-BC2C-4589-8082-02D802F13C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62400" y="6400800"/>
            <a:ext cx="44243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 i="1"/>
              <a:t>Physical Science</a:t>
            </a:r>
          </a:p>
        </p:txBody>
      </p:sp>
      <p:sp>
        <p:nvSpPr>
          <p:cNvPr id="1029" name="Text Box 5">
            <a:extLst>
              <a:ext uri="{FF2B5EF4-FFF2-40B4-BE49-F238E27FC236}">
                <a16:creationId xmlns:a16="http://schemas.microsoft.com/office/drawing/2014/main" id="{6BD8696C-DE97-4C7F-9741-062BD898B5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45513" y="6430963"/>
            <a:ext cx="369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C5D91A97-D847-41E0-AECB-1A9B8E2FCDC2}" type="slidenum">
              <a:rPr lang="en-US" altLang="en-US" sz="1200"/>
              <a:pPr algn="l"/>
              <a:t>‹#›</a:t>
            </a:fld>
            <a:endParaRPr lang="en-US" altLang="en-US" sz="12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20C1D93-35FD-4DC8-949F-9222D82AE9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4800" y="6400800"/>
            <a:ext cx="17732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 i="1"/>
              <a:t>Electricity &amp; Generation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school-for-champions.com/science/images/electromagnetism2.gi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3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C182-9CFA-4B72-B8AE-0671805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 to the “</a:t>
            </a:r>
            <a:r>
              <a:rPr lang="en-US" sz="6600" dirty="0">
                <a:solidFill>
                  <a:srgbClr val="FFFF00"/>
                </a:solidFill>
              </a:rPr>
              <a:t>Slide Show</a:t>
            </a:r>
            <a:r>
              <a:rPr lang="en-US" dirty="0"/>
              <a:t>” shade above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EC328-3F6F-4996-B8DE-D0D38272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94253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Click on “</a:t>
            </a:r>
            <a:r>
              <a:rPr lang="en-US" sz="4000" dirty="0">
                <a:solidFill>
                  <a:srgbClr val="FFFF00"/>
                </a:solidFill>
              </a:rPr>
              <a:t>Play from Beginning</a:t>
            </a:r>
            <a:r>
              <a:rPr lang="en-US" sz="4000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11DDF-2533-423B-ACE7-B3BAE017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0FB28-E54C-4DFE-BDB2-791E4E65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F3F55-3204-4873-A2A1-710987DC273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8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6864C52-D59F-4E06-B598-466EB9E80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2438400"/>
          </a:xfrm>
        </p:spPr>
        <p:txBody>
          <a:bodyPr/>
          <a:lstStyle/>
          <a:p>
            <a:pPr eaLnBrk="1" hangingPunct="1"/>
            <a:r>
              <a:rPr lang="en-US" altLang="en-US"/>
              <a:t>Most appliances and electrical devices used in industry and at home utilize </a:t>
            </a:r>
            <a:r>
              <a:rPr lang="en-US" altLang="en-US">
                <a:solidFill>
                  <a:schemeClr val="tx1"/>
                </a:solidFill>
              </a:rPr>
              <a:t>parallel</a:t>
            </a:r>
            <a:r>
              <a:rPr lang="en-US" altLang="en-US"/>
              <a:t> circuits</a:t>
            </a:r>
          </a:p>
        </p:txBody>
      </p:sp>
      <p:pic>
        <p:nvPicPr>
          <p:cNvPr id="253955" name="Picture 3" descr="DCP_0335">
            <a:extLst>
              <a:ext uri="{FF2B5EF4-FFF2-40B4-BE49-F238E27FC236}">
                <a16:creationId xmlns:a16="http://schemas.microsoft.com/office/drawing/2014/main" id="{85C48C58-BA5E-4C84-BFB7-D7CE0AC12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t="33784" r="8928" b="14865"/>
          <a:stretch>
            <a:fillRect/>
          </a:stretch>
        </p:blipFill>
        <p:spPr bwMode="auto">
          <a:xfrm>
            <a:off x="685800" y="2743200"/>
            <a:ext cx="79248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7468450-C588-46D1-B68C-204120483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20574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tx1"/>
                </a:solidFill>
              </a:rPr>
              <a:t>Combination circuits</a:t>
            </a:r>
            <a:r>
              <a:rPr lang="en-US" altLang="en-US" sz="4000"/>
              <a:t> containing both series and parallel circuits are common in our homes and in industry</a:t>
            </a:r>
          </a:p>
        </p:txBody>
      </p:sp>
      <p:pic>
        <p:nvPicPr>
          <p:cNvPr id="259076" name="Picture 4">
            <a:extLst>
              <a:ext uri="{FF2B5EF4-FFF2-40B4-BE49-F238E27FC236}">
                <a16:creationId xmlns:a16="http://schemas.microsoft.com/office/drawing/2014/main" id="{72747543-AD48-425F-9745-1F9AC0C6E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7"/>
          <a:stretch>
            <a:fillRect/>
          </a:stretch>
        </p:blipFill>
        <p:spPr bwMode="auto">
          <a:xfrm>
            <a:off x="1828800" y="2436813"/>
            <a:ext cx="5562600" cy="36591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077" name="Oval 5">
            <a:extLst>
              <a:ext uri="{FF2B5EF4-FFF2-40B4-BE49-F238E27FC236}">
                <a16:creationId xmlns:a16="http://schemas.microsoft.com/office/drawing/2014/main" id="{6153BD27-14D6-4099-B3D0-BF61DD9D9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505200"/>
            <a:ext cx="1676400" cy="9906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9078" name="Oval 6">
            <a:extLst>
              <a:ext uri="{FF2B5EF4-FFF2-40B4-BE49-F238E27FC236}">
                <a16:creationId xmlns:a16="http://schemas.microsoft.com/office/drawing/2014/main" id="{185BD2A8-3675-4385-8043-E56AF9A68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953000"/>
            <a:ext cx="1905000" cy="12954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7" grpId="0" animBg="1"/>
      <p:bldP spid="2590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35B1C77-1FA0-44D7-801A-7F693B21F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676400"/>
            <a:ext cx="8153400" cy="3505200"/>
          </a:xfrm>
        </p:spPr>
        <p:txBody>
          <a:bodyPr/>
          <a:lstStyle/>
          <a:p>
            <a:pPr eaLnBrk="1" hangingPunct="1"/>
            <a:r>
              <a:rPr lang="en-US" altLang="en-US"/>
              <a:t>Combination Circuits are very important for electrical safety in our homes, schools and industry 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>
            <a:extLst>
              <a:ext uri="{FF2B5EF4-FFF2-40B4-BE49-F238E27FC236}">
                <a16:creationId xmlns:a16="http://schemas.microsoft.com/office/drawing/2014/main" id="{7DC0A250-DBA8-40AD-AA28-76D1190B6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581400"/>
            <a:ext cx="4267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Fuses and Circuit Breakers are connected in “series” to parallel circuits.  Why?</a:t>
            </a:r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7D9EEAA1-29C2-45A6-B169-7E216EA80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886200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6">
            <a:extLst>
              <a:ext uri="{FF2B5EF4-FFF2-40B4-BE49-F238E27FC236}">
                <a16:creationId xmlns:a16="http://schemas.microsoft.com/office/drawing/2014/main" id="{10F69614-31BF-4630-8943-10B30D16E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571206" y="1372394"/>
            <a:ext cx="4494213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A5733C3F-AC83-4971-AFB6-1C4A1A450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7"/>
          <a:stretch>
            <a:fillRect/>
          </a:stretch>
        </p:blipFill>
        <p:spPr bwMode="auto">
          <a:xfrm>
            <a:off x="914400" y="1066800"/>
            <a:ext cx="7391400" cy="48625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id="{C6547632-626C-4EC8-84AD-912E0DD81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667000"/>
            <a:ext cx="2133600" cy="9461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Fuse or Breaker</a:t>
            </a:r>
          </a:p>
        </p:txBody>
      </p:sp>
      <p:sp>
        <p:nvSpPr>
          <p:cNvPr id="14340" name="AutoShape 6">
            <a:extLst>
              <a:ext uri="{FF2B5EF4-FFF2-40B4-BE49-F238E27FC236}">
                <a16:creationId xmlns:a16="http://schemas.microsoft.com/office/drawing/2014/main" id="{9FCE56AA-2C32-40A9-A679-C5074BBD8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209800"/>
            <a:ext cx="990600" cy="533400"/>
          </a:xfrm>
          <a:prstGeom prst="upArrow">
            <a:avLst>
              <a:gd name="adj1" fmla="val 20370"/>
              <a:gd name="adj2" fmla="val 33333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1" name="Text Box 7">
            <a:extLst>
              <a:ext uri="{FF2B5EF4-FFF2-40B4-BE49-F238E27FC236}">
                <a16:creationId xmlns:a16="http://schemas.microsoft.com/office/drawing/2014/main" id="{C0986AB4-ADC4-49BC-811E-8C9911552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876800"/>
            <a:ext cx="2133600" cy="9461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Electric Appliances </a:t>
            </a:r>
          </a:p>
        </p:txBody>
      </p:sp>
      <p:sp>
        <p:nvSpPr>
          <p:cNvPr id="260104" name="Rectangle 8">
            <a:extLst>
              <a:ext uri="{FF2B5EF4-FFF2-40B4-BE49-F238E27FC236}">
                <a16:creationId xmlns:a16="http://schemas.microsoft.com/office/drawing/2014/main" id="{65E60BB3-D000-43BC-923E-DDCEC7B05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"/>
            <a:ext cx="8961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If the fuse blows or the breaker trips, the entire circuit is “opened”</a:t>
            </a:r>
          </a:p>
        </p:txBody>
      </p:sp>
      <p:sp>
        <p:nvSpPr>
          <p:cNvPr id="260105" name="AutoShape 9">
            <a:extLst>
              <a:ext uri="{FF2B5EF4-FFF2-40B4-BE49-F238E27FC236}">
                <a16:creationId xmlns:a16="http://schemas.microsoft.com/office/drawing/2014/main" id="{96AB8875-28B2-4ACE-A207-5248489D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066800"/>
            <a:ext cx="2209800" cy="1447800"/>
          </a:xfrm>
          <a:custGeom>
            <a:avLst/>
            <a:gdLst>
              <a:gd name="T0" fmla="*/ 1104900 w 21600"/>
              <a:gd name="T1" fmla="*/ 0 h 21600"/>
              <a:gd name="T2" fmla="*/ 323592 w 21600"/>
              <a:gd name="T3" fmla="*/ 212009 h 21600"/>
              <a:gd name="T4" fmla="*/ 0 w 21600"/>
              <a:gd name="T5" fmla="*/ 723900 h 21600"/>
              <a:gd name="T6" fmla="*/ 323592 w 21600"/>
              <a:gd name="T7" fmla="*/ 1235791 h 21600"/>
              <a:gd name="T8" fmla="*/ 1104900 w 21600"/>
              <a:gd name="T9" fmla="*/ 1447800 h 21600"/>
              <a:gd name="T10" fmla="*/ 1886208 w 21600"/>
              <a:gd name="T11" fmla="*/ 1235791 h 21600"/>
              <a:gd name="T12" fmla="*/ 2209800 w 21600"/>
              <a:gd name="T13" fmla="*/ 723900 h 21600"/>
              <a:gd name="T14" fmla="*/ 1886208 w 21600"/>
              <a:gd name="T15" fmla="*/ 2120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chemeClr val="tx2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193AF2F-ABDA-427E-AC45-3B80004A1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2209800" cy="1147763"/>
          </a:xfrm>
        </p:spPr>
        <p:txBody>
          <a:bodyPr/>
          <a:lstStyle/>
          <a:p>
            <a:pPr eaLnBrk="1" hangingPunct="1"/>
            <a:r>
              <a:rPr lang="en-US" altLang="en-US"/>
              <a:t>Current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FC094D7F-6ACA-4E2A-A532-116D9659B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58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amount of electrons moving within a circuit is called </a:t>
            </a:r>
            <a:r>
              <a:rPr lang="en-US" altLang="en-US">
                <a:solidFill>
                  <a:schemeClr val="accent1"/>
                </a:solidFill>
              </a:rPr>
              <a:t>Current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254980" name="Rectangle 4">
            <a:extLst>
              <a:ext uri="{FF2B5EF4-FFF2-40B4-BE49-F238E27FC236}">
                <a16:creationId xmlns:a16="http://schemas.microsoft.com/office/drawing/2014/main" id="{CC3C24C3-2E23-4A2A-8CEE-1D6BDF286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8077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Current is measured in “</a:t>
            </a:r>
            <a:r>
              <a:rPr lang="en-US" altLang="en-US">
                <a:solidFill>
                  <a:schemeClr val="accent1"/>
                </a:solidFill>
              </a:rPr>
              <a:t>amps</a:t>
            </a:r>
            <a:r>
              <a:rPr lang="en-US" altLang="en-US"/>
              <a:t>” … named after the scientist who worked with current (Ampere)</a:t>
            </a:r>
          </a:p>
        </p:txBody>
      </p:sp>
      <p:sp>
        <p:nvSpPr>
          <p:cNvPr id="254981" name="Rectangle 5">
            <a:extLst>
              <a:ext uri="{FF2B5EF4-FFF2-40B4-BE49-F238E27FC236}">
                <a16:creationId xmlns:a16="http://schemas.microsoft.com/office/drawing/2014/main" id="{8B918243-8551-4D83-9EE9-B0C7A4627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191000"/>
            <a:ext cx="8305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Current or amps are designated by an “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/>
              <a:t>” in the electrical equation (V = 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/>
              <a:t> R)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autoUpdateAnimBg="0"/>
      <p:bldP spid="254980" grpId="0" autoUpdateAnimBg="0"/>
      <p:bldP spid="25498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>
            <a:extLst>
              <a:ext uri="{FF2B5EF4-FFF2-40B4-BE49-F238E27FC236}">
                <a16:creationId xmlns:a16="http://schemas.microsoft.com/office/drawing/2014/main" id="{5232E61C-0DD0-4D99-9036-076F069105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514600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Components of Electricity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098000C-69E4-4464-8F50-3E2A63B05D4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391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Basic Components of Electricity</a:t>
            </a:r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F1F10FBD-2430-421C-B249-F4E27BAC1D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2286000"/>
            <a:ext cx="5257800" cy="3352800"/>
          </a:xfrm>
        </p:spPr>
        <p:txBody>
          <a:bodyPr/>
          <a:lstStyle/>
          <a:p>
            <a:pPr eaLnBrk="1" hangingPunct="1"/>
            <a:r>
              <a:rPr lang="en-US" altLang="en-US" sz="4400"/>
              <a:t>Conductors, Insulators </a:t>
            </a:r>
          </a:p>
          <a:p>
            <a:pPr eaLnBrk="1" hangingPunct="1"/>
            <a:r>
              <a:rPr lang="en-US" altLang="en-US" sz="4400"/>
              <a:t>and </a:t>
            </a:r>
          </a:p>
          <a:p>
            <a:pPr eaLnBrk="1" hangingPunct="1"/>
            <a:r>
              <a:rPr lang="en-US" altLang="en-US" sz="4400"/>
              <a:t>Resistors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66871DFF-D331-4749-924D-834492824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534400" cy="1524000"/>
          </a:xfrm>
        </p:spPr>
        <p:txBody>
          <a:bodyPr/>
          <a:lstStyle/>
          <a:p>
            <a:pPr eaLnBrk="1" hangingPunct="1"/>
            <a:r>
              <a:rPr lang="en-US" altLang="en-US" sz="3600"/>
              <a:t>Electrons Can Move Through Materials</a:t>
            </a:r>
            <a:r>
              <a:rPr lang="en-US" altLang="en-US"/>
              <a:t> 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C1B721DB-0374-417D-B81E-20FE9C129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4532313" cy="1319213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If electrons move very easily in a material, that material is a “conductor”</a:t>
            </a:r>
          </a:p>
        </p:txBody>
      </p:sp>
      <p:pic>
        <p:nvPicPr>
          <p:cNvPr id="18436" name="Picture 4" descr="MVC-001F">
            <a:extLst>
              <a:ext uri="{FF2B5EF4-FFF2-40B4-BE49-F238E27FC236}">
                <a16:creationId xmlns:a16="http://schemas.microsoft.com/office/drawing/2014/main" id="{DDAD0C8B-3470-4EDF-A1C6-B3AEFC4E5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905000"/>
            <a:ext cx="34036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1" name="Text Box 5">
            <a:extLst>
              <a:ext uri="{FF2B5EF4-FFF2-40B4-BE49-F238E27FC236}">
                <a16:creationId xmlns:a16="http://schemas.microsoft.com/office/drawing/2014/main" id="{21049144-2618-4674-A983-1FAB8CC45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3810000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>
                <a:solidFill>
                  <a:schemeClr val="accent1"/>
                </a:solidFill>
                <a:latin typeface="Tahoma" panose="020B0604030504040204" pitchFamily="34" charset="0"/>
              </a:rPr>
              <a:t>Copper wire</a:t>
            </a:r>
          </a:p>
        </p:txBody>
      </p:sp>
      <p:sp>
        <p:nvSpPr>
          <p:cNvPr id="183302" name="Line 6">
            <a:extLst>
              <a:ext uri="{FF2B5EF4-FFF2-40B4-BE49-F238E27FC236}">
                <a16:creationId xmlns:a16="http://schemas.microsoft.com/office/drawing/2014/main" id="{7C5F3D33-DDC7-40EE-97D3-23E5A2BE06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971800"/>
            <a:ext cx="1676400" cy="114300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3303" name="Rectangle 7">
            <a:extLst>
              <a:ext uri="{FF2B5EF4-FFF2-40B4-BE49-F238E27FC236}">
                <a16:creationId xmlns:a16="http://schemas.microsoft.com/office/drawing/2014/main" id="{5F7EB39A-F0AB-46AF-A615-3C20826A1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8006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>
                <a:latin typeface="Tahoma" panose="020B0604030504040204" pitchFamily="34" charset="0"/>
              </a:rPr>
              <a:t>Transmission wires are made of conductors like </a:t>
            </a: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copper</a:t>
            </a:r>
            <a:r>
              <a:rPr lang="en-US" altLang="en-US">
                <a:latin typeface="Tahoma" panose="020B0604030504040204" pitchFamily="34" charset="0"/>
              </a:rPr>
              <a:t> or </a:t>
            </a: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aluminum</a:t>
            </a:r>
          </a:p>
        </p:txBody>
      </p:sp>
      <p:sp>
        <p:nvSpPr>
          <p:cNvPr id="18440" name="Rectangle 8">
            <a:extLst>
              <a:ext uri="{FF2B5EF4-FFF2-40B4-BE49-F238E27FC236}">
                <a16:creationId xmlns:a16="http://schemas.microsoft.com/office/drawing/2014/main" id="{54925C5A-B9DD-46EA-A135-E4CCC2E53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0"/>
            <a:ext cx="3048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 anchor="ctr"/>
          <a:lstStyle>
            <a:lvl1pPr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Conductors</a:t>
            </a:r>
            <a:endParaRPr lang="en-US" alt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  <p:bldP spid="1833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E6B7432-8A2F-4938-B0A0-00D95EDFD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Insulators</a:t>
            </a: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69C1A5CE-1509-4CBD-ADED-6F9DDB631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702945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If the electrons do not move easily in a material, that material is an “insulator”</a:t>
            </a:r>
          </a:p>
        </p:txBody>
      </p:sp>
      <p:pic>
        <p:nvPicPr>
          <p:cNvPr id="19460" name="Picture 4" descr="in00318_">
            <a:extLst>
              <a:ext uri="{FF2B5EF4-FFF2-40B4-BE49-F238E27FC236}">
                <a16:creationId xmlns:a16="http://schemas.microsoft.com/office/drawing/2014/main" id="{11E3657F-0E6E-4A86-98BF-21920FFBB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"/>
            <a:ext cx="15113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id="{09057084-47DD-406B-A62C-48BF00316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762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stop</a:t>
            </a:r>
          </a:p>
        </p:txBody>
      </p:sp>
      <p:sp>
        <p:nvSpPr>
          <p:cNvPr id="184326" name="Rectangle 6">
            <a:extLst>
              <a:ext uri="{FF2B5EF4-FFF2-40B4-BE49-F238E27FC236}">
                <a16:creationId xmlns:a16="http://schemas.microsoft.com/office/drawing/2014/main" id="{D280F254-D649-477A-8772-A5189CD35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581400"/>
            <a:ext cx="70294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chemeClr val="tx2"/>
                </a:solidFill>
              </a:rPr>
              <a:t>Glass, wood, air</a:t>
            </a:r>
            <a:r>
              <a:rPr lang="en-US" altLang="en-US" sz="2800"/>
              <a:t> and </a:t>
            </a:r>
            <a:r>
              <a:rPr lang="en-US" altLang="en-US" sz="2800">
                <a:solidFill>
                  <a:schemeClr val="tx2"/>
                </a:solidFill>
              </a:rPr>
              <a:t>plastic</a:t>
            </a:r>
            <a:r>
              <a:rPr lang="en-US" altLang="en-US" sz="2800"/>
              <a:t> are good insulators</a:t>
            </a:r>
          </a:p>
        </p:txBody>
      </p:sp>
      <p:sp>
        <p:nvSpPr>
          <p:cNvPr id="184327" name="Rectangle 7">
            <a:extLst>
              <a:ext uri="{FF2B5EF4-FFF2-40B4-BE49-F238E27FC236}">
                <a16:creationId xmlns:a16="http://schemas.microsoft.com/office/drawing/2014/main" id="{8B8E1990-DFDC-44E8-A334-E896C8C93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800600"/>
            <a:ext cx="7029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/>
              <a:t>Insulators keep the current from touching other materials (or people)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utoUpdateAnimBg="0"/>
      <p:bldP spid="184326" grpId="0" autoUpdateAnimBg="0"/>
      <p:bldP spid="18432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6527395-E7BF-4877-81D8-BBE7252DFB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3352800"/>
            <a:ext cx="6858000" cy="2209800"/>
          </a:xfrm>
        </p:spPr>
        <p:txBody>
          <a:bodyPr/>
          <a:lstStyle/>
          <a:p>
            <a:pPr algn="ctr" eaLnBrk="1" hangingPunct="1"/>
            <a:r>
              <a:rPr lang="en-US" altLang="en-US"/>
              <a:t>Basics of Electricity </a:t>
            </a:r>
            <a:br>
              <a:rPr lang="en-US" altLang="en-US"/>
            </a:br>
            <a:r>
              <a:rPr lang="en-US" altLang="en-US"/>
              <a:t>and </a:t>
            </a:r>
            <a:br>
              <a:rPr lang="en-US" altLang="en-US"/>
            </a:br>
            <a:r>
              <a:rPr lang="en-US" altLang="en-US"/>
              <a:t>Electrical Transmission</a:t>
            </a:r>
          </a:p>
        </p:txBody>
      </p:sp>
      <p:pic>
        <p:nvPicPr>
          <p:cNvPr id="2051" name="Picture 7" descr="sy01191_">
            <a:extLst>
              <a:ext uri="{FF2B5EF4-FFF2-40B4-BE49-F238E27FC236}">
                <a16:creationId xmlns:a16="http://schemas.microsoft.com/office/drawing/2014/main" id="{3D4DAD5C-9A1E-43F0-A684-FA5D0A38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304800"/>
            <a:ext cx="37274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8" name="Text Box 8">
            <a:extLst>
              <a:ext uri="{FF2B5EF4-FFF2-40B4-BE49-F238E27FC236}">
                <a16:creationId xmlns:a16="http://schemas.microsoft.com/office/drawing/2014/main" id="{1828F699-7224-44D2-9E44-EC5FD36AE208}"/>
              </a:ext>
            </a:extLst>
          </p:cNvPr>
          <p:cNvSpPr txBox="1">
            <a:spLocks noChangeArrowheads="1"/>
          </p:cNvSpPr>
          <p:nvPr/>
        </p:nvSpPr>
        <p:spPr bwMode="auto">
          <a:xfrm rot="1162449">
            <a:off x="6705600" y="25146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Transmission</a:t>
            </a:r>
          </a:p>
        </p:txBody>
      </p:sp>
      <p:sp>
        <p:nvSpPr>
          <p:cNvPr id="179210" name="Text Box 10">
            <a:extLst>
              <a:ext uri="{FF2B5EF4-FFF2-40B4-BE49-F238E27FC236}">
                <a16:creationId xmlns:a16="http://schemas.microsoft.com/office/drawing/2014/main" id="{A9A1917D-DFB9-447B-A579-76B2F6CBBE78}"/>
              </a:ext>
            </a:extLst>
          </p:cNvPr>
          <p:cNvSpPr txBox="1">
            <a:spLocks noChangeArrowheads="1"/>
          </p:cNvSpPr>
          <p:nvPr/>
        </p:nvSpPr>
        <p:spPr bwMode="auto">
          <a:xfrm rot="-1007043">
            <a:off x="6477000" y="11430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tx2"/>
                </a:solidFill>
              </a:rPr>
              <a:t>Generation</a:t>
            </a:r>
          </a:p>
        </p:txBody>
      </p:sp>
      <p:sp>
        <p:nvSpPr>
          <p:cNvPr id="179211" name="Text Box 11">
            <a:extLst>
              <a:ext uri="{FF2B5EF4-FFF2-40B4-BE49-F238E27FC236}">
                <a16:creationId xmlns:a16="http://schemas.microsoft.com/office/drawing/2014/main" id="{CC4BC0EC-94CF-4651-BDB7-CA286B2567D6}"/>
              </a:ext>
            </a:extLst>
          </p:cNvPr>
          <p:cNvSpPr txBox="1">
            <a:spLocks noChangeArrowheads="1"/>
          </p:cNvSpPr>
          <p:nvPr/>
        </p:nvSpPr>
        <p:spPr bwMode="auto">
          <a:xfrm rot="259666">
            <a:off x="6629400" y="2286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accent2"/>
                </a:solidFill>
              </a:rPr>
              <a:t>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8" grpId="0"/>
      <p:bldP spid="179210" grpId="0"/>
      <p:bldP spid="1792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6FA24D2-6A4B-430F-AD3D-1F1E0EC13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Many </a:t>
            </a:r>
            <a:r>
              <a:rPr lang="en-US" altLang="en-US">
                <a:solidFill>
                  <a:schemeClr val="hlink"/>
                </a:solidFill>
              </a:rPr>
              <a:t>Conductors</a:t>
            </a:r>
            <a:r>
              <a:rPr lang="en-US" altLang="en-US"/>
              <a:t> are Covered with </a:t>
            </a:r>
            <a:r>
              <a:rPr lang="en-US" altLang="en-US">
                <a:solidFill>
                  <a:schemeClr val="tx1"/>
                </a:solidFill>
              </a:rPr>
              <a:t>Insulators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35EFDA4A-9D84-4E27-B4E5-0E50CEF99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4876800" cy="1600200"/>
          </a:xfrm>
        </p:spPr>
        <p:txBody>
          <a:bodyPr/>
          <a:lstStyle/>
          <a:p>
            <a:pPr eaLnBrk="1" hangingPunct="1"/>
            <a:r>
              <a:rPr lang="en-US" altLang="en-US"/>
              <a:t>Wires are often coated with insulating material like plastic</a:t>
            </a:r>
          </a:p>
        </p:txBody>
      </p:sp>
      <p:pic>
        <p:nvPicPr>
          <p:cNvPr id="20484" name="Picture 4" descr="MVC-001F">
            <a:extLst>
              <a:ext uri="{FF2B5EF4-FFF2-40B4-BE49-F238E27FC236}">
                <a16:creationId xmlns:a16="http://schemas.microsoft.com/office/drawing/2014/main" id="{A20B7162-496A-4199-8551-9DFF19672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2133600"/>
            <a:ext cx="378460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Text Box 5">
            <a:extLst>
              <a:ext uri="{FF2B5EF4-FFF2-40B4-BE49-F238E27FC236}">
                <a16:creationId xmlns:a16="http://schemas.microsoft.com/office/drawing/2014/main" id="{A3E0C3B0-C77E-4968-9538-2F40DEA8C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95800"/>
            <a:ext cx="4359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latin typeface="Tahoma" panose="020B0604030504040204" pitchFamily="34" charset="0"/>
              </a:rPr>
              <a:t>Plastic insulation on the white and black wires</a:t>
            </a:r>
          </a:p>
        </p:txBody>
      </p:sp>
      <p:sp>
        <p:nvSpPr>
          <p:cNvPr id="185350" name="Line 6">
            <a:extLst>
              <a:ext uri="{FF2B5EF4-FFF2-40B4-BE49-F238E27FC236}">
                <a16:creationId xmlns:a16="http://schemas.microsoft.com/office/drawing/2014/main" id="{DB7C9838-197E-49DA-8A2B-8BFBABA936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971800"/>
            <a:ext cx="2133600" cy="15240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5351" name="Line 7">
            <a:extLst>
              <a:ext uri="{FF2B5EF4-FFF2-40B4-BE49-F238E27FC236}">
                <a16:creationId xmlns:a16="http://schemas.microsoft.com/office/drawing/2014/main" id="{D511CD77-2476-4965-AFEB-90B012A94D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3886200"/>
            <a:ext cx="2057400" cy="7620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5352" name="Text Box 8">
            <a:extLst>
              <a:ext uri="{FF2B5EF4-FFF2-40B4-BE49-F238E27FC236}">
                <a16:creationId xmlns:a16="http://schemas.microsoft.com/office/drawing/2014/main" id="{BE3ECF7B-6A04-489F-BF78-ABA45DA7B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486400"/>
            <a:ext cx="5448300" cy="466725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Plastic insulation around all three wires</a:t>
            </a:r>
          </a:p>
        </p:txBody>
      </p:sp>
      <p:sp>
        <p:nvSpPr>
          <p:cNvPr id="185353" name="Line 9">
            <a:extLst>
              <a:ext uri="{FF2B5EF4-FFF2-40B4-BE49-F238E27FC236}">
                <a16:creationId xmlns:a16="http://schemas.microsoft.com/office/drawing/2014/main" id="{31D36D0D-20D2-47DD-B925-10FB2C14D6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4724400"/>
            <a:ext cx="2133600" cy="76200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autoUpdateAnimBg="0"/>
      <p:bldP spid="185349" grpId="0" autoUpdateAnimBg="0"/>
      <p:bldP spid="18535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3A703C7-98EB-4465-AEA9-47881FA06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47763"/>
          </a:xfrm>
        </p:spPr>
        <p:txBody>
          <a:bodyPr/>
          <a:lstStyle/>
          <a:p>
            <a:pPr eaLnBrk="1" hangingPunct="1"/>
            <a:r>
              <a:rPr lang="en-US" altLang="en-US"/>
              <a:t>Insulating Transmission Wires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94124F86-CFBC-4BFC-B2E2-6057801DF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56388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High voltage transmission wires are coated to prevent corrosion but this doesn’t provide sufficient insulation</a:t>
            </a:r>
          </a:p>
        </p:txBody>
      </p:sp>
      <p:pic>
        <p:nvPicPr>
          <p:cNvPr id="21508" name="Picture 4" descr="3-2 high voltage transmission lines">
            <a:extLst>
              <a:ext uri="{FF2B5EF4-FFF2-40B4-BE49-F238E27FC236}">
                <a16:creationId xmlns:a16="http://schemas.microsoft.com/office/drawing/2014/main" id="{C0231C5F-BC32-4527-9BC1-7DB7DF61C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941638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3" name="Text Box 5">
            <a:extLst>
              <a:ext uri="{FF2B5EF4-FFF2-40B4-BE49-F238E27FC236}">
                <a16:creationId xmlns:a16="http://schemas.microsoft.com/office/drawing/2014/main" id="{0CC0D4A0-21D8-4ACB-9970-D9E7B2BC6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410200"/>
            <a:ext cx="2138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latin typeface="Tahoma" panose="020B0604030504040204" pitchFamily="34" charset="0"/>
              </a:rPr>
              <a:t>Glass insulator</a:t>
            </a:r>
          </a:p>
        </p:txBody>
      </p:sp>
      <p:sp>
        <p:nvSpPr>
          <p:cNvPr id="186374" name="Line 6">
            <a:extLst>
              <a:ext uri="{FF2B5EF4-FFF2-40B4-BE49-F238E27FC236}">
                <a16:creationId xmlns:a16="http://schemas.microsoft.com/office/drawing/2014/main" id="{ADBF7BE6-C044-4ECE-B506-3A53ECFE2C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5975" y="3811588"/>
            <a:ext cx="758825" cy="1600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6375" name="Rectangle 7">
            <a:extLst>
              <a:ext uri="{FF2B5EF4-FFF2-40B4-BE49-F238E27FC236}">
                <a16:creationId xmlns:a16="http://schemas.microsoft.com/office/drawing/2014/main" id="{79B5CFD3-A508-419A-A0E1-D2B0CE3DC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43400"/>
            <a:ext cx="5638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Glass and air are good insulators</a:t>
            </a:r>
          </a:p>
        </p:txBody>
      </p:sp>
      <p:sp>
        <p:nvSpPr>
          <p:cNvPr id="186376" name="Rectangle 8">
            <a:extLst>
              <a:ext uri="{FF2B5EF4-FFF2-40B4-BE49-F238E27FC236}">
                <a16:creationId xmlns:a16="http://schemas.microsoft.com/office/drawing/2014/main" id="{693C69D7-7A70-4179-9EA0-D3C8C08FD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05200"/>
            <a:ext cx="5638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/>
              <a:t>They are suspended in the air by glass insulators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utoUpdateAnimBg="0"/>
      <p:bldP spid="186373" grpId="0" autoUpdateAnimBg="0"/>
      <p:bldP spid="186375" grpId="0" autoUpdateAnimBg="0"/>
      <p:bldP spid="18637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1654DD3-E014-4D8C-9366-5BBCBA750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7763"/>
          </a:xfrm>
        </p:spPr>
        <p:txBody>
          <a:bodyPr/>
          <a:lstStyle/>
          <a:p>
            <a:pPr eaLnBrk="1" hangingPunct="1"/>
            <a:r>
              <a:rPr lang="en-US" altLang="en-US"/>
              <a:t>Resistance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99A6BA45-41FB-4B9E-8254-DC7800EC8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1676400"/>
          </a:xfrm>
        </p:spPr>
        <p:txBody>
          <a:bodyPr/>
          <a:lstStyle/>
          <a:p>
            <a:pPr eaLnBrk="1" hangingPunct="1"/>
            <a:r>
              <a:rPr lang="en-US" altLang="en-US"/>
              <a:t>Some materials allow the electrons to move, but not easily.  Such materials are called “</a:t>
            </a:r>
            <a:r>
              <a:rPr lang="en-US" altLang="en-US">
                <a:solidFill>
                  <a:schemeClr val="tx2"/>
                </a:solidFill>
              </a:rPr>
              <a:t>resistors</a:t>
            </a:r>
            <a:r>
              <a:rPr lang="en-US" altLang="en-US"/>
              <a:t>”</a:t>
            </a: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87396" name="Rectangle 4">
            <a:extLst>
              <a:ext uri="{FF2B5EF4-FFF2-40B4-BE49-F238E27FC236}">
                <a16:creationId xmlns:a16="http://schemas.microsoft.com/office/drawing/2014/main" id="{66032C06-0576-4F91-8A5E-EF8A61D6D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24400"/>
            <a:ext cx="8001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Ohms are designated by an “</a:t>
            </a:r>
            <a:r>
              <a:rPr lang="en-US" altLang="en-US">
                <a:solidFill>
                  <a:schemeClr val="tx2"/>
                </a:solidFill>
              </a:rPr>
              <a:t>R</a:t>
            </a:r>
            <a:r>
              <a:rPr lang="en-US" altLang="en-US"/>
              <a:t>” in the electrical equation  (V = </a:t>
            </a:r>
            <a:r>
              <a:rPr lang="en-US" altLang="en-US">
                <a:latin typeface="Times New Roman" panose="02020603050405020304" pitchFamily="18" charset="0"/>
              </a:rPr>
              <a:t>I</a:t>
            </a:r>
            <a:r>
              <a:rPr lang="en-US" altLang="en-US"/>
              <a:t> </a:t>
            </a:r>
            <a:r>
              <a:rPr lang="en-US" altLang="en-US">
                <a:solidFill>
                  <a:schemeClr val="tx2"/>
                </a:solidFill>
              </a:rPr>
              <a:t>R</a:t>
            </a:r>
            <a:r>
              <a:rPr lang="en-US" altLang="en-US"/>
              <a:t>)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187397" name="Rectangle 5">
            <a:extLst>
              <a:ext uri="{FF2B5EF4-FFF2-40B4-BE49-F238E27FC236}">
                <a16:creationId xmlns:a16="http://schemas.microsoft.com/office/drawing/2014/main" id="{D2B0D726-5B1A-4ABD-AA15-E6F3A62A9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0"/>
            <a:ext cx="8001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/>
          </a:p>
          <a:p>
            <a:pPr eaLnBrk="1" hangingPunct="1"/>
            <a:r>
              <a:rPr lang="en-US" altLang="en-US"/>
              <a:t>Resistance is measured in </a:t>
            </a:r>
            <a:r>
              <a:rPr lang="en-US" altLang="en-US">
                <a:solidFill>
                  <a:schemeClr val="tx2"/>
                </a:solidFill>
              </a:rPr>
              <a:t>ohms</a:t>
            </a:r>
            <a:r>
              <a:rPr lang="en-US" altLang="en-US"/>
              <a:t> (named after George Ohm)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autoUpdateAnimBg="0"/>
      <p:bldP spid="187396" grpId="0" autoUpdateAnimBg="0"/>
      <p:bldP spid="18739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0942371-03BD-4515-A37E-DB560C925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7763"/>
          </a:xfrm>
        </p:spPr>
        <p:txBody>
          <a:bodyPr/>
          <a:lstStyle/>
          <a:p>
            <a:pPr eaLnBrk="1" hangingPunct="1"/>
            <a:r>
              <a:rPr lang="en-US" altLang="en-US"/>
              <a:t>Resistance Turns Electricity Into Heat and Light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477F8AE6-2713-4714-AF45-9E5C3D4C4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648200" cy="2133600"/>
          </a:xfrm>
        </p:spPr>
        <p:txBody>
          <a:bodyPr/>
          <a:lstStyle/>
          <a:p>
            <a:pPr eaLnBrk="1" hangingPunct="1"/>
            <a:r>
              <a:rPr lang="en-US" altLang="en-US"/>
              <a:t>Wires allow electrons to move through them but they resist the movement</a:t>
            </a:r>
            <a:endParaRPr lang="en-US" altLang="en-US" sz="2000"/>
          </a:p>
        </p:txBody>
      </p:sp>
      <p:pic>
        <p:nvPicPr>
          <p:cNvPr id="188420" name="Picture 4" descr="MVC-012F">
            <a:extLst>
              <a:ext uri="{FF2B5EF4-FFF2-40B4-BE49-F238E27FC236}">
                <a16:creationId xmlns:a16="http://schemas.microsoft.com/office/drawing/2014/main" id="{A9546E7D-5B38-49CA-88FF-89886869E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2766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1" name="Picture 5" descr="MVC-014F">
            <a:extLst>
              <a:ext uri="{FF2B5EF4-FFF2-40B4-BE49-F238E27FC236}">
                <a16:creationId xmlns:a16="http://schemas.microsoft.com/office/drawing/2014/main" id="{0D7166BE-A551-4CB1-9605-4C04D1F06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2" name="Rectangle 6">
            <a:extLst>
              <a:ext uri="{FF2B5EF4-FFF2-40B4-BE49-F238E27FC236}">
                <a16:creationId xmlns:a16="http://schemas.microsoft.com/office/drawing/2014/main" id="{FC5ADA4E-253D-408E-903B-2F1DA75AB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733800"/>
            <a:ext cx="4648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/>
            <a:r>
              <a:rPr lang="en-US" altLang="en-US"/>
              <a:t>These wires produce useful heat and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utoUpdateAnimBg="0"/>
      <p:bldP spid="18842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Rectangle 3">
            <a:extLst>
              <a:ext uri="{FF2B5EF4-FFF2-40B4-BE49-F238E27FC236}">
                <a16:creationId xmlns:a16="http://schemas.microsoft.com/office/drawing/2014/main" id="{5674964C-BDE5-4BDA-A30D-00A729A99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124200"/>
            <a:ext cx="396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/>
              <a:t>Magnetic Induction</a:t>
            </a: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860CD42F-2498-474F-8ECB-F33701CC5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t="51735" r="35027"/>
          <a:stretch>
            <a:fillRect/>
          </a:stretch>
        </p:blipFill>
        <p:spPr bwMode="auto">
          <a:xfrm>
            <a:off x="4800600" y="2667000"/>
            <a:ext cx="2443163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Rectangle 5">
            <a:extLst>
              <a:ext uri="{FF2B5EF4-FFF2-40B4-BE49-F238E27FC236}">
                <a16:creationId xmlns:a16="http://schemas.microsoft.com/office/drawing/2014/main" id="{FAF99B9F-4C37-4B98-A055-443D2535C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924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 anchor="ctr"/>
          <a:lstStyle>
            <a:lvl1pPr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A common means to produce electricity for useful work is: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AA6F08C-1F4C-4943-B8C1-0B11094B2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4267200" cy="1147763"/>
          </a:xfrm>
        </p:spPr>
        <p:txBody>
          <a:bodyPr/>
          <a:lstStyle/>
          <a:p>
            <a:pPr eaLnBrk="1" hangingPunct="1"/>
            <a:r>
              <a:rPr lang="en-US" altLang="en-US"/>
              <a:t>Magnetic Fields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F1BBEEA8-3055-4DD0-9FC9-C99D02C73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5334000" cy="2514600"/>
          </a:xfrm>
        </p:spPr>
        <p:txBody>
          <a:bodyPr/>
          <a:lstStyle/>
          <a:p>
            <a:pPr eaLnBrk="1" hangingPunct="1"/>
            <a:r>
              <a:rPr lang="en-US" altLang="en-US" sz="3600"/>
              <a:t>When current moves through a wire, a </a:t>
            </a:r>
            <a:r>
              <a:rPr lang="en-US" altLang="en-US" sz="3600">
                <a:solidFill>
                  <a:schemeClr val="tx2"/>
                </a:solidFill>
              </a:rPr>
              <a:t>magnetic field</a:t>
            </a:r>
            <a:r>
              <a:rPr lang="en-US" altLang="en-US" sz="3600"/>
              <a:t> is created around the wire</a:t>
            </a:r>
          </a:p>
          <a:p>
            <a:pPr eaLnBrk="1" hangingPunct="1">
              <a:buFontTx/>
              <a:buNone/>
            </a:pPr>
            <a:endParaRPr lang="en-US" altLang="en-US" sz="3600"/>
          </a:p>
        </p:txBody>
      </p:sp>
      <p:pic>
        <p:nvPicPr>
          <p:cNvPr id="25604" name="Picture 4" descr="electromagnetism2">
            <a:hlinkClick r:id="rId4"/>
            <a:extLst>
              <a:ext uri="{FF2B5EF4-FFF2-40B4-BE49-F238E27FC236}">
                <a16:creationId xmlns:a16="http://schemas.microsoft.com/office/drawing/2014/main" id="{049BE974-0100-431E-9825-FC2A92BF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5257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5" name="AutoShape 5">
            <a:extLst>
              <a:ext uri="{FF2B5EF4-FFF2-40B4-BE49-F238E27FC236}">
                <a16:creationId xmlns:a16="http://schemas.microsoft.com/office/drawing/2014/main" id="{6164E112-B98C-4816-855A-475D52E1C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724400"/>
            <a:ext cx="76200" cy="6858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tx2"/>
          </a:solidFill>
          <a:ln w="38100">
            <a:solidFill>
              <a:schemeClr val="tx2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76486" name="AutoShape 6">
            <a:extLst>
              <a:ext uri="{FF2B5EF4-FFF2-40B4-BE49-F238E27FC236}">
                <a16:creationId xmlns:a16="http://schemas.microsoft.com/office/drawing/2014/main" id="{177F4F0C-83B4-420F-9760-6E0ED2862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733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487" name="Rectangle 7">
            <a:extLst>
              <a:ext uri="{FF2B5EF4-FFF2-40B4-BE49-F238E27FC236}">
                <a16:creationId xmlns:a16="http://schemas.microsoft.com/office/drawing/2014/main" id="{9996CBE2-AA57-4256-9976-FAB9467E3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352800"/>
            <a:ext cx="5334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400"/>
          </a:p>
          <a:p>
            <a:pPr eaLnBrk="1" hangingPunct="1"/>
            <a:r>
              <a:rPr lang="en-US" altLang="en-US" sz="3600"/>
              <a:t>The direction of the magnetic field is determined by the “right hand”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autoUpdateAnimBg="0"/>
      <p:bldP spid="276485" grpId="0" animBg="1" autoUpdateAnimBg="0"/>
      <p:bldP spid="276486" grpId="0" animBg="1"/>
      <p:bldP spid="27648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97FE95B-433F-4E3C-8D51-60A669F6E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7763"/>
          </a:xfrm>
        </p:spPr>
        <p:txBody>
          <a:bodyPr/>
          <a:lstStyle/>
          <a:p>
            <a:pPr eaLnBrk="1" hangingPunct="1"/>
            <a:r>
              <a:rPr lang="en-US" altLang="en-US"/>
              <a:t>Magnetic Fields Can Do Work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BDB57E32-CCB3-4B1C-917A-E02CBA42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51735" r="35027"/>
          <a:stretch>
            <a:fillRect/>
          </a:stretch>
        </p:blipFill>
        <p:spPr bwMode="auto">
          <a:xfrm>
            <a:off x="7086600" y="2438400"/>
            <a:ext cx="1752600" cy="181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8532" name="Rectangle 4">
            <a:extLst>
              <a:ext uri="{FF2B5EF4-FFF2-40B4-BE49-F238E27FC236}">
                <a16:creationId xmlns:a16="http://schemas.microsoft.com/office/drawing/2014/main" id="{25BA16FF-1738-40B2-8168-BE93D9AC1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6477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>
                <a:latin typeface="Tahoma" panose="020B0604030504040204" pitchFamily="34" charset="0"/>
              </a:rPr>
              <a:t>When a magnetic field moves across a conductor (like a wire), electrical current is produced in that conductor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278533" name="Rectangle 5">
            <a:extLst>
              <a:ext uri="{FF2B5EF4-FFF2-40B4-BE49-F238E27FC236}">
                <a16:creationId xmlns:a16="http://schemas.microsoft.com/office/drawing/2014/main" id="{E8FC3C86-461E-4DA8-BDC7-D09B9E834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581400"/>
            <a:ext cx="7924800" cy="990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This is called “</a:t>
            </a:r>
            <a:r>
              <a:rPr lang="en-US" altLang="en-US">
                <a:solidFill>
                  <a:schemeClr val="tx2"/>
                </a:solidFill>
              </a:rPr>
              <a:t>Induction</a:t>
            </a:r>
            <a:r>
              <a:rPr lang="en-US" altLang="en-US"/>
              <a:t>”</a:t>
            </a:r>
          </a:p>
          <a:p>
            <a:pPr lvl="1" eaLnBrk="1" hangingPunct="1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278534" name="Rectangle 6">
            <a:extLst>
              <a:ext uri="{FF2B5EF4-FFF2-40B4-BE49-F238E27FC236}">
                <a16:creationId xmlns:a16="http://schemas.microsoft.com/office/drawing/2014/main" id="{C3A842F5-AEDC-442B-AF96-5A1EF40E8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191000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/>
              <a:t>Induction causes </a:t>
            </a:r>
            <a:r>
              <a:rPr lang="en-US" altLang="en-US" sz="3200">
                <a:solidFill>
                  <a:schemeClr val="accent2"/>
                </a:solidFill>
              </a:rPr>
              <a:t>motors</a:t>
            </a:r>
            <a:r>
              <a:rPr lang="en-US" altLang="en-US" sz="3200"/>
              <a:t> to turn</a:t>
            </a:r>
            <a:endParaRPr lang="en-US" altLang="en-US"/>
          </a:p>
          <a:p>
            <a:pPr lvl="1" eaLnBrk="1" hangingPunct="1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278535" name="Rectangle 7">
            <a:extLst>
              <a:ext uri="{FF2B5EF4-FFF2-40B4-BE49-F238E27FC236}">
                <a16:creationId xmlns:a16="http://schemas.microsoft.com/office/drawing/2014/main" id="{7C7BC6F6-AFF7-4B86-9AF7-F799ED815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768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Induction is used to modify electrical potential and current in </a:t>
            </a:r>
            <a:r>
              <a:rPr lang="en-US" altLang="en-US">
                <a:solidFill>
                  <a:schemeClr val="accent2"/>
                </a:solidFill>
              </a:rPr>
              <a:t>transformers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2" grpId="0" autoUpdateAnimBg="0"/>
      <p:bldP spid="278533" grpId="0" autoUpdateAnimBg="0"/>
      <p:bldP spid="278534" grpId="0" autoUpdateAnimBg="0"/>
      <p:bldP spid="27853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936C4DB-A5E1-4875-B76F-3C35D7628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2971800" cy="1147763"/>
          </a:xfrm>
        </p:spPr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B74C7E26-BB37-4E7B-AB0B-A1E24BB02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z="2800"/>
              <a:t>Conductors allow current to flow easily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Insulators do not</a:t>
            </a:r>
          </a:p>
        </p:txBody>
      </p:sp>
      <p:pic>
        <p:nvPicPr>
          <p:cNvPr id="27652" name="Picture 4" descr="sy01191_">
            <a:extLst>
              <a:ext uri="{FF2B5EF4-FFF2-40B4-BE49-F238E27FC236}">
                <a16:creationId xmlns:a16="http://schemas.microsoft.com/office/drawing/2014/main" id="{10C544FE-696E-44DF-B815-94988CC98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0"/>
            <a:ext cx="14335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7" name="Rectangle 5">
            <a:extLst>
              <a:ext uri="{FF2B5EF4-FFF2-40B4-BE49-F238E27FC236}">
                <a16:creationId xmlns:a16="http://schemas.microsoft.com/office/drawing/2014/main" id="{DF65BF7D-0513-46E6-B1C6-3879B045F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724400"/>
            <a:ext cx="7924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Magnetic fields can “induce” a current in wires</a:t>
            </a:r>
          </a:p>
          <a:p>
            <a:pPr lvl="1" eaLnBrk="1" hangingPunct="1"/>
            <a:r>
              <a:rPr lang="en-US" altLang="en-US" sz="2400"/>
              <a:t>Motors</a:t>
            </a:r>
          </a:p>
          <a:p>
            <a:pPr lvl="1" eaLnBrk="1" hangingPunct="1"/>
            <a:r>
              <a:rPr lang="en-US" altLang="en-US" sz="2400"/>
              <a:t>Transformers</a:t>
            </a:r>
          </a:p>
        </p:txBody>
      </p:sp>
      <p:sp>
        <p:nvSpPr>
          <p:cNvPr id="192518" name="Rectangle 6">
            <a:extLst>
              <a:ext uri="{FF2B5EF4-FFF2-40B4-BE49-F238E27FC236}">
                <a16:creationId xmlns:a16="http://schemas.microsoft.com/office/drawing/2014/main" id="{57EA9937-5F88-4D4A-BA15-EB1F39C47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0"/>
            <a:ext cx="7924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80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sz="2800"/>
              <a:t>Resistors will resist the current flow and get hot … this heat becomes useful for …</a:t>
            </a:r>
          </a:p>
          <a:p>
            <a:pPr lvl="1" eaLnBrk="1" hangingPunct="1"/>
            <a:r>
              <a:rPr lang="en-US" altLang="en-US" sz="2400"/>
              <a:t>Heating elements</a:t>
            </a:r>
          </a:p>
          <a:p>
            <a:pPr lvl="1" eaLnBrk="1" hangingPunct="1"/>
            <a:r>
              <a:rPr lang="en-US" altLang="en-US" sz="2400"/>
              <a:t>Lighting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utoUpdateAnimBg="0"/>
      <p:bldP spid="192517" grpId="0" autoUpdateAnimBg="0"/>
      <p:bldP spid="19251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9">
            <a:extLst>
              <a:ext uri="{FF2B5EF4-FFF2-40B4-BE49-F238E27FC236}">
                <a16:creationId xmlns:a16="http://schemas.microsoft.com/office/drawing/2014/main" id="{B885AE0B-AB5D-41EF-8420-ACDB912ECA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514600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Generating Electricity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4" name="Rectangle 4">
            <a:extLst>
              <a:ext uri="{FF2B5EF4-FFF2-40B4-BE49-F238E27FC236}">
                <a16:creationId xmlns:a16="http://schemas.microsoft.com/office/drawing/2014/main" id="{C309A3C0-DDC4-4A41-9DB8-99D958CCB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19200"/>
            <a:ext cx="7924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>
                <a:solidFill>
                  <a:srgbClr val="FAFE54"/>
                </a:solidFill>
              </a:rPr>
              <a:t>Power plants (Utility Companies) force electrons to move through  magnetic </a:t>
            </a:r>
            <a:r>
              <a:rPr lang="en-US" altLang="en-US" sz="3600"/>
              <a:t>induction</a:t>
            </a:r>
            <a:r>
              <a:rPr lang="en-US" altLang="en-US" sz="3600">
                <a:solidFill>
                  <a:srgbClr val="FAFE54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07205" name="Rectangle 5">
            <a:extLst>
              <a:ext uri="{FF2B5EF4-FFF2-40B4-BE49-F238E27FC236}">
                <a16:creationId xmlns:a16="http://schemas.microsoft.com/office/drawing/2014/main" id="{B336AFD7-5B48-474A-8A27-B194EFB02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505200"/>
            <a:ext cx="792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>
                <a:solidFill>
                  <a:srgbClr val="FAFE54"/>
                </a:solidFill>
              </a:rPr>
              <a:t>There are several phases of electricity production, involving particular equipment and processes.</a:t>
            </a:r>
            <a:endParaRPr lang="en-US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 autoUpdateAnimBg="0"/>
      <p:bldP spid="30720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FD2358E-2F98-4128-A6A5-F81B409A2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772400" cy="1147763"/>
          </a:xfrm>
        </p:spPr>
        <p:txBody>
          <a:bodyPr/>
          <a:lstStyle/>
          <a:p>
            <a:pPr eaLnBrk="1" hangingPunct="1"/>
            <a:r>
              <a:rPr lang="en-US" altLang="en-US"/>
              <a:t>What is Electricity?</a:t>
            </a: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611B0235-17DD-4344-890B-7C107025CD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686800" cy="1295400"/>
          </a:xfrm>
        </p:spPr>
        <p:txBody>
          <a:bodyPr/>
          <a:lstStyle/>
          <a:p>
            <a:pPr eaLnBrk="1" hangingPunct="1"/>
            <a:r>
              <a:rPr lang="en-US" altLang="en-US" sz="3600"/>
              <a:t>Electricity is the movement of electrons</a:t>
            </a:r>
          </a:p>
        </p:txBody>
      </p:sp>
      <p:sp>
        <p:nvSpPr>
          <p:cNvPr id="3076" name="AutoShape 7">
            <a:extLst>
              <a:ext uri="{FF2B5EF4-FFF2-40B4-BE49-F238E27FC236}">
                <a16:creationId xmlns:a16="http://schemas.microsoft.com/office/drawing/2014/main" id="{CD11F976-7EE1-4697-BCCE-297533E71BF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267200" y="1828800"/>
            <a:ext cx="1143000" cy="4495800"/>
          </a:xfrm>
          <a:prstGeom prst="can">
            <a:avLst>
              <a:gd name="adj" fmla="val 98333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7" name="WordArt 9">
            <a:extLst>
              <a:ext uri="{FF2B5EF4-FFF2-40B4-BE49-F238E27FC236}">
                <a16:creationId xmlns:a16="http://schemas.microsoft.com/office/drawing/2014/main" id="{A1E028B0-ADE0-44CB-B1BD-43A02A042A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3078" name="WordArt 10">
            <a:extLst>
              <a:ext uri="{FF2B5EF4-FFF2-40B4-BE49-F238E27FC236}">
                <a16:creationId xmlns:a16="http://schemas.microsoft.com/office/drawing/2014/main" id="{6E01FA38-6D4F-4601-8FCA-0832C29ADA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3079" name="WordArt 11">
            <a:extLst>
              <a:ext uri="{FF2B5EF4-FFF2-40B4-BE49-F238E27FC236}">
                <a16:creationId xmlns:a16="http://schemas.microsoft.com/office/drawing/2014/main" id="{21C1BD2B-88AF-4E88-9CEE-D8518A9B6A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82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3080" name="WordArt 12">
            <a:extLst>
              <a:ext uri="{FF2B5EF4-FFF2-40B4-BE49-F238E27FC236}">
                <a16:creationId xmlns:a16="http://schemas.microsoft.com/office/drawing/2014/main" id="{5FA05561-1646-4543-B494-03A24A1B51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3081" name="WordArt 13">
            <a:extLst>
              <a:ext uri="{FF2B5EF4-FFF2-40B4-BE49-F238E27FC236}">
                <a16:creationId xmlns:a16="http://schemas.microsoft.com/office/drawing/2014/main" id="{19CC7C23-EBE7-4BF5-8901-F9663FBA42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78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3082" name="WordArt 14">
            <a:extLst>
              <a:ext uri="{FF2B5EF4-FFF2-40B4-BE49-F238E27FC236}">
                <a16:creationId xmlns:a16="http://schemas.microsoft.com/office/drawing/2014/main" id="{5739F1E1-55D3-4E51-8DD2-2381E71FD8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26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3083" name="WordArt 15">
            <a:extLst>
              <a:ext uri="{FF2B5EF4-FFF2-40B4-BE49-F238E27FC236}">
                <a16:creationId xmlns:a16="http://schemas.microsoft.com/office/drawing/2014/main" id="{A8E95643-1074-45AF-8B89-14B375BD19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674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3084" name="WordArt 16">
            <a:extLst>
              <a:ext uri="{FF2B5EF4-FFF2-40B4-BE49-F238E27FC236}">
                <a16:creationId xmlns:a16="http://schemas.microsoft.com/office/drawing/2014/main" id="{580A1AAB-E081-4184-9EBE-B2C2CBD1F0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3085" name="WordArt 17">
            <a:extLst>
              <a:ext uri="{FF2B5EF4-FFF2-40B4-BE49-F238E27FC236}">
                <a16:creationId xmlns:a16="http://schemas.microsoft.com/office/drawing/2014/main" id="{63B8F3EE-204F-495B-9FA5-0C2C678AA0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770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3086" name="WordArt 18">
            <a:extLst>
              <a:ext uri="{FF2B5EF4-FFF2-40B4-BE49-F238E27FC236}">
                <a16:creationId xmlns:a16="http://schemas.microsoft.com/office/drawing/2014/main" id="{E1645110-EC95-43B4-AC32-9A6CEF0178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31444" name="WordArt 20">
            <a:extLst>
              <a:ext uri="{FF2B5EF4-FFF2-40B4-BE49-F238E27FC236}">
                <a16:creationId xmlns:a16="http://schemas.microsoft.com/office/drawing/2014/main" id="{CD1604D6-DD6E-498A-82E0-71573A5388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31446" name="Rectangle 22">
            <a:extLst>
              <a:ext uri="{FF2B5EF4-FFF2-40B4-BE49-F238E27FC236}">
                <a16:creationId xmlns:a16="http://schemas.microsoft.com/office/drawing/2014/main" id="{EA598940-AE50-4B54-A8E6-DD6FD0854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2920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Notice that electrons in materials do not move as much as they transfer their energy to the next electron</a:t>
            </a:r>
          </a:p>
        </p:txBody>
      </p:sp>
      <p:sp>
        <p:nvSpPr>
          <p:cNvPr id="3089" name="WordArt 23">
            <a:extLst>
              <a:ext uri="{FF2B5EF4-FFF2-40B4-BE49-F238E27FC236}">
                <a16:creationId xmlns:a16="http://schemas.microsoft.com/office/drawing/2014/main" id="{1A416A2C-E17A-4607-A0EA-C44960214C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autoUpdateAnimBg="0"/>
      <p:bldP spid="23144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ACFD669-F58B-47C6-9867-3E2397E58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2209800" cy="1147763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Boilers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53A8463F-32EB-4B6C-BB59-1E8347DA7D1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884613" cy="4191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Heat runs a reactor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Boiling water expands 1000 times and rapidly escapes the boiler 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7CE0A634-179F-481F-8495-A6ED8413E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0" y="2749550"/>
            <a:ext cx="2806700" cy="1511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43717" name="Object 5">
            <a:extLst>
              <a:ext uri="{FF2B5EF4-FFF2-40B4-BE49-F238E27FC236}">
                <a16:creationId xmlns:a16="http://schemas.microsoft.com/office/drawing/2014/main" id="{721D8F16-D16C-4536-AEDA-CA19686749ED}"/>
              </a:ext>
            </a:extLst>
          </p:cNvPr>
          <p:cNvGraphicFramePr>
            <a:graphicFrameLocks/>
          </p:cNvGraphicFramePr>
          <p:nvPr/>
        </p:nvGraphicFramePr>
        <p:xfrm>
          <a:off x="5410200" y="4041775"/>
          <a:ext cx="1779588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GALLERY" r:id="rId4" imgW="743831" imgH="881348" progId="GALLERYClipart">
                  <p:embed/>
                </p:oleObj>
              </mc:Choice>
              <mc:Fallback>
                <p:oleObj name="GALLERY" r:id="rId4" imgW="743831" imgH="881348" progId="GALLERYClipart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41775"/>
                        <a:ext cx="1779588" cy="211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Rectangle 7">
            <a:extLst>
              <a:ext uri="{FF2B5EF4-FFF2-40B4-BE49-F238E27FC236}">
                <a16:creationId xmlns:a16="http://schemas.microsoft.com/office/drawing/2014/main" id="{8B29F4C0-D746-43FD-A969-094F2EDE5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0" y="1682750"/>
            <a:ext cx="520700" cy="1054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3720" name="Oval 8">
            <a:extLst>
              <a:ext uri="{FF2B5EF4-FFF2-40B4-BE49-F238E27FC236}">
                <a16:creationId xmlns:a16="http://schemas.microsoft.com/office/drawing/2014/main" id="{97ED5B5B-3DA7-4180-B23C-B9D76CEAF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597150"/>
            <a:ext cx="215900" cy="292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3726" name="Oval 14">
            <a:extLst>
              <a:ext uri="{FF2B5EF4-FFF2-40B4-BE49-F238E27FC236}">
                <a16:creationId xmlns:a16="http://schemas.microsoft.com/office/drawing/2014/main" id="{968EE8FF-FABE-4EC4-9558-CFDA2B53B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733800"/>
            <a:ext cx="215900" cy="292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3734" name="Oval 22">
            <a:extLst>
              <a:ext uri="{FF2B5EF4-FFF2-40B4-BE49-F238E27FC236}">
                <a16:creationId xmlns:a16="http://schemas.microsoft.com/office/drawing/2014/main" id="{EF4B924B-EBD5-417F-8FCD-8763320E3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657600"/>
            <a:ext cx="215900" cy="292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3735" name="Oval 23">
            <a:extLst>
              <a:ext uri="{FF2B5EF4-FFF2-40B4-BE49-F238E27FC236}">
                <a16:creationId xmlns:a16="http://schemas.microsoft.com/office/drawing/2014/main" id="{B18333F7-5872-49ED-B7CA-AEE993D46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276600"/>
            <a:ext cx="215900" cy="292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3736" name="Oval 24">
            <a:extLst>
              <a:ext uri="{FF2B5EF4-FFF2-40B4-BE49-F238E27FC236}">
                <a16:creationId xmlns:a16="http://schemas.microsoft.com/office/drawing/2014/main" id="{875A2E21-EB29-49D7-B169-6B656856E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3810000"/>
            <a:ext cx="215900" cy="292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3737" name="Oval 25">
            <a:extLst>
              <a:ext uri="{FF2B5EF4-FFF2-40B4-BE49-F238E27FC236}">
                <a16:creationId xmlns:a16="http://schemas.microsoft.com/office/drawing/2014/main" id="{98385032-9171-4D7E-ACF7-68E076A69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76600"/>
            <a:ext cx="215900" cy="292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3738" name="Oval 26">
            <a:extLst>
              <a:ext uri="{FF2B5EF4-FFF2-40B4-BE49-F238E27FC236}">
                <a16:creationId xmlns:a16="http://schemas.microsoft.com/office/drawing/2014/main" id="{7367DE4D-C975-4688-A26D-97BE13AE8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048000"/>
            <a:ext cx="215900" cy="292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3739" name="Oval 27">
            <a:extLst>
              <a:ext uri="{FF2B5EF4-FFF2-40B4-BE49-F238E27FC236}">
                <a16:creationId xmlns:a16="http://schemas.microsoft.com/office/drawing/2014/main" id="{C65CD709-04DD-40C6-ABF9-D8BD07CC8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057400"/>
            <a:ext cx="215900" cy="292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3740" name="Oval 28">
            <a:extLst>
              <a:ext uri="{FF2B5EF4-FFF2-40B4-BE49-F238E27FC236}">
                <a16:creationId xmlns:a16="http://schemas.microsoft.com/office/drawing/2014/main" id="{F9076CB5-DD28-4B04-9480-5A943B7CB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447800"/>
            <a:ext cx="215900" cy="292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3741" name="Oval 29">
            <a:extLst>
              <a:ext uri="{FF2B5EF4-FFF2-40B4-BE49-F238E27FC236}">
                <a16:creationId xmlns:a16="http://schemas.microsoft.com/office/drawing/2014/main" id="{A6A991F3-4177-4ED6-A456-1485FCA51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622300"/>
            <a:ext cx="215900" cy="292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3742" name="Oval 30">
            <a:extLst>
              <a:ext uri="{FF2B5EF4-FFF2-40B4-BE49-F238E27FC236}">
                <a16:creationId xmlns:a16="http://schemas.microsoft.com/office/drawing/2014/main" id="{292A72F1-1F23-4314-A91C-C20A7F358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-76200"/>
            <a:ext cx="215900" cy="292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  <p:bldP spid="243720" grpId="0" animBg="1"/>
      <p:bldP spid="243726" grpId="0" animBg="1"/>
      <p:bldP spid="243734" grpId="0" animBg="1"/>
      <p:bldP spid="243735" grpId="0" animBg="1"/>
      <p:bldP spid="243736" grpId="0" animBg="1"/>
      <p:bldP spid="243737" grpId="0" animBg="1"/>
      <p:bldP spid="243738" grpId="0" animBg="1"/>
      <p:bldP spid="243739" grpId="0" animBg="1"/>
      <p:bldP spid="243740" grpId="0" animBg="1"/>
      <p:bldP spid="243741" grpId="0" animBg="1"/>
      <p:bldP spid="2437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AE9E43D-3EBC-4350-83F1-5A74D9AD6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147763"/>
          </a:xfrm>
          <a:noFill/>
        </p:spPr>
        <p:txBody>
          <a:bodyPr/>
          <a:lstStyle/>
          <a:p>
            <a:pPr eaLnBrk="1" hangingPunct="1"/>
            <a:r>
              <a:rPr lang="en-US" altLang="en-US" sz="4800"/>
              <a:t>Turbines</a:t>
            </a:r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7A74C37C-1D24-4503-9466-BDEF414D6F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572000" cy="4267200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/>
              <a:t>Expanding &amp; escaping steam from the boiler turns a turbine shaft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/>
              <a:t>Heat energy of the steam is converted to mechanical energy to generate electricity</a:t>
            </a:r>
          </a:p>
        </p:txBody>
      </p:sp>
      <p:graphicFrame>
        <p:nvGraphicFramePr>
          <p:cNvPr id="246788" name="Object 4">
            <a:extLst>
              <a:ext uri="{FF2B5EF4-FFF2-40B4-BE49-F238E27FC236}">
                <a16:creationId xmlns:a16="http://schemas.microsoft.com/office/drawing/2014/main" id="{88CE8C38-430E-4352-B08E-F456FED618D1}"/>
              </a:ext>
            </a:extLst>
          </p:cNvPr>
          <p:cNvGraphicFramePr>
            <a:graphicFrameLocks/>
          </p:cNvGraphicFramePr>
          <p:nvPr/>
        </p:nvGraphicFramePr>
        <p:xfrm>
          <a:off x="4572000" y="1600200"/>
          <a:ext cx="4200525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Clip" r:id="rId4" imgW="5219700" imgH="5037138" progId="MS_ClipArt_Gallery.2">
                  <p:embed/>
                </p:oleObj>
              </mc:Choice>
              <mc:Fallback>
                <p:oleObj name="Clip" r:id="rId4" imgW="5219700" imgH="5037138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00200"/>
                        <a:ext cx="4200525" cy="405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345552C-8562-4E25-89A5-8AE7325A2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16EF05"/>
                </a:solidFill>
              </a:rPr>
              <a:t>A Turbine in a Power Plant</a:t>
            </a:r>
          </a:p>
        </p:txBody>
      </p:sp>
      <p:pic>
        <p:nvPicPr>
          <p:cNvPr id="32771" name="Picture 3" descr="v3_slide0006_image008">
            <a:extLst>
              <a:ext uri="{FF2B5EF4-FFF2-40B4-BE49-F238E27FC236}">
                <a16:creationId xmlns:a16="http://schemas.microsoft.com/office/drawing/2014/main" id="{84465AC1-5F14-474F-B423-1DA0F96B1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2390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99EDC494-6365-45C3-B382-9CE508ADE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38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Turbine</a:t>
            </a:r>
          </a:p>
        </p:txBody>
      </p:sp>
      <p:sp>
        <p:nvSpPr>
          <p:cNvPr id="32773" name="Line 5">
            <a:extLst>
              <a:ext uri="{FF2B5EF4-FFF2-40B4-BE49-F238E27FC236}">
                <a16:creationId xmlns:a16="http://schemas.microsoft.com/office/drawing/2014/main" id="{C35A2DF9-18B6-460A-8325-28E2FACAA9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4724400"/>
            <a:ext cx="1066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2">
            <a:extLst>
              <a:ext uri="{FF2B5EF4-FFF2-40B4-BE49-F238E27FC236}">
                <a16:creationId xmlns:a16="http://schemas.microsoft.com/office/drawing/2014/main" id="{C1868B42-FD92-4198-8F76-2C667F609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47763"/>
          </a:xfrm>
          <a:noFill/>
        </p:spPr>
        <p:txBody>
          <a:bodyPr/>
          <a:lstStyle/>
          <a:p>
            <a:pPr eaLnBrk="1" hangingPunct="1"/>
            <a:r>
              <a:rPr lang="en-US" altLang="en-US" sz="4800"/>
              <a:t>Generators</a:t>
            </a:r>
          </a:p>
        </p:txBody>
      </p:sp>
      <p:sp>
        <p:nvSpPr>
          <p:cNvPr id="176169" name="Rectangle 41">
            <a:extLst>
              <a:ext uri="{FF2B5EF4-FFF2-40B4-BE49-F238E27FC236}">
                <a16:creationId xmlns:a16="http://schemas.microsoft.com/office/drawing/2014/main" id="{49B297A7-C683-40D5-9E6D-2540A7BAB7A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419600" cy="3581400"/>
          </a:xfrm>
          <a:noFill/>
        </p:spPr>
        <p:txBody>
          <a:bodyPr/>
          <a:lstStyle/>
          <a:p>
            <a:pPr marL="457200" indent="-457200" eaLnBrk="1" hangingPunct="1"/>
            <a:r>
              <a:rPr lang="en-US" altLang="en-US" sz="2800"/>
              <a:t>A Shaft from a turbine is attached to an electromagnet</a:t>
            </a:r>
          </a:p>
          <a:p>
            <a:pPr marL="457200" indent="-457200" eaLnBrk="1" hangingPunct="1">
              <a:buFontTx/>
              <a:buNone/>
            </a:pPr>
            <a:endParaRPr lang="en-US" altLang="en-US" sz="2800"/>
          </a:p>
          <a:p>
            <a:pPr marL="457200" indent="-457200" eaLnBrk="1" hangingPunct="1"/>
            <a:r>
              <a:rPr lang="en-US" altLang="en-US" sz="2800"/>
              <a:t>Rotating the magnet produces electric current in nearby wires</a:t>
            </a:r>
          </a:p>
        </p:txBody>
      </p:sp>
      <p:grpSp>
        <p:nvGrpSpPr>
          <p:cNvPr id="33796" name="Group 2">
            <a:extLst>
              <a:ext uri="{FF2B5EF4-FFF2-40B4-BE49-F238E27FC236}">
                <a16:creationId xmlns:a16="http://schemas.microsoft.com/office/drawing/2014/main" id="{85061AED-14AA-4D34-B30B-0AD52A9144E6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219200"/>
            <a:ext cx="3886200" cy="4911725"/>
            <a:chOff x="2544" y="1089"/>
            <a:chExt cx="2448" cy="3094"/>
          </a:xfrm>
        </p:grpSpPr>
        <p:grpSp>
          <p:nvGrpSpPr>
            <p:cNvPr id="33800" name="Group 35">
              <a:extLst>
                <a:ext uri="{FF2B5EF4-FFF2-40B4-BE49-F238E27FC236}">
                  <a16:creationId xmlns:a16="http://schemas.microsoft.com/office/drawing/2014/main" id="{2C180EBB-B399-4173-9DAB-085E67A3F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0" y="1876"/>
              <a:ext cx="1870" cy="1336"/>
              <a:chOff x="2830" y="1876"/>
              <a:chExt cx="1870" cy="1336"/>
            </a:xfrm>
          </p:grpSpPr>
          <p:sp>
            <p:nvSpPr>
              <p:cNvPr id="33833" name="Rectangle 40">
                <a:extLst>
                  <a:ext uri="{FF2B5EF4-FFF2-40B4-BE49-F238E27FC236}">
                    <a16:creationId xmlns:a16="http://schemas.microsoft.com/office/drawing/2014/main" id="{31B048D0-8D14-4D1A-BFCC-6EEBA7764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6" y="1876"/>
                <a:ext cx="472" cy="1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834" name="Rectangle 39">
                <a:extLst>
                  <a:ext uri="{FF2B5EF4-FFF2-40B4-BE49-F238E27FC236}">
                    <a16:creationId xmlns:a16="http://schemas.microsoft.com/office/drawing/2014/main" id="{F91F465D-E554-41AC-A348-F538F3C5C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2001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7" rIns="92075" bIns="46037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800" b="1">
                    <a:latin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33835" name="Rectangle 38">
                <a:extLst>
                  <a:ext uri="{FF2B5EF4-FFF2-40B4-BE49-F238E27FC236}">
                    <a16:creationId xmlns:a16="http://schemas.microsoft.com/office/drawing/2014/main" id="{C1C0671D-EF8C-43A4-8EFA-D9CE56EF1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296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7" rIns="92075" bIns="46037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800" b="1">
                    <a:latin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33836" name="Freeform 37">
                <a:extLst>
                  <a:ext uri="{FF2B5EF4-FFF2-40B4-BE49-F238E27FC236}">
                    <a16:creationId xmlns:a16="http://schemas.microsoft.com/office/drawing/2014/main" id="{30F5B281-D6E1-4263-8C9F-4F948DA06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0" y="2193"/>
                <a:ext cx="671" cy="963"/>
              </a:xfrm>
              <a:custGeom>
                <a:avLst/>
                <a:gdLst>
                  <a:gd name="T0" fmla="*/ 621 w 671"/>
                  <a:gd name="T1" fmla="*/ 962 h 963"/>
                  <a:gd name="T2" fmla="*/ 656 w 671"/>
                  <a:gd name="T3" fmla="*/ 829 h 963"/>
                  <a:gd name="T4" fmla="*/ 634 w 671"/>
                  <a:gd name="T5" fmla="*/ 821 h 963"/>
                  <a:gd name="T6" fmla="*/ 608 w 671"/>
                  <a:gd name="T7" fmla="*/ 811 h 963"/>
                  <a:gd name="T8" fmla="*/ 585 w 671"/>
                  <a:gd name="T9" fmla="*/ 801 h 963"/>
                  <a:gd name="T10" fmla="*/ 561 w 671"/>
                  <a:gd name="T11" fmla="*/ 790 h 963"/>
                  <a:gd name="T12" fmla="*/ 537 w 671"/>
                  <a:gd name="T13" fmla="*/ 778 h 963"/>
                  <a:gd name="T14" fmla="*/ 515 w 671"/>
                  <a:gd name="T15" fmla="*/ 764 h 963"/>
                  <a:gd name="T16" fmla="*/ 497 w 671"/>
                  <a:gd name="T17" fmla="*/ 752 h 963"/>
                  <a:gd name="T18" fmla="*/ 476 w 671"/>
                  <a:gd name="T19" fmla="*/ 738 h 963"/>
                  <a:gd name="T20" fmla="*/ 456 w 671"/>
                  <a:gd name="T21" fmla="*/ 723 h 963"/>
                  <a:gd name="T22" fmla="*/ 440 w 671"/>
                  <a:gd name="T23" fmla="*/ 711 h 963"/>
                  <a:gd name="T24" fmla="*/ 417 w 671"/>
                  <a:gd name="T25" fmla="*/ 692 h 963"/>
                  <a:gd name="T26" fmla="*/ 390 w 671"/>
                  <a:gd name="T27" fmla="*/ 668 h 963"/>
                  <a:gd name="T28" fmla="*/ 365 w 671"/>
                  <a:gd name="T29" fmla="*/ 644 h 963"/>
                  <a:gd name="T30" fmla="*/ 342 w 671"/>
                  <a:gd name="T31" fmla="*/ 617 h 963"/>
                  <a:gd name="T32" fmla="*/ 321 w 671"/>
                  <a:gd name="T33" fmla="*/ 590 h 963"/>
                  <a:gd name="T34" fmla="*/ 298 w 671"/>
                  <a:gd name="T35" fmla="*/ 557 h 963"/>
                  <a:gd name="T36" fmla="*/ 278 w 671"/>
                  <a:gd name="T37" fmla="*/ 525 h 963"/>
                  <a:gd name="T38" fmla="*/ 258 w 671"/>
                  <a:gd name="T39" fmla="*/ 489 h 963"/>
                  <a:gd name="T40" fmla="*/ 242 w 671"/>
                  <a:gd name="T41" fmla="*/ 456 h 963"/>
                  <a:gd name="T42" fmla="*/ 228 w 671"/>
                  <a:gd name="T43" fmla="*/ 423 h 963"/>
                  <a:gd name="T44" fmla="*/ 216 w 671"/>
                  <a:gd name="T45" fmla="*/ 391 h 963"/>
                  <a:gd name="T46" fmla="*/ 206 w 671"/>
                  <a:gd name="T47" fmla="*/ 356 h 963"/>
                  <a:gd name="T48" fmla="*/ 196 w 671"/>
                  <a:gd name="T49" fmla="*/ 318 h 963"/>
                  <a:gd name="T50" fmla="*/ 189 w 671"/>
                  <a:gd name="T51" fmla="*/ 279 h 963"/>
                  <a:gd name="T52" fmla="*/ 184 w 671"/>
                  <a:gd name="T53" fmla="*/ 239 h 963"/>
                  <a:gd name="T54" fmla="*/ 181 w 671"/>
                  <a:gd name="T55" fmla="*/ 197 h 963"/>
                  <a:gd name="T56" fmla="*/ 181 w 671"/>
                  <a:gd name="T57" fmla="*/ 157 h 963"/>
                  <a:gd name="T58" fmla="*/ 119 w 671"/>
                  <a:gd name="T59" fmla="*/ 0 h 963"/>
                  <a:gd name="T60" fmla="*/ 44 w 671"/>
                  <a:gd name="T61" fmla="*/ 157 h 963"/>
                  <a:gd name="T62" fmla="*/ 45 w 671"/>
                  <a:gd name="T63" fmla="*/ 204 h 963"/>
                  <a:gd name="T64" fmla="*/ 48 w 671"/>
                  <a:gd name="T65" fmla="*/ 249 h 963"/>
                  <a:gd name="T66" fmla="*/ 53 w 671"/>
                  <a:gd name="T67" fmla="*/ 288 h 963"/>
                  <a:gd name="T68" fmla="*/ 59 w 671"/>
                  <a:gd name="T69" fmla="*/ 327 h 963"/>
                  <a:gd name="T70" fmla="*/ 67 w 671"/>
                  <a:gd name="T71" fmla="*/ 364 h 963"/>
                  <a:gd name="T72" fmla="*/ 78 w 671"/>
                  <a:gd name="T73" fmla="*/ 407 h 963"/>
                  <a:gd name="T74" fmla="*/ 90 w 671"/>
                  <a:gd name="T75" fmla="*/ 442 h 963"/>
                  <a:gd name="T76" fmla="*/ 105 w 671"/>
                  <a:gd name="T77" fmla="*/ 482 h 963"/>
                  <a:gd name="T78" fmla="*/ 120 w 671"/>
                  <a:gd name="T79" fmla="*/ 518 h 963"/>
                  <a:gd name="T80" fmla="*/ 138 w 671"/>
                  <a:gd name="T81" fmla="*/ 555 h 963"/>
                  <a:gd name="T82" fmla="*/ 157 w 671"/>
                  <a:gd name="T83" fmla="*/ 590 h 963"/>
                  <a:gd name="T84" fmla="*/ 176 w 671"/>
                  <a:gd name="T85" fmla="*/ 622 h 963"/>
                  <a:gd name="T86" fmla="*/ 198 w 671"/>
                  <a:gd name="T87" fmla="*/ 655 h 963"/>
                  <a:gd name="T88" fmla="*/ 221 w 671"/>
                  <a:gd name="T89" fmla="*/ 686 h 963"/>
                  <a:gd name="T90" fmla="*/ 246 w 671"/>
                  <a:gd name="T91" fmla="*/ 715 h 963"/>
                  <a:gd name="T92" fmla="*/ 269 w 671"/>
                  <a:gd name="T93" fmla="*/ 741 h 963"/>
                  <a:gd name="T94" fmla="*/ 297 w 671"/>
                  <a:gd name="T95" fmla="*/ 769 h 963"/>
                  <a:gd name="T96" fmla="*/ 323 w 671"/>
                  <a:gd name="T97" fmla="*/ 793 h 963"/>
                  <a:gd name="T98" fmla="*/ 353 w 671"/>
                  <a:gd name="T99" fmla="*/ 817 h 963"/>
                  <a:gd name="T100" fmla="*/ 381 w 671"/>
                  <a:gd name="T101" fmla="*/ 840 h 963"/>
                  <a:gd name="T102" fmla="*/ 410 w 671"/>
                  <a:gd name="T103" fmla="*/ 862 h 963"/>
                  <a:gd name="T104" fmla="*/ 434 w 671"/>
                  <a:gd name="T105" fmla="*/ 877 h 963"/>
                  <a:gd name="T106" fmla="*/ 450 w 671"/>
                  <a:gd name="T107" fmla="*/ 889 h 963"/>
                  <a:gd name="T108" fmla="*/ 465 w 671"/>
                  <a:gd name="T109" fmla="*/ 897 h 963"/>
                  <a:gd name="T110" fmla="*/ 485 w 671"/>
                  <a:gd name="T111" fmla="*/ 905 h 963"/>
                  <a:gd name="T112" fmla="*/ 502 w 671"/>
                  <a:gd name="T113" fmla="*/ 914 h 963"/>
                  <a:gd name="T114" fmla="*/ 521 w 671"/>
                  <a:gd name="T115" fmla="*/ 925 h 963"/>
                  <a:gd name="T116" fmla="*/ 542 w 671"/>
                  <a:gd name="T117" fmla="*/ 935 h 963"/>
                  <a:gd name="T118" fmla="*/ 559 w 671"/>
                  <a:gd name="T119" fmla="*/ 942 h 963"/>
                  <a:gd name="T120" fmla="*/ 579 w 671"/>
                  <a:gd name="T121" fmla="*/ 950 h 963"/>
                  <a:gd name="T122" fmla="*/ 597 w 671"/>
                  <a:gd name="T123" fmla="*/ 956 h 9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71" h="963">
                    <a:moveTo>
                      <a:pt x="606" y="959"/>
                    </a:moveTo>
                    <a:lnTo>
                      <a:pt x="621" y="962"/>
                    </a:lnTo>
                    <a:lnTo>
                      <a:pt x="670" y="835"/>
                    </a:lnTo>
                    <a:lnTo>
                      <a:pt x="656" y="829"/>
                    </a:lnTo>
                    <a:lnTo>
                      <a:pt x="645" y="825"/>
                    </a:lnTo>
                    <a:lnTo>
                      <a:pt x="634" y="821"/>
                    </a:lnTo>
                    <a:lnTo>
                      <a:pt x="621" y="816"/>
                    </a:lnTo>
                    <a:lnTo>
                      <a:pt x="608" y="811"/>
                    </a:lnTo>
                    <a:lnTo>
                      <a:pt x="595" y="806"/>
                    </a:lnTo>
                    <a:lnTo>
                      <a:pt x="585" y="801"/>
                    </a:lnTo>
                    <a:lnTo>
                      <a:pt x="572" y="795"/>
                    </a:lnTo>
                    <a:lnTo>
                      <a:pt x="561" y="790"/>
                    </a:lnTo>
                    <a:lnTo>
                      <a:pt x="548" y="783"/>
                    </a:lnTo>
                    <a:lnTo>
                      <a:pt x="537" y="778"/>
                    </a:lnTo>
                    <a:lnTo>
                      <a:pt x="526" y="771"/>
                    </a:lnTo>
                    <a:lnTo>
                      <a:pt x="515" y="764"/>
                    </a:lnTo>
                    <a:lnTo>
                      <a:pt x="505" y="758"/>
                    </a:lnTo>
                    <a:lnTo>
                      <a:pt x="497" y="752"/>
                    </a:lnTo>
                    <a:lnTo>
                      <a:pt x="486" y="746"/>
                    </a:lnTo>
                    <a:lnTo>
                      <a:pt x="476" y="738"/>
                    </a:lnTo>
                    <a:lnTo>
                      <a:pt x="465" y="730"/>
                    </a:lnTo>
                    <a:lnTo>
                      <a:pt x="456" y="723"/>
                    </a:lnTo>
                    <a:lnTo>
                      <a:pt x="448" y="718"/>
                    </a:lnTo>
                    <a:lnTo>
                      <a:pt x="440" y="711"/>
                    </a:lnTo>
                    <a:lnTo>
                      <a:pt x="428" y="702"/>
                    </a:lnTo>
                    <a:lnTo>
                      <a:pt x="417" y="692"/>
                    </a:lnTo>
                    <a:lnTo>
                      <a:pt x="403" y="680"/>
                    </a:lnTo>
                    <a:lnTo>
                      <a:pt x="390" y="668"/>
                    </a:lnTo>
                    <a:lnTo>
                      <a:pt x="377" y="656"/>
                    </a:lnTo>
                    <a:lnTo>
                      <a:pt x="365" y="644"/>
                    </a:lnTo>
                    <a:lnTo>
                      <a:pt x="353" y="629"/>
                    </a:lnTo>
                    <a:lnTo>
                      <a:pt x="342" y="617"/>
                    </a:lnTo>
                    <a:lnTo>
                      <a:pt x="332" y="604"/>
                    </a:lnTo>
                    <a:lnTo>
                      <a:pt x="321" y="590"/>
                    </a:lnTo>
                    <a:lnTo>
                      <a:pt x="310" y="574"/>
                    </a:lnTo>
                    <a:lnTo>
                      <a:pt x="298" y="557"/>
                    </a:lnTo>
                    <a:lnTo>
                      <a:pt x="289" y="542"/>
                    </a:lnTo>
                    <a:lnTo>
                      <a:pt x="278" y="525"/>
                    </a:lnTo>
                    <a:lnTo>
                      <a:pt x="267" y="507"/>
                    </a:lnTo>
                    <a:lnTo>
                      <a:pt x="258" y="489"/>
                    </a:lnTo>
                    <a:lnTo>
                      <a:pt x="250" y="472"/>
                    </a:lnTo>
                    <a:lnTo>
                      <a:pt x="242" y="456"/>
                    </a:lnTo>
                    <a:lnTo>
                      <a:pt x="236" y="441"/>
                    </a:lnTo>
                    <a:lnTo>
                      <a:pt x="228" y="423"/>
                    </a:lnTo>
                    <a:lnTo>
                      <a:pt x="222" y="408"/>
                    </a:lnTo>
                    <a:lnTo>
                      <a:pt x="216" y="391"/>
                    </a:lnTo>
                    <a:lnTo>
                      <a:pt x="210" y="372"/>
                    </a:lnTo>
                    <a:lnTo>
                      <a:pt x="206" y="356"/>
                    </a:lnTo>
                    <a:lnTo>
                      <a:pt x="201" y="337"/>
                    </a:lnTo>
                    <a:lnTo>
                      <a:pt x="196" y="318"/>
                    </a:lnTo>
                    <a:lnTo>
                      <a:pt x="192" y="299"/>
                    </a:lnTo>
                    <a:lnTo>
                      <a:pt x="189" y="279"/>
                    </a:lnTo>
                    <a:lnTo>
                      <a:pt x="185" y="258"/>
                    </a:lnTo>
                    <a:lnTo>
                      <a:pt x="184" y="239"/>
                    </a:lnTo>
                    <a:lnTo>
                      <a:pt x="182" y="220"/>
                    </a:lnTo>
                    <a:lnTo>
                      <a:pt x="181" y="197"/>
                    </a:lnTo>
                    <a:lnTo>
                      <a:pt x="181" y="180"/>
                    </a:lnTo>
                    <a:lnTo>
                      <a:pt x="181" y="157"/>
                    </a:lnTo>
                    <a:lnTo>
                      <a:pt x="228" y="157"/>
                    </a:lnTo>
                    <a:lnTo>
                      <a:pt x="119" y="0"/>
                    </a:lnTo>
                    <a:lnTo>
                      <a:pt x="0" y="157"/>
                    </a:lnTo>
                    <a:lnTo>
                      <a:pt x="44" y="157"/>
                    </a:lnTo>
                    <a:lnTo>
                      <a:pt x="44" y="181"/>
                    </a:lnTo>
                    <a:lnTo>
                      <a:pt x="45" y="204"/>
                    </a:lnTo>
                    <a:lnTo>
                      <a:pt x="47" y="228"/>
                    </a:lnTo>
                    <a:lnTo>
                      <a:pt x="48" y="249"/>
                    </a:lnTo>
                    <a:lnTo>
                      <a:pt x="50" y="269"/>
                    </a:lnTo>
                    <a:lnTo>
                      <a:pt x="53" y="288"/>
                    </a:lnTo>
                    <a:lnTo>
                      <a:pt x="56" y="308"/>
                    </a:lnTo>
                    <a:lnTo>
                      <a:pt x="59" y="327"/>
                    </a:lnTo>
                    <a:lnTo>
                      <a:pt x="63" y="344"/>
                    </a:lnTo>
                    <a:lnTo>
                      <a:pt x="67" y="364"/>
                    </a:lnTo>
                    <a:lnTo>
                      <a:pt x="73" y="388"/>
                    </a:lnTo>
                    <a:lnTo>
                      <a:pt x="78" y="407"/>
                    </a:lnTo>
                    <a:lnTo>
                      <a:pt x="84" y="424"/>
                    </a:lnTo>
                    <a:lnTo>
                      <a:pt x="90" y="442"/>
                    </a:lnTo>
                    <a:lnTo>
                      <a:pt x="97" y="463"/>
                    </a:lnTo>
                    <a:lnTo>
                      <a:pt x="105" y="482"/>
                    </a:lnTo>
                    <a:lnTo>
                      <a:pt x="112" y="500"/>
                    </a:lnTo>
                    <a:lnTo>
                      <a:pt x="120" y="518"/>
                    </a:lnTo>
                    <a:lnTo>
                      <a:pt x="129" y="538"/>
                    </a:lnTo>
                    <a:lnTo>
                      <a:pt x="138" y="555"/>
                    </a:lnTo>
                    <a:lnTo>
                      <a:pt x="147" y="573"/>
                    </a:lnTo>
                    <a:lnTo>
                      <a:pt x="157" y="590"/>
                    </a:lnTo>
                    <a:lnTo>
                      <a:pt x="166" y="606"/>
                    </a:lnTo>
                    <a:lnTo>
                      <a:pt x="176" y="622"/>
                    </a:lnTo>
                    <a:lnTo>
                      <a:pt x="186" y="637"/>
                    </a:lnTo>
                    <a:lnTo>
                      <a:pt x="198" y="655"/>
                    </a:lnTo>
                    <a:lnTo>
                      <a:pt x="209" y="671"/>
                    </a:lnTo>
                    <a:lnTo>
                      <a:pt x="221" y="686"/>
                    </a:lnTo>
                    <a:lnTo>
                      <a:pt x="234" y="701"/>
                    </a:lnTo>
                    <a:lnTo>
                      <a:pt x="246" y="715"/>
                    </a:lnTo>
                    <a:lnTo>
                      <a:pt x="258" y="729"/>
                    </a:lnTo>
                    <a:lnTo>
                      <a:pt x="269" y="741"/>
                    </a:lnTo>
                    <a:lnTo>
                      <a:pt x="283" y="756"/>
                    </a:lnTo>
                    <a:lnTo>
                      <a:pt x="297" y="769"/>
                    </a:lnTo>
                    <a:lnTo>
                      <a:pt x="309" y="781"/>
                    </a:lnTo>
                    <a:lnTo>
                      <a:pt x="323" y="793"/>
                    </a:lnTo>
                    <a:lnTo>
                      <a:pt x="337" y="804"/>
                    </a:lnTo>
                    <a:lnTo>
                      <a:pt x="353" y="817"/>
                    </a:lnTo>
                    <a:lnTo>
                      <a:pt x="368" y="829"/>
                    </a:lnTo>
                    <a:lnTo>
                      <a:pt x="381" y="840"/>
                    </a:lnTo>
                    <a:lnTo>
                      <a:pt x="397" y="852"/>
                    </a:lnTo>
                    <a:lnTo>
                      <a:pt x="410" y="862"/>
                    </a:lnTo>
                    <a:lnTo>
                      <a:pt x="424" y="871"/>
                    </a:lnTo>
                    <a:lnTo>
                      <a:pt x="434" y="877"/>
                    </a:lnTo>
                    <a:lnTo>
                      <a:pt x="442" y="884"/>
                    </a:lnTo>
                    <a:lnTo>
                      <a:pt x="450" y="889"/>
                    </a:lnTo>
                    <a:lnTo>
                      <a:pt x="458" y="892"/>
                    </a:lnTo>
                    <a:lnTo>
                      <a:pt x="465" y="897"/>
                    </a:lnTo>
                    <a:lnTo>
                      <a:pt x="475" y="901"/>
                    </a:lnTo>
                    <a:lnTo>
                      <a:pt x="485" y="905"/>
                    </a:lnTo>
                    <a:lnTo>
                      <a:pt x="494" y="910"/>
                    </a:lnTo>
                    <a:lnTo>
                      <a:pt x="502" y="914"/>
                    </a:lnTo>
                    <a:lnTo>
                      <a:pt x="511" y="920"/>
                    </a:lnTo>
                    <a:lnTo>
                      <a:pt x="521" y="925"/>
                    </a:lnTo>
                    <a:lnTo>
                      <a:pt x="532" y="929"/>
                    </a:lnTo>
                    <a:lnTo>
                      <a:pt x="542" y="935"/>
                    </a:lnTo>
                    <a:lnTo>
                      <a:pt x="551" y="938"/>
                    </a:lnTo>
                    <a:lnTo>
                      <a:pt x="559" y="942"/>
                    </a:lnTo>
                    <a:lnTo>
                      <a:pt x="569" y="946"/>
                    </a:lnTo>
                    <a:lnTo>
                      <a:pt x="579" y="950"/>
                    </a:lnTo>
                    <a:lnTo>
                      <a:pt x="589" y="953"/>
                    </a:lnTo>
                    <a:lnTo>
                      <a:pt x="597" y="956"/>
                    </a:lnTo>
                    <a:lnTo>
                      <a:pt x="606" y="959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7" name="Freeform 36">
                <a:extLst>
                  <a:ext uri="{FF2B5EF4-FFF2-40B4-BE49-F238E27FC236}">
                    <a16:creationId xmlns:a16="http://schemas.microsoft.com/office/drawing/2014/main" id="{54287E41-739B-4A1E-A06A-A0DE5C9AF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1900"/>
                <a:ext cx="672" cy="964"/>
              </a:xfrm>
              <a:custGeom>
                <a:avLst/>
                <a:gdLst>
                  <a:gd name="T0" fmla="*/ 50 w 672"/>
                  <a:gd name="T1" fmla="*/ 0 h 964"/>
                  <a:gd name="T2" fmla="*/ 15 w 672"/>
                  <a:gd name="T3" fmla="*/ 133 h 964"/>
                  <a:gd name="T4" fmla="*/ 36 w 672"/>
                  <a:gd name="T5" fmla="*/ 141 h 964"/>
                  <a:gd name="T6" fmla="*/ 62 w 672"/>
                  <a:gd name="T7" fmla="*/ 151 h 964"/>
                  <a:gd name="T8" fmla="*/ 85 w 672"/>
                  <a:gd name="T9" fmla="*/ 161 h 964"/>
                  <a:gd name="T10" fmla="*/ 110 w 672"/>
                  <a:gd name="T11" fmla="*/ 172 h 964"/>
                  <a:gd name="T12" fmla="*/ 133 w 672"/>
                  <a:gd name="T13" fmla="*/ 184 h 964"/>
                  <a:gd name="T14" fmla="*/ 156 w 672"/>
                  <a:gd name="T15" fmla="*/ 198 h 964"/>
                  <a:gd name="T16" fmla="*/ 173 w 672"/>
                  <a:gd name="T17" fmla="*/ 210 h 964"/>
                  <a:gd name="T18" fmla="*/ 194 w 672"/>
                  <a:gd name="T19" fmla="*/ 224 h 964"/>
                  <a:gd name="T20" fmla="*/ 214 w 672"/>
                  <a:gd name="T21" fmla="*/ 239 h 964"/>
                  <a:gd name="T22" fmla="*/ 231 w 672"/>
                  <a:gd name="T23" fmla="*/ 251 h 964"/>
                  <a:gd name="T24" fmla="*/ 253 w 672"/>
                  <a:gd name="T25" fmla="*/ 271 h 964"/>
                  <a:gd name="T26" fmla="*/ 280 w 672"/>
                  <a:gd name="T27" fmla="*/ 294 h 964"/>
                  <a:gd name="T28" fmla="*/ 305 w 672"/>
                  <a:gd name="T29" fmla="*/ 318 h 964"/>
                  <a:gd name="T30" fmla="*/ 328 w 672"/>
                  <a:gd name="T31" fmla="*/ 345 h 964"/>
                  <a:gd name="T32" fmla="*/ 349 w 672"/>
                  <a:gd name="T33" fmla="*/ 372 h 964"/>
                  <a:gd name="T34" fmla="*/ 372 w 672"/>
                  <a:gd name="T35" fmla="*/ 405 h 964"/>
                  <a:gd name="T36" fmla="*/ 393 w 672"/>
                  <a:gd name="T37" fmla="*/ 437 h 964"/>
                  <a:gd name="T38" fmla="*/ 412 w 672"/>
                  <a:gd name="T39" fmla="*/ 473 h 964"/>
                  <a:gd name="T40" fmla="*/ 428 w 672"/>
                  <a:gd name="T41" fmla="*/ 506 h 964"/>
                  <a:gd name="T42" fmla="*/ 442 w 672"/>
                  <a:gd name="T43" fmla="*/ 539 h 964"/>
                  <a:gd name="T44" fmla="*/ 454 w 672"/>
                  <a:gd name="T45" fmla="*/ 572 h 964"/>
                  <a:gd name="T46" fmla="*/ 464 w 672"/>
                  <a:gd name="T47" fmla="*/ 606 h 964"/>
                  <a:gd name="T48" fmla="*/ 474 w 672"/>
                  <a:gd name="T49" fmla="*/ 645 h 964"/>
                  <a:gd name="T50" fmla="*/ 482 w 672"/>
                  <a:gd name="T51" fmla="*/ 683 h 964"/>
                  <a:gd name="T52" fmla="*/ 487 w 672"/>
                  <a:gd name="T53" fmla="*/ 723 h 964"/>
                  <a:gd name="T54" fmla="*/ 489 w 672"/>
                  <a:gd name="T55" fmla="*/ 765 h 964"/>
                  <a:gd name="T56" fmla="*/ 489 w 672"/>
                  <a:gd name="T57" fmla="*/ 805 h 964"/>
                  <a:gd name="T58" fmla="*/ 551 w 672"/>
                  <a:gd name="T59" fmla="*/ 963 h 964"/>
                  <a:gd name="T60" fmla="*/ 626 w 672"/>
                  <a:gd name="T61" fmla="*/ 805 h 964"/>
                  <a:gd name="T62" fmla="*/ 625 w 672"/>
                  <a:gd name="T63" fmla="*/ 758 h 964"/>
                  <a:gd name="T64" fmla="*/ 622 w 672"/>
                  <a:gd name="T65" fmla="*/ 714 h 964"/>
                  <a:gd name="T66" fmla="*/ 618 w 672"/>
                  <a:gd name="T67" fmla="*/ 674 h 964"/>
                  <a:gd name="T68" fmla="*/ 611 w 672"/>
                  <a:gd name="T69" fmla="*/ 636 h 964"/>
                  <a:gd name="T70" fmla="*/ 603 w 672"/>
                  <a:gd name="T71" fmla="*/ 598 h 964"/>
                  <a:gd name="T72" fmla="*/ 593 w 672"/>
                  <a:gd name="T73" fmla="*/ 556 h 964"/>
                  <a:gd name="T74" fmla="*/ 581 w 672"/>
                  <a:gd name="T75" fmla="*/ 520 h 964"/>
                  <a:gd name="T76" fmla="*/ 566 w 672"/>
                  <a:gd name="T77" fmla="*/ 480 h 964"/>
                  <a:gd name="T78" fmla="*/ 550 w 672"/>
                  <a:gd name="T79" fmla="*/ 445 h 964"/>
                  <a:gd name="T80" fmla="*/ 532 w 672"/>
                  <a:gd name="T81" fmla="*/ 407 h 964"/>
                  <a:gd name="T82" fmla="*/ 514 w 672"/>
                  <a:gd name="T83" fmla="*/ 372 h 964"/>
                  <a:gd name="T84" fmla="*/ 494 w 672"/>
                  <a:gd name="T85" fmla="*/ 340 h 964"/>
                  <a:gd name="T86" fmla="*/ 472 w 672"/>
                  <a:gd name="T87" fmla="*/ 307 h 964"/>
                  <a:gd name="T88" fmla="*/ 449 w 672"/>
                  <a:gd name="T89" fmla="*/ 276 h 964"/>
                  <a:gd name="T90" fmla="*/ 425 w 672"/>
                  <a:gd name="T91" fmla="*/ 247 h 964"/>
                  <a:gd name="T92" fmla="*/ 402 w 672"/>
                  <a:gd name="T93" fmla="*/ 222 h 964"/>
                  <a:gd name="T94" fmla="*/ 373 w 672"/>
                  <a:gd name="T95" fmla="*/ 193 h 964"/>
                  <a:gd name="T96" fmla="*/ 347 w 672"/>
                  <a:gd name="T97" fmla="*/ 170 h 964"/>
                  <a:gd name="T98" fmla="*/ 318 w 672"/>
                  <a:gd name="T99" fmla="*/ 145 h 964"/>
                  <a:gd name="T100" fmla="*/ 289 w 672"/>
                  <a:gd name="T101" fmla="*/ 123 h 964"/>
                  <a:gd name="T102" fmla="*/ 260 w 672"/>
                  <a:gd name="T103" fmla="*/ 101 h 964"/>
                  <a:gd name="T104" fmla="*/ 236 w 672"/>
                  <a:gd name="T105" fmla="*/ 85 h 964"/>
                  <a:gd name="T106" fmla="*/ 220 w 672"/>
                  <a:gd name="T107" fmla="*/ 74 h 964"/>
                  <a:gd name="T108" fmla="*/ 205 w 672"/>
                  <a:gd name="T109" fmla="*/ 66 h 964"/>
                  <a:gd name="T110" fmla="*/ 185 w 672"/>
                  <a:gd name="T111" fmla="*/ 57 h 964"/>
                  <a:gd name="T112" fmla="*/ 168 w 672"/>
                  <a:gd name="T113" fmla="*/ 48 h 964"/>
                  <a:gd name="T114" fmla="*/ 149 w 672"/>
                  <a:gd name="T115" fmla="*/ 38 h 964"/>
                  <a:gd name="T116" fmla="*/ 128 w 672"/>
                  <a:gd name="T117" fmla="*/ 28 h 964"/>
                  <a:gd name="T118" fmla="*/ 111 w 672"/>
                  <a:gd name="T119" fmla="*/ 20 h 964"/>
                  <a:gd name="T120" fmla="*/ 91 w 672"/>
                  <a:gd name="T121" fmla="*/ 12 h 964"/>
                  <a:gd name="T122" fmla="*/ 73 w 672"/>
                  <a:gd name="T123" fmla="*/ 7 h 96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72" h="964">
                    <a:moveTo>
                      <a:pt x="64" y="3"/>
                    </a:moveTo>
                    <a:lnTo>
                      <a:pt x="50" y="0"/>
                    </a:lnTo>
                    <a:lnTo>
                      <a:pt x="0" y="128"/>
                    </a:lnTo>
                    <a:lnTo>
                      <a:pt x="15" y="133"/>
                    </a:lnTo>
                    <a:lnTo>
                      <a:pt x="26" y="137"/>
                    </a:lnTo>
                    <a:lnTo>
                      <a:pt x="36" y="141"/>
                    </a:lnTo>
                    <a:lnTo>
                      <a:pt x="50" y="146"/>
                    </a:lnTo>
                    <a:lnTo>
                      <a:pt x="62" y="151"/>
                    </a:lnTo>
                    <a:lnTo>
                      <a:pt x="75" y="156"/>
                    </a:lnTo>
                    <a:lnTo>
                      <a:pt x="85" y="161"/>
                    </a:lnTo>
                    <a:lnTo>
                      <a:pt x="99" y="167"/>
                    </a:lnTo>
                    <a:lnTo>
                      <a:pt x="110" y="172"/>
                    </a:lnTo>
                    <a:lnTo>
                      <a:pt x="122" y="179"/>
                    </a:lnTo>
                    <a:lnTo>
                      <a:pt x="133" y="184"/>
                    </a:lnTo>
                    <a:lnTo>
                      <a:pt x="145" y="191"/>
                    </a:lnTo>
                    <a:lnTo>
                      <a:pt x="156" y="198"/>
                    </a:lnTo>
                    <a:lnTo>
                      <a:pt x="165" y="204"/>
                    </a:lnTo>
                    <a:lnTo>
                      <a:pt x="173" y="210"/>
                    </a:lnTo>
                    <a:lnTo>
                      <a:pt x="184" y="217"/>
                    </a:lnTo>
                    <a:lnTo>
                      <a:pt x="194" y="224"/>
                    </a:lnTo>
                    <a:lnTo>
                      <a:pt x="205" y="232"/>
                    </a:lnTo>
                    <a:lnTo>
                      <a:pt x="214" y="239"/>
                    </a:lnTo>
                    <a:lnTo>
                      <a:pt x="222" y="244"/>
                    </a:lnTo>
                    <a:lnTo>
                      <a:pt x="231" y="251"/>
                    </a:lnTo>
                    <a:lnTo>
                      <a:pt x="242" y="260"/>
                    </a:lnTo>
                    <a:lnTo>
                      <a:pt x="253" y="271"/>
                    </a:lnTo>
                    <a:lnTo>
                      <a:pt x="267" y="282"/>
                    </a:lnTo>
                    <a:lnTo>
                      <a:pt x="280" y="294"/>
                    </a:lnTo>
                    <a:lnTo>
                      <a:pt x="294" y="306"/>
                    </a:lnTo>
                    <a:lnTo>
                      <a:pt x="305" y="318"/>
                    </a:lnTo>
                    <a:lnTo>
                      <a:pt x="318" y="334"/>
                    </a:lnTo>
                    <a:lnTo>
                      <a:pt x="328" y="345"/>
                    </a:lnTo>
                    <a:lnTo>
                      <a:pt x="338" y="359"/>
                    </a:lnTo>
                    <a:lnTo>
                      <a:pt x="349" y="372"/>
                    </a:lnTo>
                    <a:lnTo>
                      <a:pt x="361" y="388"/>
                    </a:lnTo>
                    <a:lnTo>
                      <a:pt x="372" y="405"/>
                    </a:lnTo>
                    <a:lnTo>
                      <a:pt x="382" y="420"/>
                    </a:lnTo>
                    <a:lnTo>
                      <a:pt x="393" y="437"/>
                    </a:lnTo>
                    <a:lnTo>
                      <a:pt x="403" y="455"/>
                    </a:lnTo>
                    <a:lnTo>
                      <a:pt x="412" y="473"/>
                    </a:lnTo>
                    <a:lnTo>
                      <a:pt x="420" y="490"/>
                    </a:lnTo>
                    <a:lnTo>
                      <a:pt x="428" y="506"/>
                    </a:lnTo>
                    <a:lnTo>
                      <a:pt x="435" y="521"/>
                    </a:lnTo>
                    <a:lnTo>
                      <a:pt x="442" y="539"/>
                    </a:lnTo>
                    <a:lnTo>
                      <a:pt x="448" y="555"/>
                    </a:lnTo>
                    <a:lnTo>
                      <a:pt x="454" y="572"/>
                    </a:lnTo>
                    <a:lnTo>
                      <a:pt x="460" y="590"/>
                    </a:lnTo>
                    <a:lnTo>
                      <a:pt x="464" y="606"/>
                    </a:lnTo>
                    <a:lnTo>
                      <a:pt x="469" y="625"/>
                    </a:lnTo>
                    <a:lnTo>
                      <a:pt x="474" y="645"/>
                    </a:lnTo>
                    <a:lnTo>
                      <a:pt x="478" y="663"/>
                    </a:lnTo>
                    <a:lnTo>
                      <a:pt x="482" y="683"/>
                    </a:lnTo>
                    <a:lnTo>
                      <a:pt x="485" y="704"/>
                    </a:lnTo>
                    <a:lnTo>
                      <a:pt x="487" y="723"/>
                    </a:lnTo>
                    <a:lnTo>
                      <a:pt x="488" y="742"/>
                    </a:lnTo>
                    <a:lnTo>
                      <a:pt x="489" y="765"/>
                    </a:lnTo>
                    <a:lnTo>
                      <a:pt x="489" y="783"/>
                    </a:lnTo>
                    <a:lnTo>
                      <a:pt x="489" y="805"/>
                    </a:lnTo>
                    <a:lnTo>
                      <a:pt x="442" y="805"/>
                    </a:lnTo>
                    <a:lnTo>
                      <a:pt x="551" y="963"/>
                    </a:lnTo>
                    <a:lnTo>
                      <a:pt x="671" y="805"/>
                    </a:lnTo>
                    <a:lnTo>
                      <a:pt x="626" y="805"/>
                    </a:lnTo>
                    <a:lnTo>
                      <a:pt x="626" y="781"/>
                    </a:lnTo>
                    <a:lnTo>
                      <a:pt x="625" y="758"/>
                    </a:lnTo>
                    <a:lnTo>
                      <a:pt x="624" y="735"/>
                    </a:lnTo>
                    <a:lnTo>
                      <a:pt x="622" y="714"/>
                    </a:lnTo>
                    <a:lnTo>
                      <a:pt x="620" y="693"/>
                    </a:lnTo>
                    <a:lnTo>
                      <a:pt x="618" y="674"/>
                    </a:lnTo>
                    <a:lnTo>
                      <a:pt x="614" y="654"/>
                    </a:lnTo>
                    <a:lnTo>
                      <a:pt x="611" y="636"/>
                    </a:lnTo>
                    <a:lnTo>
                      <a:pt x="608" y="618"/>
                    </a:lnTo>
                    <a:lnTo>
                      <a:pt x="603" y="598"/>
                    </a:lnTo>
                    <a:lnTo>
                      <a:pt x="598" y="574"/>
                    </a:lnTo>
                    <a:lnTo>
                      <a:pt x="593" y="556"/>
                    </a:lnTo>
                    <a:lnTo>
                      <a:pt x="587" y="538"/>
                    </a:lnTo>
                    <a:lnTo>
                      <a:pt x="581" y="520"/>
                    </a:lnTo>
                    <a:lnTo>
                      <a:pt x="573" y="499"/>
                    </a:lnTo>
                    <a:lnTo>
                      <a:pt x="566" y="480"/>
                    </a:lnTo>
                    <a:lnTo>
                      <a:pt x="558" y="462"/>
                    </a:lnTo>
                    <a:lnTo>
                      <a:pt x="550" y="445"/>
                    </a:lnTo>
                    <a:lnTo>
                      <a:pt x="541" y="424"/>
                    </a:lnTo>
                    <a:lnTo>
                      <a:pt x="532" y="407"/>
                    </a:lnTo>
                    <a:lnTo>
                      <a:pt x="524" y="389"/>
                    </a:lnTo>
                    <a:lnTo>
                      <a:pt x="514" y="372"/>
                    </a:lnTo>
                    <a:lnTo>
                      <a:pt x="504" y="357"/>
                    </a:lnTo>
                    <a:lnTo>
                      <a:pt x="494" y="340"/>
                    </a:lnTo>
                    <a:lnTo>
                      <a:pt x="484" y="325"/>
                    </a:lnTo>
                    <a:lnTo>
                      <a:pt x="472" y="307"/>
                    </a:lnTo>
                    <a:lnTo>
                      <a:pt x="461" y="292"/>
                    </a:lnTo>
                    <a:lnTo>
                      <a:pt x="449" y="276"/>
                    </a:lnTo>
                    <a:lnTo>
                      <a:pt x="436" y="261"/>
                    </a:lnTo>
                    <a:lnTo>
                      <a:pt x="425" y="247"/>
                    </a:lnTo>
                    <a:lnTo>
                      <a:pt x="413" y="234"/>
                    </a:lnTo>
                    <a:lnTo>
                      <a:pt x="402" y="222"/>
                    </a:lnTo>
                    <a:lnTo>
                      <a:pt x="387" y="207"/>
                    </a:lnTo>
                    <a:lnTo>
                      <a:pt x="373" y="193"/>
                    </a:lnTo>
                    <a:lnTo>
                      <a:pt x="362" y="181"/>
                    </a:lnTo>
                    <a:lnTo>
                      <a:pt x="347" y="170"/>
                    </a:lnTo>
                    <a:lnTo>
                      <a:pt x="333" y="158"/>
                    </a:lnTo>
                    <a:lnTo>
                      <a:pt x="318" y="145"/>
                    </a:lnTo>
                    <a:lnTo>
                      <a:pt x="303" y="133"/>
                    </a:lnTo>
                    <a:lnTo>
                      <a:pt x="289" y="123"/>
                    </a:lnTo>
                    <a:lnTo>
                      <a:pt x="273" y="110"/>
                    </a:lnTo>
                    <a:lnTo>
                      <a:pt x="260" y="101"/>
                    </a:lnTo>
                    <a:lnTo>
                      <a:pt x="246" y="91"/>
                    </a:lnTo>
                    <a:lnTo>
                      <a:pt x="236" y="85"/>
                    </a:lnTo>
                    <a:lnTo>
                      <a:pt x="228" y="79"/>
                    </a:lnTo>
                    <a:lnTo>
                      <a:pt x="220" y="74"/>
                    </a:lnTo>
                    <a:lnTo>
                      <a:pt x="213" y="70"/>
                    </a:lnTo>
                    <a:lnTo>
                      <a:pt x="205" y="66"/>
                    </a:lnTo>
                    <a:lnTo>
                      <a:pt x="195" y="61"/>
                    </a:lnTo>
                    <a:lnTo>
                      <a:pt x="185" y="57"/>
                    </a:lnTo>
                    <a:lnTo>
                      <a:pt x="176" y="52"/>
                    </a:lnTo>
                    <a:lnTo>
                      <a:pt x="168" y="48"/>
                    </a:lnTo>
                    <a:lnTo>
                      <a:pt x="159" y="43"/>
                    </a:lnTo>
                    <a:lnTo>
                      <a:pt x="149" y="38"/>
                    </a:lnTo>
                    <a:lnTo>
                      <a:pt x="139" y="33"/>
                    </a:lnTo>
                    <a:lnTo>
                      <a:pt x="128" y="28"/>
                    </a:lnTo>
                    <a:lnTo>
                      <a:pt x="120" y="24"/>
                    </a:lnTo>
                    <a:lnTo>
                      <a:pt x="111" y="20"/>
                    </a:lnTo>
                    <a:lnTo>
                      <a:pt x="101" y="17"/>
                    </a:lnTo>
                    <a:lnTo>
                      <a:pt x="91" y="12"/>
                    </a:lnTo>
                    <a:lnTo>
                      <a:pt x="81" y="9"/>
                    </a:lnTo>
                    <a:lnTo>
                      <a:pt x="73" y="7"/>
                    </a:lnTo>
                    <a:lnTo>
                      <a:pt x="64" y="3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01" name="Group 23">
              <a:extLst>
                <a:ext uri="{FF2B5EF4-FFF2-40B4-BE49-F238E27FC236}">
                  <a16:creationId xmlns:a16="http://schemas.microsoft.com/office/drawing/2014/main" id="{0889141A-3593-4646-A177-2A74BFD7D3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089"/>
              <a:ext cx="1440" cy="635"/>
              <a:chOff x="3024" y="1089"/>
              <a:chExt cx="1440" cy="635"/>
            </a:xfrm>
          </p:grpSpPr>
          <p:grpSp>
            <p:nvGrpSpPr>
              <p:cNvPr id="33822" name="Group 25">
                <a:extLst>
                  <a:ext uri="{FF2B5EF4-FFF2-40B4-BE49-F238E27FC236}">
                    <a16:creationId xmlns:a16="http://schemas.microsoft.com/office/drawing/2014/main" id="{67BD956D-5F1A-485E-8FE4-FF65A71A70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1152"/>
                <a:ext cx="1440" cy="572"/>
                <a:chOff x="3024" y="1152"/>
                <a:chExt cx="1440" cy="572"/>
              </a:xfrm>
            </p:grpSpPr>
            <p:sp>
              <p:nvSpPr>
                <p:cNvPr id="33824" name="Oval 34">
                  <a:extLst>
                    <a:ext uri="{FF2B5EF4-FFF2-40B4-BE49-F238E27FC236}">
                      <a16:creationId xmlns:a16="http://schemas.microsoft.com/office/drawing/2014/main" id="{54E896D6-921E-4E67-81AF-490105DB54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12" y="1348"/>
                  <a:ext cx="232" cy="37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25" name="Oval 33">
                  <a:extLst>
                    <a:ext uri="{FF2B5EF4-FFF2-40B4-BE49-F238E27FC236}">
                      <a16:creationId xmlns:a16="http://schemas.microsoft.com/office/drawing/2014/main" id="{15E5E7E4-3AD2-45C7-930E-8CDEFE53BC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6" y="1348"/>
                  <a:ext cx="232" cy="37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26" name="Oval 32">
                  <a:extLst>
                    <a:ext uri="{FF2B5EF4-FFF2-40B4-BE49-F238E27FC236}">
                      <a16:creationId xmlns:a16="http://schemas.microsoft.com/office/drawing/2014/main" id="{47C3CB3C-3E2B-41B9-874C-DBCA6DD152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0" y="1348"/>
                  <a:ext cx="232" cy="37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27" name="Oval 31">
                  <a:extLst>
                    <a:ext uri="{FF2B5EF4-FFF2-40B4-BE49-F238E27FC236}">
                      <a16:creationId xmlns:a16="http://schemas.microsoft.com/office/drawing/2014/main" id="{FD83F14C-B022-4FB2-97B7-1D889EC48C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4" y="1348"/>
                  <a:ext cx="232" cy="37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28" name="Line 30">
                  <a:extLst>
                    <a:ext uri="{FF2B5EF4-FFF2-40B4-BE49-F238E27FC236}">
                      <a16:creationId xmlns:a16="http://schemas.microsoft.com/office/drawing/2014/main" id="{184905A6-A481-499A-AC2B-A39303A2D5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0" y="1536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9" name="Line 29">
                  <a:extLst>
                    <a:ext uri="{FF2B5EF4-FFF2-40B4-BE49-F238E27FC236}">
                      <a16:creationId xmlns:a16="http://schemas.microsoft.com/office/drawing/2014/main" id="{ACDCDF28-0F81-4724-863F-88178B3A58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64" y="1152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3830" name="Group 26">
                  <a:extLst>
                    <a:ext uri="{FF2B5EF4-FFF2-40B4-BE49-F238E27FC236}">
                      <a16:creationId xmlns:a16="http://schemas.microsoft.com/office/drawing/2014/main" id="{03180AA6-BDAB-4000-87D7-89E317F695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1152"/>
                  <a:ext cx="384" cy="384"/>
                  <a:chOff x="3024" y="1152"/>
                  <a:chExt cx="384" cy="384"/>
                </a:xfrm>
              </p:grpSpPr>
              <p:sp>
                <p:nvSpPr>
                  <p:cNvPr id="33831" name="Line 28">
                    <a:extLst>
                      <a:ext uri="{FF2B5EF4-FFF2-40B4-BE49-F238E27FC236}">
                        <a16:creationId xmlns:a16="http://schemas.microsoft.com/office/drawing/2014/main" id="{60B54266-1425-4409-BE7E-E09607B72A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24" y="1536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32" name="Line 27">
                    <a:extLst>
                      <a:ext uri="{FF2B5EF4-FFF2-40B4-BE49-F238E27FC236}">
                        <a16:creationId xmlns:a16="http://schemas.microsoft.com/office/drawing/2014/main" id="{8E8D4018-BA6D-4508-8930-1EEEE383EC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24" y="1152"/>
                    <a:ext cx="0" cy="38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3823" name="Rectangle 24">
                <a:extLst>
                  <a:ext uri="{FF2B5EF4-FFF2-40B4-BE49-F238E27FC236}">
                    <a16:creationId xmlns:a16="http://schemas.microsoft.com/office/drawing/2014/main" id="{AAB0540F-5222-4C0C-8214-287D5F834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0" y="1089"/>
                <a:ext cx="8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7" rIns="92075" bIns="46037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800" b="1">
                    <a:latin typeface="Times New Roman" panose="02020603050405020304" pitchFamily="18" charset="0"/>
                  </a:rPr>
                  <a:t>Coil of wire</a:t>
                </a:r>
              </a:p>
            </p:txBody>
          </p:sp>
        </p:grpSp>
        <p:grpSp>
          <p:nvGrpSpPr>
            <p:cNvPr id="33802" name="Group 13">
              <a:extLst>
                <a:ext uri="{FF2B5EF4-FFF2-40B4-BE49-F238E27FC236}">
                  <a16:creationId xmlns:a16="http://schemas.microsoft.com/office/drawing/2014/main" id="{19EE001E-C07A-4F38-80BB-7F4D0294F2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9" y="2832"/>
              <a:ext cx="883" cy="1156"/>
              <a:chOff x="4109" y="2832"/>
              <a:chExt cx="883" cy="1156"/>
            </a:xfrm>
          </p:grpSpPr>
          <p:sp>
            <p:nvSpPr>
              <p:cNvPr id="33813" name="Oval 22">
                <a:extLst>
                  <a:ext uri="{FF2B5EF4-FFF2-40B4-BE49-F238E27FC236}">
                    <a16:creationId xmlns:a16="http://schemas.microsoft.com/office/drawing/2014/main" id="{8D006075-A640-4008-A5AA-60D41685E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80000">
                <a:off x="4391" y="3037"/>
                <a:ext cx="200" cy="29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814" name="Oval 21">
                <a:extLst>
                  <a:ext uri="{FF2B5EF4-FFF2-40B4-BE49-F238E27FC236}">
                    <a16:creationId xmlns:a16="http://schemas.microsoft.com/office/drawing/2014/main" id="{E69406B1-6219-443D-A1B1-CD25D87E2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80000">
                <a:off x="4332" y="3139"/>
                <a:ext cx="201" cy="2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815" name="Oval 20">
                <a:extLst>
                  <a:ext uri="{FF2B5EF4-FFF2-40B4-BE49-F238E27FC236}">
                    <a16:creationId xmlns:a16="http://schemas.microsoft.com/office/drawing/2014/main" id="{E0A8BBFC-C820-4B8F-B4BA-8789FE01C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80000">
                <a:off x="4273" y="3240"/>
                <a:ext cx="201" cy="29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816" name="Oval 19">
                <a:extLst>
                  <a:ext uri="{FF2B5EF4-FFF2-40B4-BE49-F238E27FC236}">
                    <a16:creationId xmlns:a16="http://schemas.microsoft.com/office/drawing/2014/main" id="{DA9CDB2D-0088-4A38-91B1-EE0CD4DB1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80000">
                <a:off x="4215" y="3342"/>
                <a:ext cx="201" cy="2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817" name="Line 18">
                <a:extLst>
                  <a:ext uri="{FF2B5EF4-FFF2-40B4-BE49-F238E27FC236}">
                    <a16:creationId xmlns:a16="http://schemas.microsoft.com/office/drawing/2014/main" id="{F75BE0E7-A95E-419C-8AC9-9013C0FFF9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09" y="3575"/>
                <a:ext cx="157" cy="2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8" name="Line 17">
                <a:extLst>
                  <a:ext uri="{FF2B5EF4-FFF2-40B4-BE49-F238E27FC236}">
                    <a16:creationId xmlns:a16="http://schemas.microsoft.com/office/drawing/2014/main" id="{E900FE06-34C1-4204-B06F-0CBE37EE1E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9" y="3845"/>
                <a:ext cx="295" cy="1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819" name="Group 14">
                <a:extLst>
                  <a:ext uri="{FF2B5EF4-FFF2-40B4-BE49-F238E27FC236}">
                    <a16:creationId xmlns:a16="http://schemas.microsoft.com/office/drawing/2014/main" id="{BACB100B-3999-4E97-A975-8C975712C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40" y="2832"/>
                <a:ext cx="452" cy="270"/>
                <a:chOff x="4540" y="2832"/>
                <a:chExt cx="452" cy="270"/>
              </a:xfrm>
            </p:grpSpPr>
            <p:sp>
              <p:nvSpPr>
                <p:cNvPr id="33820" name="Line 16">
                  <a:extLst>
                    <a:ext uri="{FF2B5EF4-FFF2-40B4-BE49-F238E27FC236}">
                      <a16:creationId xmlns:a16="http://schemas.microsoft.com/office/drawing/2014/main" id="{9EF72D68-5DDC-45C1-A4BB-9E3ACEAF84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40" y="2832"/>
                  <a:ext cx="157" cy="27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1" name="Line 15">
                  <a:extLst>
                    <a:ext uri="{FF2B5EF4-FFF2-40B4-BE49-F238E27FC236}">
                      <a16:creationId xmlns:a16="http://schemas.microsoft.com/office/drawing/2014/main" id="{2CE5C078-5FFA-4DA2-BA1A-93B148B46B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97" y="2832"/>
                  <a:ext cx="295" cy="14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803" name="Group 3">
              <a:extLst>
                <a:ext uri="{FF2B5EF4-FFF2-40B4-BE49-F238E27FC236}">
                  <a16:creationId xmlns:a16="http://schemas.microsoft.com/office/drawing/2014/main" id="{015C1724-026C-4C15-806F-B47BE5C9A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3002"/>
              <a:ext cx="898" cy="1181"/>
              <a:chOff x="2544" y="3002"/>
              <a:chExt cx="898" cy="1181"/>
            </a:xfrm>
          </p:grpSpPr>
          <p:sp>
            <p:nvSpPr>
              <p:cNvPr id="33804" name="Oval 12">
                <a:extLst>
                  <a:ext uri="{FF2B5EF4-FFF2-40B4-BE49-F238E27FC236}">
                    <a16:creationId xmlns:a16="http://schemas.microsoft.com/office/drawing/2014/main" id="{5AB1A80E-7283-4C40-9B92-FECA4B8AF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500000">
                <a:off x="3120" y="3492"/>
                <a:ext cx="200" cy="29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805" name="Oval 11">
                <a:extLst>
                  <a:ext uri="{FF2B5EF4-FFF2-40B4-BE49-F238E27FC236}">
                    <a16:creationId xmlns:a16="http://schemas.microsoft.com/office/drawing/2014/main" id="{7A9F2884-2987-49B4-9A0E-6928B3AD7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500000">
                <a:off x="3056" y="3394"/>
                <a:ext cx="201" cy="2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806" name="Oval 10">
                <a:extLst>
                  <a:ext uri="{FF2B5EF4-FFF2-40B4-BE49-F238E27FC236}">
                    <a16:creationId xmlns:a16="http://schemas.microsoft.com/office/drawing/2014/main" id="{AE8E0575-75DE-4254-85BA-55A35587F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500000">
                <a:off x="2993" y="3295"/>
                <a:ext cx="201" cy="29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807" name="Oval 9">
                <a:extLst>
                  <a:ext uri="{FF2B5EF4-FFF2-40B4-BE49-F238E27FC236}">
                    <a16:creationId xmlns:a16="http://schemas.microsoft.com/office/drawing/2014/main" id="{185263F8-4E21-42D6-AE3E-CFDF5DA01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500000">
                <a:off x="2929" y="3199"/>
                <a:ext cx="201" cy="2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808" name="Line 8">
                <a:extLst>
                  <a:ext uri="{FF2B5EF4-FFF2-40B4-BE49-F238E27FC236}">
                    <a16:creationId xmlns:a16="http://schemas.microsoft.com/office/drawing/2014/main" id="{72F83173-F0C6-47C1-959A-041E0ED61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06" y="3002"/>
                <a:ext cx="169" cy="2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9" name="Line 7">
                <a:extLst>
                  <a:ext uri="{FF2B5EF4-FFF2-40B4-BE49-F238E27FC236}">
                    <a16:creationId xmlns:a16="http://schemas.microsoft.com/office/drawing/2014/main" id="{1FA72559-236F-4F73-82BD-7E9CB4A6A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4" y="3002"/>
                <a:ext cx="262" cy="19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810" name="Group 4">
                <a:extLst>
                  <a:ext uri="{FF2B5EF4-FFF2-40B4-BE49-F238E27FC236}">
                    <a16:creationId xmlns:a16="http://schemas.microsoft.com/office/drawing/2014/main" id="{02A2FED2-ECF3-4947-A281-F094B94B9D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1" y="3723"/>
                <a:ext cx="261" cy="460"/>
                <a:chOff x="3181" y="3723"/>
                <a:chExt cx="261" cy="460"/>
              </a:xfrm>
            </p:grpSpPr>
            <p:sp>
              <p:nvSpPr>
                <p:cNvPr id="33811" name="Line 6">
                  <a:extLst>
                    <a:ext uri="{FF2B5EF4-FFF2-40B4-BE49-F238E27FC236}">
                      <a16:creationId xmlns:a16="http://schemas.microsoft.com/office/drawing/2014/main" id="{32FAB156-CB2D-4C6D-990F-459A34E1A2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2" y="3723"/>
                  <a:ext cx="170" cy="2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2" name="Line 5">
                  <a:extLst>
                    <a:ext uri="{FF2B5EF4-FFF2-40B4-BE49-F238E27FC236}">
                      <a16:creationId xmlns:a16="http://schemas.microsoft.com/office/drawing/2014/main" id="{017B9DC3-4B73-4E59-A170-25A2EBA003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81" y="3985"/>
                  <a:ext cx="261" cy="19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6171" name="WordArt 43">
            <a:extLst>
              <a:ext uri="{FF2B5EF4-FFF2-40B4-BE49-F238E27FC236}">
                <a16:creationId xmlns:a16="http://schemas.microsoft.com/office/drawing/2014/main" id="{C8CE2587-AC0E-4DDD-BE20-74738C11B9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29400" y="1676400"/>
            <a:ext cx="228600" cy="479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76172" name="WordArt 44">
            <a:extLst>
              <a:ext uri="{FF2B5EF4-FFF2-40B4-BE49-F238E27FC236}">
                <a16:creationId xmlns:a16="http://schemas.microsoft.com/office/drawing/2014/main" id="{1A74DFE9-2789-40A0-B136-0F3B0F9F4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96200" y="4495800"/>
            <a:ext cx="228600" cy="479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76173" name="WordArt 45">
            <a:extLst>
              <a:ext uri="{FF2B5EF4-FFF2-40B4-BE49-F238E27FC236}">
                <a16:creationId xmlns:a16="http://schemas.microsoft.com/office/drawing/2014/main" id="{152BC63D-641E-40DC-B76B-294BA42DE3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2600" y="4800600"/>
            <a:ext cx="228600" cy="479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6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FB3CE9D-8455-445A-9E82-83D7CF530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47763"/>
          </a:xfrm>
          <a:noFill/>
        </p:spPr>
        <p:txBody>
          <a:bodyPr/>
          <a:lstStyle/>
          <a:p>
            <a:pPr eaLnBrk="1" hangingPunct="1"/>
            <a:r>
              <a:rPr lang="en-US" altLang="en-US" sz="4800"/>
              <a:t>Generators</a:t>
            </a:r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B599277B-24C1-40FC-A543-E34FC4C0C2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4191000" cy="3505200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800"/>
              <a:t>The Magnet rotates 60 times each second as the north pole and south pole pass by the coils of wire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800">
                <a:solidFill>
                  <a:schemeClr val="accent2"/>
                </a:solidFill>
              </a:rPr>
              <a:t>Alternating Current</a:t>
            </a:r>
            <a:r>
              <a:rPr lang="en-US" altLang="en-US" sz="2800"/>
              <a:t> is produced at 60 hertz</a:t>
            </a:r>
          </a:p>
        </p:txBody>
      </p:sp>
      <p:grpSp>
        <p:nvGrpSpPr>
          <p:cNvPr id="34820" name="Group 4">
            <a:extLst>
              <a:ext uri="{FF2B5EF4-FFF2-40B4-BE49-F238E27FC236}">
                <a16:creationId xmlns:a16="http://schemas.microsoft.com/office/drawing/2014/main" id="{498A9963-8076-48E1-9958-3A32C76673E9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219200"/>
            <a:ext cx="3886200" cy="4911725"/>
            <a:chOff x="2544" y="1089"/>
            <a:chExt cx="2448" cy="3094"/>
          </a:xfrm>
        </p:grpSpPr>
        <p:grpSp>
          <p:nvGrpSpPr>
            <p:cNvPr id="34821" name="Group 5">
              <a:extLst>
                <a:ext uri="{FF2B5EF4-FFF2-40B4-BE49-F238E27FC236}">
                  <a16:creationId xmlns:a16="http://schemas.microsoft.com/office/drawing/2014/main" id="{6DEFB49E-FC93-45A1-90E1-49764C2ACD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0" y="1876"/>
              <a:ext cx="1870" cy="1336"/>
              <a:chOff x="2830" y="1876"/>
              <a:chExt cx="1870" cy="1336"/>
            </a:xfrm>
          </p:grpSpPr>
          <p:sp>
            <p:nvSpPr>
              <p:cNvPr id="34854" name="Rectangle 6">
                <a:extLst>
                  <a:ext uri="{FF2B5EF4-FFF2-40B4-BE49-F238E27FC236}">
                    <a16:creationId xmlns:a16="http://schemas.microsoft.com/office/drawing/2014/main" id="{E1643A72-0499-4B11-8CE2-7FCC88C5E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6" y="1876"/>
                <a:ext cx="472" cy="1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55" name="Rectangle 7">
                <a:extLst>
                  <a:ext uri="{FF2B5EF4-FFF2-40B4-BE49-F238E27FC236}">
                    <a16:creationId xmlns:a16="http://schemas.microsoft.com/office/drawing/2014/main" id="{EC22F21B-FB2D-421B-9022-52E0FC7C3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2001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7" rIns="92075" bIns="46037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800" b="1">
                    <a:latin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34856" name="Rectangle 8">
                <a:extLst>
                  <a:ext uri="{FF2B5EF4-FFF2-40B4-BE49-F238E27FC236}">
                    <a16:creationId xmlns:a16="http://schemas.microsoft.com/office/drawing/2014/main" id="{90CEB1C8-B26D-47DA-889F-81EC0DE6A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296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7" rIns="92075" bIns="46037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800" b="1">
                    <a:latin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34857" name="Freeform 9">
                <a:extLst>
                  <a:ext uri="{FF2B5EF4-FFF2-40B4-BE49-F238E27FC236}">
                    <a16:creationId xmlns:a16="http://schemas.microsoft.com/office/drawing/2014/main" id="{A390191A-72BF-492D-8F33-DD256C571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0" y="2193"/>
                <a:ext cx="671" cy="963"/>
              </a:xfrm>
              <a:custGeom>
                <a:avLst/>
                <a:gdLst>
                  <a:gd name="T0" fmla="*/ 621 w 671"/>
                  <a:gd name="T1" fmla="*/ 962 h 963"/>
                  <a:gd name="T2" fmla="*/ 656 w 671"/>
                  <a:gd name="T3" fmla="*/ 829 h 963"/>
                  <a:gd name="T4" fmla="*/ 634 w 671"/>
                  <a:gd name="T5" fmla="*/ 821 h 963"/>
                  <a:gd name="T6" fmla="*/ 608 w 671"/>
                  <a:gd name="T7" fmla="*/ 811 h 963"/>
                  <a:gd name="T8" fmla="*/ 585 w 671"/>
                  <a:gd name="T9" fmla="*/ 801 h 963"/>
                  <a:gd name="T10" fmla="*/ 561 w 671"/>
                  <a:gd name="T11" fmla="*/ 790 h 963"/>
                  <a:gd name="T12" fmla="*/ 537 w 671"/>
                  <a:gd name="T13" fmla="*/ 778 h 963"/>
                  <a:gd name="T14" fmla="*/ 515 w 671"/>
                  <a:gd name="T15" fmla="*/ 764 h 963"/>
                  <a:gd name="T16" fmla="*/ 497 w 671"/>
                  <a:gd name="T17" fmla="*/ 752 h 963"/>
                  <a:gd name="T18" fmla="*/ 476 w 671"/>
                  <a:gd name="T19" fmla="*/ 738 h 963"/>
                  <a:gd name="T20" fmla="*/ 456 w 671"/>
                  <a:gd name="T21" fmla="*/ 723 h 963"/>
                  <a:gd name="T22" fmla="*/ 440 w 671"/>
                  <a:gd name="T23" fmla="*/ 711 h 963"/>
                  <a:gd name="T24" fmla="*/ 417 w 671"/>
                  <a:gd name="T25" fmla="*/ 692 h 963"/>
                  <a:gd name="T26" fmla="*/ 390 w 671"/>
                  <a:gd name="T27" fmla="*/ 668 h 963"/>
                  <a:gd name="T28" fmla="*/ 365 w 671"/>
                  <a:gd name="T29" fmla="*/ 644 h 963"/>
                  <a:gd name="T30" fmla="*/ 342 w 671"/>
                  <a:gd name="T31" fmla="*/ 617 h 963"/>
                  <a:gd name="T32" fmla="*/ 321 w 671"/>
                  <a:gd name="T33" fmla="*/ 590 h 963"/>
                  <a:gd name="T34" fmla="*/ 298 w 671"/>
                  <a:gd name="T35" fmla="*/ 557 h 963"/>
                  <a:gd name="T36" fmla="*/ 278 w 671"/>
                  <a:gd name="T37" fmla="*/ 525 h 963"/>
                  <a:gd name="T38" fmla="*/ 258 w 671"/>
                  <a:gd name="T39" fmla="*/ 489 h 963"/>
                  <a:gd name="T40" fmla="*/ 242 w 671"/>
                  <a:gd name="T41" fmla="*/ 456 h 963"/>
                  <a:gd name="T42" fmla="*/ 228 w 671"/>
                  <a:gd name="T43" fmla="*/ 423 h 963"/>
                  <a:gd name="T44" fmla="*/ 216 w 671"/>
                  <a:gd name="T45" fmla="*/ 391 h 963"/>
                  <a:gd name="T46" fmla="*/ 206 w 671"/>
                  <a:gd name="T47" fmla="*/ 356 h 963"/>
                  <a:gd name="T48" fmla="*/ 196 w 671"/>
                  <a:gd name="T49" fmla="*/ 318 h 963"/>
                  <a:gd name="T50" fmla="*/ 189 w 671"/>
                  <a:gd name="T51" fmla="*/ 279 h 963"/>
                  <a:gd name="T52" fmla="*/ 184 w 671"/>
                  <a:gd name="T53" fmla="*/ 239 h 963"/>
                  <a:gd name="T54" fmla="*/ 181 w 671"/>
                  <a:gd name="T55" fmla="*/ 197 h 963"/>
                  <a:gd name="T56" fmla="*/ 181 w 671"/>
                  <a:gd name="T57" fmla="*/ 157 h 963"/>
                  <a:gd name="T58" fmla="*/ 119 w 671"/>
                  <a:gd name="T59" fmla="*/ 0 h 963"/>
                  <a:gd name="T60" fmla="*/ 44 w 671"/>
                  <a:gd name="T61" fmla="*/ 157 h 963"/>
                  <a:gd name="T62" fmla="*/ 45 w 671"/>
                  <a:gd name="T63" fmla="*/ 204 h 963"/>
                  <a:gd name="T64" fmla="*/ 48 w 671"/>
                  <a:gd name="T65" fmla="*/ 249 h 963"/>
                  <a:gd name="T66" fmla="*/ 53 w 671"/>
                  <a:gd name="T67" fmla="*/ 288 h 963"/>
                  <a:gd name="T68" fmla="*/ 59 w 671"/>
                  <a:gd name="T69" fmla="*/ 327 h 963"/>
                  <a:gd name="T70" fmla="*/ 67 w 671"/>
                  <a:gd name="T71" fmla="*/ 364 h 963"/>
                  <a:gd name="T72" fmla="*/ 78 w 671"/>
                  <a:gd name="T73" fmla="*/ 407 h 963"/>
                  <a:gd name="T74" fmla="*/ 90 w 671"/>
                  <a:gd name="T75" fmla="*/ 442 h 963"/>
                  <a:gd name="T76" fmla="*/ 105 w 671"/>
                  <a:gd name="T77" fmla="*/ 482 h 963"/>
                  <a:gd name="T78" fmla="*/ 120 w 671"/>
                  <a:gd name="T79" fmla="*/ 518 h 963"/>
                  <a:gd name="T80" fmla="*/ 138 w 671"/>
                  <a:gd name="T81" fmla="*/ 555 h 963"/>
                  <a:gd name="T82" fmla="*/ 157 w 671"/>
                  <a:gd name="T83" fmla="*/ 590 h 963"/>
                  <a:gd name="T84" fmla="*/ 176 w 671"/>
                  <a:gd name="T85" fmla="*/ 622 h 963"/>
                  <a:gd name="T86" fmla="*/ 198 w 671"/>
                  <a:gd name="T87" fmla="*/ 655 h 963"/>
                  <a:gd name="T88" fmla="*/ 221 w 671"/>
                  <a:gd name="T89" fmla="*/ 686 h 963"/>
                  <a:gd name="T90" fmla="*/ 246 w 671"/>
                  <a:gd name="T91" fmla="*/ 715 h 963"/>
                  <a:gd name="T92" fmla="*/ 269 w 671"/>
                  <a:gd name="T93" fmla="*/ 741 h 963"/>
                  <a:gd name="T94" fmla="*/ 297 w 671"/>
                  <a:gd name="T95" fmla="*/ 769 h 963"/>
                  <a:gd name="T96" fmla="*/ 323 w 671"/>
                  <a:gd name="T97" fmla="*/ 793 h 963"/>
                  <a:gd name="T98" fmla="*/ 353 w 671"/>
                  <a:gd name="T99" fmla="*/ 817 h 963"/>
                  <a:gd name="T100" fmla="*/ 381 w 671"/>
                  <a:gd name="T101" fmla="*/ 840 h 963"/>
                  <a:gd name="T102" fmla="*/ 410 w 671"/>
                  <a:gd name="T103" fmla="*/ 862 h 963"/>
                  <a:gd name="T104" fmla="*/ 434 w 671"/>
                  <a:gd name="T105" fmla="*/ 877 h 963"/>
                  <a:gd name="T106" fmla="*/ 450 w 671"/>
                  <a:gd name="T107" fmla="*/ 889 h 963"/>
                  <a:gd name="T108" fmla="*/ 465 w 671"/>
                  <a:gd name="T109" fmla="*/ 897 h 963"/>
                  <a:gd name="T110" fmla="*/ 485 w 671"/>
                  <a:gd name="T111" fmla="*/ 905 h 963"/>
                  <a:gd name="T112" fmla="*/ 502 w 671"/>
                  <a:gd name="T113" fmla="*/ 914 h 963"/>
                  <a:gd name="T114" fmla="*/ 521 w 671"/>
                  <a:gd name="T115" fmla="*/ 925 h 963"/>
                  <a:gd name="T116" fmla="*/ 542 w 671"/>
                  <a:gd name="T117" fmla="*/ 935 h 963"/>
                  <a:gd name="T118" fmla="*/ 559 w 671"/>
                  <a:gd name="T119" fmla="*/ 942 h 963"/>
                  <a:gd name="T120" fmla="*/ 579 w 671"/>
                  <a:gd name="T121" fmla="*/ 950 h 963"/>
                  <a:gd name="T122" fmla="*/ 597 w 671"/>
                  <a:gd name="T123" fmla="*/ 956 h 9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71" h="963">
                    <a:moveTo>
                      <a:pt x="606" y="959"/>
                    </a:moveTo>
                    <a:lnTo>
                      <a:pt x="621" y="962"/>
                    </a:lnTo>
                    <a:lnTo>
                      <a:pt x="670" y="835"/>
                    </a:lnTo>
                    <a:lnTo>
                      <a:pt x="656" y="829"/>
                    </a:lnTo>
                    <a:lnTo>
                      <a:pt x="645" y="825"/>
                    </a:lnTo>
                    <a:lnTo>
                      <a:pt x="634" y="821"/>
                    </a:lnTo>
                    <a:lnTo>
                      <a:pt x="621" y="816"/>
                    </a:lnTo>
                    <a:lnTo>
                      <a:pt x="608" y="811"/>
                    </a:lnTo>
                    <a:lnTo>
                      <a:pt x="595" y="806"/>
                    </a:lnTo>
                    <a:lnTo>
                      <a:pt x="585" y="801"/>
                    </a:lnTo>
                    <a:lnTo>
                      <a:pt x="572" y="795"/>
                    </a:lnTo>
                    <a:lnTo>
                      <a:pt x="561" y="790"/>
                    </a:lnTo>
                    <a:lnTo>
                      <a:pt x="548" y="783"/>
                    </a:lnTo>
                    <a:lnTo>
                      <a:pt x="537" y="778"/>
                    </a:lnTo>
                    <a:lnTo>
                      <a:pt x="526" y="771"/>
                    </a:lnTo>
                    <a:lnTo>
                      <a:pt x="515" y="764"/>
                    </a:lnTo>
                    <a:lnTo>
                      <a:pt x="505" y="758"/>
                    </a:lnTo>
                    <a:lnTo>
                      <a:pt x="497" y="752"/>
                    </a:lnTo>
                    <a:lnTo>
                      <a:pt x="486" y="746"/>
                    </a:lnTo>
                    <a:lnTo>
                      <a:pt x="476" y="738"/>
                    </a:lnTo>
                    <a:lnTo>
                      <a:pt x="465" y="730"/>
                    </a:lnTo>
                    <a:lnTo>
                      <a:pt x="456" y="723"/>
                    </a:lnTo>
                    <a:lnTo>
                      <a:pt x="448" y="718"/>
                    </a:lnTo>
                    <a:lnTo>
                      <a:pt x="440" y="711"/>
                    </a:lnTo>
                    <a:lnTo>
                      <a:pt x="428" y="702"/>
                    </a:lnTo>
                    <a:lnTo>
                      <a:pt x="417" y="692"/>
                    </a:lnTo>
                    <a:lnTo>
                      <a:pt x="403" y="680"/>
                    </a:lnTo>
                    <a:lnTo>
                      <a:pt x="390" y="668"/>
                    </a:lnTo>
                    <a:lnTo>
                      <a:pt x="377" y="656"/>
                    </a:lnTo>
                    <a:lnTo>
                      <a:pt x="365" y="644"/>
                    </a:lnTo>
                    <a:lnTo>
                      <a:pt x="353" y="629"/>
                    </a:lnTo>
                    <a:lnTo>
                      <a:pt x="342" y="617"/>
                    </a:lnTo>
                    <a:lnTo>
                      <a:pt x="332" y="604"/>
                    </a:lnTo>
                    <a:lnTo>
                      <a:pt x="321" y="590"/>
                    </a:lnTo>
                    <a:lnTo>
                      <a:pt x="310" y="574"/>
                    </a:lnTo>
                    <a:lnTo>
                      <a:pt x="298" y="557"/>
                    </a:lnTo>
                    <a:lnTo>
                      <a:pt x="289" y="542"/>
                    </a:lnTo>
                    <a:lnTo>
                      <a:pt x="278" y="525"/>
                    </a:lnTo>
                    <a:lnTo>
                      <a:pt x="267" y="507"/>
                    </a:lnTo>
                    <a:lnTo>
                      <a:pt x="258" y="489"/>
                    </a:lnTo>
                    <a:lnTo>
                      <a:pt x="250" y="472"/>
                    </a:lnTo>
                    <a:lnTo>
                      <a:pt x="242" y="456"/>
                    </a:lnTo>
                    <a:lnTo>
                      <a:pt x="236" y="441"/>
                    </a:lnTo>
                    <a:lnTo>
                      <a:pt x="228" y="423"/>
                    </a:lnTo>
                    <a:lnTo>
                      <a:pt x="222" y="408"/>
                    </a:lnTo>
                    <a:lnTo>
                      <a:pt x="216" y="391"/>
                    </a:lnTo>
                    <a:lnTo>
                      <a:pt x="210" y="372"/>
                    </a:lnTo>
                    <a:lnTo>
                      <a:pt x="206" y="356"/>
                    </a:lnTo>
                    <a:lnTo>
                      <a:pt x="201" y="337"/>
                    </a:lnTo>
                    <a:lnTo>
                      <a:pt x="196" y="318"/>
                    </a:lnTo>
                    <a:lnTo>
                      <a:pt x="192" y="299"/>
                    </a:lnTo>
                    <a:lnTo>
                      <a:pt x="189" y="279"/>
                    </a:lnTo>
                    <a:lnTo>
                      <a:pt x="185" y="258"/>
                    </a:lnTo>
                    <a:lnTo>
                      <a:pt x="184" y="239"/>
                    </a:lnTo>
                    <a:lnTo>
                      <a:pt x="182" y="220"/>
                    </a:lnTo>
                    <a:lnTo>
                      <a:pt x="181" y="197"/>
                    </a:lnTo>
                    <a:lnTo>
                      <a:pt x="181" y="180"/>
                    </a:lnTo>
                    <a:lnTo>
                      <a:pt x="181" y="157"/>
                    </a:lnTo>
                    <a:lnTo>
                      <a:pt x="228" y="157"/>
                    </a:lnTo>
                    <a:lnTo>
                      <a:pt x="119" y="0"/>
                    </a:lnTo>
                    <a:lnTo>
                      <a:pt x="0" y="157"/>
                    </a:lnTo>
                    <a:lnTo>
                      <a:pt x="44" y="157"/>
                    </a:lnTo>
                    <a:lnTo>
                      <a:pt x="44" y="181"/>
                    </a:lnTo>
                    <a:lnTo>
                      <a:pt x="45" y="204"/>
                    </a:lnTo>
                    <a:lnTo>
                      <a:pt x="47" y="228"/>
                    </a:lnTo>
                    <a:lnTo>
                      <a:pt x="48" y="249"/>
                    </a:lnTo>
                    <a:lnTo>
                      <a:pt x="50" y="269"/>
                    </a:lnTo>
                    <a:lnTo>
                      <a:pt x="53" y="288"/>
                    </a:lnTo>
                    <a:lnTo>
                      <a:pt x="56" y="308"/>
                    </a:lnTo>
                    <a:lnTo>
                      <a:pt x="59" y="327"/>
                    </a:lnTo>
                    <a:lnTo>
                      <a:pt x="63" y="344"/>
                    </a:lnTo>
                    <a:lnTo>
                      <a:pt x="67" y="364"/>
                    </a:lnTo>
                    <a:lnTo>
                      <a:pt x="73" y="388"/>
                    </a:lnTo>
                    <a:lnTo>
                      <a:pt x="78" y="407"/>
                    </a:lnTo>
                    <a:lnTo>
                      <a:pt x="84" y="424"/>
                    </a:lnTo>
                    <a:lnTo>
                      <a:pt x="90" y="442"/>
                    </a:lnTo>
                    <a:lnTo>
                      <a:pt x="97" y="463"/>
                    </a:lnTo>
                    <a:lnTo>
                      <a:pt x="105" y="482"/>
                    </a:lnTo>
                    <a:lnTo>
                      <a:pt x="112" y="500"/>
                    </a:lnTo>
                    <a:lnTo>
                      <a:pt x="120" y="518"/>
                    </a:lnTo>
                    <a:lnTo>
                      <a:pt x="129" y="538"/>
                    </a:lnTo>
                    <a:lnTo>
                      <a:pt x="138" y="555"/>
                    </a:lnTo>
                    <a:lnTo>
                      <a:pt x="147" y="573"/>
                    </a:lnTo>
                    <a:lnTo>
                      <a:pt x="157" y="590"/>
                    </a:lnTo>
                    <a:lnTo>
                      <a:pt x="166" y="606"/>
                    </a:lnTo>
                    <a:lnTo>
                      <a:pt x="176" y="622"/>
                    </a:lnTo>
                    <a:lnTo>
                      <a:pt x="186" y="637"/>
                    </a:lnTo>
                    <a:lnTo>
                      <a:pt x="198" y="655"/>
                    </a:lnTo>
                    <a:lnTo>
                      <a:pt x="209" y="671"/>
                    </a:lnTo>
                    <a:lnTo>
                      <a:pt x="221" y="686"/>
                    </a:lnTo>
                    <a:lnTo>
                      <a:pt x="234" y="701"/>
                    </a:lnTo>
                    <a:lnTo>
                      <a:pt x="246" y="715"/>
                    </a:lnTo>
                    <a:lnTo>
                      <a:pt x="258" y="729"/>
                    </a:lnTo>
                    <a:lnTo>
                      <a:pt x="269" y="741"/>
                    </a:lnTo>
                    <a:lnTo>
                      <a:pt x="283" y="756"/>
                    </a:lnTo>
                    <a:lnTo>
                      <a:pt x="297" y="769"/>
                    </a:lnTo>
                    <a:lnTo>
                      <a:pt x="309" y="781"/>
                    </a:lnTo>
                    <a:lnTo>
                      <a:pt x="323" y="793"/>
                    </a:lnTo>
                    <a:lnTo>
                      <a:pt x="337" y="804"/>
                    </a:lnTo>
                    <a:lnTo>
                      <a:pt x="353" y="817"/>
                    </a:lnTo>
                    <a:lnTo>
                      <a:pt x="368" y="829"/>
                    </a:lnTo>
                    <a:lnTo>
                      <a:pt x="381" y="840"/>
                    </a:lnTo>
                    <a:lnTo>
                      <a:pt x="397" y="852"/>
                    </a:lnTo>
                    <a:lnTo>
                      <a:pt x="410" y="862"/>
                    </a:lnTo>
                    <a:lnTo>
                      <a:pt x="424" y="871"/>
                    </a:lnTo>
                    <a:lnTo>
                      <a:pt x="434" y="877"/>
                    </a:lnTo>
                    <a:lnTo>
                      <a:pt x="442" y="884"/>
                    </a:lnTo>
                    <a:lnTo>
                      <a:pt x="450" y="889"/>
                    </a:lnTo>
                    <a:lnTo>
                      <a:pt x="458" y="892"/>
                    </a:lnTo>
                    <a:lnTo>
                      <a:pt x="465" y="897"/>
                    </a:lnTo>
                    <a:lnTo>
                      <a:pt x="475" y="901"/>
                    </a:lnTo>
                    <a:lnTo>
                      <a:pt x="485" y="905"/>
                    </a:lnTo>
                    <a:lnTo>
                      <a:pt x="494" y="910"/>
                    </a:lnTo>
                    <a:lnTo>
                      <a:pt x="502" y="914"/>
                    </a:lnTo>
                    <a:lnTo>
                      <a:pt x="511" y="920"/>
                    </a:lnTo>
                    <a:lnTo>
                      <a:pt x="521" y="925"/>
                    </a:lnTo>
                    <a:lnTo>
                      <a:pt x="532" y="929"/>
                    </a:lnTo>
                    <a:lnTo>
                      <a:pt x="542" y="935"/>
                    </a:lnTo>
                    <a:lnTo>
                      <a:pt x="551" y="938"/>
                    </a:lnTo>
                    <a:lnTo>
                      <a:pt x="559" y="942"/>
                    </a:lnTo>
                    <a:lnTo>
                      <a:pt x="569" y="946"/>
                    </a:lnTo>
                    <a:lnTo>
                      <a:pt x="579" y="950"/>
                    </a:lnTo>
                    <a:lnTo>
                      <a:pt x="589" y="953"/>
                    </a:lnTo>
                    <a:lnTo>
                      <a:pt x="597" y="956"/>
                    </a:lnTo>
                    <a:lnTo>
                      <a:pt x="606" y="959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8" name="Freeform 10">
                <a:extLst>
                  <a:ext uri="{FF2B5EF4-FFF2-40B4-BE49-F238E27FC236}">
                    <a16:creationId xmlns:a16="http://schemas.microsoft.com/office/drawing/2014/main" id="{F1C77F32-3F50-4CB5-8E90-2D7B615A9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1900"/>
                <a:ext cx="672" cy="964"/>
              </a:xfrm>
              <a:custGeom>
                <a:avLst/>
                <a:gdLst>
                  <a:gd name="T0" fmla="*/ 50 w 672"/>
                  <a:gd name="T1" fmla="*/ 0 h 964"/>
                  <a:gd name="T2" fmla="*/ 15 w 672"/>
                  <a:gd name="T3" fmla="*/ 133 h 964"/>
                  <a:gd name="T4" fmla="*/ 36 w 672"/>
                  <a:gd name="T5" fmla="*/ 141 h 964"/>
                  <a:gd name="T6" fmla="*/ 62 w 672"/>
                  <a:gd name="T7" fmla="*/ 151 h 964"/>
                  <a:gd name="T8" fmla="*/ 85 w 672"/>
                  <a:gd name="T9" fmla="*/ 161 h 964"/>
                  <a:gd name="T10" fmla="*/ 110 w 672"/>
                  <a:gd name="T11" fmla="*/ 172 h 964"/>
                  <a:gd name="T12" fmla="*/ 133 w 672"/>
                  <a:gd name="T13" fmla="*/ 184 h 964"/>
                  <a:gd name="T14" fmla="*/ 156 w 672"/>
                  <a:gd name="T15" fmla="*/ 198 h 964"/>
                  <a:gd name="T16" fmla="*/ 173 w 672"/>
                  <a:gd name="T17" fmla="*/ 210 h 964"/>
                  <a:gd name="T18" fmla="*/ 194 w 672"/>
                  <a:gd name="T19" fmla="*/ 224 h 964"/>
                  <a:gd name="T20" fmla="*/ 214 w 672"/>
                  <a:gd name="T21" fmla="*/ 239 h 964"/>
                  <a:gd name="T22" fmla="*/ 231 w 672"/>
                  <a:gd name="T23" fmla="*/ 251 h 964"/>
                  <a:gd name="T24" fmla="*/ 253 w 672"/>
                  <a:gd name="T25" fmla="*/ 271 h 964"/>
                  <a:gd name="T26" fmla="*/ 280 w 672"/>
                  <a:gd name="T27" fmla="*/ 294 h 964"/>
                  <a:gd name="T28" fmla="*/ 305 w 672"/>
                  <a:gd name="T29" fmla="*/ 318 h 964"/>
                  <a:gd name="T30" fmla="*/ 328 w 672"/>
                  <a:gd name="T31" fmla="*/ 345 h 964"/>
                  <a:gd name="T32" fmla="*/ 349 w 672"/>
                  <a:gd name="T33" fmla="*/ 372 h 964"/>
                  <a:gd name="T34" fmla="*/ 372 w 672"/>
                  <a:gd name="T35" fmla="*/ 405 h 964"/>
                  <a:gd name="T36" fmla="*/ 393 w 672"/>
                  <a:gd name="T37" fmla="*/ 437 h 964"/>
                  <a:gd name="T38" fmla="*/ 412 w 672"/>
                  <a:gd name="T39" fmla="*/ 473 h 964"/>
                  <a:gd name="T40" fmla="*/ 428 w 672"/>
                  <a:gd name="T41" fmla="*/ 506 h 964"/>
                  <a:gd name="T42" fmla="*/ 442 w 672"/>
                  <a:gd name="T43" fmla="*/ 539 h 964"/>
                  <a:gd name="T44" fmla="*/ 454 w 672"/>
                  <a:gd name="T45" fmla="*/ 572 h 964"/>
                  <a:gd name="T46" fmla="*/ 464 w 672"/>
                  <a:gd name="T47" fmla="*/ 606 h 964"/>
                  <a:gd name="T48" fmla="*/ 474 w 672"/>
                  <a:gd name="T49" fmla="*/ 645 h 964"/>
                  <a:gd name="T50" fmla="*/ 482 w 672"/>
                  <a:gd name="T51" fmla="*/ 683 h 964"/>
                  <a:gd name="T52" fmla="*/ 487 w 672"/>
                  <a:gd name="T53" fmla="*/ 723 h 964"/>
                  <a:gd name="T54" fmla="*/ 489 w 672"/>
                  <a:gd name="T55" fmla="*/ 765 h 964"/>
                  <a:gd name="T56" fmla="*/ 489 w 672"/>
                  <a:gd name="T57" fmla="*/ 805 h 964"/>
                  <a:gd name="T58" fmla="*/ 551 w 672"/>
                  <a:gd name="T59" fmla="*/ 963 h 964"/>
                  <a:gd name="T60" fmla="*/ 626 w 672"/>
                  <a:gd name="T61" fmla="*/ 805 h 964"/>
                  <a:gd name="T62" fmla="*/ 625 w 672"/>
                  <a:gd name="T63" fmla="*/ 758 h 964"/>
                  <a:gd name="T64" fmla="*/ 622 w 672"/>
                  <a:gd name="T65" fmla="*/ 714 h 964"/>
                  <a:gd name="T66" fmla="*/ 618 w 672"/>
                  <a:gd name="T67" fmla="*/ 674 h 964"/>
                  <a:gd name="T68" fmla="*/ 611 w 672"/>
                  <a:gd name="T69" fmla="*/ 636 h 964"/>
                  <a:gd name="T70" fmla="*/ 603 w 672"/>
                  <a:gd name="T71" fmla="*/ 598 h 964"/>
                  <a:gd name="T72" fmla="*/ 593 w 672"/>
                  <a:gd name="T73" fmla="*/ 556 h 964"/>
                  <a:gd name="T74" fmla="*/ 581 w 672"/>
                  <a:gd name="T75" fmla="*/ 520 h 964"/>
                  <a:gd name="T76" fmla="*/ 566 w 672"/>
                  <a:gd name="T77" fmla="*/ 480 h 964"/>
                  <a:gd name="T78" fmla="*/ 550 w 672"/>
                  <a:gd name="T79" fmla="*/ 445 h 964"/>
                  <a:gd name="T80" fmla="*/ 532 w 672"/>
                  <a:gd name="T81" fmla="*/ 407 h 964"/>
                  <a:gd name="T82" fmla="*/ 514 w 672"/>
                  <a:gd name="T83" fmla="*/ 372 h 964"/>
                  <a:gd name="T84" fmla="*/ 494 w 672"/>
                  <a:gd name="T85" fmla="*/ 340 h 964"/>
                  <a:gd name="T86" fmla="*/ 472 w 672"/>
                  <a:gd name="T87" fmla="*/ 307 h 964"/>
                  <a:gd name="T88" fmla="*/ 449 w 672"/>
                  <a:gd name="T89" fmla="*/ 276 h 964"/>
                  <a:gd name="T90" fmla="*/ 425 w 672"/>
                  <a:gd name="T91" fmla="*/ 247 h 964"/>
                  <a:gd name="T92" fmla="*/ 402 w 672"/>
                  <a:gd name="T93" fmla="*/ 222 h 964"/>
                  <a:gd name="T94" fmla="*/ 373 w 672"/>
                  <a:gd name="T95" fmla="*/ 193 h 964"/>
                  <a:gd name="T96" fmla="*/ 347 w 672"/>
                  <a:gd name="T97" fmla="*/ 170 h 964"/>
                  <a:gd name="T98" fmla="*/ 318 w 672"/>
                  <a:gd name="T99" fmla="*/ 145 h 964"/>
                  <a:gd name="T100" fmla="*/ 289 w 672"/>
                  <a:gd name="T101" fmla="*/ 123 h 964"/>
                  <a:gd name="T102" fmla="*/ 260 w 672"/>
                  <a:gd name="T103" fmla="*/ 101 h 964"/>
                  <a:gd name="T104" fmla="*/ 236 w 672"/>
                  <a:gd name="T105" fmla="*/ 85 h 964"/>
                  <a:gd name="T106" fmla="*/ 220 w 672"/>
                  <a:gd name="T107" fmla="*/ 74 h 964"/>
                  <a:gd name="T108" fmla="*/ 205 w 672"/>
                  <a:gd name="T109" fmla="*/ 66 h 964"/>
                  <a:gd name="T110" fmla="*/ 185 w 672"/>
                  <a:gd name="T111" fmla="*/ 57 h 964"/>
                  <a:gd name="T112" fmla="*/ 168 w 672"/>
                  <a:gd name="T113" fmla="*/ 48 h 964"/>
                  <a:gd name="T114" fmla="*/ 149 w 672"/>
                  <a:gd name="T115" fmla="*/ 38 h 964"/>
                  <a:gd name="T116" fmla="*/ 128 w 672"/>
                  <a:gd name="T117" fmla="*/ 28 h 964"/>
                  <a:gd name="T118" fmla="*/ 111 w 672"/>
                  <a:gd name="T119" fmla="*/ 20 h 964"/>
                  <a:gd name="T120" fmla="*/ 91 w 672"/>
                  <a:gd name="T121" fmla="*/ 12 h 964"/>
                  <a:gd name="T122" fmla="*/ 73 w 672"/>
                  <a:gd name="T123" fmla="*/ 7 h 96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72" h="964">
                    <a:moveTo>
                      <a:pt x="64" y="3"/>
                    </a:moveTo>
                    <a:lnTo>
                      <a:pt x="50" y="0"/>
                    </a:lnTo>
                    <a:lnTo>
                      <a:pt x="0" y="128"/>
                    </a:lnTo>
                    <a:lnTo>
                      <a:pt x="15" y="133"/>
                    </a:lnTo>
                    <a:lnTo>
                      <a:pt x="26" y="137"/>
                    </a:lnTo>
                    <a:lnTo>
                      <a:pt x="36" y="141"/>
                    </a:lnTo>
                    <a:lnTo>
                      <a:pt x="50" y="146"/>
                    </a:lnTo>
                    <a:lnTo>
                      <a:pt x="62" y="151"/>
                    </a:lnTo>
                    <a:lnTo>
                      <a:pt x="75" y="156"/>
                    </a:lnTo>
                    <a:lnTo>
                      <a:pt x="85" y="161"/>
                    </a:lnTo>
                    <a:lnTo>
                      <a:pt x="99" y="167"/>
                    </a:lnTo>
                    <a:lnTo>
                      <a:pt x="110" y="172"/>
                    </a:lnTo>
                    <a:lnTo>
                      <a:pt x="122" y="179"/>
                    </a:lnTo>
                    <a:lnTo>
                      <a:pt x="133" y="184"/>
                    </a:lnTo>
                    <a:lnTo>
                      <a:pt x="145" y="191"/>
                    </a:lnTo>
                    <a:lnTo>
                      <a:pt x="156" y="198"/>
                    </a:lnTo>
                    <a:lnTo>
                      <a:pt x="165" y="204"/>
                    </a:lnTo>
                    <a:lnTo>
                      <a:pt x="173" y="210"/>
                    </a:lnTo>
                    <a:lnTo>
                      <a:pt x="184" y="217"/>
                    </a:lnTo>
                    <a:lnTo>
                      <a:pt x="194" y="224"/>
                    </a:lnTo>
                    <a:lnTo>
                      <a:pt x="205" y="232"/>
                    </a:lnTo>
                    <a:lnTo>
                      <a:pt x="214" y="239"/>
                    </a:lnTo>
                    <a:lnTo>
                      <a:pt x="222" y="244"/>
                    </a:lnTo>
                    <a:lnTo>
                      <a:pt x="231" y="251"/>
                    </a:lnTo>
                    <a:lnTo>
                      <a:pt x="242" y="260"/>
                    </a:lnTo>
                    <a:lnTo>
                      <a:pt x="253" y="271"/>
                    </a:lnTo>
                    <a:lnTo>
                      <a:pt x="267" y="282"/>
                    </a:lnTo>
                    <a:lnTo>
                      <a:pt x="280" y="294"/>
                    </a:lnTo>
                    <a:lnTo>
                      <a:pt x="294" y="306"/>
                    </a:lnTo>
                    <a:lnTo>
                      <a:pt x="305" y="318"/>
                    </a:lnTo>
                    <a:lnTo>
                      <a:pt x="318" y="334"/>
                    </a:lnTo>
                    <a:lnTo>
                      <a:pt x="328" y="345"/>
                    </a:lnTo>
                    <a:lnTo>
                      <a:pt x="338" y="359"/>
                    </a:lnTo>
                    <a:lnTo>
                      <a:pt x="349" y="372"/>
                    </a:lnTo>
                    <a:lnTo>
                      <a:pt x="361" y="388"/>
                    </a:lnTo>
                    <a:lnTo>
                      <a:pt x="372" y="405"/>
                    </a:lnTo>
                    <a:lnTo>
                      <a:pt x="382" y="420"/>
                    </a:lnTo>
                    <a:lnTo>
                      <a:pt x="393" y="437"/>
                    </a:lnTo>
                    <a:lnTo>
                      <a:pt x="403" y="455"/>
                    </a:lnTo>
                    <a:lnTo>
                      <a:pt x="412" y="473"/>
                    </a:lnTo>
                    <a:lnTo>
                      <a:pt x="420" y="490"/>
                    </a:lnTo>
                    <a:lnTo>
                      <a:pt x="428" y="506"/>
                    </a:lnTo>
                    <a:lnTo>
                      <a:pt x="435" y="521"/>
                    </a:lnTo>
                    <a:lnTo>
                      <a:pt x="442" y="539"/>
                    </a:lnTo>
                    <a:lnTo>
                      <a:pt x="448" y="555"/>
                    </a:lnTo>
                    <a:lnTo>
                      <a:pt x="454" y="572"/>
                    </a:lnTo>
                    <a:lnTo>
                      <a:pt x="460" y="590"/>
                    </a:lnTo>
                    <a:lnTo>
                      <a:pt x="464" y="606"/>
                    </a:lnTo>
                    <a:lnTo>
                      <a:pt x="469" y="625"/>
                    </a:lnTo>
                    <a:lnTo>
                      <a:pt x="474" y="645"/>
                    </a:lnTo>
                    <a:lnTo>
                      <a:pt x="478" y="663"/>
                    </a:lnTo>
                    <a:lnTo>
                      <a:pt x="482" y="683"/>
                    </a:lnTo>
                    <a:lnTo>
                      <a:pt x="485" y="704"/>
                    </a:lnTo>
                    <a:lnTo>
                      <a:pt x="487" y="723"/>
                    </a:lnTo>
                    <a:lnTo>
                      <a:pt x="488" y="742"/>
                    </a:lnTo>
                    <a:lnTo>
                      <a:pt x="489" y="765"/>
                    </a:lnTo>
                    <a:lnTo>
                      <a:pt x="489" y="783"/>
                    </a:lnTo>
                    <a:lnTo>
                      <a:pt x="489" y="805"/>
                    </a:lnTo>
                    <a:lnTo>
                      <a:pt x="442" y="805"/>
                    </a:lnTo>
                    <a:lnTo>
                      <a:pt x="551" y="963"/>
                    </a:lnTo>
                    <a:lnTo>
                      <a:pt x="671" y="805"/>
                    </a:lnTo>
                    <a:lnTo>
                      <a:pt x="626" y="805"/>
                    </a:lnTo>
                    <a:lnTo>
                      <a:pt x="626" y="781"/>
                    </a:lnTo>
                    <a:lnTo>
                      <a:pt x="625" y="758"/>
                    </a:lnTo>
                    <a:lnTo>
                      <a:pt x="624" y="735"/>
                    </a:lnTo>
                    <a:lnTo>
                      <a:pt x="622" y="714"/>
                    </a:lnTo>
                    <a:lnTo>
                      <a:pt x="620" y="693"/>
                    </a:lnTo>
                    <a:lnTo>
                      <a:pt x="618" y="674"/>
                    </a:lnTo>
                    <a:lnTo>
                      <a:pt x="614" y="654"/>
                    </a:lnTo>
                    <a:lnTo>
                      <a:pt x="611" y="636"/>
                    </a:lnTo>
                    <a:lnTo>
                      <a:pt x="608" y="618"/>
                    </a:lnTo>
                    <a:lnTo>
                      <a:pt x="603" y="598"/>
                    </a:lnTo>
                    <a:lnTo>
                      <a:pt x="598" y="574"/>
                    </a:lnTo>
                    <a:lnTo>
                      <a:pt x="593" y="556"/>
                    </a:lnTo>
                    <a:lnTo>
                      <a:pt x="587" y="538"/>
                    </a:lnTo>
                    <a:lnTo>
                      <a:pt x="581" y="520"/>
                    </a:lnTo>
                    <a:lnTo>
                      <a:pt x="573" y="499"/>
                    </a:lnTo>
                    <a:lnTo>
                      <a:pt x="566" y="480"/>
                    </a:lnTo>
                    <a:lnTo>
                      <a:pt x="558" y="462"/>
                    </a:lnTo>
                    <a:lnTo>
                      <a:pt x="550" y="445"/>
                    </a:lnTo>
                    <a:lnTo>
                      <a:pt x="541" y="424"/>
                    </a:lnTo>
                    <a:lnTo>
                      <a:pt x="532" y="407"/>
                    </a:lnTo>
                    <a:lnTo>
                      <a:pt x="524" y="389"/>
                    </a:lnTo>
                    <a:lnTo>
                      <a:pt x="514" y="372"/>
                    </a:lnTo>
                    <a:lnTo>
                      <a:pt x="504" y="357"/>
                    </a:lnTo>
                    <a:lnTo>
                      <a:pt x="494" y="340"/>
                    </a:lnTo>
                    <a:lnTo>
                      <a:pt x="484" y="325"/>
                    </a:lnTo>
                    <a:lnTo>
                      <a:pt x="472" y="307"/>
                    </a:lnTo>
                    <a:lnTo>
                      <a:pt x="461" y="292"/>
                    </a:lnTo>
                    <a:lnTo>
                      <a:pt x="449" y="276"/>
                    </a:lnTo>
                    <a:lnTo>
                      <a:pt x="436" y="261"/>
                    </a:lnTo>
                    <a:lnTo>
                      <a:pt x="425" y="247"/>
                    </a:lnTo>
                    <a:lnTo>
                      <a:pt x="413" y="234"/>
                    </a:lnTo>
                    <a:lnTo>
                      <a:pt x="402" y="222"/>
                    </a:lnTo>
                    <a:lnTo>
                      <a:pt x="387" y="207"/>
                    </a:lnTo>
                    <a:lnTo>
                      <a:pt x="373" y="193"/>
                    </a:lnTo>
                    <a:lnTo>
                      <a:pt x="362" y="181"/>
                    </a:lnTo>
                    <a:lnTo>
                      <a:pt x="347" y="170"/>
                    </a:lnTo>
                    <a:lnTo>
                      <a:pt x="333" y="158"/>
                    </a:lnTo>
                    <a:lnTo>
                      <a:pt x="318" y="145"/>
                    </a:lnTo>
                    <a:lnTo>
                      <a:pt x="303" y="133"/>
                    </a:lnTo>
                    <a:lnTo>
                      <a:pt x="289" y="123"/>
                    </a:lnTo>
                    <a:lnTo>
                      <a:pt x="273" y="110"/>
                    </a:lnTo>
                    <a:lnTo>
                      <a:pt x="260" y="101"/>
                    </a:lnTo>
                    <a:lnTo>
                      <a:pt x="246" y="91"/>
                    </a:lnTo>
                    <a:lnTo>
                      <a:pt x="236" y="85"/>
                    </a:lnTo>
                    <a:lnTo>
                      <a:pt x="228" y="79"/>
                    </a:lnTo>
                    <a:lnTo>
                      <a:pt x="220" y="74"/>
                    </a:lnTo>
                    <a:lnTo>
                      <a:pt x="213" y="70"/>
                    </a:lnTo>
                    <a:lnTo>
                      <a:pt x="205" y="66"/>
                    </a:lnTo>
                    <a:lnTo>
                      <a:pt x="195" y="61"/>
                    </a:lnTo>
                    <a:lnTo>
                      <a:pt x="185" y="57"/>
                    </a:lnTo>
                    <a:lnTo>
                      <a:pt x="176" y="52"/>
                    </a:lnTo>
                    <a:lnTo>
                      <a:pt x="168" y="48"/>
                    </a:lnTo>
                    <a:lnTo>
                      <a:pt x="159" y="43"/>
                    </a:lnTo>
                    <a:lnTo>
                      <a:pt x="149" y="38"/>
                    </a:lnTo>
                    <a:lnTo>
                      <a:pt x="139" y="33"/>
                    </a:lnTo>
                    <a:lnTo>
                      <a:pt x="128" y="28"/>
                    </a:lnTo>
                    <a:lnTo>
                      <a:pt x="120" y="24"/>
                    </a:lnTo>
                    <a:lnTo>
                      <a:pt x="111" y="20"/>
                    </a:lnTo>
                    <a:lnTo>
                      <a:pt x="101" y="17"/>
                    </a:lnTo>
                    <a:lnTo>
                      <a:pt x="91" y="12"/>
                    </a:lnTo>
                    <a:lnTo>
                      <a:pt x="81" y="9"/>
                    </a:lnTo>
                    <a:lnTo>
                      <a:pt x="73" y="7"/>
                    </a:lnTo>
                    <a:lnTo>
                      <a:pt x="64" y="3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22" name="Group 11">
              <a:extLst>
                <a:ext uri="{FF2B5EF4-FFF2-40B4-BE49-F238E27FC236}">
                  <a16:creationId xmlns:a16="http://schemas.microsoft.com/office/drawing/2014/main" id="{B52375EC-0FC3-41ED-AF61-628A2FDC5A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089"/>
              <a:ext cx="1440" cy="635"/>
              <a:chOff x="3024" y="1089"/>
              <a:chExt cx="1440" cy="635"/>
            </a:xfrm>
          </p:grpSpPr>
          <p:grpSp>
            <p:nvGrpSpPr>
              <p:cNvPr id="34843" name="Group 12">
                <a:extLst>
                  <a:ext uri="{FF2B5EF4-FFF2-40B4-BE49-F238E27FC236}">
                    <a16:creationId xmlns:a16="http://schemas.microsoft.com/office/drawing/2014/main" id="{1D6096F7-BB67-44EB-B9F1-E7F6164814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1152"/>
                <a:ext cx="1440" cy="572"/>
                <a:chOff x="3024" y="1152"/>
                <a:chExt cx="1440" cy="572"/>
              </a:xfrm>
            </p:grpSpPr>
            <p:sp>
              <p:nvSpPr>
                <p:cNvPr id="34845" name="Oval 13">
                  <a:extLst>
                    <a:ext uri="{FF2B5EF4-FFF2-40B4-BE49-F238E27FC236}">
                      <a16:creationId xmlns:a16="http://schemas.microsoft.com/office/drawing/2014/main" id="{6C3F8B6B-46A3-4236-BF6E-16CF7C1231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12" y="1348"/>
                  <a:ext cx="232" cy="37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46" name="Oval 14">
                  <a:extLst>
                    <a:ext uri="{FF2B5EF4-FFF2-40B4-BE49-F238E27FC236}">
                      <a16:creationId xmlns:a16="http://schemas.microsoft.com/office/drawing/2014/main" id="{EC8643B8-A67D-480D-92AB-93144E653A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6" y="1348"/>
                  <a:ext cx="232" cy="37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47" name="Oval 15">
                  <a:extLst>
                    <a:ext uri="{FF2B5EF4-FFF2-40B4-BE49-F238E27FC236}">
                      <a16:creationId xmlns:a16="http://schemas.microsoft.com/office/drawing/2014/main" id="{4A5D821F-08B3-4847-9210-9D290F244E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0" y="1348"/>
                  <a:ext cx="232" cy="37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48" name="Oval 16">
                  <a:extLst>
                    <a:ext uri="{FF2B5EF4-FFF2-40B4-BE49-F238E27FC236}">
                      <a16:creationId xmlns:a16="http://schemas.microsoft.com/office/drawing/2014/main" id="{EFBB0910-5840-475F-BA8F-A586E5A82B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4" y="1348"/>
                  <a:ext cx="232" cy="37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49" name="Line 17">
                  <a:extLst>
                    <a:ext uri="{FF2B5EF4-FFF2-40B4-BE49-F238E27FC236}">
                      <a16:creationId xmlns:a16="http://schemas.microsoft.com/office/drawing/2014/main" id="{45F72BC3-8F14-4191-BB42-62CCFE13A6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0" y="1536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50" name="Line 18">
                  <a:extLst>
                    <a:ext uri="{FF2B5EF4-FFF2-40B4-BE49-F238E27FC236}">
                      <a16:creationId xmlns:a16="http://schemas.microsoft.com/office/drawing/2014/main" id="{63E3198B-DCED-45D7-8893-F65B0AAD4B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64" y="1152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4851" name="Group 19">
                  <a:extLst>
                    <a:ext uri="{FF2B5EF4-FFF2-40B4-BE49-F238E27FC236}">
                      <a16:creationId xmlns:a16="http://schemas.microsoft.com/office/drawing/2014/main" id="{DDCA368F-F3BA-4E1A-820E-15006C4269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1152"/>
                  <a:ext cx="384" cy="384"/>
                  <a:chOff x="3024" y="1152"/>
                  <a:chExt cx="384" cy="384"/>
                </a:xfrm>
              </p:grpSpPr>
              <p:sp>
                <p:nvSpPr>
                  <p:cNvPr id="34852" name="Line 20">
                    <a:extLst>
                      <a:ext uri="{FF2B5EF4-FFF2-40B4-BE49-F238E27FC236}">
                        <a16:creationId xmlns:a16="http://schemas.microsoft.com/office/drawing/2014/main" id="{20F1A26B-8416-4A0F-ABBA-183EBEB8E6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24" y="1536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53" name="Line 21">
                    <a:extLst>
                      <a:ext uri="{FF2B5EF4-FFF2-40B4-BE49-F238E27FC236}">
                        <a16:creationId xmlns:a16="http://schemas.microsoft.com/office/drawing/2014/main" id="{3EFC5810-49F2-4798-8229-27F40E21C3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24" y="1152"/>
                    <a:ext cx="0" cy="38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4844" name="Rectangle 22">
                <a:extLst>
                  <a:ext uri="{FF2B5EF4-FFF2-40B4-BE49-F238E27FC236}">
                    <a16:creationId xmlns:a16="http://schemas.microsoft.com/office/drawing/2014/main" id="{A26D22EE-4C97-4499-94C9-A6A8F012D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0" y="1089"/>
                <a:ext cx="8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7" rIns="92075" bIns="46037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800" b="1">
                    <a:latin typeface="Times New Roman" panose="02020603050405020304" pitchFamily="18" charset="0"/>
                  </a:rPr>
                  <a:t>Coil of wire</a:t>
                </a:r>
              </a:p>
            </p:txBody>
          </p:sp>
        </p:grpSp>
        <p:grpSp>
          <p:nvGrpSpPr>
            <p:cNvPr id="34823" name="Group 23">
              <a:extLst>
                <a:ext uri="{FF2B5EF4-FFF2-40B4-BE49-F238E27FC236}">
                  <a16:creationId xmlns:a16="http://schemas.microsoft.com/office/drawing/2014/main" id="{339559CD-C7A4-4F94-BE7A-511203859D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9" y="2832"/>
              <a:ext cx="883" cy="1156"/>
              <a:chOff x="4109" y="2832"/>
              <a:chExt cx="883" cy="1156"/>
            </a:xfrm>
          </p:grpSpPr>
          <p:sp>
            <p:nvSpPr>
              <p:cNvPr id="34834" name="Oval 24">
                <a:extLst>
                  <a:ext uri="{FF2B5EF4-FFF2-40B4-BE49-F238E27FC236}">
                    <a16:creationId xmlns:a16="http://schemas.microsoft.com/office/drawing/2014/main" id="{4723346D-1A04-4FC2-A9AF-D5FE9F399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80000">
                <a:off x="4391" y="3037"/>
                <a:ext cx="200" cy="29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35" name="Oval 25">
                <a:extLst>
                  <a:ext uri="{FF2B5EF4-FFF2-40B4-BE49-F238E27FC236}">
                    <a16:creationId xmlns:a16="http://schemas.microsoft.com/office/drawing/2014/main" id="{D99F6DA0-987B-4338-81D4-ED53786E4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80000">
                <a:off x="4332" y="3139"/>
                <a:ext cx="201" cy="2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36" name="Oval 26">
                <a:extLst>
                  <a:ext uri="{FF2B5EF4-FFF2-40B4-BE49-F238E27FC236}">
                    <a16:creationId xmlns:a16="http://schemas.microsoft.com/office/drawing/2014/main" id="{DEC43DFA-486C-4CD8-93E8-6E96E4702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80000">
                <a:off x="4273" y="3240"/>
                <a:ext cx="201" cy="29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37" name="Oval 27">
                <a:extLst>
                  <a:ext uri="{FF2B5EF4-FFF2-40B4-BE49-F238E27FC236}">
                    <a16:creationId xmlns:a16="http://schemas.microsoft.com/office/drawing/2014/main" id="{BD8FFAFF-7C88-49D2-867B-CA3A47F1A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80000">
                <a:off x="4215" y="3342"/>
                <a:ext cx="201" cy="2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38" name="Line 28">
                <a:extLst>
                  <a:ext uri="{FF2B5EF4-FFF2-40B4-BE49-F238E27FC236}">
                    <a16:creationId xmlns:a16="http://schemas.microsoft.com/office/drawing/2014/main" id="{4EDDD9F6-944C-4B58-ABBD-B93BABC9F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09" y="3575"/>
                <a:ext cx="157" cy="2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9" name="Line 29">
                <a:extLst>
                  <a:ext uri="{FF2B5EF4-FFF2-40B4-BE49-F238E27FC236}">
                    <a16:creationId xmlns:a16="http://schemas.microsoft.com/office/drawing/2014/main" id="{35B054FE-688B-433A-97CB-D4357B287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9" y="3845"/>
                <a:ext cx="295" cy="1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40" name="Group 30">
                <a:extLst>
                  <a:ext uri="{FF2B5EF4-FFF2-40B4-BE49-F238E27FC236}">
                    <a16:creationId xmlns:a16="http://schemas.microsoft.com/office/drawing/2014/main" id="{A65EF253-31E0-4873-8092-62B8B160BE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40" y="2832"/>
                <a:ext cx="452" cy="270"/>
                <a:chOff x="4540" y="2832"/>
                <a:chExt cx="452" cy="270"/>
              </a:xfrm>
            </p:grpSpPr>
            <p:sp>
              <p:nvSpPr>
                <p:cNvPr id="34841" name="Line 31">
                  <a:extLst>
                    <a:ext uri="{FF2B5EF4-FFF2-40B4-BE49-F238E27FC236}">
                      <a16:creationId xmlns:a16="http://schemas.microsoft.com/office/drawing/2014/main" id="{083D5F6A-CCD5-40A4-AA2C-2E5646884F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40" y="2832"/>
                  <a:ext cx="157" cy="27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42" name="Line 32">
                  <a:extLst>
                    <a:ext uri="{FF2B5EF4-FFF2-40B4-BE49-F238E27FC236}">
                      <a16:creationId xmlns:a16="http://schemas.microsoft.com/office/drawing/2014/main" id="{8D92641C-218C-48FD-A2D2-2108A514C1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97" y="2832"/>
                  <a:ext cx="295" cy="14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824" name="Group 33">
              <a:extLst>
                <a:ext uri="{FF2B5EF4-FFF2-40B4-BE49-F238E27FC236}">
                  <a16:creationId xmlns:a16="http://schemas.microsoft.com/office/drawing/2014/main" id="{E24D9890-4027-43D3-B1D0-9D7025EABB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3002"/>
              <a:ext cx="898" cy="1181"/>
              <a:chOff x="2544" y="3002"/>
              <a:chExt cx="898" cy="1181"/>
            </a:xfrm>
          </p:grpSpPr>
          <p:sp>
            <p:nvSpPr>
              <p:cNvPr id="34825" name="Oval 34">
                <a:extLst>
                  <a:ext uri="{FF2B5EF4-FFF2-40B4-BE49-F238E27FC236}">
                    <a16:creationId xmlns:a16="http://schemas.microsoft.com/office/drawing/2014/main" id="{767BD899-501F-4878-83EB-06408DA44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500000">
                <a:off x="3120" y="3492"/>
                <a:ext cx="200" cy="29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26" name="Oval 35">
                <a:extLst>
                  <a:ext uri="{FF2B5EF4-FFF2-40B4-BE49-F238E27FC236}">
                    <a16:creationId xmlns:a16="http://schemas.microsoft.com/office/drawing/2014/main" id="{EB52CEC8-3E4B-49B1-8DC3-83487CCC5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500000">
                <a:off x="3056" y="3394"/>
                <a:ext cx="201" cy="2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27" name="Oval 36">
                <a:extLst>
                  <a:ext uri="{FF2B5EF4-FFF2-40B4-BE49-F238E27FC236}">
                    <a16:creationId xmlns:a16="http://schemas.microsoft.com/office/drawing/2014/main" id="{3541C32C-794C-47AF-A732-FC5BB35F0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500000">
                <a:off x="2993" y="3295"/>
                <a:ext cx="201" cy="29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28" name="Oval 37">
                <a:extLst>
                  <a:ext uri="{FF2B5EF4-FFF2-40B4-BE49-F238E27FC236}">
                    <a16:creationId xmlns:a16="http://schemas.microsoft.com/office/drawing/2014/main" id="{90DF0D6E-208C-458B-82BC-94E07F07F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500000">
                <a:off x="2929" y="3199"/>
                <a:ext cx="201" cy="2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29" name="Line 38">
                <a:extLst>
                  <a:ext uri="{FF2B5EF4-FFF2-40B4-BE49-F238E27FC236}">
                    <a16:creationId xmlns:a16="http://schemas.microsoft.com/office/drawing/2014/main" id="{54993F27-0C02-452B-9C43-9517EAF7B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06" y="3002"/>
                <a:ext cx="169" cy="2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0" name="Line 39">
                <a:extLst>
                  <a:ext uri="{FF2B5EF4-FFF2-40B4-BE49-F238E27FC236}">
                    <a16:creationId xmlns:a16="http://schemas.microsoft.com/office/drawing/2014/main" id="{A7650430-730F-4FB7-AA41-8E14E3D2A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4" y="3002"/>
                <a:ext cx="262" cy="19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31" name="Group 40">
                <a:extLst>
                  <a:ext uri="{FF2B5EF4-FFF2-40B4-BE49-F238E27FC236}">
                    <a16:creationId xmlns:a16="http://schemas.microsoft.com/office/drawing/2014/main" id="{774AE1DF-E7AE-4339-8532-2C5C7D41CC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1" y="3723"/>
                <a:ext cx="261" cy="460"/>
                <a:chOff x="3181" y="3723"/>
                <a:chExt cx="261" cy="460"/>
              </a:xfrm>
            </p:grpSpPr>
            <p:sp>
              <p:nvSpPr>
                <p:cNvPr id="34832" name="Line 41">
                  <a:extLst>
                    <a:ext uri="{FF2B5EF4-FFF2-40B4-BE49-F238E27FC236}">
                      <a16:creationId xmlns:a16="http://schemas.microsoft.com/office/drawing/2014/main" id="{1F3E58C3-B633-4767-B201-12DB975BF1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2" y="3723"/>
                  <a:ext cx="170" cy="2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33" name="Line 42">
                  <a:extLst>
                    <a:ext uri="{FF2B5EF4-FFF2-40B4-BE49-F238E27FC236}">
                      <a16:creationId xmlns:a16="http://schemas.microsoft.com/office/drawing/2014/main" id="{CB8C50EA-A6D7-49A9-B1D4-9CA076E0B2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81" y="3985"/>
                  <a:ext cx="261" cy="19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886F754-3CB8-44A9-8774-F023C415C3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425825" cy="617538"/>
          </a:xfrm>
          <a:noFill/>
        </p:spPr>
        <p:txBody>
          <a:bodyPr/>
          <a:lstStyle/>
          <a:p>
            <a:pPr algn="ctr" eaLnBrk="1" hangingPunct="1"/>
            <a:r>
              <a:rPr lang="en-US" altLang="en-US" sz="4800"/>
              <a:t>Generators</a:t>
            </a: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5CC13D91-1DC8-4B8F-9B32-E6B214E77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3962400" cy="3581400"/>
          </a:xfrm>
          <a:noFill/>
        </p:spPr>
        <p:txBody>
          <a:bodyPr/>
          <a:lstStyle/>
          <a:p>
            <a:pPr marL="628650" indent="-628650" eaLnBrk="1" hangingPunct="1">
              <a:lnSpc>
                <a:spcPct val="90000"/>
              </a:lnSpc>
            </a:pPr>
            <a:r>
              <a:rPr lang="en-US" altLang="en-US" sz="4000"/>
              <a:t>Use Magnetic Induction</a:t>
            </a:r>
          </a:p>
          <a:p>
            <a:pPr marL="628650" indent="-628650"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  <a:p>
            <a:pPr marL="628650" indent="-628650" eaLnBrk="1" hangingPunct="1">
              <a:lnSpc>
                <a:spcPct val="90000"/>
              </a:lnSpc>
            </a:pPr>
            <a:r>
              <a:rPr lang="en-US" altLang="en-US" sz="4000"/>
              <a:t>Produce Alternating Current</a:t>
            </a:r>
          </a:p>
          <a:p>
            <a:pPr marL="628650" indent="-628650" eaLnBrk="1" hangingPunct="1">
              <a:lnSpc>
                <a:spcPct val="90000"/>
              </a:lnSpc>
              <a:buFontTx/>
              <a:buNone/>
            </a:pPr>
            <a:endParaRPr lang="en-US" altLang="en-US" sz="4000"/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A6515CE7-8209-436A-988C-C7635C794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88" y="1106488"/>
            <a:ext cx="155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Generator</a:t>
            </a:r>
          </a:p>
        </p:txBody>
      </p:sp>
      <p:pic>
        <p:nvPicPr>
          <p:cNvPr id="35845" name="Picture 5" descr="v3_slide0006_image008">
            <a:extLst>
              <a:ext uri="{FF2B5EF4-FFF2-40B4-BE49-F238E27FC236}">
                <a16:creationId xmlns:a16="http://schemas.microsoft.com/office/drawing/2014/main" id="{7858A2E2-94C0-4B99-AA89-B8D47B85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7244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Line 6">
            <a:extLst>
              <a:ext uri="{FF2B5EF4-FFF2-40B4-BE49-F238E27FC236}">
                <a16:creationId xmlns:a16="http://schemas.microsoft.com/office/drawing/2014/main" id="{A26B0CE0-B093-4A1D-8C2A-7262064B61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0175" y="1522413"/>
            <a:ext cx="1755775" cy="2130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59" name="Rectangle 7">
            <a:extLst>
              <a:ext uri="{FF2B5EF4-FFF2-40B4-BE49-F238E27FC236}">
                <a16:creationId xmlns:a16="http://schemas.microsoft.com/office/drawing/2014/main" id="{D9B5555C-8BAF-4A25-B018-95326DC8B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768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628650" indent="-62865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1550" indent="-22860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17145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0250" indent="-17145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90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 our homes, this generation of 60 hertz alternating current yields a </a:t>
            </a:r>
            <a:r>
              <a:rPr lang="en-US" altLang="en-US">
                <a:solidFill>
                  <a:schemeClr val="accent2"/>
                </a:solidFill>
              </a:rPr>
              <a:t>voltage of 120</a:t>
            </a:r>
            <a:endParaRPr lang="en-US" altLang="en-US" sz="4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9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 autoUpdateAnimBg="0"/>
      <p:bldP spid="27955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8C23054-C62D-4A51-8C94-796747537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924800" cy="2286000"/>
          </a:xfrm>
        </p:spPr>
        <p:txBody>
          <a:bodyPr/>
          <a:lstStyle/>
          <a:p>
            <a:pPr eaLnBrk="1" hangingPunct="1"/>
            <a:r>
              <a:rPr lang="en-US" altLang="en-US" sz="4000"/>
              <a:t>Since this type of electrical generation uses heat, a cooling system is also required to restore normal temperatures</a:t>
            </a:r>
          </a:p>
        </p:txBody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A3F98759-F563-4ADE-9D38-51BC34D9B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5814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2800"/>
              <a:t>This cooling system is called a </a:t>
            </a:r>
            <a:r>
              <a:rPr lang="en-US" altLang="en-US" sz="2800">
                <a:solidFill>
                  <a:schemeClr val="accent2"/>
                </a:solidFill>
              </a:rPr>
              <a:t>condenser</a:t>
            </a:r>
          </a:p>
        </p:txBody>
      </p:sp>
      <p:sp>
        <p:nvSpPr>
          <p:cNvPr id="288772" name="Rectangle 4">
            <a:extLst>
              <a:ext uri="{FF2B5EF4-FFF2-40B4-BE49-F238E27FC236}">
                <a16:creationId xmlns:a16="http://schemas.microsoft.com/office/drawing/2014/main" id="{DB81FBA1-8BC6-4E9B-9F0B-99A843BED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6482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The condenser restores the temperature of the water from the hot steam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autoUpdateAnimBg="0"/>
      <p:bldP spid="28877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AC419092-39C8-4D83-88EE-79FE584EA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667000"/>
            <a:ext cx="1317625" cy="21590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64195" name="Group 3">
            <a:extLst>
              <a:ext uri="{FF2B5EF4-FFF2-40B4-BE49-F238E27FC236}">
                <a16:creationId xmlns:a16="http://schemas.microsoft.com/office/drawing/2014/main" id="{25305379-FC35-4E8F-BD4E-D3924A43EB9B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657600"/>
            <a:ext cx="927100" cy="698500"/>
            <a:chOff x="384" y="2544"/>
            <a:chExt cx="584" cy="440"/>
          </a:xfrm>
        </p:grpSpPr>
        <p:sp>
          <p:nvSpPr>
            <p:cNvPr id="37934" name="Rectangle 4">
              <a:extLst>
                <a:ext uri="{FF2B5EF4-FFF2-40B4-BE49-F238E27FC236}">
                  <a16:creationId xmlns:a16="http://schemas.microsoft.com/office/drawing/2014/main" id="{E01E4167-119D-4C08-BC96-4817885A5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688"/>
              <a:ext cx="584" cy="2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7" rIns="92075" bIns="46037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rgbClr val="FAFE54"/>
                  </a:solidFill>
                </a:rPr>
                <a:t>Heat</a:t>
              </a:r>
            </a:p>
          </p:txBody>
        </p:sp>
        <p:sp>
          <p:nvSpPr>
            <p:cNvPr id="37935" name="Line 5">
              <a:extLst>
                <a:ext uri="{FF2B5EF4-FFF2-40B4-BE49-F238E27FC236}">
                  <a16:creationId xmlns:a16="http://schemas.microsoft.com/office/drawing/2014/main" id="{97FE55BF-0DA9-4A4E-8423-958B031EA0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544"/>
              <a:ext cx="57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4198" name="Group 6">
            <a:extLst>
              <a:ext uri="{FF2B5EF4-FFF2-40B4-BE49-F238E27FC236}">
                <a16:creationId xmlns:a16="http://schemas.microsoft.com/office/drawing/2014/main" id="{8151F24E-A325-4A49-A918-35AFD4F05DC9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965450"/>
            <a:ext cx="720725" cy="1454150"/>
            <a:chOff x="1260" y="2184"/>
            <a:chExt cx="454" cy="916"/>
          </a:xfrm>
        </p:grpSpPr>
        <p:sp>
          <p:nvSpPr>
            <p:cNvPr id="37929" name="Oval 7">
              <a:extLst>
                <a:ext uri="{FF2B5EF4-FFF2-40B4-BE49-F238E27FC236}">
                  <a16:creationId xmlns:a16="http://schemas.microsoft.com/office/drawing/2014/main" id="{DB45ABF7-602C-46C9-8196-5D4767BB4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369"/>
              <a:ext cx="118" cy="103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30" name="Oval 8">
              <a:extLst>
                <a:ext uri="{FF2B5EF4-FFF2-40B4-BE49-F238E27FC236}">
                  <a16:creationId xmlns:a16="http://schemas.microsoft.com/office/drawing/2014/main" id="{7248D0BA-D9C8-4684-B572-CE4DD5ED1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2591"/>
              <a:ext cx="118" cy="102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31" name="Oval 9">
              <a:extLst>
                <a:ext uri="{FF2B5EF4-FFF2-40B4-BE49-F238E27FC236}">
                  <a16:creationId xmlns:a16="http://schemas.microsoft.com/office/drawing/2014/main" id="{038FD3E4-CBEC-4C86-9A7E-0F34FDAE1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2849"/>
              <a:ext cx="118" cy="103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32" name="Oval 10">
              <a:extLst>
                <a:ext uri="{FF2B5EF4-FFF2-40B4-BE49-F238E27FC236}">
                  <a16:creationId xmlns:a16="http://schemas.microsoft.com/office/drawing/2014/main" id="{23F5ABD1-EE25-4107-AE4B-D424D59F4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2184"/>
              <a:ext cx="118" cy="103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33" name="Oval 11">
              <a:extLst>
                <a:ext uri="{FF2B5EF4-FFF2-40B4-BE49-F238E27FC236}">
                  <a16:creationId xmlns:a16="http://schemas.microsoft.com/office/drawing/2014/main" id="{979C4C6E-C1E0-4521-BD91-A34BFD681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" y="2997"/>
              <a:ext cx="118" cy="103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4204" name="Group 12">
            <a:extLst>
              <a:ext uri="{FF2B5EF4-FFF2-40B4-BE49-F238E27FC236}">
                <a16:creationId xmlns:a16="http://schemas.microsoft.com/office/drawing/2014/main" id="{D4DA8436-0F7A-4FB1-B787-CE1093B96DD4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930275"/>
            <a:ext cx="3376613" cy="3502025"/>
            <a:chOff x="3312" y="826"/>
            <a:chExt cx="2127" cy="2206"/>
          </a:xfrm>
        </p:grpSpPr>
        <p:sp>
          <p:nvSpPr>
            <p:cNvPr id="37918" name="Rectangle 13">
              <a:hlinkClick r:id="rId4" action="ppaction://hlinksldjump"/>
              <a:extLst>
                <a:ext uri="{FF2B5EF4-FFF2-40B4-BE49-F238E27FC236}">
                  <a16:creationId xmlns:a16="http://schemas.microsoft.com/office/drawing/2014/main" id="{C6ADF6DA-A925-4CCA-B72A-339579060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" y="1842"/>
              <a:ext cx="520" cy="4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19" name="Rectangle 14">
              <a:hlinkClick r:id="rId5" action="ppaction://hlinksldjump"/>
              <a:extLst>
                <a:ext uri="{FF2B5EF4-FFF2-40B4-BE49-F238E27FC236}">
                  <a16:creationId xmlns:a16="http://schemas.microsoft.com/office/drawing/2014/main" id="{BD33104E-02F4-43E2-8151-8539F273E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1698"/>
              <a:ext cx="472" cy="90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20" name="AutoShape 15">
              <a:extLst>
                <a:ext uri="{FF2B5EF4-FFF2-40B4-BE49-F238E27FC236}">
                  <a16:creationId xmlns:a16="http://schemas.microsoft.com/office/drawing/2014/main" id="{9D396B23-FD28-4FFC-BDD2-FD58036CF71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30" y="1362"/>
              <a:ext cx="136" cy="328"/>
            </a:xfrm>
            <a:prstGeom prst="parallelogram">
              <a:avLst>
                <a:gd name="adj" fmla="val 249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21" name="AutoShape 16">
              <a:extLst>
                <a:ext uri="{FF2B5EF4-FFF2-40B4-BE49-F238E27FC236}">
                  <a16:creationId xmlns:a16="http://schemas.microsoft.com/office/drawing/2014/main" id="{D7FE241B-4B95-4255-ADCC-9329E82AA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" y="1362"/>
              <a:ext cx="136" cy="328"/>
            </a:xfrm>
            <a:prstGeom prst="parallelogram">
              <a:avLst>
                <a:gd name="adj" fmla="val 249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22" name="Arc 17">
              <a:extLst>
                <a:ext uri="{FF2B5EF4-FFF2-40B4-BE49-F238E27FC236}">
                  <a16:creationId xmlns:a16="http://schemas.microsoft.com/office/drawing/2014/main" id="{9A8E48DB-4C27-4DAD-977F-4C9C50968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1358"/>
              <a:ext cx="480" cy="528"/>
            </a:xfrm>
            <a:custGeom>
              <a:avLst/>
              <a:gdLst>
                <a:gd name="T0" fmla="*/ 480 w 21600"/>
                <a:gd name="T1" fmla="*/ 0 h 21600"/>
                <a:gd name="T2" fmla="*/ 0 w 21600"/>
                <a:gd name="T3" fmla="*/ 528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3" name="Arc 18">
              <a:extLst>
                <a:ext uri="{FF2B5EF4-FFF2-40B4-BE49-F238E27FC236}">
                  <a16:creationId xmlns:a16="http://schemas.microsoft.com/office/drawing/2014/main" id="{BF81EB9B-1BD3-44C0-8247-994DBB37C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1358"/>
              <a:ext cx="528" cy="240"/>
            </a:xfrm>
            <a:custGeom>
              <a:avLst/>
              <a:gdLst>
                <a:gd name="T0" fmla="*/ 528 w 21600"/>
                <a:gd name="T1" fmla="*/ 240 h 21600"/>
                <a:gd name="T2" fmla="*/ 0 w 21600"/>
                <a:gd name="T3" fmla="*/ 0 h 21600"/>
                <a:gd name="T4" fmla="*/ 528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4" name="Rectangle 19">
              <a:extLst>
                <a:ext uri="{FF2B5EF4-FFF2-40B4-BE49-F238E27FC236}">
                  <a16:creationId xmlns:a16="http://schemas.microsoft.com/office/drawing/2014/main" id="{2D4851B4-E61A-44AA-AAFB-6EBF00399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400"/>
              <a:ext cx="989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Generator</a:t>
              </a:r>
            </a:p>
          </p:txBody>
        </p:sp>
        <p:sp>
          <p:nvSpPr>
            <p:cNvPr id="37925" name="Rectangle 20">
              <a:extLst>
                <a:ext uri="{FF2B5EF4-FFF2-40B4-BE49-F238E27FC236}">
                  <a16:creationId xmlns:a16="http://schemas.microsoft.com/office/drawing/2014/main" id="{A960F574-3F8B-40AE-B84A-5A084ABA0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736"/>
              <a:ext cx="1170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Transformer</a:t>
              </a:r>
            </a:p>
          </p:txBody>
        </p:sp>
        <p:sp>
          <p:nvSpPr>
            <p:cNvPr id="37926" name="Line 21">
              <a:extLst>
                <a:ext uri="{FF2B5EF4-FFF2-40B4-BE49-F238E27FC236}">
                  <a16:creationId xmlns:a16="http://schemas.microsoft.com/office/drawing/2014/main" id="{983048F9-792F-4608-988C-BCCC56C6F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4" y="1214"/>
              <a:ext cx="576" cy="0"/>
            </a:xfrm>
            <a:prstGeom prst="line">
              <a:avLst/>
            </a:prstGeom>
            <a:noFill/>
            <a:ln w="38100">
              <a:solidFill>
                <a:srgbClr val="FAFE54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7" name="Text Box 22">
              <a:extLst>
                <a:ext uri="{FF2B5EF4-FFF2-40B4-BE49-F238E27FC236}">
                  <a16:creationId xmlns:a16="http://schemas.microsoft.com/office/drawing/2014/main" id="{628ECCF3-42B3-4F16-8739-CB228B931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8" y="826"/>
              <a:ext cx="1352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Electric Power</a:t>
              </a:r>
            </a:p>
          </p:txBody>
        </p:sp>
        <p:sp>
          <p:nvSpPr>
            <p:cNvPr id="37928" name="Line 23">
              <a:extLst>
                <a:ext uri="{FF2B5EF4-FFF2-40B4-BE49-F238E27FC236}">
                  <a16:creationId xmlns:a16="http://schemas.microsoft.com/office/drawing/2014/main" id="{5BCD6A6F-30DF-405C-849F-67D532657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632"/>
              <a:ext cx="576" cy="0"/>
            </a:xfrm>
            <a:prstGeom prst="line">
              <a:avLst/>
            </a:prstGeom>
            <a:noFill/>
            <a:ln w="38100">
              <a:solidFill>
                <a:srgbClr val="FAFE54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4" name="AutoShape 2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E18AB63-AE70-4A8B-BD00-978845B19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438400"/>
            <a:ext cx="1066800" cy="990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5" name="AutoShape 2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36A7462-E696-4516-8711-CCA074ABF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438400"/>
            <a:ext cx="914400" cy="914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6" name="AutoShape 2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5428A63-F05D-4C17-945D-7E8C18CF1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67200"/>
            <a:ext cx="990600" cy="1447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7" name="AutoShape 2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4E9EEC8-D491-4EC3-817F-2B3234B67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514600"/>
            <a:ext cx="914400" cy="762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8" name="AutoShape 2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A4841BF-B7D2-40D0-9826-863C54D79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752600"/>
            <a:ext cx="838200" cy="2057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4221" name="WordArt 29">
            <a:extLst>
              <a:ext uri="{FF2B5EF4-FFF2-40B4-BE49-F238E27FC236}">
                <a16:creationId xmlns:a16="http://schemas.microsoft.com/office/drawing/2014/main" id="{0C675BB2-DA22-4ADE-9075-0135A996F1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91200" y="2743200"/>
            <a:ext cx="228600" cy="327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64222" name="Rectangle 30">
            <a:extLst>
              <a:ext uri="{FF2B5EF4-FFF2-40B4-BE49-F238E27FC236}">
                <a16:creationId xmlns:a16="http://schemas.microsoft.com/office/drawing/2014/main" id="{7FE1A221-67A4-4CA2-9E8C-98354A4CB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495800"/>
            <a:ext cx="1295400" cy="3048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4223" name="AutoShape 31">
            <a:extLst>
              <a:ext uri="{FF2B5EF4-FFF2-40B4-BE49-F238E27FC236}">
                <a16:creationId xmlns:a16="http://schemas.microsoft.com/office/drawing/2014/main" id="{2C729CEF-EBCB-44EA-B083-8AE49FF21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133600"/>
            <a:ext cx="2438400" cy="990600"/>
          </a:xfrm>
          <a:custGeom>
            <a:avLst/>
            <a:gdLst>
              <a:gd name="T0" fmla="*/ 1219200 w 21600"/>
              <a:gd name="T1" fmla="*/ 0 h 21600"/>
              <a:gd name="T2" fmla="*/ 304800 w 21600"/>
              <a:gd name="T3" fmla="*/ 495300 h 21600"/>
              <a:gd name="T4" fmla="*/ 1219200 w 21600"/>
              <a:gd name="T5" fmla="*/ 247650 h 21600"/>
              <a:gd name="T6" fmla="*/ 2133600 w 21600"/>
              <a:gd name="T7" fmla="*/ 495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24" name="AutoShape 32">
            <a:extLst>
              <a:ext uri="{FF2B5EF4-FFF2-40B4-BE49-F238E27FC236}">
                <a16:creationId xmlns:a16="http://schemas.microsoft.com/office/drawing/2014/main" id="{F679795D-672F-42D8-8C98-97B7E14DC42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43300" y="2476500"/>
            <a:ext cx="1295400" cy="914400"/>
          </a:xfrm>
          <a:custGeom>
            <a:avLst/>
            <a:gdLst>
              <a:gd name="T0" fmla="*/ 1133475 w 21600"/>
              <a:gd name="T1" fmla="*/ 457200 h 21600"/>
              <a:gd name="T2" fmla="*/ 647700 w 21600"/>
              <a:gd name="T3" fmla="*/ 914400 h 21600"/>
              <a:gd name="T4" fmla="*/ 161925 w 21600"/>
              <a:gd name="T5" fmla="*/ 457200 h 21600"/>
              <a:gd name="T6" fmla="*/ 6477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25" name="Text Box 33">
            <a:extLst>
              <a:ext uri="{FF2B5EF4-FFF2-40B4-BE49-F238E27FC236}">
                <a16:creationId xmlns:a16="http://schemas.microsoft.com/office/drawing/2014/main" id="{448AD3F1-EE8C-4B49-9944-A33013CD1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AFE54"/>
                </a:solidFill>
              </a:rPr>
              <a:t>Steam</a:t>
            </a:r>
          </a:p>
        </p:txBody>
      </p:sp>
      <p:sp>
        <p:nvSpPr>
          <p:cNvPr id="264226" name="AutoShape 34">
            <a:extLst>
              <a:ext uri="{FF2B5EF4-FFF2-40B4-BE49-F238E27FC236}">
                <a16:creationId xmlns:a16="http://schemas.microsoft.com/office/drawing/2014/main" id="{2CC82D79-1BC8-4E0C-ACC6-55068FC57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419600"/>
            <a:ext cx="990600" cy="1219200"/>
          </a:xfrm>
          <a:prstGeom prst="cube">
            <a:avLst>
              <a:gd name="adj" fmla="val 25000"/>
            </a:avLst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4227" name="Rectangle 35">
            <a:extLst>
              <a:ext uri="{FF2B5EF4-FFF2-40B4-BE49-F238E27FC236}">
                <a16:creationId xmlns:a16="http://schemas.microsoft.com/office/drawing/2014/main" id="{2D73C05A-8E3B-48F8-9EF2-5F858BBFC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429000"/>
            <a:ext cx="152400" cy="10668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4228" name="Rectangle 36">
            <a:extLst>
              <a:ext uri="{FF2B5EF4-FFF2-40B4-BE49-F238E27FC236}">
                <a16:creationId xmlns:a16="http://schemas.microsoft.com/office/drawing/2014/main" id="{1AA8D322-F43C-4363-801D-C9BC4C41F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257800"/>
            <a:ext cx="1371600" cy="1524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4229" name="Rectangle 37">
            <a:extLst>
              <a:ext uri="{FF2B5EF4-FFF2-40B4-BE49-F238E27FC236}">
                <a16:creationId xmlns:a16="http://schemas.microsoft.com/office/drawing/2014/main" id="{CC2A2611-4F1D-49A2-826C-63B5DE835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24400"/>
            <a:ext cx="152400" cy="6858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4230" name="Rectangle 38">
            <a:extLst>
              <a:ext uri="{FF2B5EF4-FFF2-40B4-BE49-F238E27FC236}">
                <a16:creationId xmlns:a16="http://schemas.microsoft.com/office/drawing/2014/main" id="{8EF4DC99-E201-4301-8961-F6034DFBF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743200"/>
            <a:ext cx="990600" cy="228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4231" name="Text Box 39">
            <a:extLst>
              <a:ext uri="{FF2B5EF4-FFF2-40B4-BE49-F238E27FC236}">
                <a16:creationId xmlns:a16="http://schemas.microsoft.com/office/drawing/2014/main" id="{075FDA26-AA02-41BE-B707-B2577383D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600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Turbine</a:t>
            </a:r>
          </a:p>
        </p:txBody>
      </p:sp>
      <p:sp>
        <p:nvSpPr>
          <p:cNvPr id="264232" name="Text Box 40">
            <a:extLst>
              <a:ext uri="{FF2B5EF4-FFF2-40B4-BE49-F238E27FC236}">
                <a16:creationId xmlns:a16="http://schemas.microsoft.com/office/drawing/2014/main" id="{57A9B3D3-7249-4790-8C1A-568A0E315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029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Condenser</a:t>
            </a:r>
          </a:p>
        </p:txBody>
      </p:sp>
      <p:sp>
        <p:nvSpPr>
          <p:cNvPr id="264233" name="Oval 41">
            <a:extLst>
              <a:ext uri="{FF2B5EF4-FFF2-40B4-BE49-F238E27FC236}">
                <a16:creationId xmlns:a16="http://schemas.microsoft.com/office/drawing/2014/main" id="{14CAF2CF-5A35-4E7C-8AD2-951E7CD4A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419600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4234" name="Rectangle 42">
            <a:extLst>
              <a:ext uri="{FF2B5EF4-FFF2-40B4-BE49-F238E27FC236}">
                <a16:creationId xmlns:a16="http://schemas.microsoft.com/office/drawing/2014/main" id="{34408E6D-A892-4331-92EF-1362036B6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962400"/>
            <a:ext cx="1905000" cy="533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4235" name="Rectangle 43">
            <a:extLst>
              <a:ext uri="{FF2B5EF4-FFF2-40B4-BE49-F238E27FC236}">
                <a16:creationId xmlns:a16="http://schemas.microsoft.com/office/drawing/2014/main" id="{BE614864-3947-456D-A249-D29DFA2CC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914400"/>
            <a:ext cx="2286000" cy="533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4236" name="Text Box 44">
            <a:extLst>
              <a:ext uri="{FF2B5EF4-FFF2-40B4-BE49-F238E27FC236}">
                <a16:creationId xmlns:a16="http://schemas.microsoft.com/office/drawing/2014/main" id="{554B3EEC-9922-4C97-AA45-1BE0B1A94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67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Boiler</a:t>
            </a:r>
          </a:p>
        </p:txBody>
      </p:sp>
      <p:sp>
        <p:nvSpPr>
          <p:cNvPr id="37915" name="Rectangle 45">
            <a:extLst>
              <a:ext uri="{FF2B5EF4-FFF2-40B4-BE49-F238E27FC236}">
                <a16:creationId xmlns:a16="http://schemas.microsoft.com/office/drawing/2014/main" id="{9842E48B-A515-41A7-8EF9-3DA8A21E0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6019800" cy="11477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16EF05"/>
                </a:solidFill>
              </a:rPr>
              <a:t>Boiling Water Reactors</a:t>
            </a:r>
          </a:p>
        </p:txBody>
      </p:sp>
      <p:sp>
        <p:nvSpPr>
          <p:cNvPr id="264238" name="WordArt 46">
            <a:extLst>
              <a:ext uri="{FF2B5EF4-FFF2-40B4-BE49-F238E27FC236}">
                <a16:creationId xmlns:a16="http://schemas.microsoft.com/office/drawing/2014/main" id="{6258A964-0FC6-4ECE-A782-FD702981BC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2362200"/>
            <a:ext cx="228600" cy="327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64239" name="WordArt 47">
            <a:extLst>
              <a:ext uri="{FF2B5EF4-FFF2-40B4-BE49-F238E27FC236}">
                <a16:creationId xmlns:a16="http://schemas.microsoft.com/office/drawing/2014/main" id="{37C63B7D-804A-48FA-840F-F7C1325E5D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53400" y="1958975"/>
            <a:ext cx="228600" cy="327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6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6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6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animBg="1"/>
      <p:bldP spid="264222" grpId="0" animBg="1"/>
      <p:bldP spid="264225" grpId="0" autoUpdateAnimBg="0"/>
      <p:bldP spid="264226" grpId="0" animBg="1"/>
      <p:bldP spid="264227" grpId="0" animBg="1"/>
      <p:bldP spid="264228" grpId="0" animBg="1"/>
      <p:bldP spid="264229" grpId="0" animBg="1"/>
      <p:bldP spid="264230" grpId="0" animBg="1"/>
      <p:bldP spid="264231" grpId="0" autoUpdateAnimBg="0"/>
      <p:bldP spid="264232" grpId="0" autoUpdateAnimBg="0"/>
      <p:bldP spid="264233" grpId="0" animBg="1" autoUpdateAnimBg="0"/>
      <p:bldP spid="264234" grpId="0" animBg="1"/>
      <p:bldP spid="264235" grpId="0" animBg="1"/>
      <p:bldP spid="26423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>
            <a:extLst>
              <a:ext uri="{FF2B5EF4-FFF2-40B4-BE49-F238E27FC236}">
                <a16:creationId xmlns:a16="http://schemas.microsoft.com/office/drawing/2014/main" id="{B8471A78-F889-4E80-B33C-A0BAF2011C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514600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Transmitting Electricity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F76A53C-61C2-4813-8644-9C1C5A5F35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609600"/>
            <a:ext cx="6781800" cy="1143000"/>
          </a:xfrm>
        </p:spPr>
        <p:txBody>
          <a:bodyPr/>
          <a:lstStyle/>
          <a:p>
            <a:pPr eaLnBrk="1" hangingPunct="1"/>
            <a:r>
              <a:rPr lang="en-US" altLang="en-US"/>
              <a:t>Transmission of Electricity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3F49D580-F7DE-43E5-B59D-D1584E6637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2209800"/>
            <a:ext cx="6248400" cy="2667000"/>
          </a:xfrm>
        </p:spPr>
        <p:txBody>
          <a:bodyPr/>
          <a:lstStyle/>
          <a:p>
            <a:pPr eaLnBrk="1" hangingPunct="1"/>
            <a:r>
              <a:rPr lang="en-US" altLang="en-US" sz="4000"/>
              <a:t>Now that we have generated electricity in a power plant, how do we get it to our fingertips?</a:t>
            </a:r>
          </a:p>
        </p:txBody>
      </p:sp>
      <p:pic>
        <p:nvPicPr>
          <p:cNvPr id="198661" name="Picture 5" descr="hh00824_">
            <a:extLst>
              <a:ext uri="{FF2B5EF4-FFF2-40B4-BE49-F238E27FC236}">
                <a16:creationId xmlns:a16="http://schemas.microsoft.com/office/drawing/2014/main" id="{0B0E5A09-7CF8-40DA-ABF9-445168E45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667000"/>
            <a:ext cx="84455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62" name="Picture 6" descr="in00525_">
            <a:extLst>
              <a:ext uri="{FF2B5EF4-FFF2-40B4-BE49-F238E27FC236}">
                <a16:creationId xmlns:a16="http://schemas.microsoft.com/office/drawing/2014/main" id="{9506231B-9DC6-493D-A4E1-98052F610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342900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BAD6A8C2-7C80-4A7C-8D35-1FA4D01D4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1147763"/>
          </a:xfrm>
        </p:spPr>
        <p:txBody>
          <a:bodyPr/>
          <a:lstStyle/>
          <a:p>
            <a:pPr eaLnBrk="1" hangingPunct="1"/>
            <a:r>
              <a:rPr lang="en-US" altLang="en-US" sz="4000"/>
              <a:t>What kinds of electricity are there?</a:t>
            </a: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6ADF2369-D779-4989-ADBB-F06850FE9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4572000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/>
              <a:t>	</a:t>
            </a:r>
            <a:r>
              <a:rPr lang="en-US" altLang="en-US" sz="3600">
                <a:solidFill>
                  <a:schemeClr val="accent1"/>
                </a:solidFill>
              </a:rPr>
              <a:t>Static</a:t>
            </a:r>
            <a:r>
              <a:rPr lang="en-US" altLang="en-US" sz="3600"/>
              <a:t> electricity occurs when charges build up and get transferred to the ground</a:t>
            </a:r>
          </a:p>
        </p:txBody>
      </p:sp>
      <p:sp>
        <p:nvSpPr>
          <p:cNvPr id="249861" name="AutoShape 5">
            <a:extLst>
              <a:ext uri="{FF2B5EF4-FFF2-40B4-BE49-F238E27FC236}">
                <a16:creationId xmlns:a16="http://schemas.microsoft.com/office/drawing/2014/main" id="{C43CDBDC-6E73-426F-B2F7-2F5B0014E24A}"/>
              </a:ext>
            </a:extLst>
          </p:cNvPr>
          <p:cNvSpPr>
            <a:spLocks noChangeArrowheads="1"/>
          </p:cNvSpPr>
          <p:nvPr/>
        </p:nvSpPr>
        <p:spPr bwMode="auto">
          <a:xfrm rot="-518128">
            <a:off x="5791200" y="3505200"/>
            <a:ext cx="1524000" cy="1371600"/>
          </a:xfrm>
          <a:prstGeom prst="lightningBol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1" grpId="0" animBg="1"/>
      <p:bldP spid="249861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>
            <a:extLst>
              <a:ext uri="{FF2B5EF4-FFF2-40B4-BE49-F238E27FC236}">
                <a16:creationId xmlns:a16="http://schemas.microsoft.com/office/drawing/2014/main" id="{A9D34461-1C22-4936-8F9B-9FEB0C5A3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" b="58557"/>
          <a:stretch>
            <a:fillRect/>
          </a:stretch>
        </p:blipFill>
        <p:spPr bwMode="auto">
          <a:xfrm>
            <a:off x="228600" y="685800"/>
            <a:ext cx="8512175" cy="546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1843" name="Rectangle 3">
            <a:extLst>
              <a:ext uri="{FF2B5EF4-FFF2-40B4-BE49-F238E27FC236}">
                <a16:creationId xmlns:a16="http://schemas.microsoft.com/office/drawing/2014/main" id="{BB92A77C-6F89-405D-892A-A309FB701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0" y="838200"/>
            <a:ext cx="5791200" cy="2514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>
              <a:solidFill>
                <a:srgbClr val="FAFE54"/>
              </a:solidFill>
            </a:endParaRPr>
          </a:p>
          <a:p>
            <a:pPr eaLnBrk="1" hangingPunct="1"/>
            <a:r>
              <a:rPr lang="en-US" altLang="en-US" sz="2800">
                <a:solidFill>
                  <a:srgbClr val="002060"/>
                </a:solidFill>
              </a:rPr>
              <a:t>We pay the power company to move the electrons back and forth to and from our homes when we flip on a switch</a:t>
            </a:r>
          </a:p>
        </p:txBody>
      </p:sp>
      <p:sp>
        <p:nvSpPr>
          <p:cNvPr id="291844" name="Rectangle 4">
            <a:extLst>
              <a:ext uri="{FF2B5EF4-FFF2-40B4-BE49-F238E27FC236}">
                <a16:creationId xmlns:a16="http://schemas.microsoft.com/office/drawing/2014/main" id="{57C543CD-5BF7-4D86-9ABF-79825DD0C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733800"/>
            <a:ext cx="5791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41AF0"/>
                </a:solidFill>
              </a:rPr>
              <a:t>Power plants are connected to our homes through a network of transmission wires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autoUpdateAnimBg="0"/>
      <p:bldP spid="29184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62BF41A-038F-4C85-B136-68966D27A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8153400" cy="2667000"/>
          </a:xfrm>
        </p:spPr>
        <p:txBody>
          <a:bodyPr/>
          <a:lstStyle/>
          <a:p>
            <a:pPr algn="ctr" eaLnBrk="1" hangingPunct="1"/>
            <a:r>
              <a:rPr lang="en-US" altLang="en-US"/>
              <a:t>The electricity transmitted does </a:t>
            </a:r>
            <a:r>
              <a:rPr lang="en-US" altLang="en-US" u="sng">
                <a:solidFill>
                  <a:srgbClr val="16EF05"/>
                </a:solidFill>
              </a:rPr>
              <a:t>work</a:t>
            </a:r>
            <a:r>
              <a:rPr lang="en-US" altLang="en-US"/>
              <a:t> for us through electrical devices and appliances</a:t>
            </a:r>
          </a:p>
        </p:txBody>
      </p:sp>
      <p:pic>
        <p:nvPicPr>
          <p:cNvPr id="41987" name="Picture 3" descr="satellite">
            <a:extLst>
              <a:ext uri="{FF2B5EF4-FFF2-40B4-BE49-F238E27FC236}">
                <a16:creationId xmlns:a16="http://schemas.microsoft.com/office/drawing/2014/main" id="{A9AD7D89-8D03-4EFC-9310-2EEFC2C8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48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light bulb">
            <a:extLst>
              <a:ext uri="{FF2B5EF4-FFF2-40B4-BE49-F238E27FC236}">
                <a16:creationId xmlns:a16="http://schemas.microsoft.com/office/drawing/2014/main" id="{7582C7CA-272E-4AB7-ACD0-E926C1CBA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0574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07474B59-415F-441A-B8C7-58853508F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3200400"/>
            <a:ext cx="7467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/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solidFill>
                  <a:srgbClr val="16EF05"/>
                </a:solidFill>
              </a:rPr>
              <a:t>Outlets</a:t>
            </a:r>
            <a:r>
              <a:rPr lang="en-US" altLang="en-US"/>
              <a:t> (120 volts, 220 volts)</a:t>
            </a:r>
          </a:p>
        </p:txBody>
      </p:sp>
      <p:pic>
        <p:nvPicPr>
          <p:cNvPr id="43011" name="Picture 3" descr="bd05030_">
            <a:extLst>
              <a:ext uri="{FF2B5EF4-FFF2-40B4-BE49-F238E27FC236}">
                <a16:creationId xmlns:a16="http://schemas.microsoft.com/office/drawing/2014/main" id="{9635B711-ECF1-4847-B38F-F2C004F8E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724400"/>
            <a:ext cx="9271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sy01191_">
            <a:extLst>
              <a:ext uri="{FF2B5EF4-FFF2-40B4-BE49-F238E27FC236}">
                <a16:creationId xmlns:a16="http://schemas.microsoft.com/office/drawing/2014/main" id="{E20B68EB-C047-4DDD-B295-A054FD2F7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14335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>
            <a:extLst>
              <a:ext uri="{FF2B5EF4-FFF2-40B4-BE49-F238E27FC236}">
                <a16:creationId xmlns:a16="http://schemas.microsoft.com/office/drawing/2014/main" id="{E14E0AD5-CB33-4E08-8C83-468A48DE9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010400" cy="1147763"/>
          </a:xfrm>
        </p:spPr>
        <p:txBody>
          <a:bodyPr/>
          <a:lstStyle/>
          <a:p>
            <a:pPr eaLnBrk="1" hangingPunct="1"/>
            <a:r>
              <a:rPr lang="en-US" altLang="en-US" sz="4000"/>
              <a:t>Electricity’s potential to do </a:t>
            </a:r>
            <a:r>
              <a:rPr lang="en-US" altLang="en-US" sz="4000">
                <a:solidFill>
                  <a:srgbClr val="16EF05"/>
                </a:solidFill>
              </a:rPr>
              <a:t>work</a:t>
            </a:r>
            <a:r>
              <a:rPr lang="en-US" altLang="en-US" sz="4000"/>
              <a:t> is measured in </a:t>
            </a:r>
            <a:r>
              <a:rPr lang="en-US" altLang="en-US" sz="4000">
                <a:solidFill>
                  <a:schemeClr val="tx1"/>
                </a:solidFill>
              </a:rPr>
              <a:t>volts</a:t>
            </a:r>
            <a:r>
              <a:rPr lang="en-US" altLang="en-US" sz="4000"/>
              <a:t>.</a:t>
            </a:r>
          </a:p>
        </p:txBody>
      </p:sp>
      <p:sp>
        <p:nvSpPr>
          <p:cNvPr id="293894" name="Rectangle 6">
            <a:extLst>
              <a:ext uri="{FF2B5EF4-FFF2-40B4-BE49-F238E27FC236}">
                <a16:creationId xmlns:a16="http://schemas.microsoft.com/office/drawing/2014/main" id="{AD4B2050-27BC-47FD-B2F9-D1F805FD0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124200"/>
            <a:ext cx="7467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</a:pPr>
            <a:r>
              <a:rPr lang="en-US" altLang="en-US">
                <a:solidFill>
                  <a:schemeClr val="hlink"/>
                </a:solidFill>
              </a:rPr>
              <a:t>Batteries</a:t>
            </a:r>
            <a:r>
              <a:rPr lang="en-US" altLang="en-US"/>
              <a:t> (1.5 volts, 6 volts, 12 volts)</a:t>
            </a:r>
          </a:p>
        </p:txBody>
      </p:sp>
      <p:sp>
        <p:nvSpPr>
          <p:cNvPr id="293895" name="Rectangle 7">
            <a:extLst>
              <a:ext uri="{FF2B5EF4-FFF2-40B4-BE49-F238E27FC236}">
                <a16:creationId xmlns:a16="http://schemas.microsoft.com/office/drawing/2014/main" id="{F3B419E2-0E3F-48A9-8B0A-E13DE1354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419600"/>
            <a:ext cx="7086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</a:t>
            </a:r>
            <a:r>
              <a:rPr lang="en-US" altLang="en-US"/>
              <a:t>Voltage indicates how much work an electrical device can do.  The higher the voltage, the more work per unit of charge that device can perform.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</p:txBody>
      </p:sp>
      <p:sp>
        <p:nvSpPr>
          <p:cNvPr id="293896" name="Rectangle 8">
            <a:extLst>
              <a:ext uri="{FF2B5EF4-FFF2-40B4-BE49-F238E27FC236}">
                <a16:creationId xmlns:a16="http://schemas.microsoft.com/office/drawing/2014/main" id="{3817BDAD-01BB-4090-884F-46972E383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38400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Examples of “voltage”: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 autoUpdateAnimBg="0"/>
      <p:bldP spid="293894" grpId="0" autoUpdateAnimBg="0"/>
      <p:bldP spid="293895" grpId="0" autoUpdateAnimBg="0"/>
      <p:bldP spid="29389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298498A5-F96A-4171-8635-0924C6CB5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8001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 anchor="ctr"/>
          <a:lstStyle>
            <a:lvl1pPr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A power plant may produce 200,000 volts of electricity or more each second</a:t>
            </a:r>
          </a:p>
        </p:txBody>
      </p:sp>
      <p:sp>
        <p:nvSpPr>
          <p:cNvPr id="297989" name="Rectangle 5">
            <a:extLst>
              <a:ext uri="{FF2B5EF4-FFF2-40B4-BE49-F238E27FC236}">
                <a16:creationId xmlns:a16="http://schemas.microsoft.com/office/drawing/2014/main" id="{B0C0FA0A-0330-4409-9898-70A7E2FB2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3505200"/>
            <a:ext cx="7543800" cy="13716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This is enough to do work in thousands of homes and in industry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n00455_">
            <a:extLst>
              <a:ext uri="{FF2B5EF4-FFF2-40B4-BE49-F238E27FC236}">
                <a16:creationId xmlns:a16="http://schemas.microsoft.com/office/drawing/2014/main" id="{B3C99819-8C73-4B42-BCA1-B19E941D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743200"/>
            <a:ext cx="29225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in00576_">
            <a:extLst>
              <a:ext uri="{FF2B5EF4-FFF2-40B4-BE49-F238E27FC236}">
                <a16:creationId xmlns:a16="http://schemas.microsoft.com/office/drawing/2014/main" id="{FD139578-127D-46B2-BF2E-991EA7B0F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0"/>
            <a:ext cx="15732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Line 4">
            <a:extLst>
              <a:ext uri="{FF2B5EF4-FFF2-40B4-BE49-F238E27FC236}">
                <a16:creationId xmlns:a16="http://schemas.microsoft.com/office/drawing/2014/main" id="{02698D20-C526-4E1C-B8C7-25409033EA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3276600"/>
            <a:ext cx="1828800" cy="76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08A887FC-D7CA-4963-BE64-B40381055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276600"/>
            <a:ext cx="1447800" cy="1447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1132177B-71DD-45BD-BDCD-39618C3030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3352800"/>
            <a:ext cx="1752600" cy="76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3" name="Line 7">
            <a:extLst>
              <a:ext uri="{FF2B5EF4-FFF2-40B4-BE49-F238E27FC236}">
                <a16:creationId xmlns:a16="http://schemas.microsoft.com/office/drawing/2014/main" id="{2BEBFC83-5C8A-45B3-8DBB-7B93287056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3505200"/>
            <a:ext cx="1838325" cy="76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4" name="Line 8">
            <a:extLst>
              <a:ext uri="{FF2B5EF4-FFF2-40B4-BE49-F238E27FC236}">
                <a16:creationId xmlns:a16="http://schemas.microsoft.com/office/drawing/2014/main" id="{95B0FFAA-191C-40AF-BDDF-0EE5B2849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429000"/>
            <a:ext cx="1371600" cy="1371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5" name="Line 9">
            <a:extLst>
              <a:ext uri="{FF2B5EF4-FFF2-40B4-BE49-F238E27FC236}">
                <a16:creationId xmlns:a16="http://schemas.microsoft.com/office/drawing/2014/main" id="{40BF27A2-35AA-469C-8760-80757EED2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657600"/>
            <a:ext cx="1371600" cy="1371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5066" name="Picture 10" descr="MCj02807890000[1]">
            <a:extLst>
              <a:ext uri="{FF2B5EF4-FFF2-40B4-BE49-F238E27FC236}">
                <a16:creationId xmlns:a16="http://schemas.microsoft.com/office/drawing/2014/main" id="{A5DC1BE9-459C-49D8-BF80-FE88C2FD9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72" name="Rectangle 12">
            <a:extLst>
              <a:ext uri="{FF2B5EF4-FFF2-40B4-BE49-F238E27FC236}">
                <a16:creationId xmlns:a16="http://schemas.microsoft.com/office/drawing/2014/main" id="{E504B906-5083-4AE9-9437-F7B5AA0C8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16764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How can we transport this huge amount of electrical potential to our homes without getting hurt and without huge electricity bills?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A283BFB-2356-4540-B668-777217660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7763"/>
          </a:xfrm>
        </p:spPr>
        <p:txBody>
          <a:bodyPr/>
          <a:lstStyle/>
          <a:p>
            <a:pPr eaLnBrk="1" hangingPunct="1"/>
            <a:r>
              <a:rPr lang="en-US" altLang="en-US"/>
              <a:t>Safe &amp; Cheaper Transmission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608FF9A4-12D2-43DB-A61A-ECDD4776B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54102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Transmitting electricity using lower current is safer and utilizes smaller wires, saving weight and money</a:t>
            </a:r>
          </a:p>
        </p:txBody>
      </p:sp>
      <p:pic>
        <p:nvPicPr>
          <p:cNvPr id="46084" name="Picture 4" descr="3-2 high voltage transmission lines">
            <a:extLst>
              <a:ext uri="{FF2B5EF4-FFF2-40B4-BE49-F238E27FC236}">
                <a16:creationId xmlns:a16="http://schemas.microsoft.com/office/drawing/2014/main" id="{AD8D67D2-6824-4A53-81E7-2DBE0C93F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941638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301" name="Text Box 5">
            <a:extLst>
              <a:ext uri="{FF2B5EF4-FFF2-40B4-BE49-F238E27FC236}">
                <a16:creationId xmlns:a16="http://schemas.microsoft.com/office/drawing/2014/main" id="{10B28F2D-E34A-43D5-BA95-74AC51620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410200"/>
            <a:ext cx="2138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latin typeface="Tahoma" panose="020B0604030504040204" pitchFamily="34" charset="0"/>
              </a:rPr>
              <a:t>Glass insulator</a:t>
            </a:r>
          </a:p>
        </p:txBody>
      </p:sp>
      <p:sp>
        <p:nvSpPr>
          <p:cNvPr id="311302" name="Line 6">
            <a:extLst>
              <a:ext uri="{FF2B5EF4-FFF2-40B4-BE49-F238E27FC236}">
                <a16:creationId xmlns:a16="http://schemas.microsoft.com/office/drawing/2014/main" id="{D6841E6F-F439-4836-9815-D860A13E88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5975" y="3811588"/>
            <a:ext cx="758825" cy="1600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1303" name="Rectangle 7">
            <a:extLst>
              <a:ext uri="{FF2B5EF4-FFF2-40B4-BE49-F238E27FC236}">
                <a16:creationId xmlns:a16="http://schemas.microsoft.com/office/drawing/2014/main" id="{A2DC7EBD-1505-44E8-A650-889755C54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19400"/>
            <a:ext cx="5410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/>
              <a:t>Since the current is lower, the voltage (potential) can be very high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</p:txBody>
      </p:sp>
      <p:sp>
        <p:nvSpPr>
          <p:cNvPr id="311304" name="Rectangle 8">
            <a:extLst>
              <a:ext uri="{FF2B5EF4-FFF2-40B4-BE49-F238E27FC236}">
                <a16:creationId xmlns:a16="http://schemas.microsoft.com/office/drawing/2014/main" id="{E3BC7A83-8EA5-4376-85F0-82097F368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114800"/>
            <a:ext cx="5410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/>
              <a:t>Higher Potential is more dangerous so the high voltage wires are placed high in the air and suspended from the towers by glass insulators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autoUpdateAnimBg="0"/>
      <p:bldP spid="311301" grpId="0" autoUpdateAnimBg="0"/>
      <p:bldP spid="311303" grpId="0" autoUpdateAnimBg="0"/>
      <p:bldP spid="31130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B3061A9-8B72-410F-9A52-B930CBA00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23622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Electrical companies use </a:t>
            </a:r>
            <a:r>
              <a:rPr lang="en-US" altLang="en-US" sz="4000">
                <a:solidFill>
                  <a:schemeClr val="tx1"/>
                </a:solidFill>
              </a:rPr>
              <a:t>Transformers </a:t>
            </a:r>
            <a:r>
              <a:rPr lang="en-US" altLang="en-US" sz="4000"/>
              <a:t>to change the amount of voltage and current being transmitted</a:t>
            </a: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4C9AEE8A-1F02-4961-96A0-6317AB97E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4582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A transformer </a:t>
            </a:r>
            <a:r>
              <a:rPr lang="en-US" altLang="en-US" sz="2800">
                <a:solidFill>
                  <a:srgbClr val="16EF05"/>
                </a:solidFill>
              </a:rPr>
              <a:t>keeps the electrical power the same</a:t>
            </a:r>
            <a:r>
              <a:rPr lang="en-US" altLang="en-US" sz="2800"/>
              <a:t> while changing the voltage (potential) and current to make transmission safer and less costly</a:t>
            </a:r>
          </a:p>
        </p:txBody>
      </p:sp>
      <p:sp>
        <p:nvSpPr>
          <p:cNvPr id="304132" name="Rectangle 4">
            <a:extLst>
              <a:ext uri="{FF2B5EF4-FFF2-40B4-BE49-F238E27FC236}">
                <a16:creationId xmlns:a16="http://schemas.microsoft.com/office/drawing/2014/main" id="{BD75D5FE-E6EB-4EE0-969B-ABB52FA9C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81400"/>
            <a:ext cx="8458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Transformers use magnetic </a:t>
            </a:r>
            <a:r>
              <a:rPr lang="en-US" altLang="en-US" sz="2800">
                <a:solidFill>
                  <a:srgbClr val="16EF05"/>
                </a:solidFill>
              </a:rPr>
              <a:t>induction</a:t>
            </a:r>
            <a:r>
              <a:rPr lang="en-US" altLang="en-US" sz="2800"/>
              <a:t> … producing alternating current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  <p:sp>
        <p:nvSpPr>
          <p:cNvPr id="304133" name="Rectangle 5">
            <a:extLst>
              <a:ext uri="{FF2B5EF4-FFF2-40B4-BE49-F238E27FC236}">
                <a16:creationId xmlns:a16="http://schemas.microsoft.com/office/drawing/2014/main" id="{0AA6BC70-57DE-4C2A-BA35-54FFE1928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29200"/>
            <a:ext cx="8458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This is one reason power plants produce “</a:t>
            </a:r>
            <a:r>
              <a:rPr lang="en-US" altLang="en-US" sz="2800">
                <a:solidFill>
                  <a:schemeClr val="tx2"/>
                </a:solidFill>
              </a:rPr>
              <a:t>Alternating Current</a:t>
            </a:r>
            <a:r>
              <a:rPr lang="en-US" altLang="en-US" sz="2800"/>
              <a:t>” rather than “</a:t>
            </a:r>
            <a:r>
              <a:rPr lang="en-US" altLang="en-US" sz="2800">
                <a:solidFill>
                  <a:schemeClr val="tx2"/>
                </a:solidFill>
              </a:rPr>
              <a:t>Direct Current</a:t>
            </a:r>
            <a:r>
              <a:rPr lang="en-US" altLang="en-US" sz="280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autoUpdateAnimBg="0"/>
      <p:bldP spid="304132" grpId="0" autoUpdateAnimBg="0"/>
      <p:bldP spid="304133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9E6D7EC-8E07-4CA3-8BEB-C301B3FC0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4941888" cy="617538"/>
          </a:xfrm>
          <a:noFill/>
        </p:spPr>
        <p:txBody>
          <a:bodyPr/>
          <a:lstStyle/>
          <a:p>
            <a:pPr eaLnBrk="1" hangingPunct="1"/>
            <a:r>
              <a:rPr lang="en-US" altLang="en-US" sz="4800"/>
              <a:t>Transformers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9F3F0219-760D-49F6-8E20-D17280192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924800" cy="838200"/>
          </a:xfrm>
          <a:noFill/>
        </p:spPr>
        <p:txBody>
          <a:bodyPr/>
          <a:lstStyle/>
          <a:p>
            <a:pPr marL="628650" indent="-628650" eaLnBrk="1" hangingPunct="1"/>
            <a:r>
              <a:rPr lang="en-US" altLang="en-US" sz="4400"/>
              <a:t>Use Magnetic Induction</a:t>
            </a:r>
          </a:p>
        </p:txBody>
      </p:sp>
      <p:grpSp>
        <p:nvGrpSpPr>
          <p:cNvPr id="48132" name="Group 4">
            <a:extLst>
              <a:ext uri="{FF2B5EF4-FFF2-40B4-BE49-F238E27FC236}">
                <a16:creationId xmlns:a16="http://schemas.microsoft.com/office/drawing/2014/main" id="{E2AD9738-1B08-441A-B58F-736E7A6832CD}"/>
              </a:ext>
            </a:extLst>
          </p:cNvPr>
          <p:cNvGrpSpPr>
            <a:grpSpLocks/>
          </p:cNvGrpSpPr>
          <p:nvPr/>
        </p:nvGrpSpPr>
        <p:grpSpPr bwMode="auto">
          <a:xfrm>
            <a:off x="4514850" y="2514600"/>
            <a:ext cx="4019550" cy="3035300"/>
            <a:chOff x="2342" y="1252"/>
            <a:chExt cx="2532" cy="1912"/>
          </a:xfrm>
        </p:grpSpPr>
        <p:grpSp>
          <p:nvGrpSpPr>
            <p:cNvPr id="48134" name="Group 5">
              <a:extLst>
                <a:ext uri="{FF2B5EF4-FFF2-40B4-BE49-F238E27FC236}">
                  <a16:creationId xmlns:a16="http://schemas.microsoft.com/office/drawing/2014/main" id="{0E48D859-D6CB-44E9-9BBE-1B818C88B4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252"/>
              <a:ext cx="2400" cy="1912"/>
              <a:chOff x="2400" y="1252"/>
              <a:chExt cx="2400" cy="1912"/>
            </a:xfrm>
          </p:grpSpPr>
          <p:sp>
            <p:nvSpPr>
              <p:cNvPr id="48137" name="Rectangle 6">
                <a:extLst>
                  <a:ext uri="{FF2B5EF4-FFF2-40B4-BE49-F238E27FC236}">
                    <a16:creationId xmlns:a16="http://schemas.microsoft.com/office/drawing/2014/main" id="{22375849-34A3-4C8D-B76F-DBCF8AA4E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1588"/>
                <a:ext cx="472" cy="1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8138" name="Group 7">
                <a:extLst>
                  <a:ext uri="{FF2B5EF4-FFF2-40B4-BE49-F238E27FC236}">
                    <a16:creationId xmlns:a16="http://schemas.microsoft.com/office/drawing/2014/main" id="{1BB74DE0-03B8-443E-846F-E20C4015B8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72" y="1828"/>
                <a:ext cx="1628" cy="904"/>
                <a:chOff x="3172" y="1828"/>
                <a:chExt cx="1628" cy="904"/>
              </a:xfrm>
            </p:grpSpPr>
            <p:grpSp>
              <p:nvGrpSpPr>
                <p:cNvPr id="48156" name="Group 8">
                  <a:extLst>
                    <a:ext uri="{FF2B5EF4-FFF2-40B4-BE49-F238E27FC236}">
                      <a16:creationId xmlns:a16="http://schemas.microsoft.com/office/drawing/2014/main" id="{484757F3-D038-4F92-9954-85A625E43A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72" y="1828"/>
                  <a:ext cx="904" cy="904"/>
                  <a:chOff x="3172" y="1828"/>
                  <a:chExt cx="904" cy="904"/>
                </a:xfrm>
              </p:grpSpPr>
              <p:sp>
                <p:nvSpPr>
                  <p:cNvPr id="48159" name="Rectangle 9">
                    <a:extLst>
                      <a:ext uri="{FF2B5EF4-FFF2-40B4-BE49-F238E27FC236}">
                        <a16:creationId xmlns:a16="http://schemas.microsoft.com/office/drawing/2014/main" id="{DFDBD561-A928-4D18-9DF1-D10D104198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98" y="2141"/>
                    <a:ext cx="696" cy="23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7" rIns="92075" bIns="46037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/>
                    <a:r>
                      <a:rPr lang="en-US" altLang="en-US" sz="1800" b="1">
                        <a:latin typeface="Times New Roman" panose="02020603050405020304" pitchFamily="18" charset="0"/>
                      </a:rPr>
                      <a:t>Iron core</a:t>
                    </a:r>
                  </a:p>
                </p:txBody>
              </p:sp>
              <p:grpSp>
                <p:nvGrpSpPr>
                  <p:cNvPr id="48160" name="Group 10">
                    <a:extLst>
                      <a:ext uri="{FF2B5EF4-FFF2-40B4-BE49-F238E27FC236}">
                        <a16:creationId xmlns:a16="http://schemas.microsoft.com/office/drawing/2014/main" id="{05FD6037-BA61-4D7F-A93C-BF7DAAE7718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72" y="1828"/>
                    <a:ext cx="904" cy="520"/>
                    <a:chOff x="3172" y="1828"/>
                    <a:chExt cx="904" cy="520"/>
                  </a:xfrm>
                </p:grpSpPr>
                <p:sp>
                  <p:nvSpPr>
                    <p:cNvPr id="48164" name="Oval 11">
                      <a:extLst>
                        <a:ext uri="{FF2B5EF4-FFF2-40B4-BE49-F238E27FC236}">
                          <a16:creationId xmlns:a16="http://schemas.microsoft.com/office/drawing/2014/main" id="{005BEBEA-96D4-4D14-976A-CC42E833338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2" y="1828"/>
                      <a:ext cx="904" cy="32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48165" name="Oval 12">
                      <a:extLst>
                        <a:ext uri="{FF2B5EF4-FFF2-40B4-BE49-F238E27FC236}">
                          <a16:creationId xmlns:a16="http://schemas.microsoft.com/office/drawing/2014/main" id="{F89AD12C-DAA2-4AA5-849A-6CAF8358302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2" y="2020"/>
                      <a:ext cx="904" cy="32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48161" name="Group 13">
                    <a:extLst>
                      <a:ext uri="{FF2B5EF4-FFF2-40B4-BE49-F238E27FC236}">
                        <a16:creationId xmlns:a16="http://schemas.microsoft.com/office/drawing/2014/main" id="{CFDC5CA1-008D-4ED2-B654-7A43648007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72" y="2212"/>
                    <a:ext cx="904" cy="520"/>
                    <a:chOff x="3172" y="2212"/>
                    <a:chExt cx="904" cy="520"/>
                  </a:xfrm>
                </p:grpSpPr>
                <p:sp>
                  <p:nvSpPr>
                    <p:cNvPr id="48162" name="Oval 14">
                      <a:extLst>
                        <a:ext uri="{FF2B5EF4-FFF2-40B4-BE49-F238E27FC236}">
                          <a16:creationId xmlns:a16="http://schemas.microsoft.com/office/drawing/2014/main" id="{BE277334-AA4D-46EC-9713-7FE52B38CA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2" y="2212"/>
                      <a:ext cx="904" cy="32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48163" name="Oval 15">
                      <a:extLst>
                        <a:ext uri="{FF2B5EF4-FFF2-40B4-BE49-F238E27FC236}">
                          <a16:creationId xmlns:a16="http://schemas.microsoft.com/office/drawing/2014/main" id="{777D0976-9091-4C58-8BC4-190935DB8F7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2" y="2404"/>
                      <a:ext cx="904" cy="32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  <p:sp>
              <p:nvSpPr>
                <p:cNvPr id="48157" name="Line 16">
                  <a:extLst>
                    <a:ext uri="{FF2B5EF4-FFF2-40B4-BE49-F238E27FC236}">
                      <a16:creationId xmlns:a16="http://schemas.microsoft.com/office/drawing/2014/main" id="{621EFCA9-25D9-49E6-9BF1-06B6D8F562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0" y="2016"/>
                  <a:ext cx="6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158" name="Line 17">
                  <a:extLst>
                    <a:ext uri="{FF2B5EF4-FFF2-40B4-BE49-F238E27FC236}">
                      <a16:creationId xmlns:a16="http://schemas.microsoft.com/office/drawing/2014/main" id="{08A172D0-5AF5-4B83-A60C-773842FAB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0" y="2592"/>
                  <a:ext cx="72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139" name="Group 18">
                <a:extLst>
                  <a:ext uri="{FF2B5EF4-FFF2-40B4-BE49-F238E27FC236}">
                    <a16:creationId xmlns:a16="http://schemas.microsoft.com/office/drawing/2014/main" id="{3C954EA9-E150-4A91-815F-9D15297A11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2" y="1252"/>
                <a:ext cx="1384" cy="1912"/>
                <a:chOff x="2932" y="1252"/>
                <a:chExt cx="1384" cy="1912"/>
              </a:xfrm>
            </p:grpSpPr>
            <p:grpSp>
              <p:nvGrpSpPr>
                <p:cNvPr id="48142" name="Group 19">
                  <a:extLst>
                    <a:ext uri="{FF2B5EF4-FFF2-40B4-BE49-F238E27FC236}">
                      <a16:creationId xmlns:a16="http://schemas.microsoft.com/office/drawing/2014/main" id="{E9E2F198-C5EF-4B8C-AE2F-26C2C7430A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32" y="2159"/>
                  <a:ext cx="1384" cy="1005"/>
                  <a:chOff x="2932" y="2159"/>
                  <a:chExt cx="1384" cy="1005"/>
                </a:xfrm>
              </p:grpSpPr>
              <p:grpSp>
                <p:nvGrpSpPr>
                  <p:cNvPr id="48150" name="Group 20">
                    <a:extLst>
                      <a:ext uri="{FF2B5EF4-FFF2-40B4-BE49-F238E27FC236}">
                        <a16:creationId xmlns:a16="http://schemas.microsoft.com/office/drawing/2014/main" id="{4B4A4D7B-F7EF-4388-92DB-AAC9B2B5903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2" y="2159"/>
                    <a:ext cx="1384" cy="578"/>
                    <a:chOff x="2932" y="2159"/>
                    <a:chExt cx="1384" cy="578"/>
                  </a:xfrm>
                </p:grpSpPr>
                <p:sp>
                  <p:nvSpPr>
                    <p:cNvPr id="48154" name="Oval 21">
                      <a:extLst>
                        <a:ext uri="{FF2B5EF4-FFF2-40B4-BE49-F238E27FC236}">
                          <a16:creationId xmlns:a16="http://schemas.microsoft.com/office/drawing/2014/main" id="{0BE0D1A3-E94C-4474-8FE1-9FDE374E9A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2159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48155" name="Oval 22">
                      <a:extLst>
                        <a:ext uri="{FF2B5EF4-FFF2-40B4-BE49-F238E27FC236}">
                          <a16:creationId xmlns:a16="http://schemas.microsoft.com/office/drawing/2014/main" id="{269B994D-392A-4DCB-B923-00476B6099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2372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48151" name="Group 23">
                    <a:extLst>
                      <a:ext uri="{FF2B5EF4-FFF2-40B4-BE49-F238E27FC236}">
                        <a16:creationId xmlns:a16="http://schemas.microsoft.com/office/drawing/2014/main" id="{E04F3580-DB9B-42AC-8646-9854F6A042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2" y="2585"/>
                    <a:ext cx="1384" cy="579"/>
                    <a:chOff x="2932" y="2585"/>
                    <a:chExt cx="1384" cy="579"/>
                  </a:xfrm>
                </p:grpSpPr>
                <p:sp>
                  <p:nvSpPr>
                    <p:cNvPr id="48152" name="Oval 24">
                      <a:extLst>
                        <a:ext uri="{FF2B5EF4-FFF2-40B4-BE49-F238E27FC236}">
                          <a16:creationId xmlns:a16="http://schemas.microsoft.com/office/drawing/2014/main" id="{2958B6D3-13E4-4BB7-88C2-8D5E353A51E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2585"/>
                      <a:ext cx="1384" cy="366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48153" name="Oval 25">
                      <a:extLst>
                        <a:ext uri="{FF2B5EF4-FFF2-40B4-BE49-F238E27FC236}">
                          <a16:creationId xmlns:a16="http://schemas.microsoft.com/office/drawing/2014/main" id="{35804092-F8C6-4612-983C-58CB4B38872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2799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  <p:grpSp>
              <p:nvGrpSpPr>
                <p:cNvPr id="48143" name="Group 26">
                  <a:extLst>
                    <a:ext uri="{FF2B5EF4-FFF2-40B4-BE49-F238E27FC236}">
                      <a16:creationId xmlns:a16="http://schemas.microsoft.com/office/drawing/2014/main" id="{677358D1-7D03-4832-8EF2-EAE9C651AD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32" y="1252"/>
                  <a:ext cx="1384" cy="1005"/>
                  <a:chOff x="2932" y="1252"/>
                  <a:chExt cx="1384" cy="1005"/>
                </a:xfrm>
              </p:grpSpPr>
              <p:grpSp>
                <p:nvGrpSpPr>
                  <p:cNvPr id="48144" name="Group 27">
                    <a:extLst>
                      <a:ext uri="{FF2B5EF4-FFF2-40B4-BE49-F238E27FC236}">
                        <a16:creationId xmlns:a16="http://schemas.microsoft.com/office/drawing/2014/main" id="{CEB64CA0-765E-431D-AA1D-3BCFCEF38F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2" y="1252"/>
                    <a:ext cx="1384" cy="579"/>
                    <a:chOff x="2932" y="1252"/>
                    <a:chExt cx="1384" cy="579"/>
                  </a:xfrm>
                </p:grpSpPr>
                <p:sp>
                  <p:nvSpPr>
                    <p:cNvPr id="48148" name="Oval 28">
                      <a:extLst>
                        <a:ext uri="{FF2B5EF4-FFF2-40B4-BE49-F238E27FC236}">
                          <a16:creationId xmlns:a16="http://schemas.microsoft.com/office/drawing/2014/main" id="{7B796748-42E8-416D-9099-94D13A5B5BF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1252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48149" name="Oval 29">
                      <a:extLst>
                        <a:ext uri="{FF2B5EF4-FFF2-40B4-BE49-F238E27FC236}">
                          <a16:creationId xmlns:a16="http://schemas.microsoft.com/office/drawing/2014/main" id="{B8368747-DCA5-454F-9326-1912F3C675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1465"/>
                      <a:ext cx="1384" cy="366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48145" name="Group 30">
                    <a:extLst>
                      <a:ext uri="{FF2B5EF4-FFF2-40B4-BE49-F238E27FC236}">
                        <a16:creationId xmlns:a16="http://schemas.microsoft.com/office/drawing/2014/main" id="{FB5D8D18-EA6B-4999-BEDE-F1457F04E52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2" y="1679"/>
                    <a:ext cx="1384" cy="578"/>
                    <a:chOff x="2932" y="1679"/>
                    <a:chExt cx="1384" cy="578"/>
                  </a:xfrm>
                </p:grpSpPr>
                <p:sp>
                  <p:nvSpPr>
                    <p:cNvPr id="48146" name="Oval 31">
                      <a:extLst>
                        <a:ext uri="{FF2B5EF4-FFF2-40B4-BE49-F238E27FC236}">
                          <a16:creationId xmlns:a16="http://schemas.microsoft.com/office/drawing/2014/main" id="{6A4AAFE0-47B4-489D-9B5F-F1ACF1A5DA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1679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48147" name="Oval 32">
                      <a:extLst>
                        <a:ext uri="{FF2B5EF4-FFF2-40B4-BE49-F238E27FC236}">
                          <a16:creationId xmlns:a16="http://schemas.microsoft.com/office/drawing/2014/main" id="{AECFA1D8-74D3-4B53-98D0-E5853BF0C17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1892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sp>
            <p:nvSpPr>
              <p:cNvPr id="48140" name="Line 33">
                <a:extLst>
                  <a:ext uri="{FF2B5EF4-FFF2-40B4-BE49-F238E27FC236}">
                    <a16:creationId xmlns:a16="http://schemas.microsoft.com/office/drawing/2014/main" id="{00113067-0728-4B01-A567-316721202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1440"/>
                <a:ext cx="52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1" name="Line 34">
                <a:extLst>
                  <a:ext uri="{FF2B5EF4-FFF2-40B4-BE49-F238E27FC236}">
                    <a16:creationId xmlns:a16="http://schemas.microsoft.com/office/drawing/2014/main" id="{86F0061C-DB4A-4980-B5E9-8393E1D727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2976"/>
                <a:ext cx="52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35" name="Rectangle 35">
              <a:extLst>
                <a:ext uri="{FF2B5EF4-FFF2-40B4-BE49-F238E27FC236}">
                  <a16:creationId xmlns:a16="http://schemas.microsoft.com/office/drawing/2014/main" id="{E66C69CC-2FE1-4E3D-AC0A-4F3CC41F6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" y="2054"/>
              <a:ext cx="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tx2"/>
                  </a:solidFill>
                </a:rPr>
                <a:t>High</a:t>
              </a:r>
            </a:p>
          </p:txBody>
        </p:sp>
        <p:sp>
          <p:nvSpPr>
            <p:cNvPr id="48136" name="Rectangle 36">
              <a:extLst>
                <a:ext uri="{FF2B5EF4-FFF2-40B4-BE49-F238E27FC236}">
                  <a16:creationId xmlns:a16="http://schemas.microsoft.com/office/drawing/2014/main" id="{2045CDC1-0293-4210-B435-ACAC9243F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" y="2150"/>
              <a:ext cx="4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Low</a:t>
              </a:r>
            </a:p>
          </p:txBody>
        </p:sp>
      </p:grpSp>
      <p:sp>
        <p:nvSpPr>
          <p:cNvPr id="281637" name="Rectangle 37">
            <a:extLst>
              <a:ext uri="{FF2B5EF4-FFF2-40B4-BE49-F238E27FC236}">
                <a16:creationId xmlns:a16="http://schemas.microsoft.com/office/drawing/2014/main" id="{712D4538-C562-49B8-9692-213643A0C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14600"/>
            <a:ext cx="3810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An alternating current in one coil of wire will </a:t>
            </a:r>
            <a:r>
              <a:rPr lang="en-US" altLang="en-US">
                <a:solidFill>
                  <a:schemeClr val="tx2"/>
                </a:solidFill>
              </a:rPr>
              <a:t>induce</a:t>
            </a:r>
            <a:r>
              <a:rPr lang="en-US" altLang="en-US"/>
              <a:t> a potential and current in a coil next to 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1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>
            <a:extLst>
              <a:ext uri="{FF2B5EF4-FFF2-40B4-BE49-F238E27FC236}">
                <a16:creationId xmlns:a16="http://schemas.microsoft.com/office/drawing/2014/main" id="{94F262E4-7268-47B9-AF8C-6B4A3549F7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3962400" cy="3200400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3600"/>
              <a:t>The ratio of coils in each loop determines the potential (voltage) in each loop</a:t>
            </a:r>
          </a:p>
        </p:txBody>
      </p:sp>
      <p:grpSp>
        <p:nvGrpSpPr>
          <p:cNvPr id="49155" name="Group 70">
            <a:extLst>
              <a:ext uri="{FF2B5EF4-FFF2-40B4-BE49-F238E27FC236}">
                <a16:creationId xmlns:a16="http://schemas.microsoft.com/office/drawing/2014/main" id="{C8410C62-CDAB-4CF1-9518-78D0024ABA06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1905000"/>
            <a:ext cx="4019550" cy="3035300"/>
            <a:chOff x="2342" y="1252"/>
            <a:chExt cx="2532" cy="1912"/>
          </a:xfrm>
        </p:grpSpPr>
        <p:grpSp>
          <p:nvGrpSpPr>
            <p:cNvPr id="49157" name="Group 71">
              <a:extLst>
                <a:ext uri="{FF2B5EF4-FFF2-40B4-BE49-F238E27FC236}">
                  <a16:creationId xmlns:a16="http://schemas.microsoft.com/office/drawing/2014/main" id="{24CEEDED-63B5-4D17-94D5-E6821386E5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252"/>
              <a:ext cx="2400" cy="1912"/>
              <a:chOff x="2400" y="1252"/>
              <a:chExt cx="2400" cy="1912"/>
            </a:xfrm>
          </p:grpSpPr>
          <p:sp>
            <p:nvSpPr>
              <p:cNvPr id="49160" name="Rectangle 72">
                <a:extLst>
                  <a:ext uri="{FF2B5EF4-FFF2-40B4-BE49-F238E27FC236}">
                    <a16:creationId xmlns:a16="http://schemas.microsoft.com/office/drawing/2014/main" id="{76319062-FF95-4335-9B08-5D2EF7201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1588"/>
                <a:ext cx="472" cy="1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9161" name="Group 73">
                <a:extLst>
                  <a:ext uri="{FF2B5EF4-FFF2-40B4-BE49-F238E27FC236}">
                    <a16:creationId xmlns:a16="http://schemas.microsoft.com/office/drawing/2014/main" id="{0845FFC2-BA0F-4693-BECA-BF07995A3C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72" y="1828"/>
                <a:ext cx="1628" cy="904"/>
                <a:chOff x="3172" y="1828"/>
                <a:chExt cx="1628" cy="904"/>
              </a:xfrm>
            </p:grpSpPr>
            <p:grpSp>
              <p:nvGrpSpPr>
                <p:cNvPr id="49179" name="Group 74">
                  <a:extLst>
                    <a:ext uri="{FF2B5EF4-FFF2-40B4-BE49-F238E27FC236}">
                      <a16:creationId xmlns:a16="http://schemas.microsoft.com/office/drawing/2014/main" id="{53F2E524-BE1A-468A-9BC5-F9E5267206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72" y="1828"/>
                  <a:ext cx="904" cy="904"/>
                  <a:chOff x="3172" y="1828"/>
                  <a:chExt cx="904" cy="904"/>
                </a:xfrm>
              </p:grpSpPr>
              <p:sp>
                <p:nvSpPr>
                  <p:cNvPr id="49182" name="Rectangle 75">
                    <a:extLst>
                      <a:ext uri="{FF2B5EF4-FFF2-40B4-BE49-F238E27FC236}">
                        <a16:creationId xmlns:a16="http://schemas.microsoft.com/office/drawing/2014/main" id="{55145079-3C3E-4FC1-B206-CEA5874B9A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98" y="2141"/>
                    <a:ext cx="696" cy="23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7" rIns="92075" bIns="46037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/>
                    <a:r>
                      <a:rPr lang="en-US" altLang="en-US" sz="1800" b="1">
                        <a:latin typeface="Times New Roman" panose="02020603050405020304" pitchFamily="18" charset="0"/>
                      </a:rPr>
                      <a:t>Iron core</a:t>
                    </a:r>
                  </a:p>
                </p:txBody>
              </p:sp>
              <p:grpSp>
                <p:nvGrpSpPr>
                  <p:cNvPr id="49183" name="Group 76">
                    <a:extLst>
                      <a:ext uri="{FF2B5EF4-FFF2-40B4-BE49-F238E27FC236}">
                        <a16:creationId xmlns:a16="http://schemas.microsoft.com/office/drawing/2014/main" id="{1D4D5854-387F-4156-B7F2-117001A0A14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72" y="1828"/>
                    <a:ext cx="904" cy="520"/>
                    <a:chOff x="3172" y="1828"/>
                    <a:chExt cx="904" cy="520"/>
                  </a:xfrm>
                </p:grpSpPr>
                <p:sp>
                  <p:nvSpPr>
                    <p:cNvPr id="49187" name="Oval 77">
                      <a:extLst>
                        <a:ext uri="{FF2B5EF4-FFF2-40B4-BE49-F238E27FC236}">
                          <a16:creationId xmlns:a16="http://schemas.microsoft.com/office/drawing/2014/main" id="{C6362A45-97A6-4469-920A-B274407FAF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2" y="1828"/>
                      <a:ext cx="904" cy="32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49188" name="Oval 78">
                      <a:extLst>
                        <a:ext uri="{FF2B5EF4-FFF2-40B4-BE49-F238E27FC236}">
                          <a16:creationId xmlns:a16="http://schemas.microsoft.com/office/drawing/2014/main" id="{B626CC1E-DE6F-4311-9306-3B98E8CC5D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2" y="2020"/>
                      <a:ext cx="904" cy="32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49184" name="Group 79">
                    <a:extLst>
                      <a:ext uri="{FF2B5EF4-FFF2-40B4-BE49-F238E27FC236}">
                        <a16:creationId xmlns:a16="http://schemas.microsoft.com/office/drawing/2014/main" id="{4738C894-A012-48AF-915B-D1FE1857E8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72" y="2212"/>
                    <a:ext cx="904" cy="520"/>
                    <a:chOff x="3172" y="2212"/>
                    <a:chExt cx="904" cy="520"/>
                  </a:xfrm>
                </p:grpSpPr>
                <p:sp>
                  <p:nvSpPr>
                    <p:cNvPr id="49185" name="Oval 80">
                      <a:extLst>
                        <a:ext uri="{FF2B5EF4-FFF2-40B4-BE49-F238E27FC236}">
                          <a16:creationId xmlns:a16="http://schemas.microsoft.com/office/drawing/2014/main" id="{02B1A0EA-8C81-4AC5-B3FD-259AD1BB911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2" y="2212"/>
                      <a:ext cx="904" cy="32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49186" name="Oval 81">
                      <a:extLst>
                        <a:ext uri="{FF2B5EF4-FFF2-40B4-BE49-F238E27FC236}">
                          <a16:creationId xmlns:a16="http://schemas.microsoft.com/office/drawing/2014/main" id="{98F7E66D-9F89-4C04-A974-01561F68BE6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2" y="2404"/>
                      <a:ext cx="904" cy="32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  <p:sp>
              <p:nvSpPr>
                <p:cNvPr id="49180" name="Line 82">
                  <a:extLst>
                    <a:ext uri="{FF2B5EF4-FFF2-40B4-BE49-F238E27FC236}">
                      <a16:creationId xmlns:a16="http://schemas.microsoft.com/office/drawing/2014/main" id="{25EA21EB-024C-4E19-BB6A-A663D90302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0" y="2016"/>
                  <a:ext cx="6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181" name="Line 83">
                  <a:extLst>
                    <a:ext uri="{FF2B5EF4-FFF2-40B4-BE49-F238E27FC236}">
                      <a16:creationId xmlns:a16="http://schemas.microsoft.com/office/drawing/2014/main" id="{A26A80CE-40F5-47B9-9014-F6D3C94320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0" y="2592"/>
                  <a:ext cx="72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162" name="Group 84">
                <a:extLst>
                  <a:ext uri="{FF2B5EF4-FFF2-40B4-BE49-F238E27FC236}">
                    <a16:creationId xmlns:a16="http://schemas.microsoft.com/office/drawing/2014/main" id="{C35D5D71-628B-4CBE-A65F-C6E5DB8CFE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2" y="1252"/>
                <a:ext cx="1384" cy="1912"/>
                <a:chOff x="2932" y="1252"/>
                <a:chExt cx="1384" cy="1912"/>
              </a:xfrm>
            </p:grpSpPr>
            <p:grpSp>
              <p:nvGrpSpPr>
                <p:cNvPr id="49165" name="Group 85">
                  <a:extLst>
                    <a:ext uri="{FF2B5EF4-FFF2-40B4-BE49-F238E27FC236}">
                      <a16:creationId xmlns:a16="http://schemas.microsoft.com/office/drawing/2014/main" id="{E6EF1E2E-5C0A-406F-9A5E-A49E5F1D63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32" y="2159"/>
                  <a:ext cx="1384" cy="1005"/>
                  <a:chOff x="2932" y="2159"/>
                  <a:chExt cx="1384" cy="1005"/>
                </a:xfrm>
              </p:grpSpPr>
              <p:grpSp>
                <p:nvGrpSpPr>
                  <p:cNvPr id="49173" name="Group 86">
                    <a:extLst>
                      <a:ext uri="{FF2B5EF4-FFF2-40B4-BE49-F238E27FC236}">
                        <a16:creationId xmlns:a16="http://schemas.microsoft.com/office/drawing/2014/main" id="{467C44CC-359C-4E40-94E7-2F66E8959F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2" y="2159"/>
                    <a:ext cx="1384" cy="578"/>
                    <a:chOff x="2932" y="2159"/>
                    <a:chExt cx="1384" cy="578"/>
                  </a:xfrm>
                </p:grpSpPr>
                <p:sp>
                  <p:nvSpPr>
                    <p:cNvPr id="49177" name="Oval 87">
                      <a:extLst>
                        <a:ext uri="{FF2B5EF4-FFF2-40B4-BE49-F238E27FC236}">
                          <a16:creationId xmlns:a16="http://schemas.microsoft.com/office/drawing/2014/main" id="{37121888-C026-4996-A6E5-BA8CCACEB9B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2159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49178" name="Oval 88">
                      <a:extLst>
                        <a:ext uri="{FF2B5EF4-FFF2-40B4-BE49-F238E27FC236}">
                          <a16:creationId xmlns:a16="http://schemas.microsoft.com/office/drawing/2014/main" id="{47C36076-428F-4EE6-8441-CF9800B289F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2372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49174" name="Group 89">
                    <a:extLst>
                      <a:ext uri="{FF2B5EF4-FFF2-40B4-BE49-F238E27FC236}">
                        <a16:creationId xmlns:a16="http://schemas.microsoft.com/office/drawing/2014/main" id="{AFCF3836-1560-4FF7-ABC8-06892F7AB6B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2" y="2585"/>
                    <a:ext cx="1384" cy="579"/>
                    <a:chOff x="2932" y="2585"/>
                    <a:chExt cx="1384" cy="579"/>
                  </a:xfrm>
                </p:grpSpPr>
                <p:sp>
                  <p:nvSpPr>
                    <p:cNvPr id="49175" name="Oval 90">
                      <a:extLst>
                        <a:ext uri="{FF2B5EF4-FFF2-40B4-BE49-F238E27FC236}">
                          <a16:creationId xmlns:a16="http://schemas.microsoft.com/office/drawing/2014/main" id="{E6DDA329-0186-4FDD-9CFA-C669A9711CC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2585"/>
                      <a:ext cx="1384" cy="366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49176" name="Oval 91">
                      <a:extLst>
                        <a:ext uri="{FF2B5EF4-FFF2-40B4-BE49-F238E27FC236}">
                          <a16:creationId xmlns:a16="http://schemas.microsoft.com/office/drawing/2014/main" id="{67BAFB16-37C8-4AD5-93CF-3082445379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2799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  <p:grpSp>
              <p:nvGrpSpPr>
                <p:cNvPr id="49166" name="Group 92">
                  <a:extLst>
                    <a:ext uri="{FF2B5EF4-FFF2-40B4-BE49-F238E27FC236}">
                      <a16:creationId xmlns:a16="http://schemas.microsoft.com/office/drawing/2014/main" id="{47E05CE8-8739-48A9-9141-745E8CA34E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32" y="1252"/>
                  <a:ext cx="1384" cy="1005"/>
                  <a:chOff x="2932" y="1252"/>
                  <a:chExt cx="1384" cy="1005"/>
                </a:xfrm>
              </p:grpSpPr>
              <p:grpSp>
                <p:nvGrpSpPr>
                  <p:cNvPr id="49167" name="Group 93">
                    <a:extLst>
                      <a:ext uri="{FF2B5EF4-FFF2-40B4-BE49-F238E27FC236}">
                        <a16:creationId xmlns:a16="http://schemas.microsoft.com/office/drawing/2014/main" id="{6850D063-97E9-4BE4-B711-181094F244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2" y="1252"/>
                    <a:ext cx="1384" cy="579"/>
                    <a:chOff x="2932" y="1252"/>
                    <a:chExt cx="1384" cy="579"/>
                  </a:xfrm>
                </p:grpSpPr>
                <p:sp>
                  <p:nvSpPr>
                    <p:cNvPr id="49171" name="Oval 94">
                      <a:extLst>
                        <a:ext uri="{FF2B5EF4-FFF2-40B4-BE49-F238E27FC236}">
                          <a16:creationId xmlns:a16="http://schemas.microsoft.com/office/drawing/2014/main" id="{0B8D37A0-1FEC-43FE-A1AB-27F90B0E2BC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1252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49172" name="Oval 95">
                      <a:extLst>
                        <a:ext uri="{FF2B5EF4-FFF2-40B4-BE49-F238E27FC236}">
                          <a16:creationId xmlns:a16="http://schemas.microsoft.com/office/drawing/2014/main" id="{AEF6B181-4DA9-4F82-90A0-024FD6B4B83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1465"/>
                      <a:ext cx="1384" cy="366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49168" name="Group 96">
                    <a:extLst>
                      <a:ext uri="{FF2B5EF4-FFF2-40B4-BE49-F238E27FC236}">
                        <a16:creationId xmlns:a16="http://schemas.microsoft.com/office/drawing/2014/main" id="{C7B28810-5599-4F73-8BEE-0D2A7DFC1A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2" y="1679"/>
                    <a:ext cx="1384" cy="578"/>
                    <a:chOff x="2932" y="1679"/>
                    <a:chExt cx="1384" cy="578"/>
                  </a:xfrm>
                </p:grpSpPr>
                <p:sp>
                  <p:nvSpPr>
                    <p:cNvPr id="49169" name="Oval 97">
                      <a:extLst>
                        <a:ext uri="{FF2B5EF4-FFF2-40B4-BE49-F238E27FC236}">
                          <a16:creationId xmlns:a16="http://schemas.microsoft.com/office/drawing/2014/main" id="{2E8A5FD4-FD2E-40C8-9DE4-3B5FB01B036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1679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49170" name="Oval 98">
                      <a:extLst>
                        <a:ext uri="{FF2B5EF4-FFF2-40B4-BE49-F238E27FC236}">
                          <a16:creationId xmlns:a16="http://schemas.microsoft.com/office/drawing/2014/main" id="{45244730-6E88-4E9F-9B63-B122D66A2E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1892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sp>
            <p:nvSpPr>
              <p:cNvPr id="49163" name="Line 99">
                <a:extLst>
                  <a:ext uri="{FF2B5EF4-FFF2-40B4-BE49-F238E27FC236}">
                    <a16:creationId xmlns:a16="http://schemas.microsoft.com/office/drawing/2014/main" id="{59C6AF1D-4D96-4575-9632-47A65FA1FF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1440"/>
                <a:ext cx="52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4" name="Line 100">
                <a:extLst>
                  <a:ext uri="{FF2B5EF4-FFF2-40B4-BE49-F238E27FC236}">
                    <a16:creationId xmlns:a16="http://schemas.microsoft.com/office/drawing/2014/main" id="{E4F31F6F-AA06-4558-9A7A-04D9D56592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2976"/>
                <a:ext cx="52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58" name="Rectangle 101">
              <a:extLst>
                <a:ext uri="{FF2B5EF4-FFF2-40B4-BE49-F238E27FC236}">
                  <a16:creationId xmlns:a16="http://schemas.microsoft.com/office/drawing/2014/main" id="{A561E982-D8E8-48AF-80FB-B0764885D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" y="2054"/>
              <a:ext cx="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tx2"/>
                  </a:solidFill>
                </a:rPr>
                <a:t>High</a:t>
              </a:r>
            </a:p>
          </p:txBody>
        </p:sp>
        <p:sp>
          <p:nvSpPr>
            <p:cNvPr id="49159" name="Rectangle 102">
              <a:extLst>
                <a:ext uri="{FF2B5EF4-FFF2-40B4-BE49-F238E27FC236}">
                  <a16:creationId xmlns:a16="http://schemas.microsoft.com/office/drawing/2014/main" id="{FE04A249-BA41-4D55-BF85-C9E599C3A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" y="2150"/>
              <a:ext cx="4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Low</a:t>
              </a:r>
            </a:p>
          </p:txBody>
        </p:sp>
      </p:grpSp>
      <p:sp>
        <p:nvSpPr>
          <p:cNvPr id="49156" name="Rectangle 104">
            <a:extLst>
              <a:ext uri="{FF2B5EF4-FFF2-40B4-BE49-F238E27FC236}">
                <a16:creationId xmlns:a16="http://schemas.microsoft.com/office/drawing/2014/main" id="{626241F5-6453-43AD-8443-C836CF0F3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4941888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 anchor="ctr"/>
          <a:lstStyle>
            <a:lvl1pPr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>
                <a:solidFill>
                  <a:schemeClr val="tx2"/>
                </a:solidFill>
              </a:rPr>
              <a:t>Transformers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FEADC41-4BAA-4752-A3CA-4F160B192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5029200" cy="1524000"/>
          </a:xfrm>
        </p:spPr>
        <p:txBody>
          <a:bodyPr/>
          <a:lstStyle/>
          <a:p>
            <a:pPr eaLnBrk="1" hangingPunct="1"/>
            <a:r>
              <a:rPr lang="en-US" altLang="en-US"/>
              <a:t>Example of Using A Transformer</a:t>
            </a: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55929F15-3672-4E8B-A480-CD3E0831ED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79248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If the Utlility Company generates 100 volts of electricity with 20 amps of current, 2000 watts of electric power are produced.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</p:txBody>
      </p:sp>
      <p:grpSp>
        <p:nvGrpSpPr>
          <p:cNvPr id="50180" name="Group 4">
            <a:extLst>
              <a:ext uri="{FF2B5EF4-FFF2-40B4-BE49-F238E27FC236}">
                <a16:creationId xmlns:a16="http://schemas.microsoft.com/office/drawing/2014/main" id="{ABC7C051-C267-4CA6-AC06-480F635CE046}"/>
              </a:ext>
            </a:extLst>
          </p:cNvPr>
          <p:cNvGrpSpPr>
            <a:grpSpLocks/>
          </p:cNvGrpSpPr>
          <p:nvPr/>
        </p:nvGrpSpPr>
        <p:grpSpPr bwMode="auto">
          <a:xfrm>
            <a:off x="7650163" y="631825"/>
            <a:ext cx="652462" cy="434975"/>
            <a:chOff x="3172" y="1828"/>
            <a:chExt cx="904" cy="520"/>
          </a:xfrm>
        </p:grpSpPr>
        <p:sp>
          <p:nvSpPr>
            <p:cNvPr id="50208" name="Oval 5">
              <a:extLst>
                <a:ext uri="{FF2B5EF4-FFF2-40B4-BE49-F238E27FC236}">
                  <a16:creationId xmlns:a16="http://schemas.microsoft.com/office/drawing/2014/main" id="{9282F357-95E7-40EF-BFFF-76CE8E446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1828"/>
              <a:ext cx="904" cy="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09" name="Oval 6">
              <a:extLst>
                <a:ext uri="{FF2B5EF4-FFF2-40B4-BE49-F238E27FC236}">
                  <a16:creationId xmlns:a16="http://schemas.microsoft.com/office/drawing/2014/main" id="{BAAD2A9F-0FE1-4BDD-A1F1-F26F51813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2020"/>
              <a:ext cx="904" cy="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0181" name="Group 7">
            <a:extLst>
              <a:ext uri="{FF2B5EF4-FFF2-40B4-BE49-F238E27FC236}">
                <a16:creationId xmlns:a16="http://schemas.microsoft.com/office/drawing/2014/main" id="{BE04CFB8-9ACD-4DBF-8A40-56D82F9D184C}"/>
              </a:ext>
            </a:extLst>
          </p:cNvPr>
          <p:cNvGrpSpPr>
            <a:grpSpLocks/>
          </p:cNvGrpSpPr>
          <p:nvPr/>
        </p:nvGrpSpPr>
        <p:grpSpPr bwMode="auto">
          <a:xfrm>
            <a:off x="7650163" y="936625"/>
            <a:ext cx="652462" cy="434975"/>
            <a:chOff x="3172" y="2212"/>
            <a:chExt cx="904" cy="520"/>
          </a:xfrm>
        </p:grpSpPr>
        <p:sp>
          <p:nvSpPr>
            <p:cNvPr id="50206" name="Oval 8">
              <a:extLst>
                <a:ext uri="{FF2B5EF4-FFF2-40B4-BE49-F238E27FC236}">
                  <a16:creationId xmlns:a16="http://schemas.microsoft.com/office/drawing/2014/main" id="{7450CE0A-C116-4F98-A653-7E3D012CA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2212"/>
              <a:ext cx="904" cy="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07" name="Oval 9">
              <a:extLst>
                <a:ext uri="{FF2B5EF4-FFF2-40B4-BE49-F238E27FC236}">
                  <a16:creationId xmlns:a16="http://schemas.microsoft.com/office/drawing/2014/main" id="{8860B811-7593-4736-AA21-A29F40B90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2404"/>
              <a:ext cx="904" cy="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0182" name="Line 10">
            <a:extLst>
              <a:ext uri="{FF2B5EF4-FFF2-40B4-BE49-F238E27FC236}">
                <a16:creationId xmlns:a16="http://schemas.microsoft.com/office/drawing/2014/main" id="{DB0099E7-F4AF-4089-98C1-00124FCD7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838200"/>
            <a:ext cx="485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Line 11">
            <a:extLst>
              <a:ext uri="{FF2B5EF4-FFF2-40B4-BE49-F238E27FC236}">
                <a16:creationId xmlns:a16="http://schemas.microsoft.com/office/drawing/2014/main" id="{D0796D60-908C-4FAF-9B90-40BBA222D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1295400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84" name="Group 12">
            <a:extLst>
              <a:ext uri="{FF2B5EF4-FFF2-40B4-BE49-F238E27FC236}">
                <a16:creationId xmlns:a16="http://schemas.microsoft.com/office/drawing/2014/main" id="{DEA8B4F2-00E5-455F-AC73-302286DB8470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152400"/>
            <a:ext cx="1000125" cy="1600200"/>
            <a:chOff x="2932" y="1252"/>
            <a:chExt cx="1384" cy="1912"/>
          </a:xfrm>
        </p:grpSpPr>
        <p:grpSp>
          <p:nvGrpSpPr>
            <p:cNvPr id="50192" name="Group 13">
              <a:extLst>
                <a:ext uri="{FF2B5EF4-FFF2-40B4-BE49-F238E27FC236}">
                  <a16:creationId xmlns:a16="http://schemas.microsoft.com/office/drawing/2014/main" id="{FADCF613-9DD7-4E6E-89AB-502A1DDA44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2" y="2159"/>
              <a:ext cx="1384" cy="1005"/>
              <a:chOff x="2932" y="2159"/>
              <a:chExt cx="1384" cy="1005"/>
            </a:xfrm>
          </p:grpSpPr>
          <p:grpSp>
            <p:nvGrpSpPr>
              <p:cNvPr id="50200" name="Group 14">
                <a:extLst>
                  <a:ext uri="{FF2B5EF4-FFF2-40B4-BE49-F238E27FC236}">
                    <a16:creationId xmlns:a16="http://schemas.microsoft.com/office/drawing/2014/main" id="{E6CAA0B4-1BE0-43C3-AC8C-288605D18D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2" y="2159"/>
                <a:ext cx="1384" cy="578"/>
                <a:chOff x="2932" y="2159"/>
                <a:chExt cx="1384" cy="578"/>
              </a:xfrm>
            </p:grpSpPr>
            <p:sp>
              <p:nvSpPr>
                <p:cNvPr id="50204" name="Oval 15">
                  <a:extLst>
                    <a:ext uri="{FF2B5EF4-FFF2-40B4-BE49-F238E27FC236}">
                      <a16:creationId xmlns:a16="http://schemas.microsoft.com/office/drawing/2014/main" id="{EF305671-27CB-4165-9812-0CB084BD1F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2159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0205" name="Oval 16">
                  <a:extLst>
                    <a:ext uri="{FF2B5EF4-FFF2-40B4-BE49-F238E27FC236}">
                      <a16:creationId xmlns:a16="http://schemas.microsoft.com/office/drawing/2014/main" id="{A10AF992-91C1-4EE8-BB6F-A0F40C7466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2372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50201" name="Group 17">
                <a:extLst>
                  <a:ext uri="{FF2B5EF4-FFF2-40B4-BE49-F238E27FC236}">
                    <a16:creationId xmlns:a16="http://schemas.microsoft.com/office/drawing/2014/main" id="{48AD5CBF-BE2F-47ED-92B7-AD085C55D6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2" y="2585"/>
                <a:ext cx="1384" cy="579"/>
                <a:chOff x="2932" y="2585"/>
                <a:chExt cx="1384" cy="579"/>
              </a:xfrm>
            </p:grpSpPr>
            <p:sp>
              <p:nvSpPr>
                <p:cNvPr id="50202" name="Oval 18">
                  <a:extLst>
                    <a:ext uri="{FF2B5EF4-FFF2-40B4-BE49-F238E27FC236}">
                      <a16:creationId xmlns:a16="http://schemas.microsoft.com/office/drawing/2014/main" id="{A80C7844-C888-44A3-A6D1-06EBE293C8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2585"/>
                  <a:ext cx="1384" cy="366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0203" name="Oval 19">
                  <a:extLst>
                    <a:ext uri="{FF2B5EF4-FFF2-40B4-BE49-F238E27FC236}">
                      <a16:creationId xmlns:a16="http://schemas.microsoft.com/office/drawing/2014/main" id="{9ECDD3F7-75B3-4526-86DA-F49152899C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2799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grpSp>
          <p:nvGrpSpPr>
            <p:cNvPr id="50193" name="Group 20">
              <a:extLst>
                <a:ext uri="{FF2B5EF4-FFF2-40B4-BE49-F238E27FC236}">
                  <a16:creationId xmlns:a16="http://schemas.microsoft.com/office/drawing/2014/main" id="{D4DE1EE3-1533-49A2-B028-8E0255CF2A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2" y="1252"/>
              <a:ext cx="1384" cy="1005"/>
              <a:chOff x="2932" y="1252"/>
              <a:chExt cx="1384" cy="1005"/>
            </a:xfrm>
          </p:grpSpPr>
          <p:grpSp>
            <p:nvGrpSpPr>
              <p:cNvPr id="50194" name="Group 21">
                <a:extLst>
                  <a:ext uri="{FF2B5EF4-FFF2-40B4-BE49-F238E27FC236}">
                    <a16:creationId xmlns:a16="http://schemas.microsoft.com/office/drawing/2014/main" id="{C014E4F8-779A-4B6B-BFF9-8A256CB2D1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2" y="1252"/>
                <a:ext cx="1384" cy="579"/>
                <a:chOff x="2932" y="1252"/>
                <a:chExt cx="1384" cy="579"/>
              </a:xfrm>
            </p:grpSpPr>
            <p:sp>
              <p:nvSpPr>
                <p:cNvPr id="50198" name="Oval 22">
                  <a:extLst>
                    <a:ext uri="{FF2B5EF4-FFF2-40B4-BE49-F238E27FC236}">
                      <a16:creationId xmlns:a16="http://schemas.microsoft.com/office/drawing/2014/main" id="{26EB3357-0805-4814-841A-B5BD74DD84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1252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0199" name="Oval 23">
                  <a:extLst>
                    <a:ext uri="{FF2B5EF4-FFF2-40B4-BE49-F238E27FC236}">
                      <a16:creationId xmlns:a16="http://schemas.microsoft.com/office/drawing/2014/main" id="{44D93830-7BEC-42A3-827F-EAFDC7D8D5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1465"/>
                  <a:ext cx="1384" cy="366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50195" name="Group 24">
                <a:extLst>
                  <a:ext uri="{FF2B5EF4-FFF2-40B4-BE49-F238E27FC236}">
                    <a16:creationId xmlns:a16="http://schemas.microsoft.com/office/drawing/2014/main" id="{8840DC07-B508-4004-89CD-A403F7870D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2" y="1679"/>
                <a:ext cx="1384" cy="578"/>
                <a:chOff x="2932" y="1679"/>
                <a:chExt cx="1384" cy="578"/>
              </a:xfrm>
            </p:grpSpPr>
            <p:sp>
              <p:nvSpPr>
                <p:cNvPr id="50196" name="Oval 25">
                  <a:extLst>
                    <a:ext uri="{FF2B5EF4-FFF2-40B4-BE49-F238E27FC236}">
                      <a16:creationId xmlns:a16="http://schemas.microsoft.com/office/drawing/2014/main" id="{13C4E736-3EAF-4034-B9A9-7CBCDE8B3C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1679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0197" name="Oval 26">
                  <a:extLst>
                    <a:ext uri="{FF2B5EF4-FFF2-40B4-BE49-F238E27FC236}">
                      <a16:creationId xmlns:a16="http://schemas.microsoft.com/office/drawing/2014/main" id="{1A1E849B-1E3E-43FD-B822-26559E94C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1892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</p:grpSp>
      <p:sp>
        <p:nvSpPr>
          <p:cNvPr id="50185" name="Line 27">
            <a:extLst>
              <a:ext uri="{FF2B5EF4-FFF2-40B4-BE49-F238E27FC236}">
                <a16:creationId xmlns:a16="http://schemas.microsoft.com/office/drawing/2014/main" id="{C2DD12C7-0785-4244-8A50-C816BC40DF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304800"/>
            <a:ext cx="38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Line 28">
            <a:extLst>
              <a:ext uri="{FF2B5EF4-FFF2-40B4-BE49-F238E27FC236}">
                <a16:creationId xmlns:a16="http://schemas.microsoft.com/office/drawing/2014/main" id="{2E9CC3A7-20F4-4A23-B156-66D838FC79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1600200"/>
            <a:ext cx="38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Rectangle 29">
            <a:extLst>
              <a:ext uri="{FF2B5EF4-FFF2-40B4-BE49-F238E27FC236}">
                <a16:creationId xmlns:a16="http://schemas.microsoft.com/office/drawing/2014/main" id="{82743174-579F-43CA-A360-8270D11A0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762000"/>
            <a:ext cx="81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tx2"/>
                </a:solidFill>
              </a:rPr>
              <a:t>High</a:t>
            </a:r>
          </a:p>
        </p:txBody>
      </p:sp>
      <p:sp>
        <p:nvSpPr>
          <p:cNvPr id="50188" name="Rectangle 30">
            <a:extLst>
              <a:ext uri="{FF2B5EF4-FFF2-40B4-BE49-F238E27FC236}">
                <a16:creationId xmlns:a16="http://schemas.microsoft.com/office/drawing/2014/main" id="{A417376A-C195-47CC-B099-3EB4CA0DF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463" y="838200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/>
              <a:t>Low</a:t>
            </a:r>
          </a:p>
        </p:txBody>
      </p:sp>
      <p:sp>
        <p:nvSpPr>
          <p:cNvPr id="204831" name="Rectangle 31">
            <a:extLst>
              <a:ext uri="{FF2B5EF4-FFF2-40B4-BE49-F238E27FC236}">
                <a16:creationId xmlns:a16="http://schemas.microsoft.com/office/drawing/2014/main" id="{45513239-9724-40FB-90F1-6F8775031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95600"/>
            <a:ext cx="792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40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V x I  =  P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(100 Volts) x (20 amps)  =  </a:t>
            </a:r>
            <a:r>
              <a:rPr lang="en-US" altLang="en-US" sz="2800">
                <a:solidFill>
                  <a:schemeClr val="hlink"/>
                </a:solidFill>
              </a:rPr>
              <a:t>2000 W</a:t>
            </a:r>
            <a:r>
              <a:rPr lang="en-US" altLang="en-US" sz="2800"/>
              <a:t> </a:t>
            </a:r>
          </a:p>
        </p:txBody>
      </p:sp>
      <p:sp>
        <p:nvSpPr>
          <p:cNvPr id="204833" name="Rectangle 33">
            <a:extLst>
              <a:ext uri="{FF2B5EF4-FFF2-40B4-BE49-F238E27FC236}">
                <a16:creationId xmlns:a16="http://schemas.microsoft.com/office/drawing/2014/main" id="{5BC4FDDB-0A7C-4033-8DA5-495B815B6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6388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(2000 Volts) x (1 amp)  =  </a:t>
            </a:r>
            <a:r>
              <a:rPr lang="en-US" altLang="en-US" sz="2800">
                <a:solidFill>
                  <a:schemeClr val="hlink"/>
                </a:solidFill>
              </a:rPr>
              <a:t>2000 W</a:t>
            </a:r>
            <a:r>
              <a:rPr lang="en-US" altLang="en-US" sz="2800"/>
              <a:t> </a:t>
            </a:r>
          </a:p>
        </p:txBody>
      </p:sp>
      <p:sp>
        <p:nvSpPr>
          <p:cNvPr id="204834" name="Rectangle 34">
            <a:extLst>
              <a:ext uri="{FF2B5EF4-FFF2-40B4-BE49-F238E27FC236}">
                <a16:creationId xmlns:a16="http://schemas.microsoft.com/office/drawing/2014/main" id="{8E179F00-B490-4265-9597-3EF344B4C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267200"/>
            <a:ext cx="7924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16EF05"/>
                </a:solidFill>
              </a:rPr>
              <a:t>A transformer changes the electricity to 2000 volts with 1 amp of current.  This still represents 2000 watts of electrical power.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autoUpdateAnimBg="0"/>
      <p:bldP spid="204831" grpId="0" autoUpdateAnimBg="0"/>
      <p:bldP spid="204833" grpId="0" autoUpdateAnimBg="0"/>
      <p:bldP spid="20483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6D1EF024-5E89-4398-B25E-EFBB7DD48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10600" cy="1447800"/>
          </a:xfrm>
        </p:spPr>
        <p:txBody>
          <a:bodyPr/>
          <a:lstStyle/>
          <a:p>
            <a:pPr eaLnBrk="1" hangingPunct="1"/>
            <a:r>
              <a:rPr lang="en-US" altLang="en-US" sz="3600"/>
              <a:t>Electricity is often contained in “</a:t>
            </a:r>
            <a:r>
              <a:rPr lang="en-US" altLang="en-US" sz="3600">
                <a:solidFill>
                  <a:schemeClr val="accent1"/>
                </a:solidFill>
              </a:rPr>
              <a:t>circuits</a:t>
            </a:r>
            <a:r>
              <a:rPr lang="en-US" altLang="en-US" sz="3600"/>
              <a:t>” or closed loops of electrons flowing</a:t>
            </a:r>
          </a:p>
        </p:txBody>
      </p:sp>
      <p:pic>
        <p:nvPicPr>
          <p:cNvPr id="250887" name="Picture 7" descr="series circuit">
            <a:extLst>
              <a:ext uri="{FF2B5EF4-FFF2-40B4-BE49-F238E27FC236}">
                <a16:creationId xmlns:a16="http://schemas.microsoft.com/office/drawing/2014/main" id="{D2554FF3-D702-4897-AC96-3E64770E1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9479" r="27837" b="9479"/>
          <a:stretch>
            <a:fillRect/>
          </a:stretch>
        </p:blipFill>
        <p:spPr bwMode="auto">
          <a:xfrm>
            <a:off x="1066800" y="2133600"/>
            <a:ext cx="21193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90" name="Rectangle 10">
            <a:extLst>
              <a:ext uri="{FF2B5EF4-FFF2-40B4-BE49-F238E27FC236}">
                <a16:creationId xmlns:a16="http://schemas.microsoft.com/office/drawing/2014/main" id="{BE1D10A4-7066-43B6-83BC-3A74E6AE3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057400"/>
            <a:ext cx="4953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A </a:t>
            </a:r>
            <a:r>
              <a:rPr lang="en-US" altLang="en-US" sz="4000" b="1" u="sng">
                <a:solidFill>
                  <a:schemeClr val="accent1"/>
                </a:solidFill>
              </a:rPr>
              <a:t>series</a:t>
            </a:r>
            <a:r>
              <a:rPr lang="en-US" altLang="en-US" sz="4000"/>
              <a:t> circuit has only ONE loop of flowing electrons</a:t>
            </a:r>
            <a:endParaRPr lang="en-US" altLang="en-US" sz="4000">
              <a:solidFill>
                <a:schemeClr val="hlink"/>
              </a:solidFill>
            </a:endParaRPr>
          </a:p>
        </p:txBody>
      </p:sp>
      <p:sp>
        <p:nvSpPr>
          <p:cNvPr id="250891" name="Rectangle 11">
            <a:extLst>
              <a:ext uri="{FF2B5EF4-FFF2-40B4-BE49-F238E27FC236}">
                <a16:creationId xmlns:a16="http://schemas.microsoft.com/office/drawing/2014/main" id="{29071DE3-4A1E-488E-9AB7-6040BA61E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429000"/>
            <a:ext cx="4953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000"/>
          </a:p>
          <a:p>
            <a:pPr eaLnBrk="1" hangingPunct="1"/>
            <a:r>
              <a:rPr lang="en-US" altLang="en-US" sz="4000">
                <a:solidFill>
                  <a:schemeClr val="hlink"/>
                </a:solidFill>
              </a:rPr>
              <a:t>The same current flows throughout the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90" grpId="0" autoUpdateAnimBg="0"/>
      <p:bldP spid="25089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4">
            <a:extLst>
              <a:ext uri="{FF2B5EF4-FFF2-40B4-BE49-F238E27FC236}">
                <a16:creationId xmlns:a16="http://schemas.microsoft.com/office/drawing/2014/main" id="{A42AC560-B370-461D-9FFF-E171424CA2CB}"/>
              </a:ext>
            </a:extLst>
          </p:cNvPr>
          <p:cNvGrpSpPr>
            <a:grpSpLocks/>
          </p:cNvGrpSpPr>
          <p:nvPr/>
        </p:nvGrpSpPr>
        <p:grpSpPr bwMode="auto">
          <a:xfrm>
            <a:off x="7650163" y="631825"/>
            <a:ext cx="652462" cy="434975"/>
            <a:chOff x="3172" y="1828"/>
            <a:chExt cx="904" cy="520"/>
          </a:xfrm>
        </p:grpSpPr>
        <p:sp>
          <p:nvSpPr>
            <p:cNvPr id="51229" name="Oval 5">
              <a:extLst>
                <a:ext uri="{FF2B5EF4-FFF2-40B4-BE49-F238E27FC236}">
                  <a16:creationId xmlns:a16="http://schemas.microsoft.com/office/drawing/2014/main" id="{7AB2E171-61C7-4D41-B5D9-206AE15EF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1828"/>
              <a:ext cx="904" cy="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30" name="Oval 6">
              <a:extLst>
                <a:ext uri="{FF2B5EF4-FFF2-40B4-BE49-F238E27FC236}">
                  <a16:creationId xmlns:a16="http://schemas.microsoft.com/office/drawing/2014/main" id="{846F2035-CDAC-43E8-AB01-BB4955F94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2020"/>
              <a:ext cx="904" cy="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1203" name="Group 7">
            <a:extLst>
              <a:ext uri="{FF2B5EF4-FFF2-40B4-BE49-F238E27FC236}">
                <a16:creationId xmlns:a16="http://schemas.microsoft.com/office/drawing/2014/main" id="{C5DEEEE4-F55F-47DF-8515-51FEE6F1A06C}"/>
              </a:ext>
            </a:extLst>
          </p:cNvPr>
          <p:cNvGrpSpPr>
            <a:grpSpLocks/>
          </p:cNvGrpSpPr>
          <p:nvPr/>
        </p:nvGrpSpPr>
        <p:grpSpPr bwMode="auto">
          <a:xfrm>
            <a:off x="7650163" y="936625"/>
            <a:ext cx="652462" cy="434975"/>
            <a:chOff x="3172" y="2212"/>
            <a:chExt cx="904" cy="520"/>
          </a:xfrm>
        </p:grpSpPr>
        <p:sp>
          <p:nvSpPr>
            <p:cNvPr id="51227" name="Oval 8">
              <a:extLst>
                <a:ext uri="{FF2B5EF4-FFF2-40B4-BE49-F238E27FC236}">
                  <a16:creationId xmlns:a16="http://schemas.microsoft.com/office/drawing/2014/main" id="{D1461433-5FF3-4E41-84EC-28695C5A5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2212"/>
              <a:ext cx="904" cy="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28" name="Oval 9">
              <a:extLst>
                <a:ext uri="{FF2B5EF4-FFF2-40B4-BE49-F238E27FC236}">
                  <a16:creationId xmlns:a16="http://schemas.microsoft.com/office/drawing/2014/main" id="{7F1ABDC3-B160-4380-9A96-FD7358AF8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2404"/>
              <a:ext cx="904" cy="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1204" name="Line 10">
            <a:extLst>
              <a:ext uri="{FF2B5EF4-FFF2-40B4-BE49-F238E27FC236}">
                <a16:creationId xmlns:a16="http://schemas.microsoft.com/office/drawing/2014/main" id="{A8594691-2FAD-4D58-A737-53DE56A63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838200"/>
            <a:ext cx="485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Line 11">
            <a:extLst>
              <a:ext uri="{FF2B5EF4-FFF2-40B4-BE49-F238E27FC236}">
                <a16:creationId xmlns:a16="http://schemas.microsoft.com/office/drawing/2014/main" id="{E76653B7-A987-47CC-ACF4-3C0D3BBE5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1295400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06" name="Group 12">
            <a:extLst>
              <a:ext uri="{FF2B5EF4-FFF2-40B4-BE49-F238E27FC236}">
                <a16:creationId xmlns:a16="http://schemas.microsoft.com/office/drawing/2014/main" id="{49FC89A8-6747-4CD2-BFFA-7DC6AF8079D5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152400"/>
            <a:ext cx="1000125" cy="1600200"/>
            <a:chOff x="2932" y="1252"/>
            <a:chExt cx="1384" cy="1912"/>
          </a:xfrm>
        </p:grpSpPr>
        <p:grpSp>
          <p:nvGrpSpPr>
            <p:cNvPr id="51213" name="Group 13">
              <a:extLst>
                <a:ext uri="{FF2B5EF4-FFF2-40B4-BE49-F238E27FC236}">
                  <a16:creationId xmlns:a16="http://schemas.microsoft.com/office/drawing/2014/main" id="{CF8F0DAF-44CE-4D65-A9D7-3D0EB89111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2" y="2159"/>
              <a:ext cx="1384" cy="1005"/>
              <a:chOff x="2932" y="2159"/>
              <a:chExt cx="1384" cy="1005"/>
            </a:xfrm>
          </p:grpSpPr>
          <p:grpSp>
            <p:nvGrpSpPr>
              <p:cNvPr id="51221" name="Group 14">
                <a:extLst>
                  <a:ext uri="{FF2B5EF4-FFF2-40B4-BE49-F238E27FC236}">
                    <a16:creationId xmlns:a16="http://schemas.microsoft.com/office/drawing/2014/main" id="{EB33D9E2-1F93-40B4-AD1F-9ED79A27A8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2" y="2159"/>
                <a:ext cx="1384" cy="578"/>
                <a:chOff x="2932" y="2159"/>
                <a:chExt cx="1384" cy="578"/>
              </a:xfrm>
            </p:grpSpPr>
            <p:sp>
              <p:nvSpPr>
                <p:cNvPr id="51225" name="Oval 15">
                  <a:extLst>
                    <a:ext uri="{FF2B5EF4-FFF2-40B4-BE49-F238E27FC236}">
                      <a16:creationId xmlns:a16="http://schemas.microsoft.com/office/drawing/2014/main" id="{84D7521C-0616-4A55-A2F4-2BD214DE0B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2159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1226" name="Oval 16">
                  <a:extLst>
                    <a:ext uri="{FF2B5EF4-FFF2-40B4-BE49-F238E27FC236}">
                      <a16:creationId xmlns:a16="http://schemas.microsoft.com/office/drawing/2014/main" id="{53518D30-9635-4125-B27E-83583CA0AE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2372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51222" name="Group 17">
                <a:extLst>
                  <a:ext uri="{FF2B5EF4-FFF2-40B4-BE49-F238E27FC236}">
                    <a16:creationId xmlns:a16="http://schemas.microsoft.com/office/drawing/2014/main" id="{9B4C203E-F0E0-46FA-8C1F-4B26D869BD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2" y="2585"/>
                <a:ext cx="1384" cy="579"/>
                <a:chOff x="2932" y="2585"/>
                <a:chExt cx="1384" cy="579"/>
              </a:xfrm>
            </p:grpSpPr>
            <p:sp>
              <p:nvSpPr>
                <p:cNvPr id="51223" name="Oval 18">
                  <a:extLst>
                    <a:ext uri="{FF2B5EF4-FFF2-40B4-BE49-F238E27FC236}">
                      <a16:creationId xmlns:a16="http://schemas.microsoft.com/office/drawing/2014/main" id="{1892F4EF-24BA-4073-9B09-FE067C0BF5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2585"/>
                  <a:ext cx="1384" cy="366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1224" name="Oval 19">
                  <a:extLst>
                    <a:ext uri="{FF2B5EF4-FFF2-40B4-BE49-F238E27FC236}">
                      <a16:creationId xmlns:a16="http://schemas.microsoft.com/office/drawing/2014/main" id="{B13C6A63-2DDD-4B61-92EA-7BA347DD53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2799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grpSp>
          <p:nvGrpSpPr>
            <p:cNvPr id="51214" name="Group 20">
              <a:extLst>
                <a:ext uri="{FF2B5EF4-FFF2-40B4-BE49-F238E27FC236}">
                  <a16:creationId xmlns:a16="http://schemas.microsoft.com/office/drawing/2014/main" id="{014C7C2F-AB23-49A1-817B-EEA19D56A9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2" y="1252"/>
              <a:ext cx="1384" cy="1005"/>
              <a:chOff x="2932" y="1252"/>
              <a:chExt cx="1384" cy="1005"/>
            </a:xfrm>
          </p:grpSpPr>
          <p:grpSp>
            <p:nvGrpSpPr>
              <p:cNvPr id="51215" name="Group 21">
                <a:extLst>
                  <a:ext uri="{FF2B5EF4-FFF2-40B4-BE49-F238E27FC236}">
                    <a16:creationId xmlns:a16="http://schemas.microsoft.com/office/drawing/2014/main" id="{1C1C64F2-AE66-4704-8C0A-98C810DBFC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2" y="1252"/>
                <a:ext cx="1384" cy="579"/>
                <a:chOff x="2932" y="1252"/>
                <a:chExt cx="1384" cy="579"/>
              </a:xfrm>
            </p:grpSpPr>
            <p:sp>
              <p:nvSpPr>
                <p:cNvPr id="51219" name="Oval 22">
                  <a:extLst>
                    <a:ext uri="{FF2B5EF4-FFF2-40B4-BE49-F238E27FC236}">
                      <a16:creationId xmlns:a16="http://schemas.microsoft.com/office/drawing/2014/main" id="{86B5BCB6-F955-4F0D-AED1-4DB14D5DC6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1252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1220" name="Oval 23">
                  <a:extLst>
                    <a:ext uri="{FF2B5EF4-FFF2-40B4-BE49-F238E27FC236}">
                      <a16:creationId xmlns:a16="http://schemas.microsoft.com/office/drawing/2014/main" id="{C90388CC-B3B8-46DE-9CCD-492B8DDA53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1465"/>
                  <a:ext cx="1384" cy="366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51216" name="Group 24">
                <a:extLst>
                  <a:ext uri="{FF2B5EF4-FFF2-40B4-BE49-F238E27FC236}">
                    <a16:creationId xmlns:a16="http://schemas.microsoft.com/office/drawing/2014/main" id="{F286CC1C-E975-48A5-BF79-4496A3D5F7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2" y="1679"/>
                <a:ext cx="1384" cy="578"/>
                <a:chOff x="2932" y="1679"/>
                <a:chExt cx="1384" cy="578"/>
              </a:xfrm>
            </p:grpSpPr>
            <p:sp>
              <p:nvSpPr>
                <p:cNvPr id="51217" name="Oval 25">
                  <a:extLst>
                    <a:ext uri="{FF2B5EF4-FFF2-40B4-BE49-F238E27FC236}">
                      <a16:creationId xmlns:a16="http://schemas.microsoft.com/office/drawing/2014/main" id="{4968C258-8329-4A63-B392-E798844C5F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1679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1218" name="Oval 26">
                  <a:extLst>
                    <a:ext uri="{FF2B5EF4-FFF2-40B4-BE49-F238E27FC236}">
                      <a16:creationId xmlns:a16="http://schemas.microsoft.com/office/drawing/2014/main" id="{67C7AE25-CD9B-4D0D-9327-1FDB41362C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1892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</p:grpSp>
      <p:sp>
        <p:nvSpPr>
          <p:cNvPr id="51207" name="Line 27">
            <a:extLst>
              <a:ext uri="{FF2B5EF4-FFF2-40B4-BE49-F238E27FC236}">
                <a16:creationId xmlns:a16="http://schemas.microsoft.com/office/drawing/2014/main" id="{F80DA296-6B66-4801-97DA-BAA51D350F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304800"/>
            <a:ext cx="38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28">
            <a:extLst>
              <a:ext uri="{FF2B5EF4-FFF2-40B4-BE49-F238E27FC236}">
                <a16:creationId xmlns:a16="http://schemas.microsoft.com/office/drawing/2014/main" id="{3D07F090-BD8D-4424-91C1-55EF2B8D9A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1600200"/>
            <a:ext cx="38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Rectangle 29">
            <a:extLst>
              <a:ext uri="{FF2B5EF4-FFF2-40B4-BE49-F238E27FC236}">
                <a16:creationId xmlns:a16="http://schemas.microsoft.com/office/drawing/2014/main" id="{07D813E7-AF0D-4D39-AA33-35482B4A3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762000"/>
            <a:ext cx="81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tx2"/>
                </a:solidFill>
              </a:rPr>
              <a:t>High</a:t>
            </a:r>
          </a:p>
        </p:txBody>
      </p:sp>
      <p:sp>
        <p:nvSpPr>
          <p:cNvPr id="51210" name="Rectangle 30">
            <a:extLst>
              <a:ext uri="{FF2B5EF4-FFF2-40B4-BE49-F238E27FC236}">
                <a16:creationId xmlns:a16="http://schemas.microsoft.com/office/drawing/2014/main" id="{91AC2EFC-513C-4A06-9329-9BAB637A0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463" y="838200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/>
              <a:t>Low</a:t>
            </a:r>
          </a:p>
        </p:txBody>
      </p:sp>
      <p:sp>
        <p:nvSpPr>
          <p:cNvPr id="312352" name="Rectangle 32">
            <a:extLst>
              <a:ext uri="{FF2B5EF4-FFF2-40B4-BE49-F238E27FC236}">
                <a16:creationId xmlns:a16="http://schemas.microsoft.com/office/drawing/2014/main" id="{D51D0CEC-07A1-4D78-ADDC-00EAB1445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0"/>
            <a:ext cx="8534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16EF05"/>
                </a:solidFill>
              </a:rPr>
              <a:t>“Step up” transformers</a:t>
            </a:r>
            <a:r>
              <a:rPr lang="en-US" altLang="en-US"/>
              <a:t> </a:t>
            </a:r>
          </a:p>
          <a:p>
            <a:r>
              <a:rPr lang="en-US" altLang="en-US" sz="2800"/>
              <a:t>increase the potential while decreasing the current</a:t>
            </a:r>
          </a:p>
          <a:p>
            <a:endParaRPr lang="en-US" altLang="en-US" sz="2800"/>
          </a:p>
        </p:txBody>
      </p:sp>
      <p:sp>
        <p:nvSpPr>
          <p:cNvPr id="312354" name="Rectangle 34">
            <a:extLst>
              <a:ext uri="{FF2B5EF4-FFF2-40B4-BE49-F238E27FC236}">
                <a16:creationId xmlns:a16="http://schemas.microsoft.com/office/drawing/2014/main" id="{E2E76B77-0F14-4F27-94EF-A6907D72B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992563"/>
            <a:ext cx="8534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16EF05"/>
                </a:solidFill>
              </a:rPr>
              <a:t>“Step down” transformers</a:t>
            </a:r>
            <a:r>
              <a:rPr lang="en-US" altLang="en-US"/>
              <a:t> </a:t>
            </a:r>
          </a:p>
          <a:p>
            <a:r>
              <a:rPr lang="en-US" altLang="en-US" sz="2800"/>
              <a:t>decrease the potential while increasing the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52" grpId="0" autoUpdateAnimBg="0"/>
      <p:bldP spid="312354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701226A-E40D-47C2-A600-86D6847BD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772400" cy="1147763"/>
          </a:xfrm>
        </p:spPr>
        <p:txBody>
          <a:bodyPr/>
          <a:lstStyle/>
          <a:p>
            <a:pPr eaLnBrk="1" hangingPunct="1"/>
            <a:r>
              <a:rPr lang="en-US" altLang="en-US"/>
              <a:t>“Step Up” Transformers</a:t>
            </a:r>
          </a:p>
        </p:txBody>
      </p:sp>
      <p:pic>
        <p:nvPicPr>
          <p:cNvPr id="52227" name="Picture 3" descr="transformer yard to high tower">
            <a:extLst>
              <a:ext uri="{FF2B5EF4-FFF2-40B4-BE49-F238E27FC236}">
                <a16:creationId xmlns:a16="http://schemas.microsoft.com/office/drawing/2014/main" id="{B0E105AD-6892-4E61-AE72-EA4EC4A18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70104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Text Box 4">
            <a:extLst>
              <a:ext uri="{FF2B5EF4-FFF2-40B4-BE49-F238E27FC236}">
                <a16:creationId xmlns:a16="http://schemas.microsoft.com/office/drawing/2014/main" id="{6DF19F1F-8CE4-4931-B043-A7C8CB288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10213"/>
            <a:ext cx="8526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>
                <a:solidFill>
                  <a:srgbClr val="16EF05"/>
                </a:solidFill>
                <a:latin typeface="Tahoma" panose="020B0604030504040204" pitchFamily="34" charset="0"/>
              </a:rPr>
              <a:t>Transformers reduce current (</a:t>
            </a:r>
            <a:r>
              <a:rPr lang="en-US" altLang="en-US" sz="2800">
                <a:solidFill>
                  <a:schemeClr val="tx2"/>
                </a:solidFill>
                <a:latin typeface="Tahoma" panose="020B0604030504040204" pitchFamily="34" charset="0"/>
              </a:rPr>
              <a:t>and increase potential</a:t>
            </a:r>
            <a:r>
              <a:rPr lang="en-US" altLang="en-US" sz="2800">
                <a:solidFill>
                  <a:srgbClr val="16EF05"/>
                </a:solidFill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08901" name="Line 5">
            <a:extLst>
              <a:ext uri="{FF2B5EF4-FFF2-40B4-BE49-F238E27FC236}">
                <a16:creationId xmlns:a16="http://schemas.microsoft.com/office/drawing/2014/main" id="{7035DD35-C726-44F7-9E11-D6D62DF392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9530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8902" name="Text Box 6">
            <a:extLst>
              <a:ext uri="{FF2B5EF4-FFF2-40B4-BE49-F238E27FC236}">
                <a16:creationId xmlns:a16="http://schemas.microsoft.com/office/drawing/2014/main" id="{DDE79155-B4A8-4C6E-9B7F-F22D8400D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75" y="1447800"/>
            <a:ext cx="661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latin typeface="Tahoma" panose="020B0604030504040204" pitchFamily="34" charset="0"/>
              </a:rPr>
              <a:t>Low current / high potential (voltage) electricity</a:t>
            </a:r>
          </a:p>
        </p:txBody>
      </p:sp>
      <p:sp>
        <p:nvSpPr>
          <p:cNvPr id="52231" name="Line 7">
            <a:extLst>
              <a:ext uri="{FF2B5EF4-FFF2-40B4-BE49-F238E27FC236}">
                <a16:creationId xmlns:a16="http://schemas.microsoft.com/office/drawing/2014/main" id="{C93703CB-1D27-4CE4-8BFE-C641CB5DD6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981200"/>
            <a:ext cx="685800" cy="1066800"/>
          </a:xfrm>
          <a:prstGeom prst="line">
            <a:avLst/>
          </a:prstGeom>
          <a:noFill/>
          <a:ln w="38100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autoUpdateAnimBg="0"/>
      <p:bldP spid="208902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slide0007_image029">
            <a:extLst>
              <a:ext uri="{FF2B5EF4-FFF2-40B4-BE49-F238E27FC236}">
                <a16:creationId xmlns:a16="http://schemas.microsoft.com/office/drawing/2014/main" id="{47EBA87E-B134-4F0D-A6B3-CA7EC2D14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5014913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80" name="Text Box 4">
            <a:extLst>
              <a:ext uri="{FF2B5EF4-FFF2-40B4-BE49-F238E27FC236}">
                <a16:creationId xmlns:a16="http://schemas.microsoft.com/office/drawing/2014/main" id="{BA82AD3B-0FD9-4D98-BCE8-5FD007135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524000"/>
            <a:ext cx="279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From the generator</a:t>
            </a:r>
          </a:p>
        </p:txBody>
      </p:sp>
      <p:sp>
        <p:nvSpPr>
          <p:cNvPr id="306181" name="Line 5">
            <a:extLst>
              <a:ext uri="{FF2B5EF4-FFF2-40B4-BE49-F238E27FC236}">
                <a16:creationId xmlns:a16="http://schemas.microsoft.com/office/drawing/2014/main" id="{E11DBA11-45C1-48EC-BEBF-582F735A3B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2057400"/>
            <a:ext cx="762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2" name="Text Box 6">
            <a:extLst>
              <a:ext uri="{FF2B5EF4-FFF2-40B4-BE49-F238E27FC236}">
                <a16:creationId xmlns:a16="http://schemas.microsoft.com/office/drawing/2014/main" id="{C92602F2-02DB-4133-AA98-8AB336403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81400"/>
            <a:ext cx="1760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To the consumer</a:t>
            </a:r>
          </a:p>
        </p:txBody>
      </p:sp>
      <p:sp>
        <p:nvSpPr>
          <p:cNvPr id="306183" name="Line 7">
            <a:extLst>
              <a:ext uri="{FF2B5EF4-FFF2-40B4-BE49-F238E27FC236}">
                <a16:creationId xmlns:a16="http://schemas.microsoft.com/office/drawing/2014/main" id="{2033D908-A307-4FB5-84A8-A1DAB8B670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2362200"/>
            <a:ext cx="17526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Rectangle 9">
            <a:extLst>
              <a:ext uri="{FF2B5EF4-FFF2-40B4-BE49-F238E27FC236}">
                <a16:creationId xmlns:a16="http://schemas.microsoft.com/office/drawing/2014/main" id="{17916C26-6904-419F-9EBD-2FC183496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772400" cy="1147763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“Step Up” Transformers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/>
      <p:bldP spid="30618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>
            <a:extLst>
              <a:ext uri="{FF2B5EF4-FFF2-40B4-BE49-F238E27FC236}">
                <a16:creationId xmlns:a16="http://schemas.microsoft.com/office/drawing/2014/main" id="{35BF75F4-3C2D-4CE8-AFF2-50F260B01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85113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/>
              <a:t>exist near our homes and increase the current (</a:t>
            </a:r>
            <a:r>
              <a:rPr lang="en-US" altLang="en-US" sz="3600">
                <a:solidFill>
                  <a:srgbClr val="16EF05"/>
                </a:solidFill>
              </a:rPr>
              <a:t>reducing the potential</a:t>
            </a:r>
            <a:r>
              <a:rPr lang="en-US" altLang="en-US" sz="3600"/>
              <a:t>)</a:t>
            </a:r>
            <a:r>
              <a:rPr lang="en-US" altLang="en-US"/>
              <a:t> </a:t>
            </a:r>
          </a:p>
        </p:txBody>
      </p:sp>
      <p:pic>
        <p:nvPicPr>
          <p:cNvPr id="54275" name="Picture 4" descr="substation">
            <a:extLst>
              <a:ext uri="{FF2B5EF4-FFF2-40B4-BE49-F238E27FC236}">
                <a16:creationId xmlns:a16="http://schemas.microsoft.com/office/drawing/2014/main" id="{3C554199-CF46-4464-A833-E1725D3D2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r="1093" b="3099"/>
          <a:stretch>
            <a:fillRect/>
          </a:stretch>
        </p:blipFill>
        <p:spPr bwMode="auto">
          <a:xfrm>
            <a:off x="1676400" y="2514600"/>
            <a:ext cx="6248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7" name="Text Box 5">
            <a:extLst>
              <a:ext uri="{FF2B5EF4-FFF2-40B4-BE49-F238E27FC236}">
                <a16:creationId xmlns:a16="http://schemas.microsoft.com/office/drawing/2014/main" id="{4617D16E-D1C6-48B8-AB5F-19B6C1D0D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3367088"/>
            <a:ext cx="1525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>
                <a:latin typeface="Tahoma" panose="020B0604030504040204" pitchFamily="34" charset="0"/>
              </a:rPr>
              <a:t>Transformers</a:t>
            </a:r>
          </a:p>
        </p:txBody>
      </p:sp>
      <p:sp>
        <p:nvSpPr>
          <p:cNvPr id="212998" name="Line 6">
            <a:extLst>
              <a:ext uri="{FF2B5EF4-FFF2-40B4-BE49-F238E27FC236}">
                <a16:creationId xmlns:a16="http://schemas.microsoft.com/office/drawing/2014/main" id="{AF20A385-459A-44BC-B705-7DCB5C9AF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733800"/>
            <a:ext cx="1219200" cy="1066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78" name="Rectangle 8">
            <a:extLst>
              <a:ext uri="{FF2B5EF4-FFF2-40B4-BE49-F238E27FC236}">
                <a16:creationId xmlns:a16="http://schemas.microsoft.com/office/drawing/2014/main" id="{2D3C30A2-9108-4AA1-8291-93B72093C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7763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“Step Down” Transformers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ECCA16B-C9C3-4811-8993-B4CF209F8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7763"/>
          </a:xfrm>
        </p:spPr>
        <p:txBody>
          <a:bodyPr/>
          <a:lstStyle/>
          <a:p>
            <a:pPr eaLnBrk="1" hangingPunct="1"/>
            <a:r>
              <a:rPr lang="en-US" altLang="en-US"/>
              <a:t>Reducing Amperage or Current 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F1631749-A76E-4F56-B70B-E9D187A21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4038600" cy="2819400"/>
          </a:xfrm>
        </p:spPr>
        <p:txBody>
          <a:bodyPr/>
          <a:lstStyle/>
          <a:p>
            <a:pPr eaLnBrk="1" hangingPunct="1"/>
            <a:r>
              <a:rPr lang="en-US" altLang="en-US" sz="2800"/>
              <a:t>Transformers are used at the power plant to decrease the current (therefore increasing the potential)</a:t>
            </a:r>
          </a:p>
        </p:txBody>
      </p:sp>
      <p:pic>
        <p:nvPicPr>
          <p:cNvPr id="55300" name="Picture 4" descr="slide0007_image028">
            <a:extLst>
              <a:ext uri="{FF2B5EF4-FFF2-40B4-BE49-F238E27FC236}">
                <a16:creationId xmlns:a16="http://schemas.microsoft.com/office/drawing/2014/main" id="{3821C2C0-1DAA-4331-810F-93AE53213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8" r="21277"/>
          <a:stretch>
            <a:fillRect/>
          </a:stretch>
        </p:blipFill>
        <p:spPr bwMode="auto">
          <a:xfrm>
            <a:off x="6145213" y="2362200"/>
            <a:ext cx="2922587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49" name="Text Box 5">
            <a:extLst>
              <a:ext uri="{FF2B5EF4-FFF2-40B4-BE49-F238E27FC236}">
                <a16:creationId xmlns:a16="http://schemas.microsoft.com/office/drawing/2014/main" id="{693BE69B-5440-46A4-86AF-55F16F8B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447800"/>
            <a:ext cx="3309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hlink"/>
                </a:solidFill>
                <a:latin typeface="Tahoma" panose="020B0604030504040204" pitchFamily="34" charset="0"/>
              </a:rPr>
              <a:t>Current from generator</a:t>
            </a: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13350" name="Text Box 6">
            <a:extLst>
              <a:ext uri="{FF2B5EF4-FFF2-40B4-BE49-F238E27FC236}">
                <a16:creationId xmlns:a16="http://schemas.microsoft.com/office/drawing/2014/main" id="{9B0544CB-7B6E-45C9-BB0C-783B162D1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486400"/>
            <a:ext cx="319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accent2"/>
                </a:solidFill>
                <a:latin typeface="Tahoma" panose="020B0604030504040204" pitchFamily="34" charset="0"/>
              </a:rPr>
              <a:t>Higher voltage current</a:t>
            </a: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13351" name="Line 7">
            <a:extLst>
              <a:ext uri="{FF2B5EF4-FFF2-40B4-BE49-F238E27FC236}">
                <a16:creationId xmlns:a16="http://schemas.microsoft.com/office/drawing/2014/main" id="{2859F9F1-1578-486B-A93F-265A7514D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1905000"/>
            <a:ext cx="76200" cy="6858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3352" name="Line 8">
            <a:extLst>
              <a:ext uri="{FF2B5EF4-FFF2-40B4-BE49-F238E27FC236}">
                <a16:creationId xmlns:a16="http://schemas.microsoft.com/office/drawing/2014/main" id="{22220E9D-355C-4F63-9842-A57846F02E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2971800"/>
            <a:ext cx="1371600" cy="2514600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3353" name="Text Box 9">
            <a:extLst>
              <a:ext uri="{FF2B5EF4-FFF2-40B4-BE49-F238E27FC236}">
                <a16:creationId xmlns:a16="http://schemas.microsoft.com/office/drawing/2014/main" id="{8DAF1A2B-C9AE-41CC-8C9D-0E01D157E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562600"/>
            <a:ext cx="151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Insulators</a:t>
            </a: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13354" name="Line 10">
            <a:extLst>
              <a:ext uri="{FF2B5EF4-FFF2-40B4-BE49-F238E27FC236}">
                <a16:creationId xmlns:a16="http://schemas.microsoft.com/office/drawing/2014/main" id="{13762DCA-8C03-4293-9E5F-7BFCC10A8B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67600" y="3352800"/>
            <a:ext cx="228600" cy="2286000"/>
          </a:xfrm>
          <a:prstGeom prst="line">
            <a:avLst/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3355" name="Rectangle 11">
            <a:extLst>
              <a:ext uri="{FF2B5EF4-FFF2-40B4-BE49-F238E27FC236}">
                <a16:creationId xmlns:a16="http://schemas.microsoft.com/office/drawing/2014/main" id="{08816D9B-E2F5-4555-A5DB-5F39CEFFD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403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16EF05"/>
                </a:solidFill>
              </a:rPr>
              <a:t>This reduces transmission losses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autoUpdateAnimBg="0"/>
      <p:bldP spid="313349" grpId="0" autoUpdateAnimBg="0"/>
      <p:bldP spid="313350" grpId="0" autoUpdateAnimBg="0"/>
      <p:bldP spid="313353" grpId="0" autoUpdateAnimBg="0"/>
      <p:bldP spid="313355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6E24FEC-97E3-4C49-9DA2-1C41C80E9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304800"/>
            <a:ext cx="4495800" cy="11477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16EF05"/>
                </a:solidFill>
              </a:rPr>
              <a:t>One Last Thing</a:t>
            </a:r>
          </a:p>
        </p:txBody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44405248-2B6F-455C-BB70-7358AA278F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6858000" cy="1524000"/>
          </a:xfrm>
        </p:spPr>
        <p:txBody>
          <a:bodyPr/>
          <a:lstStyle/>
          <a:p>
            <a:pPr eaLnBrk="1" hangingPunct="1"/>
            <a:r>
              <a:rPr lang="en-US" altLang="en-US" sz="2800"/>
              <a:t>Current is created when electricity is connecting to the earth.  This is called the “ground”</a:t>
            </a:r>
          </a:p>
        </p:txBody>
      </p:sp>
      <p:sp>
        <p:nvSpPr>
          <p:cNvPr id="305157" name="Rectangle 5">
            <a:extLst>
              <a:ext uri="{FF2B5EF4-FFF2-40B4-BE49-F238E27FC236}">
                <a16:creationId xmlns:a16="http://schemas.microsoft.com/office/drawing/2014/main" id="{DB80A6D4-DA98-4999-B9E2-705BB8B33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242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Wires are used to connect to the earth.  These are called “ground wires”</a:t>
            </a:r>
          </a:p>
        </p:txBody>
      </p:sp>
      <p:sp>
        <p:nvSpPr>
          <p:cNvPr id="305158" name="Rectangle 6">
            <a:extLst>
              <a:ext uri="{FF2B5EF4-FFF2-40B4-BE49-F238E27FC236}">
                <a16:creationId xmlns:a16="http://schemas.microsoft.com/office/drawing/2014/main" id="{90A3FDD3-67C8-4E2F-ADBE-56BDA958F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72000"/>
            <a:ext cx="6858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If part of an appliance is connected to the earth through the ground wire it is “grounded”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autoUpdateAnimBg="0"/>
      <p:bldP spid="305157" grpId="0" autoUpdateAnimBg="0"/>
      <p:bldP spid="305158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Cj02988630000[1]">
            <a:extLst>
              <a:ext uri="{FF2B5EF4-FFF2-40B4-BE49-F238E27FC236}">
                <a16:creationId xmlns:a16="http://schemas.microsoft.com/office/drawing/2014/main" id="{360F457A-AC93-4604-8FCA-752AE2DBE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1475"/>
            <a:ext cx="8763000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FDE6F26-E013-4234-8120-60EDFB066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3505200" cy="3962400"/>
          </a:xfrm>
        </p:spPr>
        <p:txBody>
          <a:bodyPr/>
          <a:lstStyle/>
          <a:p>
            <a:pPr eaLnBrk="1" hangingPunct="1"/>
            <a:r>
              <a:rPr lang="en-US" altLang="en-US"/>
              <a:t>Some types of Christmas lights use a </a:t>
            </a:r>
            <a:r>
              <a:rPr lang="en-US" altLang="en-US">
                <a:solidFill>
                  <a:schemeClr val="tx1"/>
                </a:solidFill>
              </a:rPr>
              <a:t>series</a:t>
            </a:r>
            <a:r>
              <a:rPr lang="en-US" altLang="en-US"/>
              <a:t> circuit</a:t>
            </a:r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A45CA37F-5597-44BA-BD7C-43A0E6B80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194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52934" name="Picture 6">
            <a:extLst>
              <a:ext uri="{FF2B5EF4-FFF2-40B4-BE49-F238E27FC236}">
                <a16:creationId xmlns:a16="http://schemas.microsoft.com/office/drawing/2014/main" id="{C7907985-D861-4240-B7A0-DEEC405FB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427831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5" name="Rectangle 7">
            <a:extLst>
              <a:ext uri="{FF2B5EF4-FFF2-40B4-BE49-F238E27FC236}">
                <a16:creationId xmlns:a16="http://schemas.microsoft.com/office/drawing/2014/main" id="{641BE7B4-2D5D-4D80-AA27-AEBB59A76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029200"/>
            <a:ext cx="7239000" cy="762000"/>
          </a:xfrm>
          <a:solidFill>
            <a:schemeClr val="tx2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>
                <a:solidFill>
                  <a:schemeClr val="accent1"/>
                </a:solidFill>
              </a:rPr>
              <a:t>What is a major disadvantage of using devices with series circuits?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529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29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29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F3BA9AA-CD79-453B-939D-D3ABE05C0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924800" cy="2438400"/>
          </a:xfrm>
        </p:spPr>
        <p:txBody>
          <a:bodyPr/>
          <a:lstStyle/>
          <a:p>
            <a:pPr eaLnBrk="1" hangingPunct="1"/>
            <a:r>
              <a:rPr lang="en-US" altLang="en-US"/>
              <a:t>A flashlight is another example of an electrical device that uses a  </a:t>
            </a:r>
            <a:r>
              <a:rPr lang="en-US" altLang="en-US">
                <a:solidFill>
                  <a:schemeClr val="tx1"/>
                </a:solidFill>
              </a:rPr>
              <a:t>series</a:t>
            </a:r>
            <a:r>
              <a:rPr lang="en-US" altLang="en-US"/>
              <a:t> circuit</a:t>
            </a:r>
          </a:p>
        </p:txBody>
      </p:sp>
      <p:sp>
        <p:nvSpPr>
          <p:cNvPr id="7171" name="AutoShape 5">
            <a:extLst>
              <a:ext uri="{FF2B5EF4-FFF2-40B4-BE49-F238E27FC236}">
                <a16:creationId xmlns:a16="http://schemas.microsoft.com/office/drawing/2014/main" id="{F3A914A2-E48A-4FC0-B007-D32E0431CE2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52650" y="2647950"/>
            <a:ext cx="990600" cy="3238500"/>
          </a:xfrm>
          <a:prstGeom prst="can">
            <a:avLst>
              <a:gd name="adj" fmla="val 81731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2" name="AutoShape 6">
            <a:extLst>
              <a:ext uri="{FF2B5EF4-FFF2-40B4-BE49-F238E27FC236}">
                <a16:creationId xmlns:a16="http://schemas.microsoft.com/office/drawing/2014/main" id="{CA0827F5-C759-4F8B-A91A-C279005FED7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467100" y="3543300"/>
            <a:ext cx="1295400" cy="1371600"/>
          </a:xfrm>
          <a:prstGeom prst="can">
            <a:avLst>
              <a:gd name="adj" fmla="val 26471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07" name="AutoShape 7">
            <a:extLst>
              <a:ext uri="{FF2B5EF4-FFF2-40B4-BE49-F238E27FC236}">
                <a16:creationId xmlns:a16="http://schemas.microsoft.com/office/drawing/2014/main" id="{A0542351-78E0-46E0-9C53-C76B94AE2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733800"/>
            <a:ext cx="3657600" cy="914400"/>
          </a:xfrm>
          <a:custGeom>
            <a:avLst/>
            <a:gdLst>
              <a:gd name="T0" fmla="*/ 2743200 w 21600"/>
              <a:gd name="T1" fmla="*/ 0 h 21600"/>
              <a:gd name="T2" fmla="*/ 0 w 21600"/>
              <a:gd name="T3" fmla="*/ 457200 h 21600"/>
              <a:gd name="T4" fmla="*/ 2743200 w 21600"/>
              <a:gd name="T5" fmla="*/ 914400 h 21600"/>
              <a:gd name="T6" fmla="*/ 3657600 w 21600"/>
              <a:gd name="T7" fmla="*/ 457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AFE54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8">
            <a:extLst>
              <a:ext uri="{FF2B5EF4-FFF2-40B4-BE49-F238E27FC236}">
                <a16:creationId xmlns:a16="http://schemas.microsoft.com/office/drawing/2014/main" id="{A09AC9C9-D103-4BDC-A870-DD6C09C2F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962400"/>
            <a:ext cx="609600" cy="1524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6751992-7FD6-4F22-A343-5FCF9B380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1447800"/>
          </a:xfrm>
        </p:spPr>
        <p:txBody>
          <a:bodyPr/>
          <a:lstStyle/>
          <a:p>
            <a:pPr eaLnBrk="1" hangingPunct="1"/>
            <a:r>
              <a:rPr lang="en-US" altLang="en-US" sz="3600"/>
              <a:t>Another kind of “</a:t>
            </a:r>
            <a:r>
              <a:rPr lang="en-US" altLang="en-US" sz="3600">
                <a:solidFill>
                  <a:schemeClr val="accent1"/>
                </a:solidFill>
              </a:rPr>
              <a:t>circuit</a:t>
            </a:r>
            <a:r>
              <a:rPr lang="en-US" altLang="en-US" sz="3600"/>
              <a:t>” or closed loop of flowing electrons is called </a:t>
            </a:r>
            <a:r>
              <a:rPr lang="en-US" altLang="en-US" sz="3600">
                <a:solidFill>
                  <a:schemeClr val="accent1"/>
                </a:solidFill>
              </a:rPr>
              <a:t>parallel</a:t>
            </a:r>
          </a:p>
        </p:txBody>
      </p:sp>
      <p:pic>
        <p:nvPicPr>
          <p:cNvPr id="251907" name="Picture 3" descr="parallel circuit">
            <a:extLst>
              <a:ext uri="{FF2B5EF4-FFF2-40B4-BE49-F238E27FC236}">
                <a16:creationId xmlns:a16="http://schemas.microsoft.com/office/drawing/2014/main" id="{B0CB22E0-F843-4C7C-B543-BC7A7B19C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t="28313" r="5263" b="5687"/>
          <a:stretch>
            <a:fillRect/>
          </a:stretch>
        </p:blipFill>
        <p:spPr bwMode="auto">
          <a:xfrm>
            <a:off x="4419600" y="2354263"/>
            <a:ext cx="449580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9" name="Rectangle 5">
            <a:extLst>
              <a:ext uri="{FF2B5EF4-FFF2-40B4-BE49-F238E27FC236}">
                <a16:creationId xmlns:a16="http://schemas.microsoft.com/office/drawing/2014/main" id="{16BBA3D9-C206-46EB-993A-28F0CA899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09800"/>
            <a:ext cx="3962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A </a:t>
            </a:r>
            <a:r>
              <a:rPr lang="en-US" altLang="en-US" sz="4000" b="1" u="sng">
                <a:solidFill>
                  <a:schemeClr val="accent1"/>
                </a:solidFill>
              </a:rPr>
              <a:t>parallel</a:t>
            </a:r>
            <a:r>
              <a:rPr lang="en-US" altLang="en-US" sz="4000"/>
              <a:t> circuit has more than one loop of flowing electrons</a:t>
            </a:r>
            <a:endParaRPr lang="en-US" altLang="en-US" sz="40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51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>
            <a:extLst>
              <a:ext uri="{FF2B5EF4-FFF2-40B4-BE49-F238E27FC236}">
                <a16:creationId xmlns:a16="http://schemas.microsoft.com/office/drawing/2014/main" id="{8D2EC79A-BA4C-4C17-A936-412BB8FFE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52400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>
                <a:solidFill>
                  <a:schemeClr val="hlink"/>
                </a:solidFill>
              </a:rPr>
              <a:t>	The same voltage flows throughout the parallel circuit</a:t>
            </a:r>
          </a:p>
        </p:txBody>
      </p:sp>
      <p:pic>
        <p:nvPicPr>
          <p:cNvPr id="9219" name="Picture 5">
            <a:extLst>
              <a:ext uri="{FF2B5EF4-FFF2-40B4-BE49-F238E27FC236}">
                <a16:creationId xmlns:a16="http://schemas.microsoft.com/office/drawing/2014/main" id="{FE04A547-7ECA-46E4-9EC5-0B3DACA01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26302" r="7640" b="6302"/>
          <a:stretch>
            <a:fillRect/>
          </a:stretch>
        </p:blipFill>
        <p:spPr bwMode="auto">
          <a:xfrm>
            <a:off x="2057400" y="1524000"/>
            <a:ext cx="5029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55" name="Rectangle 7">
            <a:extLst>
              <a:ext uri="{FF2B5EF4-FFF2-40B4-BE49-F238E27FC236}">
                <a16:creationId xmlns:a16="http://schemas.microsoft.com/office/drawing/2014/main" id="{2F788E7E-57F6-4040-8BCE-857CF54C6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902200"/>
            <a:ext cx="8401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hlink"/>
                </a:solidFill>
              </a:rPr>
              <a:t>This means that any loop of the same parallel circuit</a:t>
            </a:r>
          </a:p>
          <a:p>
            <a:r>
              <a:rPr lang="en-US" altLang="en-US" sz="2800">
                <a:solidFill>
                  <a:schemeClr val="hlink"/>
                </a:solidFill>
              </a:rPr>
              <a:t>can do the same amount of electrical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8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neonlits">
  <a:themeElements>
    <a:clrScheme name="">
      <a:dk1>
        <a:srgbClr val="333333"/>
      </a:dk1>
      <a:lt1>
        <a:srgbClr val="FFFFFF"/>
      </a:lt1>
      <a:dk2>
        <a:srgbClr val="000000"/>
      </a:dk2>
      <a:lt2>
        <a:srgbClr val="FE9B03"/>
      </a:lt2>
      <a:accent1>
        <a:srgbClr val="8901F3"/>
      </a:accent1>
      <a:accent2>
        <a:srgbClr val="DC0081"/>
      </a:accent2>
      <a:accent3>
        <a:srgbClr val="AAAAAA"/>
      </a:accent3>
      <a:accent4>
        <a:srgbClr val="DADADA"/>
      </a:accent4>
      <a:accent5>
        <a:srgbClr val="C4AAF8"/>
      </a:accent5>
      <a:accent6>
        <a:srgbClr val="C70074"/>
      </a:accent6>
      <a:hlink>
        <a:srgbClr val="00DFCA"/>
      </a:hlink>
      <a:folHlink>
        <a:srgbClr val="919191"/>
      </a:folHlink>
    </a:clrScheme>
    <a:fontScheme name="1_neonli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sm" len="sm"/>
          <a:tailEnd type="triangl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sm" len="sm"/>
          <a:tailEnd type="triangl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eonlit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onli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onlit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onlit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onlit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onlit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onlit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1540</Words>
  <Application>Microsoft Office PowerPoint</Application>
  <PresentationFormat>On-screen Show (4:3)</PresentationFormat>
  <Paragraphs>238</Paragraphs>
  <Slides>56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Arial Black</vt:lpstr>
      <vt:lpstr>Tahoma</vt:lpstr>
      <vt:lpstr>Times New Roman</vt:lpstr>
      <vt:lpstr>Wingdings</vt:lpstr>
      <vt:lpstr>1_neonlits</vt:lpstr>
      <vt:lpstr>GALLERY</vt:lpstr>
      <vt:lpstr>Clip</vt:lpstr>
      <vt:lpstr>Go to the “Slide Show” shade above</vt:lpstr>
      <vt:lpstr>Basics of Electricity  and  Electrical Transmission</vt:lpstr>
      <vt:lpstr>What is Electricity?</vt:lpstr>
      <vt:lpstr>What kinds of electricity are there?</vt:lpstr>
      <vt:lpstr>PowerPoint Presentation</vt:lpstr>
      <vt:lpstr>Some types of Christmas lights use a series circuit</vt:lpstr>
      <vt:lpstr>A flashlight is another example of an electrical device that uses a  series circuit</vt:lpstr>
      <vt:lpstr>PowerPoint Presentation</vt:lpstr>
      <vt:lpstr>PowerPoint Presentation</vt:lpstr>
      <vt:lpstr>Most appliances and electrical devices used in industry and at home utilize parallel circuits</vt:lpstr>
      <vt:lpstr>Combination circuits containing both series and parallel circuits are common in our homes and in industry</vt:lpstr>
      <vt:lpstr>Combination Circuits are very important for electrical safety in our homes, schools and industry …</vt:lpstr>
      <vt:lpstr>PowerPoint Presentation</vt:lpstr>
      <vt:lpstr>PowerPoint Presentation</vt:lpstr>
      <vt:lpstr>Current</vt:lpstr>
      <vt:lpstr>PowerPoint Presentation</vt:lpstr>
      <vt:lpstr>Basic Components of Electricity</vt:lpstr>
      <vt:lpstr>Electrons Can Move Through Materials </vt:lpstr>
      <vt:lpstr>Insulators</vt:lpstr>
      <vt:lpstr>Many Conductors are Covered with Insulators</vt:lpstr>
      <vt:lpstr>Insulating Transmission Wires</vt:lpstr>
      <vt:lpstr>Resistance</vt:lpstr>
      <vt:lpstr>Resistance Turns Electricity Into Heat and Light</vt:lpstr>
      <vt:lpstr>PowerPoint Presentation</vt:lpstr>
      <vt:lpstr>Magnetic Fields</vt:lpstr>
      <vt:lpstr>Magnetic Fields Can Do Work</vt:lpstr>
      <vt:lpstr>Summary</vt:lpstr>
      <vt:lpstr>PowerPoint Presentation</vt:lpstr>
      <vt:lpstr>PowerPoint Presentation</vt:lpstr>
      <vt:lpstr>Boilers</vt:lpstr>
      <vt:lpstr>Turbines</vt:lpstr>
      <vt:lpstr>A Turbine in a Power Plant</vt:lpstr>
      <vt:lpstr>Generators</vt:lpstr>
      <vt:lpstr>Generators</vt:lpstr>
      <vt:lpstr>Generators</vt:lpstr>
      <vt:lpstr>Since this type of electrical generation uses heat, a cooling system is also required to restore normal temperatures</vt:lpstr>
      <vt:lpstr>Boiling Water Reactors</vt:lpstr>
      <vt:lpstr>PowerPoint Presentation</vt:lpstr>
      <vt:lpstr>Transmission of Electricity</vt:lpstr>
      <vt:lpstr>PowerPoint Presentation</vt:lpstr>
      <vt:lpstr>The electricity transmitted does work for us through electrical devices and appliances</vt:lpstr>
      <vt:lpstr>Electricity’s potential to do work is measured in volts.</vt:lpstr>
      <vt:lpstr>PowerPoint Presentation</vt:lpstr>
      <vt:lpstr>PowerPoint Presentation</vt:lpstr>
      <vt:lpstr>Safe &amp; Cheaper Transmission</vt:lpstr>
      <vt:lpstr>Electrical companies use Transformers to change the amount of voltage and current being transmitted</vt:lpstr>
      <vt:lpstr>Transformers</vt:lpstr>
      <vt:lpstr>PowerPoint Presentation</vt:lpstr>
      <vt:lpstr>Example of Using A Transformer</vt:lpstr>
      <vt:lpstr>PowerPoint Presentation</vt:lpstr>
      <vt:lpstr>“Step Up” Transformers</vt:lpstr>
      <vt:lpstr>“Step Up” Transformers</vt:lpstr>
      <vt:lpstr>“Step Down” Transformers</vt:lpstr>
      <vt:lpstr>Reducing Amperage or Current </vt:lpstr>
      <vt:lpstr>One Last Thing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Coal</dc:title>
  <dc:creator>John Preston</dc:creator>
  <cp:lastModifiedBy>Craig Riesen</cp:lastModifiedBy>
  <cp:revision>170</cp:revision>
  <cp:lastPrinted>1996-07-25T22:01:26Z</cp:lastPrinted>
  <dcterms:created xsi:type="dcterms:W3CDTF">1994-07-13T07:47:54Z</dcterms:created>
  <dcterms:modified xsi:type="dcterms:W3CDTF">2022-03-07T15:29:49Z</dcterms:modified>
</cp:coreProperties>
</file>