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 id="2147483717" r:id="rId3"/>
    <p:sldMasterId id="2147483731" r:id="rId4"/>
    <p:sldMasterId id="2147483744" r:id="rId5"/>
    <p:sldMasterId id="2147483758" r:id="rId6"/>
  </p:sldMasterIdLst>
  <p:notesMasterIdLst>
    <p:notesMasterId r:id="rId50"/>
  </p:notesMasterIdLst>
  <p:sldIdLst>
    <p:sldId id="334" r:id="rId7"/>
    <p:sldId id="257" r:id="rId8"/>
    <p:sldId id="322" r:id="rId9"/>
    <p:sldId id="259" r:id="rId10"/>
    <p:sldId id="1063" r:id="rId11"/>
    <p:sldId id="1069" r:id="rId12"/>
    <p:sldId id="269" r:id="rId13"/>
    <p:sldId id="270" r:id="rId14"/>
    <p:sldId id="271" r:id="rId15"/>
    <p:sldId id="273" r:id="rId16"/>
    <p:sldId id="275" r:id="rId17"/>
    <p:sldId id="282" r:id="rId18"/>
    <p:sldId id="289" r:id="rId19"/>
    <p:sldId id="290" r:id="rId20"/>
    <p:sldId id="301" r:id="rId21"/>
    <p:sldId id="1072" r:id="rId22"/>
    <p:sldId id="293" r:id="rId23"/>
    <p:sldId id="294" r:id="rId24"/>
    <p:sldId id="295" r:id="rId25"/>
    <p:sldId id="302" r:id="rId26"/>
    <p:sldId id="300" r:id="rId27"/>
    <p:sldId id="337" r:id="rId28"/>
    <p:sldId id="329" r:id="rId29"/>
    <p:sldId id="304" r:id="rId30"/>
    <p:sldId id="338" r:id="rId31"/>
    <p:sldId id="339" r:id="rId32"/>
    <p:sldId id="345" r:id="rId33"/>
    <p:sldId id="340" r:id="rId34"/>
    <p:sldId id="346" r:id="rId35"/>
    <p:sldId id="1070" r:id="rId36"/>
    <p:sldId id="357" r:id="rId37"/>
    <p:sldId id="342" r:id="rId38"/>
    <p:sldId id="429" r:id="rId39"/>
    <p:sldId id="343" r:id="rId40"/>
    <p:sldId id="311" r:id="rId41"/>
    <p:sldId id="324" r:id="rId42"/>
    <p:sldId id="325" r:id="rId43"/>
    <p:sldId id="347" r:id="rId44"/>
    <p:sldId id="348" r:id="rId45"/>
    <p:sldId id="1071" r:id="rId46"/>
    <p:sldId id="328" r:id="rId47"/>
    <p:sldId id="418" r:id="rId48"/>
    <p:sldId id="42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39" autoAdjust="0"/>
  </p:normalViewPr>
  <p:slideViewPr>
    <p:cSldViewPr>
      <p:cViewPr varScale="1">
        <p:scale>
          <a:sx n="78" d="100"/>
          <a:sy n="78" d="100"/>
        </p:scale>
        <p:origin x="1018" y="91"/>
      </p:cViewPr>
      <p:guideLst>
        <p:guide orient="horz" pos="2160"/>
        <p:guide pos="2880"/>
      </p:guideLst>
    </p:cSldViewPr>
  </p:slideViewPr>
  <p:outlineViewPr>
    <p:cViewPr>
      <p:scale>
        <a:sx n="33" d="100"/>
        <a:sy n="33" d="100"/>
      </p:scale>
      <p:origin x="48" y="317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8ABB5-C59B-431C-9636-4100F61C53D2}" type="datetimeFigureOut">
              <a:rPr lang="en-US" smtClean="0"/>
              <a:t>9/11/2024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79255F-3DF0-4627-9B50-22C4357077E7}" type="slidenum">
              <a:rPr lang="en-US" smtClean="0"/>
              <a:t>‹#›</a:t>
            </a:fld>
            <a:endParaRPr lang="en-US"/>
          </a:p>
        </p:txBody>
      </p:sp>
    </p:spTree>
    <p:extLst>
      <p:ext uri="{BB962C8B-B14F-4D97-AF65-F5344CB8AC3E}">
        <p14:creationId xmlns:p14="http://schemas.microsoft.com/office/powerpoint/2010/main" val="34608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F4C999-FAC6-4DDE-82C7-1D11EBEAED35}" type="slidenum">
              <a:rPr lang="en-US">
                <a:solidFill>
                  <a:prstClr val="black"/>
                </a:solidFill>
              </a: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CE998A-5C64-46DF-8064-8EA853F83E26}" type="slidenum">
              <a:rPr lang="en-US">
                <a:solidFill>
                  <a:prstClr val="black"/>
                </a:solidFill>
              </a:rPr>
              <a:pPr/>
              <a:t>12</a:t>
            </a:fld>
            <a:endParaRPr 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177529-A6BC-4306-81BB-9EE8A2467176}" type="slidenum">
              <a:rPr lang="en-US">
                <a:solidFill>
                  <a:prstClr val="black"/>
                </a:solidFill>
              </a:rPr>
              <a:pPr/>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Biology, 9th ed,Sylvia Mader</a:t>
            </a:r>
          </a:p>
        </p:txBody>
      </p:sp>
      <p:sp>
        <p:nvSpPr>
          <p:cNvPr id="5" name="Footer Placeholder 4"/>
          <p:cNvSpPr>
            <a:spLocks noGrp="1"/>
          </p:cNvSpPr>
          <p:nvPr>
            <p:ph type="ftr" sz="quarter" idx="11"/>
          </p:nvPr>
        </p:nvSpPr>
        <p:spPr/>
        <p:txBody>
          <a:bodyPr/>
          <a:lstStyle/>
          <a:p>
            <a:pPr>
              <a:defRPr/>
            </a:pPr>
            <a:r>
              <a:rPr lang="en-US">
                <a:solidFill>
                  <a:prstClr val="black"/>
                </a:solidFill>
              </a:rPr>
              <a:t>Basic Chemistry</a:t>
            </a:r>
          </a:p>
        </p:txBody>
      </p:sp>
      <p:sp>
        <p:nvSpPr>
          <p:cNvPr id="6" name="Slide Number Placeholder 5"/>
          <p:cNvSpPr>
            <a:spLocks noGrp="1"/>
          </p:cNvSpPr>
          <p:nvPr>
            <p:ph type="sldNum" sz="quarter" idx="12"/>
          </p:nvPr>
        </p:nvSpPr>
        <p:spPr/>
        <p:txBody>
          <a:bodyPr/>
          <a:lstStyle/>
          <a:p>
            <a:pPr>
              <a:defRPr/>
            </a:pPr>
            <a:r>
              <a:rPr lang="en-US">
                <a:solidFill>
                  <a:prstClr val="black"/>
                </a:solidFill>
              </a:rPr>
              <a:t>Slide #</a:t>
            </a:r>
            <a:fld id="{12201EF0-B81E-49F0-B39E-511C31326F37}" type="slidenum">
              <a:rPr lang="en-US" smtClean="0">
                <a:solidFill>
                  <a:prstClr val="black"/>
                </a:solidFill>
              </a:rPr>
              <a:pPr>
                <a:defRPr/>
              </a:pPr>
              <a:t>14</a:t>
            </a:fld>
            <a:endParaRPr lang="en-US">
              <a:solidFill>
                <a:prstClr val="black"/>
              </a:solidFill>
            </a:endParaRPr>
          </a:p>
        </p:txBody>
      </p:sp>
      <p:sp>
        <p:nvSpPr>
          <p:cNvPr id="7" name="Date Placeholder 6"/>
          <p:cNvSpPr>
            <a:spLocks noGrp="1"/>
          </p:cNvSpPr>
          <p:nvPr>
            <p:ph type="dt" idx="13"/>
          </p:nvPr>
        </p:nvSpPr>
        <p:spPr/>
        <p:txBody>
          <a:bodyPr/>
          <a:lstStyle/>
          <a:p>
            <a:pPr>
              <a:defRPr/>
            </a:pPr>
            <a:r>
              <a:rPr lang="en-US">
                <a:solidFill>
                  <a:prstClr val="black"/>
                </a:solidFill>
              </a:rPr>
              <a:t>Chapter 02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Biology, 9th ed,Sylvia Mader</a:t>
            </a:r>
          </a:p>
        </p:txBody>
      </p:sp>
      <p:sp>
        <p:nvSpPr>
          <p:cNvPr id="5" name="Footer Placeholder 4"/>
          <p:cNvSpPr>
            <a:spLocks noGrp="1"/>
          </p:cNvSpPr>
          <p:nvPr>
            <p:ph type="ftr" sz="quarter" idx="11"/>
          </p:nvPr>
        </p:nvSpPr>
        <p:spPr/>
        <p:txBody>
          <a:bodyPr/>
          <a:lstStyle/>
          <a:p>
            <a:pPr>
              <a:defRPr/>
            </a:pPr>
            <a:r>
              <a:rPr lang="en-US">
                <a:solidFill>
                  <a:prstClr val="black"/>
                </a:solidFill>
              </a:rPr>
              <a:t>Basic Chemistry</a:t>
            </a:r>
          </a:p>
        </p:txBody>
      </p:sp>
      <p:sp>
        <p:nvSpPr>
          <p:cNvPr id="6" name="Slide Number Placeholder 5"/>
          <p:cNvSpPr>
            <a:spLocks noGrp="1"/>
          </p:cNvSpPr>
          <p:nvPr>
            <p:ph type="sldNum" sz="quarter" idx="12"/>
          </p:nvPr>
        </p:nvSpPr>
        <p:spPr/>
        <p:txBody>
          <a:bodyPr/>
          <a:lstStyle/>
          <a:p>
            <a:pPr>
              <a:defRPr/>
            </a:pPr>
            <a:r>
              <a:rPr lang="en-US">
                <a:solidFill>
                  <a:prstClr val="black"/>
                </a:solidFill>
              </a:rPr>
              <a:t>Slide #</a:t>
            </a:r>
            <a:fld id="{12201EF0-B81E-49F0-B39E-511C31326F37}" type="slidenum">
              <a:rPr lang="en-US" smtClean="0">
                <a:solidFill>
                  <a:prstClr val="black"/>
                </a:solidFill>
              </a:rPr>
              <a:pPr>
                <a:defRPr/>
              </a:pPr>
              <a:t>15</a:t>
            </a:fld>
            <a:endParaRPr lang="en-US">
              <a:solidFill>
                <a:prstClr val="black"/>
              </a:solidFill>
            </a:endParaRPr>
          </a:p>
        </p:txBody>
      </p:sp>
      <p:sp>
        <p:nvSpPr>
          <p:cNvPr id="7" name="Date Placeholder 6"/>
          <p:cNvSpPr>
            <a:spLocks noGrp="1"/>
          </p:cNvSpPr>
          <p:nvPr>
            <p:ph type="dt" idx="13"/>
          </p:nvPr>
        </p:nvSpPr>
        <p:spPr/>
        <p:txBody>
          <a:bodyPr/>
          <a:lstStyle/>
          <a:p>
            <a:pPr>
              <a:defRPr/>
            </a:pPr>
            <a:r>
              <a:rPr lang="en-US">
                <a:solidFill>
                  <a:prstClr val="black"/>
                </a:solidFill>
              </a:rPr>
              <a:t>Chapter 02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Biology, 9th ed,Sylvia Mader</a:t>
            </a:r>
          </a:p>
        </p:txBody>
      </p:sp>
      <p:sp>
        <p:nvSpPr>
          <p:cNvPr id="5" name="Footer Placeholder 4"/>
          <p:cNvSpPr>
            <a:spLocks noGrp="1"/>
          </p:cNvSpPr>
          <p:nvPr>
            <p:ph type="ftr" sz="quarter" idx="11"/>
          </p:nvPr>
        </p:nvSpPr>
        <p:spPr/>
        <p:txBody>
          <a:bodyPr/>
          <a:lstStyle/>
          <a:p>
            <a:pPr>
              <a:defRPr/>
            </a:pPr>
            <a:r>
              <a:rPr lang="en-US">
                <a:solidFill>
                  <a:prstClr val="black"/>
                </a:solidFill>
              </a:rPr>
              <a:t>Basic Chemistry</a:t>
            </a:r>
          </a:p>
        </p:txBody>
      </p:sp>
      <p:sp>
        <p:nvSpPr>
          <p:cNvPr id="6" name="Slide Number Placeholder 5"/>
          <p:cNvSpPr>
            <a:spLocks noGrp="1"/>
          </p:cNvSpPr>
          <p:nvPr>
            <p:ph type="sldNum" sz="quarter" idx="12"/>
          </p:nvPr>
        </p:nvSpPr>
        <p:spPr/>
        <p:txBody>
          <a:bodyPr/>
          <a:lstStyle/>
          <a:p>
            <a:pPr>
              <a:defRPr/>
            </a:pPr>
            <a:r>
              <a:rPr lang="en-US">
                <a:solidFill>
                  <a:prstClr val="black"/>
                </a:solidFill>
              </a:rPr>
              <a:t>Slide #</a:t>
            </a:r>
            <a:fld id="{12201EF0-B81E-49F0-B39E-511C31326F37}" type="slidenum">
              <a:rPr lang="en-US" smtClean="0">
                <a:solidFill>
                  <a:prstClr val="black"/>
                </a:solidFill>
              </a:rPr>
              <a:pPr>
                <a:defRPr/>
              </a:pPr>
              <a:t>16</a:t>
            </a:fld>
            <a:endParaRPr lang="en-US">
              <a:solidFill>
                <a:prstClr val="black"/>
              </a:solidFill>
            </a:endParaRPr>
          </a:p>
        </p:txBody>
      </p:sp>
      <p:sp>
        <p:nvSpPr>
          <p:cNvPr id="7" name="Date Placeholder 6"/>
          <p:cNvSpPr>
            <a:spLocks noGrp="1"/>
          </p:cNvSpPr>
          <p:nvPr>
            <p:ph type="dt" idx="13"/>
          </p:nvPr>
        </p:nvSpPr>
        <p:spPr/>
        <p:txBody>
          <a:bodyPr/>
          <a:lstStyle/>
          <a:p>
            <a:pPr>
              <a:defRPr/>
            </a:pPr>
            <a:r>
              <a:rPr lang="en-US">
                <a:solidFill>
                  <a:prstClr val="black"/>
                </a:solidFill>
              </a:rPr>
              <a:t>Chapter 02</a:t>
            </a:r>
          </a:p>
        </p:txBody>
      </p:sp>
    </p:spTree>
    <p:extLst>
      <p:ext uri="{BB962C8B-B14F-4D97-AF65-F5344CB8AC3E}">
        <p14:creationId xmlns:p14="http://schemas.microsoft.com/office/powerpoint/2010/main" val="4134170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D30A9D-182A-4382-93F7-ABBB5B8E1CED}" type="slidenum">
              <a:rPr lang="en-US">
                <a:solidFill>
                  <a:prstClr val="black"/>
                </a:solidFill>
              </a:rPr>
              <a:pPr/>
              <a:t>17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Biology, 9th ed,Sylvia Mader</a:t>
            </a:r>
          </a:p>
        </p:txBody>
      </p:sp>
      <p:sp>
        <p:nvSpPr>
          <p:cNvPr id="5" name="Footer Placeholder 4"/>
          <p:cNvSpPr>
            <a:spLocks noGrp="1"/>
          </p:cNvSpPr>
          <p:nvPr>
            <p:ph type="ftr" sz="quarter" idx="11"/>
          </p:nvPr>
        </p:nvSpPr>
        <p:spPr/>
        <p:txBody>
          <a:bodyPr/>
          <a:lstStyle/>
          <a:p>
            <a:pPr>
              <a:defRPr/>
            </a:pPr>
            <a:r>
              <a:rPr lang="en-US">
                <a:solidFill>
                  <a:prstClr val="black"/>
                </a:solidFill>
              </a:rPr>
              <a:t>Basic Chemistry</a:t>
            </a:r>
          </a:p>
        </p:txBody>
      </p:sp>
      <p:sp>
        <p:nvSpPr>
          <p:cNvPr id="6" name="Slide Number Placeholder 5"/>
          <p:cNvSpPr>
            <a:spLocks noGrp="1"/>
          </p:cNvSpPr>
          <p:nvPr>
            <p:ph type="sldNum" sz="quarter" idx="12"/>
          </p:nvPr>
        </p:nvSpPr>
        <p:spPr/>
        <p:txBody>
          <a:bodyPr/>
          <a:lstStyle/>
          <a:p>
            <a:pPr>
              <a:defRPr/>
            </a:pPr>
            <a:r>
              <a:rPr lang="en-US">
                <a:solidFill>
                  <a:prstClr val="black"/>
                </a:solidFill>
              </a:rPr>
              <a:t>Slide #</a:t>
            </a:r>
            <a:fld id="{12201EF0-B81E-49F0-B39E-511C31326F37}" type="slidenum">
              <a:rPr lang="en-US" smtClean="0">
                <a:solidFill>
                  <a:prstClr val="black"/>
                </a:solidFill>
              </a:rPr>
              <a:pPr>
                <a:defRPr/>
              </a:pPr>
              <a:t>18</a:t>
            </a:fld>
            <a:endParaRPr lang="en-US">
              <a:solidFill>
                <a:prstClr val="black"/>
              </a:solidFill>
            </a:endParaRPr>
          </a:p>
        </p:txBody>
      </p:sp>
      <p:sp>
        <p:nvSpPr>
          <p:cNvPr id="7" name="Date Placeholder 6"/>
          <p:cNvSpPr>
            <a:spLocks noGrp="1"/>
          </p:cNvSpPr>
          <p:nvPr>
            <p:ph type="dt" idx="13"/>
          </p:nvPr>
        </p:nvSpPr>
        <p:spPr/>
        <p:txBody>
          <a:bodyPr/>
          <a:lstStyle/>
          <a:p>
            <a:pPr>
              <a:defRPr/>
            </a:pPr>
            <a:r>
              <a:rPr lang="en-US">
                <a:solidFill>
                  <a:prstClr val="black"/>
                </a:solidFill>
              </a:rPr>
              <a:t>Chapter 02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477A0-1F2C-412E-BEBB-862BCACB3E45}" type="slidenum">
              <a:rPr lang="en-US">
                <a:solidFill>
                  <a:prstClr val="black"/>
                </a:solidFill>
              </a:rPr>
              <a:pPr/>
              <a:t>19</a:t>
            </a:fld>
            <a:endParaRPr lang="en-US">
              <a:solidFill>
                <a:prstClr val="black"/>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Biology, 9th ed,Sylvia Mader</a:t>
            </a:r>
          </a:p>
        </p:txBody>
      </p:sp>
      <p:sp>
        <p:nvSpPr>
          <p:cNvPr id="5" name="Footer Placeholder 4"/>
          <p:cNvSpPr>
            <a:spLocks noGrp="1"/>
          </p:cNvSpPr>
          <p:nvPr>
            <p:ph type="ftr" sz="quarter" idx="11"/>
          </p:nvPr>
        </p:nvSpPr>
        <p:spPr/>
        <p:txBody>
          <a:bodyPr/>
          <a:lstStyle/>
          <a:p>
            <a:pPr>
              <a:defRPr/>
            </a:pPr>
            <a:r>
              <a:rPr lang="en-US">
                <a:solidFill>
                  <a:prstClr val="black"/>
                </a:solidFill>
              </a:rPr>
              <a:t>Basic Chemistry</a:t>
            </a:r>
          </a:p>
        </p:txBody>
      </p:sp>
      <p:sp>
        <p:nvSpPr>
          <p:cNvPr id="6" name="Slide Number Placeholder 5"/>
          <p:cNvSpPr>
            <a:spLocks noGrp="1"/>
          </p:cNvSpPr>
          <p:nvPr>
            <p:ph type="sldNum" sz="quarter" idx="12"/>
          </p:nvPr>
        </p:nvSpPr>
        <p:spPr/>
        <p:txBody>
          <a:bodyPr/>
          <a:lstStyle/>
          <a:p>
            <a:pPr>
              <a:defRPr/>
            </a:pPr>
            <a:r>
              <a:rPr lang="en-US">
                <a:solidFill>
                  <a:prstClr val="black"/>
                </a:solidFill>
              </a:rPr>
              <a:t>Slide #</a:t>
            </a:r>
            <a:fld id="{12201EF0-B81E-49F0-B39E-511C31326F37}" type="slidenum">
              <a:rPr lang="en-US">
                <a:solidFill>
                  <a:prstClr val="black"/>
                </a:solidFill>
              </a:rPr>
              <a:pPr>
                <a:defRPr/>
              </a:pPr>
              <a:t>20</a:t>
            </a:fld>
            <a:endParaRPr lang="en-US">
              <a:solidFill>
                <a:prstClr val="black"/>
              </a:solidFill>
            </a:endParaRPr>
          </a:p>
        </p:txBody>
      </p:sp>
      <p:sp>
        <p:nvSpPr>
          <p:cNvPr id="7" name="Date Placeholder 6"/>
          <p:cNvSpPr>
            <a:spLocks noGrp="1"/>
          </p:cNvSpPr>
          <p:nvPr>
            <p:ph type="dt" idx="13"/>
          </p:nvPr>
        </p:nvSpPr>
        <p:spPr/>
        <p:txBody>
          <a:bodyPr/>
          <a:lstStyle/>
          <a:p>
            <a:pPr>
              <a:defRPr/>
            </a:pPr>
            <a:r>
              <a:rPr lang="en-US">
                <a:solidFill>
                  <a:prstClr val="black"/>
                </a:solidFill>
              </a:rPr>
              <a:t>Chapter 02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xfrm>
            <a:off x="1236663" y="620713"/>
            <a:ext cx="4537075" cy="3403600"/>
          </a:xfrm>
          <a:ln/>
        </p:spPr>
      </p:sp>
      <p:sp>
        <p:nvSpPr>
          <p:cNvPr id="481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b="1" dirty="0">
                <a:latin typeface="Book Antiqua" pitchFamily="18" charset="0"/>
              </a:rPr>
              <a:t>#frame</a:t>
            </a:r>
          </a:p>
          <a:p>
            <a:pPr eaLnBrk="1" hangingPunct="1"/>
            <a:r>
              <a:rPr lang="en-US" sz="1100" b="1" dirty="0">
                <a:latin typeface="Book Antiqua" pitchFamily="18" charset="0"/>
              </a:rPr>
              <a:t>instructional video</a:t>
            </a:r>
          </a:p>
          <a:p>
            <a:pPr eaLnBrk="1" hangingPunct="1"/>
            <a:r>
              <a:rPr lang="en-US" sz="1100" b="1" dirty="0">
                <a:latin typeface="Book Antiqua" pitchFamily="18" charset="0"/>
              </a:rPr>
              <a:t>Timing ≈ 0.5 min</a:t>
            </a:r>
          </a:p>
          <a:p>
            <a:pPr eaLnBrk="1" hangingPunct="1">
              <a:buFontTx/>
              <a:buChar char="•"/>
            </a:pPr>
            <a:r>
              <a:rPr lang="en-US" sz="1100" b="1" dirty="0">
                <a:latin typeface="Book Antiqua" pitchFamily="18" charset="0"/>
              </a:rPr>
              <a:t> Transition: </a:t>
            </a:r>
            <a:r>
              <a:rPr lang="en-US" sz="1100" dirty="0">
                <a:latin typeface="Book Antiqua" pitchFamily="18" charset="0"/>
              </a:rPr>
              <a:t>In the warm up, you thought about why plants might be important to living organisms and what Earth might be like without plants. During this lesson, you will learn about the process of photosynthesis, which is</a:t>
            </a:r>
            <a:r>
              <a:rPr lang="en-US" sz="1100" baseline="0" dirty="0">
                <a:latin typeface="Book Antiqua" pitchFamily="18" charset="0"/>
              </a:rPr>
              <a:t> one way that plants are important to all living organisms</a:t>
            </a:r>
            <a:r>
              <a:rPr lang="en-US" sz="1100" dirty="0">
                <a:latin typeface="Book Antiqua" pitchFamily="18" charset="0"/>
              </a:rPr>
              <a:t>.</a:t>
            </a:r>
          </a:p>
          <a:p>
            <a:pPr eaLnBrk="1" hangingPunct="1"/>
            <a:r>
              <a:rPr lang="en-US" sz="1100" b="1" dirty="0">
                <a:latin typeface="Book Antiqua" pitchFamily="18" charset="0"/>
              </a:rPr>
              <a:t>[Preview</a:t>
            </a:r>
            <a:r>
              <a:rPr lang="en-US" sz="1100" dirty="0">
                <a:latin typeface="Book Antiqua" pitchFamily="18" charset="0"/>
              </a:rPr>
              <a:t> the other objectives:]</a:t>
            </a:r>
          </a:p>
          <a:p>
            <a:pPr eaLnBrk="1" hangingPunct="1">
              <a:buFontTx/>
              <a:buChar char="•"/>
            </a:pPr>
            <a:r>
              <a:rPr lang="en-US" sz="1100" dirty="0">
                <a:latin typeface="Book Antiqua" pitchFamily="18" charset="0"/>
              </a:rPr>
              <a:t> You will also learn the chemical equation that summarizes the process of photosynthesis.</a:t>
            </a:r>
          </a:p>
          <a:p>
            <a:pPr eaLnBrk="1" hangingPunct="1">
              <a:buFontTx/>
              <a:buChar char="•"/>
            </a:pPr>
            <a:r>
              <a:rPr lang="en-US" sz="1100" dirty="0">
                <a:latin typeface="Book Antiqua" pitchFamily="18" charset="0"/>
              </a:rPr>
              <a:t> You will then explore the importance of photosynthesis to Earth’s organisms.</a:t>
            </a:r>
          </a:p>
          <a:p>
            <a:pPr eaLnBrk="1" hangingPunct="1">
              <a:buFontTx/>
              <a:buChar char="•"/>
            </a:pPr>
            <a:r>
              <a:rPr lang="en-US" sz="1100" dirty="0">
                <a:latin typeface="Book Antiqua" pitchFamily="18" charset="0"/>
              </a:rPr>
              <a:t> You will also briefly review the history of the discovery of photosynthesis and see how, with each new discovery, newer and more complex hypotheses led to new experimental methods, so that our understanding of photosynthesis increased over the years.</a:t>
            </a:r>
          </a:p>
        </p:txBody>
      </p:sp>
      <p:sp>
        <p:nvSpPr>
          <p:cNvPr id="481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fontAlgn="base">
              <a:spcBef>
                <a:spcPct val="0"/>
              </a:spcBef>
              <a:spcAft>
                <a:spcPct val="0"/>
              </a:spcAft>
              <a:defRPr sz="1500">
                <a:solidFill>
                  <a:schemeClr val="tx1"/>
                </a:solidFill>
                <a:latin typeface="Arial" pitchFamily="34" charset="0"/>
              </a:defRPr>
            </a:lvl6pPr>
            <a:lvl7pPr marL="2971800" indent="-228600" fontAlgn="base">
              <a:spcBef>
                <a:spcPct val="0"/>
              </a:spcBef>
              <a:spcAft>
                <a:spcPct val="0"/>
              </a:spcAft>
              <a:defRPr sz="1500">
                <a:solidFill>
                  <a:schemeClr val="tx1"/>
                </a:solidFill>
                <a:latin typeface="Arial" pitchFamily="34" charset="0"/>
              </a:defRPr>
            </a:lvl7pPr>
            <a:lvl8pPr marL="3429000" indent="-228600" fontAlgn="base">
              <a:spcBef>
                <a:spcPct val="0"/>
              </a:spcBef>
              <a:spcAft>
                <a:spcPct val="0"/>
              </a:spcAft>
              <a:defRPr sz="1500">
                <a:solidFill>
                  <a:schemeClr val="tx1"/>
                </a:solidFill>
                <a:latin typeface="Arial" pitchFamily="34" charset="0"/>
              </a:defRPr>
            </a:lvl8pPr>
            <a:lvl9pPr marL="3886200" indent="-228600" fontAlgn="base">
              <a:spcBef>
                <a:spcPct val="0"/>
              </a:spcBef>
              <a:spcAft>
                <a:spcPct val="0"/>
              </a:spcAft>
              <a:defRPr sz="15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849EAA-F559-4956-9D41-3906063201F0}"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8854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4915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79" tIns="44446" rIns="90479" bIns="44446" anchor="b"/>
          <a:lstStyle/>
          <a:p>
            <a:pPr algn="r"/>
            <a:r>
              <a:rPr lang="en-US" sz="1200" dirty="0">
                <a:solidFill>
                  <a:prstClr val="black"/>
                </a:solidFill>
                <a:cs typeface="Arial" charset="0"/>
              </a:rPr>
              <a:t>1</a:t>
            </a:r>
          </a:p>
        </p:txBody>
      </p:sp>
      <p:sp>
        <p:nvSpPr>
          <p:cNvPr id="4915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49157"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49158" name="Rectangle 6"/>
          <p:cNvSpPr>
            <a:spLocks noGrp="1" noRot="1" noChangeAspect="1" noChangeArrowheads="1" noTextEdit="1"/>
          </p:cNvSpPr>
          <p:nvPr>
            <p:ph type="sldImg"/>
          </p:nvPr>
        </p:nvSpPr>
        <p:spPr>
          <a:xfrm>
            <a:off x="1152525" y="692150"/>
            <a:ext cx="4552950" cy="3416300"/>
          </a:xfrm>
          <a:ln cap="flat"/>
        </p:spPr>
      </p:sp>
      <p:sp>
        <p:nvSpPr>
          <p:cNvPr id="49159" name="Rectangle 7"/>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79" tIns="44446" rIns="90479" bIns="44446" anchor="b"/>
          <a:lstStyle/>
          <a:p>
            <a:pPr algn="r"/>
            <a:r>
              <a:rPr lang="en-US" sz="1200" dirty="0">
                <a:solidFill>
                  <a:prstClr val="black"/>
                </a:solidFill>
                <a:cs typeface="Arial" charset="0"/>
              </a:rPr>
              <a:t>1</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0182" name="Rectangle 6"/>
          <p:cNvSpPr>
            <a:spLocks noGrp="1" noRot="1" noChangeAspect="1" noChangeArrowheads="1" noTextEdit="1"/>
          </p:cNvSpPr>
          <p:nvPr>
            <p:ph type="sldImg"/>
          </p:nvPr>
        </p:nvSpPr>
        <p:spPr>
          <a:xfrm>
            <a:off x="1152525" y="692150"/>
            <a:ext cx="4552950" cy="3416300"/>
          </a:xfrm>
          <a:ln cap="flat"/>
        </p:spPr>
      </p:sp>
      <p:sp>
        <p:nvSpPr>
          <p:cNvPr id="50183" name="Rectangle 7"/>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222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79" tIns="44446" rIns="90479" bIns="44446" anchor="b"/>
          <a:lstStyle/>
          <a:p>
            <a:pPr algn="r"/>
            <a:r>
              <a:rPr lang="en-US" sz="1200" dirty="0">
                <a:solidFill>
                  <a:prstClr val="black"/>
                </a:solidFill>
                <a:cs typeface="Arial" charset="0"/>
              </a:rPr>
              <a:t>1</a:t>
            </a:r>
          </a:p>
        </p:txBody>
      </p:sp>
      <p:sp>
        <p:nvSpPr>
          <p:cNvPr id="5222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2229"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2230" name="Rectangle 6"/>
          <p:cNvSpPr>
            <a:spLocks noGrp="1" noRot="1" noChangeAspect="1" noChangeArrowheads="1" noTextEdit="1"/>
          </p:cNvSpPr>
          <p:nvPr>
            <p:ph type="sldImg"/>
          </p:nvPr>
        </p:nvSpPr>
        <p:spPr>
          <a:xfrm>
            <a:off x="1152525" y="692150"/>
            <a:ext cx="4552950" cy="3416300"/>
          </a:xfrm>
          <a:ln cap="flat"/>
        </p:spPr>
      </p:sp>
      <p:sp>
        <p:nvSpPr>
          <p:cNvPr id="52231" name="Rectangle 7"/>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222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79" tIns="44446" rIns="90479" bIns="44446" anchor="b"/>
          <a:lstStyle/>
          <a:p>
            <a:pPr algn="r"/>
            <a:r>
              <a:rPr lang="en-US" sz="1200" dirty="0">
                <a:solidFill>
                  <a:prstClr val="black"/>
                </a:solidFill>
                <a:cs typeface="Arial" charset="0"/>
              </a:rPr>
              <a:t>1</a:t>
            </a:r>
          </a:p>
        </p:txBody>
      </p:sp>
      <p:sp>
        <p:nvSpPr>
          <p:cNvPr id="5222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2229"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2230" name="Rectangle 6"/>
          <p:cNvSpPr>
            <a:spLocks noGrp="1" noRot="1" noChangeAspect="1" noChangeArrowheads="1" noTextEdit="1"/>
          </p:cNvSpPr>
          <p:nvPr>
            <p:ph type="sldImg"/>
          </p:nvPr>
        </p:nvSpPr>
        <p:spPr>
          <a:xfrm>
            <a:off x="1152525" y="692150"/>
            <a:ext cx="4552950" cy="3416300"/>
          </a:xfrm>
          <a:ln cap="flat"/>
        </p:spPr>
      </p:sp>
      <p:sp>
        <p:nvSpPr>
          <p:cNvPr id="52231" name="Rectangle 7"/>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29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79" tIns="44446" rIns="90479" bIns="44446" anchor="b"/>
          <a:lstStyle/>
          <a:p>
            <a:pPr algn="r"/>
            <a:r>
              <a:rPr lang="en-US" sz="1200" dirty="0">
                <a:solidFill>
                  <a:prstClr val="black"/>
                </a:solidFill>
                <a:cs typeface="Arial" charset="0"/>
              </a:rPr>
              <a:t>1</a:t>
            </a:r>
          </a:p>
        </p:txBody>
      </p:sp>
      <p:sp>
        <p:nvSpPr>
          <p:cNvPr id="5530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301"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302" name="Rectangle 6"/>
          <p:cNvSpPr>
            <a:spLocks noGrp="1" noRot="1" noChangeAspect="1" noChangeArrowheads="1" noTextEdit="1"/>
          </p:cNvSpPr>
          <p:nvPr>
            <p:ph type="sldImg"/>
          </p:nvPr>
        </p:nvSpPr>
        <p:spPr>
          <a:xfrm>
            <a:off x="1152525" y="692150"/>
            <a:ext cx="4552950" cy="3416300"/>
          </a:xfrm>
          <a:ln cap="flat"/>
        </p:spPr>
      </p:sp>
      <p:sp>
        <p:nvSpPr>
          <p:cNvPr id="55303" name="Rectangle 7"/>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29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79" tIns="44446" rIns="90479" bIns="44446" anchor="b"/>
          <a:lstStyle/>
          <a:p>
            <a:pPr algn="r"/>
            <a:r>
              <a:rPr lang="en-US" sz="1200" dirty="0">
                <a:solidFill>
                  <a:prstClr val="black"/>
                </a:solidFill>
                <a:cs typeface="Arial" charset="0"/>
              </a:rPr>
              <a:t>1</a:t>
            </a:r>
          </a:p>
        </p:txBody>
      </p:sp>
      <p:sp>
        <p:nvSpPr>
          <p:cNvPr id="5530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301"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302" name="Rectangle 6"/>
          <p:cNvSpPr>
            <a:spLocks noGrp="1" noRot="1" noChangeAspect="1" noChangeArrowheads="1" noTextEdit="1"/>
          </p:cNvSpPr>
          <p:nvPr>
            <p:ph type="sldImg"/>
          </p:nvPr>
        </p:nvSpPr>
        <p:spPr>
          <a:xfrm>
            <a:off x="1152525" y="692150"/>
            <a:ext cx="4552950" cy="3416300"/>
          </a:xfrm>
          <a:ln cap="flat"/>
        </p:spPr>
      </p:sp>
      <p:sp>
        <p:nvSpPr>
          <p:cNvPr id="55303" name="Rectangle 7"/>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29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79" tIns="44446" rIns="90479" bIns="44446" anchor="b"/>
          <a:lstStyle/>
          <a:p>
            <a:pPr algn="r"/>
            <a:r>
              <a:rPr lang="en-US" sz="1200" dirty="0">
                <a:solidFill>
                  <a:prstClr val="black"/>
                </a:solidFill>
                <a:cs typeface="Arial" charset="0"/>
              </a:rPr>
              <a:t>1</a:t>
            </a:r>
          </a:p>
        </p:txBody>
      </p:sp>
      <p:sp>
        <p:nvSpPr>
          <p:cNvPr id="5530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301"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302" name="Rectangle 6"/>
          <p:cNvSpPr>
            <a:spLocks noGrp="1" noRot="1" noChangeAspect="1" noChangeArrowheads="1" noTextEdit="1"/>
          </p:cNvSpPr>
          <p:nvPr>
            <p:ph type="sldImg"/>
          </p:nvPr>
        </p:nvSpPr>
        <p:spPr>
          <a:xfrm>
            <a:off x="1152525" y="692150"/>
            <a:ext cx="4552950" cy="3416300"/>
          </a:xfrm>
          <a:ln cap="flat"/>
        </p:spPr>
      </p:sp>
      <p:sp>
        <p:nvSpPr>
          <p:cNvPr id="55303" name="Rectangle 7"/>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778912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29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79" tIns="44446" rIns="90479" bIns="44446" anchor="b"/>
          <a:lstStyle/>
          <a:p>
            <a:pPr algn="r"/>
            <a:r>
              <a:rPr lang="en-US" sz="1200" dirty="0">
                <a:solidFill>
                  <a:prstClr val="black"/>
                </a:solidFill>
                <a:cs typeface="Arial" charset="0"/>
              </a:rPr>
              <a:t>1</a:t>
            </a:r>
          </a:p>
        </p:txBody>
      </p:sp>
      <p:sp>
        <p:nvSpPr>
          <p:cNvPr id="5530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301"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302" name="Rectangle 6"/>
          <p:cNvSpPr>
            <a:spLocks noGrp="1" noRot="1" noChangeAspect="1" noChangeArrowheads="1" noTextEdit="1"/>
          </p:cNvSpPr>
          <p:nvPr>
            <p:ph type="sldImg"/>
          </p:nvPr>
        </p:nvSpPr>
        <p:spPr>
          <a:xfrm>
            <a:off x="1152525" y="692150"/>
            <a:ext cx="4552950" cy="3416300"/>
          </a:xfrm>
          <a:ln cap="flat"/>
        </p:spPr>
      </p:sp>
      <p:sp>
        <p:nvSpPr>
          <p:cNvPr id="55303" name="Rectangle 7"/>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29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79" tIns="44446" rIns="90479" bIns="44446" anchor="b"/>
          <a:lstStyle/>
          <a:p>
            <a:pPr algn="r"/>
            <a:r>
              <a:rPr lang="en-US" sz="1200" dirty="0">
                <a:solidFill>
                  <a:prstClr val="black"/>
                </a:solidFill>
                <a:cs typeface="Arial" charset="0"/>
              </a:rPr>
              <a:t>1</a:t>
            </a:r>
          </a:p>
        </p:txBody>
      </p:sp>
      <p:sp>
        <p:nvSpPr>
          <p:cNvPr id="5530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301"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5302" name="Rectangle 6"/>
          <p:cNvSpPr>
            <a:spLocks noGrp="1" noRot="1" noChangeAspect="1" noChangeArrowheads="1" noTextEdit="1"/>
          </p:cNvSpPr>
          <p:nvPr>
            <p:ph type="sldImg"/>
          </p:nvPr>
        </p:nvSpPr>
        <p:spPr>
          <a:xfrm>
            <a:off x="1152525" y="692150"/>
            <a:ext cx="4552950" cy="3416300"/>
          </a:xfrm>
          <a:ln cap="flat"/>
        </p:spPr>
      </p:sp>
      <p:sp>
        <p:nvSpPr>
          <p:cNvPr id="55303" name="Rectangle 7"/>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939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79" tIns="44446" rIns="90479" bIns="44446" anchor="b"/>
          <a:lstStyle/>
          <a:p>
            <a:pPr algn="r"/>
            <a:r>
              <a:rPr lang="en-US" sz="1200" dirty="0">
                <a:solidFill>
                  <a:prstClr val="black"/>
                </a:solidFill>
                <a:cs typeface="Arial" charset="0"/>
              </a:rPr>
              <a:t>1</a:t>
            </a:r>
          </a:p>
        </p:txBody>
      </p:sp>
      <p:sp>
        <p:nvSpPr>
          <p:cNvPr id="5939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9397"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9398" name="Rectangle 6"/>
          <p:cNvSpPr>
            <a:spLocks noGrp="1" noRot="1" noChangeAspect="1" noChangeArrowheads="1" noTextEdit="1"/>
          </p:cNvSpPr>
          <p:nvPr>
            <p:ph type="sldImg"/>
          </p:nvPr>
        </p:nvSpPr>
        <p:spPr>
          <a:xfrm>
            <a:off x="1152525" y="692150"/>
            <a:ext cx="4552950" cy="3416300"/>
          </a:xfrm>
          <a:ln cap="flat"/>
        </p:spPr>
      </p:sp>
      <p:sp>
        <p:nvSpPr>
          <p:cNvPr id="59399" name="Rectangle 7"/>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D5F05C-383E-4081-B34C-8DB0EF44F196}" type="slidenum">
              <a:rPr lang="en-US">
                <a:solidFill>
                  <a:prstClr val="black"/>
                </a:solidFill>
              </a:rPr>
              <a:pPr/>
              <a:t>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815304-5ACF-45E8-A90E-274D4BAB8C36}" type="slidenum">
              <a:rPr lang="en-US">
                <a:solidFill>
                  <a:prstClr val="black"/>
                </a:solidFill>
              </a:rPr>
              <a:pPr/>
              <a:t>36</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939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79" tIns="44446" rIns="90479" bIns="44446" anchor="b"/>
          <a:lstStyle/>
          <a:p>
            <a:pPr algn="r"/>
            <a:r>
              <a:rPr lang="en-US" sz="1200" dirty="0">
                <a:solidFill>
                  <a:prstClr val="black"/>
                </a:solidFill>
                <a:cs typeface="Arial" charset="0"/>
              </a:rPr>
              <a:t>1</a:t>
            </a:r>
          </a:p>
        </p:txBody>
      </p:sp>
      <p:sp>
        <p:nvSpPr>
          <p:cNvPr id="5939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9397"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2" tIns="45716" rIns="91432" bIns="45716" anchor="ctr"/>
          <a:lstStyle/>
          <a:p>
            <a:endParaRPr lang="en-US">
              <a:solidFill>
                <a:prstClr val="black"/>
              </a:solidFill>
              <a:cs typeface="Arial" charset="0"/>
            </a:endParaRPr>
          </a:p>
        </p:txBody>
      </p:sp>
      <p:sp>
        <p:nvSpPr>
          <p:cNvPr id="59398" name="Rectangle 6"/>
          <p:cNvSpPr>
            <a:spLocks noGrp="1" noRot="1" noChangeAspect="1" noChangeArrowheads="1" noTextEdit="1"/>
          </p:cNvSpPr>
          <p:nvPr>
            <p:ph type="sldImg"/>
          </p:nvPr>
        </p:nvSpPr>
        <p:spPr>
          <a:xfrm>
            <a:off x="1152525" y="692150"/>
            <a:ext cx="4552950" cy="3416300"/>
          </a:xfrm>
          <a:ln cap="flat"/>
        </p:spPr>
      </p:sp>
      <p:sp>
        <p:nvSpPr>
          <p:cNvPr id="59399" name="Rectangle 7"/>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E71DA07-75C6-4949-A886-0486363C8BE0}" type="slidenum">
              <a:rPr lang="en-US" altLang="en-US">
                <a:solidFill>
                  <a:prstClr val="black"/>
                </a:solidFill>
              </a:rPr>
              <a:pPr/>
              <a:t>39</a:t>
            </a:fld>
            <a:endParaRPr lang="en-US" altLang="en-US" dirty="0">
              <a:solidFill>
                <a:prstClr val="black"/>
              </a:solidFill>
            </a:endParaRPr>
          </a:p>
        </p:txBody>
      </p:sp>
      <p:sp>
        <p:nvSpPr>
          <p:cNvPr id="430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44EBE679-BD36-4C5A-A100-052B3BF8C569}" type="slidenum">
              <a:rPr lang="en-US" altLang="en-US" sz="1200">
                <a:solidFill>
                  <a:srgbClr val="000000"/>
                </a:solidFill>
              </a:rPr>
              <a:pPr algn="r" eaLnBrk="0" fontAlgn="base" hangingPunct="0">
                <a:spcBef>
                  <a:spcPct val="0"/>
                </a:spcBef>
                <a:spcAft>
                  <a:spcPct val="0"/>
                </a:spcAft>
                <a:buSzPct val="100000"/>
              </a:pPr>
              <a:t>39</a:t>
            </a:fld>
            <a:endParaRPr lang="en-US" altLang="en-US" sz="1200" dirty="0">
              <a:solidFill>
                <a:srgbClr val="000000"/>
              </a:solidFill>
            </a:endParaRPr>
          </a:p>
        </p:txBody>
      </p:sp>
      <p:sp>
        <p:nvSpPr>
          <p:cNvPr id="43011" name="Text Box 1"/>
          <p:cNvSpPr>
            <a:spLocks noGrp="1" noRot="1" noChangeAspect="1" noChangeArrowheads="1" noTextEdit="1"/>
          </p:cNvSpPr>
          <p:nvPr>
            <p:ph type="sldImg"/>
          </p:nvPr>
        </p:nvSpPr>
        <p:spPr>
          <a:xfrm>
            <a:off x="1143000" y="685800"/>
            <a:ext cx="4572000" cy="3429000"/>
          </a:xfrm>
          <a:ln/>
        </p:spPr>
      </p:sp>
      <p:sp>
        <p:nvSpPr>
          <p:cNvPr id="4301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446018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E71DA07-75C6-4949-A886-0486363C8BE0}" type="slidenum">
              <a:rPr lang="en-US" altLang="en-US">
                <a:solidFill>
                  <a:prstClr val="black"/>
                </a:solidFill>
              </a:rPr>
              <a:pPr/>
              <a:t>40</a:t>
            </a:fld>
            <a:endParaRPr lang="en-US" altLang="en-US" dirty="0">
              <a:solidFill>
                <a:prstClr val="black"/>
              </a:solidFill>
            </a:endParaRPr>
          </a:p>
        </p:txBody>
      </p:sp>
      <p:sp>
        <p:nvSpPr>
          <p:cNvPr id="430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44EBE679-BD36-4C5A-A100-052B3BF8C569}" type="slidenum">
              <a:rPr lang="en-US" altLang="en-US" sz="1200">
                <a:solidFill>
                  <a:srgbClr val="000000"/>
                </a:solidFill>
              </a:rPr>
              <a:pPr algn="r" eaLnBrk="0" fontAlgn="base" hangingPunct="0">
                <a:spcBef>
                  <a:spcPct val="0"/>
                </a:spcBef>
                <a:spcAft>
                  <a:spcPct val="0"/>
                </a:spcAft>
                <a:buSzPct val="100000"/>
              </a:pPr>
              <a:t>40</a:t>
            </a:fld>
            <a:endParaRPr lang="en-US" altLang="en-US" sz="1200" dirty="0">
              <a:solidFill>
                <a:srgbClr val="000000"/>
              </a:solidFill>
            </a:endParaRPr>
          </a:p>
        </p:txBody>
      </p:sp>
      <p:sp>
        <p:nvSpPr>
          <p:cNvPr id="43011" name="Text Box 1"/>
          <p:cNvSpPr>
            <a:spLocks noGrp="1" noRot="1" noChangeAspect="1" noChangeArrowheads="1" noTextEdit="1"/>
          </p:cNvSpPr>
          <p:nvPr>
            <p:ph type="sldImg"/>
          </p:nvPr>
        </p:nvSpPr>
        <p:spPr>
          <a:xfrm>
            <a:off x="1143000" y="685800"/>
            <a:ext cx="4572000" cy="3429000"/>
          </a:xfrm>
          <a:ln/>
        </p:spPr>
      </p:sp>
      <p:sp>
        <p:nvSpPr>
          <p:cNvPr id="4301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479854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09806" rtl="0" eaLnBrk="1" fontAlgn="auto" latinLnBrk="0" hangingPunct="1">
              <a:lnSpc>
                <a:spcPct val="100000"/>
              </a:lnSpc>
              <a:spcBef>
                <a:spcPts val="0"/>
              </a:spcBef>
              <a:spcAft>
                <a:spcPts val="0"/>
              </a:spcAft>
              <a:buClrTx/>
              <a:buSzTx/>
              <a:buFontTx/>
              <a:buNone/>
              <a:tabLst/>
              <a:defRPr/>
            </a:pPr>
            <a:fld id="{8742C366-A2F8-460E-BBF4-BC007D73F68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09806"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077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8E21444-87AC-44AC-A665-E0B582C9BAD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0771" name="Text Box 1"/>
          <p:cNvSpPr>
            <a:spLocks noGrp="1" noRot="1" noChangeAspect="1" noChangeArrowheads="1" noTextEdit="1"/>
          </p:cNvSpPr>
          <p:nvPr>
            <p:ph type="sldImg"/>
          </p:nvPr>
        </p:nvSpPr>
        <p:spPr>
          <a:xfrm>
            <a:off x="1143000" y="685800"/>
            <a:ext cx="4572000" cy="3429000"/>
          </a:xfrm>
          <a:ln/>
        </p:spPr>
      </p:sp>
      <p:sp>
        <p:nvSpPr>
          <p:cNvPr id="16077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403921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09806" rtl="0" eaLnBrk="1" fontAlgn="auto" latinLnBrk="0" hangingPunct="1">
              <a:lnSpc>
                <a:spcPct val="100000"/>
              </a:lnSpc>
              <a:spcBef>
                <a:spcPts val="0"/>
              </a:spcBef>
              <a:spcAft>
                <a:spcPts val="0"/>
              </a:spcAft>
              <a:buClrTx/>
              <a:buSzTx/>
              <a:buFontTx/>
              <a:buNone/>
              <a:tabLst/>
              <a:defRPr/>
            </a:pPr>
            <a:fld id="{17FE0E13-C00B-4A75-A3D8-D8281294DFFE}"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09806"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462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3AA2CDC-E0A3-4BAD-9C85-3A943034DA3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4627" name="Text Box 1"/>
          <p:cNvSpPr>
            <a:spLocks noGrp="1" noRot="1" noChangeAspect="1" noChangeArrowheads="1" noTextEdit="1"/>
          </p:cNvSpPr>
          <p:nvPr>
            <p:ph type="sldImg"/>
          </p:nvPr>
        </p:nvSpPr>
        <p:spPr>
          <a:xfrm>
            <a:off x="1143000" y="685800"/>
            <a:ext cx="4572000" cy="3429000"/>
          </a:xfrm>
          <a:ln/>
        </p:spPr>
      </p:sp>
      <p:sp>
        <p:nvSpPr>
          <p:cNvPr id="15462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30927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800" b="1">
                <a:solidFill>
                  <a:schemeClr val="tx1"/>
                </a:solidFill>
                <a:latin typeface="Arial" charset="0"/>
                <a:ea typeface="ＭＳ Ｐゴシック" pitchFamily="-80" charset="-128"/>
              </a:defRPr>
            </a:lvl1pPr>
            <a:lvl2pPr marL="742950" indent="-285750">
              <a:defRPr sz="2800" b="1">
                <a:solidFill>
                  <a:schemeClr val="tx1"/>
                </a:solidFill>
                <a:latin typeface="Arial" charset="0"/>
                <a:ea typeface="ＭＳ Ｐゴシック" pitchFamily="-80" charset="-128"/>
              </a:defRPr>
            </a:lvl2pPr>
            <a:lvl3pPr marL="1143000" indent="-228600">
              <a:defRPr sz="2800" b="1">
                <a:solidFill>
                  <a:schemeClr val="tx1"/>
                </a:solidFill>
                <a:latin typeface="Arial" charset="0"/>
                <a:ea typeface="ＭＳ Ｐゴシック" pitchFamily="-80" charset="-128"/>
              </a:defRPr>
            </a:lvl3pPr>
            <a:lvl4pPr marL="1600200" indent="-228600">
              <a:defRPr sz="2800" b="1">
                <a:solidFill>
                  <a:schemeClr val="tx1"/>
                </a:solidFill>
                <a:latin typeface="Arial" charset="0"/>
                <a:ea typeface="ＭＳ Ｐゴシック" pitchFamily="-80" charset="-128"/>
              </a:defRPr>
            </a:lvl4pPr>
            <a:lvl5pPr marL="2057400" indent="-228600">
              <a:defRPr sz="2800" b="1">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800" b="1">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800" b="1">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800" b="1">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800" b="1">
                <a:solidFill>
                  <a:schemeClr val="tx1"/>
                </a:solidFill>
                <a:latin typeface="Arial" charset="0"/>
                <a:ea typeface="ＭＳ Ｐゴシック" pitchFamily="-80" charset="-128"/>
              </a:defRPr>
            </a:lvl9pPr>
          </a:lstStyle>
          <a:p>
            <a:fld id="{89F76D07-35C2-437D-BFFB-61EC2E814FC1}" type="slidenum">
              <a:rPr lang="en-US" altLang="en-US" sz="1200" b="0" smtClean="0">
                <a:solidFill>
                  <a:srgbClr val="000000"/>
                </a:solidFill>
              </a:rPr>
              <a:pPr/>
              <a:t>6</a:t>
            </a:fld>
            <a:endParaRPr lang="en-US" altLang="en-US" sz="1200" b="0">
              <a:solidFill>
                <a:srgbClr val="000000"/>
              </a:solidFill>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charset="0"/>
            </a:endParaRPr>
          </a:p>
        </p:txBody>
      </p:sp>
    </p:spTree>
    <p:extLst>
      <p:ext uri="{BB962C8B-B14F-4D97-AF65-F5344CB8AC3E}">
        <p14:creationId xmlns:p14="http://schemas.microsoft.com/office/powerpoint/2010/main" val="213729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C353AF-4F07-4C60-AB82-8EB9F3211EA1}" type="slidenum">
              <a:rPr lang="en-US">
                <a:solidFill>
                  <a:prstClr val="black"/>
                </a:solidFill>
              </a: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9FEB08-5A67-4D72-9631-63DAE2CD75CE}" type="slidenum">
              <a:rPr lang="en-US">
                <a:solidFill>
                  <a:prstClr val="black"/>
                </a:solidFill>
              </a:rPr>
              <a:pPr/>
              <a:t>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0C3C1B-1F15-4B52-8254-42708863B2DD}" type="slidenum">
              <a:rPr lang="en-US">
                <a:solidFill>
                  <a:prstClr val="black"/>
                </a:solidFill>
              </a: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0B7D2-47D0-4382-9B1F-E4C3E1345FBA}" type="slidenum">
              <a:rPr lang="en-US">
                <a:solidFill>
                  <a:prstClr val="black"/>
                </a:solidFill>
              </a:rPr>
              <a:pPr/>
              <a:t>10</a:t>
            </a:fld>
            <a:endParaRPr lang="en-US">
              <a:solidFill>
                <a:prstClr val="black"/>
              </a:solidFill>
            </a:endParaRPr>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588DD1-657F-4135-BE86-C610D136B315}" type="slidenum">
              <a:rPr lang="en-US">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pPr>
            <a:endParaRPr lang="en-US">
              <a:solidFill>
                <a:srgbClr val="000000"/>
              </a:solidFill>
              <a:cs typeface="Arial" charset="0"/>
            </a:endParaRPr>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9702"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9703" name="Rectangle 7"/>
          <p:cNvSpPr>
            <a:spLocks noGrp="1" noChangeArrowheads="1"/>
          </p:cNvSpPr>
          <p:nvPr>
            <p:ph type="sldNum" sz="quarter" idx="4"/>
          </p:nvPr>
        </p:nvSpPr>
        <p:spPr/>
        <p:txBody>
          <a:bodyPr/>
          <a:lstStyle>
            <a:lvl1pPr>
              <a:defRPr/>
            </a:lvl1pPr>
          </a:lstStyle>
          <a:p>
            <a:fld id="{9FD60288-F03C-4CB0-86AB-E2C94DEF95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922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22A687-62A4-4900-826F-035AC9F479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486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5D9D77-9BDB-4729-A503-4B745208E3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940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dirty="0"/>
          </a:p>
        </p:txBody>
      </p:sp>
      <p:sp>
        <p:nvSpPr>
          <p:cNvPr id="5" name="Rectangle 5">
            <a:extLst>
              <a:ext uri="{FF2B5EF4-FFF2-40B4-BE49-F238E27FC236}">
                <a16:creationId xmlns:a16="http://schemas.microsoft.com/office/drawing/2014/main" id="{AE9B4567-293F-4DC7-B122-CA824CF145A4}"/>
              </a:ext>
            </a:extLst>
          </p:cNvPr>
          <p:cNvSpPr>
            <a:spLocks noGrp="1" noChangeArrowheads="1"/>
          </p:cNvSpPr>
          <p:nvPr>
            <p:ph type="ftr" sz="quarter" idx="10"/>
          </p:nvPr>
        </p:nvSpPr>
        <p:spPr>
          <a:xfrm>
            <a:off x="0" y="6553200"/>
            <a:ext cx="2895600" cy="304800"/>
          </a:xfrm>
        </p:spPr>
        <p:txBody>
          <a:bodyPr/>
          <a:lstStyle>
            <a:lvl1pPr>
              <a:defRPr/>
            </a:lvl1pPr>
          </a:lstStyle>
          <a:p>
            <a:pPr>
              <a:defRPr/>
            </a:pPr>
            <a:r>
              <a:rPr lang="en-US"/>
              <a:t>Thermochemistry</a:t>
            </a:r>
          </a:p>
        </p:txBody>
      </p:sp>
      <p:sp>
        <p:nvSpPr>
          <p:cNvPr id="6" name="Rectangle 6">
            <a:extLst>
              <a:ext uri="{FF2B5EF4-FFF2-40B4-BE49-F238E27FC236}">
                <a16:creationId xmlns:a16="http://schemas.microsoft.com/office/drawing/2014/main" id="{46FF62E6-01A6-4E94-9F7F-C95C1DBAF60E}"/>
              </a:ext>
            </a:extLst>
          </p:cNvPr>
          <p:cNvSpPr>
            <a:spLocks noGrp="1" noChangeArrowheads="1"/>
          </p:cNvSpPr>
          <p:nvPr>
            <p:ph type="sldNum" sz="quarter" idx="11"/>
          </p:nvPr>
        </p:nvSpPr>
        <p:spPr>
          <a:xfrm>
            <a:off x="7010400" y="6477000"/>
            <a:ext cx="2133600" cy="379413"/>
          </a:xfrm>
        </p:spPr>
        <p:txBody>
          <a:bodyPr/>
          <a:lstStyle>
            <a:lvl1pPr>
              <a:defRPr/>
            </a:lvl1pPr>
          </a:lstStyle>
          <a:p>
            <a:pPr>
              <a:defRPr/>
            </a:pPr>
            <a:fld id="{93FCC37E-CD7B-46B6-8665-495C52ADC7B0}" type="slidenum">
              <a:rPr lang="en-US" altLang="en-US"/>
              <a:pPr>
                <a:defRPr/>
              </a:pPr>
              <a:t>‹#›</a:t>
            </a:fld>
            <a:endParaRPr lang="en-US" altLang="en-US" dirty="0"/>
          </a:p>
        </p:txBody>
      </p:sp>
    </p:spTree>
    <p:extLst>
      <p:ext uri="{BB962C8B-B14F-4D97-AF65-F5344CB8AC3E}">
        <p14:creationId xmlns:p14="http://schemas.microsoft.com/office/powerpoint/2010/main" val="1911936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oleculeTrac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225425"/>
            <a:ext cx="5795962"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20738" y="4155141"/>
            <a:ext cx="7542212" cy="1013012"/>
          </a:xfrm>
        </p:spPr>
        <p:txBody>
          <a:bodyPr anchor="b" anchorCtr="0"/>
          <a:lstStyle/>
          <a:p>
            <a:r>
              <a:rPr lang="en-US"/>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Date Placeholder 3"/>
          <p:cNvSpPr>
            <a:spLocks noGrp="1"/>
          </p:cNvSpPr>
          <p:nvPr>
            <p:ph type="dt" sz="half" idx="10"/>
          </p:nvPr>
        </p:nvSpPr>
        <p:spPr/>
        <p:txBody>
          <a:bodyPr/>
          <a:lstStyle>
            <a:lvl1pPr>
              <a:defRPr/>
            </a:lvl1pPr>
          </a:lstStyle>
          <a:p>
            <a:fld id="{A1C0F155-7DE9-4B25-B2CE-290C306DCD5A}" type="datetime1">
              <a:rPr lang="en-US" altLang="en-US"/>
              <a:pPr/>
              <a:t>9/11/2024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18A52A60-6641-4567-AFD9-CDCCE68B7472}" type="slidenum">
              <a:rPr lang="en-US" altLang="en-US"/>
              <a:pPr/>
              <a:t>‹#›</a:t>
            </a:fld>
            <a:endParaRPr lang="en-US" altLang="en-US">
              <a:solidFill>
                <a:srgbClr val="0A7ACA"/>
              </a:solidFill>
            </a:endParaRPr>
          </a:p>
        </p:txBody>
      </p:sp>
    </p:spTree>
    <p:extLst>
      <p:ext uri="{BB962C8B-B14F-4D97-AF65-F5344CB8AC3E}">
        <p14:creationId xmlns:p14="http://schemas.microsoft.com/office/powerpoint/2010/main" val="66462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1C6497F7-C73B-42DA-B40C-D12C87ADAADE}" type="datetime1">
              <a:rPr lang="en-US" altLang="en-US"/>
              <a:pPr/>
              <a:t>9/11/2024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A268FCDC-BADC-4A53-86BA-0499E4CD283F}" type="slidenum">
              <a:rPr lang="en-US" altLang="en-US"/>
              <a:pPr/>
              <a:t>‹#›</a:t>
            </a:fld>
            <a:endParaRPr lang="en-US" altLang="en-US"/>
          </a:p>
        </p:txBody>
      </p:sp>
    </p:spTree>
    <p:extLst>
      <p:ext uri="{BB962C8B-B14F-4D97-AF65-F5344CB8AC3E}">
        <p14:creationId xmlns:p14="http://schemas.microsoft.com/office/powerpoint/2010/main" val="99533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anchor="b" anchorCtr="0"/>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820737" y="3224213"/>
            <a:ext cx="7542213" cy="1500187"/>
          </a:xfrm>
        </p:spPr>
        <p:txBody>
          <a:bodyPr/>
          <a:lstStyle>
            <a:lvl1pPr marL="0" indent="0" algn="ctr" defTabSz="914400" rtl="0" eaLnBrk="1" latinLnBrk="0" hangingPunct="1">
              <a:spcBef>
                <a:spcPts val="20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D7F96F7-3245-4858-B603-E1F5F4F54F62}" type="datetime1">
              <a:rPr lang="en-US" altLang="en-US"/>
              <a:pPr/>
              <a:t>9/11/2024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D2FEE958-8D33-4B24-8A7C-9AA526DAD07A}" type="slidenum">
              <a:rPr lang="en-US" altLang="en-US"/>
              <a:pPr/>
              <a:t>‹#›</a:t>
            </a:fld>
            <a:endParaRPr lang="en-US" altLang="en-US"/>
          </a:p>
        </p:txBody>
      </p:sp>
    </p:spTree>
    <p:extLst>
      <p:ext uri="{BB962C8B-B14F-4D97-AF65-F5344CB8AC3E}">
        <p14:creationId xmlns:p14="http://schemas.microsoft.com/office/powerpoint/2010/main" val="2563644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a:t>Click to edit Master title style</a:t>
            </a:r>
            <a:endParaRPr/>
          </a:p>
        </p:txBody>
      </p:sp>
      <p:sp>
        <p:nvSpPr>
          <p:cNvPr id="3" name="Content Placeholder 2"/>
          <p:cNvSpPr>
            <a:spLocks noGrp="1"/>
          </p:cNvSpPr>
          <p:nvPr>
            <p:ph sz="half" idx="1"/>
          </p:nvPr>
        </p:nvSpPr>
        <p:spPr>
          <a:xfrm>
            <a:off x="779462" y="1892301"/>
            <a:ext cx="3657600" cy="39751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3763" y="1892301"/>
            <a:ext cx="3657600" cy="39751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fld id="{C50245D2-E8AA-4C90-B9E1-A911D189676F}" type="datetime1">
              <a:rPr lang="en-US" altLang="en-US"/>
              <a:pPr/>
              <a:t>9/11/2024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6A2D9F35-8E1F-4CB1-A732-DC4CB422DB8E}" type="slidenum">
              <a:rPr lang="en-US" altLang="en-US"/>
              <a:pPr/>
              <a:t>‹#›</a:t>
            </a:fld>
            <a:endParaRPr lang="en-US" altLang="en-US"/>
          </a:p>
        </p:txBody>
      </p:sp>
    </p:spTree>
    <p:extLst>
      <p:ext uri="{BB962C8B-B14F-4D97-AF65-F5344CB8AC3E}">
        <p14:creationId xmlns:p14="http://schemas.microsoft.com/office/powerpoint/2010/main" val="3657022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2" y="2393575"/>
            <a:ext cx="3657600" cy="347382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3763" y="1761565"/>
            <a:ext cx="3657600" cy="51546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3763" y="2393575"/>
            <a:ext cx="3657600" cy="347382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fld id="{A6AD8377-D504-4ED8-B8AC-572B3DECA289}" type="datetime1">
              <a:rPr lang="en-US" altLang="en-US"/>
              <a:pPr/>
              <a:t>9/11/2024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fld id="{46AC07C3-7729-42BA-A39B-2F2AEB8AD53C}" type="slidenum">
              <a:rPr lang="en-US" altLang="en-US"/>
              <a:pPr/>
              <a:t>‹#›</a:t>
            </a:fld>
            <a:endParaRPr lang="en-US" altLang="en-US"/>
          </a:p>
        </p:txBody>
      </p:sp>
    </p:spTree>
    <p:extLst>
      <p:ext uri="{BB962C8B-B14F-4D97-AF65-F5344CB8AC3E}">
        <p14:creationId xmlns:p14="http://schemas.microsoft.com/office/powerpoint/2010/main" val="3536558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fld id="{1B55D6CB-0E59-4BC8-A04C-9AA2B5D9EB7F}" type="datetime1">
              <a:rPr lang="en-US" altLang="en-US"/>
              <a:pPr/>
              <a:t>9/11/2024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fld id="{C8F280C8-6208-4693-91C7-A543F80CCE26}" type="slidenum">
              <a:rPr lang="en-US" altLang="en-US"/>
              <a:pPr/>
              <a:t>‹#›</a:t>
            </a:fld>
            <a:endParaRPr lang="en-US" altLang="en-US"/>
          </a:p>
        </p:txBody>
      </p:sp>
    </p:spTree>
    <p:extLst>
      <p:ext uri="{BB962C8B-B14F-4D97-AF65-F5344CB8AC3E}">
        <p14:creationId xmlns:p14="http://schemas.microsoft.com/office/powerpoint/2010/main" val="1384106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9F31C7B-EE4A-4B49-B661-9D2C7217A55B}" type="datetime1">
              <a:rPr lang="en-US" altLang="en-US"/>
              <a:pPr/>
              <a:t>9/11/2024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fld id="{F122A2F4-30E3-4FBE-8148-D71B681F8292}" type="slidenum">
              <a:rPr lang="en-US" altLang="en-US"/>
              <a:pPr/>
              <a:t>‹#›</a:t>
            </a:fld>
            <a:endParaRPr lang="en-US" altLang="en-US"/>
          </a:p>
        </p:txBody>
      </p:sp>
    </p:spTree>
    <p:extLst>
      <p:ext uri="{BB962C8B-B14F-4D97-AF65-F5344CB8AC3E}">
        <p14:creationId xmlns:p14="http://schemas.microsoft.com/office/powerpoint/2010/main" val="144135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E53C8C-14CF-49D4-BD19-90468191BE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0734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a:t>Click to edit Master title style</a:t>
            </a:r>
            <a:endParaRPr/>
          </a:p>
        </p:txBody>
      </p:sp>
      <p:sp>
        <p:nvSpPr>
          <p:cNvPr id="3" name="Content Placeholder 2"/>
          <p:cNvSpPr>
            <a:spLocks noGrp="1"/>
          </p:cNvSpPr>
          <p:nvPr>
            <p:ph idx="1"/>
          </p:nvPr>
        </p:nvSpPr>
        <p:spPr>
          <a:xfrm>
            <a:off x="4802393" y="457201"/>
            <a:ext cx="3566160" cy="54102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9929" y="1828801"/>
            <a:ext cx="3566160" cy="3657600"/>
          </a:xfrm>
        </p:spPr>
        <p:txBody>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AACA799-DC71-42DF-AAA3-149A10C96025}" type="datetime1">
              <a:rPr lang="en-US" altLang="en-US"/>
              <a:pPr/>
              <a:t>9/11/2024</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9C75CF52-21D9-4E15-BD55-2CF45341221B}" type="slidenum">
              <a:rPr lang="en-US" altLang="en-US"/>
              <a:pPr/>
              <a:t>‹#›</a:t>
            </a:fld>
            <a:endParaRPr lang="en-US" altLang="en-US">
              <a:solidFill>
                <a:srgbClr val="0A7ACA"/>
              </a:solidFill>
            </a:endParaRPr>
          </a:p>
        </p:txBody>
      </p:sp>
    </p:spTree>
    <p:extLst>
      <p:ext uri="{BB962C8B-B14F-4D97-AF65-F5344CB8AC3E}">
        <p14:creationId xmlns:p14="http://schemas.microsoft.com/office/powerpoint/2010/main" val="1429617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rtlCol="0"/>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777240" y="1828800"/>
            <a:ext cx="3566160" cy="3657600"/>
          </a:xfrm>
        </p:spPr>
        <p:txBody>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3F671F9-3F4E-4F8F-85AC-E272D3E0CBEF}" type="datetime1">
              <a:rPr lang="en-US" altLang="en-US"/>
              <a:pPr/>
              <a:t>9/11/2024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7C9BC863-19C7-4CC8-B06F-6237AFA042B3}" type="slidenum">
              <a:rPr lang="en-US" altLang="en-US"/>
              <a:pPr/>
              <a:t>‹#›</a:t>
            </a:fld>
            <a:endParaRPr lang="en-US" altLang="en-US"/>
          </a:p>
        </p:txBody>
      </p:sp>
    </p:spTree>
    <p:extLst>
      <p:ext uri="{BB962C8B-B14F-4D97-AF65-F5344CB8AC3E}">
        <p14:creationId xmlns:p14="http://schemas.microsoft.com/office/powerpoint/2010/main" val="2812980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rtlCol="0"/>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777240" y="4639235"/>
            <a:ext cx="7585710" cy="1371600"/>
          </a:xfrm>
        </p:spPr>
        <p:txBody>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701511B-F1AD-4B97-A698-9300E5EEF378}" type="datetime1">
              <a:rPr lang="en-US" altLang="en-US"/>
              <a:pPr/>
              <a:t>9/11/2024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7C6A8FDC-4A4B-49E5-942D-9C5171E5F487}" type="slidenum">
              <a:rPr lang="en-US" altLang="en-US"/>
              <a:pPr/>
              <a:t>‹#›</a:t>
            </a:fld>
            <a:endParaRPr lang="en-US" altLang="en-US"/>
          </a:p>
        </p:txBody>
      </p:sp>
    </p:spTree>
    <p:extLst>
      <p:ext uri="{BB962C8B-B14F-4D97-AF65-F5344CB8AC3E}">
        <p14:creationId xmlns:p14="http://schemas.microsoft.com/office/powerpoint/2010/main" val="1176644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CD61C38D-8548-4B87-AEDF-8B2C174F9EA9}" type="datetime1">
              <a:rPr lang="en-US" altLang="en-US"/>
              <a:pPr/>
              <a:t>9/11/2024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845BD354-F156-4F41-B754-153823D46F6C}" type="slidenum">
              <a:rPr lang="en-US" altLang="en-US"/>
              <a:pPr/>
              <a:t>‹#›</a:t>
            </a:fld>
            <a:endParaRPr lang="en-US" altLang="en-US"/>
          </a:p>
        </p:txBody>
      </p:sp>
    </p:spTree>
    <p:extLst>
      <p:ext uri="{BB962C8B-B14F-4D97-AF65-F5344CB8AC3E}">
        <p14:creationId xmlns:p14="http://schemas.microsoft.com/office/powerpoint/2010/main" val="3771068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0"/>
          <a:lstStyle/>
          <a:p>
            <a:r>
              <a:rPr lang="en-US"/>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3BE98196-E2FA-4547-854E-5A0020A0364B}" type="datetime1">
              <a:rPr lang="en-US" altLang="en-US"/>
              <a:pPr/>
              <a:t>9/11/2024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58D8D3FF-6163-4F03-8CBF-12C307272D89}" type="slidenum">
              <a:rPr lang="en-US" altLang="en-US"/>
              <a:pPr/>
              <a:t>‹#›</a:t>
            </a:fld>
            <a:endParaRPr lang="en-US" altLang="en-US"/>
          </a:p>
        </p:txBody>
      </p:sp>
    </p:spTree>
    <p:extLst>
      <p:ext uri="{BB962C8B-B14F-4D97-AF65-F5344CB8AC3E}">
        <p14:creationId xmlns:p14="http://schemas.microsoft.com/office/powerpoint/2010/main" val="3638148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2" name="Date Placeholder 2"/>
          <p:cNvSpPr>
            <a:spLocks noGrp="1"/>
          </p:cNvSpPr>
          <p:nvPr>
            <p:ph type="dt" sz="half" idx="10"/>
          </p:nvPr>
        </p:nvSpPr>
        <p:spPr bwMode="auto">
          <a:noFill/>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defRPr>
            </a:lvl1pPr>
          </a:lstStyle>
          <a:p>
            <a:fld id="{60E96E38-552E-48C9-8466-E1868A698472}" type="datetime1">
              <a:rPr lang="en-US" altLang="en-US">
                <a:solidFill>
                  <a:srgbClr val="FFFFFF"/>
                </a:solidFill>
              </a:rPr>
              <a:pPr/>
              <a:t>9/11/2024</a:t>
            </a:fld>
            <a:endParaRPr lang="en-US" altLang="en-US">
              <a:solidFill>
                <a:srgbClr val="FFFFFF"/>
              </a:solidFill>
            </a:endParaRPr>
          </a:p>
        </p:txBody>
      </p:sp>
      <p:sp>
        <p:nvSpPr>
          <p:cNvPr id="3" name="Footer Placeholder 3"/>
          <p:cNvSpPr>
            <a:spLocks noGrp="1"/>
          </p:cNvSpPr>
          <p:nvPr>
            <p:ph type="ftr" sz="quarter" idx="11"/>
          </p:nvPr>
        </p:nvSpPr>
        <p:spPr bwMode="auto">
          <a:noFill/>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a:solidFill>
                <a:srgbClr val="FFFFFF"/>
              </a:solidFill>
            </a:endParaRPr>
          </a:p>
        </p:txBody>
      </p:sp>
      <p:sp>
        <p:nvSpPr>
          <p:cNvPr id="4" name="Slide Number Placeholder 4"/>
          <p:cNvSpPr>
            <a:spLocks noGrp="1"/>
          </p:cNvSpPr>
          <p:nvPr>
            <p:ph type="sldNum" sz="quarter" idx="12"/>
          </p:nvPr>
        </p:nvSpPr>
        <p:spPr bwMode="auto">
          <a:noFill/>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defRPr>
            </a:lvl1pPr>
          </a:lstStyle>
          <a:p>
            <a:fld id="{54FFA3D5-5A8E-4942-BF37-7AB977304E2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78714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oleculeTrac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225425"/>
            <a:ext cx="5795962"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20738" y="4155141"/>
            <a:ext cx="7542212" cy="1013012"/>
          </a:xfrm>
        </p:spPr>
        <p:txBody>
          <a:bodyPr anchor="b" anchorCtr="0"/>
          <a:lstStyle/>
          <a:p>
            <a:r>
              <a:rPr lang="en-US"/>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Date Placeholder 3"/>
          <p:cNvSpPr>
            <a:spLocks noGrp="1"/>
          </p:cNvSpPr>
          <p:nvPr>
            <p:ph type="dt" sz="half" idx="10"/>
          </p:nvPr>
        </p:nvSpPr>
        <p:spPr/>
        <p:txBody>
          <a:bodyPr/>
          <a:lstStyle>
            <a:lvl1pPr>
              <a:defRPr/>
            </a:lvl1pPr>
          </a:lstStyle>
          <a:p>
            <a:fld id="{565D648C-43BB-4A95-8570-9628D576386D}" type="datetime1">
              <a:rPr lang="en-US" altLang="en-US"/>
              <a:pPr/>
              <a:t>9/11/2024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D6CDF62F-BF2F-430C-9C52-8EE25F6F4B7C}" type="slidenum">
              <a:rPr lang="en-US" altLang="en-US"/>
              <a:pPr/>
              <a:t>‹#›</a:t>
            </a:fld>
            <a:endParaRPr lang="en-US" altLang="en-US">
              <a:solidFill>
                <a:srgbClr val="0A7ACA"/>
              </a:solidFill>
            </a:endParaRPr>
          </a:p>
        </p:txBody>
      </p:sp>
    </p:spTree>
    <p:extLst>
      <p:ext uri="{BB962C8B-B14F-4D97-AF65-F5344CB8AC3E}">
        <p14:creationId xmlns:p14="http://schemas.microsoft.com/office/powerpoint/2010/main" val="683168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10A3CC60-55FF-42B1-A49E-10636D29B520}" type="datetime1">
              <a:rPr lang="en-US" altLang="en-US"/>
              <a:pPr/>
              <a:t>9/11/2024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F18B69A9-3EA7-4C0F-861B-770E8258D469}" type="slidenum">
              <a:rPr lang="en-US" altLang="en-US"/>
              <a:pPr/>
              <a:t>‹#›</a:t>
            </a:fld>
            <a:endParaRPr lang="en-US" altLang="en-US"/>
          </a:p>
        </p:txBody>
      </p:sp>
    </p:spTree>
    <p:extLst>
      <p:ext uri="{BB962C8B-B14F-4D97-AF65-F5344CB8AC3E}">
        <p14:creationId xmlns:p14="http://schemas.microsoft.com/office/powerpoint/2010/main" val="3794338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anchor="b" anchorCtr="0"/>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820737" y="3224213"/>
            <a:ext cx="7542213" cy="1500187"/>
          </a:xfrm>
        </p:spPr>
        <p:txBody>
          <a:bodyPr/>
          <a:lstStyle>
            <a:lvl1pPr marL="0" indent="0" algn="ctr" defTabSz="914400" rtl="0" eaLnBrk="1" latinLnBrk="0" hangingPunct="1">
              <a:spcBef>
                <a:spcPts val="20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3F327CB-0FC9-44BA-BFC8-6422E6602766}" type="datetime1">
              <a:rPr lang="en-US" altLang="en-US"/>
              <a:pPr/>
              <a:t>9/11/2024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3FB08D4-9A54-4A44-AFCC-B62E1AD8287B}" type="slidenum">
              <a:rPr lang="en-US" altLang="en-US"/>
              <a:pPr/>
              <a:t>‹#›</a:t>
            </a:fld>
            <a:endParaRPr lang="en-US" altLang="en-US"/>
          </a:p>
        </p:txBody>
      </p:sp>
    </p:spTree>
    <p:extLst>
      <p:ext uri="{BB962C8B-B14F-4D97-AF65-F5344CB8AC3E}">
        <p14:creationId xmlns:p14="http://schemas.microsoft.com/office/powerpoint/2010/main" val="2154135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a:t>Click to edit Master title style</a:t>
            </a:r>
            <a:endParaRPr/>
          </a:p>
        </p:txBody>
      </p:sp>
      <p:sp>
        <p:nvSpPr>
          <p:cNvPr id="3" name="Content Placeholder 2"/>
          <p:cNvSpPr>
            <a:spLocks noGrp="1"/>
          </p:cNvSpPr>
          <p:nvPr>
            <p:ph sz="half" idx="1"/>
          </p:nvPr>
        </p:nvSpPr>
        <p:spPr>
          <a:xfrm>
            <a:off x="779462" y="1892301"/>
            <a:ext cx="3657600" cy="39751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3763" y="1892301"/>
            <a:ext cx="3657600" cy="39751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fld id="{6E046DC9-72BB-4A95-8010-460D088530FD}" type="datetime1">
              <a:rPr lang="en-US" altLang="en-US"/>
              <a:pPr/>
              <a:t>9/11/2024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D8BFEA9D-4682-449B-A827-7553556F7D1A}" type="slidenum">
              <a:rPr lang="en-US" altLang="en-US"/>
              <a:pPr/>
              <a:t>‹#›</a:t>
            </a:fld>
            <a:endParaRPr lang="en-US" altLang="en-US"/>
          </a:p>
        </p:txBody>
      </p:sp>
    </p:spTree>
    <p:extLst>
      <p:ext uri="{BB962C8B-B14F-4D97-AF65-F5344CB8AC3E}">
        <p14:creationId xmlns:p14="http://schemas.microsoft.com/office/powerpoint/2010/main" val="20136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888E2A-FAD7-46AD-8D17-37FA63E1A9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2586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2" y="2393575"/>
            <a:ext cx="3657600" cy="347382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3763" y="1761565"/>
            <a:ext cx="3657600" cy="51546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3763" y="2393575"/>
            <a:ext cx="3657600" cy="347382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fld id="{4C98E35F-2EA7-4018-B3D4-A9A040B81229}" type="datetime1">
              <a:rPr lang="en-US" altLang="en-US"/>
              <a:pPr/>
              <a:t>9/11/2024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fld id="{552656EC-8846-4D6F-80EF-FA8B0B8F45F2}" type="slidenum">
              <a:rPr lang="en-US" altLang="en-US"/>
              <a:pPr/>
              <a:t>‹#›</a:t>
            </a:fld>
            <a:endParaRPr lang="en-US" altLang="en-US"/>
          </a:p>
        </p:txBody>
      </p:sp>
    </p:spTree>
    <p:extLst>
      <p:ext uri="{BB962C8B-B14F-4D97-AF65-F5344CB8AC3E}">
        <p14:creationId xmlns:p14="http://schemas.microsoft.com/office/powerpoint/2010/main" val="1459957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fld id="{2F8C1D0C-CB07-412E-9E71-749D37B9F98B}" type="datetime1">
              <a:rPr lang="en-US" altLang="en-US"/>
              <a:pPr/>
              <a:t>9/11/2024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fld id="{18C763C6-E4C7-4156-B46A-6157A6F914CC}" type="slidenum">
              <a:rPr lang="en-US" altLang="en-US"/>
              <a:pPr/>
              <a:t>‹#›</a:t>
            </a:fld>
            <a:endParaRPr lang="en-US" altLang="en-US"/>
          </a:p>
        </p:txBody>
      </p:sp>
    </p:spTree>
    <p:extLst>
      <p:ext uri="{BB962C8B-B14F-4D97-AF65-F5344CB8AC3E}">
        <p14:creationId xmlns:p14="http://schemas.microsoft.com/office/powerpoint/2010/main" val="3578732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FF25290-08F9-468A-B892-463349AE88EA}" type="datetime1">
              <a:rPr lang="en-US" altLang="en-US"/>
              <a:pPr/>
              <a:t>9/11/2024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fld id="{DF2149C5-DCCE-45CE-8837-D467A9BE893B}" type="slidenum">
              <a:rPr lang="en-US" altLang="en-US"/>
              <a:pPr/>
              <a:t>‹#›</a:t>
            </a:fld>
            <a:endParaRPr lang="en-US" altLang="en-US"/>
          </a:p>
        </p:txBody>
      </p:sp>
    </p:spTree>
    <p:extLst>
      <p:ext uri="{BB962C8B-B14F-4D97-AF65-F5344CB8AC3E}">
        <p14:creationId xmlns:p14="http://schemas.microsoft.com/office/powerpoint/2010/main" val="2878581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a:t>Click to edit Master title style</a:t>
            </a:r>
            <a:endParaRPr/>
          </a:p>
        </p:txBody>
      </p:sp>
      <p:sp>
        <p:nvSpPr>
          <p:cNvPr id="3" name="Content Placeholder 2"/>
          <p:cNvSpPr>
            <a:spLocks noGrp="1"/>
          </p:cNvSpPr>
          <p:nvPr>
            <p:ph idx="1"/>
          </p:nvPr>
        </p:nvSpPr>
        <p:spPr>
          <a:xfrm>
            <a:off x="4802393" y="457201"/>
            <a:ext cx="3566160" cy="54102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9929" y="1828801"/>
            <a:ext cx="3566160" cy="3657600"/>
          </a:xfrm>
        </p:spPr>
        <p:txBody>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6BD5A3E-C1C2-4129-B259-7FF5BF0BC235}" type="datetime1">
              <a:rPr lang="en-US" altLang="en-US"/>
              <a:pPr/>
              <a:t>9/11/2024</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122F47E8-3FBD-4450-AF48-92F601FC63A3}" type="slidenum">
              <a:rPr lang="en-US" altLang="en-US"/>
              <a:pPr/>
              <a:t>‹#›</a:t>
            </a:fld>
            <a:endParaRPr lang="en-US" altLang="en-US">
              <a:solidFill>
                <a:srgbClr val="0A7ACA"/>
              </a:solidFill>
            </a:endParaRPr>
          </a:p>
        </p:txBody>
      </p:sp>
    </p:spTree>
    <p:extLst>
      <p:ext uri="{BB962C8B-B14F-4D97-AF65-F5344CB8AC3E}">
        <p14:creationId xmlns:p14="http://schemas.microsoft.com/office/powerpoint/2010/main" val="3622176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rtlCol="0"/>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777240" y="1828800"/>
            <a:ext cx="3566160" cy="3657600"/>
          </a:xfrm>
        </p:spPr>
        <p:txBody>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366E99B-A250-42F3-B6A0-B8AD49C39D36}" type="datetime1">
              <a:rPr lang="en-US" altLang="en-US"/>
              <a:pPr/>
              <a:t>9/11/2024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C28FCE33-4D75-4797-8FE8-92D6FCE93686}" type="slidenum">
              <a:rPr lang="en-US" altLang="en-US"/>
              <a:pPr/>
              <a:t>‹#›</a:t>
            </a:fld>
            <a:endParaRPr lang="en-US" altLang="en-US"/>
          </a:p>
        </p:txBody>
      </p:sp>
    </p:spTree>
    <p:extLst>
      <p:ext uri="{BB962C8B-B14F-4D97-AF65-F5344CB8AC3E}">
        <p14:creationId xmlns:p14="http://schemas.microsoft.com/office/powerpoint/2010/main" val="2189225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rtlCol="0"/>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777240" y="4639235"/>
            <a:ext cx="7585710" cy="1371600"/>
          </a:xfrm>
        </p:spPr>
        <p:txBody>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537357B-5266-444D-A5A2-22F727E4B3F2}" type="datetime1">
              <a:rPr lang="en-US" altLang="en-US"/>
              <a:pPr/>
              <a:t>9/11/2024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599070C4-CAD2-4E74-A3CB-4F3622674337}" type="slidenum">
              <a:rPr lang="en-US" altLang="en-US"/>
              <a:pPr/>
              <a:t>‹#›</a:t>
            </a:fld>
            <a:endParaRPr lang="en-US" altLang="en-US"/>
          </a:p>
        </p:txBody>
      </p:sp>
    </p:spTree>
    <p:extLst>
      <p:ext uri="{BB962C8B-B14F-4D97-AF65-F5344CB8AC3E}">
        <p14:creationId xmlns:p14="http://schemas.microsoft.com/office/powerpoint/2010/main" val="1920702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0B978B68-A14F-4889-836A-8D1AAC607ABF}" type="datetime1">
              <a:rPr lang="en-US" altLang="en-US"/>
              <a:pPr/>
              <a:t>9/11/2024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A6B6E98F-7ED7-419A-9DDB-0E36B842A9EE}" type="slidenum">
              <a:rPr lang="en-US" altLang="en-US"/>
              <a:pPr/>
              <a:t>‹#›</a:t>
            </a:fld>
            <a:endParaRPr lang="en-US" altLang="en-US"/>
          </a:p>
        </p:txBody>
      </p:sp>
    </p:spTree>
    <p:extLst>
      <p:ext uri="{BB962C8B-B14F-4D97-AF65-F5344CB8AC3E}">
        <p14:creationId xmlns:p14="http://schemas.microsoft.com/office/powerpoint/2010/main" val="2445580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0"/>
          <a:lstStyle/>
          <a:p>
            <a:r>
              <a:rPr lang="en-US"/>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7812BF8C-257C-4FB6-8825-60A2B3ACCE34}" type="datetime1">
              <a:rPr lang="en-US" altLang="en-US"/>
              <a:pPr/>
              <a:t>9/11/2024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ABC213AE-CA07-474F-A72B-00386DF17B69}" type="slidenum">
              <a:rPr lang="en-US" altLang="en-US"/>
              <a:pPr/>
              <a:t>‹#›</a:t>
            </a:fld>
            <a:endParaRPr lang="en-US" altLang="en-US"/>
          </a:p>
        </p:txBody>
      </p:sp>
    </p:spTree>
    <p:extLst>
      <p:ext uri="{BB962C8B-B14F-4D97-AF65-F5344CB8AC3E}">
        <p14:creationId xmlns:p14="http://schemas.microsoft.com/office/powerpoint/2010/main" val="4168196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2" name="Date Placeholder 2"/>
          <p:cNvSpPr>
            <a:spLocks noGrp="1"/>
          </p:cNvSpPr>
          <p:nvPr>
            <p:ph type="dt" sz="half" idx="10"/>
          </p:nvPr>
        </p:nvSpPr>
        <p:spPr bwMode="auto">
          <a:noFill/>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defRPr>
            </a:lvl1pPr>
          </a:lstStyle>
          <a:p>
            <a:fld id="{37068084-A9E0-484E-B4C8-F125D5B06748}" type="datetime1">
              <a:rPr lang="en-US" altLang="en-US">
                <a:solidFill>
                  <a:srgbClr val="FFFFFF"/>
                </a:solidFill>
              </a:rPr>
              <a:pPr/>
              <a:t>9/11/2024</a:t>
            </a:fld>
            <a:endParaRPr lang="en-US" altLang="en-US">
              <a:solidFill>
                <a:srgbClr val="FFFFFF"/>
              </a:solidFill>
            </a:endParaRPr>
          </a:p>
        </p:txBody>
      </p:sp>
      <p:sp>
        <p:nvSpPr>
          <p:cNvPr id="3" name="Footer Placeholder 3"/>
          <p:cNvSpPr>
            <a:spLocks noGrp="1"/>
          </p:cNvSpPr>
          <p:nvPr>
            <p:ph type="ftr" sz="quarter" idx="11"/>
          </p:nvPr>
        </p:nvSpPr>
        <p:spPr bwMode="auto">
          <a:noFill/>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a:solidFill>
                <a:srgbClr val="FFFFFF"/>
              </a:solidFill>
            </a:endParaRPr>
          </a:p>
        </p:txBody>
      </p:sp>
      <p:sp>
        <p:nvSpPr>
          <p:cNvPr id="4" name="Slide Number Placeholder 4"/>
          <p:cNvSpPr>
            <a:spLocks noGrp="1"/>
          </p:cNvSpPr>
          <p:nvPr>
            <p:ph type="sldNum" sz="quarter" idx="12"/>
          </p:nvPr>
        </p:nvSpPr>
        <p:spPr bwMode="auto">
          <a:noFill/>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defRPr>
            </a:lvl1pPr>
          </a:lstStyle>
          <a:p>
            <a:fld id="{6AAEE210-7B2E-4D7A-BC43-3DC89CF478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4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91"/>
            <a:ext cx="6858000" cy="1655763"/>
          </a:xfrm>
        </p:spPr>
        <p:txBody>
          <a:bodyPr/>
          <a:lstStyle>
            <a:lvl1pPr marL="0" indent="0" algn="ctr">
              <a:buNone/>
              <a:defRPr sz="2300"/>
            </a:lvl1pPr>
            <a:lvl2pPr marL="454897" indent="0" algn="ctr">
              <a:buNone/>
              <a:defRPr sz="2100"/>
            </a:lvl2pPr>
            <a:lvl3pPr marL="909806" indent="0" algn="ctr">
              <a:buNone/>
              <a:defRPr sz="1900"/>
            </a:lvl3pPr>
            <a:lvl4pPr marL="1364705" indent="0" algn="ctr">
              <a:buNone/>
              <a:defRPr sz="1700"/>
            </a:lvl4pPr>
            <a:lvl5pPr marL="1819604" indent="0" algn="ctr">
              <a:buNone/>
              <a:defRPr sz="1700"/>
            </a:lvl5pPr>
            <a:lvl6pPr marL="2274505" indent="0" algn="ctr">
              <a:buNone/>
              <a:defRPr sz="1700"/>
            </a:lvl6pPr>
            <a:lvl7pPr marL="2729401" indent="0" algn="ctr">
              <a:buNone/>
              <a:defRPr sz="1700"/>
            </a:lvl7pPr>
            <a:lvl8pPr marL="3184294" indent="0" algn="ctr">
              <a:buNone/>
              <a:defRPr sz="1700"/>
            </a:lvl8pPr>
            <a:lvl9pPr marL="363919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90194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A8D270-35BB-4CFB-B29C-BB3166A3B1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3919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453936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9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16"/>
            <a:ext cx="7886701" cy="1500188"/>
          </a:xfrm>
        </p:spPr>
        <p:txBody>
          <a:bodyPr/>
          <a:lstStyle>
            <a:lvl1pPr marL="0" indent="0">
              <a:buNone/>
              <a:defRPr sz="2300"/>
            </a:lvl1pPr>
            <a:lvl2pPr marL="454897" indent="0">
              <a:buNone/>
              <a:defRPr sz="2100"/>
            </a:lvl2pPr>
            <a:lvl3pPr marL="909806" indent="0">
              <a:buNone/>
              <a:defRPr sz="1900"/>
            </a:lvl3pPr>
            <a:lvl4pPr marL="1364705" indent="0">
              <a:buNone/>
              <a:defRPr sz="1700"/>
            </a:lvl4pPr>
            <a:lvl5pPr marL="1819604" indent="0">
              <a:buNone/>
              <a:defRPr sz="1700"/>
            </a:lvl5pPr>
            <a:lvl6pPr marL="2274505" indent="0">
              <a:buNone/>
              <a:defRPr sz="1700"/>
            </a:lvl6pPr>
            <a:lvl7pPr marL="2729401" indent="0">
              <a:buNone/>
              <a:defRPr sz="1700"/>
            </a:lvl7pPr>
            <a:lvl8pPr marL="3184294" indent="0">
              <a:buNone/>
              <a:defRPr sz="1700"/>
            </a:lvl8pPr>
            <a:lvl9pPr marL="363919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764714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393223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8"/>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8" y="1681216"/>
            <a:ext cx="3868737" cy="82391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8" y="250512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16"/>
            <a:ext cx="3887788" cy="82391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563038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186621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4039478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54"/>
            <a:ext cx="2949576" cy="3811588"/>
          </a:xfrm>
        </p:spPr>
        <p:txBody>
          <a:bodyPr/>
          <a:lstStyle>
            <a:lvl1pPr marL="0" indent="0">
              <a:buNone/>
              <a:defRPr sz="1700"/>
            </a:lvl1pPr>
            <a:lvl2pPr marL="454897" indent="0">
              <a:buNone/>
              <a:defRPr sz="1500"/>
            </a:lvl2pPr>
            <a:lvl3pPr marL="909806" indent="0">
              <a:buNone/>
              <a:defRPr sz="1300"/>
            </a:lvl3pPr>
            <a:lvl4pPr marL="1364705" indent="0">
              <a:buNone/>
              <a:defRPr sz="1100"/>
            </a:lvl4pPr>
            <a:lvl5pPr marL="1819604" indent="0">
              <a:buNone/>
              <a:defRPr sz="1100"/>
            </a:lvl5pPr>
            <a:lvl6pPr marL="2274505" indent="0">
              <a:buNone/>
              <a:defRPr sz="1100"/>
            </a:lvl6pPr>
            <a:lvl7pPr marL="2729401" indent="0">
              <a:buNone/>
              <a:defRPr sz="1100"/>
            </a:lvl7pPr>
            <a:lvl8pPr marL="3184294" indent="0">
              <a:buNone/>
              <a:defRPr sz="1100"/>
            </a:lvl8pPr>
            <a:lvl9pPr marL="363919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8060350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8" y="987425"/>
            <a:ext cx="4629151" cy="4873625"/>
          </a:xfrm>
        </p:spPr>
        <p:txBody>
          <a:bodyPr/>
          <a:lstStyle>
            <a:lvl1pPr marL="0" indent="0">
              <a:buNone/>
              <a:defRPr sz="3200"/>
            </a:lvl1pPr>
            <a:lvl2pPr marL="454897" indent="0">
              <a:buNone/>
              <a:defRPr sz="2700"/>
            </a:lvl2pPr>
            <a:lvl3pPr marL="909806" indent="0">
              <a:buNone/>
              <a:defRPr sz="2300"/>
            </a:lvl3pPr>
            <a:lvl4pPr marL="1364705" indent="0">
              <a:buNone/>
              <a:defRPr sz="2100"/>
            </a:lvl4pPr>
            <a:lvl5pPr marL="1819604" indent="0">
              <a:buNone/>
              <a:defRPr sz="2100"/>
            </a:lvl5pPr>
            <a:lvl6pPr marL="2274505" indent="0">
              <a:buNone/>
              <a:defRPr sz="2100"/>
            </a:lvl6pPr>
            <a:lvl7pPr marL="2729401" indent="0">
              <a:buNone/>
              <a:defRPr sz="2100"/>
            </a:lvl7pPr>
            <a:lvl8pPr marL="3184294" indent="0">
              <a:buNone/>
              <a:defRPr sz="2100"/>
            </a:lvl8pPr>
            <a:lvl9pPr marL="3639197" indent="0">
              <a:buNone/>
              <a:defRPr sz="2100"/>
            </a:lvl9pPr>
          </a:lstStyle>
          <a:p>
            <a:endParaRPr lang="en-US" dirty="0"/>
          </a:p>
        </p:txBody>
      </p:sp>
      <p:sp>
        <p:nvSpPr>
          <p:cNvPr id="4" name="Text Placeholder 3"/>
          <p:cNvSpPr>
            <a:spLocks noGrp="1"/>
          </p:cNvSpPr>
          <p:nvPr>
            <p:ph type="body" sz="half" idx="2"/>
          </p:nvPr>
        </p:nvSpPr>
        <p:spPr>
          <a:xfrm>
            <a:off x="630242" y="2057454"/>
            <a:ext cx="2949576" cy="3811588"/>
          </a:xfrm>
        </p:spPr>
        <p:txBody>
          <a:bodyPr/>
          <a:lstStyle>
            <a:lvl1pPr marL="0" indent="0">
              <a:buNone/>
              <a:defRPr sz="1700"/>
            </a:lvl1pPr>
            <a:lvl2pPr marL="454897" indent="0">
              <a:buNone/>
              <a:defRPr sz="1500"/>
            </a:lvl2pPr>
            <a:lvl3pPr marL="909806" indent="0">
              <a:buNone/>
              <a:defRPr sz="1300"/>
            </a:lvl3pPr>
            <a:lvl4pPr marL="1364705" indent="0">
              <a:buNone/>
              <a:defRPr sz="1100"/>
            </a:lvl4pPr>
            <a:lvl5pPr marL="1819604" indent="0">
              <a:buNone/>
              <a:defRPr sz="1100"/>
            </a:lvl5pPr>
            <a:lvl6pPr marL="2274505" indent="0">
              <a:buNone/>
              <a:defRPr sz="1100"/>
            </a:lvl6pPr>
            <a:lvl7pPr marL="2729401" indent="0">
              <a:buNone/>
              <a:defRPr sz="1100"/>
            </a:lvl7pPr>
            <a:lvl8pPr marL="3184294" indent="0">
              <a:buNone/>
              <a:defRPr sz="1100"/>
            </a:lvl8pPr>
            <a:lvl9pPr marL="363919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641541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6629005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12851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01FD0D4-CEAD-4C14-8D20-CB2A4D635D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0676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012386-D158-45A3-918F-EA03D4FE2C3D}" type="datetime1">
              <a:rPr lang="en-US" smtClean="0">
                <a:solidFill>
                  <a:srgbClr val="DBF5F9">
                    <a:shade val="90000"/>
                  </a:srgbClr>
                </a:solidFill>
              </a:rPr>
              <a:t>9/11/2024</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77429970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A96A6F-D2CD-48C4-BDBE-5EF4E8F7A8AD}" type="datetime1">
              <a:rPr lang="en-US" smtClean="0">
                <a:solidFill>
                  <a:srgbClr val="04617B">
                    <a:shade val="90000"/>
                  </a:srgbClr>
                </a:solidFill>
              </a:rPr>
              <a:t>9/11/2024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021207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94BB8-E98F-4368-BBD7-E447CB6270B6}" type="datetime1">
              <a:rPr lang="en-US" smtClean="0">
                <a:solidFill>
                  <a:srgbClr val="DBF5F9">
                    <a:shade val="90000"/>
                  </a:srgbClr>
                </a:solidFill>
              </a:rPr>
              <a:t>9/11/2024</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746538182"/>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3EBC32-39D7-40E0-A7B6-205F362FA242}" type="datetime1">
              <a:rPr lang="en-US" smtClean="0">
                <a:solidFill>
                  <a:srgbClr val="04617B">
                    <a:shade val="90000"/>
                  </a:srgbClr>
                </a:solidFill>
              </a:rPr>
              <a:t>9/11/2024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0246237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17CE3D-3D9F-4B68-8226-B04A29E7C885}" type="datetime1">
              <a:rPr lang="en-US" smtClean="0">
                <a:solidFill>
                  <a:srgbClr val="04617B">
                    <a:shade val="90000"/>
                  </a:srgbClr>
                </a:solidFill>
              </a:rPr>
              <a:t>9/11/2024</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08574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CE8C74-C9EE-45F6-9EF8-B437678661AE}" type="datetime1">
              <a:rPr lang="en-US" smtClean="0">
                <a:solidFill>
                  <a:srgbClr val="04617B">
                    <a:shade val="90000"/>
                  </a:srgbClr>
                </a:solidFill>
              </a:rPr>
              <a:t>9/11/2024</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81712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C56CA-8867-443A-8F36-883914EBF6A6}" type="datetime1">
              <a:rPr lang="en-US" smtClean="0">
                <a:solidFill>
                  <a:srgbClr val="04617B">
                    <a:shade val="90000"/>
                  </a:srgbClr>
                </a:solidFill>
              </a:rPr>
              <a:t>9/11/2024</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78791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7A9088-6B88-4044-9543-1A8021769B0F}" type="datetime1">
              <a:rPr lang="en-US" smtClean="0">
                <a:solidFill>
                  <a:srgbClr val="04617B">
                    <a:shade val="90000"/>
                  </a:srgbClr>
                </a:solidFill>
              </a:rPr>
              <a:t>9/11/2024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60112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C7221B-4287-4917-AABF-FC76E41D87CD}" type="datetime1">
              <a:rPr lang="en-US" smtClean="0">
                <a:solidFill>
                  <a:srgbClr val="04617B">
                    <a:shade val="90000"/>
                  </a:srgbClr>
                </a:solidFill>
              </a:rPr>
              <a:t>9/11/2024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34552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23E5B-AE64-4BB1-9965-3C8CF9066753}" type="datetime1">
              <a:rPr lang="en-US" smtClean="0">
                <a:solidFill>
                  <a:srgbClr val="04617B">
                    <a:shade val="90000"/>
                  </a:srgbClr>
                </a:solidFill>
              </a:rPr>
              <a:t>9/11/2024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07327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19FBA4D-4EF1-4E54-8807-ADA259D55E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5947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17F10E-A005-41CA-A3FA-CEE07BFD8E7D}" type="datetime1">
              <a:rPr lang="en-US" smtClean="0">
                <a:solidFill>
                  <a:srgbClr val="04617B">
                    <a:shade val="90000"/>
                  </a:srgbClr>
                </a:solidFill>
              </a:rPr>
              <a:t>9/11/2024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96049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9"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16" tIns="91398" rIns="164516" bIns="9139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741427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164516" rIns="164516" bIns="9139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89458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74588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81968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0506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24363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317964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Tree>
    <p:extLst>
      <p:ext uri="{BB962C8B-B14F-4D97-AF65-F5344CB8AC3E}">
        <p14:creationId xmlns:p14="http://schemas.microsoft.com/office/powerpoint/2010/main" val="8574094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3578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18F0F0D-8BBD-4E12-ACFF-5C8B40113B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60316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60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9B94A8-21ED-428B-8359-65E9A59D90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53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1B2088-8A4B-45BC-8A36-659056EE3F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995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4.png"/><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7.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9.png"/><Relationship Id="rId4" Type="http://schemas.openxmlformats.org/officeDocument/2006/relationships/slideLayout" Target="../slideLayouts/slideLayout66.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alphaModFix amt="0"/>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pPr>
            <a:endParaRPr lang="en-US">
              <a:solidFill>
                <a:srgbClr val="000000"/>
              </a:solidFill>
              <a:cs typeface="Arial" charset="0"/>
            </a:endParaRPr>
          </a:p>
        </p:txBody>
      </p:sp>
      <p:sp>
        <p:nvSpPr>
          <p:cNvPr id="28675" name="Rectangle 3"/>
          <p:cNvSpPr>
            <a:spLocks noGrp="1" noChangeArrowheads="1"/>
          </p:cNvSpPr>
          <p:nvPr>
            <p:ph type="title"/>
            <p:custDataLst>
              <p:tags r:id="rId14"/>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8676" name="Rectangle 4"/>
          <p:cNvSpPr>
            <a:spLocks noGrp="1" noChangeArrowheads="1"/>
          </p:cNvSpPr>
          <p:nvPr>
            <p:ph type="body" idx="1"/>
            <p:custDataLst>
              <p:tags r:id="rId15"/>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cs typeface="Arial" charset="0"/>
            </a:endParaRPr>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cs typeface="Arial" charset="0"/>
            </a:endParaRPr>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0D4F2CD-94BC-4FC1-896C-6F117A937EF3}" type="slidenum">
              <a:rPr lang="en-US">
                <a:solidFill>
                  <a:srgbClr val="000000"/>
                </a:solidFill>
                <a:cs typeface="Arial" charset="0"/>
              </a:rPr>
              <a:pPr fontAlgn="base">
                <a:spcBef>
                  <a:spcPct val="0"/>
                </a:spcBef>
                <a:spcAft>
                  <a:spcPct val="0"/>
                </a:spcAft>
              </a:pPr>
              <a:t>‹#›</a:t>
            </a:fld>
            <a:endParaRPr lang="en-US">
              <a:solidFill>
                <a:srgbClr val="000000"/>
              </a:solidFill>
              <a:cs typeface="Arial" charset="0"/>
            </a:endParaRPr>
          </a:p>
        </p:txBody>
      </p:sp>
    </p:spTree>
    <p:extLst>
      <p:ext uri="{BB962C8B-B14F-4D97-AF65-F5344CB8AC3E}">
        <p14:creationId xmlns:p14="http://schemas.microsoft.com/office/powerpoint/2010/main" val="4284395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3" r:id="rId12"/>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6"/>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3" y="107950"/>
            <a:ext cx="7581900" cy="1654175"/>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82775"/>
            <a:ext cx="7581900" cy="3952875"/>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FFFFFF"/>
                </a:solidFill>
                <a:effectLst>
                  <a:outerShdw blurRad="38100" dist="38100" dir="2700000" algn="tl">
                    <a:srgbClr val="000000"/>
                  </a:outerShdw>
                </a:effectLst>
                <a:latin typeface="Candara" pitchFamily="34" charset="0"/>
              </a:defRPr>
            </a:lvl1pPr>
          </a:lstStyle>
          <a:p>
            <a:pPr defTabSz="457200" fontAlgn="base">
              <a:spcBef>
                <a:spcPct val="0"/>
              </a:spcBef>
              <a:spcAft>
                <a:spcPct val="0"/>
              </a:spcAft>
            </a:pPr>
            <a:fld id="{C9440F46-A0BA-476D-ABB9-4631846979C8}" type="datetime1">
              <a:rPr lang="en-US" altLang="en-US" smtClean="0">
                <a:ea typeface="MS PGothic" pitchFamily="34" charset="-128"/>
              </a:rPr>
              <a:pPr defTabSz="457200" fontAlgn="base">
                <a:spcBef>
                  <a:spcPct val="0"/>
                </a:spcBef>
                <a:spcAft>
                  <a:spcPct val="0"/>
                </a:spcAft>
              </a:pPr>
              <a:t>9/11/2024</a:t>
            </a:fld>
            <a:endParaRPr lang="en-US" altLang="en-US">
              <a:ea typeface="MS PGothic" pitchFamily="34" charset="-128"/>
            </a:endParaRPr>
          </a:p>
        </p:txBody>
      </p:sp>
      <p:sp>
        <p:nvSpPr>
          <p:cNvPr id="5" name="Footer Placeholder 4"/>
          <p:cNvSpPr>
            <a:spLocks noGrp="1"/>
          </p:cNvSpPr>
          <p:nvPr>
            <p:ph type="ftr" sz="quarter" idx="3"/>
          </p:nvPr>
        </p:nvSpPr>
        <p:spPr>
          <a:xfrm>
            <a:off x="354013" y="6356350"/>
            <a:ext cx="2895600"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stStyle>
          <a:p>
            <a:pPr defTabSz="457200">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FFFFFF"/>
                </a:solidFill>
                <a:effectLst>
                  <a:outerShdw blurRad="38100" dist="38100" dir="2700000" algn="tl">
                    <a:srgbClr val="000000"/>
                  </a:outerShdw>
                </a:effectLst>
                <a:latin typeface="Candara" pitchFamily="34" charset="0"/>
              </a:defRPr>
            </a:lvl1pPr>
          </a:lstStyle>
          <a:p>
            <a:pPr defTabSz="457200" fontAlgn="base">
              <a:spcBef>
                <a:spcPct val="0"/>
              </a:spcBef>
              <a:spcAft>
                <a:spcPct val="0"/>
              </a:spcAft>
            </a:pPr>
            <a:fld id="{8B96BFCC-2891-4F8C-8B3B-F4DC66BC982C}" type="slidenum">
              <a:rPr lang="en-US" altLang="en-US" smtClean="0">
                <a:ea typeface="MS PGothic" pitchFamily="34" charset="-128"/>
              </a:rPr>
              <a:pPr defTabSz="457200" fontAlgn="base">
                <a:spcBef>
                  <a:spcPct val="0"/>
                </a:spcBef>
                <a:spcAft>
                  <a:spcPct val="0"/>
                </a:spcAft>
              </a:pPr>
              <a:t>‹#›</a:t>
            </a:fld>
            <a:endParaRPr lang="en-US" altLang="en-US">
              <a:ea typeface="MS PGothic" pitchFamily="34" charset="-128"/>
            </a:endParaRPr>
          </a:p>
        </p:txBody>
      </p:sp>
    </p:spTree>
    <p:extLst>
      <p:ext uri="{BB962C8B-B14F-4D97-AF65-F5344CB8AC3E}">
        <p14:creationId xmlns:p14="http://schemas.microsoft.com/office/powerpoint/2010/main" val="376670510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eaLnBrk="0" fontAlgn="base" hangingPunct="0">
        <a:spcBef>
          <a:spcPct val="0"/>
        </a:spcBef>
        <a:spcAft>
          <a:spcPct val="0"/>
        </a:spcAft>
        <a:defRPr sz="5600" b="1" kern="1200">
          <a:solidFill>
            <a:schemeClr val="tx1"/>
          </a:solidFill>
          <a:effectLst>
            <a:outerShdw blurRad="101600" dist="63500" dir="2700000" algn="tl" rotWithShape="0">
              <a:prstClr val="black">
                <a:alpha val="75000"/>
              </a:prstClr>
            </a:outerShdw>
          </a:effectLst>
          <a:latin typeface="+mj-lt"/>
          <a:ea typeface="MS PGothic" pitchFamily="34" charset="-128"/>
          <a:cs typeface="ＭＳ Ｐゴシック" pitchFamily="25" charset="-128"/>
        </a:defRPr>
      </a:lvl1pPr>
      <a:lvl2pPr algn="ctr" rtl="0" eaLnBrk="0" fontAlgn="base" hangingPunct="0">
        <a:spcBef>
          <a:spcPct val="0"/>
        </a:spcBef>
        <a:spcAft>
          <a:spcPct val="0"/>
        </a:spcAft>
        <a:defRPr sz="5600" b="1">
          <a:solidFill>
            <a:schemeClr val="tx1"/>
          </a:solidFill>
          <a:latin typeface="Candara" pitchFamily="25" charset="0"/>
          <a:ea typeface="MS PGothic" pitchFamily="34" charset="-128"/>
          <a:cs typeface="ＭＳ Ｐゴシック" pitchFamily="25" charset="-128"/>
        </a:defRPr>
      </a:lvl2pPr>
      <a:lvl3pPr algn="ctr" rtl="0" eaLnBrk="0" fontAlgn="base" hangingPunct="0">
        <a:spcBef>
          <a:spcPct val="0"/>
        </a:spcBef>
        <a:spcAft>
          <a:spcPct val="0"/>
        </a:spcAft>
        <a:defRPr sz="5600" b="1">
          <a:solidFill>
            <a:schemeClr val="tx1"/>
          </a:solidFill>
          <a:latin typeface="Candara" pitchFamily="25" charset="0"/>
          <a:ea typeface="MS PGothic" pitchFamily="34" charset="-128"/>
          <a:cs typeface="ＭＳ Ｐゴシック" pitchFamily="25" charset="-128"/>
        </a:defRPr>
      </a:lvl3pPr>
      <a:lvl4pPr algn="ctr" rtl="0" eaLnBrk="0" fontAlgn="base" hangingPunct="0">
        <a:spcBef>
          <a:spcPct val="0"/>
        </a:spcBef>
        <a:spcAft>
          <a:spcPct val="0"/>
        </a:spcAft>
        <a:defRPr sz="5600" b="1">
          <a:solidFill>
            <a:schemeClr val="tx1"/>
          </a:solidFill>
          <a:latin typeface="Candara" pitchFamily="25" charset="0"/>
          <a:ea typeface="MS PGothic" pitchFamily="34" charset="-128"/>
          <a:cs typeface="ＭＳ Ｐゴシック" pitchFamily="25" charset="-128"/>
        </a:defRPr>
      </a:lvl4pPr>
      <a:lvl5pPr algn="ctr" rtl="0" eaLnBrk="0" fontAlgn="base" hangingPunct="0">
        <a:spcBef>
          <a:spcPct val="0"/>
        </a:spcBef>
        <a:spcAft>
          <a:spcPct val="0"/>
        </a:spcAft>
        <a:defRPr sz="5600" b="1">
          <a:solidFill>
            <a:schemeClr val="tx1"/>
          </a:solidFill>
          <a:latin typeface="Candara" pitchFamily="25" charset="0"/>
          <a:ea typeface="MS PGothic" pitchFamily="34" charset="-128"/>
          <a:cs typeface="ＭＳ Ｐゴシック" pitchFamily="25" charset="-128"/>
        </a:defRPr>
      </a:lvl5pPr>
      <a:lvl6pPr marL="457200" algn="ctr" rtl="0" fontAlgn="base">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6pPr>
      <a:lvl7pPr marL="914400" algn="ctr" rtl="0" fontAlgn="base">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7pPr>
      <a:lvl8pPr marL="1371600" algn="ctr" rtl="0" fontAlgn="base">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8pPr>
      <a:lvl9pPr marL="1828800" algn="ctr" rtl="0" fontAlgn="base">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9pPr>
    </p:titleStyle>
    <p:bodyStyle>
      <a:lvl1pPr marL="403225" indent="-403225" algn="l" rtl="0" eaLnBrk="0" fontAlgn="base" hangingPunct="0">
        <a:spcBef>
          <a:spcPts val="2000"/>
        </a:spcBef>
        <a:spcAft>
          <a:spcPct val="0"/>
        </a:spcAft>
        <a:buBlip>
          <a:blip r:embed="rId17"/>
        </a:buBlip>
        <a:defRPr sz="2400" b="1" kern="1200">
          <a:solidFill>
            <a:schemeClr val="tx1"/>
          </a:solidFill>
          <a:effectLst>
            <a:outerShdw blurRad="101600" dist="63500" dir="2700000" algn="tl" rotWithShape="0">
              <a:prstClr val="black">
                <a:alpha val="75000"/>
              </a:prstClr>
            </a:outerShdw>
          </a:effectLst>
          <a:latin typeface="+mn-lt"/>
          <a:ea typeface="MS PGothic" pitchFamily="34" charset="-128"/>
          <a:cs typeface="ＭＳ Ｐゴシック" pitchFamily="25" charset="-128"/>
        </a:defRPr>
      </a:lvl1pPr>
      <a:lvl2pPr marL="806450" indent="-403225" algn="l" rtl="0" eaLnBrk="0" fontAlgn="base" hangingPunct="0">
        <a:spcBef>
          <a:spcPts val="600"/>
        </a:spcBef>
        <a:spcAft>
          <a:spcPct val="0"/>
        </a:spcAft>
        <a:buBlip>
          <a:blip r:embed="rId17"/>
        </a:buBlip>
        <a:defRPr sz="2200" b="1" kern="1200">
          <a:solidFill>
            <a:schemeClr val="tx1"/>
          </a:solidFill>
          <a:effectLst>
            <a:outerShdw blurRad="101600" dist="63500" dir="2700000" algn="tl" rotWithShape="0">
              <a:prstClr val="black">
                <a:alpha val="75000"/>
              </a:prstClr>
            </a:outerShdw>
          </a:effectLst>
          <a:latin typeface="+mn-lt"/>
          <a:ea typeface="MS PGothic" pitchFamily="34" charset="-128"/>
          <a:cs typeface="+mn-cs"/>
        </a:defRPr>
      </a:lvl2pPr>
      <a:lvl3pPr marL="1143000" indent="-336550" algn="l" rtl="0" eaLnBrk="0" fontAlgn="base" hangingPunct="0">
        <a:spcBef>
          <a:spcPts val="600"/>
        </a:spcBef>
        <a:spcAft>
          <a:spcPct val="0"/>
        </a:spcAft>
        <a:buBlip>
          <a:blip r:embed="rId17"/>
        </a:buBlip>
        <a:defRPr sz="2000" b="1" kern="1200">
          <a:solidFill>
            <a:schemeClr val="tx1"/>
          </a:solidFill>
          <a:effectLst>
            <a:outerShdw blurRad="101600" dist="63500" dir="2700000" algn="tl" rotWithShape="0">
              <a:prstClr val="black">
                <a:alpha val="75000"/>
              </a:prstClr>
            </a:outerShdw>
          </a:effectLst>
          <a:latin typeface="+mn-lt"/>
          <a:ea typeface="MS PGothic" pitchFamily="34" charset="-128"/>
          <a:cs typeface="+mn-cs"/>
        </a:defRPr>
      </a:lvl3pPr>
      <a:lvl4pPr marL="1492250" indent="-349250" algn="l" rtl="0" eaLnBrk="0" fontAlgn="base" hangingPunct="0">
        <a:spcBef>
          <a:spcPts val="600"/>
        </a:spcBef>
        <a:spcAft>
          <a:spcPct val="0"/>
        </a:spcAft>
        <a:buBlip>
          <a:blip r:embed="rId17"/>
        </a:buBlip>
        <a:defRPr b="1" kern="1200">
          <a:solidFill>
            <a:schemeClr val="tx1"/>
          </a:solidFill>
          <a:effectLst>
            <a:outerShdw blurRad="101600" dist="63500" dir="2700000" algn="tl" rotWithShape="0">
              <a:prstClr val="black">
                <a:alpha val="75000"/>
              </a:prstClr>
            </a:outerShdw>
          </a:effectLst>
          <a:latin typeface="+mn-lt"/>
          <a:ea typeface="MS PGothic" pitchFamily="34" charset="-128"/>
          <a:cs typeface="+mn-cs"/>
        </a:defRPr>
      </a:lvl4pPr>
      <a:lvl5pPr marL="1828800" indent="-336550" algn="l" rtl="0" eaLnBrk="0" fontAlgn="base" hangingPunct="0">
        <a:spcBef>
          <a:spcPts val="600"/>
        </a:spcBef>
        <a:spcAft>
          <a:spcPct val="0"/>
        </a:spcAft>
        <a:buBlip>
          <a:blip r:embed="rId17"/>
        </a:buBlip>
        <a:defRPr b="1" kern="1200">
          <a:solidFill>
            <a:schemeClr val="tx1"/>
          </a:solidFill>
          <a:effectLst>
            <a:outerShdw blurRad="101600" dist="63500" dir="2700000" algn="tl" rotWithShape="0">
              <a:prstClr val="black">
                <a:alpha val="75000"/>
              </a:prstClr>
            </a:outerShdw>
          </a:effectLst>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6"/>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3" y="107950"/>
            <a:ext cx="7581900" cy="1654175"/>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82775"/>
            <a:ext cx="7581900" cy="3952875"/>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FFFFFF"/>
                </a:solidFill>
                <a:effectLst>
                  <a:outerShdw blurRad="38100" dist="38100" dir="2700000" algn="tl">
                    <a:srgbClr val="000000"/>
                  </a:outerShdw>
                </a:effectLst>
                <a:latin typeface="Candara" charset="0"/>
              </a:defRPr>
            </a:lvl1pPr>
          </a:lstStyle>
          <a:p>
            <a:pPr defTabSz="457200" fontAlgn="base">
              <a:spcBef>
                <a:spcPct val="0"/>
              </a:spcBef>
              <a:spcAft>
                <a:spcPct val="0"/>
              </a:spcAft>
            </a:pPr>
            <a:fld id="{39B37C55-821C-4DEF-B704-D78645229A2B}" type="datetime1">
              <a:rPr lang="en-US" altLang="en-US" smtClean="0">
                <a:ea typeface="ＭＳ Ｐゴシック" charset="-128"/>
              </a:rPr>
              <a:pPr defTabSz="457200" fontAlgn="base">
                <a:spcBef>
                  <a:spcPct val="0"/>
                </a:spcBef>
                <a:spcAft>
                  <a:spcPct val="0"/>
                </a:spcAft>
              </a:pPr>
              <a:t>9/11/2024</a:t>
            </a:fld>
            <a:endParaRPr lang="en-US" altLang="en-US">
              <a:ea typeface="ＭＳ Ｐゴシック" charset="-128"/>
            </a:endParaRPr>
          </a:p>
        </p:txBody>
      </p:sp>
      <p:sp>
        <p:nvSpPr>
          <p:cNvPr id="5" name="Footer Placeholder 4"/>
          <p:cNvSpPr>
            <a:spLocks noGrp="1"/>
          </p:cNvSpPr>
          <p:nvPr>
            <p:ph type="ftr" sz="quarter" idx="3"/>
          </p:nvPr>
        </p:nvSpPr>
        <p:spPr>
          <a:xfrm>
            <a:off x="354013" y="6356350"/>
            <a:ext cx="2895600"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stStyle>
          <a:p>
            <a:pPr defTabSz="457200">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FFFFFF"/>
                </a:solidFill>
                <a:effectLst>
                  <a:outerShdw blurRad="38100" dist="38100" dir="2700000" algn="tl">
                    <a:srgbClr val="000000"/>
                  </a:outerShdw>
                </a:effectLst>
                <a:latin typeface="Candara" charset="0"/>
              </a:defRPr>
            </a:lvl1pPr>
          </a:lstStyle>
          <a:p>
            <a:pPr defTabSz="457200" fontAlgn="base">
              <a:spcBef>
                <a:spcPct val="0"/>
              </a:spcBef>
              <a:spcAft>
                <a:spcPct val="0"/>
              </a:spcAft>
            </a:pPr>
            <a:fld id="{C66A92BC-3443-47A5-92E7-6A13621730AE}" type="slidenum">
              <a:rPr lang="en-US" altLang="en-US" smtClean="0">
                <a:ea typeface="ＭＳ Ｐゴシック" charset="-128"/>
              </a:rPr>
              <a:pPr defTabSz="457200" fontAlgn="base">
                <a:spcBef>
                  <a:spcPct val="0"/>
                </a:spcBef>
                <a:spcAft>
                  <a:spcPct val="0"/>
                </a:spcAft>
              </a:pPr>
              <a:t>‹#›</a:t>
            </a:fld>
            <a:endParaRPr lang="en-US" altLang="en-US">
              <a:ea typeface="ＭＳ Ｐゴシック" charset="-128"/>
            </a:endParaRPr>
          </a:p>
        </p:txBody>
      </p:sp>
    </p:spTree>
    <p:extLst>
      <p:ext uri="{BB962C8B-B14F-4D97-AF65-F5344CB8AC3E}">
        <p14:creationId xmlns:p14="http://schemas.microsoft.com/office/powerpoint/2010/main" val="204249228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ctr" rtl="0" eaLnBrk="0" fontAlgn="base" hangingPunct="0">
        <a:spcBef>
          <a:spcPct val="0"/>
        </a:spcBef>
        <a:spcAft>
          <a:spcPct val="0"/>
        </a:spcAft>
        <a:defRPr sz="5600" b="1" kern="1200">
          <a:solidFill>
            <a:schemeClr val="tx1"/>
          </a:solidFill>
          <a:effectLst>
            <a:outerShdw blurRad="101600" dist="63500" dir="2700000" algn="tl" rotWithShape="0">
              <a:prstClr val="black">
                <a:alpha val="75000"/>
              </a:prstClr>
            </a:outerShdw>
          </a:effectLst>
          <a:latin typeface="+mj-lt"/>
          <a:ea typeface="ＭＳ Ｐゴシック" pitchFamily="25" charset="-128"/>
          <a:cs typeface="ＭＳ Ｐゴシック" pitchFamily="25" charset="-128"/>
        </a:defRPr>
      </a:lvl1pPr>
      <a:lvl2pPr algn="ctr" rtl="0" eaLnBrk="0" fontAlgn="base" hangingPunct="0">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2pPr>
      <a:lvl3pPr algn="ctr" rtl="0" eaLnBrk="0" fontAlgn="base" hangingPunct="0">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3pPr>
      <a:lvl4pPr algn="ctr" rtl="0" eaLnBrk="0" fontAlgn="base" hangingPunct="0">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4pPr>
      <a:lvl5pPr algn="ctr" rtl="0" eaLnBrk="0" fontAlgn="base" hangingPunct="0">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5pPr>
      <a:lvl6pPr marL="457200" algn="ctr" rtl="0" fontAlgn="base">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6pPr>
      <a:lvl7pPr marL="914400" algn="ctr" rtl="0" fontAlgn="base">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7pPr>
      <a:lvl8pPr marL="1371600" algn="ctr" rtl="0" fontAlgn="base">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8pPr>
      <a:lvl9pPr marL="1828800" algn="ctr" rtl="0" fontAlgn="base">
        <a:spcBef>
          <a:spcPct val="0"/>
        </a:spcBef>
        <a:spcAft>
          <a:spcPct val="0"/>
        </a:spcAft>
        <a:defRPr sz="5600" b="1">
          <a:solidFill>
            <a:schemeClr val="tx1"/>
          </a:solidFill>
          <a:latin typeface="Candara" pitchFamily="25" charset="0"/>
          <a:ea typeface="ＭＳ Ｐゴシック" pitchFamily="25" charset="-128"/>
          <a:cs typeface="ＭＳ Ｐゴシック" pitchFamily="25" charset="-128"/>
        </a:defRPr>
      </a:lvl9pPr>
    </p:titleStyle>
    <p:bodyStyle>
      <a:lvl1pPr marL="403225" indent="-403225" algn="l" rtl="0" eaLnBrk="0" fontAlgn="base" hangingPunct="0">
        <a:spcBef>
          <a:spcPts val="2000"/>
        </a:spcBef>
        <a:spcAft>
          <a:spcPct val="0"/>
        </a:spcAft>
        <a:buBlip>
          <a:blip r:embed="rId17"/>
        </a:buBlip>
        <a:defRPr sz="2400" b="1" kern="1200">
          <a:solidFill>
            <a:schemeClr val="tx1"/>
          </a:solidFill>
          <a:effectLst>
            <a:outerShdw blurRad="101600" dist="63500" dir="2700000" algn="tl" rotWithShape="0">
              <a:prstClr val="black">
                <a:alpha val="75000"/>
              </a:prstClr>
            </a:outerShdw>
          </a:effectLst>
          <a:latin typeface="+mn-lt"/>
          <a:ea typeface="ＭＳ Ｐゴシック" pitchFamily="25" charset="-128"/>
          <a:cs typeface="ＭＳ Ｐゴシック" pitchFamily="25" charset="-128"/>
        </a:defRPr>
      </a:lvl1pPr>
      <a:lvl2pPr marL="806450" indent="-403225" algn="l" rtl="0" eaLnBrk="0" fontAlgn="base" hangingPunct="0">
        <a:spcBef>
          <a:spcPts val="600"/>
        </a:spcBef>
        <a:spcAft>
          <a:spcPct val="0"/>
        </a:spcAft>
        <a:buBlip>
          <a:blip r:embed="rId17"/>
        </a:buBlip>
        <a:defRPr sz="2200" b="1" kern="1200">
          <a:solidFill>
            <a:schemeClr val="tx1"/>
          </a:solidFill>
          <a:effectLst>
            <a:outerShdw blurRad="101600" dist="63500" dir="2700000" algn="tl" rotWithShape="0">
              <a:prstClr val="black">
                <a:alpha val="75000"/>
              </a:prstClr>
            </a:outerShdw>
          </a:effectLst>
          <a:latin typeface="+mn-lt"/>
          <a:ea typeface="ＭＳ Ｐゴシック" pitchFamily="25" charset="-128"/>
          <a:cs typeface="+mn-cs"/>
        </a:defRPr>
      </a:lvl2pPr>
      <a:lvl3pPr marL="1143000" indent="-336550" algn="l" rtl="0" eaLnBrk="0" fontAlgn="base" hangingPunct="0">
        <a:spcBef>
          <a:spcPts val="600"/>
        </a:spcBef>
        <a:spcAft>
          <a:spcPct val="0"/>
        </a:spcAft>
        <a:buBlip>
          <a:blip r:embed="rId17"/>
        </a:buBlip>
        <a:defRPr sz="2000" b="1" kern="1200">
          <a:solidFill>
            <a:schemeClr val="tx1"/>
          </a:solidFill>
          <a:effectLst>
            <a:outerShdw blurRad="101600" dist="63500" dir="2700000" algn="tl" rotWithShape="0">
              <a:prstClr val="black">
                <a:alpha val="75000"/>
              </a:prstClr>
            </a:outerShdw>
          </a:effectLst>
          <a:latin typeface="+mn-lt"/>
          <a:ea typeface="ＭＳ Ｐゴシック" pitchFamily="25" charset="-128"/>
          <a:cs typeface="+mn-cs"/>
        </a:defRPr>
      </a:lvl3pPr>
      <a:lvl4pPr marL="1492250" indent="-349250" algn="l" rtl="0" eaLnBrk="0" fontAlgn="base" hangingPunct="0">
        <a:spcBef>
          <a:spcPts val="600"/>
        </a:spcBef>
        <a:spcAft>
          <a:spcPct val="0"/>
        </a:spcAft>
        <a:buBlip>
          <a:blip r:embed="rId17"/>
        </a:buBlip>
        <a:defRPr b="1" kern="1200">
          <a:solidFill>
            <a:schemeClr val="tx1"/>
          </a:solidFill>
          <a:effectLst>
            <a:outerShdw blurRad="101600" dist="63500" dir="2700000" algn="tl" rotWithShape="0">
              <a:prstClr val="black">
                <a:alpha val="75000"/>
              </a:prstClr>
            </a:outerShdw>
          </a:effectLst>
          <a:latin typeface="+mn-lt"/>
          <a:ea typeface="ＭＳ Ｐゴシック" pitchFamily="25" charset="-128"/>
          <a:cs typeface="+mn-cs"/>
        </a:defRPr>
      </a:lvl4pPr>
      <a:lvl5pPr marL="1828800" indent="-336550" algn="l" rtl="0" eaLnBrk="0" fontAlgn="base" hangingPunct="0">
        <a:spcBef>
          <a:spcPts val="600"/>
        </a:spcBef>
        <a:spcAft>
          <a:spcPct val="0"/>
        </a:spcAft>
        <a:buBlip>
          <a:blip r:embed="rId17"/>
        </a:buBlip>
        <a:defRPr b="1" kern="1200">
          <a:solidFill>
            <a:schemeClr val="tx1"/>
          </a:solidFill>
          <a:effectLst>
            <a:outerShdw blurRad="101600" dist="63500" dir="2700000" algn="tl" rotWithShape="0">
              <a:prstClr val="black">
                <a:alpha val="75000"/>
              </a:prstClr>
            </a:outerShdw>
          </a:effectLst>
          <a:latin typeface="+mn-lt"/>
          <a:ea typeface="ＭＳ Ｐゴシック" pitchFamily="2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0"/>
            <a:lum/>
          </a:blip>
          <a:srcRect/>
          <a:stretch>
            <a:fillRect/>
          </a:stretch>
        </a:blip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977" tIns="45489" rIns="90977" bIns="45489" anchor="ctr"/>
          <a:lstStyle/>
          <a:p>
            <a:pPr eaLnBrk="0" fontAlgn="base" hangingPunct="0">
              <a:spcBef>
                <a:spcPct val="0"/>
              </a:spcBef>
              <a:spcAft>
                <a:spcPct val="0"/>
              </a:spcAft>
            </a:pPr>
            <a:endParaRPr lang="en-US" sz="2700" dirty="0">
              <a:solidFill>
                <a:srgbClr val="000000"/>
              </a:solidFill>
            </a:endParaRPr>
          </a:p>
        </p:txBody>
      </p:sp>
      <p:sp>
        <p:nvSpPr>
          <p:cNvPr id="1026" name="Rectangle 2"/>
          <p:cNvSpPr>
            <a:spLocks noGrp="1" noChangeArrowheads="1"/>
          </p:cNvSpPr>
          <p:nvPr>
            <p:ph type="title"/>
          </p:nvPr>
        </p:nvSpPr>
        <p:spPr bwMode="auto">
          <a:xfrm>
            <a:off x="4571999" y="76200"/>
            <a:ext cx="4343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b" anchorCtr="0" compatLnSpc="1">
            <a:prstTxWarp prst="textNoShape">
              <a:avLst/>
            </a:prstTxWarp>
          </a:bodyPr>
          <a:lstStyle>
            <a:lvl1pPr algn="r">
              <a:defRPr sz="800">
                <a:solidFill>
                  <a:schemeClr val="tx1"/>
                </a:solidFill>
              </a:defRPr>
            </a:lvl1pPr>
          </a:lstStyle>
          <a:p>
            <a:pPr eaLnBrk="0" fontAlgn="base" hangingPunct="0">
              <a:spcBef>
                <a:spcPct val="0"/>
              </a:spcBef>
              <a:spcAft>
                <a:spcPct val="0"/>
              </a:spcAft>
            </a:pPr>
            <a:r>
              <a:rPr lang="en-US" altLang="en-US" dirty="0">
                <a:solidFill>
                  <a:srgbClr val="000000"/>
                </a:solidFill>
              </a:rPr>
              <a:t>Acids &amp; Bases</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9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39" y="76213"/>
            <a:ext cx="4572001" cy="507365"/>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977" tIns="45489" rIns="90977" bIns="45489">
            <a:spAutoFit/>
          </a:bodyPr>
          <a:lstStyle/>
          <a:p>
            <a:pPr eaLnBrk="0" fontAlgn="base" hangingPunct="0">
              <a:spcBef>
                <a:spcPct val="50000"/>
              </a:spcBef>
              <a:spcAft>
                <a:spcPct val="0"/>
              </a:spcAft>
            </a:pPr>
            <a:r>
              <a:rPr lang="en-US" altLang="en-US" sz="2700" b="1" dirty="0">
                <a:solidFill>
                  <a:srgbClr val="5D88A2"/>
                </a:solidFill>
                <a:effectLst>
                  <a:outerShdw blurRad="38100" dist="38100" dir="2700000" algn="tl">
                    <a:srgbClr val="C0C0C0"/>
                  </a:outerShdw>
                </a:effectLst>
                <a:ea typeface="ヒラギノ角ゴ Pro W3" pitchFamily="1" charset="-128"/>
              </a:rPr>
              <a:t>19.1 Acid-Base Theories&gt;</a:t>
            </a:r>
          </a:p>
        </p:txBody>
      </p:sp>
      <p:sp>
        <p:nvSpPr>
          <p:cNvPr id="1037" name="Text Box 13"/>
          <p:cNvSpPr txBox="1">
            <a:spLocks noChangeArrowheads="1"/>
          </p:cNvSpPr>
          <p:nvPr userDrawn="1"/>
        </p:nvSpPr>
        <p:spPr bwMode="auto">
          <a:xfrm>
            <a:off x="0" y="6400813"/>
            <a:ext cx="1371600" cy="44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p>
            <a:pPr eaLnBrk="0" fontAlgn="base" hangingPunct="0">
              <a:spcBef>
                <a:spcPct val="50000"/>
              </a:spcBef>
              <a:spcAft>
                <a:spcPct val="0"/>
              </a:spcAft>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70"/>
            <a:ext cx="1524000" cy="35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p>
            <a:pPr eaLnBrk="0" fontAlgn="base" hangingPunct="0">
              <a:spcBef>
                <a:spcPct val="50000"/>
              </a:spcBef>
              <a:spcAft>
                <a:spcPct val="0"/>
              </a:spcAft>
            </a:pPr>
            <a:fld id="{94263073-E1A3-40AE-83C2-F5F60CF926FA}" type="slidenum">
              <a:rPr lang="en-US" altLang="en-US" sz="1700">
                <a:solidFill>
                  <a:srgbClr val="000000"/>
                </a:solidFill>
              </a:rPr>
              <a:pPr eaLnBrk="0" fontAlgn="base" hangingPunct="0">
                <a:spcBef>
                  <a:spcPct val="50000"/>
                </a:spcBef>
                <a:spcAft>
                  <a:spcPct val="0"/>
                </a:spcAft>
              </a:pPr>
              <a:t>‹#›</a:t>
            </a:fld>
            <a:endParaRPr lang="en-US" altLang="en-US" sz="1700" dirty="0">
              <a:solidFill>
                <a:srgbClr val="000000"/>
              </a:solidFill>
            </a:endParaRPr>
          </a:p>
        </p:txBody>
      </p:sp>
    </p:spTree>
    <p:extLst>
      <p:ext uri="{BB962C8B-B14F-4D97-AF65-F5344CB8AC3E}">
        <p14:creationId xmlns:p14="http://schemas.microsoft.com/office/powerpoint/2010/main" val="40606703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89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980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47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960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marL="341183" indent="-341183" algn="l" rtl="0" fontAlgn="base">
        <a:spcBef>
          <a:spcPct val="20000"/>
        </a:spcBef>
        <a:spcAft>
          <a:spcPct val="0"/>
        </a:spcAft>
        <a:defRPr sz="3200" b="1" kern="1200">
          <a:solidFill>
            <a:schemeClr val="tx1"/>
          </a:solidFill>
          <a:latin typeface="+mn-lt"/>
          <a:ea typeface="+mn-ea"/>
          <a:cs typeface="+mn-cs"/>
        </a:defRPr>
      </a:lvl1pPr>
      <a:lvl2pPr marL="739208" indent="-284316" algn="l" rtl="0" fontAlgn="base">
        <a:spcBef>
          <a:spcPct val="20000"/>
        </a:spcBef>
        <a:spcAft>
          <a:spcPct val="0"/>
        </a:spcAft>
        <a:defRPr sz="3200" kern="1200">
          <a:solidFill>
            <a:schemeClr val="tx1"/>
          </a:solidFill>
          <a:latin typeface="+mn-lt"/>
          <a:ea typeface="+mn-ea"/>
          <a:cs typeface="+mn-cs"/>
        </a:defRPr>
      </a:lvl2pPr>
      <a:lvl3pPr marL="1137249" indent="-227445" algn="l" rtl="0" fontAlgn="base">
        <a:spcBef>
          <a:spcPct val="20000"/>
        </a:spcBef>
        <a:spcAft>
          <a:spcPct val="0"/>
        </a:spcAft>
        <a:buChar char="•"/>
        <a:defRPr sz="2700" kern="1200">
          <a:solidFill>
            <a:schemeClr val="tx1"/>
          </a:solidFill>
          <a:latin typeface="+mn-lt"/>
          <a:ea typeface="+mn-ea"/>
          <a:cs typeface="+mn-cs"/>
        </a:defRPr>
      </a:lvl3pPr>
      <a:lvl4pPr marL="1592150" indent="-227445" algn="l" rtl="0" fontAlgn="base">
        <a:spcBef>
          <a:spcPct val="20000"/>
        </a:spcBef>
        <a:spcAft>
          <a:spcPct val="0"/>
        </a:spcAft>
        <a:defRPr sz="2700" kern="1200">
          <a:solidFill>
            <a:schemeClr val="tx1"/>
          </a:solidFill>
          <a:latin typeface="+mn-lt"/>
          <a:ea typeface="+mn-ea"/>
          <a:cs typeface="+mn-cs"/>
        </a:defRPr>
      </a:lvl4pPr>
      <a:lvl5pPr marL="2047051" indent="-227445" algn="l" rtl="0" fontAlgn="base">
        <a:spcBef>
          <a:spcPct val="20000"/>
        </a:spcBef>
        <a:spcAft>
          <a:spcPct val="0"/>
        </a:spcAft>
        <a:defRPr sz="2300" kern="1200">
          <a:solidFill>
            <a:schemeClr val="tx1"/>
          </a:solidFill>
          <a:latin typeface="+mn-lt"/>
          <a:ea typeface="+mn-ea"/>
          <a:cs typeface="+mn-cs"/>
        </a:defRPr>
      </a:lvl5pPr>
      <a:lvl6pPr marL="2501952"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6847"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1743"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6642"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3FBF9-1617-41CE-A95C-0A6BC7D243C3}" type="datetime1">
              <a:rPr lang="en-US" smtClean="0">
                <a:solidFill>
                  <a:srgbClr val="04617B">
                    <a:shade val="90000"/>
                  </a:srgbClr>
                </a:solidFill>
              </a:rPr>
              <a:t>9/11/2024</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Intro to Biology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628466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1" y="1377159"/>
            <a:ext cx="9144000" cy="548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02405" y="1"/>
            <a:ext cx="144159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5914347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hf sldNum="0" hdr="0" dt="0"/>
  <p:txStyles>
    <p:titleStyle>
      <a:lvl1pPr marL="1021615" indent="-1021615" algn="l" rtl="0" eaLnBrk="0" fontAlgn="base" hangingPunct="0">
        <a:lnSpc>
          <a:spcPct val="95000"/>
        </a:lnSpc>
        <a:spcBef>
          <a:spcPct val="0"/>
        </a:spcBef>
        <a:spcAft>
          <a:spcPct val="0"/>
        </a:spcAft>
        <a:defRPr sz="2627" b="1">
          <a:solidFill>
            <a:schemeClr val="bg2"/>
          </a:solidFill>
          <a:latin typeface="+mj-lt"/>
          <a:ea typeface="+mj-ea"/>
          <a:cs typeface="+mj-cs"/>
        </a:defRPr>
      </a:lvl1pPr>
      <a:lvl2pPr marL="1021615" indent="-1021615" algn="l" rtl="0" eaLnBrk="0" fontAlgn="base" hangingPunct="0">
        <a:lnSpc>
          <a:spcPct val="95000"/>
        </a:lnSpc>
        <a:spcBef>
          <a:spcPct val="0"/>
        </a:spcBef>
        <a:spcAft>
          <a:spcPct val="0"/>
        </a:spcAft>
        <a:defRPr sz="2627" b="1">
          <a:solidFill>
            <a:schemeClr val="bg2"/>
          </a:solidFill>
          <a:latin typeface="Arial" charset="0"/>
        </a:defRPr>
      </a:lvl2pPr>
      <a:lvl3pPr marL="1021615" indent="-1021615" algn="l" rtl="0" eaLnBrk="0" fontAlgn="base" hangingPunct="0">
        <a:lnSpc>
          <a:spcPct val="95000"/>
        </a:lnSpc>
        <a:spcBef>
          <a:spcPct val="0"/>
        </a:spcBef>
        <a:spcAft>
          <a:spcPct val="0"/>
        </a:spcAft>
        <a:defRPr sz="2627" b="1">
          <a:solidFill>
            <a:schemeClr val="bg2"/>
          </a:solidFill>
          <a:latin typeface="Arial" charset="0"/>
        </a:defRPr>
      </a:lvl3pPr>
      <a:lvl4pPr marL="1021615" indent="-1021615" algn="l" rtl="0" eaLnBrk="0" fontAlgn="base" hangingPunct="0">
        <a:lnSpc>
          <a:spcPct val="95000"/>
        </a:lnSpc>
        <a:spcBef>
          <a:spcPct val="0"/>
        </a:spcBef>
        <a:spcAft>
          <a:spcPct val="0"/>
        </a:spcAft>
        <a:defRPr sz="2627" b="1">
          <a:solidFill>
            <a:schemeClr val="bg2"/>
          </a:solidFill>
          <a:latin typeface="Arial" charset="0"/>
        </a:defRPr>
      </a:lvl4pPr>
      <a:lvl5pPr marL="1021615" indent="-1021615" algn="l" rtl="0" eaLnBrk="0" fontAlgn="base" hangingPunct="0">
        <a:lnSpc>
          <a:spcPct val="95000"/>
        </a:lnSpc>
        <a:spcBef>
          <a:spcPct val="0"/>
        </a:spcBef>
        <a:spcAft>
          <a:spcPct val="0"/>
        </a:spcAft>
        <a:defRPr sz="2627" b="1">
          <a:solidFill>
            <a:schemeClr val="bg2"/>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marL="643349" indent="-643349" algn="l" rtl="0" eaLnBrk="0" fontAlgn="base" hangingPunct="0">
        <a:lnSpc>
          <a:spcPct val="113000"/>
        </a:lnSpc>
        <a:spcBef>
          <a:spcPts val="1876"/>
        </a:spcBef>
        <a:spcAft>
          <a:spcPct val="0"/>
        </a:spcAft>
        <a:buClr>
          <a:srgbClr val="2877C4"/>
        </a:buClr>
        <a:buFont typeface="Arial Unicode MS" pitchFamily="34" charset="-128"/>
        <a:buChar char="•"/>
        <a:defRPr sz="2064">
          <a:solidFill>
            <a:srgbClr val="000000"/>
          </a:solidFill>
          <a:latin typeface="+mn-lt"/>
          <a:ea typeface="+mn-ea"/>
          <a:cs typeface="+mn-cs"/>
        </a:defRPr>
      </a:lvl1pPr>
      <a:lvl2pPr marL="202536" indent="-202536" algn="l" rtl="0" eaLnBrk="0" fontAlgn="base" hangingPunct="0">
        <a:lnSpc>
          <a:spcPct val="113000"/>
        </a:lnSpc>
        <a:spcBef>
          <a:spcPts val="938"/>
        </a:spcBef>
        <a:spcAft>
          <a:spcPct val="0"/>
        </a:spcAft>
        <a:buClr>
          <a:schemeClr val="accent1"/>
        </a:buClr>
        <a:buFont typeface="Wingdings" pitchFamily="2" charset="2"/>
        <a:buChar char="§"/>
        <a:defRPr sz="2064">
          <a:solidFill>
            <a:srgbClr val="000000"/>
          </a:solidFill>
          <a:latin typeface="+mn-lt"/>
        </a:defRPr>
      </a:lvl2pPr>
      <a:lvl3pPr marL="610587" indent="-202536" algn="l" rtl="0" eaLnBrk="0" fontAlgn="base" hangingPunct="0">
        <a:lnSpc>
          <a:spcPct val="113000"/>
        </a:lnSpc>
        <a:spcBef>
          <a:spcPts val="563"/>
        </a:spcBef>
        <a:spcAft>
          <a:spcPct val="0"/>
        </a:spcAft>
        <a:buClr>
          <a:srgbClr val="5B8F22"/>
        </a:buClr>
        <a:buChar char="•"/>
        <a:defRPr sz="2064">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pitchFamily="34"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2.gif"/></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45.xml"/><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BF5F9">
                    <a:shade val="90000"/>
                  </a:srgbClr>
                </a:solidFill>
                <a:effectLst/>
                <a:uLnTx/>
                <a:uFillTx/>
                <a:latin typeface="Constantia"/>
                <a:ea typeface="+mn-ea"/>
                <a:cs typeface="+mn-cs"/>
              </a:rPr>
              <a:t>Intro to Biology</a:t>
            </a:r>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1480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5613" y="274638"/>
            <a:ext cx="8226425" cy="792162"/>
          </a:xfrm>
        </p:spPr>
        <p:txBody>
          <a:bodyPr/>
          <a:lstStyle/>
          <a:p>
            <a:r>
              <a:rPr lang="en-US"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SUBATOMIC PARTICLES</a:t>
            </a:r>
          </a:p>
        </p:txBody>
      </p:sp>
      <p:sp>
        <p:nvSpPr>
          <p:cNvPr id="132100" name="Rectangle 4"/>
          <p:cNvSpPr>
            <a:spLocks noGrp="1" noChangeArrowheads="1"/>
          </p:cNvSpPr>
          <p:nvPr>
            <p:ph sz="half" idx="1"/>
          </p:nvPr>
        </p:nvSpPr>
        <p:spPr>
          <a:xfrm>
            <a:off x="457200" y="1219200"/>
            <a:ext cx="4876800" cy="4478149"/>
          </a:xfrm>
          <a:noFill/>
          <a:ln/>
        </p:spPr>
        <p:txBody>
          <a:bodyPr wrap="square">
            <a:spAutoFit/>
          </a:bodyPr>
          <a:lstStyle/>
          <a:p>
            <a:pPr marL="0" indent="0">
              <a:buNone/>
            </a:pPr>
            <a:r>
              <a:rPr lang="en-US" sz="2400" dirty="0">
                <a:latin typeface="Tahoma" pitchFamily="34" charset="0"/>
                <a:ea typeface="Tahoma" pitchFamily="34" charset="0"/>
                <a:cs typeface="Tahoma" pitchFamily="34" charset="0"/>
              </a:rPr>
              <a:t>Atoms of each element are composed of even smaller parts called </a:t>
            </a:r>
            <a:r>
              <a:rPr lang="en-US" sz="2400" b="1" dirty="0">
                <a:solidFill>
                  <a:srgbClr val="FF33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Subatomic Particles:</a:t>
            </a:r>
            <a:endParaRPr lang="en-US" sz="2400" b="1" dirty="0">
              <a:solidFill>
                <a:srgbClr val="9933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spcBef>
                <a:spcPts val="1800"/>
              </a:spcBef>
            </a:pPr>
            <a:r>
              <a:rPr lang="en-US" sz="24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Neutrons</a:t>
            </a:r>
            <a:r>
              <a:rPr lang="en-US" sz="2400" dirty="0">
                <a:solidFill>
                  <a:srgbClr val="0000FF"/>
                </a:solidFill>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which have no electrical charge (in nucleus).</a:t>
            </a:r>
          </a:p>
          <a:p>
            <a:pPr>
              <a:spcBef>
                <a:spcPts val="1800"/>
              </a:spcBef>
            </a:pPr>
            <a:r>
              <a:rPr lang="en-US" sz="24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Protons</a:t>
            </a:r>
            <a:r>
              <a:rPr lang="en-US" sz="2400" dirty="0">
                <a:latin typeface="Tahoma" pitchFamily="34" charset="0"/>
                <a:ea typeface="Tahoma" pitchFamily="34" charset="0"/>
                <a:cs typeface="Tahoma" pitchFamily="34" charset="0"/>
              </a:rPr>
              <a:t>, which are positively charged (in nucleus).</a:t>
            </a:r>
          </a:p>
          <a:p>
            <a:pPr>
              <a:spcBef>
                <a:spcPts val="1800"/>
              </a:spcBef>
            </a:pPr>
            <a:r>
              <a:rPr lang="en-US" sz="24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Electrons</a:t>
            </a:r>
            <a:r>
              <a:rPr lang="en-US" sz="2400" dirty="0">
                <a:solidFill>
                  <a:srgbClr val="0000FF"/>
                </a:solidFill>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which are negatively charged (around the nucleus in a “cloud”).</a:t>
            </a:r>
          </a:p>
        </p:txBody>
      </p:sp>
      <p:sp>
        <p:nvSpPr>
          <p:cNvPr id="6" name="Slide Number Placeholder 5"/>
          <p:cNvSpPr>
            <a:spLocks noGrp="1"/>
          </p:cNvSpPr>
          <p:nvPr>
            <p:ph type="sldNum" sz="quarter" idx="12"/>
          </p:nvPr>
        </p:nvSpPr>
        <p:spPr/>
        <p:txBody>
          <a:bodyPr/>
          <a:lstStyle/>
          <a:p>
            <a:fld id="{882852FD-E7E1-4838-9639-BFD0C8D8D916}" type="slidenum">
              <a:rPr lang="en-US">
                <a:solidFill>
                  <a:srgbClr val="000000"/>
                </a:solidFill>
              </a:rPr>
              <a:pPr/>
              <a:t>10</a:t>
            </a:fld>
            <a:endParaRPr lang="en-US">
              <a:solidFill>
                <a:srgbClr val="000000"/>
              </a:solidFill>
            </a:endParaRPr>
          </a:p>
        </p:txBody>
      </p:sp>
      <p:pic>
        <p:nvPicPr>
          <p:cNvPr id="7" name="Content Placeholder 6" descr="atom"/>
          <p:cNvPicPr>
            <a:picLocks noGrp="1" noChangeAspect="1" noChangeArrowheads="1"/>
          </p:cNvPicPr>
          <p:nvPr>
            <p:ph sz="half" idx="2"/>
          </p:nvPr>
        </p:nvPicPr>
        <p:blipFill>
          <a:blip r:embed="rId3" cstate="print"/>
          <a:srcRect/>
          <a:stretch>
            <a:fillRect/>
          </a:stretch>
        </p:blipFill>
        <p:spPr bwMode="auto">
          <a:xfrm>
            <a:off x="5562600" y="1764109"/>
            <a:ext cx="3329781" cy="3329781"/>
          </a:xfrm>
          <a:prstGeom prst="rect">
            <a:avLst/>
          </a:prstGeom>
          <a:noFill/>
        </p:spPr>
      </p:pic>
    </p:spTree>
    <p:extLst>
      <p:ext uri="{BB962C8B-B14F-4D97-AF65-F5344CB8AC3E}">
        <p14:creationId xmlns:p14="http://schemas.microsoft.com/office/powerpoint/2010/main" val="170407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animEffect transition="in" filter="box(out)">
                                      <p:cBhvr>
                                        <p:cTn id="7" dur="500"/>
                                        <p:tgtEl>
                                          <p:spTgt spid="13210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32100">
                                            <p:txEl>
                                              <p:pRg st="1" end="1"/>
                                            </p:txEl>
                                          </p:spTgt>
                                        </p:tgtEl>
                                        <p:attrNameLst>
                                          <p:attrName>style.visibility</p:attrName>
                                        </p:attrNameLst>
                                      </p:cBhvr>
                                      <p:to>
                                        <p:strVal val="visible"/>
                                      </p:to>
                                    </p:set>
                                    <p:animEffect transition="in" filter="box(out)">
                                      <p:cBhvr>
                                        <p:cTn id="16" dur="500"/>
                                        <p:tgtEl>
                                          <p:spTgt spid="13210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32100">
                                            <p:txEl>
                                              <p:pRg st="2" end="2"/>
                                            </p:txEl>
                                          </p:spTgt>
                                        </p:tgtEl>
                                        <p:attrNameLst>
                                          <p:attrName>style.visibility</p:attrName>
                                        </p:attrNameLst>
                                      </p:cBhvr>
                                      <p:to>
                                        <p:strVal val="visible"/>
                                      </p:to>
                                    </p:set>
                                    <p:animEffect transition="in" filter="box(out)">
                                      <p:cBhvr>
                                        <p:cTn id="21" dur="500"/>
                                        <p:tgtEl>
                                          <p:spTgt spid="13210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32100">
                                            <p:txEl>
                                              <p:pRg st="3" end="3"/>
                                            </p:txEl>
                                          </p:spTgt>
                                        </p:tgtEl>
                                        <p:attrNameLst>
                                          <p:attrName>style.visibility</p:attrName>
                                        </p:attrNameLst>
                                      </p:cBhvr>
                                      <p:to>
                                        <p:strVal val="visible"/>
                                      </p:to>
                                    </p:set>
                                    <p:animEffect transition="in" filter="box(out)">
                                      <p:cBhvr>
                                        <p:cTn id="26" dur="500"/>
                                        <p:tgtEl>
                                          <p:spTgt spid="132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3276600" y="4327566"/>
            <a:ext cx="3962400" cy="2470067"/>
          </a:xfrm>
          <a:prstGeom prst="rect">
            <a:avLst/>
          </a:prstGeom>
          <a:noFill/>
          <a:ln w="9525">
            <a:noFill/>
            <a:miter lim="800000"/>
            <a:headEnd/>
            <a:tailEnd/>
          </a:ln>
        </p:spPr>
      </p:pic>
      <p:sp>
        <p:nvSpPr>
          <p:cNvPr id="12289" name="Rectangle 1"/>
          <p:cNvSpPr>
            <a:spLocks noGrp="1" noChangeArrowheads="1"/>
          </p:cNvSpPr>
          <p:nvPr>
            <p:ph type="title"/>
          </p:nvPr>
        </p:nvSpPr>
        <p:spPr>
          <a:xfrm>
            <a:off x="457200" y="533400"/>
            <a:ext cx="7772400" cy="533400"/>
          </a:xfrm>
        </p:spPr>
        <p:txBody>
          <a:bodyPr/>
          <a:lstStyle/>
          <a:p>
            <a:pPr eaLnBrk="1" hangingPunct="1">
              <a:defRPr/>
            </a:pPr>
            <a:r>
              <a:rPr lang="en-US" sz="3600" b="1" dirty="0">
                <a:solidFill>
                  <a:srgbClr val="0000FF"/>
                </a:solidFill>
                <a:effectLst>
                  <a:outerShdw blurRad="38100" dist="38100" dir="2700000" algn="tl">
                    <a:srgbClr val="C0C0C0"/>
                  </a:outerShdw>
                </a:effectLst>
                <a:latin typeface="Tahoma" pitchFamily="34" charset="0"/>
                <a:ea typeface="Tahoma" pitchFamily="34" charset="0"/>
                <a:cs typeface="Tahoma" pitchFamily="34" charset="0"/>
              </a:rPr>
              <a:t>Atomic Number and Mass</a:t>
            </a:r>
          </a:p>
        </p:txBody>
      </p:sp>
      <p:sp>
        <p:nvSpPr>
          <p:cNvPr id="12288" name="Rectangle 0"/>
          <p:cNvSpPr>
            <a:spLocks noGrp="1" noChangeArrowheads="1"/>
          </p:cNvSpPr>
          <p:nvPr>
            <p:ph type="body" idx="1"/>
          </p:nvPr>
        </p:nvSpPr>
        <p:spPr>
          <a:xfrm>
            <a:off x="609600" y="1174750"/>
            <a:ext cx="7772400" cy="4387850"/>
          </a:xfrm>
        </p:spPr>
        <p:txBody>
          <a:bodyPr/>
          <a:lstStyle/>
          <a:p>
            <a:pPr eaLnBrk="1" hangingPunct="1">
              <a:spcBef>
                <a:spcPts val="1200"/>
              </a:spcBef>
            </a:pPr>
            <a:r>
              <a:rPr lang="en-US" sz="2800" dirty="0">
                <a:solidFill>
                  <a:srgbClr val="FF0000"/>
                </a:solidFill>
                <a:latin typeface="Tahoma" pitchFamily="34" charset="0"/>
                <a:ea typeface="Tahoma" pitchFamily="34" charset="0"/>
                <a:cs typeface="Tahoma" pitchFamily="34" charset="0"/>
              </a:rPr>
              <a:t>Number of protons </a:t>
            </a:r>
            <a:r>
              <a:rPr lang="en-US" sz="2800" dirty="0">
                <a:latin typeface="Tahoma" pitchFamily="34" charset="0"/>
                <a:ea typeface="Tahoma" pitchFamily="34" charset="0"/>
                <a:cs typeface="Tahoma" pitchFamily="34" charset="0"/>
              </a:rPr>
              <a:t>of an atom of a particular element is called the </a:t>
            </a:r>
            <a:r>
              <a:rPr lang="en-US" sz="28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Atomic Number.</a:t>
            </a:r>
          </a:p>
          <a:p>
            <a:pPr lvl="0">
              <a:spcBef>
                <a:spcPts val="1200"/>
              </a:spcBef>
              <a:buClr>
                <a:srgbClr val="000000"/>
              </a:buClr>
            </a:pPr>
            <a:r>
              <a:rPr lang="en-US" sz="2800" dirty="0">
                <a:solidFill>
                  <a:srgbClr val="000000"/>
                </a:solidFill>
                <a:latin typeface="Tahoma" pitchFamily="34" charset="0"/>
                <a:ea typeface="Tahoma" pitchFamily="34" charset="0"/>
                <a:cs typeface="Tahoma" pitchFamily="34" charset="0"/>
              </a:rPr>
              <a:t>The number of </a:t>
            </a:r>
            <a:r>
              <a:rPr lang="en-US" sz="2800" dirty="0">
                <a:solidFill>
                  <a:srgbClr val="FF0000"/>
                </a:solidFill>
                <a:latin typeface="Tahoma" pitchFamily="34" charset="0"/>
                <a:ea typeface="Tahoma" pitchFamily="34" charset="0"/>
                <a:cs typeface="Tahoma" pitchFamily="34" charset="0"/>
              </a:rPr>
              <a:t>protons + neutrons </a:t>
            </a:r>
            <a:r>
              <a:rPr lang="en-US" sz="2800" dirty="0">
                <a:solidFill>
                  <a:srgbClr val="000000"/>
                </a:solidFill>
                <a:latin typeface="Tahoma" pitchFamily="34" charset="0"/>
                <a:ea typeface="Tahoma" pitchFamily="34" charset="0"/>
                <a:cs typeface="Tahoma" pitchFamily="34" charset="0"/>
              </a:rPr>
              <a:t>=  </a:t>
            </a:r>
            <a:r>
              <a:rPr lang="en-US" sz="28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Atomic Mass.</a:t>
            </a:r>
          </a:p>
          <a:p>
            <a:pPr eaLnBrk="1" hangingPunct="1">
              <a:spcBef>
                <a:spcPts val="1200"/>
              </a:spcBef>
            </a:pPr>
            <a:r>
              <a:rPr lang="en-US" sz="2800" dirty="0">
                <a:latin typeface="Tahoma" pitchFamily="34" charset="0"/>
                <a:ea typeface="Tahoma" pitchFamily="34" charset="0"/>
                <a:cs typeface="Tahoma" pitchFamily="34" charset="0"/>
              </a:rPr>
              <a:t>Number of </a:t>
            </a:r>
            <a:r>
              <a:rPr lang="en-US" sz="2800" dirty="0">
                <a:solidFill>
                  <a:srgbClr val="FF0000"/>
                </a:solidFill>
                <a:latin typeface="Tahoma" pitchFamily="34" charset="0"/>
                <a:ea typeface="Tahoma" pitchFamily="34" charset="0"/>
                <a:cs typeface="Tahoma" pitchFamily="34" charset="0"/>
              </a:rPr>
              <a:t>protons </a:t>
            </a:r>
            <a:r>
              <a:rPr lang="en-US" sz="2800" dirty="0">
                <a:latin typeface="Tahoma" pitchFamily="34" charset="0"/>
                <a:ea typeface="Tahoma" pitchFamily="34" charset="0"/>
                <a:cs typeface="Tahoma" pitchFamily="34" charset="0"/>
              </a:rPr>
              <a:t>is</a:t>
            </a:r>
            <a:r>
              <a:rPr lang="en-US" sz="2800" dirty="0">
                <a:solidFill>
                  <a:srgbClr val="FF0000"/>
                </a:solidFill>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normally</a:t>
            </a:r>
            <a:r>
              <a:rPr lang="en-US" sz="2800" dirty="0">
                <a:solidFill>
                  <a:srgbClr val="FF0000"/>
                </a:solidFill>
                <a:latin typeface="Tahoma" pitchFamily="34" charset="0"/>
                <a:ea typeface="Tahoma" pitchFamily="34" charset="0"/>
                <a:cs typeface="Tahoma" pitchFamily="34" charset="0"/>
              </a:rPr>
              <a:t> balanced by an equal </a:t>
            </a:r>
            <a:r>
              <a:rPr lang="en-US" sz="2800" dirty="0">
                <a:latin typeface="Tahoma" pitchFamily="34" charset="0"/>
                <a:ea typeface="Tahoma" pitchFamily="34" charset="0"/>
                <a:cs typeface="Tahoma" pitchFamily="34" charset="0"/>
              </a:rPr>
              <a:t>number of negatively charged </a:t>
            </a:r>
            <a:r>
              <a:rPr lang="en-US" sz="2800" dirty="0">
                <a:solidFill>
                  <a:srgbClr val="FF0000"/>
                </a:solidFill>
                <a:latin typeface="Tahoma" pitchFamily="34" charset="0"/>
                <a:ea typeface="Tahoma" pitchFamily="34" charset="0"/>
                <a:cs typeface="Tahoma" pitchFamily="34" charset="0"/>
              </a:rPr>
              <a:t>electrons.</a:t>
            </a:r>
          </a:p>
        </p:txBody>
      </p:sp>
    </p:spTree>
    <p:extLst>
      <p:ext uri="{BB962C8B-B14F-4D97-AF65-F5344CB8AC3E}">
        <p14:creationId xmlns:p14="http://schemas.microsoft.com/office/powerpoint/2010/main" val="26699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88">
                                            <p:txEl>
                                              <p:pRg st="0" end="0"/>
                                            </p:txEl>
                                          </p:spTgt>
                                        </p:tgtEl>
                                        <p:attrNameLst>
                                          <p:attrName>style.visibility</p:attrName>
                                        </p:attrNameLst>
                                      </p:cBhvr>
                                      <p:to>
                                        <p:strVal val="visible"/>
                                      </p:to>
                                    </p:set>
                                    <p:animEffect transition="in" filter="box(out)">
                                      <p:cBhvr>
                                        <p:cTn id="7" dur="500"/>
                                        <p:tgtEl>
                                          <p:spTgt spid="12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288">
                                            <p:txEl>
                                              <p:pRg st="1" end="1"/>
                                            </p:txEl>
                                          </p:spTgt>
                                        </p:tgtEl>
                                        <p:attrNameLst>
                                          <p:attrName>style.visibility</p:attrName>
                                        </p:attrNameLst>
                                      </p:cBhvr>
                                      <p:to>
                                        <p:strVal val="visible"/>
                                      </p:to>
                                    </p:set>
                                    <p:animEffect transition="in" filter="box(out)">
                                      <p:cBhvr>
                                        <p:cTn id="12" dur="500"/>
                                        <p:tgtEl>
                                          <p:spTgt spid="12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288">
                                            <p:txEl>
                                              <p:pRg st="2" end="2"/>
                                            </p:txEl>
                                          </p:spTgt>
                                        </p:tgtEl>
                                        <p:attrNameLst>
                                          <p:attrName>style.visibility</p:attrName>
                                        </p:attrNameLst>
                                      </p:cBhvr>
                                      <p:to>
                                        <p:strVal val="visible"/>
                                      </p:to>
                                    </p:set>
                                    <p:animEffect transition="in" filter="box(out)">
                                      <p:cBhvr>
                                        <p:cTn id="17" dur="500"/>
                                        <p:tgtEl>
                                          <p:spTgt spid="122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2C068E-1697-4A0B-9DBC-FFDBF6C5B32B}" type="slidenum">
              <a:rPr lang="en-US">
                <a:solidFill>
                  <a:srgbClr val="000000"/>
                </a:solidFill>
              </a:rPr>
              <a:pPr/>
              <a:t>12</a:t>
            </a:fld>
            <a:endParaRPr lang="en-US">
              <a:solidFill>
                <a:srgbClr val="000000"/>
              </a:solidFill>
            </a:endParaRPr>
          </a:p>
        </p:txBody>
      </p:sp>
      <p:sp>
        <p:nvSpPr>
          <p:cNvPr id="139266" name="Rectangle 2"/>
          <p:cNvSpPr>
            <a:spLocks noGrp="1" noChangeArrowheads="1"/>
          </p:cNvSpPr>
          <p:nvPr>
            <p:ph type="title"/>
          </p:nvPr>
        </p:nvSpPr>
        <p:spPr>
          <a:xfrm>
            <a:off x="381000" y="304800"/>
            <a:ext cx="8226425" cy="731838"/>
          </a:xfrm>
        </p:spPr>
        <p:txBody>
          <a:bodyPr/>
          <a:lstStyle/>
          <a:p>
            <a:r>
              <a:rPr lang="en-US"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Isotopes</a:t>
            </a:r>
          </a:p>
        </p:txBody>
      </p:sp>
      <p:sp>
        <p:nvSpPr>
          <p:cNvPr id="139268" name="Rectangle 4"/>
          <p:cNvSpPr>
            <a:spLocks noGrp="1" noChangeArrowheads="1"/>
          </p:cNvSpPr>
          <p:nvPr>
            <p:ph type="body" idx="1"/>
          </p:nvPr>
        </p:nvSpPr>
        <p:spPr>
          <a:xfrm>
            <a:off x="609600" y="1066800"/>
            <a:ext cx="8534400" cy="2769989"/>
          </a:xfrm>
          <a:noFill/>
          <a:ln/>
        </p:spPr>
        <p:txBody>
          <a:bodyPr>
            <a:spAutoFit/>
          </a:bodyPr>
          <a:lstStyle/>
          <a:p>
            <a:pPr>
              <a:spcBef>
                <a:spcPts val="1200"/>
              </a:spcBef>
            </a:pPr>
            <a:r>
              <a:rPr lang="en-US" dirty="0">
                <a:latin typeface="Tahoma" pitchFamily="34" charset="0"/>
                <a:ea typeface="Tahoma" pitchFamily="34" charset="0"/>
                <a:cs typeface="Tahoma" pitchFamily="34" charset="0"/>
              </a:rPr>
              <a:t>Different forms of the same element.</a:t>
            </a:r>
          </a:p>
          <a:p>
            <a:pPr>
              <a:spcBef>
                <a:spcPts val="1200"/>
              </a:spcBef>
            </a:pPr>
            <a:r>
              <a:rPr lang="en-US" dirty="0">
                <a:latin typeface="Tahoma" pitchFamily="34" charset="0"/>
                <a:ea typeface="Tahoma" pitchFamily="34" charset="0"/>
                <a:cs typeface="Tahoma" pitchFamily="34" charset="0"/>
              </a:rPr>
              <a:t>Have the </a:t>
            </a:r>
            <a:r>
              <a:rPr lang="en-US" b="1" dirty="0">
                <a:solidFill>
                  <a:srgbClr val="FF0000"/>
                </a:solidFill>
                <a:latin typeface="Tahoma" pitchFamily="34" charset="0"/>
                <a:ea typeface="Tahoma" pitchFamily="34" charset="0"/>
                <a:cs typeface="Tahoma" pitchFamily="34" charset="0"/>
              </a:rPr>
              <a:t>same number of protons</a:t>
            </a:r>
            <a:r>
              <a:rPr lang="en-US" dirty="0">
                <a:latin typeface="Tahoma" pitchFamily="34" charset="0"/>
                <a:ea typeface="Tahoma" pitchFamily="34" charset="0"/>
                <a:cs typeface="Tahoma" pitchFamily="34" charset="0"/>
              </a:rPr>
              <a:t>, but </a:t>
            </a:r>
            <a:r>
              <a:rPr lang="en-US" b="1" dirty="0">
                <a:solidFill>
                  <a:srgbClr val="0070C0"/>
                </a:solidFill>
                <a:latin typeface="Tahoma" pitchFamily="34" charset="0"/>
                <a:ea typeface="Tahoma" pitchFamily="34" charset="0"/>
                <a:cs typeface="Tahoma" pitchFamily="34" charset="0"/>
              </a:rPr>
              <a:t>different number of neutrons.</a:t>
            </a:r>
          </a:p>
          <a:p>
            <a:pPr>
              <a:spcBef>
                <a:spcPts val="1200"/>
              </a:spcBef>
            </a:pPr>
            <a:r>
              <a:rPr lang="en-US" dirty="0">
                <a:latin typeface="Tahoma" pitchFamily="34" charset="0"/>
                <a:ea typeface="Tahoma" pitchFamily="34" charset="0"/>
                <a:cs typeface="Tahoma" pitchFamily="34" charset="0"/>
              </a:rPr>
              <a:t>May be </a:t>
            </a:r>
            <a:r>
              <a:rPr lang="en-US" dirty="0">
                <a:solidFill>
                  <a:srgbClr val="FF3300"/>
                </a:solidFill>
                <a:latin typeface="Tahoma" pitchFamily="34" charset="0"/>
                <a:ea typeface="Tahoma" pitchFamily="34" charset="0"/>
                <a:cs typeface="Tahoma" pitchFamily="34" charset="0"/>
              </a:rPr>
              <a:t>radioactive,</a:t>
            </a:r>
            <a:r>
              <a:rPr lang="en-US" dirty="0">
                <a:latin typeface="Tahoma" pitchFamily="34" charset="0"/>
                <a:ea typeface="Tahoma" pitchFamily="34" charset="0"/>
                <a:cs typeface="Tahoma" pitchFamily="34" charset="0"/>
              </a:rPr>
              <a:t> spontaneously giving off particles and energy.</a:t>
            </a:r>
          </a:p>
          <a:p>
            <a:pPr>
              <a:spcBef>
                <a:spcPts val="1200"/>
              </a:spcBef>
            </a:pPr>
            <a:r>
              <a:rPr lang="en-US" dirty="0">
                <a:latin typeface="Tahoma" pitchFamily="34" charset="0"/>
                <a:ea typeface="Tahoma" pitchFamily="34" charset="0"/>
                <a:cs typeface="Tahoma" pitchFamily="34" charset="0"/>
              </a:rPr>
              <a:t>May be used to </a:t>
            </a:r>
            <a:r>
              <a:rPr lang="en-US" dirty="0">
                <a:solidFill>
                  <a:schemeClr val="hlink"/>
                </a:solidFill>
                <a:latin typeface="Tahoma" pitchFamily="34" charset="0"/>
                <a:ea typeface="Tahoma" pitchFamily="34" charset="0"/>
                <a:cs typeface="Tahoma" pitchFamily="34" charset="0"/>
              </a:rPr>
              <a:t>date fossils </a:t>
            </a:r>
            <a:r>
              <a:rPr lang="en-US" dirty="0">
                <a:latin typeface="Tahoma" pitchFamily="34" charset="0"/>
                <a:ea typeface="Tahoma" pitchFamily="34" charset="0"/>
                <a:cs typeface="Tahoma" pitchFamily="34" charset="0"/>
              </a:rPr>
              <a:t>or as </a:t>
            </a:r>
            <a:r>
              <a:rPr lang="en-US" dirty="0">
                <a:solidFill>
                  <a:schemeClr val="hlink"/>
                </a:solidFill>
                <a:latin typeface="Tahoma" pitchFamily="34" charset="0"/>
                <a:ea typeface="Tahoma" pitchFamily="34" charset="0"/>
                <a:cs typeface="Tahoma" pitchFamily="34" charset="0"/>
              </a:rPr>
              <a:t>medical tracers.</a:t>
            </a:r>
          </a:p>
        </p:txBody>
      </p:sp>
      <p:pic>
        <p:nvPicPr>
          <p:cNvPr id="5" name="Picture 0" descr="carbon isotopes"/>
          <p:cNvPicPr>
            <a:picLocks noChangeAspect="1" noChangeArrowheads="1"/>
          </p:cNvPicPr>
          <p:nvPr/>
        </p:nvPicPr>
        <p:blipFill>
          <a:blip r:embed="rId3" cstate="print"/>
          <a:srcRect/>
          <a:stretch>
            <a:fillRect/>
          </a:stretch>
        </p:blipFill>
        <p:spPr bwMode="auto">
          <a:xfrm>
            <a:off x="1219200" y="3810000"/>
            <a:ext cx="7088503" cy="2911475"/>
          </a:xfrm>
          <a:prstGeom prst="rect">
            <a:avLst/>
          </a:prstGeom>
          <a:noFill/>
          <a:ln w="9525">
            <a:noFill/>
            <a:miter lim="800000"/>
            <a:headEnd/>
            <a:tailEnd/>
          </a:ln>
        </p:spPr>
      </p:pic>
    </p:spTree>
    <p:extLst>
      <p:ext uri="{BB962C8B-B14F-4D97-AF65-F5344CB8AC3E}">
        <p14:creationId xmlns:p14="http://schemas.microsoft.com/office/powerpoint/2010/main" val="324624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9268">
                                            <p:txEl>
                                              <p:pRg st="0" end="0"/>
                                            </p:txEl>
                                          </p:spTgt>
                                        </p:tgtEl>
                                        <p:attrNameLst>
                                          <p:attrName>style.visibility</p:attrName>
                                        </p:attrNameLst>
                                      </p:cBhvr>
                                      <p:to>
                                        <p:strVal val="visible"/>
                                      </p:to>
                                    </p:set>
                                    <p:animEffect transition="in" filter="box(out)">
                                      <p:cBhvr>
                                        <p:cTn id="7" dur="500"/>
                                        <p:tgtEl>
                                          <p:spTgt spid="139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9268">
                                            <p:txEl>
                                              <p:pRg st="1" end="1"/>
                                            </p:txEl>
                                          </p:spTgt>
                                        </p:tgtEl>
                                        <p:attrNameLst>
                                          <p:attrName>style.visibility</p:attrName>
                                        </p:attrNameLst>
                                      </p:cBhvr>
                                      <p:to>
                                        <p:strVal val="visible"/>
                                      </p:to>
                                    </p:set>
                                    <p:animEffect transition="in" filter="box(out)">
                                      <p:cBhvr>
                                        <p:cTn id="12" dur="500"/>
                                        <p:tgtEl>
                                          <p:spTgt spid="139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9268">
                                            <p:txEl>
                                              <p:pRg st="2" end="2"/>
                                            </p:txEl>
                                          </p:spTgt>
                                        </p:tgtEl>
                                        <p:attrNameLst>
                                          <p:attrName>style.visibility</p:attrName>
                                        </p:attrNameLst>
                                      </p:cBhvr>
                                      <p:to>
                                        <p:strVal val="visible"/>
                                      </p:to>
                                    </p:set>
                                    <p:animEffect transition="in" filter="box(out)">
                                      <p:cBhvr>
                                        <p:cTn id="17" dur="500"/>
                                        <p:tgtEl>
                                          <p:spTgt spid="139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9268">
                                            <p:txEl>
                                              <p:pRg st="3" end="3"/>
                                            </p:txEl>
                                          </p:spTgt>
                                        </p:tgtEl>
                                        <p:attrNameLst>
                                          <p:attrName>style.visibility</p:attrName>
                                        </p:attrNameLst>
                                      </p:cBhvr>
                                      <p:to>
                                        <p:strVal val="visible"/>
                                      </p:to>
                                    </p:set>
                                    <p:animEffect transition="in" filter="box(out)">
                                      <p:cBhvr>
                                        <p:cTn id="22" dur="500"/>
                                        <p:tgtEl>
                                          <p:spTgt spid="139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ovalent bond water"/>
          <p:cNvPicPr>
            <a:picLocks noChangeAspect="1" noChangeArrowheads="1"/>
          </p:cNvPicPr>
          <p:nvPr/>
        </p:nvPicPr>
        <p:blipFill>
          <a:blip r:embed="rId3" cstate="print"/>
          <a:srcRect/>
          <a:stretch>
            <a:fillRect/>
          </a:stretch>
        </p:blipFill>
        <p:spPr bwMode="auto">
          <a:xfrm>
            <a:off x="4114800" y="3048000"/>
            <a:ext cx="4048125" cy="3333750"/>
          </a:xfrm>
          <a:prstGeom prst="rect">
            <a:avLst/>
          </a:prstGeom>
          <a:noFill/>
          <a:ln w="9525">
            <a:noFill/>
            <a:miter lim="800000"/>
            <a:headEnd/>
            <a:tailEnd/>
          </a:ln>
        </p:spPr>
      </p:pic>
      <p:sp>
        <p:nvSpPr>
          <p:cNvPr id="24579" name="Rectangle 1"/>
          <p:cNvSpPr>
            <a:spLocks noGrp="1" noChangeArrowheads="1"/>
          </p:cNvSpPr>
          <p:nvPr>
            <p:ph type="title"/>
          </p:nvPr>
        </p:nvSpPr>
        <p:spPr>
          <a:xfrm>
            <a:off x="455613" y="274638"/>
            <a:ext cx="8226425" cy="639762"/>
          </a:xfrm>
        </p:spPr>
        <p:txBody>
          <a:bodyPr/>
          <a:lstStyle/>
          <a:p>
            <a:pPr eaLnBrk="1" hangingPunct="1"/>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Chemical Bonds: </a:t>
            </a:r>
            <a:r>
              <a:rPr lang="en-US" b="1" u="sng"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Covalent</a:t>
            </a:r>
          </a:p>
        </p:txBody>
      </p:sp>
      <p:sp>
        <p:nvSpPr>
          <p:cNvPr id="24580" name="Rectangle 0"/>
          <p:cNvSpPr>
            <a:spLocks noGrp="1" noChangeArrowheads="1"/>
          </p:cNvSpPr>
          <p:nvPr>
            <p:ph type="body" idx="1"/>
          </p:nvPr>
        </p:nvSpPr>
        <p:spPr>
          <a:xfrm>
            <a:off x="533400" y="1143000"/>
            <a:ext cx="8150352" cy="4876800"/>
          </a:xfrm>
        </p:spPr>
        <p:txBody>
          <a:bodyPr>
            <a:normAutofit/>
          </a:bodyPr>
          <a:lstStyle/>
          <a:p>
            <a:pPr eaLnBrk="1" hangingPunct="1">
              <a:spcBef>
                <a:spcPts val="1800"/>
              </a:spcBef>
            </a:pPr>
            <a:r>
              <a:rPr lang="en-US" sz="2800" dirty="0">
                <a:latin typeface="Tahoma" pitchFamily="34" charset="0"/>
                <a:ea typeface="Tahoma" pitchFamily="34" charset="0"/>
                <a:cs typeface="Tahoma" pitchFamily="34" charset="0"/>
              </a:rPr>
              <a:t>Formed when two atoms </a:t>
            </a:r>
            <a:r>
              <a:rPr lang="en-US" sz="2800" b="1" dirty="0">
                <a:solidFill>
                  <a:srgbClr val="FF0000"/>
                </a:solidFill>
                <a:latin typeface="Tahoma" pitchFamily="34" charset="0"/>
                <a:ea typeface="Tahoma" pitchFamily="34" charset="0"/>
                <a:cs typeface="Tahoma" pitchFamily="34" charset="0"/>
              </a:rPr>
              <a:t>share</a:t>
            </a:r>
            <a:r>
              <a:rPr lang="en-US" sz="2800" dirty="0">
                <a:solidFill>
                  <a:srgbClr val="FF0000"/>
                </a:solidFill>
                <a:latin typeface="Tahoma" pitchFamily="34" charset="0"/>
                <a:ea typeface="Tahoma" pitchFamily="34" charset="0"/>
                <a:cs typeface="Tahoma" pitchFamily="34" charset="0"/>
              </a:rPr>
              <a:t> one or more pairs of electrons.</a:t>
            </a:r>
          </a:p>
          <a:p>
            <a:pPr eaLnBrk="1" hangingPunct="1">
              <a:spcBef>
                <a:spcPts val="1800"/>
              </a:spcBef>
            </a:pPr>
            <a:r>
              <a:rPr lang="en-US" sz="2800" dirty="0">
                <a:latin typeface="Tahoma" pitchFamily="34" charset="0"/>
                <a:ea typeface="Tahoma" pitchFamily="34" charset="0"/>
                <a:cs typeface="Tahoma" pitchFamily="34" charset="0"/>
              </a:rPr>
              <a:t>Often the </a:t>
            </a:r>
            <a:r>
              <a:rPr lang="en-US" sz="2800" b="1" u="sng" dirty="0">
                <a:solidFill>
                  <a:srgbClr val="FF0000"/>
                </a:solidFill>
                <a:latin typeface="Tahoma" pitchFamily="34" charset="0"/>
                <a:ea typeface="Tahoma" pitchFamily="34" charset="0"/>
                <a:cs typeface="Tahoma" pitchFamily="34" charset="0"/>
              </a:rPr>
              <a:t>Strongest</a:t>
            </a:r>
            <a:r>
              <a:rPr lang="en-US" sz="2800" dirty="0">
                <a:solidFill>
                  <a:srgbClr val="AF2D2D"/>
                </a:solidFill>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type of chemical bond.</a:t>
            </a:r>
          </a:p>
          <a:p>
            <a:pPr eaLnBrk="1" hangingPunct="1">
              <a:spcBef>
                <a:spcPts val="1800"/>
              </a:spcBef>
            </a:pPr>
            <a:r>
              <a:rPr lang="en-US" sz="2800" dirty="0">
                <a:latin typeface="Tahoma" pitchFamily="34" charset="0"/>
                <a:ea typeface="Tahoma" pitchFamily="34" charset="0"/>
                <a:cs typeface="Tahoma" pitchFamily="34" charset="0"/>
              </a:rPr>
              <a:t>Types:</a:t>
            </a:r>
          </a:p>
          <a:p>
            <a:pPr lvl="1"/>
            <a:r>
              <a:rPr lang="en-US" sz="2800" b="1" dirty="0">
                <a:solidFill>
                  <a:srgbClr val="0000FF"/>
                </a:solidFill>
                <a:latin typeface="Tahoma" pitchFamily="34" charset="0"/>
                <a:ea typeface="Tahoma" pitchFamily="34" charset="0"/>
                <a:cs typeface="Tahoma" pitchFamily="34" charset="0"/>
              </a:rPr>
              <a:t>Non-Polar</a:t>
            </a:r>
          </a:p>
          <a:p>
            <a:pPr lvl="1"/>
            <a:r>
              <a:rPr lang="en-US" sz="2800" b="1" dirty="0">
                <a:solidFill>
                  <a:srgbClr val="0000FF"/>
                </a:solidFill>
                <a:latin typeface="Tahoma" pitchFamily="34" charset="0"/>
                <a:ea typeface="Tahoma" pitchFamily="34" charset="0"/>
                <a:cs typeface="Tahoma" pitchFamily="34" charset="0"/>
              </a:rPr>
              <a:t>Polar</a:t>
            </a:r>
          </a:p>
        </p:txBody>
      </p:sp>
    </p:spTree>
    <p:extLst>
      <p:ext uri="{BB962C8B-B14F-4D97-AF65-F5344CB8AC3E}">
        <p14:creationId xmlns:p14="http://schemas.microsoft.com/office/powerpoint/2010/main" val="349242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fade">
                                      <p:cBhvr>
                                        <p:cTn id="7" dur="500"/>
                                        <p:tgtEl>
                                          <p:spTgt spid="24580">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45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580">
                                            <p:txEl>
                                              <p:pRg st="1" end="1"/>
                                            </p:txEl>
                                          </p:spTgt>
                                        </p:tgtEl>
                                        <p:attrNameLst>
                                          <p:attrName>style.visibility</p:attrName>
                                        </p:attrNameLst>
                                      </p:cBhvr>
                                      <p:to>
                                        <p:strVal val="visible"/>
                                      </p:to>
                                    </p:set>
                                    <p:animEffect transition="in" filter="fade">
                                      <p:cBhvr>
                                        <p:cTn id="15" dur="500"/>
                                        <p:tgtEl>
                                          <p:spTgt spid="2458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580">
                                            <p:txEl>
                                              <p:pRg st="2" end="2"/>
                                            </p:txEl>
                                          </p:spTgt>
                                        </p:tgtEl>
                                        <p:attrNameLst>
                                          <p:attrName>style.visibility</p:attrName>
                                        </p:attrNameLst>
                                      </p:cBhvr>
                                      <p:to>
                                        <p:strVal val="visible"/>
                                      </p:to>
                                    </p:set>
                                    <p:animEffect transition="in" filter="fade">
                                      <p:cBhvr>
                                        <p:cTn id="20" dur="500"/>
                                        <p:tgtEl>
                                          <p:spTgt spid="2458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580">
                                            <p:txEl>
                                              <p:pRg st="3" end="3"/>
                                            </p:txEl>
                                          </p:spTgt>
                                        </p:tgtEl>
                                        <p:attrNameLst>
                                          <p:attrName>style.visibility</p:attrName>
                                        </p:attrNameLst>
                                      </p:cBhvr>
                                      <p:to>
                                        <p:strVal val="visible"/>
                                      </p:to>
                                    </p:set>
                                    <p:animEffect transition="in" filter="fade">
                                      <p:cBhvr>
                                        <p:cTn id="25" dur="500"/>
                                        <p:tgtEl>
                                          <p:spTgt spid="2458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580">
                                            <p:txEl>
                                              <p:pRg st="4" end="4"/>
                                            </p:txEl>
                                          </p:spTgt>
                                        </p:tgtEl>
                                        <p:attrNameLst>
                                          <p:attrName>style.visibility</p:attrName>
                                        </p:attrNameLst>
                                      </p:cBhvr>
                                      <p:to>
                                        <p:strVal val="visible"/>
                                      </p:to>
                                    </p:set>
                                    <p:animEffect transition="in" filter="fade">
                                      <p:cBhvr>
                                        <p:cTn id="30" dur="500"/>
                                        <p:tgtEl>
                                          <p:spTgt spid="245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p:txBody>
          <a:bodyPr/>
          <a:lstStyle/>
          <a:p>
            <a:pPr>
              <a:defRPr/>
            </a:pPr>
            <a:fld id="{301D0526-EBC8-4C21-BE77-767C0F0BEC32}" type="slidenum">
              <a:rPr lang="en-US" smtClean="0">
                <a:solidFill>
                  <a:srgbClr val="000000"/>
                </a:solidFill>
              </a:rPr>
              <a:pPr>
                <a:defRPr/>
              </a:pPr>
              <a:t>14</a:t>
            </a:fld>
            <a:endParaRPr lang="en-US">
              <a:solidFill>
                <a:srgbClr val="000000"/>
              </a:solidFill>
            </a:endParaRPr>
          </a:p>
        </p:txBody>
      </p:sp>
      <p:sp>
        <p:nvSpPr>
          <p:cNvPr id="30723" name="Rectangle 2"/>
          <p:cNvSpPr>
            <a:spLocks noGrp="1" noChangeArrowheads="1"/>
          </p:cNvSpPr>
          <p:nvPr>
            <p:ph type="title"/>
          </p:nvPr>
        </p:nvSpPr>
        <p:spPr>
          <a:xfrm>
            <a:off x="455613" y="274638"/>
            <a:ext cx="8226425" cy="715962"/>
          </a:xfrm>
        </p:spPr>
        <p:txBody>
          <a:bodyPr>
            <a:normAutofit/>
          </a:bodyPr>
          <a:lstStyle/>
          <a:p>
            <a:r>
              <a:rPr lang="en-US"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Non-Polar</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Covalent Bonds</a:t>
            </a:r>
          </a:p>
        </p:txBody>
      </p:sp>
      <p:sp>
        <p:nvSpPr>
          <p:cNvPr id="30724" name="Rectangle 3"/>
          <p:cNvSpPr>
            <a:spLocks noGrp="1" noChangeArrowheads="1"/>
          </p:cNvSpPr>
          <p:nvPr>
            <p:ph type="body" idx="1"/>
          </p:nvPr>
        </p:nvSpPr>
        <p:spPr>
          <a:xfrm>
            <a:off x="457200" y="1219200"/>
            <a:ext cx="8226425" cy="4525963"/>
          </a:xfrm>
        </p:spPr>
        <p:txBody>
          <a:bodyPr>
            <a:normAutofit/>
          </a:bodyPr>
          <a:lstStyle/>
          <a:p>
            <a:pPr>
              <a:lnSpc>
                <a:spcPct val="90000"/>
              </a:lnSpc>
              <a:spcBef>
                <a:spcPct val="25000"/>
              </a:spcBef>
            </a:pPr>
            <a:r>
              <a:rPr lang="en-US" sz="2800" dirty="0">
                <a:latin typeface="Tahoma" pitchFamily="34" charset="0"/>
                <a:ea typeface="Tahoma" pitchFamily="34" charset="0"/>
                <a:cs typeface="Tahoma" pitchFamily="34" charset="0"/>
              </a:rPr>
              <a:t>In</a:t>
            </a:r>
            <a:r>
              <a:rPr lang="en-US" sz="2800" b="1" dirty="0">
                <a:latin typeface="Tahoma" pitchFamily="34" charset="0"/>
                <a:ea typeface="Tahoma" pitchFamily="34" charset="0"/>
                <a:cs typeface="Tahoma" pitchFamily="34" charset="0"/>
              </a:rPr>
              <a:t> </a:t>
            </a:r>
            <a:r>
              <a:rPr lang="en-US" sz="2800" b="1" dirty="0">
                <a:solidFill>
                  <a:srgbClr val="0070C0"/>
                </a:solidFill>
                <a:latin typeface="Tahoma" pitchFamily="34" charset="0"/>
                <a:ea typeface="Tahoma" pitchFamily="34" charset="0"/>
                <a:cs typeface="Tahoma" pitchFamily="34" charset="0"/>
              </a:rPr>
              <a:t>non-polar covalent bonds</a:t>
            </a:r>
            <a:r>
              <a:rPr lang="en-US" sz="2800" dirty="0">
                <a:latin typeface="Tahoma" pitchFamily="34" charset="0"/>
                <a:ea typeface="Tahoma" pitchFamily="34" charset="0"/>
                <a:cs typeface="Tahoma" pitchFamily="34" charset="0"/>
              </a:rPr>
              <a:t>, sharing of electrons is </a:t>
            </a:r>
            <a:r>
              <a:rPr lang="en-US" sz="2800" b="1" u="sng" dirty="0">
                <a:solidFill>
                  <a:srgbClr val="FF3300"/>
                </a:solidFill>
                <a:latin typeface="Tahoma" pitchFamily="34" charset="0"/>
                <a:ea typeface="Tahoma" pitchFamily="34" charset="0"/>
                <a:cs typeface="Tahoma" pitchFamily="34" charset="0"/>
              </a:rPr>
              <a:t>equal</a:t>
            </a:r>
            <a:r>
              <a:rPr lang="en-US" sz="2800" dirty="0">
                <a:latin typeface="Tahoma" pitchFamily="34" charset="0"/>
                <a:ea typeface="Tahoma" pitchFamily="34" charset="0"/>
                <a:cs typeface="Tahoma" pitchFamily="34" charset="0"/>
              </a:rPr>
              <a:t>, i.e. the electrons are not attracted to either atom to a greater degree. </a:t>
            </a:r>
          </a:p>
        </p:txBody>
      </p:sp>
      <p:pic>
        <p:nvPicPr>
          <p:cNvPr id="1026" name="Picture 2">
            <a:extLst>
              <a:ext uri="{FF2B5EF4-FFF2-40B4-BE49-F238E27FC236}">
                <a16:creationId xmlns:a16="http://schemas.microsoft.com/office/drawing/2014/main" id="{7D892EA9-FF86-789A-B4BB-F52F12483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315" y="2843212"/>
            <a:ext cx="5103020" cy="340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800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fade">
                                      <p:cBhvr>
                                        <p:cTn id="7" dur="500"/>
                                        <p:tgtEl>
                                          <p:spTgt spid="307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p:txBody>
          <a:bodyPr/>
          <a:lstStyle/>
          <a:p>
            <a:pPr>
              <a:defRPr/>
            </a:pPr>
            <a:fld id="{E1A4EC14-A86F-461B-997C-D20604A7E289}" type="slidenum">
              <a:rPr lang="en-US" smtClean="0">
                <a:solidFill>
                  <a:srgbClr val="000000"/>
                </a:solidFill>
              </a:rPr>
              <a:pPr>
                <a:defRPr/>
              </a:pPr>
              <a:t>15</a:t>
            </a:fld>
            <a:endParaRPr lang="en-US">
              <a:solidFill>
                <a:srgbClr val="000000"/>
              </a:solidFill>
            </a:endParaRPr>
          </a:p>
        </p:txBody>
      </p:sp>
      <p:sp>
        <p:nvSpPr>
          <p:cNvPr id="31747" name="Rectangle 2"/>
          <p:cNvSpPr>
            <a:spLocks noGrp="1" noChangeArrowheads="1"/>
          </p:cNvSpPr>
          <p:nvPr>
            <p:ph type="title"/>
          </p:nvPr>
        </p:nvSpPr>
        <p:spPr>
          <a:xfrm>
            <a:off x="457200" y="228600"/>
            <a:ext cx="8226425" cy="715962"/>
          </a:xfrm>
        </p:spPr>
        <p:txBody>
          <a:bodyPr>
            <a:normAutofit/>
          </a:bodyPr>
          <a:lstStyle/>
          <a:p>
            <a:r>
              <a:rPr lang="en-US"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Polar</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Covalent Bonds</a:t>
            </a:r>
          </a:p>
        </p:txBody>
      </p:sp>
      <p:sp>
        <p:nvSpPr>
          <p:cNvPr id="31748" name="Rectangle 3"/>
          <p:cNvSpPr>
            <a:spLocks noGrp="1" noChangeArrowheads="1"/>
          </p:cNvSpPr>
          <p:nvPr>
            <p:ph type="body" idx="1"/>
          </p:nvPr>
        </p:nvSpPr>
        <p:spPr>
          <a:xfrm>
            <a:off x="457200" y="990600"/>
            <a:ext cx="8156448" cy="5029200"/>
          </a:xfrm>
        </p:spPr>
        <p:txBody>
          <a:bodyPr>
            <a:noAutofit/>
          </a:bodyPr>
          <a:lstStyle/>
          <a:p>
            <a:pPr marL="609600" lvl="0" indent="-609600">
              <a:spcBef>
                <a:spcPct val="15000"/>
              </a:spcBef>
              <a:buClr>
                <a:srgbClr val="000000"/>
              </a:buClr>
            </a:pPr>
            <a:r>
              <a:rPr lang="en-US" sz="2200" dirty="0">
                <a:solidFill>
                  <a:srgbClr val="000000"/>
                </a:solidFill>
                <a:latin typeface="Tahoma" pitchFamily="34" charset="0"/>
                <a:ea typeface="Tahoma" pitchFamily="34" charset="0"/>
                <a:cs typeface="Tahoma" pitchFamily="34" charset="0"/>
              </a:rPr>
              <a:t>With </a:t>
            </a:r>
            <a:r>
              <a:rPr lang="en-US" sz="2200" b="1" dirty="0">
                <a:solidFill>
                  <a:srgbClr val="0070C0"/>
                </a:solidFill>
                <a:latin typeface="Tahoma" pitchFamily="34" charset="0"/>
                <a:ea typeface="Tahoma" pitchFamily="34" charset="0"/>
                <a:cs typeface="Tahoma" pitchFamily="34" charset="0"/>
              </a:rPr>
              <a:t>polar covalent bonds</a:t>
            </a:r>
            <a:r>
              <a:rPr lang="en-US" sz="2200" dirty="0">
                <a:solidFill>
                  <a:srgbClr val="000000"/>
                </a:solidFill>
                <a:latin typeface="Tahoma" pitchFamily="34" charset="0"/>
                <a:ea typeface="Tahoma" pitchFamily="34" charset="0"/>
                <a:cs typeface="Tahoma" pitchFamily="34" charset="0"/>
              </a:rPr>
              <a:t>, the sharing of electrons is </a:t>
            </a:r>
            <a:r>
              <a:rPr lang="en-US" sz="2200" b="1" u="sng" dirty="0">
                <a:solidFill>
                  <a:srgbClr val="FF3300"/>
                </a:solidFill>
                <a:latin typeface="Tahoma" pitchFamily="34" charset="0"/>
                <a:ea typeface="Tahoma" pitchFamily="34" charset="0"/>
                <a:cs typeface="Tahoma" pitchFamily="34" charset="0"/>
              </a:rPr>
              <a:t>unequal</a:t>
            </a:r>
            <a:r>
              <a:rPr lang="en-US" sz="2200" dirty="0">
                <a:solidFill>
                  <a:srgbClr val="000000"/>
                </a:solidFill>
                <a:latin typeface="Tahoma" pitchFamily="34" charset="0"/>
                <a:ea typeface="Tahoma" pitchFamily="34" charset="0"/>
                <a:cs typeface="Tahoma" pitchFamily="34" charset="0"/>
              </a:rPr>
              <a:t> i.e. electrons involved in the bond are slightly more attracted to one atom of the bond than to the other.</a:t>
            </a:r>
            <a:endParaRPr lang="en-US" sz="2200" dirty="0">
              <a:solidFill>
                <a:srgbClr val="FF0000"/>
              </a:solidFill>
              <a:latin typeface="Tahoma" pitchFamily="34" charset="0"/>
              <a:ea typeface="Tahoma" pitchFamily="34" charset="0"/>
              <a:cs typeface="Tahoma" pitchFamily="34" charset="0"/>
            </a:endParaRPr>
          </a:p>
          <a:p>
            <a:pPr>
              <a:lnSpc>
                <a:spcPct val="90000"/>
              </a:lnSpc>
              <a:spcBef>
                <a:spcPct val="50000"/>
              </a:spcBef>
            </a:pPr>
            <a:r>
              <a:rPr lang="en-US" sz="2200" b="1" dirty="0">
                <a:solidFill>
                  <a:srgbClr val="FF0000"/>
                </a:solidFill>
                <a:latin typeface="Tahoma" pitchFamily="34" charset="0"/>
                <a:ea typeface="Tahoma" pitchFamily="34" charset="0"/>
                <a:cs typeface="Tahoma" pitchFamily="34" charset="0"/>
              </a:rPr>
              <a:t>Example:</a:t>
            </a:r>
          </a:p>
          <a:p>
            <a:pPr lvl="1">
              <a:lnSpc>
                <a:spcPct val="90000"/>
              </a:lnSpc>
              <a:spcBef>
                <a:spcPct val="50000"/>
              </a:spcBef>
            </a:pPr>
            <a:r>
              <a:rPr lang="en-US" sz="2200" b="1" dirty="0">
                <a:solidFill>
                  <a:srgbClr val="0070C0"/>
                </a:solidFill>
                <a:latin typeface="Tahoma" pitchFamily="34" charset="0"/>
                <a:ea typeface="Tahoma" pitchFamily="34" charset="0"/>
                <a:cs typeface="Tahoma" pitchFamily="34" charset="0"/>
              </a:rPr>
              <a:t>Water</a:t>
            </a:r>
            <a:r>
              <a:rPr lang="en-US" sz="2200" dirty="0">
                <a:latin typeface="Tahoma" pitchFamily="34" charset="0"/>
                <a:ea typeface="Tahoma" pitchFamily="34" charset="0"/>
                <a:cs typeface="Tahoma" pitchFamily="34" charset="0"/>
              </a:rPr>
              <a:t> (H</a:t>
            </a:r>
            <a:r>
              <a:rPr lang="en-US" sz="2200" baseline="-25000" dirty="0">
                <a:latin typeface="Tahoma" pitchFamily="34" charset="0"/>
                <a:ea typeface="Tahoma" pitchFamily="34" charset="0"/>
                <a:cs typeface="Tahoma" pitchFamily="34" charset="0"/>
              </a:rPr>
              <a:t>2</a:t>
            </a:r>
            <a:r>
              <a:rPr lang="en-US" sz="2200" dirty="0">
                <a:latin typeface="Tahoma" pitchFamily="34" charset="0"/>
                <a:ea typeface="Tahoma" pitchFamily="34" charset="0"/>
                <a:cs typeface="Tahoma" pitchFamily="34" charset="0"/>
              </a:rPr>
              <a:t>O) is a polar molecule.</a:t>
            </a:r>
          </a:p>
          <a:p>
            <a:pPr lvl="1">
              <a:lnSpc>
                <a:spcPct val="90000"/>
              </a:lnSpc>
              <a:spcBef>
                <a:spcPct val="50000"/>
              </a:spcBef>
            </a:pPr>
            <a:r>
              <a:rPr lang="en-US" sz="2200" dirty="0">
                <a:latin typeface="Tahoma" pitchFamily="34" charset="0"/>
                <a:ea typeface="Tahoma" pitchFamily="34" charset="0"/>
                <a:cs typeface="Tahoma" pitchFamily="34" charset="0"/>
              </a:rPr>
              <a:t>Electrons spend more time with Oxygen than Hydrogens.</a:t>
            </a:r>
          </a:p>
          <a:p>
            <a:pPr lvl="1">
              <a:lnSpc>
                <a:spcPct val="90000"/>
              </a:lnSpc>
              <a:spcBef>
                <a:spcPct val="50000"/>
              </a:spcBef>
            </a:pPr>
            <a:r>
              <a:rPr lang="en-US" sz="2200" b="1" dirty="0">
                <a:solidFill>
                  <a:srgbClr val="0070C0"/>
                </a:solidFill>
                <a:latin typeface="Tahoma" pitchFamily="34" charset="0"/>
                <a:ea typeface="Tahoma" pitchFamily="34" charset="0"/>
                <a:cs typeface="Tahoma" pitchFamily="34" charset="0"/>
              </a:rPr>
              <a:t>Hydrogens</a:t>
            </a:r>
            <a:r>
              <a:rPr lang="en-US" sz="2200" dirty="0">
                <a:latin typeface="Tahoma" pitchFamily="34" charset="0"/>
                <a:ea typeface="Tahoma" pitchFamily="34" charset="0"/>
                <a:cs typeface="Tahoma" pitchFamily="34" charset="0"/>
              </a:rPr>
              <a:t> become slightly </a:t>
            </a:r>
            <a:r>
              <a:rPr lang="en-US" sz="2200" b="1" dirty="0">
                <a:solidFill>
                  <a:srgbClr val="FF0000"/>
                </a:solidFill>
                <a:latin typeface="Tahoma" pitchFamily="34" charset="0"/>
                <a:ea typeface="Tahoma" pitchFamily="34" charset="0"/>
                <a:cs typeface="Tahoma" pitchFamily="34" charset="0"/>
              </a:rPr>
              <a:t>positive</a:t>
            </a:r>
            <a:r>
              <a:rPr lang="en-US" sz="2200" dirty="0">
                <a:latin typeface="Tahoma" pitchFamily="34" charset="0"/>
                <a:ea typeface="Tahoma" pitchFamily="34" charset="0"/>
                <a:cs typeface="Tahoma" pitchFamily="34" charset="0"/>
              </a:rPr>
              <a:t>, </a:t>
            </a:r>
            <a:r>
              <a:rPr lang="en-US" sz="2200" b="1" dirty="0">
                <a:solidFill>
                  <a:srgbClr val="0070C0"/>
                </a:solidFill>
                <a:latin typeface="Tahoma" pitchFamily="34" charset="0"/>
                <a:ea typeface="Tahoma" pitchFamily="34" charset="0"/>
                <a:cs typeface="Tahoma" pitchFamily="34" charset="0"/>
              </a:rPr>
              <a:t>Oxygen</a:t>
            </a:r>
            <a:r>
              <a:rPr lang="en-US" sz="2200" dirty="0">
                <a:latin typeface="Tahoma" pitchFamily="34" charset="0"/>
                <a:ea typeface="Tahoma" pitchFamily="34" charset="0"/>
                <a:cs typeface="Tahoma" pitchFamily="34" charset="0"/>
              </a:rPr>
              <a:t> slightly </a:t>
            </a:r>
            <a:r>
              <a:rPr lang="en-US" sz="2200" b="1" dirty="0">
                <a:solidFill>
                  <a:srgbClr val="FF0000"/>
                </a:solidFill>
                <a:latin typeface="Tahoma" pitchFamily="34" charset="0"/>
                <a:ea typeface="Tahoma" pitchFamily="34" charset="0"/>
                <a:cs typeface="Tahoma" pitchFamily="34" charset="0"/>
              </a:rPr>
              <a:t>negative.</a:t>
            </a:r>
          </a:p>
          <a:p>
            <a:pPr marL="1390650" lvl="2" indent="-533400">
              <a:spcBef>
                <a:spcPct val="15000"/>
              </a:spcBef>
            </a:pPr>
            <a:endParaRPr lang="en-US" sz="2300" dirty="0">
              <a:latin typeface="Georgia" pitchFamily="18" charset="0"/>
            </a:endParaRPr>
          </a:p>
          <a:p>
            <a:pPr marL="990600" lvl="1" indent="-533400">
              <a:spcBef>
                <a:spcPct val="15000"/>
              </a:spcBef>
              <a:buNone/>
            </a:pPr>
            <a:endParaRPr lang="en-US" sz="2300" dirty="0">
              <a:latin typeface="Georgia" pitchFamily="18" charset="0"/>
            </a:endParaRPr>
          </a:p>
        </p:txBody>
      </p:sp>
      <p:pic>
        <p:nvPicPr>
          <p:cNvPr id="5" name="Picture 4" descr="water molecule.jpg"/>
          <p:cNvPicPr>
            <a:picLocks noChangeAspect="1"/>
          </p:cNvPicPr>
          <p:nvPr/>
        </p:nvPicPr>
        <p:blipFill>
          <a:blip r:embed="rId3" cstate="print"/>
          <a:stretch>
            <a:fillRect/>
          </a:stretch>
        </p:blipFill>
        <p:spPr>
          <a:xfrm>
            <a:off x="4572000" y="4180114"/>
            <a:ext cx="2362200" cy="2525486"/>
          </a:xfrm>
          <a:prstGeom prst="rect">
            <a:avLst/>
          </a:prstGeom>
        </p:spPr>
      </p:pic>
    </p:spTree>
    <p:extLst>
      <p:ext uri="{BB962C8B-B14F-4D97-AF65-F5344CB8AC3E}">
        <p14:creationId xmlns:p14="http://schemas.microsoft.com/office/powerpoint/2010/main" val="3763006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fade">
                                      <p:cBhvr>
                                        <p:cTn id="7" dur="500"/>
                                        <p:tgtEl>
                                          <p:spTgt spid="317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8">
                                            <p:txEl>
                                              <p:pRg st="1" end="1"/>
                                            </p:txEl>
                                          </p:spTgt>
                                        </p:tgtEl>
                                        <p:attrNameLst>
                                          <p:attrName>style.visibility</p:attrName>
                                        </p:attrNameLst>
                                      </p:cBhvr>
                                      <p:to>
                                        <p:strVal val="visible"/>
                                      </p:to>
                                    </p:set>
                                    <p:animEffect transition="in" filter="fade">
                                      <p:cBhvr>
                                        <p:cTn id="12" dur="500"/>
                                        <p:tgtEl>
                                          <p:spTgt spid="317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Effect transition="in" filter="fade">
                                      <p:cBhvr>
                                        <p:cTn id="17" dur="500"/>
                                        <p:tgtEl>
                                          <p:spTgt spid="317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48">
                                            <p:txEl>
                                              <p:pRg st="3" end="3"/>
                                            </p:txEl>
                                          </p:spTgt>
                                        </p:tgtEl>
                                        <p:attrNameLst>
                                          <p:attrName>style.visibility</p:attrName>
                                        </p:attrNameLst>
                                      </p:cBhvr>
                                      <p:to>
                                        <p:strVal val="visible"/>
                                      </p:to>
                                    </p:set>
                                    <p:animEffect transition="in" filter="fade">
                                      <p:cBhvr>
                                        <p:cTn id="22" dur="500"/>
                                        <p:tgtEl>
                                          <p:spTgt spid="317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animEffect transition="in" filter="fade">
                                      <p:cBhvr>
                                        <p:cTn id="27" dur="500"/>
                                        <p:tgtEl>
                                          <p:spTgt spid="317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p:txBody>
          <a:bodyPr/>
          <a:lstStyle/>
          <a:p>
            <a:pPr>
              <a:defRPr/>
            </a:pPr>
            <a:fld id="{E1A4EC14-A86F-461B-997C-D20604A7E289}" type="slidenum">
              <a:rPr lang="en-US" smtClean="0">
                <a:solidFill>
                  <a:srgbClr val="000000"/>
                </a:solidFill>
              </a:rPr>
              <a:pPr>
                <a:defRPr/>
              </a:pPr>
              <a:t>16</a:t>
            </a:fld>
            <a:endParaRPr lang="en-US">
              <a:solidFill>
                <a:srgbClr val="000000"/>
              </a:solidFill>
            </a:endParaRPr>
          </a:p>
        </p:txBody>
      </p:sp>
      <p:sp>
        <p:nvSpPr>
          <p:cNvPr id="31747" name="Rectangle 2"/>
          <p:cNvSpPr>
            <a:spLocks noGrp="1" noChangeArrowheads="1"/>
          </p:cNvSpPr>
          <p:nvPr>
            <p:ph type="title"/>
          </p:nvPr>
        </p:nvSpPr>
        <p:spPr>
          <a:xfrm>
            <a:off x="457200" y="228599"/>
            <a:ext cx="8226425" cy="1314329"/>
          </a:xfrm>
        </p:spPr>
        <p:txBody>
          <a:bodyPr>
            <a:normAutofit fontScale="90000"/>
          </a:bodyPr>
          <a:lstStyle/>
          <a:p>
            <a:pPr algn="ctr"/>
            <a:r>
              <a:rPr lang="en-US"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Polar</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&amp; </a:t>
            </a:r>
            <a:r>
              <a:rPr lang="en-US" b="1" dirty="0" err="1">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NonPolar</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b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Covalent </a:t>
            </a:r>
            <a:r>
              <a:rPr lang="en-US" sz="5300"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Molecules</a:t>
            </a:r>
            <a:endParaRPr lang="en-US"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1748" name="Rectangle 3"/>
          <p:cNvSpPr>
            <a:spLocks noGrp="1" noChangeArrowheads="1"/>
          </p:cNvSpPr>
          <p:nvPr>
            <p:ph type="body" idx="1"/>
          </p:nvPr>
        </p:nvSpPr>
        <p:spPr>
          <a:xfrm>
            <a:off x="1105065" y="2038350"/>
            <a:ext cx="2514600" cy="476250"/>
          </a:xfrm>
        </p:spPr>
        <p:txBody>
          <a:bodyPr>
            <a:noAutofit/>
          </a:bodyPr>
          <a:lstStyle/>
          <a:p>
            <a:pPr marL="0" lvl="0" indent="0">
              <a:spcBef>
                <a:spcPct val="15000"/>
              </a:spcBef>
              <a:buClr>
                <a:srgbClr val="000000"/>
              </a:buClr>
              <a:buNone/>
            </a:pPr>
            <a:r>
              <a:rPr lang="en-US" sz="2200" b="1" dirty="0">
                <a:solidFill>
                  <a:srgbClr val="FF0000"/>
                </a:solidFill>
                <a:latin typeface="Tahoma" pitchFamily="34" charset="0"/>
                <a:ea typeface="Tahoma" pitchFamily="34" charset="0"/>
                <a:cs typeface="Tahoma" pitchFamily="34" charset="0"/>
              </a:rPr>
              <a:t>Polar Molecule</a:t>
            </a:r>
          </a:p>
          <a:p>
            <a:pPr marL="1390650" lvl="2" indent="-533400">
              <a:spcBef>
                <a:spcPct val="15000"/>
              </a:spcBef>
            </a:pPr>
            <a:endParaRPr lang="en-US" sz="2300" dirty="0">
              <a:latin typeface="Georgia" pitchFamily="18" charset="0"/>
            </a:endParaRPr>
          </a:p>
          <a:p>
            <a:pPr marL="990600" lvl="1" indent="-533400">
              <a:spcBef>
                <a:spcPct val="15000"/>
              </a:spcBef>
              <a:buNone/>
            </a:pPr>
            <a:endParaRPr lang="en-US" sz="2300" dirty="0">
              <a:latin typeface="Georgia" pitchFamily="18" charset="0"/>
            </a:endParaRPr>
          </a:p>
        </p:txBody>
      </p:sp>
      <p:pic>
        <p:nvPicPr>
          <p:cNvPr id="5" name="Picture 4" descr="water molecule.jpg"/>
          <p:cNvPicPr>
            <a:picLocks noChangeAspect="1"/>
          </p:cNvPicPr>
          <p:nvPr/>
        </p:nvPicPr>
        <p:blipFill>
          <a:blip r:embed="rId3" cstate="print"/>
          <a:stretch>
            <a:fillRect/>
          </a:stretch>
        </p:blipFill>
        <p:spPr>
          <a:xfrm>
            <a:off x="838199" y="2490757"/>
            <a:ext cx="3048333" cy="32590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412" y="2514600"/>
            <a:ext cx="3505200" cy="3259048"/>
          </a:xfrm>
          <a:prstGeom prst="rect">
            <a:avLst/>
          </a:prstGeom>
        </p:spPr>
      </p:pic>
    </p:spTree>
    <p:extLst>
      <p:ext uri="{BB962C8B-B14F-4D97-AF65-F5344CB8AC3E}">
        <p14:creationId xmlns:p14="http://schemas.microsoft.com/office/powerpoint/2010/main" val="2207576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fade">
                                      <p:cBhvr>
                                        <p:cTn id="7" dur="500"/>
                                        <p:tgtEl>
                                          <p:spTgt spid="317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3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5613" y="274638"/>
            <a:ext cx="8226425" cy="792162"/>
          </a:xfrm>
        </p:spPr>
        <p:txBody>
          <a:bodyPr/>
          <a:lstStyle/>
          <a:p>
            <a:pPr eaLnBrk="1" hangingPunct="1"/>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Chemical Bonds: </a:t>
            </a:r>
            <a:r>
              <a:rPr lang="en-US" b="1" u="sng"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Ionic</a:t>
            </a:r>
            <a:endParaRPr lang="en-US" b="1" u="sng"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5603" name="Rectangle 1"/>
          <p:cNvSpPr>
            <a:spLocks noGrp="1" noChangeArrowheads="1"/>
          </p:cNvSpPr>
          <p:nvPr>
            <p:ph type="body" idx="1"/>
          </p:nvPr>
        </p:nvSpPr>
        <p:spPr>
          <a:xfrm>
            <a:off x="457200" y="1295400"/>
            <a:ext cx="8226425" cy="4800600"/>
          </a:xfrm>
        </p:spPr>
        <p:txBody>
          <a:bodyPr>
            <a:normAutofit fontScale="92500"/>
          </a:bodyPr>
          <a:lstStyle/>
          <a:p>
            <a:pPr eaLnBrk="1" hangingPunct="1">
              <a:spcBef>
                <a:spcPts val="1800"/>
              </a:spcBef>
            </a:pPr>
            <a:r>
              <a:rPr lang="en-US" sz="28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Ion: </a:t>
            </a:r>
            <a:r>
              <a:rPr lang="en-US" sz="2800" dirty="0">
                <a:latin typeface="Tahoma" pitchFamily="34" charset="0"/>
                <a:ea typeface="Tahoma" pitchFamily="34" charset="0"/>
                <a:cs typeface="Tahoma" pitchFamily="34" charset="0"/>
              </a:rPr>
              <a:t>Atom that has a </a:t>
            </a:r>
            <a:r>
              <a:rPr lang="en-US" sz="2800" dirty="0">
                <a:solidFill>
                  <a:srgbClr val="FF0000"/>
                </a:solidFill>
                <a:latin typeface="Tahoma" pitchFamily="34" charset="0"/>
                <a:ea typeface="Tahoma" pitchFamily="34" charset="0"/>
                <a:cs typeface="Tahoma" pitchFamily="34" charset="0"/>
              </a:rPr>
              <a:t>negative or positive charge.</a:t>
            </a:r>
          </a:p>
          <a:p>
            <a:pPr eaLnBrk="1" hangingPunct="1">
              <a:spcBef>
                <a:spcPts val="1800"/>
              </a:spcBef>
            </a:pPr>
            <a:r>
              <a:rPr lang="en-US" sz="2800" dirty="0">
                <a:latin typeface="Tahoma" pitchFamily="34" charset="0"/>
                <a:ea typeface="Tahoma" pitchFamily="34" charset="0"/>
                <a:cs typeface="Tahoma" pitchFamily="34" charset="0"/>
              </a:rPr>
              <a:t>Some atoms become stable by </a:t>
            </a:r>
            <a:r>
              <a:rPr lang="en-US" sz="2800" dirty="0">
                <a:solidFill>
                  <a:srgbClr val="FF0000"/>
                </a:solidFill>
                <a:latin typeface="Tahoma" pitchFamily="34" charset="0"/>
                <a:ea typeface="Tahoma" pitchFamily="34" charset="0"/>
                <a:cs typeface="Tahoma" pitchFamily="34" charset="0"/>
              </a:rPr>
              <a:t>losing or gaining electrons.</a:t>
            </a:r>
          </a:p>
          <a:p>
            <a:pPr eaLnBrk="1" hangingPunct="1">
              <a:spcBef>
                <a:spcPts val="1800"/>
              </a:spcBef>
            </a:pPr>
            <a:r>
              <a:rPr lang="en-US" sz="2800" dirty="0">
                <a:latin typeface="Tahoma" pitchFamily="34" charset="0"/>
                <a:ea typeface="Tahoma" pitchFamily="34" charset="0"/>
                <a:cs typeface="Tahoma" pitchFamily="34" charset="0"/>
              </a:rPr>
              <a:t>Atoms that </a:t>
            </a:r>
            <a:r>
              <a:rPr lang="en-US" sz="2800" dirty="0">
                <a:solidFill>
                  <a:srgbClr val="FF0000"/>
                </a:solidFill>
                <a:latin typeface="Tahoma" pitchFamily="34" charset="0"/>
                <a:ea typeface="Tahoma" pitchFamily="34" charset="0"/>
                <a:cs typeface="Tahoma" pitchFamily="34" charset="0"/>
              </a:rPr>
              <a:t>lose electrons </a:t>
            </a:r>
            <a:r>
              <a:rPr lang="en-US" sz="2800" dirty="0">
                <a:latin typeface="Tahoma" pitchFamily="34" charset="0"/>
                <a:ea typeface="Tahoma" pitchFamily="34" charset="0"/>
                <a:cs typeface="Tahoma" pitchFamily="34" charset="0"/>
              </a:rPr>
              <a:t>are called </a:t>
            </a:r>
            <a:r>
              <a:rPr lang="en-US" sz="2800" dirty="0">
                <a:solidFill>
                  <a:srgbClr val="0070C0"/>
                </a:solidFill>
                <a:latin typeface="Tahoma" pitchFamily="34" charset="0"/>
                <a:ea typeface="Tahoma" pitchFamily="34" charset="0"/>
                <a:cs typeface="Tahoma" pitchFamily="34" charset="0"/>
              </a:rPr>
              <a:t>positive ions.</a:t>
            </a:r>
          </a:p>
          <a:p>
            <a:pPr>
              <a:spcBef>
                <a:spcPts val="1800"/>
              </a:spcBef>
            </a:pPr>
            <a:r>
              <a:rPr lang="en-US" sz="2800" dirty="0">
                <a:latin typeface="Tahoma" pitchFamily="34" charset="0"/>
                <a:ea typeface="Tahoma" pitchFamily="34" charset="0"/>
                <a:cs typeface="Tahoma" pitchFamily="34" charset="0"/>
              </a:rPr>
              <a:t>Atoms that </a:t>
            </a:r>
            <a:r>
              <a:rPr lang="en-US" sz="2800" dirty="0">
                <a:solidFill>
                  <a:srgbClr val="FF0000"/>
                </a:solidFill>
                <a:latin typeface="Tahoma" pitchFamily="34" charset="0"/>
                <a:ea typeface="Tahoma" pitchFamily="34" charset="0"/>
                <a:cs typeface="Tahoma" pitchFamily="34" charset="0"/>
              </a:rPr>
              <a:t>gain electrons </a:t>
            </a:r>
            <a:r>
              <a:rPr lang="en-US" sz="2800" dirty="0">
                <a:latin typeface="Tahoma" pitchFamily="34" charset="0"/>
                <a:ea typeface="Tahoma" pitchFamily="34" charset="0"/>
                <a:cs typeface="Tahoma" pitchFamily="34" charset="0"/>
              </a:rPr>
              <a:t>are called </a:t>
            </a:r>
            <a:r>
              <a:rPr lang="en-US" sz="2800" dirty="0">
                <a:solidFill>
                  <a:srgbClr val="0070C0"/>
                </a:solidFill>
                <a:latin typeface="Tahoma" pitchFamily="34" charset="0"/>
                <a:ea typeface="Tahoma" pitchFamily="34" charset="0"/>
                <a:cs typeface="Tahoma" pitchFamily="34" charset="0"/>
              </a:rPr>
              <a:t>negative ions.</a:t>
            </a:r>
          </a:p>
          <a:p>
            <a:pPr>
              <a:spcBef>
                <a:spcPts val="1800"/>
              </a:spcBef>
            </a:pPr>
            <a:r>
              <a:rPr lang="en-US" sz="2800" dirty="0">
                <a:latin typeface="Tahoma" pitchFamily="34" charset="0"/>
                <a:ea typeface="Tahoma" pitchFamily="34" charset="0"/>
                <a:cs typeface="Tahoma" pitchFamily="34" charset="0"/>
              </a:rPr>
              <a:t>Because </a:t>
            </a:r>
            <a:r>
              <a:rPr lang="en-US" sz="2800" dirty="0">
                <a:solidFill>
                  <a:srgbClr val="FF0000"/>
                </a:solidFill>
                <a:latin typeface="Tahoma" pitchFamily="34" charset="0"/>
                <a:ea typeface="Tahoma" pitchFamily="34" charset="0"/>
                <a:cs typeface="Tahoma" pitchFamily="34" charset="0"/>
              </a:rPr>
              <a:t>positive and negative electrical charges attract </a:t>
            </a:r>
            <a:r>
              <a:rPr lang="en-US" sz="2800" dirty="0">
                <a:latin typeface="Tahoma" pitchFamily="34" charset="0"/>
                <a:ea typeface="Tahoma" pitchFamily="34" charset="0"/>
                <a:cs typeface="Tahoma" pitchFamily="34" charset="0"/>
              </a:rPr>
              <a:t>each other, </a:t>
            </a:r>
            <a:r>
              <a:rPr lang="en-US" sz="28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ionic bonds </a:t>
            </a:r>
            <a:r>
              <a:rPr lang="en-US" sz="2800" dirty="0">
                <a:latin typeface="Tahoma" pitchFamily="34" charset="0"/>
                <a:ea typeface="Tahoma" pitchFamily="34" charset="0"/>
                <a:cs typeface="Tahoma" pitchFamily="34" charset="0"/>
              </a:rPr>
              <a:t>form.</a:t>
            </a:r>
          </a:p>
          <a:p>
            <a:pPr>
              <a:spcBef>
                <a:spcPts val="1800"/>
              </a:spcBef>
            </a:pPr>
            <a:r>
              <a:rPr lang="en-US" sz="2800" dirty="0">
                <a:latin typeface="Tahoma" pitchFamily="34" charset="0"/>
                <a:ea typeface="Tahoma" pitchFamily="34" charset="0"/>
                <a:cs typeface="Tahoma" pitchFamily="34" charset="0"/>
              </a:rPr>
              <a:t>Ionic bonds are often </a:t>
            </a:r>
            <a:r>
              <a:rPr lang="en-US" sz="2800" b="1" u="sng" dirty="0">
                <a:solidFill>
                  <a:srgbClr val="FF0000"/>
                </a:solidFill>
                <a:latin typeface="Tahoma" pitchFamily="34" charset="0"/>
                <a:ea typeface="Tahoma" pitchFamily="34" charset="0"/>
                <a:cs typeface="Tahoma" pitchFamily="34" charset="0"/>
              </a:rPr>
              <a:t>weaker</a:t>
            </a:r>
            <a:r>
              <a:rPr lang="en-US" sz="2800" dirty="0">
                <a:latin typeface="Tahoma" pitchFamily="34" charset="0"/>
                <a:ea typeface="Tahoma" pitchFamily="34" charset="0"/>
                <a:cs typeface="Tahoma" pitchFamily="34" charset="0"/>
              </a:rPr>
              <a:t> than covalent bonds.</a:t>
            </a:r>
          </a:p>
          <a:p>
            <a:pPr eaLnBrk="1" hangingPunct="1"/>
            <a:endParaRPr lang="en-US" sz="2800" b="1" dirty="0">
              <a:solidFill>
                <a:srgbClr val="AF2D2D"/>
              </a:solidFill>
              <a:latin typeface="Comic Sans MS" pitchFamily="66" charset="0"/>
            </a:endParaRPr>
          </a:p>
        </p:txBody>
      </p:sp>
    </p:spTree>
    <p:extLst>
      <p:ext uri="{BB962C8B-B14F-4D97-AF65-F5344CB8AC3E}">
        <p14:creationId xmlns:p14="http://schemas.microsoft.com/office/powerpoint/2010/main" val="349083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0"/>
          </p:nvPr>
        </p:nvSpPr>
        <p:spPr/>
        <p:txBody>
          <a:bodyPr/>
          <a:lstStyle/>
          <a:p>
            <a:pPr>
              <a:defRPr/>
            </a:pPr>
            <a:fld id="{DE8FBD32-55DB-42FE-863A-B18E56DF9FF5}" type="slidenum">
              <a:rPr lang="en-US" smtClean="0">
                <a:solidFill>
                  <a:srgbClr val="000000"/>
                </a:solidFill>
              </a:rPr>
              <a:pPr>
                <a:defRPr/>
              </a:pPr>
              <a:t>18</a:t>
            </a:fld>
            <a:endParaRPr lang="en-US">
              <a:solidFill>
                <a:srgbClr val="000000"/>
              </a:solidFill>
            </a:endParaRPr>
          </a:p>
        </p:txBody>
      </p:sp>
      <p:sp>
        <p:nvSpPr>
          <p:cNvPr id="27651" name="Rectangle 2"/>
          <p:cNvSpPr>
            <a:spLocks noGrp="1" noChangeArrowheads="1"/>
          </p:cNvSpPr>
          <p:nvPr>
            <p:ph type="title"/>
          </p:nvPr>
        </p:nvSpPr>
        <p:spPr>
          <a:xfrm>
            <a:off x="152400" y="228600"/>
            <a:ext cx="8361363" cy="685800"/>
          </a:xfrm>
        </p:spPr>
        <p:txBody>
          <a:bodyPr>
            <a:normAutofit/>
          </a:bodyPr>
          <a:lstStyle/>
          <a:p>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Formation of Sodium Chloride (NaCl)</a:t>
            </a:r>
          </a:p>
        </p:txBody>
      </p:sp>
      <p:pic>
        <p:nvPicPr>
          <p:cNvPr id="27652" name="Picture 2" descr="mad2543X_0207_1"/>
          <p:cNvPicPr>
            <a:picLocks noChangeAspect="1" noChangeArrowheads="1"/>
          </p:cNvPicPr>
          <p:nvPr/>
        </p:nvPicPr>
        <p:blipFill>
          <a:blip r:embed="rId3" cstate="print"/>
          <a:srcRect/>
          <a:stretch>
            <a:fillRect/>
          </a:stretch>
        </p:blipFill>
        <p:spPr bwMode="auto">
          <a:xfrm>
            <a:off x="685800" y="1676400"/>
            <a:ext cx="7915275" cy="4087812"/>
          </a:xfrm>
          <a:prstGeom prst="rect">
            <a:avLst/>
          </a:prstGeom>
          <a:noFill/>
          <a:ln w="9525">
            <a:noFill/>
            <a:miter lim="800000"/>
            <a:headEnd/>
            <a:tailEnd/>
          </a:ln>
        </p:spPr>
      </p:pic>
      <p:sp>
        <p:nvSpPr>
          <p:cNvPr id="27653" name="Rectangle 7"/>
          <p:cNvSpPr>
            <a:spLocks noChangeArrowheads="1"/>
          </p:cNvSpPr>
          <p:nvPr/>
        </p:nvSpPr>
        <p:spPr bwMode="auto">
          <a:xfrm>
            <a:off x="1878013" y="3894138"/>
            <a:ext cx="88900"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a:solidFill>
                  <a:srgbClr val="000000"/>
                </a:solidFill>
                <a:cs typeface="Arial" charset="0"/>
              </a:rPr>
              <a:t>+</a:t>
            </a:r>
          </a:p>
        </p:txBody>
      </p:sp>
      <p:sp>
        <p:nvSpPr>
          <p:cNvPr id="27654" name="Rectangle 8"/>
          <p:cNvSpPr>
            <a:spLocks noChangeArrowheads="1"/>
          </p:cNvSpPr>
          <p:nvPr/>
        </p:nvSpPr>
        <p:spPr bwMode="auto">
          <a:xfrm>
            <a:off x="3243263" y="3843338"/>
            <a:ext cx="84137"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a:solidFill>
                  <a:srgbClr val="000000"/>
                </a:solidFill>
                <a:cs typeface="Arial" charset="0"/>
              </a:rPr>
              <a:t>–</a:t>
            </a:r>
          </a:p>
        </p:txBody>
      </p:sp>
      <p:sp>
        <p:nvSpPr>
          <p:cNvPr id="27655" name="Rectangle 9"/>
          <p:cNvSpPr>
            <a:spLocks noChangeArrowheads="1"/>
          </p:cNvSpPr>
          <p:nvPr/>
        </p:nvSpPr>
        <p:spPr bwMode="auto">
          <a:xfrm>
            <a:off x="1131888" y="2190750"/>
            <a:ext cx="193675"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a:solidFill>
                  <a:srgbClr val="000000"/>
                </a:solidFill>
                <a:cs typeface="Arial" charset="0"/>
              </a:rPr>
              <a:t>Na</a:t>
            </a:r>
          </a:p>
        </p:txBody>
      </p:sp>
      <p:sp>
        <p:nvSpPr>
          <p:cNvPr id="27656" name="Rectangle 10"/>
          <p:cNvSpPr>
            <a:spLocks noChangeArrowheads="1"/>
          </p:cNvSpPr>
          <p:nvPr/>
        </p:nvSpPr>
        <p:spPr bwMode="auto">
          <a:xfrm>
            <a:off x="3248025" y="2190750"/>
            <a:ext cx="1524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a:solidFill>
                  <a:srgbClr val="000000"/>
                </a:solidFill>
                <a:cs typeface="Arial" charset="0"/>
              </a:rPr>
              <a:t>Cl</a:t>
            </a:r>
          </a:p>
        </p:txBody>
      </p:sp>
      <p:sp>
        <p:nvSpPr>
          <p:cNvPr id="27657" name="Rectangle 11"/>
          <p:cNvSpPr>
            <a:spLocks noChangeArrowheads="1"/>
          </p:cNvSpPr>
          <p:nvPr/>
        </p:nvSpPr>
        <p:spPr bwMode="auto">
          <a:xfrm>
            <a:off x="1511300" y="4457700"/>
            <a:ext cx="193675"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a:solidFill>
                  <a:srgbClr val="000000"/>
                </a:solidFill>
                <a:cs typeface="Arial" charset="0"/>
              </a:rPr>
              <a:t>Na</a:t>
            </a:r>
          </a:p>
        </p:txBody>
      </p:sp>
      <p:sp>
        <p:nvSpPr>
          <p:cNvPr id="27658" name="Rectangle 12"/>
          <p:cNvSpPr>
            <a:spLocks noChangeArrowheads="1"/>
          </p:cNvSpPr>
          <p:nvPr/>
        </p:nvSpPr>
        <p:spPr bwMode="auto">
          <a:xfrm>
            <a:off x="2822575" y="4454525"/>
            <a:ext cx="1524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a:solidFill>
                  <a:srgbClr val="000000"/>
                </a:solidFill>
                <a:cs typeface="Arial" charset="0"/>
              </a:rPr>
              <a:t>Cl</a:t>
            </a:r>
          </a:p>
        </p:txBody>
      </p:sp>
      <p:sp>
        <p:nvSpPr>
          <p:cNvPr id="27659" name="Rectangle 13"/>
          <p:cNvSpPr>
            <a:spLocks noChangeArrowheads="1"/>
          </p:cNvSpPr>
          <p:nvPr/>
        </p:nvSpPr>
        <p:spPr bwMode="auto">
          <a:xfrm>
            <a:off x="1152525" y="5232400"/>
            <a:ext cx="1011238"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a:solidFill>
                  <a:srgbClr val="000000"/>
                </a:solidFill>
                <a:cs typeface="Arial" charset="0"/>
              </a:rPr>
              <a:t>sodium ion (Na</a:t>
            </a:r>
            <a:r>
              <a:rPr lang="en-US" sz="1000" baseline="30000">
                <a:solidFill>
                  <a:srgbClr val="000000"/>
                </a:solidFill>
                <a:cs typeface="Arial" charset="0"/>
              </a:rPr>
              <a:t>+</a:t>
            </a:r>
            <a:r>
              <a:rPr lang="en-US" sz="1000">
                <a:solidFill>
                  <a:srgbClr val="000000"/>
                </a:solidFill>
                <a:cs typeface="Arial" charset="0"/>
              </a:rPr>
              <a:t>)</a:t>
            </a:r>
          </a:p>
        </p:txBody>
      </p:sp>
      <p:sp>
        <p:nvSpPr>
          <p:cNvPr id="27660" name="Rectangle 16"/>
          <p:cNvSpPr>
            <a:spLocks noChangeArrowheads="1"/>
          </p:cNvSpPr>
          <p:nvPr/>
        </p:nvSpPr>
        <p:spPr bwMode="auto">
          <a:xfrm>
            <a:off x="2432050" y="5214938"/>
            <a:ext cx="1352550" cy="152400"/>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sz="1000">
                <a:solidFill>
                  <a:srgbClr val="000000"/>
                </a:solidFill>
                <a:cs typeface="Arial" charset="0"/>
              </a:rPr>
              <a:t>chloride ion (Cl</a:t>
            </a:r>
            <a:r>
              <a:rPr lang="en-US" sz="1000" baseline="30000">
                <a:solidFill>
                  <a:srgbClr val="000000"/>
                </a:solidFill>
                <a:cs typeface="Arial" charset="0"/>
              </a:rPr>
              <a:t>−</a:t>
            </a:r>
            <a:r>
              <a:rPr lang="en-US" sz="1000">
                <a:solidFill>
                  <a:srgbClr val="000000"/>
                </a:solidFill>
                <a:cs typeface="Arial" charset="0"/>
              </a:rPr>
              <a:t>)</a:t>
            </a:r>
          </a:p>
        </p:txBody>
      </p:sp>
      <p:sp>
        <p:nvSpPr>
          <p:cNvPr id="27661" name="Rectangle 21"/>
          <p:cNvSpPr>
            <a:spLocks noChangeArrowheads="1"/>
          </p:cNvSpPr>
          <p:nvPr/>
        </p:nvSpPr>
        <p:spPr bwMode="auto">
          <a:xfrm>
            <a:off x="1539875" y="5578475"/>
            <a:ext cx="1387475"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dirty="0">
                <a:solidFill>
                  <a:srgbClr val="000000"/>
                </a:solidFill>
                <a:cs typeface="Arial" charset="0"/>
              </a:rPr>
              <a:t>sodium chloride (NaCl)</a:t>
            </a:r>
          </a:p>
        </p:txBody>
      </p:sp>
      <p:sp>
        <p:nvSpPr>
          <p:cNvPr id="27662" name="Rectangle 22"/>
          <p:cNvSpPr>
            <a:spLocks noChangeArrowheads="1"/>
          </p:cNvSpPr>
          <p:nvPr/>
        </p:nvSpPr>
        <p:spPr bwMode="auto">
          <a:xfrm>
            <a:off x="760413" y="2955925"/>
            <a:ext cx="12874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dirty="0">
                <a:solidFill>
                  <a:srgbClr val="000000"/>
                </a:solidFill>
                <a:cs typeface="Arial" charset="0"/>
              </a:rPr>
              <a:t>sodium atom (Na)</a:t>
            </a:r>
          </a:p>
        </p:txBody>
      </p:sp>
      <p:sp>
        <p:nvSpPr>
          <p:cNvPr id="27663" name="Rectangle 23"/>
          <p:cNvSpPr>
            <a:spLocks noChangeArrowheads="1"/>
          </p:cNvSpPr>
          <p:nvPr/>
        </p:nvSpPr>
        <p:spPr bwMode="auto">
          <a:xfrm>
            <a:off x="2835275" y="2955925"/>
            <a:ext cx="1296988"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dirty="0">
                <a:solidFill>
                  <a:srgbClr val="000000"/>
                </a:solidFill>
                <a:cs typeface="Arial" charset="0"/>
              </a:rPr>
              <a:t>chlorine atom (</a:t>
            </a:r>
            <a:r>
              <a:rPr lang="en-US" sz="1200" dirty="0" err="1">
                <a:solidFill>
                  <a:srgbClr val="000000"/>
                </a:solidFill>
                <a:cs typeface="Arial" charset="0"/>
              </a:rPr>
              <a:t>Cl</a:t>
            </a:r>
            <a:r>
              <a:rPr lang="en-US" sz="1200" dirty="0">
                <a:solidFill>
                  <a:srgbClr val="000000"/>
                </a:solidFill>
                <a:cs typeface="Arial" charset="0"/>
              </a:rPr>
              <a:t>)</a:t>
            </a:r>
          </a:p>
        </p:txBody>
      </p:sp>
      <p:sp>
        <p:nvSpPr>
          <p:cNvPr id="27664" name="Rectangle 24"/>
          <p:cNvSpPr>
            <a:spLocks noChangeArrowheads="1"/>
          </p:cNvSpPr>
          <p:nvPr/>
        </p:nvSpPr>
        <p:spPr bwMode="auto">
          <a:xfrm>
            <a:off x="4197350" y="3922713"/>
            <a:ext cx="214313"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a:solidFill>
                  <a:srgbClr val="000000"/>
                </a:solidFill>
                <a:cs typeface="Arial" charset="0"/>
              </a:rPr>
              <a:t>Na</a:t>
            </a:r>
            <a:r>
              <a:rPr lang="en-US" sz="1000" baseline="30000">
                <a:solidFill>
                  <a:srgbClr val="000000"/>
                </a:solidFill>
                <a:cs typeface="Arial" charset="0"/>
              </a:rPr>
              <a:t>+</a:t>
            </a:r>
          </a:p>
        </p:txBody>
      </p:sp>
      <p:sp>
        <p:nvSpPr>
          <p:cNvPr id="27665" name="Rectangle 26"/>
          <p:cNvSpPr>
            <a:spLocks noChangeArrowheads="1"/>
          </p:cNvSpPr>
          <p:nvPr/>
        </p:nvSpPr>
        <p:spPr bwMode="auto">
          <a:xfrm>
            <a:off x="4498975" y="3892550"/>
            <a:ext cx="179388"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a:solidFill>
                  <a:srgbClr val="000000"/>
                </a:solidFill>
                <a:cs typeface="Arial" charset="0"/>
              </a:rPr>
              <a:t>Cl</a:t>
            </a:r>
            <a:r>
              <a:rPr lang="en-US" sz="1000" baseline="30000">
                <a:solidFill>
                  <a:srgbClr val="000000"/>
                </a:solidFill>
                <a:cs typeface="Arial" charset="0"/>
              </a:rPr>
              <a:t>−</a:t>
            </a:r>
          </a:p>
        </p:txBody>
      </p:sp>
      <p:sp>
        <p:nvSpPr>
          <p:cNvPr id="27666" name="Rectangle 28"/>
          <p:cNvSpPr>
            <a:spLocks noChangeArrowheads="1"/>
          </p:cNvSpPr>
          <p:nvPr/>
        </p:nvSpPr>
        <p:spPr bwMode="auto">
          <a:xfrm>
            <a:off x="654050" y="5732463"/>
            <a:ext cx="127000"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a:solidFill>
                  <a:srgbClr val="000000"/>
                </a:solidFill>
                <a:cs typeface="Arial" charset="0"/>
              </a:rPr>
              <a:t>a.</a:t>
            </a:r>
          </a:p>
        </p:txBody>
      </p:sp>
      <p:sp>
        <p:nvSpPr>
          <p:cNvPr id="27667" name="Rectangle 29"/>
          <p:cNvSpPr>
            <a:spLocks noChangeArrowheads="1"/>
          </p:cNvSpPr>
          <p:nvPr/>
        </p:nvSpPr>
        <p:spPr bwMode="auto">
          <a:xfrm>
            <a:off x="4003675" y="5732463"/>
            <a:ext cx="136525"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a:solidFill>
                  <a:srgbClr val="000000"/>
                </a:solidFill>
                <a:cs typeface="Arial" charset="0"/>
              </a:rPr>
              <a:t>b.</a:t>
            </a:r>
          </a:p>
        </p:txBody>
      </p:sp>
      <p:sp>
        <p:nvSpPr>
          <p:cNvPr id="27668" name="Line 30"/>
          <p:cNvSpPr>
            <a:spLocks noChangeShapeType="1"/>
          </p:cNvSpPr>
          <p:nvPr/>
        </p:nvSpPr>
        <p:spPr bwMode="auto">
          <a:xfrm>
            <a:off x="4264025" y="4089400"/>
            <a:ext cx="1588" cy="250825"/>
          </a:xfrm>
          <a:prstGeom prst="line">
            <a:avLst/>
          </a:prstGeom>
          <a:noFill/>
          <a:ln w="9525">
            <a:solidFill>
              <a:srgbClr val="000000"/>
            </a:solidFill>
            <a:round/>
            <a:headEnd/>
            <a:tailEnd/>
          </a:ln>
        </p:spPr>
        <p:txBody>
          <a:bodyPr/>
          <a:lstStyle/>
          <a:p>
            <a:pPr fontAlgn="base">
              <a:spcBef>
                <a:spcPct val="0"/>
              </a:spcBef>
              <a:spcAft>
                <a:spcPct val="0"/>
              </a:spcAft>
            </a:pPr>
            <a:endParaRPr lang="en-US">
              <a:solidFill>
                <a:srgbClr val="000000"/>
              </a:solidFill>
              <a:cs typeface="Arial" charset="0"/>
            </a:endParaRPr>
          </a:p>
        </p:txBody>
      </p:sp>
      <p:sp>
        <p:nvSpPr>
          <p:cNvPr id="27669" name="Line 31"/>
          <p:cNvSpPr>
            <a:spLocks noChangeShapeType="1"/>
          </p:cNvSpPr>
          <p:nvPr/>
        </p:nvSpPr>
        <p:spPr bwMode="auto">
          <a:xfrm>
            <a:off x="4494213" y="4089400"/>
            <a:ext cx="0" cy="250825"/>
          </a:xfrm>
          <a:prstGeom prst="line">
            <a:avLst/>
          </a:prstGeom>
          <a:noFill/>
          <a:ln w="9525">
            <a:solidFill>
              <a:srgbClr val="000000"/>
            </a:solidFill>
            <a:round/>
            <a:headEnd/>
            <a:tailEnd/>
          </a:ln>
        </p:spPr>
        <p:txBody>
          <a:bodyPr/>
          <a:lstStyle/>
          <a:p>
            <a:pPr fontAlgn="base">
              <a:spcBef>
                <a:spcPct val="0"/>
              </a:spcBef>
              <a:spcAft>
                <a:spcPct val="0"/>
              </a:spcAft>
            </a:pPr>
            <a:endParaRPr lang="en-US">
              <a:solidFill>
                <a:srgbClr val="000000"/>
              </a:solidFill>
              <a:cs typeface="Arial" charset="0"/>
            </a:endParaRPr>
          </a:p>
        </p:txBody>
      </p:sp>
      <p:sp>
        <p:nvSpPr>
          <p:cNvPr id="27670" name="Freeform 32"/>
          <p:cNvSpPr>
            <a:spLocks/>
          </p:cNvSpPr>
          <p:nvPr/>
        </p:nvSpPr>
        <p:spPr bwMode="auto">
          <a:xfrm>
            <a:off x="1598613" y="5367338"/>
            <a:ext cx="1285875" cy="92075"/>
          </a:xfrm>
          <a:custGeom>
            <a:avLst/>
            <a:gdLst>
              <a:gd name="T0" fmla="*/ 0 w 880"/>
              <a:gd name="T1" fmla="*/ 0 h 63"/>
              <a:gd name="T2" fmla="*/ 0 w 880"/>
              <a:gd name="T3" fmla="*/ 2147483647 h 63"/>
              <a:gd name="T4" fmla="*/ 2147483647 w 880"/>
              <a:gd name="T5" fmla="*/ 2147483647 h 63"/>
              <a:gd name="T6" fmla="*/ 2147483647 w 880"/>
              <a:gd name="T7" fmla="*/ 0 h 63"/>
              <a:gd name="T8" fmla="*/ 0 60000 65536"/>
              <a:gd name="T9" fmla="*/ 0 60000 65536"/>
              <a:gd name="T10" fmla="*/ 0 60000 65536"/>
              <a:gd name="T11" fmla="*/ 0 60000 65536"/>
              <a:gd name="T12" fmla="*/ 0 w 880"/>
              <a:gd name="T13" fmla="*/ 0 h 63"/>
              <a:gd name="T14" fmla="*/ 880 w 880"/>
              <a:gd name="T15" fmla="*/ 63 h 63"/>
            </a:gdLst>
            <a:ahLst/>
            <a:cxnLst>
              <a:cxn ang="T8">
                <a:pos x="T0" y="T1"/>
              </a:cxn>
              <a:cxn ang="T9">
                <a:pos x="T2" y="T3"/>
              </a:cxn>
              <a:cxn ang="T10">
                <a:pos x="T4" y="T5"/>
              </a:cxn>
              <a:cxn ang="T11">
                <a:pos x="T6" y="T7"/>
              </a:cxn>
            </a:cxnLst>
            <a:rect l="T12" t="T13" r="T14" b="T15"/>
            <a:pathLst>
              <a:path w="880" h="63">
                <a:moveTo>
                  <a:pt x="0" y="0"/>
                </a:moveTo>
                <a:lnTo>
                  <a:pt x="0" y="63"/>
                </a:lnTo>
                <a:lnTo>
                  <a:pt x="880" y="63"/>
                </a:lnTo>
                <a:lnTo>
                  <a:pt x="880" y="0"/>
                </a:lnTo>
              </a:path>
            </a:pathLst>
          </a:custGeom>
          <a:noFill/>
          <a:ln w="9525">
            <a:solidFill>
              <a:srgbClr val="000000"/>
            </a:solidFill>
            <a:round/>
            <a:headEnd/>
            <a:tailEnd/>
          </a:ln>
        </p:spPr>
        <p:txBody>
          <a:bodyPr/>
          <a:lstStyle/>
          <a:p>
            <a:pPr fontAlgn="base">
              <a:spcBef>
                <a:spcPct val="0"/>
              </a:spcBef>
              <a:spcAft>
                <a:spcPct val="0"/>
              </a:spcAft>
            </a:pPr>
            <a:endParaRPr lang="en-US" sz="1200">
              <a:solidFill>
                <a:srgbClr val="000000"/>
              </a:solidFill>
              <a:cs typeface="Arial" charset="0"/>
            </a:endParaRPr>
          </a:p>
        </p:txBody>
      </p:sp>
      <p:sp>
        <p:nvSpPr>
          <p:cNvPr id="27671" name="Line 33"/>
          <p:cNvSpPr>
            <a:spLocks noChangeShapeType="1"/>
          </p:cNvSpPr>
          <p:nvPr/>
        </p:nvSpPr>
        <p:spPr bwMode="auto">
          <a:xfrm flipV="1">
            <a:off x="2239963" y="5462588"/>
            <a:ext cx="0" cy="95250"/>
          </a:xfrm>
          <a:prstGeom prst="line">
            <a:avLst/>
          </a:prstGeom>
          <a:noFill/>
          <a:ln w="9525">
            <a:solidFill>
              <a:srgbClr val="000000"/>
            </a:solidFill>
            <a:round/>
            <a:headEnd/>
            <a:tailEnd/>
          </a:ln>
        </p:spPr>
        <p:txBody>
          <a:bodyPr/>
          <a:lstStyle/>
          <a:p>
            <a:pPr fontAlgn="base">
              <a:spcBef>
                <a:spcPct val="0"/>
              </a:spcBef>
              <a:spcAft>
                <a:spcPct val="0"/>
              </a:spcAft>
            </a:pPr>
            <a:endParaRPr lang="en-US">
              <a:solidFill>
                <a:srgbClr val="000000"/>
              </a:solidFill>
              <a:cs typeface="Arial" charset="0"/>
            </a:endParaRPr>
          </a:p>
        </p:txBody>
      </p:sp>
      <p:sp>
        <p:nvSpPr>
          <p:cNvPr id="27672" name="TextBox 22"/>
          <p:cNvSpPr txBox="1">
            <a:spLocks noChangeArrowheads="1"/>
          </p:cNvSpPr>
          <p:nvPr/>
        </p:nvSpPr>
        <p:spPr bwMode="auto">
          <a:xfrm>
            <a:off x="1746250" y="1401763"/>
            <a:ext cx="5684838" cy="214312"/>
          </a:xfrm>
          <a:prstGeom prst="rect">
            <a:avLst/>
          </a:prstGeom>
          <a:noFill/>
          <a:ln w="9525">
            <a:noFill/>
            <a:miter lim="800000"/>
            <a:headEnd/>
            <a:tailEnd/>
          </a:ln>
        </p:spPr>
        <p:txBody>
          <a:bodyPr>
            <a:spAutoFit/>
          </a:bodyPr>
          <a:lstStyle/>
          <a:p>
            <a:pPr fontAlgn="base">
              <a:spcBef>
                <a:spcPct val="0"/>
              </a:spcBef>
              <a:spcAft>
                <a:spcPct val="0"/>
              </a:spcAft>
            </a:pPr>
            <a:r>
              <a:rPr lang="en-US" sz="800">
                <a:solidFill>
                  <a:srgbClr val="000000"/>
                </a:solidFill>
                <a:cs typeface="Arial" charset="0"/>
              </a:rPr>
              <a:t>Copyright © The McGraw-Hill Companies, Inc. Permission required for reproduction or display.</a:t>
            </a:r>
          </a:p>
        </p:txBody>
      </p:sp>
      <p:sp>
        <p:nvSpPr>
          <p:cNvPr id="27673" name="TextBox 23"/>
          <p:cNvSpPr txBox="1">
            <a:spLocks noChangeArrowheads="1"/>
          </p:cNvSpPr>
          <p:nvPr/>
        </p:nvSpPr>
        <p:spPr bwMode="auto">
          <a:xfrm>
            <a:off x="1363663" y="5918200"/>
            <a:ext cx="6392862" cy="214313"/>
          </a:xfrm>
          <a:prstGeom prst="rect">
            <a:avLst/>
          </a:prstGeom>
          <a:noFill/>
          <a:ln w="9525">
            <a:noFill/>
            <a:miter lim="800000"/>
            <a:headEnd/>
            <a:tailEnd/>
          </a:ln>
        </p:spPr>
        <p:txBody>
          <a:bodyPr>
            <a:spAutoFit/>
          </a:bodyPr>
          <a:lstStyle/>
          <a:p>
            <a:pPr fontAlgn="base">
              <a:spcBef>
                <a:spcPct val="0"/>
              </a:spcBef>
              <a:spcAft>
                <a:spcPct val="0"/>
              </a:spcAft>
            </a:pPr>
            <a:r>
              <a:rPr lang="en-US" sz="800">
                <a:solidFill>
                  <a:srgbClr val="000000"/>
                </a:solidFill>
                <a:cs typeface="Arial" charset="0"/>
              </a:rPr>
              <a:t>(Crystals): © Charles M. Falco/Photo Researchers, Inc.; (Salt shaker): © Erica S. Leeds</a:t>
            </a:r>
          </a:p>
        </p:txBody>
      </p:sp>
    </p:spTree>
    <p:extLst>
      <p:ext uri="{BB962C8B-B14F-4D97-AF65-F5344CB8AC3E}">
        <p14:creationId xmlns:p14="http://schemas.microsoft.com/office/powerpoint/2010/main" val="14505444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81000"/>
            <a:ext cx="8153400" cy="685800"/>
          </a:xfrm>
        </p:spPr>
        <p:txBody>
          <a:bodyPr/>
          <a:lstStyle/>
          <a:p>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Summary of Ionic and Covalent Bonds</a:t>
            </a:r>
          </a:p>
        </p:txBody>
      </p:sp>
      <p:pic>
        <p:nvPicPr>
          <p:cNvPr id="16388" name="Picture 4"/>
          <p:cNvPicPr>
            <a:picLocks noChangeAspect="1" noChangeArrowheads="1"/>
          </p:cNvPicPr>
          <p:nvPr/>
        </p:nvPicPr>
        <p:blipFill>
          <a:blip r:embed="rId3" cstate="print"/>
          <a:srcRect/>
          <a:stretch>
            <a:fillRect/>
          </a:stretch>
        </p:blipFill>
        <p:spPr bwMode="auto">
          <a:xfrm>
            <a:off x="1295400" y="1600200"/>
            <a:ext cx="7239000" cy="4954588"/>
          </a:xfrm>
          <a:prstGeom prst="rect">
            <a:avLst/>
          </a:prstGeom>
          <a:noFill/>
          <a:ln w="9525">
            <a:noFill/>
            <a:miter lim="800000"/>
            <a:headEnd/>
            <a:tailEnd/>
          </a:ln>
          <a:effectLst/>
        </p:spPr>
      </p:pic>
    </p:spTree>
    <p:extLst>
      <p:ext uri="{BB962C8B-B14F-4D97-AF65-F5344CB8AC3E}">
        <p14:creationId xmlns:p14="http://schemas.microsoft.com/office/powerpoint/2010/main" val="26094930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457200" y="609600"/>
            <a:ext cx="8226425" cy="1143000"/>
          </a:xfrm>
        </p:spPr>
        <p:txBody>
          <a:bodyPr/>
          <a:lstStyle/>
          <a:p>
            <a:pPr algn="ctr" eaLnBrk="1" hangingPunct="1">
              <a:defRPr/>
            </a:pPr>
            <a:r>
              <a:rPr lang="en-US" b="1"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Chapter 2: THE COMPOSITION AND CHEMISTRY OF LIFE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209800"/>
            <a:ext cx="3023248" cy="4343400"/>
          </a:xfrm>
          <a:prstGeom prst="rect">
            <a:avLst/>
          </a:prstGeom>
        </p:spPr>
      </p:pic>
    </p:spTree>
    <p:extLst>
      <p:ext uri="{BB962C8B-B14F-4D97-AF65-F5344CB8AC3E}">
        <p14:creationId xmlns:p14="http://schemas.microsoft.com/office/powerpoint/2010/main" val="21780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p:txBody>
          <a:bodyPr/>
          <a:lstStyle/>
          <a:p>
            <a:pPr>
              <a:defRPr/>
            </a:pPr>
            <a:fld id="{E1A4EC14-A86F-461B-997C-D20604A7E289}" type="slidenum">
              <a:rPr lang="en-US" smtClean="0">
                <a:solidFill>
                  <a:srgbClr val="000000"/>
                </a:solidFill>
              </a:rPr>
              <a:pPr>
                <a:defRPr/>
              </a:pPr>
              <a:t>20</a:t>
            </a:fld>
            <a:endParaRPr lang="en-US" dirty="0">
              <a:solidFill>
                <a:srgbClr val="000000"/>
              </a:solidFill>
            </a:endParaRPr>
          </a:p>
        </p:txBody>
      </p:sp>
      <p:sp>
        <p:nvSpPr>
          <p:cNvPr id="31747" name="Rectangle 2"/>
          <p:cNvSpPr>
            <a:spLocks noGrp="1" noChangeArrowheads="1"/>
          </p:cNvSpPr>
          <p:nvPr>
            <p:ph type="title"/>
          </p:nvPr>
        </p:nvSpPr>
        <p:spPr>
          <a:xfrm>
            <a:off x="455613" y="274638"/>
            <a:ext cx="8226425" cy="715962"/>
          </a:xfrm>
        </p:spPr>
        <p:txBody>
          <a:bodyPr>
            <a:normAutofit/>
          </a:bodyPr>
          <a:lstStyle/>
          <a:p>
            <a:r>
              <a:rPr lang="en-US" sz="3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Polarity of </a:t>
            </a:r>
            <a:r>
              <a:rPr lang="en-US" sz="36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Water</a:t>
            </a:r>
          </a:p>
        </p:txBody>
      </p:sp>
      <p:sp>
        <p:nvSpPr>
          <p:cNvPr id="31748" name="Rectangle 3"/>
          <p:cNvSpPr>
            <a:spLocks noGrp="1" noChangeArrowheads="1"/>
          </p:cNvSpPr>
          <p:nvPr>
            <p:ph type="body" idx="1"/>
          </p:nvPr>
        </p:nvSpPr>
        <p:spPr>
          <a:xfrm>
            <a:off x="533400" y="1066800"/>
            <a:ext cx="8156448" cy="5029200"/>
          </a:xfrm>
        </p:spPr>
        <p:txBody>
          <a:bodyPr>
            <a:noAutofit/>
          </a:bodyPr>
          <a:lstStyle/>
          <a:p>
            <a:pPr marL="57150" indent="0">
              <a:lnSpc>
                <a:spcPct val="90000"/>
              </a:lnSpc>
              <a:spcBef>
                <a:spcPct val="50000"/>
              </a:spcBef>
              <a:buClr>
                <a:srgbClr val="000000"/>
              </a:buClr>
              <a:buNone/>
            </a:pPr>
            <a:r>
              <a:rPr lang="en-US" sz="2800" b="1" dirty="0">
                <a:solidFill>
                  <a:srgbClr val="008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Can’t have life without it!</a:t>
            </a:r>
          </a:p>
          <a:p>
            <a:pPr lvl="1">
              <a:lnSpc>
                <a:spcPct val="90000"/>
              </a:lnSpc>
              <a:spcBef>
                <a:spcPts val="1800"/>
              </a:spcBef>
              <a:buClr>
                <a:srgbClr val="000000"/>
              </a:buClr>
            </a:pPr>
            <a:r>
              <a:rPr lang="en-US" b="1" dirty="0">
                <a:solidFill>
                  <a:srgbClr val="0070C0"/>
                </a:solidFill>
                <a:latin typeface="Tahoma" pitchFamily="34" charset="0"/>
                <a:ea typeface="Tahoma" pitchFamily="34" charset="0"/>
                <a:cs typeface="Tahoma" pitchFamily="34" charset="0"/>
              </a:rPr>
              <a:t>Water</a:t>
            </a:r>
            <a:r>
              <a:rPr lang="en-US" dirty="0">
                <a:solidFill>
                  <a:srgbClr val="000000"/>
                </a:solidFill>
                <a:latin typeface="Tahoma" pitchFamily="34" charset="0"/>
                <a:ea typeface="Tahoma" pitchFamily="34" charset="0"/>
                <a:cs typeface="Tahoma" pitchFamily="34" charset="0"/>
              </a:rPr>
              <a:t> (H</a:t>
            </a:r>
            <a:r>
              <a:rPr lang="en-US" baseline="-25000" dirty="0">
                <a:solidFill>
                  <a:srgbClr val="000000"/>
                </a:solidFill>
                <a:latin typeface="Tahoma" pitchFamily="34" charset="0"/>
                <a:ea typeface="Tahoma" pitchFamily="34" charset="0"/>
                <a:cs typeface="Tahoma" pitchFamily="34" charset="0"/>
              </a:rPr>
              <a:t>2</a:t>
            </a:r>
            <a:r>
              <a:rPr lang="en-US" dirty="0">
                <a:solidFill>
                  <a:srgbClr val="000000"/>
                </a:solidFill>
                <a:latin typeface="Tahoma" pitchFamily="34" charset="0"/>
                <a:ea typeface="Tahoma" pitchFamily="34" charset="0"/>
                <a:cs typeface="Tahoma" pitchFamily="34" charset="0"/>
              </a:rPr>
              <a:t>O) is a</a:t>
            </a:r>
            <a:r>
              <a:rPr lang="en-US" dirty="0">
                <a:solidFill>
                  <a:srgbClr val="008000"/>
                </a:solidFill>
                <a:latin typeface="Tahoma" pitchFamily="34" charset="0"/>
                <a:ea typeface="Tahoma" pitchFamily="34" charset="0"/>
                <a:cs typeface="Tahoma" pitchFamily="34" charset="0"/>
              </a:rPr>
              <a:t> </a:t>
            </a:r>
            <a:r>
              <a:rPr lang="en-US" b="1" dirty="0">
                <a:solidFill>
                  <a:srgbClr val="008000"/>
                </a:solidFill>
                <a:latin typeface="Tahoma" pitchFamily="34" charset="0"/>
                <a:ea typeface="Tahoma" pitchFamily="34" charset="0"/>
                <a:cs typeface="Tahoma" pitchFamily="34" charset="0"/>
              </a:rPr>
              <a:t>POLAR</a:t>
            </a:r>
            <a:r>
              <a:rPr lang="en-US" dirty="0">
                <a:solidFill>
                  <a:srgbClr val="008000"/>
                </a:solidFill>
                <a:latin typeface="Tahoma" pitchFamily="34" charset="0"/>
                <a:ea typeface="Tahoma" pitchFamily="34" charset="0"/>
                <a:cs typeface="Tahoma" pitchFamily="34" charset="0"/>
              </a:rPr>
              <a:t> </a:t>
            </a:r>
            <a:r>
              <a:rPr lang="en-US" dirty="0">
                <a:solidFill>
                  <a:srgbClr val="000000"/>
                </a:solidFill>
                <a:latin typeface="Tahoma" pitchFamily="34" charset="0"/>
                <a:ea typeface="Tahoma" pitchFamily="34" charset="0"/>
                <a:cs typeface="Tahoma" pitchFamily="34" charset="0"/>
              </a:rPr>
              <a:t>molecule.</a:t>
            </a:r>
          </a:p>
          <a:p>
            <a:pPr lvl="2">
              <a:lnSpc>
                <a:spcPct val="90000"/>
              </a:lnSpc>
              <a:spcBef>
                <a:spcPts val="1800"/>
              </a:spcBef>
              <a:buClr>
                <a:srgbClr val="000000"/>
              </a:buClr>
            </a:pPr>
            <a:r>
              <a:rPr lang="en-US" b="1" u="sng" kern="0" dirty="0">
                <a:solidFill>
                  <a:srgbClr val="0066FF"/>
                </a:solidFill>
                <a:latin typeface="Tahoma" pitchFamily="34" charset="0"/>
                <a:ea typeface="Tahoma" pitchFamily="34" charset="0"/>
                <a:cs typeface="Tahoma" pitchFamily="34" charset="0"/>
              </a:rPr>
              <a:t>Polar Covalent Bonds</a:t>
            </a:r>
            <a:r>
              <a:rPr lang="en-US" b="1" kern="0" dirty="0">
                <a:solidFill>
                  <a:srgbClr val="0066FF"/>
                </a:solidFill>
                <a:latin typeface="Tahoma" pitchFamily="34" charset="0"/>
                <a:ea typeface="Tahoma" pitchFamily="34" charset="0"/>
                <a:cs typeface="Tahoma" pitchFamily="34" charset="0"/>
              </a:rPr>
              <a:t> </a:t>
            </a:r>
            <a:r>
              <a:rPr lang="en-US" kern="0" dirty="0">
                <a:solidFill>
                  <a:srgbClr val="000000"/>
                </a:solidFill>
                <a:latin typeface="Tahoma" pitchFamily="34" charset="0"/>
                <a:ea typeface="Tahoma" pitchFamily="34" charset="0"/>
                <a:cs typeface="Tahoma" pitchFamily="34" charset="0"/>
              </a:rPr>
              <a:t>WITHIN each molecule.</a:t>
            </a:r>
          </a:p>
          <a:p>
            <a:pPr lvl="1">
              <a:lnSpc>
                <a:spcPct val="90000"/>
              </a:lnSpc>
              <a:spcBef>
                <a:spcPts val="1800"/>
              </a:spcBef>
              <a:buClr>
                <a:srgbClr val="000000"/>
              </a:buClr>
            </a:pPr>
            <a:r>
              <a:rPr lang="en-US" b="1" dirty="0">
                <a:solidFill>
                  <a:srgbClr val="008000"/>
                </a:solidFill>
                <a:latin typeface="Tahoma" pitchFamily="34" charset="0"/>
                <a:ea typeface="Tahoma" pitchFamily="34" charset="0"/>
                <a:cs typeface="Tahoma" pitchFamily="34" charset="0"/>
              </a:rPr>
              <a:t>Shared Electrons </a:t>
            </a:r>
            <a:r>
              <a:rPr lang="en-US" dirty="0">
                <a:solidFill>
                  <a:srgbClr val="000000"/>
                </a:solidFill>
                <a:latin typeface="Tahoma" pitchFamily="34" charset="0"/>
                <a:ea typeface="Tahoma" pitchFamily="34" charset="0"/>
                <a:cs typeface="Tahoma" pitchFamily="34" charset="0"/>
              </a:rPr>
              <a:t>spend </a:t>
            </a:r>
            <a:r>
              <a:rPr lang="en-US" b="1" dirty="0">
                <a:solidFill>
                  <a:srgbClr val="0066FF"/>
                </a:solidFill>
                <a:latin typeface="Tahoma" pitchFamily="34" charset="0"/>
                <a:ea typeface="Tahoma" pitchFamily="34" charset="0"/>
                <a:cs typeface="Tahoma" pitchFamily="34" charset="0"/>
              </a:rPr>
              <a:t>more time with Oxygen </a:t>
            </a:r>
            <a:r>
              <a:rPr lang="en-US" dirty="0">
                <a:solidFill>
                  <a:srgbClr val="000000"/>
                </a:solidFill>
                <a:latin typeface="Tahoma" pitchFamily="34" charset="0"/>
                <a:ea typeface="Tahoma" pitchFamily="34" charset="0"/>
                <a:cs typeface="Tahoma" pitchFamily="34" charset="0"/>
              </a:rPr>
              <a:t>than with Hydrogens.</a:t>
            </a:r>
          </a:p>
          <a:p>
            <a:pPr lvl="1">
              <a:lnSpc>
                <a:spcPct val="90000"/>
              </a:lnSpc>
              <a:spcBef>
                <a:spcPts val="1800"/>
              </a:spcBef>
              <a:buClr>
                <a:srgbClr val="000000"/>
              </a:buClr>
            </a:pPr>
            <a:r>
              <a:rPr lang="en-US" b="1" dirty="0">
                <a:solidFill>
                  <a:srgbClr val="0070C0"/>
                </a:solidFill>
                <a:latin typeface="Tahoma" pitchFamily="34" charset="0"/>
                <a:ea typeface="Tahoma" pitchFamily="34" charset="0"/>
                <a:cs typeface="Tahoma" pitchFamily="34" charset="0"/>
              </a:rPr>
              <a:t>Hydrogens</a:t>
            </a:r>
            <a:r>
              <a:rPr lang="en-US" dirty="0">
                <a:solidFill>
                  <a:srgbClr val="000000"/>
                </a:solidFill>
                <a:latin typeface="Tahoma" pitchFamily="34" charset="0"/>
                <a:ea typeface="Tahoma" pitchFamily="34" charset="0"/>
                <a:cs typeface="Tahoma" pitchFamily="34" charset="0"/>
              </a:rPr>
              <a:t> become slightly </a:t>
            </a:r>
            <a:r>
              <a:rPr lang="en-US" b="1" dirty="0">
                <a:solidFill>
                  <a:srgbClr val="FF0000"/>
                </a:solidFill>
                <a:latin typeface="Tahoma" pitchFamily="34" charset="0"/>
                <a:ea typeface="Tahoma" pitchFamily="34" charset="0"/>
                <a:cs typeface="Tahoma" pitchFamily="34" charset="0"/>
              </a:rPr>
              <a:t>positive</a:t>
            </a:r>
            <a:r>
              <a:rPr lang="en-US" dirty="0">
                <a:solidFill>
                  <a:srgbClr val="000000"/>
                </a:solidFill>
                <a:latin typeface="Tahoma" pitchFamily="34" charset="0"/>
                <a:ea typeface="Tahoma" pitchFamily="34" charset="0"/>
                <a:cs typeface="Tahoma" pitchFamily="34" charset="0"/>
              </a:rPr>
              <a:t>, </a:t>
            </a:r>
            <a:r>
              <a:rPr lang="en-US" b="1" dirty="0">
                <a:solidFill>
                  <a:srgbClr val="0070C0"/>
                </a:solidFill>
                <a:latin typeface="Tahoma" pitchFamily="34" charset="0"/>
                <a:ea typeface="Tahoma" pitchFamily="34" charset="0"/>
                <a:cs typeface="Tahoma" pitchFamily="34" charset="0"/>
              </a:rPr>
              <a:t>Oxygen</a:t>
            </a:r>
            <a:r>
              <a:rPr lang="en-US" dirty="0">
                <a:solidFill>
                  <a:srgbClr val="000000"/>
                </a:solidFill>
                <a:latin typeface="Tahoma" pitchFamily="34" charset="0"/>
                <a:ea typeface="Tahoma" pitchFamily="34" charset="0"/>
                <a:cs typeface="Tahoma" pitchFamily="34" charset="0"/>
              </a:rPr>
              <a:t> slightly </a:t>
            </a:r>
            <a:r>
              <a:rPr lang="en-US" b="1" dirty="0">
                <a:solidFill>
                  <a:srgbClr val="FF0000"/>
                </a:solidFill>
                <a:latin typeface="Tahoma" pitchFamily="34" charset="0"/>
                <a:ea typeface="Tahoma" pitchFamily="34" charset="0"/>
                <a:cs typeface="Tahoma" pitchFamily="34" charset="0"/>
              </a:rPr>
              <a:t>negative.</a:t>
            </a:r>
          </a:p>
          <a:p>
            <a:pPr marL="1390650" lvl="2" indent="-533400">
              <a:spcBef>
                <a:spcPct val="15000"/>
              </a:spcBef>
            </a:pPr>
            <a:endParaRPr lang="en-US" sz="2300" dirty="0">
              <a:latin typeface="Georgia" pitchFamily="18" charset="0"/>
            </a:endParaRPr>
          </a:p>
          <a:p>
            <a:pPr marL="990600" lvl="1" indent="-533400">
              <a:spcBef>
                <a:spcPct val="15000"/>
              </a:spcBef>
              <a:buNone/>
            </a:pPr>
            <a:endParaRPr lang="en-US" sz="2300" dirty="0">
              <a:latin typeface="Georgi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4278" y="-38100"/>
            <a:ext cx="1871701" cy="2209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962400"/>
            <a:ext cx="4981575" cy="2686050"/>
          </a:xfrm>
          <a:prstGeom prst="rect">
            <a:avLst/>
          </a:prstGeom>
        </p:spPr>
      </p:pic>
      <p:sp>
        <p:nvSpPr>
          <p:cNvPr id="6" name="Oval 5"/>
          <p:cNvSpPr/>
          <p:nvPr/>
        </p:nvSpPr>
        <p:spPr>
          <a:xfrm>
            <a:off x="5448300" y="5029200"/>
            <a:ext cx="304800" cy="6858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5047129"/>
            <a:ext cx="304800" cy="6858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58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04800" y="457200"/>
            <a:ext cx="8534400" cy="990600"/>
          </a:xfrm>
        </p:spPr>
        <p:txBody>
          <a:bodyPr>
            <a:noAutofit/>
          </a:bodyPr>
          <a:lstStyle/>
          <a:p>
            <a:pPr>
              <a:defRPr/>
            </a:pPr>
            <a:r>
              <a:rPr lang="en-US" sz="36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Hydrogen Bonds </a:t>
            </a:r>
            <a:r>
              <a:rPr lang="en-US" sz="3600" b="1" dirty="0">
                <a:solidFill>
                  <a:srgbClr val="FF0000"/>
                </a:solidFill>
                <a:effectLst>
                  <a:outerShdw blurRad="38100" dist="38100" dir="2700000" algn="tl">
                    <a:srgbClr val="000000"/>
                  </a:outerShdw>
                </a:effectLst>
                <a:latin typeface="Tahoma" pitchFamily="34" charset="0"/>
                <a:ea typeface="Tahoma" pitchFamily="34" charset="0"/>
                <a:cs typeface="Tahoma" pitchFamily="34" charset="0"/>
              </a:rPr>
              <a:t>Exist Between Water Molecules</a:t>
            </a:r>
          </a:p>
        </p:txBody>
      </p:sp>
      <p:sp>
        <p:nvSpPr>
          <p:cNvPr id="111619" name="Rectangle 3"/>
          <p:cNvSpPr>
            <a:spLocks noGrp="1" noChangeArrowheads="1"/>
          </p:cNvSpPr>
          <p:nvPr>
            <p:ph type="body" idx="1"/>
          </p:nvPr>
        </p:nvSpPr>
        <p:spPr>
          <a:xfrm>
            <a:off x="354226" y="1752600"/>
            <a:ext cx="5203891" cy="4648200"/>
          </a:xfrm>
        </p:spPr>
        <p:txBody>
          <a:bodyPr/>
          <a:lstStyle/>
          <a:p>
            <a:pPr>
              <a:lnSpc>
                <a:spcPct val="90000"/>
              </a:lnSpc>
              <a:spcBef>
                <a:spcPct val="50000"/>
              </a:spcBef>
              <a:buFont typeface="Arial" pitchFamily="34" charset="0"/>
              <a:buChar char="•"/>
            </a:pPr>
            <a:r>
              <a:rPr lang="en-US" sz="2800" dirty="0">
                <a:latin typeface="Tahoma" pitchFamily="34" charset="0"/>
                <a:ea typeface="Tahoma" pitchFamily="34" charset="0"/>
                <a:cs typeface="Tahoma" pitchFamily="34" charset="0"/>
              </a:rPr>
              <a:t>The </a:t>
            </a:r>
            <a:r>
              <a:rPr lang="en-US" sz="2800" dirty="0">
                <a:solidFill>
                  <a:srgbClr val="0000FF"/>
                </a:solidFill>
                <a:latin typeface="Tahoma" pitchFamily="34" charset="0"/>
                <a:ea typeface="Tahoma" pitchFamily="34" charset="0"/>
                <a:cs typeface="Tahoma" pitchFamily="34" charset="0"/>
              </a:rPr>
              <a:t>positive</a:t>
            </a:r>
            <a:r>
              <a:rPr lang="en-US" sz="2800" dirty="0">
                <a:latin typeface="Tahoma" pitchFamily="34" charset="0"/>
                <a:ea typeface="Tahoma" pitchFamily="34" charset="0"/>
                <a:cs typeface="Tahoma" pitchFamily="34" charset="0"/>
              </a:rPr>
              <a:t> </a:t>
            </a:r>
            <a:r>
              <a:rPr lang="en-US" sz="2800" dirty="0">
                <a:solidFill>
                  <a:srgbClr val="FF0000"/>
                </a:solidFill>
                <a:latin typeface="Tahoma" pitchFamily="34" charset="0"/>
                <a:ea typeface="Tahoma" pitchFamily="34" charset="0"/>
                <a:cs typeface="Tahoma" pitchFamily="34" charset="0"/>
              </a:rPr>
              <a:t>Hydrogens</a:t>
            </a:r>
            <a:r>
              <a:rPr lang="en-US" sz="2800" dirty="0">
                <a:latin typeface="Tahoma" pitchFamily="34" charset="0"/>
                <a:ea typeface="Tahoma" pitchFamily="34" charset="0"/>
                <a:cs typeface="Tahoma" pitchFamily="34" charset="0"/>
              </a:rPr>
              <a:t> of water molecules are attracted to the </a:t>
            </a:r>
            <a:r>
              <a:rPr lang="en-US" sz="2800" dirty="0">
                <a:solidFill>
                  <a:srgbClr val="0000FF"/>
                </a:solidFill>
                <a:latin typeface="Tahoma" pitchFamily="34" charset="0"/>
                <a:ea typeface="Tahoma" pitchFamily="34" charset="0"/>
                <a:cs typeface="Tahoma" pitchFamily="34" charset="0"/>
              </a:rPr>
              <a:t>negative </a:t>
            </a:r>
            <a:r>
              <a:rPr lang="en-US" sz="2800" dirty="0">
                <a:solidFill>
                  <a:srgbClr val="FF0000"/>
                </a:solidFill>
                <a:latin typeface="Tahoma" pitchFamily="34" charset="0"/>
                <a:ea typeface="Tahoma" pitchFamily="34" charset="0"/>
                <a:cs typeface="Tahoma" pitchFamily="34" charset="0"/>
              </a:rPr>
              <a:t>Oxygens</a:t>
            </a:r>
            <a:r>
              <a:rPr lang="en-US" sz="2800" dirty="0">
                <a:latin typeface="Tahoma" pitchFamily="34" charset="0"/>
                <a:ea typeface="Tahoma" pitchFamily="34" charset="0"/>
                <a:cs typeface="Tahoma" pitchFamily="34" charset="0"/>
              </a:rPr>
              <a:t> of </a:t>
            </a:r>
            <a:r>
              <a:rPr lang="en-US" sz="2800" u="sng" dirty="0">
                <a:latin typeface="Tahoma" pitchFamily="34" charset="0"/>
                <a:ea typeface="Tahoma" pitchFamily="34" charset="0"/>
                <a:cs typeface="Tahoma" pitchFamily="34" charset="0"/>
              </a:rPr>
              <a:t>other</a:t>
            </a:r>
            <a:r>
              <a:rPr lang="en-US" sz="2800" dirty="0">
                <a:latin typeface="Tahoma" pitchFamily="34" charset="0"/>
                <a:ea typeface="Tahoma" pitchFamily="34" charset="0"/>
                <a:cs typeface="Tahoma" pitchFamily="34" charset="0"/>
              </a:rPr>
              <a:t> water molecules and form a </a:t>
            </a:r>
            <a:r>
              <a:rPr lang="en-US" sz="28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HYDROGEN BOND.</a:t>
            </a:r>
            <a:endParaRPr lang="en-US" sz="2800" b="1" dirty="0">
              <a:solidFill>
                <a:srgbClr val="0070C0"/>
              </a:solidFill>
              <a:effectLst>
                <a:outerShdw blurRad="38100" dist="38100" dir="2700000" algn="tl">
                  <a:srgbClr val="000000">
                    <a:alpha val="43137"/>
                  </a:srgbClr>
                </a:outerShdw>
              </a:effectLst>
              <a:latin typeface="Comic Sans MS" pitchFamily="66" charset="0"/>
            </a:endParaRPr>
          </a:p>
          <a:p>
            <a:pPr>
              <a:spcBef>
                <a:spcPts val="1800"/>
              </a:spcBef>
              <a:defRPr/>
            </a:pPr>
            <a:endParaRPr lang="en-US" sz="2800" dirty="0">
              <a:solidFill>
                <a:srgbClr val="FF0000"/>
              </a:solidFill>
              <a:latin typeface="Tahoma" pitchFamily="34" charset="0"/>
              <a:ea typeface="Tahoma" pitchFamily="34" charset="0"/>
              <a:cs typeface="Tahoma" pitchFamily="34" charset="0"/>
            </a:endParaRPr>
          </a:p>
          <a:p>
            <a:pPr>
              <a:spcBef>
                <a:spcPts val="1800"/>
              </a:spcBef>
              <a:defRPr/>
            </a:pPr>
            <a:r>
              <a:rPr lang="en-US" sz="2800" dirty="0">
                <a:solidFill>
                  <a:srgbClr val="FF0000"/>
                </a:solidFill>
                <a:latin typeface="Tahoma" pitchFamily="34" charset="0"/>
                <a:ea typeface="Tahoma" pitchFamily="34" charset="0"/>
                <a:cs typeface="Tahoma" pitchFamily="34" charset="0"/>
              </a:rPr>
              <a:t>One</a:t>
            </a:r>
            <a:r>
              <a:rPr lang="en-US" sz="2800" dirty="0">
                <a:solidFill>
                  <a:schemeClr val="bg1"/>
                </a:solidFill>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hydrogen bond is </a:t>
            </a:r>
            <a:r>
              <a:rPr lang="en-US" sz="2800" dirty="0">
                <a:solidFill>
                  <a:srgbClr val="FF0000"/>
                </a:solidFill>
                <a:latin typeface="Tahoma" pitchFamily="34" charset="0"/>
                <a:ea typeface="Tahoma" pitchFamily="34" charset="0"/>
                <a:cs typeface="Tahoma" pitchFamily="34" charset="0"/>
              </a:rPr>
              <a:t>weak</a:t>
            </a:r>
            <a:r>
              <a:rPr lang="en-US" sz="2800" dirty="0">
                <a:latin typeface="Tahoma" pitchFamily="34" charset="0"/>
                <a:ea typeface="Tahoma" pitchFamily="34" charset="0"/>
                <a:cs typeface="Tahoma" pitchFamily="34" charset="0"/>
              </a:rPr>
              <a:t>, but </a:t>
            </a:r>
            <a:r>
              <a:rPr lang="en-US" sz="2800" dirty="0">
                <a:solidFill>
                  <a:srgbClr val="FF0000"/>
                </a:solidFill>
                <a:latin typeface="Tahoma" pitchFamily="34" charset="0"/>
                <a:ea typeface="Tahoma" pitchFamily="34" charset="0"/>
                <a:cs typeface="Tahoma" pitchFamily="34" charset="0"/>
              </a:rPr>
              <a:t>many</a:t>
            </a:r>
            <a:r>
              <a:rPr lang="en-US" sz="2800" dirty="0">
                <a:solidFill>
                  <a:schemeClr val="bg1"/>
                </a:solidFill>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hydrogen bonds are</a:t>
            </a:r>
            <a:r>
              <a:rPr lang="en-US" sz="2800" dirty="0">
                <a:solidFill>
                  <a:schemeClr val="bg1"/>
                </a:solidFill>
                <a:latin typeface="Tahoma" pitchFamily="34" charset="0"/>
                <a:ea typeface="Tahoma" pitchFamily="34" charset="0"/>
                <a:cs typeface="Tahoma" pitchFamily="34" charset="0"/>
              </a:rPr>
              <a:t> </a:t>
            </a:r>
            <a:r>
              <a:rPr lang="en-US" sz="2800" dirty="0">
                <a:solidFill>
                  <a:srgbClr val="FF0000"/>
                </a:solidFill>
                <a:latin typeface="Tahoma" pitchFamily="34" charset="0"/>
                <a:ea typeface="Tahoma" pitchFamily="34" charset="0"/>
                <a:cs typeface="Tahoma" pitchFamily="34" charset="0"/>
              </a:rPr>
              <a:t>strong.</a:t>
            </a:r>
          </a:p>
          <a:p>
            <a:pPr>
              <a:defRPr/>
            </a:pPr>
            <a:endParaRPr lang="en-US" b="1" dirty="0">
              <a:effectLst>
                <a:outerShdw blurRad="38100" dist="38100" dir="2700000" algn="tl">
                  <a:srgbClr val="FFFFFF"/>
                </a:outerShdw>
              </a:effectLst>
              <a:latin typeface="Comic Sans MS" pitchFamily="66" charset="0"/>
            </a:endParaRPr>
          </a:p>
        </p:txBody>
      </p:sp>
      <p:pic>
        <p:nvPicPr>
          <p:cNvPr id="5124" name="Picture 5" descr="http://academic.brooklyn.cuny.edu/biology/bio4fv/page/image12.gif"/>
          <p:cNvPicPr>
            <a:picLocks noChangeAspect="1" noChangeArrowheads="1"/>
          </p:cNvPicPr>
          <p:nvPr/>
        </p:nvPicPr>
        <p:blipFill>
          <a:blip r:embed="rId3" cstate="print"/>
          <a:srcRect/>
          <a:stretch>
            <a:fillRect/>
          </a:stretch>
        </p:blipFill>
        <p:spPr bwMode="auto">
          <a:xfrm>
            <a:off x="5558118" y="2220696"/>
            <a:ext cx="3429000" cy="3533775"/>
          </a:xfrm>
          <a:prstGeom prst="rect">
            <a:avLst/>
          </a:prstGeom>
          <a:noFill/>
          <a:ln w="9525">
            <a:noFill/>
            <a:miter lim="800000"/>
            <a:headEnd/>
            <a:tailEnd/>
          </a:ln>
        </p:spPr>
      </p:pic>
      <p:sp>
        <p:nvSpPr>
          <p:cNvPr id="5" name="Oval 4"/>
          <p:cNvSpPr/>
          <p:nvPr/>
        </p:nvSpPr>
        <p:spPr>
          <a:xfrm rot="20754041">
            <a:off x="7525767" y="3141467"/>
            <a:ext cx="688750" cy="146021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31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box(out)">
                                      <p:cBhvr>
                                        <p:cTn id="7" dur="500"/>
                                        <p:tgtEl>
                                          <p:spTgt spid="1116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11619">
                                            <p:txEl>
                                              <p:pRg st="2" end="2"/>
                                            </p:txEl>
                                          </p:spTgt>
                                        </p:tgtEl>
                                        <p:attrNameLst>
                                          <p:attrName>style.visibility</p:attrName>
                                        </p:attrNameLst>
                                      </p:cBhvr>
                                      <p:to>
                                        <p:strVal val="visible"/>
                                      </p:to>
                                    </p:set>
                                    <p:animEffect transition="in" filter="box(out)">
                                      <p:cBhvr>
                                        <p:cTn id="16"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381000"/>
            <a:ext cx="7924800" cy="5943600"/>
          </a:xfrm>
        </p:spPr>
      </p:pic>
      <p:sp>
        <p:nvSpPr>
          <p:cNvPr id="5" name="Oval 4"/>
          <p:cNvSpPr/>
          <p:nvPr/>
        </p:nvSpPr>
        <p:spPr>
          <a:xfrm>
            <a:off x="2971800" y="2971800"/>
            <a:ext cx="762000" cy="762000"/>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05000" y="2971800"/>
            <a:ext cx="762000" cy="762000"/>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438400"/>
            <a:ext cx="609600" cy="762000"/>
          </a:xfrm>
          <a:prstGeom prst="ellipse">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14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84250"/>
          </a:xfrm>
          <a:prstGeom prst="rect">
            <a:avLst/>
          </a:prstGeom>
          <a:ln w="76200" cap="flat" cmpd="sng" algn="ctr">
            <a:solidFill>
              <a:schemeClr val="accent4">
                <a:shade val="90000"/>
              </a:schemeClr>
            </a:solidFill>
            <a:prstDash val="solid"/>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a:spAutoFit/>
          </a:bodyPr>
          <a:lstStyle/>
          <a:p>
            <a:pPr algn="ctr" defTabSz="457200">
              <a:defRPr/>
            </a:pPr>
            <a:r>
              <a:rPr lang="en-US" sz="5700" dirty="0">
                <a:solidFill>
                  <a:srgbClr val="FF0000"/>
                </a:solidFill>
              </a:rPr>
              <a:t>Hydrogen Bonding</a:t>
            </a:r>
          </a:p>
        </p:txBody>
      </p:sp>
      <p:pic>
        <p:nvPicPr>
          <p:cNvPr id="358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0575" y="998538"/>
            <a:ext cx="322103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8894" y="1374364"/>
            <a:ext cx="33305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en-US" sz="3200" dirty="0">
                <a:solidFill>
                  <a:srgbClr val="FF0000"/>
                </a:solidFill>
                <a:latin typeface="Candara" charset="0"/>
              </a:rPr>
              <a:t>The opposite charges of the molecules attract one another.  </a:t>
            </a:r>
          </a:p>
        </p:txBody>
      </p:sp>
      <p:sp>
        <p:nvSpPr>
          <p:cNvPr id="6" name="TextBox 5"/>
          <p:cNvSpPr txBox="1">
            <a:spLocks noChangeArrowheads="1"/>
          </p:cNvSpPr>
          <p:nvPr/>
        </p:nvSpPr>
        <p:spPr bwMode="auto">
          <a:xfrm>
            <a:off x="5410200" y="1138956"/>
            <a:ext cx="35702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en-US" sz="2600" b="1" dirty="0">
                <a:solidFill>
                  <a:srgbClr val="000000"/>
                </a:solidFill>
                <a:latin typeface="Candara" charset="0"/>
                <a:sym typeface="Wingdings" charset="2"/>
              </a:rPr>
              <a:t>&lt;-----  Water molecule</a:t>
            </a:r>
            <a:endParaRPr lang="en-US" altLang="en-US" sz="2600" b="1" dirty="0">
              <a:solidFill>
                <a:srgbClr val="000000"/>
              </a:solidFill>
              <a:latin typeface="Candara" charset="0"/>
            </a:endParaRPr>
          </a:p>
        </p:txBody>
      </p:sp>
      <p:sp>
        <p:nvSpPr>
          <p:cNvPr id="7" name="TextBox 6"/>
          <p:cNvSpPr txBox="1">
            <a:spLocks noChangeArrowheads="1"/>
          </p:cNvSpPr>
          <p:nvPr/>
        </p:nvSpPr>
        <p:spPr bwMode="auto">
          <a:xfrm>
            <a:off x="4979988" y="1827213"/>
            <a:ext cx="3143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en-US" sz="2500" b="1">
                <a:solidFill>
                  <a:srgbClr val="000000"/>
                </a:solidFill>
                <a:latin typeface="Candara" charset="0"/>
              </a:rPr>
              <a:t>&lt;------ Hydrogen Bond</a:t>
            </a:r>
          </a:p>
        </p:txBody>
      </p:sp>
      <p:sp>
        <p:nvSpPr>
          <p:cNvPr id="8" name="TextBox 7"/>
          <p:cNvSpPr txBox="1">
            <a:spLocks noChangeArrowheads="1"/>
          </p:cNvSpPr>
          <p:nvPr/>
        </p:nvSpPr>
        <p:spPr bwMode="auto">
          <a:xfrm>
            <a:off x="228600" y="3659775"/>
            <a:ext cx="358920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en-US" sz="2900" dirty="0">
                <a:solidFill>
                  <a:srgbClr val="000090"/>
                </a:solidFill>
                <a:latin typeface="Candara" charset="0"/>
              </a:rPr>
              <a:t>The force of attraction forms </a:t>
            </a:r>
            <a:r>
              <a:rPr lang="en-US" altLang="en-US" sz="2900" u="sng" dirty="0">
                <a:solidFill>
                  <a:srgbClr val="660066"/>
                </a:solidFill>
                <a:latin typeface="Candara" charset="0"/>
              </a:rPr>
              <a:t>hydrogen bonds</a:t>
            </a:r>
            <a:r>
              <a:rPr lang="en-US" altLang="en-US" sz="2900" dirty="0">
                <a:solidFill>
                  <a:srgbClr val="000090"/>
                </a:solidFill>
                <a:latin typeface="Candara" charset="0"/>
              </a:rPr>
              <a:t>.</a:t>
            </a:r>
          </a:p>
        </p:txBody>
      </p:sp>
      <p:sp>
        <p:nvSpPr>
          <p:cNvPr id="9" name="TextBox 8"/>
          <p:cNvSpPr txBox="1">
            <a:spLocks noChangeArrowheads="1"/>
          </p:cNvSpPr>
          <p:nvPr/>
        </p:nvSpPr>
        <p:spPr bwMode="auto">
          <a:xfrm>
            <a:off x="6551613" y="2564990"/>
            <a:ext cx="25923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en-US" b="1" dirty="0">
                <a:solidFill>
                  <a:srgbClr val="660066"/>
                </a:solidFill>
                <a:latin typeface="Candara" charset="0"/>
              </a:rPr>
              <a:t>The </a:t>
            </a:r>
            <a:r>
              <a:rPr lang="en-US" altLang="en-US" b="1" dirty="0">
                <a:solidFill>
                  <a:srgbClr val="FF0000"/>
                </a:solidFill>
                <a:latin typeface="Candara" charset="0"/>
              </a:rPr>
              <a:t>oxygen</a:t>
            </a:r>
          </a:p>
          <a:p>
            <a:pPr defTabSz="457200" eaLnBrk="1" fontAlgn="base" hangingPunct="1">
              <a:spcBef>
                <a:spcPct val="0"/>
              </a:spcBef>
              <a:spcAft>
                <a:spcPct val="0"/>
              </a:spcAft>
            </a:pPr>
            <a:r>
              <a:rPr lang="en-US" altLang="en-US" b="1" dirty="0">
                <a:solidFill>
                  <a:srgbClr val="660066"/>
                </a:solidFill>
                <a:latin typeface="Candara" charset="0"/>
              </a:rPr>
              <a:t>of one water molecule and the </a:t>
            </a:r>
            <a:r>
              <a:rPr lang="en-US" altLang="en-US" b="1" dirty="0">
                <a:solidFill>
                  <a:srgbClr val="FF0000"/>
                </a:solidFill>
                <a:latin typeface="Candara" charset="0"/>
              </a:rPr>
              <a:t>hydrogen</a:t>
            </a:r>
            <a:r>
              <a:rPr lang="en-US" altLang="en-US" b="1" dirty="0">
                <a:solidFill>
                  <a:srgbClr val="660066"/>
                </a:solidFill>
                <a:latin typeface="Candara" charset="0"/>
              </a:rPr>
              <a:t> of a different water molecule</a:t>
            </a:r>
          </a:p>
          <a:p>
            <a:pPr defTabSz="457200" eaLnBrk="1" fontAlgn="base" hangingPunct="1">
              <a:spcBef>
                <a:spcPct val="0"/>
              </a:spcBef>
              <a:spcAft>
                <a:spcPct val="0"/>
              </a:spcAft>
            </a:pPr>
            <a:r>
              <a:rPr lang="en-US" altLang="en-US" b="1" dirty="0">
                <a:solidFill>
                  <a:srgbClr val="660066"/>
                </a:solidFill>
                <a:latin typeface="Candara" charset="0"/>
              </a:rPr>
              <a:t>forms a </a:t>
            </a:r>
            <a:r>
              <a:rPr lang="en-US" altLang="en-US" b="1" dirty="0">
                <a:solidFill>
                  <a:srgbClr val="FF0000"/>
                </a:solidFill>
                <a:latin typeface="Candara" charset="0"/>
              </a:rPr>
              <a:t>hydrogen bond.</a:t>
            </a:r>
          </a:p>
        </p:txBody>
      </p:sp>
      <p:sp>
        <p:nvSpPr>
          <p:cNvPr id="10" name="TextBox 9"/>
          <p:cNvSpPr txBox="1"/>
          <p:nvPr/>
        </p:nvSpPr>
        <p:spPr>
          <a:xfrm>
            <a:off x="0" y="5508625"/>
            <a:ext cx="9144000" cy="16303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en-US" sz="2500" dirty="0">
                <a:solidFill>
                  <a:srgbClr val="FFFFFF"/>
                </a:solidFill>
                <a:latin typeface="Candara" charset="0"/>
              </a:rPr>
              <a:t>A single water molecule can form up to </a:t>
            </a:r>
            <a:r>
              <a:rPr lang="en-US" altLang="en-US" sz="2500" b="1" dirty="0">
                <a:solidFill>
                  <a:srgbClr val="000000"/>
                </a:solidFill>
                <a:latin typeface="Candara" charset="0"/>
              </a:rPr>
              <a:t>4</a:t>
            </a:r>
            <a:r>
              <a:rPr lang="en-US" altLang="en-US" sz="2500" dirty="0">
                <a:solidFill>
                  <a:srgbClr val="FFFFFF"/>
                </a:solidFill>
                <a:latin typeface="Candara" charset="0"/>
              </a:rPr>
              <a:t> hydrogen bonds with other water molecules at the same time.  This is responsible for many of the unusual properties found in water.</a:t>
            </a:r>
          </a:p>
          <a:p>
            <a:pPr defTabSz="457200" eaLnBrk="1" fontAlgn="base" hangingPunct="1">
              <a:spcBef>
                <a:spcPct val="0"/>
              </a:spcBef>
              <a:spcAft>
                <a:spcPct val="0"/>
              </a:spcAft>
            </a:pPr>
            <a:endParaRPr lang="en-US" altLang="en-US" sz="2500" dirty="0">
              <a:solidFill>
                <a:srgbClr val="FFFFFF"/>
              </a:solidFill>
              <a:latin typeface="Candara" charset="0"/>
            </a:endParaRPr>
          </a:p>
        </p:txBody>
      </p:sp>
    </p:spTree>
    <p:extLst>
      <p:ext uri="{BB962C8B-B14F-4D97-AF65-F5344CB8AC3E}">
        <p14:creationId xmlns:p14="http://schemas.microsoft.com/office/powerpoint/2010/main" val="1597768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1331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103428" name="Rectangle 4"/>
          <p:cNvSpPr>
            <a:spLocks noGrp="1" noChangeArrowheads="1"/>
          </p:cNvSpPr>
          <p:nvPr>
            <p:ph type="title"/>
          </p:nvPr>
        </p:nvSpPr>
        <p:spPr>
          <a:xfrm>
            <a:off x="228600" y="152400"/>
            <a:ext cx="8915400" cy="685800"/>
          </a:xfrm>
        </p:spPr>
        <p:txBody>
          <a:bodyPr/>
          <a:lstStyle/>
          <a:p>
            <a:pPr>
              <a:defRPr/>
            </a:pPr>
            <a:r>
              <a:rPr lang="en-US" sz="4000" b="1" dirty="0">
                <a:solidFill>
                  <a:srgbClr val="FF0000"/>
                </a:solidFill>
                <a:effectLst>
                  <a:outerShdw blurRad="38100" dist="38100" dir="2700000" algn="tl">
                    <a:srgbClr val="000000"/>
                  </a:outerShdw>
                </a:effectLst>
                <a:latin typeface="Tahoma" pitchFamily="34" charset="0"/>
                <a:ea typeface="Tahoma" pitchFamily="34" charset="0"/>
                <a:cs typeface="Tahoma" pitchFamily="34" charset="0"/>
              </a:rPr>
              <a:t>PROPERTIES OF </a:t>
            </a:r>
            <a:r>
              <a:rPr lang="en-US" sz="40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WATER</a:t>
            </a:r>
            <a:endParaRPr lang="en-US" sz="4000"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endParaRPr>
          </a:p>
        </p:txBody>
      </p:sp>
      <p:sp>
        <p:nvSpPr>
          <p:cNvPr id="103429" name="Rectangle 5"/>
          <p:cNvSpPr>
            <a:spLocks noGrp="1" noChangeArrowheads="1"/>
          </p:cNvSpPr>
          <p:nvPr>
            <p:ph type="body" idx="1"/>
          </p:nvPr>
        </p:nvSpPr>
        <p:spPr>
          <a:xfrm>
            <a:off x="381000" y="1066800"/>
            <a:ext cx="8534400" cy="5334000"/>
          </a:xfrm>
        </p:spPr>
        <p:txBody>
          <a:bodyPr/>
          <a:lstStyle/>
          <a:p>
            <a:pPr marL="0" indent="0">
              <a:buNone/>
              <a:defRPr/>
            </a:pPr>
            <a:r>
              <a:rPr lang="en-US" sz="3200" dirty="0">
                <a:solidFill>
                  <a:srgbClr val="FF0000"/>
                </a:solidFill>
                <a:latin typeface="Tahoma" pitchFamily="34" charset="0"/>
                <a:ea typeface="Tahoma" pitchFamily="34" charset="0"/>
                <a:cs typeface="Tahoma" pitchFamily="34" charset="0"/>
              </a:rPr>
              <a:t>Hydrogen Bonds </a:t>
            </a:r>
            <a:r>
              <a:rPr lang="en-US" sz="3200" dirty="0">
                <a:latin typeface="Tahoma" pitchFamily="34" charset="0"/>
                <a:ea typeface="Tahoma" pitchFamily="34" charset="0"/>
                <a:cs typeface="Tahoma" pitchFamily="34" charset="0"/>
              </a:rPr>
              <a:t>give Water many unique properties, which makes it </a:t>
            </a:r>
            <a:r>
              <a:rPr lang="en-US" sz="3200" dirty="0">
                <a:solidFill>
                  <a:srgbClr val="FF0000"/>
                </a:solidFill>
                <a:latin typeface="Tahoma" pitchFamily="34" charset="0"/>
                <a:ea typeface="Tahoma" pitchFamily="34" charset="0"/>
                <a:cs typeface="Tahoma" pitchFamily="34" charset="0"/>
              </a:rPr>
              <a:t>critical</a:t>
            </a:r>
            <a:r>
              <a:rPr lang="en-US" sz="3200" dirty="0">
                <a:latin typeface="Tahoma" pitchFamily="34" charset="0"/>
                <a:ea typeface="Tahoma" pitchFamily="34" charset="0"/>
                <a:cs typeface="Tahoma" pitchFamily="34" charset="0"/>
              </a:rPr>
              <a:t> to the functioning of all life forms</a:t>
            </a:r>
          </a:p>
          <a:p>
            <a:pPr marL="742950" indent="-506413">
              <a:spcBef>
                <a:spcPts val="1800"/>
              </a:spcBef>
              <a:buFont typeface="+mj-lt"/>
              <a:buAutoNum type="arabicParenR"/>
              <a:defRPr/>
            </a:pPr>
            <a:r>
              <a:rPr lang="en-US" sz="3200" dirty="0">
                <a:solidFill>
                  <a:srgbClr val="0070C0"/>
                </a:solidFill>
                <a:latin typeface="Tahoma" pitchFamily="34" charset="0"/>
                <a:ea typeface="Tahoma" pitchFamily="34" charset="0"/>
                <a:cs typeface="Tahoma" pitchFamily="34" charset="0"/>
              </a:rPr>
              <a:t>Cohesion</a:t>
            </a:r>
          </a:p>
          <a:p>
            <a:pPr marL="742950" indent="-506413">
              <a:spcBef>
                <a:spcPts val="1800"/>
              </a:spcBef>
              <a:buFont typeface="+mj-lt"/>
              <a:buAutoNum type="arabicParenR"/>
              <a:defRPr/>
            </a:pPr>
            <a:r>
              <a:rPr lang="en-US" sz="3200" dirty="0">
                <a:solidFill>
                  <a:srgbClr val="0070C0"/>
                </a:solidFill>
                <a:latin typeface="Tahoma" pitchFamily="34" charset="0"/>
                <a:ea typeface="Tahoma" pitchFamily="34" charset="0"/>
                <a:cs typeface="Tahoma" pitchFamily="34" charset="0"/>
              </a:rPr>
              <a:t>Adhesion </a:t>
            </a:r>
          </a:p>
          <a:p>
            <a:pPr marL="742950" indent="-506413">
              <a:spcBef>
                <a:spcPts val="1800"/>
              </a:spcBef>
              <a:buFont typeface="+mj-lt"/>
              <a:buAutoNum type="arabicParenR"/>
              <a:defRPr/>
            </a:pPr>
            <a:r>
              <a:rPr lang="en-US" sz="3200" dirty="0">
                <a:solidFill>
                  <a:srgbClr val="0070C0"/>
                </a:solidFill>
                <a:latin typeface="Tahoma" pitchFamily="34" charset="0"/>
                <a:ea typeface="Tahoma" pitchFamily="34" charset="0"/>
                <a:cs typeface="Tahoma" pitchFamily="34" charset="0"/>
              </a:rPr>
              <a:t>Temperature Moderation </a:t>
            </a:r>
          </a:p>
          <a:p>
            <a:pPr marL="742950" indent="-506413">
              <a:spcBef>
                <a:spcPts val="1800"/>
              </a:spcBef>
              <a:buFont typeface="+mj-lt"/>
              <a:buAutoNum type="arabicParenR"/>
              <a:defRPr/>
            </a:pPr>
            <a:r>
              <a:rPr lang="en-US" sz="3200" dirty="0">
                <a:solidFill>
                  <a:srgbClr val="0070C0"/>
                </a:solidFill>
                <a:latin typeface="Tahoma" pitchFamily="34" charset="0"/>
                <a:ea typeface="Tahoma" pitchFamily="34" charset="0"/>
                <a:cs typeface="Tahoma" pitchFamily="34" charset="0"/>
              </a:rPr>
              <a:t>Less Dense as a Solid than as a Liquid</a:t>
            </a:r>
          </a:p>
          <a:p>
            <a:pPr marL="742950" indent="-506413">
              <a:spcBef>
                <a:spcPts val="1800"/>
              </a:spcBef>
              <a:buFont typeface="+mj-lt"/>
              <a:buAutoNum type="arabicParenR"/>
              <a:defRPr/>
            </a:pPr>
            <a:r>
              <a:rPr lang="en-US" sz="3200" dirty="0">
                <a:solidFill>
                  <a:srgbClr val="0070C0"/>
                </a:solidFill>
                <a:latin typeface="Tahoma" pitchFamily="34" charset="0"/>
                <a:ea typeface="Tahoma" pitchFamily="34" charset="0"/>
                <a:cs typeface="Tahoma" pitchFamily="34" charset="0"/>
              </a:rPr>
              <a:t>Solvent of Life</a:t>
            </a:r>
          </a:p>
        </p:txBody>
      </p:sp>
    </p:spTree>
    <p:extLst>
      <p:ext uri="{BB962C8B-B14F-4D97-AF65-F5344CB8AC3E}">
        <p14:creationId xmlns:p14="http://schemas.microsoft.com/office/powerpoint/2010/main" val="82964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4" name="Title 3"/>
          <p:cNvSpPr>
            <a:spLocks noGrp="1"/>
          </p:cNvSpPr>
          <p:nvPr>
            <p:ph type="title"/>
          </p:nvPr>
        </p:nvSpPr>
        <p:spPr>
          <a:xfrm>
            <a:off x="290769" y="243682"/>
            <a:ext cx="8226425" cy="1143000"/>
          </a:xfrm>
        </p:spPr>
        <p:txBody>
          <a:bodyPr>
            <a:normAutofit fontScale="90000"/>
          </a:bodyPr>
          <a:lstStyle/>
          <a:p>
            <a:pPr>
              <a:defRPr/>
            </a:pPr>
            <a:r>
              <a:rPr lang="en-US" sz="40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1) Cohesion</a:t>
            </a:r>
            <a:br>
              <a:rPr lang="en-US" b="1" dirty="0">
                <a:solidFill>
                  <a:srgbClr val="FFFF00"/>
                </a:solidFill>
                <a:effectLst>
                  <a:outerShdw blurRad="38100" dist="38100" dir="2700000" algn="tl">
                    <a:srgbClr val="000000"/>
                  </a:outerShdw>
                </a:effectLst>
                <a:latin typeface="Comic Sans MS" pitchFamily="66" charset="0"/>
              </a:rPr>
            </a:br>
            <a:endParaRPr lang="en-US" dirty="0"/>
          </a:p>
        </p:txBody>
      </p:sp>
      <p:sp>
        <p:nvSpPr>
          <p:cNvPr id="5" name="Content Placeholder 4"/>
          <p:cNvSpPr>
            <a:spLocks noGrp="1"/>
          </p:cNvSpPr>
          <p:nvPr>
            <p:ph sz="half" idx="1"/>
          </p:nvPr>
        </p:nvSpPr>
        <p:spPr>
          <a:xfrm>
            <a:off x="457200" y="1371600"/>
            <a:ext cx="4037012" cy="4525963"/>
          </a:xfrm>
        </p:spPr>
        <p:txBody>
          <a:bodyPr/>
          <a:lstStyle/>
          <a:p>
            <a:pPr>
              <a:defRPr/>
            </a:pPr>
            <a:r>
              <a:rPr lang="en-US" dirty="0">
                <a:latin typeface="Tahoma" pitchFamily="34" charset="0"/>
                <a:ea typeface="Tahoma" pitchFamily="34" charset="0"/>
                <a:cs typeface="Tahoma" pitchFamily="34" charset="0"/>
              </a:rPr>
              <a:t>Attraction </a:t>
            </a:r>
            <a:r>
              <a:rPr lang="en-US" dirty="0">
                <a:solidFill>
                  <a:srgbClr val="0000FF"/>
                </a:solidFill>
                <a:latin typeface="Tahoma" pitchFamily="34" charset="0"/>
                <a:ea typeface="Tahoma" pitchFamily="34" charset="0"/>
                <a:cs typeface="Tahoma" pitchFamily="34" charset="0"/>
              </a:rPr>
              <a:t>between water molecules.</a:t>
            </a:r>
          </a:p>
          <a:p>
            <a:pPr>
              <a:spcBef>
                <a:spcPts val="1800"/>
              </a:spcBef>
              <a:defRPr/>
            </a:pPr>
            <a:r>
              <a:rPr lang="en-US" dirty="0">
                <a:latin typeface="Tahoma" pitchFamily="34" charset="0"/>
                <a:ea typeface="Tahoma" pitchFamily="34" charset="0"/>
                <a:cs typeface="Tahoma" pitchFamily="34" charset="0"/>
              </a:rPr>
              <a:t>Results in </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Surface Tension</a:t>
            </a:r>
            <a:r>
              <a:rPr lang="en-US" dirty="0">
                <a:solidFill>
                  <a:schemeClr val="bg1"/>
                </a:solidFill>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(a measure of how difficult it is to break the surface of a liquid).</a:t>
            </a:r>
          </a:p>
          <a:p>
            <a:pPr>
              <a:lnSpc>
                <a:spcPct val="90000"/>
              </a:lnSpc>
              <a:spcBef>
                <a:spcPts val="1800"/>
              </a:spcBef>
              <a:defRPr/>
            </a:pPr>
            <a:r>
              <a:rPr lang="en-US" dirty="0">
                <a:latin typeface="Tahoma" pitchFamily="34" charset="0"/>
                <a:ea typeface="Tahoma" pitchFamily="34" charset="0"/>
                <a:cs typeface="Tahoma" pitchFamily="34" charset="0"/>
              </a:rPr>
              <a:t>Produces a</a:t>
            </a:r>
            <a:r>
              <a:rPr lang="en-US" dirty="0">
                <a:solidFill>
                  <a:schemeClr val="bg1"/>
                </a:solidFill>
                <a:latin typeface="Tahoma" pitchFamily="34" charset="0"/>
                <a:ea typeface="Tahoma" pitchFamily="34" charset="0"/>
                <a:cs typeface="Tahoma" pitchFamily="34" charset="0"/>
              </a:rPr>
              <a:t> </a:t>
            </a:r>
            <a:r>
              <a:rPr lang="en-US" dirty="0">
                <a:solidFill>
                  <a:srgbClr val="FF0000"/>
                </a:solidFill>
                <a:latin typeface="Tahoma" pitchFamily="34" charset="0"/>
                <a:ea typeface="Tahoma" pitchFamily="34" charset="0"/>
                <a:cs typeface="Tahoma" pitchFamily="34" charset="0"/>
              </a:rPr>
              <a:t>surface film.</a:t>
            </a:r>
            <a:endParaRPr lang="en-US" dirty="0">
              <a:latin typeface="Tahoma" pitchFamily="34" charset="0"/>
              <a:ea typeface="Tahoma" pitchFamily="34" charset="0"/>
              <a:cs typeface="Tahoma" pitchFamily="34" charset="0"/>
            </a:endParaRPr>
          </a:p>
          <a:p>
            <a:pPr>
              <a:defRPr/>
            </a:pPr>
            <a:endParaRPr lang="en-U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81600" y="990600"/>
            <a:ext cx="3279932" cy="223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622589"/>
            <a:ext cx="3200400" cy="2643245"/>
          </a:xfrm>
          <a:prstGeom prst="rect">
            <a:avLst/>
          </a:prstGeom>
        </p:spPr>
      </p:pic>
    </p:spTree>
    <p:extLst>
      <p:ext uri="{BB962C8B-B14F-4D97-AF65-F5344CB8AC3E}">
        <p14:creationId xmlns:p14="http://schemas.microsoft.com/office/powerpoint/2010/main" val="2075537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6" name="Title 5"/>
          <p:cNvSpPr>
            <a:spLocks noGrp="1"/>
          </p:cNvSpPr>
          <p:nvPr>
            <p:ph type="title"/>
          </p:nvPr>
        </p:nvSpPr>
        <p:spPr>
          <a:xfrm>
            <a:off x="228600" y="267467"/>
            <a:ext cx="8226425" cy="639762"/>
          </a:xfrm>
        </p:spPr>
        <p:txBody>
          <a:bodyPr/>
          <a:lstStyle/>
          <a:p>
            <a:pPr>
              <a:defRPr/>
            </a:pPr>
            <a:r>
              <a:rPr lang="en-US" sz="36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2) Adhesion</a:t>
            </a:r>
            <a:endParaRPr lang="en-US" sz="3600" dirty="0">
              <a:solidFill>
                <a:srgbClr val="0070C0"/>
              </a:solidFill>
              <a:latin typeface="Tahoma" pitchFamily="34" charset="0"/>
              <a:ea typeface="Tahoma" pitchFamily="34" charset="0"/>
              <a:cs typeface="Tahoma" pitchFamily="34" charset="0"/>
            </a:endParaRPr>
          </a:p>
        </p:txBody>
      </p:sp>
      <p:sp>
        <p:nvSpPr>
          <p:cNvPr id="7" name="Content Placeholder 6"/>
          <p:cNvSpPr>
            <a:spLocks noGrp="1"/>
          </p:cNvSpPr>
          <p:nvPr>
            <p:ph sz="half" idx="1"/>
          </p:nvPr>
        </p:nvSpPr>
        <p:spPr>
          <a:xfrm>
            <a:off x="457200" y="1447800"/>
            <a:ext cx="4037012" cy="4525963"/>
          </a:xfrm>
        </p:spPr>
        <p:txBody>
          <a:bodyPr/>
          <a:lstStyle/>
          <a:p>
            <a:pPr>
              <a:buFont typeface="Arial" pitchFamily="34" charset="0"/>
              <a:buChar char="•"/>
              <a:defRPr/>
            </a:pPr>
            <a:r>
              <a:rPr lang="en-US" sz="3200" dirty="0">
                <a:latin typeface="Tahoma" pitchFamily="34" charset="0"/>
                <a:ea typeface="Tahoma" pitchFamily="34" charset="0"/>
                <a:cs typeface="Tahoma" pitchFamily="34" charset="0"/>
              </a:rPr>
              <a:t>Attraction</a:t>
            </a:r>
            <a:r>
              <a:rPr lang="en-US" sz="3200" dirty="0">
                <a:solidFill>
                  <a:srgbClr val="FF0000"/>
                </a:solidFill>
                <a:latin typeface="Tahoma" pitchFamily="34" charset="0"/>
                <a:ea typeface="Tahoma" pitchFamily="34" charset="0"/>
                <a:cs typeface="Tahoma" pitchFamily="34" charset="0"/>
              </a:rPr>
              <a:t> </a:t>
            </a:r>
            <a:r>
              <a:rPr lang="en-US" sz="3200" dirty="0">
                <a:solidFill>
                  <a:srgbClr val="0000FF"/>
                </a:solidFill>
                <a:latin typeface="Tahoma" pitchFamily="34" charset="0"/>
                <a:ea typeface="Tahoma" pitchFamily="34" charset="0"/>
                <a:cs typeface="Tahoma" pitchFamily="34" charset="0"/>
              </a:rPr>
              <a:t>between water and another substance.</a:t>
            </a:r>
          </a:p>
          <a:p>
            <a:pPr>
              <a:spcBef>
                <a:spcPts val="1800"/>
              </a:spcBef>
              <a:buFont typeface="Arial" pitchFamily="34" charset="0"/>
              <a:buChar char="•"/>
              <a:defRPr/>
            </a:pPr>
            <a:r>
              <a:rPr lang="en-US" sz="3200" dirty="0">
                <a:latin typeface="Tahoma" pitchFamily="34" charset="0"/>
                <a:ea typeface="Tahoma" pitchFamily="34" charset="0"/>
                <a:cs typeface="Tahoma" pitchFamily="34" charset="0"/>
              </a:rPr>
              <a:t>Water will make </a:t>
            </a:r>
            <a:r>
              <a:rPr lang="en-US" sz="3200" dirty="0">
                <a:solidFill>
                  <a:srgbClr val="FF0000"/>
                </a:solidFill>
                <a:latin typeface="Tahoma" pitchFamily="34" charset="0"/>
                <a:ea typeface="Tahoma" pitchFamily="34" charset="0"/>
                <a:cs typeface="Tahoma" pitchFamily="34" charset="0"/>
              </a:rPr>
              <a:t>hydrogen bonds with other surfaces </a:t>
            </a:r>
            <a:r>
              <a:rPr lang="en-US" sz="3200" dirty="0">
                <a:latin typeface="Tahoma" pitchFamily="34" charset="0"/>
                <a:ea typeface="Tahoma" pitchFamily="34" charset="0"/>
                <a:cs typeface="Tahoma" pitchFamily="34" charset="0"/>
              </a:rPr>
              <a:t>such as glass, soil, plant tissues, and cotton.</a:t>
            </a:r>
          </a:p>
          <a:p>
            <a:pPr>
              <a:defRPr/>
            </a:pPr>
            <a:endParaRPr lang="en-US" sz="2800" dirty="0">
              <a:latin typeface="Tahoma" pitchFamily="34" charset="0"/>
              <a:ea typeface="Tahoma" pitchFamily="34" charset="0"/>
              <a:cs typeface="Tahoma" pitchFamily="34" charset="0"/>
            </a:endParaRPr>
          </a:p>
          <a:p>
            <a:pPr>
              <a:defRPr/>
            </a:pPr>
            <a:endParaRPr lang="en-US" dirty="0"/>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64093" y="609600"/>
            <a:ext cx="3664014" cy="246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276600"/>
            <a:ext cx="2057400" cy="3313933"/>
          </a:xfrm>
          <a:prstGeom prst="rect">
            <a:avLst/>
          </a:prstGeom>
        </p:spPr>
      </p:pic>
    </p:spTree>
    <p:extLst>
      <p:ext uri="{BB962C8B-B14F-4D97-AF65-F5344CB8AC3E}">
        <p14:creationId xmlns:p14="http://schemas.microsoft.com/office/powerpoint/2010/main" val="4010134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ou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ou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6" name="Title 5"/>
          <p:cNvSpPr>
            <a:spLocks noGrp="1"/>
          </p:cNvSpPr>
          <p:nvPr>
            <p:ph type="title"/>
          </p:nvPr>
        </p:nvSpPr>
        <p:spPr>
          <a:xfrm>
            <a:off x="455613" y="274638"/>
            <a:ext cx="8226425" cy="639762"/>
          </a:xfrm>
        </p:spPr>
        <p:txBody>
          <a:bodyPr/>
          <a:lstStyle/>
          <a:p>
            <a:pPr>
              <a:defRPr/>
            </a:pPr>
            <a:r>
              <a:rPr lang="en-US" sz="36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Cohesion and Adhesion</a:t>
            </a:r>
            <a:endParaRPr lang="en-US" sz="3600" dirty="0">
              <a:solidFill>
                <a:srgbClr val="0070C0"/>
              </a:solidFill>
              <a:latin typeface="Tahoma" pitchFamily="34" charset="0"/>
              <a:ea typeface="Tahoma" pitchFamily="34" charset="0"/>
              <a:cs typeface="Tahoma" pitchFamily="34" charset="0"/>
            </a:endParaRPr>
          </a:p>
        </p:txBody>
      </p:sp>
      <p:sp>
        <p:nvSpPr>
          <p:cNvPr id="7" name="Content Placeholder 6"/>
          <p:cNvSpPr>
            <a:spLocks noGrp="1"/>
          </p:cNvSpPr>
          <p:nvPr>
            <p:ph sz="half" idx="1"/>
          </p:nvPr>
        </p:nvSpPr>
        <p:spPr>
          <a:xfrm>
            <a:off x="457200" y="1447800"/>
            <a:ext cx="4037012" cy="4525963"/>
          </a:xfrm>
        </p:spPr>
        <p:txBody>
          <a:bodyPr/>
          <a:lstStyle/>
          <a:p>
            <a:pPr marL="285750" indent="-228600" fontAlgn="auto">
              <a:spcBef>
                <a:spcPts val="500"/>
              </a:spcBef>
              <a:spcAft>
                <a:spcPts val="0"/>
              </a:spcAft>
              <a:buClr>
                <a:srgbClr val="1F89BD"/>
              </a:buClr>
              <a:buFont typeface="Arial" panose="020B0604020202020204" pitchFamily="34" charset="0"/>
              <a:buChar char="•"/>
            </a:pPr>
            <a:r>
              <a:rPr lang="en-US" sz="3200" kern="1200" dirty="0">
                <a:solidFill>
                  <a:prstClr val="black"/>
                </a:solidFill>
                <a:latin typeface="Tahoma" panose="020B0604030504040204" pitchFamily="34" charset="0"/>
                <a:ea typeface="Tahoma" panose="020B0604030504040204" pitchFamily="34" charset="0"/>
                <a:cs typeface="Tahoma" panose="020B0604030504040204" pitchFamily="34" charset="0"/>
              </a:rPr>
              <a:t>Most plants depend upon </a:t>
            </a:r>
            <a:r>
              <a:rPr lang="en-US" sz="3200" b="1" kern="1200" dirty="0">
                <a:solidFill>
                  <a:srgbClr val="0066FF"/>
                </a:solidFill>
                <a:latin typeface="Tahoma" panose="020B0604030504040204" pitchFamily="34" charset="0"/>
                <a:ea typeface="Tahoma" panose="020B0604030504040204" pitchFamily="34" charset="0"/>
                <a:cs typeface="Tahoma" panose="020B0604030504040204" pitchFamily="34" charset="0"/>
              </a:rPr>
              <a:t>cohesion</a:t>
            </a:r>
            <a:r>
              <a:rPr lang="en-US" sz="3200" kern="1200" dirty="0">
                <a:solidFill>
                  <a:prstClr val="black"/>
                </a:solidFill>
                <a:latin typeface="Tahoma" panose="020B0604030504040204" pitchFamily="34" charset="0"/>
                <a:ea typeface="Tahoma" panose="020B0604030504040204" pitchFamily="34" charset="0"/>
                <a:cs typeface="Tahoma" panose="020B0604030504040204" pitchFamily="34" charset="0"/>
              </a:rPr>
              <a:t> and </a:t>
            </a:r>
            <a:r>
              <a:rPr lang="en-US" sz="3200" b="1" kern="1200" dirty="0">
                <a:solidFill>
                  <a:srgbClr val="0066FF"/>
                </a:solidFill>
                <a:latin typeface="Tahoma" panose="020B0604030504040204" pitchFamily="34" charset="0"/>
                <a:ea typeface="Tahoma" panose="020B0604030504040204" pitchFamily="34" charset="0"/>
                <a:cs typeface="Tahoma" panose="020B0604030504040204" pitchFamily="34" charset="0"/>
              </a:rPr>
              <a:t>adhesion</a:t>
            </a:r>
            <a:r>
              <a:rPr lang="en-US" sz="3200" kern="1200" dirty="0">
                <a:solidFill>
                  <a:prstClr val="black"/>
                </a:solidFill>
                <a:latin typeface="Tahoma" panose="020B0604030504040204" pitchFamily="34" charset="0"/>
                <a:ea typeface="Tahoma" panose="020B0604030504040204" pitchFamily="34" charset="0"/>
                <a:cs typeface="Tahoma" panose="020B0604030504040204" pitchFamily="34" charset="0"/>
              </a:rPr>
              <a:t> to help transport water and nutrients from their roots to their leaves.</a:t>
            </a:r>
            <a:endParaRPr lang="en-US" sz="3200" dirty="0">
              <a:latin typeface="Tahoma" pitchFamily="34" charset="0"/>
              <a:ea typeface="Tahoma" pitchFamily="34" charset="0"/>
              <a:cs typeface="Tahoma" pitchFamily="34" charset="0"/>
            </a:endParaRPr>
          </a:p>
          <a:p>
            <a:pPr>
              <a:defRPr/>
            </a:pPr>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295400"/>
            <a:ext cx="4347882" cy="4800600"/>
          </a:xfrm>
        </p:spPr>
      </p:pic>
      <p:sp>
        <p:nvSpPr>
          <p:cNvPr id="2" name="Arrow: Curved Up 1">
            <a:extLst>
              <a:ext uri="{FF2B5EF4-FFF2-40B4-BE49-F238E27FC236}">
                <a16:creationId xmlns:a16="http://schemas.microsoft.com/office/drawing/2014/main" id="{361A39D0-3DE1-4D95-8246-FC589EA8E016}"/>
              </a:ext>
            </a:extLst>
          </p:cNvPr>
          <p:cNvSpPr/>
          <p:nvPr/>
        </p:nvSpPr>
        <p:spPr>
          <a:xfrm rot="17034942">
            <a:off x="3115753" y="3057180"/>
            <a:ext cx="5341441" cy="11044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7207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4" name="Title 3"/>
          <p:cNvSpPr>
            <a:spLocks noGrp="1"/>
          </p:cNvSpPr>
          <p:nvPr>
            <p:ph type="title"/>
          </p:nvPr>
        </p:nvSpPr>
        <p:spPr>
          <a:xfrm>
            <a:off x="457200" y="152400"/>
            <a:ext cx="7772400" cy="914400"/>
          </a:xfrm>
        </p:spPr>
        <p:txBody>
          <a:bodyPr/>
          <a:lstStyle/>
          <a:p>
            <a:pPr>
              <a:defRPr/>
            </a:pPr>
            <a:r>
              <a:rPr lang="en-US"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3) </a:t>
            </a:r>
            <a:r>
              <a:rPr lang="en-US" sz="36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Temperature Moderation</a:t>
            </a:r>
            <a:endParaRPr lang="en-US" dirty="0">
              <a:solidFill>
                <a:srgbClr val="0070C0"/>
              </a:solidFill>
              <a:latin typeface="Tahoma" pitchFamily="34" charset="0"/>
              <a:ea typeface="Tahoma" pitchFamily="34" charset="0"/>
              <a:cs typeface="Tahoma" pitchFamily="34" charset="0"/>
            </a:endParaRPr>
          </a:p>
        </p:txBody>
      </p:sp>
      <p:sp>
        <p:nvSpPr>
          <p:cNvPr id="5" name="Content Placeholder 4"/>
          <p:cNvSpPr>
            <a:spLocks noGrp="1"/>
          </p:cNvSpPr>
          <p:nvPr>
            <p:ph idx="1"/>
          </p:nvPr>
        </p:nvSpPr>
        <p:spPr>
          <a:xfrm>
            <a:off x="914400" y="1267132"/>
            <a:ext cx="7924800" cy="4800600"/>
          </a:xfrm>
        </p:spPr>
        <p:txBody>
          <a:bodyPr>
            <a:normAutofit/>
          </a:bodyPr>
          <a:lstStyle/>
          <a:p>
            <a:pPr>
              <a:spcBef>
                <a:spcPts val="1800"/>
              </a:spcBef>
            </a:pPr>
            <a:r>
              <a:rPr lang="en-US" sz="2800" b="1" dirty="0">
                <a:latin typeface="Tahoma" panose="020B0604030504040204" pitchFamily="34" charset="0"/>
                <a:ea typeface="Tahoma" panose="020B0604030504040204" pitchFamily="34" charset="0"/>
                <a:cs typeface="Tahoma" panose="020B0604030504040204" pitchFamily="34" charset="0"/>
              </a:rPr>
              <a:t>Heat </a:t>
            </a:r>
            <a:r>
              <a:rPr lang="en-US" sz="2800" b="1"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2800" dirty="0">
                <a:latin typeface="Tahoma" panose="020B0604030504040204" pitchFamily="34" charset="0"/>
                <a:ea typeface="Tahoma" panose="020B0604030504040204" pitchFamily="34" charset="0"/>
                <a:cs typeface="Tahoma" panose="020B0604030504040204" pitchFamily="34" charset="0"/>
              </a:rPr>
              <a:t>energy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in transfer from a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warmer to a cooler </a:t>
            </a:r>
            <a:r>
              <a:rPr lang="en-US" sz="2800" dirty="0">
                <a:latin typeface="Tahoma" panose="020B0604030504040204" pitchFamily="34" charset="0"/>
                <a:ea typeface="Tahoma" panose="020B0604030504040204" pitchFamily="34" charset="0"/>
                <a:cs typeface="Tahoma" panose="020B0604030504040204" pitchFamily="34" charset="0"/>
              </a:rPr>
              <a:t>substance.</a:t>
            </a:r>
          </a:p>
          <a:p>
            <a:pPr>
              <a:spcBef>
                <a:spcPts val="1800"/>
              </a:spcBef>
            </a:pPr>
            <a:r>
              <a:rPr lang="en-US" sz="2800" b="1" dirty="0">
                <a:latin typeface="Tahoma" panose="020B0604030504040204" pitchFamily="34" charset="0"/>
                <a:ea typeface="Tahoma" panose="020B0604030504040204" pitchFamily="34" charset="0"/>
                <a:cs typeface="Tahoma" panose="020B0604030504040204" pitchFamily="34" charset="0"/>
              </a:rPr>
              <a:t>Temperature</a:t>
            </a:r>
            <a:r>
              <a:rPr lang="en-US" sz="2800" dirty="0">
                <a:latin typeface="Tahoma" panose="020B0604030504040204" pitchFamily="34" charset="0"/>
                <a:ea typeface="Tahoma" panose="020B0604030504040204" pitchFamily="34" charset="0"/>
                <a:cs typeface="Tahoma" panose="020B0604030504040204" pitchFamily="34" charset="0"/>
              </a:rPr>
              <a:t> measures the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amount of heat energy </a:t>
            </a:r>
            <a:r>
              <a:rPr lang="en-US" sz="2800" dirty="0">
                <a:latin typeface="Tahoma" panose="020B0604030504040204" pitchFamily="34" charset="0"/>
                <a:ea typeface="Tahoma" panose="020B0604030504040204" pitchFamily="34" charset="0"/>
                <a:cs typeface="Tahoma" panose="020B0604030504040204" pitchFamily="34" charset="0"/>
              </a:rPr>
              <a:t>— that is, the average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speed of molecules</a:t>
            </a:r>
            <a:r>
              <a:rPr lang="en-US" sz="2800" dirty="0">
                <a:latin typeface="Tahoma" panose="020B0604030504040204" pitchFamily="34" charset="0"/>
                <a:ea typeface="Tahoma" panose="020B0604030504040204" pitchFamily="34" charset="0"/>
                <a:cs typeface="Tahoma" panose="020B0604030504040204" pitchFamily="34" charset="0"/>
              </a:rPr>
              <a:t> in a substance.</a:t>
            </a:r>
          </a:p>
          <a:p>
            <a:pPr lvl="1">
              <a:spcBef>
                <a:spcPts val="1800"/>
              </a:spcBef>
            </a:pPr>
            <a:r>
              <a:rPr lang="en-US" sz="2800" dirty="0">
                <a:latin typeface="Tahoma" panose="020B0604030504040204" pitchFamily="34" charset="0"/>
                <a:ea typeface="Tahoma" panose="020B0604030504040204" pitchFamily="34" charset="0"/>
                <a:cs typeface="Tahoma" panose="020B0604030504040204" pitchFamily="34" charset="0"/>
              </a:rPr>
              <a:t>The </a:t>
            </a:r>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higher the heat energy </a:t>
            </a:r>
            <a:r>
              <a:rPr lang="en-US" sz="2800" dirty="0">
                <a:latin typeface="Tahoma" panose="020B0604030504040204" pitchFamily="34" charset="0"/>
                <a:ea typeface="Tahoma" panose="020B0604030504040204" pitchFamily="34" charset="0"/>
                <a:cs typeface="Tahoma" panose="020B0604030504040204" pitchFamily="34" charset="0"/>
              </a:rPr>
              <a:t>the</a:t>
            </a:r>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 higher the temperature.</a:t>
            </a:r>
          </a:p>
          <a:p>
            <a:pPr>
              <a:buFont typeface="Arial" pitchFamily="34" charset="0"/>
              <a:buChar char="•"/>
              <a:defRPr/>
            </a:pPr>
            <a:endParaRPr lang="en-US" dirty="0"/>
          </a:p>
        </p:txBody>
      </p:sp>
    </p:spTree>
    <p:extLst>
      <p:ext uri="{BB962C8B-B14F-4D97-AF65-F5344CB8AC3E}">
        <p14:creationId xmlns:p14="http://schemas.microsoft.com/office/powerpoint/2010/main" val="1068171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4" name="Title 3"/>
          <p:cNvSpPr>
            <a:spLocks noGrp="1"/>
          </p:cNvSpPr>
          <p:nvPr>
            <p:ph type="title"/>
          </p:nvPr>
        </p:nvSpPr>
        <p:spPr>
          <a:xfrm>
            <a:off x="457200" y="152400"/>
            <a:ext cx="7772400" cy="914400"/>
          </a:xfrm>
        </p:spPr>
        <p:txBody>
          <a:bodyPr/>
          <a:lstStyle/>
          <a:p>
            <a:pPr>
              <a:defRPr/>
            </a:pPr>
            <a:r>
              <a:rPr lang="en-US"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3) </a:t>
            </a:r>
            <a:r>
              <a:rPr lang="en-US" sz="36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Temperature Moderation</a:t>
            </a:r>
            <a:endParaRPr lang="en-US" dirty="0">
              <a:solidFill>
                <a:srgbClr val="0070C0"/>
              </a:solidFill>
              <a:latin typeface="Tahoma" pitchFamily="34" charset="0"/>
              <a:ea typeface="Tahoma" pitchFamily="34" charset="0"/>
              <a:cs typeface="Tahoma"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1209" y="3811026"/>
            <a:ext cx="5341681" cy="2885609"/>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394981"/>
            <a:ext cx="4021050" cy="210476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228165"/>
            <a:ext cx="4381647" cy="2438400"/>
          </a:xfrm>
          <a:prstGeom prst="rect">
            <a:avLst/>
          </a:prstGeom>
        </p:spPr>
      </p:pic>
    </p:spTree>
    <p:extLst>
      <p:ext uri="{BB962C8B-B14F-4D97-AF65-F5344CB8AC3E}">
        <p14:creationId xmlns:p14="http://schemas.microsoft.com/office/powerpoint/2010/main" val="2289662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1479929"/>
            <a:ext cx="9144000" cy="5378071"/>
          </a:xfrm>
        </p:spPr>
        <p:txBody>
          <a:bodyPr/>
          <a:lstStyle/>
          <a:p>
            <a:pPr marL="0" lvl="1" indent="0" eaLnBrk="1" hangingPunct="1">
              <a:spcBef>
                <a:spcPts val="844"/>
              </a:spcBef>
              <a:buNone/>
            </a:pPr>
            <a:r>
              <a:rPr lang="en-US" dirty="0"/>
              <a:t>By the end of this lesson, you should be able to:</a:t>
            </a:r>
          </a:p>
          <a:p>
            <a:pPr marL="396875" lvl="0" indent="-293688">
              <a:lnSpc>
                <a:spcPct val="100000"/>
              </a:lnSpc>
              <a:spcBef>
                <a:spcPts val="600"/>
              </a:spcBef>
            </a:pPr>
            <a:r>
              <a:rPr lang="en-US" dirty="0">
                <a:solidFill>
                  <a:srgbClr val="00B050"/>
                </a:solidFill>
              </a:rPr>
              <a:t>Understand matter and how matter is affected (physical versus chemical changes).</a:t>
            </a:r>
          </a:p>
          <a:p>
            <a:pPr marL="396875" lvl="0" indent="-293688">
              <a:lnSpc>
                <a:spcPct val="100000"/>
              </a:lnSpc>
              <a:spcBef>
                <a:spcPts val="600"/>
              </a:spcBef>
            </a:pPr>
            <a:r>
              <a:rPr lang="en-US" dirty="0"/>
              <a:t>Describe atoms and molecules (subatomic particles, atomic number, atomic mass, isotopes).</a:t>
            </a:r>
          </a:p>
          <a:p>
            <a:pPr marL="396875" lvl="0" indent="-293688">
              <a:lnSpc>
                <a:spcPct val="100000"/>
              </a:lnSpc>
              <a:spcBef>
                <a:spcPts val="600"/>
              </a:spcBef>
            </a:pPr>
            <a:r>
              <a:rPr lang="en-US" dirty="0">
                <a:solidFill>
                  <a:srgbClr val="0000FF"/>
                </a:solidFill>
              </a:rPr>
              <a:t>Explore types of bonds between atoms and molecules (covalent, ionic, hydrogen).</a:t>
            </a:r>
          </a:p>
          <a:p>
            <a:pPr marL="396875" lvl="0" indent="-293688">
              <a:lnSpc>
                <a:spcPct val="100000"/>
              </a:lnSpc>
              <a:spcBef>
                <a:spcPts val="600"/>
              </a:spcBef>
            </a:pPr>
            <a:r>
              <a:rPr lang="en-US" dirty="0">
                <a:solidFill>
                  <a:srgbClr val="FF0000"/>
                </a:solidFill>
              </a:rPr>
              <a:t>Identify and explain hydrogen bonding and its relationship to the properties of water.</a:t>
            </a:r>
          </a:p>
          <a:p>
            <a:pPr marL="396875" lvl="0" indent="-293688">
              <a:lnSpc>
                <a:spcPct val="100000"/>
              </a:lnSpc>
              <a:spcBef>
                <a:spcPts val="600"/>
              </a:spcBef>
            </a:pPr>
            <a:r>
              <a:rPr lang="en-US" dirty="0"/>
              <a:t>Define solutions especially when water is the solvent.</a:t>
            </a:r>
          </a:p>
          <a:p>
            <a:pPr marL="396875" lvl="0" indent="-293688">
              <a:lnSpc>
                <a:spcPct val="100000"/>
              </a:lnSpc>
              <a:spcBef>
                <a:spcPts val="600"/>
              </a:spcBef>
            </a:pPr>
            <a:r>
              <a:rPr lang="en-US" dirty="0">
                <a:solidFill>
                  <a:srgbClr val="0000FF"/>
                </a:solidFill>
              </a:rPr>
              <a:t>Describe acidic and basic solutions in terms of pH, ion concentration and examples.</a:t>
            </a:r>
          </a:p>
          <a:p>
            <a:pPr marL="396875" lvl="0" indent="-293688">
              <a:lnSpc>
                <a:spcPct val="100000"/>
              </a:lnSpc>
              <a:spcBef>
                <a:spcPts val="600"/>
              </a:spcBef>
            </a:pPr>
            <a:r>
              <a:rPr lang="en-US" dirty="0"/>
              <a:t>Explain buffers and their relevance to life.</a:t>
            </a:r>
          </a:p>
          <a:p>
            <a:pPr marL="0" lvl="1" indent="0" eaLnBrk="1" hangingPunct="1">
              <a:lnSpc>
                <a:spcPct val="100000"/>
              </a:lnSpc>
              <a:spcBef>
                <a:spcPts val="1200"/>
              </a:spcBef>
            </a:pPr>
            <a:r>
              <a:rPr lang="en-US" b="1" dirty="0">
                <a:solidFill>
                  <a:schemeClr val="tx2"/>
                </a:solidFill>
              </a:rPr>
              <a:t> Science Practice: </a:t>
            </a:r>
            <a:r>
              <a:rPr lang="en-US" dirty="0"/>
              <a:t> </a:t>
            </a:r>
            <a:r>
              <a:rPr lang="en-US" b="1" dirty="0">
                <a:solidFill>
                  <a:srgbClr val="00B050"/>
                </a:solidFill>
              </a:rPr>
              <a:t>Chemistry Overview Lab</a:t>
            </a:r>
          </a:p>
          <a:p>
            <a:pPr marL="0" lvl="1" indent="0" eaLnBrk="1" hangingPunct="1"/>
            <a:endParaRPr lang="en-US" dirty="0"/>
          </a:p>
          <a:p>
            <a:pPr marL="0" lvl="1" indent="0" eaLnBrk="1" hangingPunct="1"/>
            <a:endParaRPr lang="en-US" dirty="0"/>
          </a:p>
          <a:p>
            <a:pPr marL="0" lvl="1" indent="0" eaLnBrk="1" hangingPunct="1"/>
            <a:endParaRPr lang="en-US" dirty="0"/>
          </a:p>
          <a:p>
            <a:pPr marL="0" lvl="1" indent="0" eaLnBrk="1" hangingPunct="1"/>
            <a:endParaRPr lang="en-US" dirty="0"/>
          </a:p>
        </p:txBody>
      </p:sp>
      <p:sp>
        <p:nvSpPr>
          <p:cNvPr id="47107" name="Title 5"/>
          <p:cNvSpPr>
            <a:spLocks noGrp="1"/>
          </p:cNvSpPr>
          <p:nvPr>
            <p:ph type="title"/>
          </p:nvPr>
        </p:nvSpPr>
        <p:spPr>
          <a:xfrm>
            <a:off x="2" y="0"/>
            <a:ext cx="9143998" cy="1447800"/>
          </a:xfrm>
        </p:spPr>
        <p:txBody>
          <a:bodyPr/>
          <a:lstStyle/>
          <a:p>
            <a:pPr eaLnBrk="1" hangingPunct="1"/>
            <a:r>
              <a:rPr lang="en-US" dirty="0"/>
              <a:t>		Lesson Objectives</a:t>
            </a:r>
          </a:p>
        </p:txBody>
      </p:sp>
      <p:pic>
        <p:nvPicPr>
          <p:cNvPr id="47108" name="Picture 7" descr="objectives-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712" y="132378"/>
            <a:ext cx="1285088" cy="10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9" name="Group 8"/>
          <p:cNvGrpSpPr>
            <a:grpSpLocks noChangeAspect="1"/>
          </p:cNvGrpSpPr>
          <p:nvPr/>
        </p:nvGrpSpPr>
        <p:grpSpPr bwMode="auto">
          <a:xfrm>
            <a:off x="7924800" y="76200"/>
            <a:ext cx="1066800" cy="1328806"/>
            <a:chOff x="611981" y="1262063"/>
            <a:chExt cx="902494" cy="959643"/>
          </a:xfrm>
        </p:grpSpPr>
        <p:sp>
          <p:nvSpPr>
            <p:cNvPr id="47110" name="Rectangle 9"/>
            <p:cNvSpPr>
              <a:spLocks noChangeArrowheads="1"/>
            </p:cNvSpPr>
            <p:nvPr/>
          </p:nvSpPr>
          <p:spPr bwMode="auto">
            <a:xfrm>
              <a:off x="611981" y="1262063"/>
              <a:ext cx="902494" cy="9596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4685" rIns="514685"/>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a:ln>
                  <a:noFill/>
                </a:ln>
                <a:solidFill>
                  <a:srgbClr val="000000"/>
                </a:solidFill>
                <a:effectLst/>
                <a:uLnTx/>
                <a:uFillTx/>
                <a:latin typeface="Arial" pitchFamily="34" charset="0"/>
                <a:ea typeface="+mn-ea"/>
                <a:cs typeface="+mn-cs"/>
              </a:endParaRPr>
            </a:p>
          </p:txBody>
        </p:sp>
        <p:grpSp>
          <p:nvGrpSpPr>
            <p:cNvPr id="47111" name="Group 6"/>
            <p:cNvGrpSpPr>
              <a:grpSpLocks noChangeAspect="1"/>
            </p:cNvGrpSpPr>
            <p:nvPr/>
          </p:nvGrpSpPr>
          <p:grpSpPr bwMode="auto">
            <a:xfrm>
              <a:off x="633982" y="1282430"/>
              <a:ext cx="858515" cy="918842"/>
              <a:chOff x="1439" y="765"/>
              <a:chExt cx="185" cy="198"/>
            </a:xfrm>
          </p:grpSpPr>
          <p:sp>
            <p:nvSpPr>
              <p:cNvPr id="47112" name="Freeform 8"/>
              <p:cNvSpPr>
                <a:spLocks/>
              </p:cNvSpPr>
              <p:nvPr/>
            </p:nvSpPr>
            <p:spPr bwMode="auto">
              <a:xfrm>
                <a:off x="1439" y="824"/>
                <a:ext cx="185" cy="139"/>
              </a:xfrm>
              <a:custGeom>
                <a:avLst/>
                <a:gdLst>
                  <a:gd name="T0" fmla="*/ 0 w 3142"/>
                  <a:gd name="T1" fmla="*/ 0 h 2361"/>
                  <a:gd name="T2" fmla="*/ 0 w 3142"/>
                  <a:gd name="T3" fmla="*/ 0 h 2361"/>
                  <a:gd name="T4" fmla="*/ 0 w 3142"/>
                  <a:gd name="T5" fmla="*/ 0 h 2361"/>
                  <a:gd name="T6" fmla="*/ 0 w 3142"/>
                  <a:gd name="T7" fmla="*/ 0 h 2361"/>
                  <a:gd name="T8" fmla="*/ 0 w 3142"/>
                  <a:gd name="T9" fmla="*/ 0 h 2361"/>
                  <a:gd name="T10" fmla="*/ 0 w 3142"/>
                  <a:gd name="T11" fmla="*/ 0 h 2361"/>
                  <a:gd name="T12" fmla="*/ 0 w 3142"/>
                  <a:gd name="T13" fmla="*/ 0 h 2361"/>
                  <a:gd name="T14" fmla="*/ 0 w 3142"/>
                  <a:gd name="T15" fmla="*/ 0 h 2361"/>
                  <a:gd name="T16" fmla="*/ 0 w 3142"/>
                  <a:gd name="T17" fmla="*/ 0 h 2361"/>
                  <a:gd name="T18" fmla="*/ 0 w 3142"/>
                  <a:gd name="T19" fmla="*/ 0 h 2361"/>
                  <a:gd name="T20" fmla="*/ 0 w 3142"/>
                  <a:gd name="T21" fmla="*/ 0 h 2361"/>
                  <a:gd name="T22" fmla="*/ 0 w 3142"/>
                  <a:gd name="T23" fmla="*/ 0 h 2361"/>
                  <a:gd name="T24" fmla="*/ 0 w 3142"/>
                  <a:gd name="T25" fmla="*/ 0 h 2361"/>
                  <a:gd name="T26" fmla="*/ 0 w 3142"/>
                  <a:gd name="T27" fmla="*/ 0 h 2361"/>
                  <a:gd name="T28" fmla="*/ 0 w 3142"/>
                  <a:gd name="T29" fmla="*/ 0 h 2361"/>
                  <a:gd name="T30" fmla="*/ 0 w 3142"/>
                  <a:gd name="T31" fmla="*/ 0 h 2361"/>
                  <a:gd name="T32" fmla="*/ 0 w 3142"/>
                  <a:gd name="T33" fmla="*/ 0 h 2361"/>
                  <a:gd name="T34" fmla="*/ 0 w 3142"/>
                  <a:gd name="T35" fmla="*/ 0 h 2361"/>
                  <a:gd name="T36" fmla="*/ 0 w 3142"/>
                  <a:gd name="T37" fmla="*/ 0 h 2361"/>
                  <a:gd name="T38" fmla="*/ 0 w 3142"/>
                  <a:gd name="T39" fmla="*/ 0 h 2361"/>
                  <a:gd name="T40" fmla="*/ 0 w 3142"/>
                  <a:gd name="T41" fmla="*/ 0 h 2361"/>
                  <a:gd name="T42" fmla="*/ 0 w 3142"/>
                  <a:gd name="T43" fmla="*/ 0 h 2361"/>
                  <a:gd name="T44" fmla="*/ 0 w 3142"/>
                  <a:gd name="T45" fmla="*/ 0 h 2361"/>
                  <a:gd name="T46" fmla="*/ 0 w 3142"/>
                  <a:gd name="T47" fmla="*/ 0 h 2361"/>
                  <a:gd name="T48" fmla="*/ 0 w 3142"/>
                  <a:gd name="T49" fmla="*/ 0 h 2361"/>
                  <a:gd name="T50" fmla="*/ 0 w 3142"/>
                  <a:gd name="T51" fmla="*/ 0 h 2361"/>
                  <a:gd name="T52" fmla="*/ 0 w 3142"/>
                  <a:gd name="T53" fmla="*/ 0 h 2361"/>
                  <a:gd name="T54" fmla="*/ 0 w 3142"/>
                  <a:gd name="T55" fmla="*/ 0 h 2361"/>
                  <a:gd name="T56" fmla="*/ 0 w 3142"/>
                  <a:gd name="T57" fmla="*/ 0 h 2361"/>
                  <a:gd name="T58" fmla="*/ 0 w 3142"/>
                  <a:gd name="T59" fmla="*/ 0 h 2361"/>
                  <a:gd name="T60" fmla="*/ 0 w 3142"/>
                  <a:gd name="T61" fmla="*/ 0 h 2361"/>
                  <a:gd name="T62" fmla="*/ 0 w 3142"/>
                  <a:gd name="T63" fmla="*/ 0 h 2361"/>
                  <a:gd name="T64" fmla="*/ 0 w 3142"/>
                  <a:gd name="T65" fmla="*/ 0 h 2361"/>
                  <a:gd name="T66" fmla="*/ 0 w 3142"/>
                  <a:gd name="T67" fmla="*/ 0 h 2361"/>
                  <a:gd name="T68" fmla="*/ 0 w 3142"/>
                  <a:gd name="T69" fmla="*/ 0 h 2361"/>
                  <a:gd name="T70" fmla="*/ 0 w 3142"/>
                  <a:gd name="T71" fmla="*/ 0 h 2361"/>
                  <a:gd name="T72" fmla="*/ 0 w 3142"/>
                  <a:gd name="T73" fmla="*/ 0 h 2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2"/>
                  <a:gd name="T112" fmla="*/ 0 h 2361"/>
                  <a:gd name="T113" fmla="*/ 3142 w 3142"/>
                  <a:gd name="T114" fmla="*/ 2361 h 2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 name="Freeform 9"/>
              <p:cNvSpPr>
                <a:spLocks noEditPoints="1"/>
              </p:cNvSpPr>
              <p:nvPr/>
            </p:nvSpPr>
            <p:spPr bwMode="auto">
              <a:xfrm>
                <a:off x="1438" y="778"/>
                <a:ext cx="191" cy="181"/>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47114" name="Freeform 10"/>
              <p:cNvSpPr>
                <a:spLocks/>
              </p:cNvSpPr>
              <p:nvPr/>
            </p:nvSpPr>
            <p:spPr bwMode="auto">
              <a:xfrm>
                <a:off x="1480" y="769"/>
                <a:ext cx="104" cy="16"/>
              </a:xfrm>
              <a:custGeom>
                <a:avLst/>
                <a:gdLst>
                  <a:gd name="T0" fmla="*/ 0 w 1768"/>
                  <a:gd name="T1" fmla="*/ 0 h 270"/>
                  <a:gd name="T2" fmla="*/ 0 w 1768"/>
                  <a:gd name="T3" fmla="*/ 0 h 270"/>
                  <a:gd name="T4" fmla="*/ 0 w 1768"/>
                  <a:gd name="T5" fmla="*/ 0 h 270"/>
                  <a:gd name="T6" fmla="*/ 0 w 1768"/>
                  <a:gd name="T7" fmla="*/ 0 h 270"/>
                  <a:gd name="T8" fmla="*/ 0 w 1768"/>
                  <a:gd name="T9" fmla="*/ 0 h 270"/>
                  <a:gd name="T10" fmla="*/ 0 w 1768"/>
                  <a:gd name="T11" fmla="*/ 0 h 270"/>
                  <a:gd name="T12" fmla="*/ 0 w 1768"/>
                  <a:gd name="T13" fmla="*/ 0 h 270"/>
                  <a:gd name="T14" fmla="*/ 0 w 1768"/>
                  <a:gd name="T15" fmla="*/ 0 h 270"/>
                  <a:gd name="T16" fmla="*/ 0 w 1768"/>
                  <a:gd name="T17" fmla="*/ 0 h 270"/>
                  <a:gd name="T18" fmla="*/ 0 w 1768"/>
                  <a:gd name="T19" fmla="*/ 0 h 270"/>
                  <a:gd name="T20" fmla="*/ 0 w 1768"/>
                  <a:gd name="T21" fmla="*/ 0 h 270"/>
                  <a:gd name="T22" fmla="*/ 0 w 1768"/>
                  <a:gd name="T23" fmla="*/ 0 h 270"/>
                  <a:gd name="T24" fmla="*/ 0 w 1768"/>
                  <a:gd name="T25" fmla="*/ 0 h 270"/>
                  <a:gd name="T26" fmla="*/ 0 w 1768"/>
                  <a:gd name="T27" fmla="*/ 0 h 270"/>
                  <a:gd name="T28" fmla="*/ 0 w 1768"/>
                  <a:gd name="T29" fmla="*/ 0 h 270"/>
                  <a:gd name="T30" fmla="*/ 0 w 1768"/>
                  <a:gd name="T31" fmla="*/ 0 h 270"/>
                  <a:gd name="T32" fmla="*/ 0 w 1768"/>
                  <a:gd name="T33" fmla="*/ 0 h 270"/>
                  <a:gd name="T34" fmla="*/ 0 w 1768"/>
                  <a:gd name="T35" fmla="*/ 0 h 270"/>
                  <a:gd name="T36" fmla="*/ 0 w 1768"/>
                  <a:gd name="T37" fmla="*/ 0 h 270"/>
                  <a:gd name="T38" fmla="*/ 0 w 1768"/>
                  <a:gd name="T39" fmla="*/ 0 h 270"/>
                  <a:gd name="T40" fmla="*/ 0 w 1768"/>
                  <a:gd name="T41" fmla="*/ 0 h 270"/>
                  <a:gd name="T42" fmla="*/ 0 w 1768"/>
                  <a:gd name="T43" fmla="*/ 0 h 270"/>
                  <a:gd name="T44" fmla="*/ 0 w 1768"/>
                  <a:gd name="T45" fmla="*/ 0 h 270"/>
                  <a:gd name="T46" fmla="*/ 0 w 1768"/>
                  <a:gd name="T47" fmla="*/ 0 h 270"/>
                  <a:gd name="T48" fmla="*/ 0 w 1768"/>
                  <a:gd name="T49" fmla="*/ 0 h 270"/>
                  <a:gd name="T50" fmla="*/ 0 w 1768"/>
                  <a:gd name="T51" fmla="*/ 0 h 270"/>
                  <a:gd name="T52" fmla="*/ 0 w 1768"/>
                  <a:gd name="T53" fmla="*/ 0 h 270"/>
                  <a:gd name="T54" fmla="*/ 0 w 1768"/>
                  <a:gd name="T55" fmla="*/ 0 h 270"/>
                  <a:gd name="T56" fmla="*/ 0 w 1768"/>
                  <a:gd name="T57" fmla="*/ 0 h 270"/>
                  <a:gd name="T58" fmla="*/ 0 w 1768"/>
                  <a:gd name="T59" fmla="*/ 0 h 270"/>
                  <a:gd name="T60" fmla="*/ 0 w 1768"/>
                  <a:gd name="T61" fmla="*/ 0 h 270"/>
                  <a:gd name="T62" fmla="*/ 0 w 1768"/>
                  <a:gd name="T63" fmla="*/ 0 h 270"/>
                  <a:gd name="T64" fmla="*/ 0 w 1768"/>
                  <a:gd name="T65" fmla="*/ 0 h 270"/>
                  <a:gd name="T66" fmla="*/ 0 w 1768"/>
                  <a:gd name="T67" fmla="*/ 0 h 270"/>
                  <a:gd name="T68" fmla="*/ 0 w 1768"/>
                  <a:gd name="T69" fmla="*/ 0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8"/>
                  <a:gd name="T106" fmla="*/ 0 h 270"/>
                  <a:gd name="T107" fmla="*/ 1768 w 1768"/>
                  <a:gd name="T108" fmla="*/ 270 h 2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round/>
                <a:headEnd/>
                <a:tailEnd/>
              </a:ln>
            </p:spPr>
            <p:txBody>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 name="Freeform 11"/>
              <p:cNvSpPr>
                <a:spLocks noEditPoints="1"/>
              </p:cNvSpPr>
              <p:nvPr/>
            </p:nvSpPr>
            <p:spPr bwMode="auto">
              <a:xfrm>
                <a:off x="1475" y="766"/>
                <a:ext cx="113" cy="23"/>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Freeform 12"/>
              <p:cNvSpPr>
                <a:spLocks/>
              </p:cNvSpPr>
              <p:nvPr/>
            </p:nvSpPr>
            <p:spPr bwMode="auto">
              <a:xfrm>
                <a:off x="1547" y="921"/>
                <a:ext cx="34" cy="20"/>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Freeform 13"/>
              <p:cNvSpPr>
                <a:spLocks/>
              </p:cNvSpPr>
              <p:nvPr/>
            </p:nvSpPr>
            <p:spPr bwMode="auto">
              <a:xfrm>
                <a:off x="1502" y="868"/>
                <a:ext cx="34" cy="20"/>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Freeform 14"/>
              <p:cNvSpPr>
                <a:spLocks/>
              </p:cNvSpPr>
              <p:nvPr/>
            </p:nvSpPr>
            <p:spPr bwMode="auto">
              <a:xfrm>
                <a:off x="1533" y="819"/>
                <a:ext cx="20" cy="12"/>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16948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4" name="Title 3"/>
          <p:cNvSpPr>
            <a:spLocks noGrp="1"/>
          </p:cNvSpPr>
          <p:nvPr>
            <p:ph type="title"/>
          </p:nvPr>
        </p:nvSpPr>
        <p:spPr>
          <a:xfrm>
            <a:off x="228600" y="152400"/>
            <a:ext cx="7772400" cy="914400"/>
          </a:xfrm>
        </p:spPr>
        <p:txBody>
          <a:bodyPr/>
          <a:lstStyle/>
          <a:p>
            <a:pPr>
              <a:defRPr/>
            </a:pPr>
            <a:r>
              <a:rPr lang="en-US"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3) </a:t>
            </a:r>
            <a:r>
              <a:rPr lang="en-US" sz="36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Temperature Moderation</a:t>
            </a:r>
            <a:endParaRPr lang="en-US" dirty="0">
              <a:solidFill>
                <a:srgbClr val="0070C0"/>
              </a:solidFill>
              <a:latin typeface="Tahoma" pitchFamily="34" charset="0"/>
              <a:ea typeface="Tahoma" pitchFamily="34" charset="0"/>
              <a:cs typeface="Tahoma" pitchFamily="34" charset="0"/>
            </a:endParaRPr>
          </a:p>
        </p:txBody>
      </p:sp>
      <p:sp>
        <p:nvSpPr>
          <p:cNvPr id="5" name="Content Placeholder 4"/>
          <p:cNvSpPr>
            <a:spLocks noGrp="1"/>
          </p:cNvSpPr>
          <p:nvPr>
            <p:ph idx="1"/>
          </p:nvPr>
        </p:nvSpPr>
        <p:spPr>
          <a:xfrm>
            <a:off x="762000" y="1219200"/>
            <a:ext cx="8001000" cy="3657600"/>
          </a:xfrm>
        </p:spPr>
        <p:txBody>
          <a:bodyPr>
            <a:normAutofit/>
          </a:bodyPr>
          <a:lstStyle/>
          <a:p>
            <a:pPr>
              <a:spcBef>
                <a:spcPts val="1200"/>
              </a:spcBef>
            </a:pPr>
            <a:r>
              <a:rPr lang="en-US" sz="2900" b="1" dirty="0">
                <a:latin typeface="Tahoma" panose="020B0604030504040204" pitchFamily="34" charset="0"/>
                <a:ea typeface="Tahoma" panose="020B0604030504040204" pitchFamily="34" charset="0"/>
                <a:cs typeface="Tahoma" panose="020B0604030504040204" pitchFamily="34" charset="0"/>
              </a:rPr>
              <a:t>Heat </a:t>
            </a:r>
            <a:r>
              <a:rPr lang="en-US" sz="2900" dirty="0">
                <a:latin typeface="Tahoma" panose="020B0604030504040204" pitchFamily="34" charset="0"/>
                <a:ea typeface="Tahoma" panose="020B0604030504040204" pitchFamily="34" charset="0"/>
                <a:cs typeface="Tahoma" panose="020B0604030504040204" pitchFamily="34" charset="0"/>
              </a:rPr>
              <a:t>must be </a:t>
            </a:r>
            <a:r>
              <a:rPr lang="en-US" sz="2900" u="sng" dirty="0">
                <a:latin typeface="Tahoma" panose="020B0604030504040204" pitchFamily="34" charset="0"/>
                <a:ea typeface="Tahoma" panose="020B0604030504040204" pitchFamily="34" charset="0"/>
                <a:cs typeface="Tahoma" panose="020B0604030504040204" pitchFamily="34" charset="0"/>
              </a:rPr>
              <a:t>absorbed</a:t>
            </a:r>
            <a:r>
              <a:rPr lang="en-US" sz="2900" dirty="0">
                <a:latin typeface="Tahoma" panose="020B0604030504040204" pitchFamily="34" charset="0"/>
                <a:ea typeface="Tahoma" panose="020B0604030504040204" pitchFamily="34" charset="0"/>
                <a:cs typeface="Tahoma" panose="020B0604030504040204" pitchFamily="34" charset="0"/>
              </a:rPr>
              <a:t> to </a:t>
            </a:r>
            <a:r>
              <a:rPr lang="en-US" sz="2900" u="sng" dirty="0">
                <a:latin typeface="Tahoma" panose="020B0604030504040204" pitchFamily="34" charset="0"/>
                <a:ea typeface="Tahoma" panose="020B0604030504040204" pitchFamily="34" charset="0"/>
                <a:cs typeface="Tahoma" panose="020B0604030504040204" pitchFamily="34" charset="0"/>
              </a:rPr>
              <a:t>break</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2900" dirty="0">
                <a:solidFill>
                  <a:srgbClr val="FF0000"/>
                </a:solidFill>
                <a:latin typeface="Tahoma" panose="020B0604030504040204" pitchFamily="34" charset="0"/>
                <a:ea typeface="Tahoma" panose="020B0604030504040204" pitchFamily="34" charset="0"/>
                <a:cs typeface="Tahoma" panose="020B0604030504040204" pitchFamily="34" charset="0"/>
              </a:rPr>
              <a:t>hydrogen bonds</a:t>
            </a:r>
            <a:r>
              <a:rPr lang="en-US" sz="2900" dirty="0">
                <a:latin typeface="Tahoma" panose="020B0604030504040204" pitchFamily="34" charset="0"/>
                <a:ea typeface="Tahoma" panose="020B0604030504040204" pitchFamily="34" charset="0"/>
                <a:cs typeface="Tahoma" panose="020B0604030504040204" pitchFamily="34" charset="0"/>
              </a:rPr>
              <a:t>.</a:t>
            </a:r>
          </a:p>
          <a:p>
            <a:pPr>
              <a:spcBef>
                <a:spcPts val="1200"/>
              </a:spcBef>
            </a:pPr>
            <a:r>
              <a:rPr lang="en-US" sz="2900" b="1" dirty="0">
                <a:latin typeface="Tahoma" panose="020B0604030504040204" pitchFamily="34" charset="0"/>
                <a:ea typeface="Tahoma" panose="020B0604030504040204" pitchFamily="34" charset="0"/>
                <a:cs typeface="Tahoma" panose="020B0604030504040204" pitchFamily="34" charset="0"/>
              </a:rPr>
              <a:t>Heat</a:t>
            </a:r>
            <a:r>
              <a:rPr lang="en-US" sz="2900" dirty="0">
                <a:latin typeface="Tahoma" panose="020B0604030504040204" pitchFamily="34" charset="0"/>
                <a:ea typeface="Tahoma" panose="020B0604030504040204" pitchFamily="34" charset="0"/>
                <a:cs typeface="Tahoma" panose="020B0604030504040204" pitchFamily="34" charset="0"/>
              </a:rPr>
              <a:t> is </a:t>
            </a:r>
            <a:r>
              <a:rPr lang="en-US" sz="2900" u="sng" dirty="0">
                <a:latin typeface="Tahoma" panose="020B0604030504040204" pitchFamily="34" charset="0"/>
                <a:ea typeface="Tahoma" panose="020B0604030504040204" pitchFamily="34" charset="0"/>
                <a:cs typeface="Tahoma" panose="020B0604030504040204" pitchFamily="34" charset="0"/>
              </a:rPr>
              <a:t>released</a:t>
            </a:r>
            <a:r>
              <a:rPr lang="en-US" sz="2900" dirty="0">
                <a:latin typeface="Tahoma" panose="020B0604030504040204" pitchFamily="34" charset="0"/>
                <a:ea typeface="Tahoma" panose="020B0604030504040204" pitchFamily="34" charset="0"/>
                <a:cs typeface="Tahoma" panose="020B0604030504040204" pitchFamily="34" charset="0"/>
              </a:rPr>
              <a:t> when </a:t>
            </a:r>
            <a:r>
              <a:rPr lang="en-US" sz="2900" dirty="0">
                <a:solidFill>
                  <a:srgbClr val="FF0000"/>
                </a:solidFill>
                <a:latin typeface="Tahoma" panose="020B0604030504040204" pitchFamily="34" charset="0"/>
                <a:ea typeface="Tahoma" panose="020B0604030504040204" pitchFamily="34" charset="0"/>
                <a:cs typeface="Tahoma" panose="020B0604030504040204" pitchFamily="34" charset="0"/>
              </a:rPr>
              <a:t>hydrogen bonds </a:t>
            </a:r>
            <a:r>
              <a:rPr lang="en-US" sz="2900" u="sng" dirty="0">
                <a:latin typeface="Tahoma" panose="020B0604030504040204" pitchFamily="34" charset="0"/>
                <a:ea typeface="Tahoma" panose="020B0604030504040204" pitchFamily="34" charset="0"/>
                <a:cs typeface="Tahoma" panose="020B0604030504040204" pitchFamily="34" charset="0"/>
              </a:rPr>
              <a:t>form</a:t>
            </a:r>
            <a:r>
              <a:rPr lang="en-US" sz="2900" dirty="0">
                <a:latin typeface="Tahoma" panose="020B0604030504040204" pitchFamily="34" charset="0"/>
                <a:ea typeface="Tahoma" panose="020B0604030504040204" pitchFamily="34" charset="0"/>
                <a:cs typeface="Tahoma" panose="020B0604030504040204" pitchFamily="34" charset="0"/>
              </a:rPr>
              <a:t>.</a:t>
            </a:r>
          </a:p>
          <a:p>
            <a:pPr>
              <a:spcBef>
                <a:spcPts val="1200"/>
              </a:spcBef>
            </a:pPr>
            <a:r>
              <a:rPr lang="en-US" sz="2900" dirty="0">
                <a:solidFill>
                  <a:srgbClr val="00B0F0"/>
                </a:solidFill>
                <a:latin typeface="Tahoma" panose="020B0604030504040204" pitchFamily="34" charset="0"/>
                <a:ea typeface="Tahoma" panose="020B0604030504040204" pitchFamily="34" charset="0"/>
                <a:cs typeface="Tahoma" panose="020B0604030504040204" pitchFamily="34" charset="0"/>
              </a:rPr>
              <a:t>To raise the temperature of water, hydrogen bonds between water molecules must be broken before the molecules can move faster. </a:t>
            </a:r>
          </a:p>
          <a:p>
            <a:pPr marL="0" indent="0">
              <a:buNone/>
              <a:defRPr/>
            </a:pPr>
            <a:endParaRPr lang="en-US" dirty="0"/>
          </a:p>
        </p:txBody>
      </p:sp>
      <p:pic>
        <p:nvPicPr>
          <p:cNvPr id="7" name="Picture 6">
            <a:extLst>
              <a:ext uri="{FF2B5EF4-FFF2-40B4-BE49-F238E27FC236}">
                <a16:creationId xmlns:a16="http://schemas.microsoft.com/office/drawing/2014/main" id="{93A10941-FEF9-4D48-A108-E311918F2B25}"/>
              </a:ext>
            </a:extLst>
          </p:cNvPr>
          <p:cNvPicPr>
            <a:picLocks noChangeAspect="1"/>
          </p:cNvPicPr>
          <p:nvPr/>
        </p:nvPicPr>
        <p:blipFill>
          <a:blip r:embed="rId3"/>
          <a:stretch>
            <a:fillRect/>
          </a:stretch>
        </p:blipFill>
        <p:spPr>
          <a:xfrm>
            <a:off x="762000" y="4876800"/>
            <a:ext cx="3520745" cy="1752752"/>
          </a:xfrm>
          <a:prstGeom prst="rect">
            <a:avLst/>
          </a:prstGeom>
        </p:spPr>
      </p:pic>
      <p:pic>
        <p:nvPicPr>
          <p:cNvPr id="9" name="Picture 8">
            <a:extLst>
              <a:ext uri="{FF2B5EF4-FFF2-40B4-BE49-F238E27FC236}">
                <a16:creationId xmlns:a16="http://schemas.microsoft.com/office/drawing/2014/main" id="{DA95D5E6-6BAA-4498-BC32-280F264E8170}"/>
              </a:ext>
            </a:extLst>
          </p:cNvPr>
          <p:cNvPicPr>
            <a:picLocks noChangeAspect="1"/>
          </p:cNvPicPr>
          <p:nvPr/>
        </p:nvPicPr>
        <p:blipFill>
          <a:blip r:embed="rId4"/>
          <a:stretch>
            <a:fillRect/>
          </a:stretch>
        </p:blipFill>
        <p:spPr>
          <a:xfrm>
            <a:off x="4762500" y="4876800"/>
            <a:ext cx="3497883" cy="1752752"/>
          </a:xfrm>
          <a:prstGeom prst="rect">
            <a:avLst/>
          </a:prstGeom>
        </p:spPr>
      </p:pic>
    </p:spTree>
    <p:extLst>
      <p:ext uri="{BB962C8B-B14F-4D97-AF65-F5344CB8AC3E}">
        <p14:creationId xmlns:p14="http://schemas.microsoft.com/office/powerpoint/2010/main" val="2964416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ox(out)">
                                      <p:cBhvr>
                                        <p:cTn id="15" dur="500"/>
                                        <p:tgtEl>
                                          <p:spTgt spid="5">
                                            <p:txEl>
                                              <p:pRg st="1" end="1"/>
                                            </p:txEl>
                                          </p:spTgt>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ox(out)">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6A9B8484-72C4-499E-8A29-5A67DCCFD9D6}"/>
              </a:ext>
            </a:extLst>
          </p:cNvPr>
          <p:cNvSpPr>
            <a:spLocks noGrp="1" noChangeArrowheads="1"/>
          </p:cNvSpPr>
          <p:nvPr>
            <p:ph type="title"/>
          </p:nvPr>
        </p:nvSpPr>
        <p:spPr>
          <a:xfrm>
            <a:off x="381000" y="1"/>
            <a:ext cx="8229600" cy="685800"/>
          </a:xfrm>
        </p:spPr>
        <p:txBody>
          <a:bodyPr/>
          <a:lstStyle/>
          <a:p>
            <a:pPr eaLnBrk="1" hangingPunct="1">
              <a:defRPr/>
            </a:pPr>
            <a:r>
              <a:rPr lang="en-US" dirty="0"/>
              <a:t>Specific Heat of Water</a:t>
            </a:r>
          </a:p>
        </p:txBody>
      </p:sp>
      <p:sp>
        <p:nvSpPr>
          <p:cNvPr id="144387" name="Rectangle 3">
            <a:extLst>
              <a:ext uri="{FF2B5EF4-FFF2-40B4-BE49-F238E27FC236}">
                <a16:creationId xmlns:a16="http://schemas.microsoft.com/office/drawing/2014/main" id="{A4C2CB8E-454A-436A-B9F7-5054B18E075F}"/>
              </a:ext>
            </a:extLst>
          </p:cNvPr>
          <p:cNvSpPr>
            <a:spLocks noGrp="1" noChangeArrowheads="1"/>
          </p:cNvSpPr>
          <p:nvPr>
            <p:ph type="body" sz="half" idx="1"/>
          </p:nvPr>
        </p:nvSpPr>
        <p:spPr>
          <a:xfrm>
            <a:off x="0" y="2362200"/>
            <a:ext cx="3124200" cy="3733800"/>
          </a:xfrm>
        </p:spPr>
        <p:txBody>
          <a:bodyPr/>
          <a:lstStyle/>
          <a:p>
            <a:pPr eaLnBrk="1" hangingPunct="1">
              <a:defRPr/>
            </a:pPr>
            <a:r>
              <a:rPr lang="en-US" sz="2800" dirty="0">
                <a:solidFill>
                  <a:srgbClr val="0066FF"/>
                </a:solidFill>
              </a:rPr>
              <a:t>Water has the second highest specific heat of all liquids.</a:t>
            </a:r>
          </a:p>
          <a:p>
            <a:pPr eaLnBrk="1" hangingPunct="1">
              <a:defRPr/>
            </a:pPr>
            <a:endParaRPr lang="en-US" sz="2800" dirty="0"/>
          </a:p>
          <a:p>
            <a:pPr eaLnBrk="1" hangingPunct="1">
              <a:defRPr/>
            </a:pPr>
            <a:r>
              <a:rPr lang="en-US" altLang="en-US" sz="2800" dirty="0">
                <a:solidFill>
                  <a:srgbClr val="00B050"/>
                </a:solidFill>
              </a:rPr>
              <a:t>Metals generally have low specific heats.</a:t>
            </a:r>
          </a:p>
          <a:p>
            <a:pPr eaLnBrk="1" hangingPunct="1">
              <a:defRPr/>
            </a:pPr>
            <a:endParaRPr lang="en-US" sz="2800" dirty="0"/>
          </a:p>
        </p:txBody>
      </p:sp>
      <p:sp>
        <p:nvSpPr>
          <p:cNvPr id="8" name="Rectangle 5">
            <a:extLst>
              <a:ext uri="{FF2B5EF4-FFF2-40B4-BE49-F238E27FC236}">
                <a16:creationId xmlns:a16="http://schemas.microsoft.com/office/drawing/2014/main" id="{8E3F8791-CF4F-486C-A526-8BEB17CBB187}"/>
              </a:ext>
            </a:extLst>
          </p:cNvPr>
          <p:cNvSpPr>
            <a:spLocks noGrp="1" noChangeArrowheads="1"/>
          </p:cNvSpPr>
          <p:nvPr>
            <p:ph type="ftr" sz="quarter" idx="10"/>
          </p:nvPr>
        </p:nvSpPr>
        <p:spPr/>
        <p:txBody>
          <a:bodyPr/>
          <a:lstStyle>
            <a:lvl1pPr>
              <a:defRPr/>
            </a:lvl1pPr>
          </a:lstStyle>
          <a:p>
            <a:pPr>
              <a:defRPr/>
            </a:pPr>
            <a:r>
              <a:rPr lang="en-US" dirty="0"/>
              <a:t>Chemistry of Life</a:t>
            </a:r>
          </a:p>
        </p:txBody>
      </p:sp>
      <p:sp>
        <p:nvSpPr>
          <p:cNvPr id="9" name="Rectangle 6">
            <a:extLst>
              <a:ext uri="{FF2B5EF4-FFF2-40B4-BE49-F238E27FC236}">
                <a16:creationId xmlns:a16="http://schemas.microsoft.com/office/drawing/2014/main" id="{5EC87DAB-F4CC-4623-962C-99679EC0F9D6}"/>
              </a:ext>
            </a:extLst>
          </p:cNvPr>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A03C3CA9-9331-4D16-A4D6-4F0A1511E5FA}" type="slidenum">
              <a:rPr lang="en-US" altLang="en-US" smtClean="0">
                <a:latin typeface="Arial" panose="020B0604020202020204" pitchFamily="34" charset="0"/>
              </a:rPr>
              <a:pPr eaLnBrk="1" hangingPunct="1">
                <a:defRPr/>
              </a:pPr>
              <a:t>31</a:t>
            </a:fld>
            <a:endParaRPr lang="en-US" altLang="en-US" dirty="0">
              <a:latin typeface="Arial" panose="020B0604020202020204" pitchFamily="34" charset="0"/>
            </a:endParaRPr>
          </a:p>
        </p:txBody>
      </p:sp>
      <p:graphicFrame>
        <p:nvGraphicFramePr>
          <p:cNvPr id="11" name="Group 302">
            <a:extLst>
              <a:ext uri="{FF2B5EF4-FFF2-40B4-BE49-F238E27FC236}">
                <a16:creationId xmlns:a16="http://schemas.microsoft.com/office/drawing/2014/main" id="{04AAA160-67EA-49E1-BD92-8FEE88B5A891}"/>
              </a:ext>
            </a:extLst>
          </p:cNvPr>
          <p:cNvGraphicFramePr>
            <a:graphicFrameLocks noGrp="1"/>
          </p:cNvGraphicFramePr>
          <p:nvPr>
            <p:extLst>
              <p:ext uri="{D42A27DB-BD31-4B8C-83A1-F6EECF244321}">
                <p14:modId xmlns:p14="http://schemas.microsoft.com/office/powerpoint/2010/main" val="4130937276"/>
              </p:ext>
            </p:extLst>
          </p:nvPr>
        </p:nvGraphicFramePr>
        <p:xfrm>
          <a:off x="3124200" y="2362200"/>
          <a:ext cx="5715000" cy="4114800"/>
        </p:xfrm>
        <a:graphic>
          <a:graphicData uri="http://schemas.openxmlformats.org/drawingml/2006/table">
            <a:tbl>
              <a:tblPr/>
              <a:tblGrid>
                <a:gridCol w="1905000">
                  <a:extLst>
                    <a:ext uri="{9D8B030D-6E8A-4147-A177-3AD203B41FA5}">
                      <a16:colId xmlns:a16="http://schemas.microsoft.com/office/drawing/2014/main" val="1887059841"/>
                    </a:ext>
                  </a:extLst>
                </a:gridCol>
                <a:gridCol w="1905000">
                  <a:extLst>
                    <a:ext uri="{9D8B030D-6E8A-4147-A177-3AD203B41FA5}">
                      <a16:colId xmlns:a16="http://schemas.microsoft.com/office/drawing/2014/main" val="3164731986"/>
                    </a:ext>
                  </a:extLst>
                </a:gridCol>
                <a:gridCol w="1905000">
                  <a:extLst>
                    <a:ext uri="{9D8B030D-6E8A-4147-A177-3AD203B41FA5}">
                      <a16:colId xmlns:a16="http://schemas.microsoft.com/office/drawing/2014/main" val="3361190466"/>
                    </a:ext>
                  </a:extLst>
                </a:gridCol>
              </a:tblGrid>
              <a:tr h="457200">
                <a:tc gridSpan="3">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Specific Heats of Some Common Substances                                                                                                                                                                                                                                                                                                                                                                                                                                                                                                                                                    </a:t>
                      </a:r>
                      <a:endPar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3608033"/>
                  </a:ext>
                </a:extLst>
              </a:tr>
              <a:tr h="320675">
                <a:tc rowSpan="2">
                  <a:txBody>
                    <a:bodyPr/>
                    <a:lstStyle>
                      <a:lvl1pPr marL="52388"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52388"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Substance</a:t>
                      </a: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Specific heat (c</a:t>
                      </a:r>
                      <a:r>
                        <a:rPr kumimoji="0" lang="en-US" altLang="en-US" sz="1800" b="1" i="0" u="none" strike="noStrike" cap="none" normalizeH="0" baseline="-25000" dirty="0">
                          <a:ln>
                            <a:noFill/>
                          </a:ln>
                          <a:solidFill>
                            <a:schemeClr val="tx1"/>
                          </a:solidFill>
                          <a:effectLst/>
                          <a:latin typeface="Arial" panose="020B0604020202020204" pitchFamily="34" charset="0"/>
                          <a:ea typeface="MS PGothic" panose="020B0600070205080204" pitchFamily="34" charset="-128"/>
                        </a:rPr>
                        <a:t>p</a:t>
                      </a: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732141764"/>
                  </a:ext>
                </a:extLst>
              </a:tr>
              <a:tr h="304800">
                <a:tc vMerge="1">
                  <a:txBody>
                    <a:bodyPr/>
                    <a:lstStyle/>
                    <a:p>
                      <a:endParaRPr lang="en-US"/>
                    </a:p>
                  </a:txBody>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J/(g</a:t>
                      </a:r>
                      <a:r>
                        <a:rPr kumimoji="0" lang="el-GR"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⁰C)</a:t>
                      </a:r>
                      <a:endParaRPr kumimoji="0" lang="en-US" altLang="en-US" sz="1800" b="1"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cal/(g</a:t>
                      </a:r>
                      <a:r>
                        <a:rPr kumimoji="0" lang="el-GR"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⁰C)</a:t>
                      </a: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6168233"/>
                  </a:ext>
                </a:extLst>
              </a:tr>
              <a:tr h="304800">
                <a:tc>
                  <a:txBody>
                    <a:bodyPr/>
                    <a:lstStyle>
                      <a:lvl1pPr marL="52388"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52388"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Liquid water</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4.18</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1.00</a:t>
                      </a:r>
                      <a:endParaRPr kumimoji="0" lang="en-US" altLang="en-US" sz="1800" b="0" i="0" u="none" strike="noStrike" cap="none" normalizeH="0" baseline="0" dirty="0">
                        <a:ln>
                          <a:noFill/>
                        </a:ln>
                        <a:solidFill>
                          <a:srgbClr val="FFFF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14591008"/>
                  </a:ext>
                </a:extLst>
              </a:tr>
              <a:tr h="304800">
                <a:tc>
                  <a:txBody>
                    <a:bodyPr/>
                    <a:lstStyle>
                      <a:lvl1pPr marL="52388"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52388"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Ethanol</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2.4</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0.58</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667157"/>
                  </a:ext>
                </a:extLst>
              </a:tr>
              <a:tr h="304800">
                <a:tc>
                  <a:txBody>
                    <a:bodyPr/>
                    <a:lstStyle>
                      <a:lvl1pPr marL="52388"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52388"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Ice</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2.1</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0.50</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272343"/>
                  </a:ext>
                </a:extLst>
              </a:tr>
              <a:tr h="304800">
                <a:tc>
                  <a:txBody>
                    <a:bodyPr/>
                    <a:lstStyle>
                      <a:lvl1pPr marL="52388"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52388"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Steam</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1.9</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0.45</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463381"/>
                  </a:ext>
                </a:extLst>
              </a:tr>
              <a:tr h="304800">
                <a:tc>
                  <a:txBody>
                    <a:bodyPr/>
                    <a:lstStyle>
                      <a:lvl1pPr marL="52388"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52388"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Chloroform                                                                                                                                                                         </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0.96</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0.23</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461780"/>
                  </a:ext>
                </a:extLst>
              </a:tr>
              <a:tr h="304800">
                <a:tc>
                  <a:txBody>
                    <a:bodyPr/>
                    <a:lstStyle>
                      <a:lvl1pPr marL="52388"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52388"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Aluminum</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0.90</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0.21</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2507577"/>
                  </a:ext>
                </a:extLst>
              </a:tr>
              <a:tr h="304800">
                <a:tc>
                  <a:txBody>
                    <a:bodyPr/>
                    <a:lstStyle>
                      <a:lvl1pPr marL="52388"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52388"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Iron</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0.46</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0.11</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813673"/>
                  </a:ext>
                </a:extLst>
              </a:tr>
              <a:tr h="304800">
                <a:tc>
                  <a:txBody>
                    <a:bodyPr/>
                    <a:lstStyle>
                      <a:lvl1pPr marL="52388"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52388"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Silver</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0.24</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0.057</a:t>
                      </a:r>
                      <a:endPar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rgbClr val="2D5C8A"/>
                      </a:solidFill>
                      <a:prstDash val="solid"/>
                      <a:round/>
                      <a:headEnd type="none" w="med" len="med"/>
                      <a:tailEnd type="none" w="med" len="med"/>
                    </a:lnL>
                    <a:lnR w="12700" cap="flat" cmpd="sng" algn="ctr">
                      <a:solidFill>
                        <a:srgbClr val="2D5C8A"/>
                      </a:solidFill>
                      <a:prstDash val="solid"/>
                      <a:round/>
                      <a:headEnd type="none" w="med" len="med"/>
                      <a:tailEnd type="none" w="med" len="med"/>
                    </a:lnR>
                    <a:lnT w="12700" cap="flat" cmpd="sng" algn="ctr">
                      <a:solidFill>
                        <a:srgbClr val="2D5C8A"/>
                      </a:solidFill>
                      <a:prstDash val="solid"/>
                      <a:round/>
                      <a:headEnd type="none" w="med" len="med"/>
                      <a:tailEnd type="none" w="med" len="med"/>
                    </a:lnT>
                    <a:lnB w="12700" cap="flat" cmpd="sng" algn="ctr">
                      <a:solidFill>
                        <a:srgbClr val="2D5C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1359936"/>
                  </a:ext>
                </a:extLst>
              </a:tr>
            </a:tbl>
          </a:graphicData>
        </a:graphic>
      </p:graphicFrame>
      <p:sp>
        <p:nvSpPr>
          <p:cNvPr id="13" name="Text Box 285">
            <a:extLst>
              <a:ext uri="{FF2B5EF4-FFF2-40B4-BE49-F238E27FC236}">
                <a16:creationId xmlns:a16="http://schemas.microsoft.com/office/drawing/2014/main" id="{30A3BFCF-833C-4514-8202-0A148DE688A9}"/>
              </a:ext>
            </a:extLst>
          </p:cNvPr>
          <p:cNvSpPr txBox="1">
            <a:spLocks noChangeArrowheads="1"/>
          </p:cNvSpPr>
          <p:nvPr/>
        </p:nvSpPr>
        <p:spPr bwMode="auto">
          <a:xfrm>
            <a:off x="36512" y="952500"/>
            <a:ext cx="89185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dirty="0"/>
              <a:t>The </a:t>
            </a:r>
            <a:r>
              <a:rPr lang="en-US" altLang="en-US" sz="2400" b="1" dirty="0">
                <a:solidFill>
                  <a:schemeClr val="accent1">
                    <a:lumMod val="50000"/>
                  </a:schemeClr>
                </a:solidFill>
              </a:rPr>
              <a:t>specific heat capacity</a:t>
            </a:r>
            <a:r>
              <a:rPr lang="en-US" altLang="en-US" sz="2400" dirty="0"/>
              <a:t>, or simply the </a:t>
            </a:r>
            <a:r>
              <a:rPr lang="en-US" altLang="en-US" sz="2400" dirty="0">
                <a:solidFill>
                  <a:srgbClr val="FF0000"/>
                </a:solidFill>
                <a:effectLst>
                  <a:outerShdw blurRad="38100" dist="38100" dir="2700000" algn="tl">
                    <a:srgbClr val="000000">
                      <a:alpha val="43137"/>
                    </a:srgbClr>
                  </a:outerShdw>
                </a:effectLst>
              </a:rPr>
              <a:t>specific heat (C)</a:t>
            </a:r>
            <a:r>
              <a:rPr lang="en-US" altLang="en-US" sz="2400" dirty="0">
                <a:solidFill>
                  <a:srgbClr val="FF0000"/>
                </a:solidFill>
              </a:rPr>
              <a:t> </a:t>
            </a:r>
            <a:r>
              <a:rPr lang="en-US" altLang="en-US" sz="2400" dirty="0"/>
              <a:t>of a substance, is the amount of heat it takes to raise the temperature of 1 g of the substance 1</a:t>
            </a:r>
            <a:r>
              <a:rPr lang="en-US" altLang="en-US" sz="2400" dirty="0">
                <a:latin typeface="Calibri"/>
                <a:cs typeface="Arial" panose="020B0604020202020204" pitchFamily="34" charset="0"/>
              </a:rPr>
              <a:t>⁰ </a:t>
            </a:r>
            <a:r>
              <a:rPr lang="en-US" altLang="en-US" sz="2400" dirty="0"/>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Effect transition="in" filter="fade">
                                      <p:cBhvr>
                                        <p:cTn id="12" dur="500"/>
                                        <p:tgtEl>
                                          <p:spTgt spid="144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Effect transition="in" filter="fade">
                                      <p:cBhvr>
                                        <p:cTn id="17" dur="500"/>
                                        <p:tgtEl>
                                          <p:spTgt spid="144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4" name="Title 3"/>
          <p:cNvSpPr>
            <a:spLocks noGrp="1"/>
          </p:cNvSpPr>
          <p:nvPr>
            <p:ph type="title"/>
          </p:nvPr>
        </p:nvSpPr>
        <p:spPr>
          <a:xfrm>
            <a:off x="228600" y="152400"/>
            <a:ext cx="7772400" cy="914400"/>
          </a:xfrm>
        </p:spPr>
        <p:txBody>
          <a:bodyPr/>
          <a:lstStyle/>
          <a:p>
            <a:pPr>
              <a:defRPr/>
            </a:pPr>
            <a:r>
              <a:rPr lang="en-US"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3) </a:t>
            </a:r>
            <a:r>
              <a:rPr lang="en-US" sz="36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Temperature Moderation</a:t>
            </a:r>
            <a:endParaRPr lang="en-US" dirty="0">
              <a:solidFill>
                <a:srgbClr val="0070C0"/>
              </a:solidFill>
              <a:latin typeface="Tahoma" pitchFamily="34" charset="0"/>
              <a:ea typeface="Tahoma" pitchFamily="34" charset="0"/>
              <a:cs typeface="Tahoma" pitchFamily="34" charset="0"/>
            </a:endParaRPr>
          </a:p>
        </p:txBody>
      </p:sp>
      <p:sp>
        <p:nvSpPr>
          <p:cNvPr id="5" name="Content Placeholder 4"/>
          <p:cNvSpPr>
            <a:spLocks noGrp="1"/>
          </p:cNvSpPr>
          <p:nvPr>
            <p:ph idx="1"/>
          </p:nvPr>
        </p:nvSpPr>
        <p:spPr>
          <a:xfrm>
            <a:off x="762000" y="1219200"/>
            <a:ext cx="8001000" cy="3200400"/>
          </a:xfrm>
        </p:spPr>
        <p:txBody>
          <a:bodyPr>
            <a:normAutofit/>
          </a:bodyPr>
          <a:lstStyle/>
          <a:p>
            <a:pPr>
              <a:spcBef>
                <a:spcPts val="1200"/>
              </a:spcBef>
            </a:pPr>
            <a:r>
              <a:rPr lang="en-US" sz="2900" b="1" dirty="0">
                <a:latin typeface="Tahoma" panose="020B0604030504040204" pitchFamily="34" charset="0"/>
                <a:ea typeface="Tahoma" panose="020B0604030504040204" pitchFamily="34" charset="0"/>
                <a:cs typeface="Tahoma" panose="020B0604030504040204" pitchFamily="34" charset="0"/>
              </a:rPr>
              <a:t>Water has a high specific heat</a:t>
            </a:r>
            <a:endParaRPr lang="en-US" sz="2900" dirty="0">
              <a:latin typeface="Tahoma" panose="020B0604030504040204" pitchFamily="34" charset="0"/>
              <a:ea typeface="Tahoma" panose="020B0604030504040204" pitchFamily="34" charset="0"/>
              <a:cs typeface="Tahoma" panose="020B0604030504040204" pitchFamily="34" charset="0"/>
            </a:endParaRPr>
          </a:p>
          <a:p>
            <a:pPr lvl="1">
              <a:spcBef>
                <a:spcPts val="1200"/>
              </a:spcBef>
            </a:pPr>
            <a:r>
              <a:rPr lang="en-US" sz="2900" dirty="0">
                <a:latin typeface="Tahoma" panose="020B0604030504040204" pitchFamily="34" charset="0"/>
                <a:ea typeface="Tahoma" panose="020B0604030504040204" pitchFamily="34" charset="0"/>
                <a:cs typeface="Tahoma" panose="020B0604030504040204" pitchFamily="34" charset="0"/>
              </a:rPr>
              <a:t>when </a:t>
            </a:r>
            <a:r>
              <a:rPr lang="en-US" sz="2900" dirty="0">
                <a:solidFill>
                  <a:srgbClr val="FF0000"/>
                </a:solidFill>
                <a:latin typeface="Tahoma" panose="020B0604030504040204" pitchFamily="34" charset="0"/>
                <a:ea typeface="Tahoma" panose="020B0604030504040204" pitchFamily="34" charset="0"/>
                <a:cs typeface="Tahoma" panose="020B0604030504040204" pitchFamily="34" charset="0"/>
              </a:rPr>
              <a:t>warming up</a:t>
            </a:r>
            <a:r>
              <a:rPr lang="en-US" sz="2900" dirty="0">
                <a:latin typeface="Tahoma" panose="020B0604030504040204" pitchFamily="34" charset="0"/>
                <a:ea typeface="Tahoma" panose="020B0604030504040204" pitchFamily="34" charset="0"/>
                <a:cs typeface="Tahoma" panose="020B0604030504040204" pitchFamily="34" charset="0"/>
              </a:rPr>
              <a:t>, water </a:t>
            </a:r>
            <a:r>
              <a:rPr lang="en-US" sz="2900" u="sng" dirty="0">
                <a:latin typeface="Tahoma" panose="020B0604030504040204" pitchFamily="34" charset="0"/>
                <a:ea typeface="Tahoma" panose="020B0604030504040204" pitchFamily="34" charset="0"/>
                <a:cs typeface="Tahoma" panose="020B0604030504040204" pitchFamily="34" charset="0"/>
              </a:rPr>
              <a:t>absorbs</a:t>
            </a:r>
            <a:r>
              <a:rPr lang="en-US" sz="2900" dirty="0">
                <a:latin typeface="Tahoma" panose="020B0604030504040204" pitchFamily="34" charset="0"/>
                <a:ea typeface="Tahoma" panose="020B0604030504040204" pitchFamily="34" charset="0"/>
                <a:cs typeface="Tahoma" panose="020B0604030504040204" pitchFamily="34" charset="0"/>
              </a:rPr>
              <a:t> a </a:t>
            </a:r>
            <a:r>
              <a:rPr lang="en-US" sz="2900" dirty="0">
                <a:solidFill>
                  <a:srgbClr val="FF0000"/>
                </a:solidFill>
                <a:latin typeface="Tahoma" panose="020B0604030504040204" pitchFamily="34" charset="0"/>
                <a:ea typeface="Tahoma" panose="020B0604030504040204" pitchFamily="34" charset="0"/>
                <a:cs typeface="Tahoma" panose="020B0604030504040204" pitchFamily="34" charset="0"/>
              </a:rPr>
              <a:t>large amount of heat.</a:t>
            </a:r>
            <a:endParaRPr lang="en-US" sz="2900" dirty="0">
              <a:latin typeface="Tahoma" panose="020B0604030504040204" pitchFamily="34" charset="0"/>
              <a:ea typeface="Tahoma" panose="020B0604030504040204" pitchFamily="34" charset="0"/>
              <a:cs typeface="Tahoma" panose="020B0604030504040204" pitchFamily="34" charset="0"/>
            </a:endParaRPr>
          </a:p>
          <a:p>
            <a:pPr lvl="1">
              <a:spcBef>
                <a:spcPts val="1200"/>
              </a:spcBef>
            </a:pPr>
            <a:r>
              <a:rPr lang="en-US" sz="2900" dirty="0">
                <a:latin typeface="Tahoma" panose="020B0604030504040204" pitchFamily="34" charset="0"/>
                <a:ea typeface="Tahoma" panose="020B0604030504040204" pitchFamily="34" charset="0"/>
                <a:cs typeface="Tahoma" panose="020B0604030504040204" pitchFamily="34" charset="0"/>
              </a:rPr>
              <a:t>when water </a:t>
            </a:r>
            <a:r>
              <a:rPr lang="en-US" sz="2900" dirty="0">
                <a:solidFill>
                  <a:srgbClr val="FF0000"/>
                </a:solidFill>
                <a:latin typeface="Tahoma" panose="020B0604030504040204" pitchFamily="34" charset="0"/>
                <a:ea typeface="Tahoma" panose="020B0604030504040204" pitchFamily="34" charset="0"/>
                <a:cs typeface="Tahoma" panose="020B0604030504040204" pitchFamily="34" charset="0"/>
              </a:rPr>
              <a:t>cools</a:t>
            </a:r>
            <a:r>
              <a:rPr lang="en-US" sz="2900" dirty="0">
                <a:latin typeface="Tahoma" panose="020B0604030504040204" pitchFamily="34" charset="0"/>
                <a:ea typeface="Tahoma" panose="020B0604030504040204" pitchFamily="34" charset="0"/>
                <a:cs typeface="Tahoma" panose="020B0604030504040204" pitchFamily="34" charset="0"/>
              </a:rPr>
              <a:t>, water molecules slow down, more hydrogen bonds form, and a </a:t>
            </a:r>
            <a:r>
              <a:rPr lang="en-US" sz="2900" dirty="0">
                <a:solidFill>
                  <a:srgbClr val="FF0000"/>
                </a:solidFill>
                <a:latin typeface="Tahoma" panose="020B0604030504040204" pitchFamily="34" charset="0"/>
                <a:ea typeface="Tahoma" panose="020B0604030504040204" pitchFamily="34" charset="0"/>
                <a:cs typeface="Tahoma" panose="020B0604030504040204" pitchFamily="34" charset="0"/>
              </a:rPr>
              <a:t>considerable amount of heat </a:t>
            </a:r>
            <a:r>
              <a:rPr lang="en-US" sz="2900" dirty="0">
                <a:latin typeface="Tahoma" panose="020B0604030504040204" pitchFamily="34" charset="0"/>
                <a:ea typeface="Tahoma" panose="020B0604030504040204" pitchFamily="34" charset="0"/>
                <a:cs typeface="Tahoma" panose="020B0604030504040204" pitchFamily="34" charset="0"/>
              </a:rPr>
              <a:t>is </a:t>
            </a:r>
            <a:r>
              <a:rPr lang="en-US" sz="2900" u="sng" dirty="0">
                <a:latin typeface="Tahoma" panose="020B0604030504040204" pitchFamily="34" charset="0"/>
                <a:ea typeface="Tahoma" panose="020B0604030504040204" pitchFamily="34" charset="0"/>
                <a:cs typeface="Tahoma" panose="020B0604030504040204" pitchFamily="34" charset="0"/>
              </a:rPr>
              <a:t>released</a:t>
            </a:r>
            <a:r>
              <a:rPr lang="en-US" sz="2900" dirty="0">
                <a:latin typeface="Tahoma" panose="020B0604030504040204" pitchFamily="34" charset="0"/>
                <a:ea typeface="Tahoma" panose="020B0604030504040204" pitchFamily="34" charset="0"/>
                <a:cs typeface="Tahoma" panose="020B0604030504040204" pitchFamily="34" charset="0"/>
              </a:rPr>
              <a:t>.</a:t>
            </a:r>
          </a:p>
          <a:p>
            <a:pPr marL="0" indent="0">
              <a:buNone/>
              <a:defRPr/>
            </a:pPr>
            <a:endParaRPr lang="en-US" dirty="0"/>
          </a:p>
        </p:txBody>
      </p:sp>
      <p:pic>
        <p:nvPicPr>
          <p:cNvPr id="6" name="Picture 5">
            <a:extLst>
              <a:ext uri="{FF2B5EF4-FFF2-40B4-BE49-F238E27FC236}">
                <a16:creationId xmlns:a16="http://schemas.microsoft.com/office/drawing/2014/main" id="{CA2697CF-CD58-4002-A081-FB720FC8F99A}"/>
              </a:ext>
            </a:extLst>
          </p:cNvPr>
          <p:cNvPicPr>
            <a:picLocks noChangeAspect="1"/>
          </p:cNvPicPr>
          <p:nvPr/>
        </p:nvPicPr>
        <p:blipFill>
          <a:blip r:embed="rId3"/>
          <a:stretch>
            <a:fillRect/>
          </a:stretch>
        </p:blipFill>
        <p:spPr>
          <a:xfrm>
            <a:off x="2819400" y="4298955"/>
            <a:ext cx="4294179" cy="2556587"/>
          </a:xfrm>
          <a:prstGeom prst="rect">
            <a:avLst/>
          </a:prstGeom>
        </p:spPr>
      </p:pic>
    </p:spTree>
    <p:extLst>
      <p:ext uri="{BB962C8B-B14F-4D97-AF65-F5344CB8AC3E}">
        <p14:creationId xmlns:p14="http://schemas.microsoft.com/office/powerpoint/2010/main" val="3251247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a:extLst>
              <a:ext uri="{FF2B5EF4-FFF2-40B4-BE49-F238E27FC236}">
                <a16:creationId xmlns:a16="http://schemas.microsoft.com/office/drawing/2014/main" id="{4B0F49BA-99A5-419B-8A30-BE44E134145F}"/>
              </a:ext>
            </a:extLst>
          </p:cNvPr>
          <p:cNvSpPr txBox="1">
            <a:spLocks noChangeArrowheads="1"/>
          </p:cNvSpPr>
          <p:nvPr/>
        </p:nvSpPr>
        <p:spPr bwMode="auto">
          <a:xfrm>
            <a:off x="228600" y="76200"/>
            <a:ext cx="8610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3600" dirty="0">
                <a:solidFill>
                  <a:srgbClr val="FFFF00"/>
                </a:solidFill>
                <a:latin typeface="Arial Rounded MT Bold" panose="020F0704030504030204" pitchFamily="34" charset="0"/>
              </a:rPr>
              <a:t>Specific Heat (C)</a:t>
            </a:r>
          </a:p>
          <a:p>
            <a:pPr eaLnBrk="1" hangingPunct="1">
              <a:spcBef>
                <a:spcPct val="50000"/>
              </a:spcBef>
              <a:buClrTx/>
              <a:buSzTx/>
              <a:buFontTx/>
              <a:buNone/>
            </a:pPr>
            <a:r>
              <a:rPr lang="en-US" altLang="en-US" sz="3600" dirty="0">
                <a:latin typeface="Arial Rounded MT Bold" panose="020F0704030504030204" pitchFamily="34" charset="0"/>
              </a:rPr>
              <a:t>     Some things </a:t>
            </a:r>
            <a:r>
              <a:rPr lang="en-US" altLang="en-US" sz="3600" dirty="0">
                <a:solidFill>
                  <a:srgbClr val="FF0000"/>
                </a:solidFill>
                <a:latin typeface="Arial Rounded MT Bold" panose="020F0704030504030204" pitchFamily="34" charset="0"/>
              </a:rPr>
              <a:t>heat up</a:t>
            </a:r>
            <a:r>
              <a:rPr lang="en-US" altLang="en-US" sz="3600" dirty="0">
                <a:latin typeface="Arial Rounded MT Bold" panose="020F0704030504030204" pitchFamily="34" charset="0"/>
              </a:rPr>
              <a:t> or </a:t>
            </a:r>
            <a:r>
              <a:rPr lang="en-US" altLang="en-US" sz="3600" dirty="0">
                <a:solidFill>
                  <a:srgbClr val="00B0F0"/>
                </a:solidFill>
                <a:latin typeface="Arial Rounded MT Bold" panose="020F0704030504030204" pitchFamily="34" charset="0"/>
              </a:rPr>
              <a:t>cool down</a:t>
            </a:r>
            <a:r>
              <a:rPr lang="en-US" altLang="en-US" sz="3600" dirty="0">
                <a:latin typeface="Arial Rounded MT Bold" panose="020F0704030504030204" pitchFamily="34" charset="0"/>
              </a:rPr>
              <a:t> faster than others.</a:t>
            </a:r>
          </a:p>
        </p:txBody>
      </p:sp>
      <p:pic>
        <p:nvPicPr>
          <p:cNvPr id="76803" name="Picture 3" descr="beach">
            <a:extLst>
              <a:ext uri="{FF2B5EF4-FFF2-40B4-BE49-F238E27FC236}">
                <a16:creationId xmlns:a16="http://schemas.microsoft.com/office/drawing/2014/main" id="{553981B3-A4CA-40AD-98C8-D4230FF2F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447088"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a:extLst>
              <a:ext uri="{FF2B5EF4-FFF2-40B4-BE49-F238E27FC236}">
                <a16:creationId xmlns:a16="http://schemas.microsoft.com/office/drawing/2014/main" id="{893398BB-3794-4C16-B2D7-D3E48A55B86F}"/>
              </a:ext>
            </a:extLst>
          </p:cNvPr>
          <p:cNvSpPr txBox="1">
            <a:spLocks noChangeArrowheads="1"/>
          </p:cNvSpPr>
          <p:nvPr/>
        </p:nvSpPr>
        <p:spPr bwMode="auto">
          <a:xfrm>
            <a:off x="304800" y="2209800"/>
            <a:ext cx="84582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defRPr/>
            </a:pPr>
            <a:r>
              <a:rPr lang="en-US" altLang="en-US" sz="2800" dirty="0">
                <a:solidFill>
                  <a:srgbClr val="FFFF00"/>
                </a:solidFill>
                <a:latin typeface="Arial Rounded MT Bold" pitchFamily="34" charset="0"/>
              </a:rPr>
              <a:t>Land heats up and cools down faster than water</a:t>
            </a:r>
          </a:p>
          <a:p>
            <a:pPr algn="ctr" eaLnBrk="1" hangingPunct="1">
              <a:spcBef>
                <a:spcPct val="50000"/>
              </a:spcBef>
              <a:defRPr/>
            </a:pPr>
            <a:endParaRPr lang="en-US" altLang="en-US" sz="2800" dirty="0">
              <a:solidFill>
                <a:srgbClr val="FFFF00"/>
              </a:solidFill>
              <a:latin typeface="Arial Rounded MT Bold" pitchFamily="34" charset="0"/>
            </a:endParaRPr>
          </a:p>
          <a:p>
            <a:pPr algn="ctr" eaLnBrk="1" hangingPunct="1">
              <a:spcBef>
                <a:spcPct val="50000"/>
              </a:spcBef>
              <a:defRPr/>
            </a:pPr>
            <a:endParaRPr lang="en-US" altLang="en-US" sz="2800" dirty="0">
              <a:solidFill>
                <a:srgbClr val="FFFF00"/>
              </a:solidFill>
              <a:latin typeface="Arial Rounded MT Bold" pitchFamily="34" charset="0"/>
            </a:endParaRPr>
          </a:p>
          <a:p>
            <a:pPr algn="ctr" eaLnBrk="1" hangingPunct="1">
              <a:spcBef>
                <a:spcPct val="50000"/>
              </a:spcBef>
              <a:defRPr/>
            </a:pPr>
            <a:endParaRPr lang="en-US" sz="2800" dirty="0"/>
          </a:p>
          <a:p>
            <a:pPr algn="ctr" eaLnBrk="1" hangingPunct="1">
              <a:spcBef>
                <a:spcPct val="50000"/>
              </a:spcBef>
              <a:defRPr/>
            </a:pPr>
            <a:endParaRPr lang="en-US" sz="2800" dirty="0"/>
          </a:p>
          <a:p>
            <a:pPr eaLnBrk="1" hangingPunct="1">
              <a:spcBef>
                <a:spcPct val="50000"/>
              </a:spcBef>
              <a:defRPr/>
            </a:pPr>
            <a:r>
              <a:rPr lang="en-US" sz="2800" dirty="0"/>
              <a:t>e.g. Michigan stays warmer in the winter due to the heat from the lakes </a:t>
            </a:r>
            <a:r>
              <a:rPr lang="en-US" sz="2800" dirty="0">
                <a:solidFill>
                  <a:srgbClr val="00B050"/>
                </a:solidFill>
                <a:effectLst>
                  <a:outerShdw blurRad="38100" dist="38100" dir="2700000" algn="tl">
                    <a:srgbClr val="000000">
                      <a:alpha val="43137"/>
                    </a:srgbClr>
                  </a:outerShdw>
                </a:effectLst>
              </a:rPr>
              <a:t>(</a:t>
            </a:r>
            <a:r>
              <a:rPr lang="en-US" sz="2800" i="1" dirty="0">
                <a:solidFill>
                  <a:srgbClr val="00B050"/>
                </a:solidFill>
                <a:effectLst>
                  <a:outerShdw blurRad="38100" dist="38100" dir="2700000" algn="tl">
                    <a:srgbClr val="000000">
                      <a:alpha val="43137"/>
                    </a:srgbClr>
                  </a:outerShdw>
                </a:effectLst>
              </a:rPr>
              <a:t>e.g. hot vegetables stay hot a long time because of their high water content</a:t>
            </a:r>
            <a:r>
              <a:rPr lang="en-US" sz="2800" dirty="0">
                <a:solidFill>
                  <a:srgbClr val="00B050"/>
                </a:solidFill>
                <a:effectLst>
                  <a:outerShdw blurRad="38100" dist="38100" dir="2700000" algn="tl">
                    <a:srgbClr val="000000">
                      <a:alpha val="43137"/>
                    </a:srgbClr>
                  </a:outerShdw>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4" name="Title 3"/>
          <p:cNvSpPr>
            <a:spLocks noGrp="1"/>
          </p:cNvSpPr>
          <p:nvPr>
            <p:ph type="title"/>
          </p:nvPr>
        </p:nvSpPr>
        <p:spPr>
          <a:xfrm>
            <a:off x="457200" y="4482"/>
            <a:ext cx="7772400" cy="914400"/>
          </a:xfrm>
        </p:spPr>
        <p:txBody>
          <a:bodyPr/>
          <a:lstStyle/>
          <a:p>
            <a:pPr>
              <a:defRPr/>
            </a:pPr>
            <a:r>
              <a:rPr lang="en-US"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3) </a:t>
            </a:r>
            <a:r>
              <a:rPr lang="en-US" sz="36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Temperature Moderation</a:t>
            </a:r>
            <a:endParaRPr lang="en-US" dirty="0">
              <a:solidFill>
                <a:srgbClr val="0070C0"/>
              </a:solidFill>
              <a:latin typeface="Tahoma" pitchFamily="34" charset="0"/>
              <a:ea typeface="Tahoma" pitchFamily="34" charset="0"/>
              <a:cs typeface="Tahoma" pitchFamily="34" charset="0"/>
            </a:endParaRPr>
          </a:p>
        </p:txBody>
      </p:sp>
      <p:sp>
        <p:nvSpPr>
          <p:cNvPr id="5" name="Content Placeholder 4"/>
          <p:cNvSpPr>
            <a:spLocks noGrp="1"/>
          </p:cNvSpPr>
          <p:nvPr>
            <p:ph idx="1"/>
          </p:nvPr>
        </p:nvSpPr>
        <p:spPr>
          <a:xfrm>
            <a:off x="1219200" y="1028700"/>
            <a:ext cx="7772400" cy="4800600"/>
          </a:xfrm>
        </p:spPr>
        <p:txBody>
          <a:bodyPr>
            <a:normAutofit/>
          </a:bodyPr>
          <a:lstStyle/>
          <a:p>
            <a:pPr marL="228600" lvl="0" indent="-228600" fontAlgn="auto">
              <a:spcBef>
                <a:spcPts val="1000"/>
              </a:spcBef>
              <a:spcAft>
                <a:spcPts val="0"/>
              </a:spcAft>
              <a:buClr>
                <a:srgbClr val="1F89BD"/>
              </a:buClr>
              <a:buFont typeface="Arial" panose="020B0604020202020204" pitchFamily="34" charset="0"/>
              <a:buChar char="•"/>
            </a:pPr>
            <a:r>
              <a:rPr 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Earth’s giant water supply, with its </a:t>
            </a:r>
            <a:r>
              <a:rPr lang="en-US" sz="2800" b="1" kern="1200" dirty="0">
                <a:solidFill>
                  <a:srgbClr val="FF0000"/>
                </a:solidFill>
                <a:latin typeface="Tahoma" panose="020B0604030504040204" pitchFamily="34" charset="0"/>
                <a:ea typeface="Tahoma" panose="020B0604030504040204" pitchFamily="34" charset="0"/>
                <a:cs typeface="Tahoma" panose="020B0604030504040204" pitchFamily="34" charset="0"/>
              </a:rPr>
              <a:t>high resistance to temperature change</a:t>
            </a:r>
            <a:r>
              <a:rPr 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 moderates temperatures, helping to keep temperatures within limits that permit life.</a:t>
            </a:r>
          </a:p>
          <a:p>
            <a:pPr marL="228600" lvl="0" indent="-228600" fontAlgn="auto">
              <a:spcBef>
                <a:spcPts val="1800"/>
              </a:spcBef>
              <a:spcAft>
                <a:spcPts val="0"/>
              </a:spcAft>
              <a:buClr>
                <a:srgbClr val="1F89BD"/>
              </a:buClr>
              <a:buFont typeface="Arial" panose="020B0604020202020204" pitchFamily="34" charset="0"/>
              <a:buChar char="•"/>
            </a:pPr>
            <a:r>
              <a:rPr 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Water’s resistance to temperature change also stabilizes ocean temperatures, creating a </a:t>
            </a:r>
            <a:r>
              <a:rPr lang="en-US" sz="2800" u="sng" kern="1200" dirty="0">
                <a:solidFill>
                  <a:prstClr val="black"/>
                </a:solidFill>
                <a:latin typeface="Tahoma" panose="020B0604030504040204" pitchFamily="34" charset="0"/>
                <a:ea typeface="Tahoma" panose="020B0604030504040204" pitchFamily="34" charset="0"/>
                <a:cs typeface="Tahoma" panose="020B0604030504040204" pitchFamily="34" charset="0"/>
              </a:rPr>
              <a:t>favorable environment for marine life</a:t>
            </a:r>
            <a:r>
              <a:rPr 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buFont typeface="Arial" pitchFamily="34" charset="0"/>
              <a:buChar char="•"/>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187" y="4419600"/>
            <a:ext cx="4619625" cy="2314575"/>
          </a:xfrm>
          <a:prstGeom prst="rect">
            <a:avLst/>
          </a:prstGeom>
        </p:spPr>
      </p:pic>
    </p:spTree>
    <p:extLst>
      <p:ext uri="{BB962C8B-B14F-4D97-AF65-F5344CB8AC3E}">
        <p14:creationId xmlns:p14="http://schemas.microsoft.com/office/powerpoint/2010/main" val="1664831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4" name="Title 3"/>
          <p:cNvSpPr>
            <a:spLocks noGrp="1"/>
          </p:cNvSpPr>
          <p:nvPr>
            <p:ph type="title"/>
          </p:nvPr>
        </p:nvSpPr>
        <p:spPr>
          <a:xfrm>
            <a:off x="457200" y="152400"/>
            <a:ext cx="7772400" cy="838200"/>
          </a:xfrm>
        </p:spPr>
        <p:txBody>
          <a:bodyPr>
            <a:normAutofit/>
          </a:bodyPr>
          <a:lstStyle/>
          <a:p>
            <a:pPr>
              <a:defRPr/>
            </a:pPr>
            <a:r>
              <a:rPr lang="en-US" sz="36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4) Water is Less Dense as a Solid</a:t>
            </a:r>
            <a:endParaRPr lang="en-US" sz="3600" dirty="0">
              <a:solidFill>
                <a:srgbClr val="0070C0"/>
              </a:solidFill>
              <a:latin typeface="Tahoma" pitchFamily="34" charset="0"/>
              <a:ea typeface="Tahoma" pitchFamily="34" charset="0"/>
              <a:cs typeface="Tahoma" pitchFamily="34" charset="0"/>
            </a:endParaRPr>
          </a:p>
        </p:txBody>
      </p:sp>
      <p:sp>
        <p:nvSpPr>
          <p:cNvPr id="5" name="Content Placeholder 4"/>
          <p:cNvSpPr>
            <a:spLocks noGrp="1"/>
          </p:cNvSpPr>
          <p:nvPr>
            <p:ph idx="1"/>
          </p:nvPr>
        </p:nvSpPr>
        <p:spPr>
          <a:xfrm>
            <a:off x="914400" y="1028700"/>
            <a:ext cx="8001000" cy="4800600"/>
          </a:xfrm>
        </p:spPr>
        <p:txBody>
          <a:bodyPr>
            <a:normAutofit/>
          </a:bodyPr>
          <a:lstStyle/>
          <a:p>
            <a:pPr>
              <a:lnSpc>
                <a:spcPct val="120000"/>
              </a:lnSpc>
              <a:buFont typeface="Arial" pitchFamily="34" charset="0"/>
              <a:buChar char="•"/>
              <a:defRPr/>
            </a:pPr>
            <a:r>
              <a:rPr lang="en-US" sz="2800" b="1" dirty="0">
                <a:solidFill>
                  <a:srgbClr val="FF0000"/>
                </a:solidFill>
                <a:latin typeface="Tahoma" pitchFamily="34" charset="0"/>
                <a:ea typeface="Tahoma" pitchFamily="34" charset="0"/>
                <a:cs typeface="Tahoma" pitchFamily="34" charset="0"/>
              </a:rPr>
              <a:t>Ice floats </a:t>
            </a:r>
            <a:r>
              <a:rPr lang="en-US" sz="2800" dirty="0">
                <a:solidFill>
                  <a:srgbClr val="FF0000"/>
                </a:solidFill>
                <a:latin typeface="Tahoma" pitchFamily="34" charset="0"/>
                <a:ea typeface="Tahoma" pitchFamily="34" charset="0"/>
                <a:cs typeface="Tahoma" pitchFamily="34" charset="0"/>
              </a:rPr>
              <a:t>because is </a:t>
            </a:r>
            <a:r>
              <a:rPr lang="en-US" sz="2800" dirty="0">
                <a:solidFill>
                  <a:srgbClr val="0066FF"/>
                </a:solidFill>
                <a:latin typeface="Tahoma" pitchFamily="34" charset="0"/>
                <a:ea typeface="Tahoma" pitchFamily="34" charset="0"/>
                <a:cs typeface="Tahoma" pitchFamily="34" charset="0"/>
              </a:rPr>
              <a:t>less dense than liquid water.</a:t>
            </a:r>
          </a:p>
          <a:p>
            <a:pPr>
              <a:lnSpc>
                <a:spcPct val="120000"/>
              </a:lnSpc>
              <a:buFont typeface="Arial" pitchFamily="34" charset="0"/>
              <a:buChar char="•"/>
              <a:defRPr/>
            </a:pPr>
            <a:r>
              <a:rPr lang="en-US" sz="2600" dirty="0">
                <a:latin typeface="Tahoma" pitchFamily="34" charset="0"/>
                <a:ea typeface="Tahoma" pitchFamily="34" charset="0"/>
                <a:cs typeface="Tahoma" pitchFamily="34" charset="0"/>
              </a:rPr>
              <a:t>This accounts for lakes and other bodies of water freezing on the top first (insulating the water and organisms below from harsh temperature changes).</a:t>
            </a:r>
          </a:p>
          <a:p>
            <a:pPr>
              <a:lnSpc>
                <a:spcPct val="120000"/>
              </a:lnSpc>
              <a:buFont typeface="Arial" pitchFamily="34" charset="0"/>
              <a:buChar char="•"/>
              <a:defRPr/>
            </a:pPr>
            <a:endParaRPr lang="en-US" b="1" dirty="0">
              <a:latin typeface="Comic Sans MS" pitchFamily="66" charset="0"/>
            </a:endParaRPr>
          </a:p>
          <a:p>
            <a:pPr>
              <a:defRPr/>
            </a:pPr>
            <a:endParaRPr lang="en-US" dirty="0"/>
          </a:p>
        </p:txBody>
      </p:sp>
      <p:pic>
        <p:nvPicPr>
          <p:cNvPr id="6" name="Content Placeholder 4" descr="under ice cap.bmp"/>
          <p:cNvPicPr>
            <a:picLocks noChangeAspect="1"/>
          </p:cNvPicPr>
          <p:nvPr/>
        </p:nvPicPr>
        <p:blipFill>
          <a:blip r:embed="rId3" cstate="print"/>
          <a:stretch>
            <a:fillRect/>
          </a:stretch>
        </p:blipFill>
        <p:spPr>
          <a:xfrm>
            <a:off x="2895600" y="3657600"/>
            <a:ext cx="4038600" cy="3130952"/>
          </a:xfrm>
          <a:prstGeom prst="rect">
            <a:avLst/>
          </a:prstGeom>
        </p:spPr>
      </p:pic>
    </p:spTree>
    <p:extLst>
      <p:ext uri="{BB962C8B-B14F-4D97-AF65-F5344CB8AC3E}">
        <p14:creationId xmlns:p14="http://schemas.microsoft.com/office/powerpoint/2010/main" val="3472326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salt water"/>
          <p:cNvPicPr>
            <a:picLocks noChangeAspect="1" noChangeArrowheads="1"/>
          </p:cNvPicPr>
          <p:nvPr/>
        </p:nvPicPr>
        <p:blipFill>
          <a:blip r:embed="rId3" cstate="print"/>
          <a:srcRect/>
          <a:stretch>
            <a:fillRect/>
          </a:stretch>
        </p:blipFill>
        <p:spPr bwMode="auto">
          <a:xfrm>
            <a:off x="5025602" y="3810000"/>
            <a:ext cx="3671495" cy="2876550"/>
          </a:xfrm>
          <a:prstGeom prst="rect">
            <a:avLst/>
          </a:prstGeom>
          <a:noFill/>
          <a:ln w="9525">
            <a:noFill/>
            <a:miter lim="800000"/>
            <a:headEnd/>
            <a:tailEnd/>
          </a:ln>
        </p:spPr>
      </p:pic>
      <p:sp>
        <p:nvSpPr>
          <p:cNvPr id="47107" name="Rectangle 3"/>
          <p:cNvSpPr>
            <a:spLocks noGrp="1" noChangeArrowheads="1"/>
          </p:cNvSpPr>
          <p:nvPr>
            <p:ph type="body" idx="1"/>
          </p:nvPr>
        </p:nvSpPr>
        <p:spPr>
          <a:xfrm>
            <a:off x="381000" y="190500"/>
            <a:ext cx="4267200" cy="6477000"/>
          </a:xfrm>
        </p:spPr>
        <p:txBody>
          <a:bodyPr/>
          <a:lstStyle/>
          <a:p>
            <a:pPr marL="0" lvl="0" indent="0">
              <a:lnSpc>
                <a:spcPct val="80000"/>
              </a:lnSpc>
              <a:buClr>
                <a:srgbClr val="000000"/>
              </a:buClr>
              <a:buNone/>
            </a:pPr>
            <a:endParaRPr lang="en-US" sz="2200" b="1" dirty="0">
              <a:solidFill>
                <a:srgbClr val="0070C0"/>
              </a:solidFill>
              <a:latin typeface="Tahoma" pitchFamily="34" charset="0"/>
              <a:ea typeface="Tahoma" pitchFamily="34" charset="0"/>
              <a:cs typeface="Tahoma" pitchFamily="34" charset="0"/>
            </a:endParaRPr>
          </a:p>
          <a:p>
            <a:pPr marL="0" lvl="0" indent="0">
              <a:lnSpc>
                <a:spcPct val="80000"/>
              </a:lnSpc>
              <a:buClr>
                <a:srgbClr val="000000"/>
              </a:buClr>
              <a:buNone/>
            </a:pPr>
            <a:r>
              <a:rPr lang="en-US" sz="2800" b="1" dirty="0">
                <a:solidFill>
                  <a:srgbClr val="0070C0"/>
                </a:solidFill>
                <a:latin typeface="Tahoma" pitchFamily="34" charset="0"/>
                <a:ea typeface="Tahoma" pitchFamily="34" charset="0"/>
                <a:cs typeface="Tahoma" pitchFamily="34" charset="0"/>
              </a:rPr>
              <a:t>5) </a:t>
            </a:r>
            <a:r>
              <a:rPr lang="en-US" sz="28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Water is the Solvent of Life</a:t>
            </a:r>
            <a:endParaRPr lang="en-US" sz="28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nSpc>
                <a:spcPct val="80000"/>
              </a:lnSpc>
            </a:pPr>
            <a:endParaRPr lang="en-US" sz="2200" dirty="0">
              <a:latin typeface="Tahoma" pitchFamily="34" charset="0"/>
              <a:ea typeface="Tahoma" pitchFamily="34" charset="0"/>
              <a:cs typeface="Tahoma" pitchFamily="34" charset="0"/>
            </a:endParaRPr>
          </a:p>
          <a:p>
            <a:pPr marL="457200" indent="-220663">
              <a:lnSpc>
                <a:spcPct val="80000"/>
              </a:lnSpc>
            </a:pPr>
            <a:r>
              <a:rPr lang="en-US" sz="2100" dirty="0">
                <a:latin typeface="Tahoma" pitchFamily="34" charset="0"/>
                <a:ea typeface="Tahoma" pitchFamily="34" charset="0"/>
                <a:cs typeface="Tahoma" pitchFamily="34" charset="0"/>
              </a:rPr>
              <a:t>A </a:t>
            </a:r>
            <a:r>
              <a:rPr lang="en-US" sz="2100" b="1" dirty="0">
                <a:solidFill>
                  <a:srgbClr val="FF0000"/>
                </a:solidFill>
                <a:latin typeface="Tahoma" pitchFamily="34" charset="0"/>
                <a:ea typeface="Tahoma" pitchFamily="34" charset="0"/>
                <a:cs typeface="Tahoma" pitchFamily="34" charset="0"/>
              </a:rPr>
              <a:t>SOLUTION</a:t>
            </a:r>
            <a:r>
              <a:rPr lang="en-US" sz="2100" dirty="0">
                <a:latin typeface="Tahoma" pitchFamily="34" charset="0"/>
                <a:ea typeface="Tahoma" pitchFamily="34" charset="0"/>
                <a:cs typeface="Tahoma" pitchFamily="34" charset="0"/>
              </a:rPr>
              <a:t> is a liquid consisting of a uniform mixture of two or more substances.</a:t>
            </a:r>
          </a:p>
          <a:p>
            <a:pPr marL="457200" indent="-220663" eaLnBrk="1" hangingPunct="1">
              <a:lnSpc>
                <a:spcPct val="80000"/>
              </a:lnSpc>
              <a:buNone/>
            </a:pPr>
            <a:endParaRPr lang="en-US" sz="2100" b="1" dirty="0">
              <a:solidFill>
                <a:srgbClr val="FF0000"/>
              </a:solidFill>
              <a:latin typeface="Tahoma" pitchFamily="34" charset="0"/>
              <a:ea typeface="Tahoma" pitchFamily="34" charset="0"/>
              <a:cs typeface="Tahoma" pitchFamily="34" charset="0"/>
            </a:endParaRPr>
          </a:p>
          <a:p>
            <a:pPr marL="457200" indent="-220663" eaLnBrk="1" hangingPunct="1">
              <a:lnSpc>
                <a:spcPct val="80000"/>
              </a:lnSpc>
            </a:pPr>
            <a:r>
              <a:rPr lang="en-US" sz="2100" b="1" dirty="0">
                <a:solidFill>
                  <a:srgbClr val="FF0000"/>
                </a:solidFill>
                <a:latin typeface="Tahoma" pitchFamily="34" charset="0"/>
                <a:ea typeface="Tahoma" pitchFamily="34" charset="0"/>
                <a:cs typeface="Tahoma" pitchFamily="34" charset="0"/>
              </a:rPr>
              <a:t>Solute</a:t>
            </a:r>
            <a:r>
              <a:rPr lang="en-US" sz="2100" dirty="0">
                <a:latin typeface="Tahoma" pitchFamily="34" charset="0"/>
                <a:ea typeface="Tahoma" pitchFamily="34" charset="0"/>
                <a:cs typeface="Tahoma" pitchFamily="34" charset="0"/>
              </a:rPr>
              <a:t> is the substance that is dissolved (lower quantity).</a:t>
            </a:r>
          </a:p>
          <a:p>
            <a:pPr marL="457200" indent="-220663" eaLnBrk="1" hangingPunct="1">
              <a:lnSpc>
                <a:spcPct val="80000"/>
              </a:lnSpc>
            </a:pPr>
            <a:endParaRPr lang="en-US" sz="2100" dirty="0">
              <a:latin typeface="Tahoma" pitchFamily="34" charset="0"/>
              <a:ea typeface="Tahoma" pitchFamily="34" charset="0"/>
              <a:cs typeface="Tahoma" pitchFamily="34" charset="0"/>
            </a:endParaRPr>
          </a:p>
          <a:p>
            <a:pPr marL="457200" indent="-220663" eaLnBrk="1" hangingPunct="1">
              <a:lnSpc>
                <a:spcPct val="80000"/>
              </a:lnSpc>
            </a:pPr>
            <a:r>
              <a:rPr lang="en-US" sz="2100" b="1" dirty="0">
                <a:solidFill>
                  <a:srgbClr val="FF0000"/>
                </a:solidFill>
                <a:latin typeface="Tahoma" pitchFamily="34" charset="0"/>
                <a:ea typeface="Tahoma" pitchFamily="34" charset="0"/>
                <a:cs typeface="Tahoma" pitchFamily="34" charset="0"/>
              </a:rPr>
              <a:t>Solvent</a:t>
            </a:r>
            <a:r>
              <a:rPr lang="en-US" sz="2100" dirty="0">
                <a:latin typeface="Tahoma" pitchFamily="34" charset="0"/>
                <a:ea typeface="Tahoma" pitchFamily="34" charset="0"/>
                <a:cs typeface="Tahoma" pitchFamily="34" charset="0"/>
              </a:rPr>
              <a:t> is the dissolving agent (higher quantity).</a:t>
            </a:r>
          </a:p>
          <a:p>
            <a:pPr marL="457200" indent="-220663" eaLnBrk="1" hangingPunct="1">
              <a:lnSpc>
                <a:spcPct val="80000"/>
              </a:lnSpc>
            </a:pPr>
            <a:endParaRPr lang="en-US" sz="2100" dirty="0">
              <a:latin typeface="Tahoma" pitchFamily="34" charset="0"/>
              <a:ea typeface="Tahoma" pitchFamily="34" charset="0"/>
              <a:cs typeface="Tahoma" pitchFamily="34" charset="0"/>
            </a:endParaRPr>
          </a:p>
          <a:p>
            <a:pPr marL="457200" indent="-220663" eaLnBrk="1" hangingPunct="1">
              <a:lnSpc>
                <a:spcPct val="80000"/>
              </a:lnSpc>
            </a:pPr>
            <a:r>
              <a:rPr lang="en-US" sz="2100" b="1" dirty="0">
                <a:solidFill>
                  <a:srgbClr val="FF0000"/>
                </a:solidFill>
                <a:latin typeface="Tahoma" pitchFamily="34" charset="0"/>
                <a:ea typeface="Tahoma" pitchFamily="34" charset="0"/>
                <a:cs typeface="Tahoma" pitchFamily="34" charset="0"/>
              </a:rPr>
              <a:t>Aqueous solution </a:t>
            </a:r>
            <a:r>
              <a:rPr lang="en-US" sz="2100" dirty="0">
                <a:latin typeface="Tahoma" pitchFamily="34" charset="0"/>
                <a:ea typeface="Tahoma" pitchFamily="34" charset="0"/>
                <a:cs typeface="Tahoma" pitchFamily="34" charset="0"/>
                <a:sym typeface="Wingdings" panose="05000000000000000000" pitchFamily="2" charset="2"/>
              </a:rPr>
              <a:t> Water is the solvent.</a:t>
            </a:r>
            <a:endParaRPr lang="en-US" sz="2100" dirty="0">
              <a:latin typeface="Tahoma" pitchFamily="34" charset="0"/>
              <a:ea typeface="Tahoma" pitchFamily="34" charset="0"/>
              <a:cs typeface="Tahoma" pitchFamily="34" charset="0"/>
            </a:endParaRPr>
          </a:p>
          <a:p>
            <a:pPr marL="457200" indent="-220663" eaLnBrk="1" hangingPunct="1">
              <a:lnSpc>
                <a:spcPct val="80000"/>
              </a:lnSpc>
            </a:pPr>
            <a:endParaRPr lang="en-US" sz="2100" dirty="0">
              <a:latin typeface="Tahoma" pitchFamily="34" charset="0"/>
              <a:ea typeface="Tahoma" pitchFamily="34" charset="0"/>
              <a:cs typeface="Tahoma" pitchFamily="34" charset="0"/>
            </a:endParaRPr>
          </a:p>
          <a:p>
            <a:pPr marL="457200" indent="-220663" eaLnBrk="1" hangingPunct="1">
              <a:lnSpc>
                <a:spcPct val="80000"/>
              </a:lnSpc>
            </a:pPr>
            <a:r>
              <a:rPr lang="en-US" sz="2100" b="1" dirty="0">
                <a:latin typeface="Tahoma" pitchFamily="34" charset="0"/>
                <a:ea typeface="Tahoma" pitchFamily="34" charset="0"/>
                <a:cs typeface="Tahoma" pitchFamily="34" charset="0"/>
              </a:rPr>
              <a:t>All metabolic processes of life occur in </a:t>
            </a:r>
            <a:r>
              <a:rPr lang="en-US" sz="2100" b="1" dirty="0">
                <a:solidFill>
                  <a:srgbClr val="FF0000"/>
                </a:solidFill>
                <a:latin typeface="Tahoma" pitchFamily="34" charset="0"/>
                <a:ea typeface="Tahoma" pitchFamily="34" charset="0"/>
                <a:cs typeface="Tahoma" pitchFamily="34" charset="0"/>
              </a:rPr>
              <a:t>aqueous</a:t>
            </a:r>
            <a:r>
              <a:rPr lang="en-US" sz="2100" b="1" dirty="0">
                <a:latin typeface="Tahoma" pitchFamily="34" charset="0"/>
                <a:ea typeface="Tahoma" pitchFamily="34" charset="0"/>
                <a:cs typeface="Tahoma" pitchFamily="34" charset="0"/>
              </a:rPr>
              <a:t> </a:t>
            </a:r>
            <a:r>
              <a:rPr lang="en-US" sz="2100" b="1" dirty="0">
                <a:solidFill>
                  <a:srgbClr val="FF0000"/>
                </a:solidFill>
                <a:latin typeface="Tahoma" pitchFamily="34" charset="0"/>
                <a:ea typeface="Tahoma" pitchFamily="34" charset="0"/>
                <a:cs typeface="Tahoma" pitchFamily="34" charset="0"/>
              </a:rPr>
              <a:t>solution</a:t>
            </a:r>
            <a:r>
              <a:rPr lang="en-US" sz="2100" b="1" dirty="0">
                <a:latin typeface="Tahoma" pitchFamily="34" charset="0"/>
                <a:ea typeface="Tahoma" pitchFamily="34" charset="0"/>
                <a:cs typeface="Tahoma" pitchFamily="34" charset="0"/>
              </a:rPr>
              <a:t> environments.</a:t>
            </a:r>
          </a:p>
          <a:p>
            <a:pPr eaLnBrk="1" hangingPunct="1">
              <a:lnSpc>
                <a:spcPct val="80000"/>
              </a:lnSpc>
            </a:pPr>
            <a:endParaRPr lang="en-US" sz="2200" dirty="0">
              <a:latin typeface="Tahoma" pitchFamily="34" charset="0"/>
              <a:ea typeface="Tahoma" pitchFamily="34" charset="0"/>
              <a:cs typeface="Tahoma" pitchFamily="34" charset="0"/>
            </a:endParaRPr>
          </a:p>
          <a:p>
            <a:pPr eaLnBrk="1" hangingPunct="1">
              <a:lnSpc>
                <a:spcPct val="80000"/>
              </a:lnSpc>
            </a:pPr>
            <a:endParaRPr lang="en-US" b="1" dirty="0">
              <a:solidFill>
                <a:srgbClr val="AF2D2D"/>
              </a:solidFill>
              <a:latin typeface="Comic Sans MS" pitchFamily="66" charset="0"/>
            </a:endParaRPr>
          </a:p>
        </p:txBody>
      </p:sp>
      <p:pic>
        <p:nvPicPr>
          <p:cNvPr id="4" name="Picture 5" descr="solutions"/>
          <p:cNvPicPr>
            <a:picLocks noChangeAspect="1" noChangeArrowheads="1"/>
          </p:cNvPicPr>
          <p:nvPr/>
        </p:nvPicPr>
        <p:blipFill>
          <a:blip r:embed="rId4" cstate="print"/>
          <a:srcRect/>
          <a:stretch>
            <a:fillRect/>
          </a:stretch>
        </p:blipFill>
        <p:spPr bwMode="auto">
          <a:xfrm>
            <a:off x="4791524" y="228600"/>
            <a:ext cx="3905573" cy="3200400"/>
          </a:xfrm>
          <a:prstGeom prst="rect">
            <a:avLst/>
          </a:prstGeom>
          <a:noFill/>
          <a:ln w="9525">
            <a:noFill/>
            <a:miter lim="800000"/>
            <a:headEnd/>
            <a:tailEnd/>
          </a:ln>
        </p:spPr>
      </p:pic>
    </p:spTree>
    <p:extLst>
      <p:ext uri="{BB962C8B-B14F-4D97-AF65-F5344CB8AC3E}">
        <p14:creationId xmlns:p14="http://schemas.microsoft.com/office/powerpoint/2010/main" val="23395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animEffect transition="in" filter="fade">
                                      <p:cBhvr>
                                        <p:cTn id="7" dur="500"/>
                                        <p:tgtEl>
                                          <p:spTgt spid="4710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5" end="5"/>
                                            </p:txEl>
                                          </p:spTgt>
                                        </p:tgtEl>
                                        <p:attrNameLst>
                                          <p:attrName>style.visibility</p:attrName>
                                        </p:attrNameLst>
                                      </p:cBhvr>
                                      <p:to>
                                        <p:strVal val="visible"/>
                                      </p:to>
                                    </p:set>
                                    <p:animEffect transition="in" filter="fade">
                                      <p:cBhvr>
                                        <p:cTn id="12" dur="500"/>
                                        <p:tgtEl>
                                          <p:spTgt spid="4710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07">
                                            <p:txEl>
                                              <p:pRg st="7" end="7"/>
                                            </p:txEl>
                                          </p:spTgt>
                                        </p:tgtEl>
                                        <p:attrNameLst>
                                          <p:attrName>style.visibility</p:attrName>
                                        </p:attrNameLst>
                                      </p:cBhvr>
                                      <p:to>
                                        <p:strVal val="visible"/>
                                      </p:to>
                                    </p:set>
                                    <p:animEffect transition="in" filter="fade">
                                      <p:cBhvr>
                                        <p:cTn id="17" dur="500"/>
                                        <p:tgtEl>
                                          <p:spTgt spid="4710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107">
                                            <p:txEl>
                                              <p:pRg st="9" end="9"/>
                                            </p:txEl>
                                          </p:spTgt>
                                        </p:tgtEl>
                                        <p:attrNameLst>
                                          <p:attrName>style.visibility</p:attrName>
                                        </p:attrNameLst>
                                      </p:cBhvr>
                                      <p:to>
                                        <p:strVal val="visible"/>
                                      </p:to>
                                    </p:set>
                                    <p:animEffect transition="in" filter="fade">
                                      <p:cBhvr>
                                        <p:cTn id="22" dur="500"/>
                                        <p:tgtEl>
                                          <p:spTgt spid="47107">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107">
                                            <p:txEl>
                                              <p:pRg st="11" end="11"/>
                                            </p:txEl>
                                          </p:spTgt>
                                        </p:tgtEl>
                                        <p:attrNameLst>
                                          <p:attrName>style.visibility</p:attrName>
                                        </p:attrNameLst>
                                      </p:cBhvr>
                                      <p:to>
                                        <p:strVal val="visible"/>
                                      </p:to>
                                    </p:set>
                                    <p:animEffect transition="in" filter="fade">
                                      <p:cBhvr>
                                        <p:cTn id="27" dur="500"/>
                                        <p:tgtEl>
                                          <p:spTgt spid="471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285750" y="0"/>
            <a:ext cx="85137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pPr>
            <a:r>
              <a:rPr lang="en-US" altLang="en-US" sz="4600" b="1" dirty="0">
                <a:solidFill>
                  <a:srgbClr val="008000"/>
                </a:solidFill>
                <a:effectLst>
                  <a:outerShdw blurRad="38100" dist="38100" dir="2700000" algn="tl">
                    <a:srgbClr val="000000">
                      <a:alpha val="43137"/>
                    </a:srgbClr>
                  </a:outerShdw>
                </a:effectLst>
                <a:latin typeface="Candara" pitchFamily="34" charset="0"/>
              </a:rPr>
              <a:t>Acids, Bases and pH</a:t>
            </a:r>
          </a:p>
        </p:txBody>
      </p:sp>
      <p:pic>
        <p:nvPicPr>
          <p:cNvPr id="47107" name="Picture 4" descr="p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800100"/>
            <a:ext cx="3286125" cy="536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5"/>
          <p:cNvSpPr txBox="1">
            <a:spLocks noChangeArrowheads="1"/>
          </p:cNvSpPr>
          <p:nvPr/>
        </p:nvSpPr>
        <p:spPr bwMode="auto">
          <a:xfrm>
            <a:off x="454025" y="6167438"/>
            <a:ext cx="275907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pPr>
            <a:r>
              <a:rPr lang="en-US" altLang="en-US" sz="3600" b="1" dirty="0">
                <a:solidFill>
                  <a:srgbClr val="008000"/>
                </a:solidFill>
                <a:effectLst>
                  <a:outerShdw blurRad="38100" dist="38100" dir="2700000" algn="tl">
                    <a:srgbClr val="000000">
                      <a:alpha val="43137"/>
                    </a:srgbClr>
                  </a:outerShdw>
                </a:effectLst>
                <a:latin typeface="Candara" pitchFamily="34" charset="0"/>
              </a:rPr>
              <a:t>The pH Scale</a:t>
            </a:r>
          </a:p>
          <a:p>
            <a:pPr algn="ctr" defTabSz="457200" eaLnBrk="1" fontAlgn="base" hangingPunct="1">
              <a:spcBef>
                <a:spcPct val="0"/>
              </a:spcBef>
              <a:spcAft>
                <a:spcPct val="0"/>
              </a:spcAft>
            </a:pPr>
            <a:endParaRPr lang="en-US" altLang="en-US" sz="3800" dirty="0">
              <a:solidFill>
                <a:srgbClr val="008000"/>
              </a:solidFill>
              <a:latin typeface="Candara" pitchFamily="34" charset="0"/>
            </a:endParaRPr>
          </a:p>
        </p:txBody>
      </p:sp>
      <p:sp>
        <p:nvSpPr>
          <p:cNvPr id="7" name="TextBox 6"/>
          <p:cNvSpPr txBox="1">
            <a:spLocks noChangeArrowheads="1"/>
          </p:cNvSpPr>
          <p:nvPr/>
        </p:nvSpPr>
        <p:spPr bwMode="auto">
          <a:xfrm>
            <a:off x="3793332" y="803361"/>
            <a:ext cx="52689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342900" indent="-342900" defTabSz="457200" eaLnBrk="1" fontAlgn="base" hangingPunct="1">
              <a:spcBef>
                <a:spcPct val="0"/>
              </a:spcBef>
              <a:spcAft>
                <a:spcPct val="0"/>
              </a:spcAft>
              <a:buFont typeface="Arial" panose="020B0604020202020204" pitchFamily="34" charset="0"/>
              <a:buChar char="•"/>
            </a:pPr>
            <a:r>
              <a:rPr lang="en-US" altLang="en-US" sz="2300" dirty="0">
                <a:solidFill>
                  <a:srgbClr val="47186B"/>
                </a:solidFill>
                <a:latin typeface="Candara" pitchFamily="34" charset="0"/>
              </a:rPr>
              <a:t>The </a:t>
            </a:r>
            <a:r>
              <a:rPr lang="en-US" altLang="en-US" sz="2300" b="1" dirty="0">
                <a:solidFill>
                  <a:srgbClr val="FF0000"/>
                </a:solidFill>
                <a:latin typeface="Candara" pitchFamily="34" charset="0"/>
              </a:rPr>
              <a:t>pH scale </a:t>
            </a:r>
            <a:r>
              <a:rPr lang="en-US" altLang="en-US" sz="2300" dirty="0">
                <a:solidFill>
                  <a:srgbClr val="47186B"/>
                </a:solidFill>
                <a:latin typeface="Candara" pitchFamily="34" charset="0"/>
              </a:rPr>
              <a:t>describes how acidic or basic a solution is.</a:t>
            </a:r>
          </a:p>
        </p:txBody>
      </p:sp>
      <p:sp>
        <p:nvSpPr>
          <p:cNvPr id="8" name="TextBox 7"/>
          <p:cNvSpPr txBox="1"/>
          <p:nvPr/>
        </p:nvSpPr>
        <p:spPr>
          <a:xfrm>
            <a:off x="3779885" y="1649507"/>
            <a:ext cx="5105400" cy="984250"/>
          </a:xfrm>
          <a:prstGeom prst="rect">
            <a:avLst/>
          </a:prstGeom>
          <a:ln w="76200" cap="flat" cmpd="sng" algn="ctr">
            <a:solidFill>
              <a:srgbClr val="3366FF"/>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defTabSz="457200">
              <a:defRPr/>
            </a:pPr>
            <a:r>
              <a:rPr lang="en-US" sz="2900" dirty="0">
                <a:solidFill>
                  <a:srgbClr val="FFFF00"/>
                </a:solidFill>
              </a:rPr>
              <a:t>The pH scales ranges from _________.</a:t>
            </a:r>
          </a:p>
        </p:txBody>
      </p:sp>
      <p:sp>
        <p:nvSpPr>
          <p:cNvPr id="9" name="TextBox 8"/>
          <p:cNvSpPr txBox="1">
            <a:spLocks noChangeArrowheads="1"/>
          </p:cNvSpPr>
          <p:nvPr/>
        </p:nvSpPr>
        <p:spPr bwMode="auto">
          <a:xfrm>
            <a:off x="4045603" y="1964485"/>
            <a:ext cx="2928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pPr>
            <a:r>
              <a:rPr lang="en-US" altLang="en-US" sz="3600" dirty="0">
                <a:solidFill>
                  <a:srgbClr val="FF5DF9"/>
                </a:solidFill>
                <a:latin typeface="Candara" pitchFamily="34" charset="0"/>
              </a:rPr>
              <a:t>0 to 14</a:t>
            </a:r>
          </a:p>
        </p:txBody>
      </p:sp>
      <p:sp>
        <p:nvSpPr>
          <p:cNvPr id="10" name="TextBox 9"/>
          <p:cNvSpPr txBox="1">
            <a:spLocks noChangeArrowheads="1"/>
          </p:cNvSpPr>
          <p:nvPr/>
        </p:nvSpPr>
        <p:spPr bwMode="auto">
          <a:xfrm>
            <a:off x="3839229" y="2642722"/>
            <a:ext cx="5105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342900" indent="-342900" defTabSz="457200" eaLnBrk="1" fontAlgn="base" hangingPunct="1">
              <a:spcBef>
                <a:spcPct val="0"/>
              </a:spcBef>
              <a:spcAft>
                <a:spcPct val="0"/>
              </a:spcAft>
              <a:buFont typeface="Arial" panose="020B0604020202020204" pitchFamily="34" charset="0"/>
              <a:buChar char="•"/>
            </a:pPr>
            <a:r>
              <a:rPr lang="en-US" altLang="en-US" dirty="0">
                <a:solidFill>
                  <a:srgbClr val="008000"/>
                </a:solidFill>
                <a:latin typeface="Candara" pitchFamily="34" charset="0"/>
              </a:rPr>
              <a:t>Each pH unit represents a </a:t>
            </a:r>
            <a:r>
              <a:rPr lang="en-US" altLang="en-US" u="sng" dirty="0">
                <a:solidFill>
                  <a:srgbClr val="7030A0"/>
                </a:solidFill>
                <a:latin typeface="Candara" pitchFamily="34" charset="0"/>
              </a:rPr>
              <a:t>10-fold change</a:t>
            </a:r>
            <a:r>
              <a:rPr lang="en-US" altLang="en-US" dirty="0">
                <a:solidFill>
                  <a:srgbClr val="7030A0"/>
                </a:solidFill>
                <a:latin typeface="Candara" pitchFamily="34" charset="0"/>
              </a:rPr>
              <a:t> </a:t>
            </a:r>
            <a:r>
              <a:rPr lang="en-US" altLang="en-US" dirty="0">
                <a:solidFill>
                  <a:srgbClr val="008000"/>
                </a:solidFill>
                <a:latin typeface="Candara" pitchFamily="34" charset="0"/>
              </a:rPr>
              <a:t>in the concentration of H+ in a solution</a:t>
            </a:r>
          </a:p>
          <a:p>
            <a:pPr marL="342900" indent="-342900" defTabSz="457200" eaLnBrk="1" fontAlgn="base" hangingPunct="1">
              <a:spcBef>
                <a:spcPct val="0"/>
              </a:spcBef>
              <a:spcAft>
                <a:spcPct val="0"/>
              </a:spcAft>
              <a:buFont typeface="Arial" panose="020B0604020202020204" pitchFamily="34" charset="0"/>
              <a:buChar char="•"/>
            </a:pPr>
            <a:r>
              <a:rPr lang="en-US" altLang="en-US" dirty="0">
                <a:solidFill>
                  <a:srgbClr val="FF0000"/>
                </a:solidFill>
                <a:latin typeface="Candara" pitchFamily="34" charset="0"/>
              </a:rPr>
              <a:t>A </a:t>
            </a:r>
            <a:r>
              <a:rPr lang="en-US" altLang="en-US" b="1" dirty="0">
                <a:solidFill>
                  <a:srgbClr val="0000FF"/>
                </a:solidFill>
                <a:latin typeface="Candara" pitchFamily="34" charset="0"/>
              </a:rPr>
              <a:t>pH of 7 </a:t>
            </a:r>
            <a:r>
              <a:rPr lang="en-US" altLang="en-US" dirty="0">
                <a:solidFill>
                  <a:srgbClr val="FF0000"/>
                </a:solidFill>
                <a:latin typeface="Candara" pitchFamily="34" charset="0"/>
              </a:rPr>
              <a:t>is a _________ solution. This is neither acidic nor basic.  </a:t>
            </a:r>
            <a:r>
              <a:rPr lang="en-US" altLang="en-US" b="1" dirty="0">
                <a:solidFill>
                  <a:srgbClr val="0000FF"/>
                </a:solidFill>
                <a:latin typeface="Candara" pitchFamily="34" charset="0"/>
              </a:rPr>
              <a:t>Pure water has a pH of 7. </a:t>
            </a:r>
          </a:p>
        </p:txBody>
      </p:sp>
      <p:sp>
        <p:nvSpPr>
          <p:cNvPr id="11" name="TextBox 10"/>
          <p:cNvSpPr txBox="1"/>
          <p:nvPr/>
        </p:nvSpPr>
        <p:spPr>
          <a:xfrm>
            <a:off x="6059021" y="3657600"/>
            <a:ext cx="1646237" cy="538163"/>
          </a:xfrm>
          <a:prstGeom prst="rect">
            <a:avLst/>
          </a:prstGeom>
          <a:noFill/>
        </p:spPr>
        <p:txBody>
          <a:bodyPr>
            <a:spAutoFit/>
          </a:bodyPr>
          <a:lstStyle/>
          <a:p>
            <a:pPr defTabSz="457200">
              <a:defRPr/>
            </a:pPr>
            <a:r>
              <a:rPr lang="en-US" sz="2800" b="1" dirty="0">
                <a:solidFill>
                  <a:srgbClr val="8D35D1">
                    <a:lumMod val="75000"/>
                  </a:srgbClr>
                </a:solidFill>
                <a:ea typeface="MS PGothic" pitchFamily="34" charset="-128"/>
              </a:rPr>
              <a:t>neutral</a:t>
            </a:r>
          </a:p>
        </p:txBody>
      </p:sp>
      <p:sp>
        <p:nvSpPr>
          <p:cNvPr id="12" name="TextBox 11"/>
          <p:cNvSpPr txBox="1"/>
          <p:nvPr/>
        </p:nvSpPr>
        <p:spPr>
          <a:xfrm>
            <a:off x="3839229" y="4909344"/>
            <a:ext cx="4924425" cy="1446550"/>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457200" indent="-457200" defTabSz="457200" eaLnBrk="1" fontAlgn="base" hangingPunct="1">
              <a:spcBef>
                <a:spcPct val="0"/>
              </a:spcBef>
              <a:spcAft>
                <a:spcPct val="0"/>
              </a:spcAft>
              <a:buFont typeface="Arial" panose="020B0604020202020204" pitchFamily="34" charset="0"/>
              <a:buChar char="•"/>
            </a:pPr>
            <a:r>
              <a:rPr lang="en-US" altLang="en-US" sz="2800" dirty="0">
                <a:solidFill>
                  <a:srgbClr val="47186B"/>
                </a:solidFill>
                <a:latin typeface="Candara" pitchFamily="34" charset="0"/>
              </a:rPr>
              <a:t>Solutions with a </a:t>
            </a:r>
            <a:r>
              <a:rPr lang="en-US" altLang="en-US" sz="2800" b="1" dirty="0">
                <a:solidFill>
                  <a:srgbClr val="FF0000"/>
                </a:solidFill>
                <a:latin typeface="Candara" pitchFamily="34" charset="0"/>
              </a:rPr>
              <a:t>pH below 7 </a:t>
            </a:r>
            <a:r>
              <a:rPr lang="en-US" altLang="en-US" sz="2800" dirty="0">
                <a:solidFill>
                  <a:srgbClr val="47186B"/>
                </a:solidFill>
                <a:latin typeface="Candara" pitchFamily="34" charset="0"/>
              </a:rPr>
              <a:t>are considered ______. </a:t>
            </a:r>
          </a:p>
          <a:p>
            <a:pPr defTabSz="457200" eaLnBrk="1" fontAlgn="base" hangingPunct="1">
              <a:spcBef>
                <a:spcPct val="0"/>
              </a:spcBef>
              <a:spcAft>
                <a:spcPct val="0"/>
              </a:spcAft>
            </a:pPr>
            <a:endParaRPr lang="en-US" altLang="en-US" sz="3200" dirty="0">
              <a:solidFill>
                <a:srgbClr val="47186B"/>
              </a:solidFill>
              <a:latin typeface="Candara" pitchFamily="34" charset="0"/>
            </a:endParaRPr>
          </a:p>
        </p:txBody>
      </p:sp>
      <p:sp>
        <p:nvSpPr>
          <p:cNvPr id="13" name="TextBox 12"/>
          <p:cNvSpPr txBox="1">
            <a:spLocks noChangeArrowheads="1"/>
          </p:cNvSpPr>
          <p:nvPr/>
        </p:nvSpPr>
        <p:spPr bwMode="auto">
          <a:xfrm>
            <a:off x="6621463" y="5293380"/>
            <a:ext cx="1425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pPr>
            <a:r>
              <a:rPr lang="en-US" altLang="en-US" sz="2800" b="1" dirty="0">
                <a:solidFill>
                  <a:srgbClr val="008000"/>
                </a:solidFill>
                <a:latin typeface="Candara" pitchFamily="34" charset="0"/>
              </a:rPr>
              <a:t>acidic</a:t>
            </a:r>
          </a:p>
        </p:txBody>
      </p:sp>
      <p:sp>
        <p:nvSpPr>
          <p:cNvPr id="14" name="TextBox 13"/>
          <p:cNvSpPr txBox="1">
            <a:spLocks noChangeArrowheads="1"/>
          </p:cNvSpPr>
          <p:nvPr/>
        </p:nvSpPr>
        <p:spPr bwMode="auto">
          <a:xfrm>
            <a:off x="3875088" y="5816600"/>
            <a:ext cx="4924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457200" indent="-457200" defTabSz="457200" eaLnBrk="1" fontAlgn="base" hangingPunct="1">
              <a:spcBef>
                <a:spcPct val="0"/>
              </a:spcBef>
              <a:spcAft>
                <a:spcPct val="0"/>
              </a:spcAft>
              <a:buFont typeface="Arial" panose="020B0604020202020204" pitchFamily="34" charset="0"/>
              <a:buChar char="•"/>
            </a:pPr>
            <a:r>
              <a:rPr lang="en-US" altLang="en-US" sz="2800" dirty="0">
                <a:solidFill>
                  <a:srgbClr val="3366FF"/>
                </a:solidFill>
                <a:latin typeface="Candara" pitchFamily="34" charset="0"/>
              </a:rPr>
              <a:t>Solutions with a </a:t>
            </a:r>
            <a:r>
              <a:rPr lang="en-US" altLang="en-US" sz="2800" b="1" dirty="0">
                <a:solidFill>
                  <a:srgbClr val="FF0000"/>
                </a:solidFill>
                <a:latin typeface="Candara" pitchFamily="34" charset="0"/>
              </a:rPr>
              <a:t>pH above 7 </a:t>
            </a:r>
            <a:r>
              <a:rPr lang="en-US" altLang="en-US" sz="2800" dirty="0">
                <a:solidFill>
                  <a:srgbClr val="3366FF"/>
                </a:solidFill>
                <a:latin typeface="Candara" pitchFamily="34" charset="0"/>
              </a:rPr>
              <a:t>are considered _______. </a:t>
            </a:r>
          </a:p>
        </p:txBody>
      </p:sp>
      <p:sp>
        <p:nvSpPr>
          <p:cNvPr id="15" name="TextBox 14"/>
          <p:cNvSpPr txBox="1"/>
          <p:nvPr/>
        </p:nvSpPr>
        <p:spPr>
          <a:xfrm>
            <a:off x="6621463" y="6218238"/>
            <a:ext cx="1244600" cy="584775"/>
          </a:xfrm>
          <a:prstGeom prst="rect">
            <a:avLst/>
          </a:prstGeom>
          <a:noFill/>
        </p:spPr>
        <p:txBody>
          <a:bodyPr>
            <a:spAutoFit/>
          </a:bodyPr>
          <a:lstStyle/>
          <a:p>
            <a:pPr defTabSz="457200">
              <a:defRPr/>
            </a:pPr>
            <a:r>
              <a:rPr lang="en-US" sz="3200" b="1" dirty="0">
                <a:solidFill>
                  <a:srgbClr val="008000"/>
                </a:solidFill>
                <a:ea typeface="MS PGothic" pitchFamily="34" charset="-128"/>
              </a:rPr>
              <a:t>basic</a:t>
            </a:r>
          </a:p>
        </p:txBody>
      </p:sp>
    </p:spTree>
    <p:extLst>
      <p:ext uri="{BB962C8B-B14F-4D97-AF65-F5344CB8AC3E}">
        <p14:creationId xmlns:p14="http://schemas.microsoft.com/office/powerpoint/2010/main" val="2599597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p:bldP spid="12" grpId="0"/>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prstClr val="black"/>
              </a:solidFill>
              <a:latin typeface="Tw Cen MT"/>
              <a:cs typeface="Arial" charset="0"/>
            </a:endParaRPr>
          </a:p>
        </p:txBody>
      </p:sp>
      <p:sp>
        <p:nvSpPr>
          <p:cNvPr id="4" name="Title 3"/>
          <p:cNvSpPr>
            <a:spLocks noGrp="1"/>
          </p:cNvSpPr>
          <p:nvPr>
            <p:ph type="title"/>
          </p:nvPr>
        </p:nvSpPr>
        <p:spPr>
          <a:xfrm>
            <a:off x="457200" y="304800"/>
            <a:ext cx="7772400" cy="838200"/>
          </a:xfrm>
        </p:spPr>
        <p:txBody>
          <a:bodyPr>
            <a:normAutofit/>
          </a:bodyPr>
          <a:lstStyle/>
          <a:p>
            <a:pPr>
              <a:defRPr/>
            </a:pPr>
            <a:r>
              <a:rPr lang="en-US" sz="3600" b="1" dirty="0">
                <a:solidFill>
                  <a:srgbClr val="0070C0"/>
                </a:solidFill>
                <a:effectLst>
                  <a:outerShdw blurRad="38100" dist="38100" dir="2700000" algn="tl">
                    <a:srgbClr val="000000"/>
                  </a:outerShdw>
                </a:effectLst>
                <a:latin typeface="Tahoma" pitchFamily="34" charset="0"/>
                <a:ea typeface="Tahoma" pitchFamily="34" charset="0"/>
                <a:cs typeface="Tahoma" pitchFamily="34" charset="0"/>
              </a:rPr>
              <a:t>Acid, Bases and pH</a:t>
            </a:r>
            <a:endParaRPr lang="en-US" sz="3600" dirty="0">
              <a:solidFill>
                <a:srgbClr val="0070C0"/>
              </a:solidFill>
              <a:latin typeface="Tahoma" pitchFamily="34" charset="0"/>
              <a:ea typeface="Tahoma" pitchFamily="34" charset="0"/>
              <a:cs typeface="Tahoma" pitchFamily="34" charset="0"/>
            </a:endParaRPr>
          </a:p>
        </p:txBody>
      </p:sp>
      <p:sp>
        <p:nvSpPr>
          <p:cNvPr id="5" name="Content Placeholder 4"/>
          <p:cNvSpPr>
            <a:spLocks noGrp="1"/>
          </p:cNvSpPr>
          <p:nvPr>
            <p:ph idx="1"/>
          </p:nvPr>
        </p:nvSpPr>
        <p:spPr>
          <a:xfrm>
            <a:off x="495300" y="1219200"/>
            <a:ext cx="8153400" cy="4800600"/>
          </a:xfrm>
        </p:spPr>
        <p:txBody>
          <a:bodyPr>
            <a:normAutofit/>
          </a:bodyPr>
          <a:lstStyle/>
          <a:p>
            <a:pPr>
              <a:lnSpc>
                <a:spcPct val="120000"/>
              </a:lnSpc>
              <a:buFont typeface="Arial" pitchFamily="34" charset="0"/>
              <a:buChar char="•"/>
              <a:defRPr/>
            </a:pPr>
            <a:r>
              <a:rPr lang="en-US" dirty="0">
                <a:latin typeface="Tahoma" pitchFamily="34" charset="0"/>
                <a:ea typeface="Tahoma" pitchFamily="34" charset="0"/>
                <a:cs typeface="Tahoma" pitchFamily="34" charset="0"/>
              </a:rPr>
              <a:t>The chemistry of life is sensitive to acidic and basic conditions.</a:t>
            </a:r>
          </a:p>
          <a:p>
            <a:pPr>
              <a:lnSpc>
                <a:spcPct val="120000"/>
              </a:lnSpc>
              <a:buFont typeface="Arial" pitchFamily="34" charset="0"/>
              <a:buChar char="•"/>
              <a:defRPr/>
            </a:pP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ACID </a:t>
            </a:r>
            <a:r>
              <a:rPr lang="en-US" dirty="0">
                <a:latin typeface="Tahoma" pitchFamily="34" charset="0"/>
                <a:ea typeface="Tahoma" pitchFamily="34" charset="0"/>
                <a:cs typeface="Tahoma" pitchFamily="34" charset="0"/>
                <a:sym typeface="Wingdings" panose="05000000000000000000" pitchFamily="2" charset="2"/>
              </a:rPr>
              <a:t> substance that </a:t>
            </a:r>
            <a:r>
              <a:rPr lang="en-US" u="sng" dirty="0">
                <a:latin typeface="Tahoma" pitchFamily="34" charset="0"/>
                <a:ea typeface="Tahoma" pitchFamily="34" charset="0"/>
                <a:cs typeface="Tahoma" pitchFamily="34" charset="0"/>
                <a:sym typeface="Wingdings" panose="05000000000000000000" pitchFamily="2" charset="2"/>
              </a:rPr>
              <a:t>donates</a:t>
            </a:r>
            <a:r>
              <a:rPr lang="en-US" dirty="0">
                <a:latin typeface="Tahoma" pitchFamily="34" charset="0"/>
                <a:ea typeface="Tahoma" pitchFamily="34" charset="0"/>
                <a:cs typeface="Tahoma" pitchFamily="34" charset="0"/>
                <a:sym typeface="Wingdings" panose="05000000000000000000" pitchFamily="2" charset="2"/>
              </a:rPr>
              <a:t> </a:t>
            </a:r>
            <a:r>
              <a:rPr lang="en-US" dirty="0">
                <a:solidFill>
                  <a:srgbClr val="0000FF"/>
                </a:solidFill>
                <a:latin typeface="Tahoma" pitchFamily="34" charset="0"/>
                <a:ea typeface="Tahoma" pitchFamily="34" charset="0"/>
                <a:cs typeface="Tahoma" pitchFamily="34" charset="0"/>
                <a:sym typeface="Wingdings" panose="05000000000000000000" pitchFamily="2" charset="2"/>
              </a:rPr>
              <a:t>Hydrogen ions (H+) </a:t>
            </a:r>
            <a:r>
              <a:rPr lang="en-US" dirty="0">
                <a:latin typeface="Tahoma" pitchFamily="34" charset="0"/>
                <a:ea typeface="Tahoma" pitchFamily="34" charset="0"/>
                <a:cs typeface="Tahoma" pitchFamily="34" charset="0"/>
                <a:sym typeface="Wingdings" panose="05000000000000000000" pitchFamily="2" charset="2"/>
              </a:rPr>
              <a:t>to solutions.</a:t>
            </a:r>
          </a:p>
          <a:p>
            <a:pPr>
              <a:lnSpc>
                <a:spcPct val="120000"/>
              </a:lnSpc>
              <a:buFont typeface="Arial" pitchFamily="34" charset="0"/>
              <a:buChar char="•"/>
              <a:defRPr/>
            </a:pP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anose="05000000000000000000" pitchFamily="2" charset="2"/>
              </a:rPr>
              <a:t>BASE</a:t>
            </a:r>
            <a:r>
              <a:rPr lang="en-US" dirty="0">
                <a:latin typeface="Tahoma" pitchFamily="34" charset="0"/>
                <a:ea typeface="Tahoma" pitchFamily="34" charset="0"/>
                <a:cs typeface="Tahoma" pitchFamily="34" charset="0"/>
                <a:sym typeface="Wingdings" panose="05000000000000000000" pitchFamily="2" charset="2"/>
              </a:rPr>
              <a:t>  substance that </a:t>
            </a:r>
            <a:r>
              <a:rPr lang="en-US" u="sng" dirty="0">
                <a:latin typeface="Tahoma" pitchFamily="34" charset="0"/>
                <a:ea typeface="Tahoma" pitchFamily="34" charset="0"/>
                <a:cs typeface="Tahoma" pitchFamily="34" charset="0"/>
                <a:sym typeface="Wingdings" panose="05000000000000000000" pitchFamily="2" charset="2"/>
              </a:rPr>
              <a:t>reduces</a:t>
            </a:r>
            <a:r>
              <a:rPr lang="en-US" dirty="0">
                <a:latin typeface="Tahoma" pitchFamily="34" charset="0"/>
                <a:ea typeface="Tahoma" pitchFamily="34" charset="0"/>
                <a:cs typeface="Tahoma" pitchFamily="34" charset="0"/>
                <a:sym typeface="Wingdings" panose="05000000000000000000" pitchFamily="2" charset="2"/>
              </a:rPr>
              <a:t> the </a:t>
            </a:r>
            <a:r>
              <a:rPr lang="en-US" dirty="0">
                <a:solidFill>
                  <a:srgbClr val="0000FF"/>
                </a:solidFill>
                <a:latin typeface="Tahoma" pitchFamily="34" charset="0"/>
                <a:ea typeface="Tahoma" pitchFamily="34" charset="0"/>
                <a:cs typeface="Tahoma" pitchFamily="34" charset="0"/>
                <a:sym typeface="Wingdings" panose="05000000000000000000" pitchFamily="2" charset="2"/>
              </a:rPr>
              <a:t>Hydrogen ions (H+) </a:t>
            </a:r>
            <a:r>
              <a:rPr lang="en-US" dirty="0">
                <a:latin typeface="Tahoma" pitchFamily="34" charset="0"/>
                <a:ea typeface="Tahoma" pitchFamily="34" charset="0"/>
                <a:cs typeface="Tahoma" pitchFamily="34" charset="0"/>
                <a:sym typeface="Wingdings" panose="05000000000000000000" pitchFamily="2" charset="2"/>
              </a:rPr>
              <a:t>concentration of a solution.</a:t>
            </a:r>
            <a:endParaRPr lang="en-US" dirty="0">
              <a:latin typeface="Tahoma" pitchFamily="34" charset="0"/>
              <a:ea typeface="Tahoma" pitchFamily="34" charset="0"/>
              <a:cs typeface="Tahoma" pitchFamily="34" charset="0"/>
            </a:endParaRPr>
          </a:p>
          <a:p>
            <a:pPr>
              <a:lnSpc>
                <a:spcPct val="120000"/>
              </a:lnSpc>
              <a:buFont typeface="Arial" pitchFamily="34" charset="0"/>
              <a:buChar char="•"/>
              <a:defRPr/>
            </a:pPr>
            <a:endParaRPr lang="en-US" b="1" dirty="0">
              <a:latin typeface="Comic Sans MS" pitchFamily="66" charset="0"/>
            </a:endParaRPr>
          </a:p>
          <a:p>
            <a:pPr>
              <a:defRP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915600"/>
            <a:ext cx="3810000" cy="2790000"/>
          </a:xfrm>
          <a:prstGeom prst="rect">
            <a:avLst/>
          </a:prstGeom>
        </p:spPr>
      </p:pic>
    </p:spTree>
    <p:extLst>
      <p:ext uri="{BB962C8B-B14F-4D97-AF65-F5344CB8AC3E}">
        <p14:creationId xmlns:p14="http://schemas.microsoft.com/office/powerpoint/2010/main" val="941855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06003" y="285684"/>
            <a:ext cx="8839200" cy="3669662"/>
          </a:xfrm>
          <a:prstGeom prst="rect">
            <a:avLst/>
          </a:prstGeom>
          <a:noFill/>
          <a:ln w="9525">
            <a:noFill/>
            <a:miter lim="800000"/>
            <a:headEnd/>
            <a:tailEnd/>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400050"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1788" indent="-228600" defTabSz="457200">
              <a:defRPr sz="2400">
                <a:solidFill>
                  <a:schemeClr val="tx1"/>
                </a:solidFill>
                <a:latin typeface="Arial" panose="020B0604020202020204" pitchFamily="34" charset="0"/>
                <a:ea typeface="MS PGothic" panose="020B0600070205080204" pitchFamily="34" charset="-128"/>
              </a:defRPr>
            </a:lvl4pPr>
            <a:lvl5pPr marL="457200" indent="-50787300" defTabSz="457200">
              <a:defRPr sz="2400">
                <a:solidFill>
                  <a:schemeClr val="tx1"/>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3600" b="1" dirty="0">
                <a:solidFill>
                  <a:srgbClr val="FF0000"/>
                </a:solidFill>
              </a:rPr>
              <a:t>Acidic Solutions</a:t>
            </a:r>
          </a:p>
          <a:p>
            <a:pPr marL="340613" lvl="1" indent="6347">
              <a:spcBef>
                <a:spcPts val="1200"/>
              </a:spcBef>
            </a:pPr>
            <a:r>
              <a:rPr lang="en-US" sz="2700" dirty="0">
                <a:solidFill>
                  <a:srgbClr val="00B050"/>
                </a:solidFill>
              </a:rPr>
              <a:t>A substance that increases the concentration of </a:t>
            </a:r>
            <a:r>
              <a:rPr lang="en-US" sz="2700" dirty="0">
                <a:solidFill>
                  <a:srgbClr val="FF0000"/>
                </a:solidFill>
              </a:rPr>
              <a:t>H</a:t>
            </a:r>
            <a:r>
              <a:rPr lang="en-US" sz="2700" baseline="30000" dirty="0">
                <a:solidFill>
                  <a:srgbClr val="FF0000"/>
                </a:solidFill>
              </a:rPr>
              <a:t>+</a:t>
            </a:r>
            <a:r>
              <a:rPr lang="en-US" sz="2700" dirty="0">
                <a:solidFill>
                  <a:srgbClr val="00B050"/>
                </a:solidFill>
              </a:rPr>
              <a:t> (H</a:t>
            </a:r>
            <a:r>
              <a:rPr lang="en-US" sz="2700" baseline="-25000" dirty="0">
                <a:solidFill>
                  <a:srgbClr val="00B050"/>
                </a:solidFill>
              </a:rPr>
              <a:t>3</a:t>
            </a:r>
            <a:r>
              <a:rPr lang="en-US" sz="2700" dirty="0">
                <a:solidFill>
                  <a:srgbClr val="00B050"/>
                </a:solidFill>
              </a:rPr>
              <a:t>O</a:t>
            </a:r>
            <a:r>
              <a:rPr lang="en-US" sz="2700" baseline="30000" dirty="0">
                <a:solidFill>
                  <a:srgbClr val="00B050"/>
                </a:solidFill>
              </a:rPr>
              <a:t>+</a:t>
            </a:r>
            <a:r>
              <a:rPr lang="en-US" sz="2700" dirty="0">
                <a:solidFill>
                  <a:srgbClr val="00B050"/>
                </a:solidFill>
              </a:rPr>
              <a:t>) ions in solution.</a:t>
            </a:r>
          </a:p>
          <a:p>
            <a:pPr lvl="2">
              <a:spcBef>
                <a:spcPts val="601"/>
              </a:spcBef>
            </a:pPr>
            <a:r>
              <a:rPr lang="en-US" sz="2700" dirty="0">
                <a:solidFill>
                  <a:srgbClr val="FF0000"/>
                </a:solidFill>
              </a:rPr>
              <a:t>H</a:t>
            </a:r>
            <a:r>
              <a:rPr lang="en-US" sz="2700" baseline="30000" dirty="0">
                <a:solidFill>
                  <a:srgbClr val="FF0000"/>
                </a:solidFill>
              </a:rPr>
              <a:t>+</a:t>
            </a:r>
            <a:r>
              <a:rPr lang="en-US" sz="2700" dirty="0">
                <a:solidFill>
                  <a:srgbClr val="FF0000"/>
                </a:solidFill>
              </a:rPr>
              <a:t>:  hydrogen ion …  </a:t>
            </a:r>
            <a:r>
              <a:rPr lang="en-US" sz="2700" dirty="0"/>
              <a:t>H</a:t>
            </a:r>
            <a:r>
              <a:rPr lang="en-US" sz="2700" baseline="-25000" dirty="0"/>
              <a:t>3</a:t>
            </a:r>
            <a:r>
              <a:rPr lang="en-US" sz="2700" dirty="0"/>
              <a:t>O</a:t>
            </a:r>
            <a:r>
              <a:rPr lang="en-US" sz="2700" baseline="30000" dirty="0"/>
              <a:t>+</a:t>
            </a:r>
            <a:r>
              <a:rPr lang="en-US" sz="2700" dirty="0"/>
              <a:t>: hydronium ion</a:t>
            </a:r>
          </a:p>
          <a:p>
            <a:pPr marL="113601" lvl="1" indent="0" eaLnBrk="0" fontAlgn="base" hangingPunct="0">
              <a:spcBef>
                <a:spcPct val="50000"/>
              </a:spcBef>
              <a:spcAft>
                <a:spcPct val="0"/>
              </a:spcAft>
              <a:buClr>
                <a:srgbClr val="000000"/>
              </a:buClr>
              <a:buSzPct val="100000"/>
            </a:pPr>
            <a:r>
              <a:rPr lang="en-US" altLang="en-US" sz="2700" dirty="0">
                <a:solidFill>
                  <a:srgbClr val="000000"/>
                </a:solidFill>
              </a:rPr>
              <a:t>In acidic solutions, the hydrogen-ion concentration is greater than the hydroxide-ion concentration. </a:t>
            </a:r>
          </a:p>
          <a:p>
            <a:pPr marL="113601" lvl="1" indent="0" eaLnBrk="0" fontAlgn="base" hangingPunct="0">
              <a:spcBef>
                <a:spcPts val="601"/>
              </a:spcBef>
              <a:spcAft>
                <a:spcPct val="0"/>
              </a:spcAft>
              <a:buClr>
                <a:srgbClr val="000000"/>
              </a:buClr>
              <a:buSzPct val="100000"/>
            </a:pPr>
            <a:r>
              <a:rPr lang="en-US" sz="2700" b="1" dirty="0">
                <a:solidFill>
                  <a:srgbClr val="7030A0"/>
                </a:solidFill>
              </a:rPr>
              <a:t>	[</a:t>
            </a:r>
            <a:r>
              <a:rPr lang="en-US" sz="2700" b="1" dirty="0">
                <a:solidFill>
                  <a:srgbClr val="FF0000"/>
                </a:solidFill>
              </a:rPr>
              <a:t>H</a:t>
            </a:r>
            <a:r>
              <a:rPr lang="en-US" sz="2700" b="1" baseline="30000" dirty="0">
                <a:solidFill>
                  <a:srgbClr val="FF0000"/>
                </a:solidFill>
              </a:rPr>
              <a:t>+</a:t>
            </a:r>
            <a:r>
              <a:rPr lang="en-US" sz="2700" b="1" dirty="0">
                <a:solidFill>
                  <a:srgbClr val="7030A0"/>
                </a:solidFill>
              </a:rPr>
              <a:t>]</a:t>
            </a:r>
            <a:r>
              <a:rPr lang="en-US" sz="2700" b="1" dirty="0">
                <a:solidFill>
                  <a:srgbClr val="FF0000"/>
                </a:solidFill>
              </a:rPr>
              <a:t>  </a:t>
            </a:r>
            <a:r>
              <a:rPr lang="en-US" sz="2700" dirty="0">
                <a:solidFill>
                  <a:srgbClr val="00B050"/>
                </a:solidFill>
              </a:rPr>
              <a:t>&gt;  </a:t>
            </a:r>
            <a:r>
              <a:rPr lang="en-US" sz="2700" dirty="0">
                <a:solidFill>
                  <a:srgbClr val="7030A0"/>
                </a:solidFill>
              </a:rPr>
              <a:t>[</a:t>
            </a:r>
            <a:r>
              <a:rPr lang="en-US" altLang="en-US" sz="2800" dirty="0">
                <a:solidFill>
                  <a:srgbClr val="7030A0"/>
                </a:solidFill>
              </a:rPr>
              <a:t>(</a:t>
            </a:r>
            <a:r>
              <a:rPr lang="en-US" altLang="en-US" sz="2800" dirty="0">
                <a:solidFill>
                  <a:srgbClr val="00B0F0"/>
                </a:solidFill>
              </a:rPr>
              <a:t>OH</a:t>
            </a:r>
            <a:r>
              <a:rPr lang="en-US" altLang="en-US" sz="2800" dirty="0">
                <a:solidFill>
                  <a:srgbClr val="7030A0"/>
                </a:solidFill>
              </a:rPr>
              <a:t>)</a:t>
            </a:r>
            <a:r>
              <a:rPr lang="en-US" sz="2700" baseline="30000" dirty="0">
                <a:solidFill>
                  <a:srgbClr val="00B0F0"/>
                </a:solidFill>
              </a:rPr>
              <a:t>-</a:t>
            </a:r>
            <a:r>
              <a:rPr lang="en-US" sz="2700" dirty="0">
                <a:solidFill>
                  <a:srgbClr val="7030A0"/>
                </a:solidFill>
              </a:rPr>
              <a:t>]</a:t>
            </a:r>
          </a:p>
        </p:txBody>
      </p:sp>
      <p:pic>
        <p:nvPicPr>
          <p:cNvPr id="9" name="Picture 8">
            <a:extLst>
              <a:ext uri="{FF2B5EF4-FFF2-40B4-BE49-F238E27FC236}">
                <a16:creationId xmlns:a16="http://schemas.microsoft.com/office/drawing/2014/main" id="{42DDE8A0-C7C0-4866-90CB-962C15CC3D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1367" y="3446534"/>
            <a:ext cx="1635433" cy="3386885"/>
          </a:xfrm>
          <a:prstGeom prst="rect">
            <a:avLst/>
          </a:prstGeom>
        </p:spPr>
      </p:pic>
      <p:pic>
        <p:nvPicPr>
          <p:cNvPr id="10" name="Content Placeholder 5">
            <a:extLst>
              <a:ext uri="{FF2B5EF4-FFF2-40B4-BE49-F238E27FC236}">
                <a16:creationId xmlns:a16="http://schemas.microsoft.com/office/drawing/2014/main" id="{19ABDB85-A9C9-4EFF-99E0-F08D209C70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592" y="3964198"/>
            <a:ext cx="2612417" cy="2608118"/>
          </a:xfrm>
          <a:prstGeom prst="rect">
            <a:avLst/>
          </a:prstGeom>
        </p:spPr>
      </p:pic>
      <p:pic>
        <p:nvPicPr>
          <p:cNvPr id="11" name="Picture 10">
            <a:extLst>
              <a:ext uri="{FF2B5EF4-FFF2-40B4-BE49-F238E27FC236}">
                <a16:creationId xmlns:a16="http://schemas.microsoft.com/office/drawing/2014/main" id="{E858F83B-EEF7-45F7-9FA8-03AF7BE01A89}"/>
              </a:ext>
            </a:extLst>
          </p:cNvPr>
          <p:cNvPicPr>
            <a:picLocks noChangeAspect="1"/>
          </p:cNvPicPr>
          <p:nvPr/>
        </p:nvPicPr>
        <p:blipFill>
          <a:blip r:embed="rId5"/>
          <a:stretch>
            <a:fillRect/>
          </a:stretch>
        </p:blipFill>
        <p:spPr>
          <a:xfrm>
            <a:off x="218293" y="4564407"/>
            <a:ext cx="3286911" cy="1999057"/>
          </a:xfrm>
          <a:prstGeom prst="rect">
            <a:avLst/>
          </a:prstGeom>
        </p:spPr>
      </p:pic>
    </p:spTree>
    <p:extLst>
      <p:ext uri="{BB962C8B-B14F-4D97-AF65-F5344CB8AC3E}">
        <p14:creationId xmlns:p14="http://schemas.microsoft.com/office/powerpoint/2010/main" val="8272576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6"/>
          <p:cNvSpPr>
            <a:spLocks noGrp="1" noChangeArrowheads="1"/>
          </p:cNvSpPr>
          <p:nvPr>
            <p:ph type="title"/>
          </p:nvPr>
        </p:nvSpPr>
        <p:spPr>
          <a:xfrm>
            <a:off x="304800" y="609600"/>
            <a:ext cx="7772400" cy="685800"/>
          </a:xfrm>
        </p:spPr>
        <p:txBody>
          <a:bodyPr/>
          <a:lstStyle/>
          <a:p>
            <a:pPr eaLnBrk="1" hangingPunct="1"/>
            <a:r>
              <a:rPr lang="en-US" sz="36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MATTER</a:t>
            </a:r>
          </a:p>
        </p:txBody>
      </p:sp>
      <p:sp>
        <p:nvSpPr>
          <p:cNvPr id="4100" name="Rectangle 1027"/>
          <p:cNvSpPr>
            <a:spLocks noGrp="1" noChangeArrowheads="1"/>
          </p:cNvSpPr>
          <p:nvPr>
            <p:ph type="body" idx="1"/>
          </p:nvPr>
        </p:nvSpPr>
        <p:spPr>
          <a:xfrm>
            <a:off x="381000" y="1752600"/>
            <a:ext cx="4800600" cy="4311650"/>
          </a:xfrm>
        </p:spPr>
        <p:txBody>
          <a:bodyPr/>
          <a:lstStyle/>
          <a:p>
            <a:pPr eaLnBrk="1" hangingPunct="1">
              <a:spcBef>
                <a:spcPts val="1800"/>
              </a:spcBef>
            </a:pPr>
            <a:r>
              <a:rPr lang="en-US" sz="3200" dirty="0">
                <a:latin typeface="Tahoma" pitchFamily="34" charset="0"/>
                <a:ea typeface="Tahoma" pitchFamily="34" charset="0"/>
                <a:cs typeface="Tahoma" pitchFamily="34" charset="0"/>
              </a:rPr>
              <a:t>Living organisms are composed of </a:t>
            </a:r>
            <a:r>
              <a:rPr lang="en-US"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Matter.</a:t>
            </a:r>
          </a:p>
          <a:p>
            <a:pPr eaLnBrk="1" hangingPunct="1">
              <a:spcBef>
                <a:spcPts val="1800"/>
              </a:spcBef>
            </a:pPr>
            <a:r>
              <a:rPr lang="en-US" sz="32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Matter</a:t>
            </a:r>
            <a:r>
              <a:rPr lang="en-US" sz="3200" dirty="0">
                <a:latin typeface="Tahoma" pitchFamily="34" charset="0"/>
                <a:ea typeface="Tahoma" pitchFamily="34" charset="0"/>
                <a:cs typeface="Tahoma" pitchFamily="34" charset="0"/>
              </a:rPr>
              <a:t> - anything that </a:t>
            </a:r>
            <a:r>
              <a:rPr lang="en-US" sz="3200" dirty="0">
                <a:solidFill>
                  <a:srgbClr val="FF0000"/>
                </a:solidFill>
                <a:latin typeface="Tahoma" pitchFamily="34" charset="0"/>
                <a:ea typeface="Tahoma" pitchFamily="34" charset="0"/>
                <a:cs typeface="Tahoma" pitchFamily="34" charset="0"/>
              </a:rPr>
              <a:t>occupies space </a:t>
            </a:r>
            <a:r>
              <a:rPr lang="en-US" sz="3200" dirty="0">
                <a:latin typeface="Tahoma" pitchFamily="34" charset="0"/>
                <a:ea typeface="Tahoma" pitchFamily="34" charset="0"/>
                <a:cs typeface="Tahoma" pitchFamily="34" charset="0"/>
              </a:rPr>
              <a:t>or</a:t>
            </a:r>
            <a:r>
              <a:rPr lang="en-US" sz="3200" dirty="0">
                <a:solidFill>
                  <a:srgbClr val="FF0000"/>
                </a:solidFill>
                <a:latin typeface="Tahoma" pitchFamily="34" charset="0"/>
                <a:ea typeface="Tahoma" pitchFamily="34" charset="0"/>
                <a:cs typeface="Tahoma" pitchFamily="34" charset="0"/>
              </a:rPr>
              <a:t> has mass (weight).</a:t>
            </a:r>
          </a:p>
          <a:p>
            <a:pPr eaLnBrk="1" hangingPunct="1">
              <a:spcBef>
                <a:spcPts val="1800"/>
              </a:spcBef>
            </a:pPr>
            <a:r>
              <a:rPr lang="en-US"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Matter</a:t>
            </a:r>
            <a:r>
              <a:rPr lang="en-US" sz="3200" dirty="0">
                <a:solidFill>
                  <a:srgbClr val="FF0000"/>
                </a:solidFill>
                <a:latin typeface="Tahoma" pitchFamily="34" charset="0"/>
                <a:ea typeface="Tahoma" pitchFamily="34" charset="0"/>
                <a:cs typeface="Tahoma" pitchFamily="34" charset="0"/>
              </a:rPr>
              <a:t> </a:t>
            </a:r>
            <a:r>
              <a:rPr lang="en-US" sz="3200" dirty="0">
                <a:latin typeface="Tahoma" pitchFamily="34" charset="0"/>
                <a:ea typeface="Tahoma" pitchFamily="34" charset="0"/>
                <a:cs typeface="Tahoma" pitchFamily="34" charset="0"/>
              </a:rPr>
              <a:t>is composed of chemical </a:t>
            </a:r>
            <a:r>
              <a:rPr lang="en-US" sz="32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Elements.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573" y="1752600"/>
            <a:ext cx="3686027" cy="4495800"/>
          </a:xfrm>
          <a:prstGeom prst="rect">
            <a:avLst/>
          </a:prstGeom>
        </p:spPr>
      </p:pic>
    </p:spTree>
    <p:extLst>
      <p:ext uri="{BB962C8B-B14F-4D97-AF65-F5344CB8AC3E}">
        <p14:creationId xmlns:p14="http://schemas.microsoft.com/office/powerpoint/2010/main" val="4160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23684" y="200005"/>
            <a:ext cx="8839200" cy="3254164"/>
          </a:xfrm>
          <a:prstGeom prst="rect">
            <a:avLst/>
          </a:prstGeom>
          <a:noFill/>
          <a:ln w="9525">
            <a:noFill/>
            <a:miter lim="800000"/>
            <a:headEnd/>
            <a:tailEnd/>
          </a:ln>
        </p:spPr>
        <p:txBody>
          <a:bodyPr wrap="square" lIns="90872" tIns="45436" rIns="90872" bIns="45436">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400050"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1788" indent="-228600" defTabSz="457200">
              <a:defRPr sz="2400">
                <a:solidFill>
                  <a:schemeClr val="tx1"/>
                </a:solidFill>
                <a:latin typeface="Arial" panose="020B0604020202020204" pitchFamily="34" charset="0"/>
                <a:ea typeface="MS PGothic" panose="020B0600070205080204" pitchFamily="34" charset="-128"/>
              </a:defRPr>
            </a:lvl4pPr>
            <a:lvl5pPr marL="457200" indent="-50787300" defTabSz="457200">
              <a:defRPr sz="2400">
                <a:solidFill>
                  <a:schemeClr val="tx1"/>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3600" b="1" dirty="0">
                <a:solidFill>
                  <a:srgbClr val="00B0F0"/>
                </a:solidFill>
              </a:rPr>
              <a:t>Basic Solutions</a:t>
            </a:r>
          </a:p>
          <a:p>
            <a:pPr marL="340613" lvl="1" indent="6347">
              <a:spcBef>
                <a:spcPts val="1200"/>
              </a:spcBef>
            </a:pPr>
            <a:r>
              <a:rPr lang="en-US" sz="2700" dirty="0">
                <a:solidFill>
                  <a:srgbClr val="00B050"/>
                </a:solidFill>
              </a:rPr>
              <a:t>A substance that increases the concentration of </a:t>
            </a:r>
            <a:r>
              <a:rPr lang="en-US" altLang="en-US" sz="3200" dirty="0">
                <a:solidFill>
                  <a:srgbClr val="7030A0"/>
                </a:solidFill>
              </a:rPr>
              <a:t>(</a:t>
            </a:r>
            <a:r>
              <a:rPr lang="en-US" altLang="en-US" sz="3200" dirty="0">
                <a:solidFill>
                  <a:srgbClr val="00B0F0"/>
                </a:solidFill>
              </a:rPr>
              <a:t>OH</a:t>
            </a:r>
            <a:r>
              <a:rPr lang="en-US" altLang="en-US" sz="3200" dirty="0">
                <a:solidFill>
                  <a:srgbClr val="7030A0"/>
                </a:solidFill>
              </a:rPr>
              <a:t>)</a:t>
            </a:r>
            <a:r>
              <a:rPr lang="en-US" sz="2800" baseline="30000" dirty="0">
                <a:solidFill>
                  <a:srgbClr val="00B0F0"/>
                </a:solidFill>
              </a:rPr>
              <a:t>- </a:t>
            </a:r>
            <a:r>
              <a:rPr lang="en-US" sz="2700" dirty="0">
                <a:solidFill>
                  <a:srgbClr val="00B050"/>
                </a:solidFill>
              </a:rPr>
              <a:t>ions in solution.</a:t>
            </a:r>
          </a:p>
          <a:p>
            <a:pPr marL="113601" lvl="1" indent="0" eaLnBrk="0" fontAlgn="base" hangingPunct="0">
              <a:spcBef>
                <a:spcPct val="50000"/>
              </a:spcBef>
              <a:spcAft>
                <a:spcPct val="0"/>
              </a:spcAft>
              <a:buClr>
                <a:srgbClr val="000000"/>
              </a:buClr>
              <a:buSzPct val="100000"/>
            </a:pPr>
            <a:r>
              <a:rPr lang="en-US" altLang="en-US" sz="2700" dirty="0">
                <a:solidFill>
                  <a:srgbClr val="000000"/>
                </a:solidFill>
              </a:rPr>
              <a:t>In basic solutions, the hydroxide-ion concentration is greater than the hydrogen-ion concentration. </a:t>
            </a:r>
          </a:p>
          <a:p>
            <a:pPr marL="113601" lvl="1" indent="0" eaLnBrk="0" fontAlgn="base" hangingPunct="0">
              <a:spcBef>
                <a:spcPts val="601"/>
              </a:spcBef>
              <a:spcAft>
                <a:spcPct val="0"/>
              </a:spcAft>
              <a:buClr>
                <a:srgbClr val="000000"/>
              </a:buClr>
              <a:buSzPct val="100000"/>
            </a:pPr>
            <a:r>
              <a:rPr lang="en-US" sz="2700" dirty="0">
                <a:solidFill>
                  <a:srgbClr val="7030A0"/>
                </a:solidFill>
              </a:rPr>
              <a:t>	[</a:t>
            </a:r>
            <a:r>
              <a:rPr lang="en-US" altLang="en-US" sz="2800" dirty="0">
                <a:solidFill>
                  <a:srgbClr val="7030A0"/>
                </a:solidFill>
              </a:rPr>
              <a:t>(</a:t>
            </a:r>
            <a:r>
              <a:rPr lang="en-US" altLang="en-US" sz="2800" dirty="0">
                <a:solidFill>
                  <a:srgbClr val="00B0F0"/>
                </a:solidFill>
              </a:rPr>
              <a:t>OH</a:t>
            </a:r>
            <a:r>
              <a:rPr lang="en-US" altLang="en-US" sz="2800" dirty="0">
                <a:solidFill>
                  <a:srgbClr val="7030A0"/>
                </a:solidFill>
              </a:rPr>
              <a:t>)</a:t>
            </a:r>
            <a:r>
              <a:rPr lang="en-US" sz="2700" baseline="30000" dirty="0">
                <a:solidFill>
                  <a:srgbClr val="00B0F0"/>
                </a:solidFill>
              </a:rPr>
              <a:t>-</a:t>
            </a:r>
            <a:r>
              <a:rPr lang="en-US" sz="2700" dirty="0">
                <a:solidFill>
                  <a:srgbClr val="7030A0"/>
                </a:solidFill>
              </a:rPr>
              <a:t>]  </a:t>
            </a:r>
            <a:r>
              <a:rPr lang="en-US" sz="2700" dirty="0">
                <a:solidFill>
                  <a:srgbClr val="00B050"/>
                </a:solidFill>
              </a:rPr>
              <a:t>&gt; </a:t>
            </a:r>
            <a:r>
              <a:rPr lang="en-US" sz="2700" dirty="0">
                <a:solidFill>
                  <a:srgbClr val="7030A0"/>
                </a:solidFill>
              </a:rPr>
              <a:t> [</a:t>
            </a:r>
            <a:r>
              <a:rPr lang="en-US" sz="2700" dirty="0">
                <a:solidFill>
                  <a:srgbClr val="FF0000"/>
                </a:solidFill>
              </a:rPr>
              <a:t>H</a:t>
            </a:r>
            <a:r>
              <a:rPr lang="en-US" sz="2700" baseline="30000" dirty="0">
                <a:solidFill>
                  <a:srgbClr val="FF0000"/>
                </a:solidFill>
              </a:rPr>
              <a:t>+</a:t>
            </a:r>
            <a:r>
              <a:rPr lang="en-US" sz="2700" dirty="0">
                <a:solidFill>
                  <a:srgbClr val="7030A0"/>
                </a:solidFill>
              </a:rPr>
              <a:t>]</a:t>
            </a:r>
          </a:p>
        </p:txBody>
      </p:sp>
      <p:pic>
        <p:nvPicPr>
          <p:cNvPr id="7" name="Picture 2" descr="File:Antacid-L478.jpg">
            <a:extLst>
              <a:ext uri="{FF2B5EF4-FFF2-40B4-BE49-F238E27FC236}">
                <a16:creationId xmlns:a16="http://schemas.microsoft.com/office/drawing/2014/main" id="{33974147-EABA-4656-B3B4-9259F065FB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875" y="4128887"/>
            <a:ext cx="2446248" cy="2171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6ECF9B4-0AD4-4815-9F7D-21AB75EC4F77}"/>
              </a:ext>
            </a:extLst>
          </p:cNvPr>
          <p:cNvPicPr>
            <a:picLocks noChangeAspect="1"/>
          </p:cNvPicPr>
          <p:nvPr/>
        </p:nvPicPr>
        <p:blipFill>
          <a:blip r:embed="rId4"/>
          <a:stretch>
            <a:fillRect/>
          </a:stretch>
        </p:blipFill>
        <p:spPr>
          <a:xfrm>
            <a:off x="5334000" y="2899738"/>
            <a:ext cx="3586316" cy="3805862"/>
          </a:xfrm>
          <a:prstGeom prst="rect">
            <a:avLst/>
          </a:prstGeom>
        </p:spPr>
      </p:pic>
      <p:pic>
        <p:nvPicPr>
          <p:cNvPr id="10" name="Picture 9">
            <a:extLst>
              <a:ext uri="{FF2B5EF4-FFF2-40B4-BE49-F238E27FC236}">
                <a16:creationId xmlns:a16="http://schemas.microsoft.com/office/drawing/2014/main" id="{CD8C3D63-BFCF-49CE-8B4A-62219F374801}"/>
              </a:ext>
            </a:extLst>
          </p:cNvPr>
          <p:cNvPicPr>
            <a:picLocks noChangeAspect="1"/>
          </p:cNvPicPr>
          <p:nvPr/>
        </p:nvPicPr>
        <p:blipFill>
          <a:blip r:embed="rId5"/>
          <a:stretch>
            <a:fillRect/>
          </a:stretch>
        </p:blipFill>
        <p:spPr>
          <a:xfrm>
            <a:off x="86032" y="5159105"/>
            <a:ext cx="3352800" cy="1546495"/>
          </a:xfrm>
          <a:prstGeom prst="rect">
            <a:avLst/>
          </a:prstGeom>
        </p:spPr>
      </p:pic>
      <p:sp>
        <p:nvSpPr>
          <p:cNvPr id="11" name="TextBox 10">
            <a:extLst>
              <a:ext uri="{FF2B5EF4-FFF2-40B4-BE49-F238E27FC236}">
                <a16:creationId xmlns:a16="http://schemas.microsoft.com/office/drawing/2014/main" id="{F247A378-57D9-4732-ABA5-1E0259DDE77F}"/>
              </a:ext>
            </a:extLst>
          </p:cNvPr>
          <p:cNvSpPr txBox="1"/>
          <p:nvPr/>
        </p:nvSpPr>
        <p:spPr>
          <a:xfrm>
            <a:off x="122903" y="3571843"/>
            <a:ext cx="4572000" cy="1072153"/>
          </a:xfrm>
          <a:prstGeom prst="rect">
            <a:avLst/>
          </a:prstGeom>
          <a:noFill/>
        </p:spPr>
        <p:txBody>
          <a:bodyPr wrap="square">
            <a:spAutoFit/>
          </a:bodyPr>
          <a:lstStyle/>
          <a:p>
            <a:pPr marL="0" lvl="1" indent="0">
              <a:lnSpc>
                <a:spcPct val="120000"/>
              </a:lnSpc>
              <a:spcBef>
                <a:spcPts val="601"/>
              </a:spcBef>
            </a:pPr>
            <a:r>
              <a:rPr lang="en-US" altLang="en-US" sz="2400" dirty="0">
                <a:solidFill>
                  <a:srgbClr val="7030A0"/>
                </a:solidFill>
              </a:rPr>
              <a:t>Basic solutions are also known as </a:t>
            </a:r>
            <a:r>
              <a:rPr lang="en-US" altLang="en-US" sz="3200" b="1" u="sng" dirty="0">
                <a:solidFill>
                  <a:srgbClr val="92D050"/>
                </a:solidFill>
                <a:effectLst>
                  <a:outerShdw blurRad="38100" dist="38100" dir="2700000" algn="tl">
                    <a:srgbClr val="000000">
                      <a:alpha val="43137"/>
                    </a:srgbClr>
                  </a:outerShdw>
                </a:effectLst>
              </a:rPr>
              <a:t>alkaline</a:t>
            </a:r>
            <a:r>
              <a:rPr lang="en-US" altLang="en-US" sz="2400" dirty="0">
                <a:solidFill>
                  <a:srgbClr val="7030A0"/>
                </a:solidFill>
              </a:rPr>
              <a:t> solutions.</a:t>
            </a:r>
          </a:p>
        </p:txBody>
      </p:sp>
    </p:spTree>
    <p:extLst>
      <p:ext uri="{BB962C8B-B14F-4D97-AF65-F5344CB8AC3E}">
        <p14:creationId xmlns:p14="http://schemas.microsoft.com/office/powerpoint/2010/main" val="2920467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4088954" cy="1200329"/>
          </a:xfrm>
          <a:prstGeom prst="rect">
            <a:avLst/>
          </a:prstGeom>
          <a:noFill/>
        </p:spPr>
        <p:txBody>
          <a:bodyPr>
            <a:spAutoFit/>
          </a:bodyPr>
          <a:lstStyle/>
          <a:p>
            <a:pPr algn="ctr" defTabSz="457200">
              <a:defRPr/>
            </a:pPr>
            <a:r>
              <a:rPr lang="en-US" sz="7200" b="1" dirty="0">
                <a:ln w="10541" cmpd="sng">
                  <a:solidFill>
                    <a:srgbClr val="F2D908">
                      <a:shade val="88000"/>
                      <a:satMod val="110000"/>
                    </a:srgbClr>
                  </a:solidFill>
                  <a:prstDash val="solid"/>
                </a:ln>
                <a:gradFill>
                  <a:gsLst>
                    <a:gs pos="0">
                      <a:srgbClr val="F2D908">
                        <a:tint val="40000"/>
                        <a:satMod val="250000"/>
                      </a:srgbClr>
                    </a:gs>
                    <a:gs pos="9000">
                      <a:srgbClr val="F2D908">
                        <a:tint val="52000"/>
                        <a:satMod val="300000"/>
                      </a:srgbClr>
                    </a:gs>
                    <a:gs pos="50000">
                      <a:srgbClr val="F2D908">
                        <a:shade val="20000"/>
                        <a:satMod val="300000"/>
                      </a:srgbClr>
                    </a:gs>
                    <a:gs pos="79000">
                      <a:srgbClr val="F2D908">
                        <a:tint val="52000"/>
                        <a:satMod val="300000"/>
                      </a:srgbClr>
                    </a:gs>
                    <a:gs pos="100000">
                      <a:srgbClr val="F2D908">
                        <a:tint val="40000"/>
                        <a:satMod val="250000"/>
                      </a:srgbClr>
                    </a:gs>
                  </a:gsLst>
                  <a:lin ang="5400000"/>
                </a:gradFill>
                <a:ea typeface="MS PGothic" pitchFamily="34" charset="-128"/>
              </a:rPr>
              <a:t>Buffers</a:t>
            </a:r>
          </a:p>
        </p:txBody>
      </p:sp>
      <p:sp>
        <p:nvSpPr>
          <p:cNvPr id="4" name="TextBox 3"/>
          <p:cNvSpPr txBox="1">
            <a:spLocks noChangeArrowheads="1"/>
          </p:cNvSpPr>
          <p:nvPr/>
        </p:nvSpPr>
        <p:spPr bwMode="auto">
          <a:xfrm>
            <a:off x="76200" y="1016457"/>
            <a:ext cx="3748088"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pPr>
            <a:r>
              <a:rPr lang="en-US" altLang="en-US" sz="2800" dirty="0">
                <a:solidFill>
                  <a:srgbClr val="0000FF"/>
                </a:solidFill>
                <a:latin typeface="Candara" pitchFamily="34" charset="0"/>
              </a:rPr>
              <a:t>Example of where they work: </a:t>
            </a:r>
          </a:p>
          <a:p>
            <a:pPr marL="457200" indent="-457200" defTabSz="457200" eaLnBrk="1" fontAlgn="base" hangingPunct="1">
              <a:spcBef>
                <a:spcPts val="1200"/>
              </a:spcBef>
              <a:spcAft>
                <a:spcPct val="0"/>
              </a:spcAft>
              <a:buFont typeface="Arial" panose="020B0604020202020204" pitchFamily="34" charset="0"/>
              <a:buChar char="•"/>
            </a:pPr>
            <a:r>
              <a:rPr lang="en-US" altLang="en-US" sz="2800" dirty="0">
                <a:solidFill>
                  <a:srgbClr val="FF0000"/>
                </a:solidFill>
                <a:latin typeface="Candara" pitchFamily="34" charset="0"/>
              </a:rPr>
              <a:t>The pH of most human cells should generally be between 7 and 7.5. </a:t>
            </a:r>
          </a:p>
        </p:txBody>
      </p:sp>
      <p:sp>
        <p:nvSpPr>
          <p:cNvPr id="5" name="TextBox 4"/>
          <p:cNvSpPr txBox="1"/>
          <p:nvPr/>
        </p:nvSpPr>
        <p:spPr>
          <a:xfrm>
            <a:off x="0" y="3886200"/>
            <a:ext cx="9144000" cy="1014412"/>
          </a:xfrm>
          <a:prstGeom prst="rect">
            <a:avLst/>
          </a:prstGeom>
          <a:noFill/>
        </p:spPr>
        <p:txBody>
          <a:bodyPr>
            <a:spAutoFit/>
          </a:bodyPr>
          <a:lstStyle/>
          <a:p>
            <a:pPr marL="457200" indent="-457200" defTabSz="457200">
              <a:buFont typeface="Arial" panose="020B0604020202020204" pitchFamily="34" charset="0"/>
              <a:buChar char="•"/>
              <a:defRPr/>
            </a:pPr>
            <a:r>
              <a:rPr lang="en-US" sz="2900" dirty="0">
                <a:solidFill>
                  <a:srgbClr val="8D35D1">
                    <a:lumMod val="50000"/>
                  </a:srgbClr>
                </a:solidFill>
                <a:ea typeface="MS PGothic" pitchFamily="34" charset="-128"/>
              </a:rPr>
              <a:t>If the pH gets too high or too low, it affects the chemical reactions that take place within cells. </a:t>
            </a:r>
          </a:p>
        </p:txBody>
      </p:sp>
      <p:sp>
        <p:nvSpPr>
          <p:cNvPr id="6" name="TextBox 5"/>
          <p:cNvSpPr txBox="1"/>
          <p:nvPr/>
        </p:nvSpPr>
        <p:spPr>
          <a:xfrm>
            <a:off x="0" y="4786160"/>
            <a:ext cx="8458200" cy="1215717"/>
          </a:xfrm>
          <a:prstGeom prst="rect">
            <a:avLst/>
          </a:prstGeom>
          <a:noFill/>
        </p:spPr>
        <p:txBody>
          <a:bodyPr wrap="squar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571500" indent="-334963" algn="r" defTabSz="457200" eaLnBrk="1" fontAlgn="base" hangingPunct="1">
              <a:spcBef>
                <a:spcPct val="0"/>
              </a:spcBef>
              <a:spcAft>
                <a:spcPct val="0"/>
              </a:spcAft>
              <a:buFont typeface="Arial" panose="020B0604020202020204" pitchFamily="34" charset="0"/>
              <a:buChar char="•"/>
            </a:pPr>
            <a:r>
              <a:rPr lang="en-US" altLang="en-US" sz="3600" dirty="0">
                <a:solidFill>
                  <a:srgbClr val="C61B1B"/>
                </a:solidFill>
                <a:latin typeface="Candara" pitchFamily="34" charset="0"/>
              </a:rPr>
              <a:t>Cells must be able to control their pH.</a:t>
            </a:r>
          </a:p>
          <a:p>
            <a:pPr algn="r" defTabSz="457200" eaLnBrk="1" fontAlgn="base" hangingPunct="1">
              <a:spcBef>
                <a:spcPct val="0"/>
              </a:spcBef>
              <a:spcAft>
                <a:spcPct val="0"/>
              </a:spcAft>
            </a:pPr>
            <a:endParaRPr lang="en-US" altLang="en-US" sz="3700" dirty="0">
              <a:solidFill>
                <a:srgbClr val="C61B1B"/>
              </a:solidFill>
              <a:latin typeface="Candara" pitchFamily="34" charset="0"/>
            </a:endParaRPr>
          </a:p>
        </p:txBody>
      </p:sp>
      <p:sp>
        <p:nvSpPr>
          <p:cNvPr id="7" name="TextBox 6"/>
          <p:cNvSpPr txBox="1">
            <a:spLocks noChangeArrowheads="1"/>
          </p:cNvSpPr>
          <p:nvPr/>
        </p:nvSpPr>
        <p:spPr bwMode="auto">
          <a:xfrm>
            <a:off x="4916" y="5524907"/>
            <a:ext cx="9144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457200" indent="-457200" defTabSz="457200" eaLnBrk="1" fontAlgn="base" hangingPunct="1">
              <a:spcBef>
                <a:spcPct val="0"/>
              </a:spcBef>
              <a:spcAft>
                <a:spcPct val="0"/>
              </a:spcAft>
              <a:buFont typeface="Arial" panose="020B0604020202020204" pitchFamily="34" charset="0"/>
              <a:buChar char="•"/>
            </a:pPr>
            <a:r>
              <a:rPr lang="en-US" altLang="en-US" sz="3400" b="1" u="sng" dirty="0">
                <a:solidFill>
                  <a:srgbClr val="FF0000"/>
                </a:solidFill>
                <a:latin typeface="Candara" pitchFamily="34" charset="0"/>
              </a:rPr>
              <a:t>Buffers</a:t>
            </a:r>
            <a:r>
              <a:rPr lang="en-US" altLang="en-US" sz="3400" dirty="0">
                <a:solidFill>
                  <a:srgbClr val="008000"/>
                </a:solidFill>
                <a:latin typeface="Candara" pitchFamily="34" charset="0"/>
              </a:rPr>
              <a:t> are substances produced by cells that </a:t>
            </a:r>
            <a:r>
              <a:rPr lang="en-US" altLang="en-US" sz="3400" dirty="0">
                <a:solidFill>
                  <a:srgbClr val="0000FF"/>
                </a:solidFill>
                <a:latin typeface="Candara" pitchFamily="34" charset="0"/>
              </a:rPr>
              <a:t>prevent sharp, sudden changes in pH.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954" y="228600"/>
            <a:ext cx="4572000" cy="3251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695821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59746" name="Text Box 4"/>
          <p:cNvSpPr txBox="1">
            <a:spLocks noChangeArrowheads="1"/>
          </p:cNvSpPr>
          <p:nvPr/>
        </p:nvSpPr>
        <p:spPr bwMode="auto">
          <a:xfrm>
            <a:off x="152400" y="990613"/>
            <a:ext cx="8839200" cy="8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50000"/>
              </a:spcBef>
              <a:spcAft>
                <a:spcPct val="0"/>
              </a:spcAft>
              <a:buClr>
                <a:srgbClr val="000000"/>
              </a:buClr>
              <a:buSzPct val="100000"/>
              <a:buFont typeface="Times New Roman" panose="02020603050405020304" pitchFamily="18" charset="0"/>
              <a:buNone/>
              <a:tabLst/>
              <a:defRPr/>
            </a:pPr>
            <a:r>
              <a:rPr kumimoji="0" lang="en-US" altLang="en-US" sz="2400" b="0" i="0" u="none" strike="noStrike" kern="1200" cap="none" spc="0" normalizeH="0" baseline="0" noProof="0" dirty="0">
                <a:ln>
                  <a:noFill/>
                </a:ln>
                <a:solidFill>
                  <a:srgbClr val="CC00FF"/>
                </a:solidFill>
                <a:effectLst/>
                <a:uLnTx/>
                <a:uFillTx/>
                <a:latin typeface="Arial" panose="020B0604020202020204" pitchFamily="34" charset="0"/>
                <a:ea typeface="MS PGothic" panose="020B0600070205080204" pitchFamily="34" charset="-128"/>
                <a:cs typeface="+mn-cs"/>
              </a:rPr>
              <a:t>Observe what happens when 1.0 mL of 0.10</a:t>
            </a:r>
            <a:r>
              <a:rPr kumimoji="0" lang="en-US" altLang="en-US" sz="2400" b="0" i="1" u="none" strike="noStrike" kern="1200" cap="none" spc="0" normalizeH="0" baseline="0" noProof="0" dirty="0">
                <a:ln>
                  <a:noFill/>
                </a:ln>
                <a:solidFill>
                  <a:srgbClr val="CC00FF"/>
                </a:solidFill>
                <a:effectLst/>
                <a:uLnTx/>
                <a:uFillTx/>
                <a:latin typeface="Arial" panose="020B0604020202020204" pitchFamily="34" charset="0"/>
                <a:ea typeface="MS PGothic" panose="020B0600070205080204" pitchFamily="34" charset="-128"/>
                <a:cs typeface="+mn-cs"/>
              </a:rPr>
              <a:t>M</a:t>
            </a:r>
            <a:r>
              <a:rPr kumimoji="0" lang="en-US" altLang="en-US" sz="2400" b="0" i="0" u="none" strike="noStrike" kern="1200" cap="none" spc="0" normalizeH="0" baseline="0" noProof="0" dirty="0">
                <a:ln>
                  <a:noFill/>
                </a:ln>
                <a:solidFill>
                  <a:srgbClr val="CC00FF"/>
                </a:solidFill>
                <a:effectLst/>
                <a:uLnTx/>
                <a:uFillTx/>
                <a:latin typeface="Arial" panose="020B0604020202020204" pitchFamily="34" charset="0"/>
                <a:ea typeface="MS PGothic" panose="020B0600070205080204" pitchFamily="34" charset="-128"/>
                <a:cs typeface="+mn-cs"/>
              </a:rPr>
              <a:t> HCl solution is added to buffered and unbuffered solutions.</a:t>
            </a:r>
          </a:p>
        </p:txBody>
      </p:sp>
      <p:pic>
        <p:nvPicPr>
          <p:cNvPr id="159748" name="Picture 5" descr="0132525763_R620a.jpg"/>
          <p:cNvPicPr>
            <a:picLocks noChangeAspect="1"/>
          </p:cNvPicPr>
          <p:nvPr/>
        </p:nvPicPr>
        <p:blipFill>
          <a:blip r:embed="rId3">
            <a:extLst>
              <a:ext uri="{28A0092B-C50C-407E-A947-70E740481C1C}">
                <a14:useLocalDpi xmlns:a14="http://schemas.microsoft.com/office/drawing/2010/main" val="0"/>
              </a:ext>
            </a:extLst>
          </a:blip>
          <a:srcRect l="9818" t="22195" r="10545" b="4634"/>
          <a:stretch>
            <a:fillRect/>
          </a:stretch>
        </p:blipFill>
        <p:spPr bwMode="auto">
          <a:xfrm>
            <a:off x="381000" y="2066785"/>
            <a:ext cx="3532560" cy="241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6" descr="0132525763_R620b.jpg"/>
          <p:cNvPicPr>
            <a:picLocks noChangeAspect="1"/>
          </p:cNvPicPr>
          <p:nvPr/>
        </p:nvPicPr>
        <p:blipFill>
          <a:blip r:embed="rId4">
            <a:extLst>
              <a:ext uri="{28A0092B-C50C-407E-A947-70E740481C1C}">
                <a14:useLocalDpi xmlns:a14="http://schemas.microsoft.com/office/drawing/2010/main" val="0"/>
              </a:ext>
            </a:extLst>
          </a:blip>
          <a:srcRect l="7455" t="22195" r="7455" b="3171"/>
          <a:stretch>
            <a:fillRect/>
          </a:stretch>
        </p:blipFill>
        <p:spPr bwMode="auto">
          <a:xfrm>
            <a:off x="4572000" y="2363353"/>
            <a:ext cx="4038600" cy="24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TextBox 9"/>
          <p:cNvSpPr txBox="1">
            <a:spLocks noChangeArrowheads="1"/>
          </p:cNvSpPr>
          <p:nvPr/>
        </p:nvSpPr>
        <p:spPr bwMode="auto">
          <a:xfrm>
            <a:off x="688075" y="2589747"/>
            <a:ext cx="1143000" cy="38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r>
              <a:rPr kumimoji="0" lang="en-US" altLang="en-US" sz="1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buffered</a:t>
            </a:r>
          </a:p>
        </p:txBody>
      </p:sp>
      <p:sp>
        <p:nvSpPr>
          <p:cNvPr id="159753" name="TextBox 11"/>
          <p:cNvSpPr txBox="1">
            <a:spLocks noChangeArrowheads="1"/>
          </p:cNvSpPr>
          <p:nvPr/>
        </p:nvSpPr>
        <p:spPr bwMode="auto">
          <a:xfrm>
            <a:off x="2362200" y="2589747"/>
            <a:ext cx="1371600" cy="38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r>
              <a:rPr kumimoji="0" lang="en-US" altLang="en-US" sz="1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unbuffered</a:t>
            </a:r>
          </a:p>
        </p:txBody>
      </p:sp>
      <p:sp>
        <p:nvSpPr>
          <p:cNvPr id="159754" name="TextBox 12"/>
          <p:cNvSpPr txBox="1">
            <a:spLocks noChangeArrowheads="1"/>
          </p:cNvSpPr>
          <p:nvPr/>
        </p:nvSpPr>
        <p:spPr bwMode="auto">
          <a:xfrm>
            <a:off x="5038872" y="2892361"/>
            <a:ext cx="1143000" cy="38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r>
              <a:rPr kumimoji="0" lang="en-US" altLang="en-US" sz="1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buffered</a:t>
            </a:r>
          </a:p>
        </p:txBody>
      </p:sp>
      <p:sp>
        <p:nvSpPr>
          <p:cNvPr id="159755" name="TextBox 13"/>
          <p:cNvSpPr txBox="1">
            <a:spLocks noChangeArrowheads="1"/>
          </p:cNvSpPr>
          <p:nvPr/>
        </p:nvSpPr>
        <p:spPr bwMode="auto">
          <a:xfrm>
            <a:off x="6934200" y="2892361"/>
            <a:ext cx="1371600" cy="38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r>
              <a:rPr kumimoji="0" lang="en-US" altLang="en-US" sz="1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unbuffered</a:t>
            </a:r>
          </a:p>
        </p:txBody>
      </p:sp>
      <p:sp>
        <p:nvSpPr>
          <p:cNvPr id="159757" name="Text Box 13"/>
          <p:cNvSpPr txBox="1">
            <a:spLocks noChangeArrowheads="1"/>
          </p:cNvSpPr>
          <p:nvPr/>
        </p:nvSpPr>
        <p:spPr bwMode="auto">
          <a:xfrm>
            <a:off x="381000" y="4648200"/>
            <a:ext cx="3581399" cy="138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77" tIns="45489" rIns="90977" bIns="45489">
            <a:spAutoFit/>
          </a:bodyPr>
          <a:lstStyle/>
          <a:p>
            <a:pPr marL="0" marR="0" lvl="0" indent="0" algn="l" defTabSz="909806" rtl="0" eaLnBrk="0" fontAlgn="base" latinLnBrk="0" hangingPunct="0">
              <a:lnSpc>
                <a:spcPct val="100000"/>
              </a:lnSpc>
              <a:spcBef>
                <a:spcPct val="5000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a:ea typeface="MS PGothic"/>
                <a:cs typeface="+mn-cs"/>
              </a:rPr>
              <a:t>PRIOR to adding </a:t>
            </a:r>
            <a:r>
              <a:rPr kumimoji="0" lang="en-US" altLang="en-US" sz="2100" b="0" i="0" u="none" strike="noStrike" kern="1200" cap="none" spc="0" normalizeH="0" baseline="0" noProof="0" dirty="0">
                <a:ln>
                  <a:noFill/>
                </a:ln>
                <a:solidFill>
                  <a:srgbClr val="FF0000"/>
                </a:solidFill>
                <a:effectLst/>
                <a:uLnTx/>
                <a:uFillTx/>
                <a:latin typeface="Arial"/>
                <a:ea typeface="MS PGothic"/>
                <a:cs typeface="+mn-cs"/>
              </a:rPr>
              <a:t>acid</a:t>
            </a:r>
            <a:r>
              <a:rPr kumimoji="0" lang="en-US" altLang="en-US" sz="2100" b="0" i="0" u="none" strike="noStrike" kern="1200" cap="none" spc="0" normalizeH="0" baseline="0" noProof="0" dirty="0">
                <a:ln>
                  <a:noFill/>
                </a:ln>
                <a:solidFill>
                  <a:srgbClr val="000000"/>
                </a:solidFill>
                <a:effectLst/>
                <a:uLnTx/>
                <a:uFillTx/>
                <a:latin typeface="Arial"/>
                <a:ea typeface="MS PGothic"/>
                <a:cs typeface="+mn-cs"/>
              </a:rPr>
              <a:t>, the indicator shows that both solutions are </a:t>
            </a:r>
            <a:r>
              <a:rPr kumimoji="0" lang="en-US" altLang="en-US" sz="2100" b="0" i="0" u="none" strike="noStrike" kern="1200" cap="none" spc="0" normalizeH="0" baseline="0" noProof="0" dirty="0">
                <a:ln>
                  <a:noFill/>
                </a:ln>
                <a:solidFill>
                  <a:srgbClr val="00B0F0"/>
                </a:solidFill>
                <a:effectLst/>
                <a:uLnTx/>
                <a:uFillTx/>
                <a:latin typeface="Arial"/>
                <a:ea typeface="MS PGothic"/>
                <a:cs typeface="+mn-cs"/>
              </a:rPr>
              <a:t>basic (pH of about 8)</a:t>
            </a:r>
            <a:r>
              <a:rPr kumimoji="0" lang="en-US" altLang="en-US" sz="2100" b="0" i="0" u="none" strike="noStrike" kern="1200" cap="none" spc="0" normalizeH="0" baseline="0" noProof="0" dirty="0">
                <a:ln>
                  <a:noFill/>
                </a:ln>
                <a:solidFill>
                  <a:srgbClr val="000000"/>
                </a:solidFill>
                <a:effectLst/>
                <a:uLnTx/>
                <a:uFillTx/>
                <a:latin typeface="Arial"/>
                <a:ea typeface="MS PGothic"/>
                <a:cs typeface="+mn-cs"/>
              </a:rPr>
              <a:t>.</a:t>
            </a:r>
          </a:p>
        </p:txBody>
      </p:sp>
      <p:sp>
        <p:nvSpPr>
          <p:cNvPr id="159758" name="Text Box 14"/>
          <p:cNvSpPr txBox="1">
            <a:spLocks noChangeArrowheads="1"/>
          </p:cNvSpPr>
          <p:nvPr/>
        </p:nvSpPr>
        <p:spPr bwMode="auto">
          <a:xfrm>
            <a:off x="4543572" y="4819183"/>
            <a:ext cx="2133600" cy="170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77" tIns="45489" rIns="90977" bIns="45489">
            <a:spAutoFit/>
          </a:bodyPr>
          <a:lstStyle/>
          <a:p>
            <a:pPr marL="0" marR="0" lvl="0" indent="0" algn="l" defTabSz="909806" rtl="0" eaLnBrk="0" fontAlgn="base" latinLnBrk="0" hangingPunct="0">
              <a:lnSpc>
                <a:spcPct val="100000"/>
              </a:lnSpc>
              <a:spcBef>
                <a:spcPct val="5000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a:ea typeface="MS PGothic"/>
                <a:cs typeface="+mn-cs"/>
              </a:rPr>
              <a:t>The indicator shows </a:t>
            </a:r>
            <a:r>
              <a:rPr kumimoji="0" lang="en-US" altLang="en-US" sz="2100" b="0" i="0" u="none" strike="noStrike" kern="1200" cap="none" spc="0" normalizeH="0" baseline="0" noProof="0" dirty="0">
                <a:ln>
                  <a:noFill/>
                </a:ln>
                <a:solidFill>
                  <a:srgbClr val="00B050"/>
                </a:solidFill>
                <a:effectLst/>
                <a:uLnTx/>
                <a:uFillTx/>
                <a:latin typeface="Arial"/>
                <a:ea typeface="MS PGothic"/>
                <a:cs typeface="+mn-cs"/>
              </a:rPr>
              <a:t>no visible pH change </a:t>
            </a:r>
            <a:r>
              <a:rPr kumimoji="0" lang="en-US" altLang="en-US" sz="2100" b="0" i="0" u="none" strike="noStrike" kern="1200" cap="none" spc="0" normalizeH="0" baseline="0" noProof="0" dirty="0">
                <a:ln>
                  <a:noFill/>
                </a:ln>
                <a:solidFill>
                  <a:srgbClr val="000000"/>
                </a:solidFill>
                <a:effectLst/>
                <a:uLnTx/>
                <a:uFillTx/>
                <a:latin typeface="Arial"/>
                <a:ea typeface="MS PGothic"/>
                <a:cs typeface="+mn-cs"/>
              </a:rPr>
              <a:t>in the buffered solution.  </a:t>
            </a:r>
          </a:p>
        </p:txBody>
      </p:sp>
      <p:sp>
        <p:nvSpPr>
          <p:cNvPr id="159759" name="Text Box 15"/>
          <p:cNvSpPr txBox="1">
            <a:spLocks noChangeArrowheads="1"/>
          </p:cNvSpPr>
          <p:nvPr/>
        </p:nvSpPr>
        <p:spPr bwMode="auto">
          <a:xfrm>
            <a:off x="4419599" y="1855988"/>
            <a:ext cx="4343400" cy="50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77" tIns="45489" rIns="90977" bIns="45489">
            <a:spAutoFit/>
          </a:bodyPr>
          <a:lstStyle/>
          <a:p>
            <a:pPr marL="0" marR="0" lvl="0" indent="0" algn="l" defTabSz="909806" rtl="0" eaLnBrk="0" fontAlgn="base" latinLnBrk="0" hangingPunct="0">
              <a:lnSpc>
                <a:spcPct val="100000"/>
              </a:lnSpc>
              <a:spcBef>
                <a:spcPct val="50000"/>
              </a:spcBef>
              <a:spcAft>
                <a:spcPct val="0"/>
              </a:spcAft>
              <a:buClrTx/>
              <a:buSzTx/>
              <a:buFontTx/>
              <a:buNone/>
              <a:tabLst/>
              <a:defRPr/>
            </a:pPr>
            <a:r>
              <a:rPr kumimoji="0" lang="en-US" altLang="en-US" sz="2300" b="0" i="0" u="none" strike="noStrike" kern="1200" cap="none" spc="0" normalizeH="0" baseline="0" noProof="0" dirty="0">
                <a:ln>
                  <a:noFill/>
                </a:ln>
                <a:solidFill>
                  <a:srgbClr val="000000"/>
                </a:solidFill>
                <a:effectLst/>
                <a:uLnTx/>
                <a:uFillTx/>
                <a:latin typeface="Arial"/>
                <a:ea typeface="MS PGothic"/>
                <a:cs typeface="+mn-cs"/>
              </a:rPr>
              <a:t>HCl is added to each solution.</a:t>
            </a:r>
            <a:r>
              <a:rPr kumimoji="0" lang="en-US" altLang="en-US" sz="2700" b="0" i="0" u="none" strike="noStrike" kern="1200" cap="none" spc="0" normalizeH="0" baseline="0" noProof="0" dirty="0">
                <a:ln>
                  <a:noFill/>
                </a:ln>
                <a:solidFill>
                  <a:srgbClr val="000000"/>
                </a:solidFill>
                <a:effectLst/>
                <a:uLnTx/>
                <a:uFillTx/>
                <a:latin typeface="Arial"/>
                <a:ea typeface="MS PGothic"/>
                <a:cs typeface="+mn-cs"/>
              </a:rPr>
              <a:t> </a:t>
            </a:r>
          </a:p>
        </p:txBody>
      </p:sp>
      <p:sp>
        <p:nvSpPr>
          <p:cNvPr id="159760" name="Text Box 16"/>
          <p:cNvSpPr txBox="1">
            <a:spLocks noChangeArrowheads="1"/>
          </p:cNvSpPr>
          <p:nvPr/>
        </p:nvSpPr>
        <p:spPr bwMode="auto">
          <a:xfrm>
            <a:off x="6677172" y="4826480"/>
            <a:ext cx="2286000" cy="170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77" tIns="45489" rIns="90977" bIns="45489">
            <a:spAutoFit/>
          </a:bodyPr>
          <a:lstStyle/>
          <a:p>
            <a:pPr marL="0" marR="0" lvl="0" indent="0" algn="l" defTabSz="909806" rtl="0" eaLnBrk="0" fontAlgn="base" latinLnBrk="0" hangingPunct="0">
              <a:lnSpc>
                <a:spcPct val="100000"/>
              </a:lnSpc>
              <a:spcBef>
                <a:spcPct val="5000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a:ea typeface="MS PGothic"/>
                <a:cs typeface="+mn-cs"/>
              </a:rPr>
              <a:t>The color change in the unbuffered solution indicates a </a:t>
            </a:r>
            <a:r>
              <a:rPr kumimoji="0" lang="en-US" altLang="en-US" sz="2100" b="0" i="0" u="none" strike="noStrike" kern="1200" cap="none" spc="0" normalizeH="0" baseline="0" noProof="0" dirty="0">
                <a:ln>
                  <a:noFill/>
                </a:ln>
                <a:solidFill>
                  <a:srgbClr val="00B050"/>
                </a:solidFill>
                <a:effectLst/>
                <a:uLnTx/>
                <a:uFillTx/>
                <a:latin typeface="Arial"/>
                <a:ea typeface="MS PGothic"/>
                <a:cs typeface="+mn-cs"/>
              </a:rPr>
              <a:t>change in pH </a:t>
            </a:r>
            <a:r>
              <a:rPr kumimoji="0" lang="en-US" altLang="en-US" sz="2100" b="0" i="0" u="none" strike="noStrike" kern="1200" cap="none" spc="0" normalizeH="0" baseline="0" noProof="0" dirty="0">
                <a:ln>
                  <a:noFill/>
                </a:ln>
                <a:solidFill>
                  <a:srgbClr val="000000"/>
                </a:solidFill>
                <a:effectLst/>
                <a:uLnTx/>
                <a:uFillTx/>
                <a:latin typeface="Arial"/>
                <a:ea typeface="MS PGothic"/>
                <a:cs typeface="+mn-cs"/>
              </a:rPr>
              <a:t>from </a:t>
            </a:r>
            <a:r>
              <a:rPr kumimoji="0" lang="en-US" altLang="en-US" sz="2100" b="0" i="0" u="none" strike="noStrike" kern="1200" cap="none" spc="0" normalizeH="0" baseline="0" noProof="0" dirty="0">
                <a:ln>
                  <a:noFill/>
                </a:ln>
                <a:solidFill>
                  <a:srgbClr val="00B0F0"/>
                </a:solidFill>
                <a:effectLst/>
                <a:uLnTx/>
                <a:uFillTx/>
                <a:latin typeface="Arial"/>
                <a:ea typeface="MS PGothic"/>
                <a:cs typeface="+mn-cs"/>
              </a:rPr>
              <a:t>8</a:t>
            </a:r>
            <a:r>
              <a:rPr kumimoji="0" lang="en-US" altLang="en-US" sz="2100" b="0" i="0" u="none" strike="noStrike" kern="1200" cap="none" spc="0" normalizeH="0" baseline="0" noProof="0" dirty="0">
                <a:ln>
                  <a:noFill/>
                </a:ln>
                <a:solidFill>
                  <a:srgbClr val="000000"/>
                </a:solidFill>
                <a:effectLst/>
                <a:uLnTx/>
                <a:uFillTx/>
                <a:latin typeface="Arial"/>
                <a:ea typeface="MS PGothic"/>
                <a:cs typeface="+mn-cs"/>
              </a:rPr>
              <a:t> to about </a:t>
            </a:r>
            <a:r>
              <a:rPr kumimoji="0" lang="en-US" altLang="en-US" sz="2100" b="0" i="0" u="none" strike="noStrike" kern="1200" cap="none" spc="0" normalizeH="0" baseline="0" noProof="0" dirty="0">
                <a:ln>
                  <a:noFill/>
                </a:ln>
                <a:solidFill>
                  <a:srgbClr val="FF0000"/>
                </a:solidFill>
                <a:effectLst/>
                <a:uLnTx/>
                <a:uFillTx/>
                <a:latin typeface="Arial"/>
                <a:ea typeface="MS PGothic"/>
                <a:cs typeface="+mn-cs"/>
              </a:rPr>
              <a:t>3</a:t>
            </a:r>
            <a:r>
              <a:rPr kumimoji="0" lang="en-US" altLang="en-US" sz="2100" b="0" i="0" u="none" strike="noStrike" kern="1200" cap="none" spc="0" normalizeH="0" baseline="0" noProof="0" dirty="0">
                <a:ln>
                  <a:noFill/>
                </a:ln>
                <a:solidFill>
                  <a:srgbClr val="000000"/>
                </a:solidFill>
                <a:effectLst/>
                <a:uLnTx/>
                <a:uFillTx/>
                <a:latin typeface="Arial"/>
                <a:ea typeface="MS PGothic"/>
                <a:cs typeface="+mn-cs"/>
              </a:rPr>
              <a:t>.</a:t>
            </a:r>
          </a:p>
        </p:txBody>
      </p:sp>
      <p:sp>
        <p:nvSpPr>
          <p:cNvPr id="2" name="Footer Placeholder 1"/>
          <p:cNvSpPr>
            <a:spLocks noGrp="1"/>
          </p:cNvSpPr>
          <p:nvPr>
            <p:ph type="ftr" sz="quarter" idx="10"/>
          </p:nvPr>
        </p:nvSpPr>
        <p:spPr/>
        <p:txBody>
          <a:bodyPr/>
          <a:lstStyle/>
          <a:p>
            <a:pPr marL="0" marR="0" lvl="0" indent="0" algn="r" defTabSz="909806"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a:ea typeface="MS PGothic"/>
                <a:cs typeface="+mn-cs"/>
              </a:rPr>
              <a:t>Acids &amp; Bases</a:t>
            </a:r>
          </a:p>
        </p:txBody>
      </p:sp>
      <p:sp>
        <p:nvSpPr>
          <p:cNvPr id="15" name="Rectangle 7"/>
          <p:cNvSpPr>
            <a:spLocks noChangeArrowheads="1"/>
          </p:cNvSpPr>
          <p:nvPr/>
        </p:nvSpPr>
        <p:spPr bwMode="auto">
          <a:xfrm>
            <a:off x="3048000" y="0"/>
            <a:ext cx="2971800" cy="685800"/>
          </a:xfrm>
          <a:prstGeom prst="rect">
            <a:avLst/>
          </a:prstGeom>
          <a:solidFill>
            <a:srgbClr val="7030A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marL="0" marR="0" lvl="0" indent="0" algn="ctr" defTabSz="909806"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92D050"/>
                </a:solidFill>
                <a:effectLst/>
                <a:uLnTx/>
                <a:uFillTx/>
                <a:latin typeface="Arial" panose="020B0604020202020204" pitchFamily="34" charset="0"/>
                <a:ea typeface="MS PGothic" panose="020B0600070205080204" pitchFamily="34" charset="-128"/>
                <a:cs typeface="+mn-cs"/>
              </a:rPr>
              <a:t>Buffers</a:t>
            </a:r>
          </a:p>
        </p:txBody>
      </p:sp>
      <p:sp>
        <p:nvSpPr>
          <p:cNvPr id="17" name="TextBox 13">
            <a:extLst>
              <a:ext uri="{FF2B5EF4-FFF2-40B4-BE49-F238E27FC236}">
                <a16:creationId xmlns:a16="http://schemas.microsoft.com/office/drawing/2014/main" id="{4FA17479-E735-4CBE-9FE3-922236989FA6}"/>
              </a:ext>
            </a:extLst>
          </p:cNvPr>
          <p:cNvSpPr txBox="1">
            <a:spLocks noChangeArrowheads="1"/>
          </p:cNvSpPr>
          <p:nvPr/>
        </p:nvSpPr>
        <p:spPr bwMode="auto">
          <a:xfrm>
            <a:off x="6926826" y="3881895"/>
            <a:ext cx="1371600" cy="38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r>
              <a:rPr kumimoji="0" lang="en-US" altLang="en-US" sz="19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acidic</a:t>
            </a:r>
          </a:p>
        </p:txBody>
      </p:sp>
    </p:spTree>
    <p:extLst>
      <p:ext uri="{BB962C8B-B14F-4D97-AF65-F5344CB8AC3E}">
        <p14:creationId xmlns:p14="http://schemas.microsoft.com/office/powerpoint/2010/main" val="360967985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9752"/>
                                        </p:tgtEl>
                                        <p:attrNameLst>
                                          <p:attrName>style.visibility</p:attrName>
                                        </p:attrNameLst>
                                      </p:cBhvr>
                                      <p:to>
                                        <p:strVal val="visible"/>
                                      </p:to>
                                    </p:set>
                                    <p:animEffect transition="in" filter="fade">
                                      <p:cBhvr>
                                        <p:cTn id="15" dur="500"/>
                                        <p:tgtEl>
                                          <p:spTgt spid="1597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9753"/>
                                        </p:tgtEl>
                                        <p:attrNameLst>
                                          <p:attrName>style.visibility</p:attrName>
                                        </p:attrNameLst>
                                      </p:cBhvr>
                                      <p:to>
                                        <p:strVal val="visible"/>
                                      </p:to>
                                    </p:set>
                                    <p:animEffect transition="in" filter="fade">
                                      <p:cBhvr>
                                        <p:cTn id="18" dur="500"/>
                                        <p:tgtEl>
                                          <p:spTgt spid="15975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97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9749"/>
                                        </p:tgtEl>
                                        <p:attrNameLst>
                                          <p:attrName>style.visibility</p:attrName>
                                        </p:attrNameLst>
                                      </p:cBhvr>
                                      <p:to>
                                        <p:strVal val="visible"/>
                                      </p:to>
                                    </p:set>
                                    <p:animEffect transition="in" filter="fade">
                                      <p:cBhvr>
                                        <p:cTn id="31" dur="500"/>
                                        <p:tgtEl>
                                          <p:spTgt spid="15974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975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975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975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976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52" grpId="0"/>
      <p:bldP spid="159753" grpId="0"/>
      <p:bldP spid="159754" grpId="0"/>
      <p:bldP spid="159755" grpId="0"/>
      <p:bldP spid="159757" grpId="0"/>
      <p:bldP spid="159758" grpId="0"/>
      <p:bldP spid="159759" grpId="0"/>
      <p:bldP spid="159760"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Text Box 4"/>
          <p:cNvSpPr txBox="1">
            <a:spLocks noChangeArrowheads="1"/>
          </p:cNvSpPr>
          <p:nvPr/>
        </p:nvSpPr>
        <p:spPr bwMode="auto">
          <a:xfrm>
            <a:off x="228600" y="3048000"/>
            <a:ext cx="8839200" cy="283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52388" marR="0" lvl="0" indent="0" algn="l" defTabSz="4572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srgbClr val="CC00FF"/>
                </a:solidFill>
                <a:effectLst/>
                <a:uLnTx/>
                <a:uFillTx/>
                <a:latin typeface="Arial" panose="020B0604020202020204" pitchFamily="34" charset="0"/>
                <a:ea typeface="MS PGothic" panose="020B0600070205080204" pitchFamily="34" charset="-128"/>
                <a:cs typeface="+mn-cs"/>
              </a:rPr>
              <a:t>Buffers</a:t>
            </a:r>
            <a:r>
              <a:rPr kumimoji="0" lang="en-US" sz="28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mn-cs"/>
              </a:rPr>
              <a:t> </a:t>
            </a:r>
            <a:r>
              <a:rPr kumimoji="0" lang="en-US" sz="2800" b="0" i="0" u="none" strike="noStrike" kern="1200" cap="none" spc="0" normalizeH="0" baseline="0" noProof="0" dirty="0">
                <a:ln>
                  <a:noFill/>
                </a:ln>
                <a:solidFill>
                  <a:srgbClr val="7030A0"/>
                </a:solidFill>
                <a:effectLst/>
                <a:uLnTx/>
                <a:uFillTx/>
                <a:latin typeface="Arial" panose="020B0604020202020204" pitchFamily="34" charset="0"/>
                <a:ea typeface="MS PGothic" panose="020B0600070205080204" pitchFamily="34" charset="-128"/>
                <a:cs typeface="+mn-cs"/>
              </a:rPr>
              <a:t>cause neutralization reactions </a:t>
            </a:r>
            <a:r>
              <a:rPr kumimoji="0" lang="en-US" sz="28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mn-cs"/>
              </a:rPr>
              <a:t>that will not have much effect on the overall pH of the buffer solution.</a:t>
            </a:r>
          </a:p>
          <a:p>
            <a:pPr marL="796925" marR="0" lvl="0" indent="-339725" algn="l" defTabSz="4572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When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hydrogen ions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are added to a </a:t>
            </a:r>
            <a:r>
              <a:rPr kumimoji="0" lang="en-US" sz="2800" b="0" i="0" u="none" strike="noStrike" kern="1200" cap="none" spc="0" normalizeH="0" baseline="0" noProof="0" dirty="0">
                <a:ln>
                  <a:noFill/>
                </a:ln>
                <a:solidFill>
                  <a:srgbClr val="CC00FF"/>
                </a:solidFill>
                <a:effectLst/>
                <a:uLnTx/>
                <a:uFillTx/>
                <a:latin typeface="Arial" panose="020B0604020202020204" pitchFamily="34" charset="0"/>
                <a:ea typeface="MS PGothic" panose="020B0600070205080204" pitchFamily="34" charset="-128"/>
                <a:cs typeface="+mn-cs"/>
              </a:rPr>
              <a:t>buffer</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they will be </a:t>
            </a:r>
            <a:r>
              <a:rPr kumimoji="0" lang="en-US" sz="28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mn-cs"/>
              </a:rPr>
              <a:t>neutralized</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by the </a:t>
            </a:r>
            <a:r>
              <a:rPr kumimoji="0" lang="en-US" sz="2800" b="0" i="0"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base</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in the </a:t>
            </a:r>
            <a:r>
              <a:rPr kumimoji="0" lang="en-US" sz="2800" b="0" i="0" u="none" strike="noStrike" kern="1200" cap="none" spc="0" normalizeH="0" baseline="0" noProof="0" dirty="0">
                <a:ln>
                  <a:noFill/>
                </a:ln>
                <a:solidFill>
                  <a:srgbClr val="CC00FF"/>
                </a:solidFill>
                <a:effectLst/>
                <a:uLnTx/>
                <a:uFillTx/>
                <a:latin typeface="Arial" panose="020B0604020202020204" pitchFamily="34" charset="0"/>
                <a:ea typeface="MS PGothic" panose="020B0600070205080204" pitchFamily="34" charset="-128"/>
                <a:cs typeface="+mn-cs"/>
              </a:rPr>
              <a:t>buffer</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p>
          <a:p>
            <a:pPr marL="796925" marR="0" lvl="0" indent="-339725" algn="l" defTabSz="4572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Hydroxide ions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will be </a:t>
            </a:r>
            <a:r>
              <a:rPr kumimoji="0" lang="en-US" sz="28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mn-cs"/>
              </a:rPr>
              <a:t>neutralized</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by the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acid</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p>
        </p:txBody>
      </p:sp>
      <p:sp>
        <p:nvSpPr>
          <p:cNvPr id="3" name="Footer Placeholder 2"/>
          <p:cNvSpPr>
            <a:spLocks noGrp="1"/>
          </p:cNvSpPr>
          <p:nvPr>
            <p:ph type="ftr" sz="quarter" idx="10"/>
          </p:nvPr>
        </p:nvSpPr>
        <p:spPr/>
        <p:txBody>
          <a:bodyPr/>
          <a:lstStyle/>
          <a:p>
            <a:pPr marL="0" marR="0" lvl="0" indent="0" algn="r" defTabSz="909806"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a:ea typeface="MS PGothic"/>
                <a:cs typeface="+mn-cs"/>
              </a:rPr>
              <a:t>Acids &amp; Bases</a:t>
            </a:r>
          </a:p>
        </p:txBody>
      </p:sp>
      <p:sp>
        <p:nvSpPr>
          <p:cNvPr id="6" name="Rectangle 7"/>
          <p:cNvSpPr>
            <a:spLocks noChangeArrowheads="1"/>
          </p:cNvSpPr>
          <p:nvPr/>
        </p:nvSpPr>
        <p:spPr bwMode="auto">
          <a:xfrm>
            <a:off x="3048000" y="0"/>
            <a:ext cx="2971800" cy="457200"/>
          </a:xfrm>
          <a:prstGeom prst="rect">
            <a:avLst/>
          </a:prstGeom>
          <a:solidFill>
            <a:srgbClr val="7030A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marL="0" marR="0" lvl="0" indent="0" algn="ctr" defTabSz="909806"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92D050"/>
                </a:solidFill>
                <a:effectLst/>
                <a:uLnTx/>
                <a:uFillTx/>
                <a:latin typeface="Arial" panose="020B0604020202020204" pitchFamily="34" charset="0"/>
                <a:ea typeface="MS PGothic" panose="020B0600070205080204" pitchFamily="34" charset="-128"/>
                <a:cs typeface="+mn-cs"/>
              </a:rPr>
              <a:t>Buffers</a:t>
            </a:r>
          </a:p>
        </p:txBody>
      </p:sp>
      <p:pic>
        <p:nvPicPr>
          <p:cNvPr id="2" name="Picture 1">
            <a:extLst>
              <a:ext uri="{FF2B5EF4-FFF2-40B4-BE49-F238E27FC236}">
                <a16:creationId xmlns:a16="http://schemas.microsoft.com/office/drawing/2014/main" id="{9C616D4C-104D-417C-85F8-D330A65B367D}"/>
              </a:ext>
            </a:extLst>
          </p:cNvPr>
          <p:cNvPicPr>
            <a:picLocks noChangeAspect="1"/>
          </p:cNvPicPr>
          <p:nvPr/>
        </p:nvPicPr>
        <p:blipFill>
          <a:blip r:embed="rId3"/>
          <a:stretch>
            <a:fillRect/>
          </a:stretch>
        </p:blipFill>
        <p:spPr>
          <a:xfrm>
            <a:off x="418113" y="788932"/>
            <a:ext cx="8231573" cy="1945055"/>
          </a:xfrm>
          <a:prstGeom prst="rect">
            <a:avLst/>
          </a:prstGeom>
        </p:spPr>
      </p:pic>
    </p:spTree>
    <p:extLst>
      <p:ext uri="{BB962C8B-B14F-4D97-AF65-F5344CB8AC3E}">
        <p14:creationId xmlns:p14="http://schemas.microsoft.com/office/powerpoint/2010/main" val="13447365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02">
                                            <p:txEl>
                                              <p:pRg st="0" end="0"/>
                                            </p:txEl>
                                          </p:spTgt>
                                        </p:tgtEl>
                                        <p:attrNameLst>
                                          <p:attrName>style.visibility</p:attrName>
                                        </p:attrNameLst>
                                      </p:cBhvr>
                                      <p:to>
                                        <p:strVal val="visible"/>
                                      </p:to>
                                    </p:set>
                                    <p:animEffect transition="in" filter="fade">
                                      <p:cBhvr>
                                        <p:cTn id="7" dur="500"/>
                                        <p:tgtEl>
                                          <p:spTgt spid="153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2">
                                            <p:txEl>
                                              <p:pRg st="1" end="1"/>
                                            </p:txEl>
                                          </p:spTgt>
                                        </p:tgtEl>
                                        <p:attrNameLst>
                                          <p:attrName>style.visibility</p:attrName>
                                        </p:attrNameLst>
                                      </p:cBhvr>
                                      <p:to>
                                        <p:strVal val="visible"/>
                                      </p:to>
                                    </p:set>
                                    <p:animEffect transition="in" filter="fade">
                                      <p:cBhvr>
                                        <p:cTn id="12" dur="500"/>
                                        <p:tgtEl>
                                          <p:spTgt spid="153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02">
                                            <p:txEl>
                                              <p:pRg st="2" end="2"/>
                                            </p:txEl>
                                          </p:spTgt>
                                        </p:tgtEl>
                                        <p:attrNameLst>
                                          <p:attrName>style.visibility</p:attrName>
                                        </p:attrNameLst>
                                      </p:cBhvr>
                                      <p:to>
                                        <p:strVal val="visible"/>
                                      </p:to>
                                    </p:set>
                                    <p:animEffect transition="in" filter="fade">
                                      <p:cBhvr>
                                        <p:cTn id="17" dur="500"/>
                                        <p:tgtEl>
                                          <p:spTgt spid="153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256" y="273273"/>
            <a:ext cx="8077200" cy="3016210"/>
          </a:xfrm>
          <a:prstGeom prst="rect">
            <a:avLst/>
          </a:prstGeom>
          <a:noFill/>
        </p:spPr>
        <p:txBody>
          <a:bodyPr wrap="square" rtlCol="0">
            <a:spAutoFit/>
          </a:bodyPr>
          <a:lstStyle/>
          <a:p>
            <a:pPr eaLnBrk="1" fontAlgn="auto" hangingPunct="1">
              <a:spcBef>
                <a:spcPts val="0"/>
              </a:spcBef>
              <a:spcAft>
                <a:spcPts val="0"/>
              </a:spcAft>
            </a:pPr>
            <a:r>
              <a:rPr lang="en-US" sz="3600" b="0" dirty="0">
                <a:solidFill>
                  <a:srgbClr val="FFFF00"/>
                </a:solidFill>
                <a:latin typeface="Calibri"/>
                <a:ea typeface="+mn-ea"/>
              </a:rPr>
              <a:t>Physical changes </a:t>
            </a:r>
            <a:r>
              <a:rPr lang="en-US" sz="3600" b="0" dirty="0">
                <a:solidFill>
                  <a:prstClr val="white"/>
                </a:solidFill>
                <a:latin typeface="Calibri"/>
                <a:ea typeface="+mn-ea"/>
              </a:rPr>
              <a:t>affect the state or structure, but do NOT change the chemical make-up of a substance.</a:t>
            </a:r>
          </a:p>
          <a:p>
            <a:pPr eaLnBrk="1" fontAlgn="auto" hangingPunct="1">
              <a:spcBef>
                <a:spcPts val="0"/>
              </a:spcBef>
              <a:spcAft>
                <a:spcPts val="0"/>
              </a:spcAft>
            </a:pPr>
            <a:endParaRPr lang="en-US" sz="1000" b="0" dirty="0">
              <a:solidFill>
                <a:prstClr val="white"/>
              </a:solidFill>
              <a:latin typeface="Calibri"/>
              <a:ea typeface="+mn-ea"/>
            </a:endParaRPr>
          </a:p>
          <a:p>
            <a:pPr eaLnBrk="1" fontAlgn="auto" hangingPunct="1">
              <a:spcBef>
                <a:spcPts val="0"/>
              </a:spcBef>
              <a:spcAft>
                <a:spcPts val="0"/>
              </a:spcAft>
            </a:pPr>
            <a:endParaRPr lang="en-US" sz="2400" b="0" dirty="0">
              <a:solidFill>
                <a:prstClr val="white"/>
              </a:solidFill>
              <a:latin typeface="Calibri"/>
              <a:ea typeface="+mn-ea"/>
            </a:endParaRPr>
          </a:p>
          <a:p>
            <a:pPr eaLnBrk="1" fontAlgn="auto" hangingPunct="1">
              <a:spcBef>
                <a:spcPts val="0"/>
              </a:spcBef>
              <a:spcAft>
                <a:spcPts val="0"/>
              </a:spcAft>
            </a:pPr>
            <a:endParaRPr lang="en-US" sz="2400" b="0" dirty="0">
              <a:solidFill>
                <a:prstClr val="white"/>
              </a:solidFill>
              <a:latin typeface="Calibri"/>
              <a:ea typeface="+mn-ea"/>
            </a:endParaRPr>
          </a:p>
          <a:p>
            <a:pPr eaLnBrk="1" fontAlgn="auto" hangingPunct="1">
              <a:spcBef>
                <a:spcPts val="0"/>
              </a:spcBef>
              <a:spcAft>
                <a:spcPts val="0"/>
              </a:spcAft>
            </a:pPr>
            <a:endParaRPr lang="en-US" sz="2400" b="0" dirty="0">
              <a:solidFill>
                <a:prstClr val="white"/>
              </a:solidFill>
              <a:latin typeface="Calibri"/>
              <a:ea typeface="+mn-ea"/>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5824" y="2209800"/>
            <a:ext cx="2286000" cy="224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25881" y="2419274"/>
            <a:ext cx="2838450" cy="182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383862" y="2218765"/>
            <a:ext cx="2496088" cy="20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5824" y="4584294"/>
            <a:ext cx="2395537" cy="219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57257" y="4692447"/>
            <a:ext cx="2971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629400" y="4649073"/>
            <a:ext cx="2005012" cy="196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12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idx="1"/>
          </p:nvPr>
        </p:nvSpPr>
        <p:spPr>
          <a:xfrm>
            <a:off x="4800600" y="85725"/>
            <a:ext cx="4198938" cy="484188"/>
          </a:xfrm>
          <a:noFill/>
        </p:spPr>
        <p:txBody>
          <a:bodyPr anchor="ct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2400" dirty="0">
                <a:solidFill>
                  <a:srgbClr val="D13426"/>
                </a:solidFill>
                <a:effectLst>
                  <a:outerShdw blurRad="38100" dist="38100" dir="2700000" algn="tl">
                    <a:srgbClr val="C0C0C0"/>
                  </a:outerShdw>
                </a:effectLst>
                <a:ea typeface="+mn-ea"/>
              </a:rPr>
              <a:t>Matter</a:t>
            </a:r>
          </a:p>
        </p:txBody>
      </p:sp>
      <p:sp>
        <p:nvSpPr>
          <p:cNvPr id="67588" name="Text Box 7"/>
          <p:cNvSpPr txBox="1">
            <a:spLocks noChangeArrowheads="1"/>
          </p:cNvSpPr>
          <p:nvPr/>
        </p:nvSpPr>
        <p:spPr bwMode="auto">
          <a:xfrm>
            <a:off x="228600" y="685800"/>
            <a:ext cx="8664575" cy="32316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700"/>
              </a:spcBef>
              <a:buClr>
                <a:srgbClr val="000000"/>
              </a:buClr>
              <a:buSzPct val="100000"/>
              <a:buFont typeface="Times New Roman" pitchFamily="18" charset="0"/>
              <a:defRPr sz="2800">
                <a:solidFill>
                  <a:srgbClr val="000000"/>
                </a:solidFill>
                <a:latin typeface="Arial" charset="0"/>
                <a:ea typeface="ＭＳ Ｐゴシック" pitchFamily="-80" charset="-128"/>
              </a:defRPr>
            </a:lvl1pPr>
            <a:lvl2pPr marL="742950" indent="-285750">
              <a:spcBef>
                <a:spcPts val="700"/>
              </a:spcBef>
              <a:buClr>
                <a:srgbClr val="000000"/>
              </a:buClr>
              <a:buSzPct val="100000"/>
              <a:buChar char="•"/>
              <a:defRPr sz="2800">
                <a:solidFill>
                  <a:srgbClr val="000000"/>
                </a:solidFill>
                <a:latin typeface="Arial" charset="0"/>
                <a:ea typeface="ＭＳ Ｐゴシック" pitchFamily="-80" charset="-128"/>
              </a:defRPr>
            </a:lvl2pPr>
            <a:lvl3pPr marL="1143000" indent="-228600">
              <a:spcBef>
                <a:spcPts val="700"/>
              </a:spcBef>
              <a:buClr>
                <a:srgbClr val="000000"/>
              </a:buClr>
              <a:buSzPct val="100000"/>
              <a:buFont typeface="Arial" charset="0"/>
              <a:buChar char="–"/>
              <a:defRPr sz="2800">
                <a:solidFill>
                  <a:srgbClr val="000000"/>
                </a:solidFill>
                <a:latin typeface="Arial" charset="0"/>
                <a:ea typeface="ＭＳ Ｐゴシック" pitchFamily="-80" charset="-128"/>
              </a:defRPr>
            </a:lvl3pPr>
            <a:lvl4pPr marL="1600200" indent="-228600">
              <a:spcBef>
                <a:spcPts val="700"/>
              </a:spcBef>
              <a:buClr>
                <a:srgbClr val="000000"/>
              </a:buClr>
              <a:buSzPct val="100000"/>
              <a:buFont typeface="Times New Roman" pitchFamily="18" charset="0"/>
              <a:defRPr sz="2800">
                <a:solidFill>
                  <a:srgbClr val="000000"/>
                </a:solidFill>
                <a:latin typeface="Arial" charset="0"/>
                <a:ea typeface="ＭＳ Ｐゴシック" pitchFamily="-80" charset="-128"/>
              </a:defRPr>
            </a:lvl4pPr>
            <a:lvl5pPr marL="2057400" indent="-228600">
              <a:spcBef>
                <a:spcPts val="700"/>
              </a:spcBef>
              <a:buClr>
                <a:srgbClr val="000000"/>
              </a:buClr>
              <a:buSzPct val="100000"/>
              <a:buFont typeface="Times New Roman" pitchFamily="18" charset="0"/>
              <a:defRPr sz="2800">
                <a:solidFill>
                  <a:srgbClr val="000000"/>
                </a:solidFill>
                <a:latin typeface="Arial" charset="0"/>
                <a:ea typeface="ＭＳ Ｐゴシック" pitchFamily="-80" charset="-128"/>
              </a:defRPr>
            </a:lvl5pPr>
            <a:lvl6pPr marL="2514600" indent="-228600" eaLnBrk="0" fontAlgn="base" hangingPunct="0">
              <a:spcBef>
                <a:spcPts val="700"/>
              </a:spcBef>
              <a:spcAft>
                <a:spcPct val="0"/>
              </a:spcAft>
              <a:buClr>
                <a:srgbClr val="000000"/>
              </a:buClr>
              <a:buSzPct val="100000"/>
              <a:buFont typeface="Times New Roman" pitchFamily="18" charset="0"/>
              <a:defRPr sz="2800">
                <a:solidFill>
                  <a:srgbClr val="000000"/>
                </a:solidFill>
                <a:latin typeface="Arial" charset="0"/>
                <a:ea typeface="ＭＳ Ｐゴシック" pitchFamily="-80" charset="-128"/>
              </a:defRPr>
            </a:lvl6pPr>
            <a:lvl7pPr marL="2971800" indent="-228600" eaLnBrk="0" fontAlgn="base" hangingPunct="0">
              <a:spcBef>
                <a:spcPts val="700"/>
              </a:spcBef>
              <a:spcAft>
                <a:spcPct val="0"/>
              </a:spcAft>
              <a:buClr>
                <a:srgbClr val="000000"/>
              </a:buClr>
              <a:buSzPct val="100000"/>
              <a:buFont typeface="Times New Roman" pitchFamily="18" charset="0"/>
              <a:defRPr sz="2800">
                <a:solidFill>
                  <a:srgbClr val="000000"/>
                </a:solidFill>
                <a:latin typeface="Arial" charset="0"/>
                <a:ea typeface="ＭＳ Ｐゴシック" pitchFamily="-80" charset="-128"/>
              </a:defRPr>
            </a:lvl7pPr>
            <a:lvl8pPr marL="3429000" indent="-228600" eaLnBrk="0" fontAlgn="base" hangingPunct="0">
              <a:spcBef>
                <a:spcPts val="700"/>
              </a:spcBef>
              <a:spcAft>
                <a:spcPct val="0"/>
              </a:spcAft>
              <a:buClr>
                <a:srgbClr val="000000"/>
              </a:buClr>
              <a:buSzPct val="100000"/>
              <a:buFont typeface="Times New Roman" pitchFamily="18" charset="0"/>
              <a:defRPr sz="2800">
                <a:solidFill>
                  <a:srgbClr val="000000"/>
                </a:solidFill>
                <a:latin typeface="Arial" charset="0"/>
                <a:ea typeface="ＭＳ Ｐゴシック" pitchFamily="-80" charset="-128"/>
              </a:defRPr>
            </a:lvl8pPr>
            <a:lvl9pPr marL="3886200" indent="-228600" eaLnBrk="0" fontAlgn="base" hangingPunct="0">
              <a:spcBef>
                <a:spcPts val="700"/>
              </a:spcBef>
              <a:spcAft>
                <a:spcPct val="0"/>
              </a:spcAft>
              <a:buClr>
                <a:srgbClr val="000000"/>
              </a:buClr>
              <a:buSzPct val="100000"/>
              <a:buFont typeface="Times New Roman" pitchFamily="18" charset="0"/>
              <a:defRPr sz="2800">
                <a:solidFill>
                  <a:srgbClr val="000000"/>
                </a:solidFill>
                <a:latin typeface="Arial" charset="0"/>
                <a:ea typeface="ＭＳ Ｐゴシック" pitchFamily="-80" charset="-128"/>
              </a:defRPr>
            </a:lvl9pPr>
          </a:lstStyle>
          <a:p>
            <a:pPr eaLnBrk="1" fontAlgn="auto" hangingPunct="1">
              <a:spcBef>
                <a:spcPts val="0"/>
              </a:spcBef>
              <a:spcAft>
                <a:spcPts val="0"/>
              </a:spcAft>
            </a:pPr>
            <a:endParaRPr lang="en-US" sz="800" b="0" dirty="0">
              <a:solidFill>
                <a:schemeClr val="tx1"/>
              </a:solidFill>
              <a:latin typeface="Calibri"/>
            </a:endParaRPr>
          </a:p>
          <a:p>
            <a:pPr eaLnBrk="1" fontAlgn="auto" hangingPunct="1">
              <a:spcBef>
                <a:spcPts val="0"/>
              </a:spcBef>
              <a:spcAft>
                <a:spcPts val="0"/>
              </a:spcAft>
            </a:pPr>
            <a:r>
              <a:rPr lang="en-US" sz="3600" dirty="0">
                <a:solidFill>
                  <a:srgbClr val="FF0000"/>
                </a:solidFill>
                <a:latin typeface="+mj-lt"/>
              </a:rPr>
              <a:t>Chemical Changes</a:t>
            </a:r>
            <a:endParaRPr lang="en-US" sz="2300" b="0" dirty="0">
              <a:solidFill>
                <a:schemeClr val="tx1"/>
              </a:solidFill>
              <a:latin typeface="+mj-lt"/>
            </a:endParaRPr>
          </a:p>
          <a:p>
            <a:pPr>
              <a:spcBef>
                <a:spcPct val="0"/>
              </a:spcBef>
            </a:pPr>
            <a:endParaRPr lang="en-US" altLang="en-US" sz="1600" dirty="0"/>
          </a:p>
          <a:p>
            <a:pPr marL="342900" indent="-342900">
              <a:spcBef>
                <a:spcPct val="0"/>
              </a:spcBef>
              <a:buFont typeface="Arial" panose="020B0604020202020204" pitchFamily="34" charset="0"/>
              <a:buChar char="•"/>
            </a:pPr>
            <a:r>
              <a:rPr lang="en-US" altLang="en-US" sz="2400" dirty="0"/>
              <a:t>alter the </a:t>
            </a:r>
            <a:r>
              <a:rPr lang="en-US" altLang="en-US" sz="2400" i="1" dirty="0">
                <a:solidFill>
                  <a:srgbClr val="0070C0"/>
                </a:solidFill>
                <a:latin typeface="Times New Roman" panose="02020603050405020304" pitchFamily="18" charset="0"/>
                <a:cs typeface="Times New Roman" panose="02020603050405020304" pitchFamily="18" charset="0"/>
              </a:rPr>
              <a:t>chemical composition </a:t>
            </a:r>
            <a:r>
              <a:rPr lang="en-US" altLang="en-US" sz="2400" dirty="0"/>
              <a:t>of a substance.</a:t>
            </a:r>
          </a:p>
          <a:p>
            <a:pPr>
              <a:spcBef>
                <a:spcPct val="0"/>
              </a:spcBef>
            </a:pPr>
            <a:endParaRPr lang="en-US" sz="1600" dirty="0"/>
          </a:p>
          <a:p>
            <a:pPr marL="342900" indent="-342900">
              <a:spcBef>
                <a:spcPct val="0"/>
              </a:spcBef>
              <a:buFont typeface="Arial" panose="020B0604020202020204" pitchFamily="34" charset="0"/>
              <a:buChar char="•"/>
            </a:pPr>
            <a:r>
              <a:rPr lang="en-US" sz="2400" dirty="0">
                <a:solidFill>
                  <a:srgbClr val="FF0000"/>
                </a:solidFill>
              </a:rPr>
              <a:t>produce </a:t>
            </a:r>
            <a:r>
              <a:rPr lang="en-US" sz="2400" u="sng" dirty="0">
                <a:solidFill>
                  <a:srgbClr val="7030A0"/>
                </a:solidFill>
              </a:rPr>
              <a:t>NEW</a:t>
            </a:r>
            <a:r>
              <a:rPr lang="en-US" sz="2400" dirty="0">
                <a:solidFill>
                  <a:srgbClr val="FF0000"/>
                </a:solidFill>
              </a:rPr>
              <a:t> substances</a:t>
            </a:r>
            <a:r>
              <a:rPr lang="en-US" sz="2400" dirty="0"/>
              <a:t> with physical &amp; chemical properties DIFFERENT from the constituents.</a:t>
            </a:r>
          </a:p>
          <a:p>
            <a:pPr>
              <a:spcBef>
                <a:spcPct val="0"/>
              </a:spcBef>
            </a:pPr>
            <a:endParaRPr lang="en-US" sz="800" dirty="0"/>
          </a:p>
          <a:p>
            <a:pPr algn="ctr">
              <a:spcBef>
                <a:spcPts val="0"/>
              </a:spcBef>
              <a:buClrTx/>
              <a:buSzTx/>
              <a:buFontTx/>
              <a:buNone/>
            </a:pPr>
            <a:r>
              <a:rPr lang="en-US" altLang="en-US" sz="2400" i="1" dirty="0">
                <a:solidFill>
                  <a:srgbClr val="00B050"/>
                </a:solidFill>
                <a:latin typeface="Times New Roman" panose="02020603050405020304" pitchFamily="18" charset="0"/>
                <a:cs typeface="Times New Roman" panose="02020603050405020304" pitchFamily="18" charset="0"/>
              </a:rPr>
              <a:t>e.g. </a:t>
            </a:r>
            <a:r>
              <a:rPr lang="en-US" altLang="en-US" sz="2400" i="1" dirty="0">
                <a:solidFill>
                  <a:srgbClr val="7030A0"/>
                </a:solidFill>
                <a:latin typeface="Times New Roman" panose="02020603050405020304" pitchFamily="18" charset="0"/>
                <a:cs typeface="Times New Roman" panose="02020603050405020304" pitchFamily="18" charset="0"/>
              </a:rPr>
              <a:t>Sodium (Na) explodes in air</a:t>
            </a:r>
            <a:r>
              <a:rPr lang="en-US" altLang="en-US" sz="2400" i="1" dirty="0">
                <a:solidFill>
                  <a:srgbClr val="00B050"/>
                </a:solidFill>
                <a:latin typeface="Times New Roman" panose="02020603050405020304" pitchFamily="18" charset="0"/>
                <a:cs typeface="Times New Roman" panose="02020603050405020304" pitchFamily="18" charset="0"/>
              </a:rPr>
              <a:t>, Chlorine gas (Cl</a:t>
            </a:r>
            <a:r>
              <a:rPr lang="en-US" altLang="en-US" sz="2400" i="1" baseline="-25000" dirty="0">
                <a:solidFill>
                  <a:srgbClr val="00B050"/>
                </a:solidFill>
                <a:latin typeface="Times New Roman" panose="02020603050405020304" pitchFamily="18" charset="0"/>
                <a:cs typeface="Times New Roman" panose="02020603050405020304" pitchFamily="18" charset="0"/>
              </a:rPr>
              <a:t>2</a:t>
            </a:r>
            <a:r>
              <a:rPr lang="en-US" altLang="en-US" sz="2400" i="1" dirty="0">
                <a:solidFill>
                  <a:srgbClr val="00B050"/>
                </a:solidFill>
                <a:latin typeface="Times New Roman" panose="02020603050405020304" pitchFamily="18" charset="0"/>
                <a:cs typeface="Times New Roman" panose="02020603050405020304" pitchFamily="18" charset="0"/>
              </a:rPr>
              <a:t>) is lethal</a:t>
            </a:r>
          </a:p>
          <a:p>
            <a:pPr algn="ctr">
              <a:spcBef>
                <a:spcPts val="0"/>
              </a:spcBef>
              <a:buClrTx/>
              <a:buSzTx/>
              <a:buFontTx/>
              <a:buNone/>
            </a:pPr>
            <a:r>
              <a:rPr lang="en-US" altLang="en-US" sz="2400" i="1" dirty="0">
                <a:solidFill>
                  <a:schemeClr val="tx1"/>
                </a:solidFill>
                <a:latin typeface="Times New Roman" panose="02020603050405020304" pitchFamily="18" charset="0"/>
                <a:cs typeface="Times New Roman" panose="02020603050405020304" pitchFamily="18" charset="0"/>
              </a:rPr>
              <a:t>But table salt (</a:t>
            </a:r>
            <a:r>
              <a:rPr lang="en-US" altLang="en-US" sz="2400" i="1" dirty="0" err="1">
                <a:solidFill>
                  <a:srgbClr val="7030A0"/>
                </a:solidFill>
                <a:latin typeface="Times New Roman" panose="02020603050405020304" pitchFamily="18" charset="0"/>
                <a:cs typeface="Times New Roman" panose="02020603050405020304" pitchFamily="18" charset="0"/>
              </a:rPr>
              <a:t>Na</a:t>
            </a:r>
            <a:r>
              <a:rPr lang="en-US" altLang="en-US" sz="2400" i="1" dirty="0" err="1">
                <a:solidFill>
                  <a:srgbClr val="00B050"/>
                </a:solidFill>
                <a:latin typeface="Times New Roman" panose="02020603050405020304" pitchFamily="18" charset="0"/>
                <a:cs typeface="Times New Roman" panose="02020603050405020304" pitchFamily="18" charset="0"/>
              </a:rPr>
              <a:t>Cl</a:t>
            </a:r>
            <a:r>
              <a:rPr lang="en-US" altLang="en-US" sz="2400" i="1" dirty="0">
                <a:solidFill>
                  <a:schemeClr val="tx1"/>
                </a:solidFill>
                <a:latin typeface="Times New Roman" panose="02020603050405020304" pitchFamily="18" charset="0"/>
                <a:cs typeface="Times New Roman" panose="02020603050405020304" pitchFamily="18" charset="0"/>
              </a:rPr>
              <a:t>) tastes great!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149430"/>
            <a:ext cx="3048000" cy="24911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255290"/>
            <a:ext cx="2057400" cy="2338886"/>
          </a:xfrm>
          <a:prstGeom prst="rect">
            <a:avLst/>
          </a:prstGeom>
        </p:spPr>
      </p:pic>
    </p:spTree>
    <p:extLst>
      <p:ext uri="{BB962C8B-B14F-4D97-AF65-F5344CB8AC3E}">
        <p14:creationId xmlns:p14="http://schemas.microsoft.com/office/powerpoint/2010/main" val="18983099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588">
                                            <p:txEl>
                                              <p:pRg st="1" end="1"/>
                                            </p:txEl>
                                          </p:spTgt>
                                        </p:tgtEl>
                                        <p:attrNameLst>
                                          <p:attrName>style.visibility</p:attrName>
                                        </p:attrNameLst>
                                      </p:cBhvr>
                                      <p:to>
                                        <p:strVal val="visible"/>
                                      </p:to>
                                    </p:set>
                                    <p:animEffect transition="in" filter="fade">
                                      <p:cBhvr>
                                        <p:cTn id="7" dur="1000"/>
                                        <p:tgtEl>
                                          <p:spTgt spid="67588">
                                            <p:txEl>
                                              <p:pRg st="1" end="1"/>
                                            </p:txEl>
                                          </p:spTgt>
                                        </p:tgtEl>
                                      </p:cBhvr>
                                    </p:animEffect>
                                    <p:anim calcmode="lin" valueType="num">
                                      <p:cBhvr>
                                        <p:cTn id="8" dur="1000" fill="hold"/>
                                        <p:tgtEl>
                                          <p:spTgt spid="6758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75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7588">
                                            <p:txEl>
                                              <p:pRg st="3" end="3"/>
                                            </p:txEl>
                                          </p:spTgt>
                                        </p:tgtEl>
                                        <p:attrNameLst>
                                          <p:attrName>style.visibility</p:attrName>
                                        </p:attrNameLst>
                                      </p:cBhvr>
                                      <p:to>
                                        <p:strVal val="visible"/>
                                      </p:to>
                                    </p:set>
                                    <p:animEffect transition="in" filter="fade">
                                      <p:cBhvr>
                                        <p:cTn id="14" dur="1000"/>
                                        <p:tgtEl>
                                          <p:spTgt spid="67588">
                                            <p:txEl>
                                              <p:pRg st="3" end="3"/>
                                            </p:txEl>
                                          </p:spTgt>
                                        </p:tgtEl>
                                      </p:cBhvr>
                                    </p:animEffect>
                                    <p:anim calcmode="lin" valueType="num">
                                      <p:cBhvr>
                                        <p:cTn id="15" dur="10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75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7588">
                                            <p:txEl>
                                              <p:pRg st="5" end="5"/>
                                            </p:txEl>
                                          </p:spTgt>
                                        </p:tgtEl>
                                        <p:attrNameLst>
                                          <p:attrName>style.visibility</p:attrName>
                                        </p:attrNameLst>
                                      </p:cBhvr>
                                      <p:to>
                                        <p:strVal val="visible"/>
                                      </p:to>
                                    </p:set>
                                    <p:animEffect transition="in" filter="fade">
                                      <p:cBhvr>
                                        <p:cTn id="21" dur="1000"/>
                                        <p:tgtEl>
                                          <p:spTgt spid="67588">
                                            <p:txEl>
                                              <p:pRg st="5" end="5"/>
                                            </p:txEl>
                                          </p:spTgt>
                                        </p:tgtEl>
                                      </p:cBhvr>
                                    </p:animEffect>
                                    <p:anim calcmode="lin" valueType="num">
                                      <p:cBhvr>
                                        <p:cTn id="22" dur="1000" fill="hold"/>
                                        <p:tgtEl>
                                          <p:spTgt spid="6758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758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7588">
                                            <p:txEl>
                                              <p:pRg st="7" end="7"/>
                                            </p:txEl>
                                          </p:spTgt>
                                        </p:tgtEl>
                                        <p:attrNameLst>
                                          <p:attrName>style.visibility</p:attrName>
                                        </p:attrNameLst>
                                      </p:cBhvr>
                                      <p:to>
                                        <p:strVal val="visible"/>
                                      </p:to>
                                    </p:set>
                                    <p:animEffect transition="in" filter="fade">
                                      <p:cBhvr>
                                        <p:cTn id="34" dur="1000"/>
                                        <p:tgtEl>
                                          <p:spTgt spid="67588">
                                            <p:txEl>
                                              <p:pRg st="7" end="7"/>
                                            </p:txEl>
                                          </p:spTgt>
                                        </p:tgtEl>
                                      </p:cBhvr>
                                    </p:animEffect>
                                    <p:anim calcmode="lin" valueType="num">
                                      <p:cBhvr>
                                        <p:cTn id="35" dur="1000" fill="hold"/>
                                        <p:tgtEl>
                                          <p:spTgt spid="67588">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67588">
                                            <p:txEl>
                                              <p:pRg st="7" end="7"/>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67588">
                                            <p:txEl>
                                              <p:pRg st="8" end="8"/>
                                            </p:txEl>
                                          </p:spTgt>
                                        </p:tgtEl>
                                        <p:attrNameLst>
                                          <p:attrName>style.visibility</p:attrName>
                                        </p:attrNameLst>
                                      </p:cBhvr>
                                      <p:to>
                                        <p:strVal val="visible"/>
                                      </p:to>
                                    </p:set>
                                    <p:animEffect transition="in" filter="fade">
                                      <p:cBhvr>
                                        <p:cTn id="40" dur="1000"/>
                                        <p:tgtEl>
                                          <p:spTgt spid="67588">
                                            <p:txEl>
                                              <p:pRg st="8" end="8"/>
                                            </p:txEl>
                                          </p:spTgt>
                                        </p:tgtEl>
                                      </p:cBhvr>
                                    </p:animEffect>
                                    <p:anim calcmode="lin" valueType="num">
                                      <p:cBhvr>
                                        <p:cTn id="41" dur="1000" fill="hold"/>
                                        <p:tgtEl>
                                          <p:spTgt spid="67588">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6758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381000" y="381000"/>
            <a:ext cx="7772400" cy="609600"/>
          </a:xfrm>
        </p:spPr>
        <p:txBody>
          <a:bodyPr/>
          <a:lstStyle/>
          <a:p>
            <a:pPr eaLnBrk="1" hangingPunct="1">
              <a:defRPr/>
            </a:pPr>
            <a:r>
              <a:rPr lang="en-US" sz="3600" b="1" dirty="0">
                <a:solidFill>
                  <a:srgbClr val="0000FF"/>
                </a:solidFill>
                <a:effectLst>
                  <a:outerShdw blurRad="38100" dist="38100" dir="2700000" algn="tl">
                    <a:srgbClr val="C0C0C0"/>
                  </a:outerShdw>
                </a:effectLst>
                <a:latin typeface="Tahoma" pitchFamily="34" charset="0"/>
                <a:ea typeface="Tahoma" pitchFamily="34" charset="0"/>
                <a:cs typeface="Tahoma" pitchFamily="34" charset="0"/>
              </a:rPr>
              <a:t>Elements</a:t>
            </a:r>
          </a:p>
        </p:txBody>
      </p:sp>
      <p:sp>
        <p:nvSpPr>
          <p:cNvPr id="50176" name="Rectangle 0"/>
          <p:cNvSpPr>
            <a:spLocks noGrp="1" noChangeArrowheads="1"/>
          </p:cNvSpPr>
          <p:nvPr>
            <p:ph type="body" idx="1"/>
          </p:nvPr>
        </p:nvSpPr>
        <p:spPr>
          <a:xfrm>
            <a:off x="457200" y="1066800"/>
            <a:ext cx="8458200" cy="4953000"/>
          </a:xfrm>
        </p:spPr>
        <p:txBody>
          <a:bodyPr/>
          <a:lstStyle/>
          <a:p>
            <a:pPr eaLnBrk="1" hangingPunct="1"/>
            <a:r>
              <a:rPr lang="en-US" sz="2800" dirty="0">
                <a:latin typeface="Tahoma" pitchFamily="34" charset="0"/>
                <a:ea typeface="Tahoma" pitchFamily="34" charset="0"/>
                <a:cs typeface="Tahoma" pitchFamily="34" charset="0"/>
              </a:rPr>
              <a:t>Substances that cannot be broken down chemically into simpler kinds of matter. </a:t>
            </a:r>
          </a:p>
          <a:p>
            <a:pPr lvl="0">
              <a:buClr>
                <a:srgbClr val="000000"/>
              </a:buClr>
            </a:pPr>
            <a:r>
              <a:rPr lang="en-US" sz="2800" dirty="0">
                <a:solidFill>
                  <a:srgbClr val="000000"/>
                </a:solidFill>
                <a:latin typeface="Tahoma" pitchFamily="34" charset="0"/>
                <a:ea typeface="Tahoma" pitchFamily="34" charset="0"/>
                <a:cs typeface="Tahoma" pitchFamily="34" charset="0"/>
              </a:rPr>
              <a:t>Composed of only </a:t>
            </a:r>
            <a:r>
              <a:rPr lang="en-US" sz="2800" dirty="0">
                <a:solidFill>
                  <a:srgbClr val="FF0000"/>
                </a:solidFill>
                <a:latin typeface="Tahoma" pitchFamily="34" charset="0"/>
                <a:ea typeface="Tahoma" pitchFamily="34" charset="0"/>
                <a:cs typeface="Tahoma" pitchFamily="34" charset="0"/>
              </a:rPr>
              <a:t>one type of </a:t>
            </a:r>
            <a:r>
              <a:rPr lang="en-US" sz="2800" b="1" dirty="0">
                <a:solidFill>
                  <a:srgbClr val="0000FF"/>
                </a:solidFill>
                <a:latin typeface="Tahoma" pitchFamily="34" charset="0"/>
                <a:ea typeface="Tahoma" pitchFamily="34" charset="0"/>
                <a:cs typeface="Tahoma" pitchFamily="34" charset="0"/>
              </a:rPr>
              <a:t>ATOM.</a:t>
            </a:r>
            <a:endParaRPr lang="en-US" sz="2800" dirty="0">
              <a:solidFill>
                <a:srgbClr val="0000FF"/>
              </a:solidFill>
              <a:latin typeface="Tahoma" pitchFamily="34" charset="0"/>
              <a:ea typeface="Tahoma" pitchFamily="34" charset="0"/>
              <a:cs typeface="Tahoma" pitchFamily="34" charset="0"/>
            </a:endParaRPr>
          </a:p>
          <a:p>
            <a:pPr eaLnBrk="1" hangingPunct="1"/>
            <a:r>
              <a:rPr lang="en-US" sz="2800" dirty="0">
                <a:latin typeface="Tahoma" pitchFamily="34" charset="0"/>
                <a:ea typeface="Tahoma" pitchFamily="34" charset="0"/>
                <a:cs typeface="Tahoma" pitchFamily="34" charset="0"/>
              </a:rPr>
              <a:t>More than 110 elements </a:t>
            </a:r>
            <a:r>
              <a:rPr lang="en-US" sz="2800" dirty="0">
                <a:solidFill>
                  <a:srgbClr val="FF0000"/>
                </a:solidFill>
                <a:latin typeface="Tahoma" pitchFamily="34" charset="0"/>
                <a:ea typeface="Tahoma" pitchFamily="34" charset="0"/>
                <a:cs typeface="Tahoma" pitchFamily="34" charset="0"/>
              </a:rPr>
              <a:t>(92 naturally- occurring)</a:t>
            </a:r>
          </a:p>
          <a:p>
            <a:r>
              <a:rPr lang="en-US" sz="2800" b="1" dirty="0">
                <a:solidFill>
                  <a:srgbClr val="FF0000"/>
                </a:solidFill>
                <a:latin typeface="Tahoma" pitchFamily="34" charset="0"/>
                <a:ea typeface="Tahoma" pitchFamily="34" charset="0"/>
                <a:cs typeface="Tahoma" pitchFamily="34" charset="0"/>
              </a:rPr>
              <a:t>Essential elements </a:t>
            </a:r>
            <a:r>
              <a:rPr lang="en-US" sz="2800" dirty="0">
                <a:latin typeface="Tahoma" pitchFamily="34" charset="0"/>
                <a:ea typeface="Tahoma" pitchFamily="34" charset="0"/>
                <a:cs typeface="Tahoma" pitchFamily="34" charset="0"/>
              </a:rPr>
              <a:t>in living organisms include</a:t>
            </a:r>
          </a:p>
          <a:p>
            <a:pPr lvl="1"/>
            <a:r>
              <a:rPr lang="en-US"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a:t>
            </a:r>
            <a:r>
              <a:rPr lang="en-US" sz="2800" dirty="0">
                <a:solidFill>
                  <a:srgbClr val="0070C0"/>
                </a:solidFill>
                <a:latin typeface="Tahoma" pitchFamily="34" charset="0"/>
                <a:ea typeface="Tahoma" pitchFamily="34" charset="0"/>
                <a:cs typeface="Tahoma" pitchFamily="34" charset="0"/>
              </a:rPr>
              <a:t>arbon</a:t>
            </a:r>
            <a:endParaRPr lang="en-US" sz="2800" dirty="0">
              <a:latin typeface="Tahoma" pitchFamily="34" charset="0"/>
              <a:ea typeface="Tahoma" pitchFamily="34" charset="0"/>
              <a:cs typeface="Tahoma" pitchFamily="34" charset="0"/>
            </a:endParaRPr>
          </a:p>
          <a:p>
            <a:pPr lvl="1"/>
            <a:r>
              <a:rPr lang="en-US"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a:t>
            </a:r>
            <a:r>
              <a:rPr lang="en-US" sz="2800" dirty="0">
                <a:solidFill>
                  <a:srgbClr val="0070C0"/>
                </a:solidFill>
                <a:latin typeface="Tahoma" pitchFamily="34" charset="0"/>
                <a:ea typeface="Tahoma" pitchFamily="34" charset="0"/>
                <a:cs typeface="Tahoma" pitchFamily="34" charset="0"/>
              </a:rPr>
              <a:t>ydrogen</a:t>
            </a:r>
            <a:endParaRPr lang="en-US" sz="2800" dirty="0">
              <a:latin typeface="Tahoma" pitchFamily="34" charset="0"/>
              <a:ea typeface="Tahoma" pitchFamily="34" charset="0"/>
              <a:cs typeface="Tahoma" pitchFamily="34" charset="0"/>
            </a:endParaRPr>
          </a:p>
          <a:p>
            <a:pPr lvl="1"/>
            <a:r>
              <a:rPr lang="en-US"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a:t>
            </a:r>
            <a:r>
              <a:rPr lang="en-US" sz="2800" dirty="0">
                <a:solidFill>
                  <a:srgbClr val="0070C0"/>
                </a:solidFill>
                <a:latin typeface="Tahoma" pitchFamily="34" charset="0"/>
                <a:ea typeface="Tahoma" pitchFamily="34" charset="0"/>
                <a:cs typeface="Tahoma" pitchFamily="34" charset="0"/>
              </a:rPr>
              <a:t>xygen</a:t>
            </a:r>
            <a:endParaRPr lang="en-US" sz="2800" dirty="0">
              <a:latin typeface="Tahoma" pitchFamily="34" charset="0"/>
              <a:ea typeface="Tahoma" pitchFamily="34" charset="0"/>
              <a:cs typeface="Tahoma" pitchFamily="34" charset="0"/>
            </a:endParaRPr>
          </a:p>
          <a:p>
            <a:pPr lvl="1"/>
            <a:r>
              <a:rPr lang="en-US"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N</a:t>
            </a:r>
            <a:r>
              <a:rPr lang="en-US" sz="2800" dirty="0">
                <a:solidFill>
                  <a:srgbClr val="0070C0"/>
                </a:solidFill>
                <a:latin typeface="Tahoma" pitchFamily="34" charset="0"/>
                <a:ea typeface="Tahoma" pitchFamily="34" charset="0"/>
                <a:cs typeface="Tahoma" pitchFamily="34" charset="0"/>
              </a:rPr>
              <a:t>itrogen</a:t>
            </a:r>
            <a:endParaRPr lang="en-US" sz="2800" dirty="0">
              <a:solidFill>
                <a:schemeClr val="hlink"/>
              </a:solidFill>
              <a:latin typeface="Tahoma" pitchFamily="34" charset="0"/>
              <a:ea typeface="Tahoma" pitchFamily="34" charset="0"/>
              <a:cs typeface="Tahoma" pitchFamily="34" charset="0"/>
            </a:endParaRPr>
          </a:p>
          <a:p>
            <a:r>
              <a:rPr lang="en-US" sz="3600" b="1" u="sng"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CHON</a:t>
            </a:r>
            <a:endParaRPr lang="en-US" sz="3600" u="sng" dirty="0">
              <a:latin typeface="Tahoma" pitchFamily="34" charset="0"/>
              <a:ea typeface="Tahoma" pitchFamily="34" charset="0"/>
              <a:cs typeface="Tahoma" pitchFamily="34" charset="0"/>
            </a:endParaRPr>
          </a:p>
          <a:p>
            <a:endParaRPr lang="en-US" sz="2800" b="1" dirty="0">
              <a:latin typeface="Comic Sans MS" pitchFamily="66" charset="0"/>
            </a:endParaRPr>
          </a:p>
          <a:p>
            <a:pPr eaLnBrk="1" hangingPunct="1"/>
            <a:endParaRPr lang="en-US" sz="2800" b="1" dirty="0">
              <a:solidFill>
                <a:srgbClr val="AF2D2D"/>
              </a:solidFill>
              <a:latin typeface="Comic Sans MS" pitchFamily="66" charset="0"/>
            </a:endParaRPr>
          </a:p>
          <a:p>
            <a:pPr eaLnBrk="1" hangingPunct="1"/>
            <a:endParaRPr lang="en-US" sz="2800" b="1" dirty="0">
              <a:solidFill>
                <a:srgbClr val="AF2D2D"/>
              </a:solidFill>
              <a:latin typeface="Comic Sans MS" pitchFamily="66" charset="0"/>
            </a:endParaRPr>
          </a:p>
        </p:txBody>
      </p:sp>
    </p:spTree>
    <p:extLst>
      <p:ext uri="{BB962C8B-B14F-4D97-AF65-F5344CB8AC3E}">
        <p14:creationId xmlns:p14="http://schemas.microsoft.com/office/powerpoint/2010/main" val="78463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6">
                                            <p:txEl>
                                              <p:pRg st="0" end="0"/>
                                            </p:txEl>
                                          </p:spTgt>
                                        </p:tgtEl>
                                        <p:attrNameLst>
                                          <p:attrName>style.visibility</p:attrName>
                                        </p:attrNameLst>
                                      </p:cBhvr>
                                      <p:to>
                                        <p:strVal val="visible"/>
                                      </p:to>
                                    </p:set>
                                    <p:animEffect transition="in" filter="box(out)">
                                      <p:cBhvr>
                                        <p:cTn id="7" dur="500"/>
                                        <p:tgtEl>
                                          <p:spTgt spid="50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176">
                                            <p:txEl>
                                              <p:pRg st="1" end="1"/>
                                            </p:txEl>
                                          </p:spTgt>
                                        </p:tgtEl>
                                        <p:attrNameLst>
                                          <p:attrName>style.visibility</p:attrName>
                                        </p:attrNameLst>
                                      </p:cBhvr>
                                      <p:to>
                                        <p:strVal val="visible"/>
                                      </p:to>
                                    </p:set>
                                    <p:animEffect transition="in" filter="box(out)">
                                      <p:cBhvr>
                                        <p:cTn id="12" dur="500"/>
                                        <p:tgtEl>
                                          <p:spTgt spid="50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176">
                                            <p:txEl>
                                              <p:pRg st="2" end="2"/>
                                            </p:txEl>
                                          </p:spTgt>
                                        </p:tgtEl>
                                        <p:attrNameLst>
                                          <p:attrName>style.visibility</p:attrName>
                                        </p:attrNameLst>
                                      </p:cBhvr>
                                      <p:to>
                                        <p:strVal val="visible"/>
                                      </p:to>
                                    </p:set>
                                    <p:animEffect transition="in" filter="box(out)">
                                      <p:cBhvr>
                                        <p:cTn id="17" dur="500"/>
                                        <p:tgtEl>
                                          <p:spTgt spid="501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0176">
                                            <p:txEl>
                                              <p:pRg st="3" end="3"/>
                                            </p:txEl>
                                          </p:spTgt>
                                        </p:tgtEl>
                                        <p:attrNameLst>
                                          <p:attrName>style.visibility</p:attrName>
                                        </p:attrNameLst>
                                      </p:cBhvr>
                                      <p:to>
                                        <p:strVal val="visible"/>
                                      </p:to>
                                    </p:set>
                                    <p:animEffect transition="in" filter="box(out)">
                                      <p:cBhvr>
                                        <p:cTn id="22" dur="500"/>
                                        <p:tgtEl>
                                          <p:spTgt spid="501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0176">
                                            <p:txEl>
                                              <p:pRg st="4" end="4"/>
                                            </p:txEl>
                                          </p:spTgt>
                                        </p:tgtEl>
                                        <p:attrNameLst>
                                          <p:attrName>style.visibility</p:attrName>
                                        </p:attrNameLst>
                                      </p:cBhvr>
                                      <p:to>
                                        <p:strVal val="visible"/>
                                      </p:to>
                                    </p:set>
                                    <p:animEffect transition="in" filter="box(out)">
                                      <p:cBhvr>
                                        <p:cTn id="27" dur="500"/>
                                        <p:tgtEl>
                                          <p:spTgt spid="501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0176">
                                            <p:txEl>
                                              <p:pRg st="5" end="5"/>
                                            </p:txEl>
                                          </p:spTgt>
                                        </p:tgtEl>
                                        <p:attrNameLst>
                                          <p:attrName>style.visibility</p:attrName>
                                        </p:attrNameLst>
                                      </p:cBhvr>
                                      <p:to>
                                        <p:strVal val="visible"/>
                                      </p:to>
                                    </p:set>
                                    <p:animEffect transition="in" filter="box(out)">
                                      <p:cBhvr>
                                        <p:cTn id="32" dur="500"/>
                                        <p:tgtEl>
                                          <p:spTgt spid="501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0176">
                                            <p:txEl>
                                              <p:pRg st="6" end="6"/>
                                            </p:txEl>
                                          </p:spTgt>
                                        </p:tgtEl>
                                        <p:attrNameLst>
                                          <p:attrName>style.visibility</p:attrName>
                                        </p:attrNameLst>
                                      </p:cBhvr>
                                      <p:to>
                                        <p:strVal val="visible"/>
                                      </p:to>
                                    </p:set>
                                    <p:animEffect transition="in" filter="box(out)">
                                      <p:cBhvr>
                                        <p:cTn id="37" dur="500"/>
                                        <p:tgtEl>
                                          <p:spTgt spid="5017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0176">
                                            <p:txEl>
                                              <p:pRg st="7" end="7"/>
                                            </p:txEl>
                                          </p:spTgt>
                                        </p:tgtEl>
                                        <p:attrNameLst>
                                          <p:attrName>style.visibility</p:attrName>
                                        </p:attrNameLst>
                                      </p:cBhvr>
                                      <p:to>
                                        <p:strVal val="visible"/>
                                      </p:to>
                                    </p:set>
                                    <p:animEffect transition="in" filter="box(out)">
                                      <p:cBhvr>
                                        <p:cTn id="42" dur="500"/>
                                        <p:tgtEl>
                                          <p:spTgt spid="5017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0176">
                                            <p:txEl>
                                              <p:pRg st="8" end="8"/>
                                            </p:txEl>
                                          </p:spTgt>
                                        </p:tgtEl>
                                        <p:attrNameLst>
                                          <p:attrName>style.visibility</p:attrName>
                                        </p:attrNameLst>
                                      </p:cBhvr>
                                      <p:to>
                                        <p:strVal val="visible"/>
                                      </p:to>
                                    </p:set>
                                    <p:animEffect transition="in" filter="box(out)">
                                      <p:cBhvr>
                                        <p:cTn id="47" dur="500"/>
                                        <p:tgtEl>
                                          <p:spTgt spid="501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periodic_table"/>
          <p:cNvPicPr>
            <a:picLocks noChangeAspect="1" noChangeArrowheads="1"/>
          </p:cNvPicPr>
          <p:nvPr/>
        </p:nvPicPr>
        <p:blipFill>
          <a:blip r:embed="rId3" cstate="print"/>
          <a:srcRect/>
          <a:stretch>
            <a:fillRect/>
          </a:stretch>
        </p:blipFill>
        <p:spPr bwMode="auto">
          <a:xfrm>
            <a:off x="457200" y="23636"/>
            <a:ext cx="8229600" cy="6810829"/>
          </a:xfrm>
          <a:prstGeom prst="rect">
            <a:avLst/>
          </a:prstGeom>
          <a:noFill/>
          <a:ln w="9525">
            <a:noFill/>
            <a:miter lim="800000"/>
            <a:headEnd/>
            <a:tailEnd/>
          </a:ln>
        </p:spPr>
      </p:pic>
    </p:spTree>
    <p:extLst>
      <p:ext uri="{BB962C8B-B14F-4D97-AF65-F5344CB8AC3E}">
        <p14:creationId xmlns:p14="http://schemas.microsoft.com/office/powerpoint/2010/main" val="146472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2"/>
          <p:cNvPicPr>
            <a:picLocks noChangeAspect="1" noChangeArrowheads="1"/>
          </p:cNvPicPr>
          <p:nvPr/>
        </p:nvPicPr>
        <p:blipFill>
          <a:blip r:embed="rId3" cstate="print"/>
          <a:srcRect/>
          <a:stretch>
            <a:fillRect/>
          </a:stretch>
        </p:blipFill>
        <p:spPr bwMode="auto">
          <a:xfrm>
            <a:off x="5614987" y="762000"/>
            <a:ext cx="3019425" cy="2857500"/>
          </a:xfrm>
          <a:prstGeom prst="rect">
            <a:avLst/>
          </a:prstGeom>
          <a:noFill/>
          <a:ln w="9525">
            <a:noFill/>
            <a:miter lim="800000"/>
            <a:headEnd/>
            <a:tailEnd/>
          </a:ln>
        </p:spPr>
      </p:pic>
      <p:sp>
        <p:nvSpPr>
          <p:cNvPr id="10241" name="Rectangle 1"/>
          <p:cNvSpPr>
            <a:spLocks noGrp="1" noChangeArrowheads="1"/>
          </p:cNvSpPr>
          <p:nvPr>
            <p:ph type="title"/>
          </p:nvPr>
        </p:nvSpPr>
        <p:spPr>
          <a:xfrm>
            <a:off x="457200" y="381000"/>
            <a:ext cx="7772400" cy="533400"/>
          </a:xfrm>
        </p:spPr>
        <p:txBody>
          <a:bodyPr/>
          <a:lstStyle/>
          <a:p>
            <a:pPr eaLnBrk="1" hangingPunct="1">
              <a:defRPr/>
            </a:pPr>
            <a:r>
              <a:rPr lang="en-US" sz="3600" b="1"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Atoms and Molecules</a:t>
            </a:r>
          </a:p>
        </p:txBody>
      </p:sp>
      <p:sp>
        <p:nvSpPr>
          <p:cNvPr id="10240" name="Rectangle 0"/>
          <p:cNvSpPr>
            <a:spLocks noGrp="1" noChangeArrowheads="1"/>
          </p:cNvSpPr>
          <p:nvPr>
            <p:ph type="body" idx="1"/>
          </p:nvPr>
        </p:nvSpPr>
        <p:spPr>
          <a:xfrm>
            <a:off x="457200" y="1066800"/>
            <a:ext cx="4876800" cy="5486400"/>
          </a:xfrm>
        </p:spPr>
        <p:txBody>
          <a:bodyPr/>
          <a:lstStyle/>
          <a:p>
            <a:pPr eaLnBrk="1" hangingPunct="1">
              <a:lnSpc>
                <a:spcPct val="90000"/>
              </a:lnSpc>
              <a:buFont typeface="Arial" pitchFamily="34" charset="0"/>
              <a:buChar char="•"/>
            </a:pPr>
            <a:r>
              <a:rPr lang="en-US" sz="28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ATOMS</a:t>
            </a:r>
            <a:r>
              <a:rPr lang="en-US" sz="2800" dirty="0">
                <a:latin typeface="Tahoma" pitchFamily="34" charset="0"/>
                <a:ea typeface="Tahoma" pitchFamily="34" charset="0"/>
                <a:cs typeface="Tahoma" pitchFamily="34" charset="0"/>
              </a:rPr>
              <a:t> are the </a:t>
            </a:r>
            <a:r>
              <a:rPr lang="en-US" sz="2800" dirty="0">
                <a:solidFill>
                  <a:srgbClr val="FF0000"/>
                </a:solidFill>
                <a:latin typeface="Tahoma" pitchFamily="34" charset="0"/>
                <a:ea typeface="Tahoma" pitchFamily="34" charset="0"/>
                <a:cs typeface="Tahoma" pitchFamily="34" charset="0"/>
              </a:rPr>
              <a:t>simplest particle of an element </a:t>
            </a:r>
            <a:r>
              <a:rPr lang="en-US" sz="2800" dirty="0">
                <a:latin typeface="Tahoma" pitchFamily="34" charset="0"/>
                <a:ea typeface="Tahoma" pitchFamily="34" charset="0"/>
                <a:cs typeface="Tahoma" pitchFamily="34" charset="0"/>
              </a:rPr>
              <a:t>that retains all the properties of that element.</a:t>
            </a:r>
          </a:p>
          <a:p>
            <a:pPr lvl="1">
              <a:lnSpc>
                <a:spcPct val="90000"/>
              </a:lnSpc>
              <a:buFont typeface="Arial" pitchFamily="34" charset="0"/>
              <a:buChar char="•"/>
            </a:pPr>
            <a:r>
              <a:rPr lang="en-US" b="1" dirty="0">
                <a:solidFill>
                  <a:srgbClr val="0070C0"/>
                </a:solidFill>
                <a:latin typeface="Tahoma" pitchFamily="34" charset="0"/>
                <a:ea typeface="Tahoma" pitchFamily="34" charset="0"/>
                <a:cs typeface="Tahoma" pitchFamily="34" charset="0"/>
              </a:rPr>
              <a:t>Smallest building blocks of Matter</a:t>
            </a:r>
          </a:p>
          <a:p>
            <a:pPr eaLnBrk="1" hangingPunct="1">
              <a:lnSpc>
                <a:spcPct val="90000"/>
              </a:lnSpc>
              <a:spcBef>
                <a:spcPts val="1200"/>
              </a:spcBef>
            </a:pPr>
            <a:r>
              <a:rPr lang="en-US" sz="2800" dirty="0">
                <a:solidFill>
                  <a:srgbClr val="FF0000"/>
                </a:solidFill>
                <a:latin typeface="Tahoma" pitchFamily="34" charset="0"/>
                <a:ea typeface="Tahoma" pitchFamily="34" charset="0"/>
                <a:cs typeface="Tahoma" pitchFamily="34" charset="0"/>
              </a:rPr>
              <a:t>Properties of atoms </a:t>
            </a:r>
            <a:r>
              <a:rPr lang="en-US" sz="2800" dirty="0">
                <a:latin typeface="Tahoma" pitchFamily="34" charset="0"/>
                <a:ea typeface="Tahoma" pitchFamily="34" charset="0"/>
                <a:cs typeface="Tahoma" pitchFamily="34" charset="0"/>
              </a:rPr>
              <a:t>determine the structure and properties of the matter they compose.</a:t>
            </a:r>
          </a:p>
          <a:p>
            <a:pPr lvl="0">
              <a:spcBef>
                <a:spcPts val="1200"/>
              </a:spcBef>
              <a:buClr>
                <a:srgbClr val="000000"/>
              </a:buClr>
            </a:pPr>
            <a:r>
              <a:rPr lang="en-US" sz="28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MOLECULES</a:t>
            </a:r>
            <a:r>
              <a:rPr lang="en-US" sz="2800" dirty="0">
                <a:solidFill>
                  <a:srgbClr val="000000"/>
                </a:solidFill>
                <a:latin typeface="Tahoma" pitchFamily="34" charset="0"/>
                <a:ea typeface="Tahoma" pitchFamily="34" charset="0"/>
                <a:cs typeface="Tahoma" pitchFamily="34" charset="0"/>
              </a:rPr>
              <a:t> are groups of atoms connected together.</a:t>
            </a:r>
          </a:p>
          <a:p>
            <a:pPr eaLnBrk="1" hangingPunct="1">
              <a:lnSpc>
                <a:spcPct val="90000"/>
              </a:lnSpc>
            </a:pPr>
            <a:endParaRPr lang="en-US" sz="2800" dirty="0">
              <a:latin typeface="Tahoma" pitchFamily="34" charset="0"/>
              <a:ea typeface="Tahoma" pitchFamily="34" charset="0"/>
              <a:cs typeface="Tahoma"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038600"/>
            <a:ext cx="3581400" cy="2244344"/>
          </a:xfrm>
          <a:prstGeom prst="rect">
            <a:avLst/>
          </a:prstGeom>
        </p:spPr>
      </p:pic>
    </p:spTree>
    <p:extLst>
      <p:ext uri="{BB962C8B-B14F-4D97-AF65-F5344CB8AC3E}">
        <p14:creationId xmlns:p14="http://schemas.microsoft.com/office/powerpoint/2010/main" val="277300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40">
                                            <p:txEl>
                                              <p:pRg st="0" end="0"/>
                                            </p:txEl>
                                          </p:spTgt>
                                        </p:tgtEl>
                                        <p:attrNameLst>
                                          <p:attrName>style.visibility</p:attrName>
                                        </p:attrNameLst>
                                      </p:cBhvr>
                                      <p:to>
                                        <p:strVal val="visible"/>
                                      </p:to>
                                    </p:set>
                                    <p:animEffect transition="in" filter="box(out)">
                                      <p:cBhvr>
                                        <p:cTn id="7" dur="500"/>
                                        <p:tgtEl>
                                          <p:spTgt spid="10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40">
                                            <p:txEl>
                                              <p:pRg st="1" end="1"/>
                                            </p:txEl>
                                          </p:spTgt>
                                        </p:tgtEl>
                                        <p:attrNameLst>
                                          <p:attrName>style.visibility</p:attrName>
                                        </p:attrNameLst>
                                      </p:cBhvr>
                                      <p:to>
                                        <p:strVal val="visible"/>
                                      </p:to>
                                    </p:set>
                                    <p:animEffect transition="in" filter="box(out)">
                                      <p:cBhvr>
                                        <p:cTn id="12" dur="500"/>
                                        <p:tgtEl>
                                          <p:spTgt spid="10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40">
                                            <p:txEl>
                                              <p:pRg st="2" end="2"/>
                                            </p:txEl>
                                          </p:spTgt>
                                        </p:tgtEl>
                                        <p:attrNameLst>
                                          <p:attrName>style.visibility</p:attrName>
                                        </p:attrNameLst>
                                      </p:cBhvr>
                                      <p:to>
                                        <p:strVal val="visible"/>
                                      </p:to>
                                    </p:set>
                                    <p:animEffect transition="in" filter="box(out)">
                                      <p:cBhvr>
                                        <p:cTn id="17" dur="500"/>
                                        <p:tgtEl>
                                          <p:spTgt spid="102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0240">
                                            <p:txEl>
                                              <p:pRg st="3" end="3"/>
                                            </p:txEl>
                                          </p:spTgt>
                                        </p:tgtEl>
                                        <p:attrNameLst>
                                          <p:attrName>style.visibility</p:attrName>
                                        </p:attrNameLst>
                                      </p:cBhvr>
                                      <p:to>
                                        <p:strVal val="visible"/>
                                      </p:to>
                                    </p:set>
                                    <p:animEffect transition="in" filter="box(out)">
                                      <p:cBhvr>
                                        <p:cTn id="22" dur="500"/>
                                        <p:tgtEl>
                                          <p:spTgt spid="102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5_Default Design">
  <a:themeElements>
    <a:clrScheme name="1_Default Design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9933"/>
        </a:lt1>
        <a:dk2>
          <a:srgbClr val="000000"/>
        </a:dk2>
        <a:lt2>
          <a:srgbClr val="CCCCCC"/>
        </a:lt2>
        <a:accent1>
          <a:srgbClr val="A65300"/>
        </a:accent1>
        <a:accent2>
          <a:srgbClr val="8C4600"/>
        </a:accent2>
        <a:accent3>
          <a:srgbClr val="FFCAAD"/>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9933"/>
        </a:lt1>
        <a:dk2>
          <a:srgbClr val="000000"/>
        </a:dk2>
        <a:lt2>
          <a:srgbClr val="CCCCCC"/>
        </a:lt2>
        <a:accent1>
          <a:srgbClr val="2B4F7A"/>
        </a:accent1>
        <a:accent2>
          <a:srgbClr val="804000"/>
        </a:accent2>
        <a:accent3>
          <a:srgbClr val="FFCAAD"/>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9933"/>
        </a:lt1>
        <a:dk2>
          <a:srgbClr val="000000"/>
        </a:dk2>
        <a:lt2>
          <a:srgbClr val="CCCCCC"/>
        </a:lt2>
        <a:accent1>
          <a:srgbClr val="505900"/>
        </a:accent1>
        <a:accent2>
          <a:srgbClr val="204C6B"/>
        </a:accent2>
        <a:accent3>
          <a:srgbClr val="FFCAAD"/>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65300"/>
        </a:accent1>
        <a:accent2>
          <a:srgbClr val="8C4600"/>
        </a:accent2>
        <a:accent3>
          <a:srgbClr val="FFFFFF"/>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5900"/>
        </a:accent1>
        <a:accent2>
          <a:srgbClr val="99371F"/>
        </a:accent2>
        <a:accent3>
          <a:srgbClr val="FFFFFF"/>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B4F7A"/>
        </a:accent1>
        <a:accent2>
          <a:srgbClr val="804000"/>
        </a:accent2>
        <a:accent3>
          <a:srgbClr val="FFFFFF"/>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05900"/>
        </a:accent1>
        <a:accent2>
          <a:srgbClr val="204C6B"/>
        </a:accent2>
        <a:accent3>
          <a:srgbClr val="FFFFFF"/>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TotalTime>
  <Words>2209</Words>
  <Application>Microsoft Office PowerPoint</Application>
  <PresentationFormat>On-screen Show (4:3)</PresentationFormat>
  <Paragraphs>333</Paragraphs>
  <Slides>43</Slides>
  <Notes>35</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43</vt:i4>
      </vt:variant>
    </vt:vector>
  </HeadingPairs>
  <TitlesOfParts>
    <vt:vector size="65" baseType="lpstr">
      <vt:lpstr>MS PGothic</vt:lpstr>
      <vt:lpstr>Arial</vt:lpstr>
      <vt:lpstr>Arial Rounded MT Bold</vt:lpstr>
      <vt:lpstr>Arial Unicode MS</vt:lpstr>
      <vt:lpstr>Book Antiqua</vt:lpstr>
      <vt:lpstr>Calibri</vt:lpstr>
      <vt:lpstr>Candara</vt:lpstr>
      <vt:lpstr>Comic Sans MS</vt:lpstr>
      <vt:lpstr>Constantia</vt:lpstr>
      <vt:lpstr>Courier New</vt:lpstr>
      <vt:lpstr>Georgia</vt:lpstr>
      <vt:lpstr>Tahoma</vt:lpstr>
      <vt:lpstr>Times New Roman</vt:lpstr>
      <vt:lpstr>Tw Cen MT</vt:lpstr>
      <vt:lpstr>Wingdings</vt:lpstr>
      <vt:lpstr>Wingdings 2</vt:lpstr>
      <vt:lpstr>5_Default Design</vt:lpstr>
      <vt:lpstr>Orbit</vt:lpstr>
      <vt:lpstr>1_Orbit</vt:lpstr>
      <vt:lpstr>4_Blank Presentation</vt:lpstr>
      <vt:lpstr>Flow</vt:lpstr>
      <vt:lpstr>1_VIDEO TEMPLATES</vt:lpstr>
      <vt:lpstr>Go to the “Slide Show” shade above</vt:lpstr>
      <vt:lpstr>Chapter 2: THE COMPOSITION AND CHEMISTRY OF LIFE</vt:lpstr>
      <vt:lpstr>  Lesson Objectives</vt:lpstr>
      <vt:lpstr>MATTER</vt:lpstr>
      <vt:lpstr>PowerPoint Presentation</vt:lpstr>
      <vt:lpstr>Matter</vt:lpstr>
      <vt:lpstr>Elements</vt:lpstr>
      <vt:lpstr>PowerPoint Presentation</vt:lpstr>
      <vt:lpstr>Atoms and Molecules</vt:lpstr>
      <vt:lpstr>SUBATOMIC PARTICLES</vt:lpstr>
      <vt:lpstr>Atomic Number and Mass</vt:lpstr>
      <vt:lpstr>Isotopes</vt:lpstr>
      <vt:lpstr>Chemical Bonds: Covalent</vt:lpstr>
      <vt:lpstr>Non-Polar Covalent Bonds</vt:lpstr>
      <vt:lpstr>Polar Covalent Bonds</vt:lpstr>
      <vt:lpstr>Polar &amp; NonPolar  Covalent Molecules</vt:lpstr>
      <vt:lpstr>Chemical Bonds: Ionic</vt:lpstr>
      <vt:lpstr>Formation of Sodium Chloride (NaCl)</vt:lpstr>
      <vt:lpstr>Summary of Ionic and Covalent Bonds</vt:lpstr>
      <vt:lpstr>Polarity of Water</vt:lpstr>
      <vt:lpstr>Hydrogen Bonds Exist Between Water Molecules</vt:lpstr>
      <vt:lpstr>PowerPoint Presentation</vt:lpstr>
      <vt:lpstr>PowerPoint Presentation</vt:lpstr>
      <vt:lpstr>PROPERTIES OF WATER</vt:lpstr>
      <vt:lpstr>1) Cohesion </vt:lpstr>
      <vt:lpstr>2) Adhesion</vt:lpstr>
      <vt:lpstr>Cohesion and Adhesion</vt:lpstr>
      <vt:lpstr>3) Temperature Moderation</vt:lpstr>
      <vt:lpstr>3) Temperature Moderation</vt:lpstr>
      <vt:lpstr>3) Temperature Moderation</vt:lpstr>
      <vt:lpstr>Specific Heat of Water</vt:lpstr>
      <vt:lpstr>3) Temperature Moderation</vt:lpstr>
      <vt:lpstr>PowerPoint Presentation</vt:lpstr>
      <vt:lpstr>3) Temperature Moderation</vt:lpstr>
      <vt:lpstr>4) Water is Less Dense as a Solid</vt:lpstr>
      <vt:lpstr>PowerPoint Presentation</vt:lpstr>
      <vt:lpstr>PowerPoint Presentation</vt:lpstr>
      <vt:lpstr>Acid, Bases and pH</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THE COMPOSITION AND CHEMISTRY OF LIFE</dc:title>
  <dc:creator>Noemi</dc:creator>
  <cp:lastModifiedBy>Craig Riesen</cp:lastModifiedBy>
  <cp:revision>207</cp:revision>
  <dcterms:created xsi:type="dcterms:W3CDTF">2013-06-24T00:59:13Z</dcterms:created>
  <dcterms:modified xsi:type="dcterms:W3CDTF">2024-09-11T19:01:27Z</dcterms:modified>
</cp:coreProperties>
</file>