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3" r:id="rId4"/>
    <p:sldMasterId id="2147483722" r:id="rId5"/>
    <p:sldMasterId id="2147483740" r:id="rId6"/>
    <p:sldMasterId id="2147483749" r:id="rId7"/>
    <p:sldMasterId id="2147483758" r:id="rId8"/>
    <p:sldMasterId id="2147483772" r:id="rId9"/>
  </p:sldMasterIdLst>
  <p:notesMasterIdLst>
    <p:notesMasterId r:id="rId77"/>
  </p:notesMasterIdLst>
  <p:sldIdLst>
    <p:sldId id="349" r:id="rId10"/>
    <p:sldId id="257" r:id="rId11"/>
    <p:sldId id="320" r:id="rId12"/>
    <p:sldId id="332" r:id="rId13"/>
    <p:sldId id="333" r:id="rId14"/>
    <p:sldId id="321" r:id="rId15"/>
    <p:sldId id="258" r:id="rId16"/>
    <p:sldId id="350" r:id="rId17"/>
    <p:sldId id="259" r:id="rId18"/>
    <p:sldId id="260" r:id="rId19"/>
    <p:sldId id="322" r:id="rId20"/>
    <p:sldId id="261" r:id="rId21"/>
    <p:sldId id="323" r:id="rId22"/>
    <p:sldId id="324" r:id="rId23"/>
    <p:sldId id="325" r:id="rId24"/>
    <p:sldId id="331" r:id="rId25"/>
    <p:sldId id="262" r:id="rId26"/>
    <p:sldId id="264" r:id="rId27"/>
    <p:sldId id="265" r:id="rId28"/>
    <p:sldId id="354" r:id="rId29"/>
    <p:sldId id="326" r:id="rId30"/>
    <p:sldId id="266" r:id="rId31"/>
    <p:sldId id="329" r:id="rId32"/>
    <p:sldId id="351" r:id="rId33"/>
    <p:sldId id="328" r:id="rId34"/>
    <p:sldId id="352" r:id="rId35"/>
    <p:sldId id="267" r:id="rId36"/>
    <p:sldId id="268" r:id="rId37"/>
    <p:sldId id="327" r:id="rId38"/>
    <p:sldId id="330" r:id="rId39"/>
    <p:sldId id="269" r:id="rId40"/>
    <p:sldId id="353" r:id="rId41"/>
    <p:sldId id="270" r:id="rId42"/>
    <p:sldId id="271" r:id="rId43"/>
    <p:sldId id="334" r:id="rId44"/>
    <p:sldId id="273" r:id="rId45"/>
    <p:sldId id="272" r:id="rId46"/>
    <p:sldId id="338" r:id="rId47"/>
    <p:sldId id="277" r:id="rId48"/>
    <p:sldId id="358" r:id="rId49"/>
    <p:sldId id="355" r:id="rId50"/>
    <p:sldId id="339" r:id="rId51"/>
    <p:sldId id="357" r:id="rId52"/>
    <p:sldId id="278" r:id="rId53"/>
    <p:sldId id="279" r:id="rId54"/>
    <p:sldId id="359" r:id="rId55"/>
    <p:sldId id="280" r:id="rId56"/>
    <p:sldId id="356" r:id="rId57"/>
    <p:sldId id="453" r:id="rId58"/>
    <p:sldId id="457" r:id="rId59"/>
    <p:sldId id="456" r:id="rId60"/>
    <p:sldId id="281" r:id="rId61"/>
    <p:sldId id="340" r:id="rId62"/>
    <p:sldId id="335" r:id="rId63"/>
    <p:sldId id="341" r:id="rId64"/>
    <p:sldId id="336" r:id="rId65"/>
    <p:sldId id="337" r:id="rId66"/>
    <p:sldId id="342" r:id="rId67"/>
    <p:sldId id="475" r:id="rId68"/>
    <p:sldId id="458" r:id="rId69"/>
    <p:sldId id="476" r:id="rId70"/>
    <p:sldId id="283" r:id="rId71"/>
    <p:sldId id="284" r:id="rId72"/>
    <p:sldId id="345" r:id="rId73"/>
    <p:sldId id="346" r:id="rId74"/>
    <p:sldId id="347" r:id="rId75"/>
    <p:sldId id="348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10" autoAdjust="0"/>
  </p:normalViewPr>
  <p:slideViewPr>
    <p:cSldViewPr>
      <p:cViewPr varScale="1">
        <p:scale>
          <a:sx n="83" d="100"/>
          <a:sy n="83" d="100"/>
        </p:scale>
        <p:origin x="821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70FF-02B7-417A-890F-BCF14CDED9A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12FD2-70D0-42AC-AE55-F05C69194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5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A3FB20-2E52-4765-9F47-CE8A6C02536F}" type="slidenum">
              <a:rPr lang="en-US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2</a:t>
            </a:fld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 ≈ 1min</a:t>
            </a:r>
          </a:p>
          <a:p>
            <a:pPr marL="0" indent="0">
              <a:buFont typeface="Arial" pitchFamily="34" charset="0"/>
              <a:buNone/>
            </a:pPr>
            <a:r>
              <a:rPr lang="en-US" baseline="0" dirty="0"/>
              <a:t>What organisms use these processes?</a:t>
            </a:r>
          </a:p>
          <a:p>
            <a:pPr marL="0" indent="0">
              <a:buFont typeface="Arial" pitchFamily="34" charset="0"/>
              <a:buNone/>
            </a:pPr>
            <a:r>
              <a:rPr lang="en-US" baseline="0" dirty="0"/>
              <a:t>[animate] Photosynthesis is carried out by plants, algae, and some bacteria.</a:t>
            </a:r>
          </a:p>
          <a:p>
            <a:pPr marL="0" indent="0">
              <a:buFont typeface="Arial" pitchFamily="34" charset="0"/>
              <a:buNone/>
            </a:pPr>
            <a:r>
              <a:rPr lang="en-US" baseline="0" dirty="0"/>
              <a:t>[animate] Cellular respiration is carried out by all living organisms: animals (as shown here, plants, fungus, etc.)</a:t>
            </a:r>
          </a:p>
          <a:p>
            <a:pPr lvl="0">
              <a:buFont typeface="Arial" pitchFamily="34" charset="0"/>
              <a:buNone/>
            </a:pPr>
            <a:endParaRPr lang="en-US" b="1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u="sng" baseline="0" dirty="0"/>
              <a:t>SOURCES: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0" u="none" baseline="0" dirty="0"/>
              <a:t>Blue </a:t>
            </a:r>
            <a:r>
              <a:rPr lang="en-US" b="0" u="none" baseline="0" dirty="0" err="1"/>
              <a:t>fower</a:t>
            </a:r>
            <a:r>
              <a:rPr lang="en-US" b="0" u="none" baseline="0" dirty="0"/>
              <a:t>. </a:t>
            </a:r>
            <a:r>
              <a:rPr lang="en-US" baseline="0" dirty="0"/>
              <a:t>“</a:t>
            </a:r>
            <a:r>
              <a:rPr lang="en-US" b="0" dirty="0"/>
              <a:t>Flower..,”</a:t>
            </a:r>
            <a:r>
              <a:rPr lang="en-US" b="0" baseline="0" dirty="0"/>
              <a:t> </a:t>
            </a:r>
            <a:r>
              <a:rPr lang="en-US" baseline="0" dirty="0"/>
              <a:t>Walter Simmons. 2008 as CC-SA, Digital Image. http://www.flickr.com/photos/28176756@N04/2684107481/in/photostream/  (accessed April 25, 2011).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Tiger. “</a:t>
            </a:r>
            <a:r>
              <a:rPr lang="en-US" b="0" dirty="0"/>
              <a:t>Altaic Warrior,” </a:t>
            </a:r>
            <a:r>
              <a:rPr lang="en-US" baseline="0" dirty="0"/>
              <a:t>Shane </a:t>
            </a:r>
            <a:r>
              <a:rPr lang="en-US" baseline="0" dirty="0" err="1"/>
              <a:t>Gorski</a:t>
            </a:r>
            <a:r>
              <a:rPr lang="en-US" baseline="0" dirty="0"/>
              <a:t>. 2008 as CC-ND, Digital Image. http://www.flickr.com/photos/shanegorski/2515009456/ (accessed April 25, 2011).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187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 ≈ 0.5 min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The food that we eat is converted into energy, is stored in the chemical bonds of a molecule, and can be used quickly and easily by the cell.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Glucose, found in many foods, is a great initial source for energy. This glucose will, through a series of process, be converted to ATP.</a:t>
            </a: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For example, when you eat an apple, the body breaks it down into sugar, then it turns that sugar into energy in the form of ATP.</a:t>
            </a: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[animate]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ATP is </a:t>
            </a:r>
            <a:r>
              <a:rPr lang="en-US" sz="800" b="1" baseline="0" dirty="0">
                <a:solidFill>
                  <a:srgbClr val="000000"/>
                </a:solidFill>
                <a:latin typeface="Lucida Grande"/>
              </a:rPr>
              <a:t>a </a:t>
            </a:r>
            <a:r>
              <a:rPr lang="en-US" sz="800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high-energy</a:t>
            </a:r>
            <a:r>
              <a:rPr lang="en-US" sz="800" b="1" baseline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800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storing molecule in cells;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[this</a:t>
            </a:r>
            <a:r>
              <a:rPr lang="en-US" sz="800" b="1" baseline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part of definition appears on next page: </a:t>
            </a:r>
            <a:r>
              <a:rPr lang="en-US" sz="800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composed of one adenosine molecule (adenine and ribose sugar) and three phosphate groups present in all living organisms and used to fuel activities within a cell</a:t>
            </a:r>
            <a:r>
              <a:rPr lang="en-US" sz="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[animate]</a:t>
            </a:r>
            <a:endParaRPr lang="en-US" sz="800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dirty="0"/>
              <a:t>Cellular respiration breaks down glucose to provide energy in the form of ATP for metabolic processes,</a:t>
            </a:r>
            <a:r>
              <a:rPr lang="en-US" b="0" baseline="0" dirty="0"/>
              <a:t> </a:t>
            </a:r>
            <a:r>
              <a:rPr lang="en-US" b="1" baseline="0" dirty="0"/>
              <a:t>a</a:t>
            </a:r>
            <a:r>
              <a:rPr lang="en-US" sz="800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process that breaks down glucose to provide energy in the form of ATP for metabolic processes.</a:t>
            </a:r>
            <a:endParaRPr lang="en-US" sz="800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0" dirty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Every cell in all living things stores and uses energy, biochemically, through ATP</a:t>
            </a: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the same way we use money for buying the things we need. O</a:t>
            </a:r>
            <a:r>
              <a:rPr lang="en-US" sz="1050" b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n this basis, ATP is considered a universal currency of biological energy</a:t>
            </a:r>
            <a:r>
              <a:rPr lang="en-US" sz="1050" b="1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.</a:t>
            </a:r>
            <a:endParaRPr lang="en-US" sz="1050" b="0" u="none" strike="noStrike" kern="120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559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 ≈ 0.5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Cellular respiration takes place in both the mitochondria and in the cytoplasm. </a:t>
            </a:r>
          </a:p>
          <a:p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baseline="0" dirty="0"/>
              <a:t>SOURCES: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Animal cell blank</a:t>
            </a:r>
            <a:r>
              <a:rPr lang="en-US" baseline="0" dirty="0"/>
              <a:t>. “</a:t>
            </a:r>
            <a:r>
              <a:rPr lang="en-US" b="0" i="0" dirty="0">
                <a:effectLst/>
              </a:rPr>
              <a:t>Animal cell structure no </a:t>
            </a:r>
            <a:r>
              <a:rPr lang="en-US" b="0" i="0" dirty="0" err="1">
                <a:effectLst/>
              </a:rPr>
              <a:t>text.svg</a:t>
            </a:r>
            <a:r>
              <a:rPr lang="en-US" b="0" i="0" dirty="0">
                <a:effectLst/>
              </a:rPr>
              <a:t>,”</a:t>
            </a:r>
            <a:r>
              <a:rPr lang="en-US" b="0" i="0" baseline="0" dirty="0">
                <a:effectLst/>
              </a:rPr>
              <a:t> </a:t>
            </a:r>
            <a:r>
              <a:rPr lang="en-US" dirty="0"/>
              <a:t>Mariana</a:t>
            </a:r>
            <a:r>
              <a:rPr lang="en-US" baseline="0" dirty="0"/>
              <a:t> Ruiz Villarreal. 2010 as PD, Digital Image. http://commons.wikimedia.org/wiki/File:Animal_cell_structure_no_text.svg (accessed February 22, 2011). </a:t>
            </a:r>
            <a:endParaRPr lang="en-US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Plant cell blank. “</a:t>
            </a:r>
            <a:r>
              <a:rPr lang="en-US" b="0" dirty="0">
                <a:effectLst/>
              </a:rPr>
              <a:t>Plant cell structure no text-2.svg,”</a:t>
            </a:r>
            <a:r>
              <a:rPr lang="en-US" b="0" baseline="0" dirty="0">
                <a:effectLst/>
              </a:rPr>
              <a:t> </a:t>
            </a:r>
            <a:r>
              <a:rPr lang="en-US" dirty="0"/>
              <a:t>Mariana</a:t>
            </a:r>
            <a:r>
              <a:rPr lang="en-US" baseline="0" dirty="0"/>
              <a:t> Ruiz Villarreal. 2010 as PD, Digital Image. http://</a:t>
            </a:r>
            <a:r>
              <a:rPr lang="en-US" baseline="0" dirty="0" err="1"/>
              <a:t>commons.wikimedia.org</a:t>
            </a:r>
            <a:r>
              <a:rPr lang="en-US" baseline="0" dirty="0"/>
              <a:t>/wiki/File:Plant_cell_structure_no_text-2.svg (accessed February 22, 2011).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687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 ≈ 0.5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Cellular respiration takes place in both the mitochondria and in the cytoplasm. </a:t>
            </a:r>
          </a:p>
          <a:p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baseline="0" dirty="0"/>
              <a:t>SOURCES: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Animal cell blank</a:t>
            </a:r>
            <a:r>
              <a:rPr lang="en-US" baseline="0" dirty="0"/>
              <a:t>. “</a:t>
            </a:r>
            <a:r>
              <a:rPr lang="en-US" b="0" i="0" dirty="0">
                <a:effectLst/>
              </a:rPr>
              <a:t>Animal cell structure no </a:t>
            </a:r>
            <a:r>
              <a:rPr lang="en-US" b="0" i="0" dirty="0" err="1">
                <a:effectLst/>
              </a:rPr>
              <a:t>text.svg</a:t>
            </a:r>
            <a:r>
              <a:rPr lang="en-US" b="0" i="0" dirty="0">
                <a:effectLst/>
              </a:rPr>
              <a:t>,”</a:t>
            </a:r>
            <a:r>
              <a:rPr lang="en-US" b="0" i="0" baseline="0" dirty="0">
                <a:effectLst/>
              </a:rPr>
              <a:t> </a:t>
            </a:r>
            <a:r>
              <a:rPr lang="en-US" dirty="0"/>
              <a:t>Mariana</a:t>
            </a:r>
            <a:r>
              <a:rPr lang="en-US" baseline="0" dirty="0"/>
              <a:t> Ruiz Villarreal. 2010 as PD, Digital Image. http://commons.wikimedia.org/wiki/File:Animal_cell_structure_no_text.svg (accessed February 22, 2011). </a:t>
            </a:r>
            <a:endParaRPr lang="en-US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Plant cell blank. “</a:t>
            </a:r>
            <a:r>
              <a:rPr lang="en-US" b="0" dirty="0">
                <a:effectLst/>
              </a:rPr>
              <a:t>Plant cell structure no text-2.svg,”</a:t>
            </a:r>
            <a:r>
              <a:rPr lang="en-US" b="0" baseline="0" dirty="0">
                <a:effectLst/>
              </a:rPr>
              <a:t> </a:t>
            </a:r>
            <a:r>
              <a:rPr lang="en-US" dirty="0"/>
              <a:t>Mariana</a:t>
            </a:r>
            <a:r>
              <a:rPr lang="en-US" baseline="0" dirty="0"/>
              <a:t> Ruiz Villarreal. 2010 as PD, Digital Image. http://</a:t>
            </a:r>
            <a:r>
              <a:rPr lang="en-US" baseline="0" dirty="0" err="1"/>
              <a:t>commons.wikimedia.org</a:t>
            </a:r>
            <a:r>
              <a:rPr lang="en-US" baseline="0" dirty="0"/>
              <a:t>/wiki/File:Plant_cell_structure_no_text-2.svg (accessed February 22, 2011).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777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 ≈ 0.5min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Now, we will take a closer look at aerobic respiration.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[animate]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Reactants: glucose and oxygen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Products: carbon dioxide and water</a:t>
            </a:r>
            <a:endParaRPr lang="en-US" sz="1200" kern="1200" dirty="0">
              <a:solidFill>
                <a:schemeClr val="tx1"/>
              </a:solidFill>
              <a:latin typeface="Book Antiqua"/>
              <a:ea typeface="+mn-ea"/>
              <a:cs typeface="Book Antiqu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Let</a:t>
            </a:r>
            <a:r>
              <a:rPr lang="fr-FR" sz="12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’</a:t>
            </a:r>
            <a:r>
              <a:rPr lang="en-US" sz="12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s</a:t>
            </a:r>
            <a:r>
              <a:rPr lang="en-US" sz="120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relate this in terms that may be more familiar</a:t>
            </a:r>
            <a:r>
              <a:rPr lang="en-US" sz="12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. We eat food that is broken down into glucose,</a:t>
            </a:r>
            <a:r>
              <a:rPr lang="en-US" sz="120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and we breath in oxygen—those are the reactants. </a:t>
            </a:r>
          </a:p>
          <a:p>
            <a:pPr marL="0" lvl="0" indent="0">
              <a:buFont typeface="Arial" pitchFamily="34" charset="0"/>
              <a:buNone/>
            </a:pPr>
            <a:endParaRPr lang="pt-BR" sz="1200" kern="1200" baseline="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0" lvl="0" indent="0">
              <a:buFont typeface="Arial" pitchFamily="34" charset="0"/>
              <a:buNone/>
            </a:pPr>
            <a:r>
              <a:rPr lang="pt-BR" sz="120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{Go </a:t>
            </a:r>
            <a:r>
              <a:rPr lang="pt-BR" sz="1200" kern="1200" baseline="0" dirty="0" err="1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through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</a:t>
            </a:r>
            <a:r>
              <a:rPr lang="pt-BR" sz="1200" kern="1200" baseline="0" dirty="0" err="1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the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</a:t>
            </a:r>
            <a:r>
              <a:rPr lang="pt-BR" sz="1200" kern="1200" baseline="0" dirty="0" err="1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equation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}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pt-BR" sz="120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C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6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H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12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6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+ 6O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2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→ 6CO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2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+ 6H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2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O + Energy (ATP)</a:t>
            </a:r>
            <a:endParaRPr lang="en-US" sz="1200" kern="1200" baseline="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lvl="0">
              <a:buFont typeface="Arial" pitchFamily="34" charset="0"/>
              <a:buNone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Sugar + Oxygen → Carbon dioxide + Water +Energy(ATP)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latin typeface="Book Antiqua"/>
              <a:ea typeface="+mn-ea"/>
              <a:cs typeface="Book Antiqu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As a result, we are able to do all the things that we do in out lives, we exhale CO2 and H2O (breathe on a pane of glass and you will see the water).</a:t>
            </a:r>
            <a:endParaRPr lang="en-US" sz="1600" b="0" kern="1200" baseline="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594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6.5c In cellular respiration, electrons fall down an energy staircase and finally reduce O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baseline="0" dirty="0">
                <a:latin typeface="Times New Roman"/>
                <a:cs typeface="Times New Roman"/>
              </a:rPr>
              <a:t>.</a:t>
            </a:r>
            <a:endParaRPr lang="en-US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2889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#frame</a:t>
            </a:r>
          </a:p>
          <a:p>
            <a:r>
              <a:rPr lang="en-US" b="1" dirty="0"/>
              <a:t>Timing~</a:t>
            </a:r>
            <a:r>
              <a:rPr lang="en-US" b="1" baseline="0" dirty="0"/>
              <a:t> 1 minute</a:t>
            </a:r>
          </a:p>
          <a:p>
            <a:r>
              <a:rPr lang="en-US" b="1" baseline="0" dirty="0"/>
              <a:t>Hint1 Audio: </a:t>
            </a:r>
            <a:r>
              <a:rPr lang="en-US" b="0" baseline="0" dirty="0"/>
              <a:t>What does the “T” stand for in ATP?</a:t>
            </a:r>
          </a:p>
          <a:p>
            <a:r>
              <a:rPr lang="en-US" b="1" baseline="0" dirty="0"/>
              <a:t>Hint2 Audio: </a:t>
            </a:r>
            <a:r>
              <a:rPr lang="en-US" baseline="0" dirty="0"/>
              <a:t>What molecule is left when ATP loses a phosphate group? Recall that the “T” stands for “three.”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Exit Audio: </a:t>
            </a:r>
            <a:r>
              <a:rPr lang="en-US" sz="1050" b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ATP is considered a universal currency of biological energy.</a:t>
            </a:r>
            <a:endParaRPr lang="en-US" sz="1050" b="0" u="none" strike="noStrike" kern="120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21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#frame</a:t>
            </a:r>
          </a:p>
          <a:p>
            <a:r>
              <a:rPr lang="en-US" b="1" dirty="0"/>
              <a:t>Timing~</a:t>
            </a:r>
            <a:r>
              <a:rPr lang="en-US" b="1" baseline="0" dirty="0"/>
              <a:t> 1 minute</a:t>
            </a:r>
          </a:p>
          <a:p>
            <a:r>
              <a:rPr lang="en-US" b="1" baseline="0" dirty="0"/>
              <a:t>Hint1 Audio: </a:t>
            </a:r>
            <a:r>
              <a:rPr lang="en-US" b="0" baseline="0" dirty="0"/>
              <a:t>What does the “T” stand for in ATP?</a:t>
            </a:r>
          </a:p>
          <a:p>
            <a:r>
              <a:rPr lang="en-US" b="1" baseline="0" dirty="0"/>
              <a:t>Hint2 Audio: </a:t>
            </a:r>
            <a:r>
              <a:rPr lang="en-US" baseline="0" dirty="0"/>
              <a:t>What molecule is left when ATP loses a phosphate group? Recall that the “T” stands for “three.”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Exit Audio: </a:t>
            </a:r>
            <a:r>
              <a:rPr lang="en-US" sz="1050" b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ATP is considered a universal currency of biological energy.</a:t>
            </a:r>
            <a:endParaRPr lang="en-US" sz="1050" b="0" u="none" strike="noStrike" kern="120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755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Glucose</a:t>
            </a:r>
            <a:r>
              <a:rPr lang="en-US" baseline="0" dirty="0"/>
              <a:t> is not a direct energy source, but the process of breaking it down releases energy.  This is a catabolic reaction.  The energy byproduct of cellular respiration is coupled by enzymes to the endergonic reactions which make ATP.</a:t>
            </a:r>
          </a:p>
          <a:p>
            <a:r>
              <a:rPr lang="en-US" baseline="0" dirty="0"/>
              <a:t>Autotrophs (photoautotrophs) make their own glucose.  Heterotrophs have to eat to get the glucose they need.</a:t>
            </a:r>
          </a:p>
          <a:p>
            <a:r>
              <a:rPr lang="en-US" b="1" baseline="0" dirty="0">
                <a:solidFill>
                  <a:srgbClr val="FF0000"/>
                </a:solidFill>
              </a:rPr>
              <a:t>REMEMBER this!!  </a:t>
            </a:r>
            <a:r>
              <a:rPr lang="en-US" baseline="0" dirty="0"/>
              <a:t>Cell respiration occurs in ALL cells…because all cells need energy from their surroundings.</a:t>
            </a:r>
            <a:endParaRPr lang="en-US" dirty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9775C4-CCF9-4BCA-BF01-85C0A80F3931}" type="slidenum">
              <a:rPr lang="en-US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31</a:t>
            </a:fld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Glucose</a:t>
            </a:r>
            <a:r>
              <a:rPr lang="en-US" baseline="0" dirty="0"/>
              <a:t> is not a direct energy source, but the process of breaking it down releases energy.  This is a catabolic reaction.  The energy byproduct of cellular respiration is coupled by enzymes to the endergonic reactions which make ATP.</a:t>
            </a:r>
          </a:p>
          <a:p>
            <a:r>
              <a:rPr lang="en-US" baseline="0" dirty="0"/>
              <a:t>Autotrophs (photoautotrophs) make their own glucose.  Heterotrophs have to eat to get the glucose they need.</a:t>
            </a:r>
          </a:p>
          <a:p>
            <a:r>
              <a:rPr lang="en-US" b="1" baseline="0" dirty="0">
                <a:solidFill>
                  <a:srgbClr val="FF0000"/>
                </a:solidFill>
              </a:rPr>
              <a:t>REMEMBER this!!  </a:t>
            </a:r>
            <a:r>
              <a:rPr lang="en-US" baseline="0" dirty="0"/>
              <a:t>Cell respiration occurs in ALL cells…because all cells need energy from their surroundings.</a:t>
            </a:r>
            <a:endParaRPr lang="en-US" dirty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9775C4-CCF9-4BCA-BF01-85C0A80F3931}" type="slidenum">
              <a:rPr lang="en-US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32</a:t>
            </a:fld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8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#frame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 ≈ .5min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Entry </a:t>
            </a:r>
            <a:r>
              <a:rPr lang="en-US" b="1" baseline="0" dirty="0"/>
              <a:t>Audio</a:t>
            </a:r>
            <a:r>
              <a:rPr lang="en-US" sz="1050" b="1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: </a:t>
            </a:r>
            <a:r>
              <a:rPr lang="en-US" sz="1050" b="0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The energy from the Sun eventually allows all living things to have energy. Categorize the activities as low, moderate, or high energy.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Exit </a:t>
            </a:r>
            <a:r>
              <a:rPr lang="en-US" b="1" baseline="0" dirty="0"/>
              <a:t>Audio</a:t>
            </a:r>
            <a:r>
              <a:rPr lang="en-US" sz="1050" b="1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: </a:t>
            </a:r>
            <a:r>
              <a:rPr lang="en-US" sz="1050" b="0" i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Over the course of one day the amount of energy a person uses can vary.</a:t>
            </a:r>
          </a:p>
          <a:p>
            <a:pPr lvl="0">
              <a:buFont typeface="Arial" pitchFamily="34" charset="0"/>
              <a:buNone/>
            </a:pPr>
            <a:endParaRPr lang="en-US" b="1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u="sng" baseline="0" dirty="0"/>
              <a:t>SOURCES:</a:t>
            </a: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167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Glucose</a:t>
            </a:r>
            <a:r>
              <a:rPr lang="en-US" baseline="0" dirty="0"/>
              <a:t> is not a direct energy source, but the process of breaking it down releases energy.  This is a catabolic reaction.  The energy byproduct of cellular respiration is coupled by enzymes to the endergonic reactions which make ATP.</a:t>
            </a:r>
          </a:p>
          <a:p>
            <a:r>
              <a:rPr lang="en-US" baseline="0" dirty="0"/>
              <a:t>Autotrophs (photoautotrophs) make their own glucose.  Heterotrophs have to eat to get the glucose they need.</a:t>
            </a:r>
          </a:p>
          <a:p>
            <a:r>
              <a:rPr lang="en-US" b="1" baseline="0" dirty="0">
                <a:solidFill>
                  <a:srgbClr val="FF0000"/>
                </a:solidFill>
              </a:rPr>
              <a:t>REMEMBER this!!  </a:t>
            </a:r>
            <a:r>
              <a:rPr lang="en-US" baseline="0" dirty="0"/>
              <a:t>Cell respiration occurs in ALL cells…because all cells need energy from their surroundings.</a:t>
            </a:r>
            <a:endParaRPr lang="en-US" dirty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9775C4-CCF9-4BCA-BF01-85C0A80F3931}" type="slidenum">
              <a:rPr lang="en-US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33</a:t>
            </a:fld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Is Cell Respiration anabolic or catabolic? CATABOLIC</a:t>
            </a:r>
            <a:r>
              <a:rPr lang="en-US" baseline="0" dirty="0"/>
              <a:t>  </a:t>
            </a:r>
            <a:r>
              <a:rPr lang="en-US" dirty="0"/>
              <a:t>Breaking of bonds by a HYDROLYSIS  REACTION which is aided by an</a:t>
            </a:r>
            <a:r>
              <a:rPr lang="en-US" baseline="0" dirty="0"/>
              <a:t> enzyme.  Water is added to the bond and a phosphate group is removed releasing heat and energy.  The result is ADP and a phosphate molecule.  Both of which can be reused later.  The enzyme ATPase helps to add a phosphate group to ADP or to hydrolyze ATP to ADP.  When ATP is </a:t>
            </a:r>
            <a:r>
              <a:rPr lang="en-US" baseline="0" dirty="0" err="1"/>
              <a:t>hydrollized</a:t>
            </a:r>
            <a:r>
              <a:rPr lang="en-US" baseline="0" dirty="0"/>
              <a:t> it is an EXERGONIC reaction.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96BD-8EBC-4307-976B-5DE7364016DF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42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Is Cell Respiration anabolic or catabolic? CATABOLIC</a:t>
            </a:r>
            <a:r>
              <a:rPr lang="en-US" baseline="0" dirty="0"/>
              <a:t>  </a:t>
            </a:r>
            <a:r>
              <a:rPr lang="en-US" dirty="0"/>
              <a:t>Breaking of bonds by a HYDROLYSIS  REACTION which is aided by an</a:t>
            </a:r>
            <a:r>
              <a:rPr lang="en-US" baseline="0" dirty="0"/>
              <a:t> enzyme.  Water is added to the bond and a phosphate group is removed releasing heat and energy.  The result is ADP and a phosphate molecule.  Both of which can be reused later.  The enzyme ATPase helps to add a phosphate group to ADP or to hydrolyze ATP to ADP.  When ATP is </a:t>
            </a:r>
            <a:r>
              <a:rPr lang="en-US" baseline="0" dirty="0" err="1"/>
              <a:t>hydrollized</a:t>
            </a:r>
            <a:r>
              <a:rPr lang="en-US" baseline="0" dirty="0"/>
              <a:t> it is an EXERGONIC reaction.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96BD-8EBC-4307-976B-5DE7364016DF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83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E38832-2C82-48E7-8A04-4F8B150E17A5}" type="slidenum">
              <a:rPr lang="en-US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36</a:t>
            </a:fld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>
            <a:solidFill>
              <a:schemeClr val="tx1"/>
            </a:solidFill>
          </a:ln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dirty="0"/>
              <a:t>German biochemist</a:t>
            </a:r>
            <a:r>
              <a:rPr lang="en-US" baseline="0" dirty="0"/>
              <a:t> named Hans Krebs.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The proteins of the electron transport chain are embedded in the membrane of the </a:t>
            </a:r>
            <a:r>
              <a:rPr lang="en-US" baseline="0" dirty="0" err="1"/>
              <a:t>mitorchondria</a:t>
            </a:r>
            <a:r>
              <a:rPr lang="en-US" baseline="0" dirty="0"/>
              <a:t>.  Remember for the process of photosynthesis, the proteins were embedded in the </a:t>
            </a:r>
            <a:r>
              <a:rPr lang="en-US" baseline="0" dirty="0" err="1"/>
              <a:t>thylokoid</a:t>
            </a:r>
            <a:r>
              <a:rPr lang="en-US" baseline="0" dirty="0"/>
              <a:t> membrane.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53BA2D-292A-4D92-980A-17EA2180946B}" type="slidenum">
              <a:rPr lang="en-US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37</a:t>
            </a:fld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>
            <a:solidFill>
              <a:schemeClr val="tx1"/>
            </a:solidFill>
          </a:ln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dirty="0" err="1"/>
              <a:t>Glyco</a:t>
            </a:r>
            <a:r>
              <a:rPr lang="en-US" dirty="0"/>
              <a:t>-sugar  </a:t>
            </a:r>
            <a:r>
              <a:rPr lang="en-US" dirty="0" err="1"/>
              <a:t>lysis</a:t>
            </a:r>
            <a:r>
              <a:rPr lang="en-US" dirty="0"/>
              <a:t>-splitting.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 ≈ 0.5min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first stage of cellular respiration, whether it’s aerobic or anaerobic, occurs in the cytoplasm and is called glycolysis.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accent3"/>
                </a:solidFill>
              </a:rPr>
              <a:t>[animate]</a:t>
            </a:r>
            <a:r>
              <a:rPr lang="en-US" sz="900" b="1" baseline="0" dirty="0">
                <a:solidFill>
                  <a:schemeClr val="accent3"/>
                </a:solidFill>
              </a:rPr>
              <a:t> </a:t>
            </a:r>
            <a:r>
              <a:rPr lang="en-US" sz="900" b="1" dirty="0">
                <a:solidFill>
                  <a:schemeClr val="accent3"/>
                </a:solidFill>
              </a:rPr>
              <a:t>Glycolysis</a:t>
            </a:r>
            <a:r>
              <a:rPr lang="en-US" sz="900" b="1" dirty="0"/>
              <a:t> is the first stage of the metabolic pathway of cellular respiration that results in the production of ATP.</a:t>
            </a:r>
            <a:endParaRPr lang="en-US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Glucose is broken down into two molecules of pyruvate (pyruvic acid).</a:t>
            </a: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Oxygen is not necessary for this </a:t>
            </a:r>
            <a:r>
              <a:rPr lang="en-US" sz="1050" b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process.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5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[animate] Two ATP molecules are used to start the </a:t>
            </a: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process (show this on the diagram)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5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[animate] </a:t>
            </a: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Glucose is converted to pyruvic acid during this stage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5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[animate] </a:t>
            </a: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NADH is produced from NAD+. NADH is an energy carrying molecule, or electron carrier.</a:t>
            </a:r>
            <a:endParaRPr lang="en-US" sz="1050" b="0" kern="1200" baseline="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There is a net production of two ATP molecules from glycolysis.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5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[animate] </a:t>
            </a:r>
            <a:r>
              <a:rPr lang="en-US" sz="105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For every glucose molecule, two ATP are used and four ATP are synthesized for a net of two ATP, two pyruvic acid molecules, and two NADH, each with three carbon molecules.</a:t>
            </a:r>
            <a:endParaRPr lang="en-US" sz="1050" b="0" kern="120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118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NAD+</a:t>
            </a:r>
            <a:r>
              <a:rPr lang="en-US" baseline="0" dirty="0"/>
              <a:t> is similar to NADP+ in photosynthesis.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96BD-8EBC-4307-976B-5DE7364016DF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36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96BD-8EBC-4307-976B-5DE7364016DF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16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96BD-8EBC-4307-976B-5DE7364016DF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96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many</a:t>
            </a:r>
            <a:r>
              <a:rPr lang="en-US" baseline="0" dirty="0"/>
              <a:t> carbons does pyruvate have? 3…remember matter is not created or destroyed…so since 6 carbons entered the reaction 6 carbons are leaving the reaction…in the form of 2 pyruvate molecules.</a:t>
            </a:r>
            <a:endParaRPr lang="en-US" dirty="0"/>
          </a:p>
          <a:p>
            <a:r>
              <a:rPr lang="en-US" dirty="0"/>
              <a:t>Takes place in the cytoplasm</a:t>
            </a:r>
          </a:p>
          <a:p>
            <a:r>
              <a:rPr lang="en-US" dirty="0"/>
              <a:t>Anaerobic</a:t>
            </a:r>
          </a:p>
          <a:p>
            <a:r>
              <a:rPr lang="en-US" dirty="0"/>
              <a:t>Glucose splits into two pyruvate molecules</a:t>
            </a:r>
          </a:p>
          <a:p>
            <a:r>
              <a:rPr lang="en-US" dirty="0"/>
              <a:t>Produces:</a:t>
            </a:r>
            <a:r>
              <a:rPr lang="en-US" baseline="0" dirty="0"/>
              <a:t> </a:t>
            </a:r>
            <a:r>
              <a:rPr lang="en-US" dirty="0"/>
              <a:t>2</a:t>
            </a:r>
            <a:r>
              <a:rPr lang="en-US" baseline="0" dirty="0"/>
              <a:t> pyruvate, 2 NADH, 4 ATP with a net output of 2 ATP because 2 are needed to start the reaction.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96BD-8EBC-4307-976B-5DE7364016DF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13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#frame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instructional video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 ≈ 1min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What do you do when you feel low on energy? Eat food! So,</a:t>
            </a:r>
            <a:r>
              <a:rPr lang="en-US" sz="105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how exactly does food give us energy? </a:t>
            </a: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Well, it all involves creating ATP.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 b="0" dirty="0"/>
              <a:t>ATP (Adenosine Triphosphate) 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 b="0" dirty="0"/>
              <a:t>[animate]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800" b="0" dirty="0"/>
              <a:t>an energy source for all living organisms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800" b="0" dirty="0"/>
              <a:t>[animate]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b="0" dirty="0"/>
              <a:t>Composed of one adenosine molecule and three phosphate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Energy is stored in the bonds between the phosphates, and when the bonds break energy is released.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The cell can then use that energy for whatever it needs to do. </a:t>
            </a:r>
            <a:endParaRPr lang="en-US" sz="1800" b="0" dirty="0"/>
          </a:p>
          <a:p>
            <a:pPr marL="0" lvl="0" indent="0">
              <a:buFont typeface="Arial" pitchFamily="34" charset="0"/>
              <a:buNone/>
            </a:pPr>
            <a:r>
              <a:rPr lang="en-US" sz="1800" b="0" dirty="0"/>
              <a:t>[animate]</a:t>
            </a:r>
            <a:endParaRPr lang="en-US" sz="1800" b="0" kern="120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When that phosphate is gone, you see that there are two phosphates left</a:t>
            </a:r>
            <a:r>
              <a:rPr lang="en-US" sz="180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and the molecule left is…</a:t>
            </a:r>
            <a:r>
              <a:rPr lang="en-US" sz="18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Adenosine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diphosphate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(</a:t>
            </a:r>
            <a:r>
              <a:rPr lang="en-US" sz="1800" b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ADP) is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an important chemical involved in the energy production of a cell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Book Antiqua"/>
                <a:ea typeface="+mn-ea"/>
              </a:rPr>
              <a:t>[animate]</a:t>
            </a:r>
            <a:r>
              <a:rPr lang="en-US" sz="180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/>
              <a:t>(</a:t>
            </a:r>
            <a:r>
              <a:rPr lang="en-US" sz="800" b="1" dirty="0">
                <a:latin typeface="Lucida Grande"/>
                <a:ea typeface="Lucida Grande"/>
                <a:cs typeface="Lucida Grande"/>
              </a:rPr>
              <a:t>adenosine </a:t>
            </a:r>
            <a:r>
              <a:rPr lang="en-US" sz="800" b="1" dirty="0" err="1">
                <a:latin typeface="Lucida Grande"/>
                <a:ea typeface="Lucida Grande"/>
                <a:cs typeface="Lucida Grande"/>
              </a:rPr>
              <a:t>diphosphate</a:t>
            </a:r>
            <a:r>
              <a:rPr lang="en-US" sz="800" b="1" dirty="0">
                <a:latin typeface="Lucida Grande"/>
                <a:ea typeface="Lucida Grande"/>
                <a:cs typeface="Lucida Grande"/>
              </a:rPr>
              <a:t>) is a compound composed of one adenosine and two phosphate groups that occurs when the high-energy phosphate bond is broken.</a:t>
            </a:r>
          </a:p>
          <a:p>
            <a:pPr marL="560381" marR="0" lvl="1" indent="-34290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ATP can be regenerated by adding a phosphate back onto ADP. </a:t>
            </a:r>
          </a:p>
          <a:p>
            <a:pPr marL="560381" marR="0" lvl="1" indent="-34290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Think of it like a rechargeable battery:</a:t>
            </a:r>
            <a:r>
              <a:rPr lang="en-US" sz="180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ATP</a:t>
            </a:r>
            <a:r>
              <a:rPr lang="en-US" sz="180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i</a:t>
            </a:r>
            <a:r>
              <a:rPr lang="en-US" sz="18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s the fully charged battery of the cell, and ADP is the spent battery that needs to be recharged. Cellular respiration helps</a:t>
            </a:r>
            <a:r>
              <a:rPr lang="en-US" sz="180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to recharge the battery</a:t>
            </a:r>
            <a:r>
              <a:rPr lang="en-US" sz="18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.</a:t>
            </a:r>
            <a:endParaRPr lang="en-US" b="1" dirty="0"/>
          </a:p>
          <a:p>
            <a:pPr lvl="0">
              <a:buFont typeface="Arial" pitchFamily="34" charset="0"/>
              <a:buNone/>
            </a:pPr>
            <a:endParaRPr lang="en-US" b="1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u="sng" baseline="0" dirty="0"/>
              <a:t>SOURCES:</a:t>
            </a:r>
            <a:endParaRPr lang="en-US" b="0" baseline="0" dirty="0"/>
          </a:p>
          <a:p>
            <a:r>
              <a:rPr lang="en-US" dirty="0"/>
              <a:t>Image by e2020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8831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7F95-0E62-4DA1-AE95-B5A0C935C4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887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7F95-0E62-4DA1-AE95-B5A0C935C4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99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EACF25-E3A8-403E-992F-5C302A25AC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834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08535-1716-485A-9213-3C2A2235E3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04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#frame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instructional video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 ≈ 1min</a:t>
            </a:r>
            <a:endParaRPr lang="en-US" b="1" i="0" baseline="0" dirty="0"/>
          </a:p>
          <a:p>
            <a:pPr marL="0" lvl="0" indent="0">
              <a:buFont typeface="Arial" pitchFamily="34" charset="0"/>
              <a:buNone/>
            </a:pP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The food in our bodies</a:t>
            </a:r>
            <a:r>
              <a:rPr lang="en-US" sz="105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</a:t>
            </a: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gets broken down into glucose, a sugar.</a:t>
            </a:r>
            <a:r>
              <a:rPr lang="en-US" sz="105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</a:t>
            </a: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The</a:t>
            </a:r>
            <a:r>
              <a:rPr lang="en-US" sz="105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process of c</a:t>
            </a: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ellular respiration is about turning that sugar into ATP, or energy.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0" i="0" baseline="0" dirty="0"/>
              <a:t>[animate] Cellular respiration takes two routes: aerobic and anaerobic respiration. </a:t>
            </a: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In both, the goal is the same: to turn sugar into energy.</a:t>
            </a:r>
            <a:r>
              <a:rPr lang="en-US" sz="105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They each take a different route to accomplishing this.</a:t>
            </a:r>
            <a:endParaRPr lang="en-US" b="0" i="0" baseline="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050" b="0" i="0" u="none" strike="noStrike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[animate] Aerobic respiration: </a:t>
            </a:r>
            <a:r>
              <a:rPr lang="en-US" sz="1050" b="1" i="0" u="none" strike="noStrike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A cellular respiration reaction that requires the presence of oxygen. </a:t>
            </a:r>
            <a:endParaRPr lang="en-US" sz="1050" b="0" i="0" u="none" strike="noStrike" kern="120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050" b="0" i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[animate] Anaerobic respiration: </a:t>
            </a:r>
            <a:r>
              <a:rPr lang="en-US" sz="1050" b="1" i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A cellular respiration reaction that does not require the absence of oxygen.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3197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3194DB-716D-439F-A033-CB0850D2A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2674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What is the</a:t>
            </a:r>
            <a:r>
              <a:rPr lang="en-US" baseline="0" dirty="0"/>
              <a:t> only step of cell respiration that takes place in the anaerobic respiration…glycolysis.  This is why it only produces a small amount of ATP and is much quicker</a:t>
            </a:r>
            <a:endParaRPr lang="en-US" dirty="0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153FFF-F8E0-47A3-963E-B668D3C45B10}" type="slidenum">
              <a:rPr lang="en-US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60</a:t>
            </a:fld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846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What is the</a:t>
            </a:r>
            <a:r>
              <a:rPr lang="en-US" baseline="0" dirty="0"/>
              <a:t> only step of cell respiration that takes place in the anaerobic respiration…glycolysis.  This is why it only produces a small amount of ATP and is much quicker</a:t>
            </a:r>
            <a:endParaRPr lang="en-US" dirty="0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153FFF-F8E0-47A3-963E-B668D3C45B10}" type="slidenum">
              <a:rPr lang="en-US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61</a:t>
            </a:fld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006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What kinds of cells are mitochondria</a:t>
            </a:r>
            <a:r>
              <a:rPr lang="en-US" baseline="0" dirty="0"/>
              <a:t> found? In Eukaryotic cells.  NOT prokaryotic cells.  </a:t>
            </a:r>
            <a:endParaRPr lang="en-US" dirty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79C343-8911-4A7A-9A40-DF6A24E2BC80}" type="slidenum">
              <a:rPr lang="en-US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62</a:t>
            </a:fld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This is what happens in prokaryotic cells. Since there are</a:t>
            </a:r>
            <a:r>
              <a:rPr lang="en-US" baseline="0" dirty="0"/>
              <a:t> not mitochondria…pyruvate is broken down in the cytoplasm.  The electron transport chain is embedded in the cell membrane of the cell membrane of the prokaryotic cells.</a:t>
            </a:r>
            <a:endParaRPr lang="en-US" dirty="0"/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3B2604-55FF-4078-BCC4-7B23C5D63239}" type="slidenum">
              <a:rPr lang="en-US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63</a:t>
            </a:fld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#frame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instructional video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 ≈ 1min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What do you do when you feel low on energy? Eat food! So,</a:t>
            </a:r>
            <a:r>
              <a:rPr lang="en-US" sz="105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how exactly does food give us energy? </a:t>
            </a: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Well, it all involves creating ATP.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 b="0" dirty="0"/>
              <a:t>ATP (Adenosine Triphosphate) 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 b="0" dirty="0"/>
              <a:t>[animate]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800" b="0" dirty="0"/>
              <a:t>an energy source for all living organisms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800" b="0" dirty="0"/>
              <a:t>[animate]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b="0" dirty="0"/>
              <a:t>Composed of one adenosine molecule and three phosphate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Energy is stored in the bonds between the phosphates, and when the bonds break energy is released.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The cell can then use that energy for whatever it needs to do. </a:t>
            </a:r>
            <a:endParaRPr lang="en-US" sz="1800" b="0" dirty="0"/>
          </a:p>
          <a:p>
            <a:pPr marL="0" lvl="0" indent="0">
              <a:buFont typeface="Arial" pitchFamily="34" charset="0"/>
              <a:buNone/>
            </a:pPr>
            <a:r>
              <a:rPr lang="en-US" sz="1800" b="0" dirty="0"/>
              <a:t>[animate]</a:t>
            </a:r>
            <a:endParaRPr lang="en-US" sz="1800" b="0" kern="1200" dirty="0">
              <a:solidFill>
                <a:schemeClr val="tx1"/>
              </a:solidFill>
              <a:effectLst/>
              <a:latin typeface="Book Antiqua"/>
              <a:ea typeface="+mn-ea"/>
              <a:cs typeface="Book Antiqu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When that phosphate is gone, you see that there are two phosphates left</a:t>
            </a:r>
            <a:r>
              <a:rPr lang="en-US" sz="180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and the molecule left is…</a:t>
            </a:r>
            <a:r>
              <a:rPr lang="en-US" sz="18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Adenosine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diphosphate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(</a:t>
            </a:r>
            <a:r>
              <a:rPr lang="en-US" sz="1800" b="0" u="none" strike="noStrike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ADP) is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Book Antiqua"/>
                <a:ea typeface="+mn-ea"/>
                <a:cs typeface="Book Antiqua"/>
              </a:rPr>
              <a:t> an important chemical involved in the energy production of a cell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Book Antiqua"/>
                <a:ea typeface="+mn-ea"/>
              </a:rPr>
              <a:t>[animate]</a:t>
            </a:r>
            <a:r>
              <a:rPr lang="en-US" sz="1800" b="0" kern="1200" baseline="0" dirty="0">
                <a:solidFill>
                  <a:schemeClr val="tx1"/>
                </a:solidFill>
                <a:effectLst/>
                <a:latin typeface="Book Antiqua"/>
                <a:ea typeface="+mn-ea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/>
              <a:t>(</a:t>
            </a:r>
            <a:r>
              <a:rPr lang="en-US" sz="800" b="1" dirty="0">
                <a:latin typeface="Lucida Grande"/>
                <a:ea typeface="Lucida Grande"/>
                <a:cs typeface="Lucida Grande"/>
              </a:rPr>
              <a:t>adenosine </a:t>
            </a:r>
            <a:r>
              <a:rPr lang="en-US" sz="800" b="1" dirty="0" err="1">
                <a:latin typeface="Lucida Grande"/>
                <a:ea typeface="Lucida Grande"/>
                <a:cs typeface="Lucida Grande"/>
              </a:rPr>
              <a:t>diphosphate</a:t>
            </a:r>
            <a:r>
              <a:rPr lang="en-US" sz="800" b="1" dirty="0">
                <a:latin typeface="Lucida Grande"/>
                <a:ea typeface="Lucida Grande"/>
                <a:cs typeface="Lucida Grande"/>
              </a:rPr>
              <a:t>) is a compound composed of one adenosine and two phosphate groups that occurs when the high-energy phosphate bond is broken.</a:t>
            </a:r>
          </a:p>
          <a:p>
            <a:pPr marL="560381" marR="0" lvl="1" indent="-34290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ATP can be regenerated by adding a phosphate back onto ADP. </a:t>
            </a:r>
          </a:p>
          <a:p>
            <a:pPr marL="560381" marR="0" lvl="1" indent="-34290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Think of it like a rechargeable battery:</a:t>
            </a:r>
            <a:r>
              <a:rPr lang="en-US" sz="180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ATP</a:t>
            </a:r>
            <a:r>
              <a:rPr lang="en-US" sz="180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i</a:t>
            </a:r>
            <a:r>
              <a:rPr lang="en-US" sz="18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s the fully charged battery of the cell, and ADP is the spent battery that needs to be recharged. Cellular respiration helps</a:t>
            </a:r>
            <a:r>
              <a:rPr lang="en-US" sz="180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to recharge the battery</a:t>
            </a:r>
            <a:r>
              <a:rPr lang="en-US" sz="18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.</a:t>
            </a:r>
            <a:endParaRPr lang="en-US" b="1" dirty="0"/>
          </a:p>
          <a:p>
            <a:pPr lvl="0">
              <a:buFont typeface="Arial" pitchFamily="34" charset="0"/>
              <a:buNone/>
            </a:pPr>
            <a:endParaRPr lang="en-US" b="1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u="sng" baseline="0" dirty="0"/>
              <a:t>SOURCES:</a:t>
            </a:r>
            <a:endParaRPr lang="en-US" b="0" baseline="0" dirty="0"/>
          </a:p>
          <a:p>
            <a:r>
              <a:rPr lang="en-US" dirty="0"/>
              <a:t>Image by e2020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5662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#frame</a:t>
            </a:r>
          </a:p>
          <a:p>
            <a:r>
              <a:rPr lang="en-US" b="1" dirty="0"/>
              <a:t>Timing~</a:t>
            </a:r>
            <a:r>
              <a:rPr lang="en-US" b="1" baseline="0" dirty="0"/>
              <a:t> 1 minute</a:t>
            </a:r>
          </a:p>
          <a:p>
            <a:r>
              <a:rPr lang="en-US" b="1" baseline="0" dirty="0"/>
              <a:t>Entry audio: </a:t>
            </a:r>
            <a:r>
              <a:rPr lang="en-US" b="0" baseline="0" dirty="0"/>
              <a:t>Read the statement below. Check off those statements that are true for Aerobic cellular respiration only.</a:t>
            </a:r>
          </a:p>
          <a:p>
            <a:endParaRPr lang="en-US" baseline="0" dirty="0"/>
          </a:p>
          <a:p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/>
              <a:t>[Side note to teacher: This is also the </a:t>
            </a:r>
            <a:r>
              <a:rPr lang="en-US" b="0" i="0" dirty="0"/>
              <a:t>Skill objective: Organize data using specific grouping methods.]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299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#frame</a:t>
            </a:r>
          </a:p>
          <a:p>
            <a:r>
              <a:rPr lang="en-US" b="1" dirty="0"/>
              <a:t>Timing~</a:t>
            </a:r>
            <a:r>
              <a:rPr lang="en-US" b="1" baseline="0" dirty="0"/>
              <a:t> 1 minute</a:t>
            </a:r>
          </a:p>
          <a:p>
            <a:r>
              <a:rPr lang="en-US" b="1" baseline="0" dirty="0"/>
              <a:t>Entry audio: </a:t>
            </a:r>
            <a:r>
              <a:rPr lang="en-US" b="0" baseline="0" dirty="0"/>
              <a:t>Read the statement below. Check off those statements that are true for Aerobic cellular respiration only.</a:t>
            </a:r>
          </a:p>
          <a:p>
            <a:endParaRPr lang="en-US" baseline="0" dirty="0"/>
          </a:p>
          <a:p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/>
              <a:t>[Side note to teacher: This is also the </a:t>
            </a:r>
            <a:r>
              <a:rPr lang="en-US" b="0" i="0" dirty="0"/>
              <a:t>Skill objective: Organize data using specific grouping methods.]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2974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 ≈ 1.5min</a:t>
            </a:r>
          </a:p>
          <a:p>
            <a:r>
              <a:rPr lang="en-US" b="0" i="0" dirty="0"/>
              <a:t>One way of analyzing data is by grouping.</a:t>
            </a:r>
          </a:p>
          <a:p>
            <a:r>
              <a:rPr lang="en-US" b="0" i="0" dirty="0"/>
              <a:t>Grouping refers to the operation of putting data into groups so that the elements in each group share a common attribute.</a:t>
            </a:r>
          </a:p>
          <a:p>
            <a:r>
              <a:rPr lang="en-US" b="0" i="0" dirty="0"/>
              <a:t>Attributes</a:t>
            </a:r>
            <a:r>
              <a:rPr lang="en-US" b="0" i="0" baseline="0" dirty="0"/>
              <a:t> of </a:t>
            </a:r>
            <a:r>
              <a:rPr lang="en-US" b="0" i="0" dirty="0"/>
              <a:t>aerobic respiration are grouped together, while the attributes of anaerobic respiration are grouped together.</a:t>
            </a:r>
            <a:r>
              <a:rPr lang="en-US" b="0" i="0" baseline="0" dirty="0"/>
              <a:t> [P</a:t>
            </a:r>
            <a:r>
              <a:rPr lang="en-US" b="0" i="0" dirty="0"/>
              <a:t>oint to the table and show the students this.]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i="0" dirty="0"/>
              <a:t>[Go through the table and summarize the section.]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0658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 ≈ 1.5min</a:t>
            </a:r>
          </a:p>
          <a:p>
            <a:r>
              <a:rPr lang="en-US" b="0" i="0" dirty="0"/>
              <a:t>One way of analyzing data is by grouping.</a:t>
            </a:r>
          </a:p>
          <a:p>
            <a:r>
              <a:rPr lang="en-US" b="0" i="0" dirty="0"/>
              <a:t>Grouping refers to the operation of putting data into groups so that the elements in each group share a common attribute.</a:t>
            </a:r>
          </a:p>
          <a:p>
            <a:r>
              <a:rPr lang="en-US" b="0" i="0" dirty="0"/>
              <a:t>Attributes</a:t>
            </a:r>
            <a:r>
              <a:rPr lang="en-US" b="0" i="0" baseline="0" dirty="0"/>
              <a:t> of </a:t>
            </a:r>
            <a:r>
              <a:rPr lang="en-US" b="0" i="0" dirty="0"/>
              <a:t>aerobic respiration are grouped together, while the attributes of anaerobic respiration are grouped together.</a:t>
            </a:r>
            <a:r>
              <a:rPr lang="en-US" b="0" i="0" baseline="0" dirty="0"/>
              <a:t> [P</a:t>
            </a:r>
            <a:r>
              <a:rPr lang="en-US" b="0" i="0" dirty="0"/>
              <a:t>oint to the table and show the students this.]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i="0" dirty="0"/>
              <a:t>[Go through the table and summarize the section.]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02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57200"/>
            <a:ext cx="4398962" cy="3298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#frame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instructional video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</a:t>
            </a:r>
            <a:r>
              <a:rPr lang="en-US" sz="1100" b="1" dirty="0"/>
              <a:t>iming ≈ 0.5 minutes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Living organisms need energy to accomplish the wide variety of tasks they attempt each day.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You</a:t>
            </a:r>
            <a:r>
              <a:rPr lang="en-US" baseline="0" dirty="0"/>
              <a:t> will begin learning about how energy is captured from the Sun and stored in organic molecules.</a:t>
            </a:r>
            <a:endParaRPr lang="en-US" dirty="0"/>
          </a:p>
          <a:p>
            <a:pPr marL="388931" lvl="1" indent="-171450">
              <a:buFont typeface="Arial" pitchFamily="34" charset="0"/>
              <a:buChar char="•"/>
            </a:pPr>
            <a:r>
              <a:rPr lang="en-US" dirty="0"/>
              <a:t>[read</a:t>
            </a:r>
            <a:r>
              <a:rPr lang="en-US" baseline="0" dirty="0"/>
              <a:t> objectives]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158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A651D0DC-3BA3-D946-9C82-9FD584FB2B52}" type="slidenum">
              <a:rPr lang="en-US" sz="1200">
                <a:solidFill>
                  <a:prstClr val="black"/>
                </a:solidFill>
                <a:latin typeface="Times New Roman" charset="0"/>
              </a:rPr>
              <a:pPr algn="r" eaLnBrk="0" hangingPunct="0"/>
              <a:t>7</a:t>
            </a:fld>
            <a:endParaRPr lang="en-US" sz="1200" dirty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74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A651D0DC-3BA3-D946-9C82-9FD584FB2B52}" type="slidenum">
              <a:rPr lang="en-US" sz="1200">
                <a:solidFill>
                  <a:prstClr val="black"/>
                </a:solidFill>
                <a:latin typeface="Times New Roman" charset="0"/>
              </a:rPr>
              <a:pPr algn="r" eaLnBrk="0" hangingPunct="0"/>
              <a:t>8</a:t>
            </a:fld>
            <a:endParaRPr lang="en-US" sz="1200" dirty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0349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363E3C73-98EB-154A-A092-2A3D414755BD}" type="slidenum">
              <a:rPr lang="en-US" sz="1200">
                <a:solidFill>
                  <a:prstClr val="black"/>
                </a:solidFill>
                <a:latin typeface="Times New Roman" charset="0"/>
              </a:rPr>
              <a:pPr algn="r" eaLnBrk="0" hangingPunct="0"/>
              <a:t>9</a:t>
            </a:fld>
            <a:endParaRPr lang="en-US" sz="1200" dirty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52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6.1 The connection between photosynthesis and cellular respiration</a:t>
            </a:r>
          </a:p>
        </p:txBody>
      </p:sp>
    </p:spTree>
    <p:extLst>
      <p:ext uri="{BB962C8B-B14F-4D97-AF65-F5344CB8AC3E}">
        <p14:creationId xmlns:p14="http://schemas.microsoft.com/office/powerpoint/2010/main" val="104930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4021-D007-436B-B10F-9A03424C352E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10/23/2024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Cell Respiration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rgbClr val="80B606"/>
                </a:solidFill>
                <a:latin typeface="Wingdings" pitchFamily="2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218546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CA577-EBBE-4B12-9BA7-81560B65C746}" type="datetime1">
              <a:rPr lang="en-US" smtClean="0">
                <a:solidFill>
                  <a:srgbClr val="FFFFFF"/>
                </a:solidFill>
              </a:rPr>
              <a:t>10/23/2024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AFDD6-DE89-482A-A6EE-18E21AECC3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10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E45DF-3F2D-437C-BE6A-2E88DA481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415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0B6BC-C670-4715-B0D5-839D2B63D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0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8E5F21-DA81-4F5C-A883-C889ACF8694D}" type="datetime1">
              <a:rPr lang="en-US" smtClean="0">
                <a:solidFill>
                  <a:srgbClr val="FFFFFF"/>
                </a:solidFill>
              </a:rPr>
              <a:t>10/23/2024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756EF-C00E-47AD-AC53-F363637F17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5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D35970-F21C-4F13-A6E9-5776D6E588F8}" type="datetime1">
              <a:rPr lang="en-US" smtClean="0">
                <a:solidFill>
                  <a:srgbClr val="FFFFFF"/>
                </a:solidFill>
              </a:rPr>
              <a:t>10/23/2024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0FB58-9175-439F-9367-0991048FBAA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8385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fld id="{D78B06B9-1A9F-4837-B2B1-EBAABB85915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10/23/2024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Cell Respiration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B0EDCF8-8D5C-E345-B326-4AA6C1C1DC9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3128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5285CB-55B7-4E27-9DFF-4800DE86288F}" type="datetime1">
              <a:rPr lang="en-US" smtClean="0">
                <a:solidFill>
                  <a:srgbClr val="FFFFFF"/>
                </a:solidFill>
              </a:rPr>
              <a:t>10/23/2024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213F1-1428-4F96-A7BD-F29B29D5A66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96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A47A57-ECCB-4BB8-8639-C593730DA87F}" type="datetime1">
              <a:rPr lang="en-US" smtClean="0">
                <a:solidFill>
                  <a:srgbClr val="FFFFFF"/>
                </a:solidFill>
              </a:rPr>
              <a:t>10/23/2024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AA485-3CBE-4D35-BDB5-5AB1CA8C983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23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46D88F-B80A-4512-AEB9-EAB58A84F4B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10/23/2024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Cell Respiration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B0EDCF8-8D5C-E345-B326-4AA6C1C1DC9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93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93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" y="1377155"/>
            <a:ext cx="9144000" cy="54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5888422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164592" rIns="164592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" y="1377155"/>
            <a:ext cx="4250323" cy="5480845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801255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FB23C-06BC-4EDD-8532-6FB21ABFAC98}" type="datetime1">
              <a:rPr lang="en-US" smtClean="0">
                <a:solidFill>
                  <a:srgbClr val="FFFFFF"/>
                </a:solidFill>
              </a:rPr>
              <a:t>10/23/2024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79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" y="1377160"/>
            <a:ext cx="4250323" cy="5480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4896658" y="1658938"/>
            <a:ext cx="3937579" cy="4841875"/>
          </a:xfrm>
          <a:solidFill>
            <a:srgbClr val="FF0000"/>
          </a:solidFill>
        </p:spPr>
        <p:txBody>
          <a:bodyPr lIns="0" rIns="0"/>
          <a:lstStyle>
            <a:lvl1pPr algn="ctr" defTabSz="816453">
              <a:defRPr/>
            </a:lvl1pPr>
          </a:lstStyle>
          <a:p>
            <a:pPr algn="ctr" defTabSz="435163"/>
            <a:r>
              <a:rPr lang="en-US" sz="1876" dirty="0"/>
              <a:t>Figure, Image, or </a:t>
            </a:r>
            <a:r>
              <a:rPr lang="en-US" sz="1876" dirty="0" err="1"/>
              <a:t>JavaSketchpad</a:t>
            </a:r>
            <a:endParaRPr lang="en-US" sz="1876" dirty="0"/>
          </a:p>
          <a:p>
            <a:pPr defTabSz="435163"/>
            <a:r>
              <a:rPr lang="en-US" dirty="0"/>
              <a:t>2.3” wide (≈343px wide)</a:t>
            </a:r>
          </a:p>
          <a:p>
            <a:pPr defTabSz="435163"/>
            <a:r>
              <a:rPr lang="en-US" dirty="0"/>
              <a:t>Height must fit above guideline.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26649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image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5" y="-10"/>
            <a:ext cx="9143996" cy="13771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29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21"/>
            <a:ext cx="3928643" cy="1214593"/>
          </a:xfrm>
        </p:spPr>
        <p:txBody>
          <a:bodyPr lIns="0" tIns="0" rIns="0" bIns="0"/>
          <a:lstStyle>
            <a:lvl1pPr algn="l">
              <a:defRPr sz="1501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60" y="5286221"/>
            <a:ext cx="3937575" cy="1214593"/>
          </a:xfrm>
        </p:spPr>
        <p:txBody>
          <a:bodyPr lIns="0" tIns="0" rIns="0" bIns="0"/>
          <a:lstStyle>
            <a:lvl1pPr algn="l">
              <a:defRPr sz="1501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594"/>
            <a:ext cx="8512556" cy="863638"/>
          </a:xfrm>
        </p:spPr>
        <p:txBody>
          <a:bodyPr lIns="0" rIns="0"/>
          <a:lstStyle>
            <a:lvl1pPr>
              <a:defRPr sz="1501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460094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image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56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56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360010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501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0" y="5253238"/>
            <a:ext cx="2424114" cy="1228725"/>
          </a:xfrm>
        </p:spPr>
        <p:txBody>
          <a:bodyPr lIns="0" tIns="0" rIns="0" bIns="0"/>
          <a:lstStyle>
            <a:lvl1pPr algn="l">
              <a:defRPr sz="1501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19" y="5265438"/>
            <a:ext cx="2419018" cy="1228725"/>
          </a:xfrm>
        </p:spPr>
        <p:txBody>
          <a:bodyPr lIns="0" tIns="0" rIns="0" bIns="0"/>
          <a:lstStyle>
            <a:lvl1pPr algn="l">
              <a:defRPr sz="1501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501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917072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image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7" y="5223645"/>
            <a:ext cx="1870302" cy="1017600"/>
          </a:xfrm>
        </p:spPr>
        <p:txBody>
          <a:bodyPr lIns="0" tIns="0" rIns="0" bIns="0">
            <a:noAutofit/>
          </a:bodyPr>
          <a:lstStyle>
            <a:lvl1pPr algn="l">
              <a:defRPr sz="1501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501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501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501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7" y="1371594"/>
            <a:ext cx="8512558" cy="863638"/>
          </a:xfrm>
        </p:spPr>
        <p:txBody>
          <a:bodyPr lIns="0" rIns="0"/>
          <a:lstStyle>
            <a:lvl1pPr>
              <a:defRPr sz="1501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666877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fac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-8"/>
            <a:ext cx="9144000" cy="13771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21679" y="1377155"/>
            <a:ext cx="8512558" cy="754380"/>
          </a:xfrm>
        </p:spPr>
        <p:txBody>
          <a:bodyPr lIns="0" rIns="0"/>
          <a:lstStyle>
            <a:lvl1pPr algn="l">
              <a:defRPr sz="1501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1679" y="2131535"/>
            <a:ext cx="3928645" cy="4369275"/>
          </a:xfrm>
        </p:spPr>
        <p:txBody>
          <a:bodyPr lIns="0" tIns="0" rIns="0"/>
          <a:lstStyle>
            <a:lvl1pPr>
              <a:defRPr sz="1501"/>
            </a:lvl1pPr>
            <a:lvl2pPr>
              <a:defRPr sz="1501"/>
            </a:lvl2pPr>
            <a:lvl3pPr>
              <a:defRPr sz="1501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-2745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96656" y="2131219"/>
            <a:ext cx="3937579" cy="4369593"/>
          </a:xfrm>
        </p:spPr>
        <p:txBody>
          <a:bodyPr lIns="0" tIns="0" rIns="0"/>
          <a:lstStyle>
            <a:lvl1pPr>
              <a:defRPr sz="1501"/>
            </a:lvl1pPr>
            <a:lvl2pPr>
              <a:defRPr sz="1501"/>
            </a:lvl2pPr>
            <a:lvl3pPr>
              <a:defRPr sz="1501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3747174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" y="4800600"/>
            <a:ext cx="9143996" cy="2057400"/>
          </a:xfrm>
        </p:spPr>
        <p:txBody>
          <a:bodyPr anchor="ctr" anchorCtr="0"/>
          <a:lstStyle>
            <a:lvl1pPr marL="1219868" indent="-1219868" algn="l">
              <a:defRPr sz="2251" b="1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" y="4000500"/>
            <a:ext cx="9144000" cy="1143000"/>
          </a:xfrm>
          <a:prstGeom prst="rect">
            <a:avLst/>
          </a:prstGeom>
          <a:solidFill>
            <a:srgbClr val="4D4F58"/>
          </a:solidFill>
        </p:spPr>
        <p:txBody>
          <a:bodyPr lIns="182880" tIns="21748" rIns="182880" bIns="21748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627" b="1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Example Deck</a:t>
            </a:r>
          </a:p>
        </p:txBody>
      </p:sp>
    </p:spTree>
    <p:extLst>
      <p:ext uri="{BB962C8B-B14F-4D97-AF65-F5344CB8AC3E}">
        <p14:creationId xmlns:p14="http://schemas.microsoft.com/office/powerpoint/2010/main" val="3052482516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cher Title Slide w/Two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5.staticflickr.com/4102/4894884461_5c7a535449_z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7" b="22194"/>
          <a:stretch/>
        </p:blipFill>
        <p:spPr bwMode="auto">
          <a:xfrm>
            <a:off x="0" y="1"/>
            <a:ext cx="6141909" cy="40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" y="5157225"/>
            <a:ext cx="9144002" cy="1700800"/>
          </a:xfrm>
        </p:spPr>
        <p:txBody>
          <a:bodyPr anchor="ctr" anchorCtr="0"/>
          <a:lstStyle>
            <a:lvl1pPr marL="1219868" marR="0" indent="-1219868" algn="l" defTabSz="1715597" rtl="0" eaLnBrk="1" fontAlgn="base" latinLnBrk="0" hangingPunct="1">
              <a:lnSpc>
                <a:spcPct val="113000"/>
              </a:lnSpc>
              <a:spcBef>
                <a:spcPts val="1876"/>
              </a:spcBef>
              <a:spcAft>
                <a:spcPts val="0"/>
              </a:spcAft>
              <a:buClr>
                <a:srgbClr val="2877C4"/>
              </a:buClr>
              <a:buSzTx/>
              <a:buFont typeface="Arial Unicode MS" pitchFamily="34" charset="-128"/>
              <a:buNone/>
              <a:tabLst/>
              <a:defRPr sz="2251" b="1"/>
            </a:lvl1pPr>
          </a:lstStyle>
          <a:p>
            <a:pPr marL="1219868" marR="0" lvl="0" indent="-1219868" algn="l" defTabSz="1715597" rtl="0" eaLnBrk="1" fontAlgn="base" latinLnBrk="0" hangingPunct="1">
              <a:lnSpc>
                <a:spcPct val="113000"/>
              </a:lnSpc>
              <a:spcBef>
                <a:spcPts val="1876"/>
              </a:spcBef>
              <a:spcAft>
                <a:spcPts val="0"/>
              </a:spcAft>
              <a:buClr>
                <a:srgbClr val="2877C4"/>
              </a:buClr>
              <a:buSzTx/>
              <a:buFont typeface="Arial Unicode MS" pitchFamily="34" charset="-128"/>
              <a:buNone/>
              <a:tabLst/>
              <a:defRPr/>
            </a:pP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" y="4000500"/>
            <a:ext cx="9144000" cy="1143000"/>
          </a:xfrm>
          <a:prstGeom prst="rect">
            <a:avLst/>
          </a:prstGeom>
          <a:solidFill>
            <a:srgbClr val="4D4F58"/>
          </a:solidFill>
        </p:spPr>
        <p:txBody>
          <a:bodyPr lIns="164592" tIns="21745" rIns="164592" bIns="21745" anchor="ctr" anchorCtr="0"/>
          <a:lstStyle>
            <a:lvl1pPr algn="l">
              <a:lnSpc>
                <a:spcPct val="100000"/>
              </a:lnSpc>
              <a:spcBef>
                <a:spcPts val="0"/>
              </a:spcBef>
              <a:defRPr sz="2251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Title (Go to Insert &gt; Header and Footer...)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227776" y="-312242"/>
            <a:ext cx="2786748" cy="202043"/>
          </a:xfrm>
          <a:prstGeom prst="rect">
            <a:avLst/>
          </a:prstGeom>
        </p:spPr>
        <p:txBody>
          <a:bodyPr wrap="square" tIns="0" bIns="0" anchor="ctr" anchorCtr="0">
            <a:spAutoFit/>
          </a:bodyPr>
          <a:lstStyle/>
          <a:p>
            <a:pPr algn="ctr">
              <a:defRPr/>
            </a:pPr>
            <a:r>
              <a:rPr lang="en-US" sz="1313" dirty="0">
                <a:solidFill>
                  <a:srgbClr val="000000"/>
                </a:solidFill>
                <a:cs typeface="+mn-cs"/>
              </a:rPr>
              <a:t>space for on-screen teacher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141908" y="0"/>
            <a:ext cx="3002330" cy="4000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514685" tIns="85781" rIns="514685" bIns="857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 typeface="Wingdings" pitchFamily="2" charset="2"/>
              <a:buNone/>
              <a:tabLst/>
            </a:pPr>
            <a:endParaRPr kumimoji="0" lang="en-US" sz="6004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35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" y="931865"/>
            <a:ext cx="4571997" cy="5339105"/>
          </a:xfrm>
        </p:spPr>
        <p:txBody>
          <a:bodyPr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69023" y="931869"/>
            <a:ext cx="4574984" cy="5338763"/>
          </a:xfrm>
        </p:spPr>
        <p:txBody>
          <a:bodyPr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225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21636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" y="931863"/>
            <a:ext cx="9144000" cy="5262295"/>
          </a:xfrm>
        </p:spPr>
        <p:txBody>
          <a:bodyPr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05310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1431931"/>
            <a:ext cx="2424114" cy="2957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449240" y="1431931"/>
            <a:ext cx="2424114" cy="2957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343047" y="1431949"/>
            <a:ext cx="2424114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2" y="4811713"/>
            <a:ext cx="2424114" cy="1228725"/>
          </a:xfrm>
        </p:spPr>
        <p:txBody>
          <a:bodyPr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59950" y="4811713"/>
            <a:ext cx="2424114" cy="1228725"/>
          </a:xfrm>
        </p:spPr>
        <p:txBody>
          <a:bodyPr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50015" y="4823913"/>
            <a:ext cx="2424114" cy="1228725"/>
          </a:xfrm>
        </p:spPr>
        <p:txBody>
          <a:bodyPr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3195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116D0F-68A7-49F5-9FC1-01D77E05EEAD}" type="datetime1">
              <a:rPr lang="en-US" smtClean="0">
                <a:solidFill>
                  <a:prstClr val="white"/>
                </a:solidFill>
              </a:rPr>
              <a:t>10/23/2024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Cell Respiration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rgbClr val="80B606"/>
                </a:solidFill>
                <a:latin typeface="Wingdings" pitchFamily="2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738017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806843" y="1431931"/>
            <a:ext cx="2424114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845082" y="1431949"/>
            <a:ext cx="2424114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806843" y="4811713"/>
            <a:ext cx="2424114" cy="1228725"/>
          </a:xfrm>
        </p:spPr>
        <p:txBody>
          <a:bodyPr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1991" y="4811713"/>
            <a:ext cx="2424114" cy="1228725"/>
          </a:xfrm>
        </p:spPr>
        <p:txBody>
          <a:bodyPr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0695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less Title Slide -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" y="4800600"/>
            <a:ext cx="9144000" cy="1219200"/>
          </a:xfrm>
        </p:spPr>
        <p:txBody>
          <a:bodyPr/>
          <a:lstStyle>
            <a:lvl1pPr marL="1219868" indent="-1219868" algn="r">
              <a:defRPr sz="2439"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" y="3659430"/>
            <a:ext cx="9144000" cy="1143000"/>
          </a:xfrm>
          <a:prstGeom prst="rect">
            <a:avLst/>
          </a:prstGeom>
          <a:solidFill>
            <a:srgbClr val="4D4F58"/>
          </a:solidFill>
        </p:spPr>
        <p:txBody>
          <a:bodyPr lIns="130489" tIns="21748" rIns="130489" bIns="21748" anchor="ctr" anchorCtr="0"/>
          <a:lstStyle>
            <a:lvl1pPr algn="r">
              <a:lnSpc>
                <a:spcPct val="100000"/>
              </a:lnSpc>
              <a:spcBef>
                <a:spcPts val="0"/>
              </a:spcBef>
              <a:defRPr sz="3190" b="1">
                <a:solidFill>
                  <a:schemeClr val="bg1"/>
                </a:solidFill>
              </a:defRPr>
            </a:lvl1pPr>
          </a:lstStyle>
          <a:p>
            <a:r>
              <a:rPr lang="en-US"/>
              <a:t>Lesson Title (Go to Insert &gt; Header and Footer...)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43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less 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" y="4800600"/>
            <a:ext cx="9144000" cy="1219200"/>
          </a:xfrm>
        </p:spPr>
        <p:txBody>
          <a:bodyPr/>
          <a:lstStyle>
            <a:lvl1pPr marL="1219868" indent="-1219868" algn="r">
              <a:defRPr sz="2439"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" y="3657600"/>
            <a:ext cx="9144000" cy="1143000"/>
          </a:xfrm>
          <a:prstGeom prst="rect">
            <a:avLst/>
          </a:prstGeom>
          <a:solidFill>
            <a:srgbClr val="4D4F58"/>
          </a:solidFill>
        </p:spPr>
        <p:txBody>
          <a:bodyPr lIns="130489" tIns="21748" rIns="130489" bIns="21748" anchor="ctr" anchorCtr="0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27" b="1">
                <a:solidFill>
                  <a:srgbClr val="FFFFFF"/>
                </a:solidFill>
              </a:defRPr>
            </a:lvl1pPr>
          </a:lstStyle>
          <a:p>
            <a:r>
              <a:rPr lang="en-US"/>
              <a:t>Lesson Title (Go to Insert &gt; Header and Footer...)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81394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For Development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48200" cy="457200"/>
          </a:xfrm>
        </p:spPr>
        <p:txBody>
          <a:bodyPr lIns="130489" rIns="130489" anchor="t" anchorCtr="0">
            <a:noAutofit/>
          </a:bodyPr>
          <a:lstStyle>
            <a:lvl1pPr algn="l">
              <a:defRPr sz="1313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" y="457200"/>
            <a:ext cx="9144000" cy="6324600"/>
          </a:xfrm>
        </p:spPr>
        <p:txBody>
          <a:bodyPr lIns="130489" rIns="130489">
            <a:normAutofit/>
          </a:bodyPr>
          <a:lstStyle>
            <a:lvl1pPr>
              <a:defRPr sz="1313"/>
            </a:lvl1pPr>
            <a:lvl2pPr>
              <a:defRPr sz="1313"/>
            </a:lvl2pPr>
            <a:lvl3pPr>
              <a:defRPr sz="1313"/>
            </a:lvl3pPr>
            <a:lvl4pPr>
              <a:defRPr sz="1313"/>
            </a:lvl4pPr>
            <a:lvl5pPr>
              <a:defRPr sz="131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6" y="0"/>
            <a:ext cx="4419599" cy="457200"/>
          </a:xfrm>
          <a:prstGeom prst="rect">
            <a:avLst/>
          </a:prstGeom>
        </p:spPr>
        <p:txBody>
          <a:bodyPr lIns="130489" tIns="21748" rIns="130489" bIns="21748"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313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Lesson Title (Go to Insert &gt; Header and Footer...)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6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" y="1371601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16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" y="1377153"/>
            <a:ext cx="4250323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19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" y="1377153"/>
            <a:ext cx="4250319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06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231"/>
            <a:ext cx="3928643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658" y="2235231"/>
            <a:ext cx="3937579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297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29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21"/>
            <a:ext cx="3928643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60" y="5286221"/>
            <a:ext cx="3937575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594"/>
            <a:ext cx="8512556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2118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56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56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0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0" y="5253238"/>
            <a:ext cx="2424114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19" y="5265438"/>
            <a:ext cx="2419018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49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8656F6-5D26-462B-BCD7-9314580474E2}" type="datetime1">
              <a:rPr lang="en-US" smtClean="0">
                <a:solidFill>
                  <a:srgbClr val="FFFFFF"/>
                </a:solidFill>
              </a:rPr>
              <a:t>10/23/2024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FAB94-0837-46A4-B30C-B5DFE0C979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92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594"/>
            <a:ext cx="8512560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4647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4021-D007-436B-B10F-9A03424C352E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10/23/2024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Cell Respiration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rgbClr val="80B606"/>
                </a:solidFill>
                <a:latin typeface="Wingdings" pitchFamily="2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7345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FB23C-06BC-4EDD-8532-6FB21ABFAC98}" type="datetime1">
              <a:rPr lang="en-US" smtClean="0">
                <a:solidFill>
                  <a:srgbClr val="FFFFFF"/>
                </a:solidFill>
              </a:rPr>
              <a:t>10/23/2024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218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116D0F-68A7-49F5-9FC1-01D77E05EEAD}" type="datetime1">
              <a:rPr lang="en-US" smtClean="0">
                <a:solidFill>
                  <a:prstClr val="white"/>
                </a:solidFill>
              </a:rPr>
              <a:t>10/23/2024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Cell Respiration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rgbClr val="80B606"/>
                </a:solidFill>
                <a:latin typeface="Wingdings" pitchFamily="2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73252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8656F6-5D26-462B-BCD7-9314580474E2}" type="datetime1">
              <a:rPr lang="en-US" smtClean="0">
                <a:solidFill>
                  <a:srgbClr val="FFFFFF"/>
                </a:solidFill>
              </a:rPr>
              <a:t>10/23/2024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FAB94-0837-46A4-B30C-B5DFE0C979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04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A56CF-AE3E-4056-A192-F9D648C417BF}" type="datetime1">
              <a:rPr lang="en-US" smtClean="0">
                <a:solidFill>
                  <a:srgbClr val="FFFFFF"/>
                </a:solidFill>
              </a:rPr>
              <a:t>10/23/2024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3C1C6-CC4F-4C4F-A189-111F8D99564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69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801BA65-E559-4E05-97BC-08096D9FC6D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10/23/2024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Cell Respiration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B0EDCF8-8D5C-E345-B326-4AA6C1C1DC9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272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C34F65A-4F3A-4710-963B-DAC08A049138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10/23/2024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Cell Respiration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B0EDCF8-8D5C-E345-B326-4AA6C1C1DC9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31041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C95670C4-526D-440B-8C6C-9754F46F6CA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10/23/2024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Cell Respiration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B0EDCF8-8D5C-E345-B326-4AA6C1C1DC9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9304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E0AB03-C666-4F09-8ECE-9A3E5B4B91C8}" type="datetime1">
              <a:rPr lang="en-US" smtClean="0">
                <a:solidFill>
                  <a:srgbClr val="FFFFFF"/>
                </a:solidFill>
              </a:rPr>
              <a:t>10/23/2024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609CE-81EC-4B17-9645-98CD21ABF8D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0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A56CF-AE3E-4056-A192-F9D648C417BF}" type="datetime1">
              <a:rPr lang="en-US" smtClean="0">
                <a:solidFill>
                  <a:srgbClr val="FFFFFF"/>
                </a:solidFill>
              </a:rPr>
              <a:t>10/23/2024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3C1C6-CC4F-4C4F-A189-111F8D99564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55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CA577-EBBE-4B12-9BA7-81560B65C746}" type="datetime1">
              <a:rPr lang="en-US" smtClean="0">
                <a:solidFill>
                  <a:srgbClr val="FFFFFF"/>
                </a:solidFill>
              </a:rPr>
              <a:t>10/23/2024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AFDD6-DE89-482A-A6EE-18E21AECC3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16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8E5F21-DA81-4F5C-A883-C889ACF8694D}" type="datetime1">
              <a:rPr lang="en-US" smtClean="0">
                <a:solidFill>
                  <a:srgbClr val="FFFFFF"/>
                </a:solidFill>
              </a:rPr>
              <a:t>10/23/2024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756EF-C00E-47AD-AC53-F363637F17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077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D35970-F21C-4F13-A6E9-5776D6E588F8}" type="datetime1">
              <a:rPr lang="en-US" smtClean="0">
                <a:solidFill>
                  <a:srgbClr val="FFFFFF"/>
                </a:solidFill>
              </a:rPr>
              <a:t>10/23/2024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0FB58-9175-439F-9367-0991048FBAA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127197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fld id="{D78B06B9-1A9F-4837-B2B1-EBAABB85915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10/23/2024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Cell Respiration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B0EDCF8-8D5C-E345-B326-4AA6C1C1DC9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23589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5285CB-55B7-4E27-9DFF-4800DE86288F}" type="datetime1">
              <a:rPr lang="en-US" smtClean="0">
                <a:solidFill>
                  <a:srgbClr val="FFFFFF"/>
                </a:solidFill>
              </a:rPr>
              <a:t>10/23/2024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213F1-1428-4F96-A7BD-F29B29D5A66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120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A47A57-ECCB-4BB8-8639-C593730DA87F}" type="datetime1">
              <a:rPr lang="en-US" smtClean="0">
                <a:solidFill>
                  <a:srgbClr val="FFFFFF"/>
                </a:solidFill>
              </a:rPr>
              <a:t>10/23/2024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AA485-3CBE-4D35-BDB5-5AB1CA8C983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277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46D88F-B80A-4512-AEB9-EAB58A84F4B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10/23/2024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Cell Respiration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B0EDCF8-8D5C-E345-B326-4AA6C1C1DC9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41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A4F10-5F37-42AF-A091-DA4F9B5492FC}" type="datetime1">
              <a:rPr lang="en-US" smtClean="0">
                <a:solidFill>
                  <a:srgbClr val="FFFFFF"/>
                </a:solidFill>
              </a:rPr>
              <a:t>10/23/2024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11D6F-267C-4A49-BEA3-3B4ADAE02B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255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" y="1371601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671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" y="1377153"/>
            <a:ext cx="4250323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9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801BA65-E559-4E05-97BC-08096D9FC6D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10/23/2024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Cell Respiration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B0EDCF8-8D5C-E345-B326-4AA6C1C1DC9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8004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" y="1377153"/>
            <a:ext cx="4250319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50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231"/>
            <a:ext cx="3928643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658" y="2235231"/>
            <a:ext cx="3937579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7693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29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21"/>
            <a:ext cx="3928643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60" y="5286221"/>
            <a:ext cx="3937575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594"/>
            <a:ext cx="8512556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61609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56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56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0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0" y="5253238"/>
            <a:ext cx="2424114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19" y="5265438"/>
            <a:ext cx="2419018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4573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594"/>
            <a:ext cx="8512560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34273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164592" rIns="164592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" y="1377155"/>
            <a:ext cx="4250323" cy="5480845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87800888"/>
      </p:ext>
    </p:extLst>
  </p:cSld>
  <p:clrMapOvr>
    <a:masterClrMapping/>
  </p:clrMapOvr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" y="1371601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54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" y="1377153"/>
            <a:ext cx="4250323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111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" y="1377153"/>
            <a:ext cx="4250319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439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231"/>
            <a:ext cx="3928643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658" y="2235231"/>
            <a:ext cx="3937579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174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C34F65A-4F3A-4710-963B-DAC08A049138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10/23/2024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Cell Respiration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B0EDCF8-8D5C-E345-B326-4AA6C1C1DC9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42151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29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21"/>
            <a:ext cx="3928643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60" y="5286221"/>
            <a:ext cx="3937575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594"/>
            <a:ext cx="8512556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395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56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56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0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0" y="5253238"/>
            <a:ext cx="2424114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19" y="5265438"/>
            <a:ext cx="2419018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8383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594"/>
            <a:ext cx="8512560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6093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164592" rIns="164592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" y="1377155"/>
            <a:ext cx="4250323" cy="5480845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983716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2386-D158-45A3-918F-EA03D4FE2C3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10/23/2024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68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6A6F-D2CD-48C4-BDBE-5EF4E8F7A8A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10/23/2024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125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4BB8-E98F-4368-BBD7-E447CB6270B6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10/23/2024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10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BC32-39D7-40E0-A7B6-205F362FA24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10/23/2024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017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E3D-3D9F-4B68-8226-B04A29E7C88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10/23/2024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116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8C74-C9EE-45F6-9EF8-B437678661A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10/23/2024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C95670C4-526D-440B-8C6C-9754F46F6CA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10/23/2024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Cell Respiration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B0EDCF8-8D5C-E345-B326-4AA6C1C1DC9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92395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56CA-8867-443A-8F36-883914EBF6A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10/23/2024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940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9088-6B88-4044-9543-1A8021769B0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10/23/2024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516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21B-4287-4917-AABF-FC76E41D87C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10/23/2024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485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3E5B-AE64-4BB1-9965-3C8CF906675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10/23/2024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960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F10E-A005-41CA-A3FA-CEE07BFD8E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10/23/2024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36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76" rIns="4347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31" indent="-99131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" y="1371603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16" tIns="91398" rIns="164516" bIns="91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51858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76" rIns="4347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31" indent="-99131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164516" rIns="164516" bIns="91398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5" y="1377155"/>
            <a:ext cx="4250323" cy="5480845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08251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D364D-6B08-42EE-BD5B-F6B1ED142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351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437B-A3A2-437F-B69C-81FD9FE6E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000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3FFFD-95B7-485C-BAFF-960696886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4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E0AB03-C666-4F09-8ECE-9A3E5B4B91C8}" type="datetime1">
              <a:rPr lang="en-US" smtClean="0">
                <a:solidFill>
                  <a:srgbClr val="FFFFFF"/>
                </a:solidFill>
              </a:rPr>
              <a:t>10/23/2024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609CE-81EC-4B17-9645-98CD21ABF8D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134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386A8-C556-411C-ABA1-226F15C3D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740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EB47C-7426-4037-A9B5-1C7A2C5E1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395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AB7AB-CE9C-4752-A9F3-73681875A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3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173DD-10AB-48EA-93D3-221EE59EE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684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75CFD-D0E9-46EA-BAF2-1069FD602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32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55FCF-FFE6-4D14-B6D4-8583239F7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847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45653-47F9-4AE8-AF12-BC9F6B5B9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692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AF9B-AC57-4D81-A005-753953E4B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353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BF417-75A4-406A-A6C2-F660DBB7B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494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D4192-BFF3-49B5-AB94-2AC6E63E8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5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400E975-4344-4C11-B34C-55C7CE4B321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10/23/2024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Cell Respiration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6B0EDCF8-8D5C-E345-B326-4AA6C1C1DC9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8049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" y="-1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55448" tIns="64008" rIns="155448" bIns="6400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377155"/>
            <a:ext cx="9144000" cy="54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97747" y="-702345"/>
            <a:ext cx="495842" cy="78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3" dirty="0">
                <a:solidFill>
                  <a:schemeClr val="accent4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5445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sldNum="0" hdr="0" dt="0"/>
  <p:txStyles>
    <p:titleStyle>
      <a:lvl1pPr marL="1021615" indent="-1021615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627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5pPr>
      <a:lvl6pPr marL="40803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6pPr>
      <a:lvl7pPr marL="81607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7pPr>
      <a:lvl8pPr marL="122411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8pPr>
      <a:lvl9pPr marL="163215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844"/>
        </a:spcBef>
        <a:spcAft>
          <a:spcPts val="0"/>
        </a:spcAft>
        <a:buClr>
          <a:srgbClr val="2877C4"/>
        </a:buClr>
        <a:buFont typeface="Arial Unicode MS" pitchFamily="34" charset="-128"/>
        <a:defRPr sz="1501">
          <a:solidFill>
            <a:srgbClr val="000000"/>
          </a:solidFill>
          <a:latin typeface="+mn-lt"/>
          <a:ea typeface="+mn-ea"/>
          <a:cs typeface="+mn-cs"/>
        </a:defRPr>
      </a:lvl1pPr>
      <a:lvl2pPr marL="211472" indent="-211472" algn="l" rtl="0" eaLnBrk="1" fontAlgn="base" hangingPunct="1">
        <a:lnSpc>
          <a:spcPct val="113000"/>
        </a:lnSpc>
        <a:spcBef>
          <a:spcPts val="844"/>
        </a:spcBef>
        <a:spcAft>
          <a:spcPts val="0"/>
        </a:spcAft>
        <a:buClr>
          <a:schemeClr val="accent1"/>
        </a:buClr>
        <a:buFont typeface="Wingdings" charset="2"/>
        <a:buChar char="§"/>
        <a:defRPr sz="1501">
          <a:solidFill>
            <a:srgbClr val="000000"/>
          </a:solidFill>
          <a:latin typeface="+mn-lt"/>
        </a:defRPr>
      </a:lvl2pPr>
      <a:lvl3pPr marL="327631" indent="-327631" algn="l" rtl="0" eaLnBrk="1" fontAlgn="base" hangingPunct="1">
        <a:lnSpc>
          <a:spcPct val="113000"/>
        </a:lnSpc>
        <a:spcBef>
          <a:spcPts val="844"/>
        </a:spcBef>
        <a:spcAft>
          <a:spcPts val="0"/>
        </a:spcAft>
        <a:buClr>
          <a:schemeClr val="accent1"/>
        </a:buClr>
        <a:buFont typeface="Wingdings" charset="2"/>
        <a:buNone/>
        <a:defRPr sz="1501">
          <a:solidFill>
            <a:srgbClr val="000000"/>
          </a:solidFill>
          <a:latin typeface="+mn-lt"/>
        </a:defRPr>
      </a:lvl3pPr>
      <a:lvl4pPr marL="1333213" indent="-20968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439">
          <a:solidFill>
            <a:srgbClr val="000000"/>
          </a:solidFill>
          <a:latin typeface="+mn-lt"/>
        </a:defRPr>
      </a:lvl4pPr>
      <a:lvl5pPr marL="183476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5pPr>
      <a:lvl6pPr marL="224280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6pPr>
      <a:lvl7pPr marL="265083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7pPr>
      <a:lvl8pPr marL="305887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8pPr>
      <a:lvl9pPr marL="3466916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0803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1607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2411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63215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040197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448236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285627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26431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55448" tIns="64008" rIns="155448" bIns="6400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" y="1377271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703120" y="0"/>
            <a:ext cx="1441118" cy="1377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 typeface="Wingdings" pitchFamily="2" charset="2"/>
              <a:buNone/>
              <a:tabLst/>
            </a:pPr>
            <a:endParaRPr kumimoji="0" lang="en-US" sz="150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18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hf sldNum="0" hdr="0" dt="0"/>
  <p:txStyles>
    <p:titleStyle>
      <a:lvl1pPr marL="1021615" indent="-1021615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627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5pPr>
      <a:lvl6pPr marL="40803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6pPr>
      <a:lvl7pPr marL="81607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7pPr>
      <a:lvl8pPr marL="122411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8pPr>
      <a:lvl9pPr marL="163215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1876"/>
        </a:spcBef>
        <a:spcAft>
          <a:spcPts val="0"/>
        </a:spcAft>
        <a:buClr>
          <a:srgbClr val="2877C4"/>
        </a:buClr>
        <a:buFont typeface="Arial Unicode MS" pitchFamily="34" charset="-128"/>
        <a:defRPr sz="2064">
          <a:solidFill>
            <a:srgbClr val="000000"/>
          </a:solidFill>
          <a:latin typeface="+mn-lt"/>
          <a:ea typeface="+mn-ea"/>
          <a:cs typeface="+mn-cs"/>
        </a:defRPr>
      </a:lvl1pPr>
      <a:lvl2pPr marL="205436" indent="-204020" algn="l" rtl="0" eaLnBrk="1" fontAlgn="base" hangingPunct="1">
        <a:lnSpc>
          <a:spcPct val="113000"/>
        </a:lnSpc>
        <a:spcBef>
          <a:spcPts val="938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064">
          <a:solidFill>
            <a:srgbClr val="000000"/>
          </a:solidFill>
          <a:latin typeface="+mn-lt"/>
        </a:defRPr>
      </a:lvl2pPr>
      <a:lvl3pPr marL="612058" indent="-202601" algn="l" rtl="0" eaLnBrk="1" fontAlgn="base" hangingPunct="1">
        <a:lnSpc>
          <a:spcPct val="113000"/>
        </a:lnSpc>
        <a:spcBef>
          <a:spcPts val="563"/>
        </a:spcBef>
        <a:spcAft>
          <a:spcPts val="0"/>
        </a:spcAft>
        <a:buClr>
          <a:schemeClr val="accent3"/>
        </a:buClr>
        <a:buChar char="•"/>
        <a:defRPr sz="2064">
          <a:solidFill>
            <a:srgbClr val="000000"/>
          </a:solidFill>
          <a:latin typeface="+mn-lt"/>
        </a:defRPr>
      </a:lvl3pPr>
      <a:lvl4pPr marL="1333213" indent="-20968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439">
          <a:solidFill>
            <a:srgbClr val="000000"/>
          </a:solidFill>
          <a:latin typeface="+mn-lt"/>
        </a:defRPr>
      </a:lvl4pPr>
      <a:lvl5pPr marL="183476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5pPr>
      <a:lvl6pPr marL="224280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6pPr>
      <a:lvl7pPr marL="265083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7pPr>
      <a:lvl8pPr marL="305887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8pPr>
      <a:lvl9pPr marL="3466916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0803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1607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2411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63215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040197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448236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285627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26431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400E975-4344-4C11-B34C-55C7CE4B321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10/23/2024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Cell Respiration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6B0EDCF8-8D5C-E345-B326-4AA6C1C1DC9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0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55448" tIns="64008" rIns="155448" bIns="6400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" y="1377271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703120" y="0"/>
            <a:ext cx="1441118" cy="1377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 typeface="Wingdings" pitchFamily="2" charset="2"/>
              <a:buNone/>
              <a:tabLst/>
            </a:pPr>
            <a:endParaRPr kumimoji="0" lang="en-US" sz="150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4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p:hf sldNum="0" hdr="0" dt="0"/>
  <p:txStyles>
    <p:titleStyle>
      <a:lvl1pPr marL="1021615" indent="-1021615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627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5pPr>
      <a:lvl6pPr marL="40803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6pPr>
      <a:lvl7pPr marL="81607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7pPr>
      <a:lvl8pPr marL="122411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8pPr>
      <a:lvl9pPr marL="163215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1876"/>
        </a:spcBef>
        <a:spcAft>
          <a:spcPts val="0"/>
        </a:spcAft>
        <a:buClr>
          <a:srgbClr val="2877C4"/>
        </a:buClr>
        <a:buFont typeface="Arial Unicode MS" pitchFamily="34" charset="-128"/>
        <a:defRPr sz="2064">
          <a:solidFill>
            <a:srgbClr val="000000"/>
          </a:solidFill>
          <a:latin typeface="+mn-lt"/>
          <a:ea typeface="+mn-ea"/>
          <a:cs typeface="+mn-cs"/>
        </a:defRPr>
      </a:lvl1pPr>
      <a:lvl2pPr marL="205436" indent="-204020" algn="l" rtl="0" eaLnBrk="1" fontAlgn="base" hangingPunct="1">
        <a:lnSpc>
          <a:spcPct val="113000"/>
        </a:lnSpc>
        <a:spcBef>
          <a:spcPts val="938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064">
          <a:solidFill>
            <a:srgbClr val="000000"/>
          </a:solidFill>
          <a:latin typeface="+mn-lt"/>
        </a:defRPr>
      </a:lvl2pPr>
      <a:lvl3pPr marL="612058" indent="-202601" algn="l" rtl="0" eaLnBrk="1" fontAlgn="base" hangingPunct="1">
        <a:lnSpc>
          <a:spcPct val="113000"/>
        </a:lnSpc>
        <a:spcBef>
          <a:spcPts val="563"/>
        </a:spcBef>
        <a:spcAft>
          <a:spcPts val="0"/>
        </a:spcAft>
        <a:buClr>
          <a:schemeClr val="accent3"/>
        </a:buClr>
        <a:buChar char="•"/>
        <a:defRPr sz="2064">
          <a:solidFill>
            <a:srgbClr val="000000"/>
          </a:solidFill>
          <a:latin typeface="+mn-lt"/>
        </a:defRPr>
      </a:lvl3pPr>
      <a:lvl4pPr marL="1333213" indent="-20968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439">
          <a:solidFill>
            <a:srgbClr val="000000"/>
          </a:solidFill>
          <a:latin typeface="+mn-lt"/>
        </a:defRPr>
      </a:lvl4pPr>
      <a:lvl5pPr marL="183476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5pPr>
      <a:lvl6pPr marL="224280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6pPr>
      <a:lvl7pPr marL="265083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7pPr>
      <a:lvl8pPr marL="305887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8pPr>
      <a:lvl9pPr marL="3466916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0803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1607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2411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63215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040197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448236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285627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26431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55448" tIns="64008" rIns="155448" bIns="6400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" y="1377271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703120" y="0"/>
            <a:ext cx="1441118" cy="1377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 typeface="Wingdings" pitchFamily="2" charset="2"/>
              <a:buNone/>
              <a:tabLst/>
            </a:pPr>
            <a:endParaRPr kumimoji="0" lang="en-US" sz="150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7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hf hdr="0" dt="0"/>
  <p:txStyles>
    <p:titleStyle>
      <a:lvl1pPr marL="1021615" indent="-1021615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627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5pPr>
      <a:lvl6pPr marL="40803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6pPr>
      <a:lvl7pPr marL="81607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7pPr>
      <a:lvl8pPr marL="122411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8pPr>
      <a:lvl9pPr marL="163215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1876"/>
        </a:spcBef>
        <a:spcAft>
          <a:spcPts val="0"/>
        </a:spcAft>
        <a:buClr>
          <a:srgbClr val="2877C4"/>
        </a:buClr>
        <a:buFont typeface="Arial Unicode MS" pitchFamily="34" charset="-128"/>
        <a:defRPr sz="2064">
          <a:solidFill>
            <a:srgbClr val="000000"/>
          </a:solidFill>
          <a:latin typeface="+mn-lt"/>
          <a:ea typeface="+mn-ea"/>
          <a:cs typeface="+mn-cs"/>
        </a:defRPr>
      </a:lvl1pPr>
      <a:lvl2pPr marL="205436" indent="-204020" algn="l" rtl="0" eaLnBrk="1" fontAlgn="base" hangingPunct="1">
        <a:lnSpc>
          <a:spcPct val="113000"/>
        </a:lnSpc>
        <a:spcBef>
          <a:spcPts val="938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064">
          <a:solidFill>
            <a:srgbClr val="000000"/>
          </a:solidFill>
          <a:latin typeface="+mn-lt"/>
        </a:defRPr>
      </a:lvl2pPr>
      <a:lvl3pPr marL="612058" indent="-202601" algn="l" rtl="0" eaLnBrk="1" fontAlgn="base" hangingPunct="1">
        <a:lnSpc>
          <a:spcPct val="113000"/>
        </a:lnSpc>
        <a:spcBef>
          <a:spcPts val="563"/>
        </a:spcBef>
        <a:spcAft>
          <a:spcPts val="0"/>
        </a:spcAft>
        <a:buClr>
          <a:schemeClr val="accent3"/>
        </a:buClr>
        <a:buChar char="•"/>
        <a:defRPr sz="2064">
          <a:solidFill>
            <a:srgbClr val="000000"/>
          </a:solidFill>
          <a:latin typeface="+mn-lt"/>
        </a:defRPr>
      </a:lvl3pPr>
      <a:lvl4pPr marL="1333213" indent="-20968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439">
          <a:solidFill>
            <a:srgbClr val="000000"/>
          </a:solidFill>
          <a:latin typeface="+mn-lt"/>
        </a:defRPr>
      </a:lvl4pPr>
      <a:lvl5pPr marL="183476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5pPr>
      <a:lvl6pPr marL="224280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6pPr>
      <a:lvl7pPr marL="265083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7pPr>
      <a:lvl8pPr marL="305887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8pPr>
      <a:lvl9pPr marL="3466916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0803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1607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2411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63215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040197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448236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285627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26431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A3FBF9-1617-41CE-A95C-0A6BC7D243C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10/23/2024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20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F88EEBF-2540-4040-ABDF-23ACA1A87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9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1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Relationship Id="rId9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8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microsoft.com/office/2007/relationships/hdphoto" Target="../media/hdphoto3.wdp"/><Relationship Id="rId5" Type="http://schemas.openxmlformats.org/officeDocument/2006/relationships/image" Target="../media/image51.png"/><Relationship Id="rId10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image" Target="../media/image47.png"/><Relationship Id="rId1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microsoft.com/office/2007/relationships/hdphoto" Target="../media/hdphoto5.wdp"/><Relationship Id="rId5" Type="http://schemas.openxmlformats.org/officeDocument/2006/relationships/image" Target="../media/image44.png"/><Relationship Id="rId10" Type="http://schemas.microsoft.com/office/2007/relationships/hdphoto" Target="../media/hdphoto4.wdp"/><Relationship Id="rId4" Type="http://schemas.openxmlformats.org/officeDocument/2006/relationships/image" Target="../media/image57.png"/><Relationship Id="rId9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9.png"/><Relationship Id="rId5" Type="http://schemas.openxmlformats.org/officeDocument/2006/relationships/image" Target="../media/image46.png"/><Relationship Id="rId10" Type="http://schemas.microsoft.com/office/2007/relationships/hdphoto" Target="../media/hdphoto6.wdp"/><Relationship Id="rId4" Type="http://schemas.openxmlformats.org/officeDocument/2006/relationships/image" Target="../media/image45.png"/><Relationship Id="rId9" Type="http://schemas.microsoft.com/office/2007/relationships/hdphoto" Target="../media/hdphoto4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9.png"/><Relationship Id="rId5" Type="http://schemas.openxmlformats.org/officeDocument/2006/relationships/image" Target="../media/image46.png"/><Relationship Id="rId10" Type="http://schemas.microsoft.com/office/2007/relationships/hdphoto" Target="../media/hdphoto6.wdp"/><Relationship Id="rId4" Type="http://schemas.openxmlformats.org/officeDocument/2006/relationships/image" Target="../media/image45.png"/><Relationship Id="rId9" Type="http://schemas.microsoft.com/office/2007/relationships/hdphoto" Target="../media/hdphoto4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6.png"/><Relationship Id="rId18" Type="http://schemas.openxmlformats.org/officeDocument/2006/relationships/image" Target="../media/image60.png"/><Relationship Id="rId3" Type="http://schemas.openxmlformats.org/officeDocument/2006/relationships/image" Target="../media/image44.png"/><Relationship Id="rId7" Type="http://schemas.microsoft.com/office/2007/relationships/hdphoto" Target="../media/hdphoto2.wdp"/><Relationship Id="rId12" Type="http://schemas.openxmlformats.org/officeDocument/2006/relationships/image" Target="../media/image51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microsoft.com/office/2007/relationships/hdphoto" Target="../media/hdphoto5.wdp"/><Relationship Id="rId10" Type="http://schemas.openxmlformats.org/officeDocument/2006/relationships/image" Target="../media/image54.png"/><Relationship Id="rId19" Type="http://schemas.openxmlformats.org/officeDocument/2006/relationships/image" Target="../media/image61.png"/><Relationship Id="rId4" Type="http://schemas.openxmlformats.org/officeDocument/2006/relationships/image" Target="../media/image45.png"/><Relationship Id="rId9" Type="http://schemas.microsoft.com/office/2007/relationships/hdphoto" Target="../media/hdphoto3.wdp"/><Relationship Id="rId1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3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3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C182-9CFA-4B72-B8AE-0671805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 to the “</a:t>
            </a:r>
            <a:r>
              <a:rPr lang="en-US" sz="6600" dirty="0">
                <a:solidFill>
                  <a:srgbClr val="FFFF00"/>
                </a:solidFill>
              </a:rPr>
              <a:t>Slide Show</a:t>
            </a:r>
            <a:r>
              <a:rPr lang="en-US" dirty="0"/>
              <a:t>” shade above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EC328-3F6F-4996-B8DE-D0D38272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94253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Click on “</a:t>
            </a:r>
            <a:r>
              <a:rPr lang="en-US" sz="4000" dirty="0">
                <a:solidFill>
                  <a:srgbClr val="FFFF00"/>
                </a:solidFill>
              </a:rPr>
              <a:t>Play from Beginning</a:t>
            </a:r>
            <a:r>
              <a:rPr lang="en-US" sz="4000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11DDF-2533-423B-ACE7-B3BAE017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Intro to Biology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0FB28-E54C-4DFE-BDB2-791E4E65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F3F55-3204-4873-A2A1-710987DC2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08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_01PhotosynthCellResp-U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/>
        </p:blipFill>
        <p:spPr>
          <a:xfrm>
            <a:off x="1816608" y="147397"/>
            <a:ext cx="5510784" cy="6402319"/>
          </a:xfrm>
          <a:prstGeom prst="rect">
            <a:avLst/>
          </a:prstGeom>
        </p:spPr>
      </p:pic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116445" y="410480"/>
            <a:ext cx="9233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Sunlight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energy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957552" y="1065917"/>
            <a:ext cx="13054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COSYSTEM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920367" y="2228676"/>
            <a:ext cx="19879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Photosynthesis in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chloroplasts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454333" y="2575029"/>
            <a:ext cx="1129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Organic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molecules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037926" y="2929627"/>
            <a:ext cx="1462202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Cellular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respiration in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mitochondria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187441" y="5003462"/>
            <a:ext cx="19282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ATP powers most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cellular work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478975" y="5770388"/>
            <a:ext cx="7822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Heat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energy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912021" y="2677949"/>
            <a:ext cx="1118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n-US" sz="18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H</a:t>
            </a:r>
            <a:r>
              <a:rPr lang="en-US" sz="18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695353" y="2686193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 O</a:t>
            </a:r>
            <a:r>
              <a:rPr lang="en-US" sz="180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439936" y="5164430"/>
            <a:ext cx="440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ATP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Cell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Respiration</a:t>
            </a:r>
          </a:p>
        </p:txBody>
      </p:sp>
      <p:sp>
        <p:nvSpPr>
          <p:cNvPr id="16" name="Rectangle 16"/>
          <p:cNvSpPr txBox="1">
            <a:spLocks noChangeArrowheads="1"/>
          </p:cNvSpPr>
          <p:nvPr/>
        </p:nvSpPr>
        <p:spPr>
          <a:xfrm>
            <a:off x="0" y="5715000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336" y="1078734"/>
            <a:ext cx="1416636" cy="623320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CFC2D80E-0E26-4048-AAF1-9D8E19DDF48C}"/>
              </a:ext>
            </a:extLst>
          </p:cNvPr>
          <p:cNvSpPr txBox="1">
            <a:spLocks noChangeArrowheads="1"/>
          </p:cNvSpPr>
          <p:nvPr/>
        </p:nvSpPr>
        <p:spPr>
          <a:xfrm>
            <a:off x="-721145" y="349663"/>
            <a:ext cx="3806502" cy="1143000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Coupling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91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04800" y="4419600"/>
            <a:ext cx="4119862" cy="694587"/>
          </a:xfrm>
        </p:spPr>
        <p:txBody>
          <a:bodyPr/>
          <a:lstStyle/>
          <a:p>
            <a:r>
              <a:rPr lang="en-US" sz="2064" dirty="0"/>
              <a:t>Photosynthesis is carried out by plants, algae, and some bacteria.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896661" y="4419600"/>
            <a:ext cx="3937575" cy="694588"/>
          </a:xfrm>
        </p:spPr>
        <p:txBody>
          <a:bodyPr/>
          <a:lstStyle/>
          <a:p>
            <a:r>
              <a:rPr lang="en-US" sz="2064" dirty="0"/>
              <a:t>Cellular respiration is carried out by </a:t>
            </a:r>
            <a:r>
              <a:rPr lang="en-US" sz="2064" b="1" dirty="0"/>
              <a:t>ALL</a:t>
            </a:r>
            <a:r>
              <a:rPr lang="en-US" sz="2064" dirty="0"/>
              <a:t> living organisms.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"/>
            <a:ext cx="9143999" cy="1371600"/>
          </a:xfrm>
        </p:spPr>
        <p:txBody>
          <a:bodyPr/>
          <a:lstStyle/>
          <a:p>
            <a:r>
              <a:rPr lang="en-US" dirty="0"/>
              <a:t>	Photosynthesis and Cellular Respiration</a:t>
            </a:r>
          </a:p>
        </p:txBody>
      </p:sp>
      <p:pic>
        <p:nvPicPr>
          <p:cNvPr id="3074" name="Picture 2" descr="http://farm4.staticflickr.com/3001/2684107481_c213c4e795_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271292" y="1524000"/>
            <a:ext cx="3919708" cy="278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arm3.staticflickr.com/2109/2515009456_e7c7ac28e4_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6" b="5208"/>
          <a:stretch/>
        </p:blipFill>
        <p:spPr bwMode="auto">
          <a:xfrm>
            <a:off x="4896661" y="1524000"/>
            <a:ext cx="3937575" cy="278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5334000"/>
            <a:ext cx="8787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Plants undergo photosynthesis and cellular respiration. </a:t>
            </a:r>
            <a:r>
              <a:rPr lang="en-US" sz="2800" dirty="0">
                <a:solidFill>
                  <a:srgbClr val="FF0000"/>
                </a:solidFill>
              </a:rPr>
              <a:t>Animals (e.g. tiger, insects) are only capable of cellular respiration.</a:t>
            </a: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789613" y="6356350"/>
            <a:ext cx="2895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3000"/>
              </a:lnSpc>
              <a:spcBef>
                <a:spcPts val="1876"/>
              </a:spcBef>
              <a:spcAft>
                <a:spcPts val="0"/>
              </a:spcAft>
              <a:buClr>
                <a:srgbClr val="2877C4"/>
              </a:buClr>
              <a:buFont typeface="Arial Unicode MS" pitchFamily="34" charset="-128"/>
              <a:defRPr sz="2064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5436" indent="-204020" algn="l" rtl="0" eaLnBrk="1" fontAlgn="base" hangingPunct="1">
              <a:lnSpc>
                <a:spcPct val="113000"/>
              </a:lnSpc>
              <a:spcBef>
                <a:spcPts val="938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64">
                <a:solidFill>
                  <a:srgbClr val="000000"/>
                </a:solidFill>
                <a:latin typeface="+mn-lt"/>
              </a:defRPr>
            </a:lvl2pPr>
            <a:lvl3pPr marL="612058" indent="-202601" algn="l" rtl="0" eaLnBrk="1" fontAlgn="base" hangingPunct="1">
              <a:lnSpc>
                <a:spcPct val="113000"/>
              </a:lnSpc>
              <a:spcBef>
                <a:spcPts val="563"/>
              </a:spcBef>
              <a:spcAft>
                <a:spcPts val="0"/>
              </a:spcAft>
              <a:buClr>
                <a:schemeClr val="accent3"/>
              </a:buClr>
              <a:buChar char="•"/>
              <a:defRPr sz="2064">
                <a:solidFill>
                  <a:srgbClr val="000000"/>
                </a:solidFill>
                <a:latin typeface="+mn-lt"/>
              </a:defRPr>
            </a:lvl3pPr>
            <a:lvl4pPr marL="1333213" indent="-209686" algn="l" rtl="0" eaLnBrk="1" fontAlgn="base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 sz="2439">
                <a:solidFill>
                  <a:srgbClr val="000000"/>
                </a:solidFill>
                <a:latin typeface="+mn-lt"/>
              </a:defRPr>
            </a:lvl4pPr>
            <a:lvl5pPr marL="1834760" indent="-202601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876">
                <a:solidFill>
                  <a:srgbClr val="000000"/>
                </a:solidFill>
                <a:latin typeface="+mn-lt"/>
              </a:defRPr>
            </a:lvl5pPr>
            <a:lvl6pPr marL="2242800" indent="-202601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876">
                <a:solidFill>
                  <a:srgbClr val="000000"/>
                </a:solidFill>
                <a:latin typeface="+mn-lt"/>
              </a:defRPr>
            </a:lvl6pPr>
            <a:lvl7pPr marL="2650838" indent="-202601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876">
                <a:solidFill>
                  <a:srgbClr val="000000"/>
                </a:solidFill>
                <a:latin typeface="+mn-lt"/>
              </a:defRPr>
            </a:lvl7pPr>
            <a:lvl8pPr marL="3058878" indent="-202601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876">
                <a:solidFill>
                  <a:srgbClr val="000000"/>
                </a:solidFill>
                <a:latin typeface="+mn-lt"/>
              </a:defRPr>
            </a:lvl8pPr>
            <a:lvl9pPr marL="3466916" indent="-202601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876">
                <a:solidFill>
                  <a:srgbClr val="000000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en-US" sz="1200" kern="0" dirty="0">
                <a:solidFill>
                  <a:schemeClr val="tx1"/>
                </a:solidFill>
              </a:rPr>
              <a:t>Cell</a:t>
            </a:r>
            <a:r>
              <a:rPr lang="en-US" sz="1200" kern="0" dirty="0">
                <a:solidFill>
                  <a:srgbClr val="FFFFFF"/>
                </a:solidFill>
              </a:rPr>
              <a:t> </a:t>
            </a:r>
            <a:r>
              <a:rPr lang="en-US" sz="1200" kern="0" dirty="0">
                <a:solidFill>
                  <a:schemeClr val="tx1"/>
                </a:solidFill>
              </a:rPr>
              <a:t>Respiration</a:t>
            </a:r>
          </a:p>
        </p:txBody>
      </p:sp>
      <p:sp>
        <p:nvSpPr>
          <p:cNvPr id="10" name="Rectangle 16"/>
          <p:cNvSpPr txBox="1">
            <a:spLocks noChangeArrowheads="1"/>
          </p:cNvSpPr>
          <p:nvPr/>
        </p:nvSpPr>
        <p:spPr>
          <a:xfrm>
            <a:off x="8686800" y="6505575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1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24031"/>
            <a:ext cx="8686800" cy="3419569"/>
          </a:xfrm>
        </p:spPr>
        <p:txBody>
          <a:bodyPr>
            <a:normAutofit/>
          </a:bodyPr>
          <a:lstStyle/>
          <a:p>
            <a:pPr marL="0" lvl="0" indent="0">
              <a:spcBef>
                <a:spcPts val="1000"/>
              </a:spcBef>
              <a:buClr>
                <a:srgbClr val="1F89BD"/>
              </a:buClr>
              <a:buSzTx/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Cellular Respiration 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is an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exergonic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(energy- releasing) process that </a:t>
            </a:r>
            <a:r>
              <a:rPr lang="en-US" sz="3200" b="1" dirty="0">
                <a:solidFill>
                  <a:srgbClr val="0000FF"/>
                </a:solidFill>
                <a:latin typeface="Arial"/>
              </a:rPr>
              <a:t>transfers energy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from the bonds in </a:t>
            </a:r>
            <a:r>
              <a:rPr lang="en-US" sz="3200" b="1" dirty="0">
                <a:solidFill>
                  <a:srgbClr val="06AA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Glucose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to form </a:t>
            </a:r>
            <a:r>
              <a:rPr lang="en-US" sz="32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ATP.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1" y="4191000"/>
            <a:ext cx="8881729" cy="187323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Cell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Respiration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>
          <a:xfrm>
            <a:off x="0" y="6400800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1889113"/>
            <a:ext cx="4264223" cy="4113314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b="1" dirty="0">
                <a:solidFill>
                  <a:srgbClr val="5B8F22"/>
                </a:solidFill>
              </a:rPr>
              <a:t>Cellular respiration </a:t>
            </a:r>
            <a:r>
              <a:rPr lang="en-US" sz="3200" dirty="0"/>
              <a:t>is a</a:t>
            </a:r>
            <a:r>
              <a:rPr lang="en-US" sz="3200" dirty="0">
                <a:ea typeface="Lucida Grande"/>
                <a:cs typeface="Lucida Grande"/>
              </a:rPr>
              <a:t> process that breaks down </a:t>
            </a:r>
            <a:r>
              <a:rPr lang="en-US" sz="3200" dirty="0">
                <a:solidFill>
                  <a:srgbClr val="00B0F0"/>
                </a:solidFill>
                <a:ea typeface="Lucida Grande"/>
                <a:cs typeface="Lucida Grande"/>
              </a:rPr>
              <a:t>glucose</a:t>
            </a:r>
            <a:r>
              <a:rPr lang="en-US" sz="3200" dirty="0">
                <a:ea typeface="Lucida Grande"/>
                <a:cs typeface="Lucida Grande"/>
              </a:rPr>
              <a:t> to provide energy in the form of </a:t>
            </a:r>
            <a:r>
              <a:rPr lang="en-US" sz="3200" dirty="0">
                <a:solidFill>
                  <a:srgbClr val="FF0000"/>
                </a:solidFill>
                <a:ea typeface="Lucida Grande"/>
                <a:cs typeface="Lucida Grande"/>
              </a:rPr>
              <a:t>ATP</a:t>
            </a:r>
            <a:r>
              <a:rPr lang="en-US" sz="3200" dirty="0">
                <a:ea typeface="Lucida Grande"/>
                <a:cs typeface="Lucida Grande"/>
              </a:rPr>
              <a:t> for metabolic processes.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0"/>
            <a:ext cx="9143995" cy="1371600"/>
          </a:xfrm>
        </p:spPr>
        <p:txBody>
          <a:bodyPr/>
          <a:lstStyle/>
          <a:p>
            <a:r>
              <a:rPr lang="en-US" dirty="0"/>
              <a:t>	Energy for Living Organisms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5549350" y="2486422"/>
            <a:ext cx="2727752" cy="2619108"/>
          </a:xfrm>
          <a:prstGeom prst="rightArrow">
            <a:avLst>
              <a:gd name="adj1" fmla="val 50000"/>
              <a:gd name="adj2" fmla="val 47467"/>
            </a:avLst>
          </a:prstGeom>
          <a:solidFill>
            <a:schemeClr val="accent3">
              <a:lumMod val="40000"/>
              <a:lumOff val="60000"/>
            </a:schemeClr>
          </a:solidFill>
          <a:ln w="28575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endParaRPr lang="en-US" sz="281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827912"/>
            <a:ext cx="1800493" cy="610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3200" b="1" dirty="0">
                <a:solidFill>
                  <a:srgbClr val="00B0F0"/>
                </a:solidFill>
                <a:latin typeface="Arial" charset="0"/>
              </a:rPr>
              <a:t>Glucose</a:t>
            </a:r>
            <a:endParaRPr lang="en-US" sz="2251" b="1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9945" y="5181600"/>
            <a:ext cx="1370055" cy="869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4800" b="1" dirty="0">
                <a:solidFill>
                  <a:srgbClr val="FF0000"/>
                </a:solidFill>
                <a:latin typeface="Arial" charset="0"/>
              </a:rPr>
              <a:t>ATP</a:t>
            </a:r>
            <a:endParaRPr lang="en-US" sz="2251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2861164"/>
            <a:ext cx="1672993" cy="102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15597" fontAlgn="base">
              <a:spcBef>
                <a:spcPts val="6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689" b="1" dirty="0">
                <a:solidFill>
                  <a:srgbClr val="000000"/>
                </a:solidFill>
                <a:latin typeface="Arial" charset="0"/>
              </a:rPr>
              <a:t>Steps of</a:t>
            </a:r>
          </a:p>
          <a:p>
            <a:pPr algn="ctr" defTabSz="1715597" fontAlgn="base">
              <a:spcBef>
                <a:spcPts val="6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689" b="1" dirty="0">
                <a:solidFill>
                  <a:srgbClr val="000000"/>
                </a:solidFill>
                <a:latin typeface="Arial" charset="0"/>
              </a:rPr>
              <a:t>Cellular</a:t>
            </a:r>
          </a:p>
          <a:p>
            <a:pPr algn="ctr" defTabSz="1715597" fontAlgn="base">
              <a:spcBef>
                <a:spcPts val="6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689" b="1" dirty="0">
                <a:solidFill>
                  <a:srgbClr val="000000"/>
                </a:solidFill>
                <a:latin typeface="Arial" charset="0"/>
              </a:rPr>
              <a:t> Respiration</a:t>
            </a:r>
          </a:p>
        </p:txBody>
      </p:sp>
    </p:spTree>
    <p:extLst>
      <p:ext uri="{BB962C8B-B14F-4D97-AF65-F5344CB8AC3E}">
        <p14:creationId xmlns:p14="http://schemas.microsoft.com/office/powerpoint/2010/main" val="202784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ile:Plant cell structure no text-2.svg"/>
          <p:cNvPicPr>
            <a:picLocks noGrp="1" noChangeAspect="1" noChangeArrowheads="1"/>
          </p:cNvPicPr>
          <p:nvPr>
            <p:ph sz="quarter" idx="1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3" t="15372" r="10942" b="5824"/>
          <a:stretch/>
        </p:blipFill>
        <p:spPr bwMode="auto">
          <a:xfrm>
            <a:off x="456822" y="2338102"/>
            <a:ext cx="3502296" cy="27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" r="-146"/>
          <a:stretch/>
        </p:blipFill>
        <p:spPr bwMode="auto">
          <a:xfrm>
            <a:off x="5111655" y="2398822"/>
            <a:ext cx="3600764" cy="262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"/>
            <a:ext cx="9143999" cy="1371600"/>
          </a:xfrm>
        </p:spPr>
        <p:txBody>
          <a:bodyPr/>
          <a:lstStyle/>
          <a:p>
            <a:r>
              <a:rPr lang="en-US" dirty="0"/>
              <a:t>What is the Site of Cellular Respiration?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6515" y="5026194"/>
            <a:ext cx="2125014" cy="39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876" dirty="0">
                <a:solidFill>
                  <a:srgbClr val="000000"/>
                </a:solidFill>
                <a:latin typeface="Arial" charset="0"/>
              </a:rPr>
              <a:t>?</a:t>
            </a:r>
          </a:p>
        </p:txBody>
      </p:sp>
      <p:cxnSp>
        <p:nvCxnSpPr>
          <p:cNvPr id="9" name="Straight Arrow Connector 8"/>
          <p:cNvCxnSpPr>
            <a:endCxn id="8" idx="0"/>
          </p:cNvCxnSpPr>
          <p:nvPr/>
        </p:nvCxnSpPr>
        <p:spPr bwMode="auto">
          <a:xfrm flipH="1">
            <a:off x="4569022" y="4022868"/>
            <a:ext cx="2313750" cy="1003326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8" idx="0"/>
          </p:cNvCxnSpPr>
          <p:nvPr/>
        </p:nvCxnSpPr>
        <p:spPr bwMode="auto">
          <a:xfrm flipH="1" flipV="1">
            <a:off x="1673228" y="3754560"/>
            <a:ext cx="2895794" cy="1271634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996111" y="1656812"/>
            <a:ext cx="2125014" cy="42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876" dirty="0">
                <a:solidFill>
                  <a:srgbClr val="000000"/>
                </a:solidFill>
                <a:latin typeface="Arial" charset="0"/>
              </a:rPr>
              <a:t>? Cell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8800" y="1661330"/>
            <a:ext cx="2125014" cy="42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876" dirty="0">
                <a:solidFill>
                  <a:srgbClr val="000000"/>
                </a:solidFill>
                <a:latin typeface="Arial" charset="0"/>
              </a:rPr>
              <a:t>? Cell</a:t>
            </a:r>
          </a:p>
        </p:txBody>
      </p:sp>
    </p:spTree>
    <p:extLst>
      <p:ext uri="{BB962C8B-B14F-4D97-AF65-F5344CB8AC3E}">
        <p14:creationId xmlns:p14="http://schemas.microsoft.com/office/powerpoint/2010/main" val="422772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ile:Plant cell structure no text-2.svg"/>
          <p:cNvPicPr>
            <a:picLocks noGrp="1" noChangeAspect="1" noChangeArrowheads="1"/>
          </p:cNvPicPr>
          <p:nvPr>
            <p:ph sz="quarter" idx="1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3" t="15372" r="10942" b="5824"/>
          <a:stretch/>
        </p:blipFill>
        <p:spPr bwMode="auto">
          <a:xfrm>
            <a:off x="456822" y="2338102"/>
            <a:ext cx="3502296" cy="27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" r="-146"/>
          <a:stretch/>
        </p:blipFill>
        <p:spPr bwMode="auto">
          <a:xfrm>
            <a:off x="5111655" y="2398822"/>
            <a:ext cx="3600764" cy="262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"/>
            <a:ext cx="9143999" cy="1371600"/>
          </a:xfrm>
        </p:spPr>
        <p:txBody>
          <a:bodyPr/>
          <a:lstStyle/>
          <a:p>
            <a:r>
              <a:rPr lang="en-US" dirty="0"/>
              <a:t>What is the Site of Cellular Respiration?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6515" y="5026194"/>
            <a:ext cx="2125014" cy="39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876" dirty="0">
                <a:solidFill>
                  <a:srgbClr val="000000"/>
                </a:solidFill>
                <a:latin typeface="Arial" charset="0"/>
              </a:rPr>
              <a:t>Mitochondria</a:t>
            </a:r>
          </a:p>
        </p:txBody>
      </p:sp>
      <p:cxnSp>
        <p:nvCxnSpPr>
          <p:cNvPr id="9" name="Straight Arrow Connector 8"/>
          <p:cNvCxnSpPr>
            <a:endCxn id="8" idx="0"/>
          </p:cNvCxnSpPr>
          <p:nvPr/>
        </p:nvCxnSpPr>
        <p:spPr bwMode="auto">
          <a:xfrm flipH="1">
            <a:off x="4569022" y="4022868"/>
            <a:ext cx="2313750" cy="1003326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8" idx="0"/>
          </p:cNvCxnSpPr>
          <p:nvPr/>
        </p:nvCxnSpPr>
        <p:spPr bwMode="auto">
          <a:xfrm flipH="1" flipV="1">
            <a:off x="1673228" y="3754560"/>
            <a:ext cx="2895794" cy="1271634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996111" y="1656812"/>
            <a:ext cx="2125014" cy="39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876" dirty="0">
                <a:solidFill>
                  <a:srgbClr val="000000"/>
                </a:solidFill>
                <a:latin typeface="Arial" charset="0"/>
              </a:rPr>
              <a:t>Plant Cell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8800" y="1661330"/>
            <a:ext cx="2125014" cy="42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876" dirty="0">
                <a:solidFill>
                  <a:srgbClr val="000000"/>
                </a:solidFill>
                <a:latin typeface="Arial" charset="0"/>
              </a:rPr>
              <a:t>Animal Cell</a:t>
            </a:r>
          </a:p>
        </p:txBody>
      </p:sp>
    </p:spTree>
    <p:extLst>
      <p:ext uri="{BB962C8B-B14F-4D97-AF65-F5344CB8AC3E}">
        <p14:creationId xmlns:p14="http://schemas.microsoft.com/office/powerpoint/2010/main" val="211108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0"/>
            <a:ext cx="9143995" cy="1371600"/>
          </a:xfrm>
        </p:spPr>
        <p:txBody>
          <a:bodyPr vert="horz" wrap="square" lIns="155448" tIns="64008" rIns="171562" bIns="64008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-US" dirty="0"/>
              <a:t>Aerobic Cellular Respiration:  Oxygen Present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997925" y="2890299"/>
            <a:ext cx="2596300" cy="1612312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2064" b="1" dirty="0">
                <a:solidFill>
                  <a:srgbClr val="FFFFFF"/>
                </a:solidFill>
                <a:latin typeface="Arial"/>
              </a:rPr>
              <a:t>Aerobic respiration</a:t>
            </a:r>
          </a:p>
        </p:txBody>
      </p:sp>
      <p:sp>
        <p:nvSpPr>
          <p:cNvPr id="7" name="Right Brace 6"/>
          <p:cNvSpPr/>
          <p:nvPr/>
        </p:nvSpPr>
        <p:spPr>
          <a:xfrm rot="16200000">
            <a:off x="1412135" y="3213236"/>
            <a:ext cx="503248" cy="2230302"/>
          </a:xfrm>
          <a:prstGeom prst="rightBrac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endParaRPr lang="en-US" sz="2814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ight Brace 8"/>
          <p:cNvSpPr/>
          <p:nvPr/>
        </p:nvSpPr>
        <p:spPr>
          <a:xfrm rot="16200000">
            <a:off x="6547016" y="3238394"/>
            <a:ext cx="503248" cy="2230302"/>
          </a:xfrm>
          <a:prstGeom prst="rightBrac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endParaRPr lang="en-US" sz="2814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964" y="4714408"/>
            <a:ext cx="2202847" cy="523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2439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439" baseline="-25000" dirty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sz="2439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39" baseline="-25000" dirty="0">
                <a:solidFill>
                  <a:srgbClr val="000000"/>
                </a:solidFill>
                <a:latin typeface="Arial" charset="0"/>
              </a:rPr>
              <a:t>12</a:t>
            </a:r>
            <a:r>
              <a:rPr lang="en-US" sz="2439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2439" baseline="-25000" dirty="0">
                <a:solidFill>
                  <a:srgbClr val="000000"/>
                </a:solidFill>
                <a:latin typeface="Arial" charset="0"/>
              </a:rPr>
              <a:t>6 </a:t>
            </a:r>
            <a:r>
              <a:rPr lang="en-US" sz="2439" dirty="0">
                <a:solidFill>
                  <a:srgbClr val="000000"/>
                </a:solidFill>
                <a:latin typeface="Arial" charset="0"/>
              </a:rPr>
              <a:t>+ 6O</a:t>
            </a:r>
            <a:r>
              <a:rPr lang="en-US" sz="2439" baseline="-250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sz="2439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975" y="4714408"/>
            <a:ext cx="3419141" cy="523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2439" dirty="0">
                <a:solidFill>
                  <a:srgbClr val="000000"/>
                </a:solidFill>
                <a:latin typeface="Arial" charset="0"/>
              </a:rPr>
              <a:t>6CO</a:t>
            </a:r>
            <a:r>
              <a:rPr lang="en-US" sz="2439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39" dirty="0">
                <a:solidFill>
                  <a:srgbClr val="000000"/>
                </a:solidFill>
                <a:latin typeface="Arial" charset="0"/>
              </a:rPr>
              <a:t> + 6H</a:t>
            </a:r>
            <a:r>
              <a:rPr lang="en-US" sz="2439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39" dirty="0">
                <a:solidFill>
                  <a:srgbClr val="000000"/>
                </a:solidFill>
                <a:latin typeface="Arial" charset="0"/>
              </a:rPr>
              <a:t>O + 36 ATP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3974" y="5689444"/>
            <a:ext cx="979755" cy="391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689" dirty="0">
                <a:solidFill>
                  <a:srgbClr val="000000"/>
                </a:solidFill>
                <a:latin typeface="Arial" charset="0"/>
              </a:rPr>
              <a:t>Glucose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4436" y="5689444"/>
            <a:ext cx="931665" cy="391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689" dirty="0">
                <a:solidFill>
                  <a:srgbClr val="000000"/>
                </a:solidFill>
                <a:latin typeface="Arial" charset="0"/>
              </a:rPr>
              <a:t>Oxygen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4975" y="5710611"/>
            <a:ext cx="1098612" cy="6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689" dirty="0">
                <a:solidFill>
                  <a:srgbClr val="000000"/>
                </a:solidFill>
                <a:latin typeface="Arial" charset="0"/>
              </a:rPr>
              <a:t>Carbon dioxide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72101" y="5689444"/>
            <a:ext cx="755335" cy="391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689" dirty="0">
                <a:solidFill>
                  <a:srgbClr val="000000"/>
                </a:solidFill>
                <a:latin typeface="Arial" charset="0"/>
              </a:rPr>
              <a:t>Water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24265" y="5689444"/>
            <a:ext cx="870751" cy="391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689" dirty="0">
                <a:solidFill>
                  <a:srgbClr val="000000"/>
                </a:solidFill>
                <a:latin typeface="Arial" charset="0"/>
              </a:rPr>
              <a:t>Energy</a:t>
            </a:r>
          </a:p>
        </p:txBody>
      </p:sp>
      <p:cxnSp>
        <p:nvCxnSpPr>
          <p:cNvPr id="19" name="Straight Connector 18"/>
          <p:cNvCxnSpPr>
            <a:endCxn id="12" idx="0"/>
          </p:cNvCxnSpPr>
          <p:nvPr/>
        </p:nvCxnSpPr>
        <p:spPr bwMode="auto">
          <a:xfrm>
            <a:off x="1253852" y="5281380"/>
            <a:ext cx="0" cy="40806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endCxn id="13" idx="0"/>
          </p:cNvCxnSpPr>
          <p:nvPr/>
        </p:nvCxnSpPr>
        <p:spPr bwMode="auto">
          <a:xfrm>
            <a:off x="2370269" y="5259014"/>
            <a:ext cx="0" cy="430430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>
            <a:off x="5554281" y="5221630"/>
            <a:ext cx="0" cy="488981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endCxn id="16" idx="0"/>
          </p:cNvCxnSpPr>
          <p:nvPr/>
        </p:nvCxnSpPr>
        <p:spPr bwMode="auto">
          <a:xfrm>
            <a:off x="6643334" y="5282603"/>
            <a:ext cx="6435" cy="406841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ounded Rectangle 26"/>
          <p:cNvSpPr/>
          <p:nvPr/>
        </p:nvSpPr>
        <p:spPr>
          <a:xfrm>
            <a:off x="5987266" y="3450512"/>
            <a:ext cx="1715617" cy="543111"/>
          </a:xfrm>
          <a:prstGeom prst="roundRect">
            <a:avLst/>
          </a:prstGeom>
          <a:solidFill>
            <a:srgbClr val="BEE593"/>
          </a:solidFill>
          <a:ln w="28575" cmpd="sng">
            <a:solidFill>
              <a:schemeClr val="accent3"/>
            </a:solidFill>
          </a:ln>
        </p:spPr>
        <p:txBody>
          <a:bodyPr wrap="square" lIns="171562" tIns="85781" rIns="171562" bIns="85781" anchor="ctr" anchorCtr="0">
            <a:spAutoFit/>
          </a:bodyPr>
          <a:lstStyle/>
          <a:p>
            <a:pPr algn="ctr" defTabSz="1715597" fontAlgn="base">
              <a:spcAft>
                <a:spcPct val="0"/>
              </a:spcAft>
              <a:buClr>
                <a:srgbClr val="2877C4"/>
              </a:buClr>
              <a:defRPr/>
            </a:pPr>
            <a:r>
              <a:rPr lang="en-US" sz="2064" b="1" dirty="0">
                <a:solidFill>
                  <a:srgbClr val="000000"/>
                </a:solidFill>
                <a:latin typeface="Arial" charset="0"/>
              </a:rPr>
              <a:t>Products</a:t>
            </a:r>
          </a:p>
        </p:txBody>
      </p:sp>
      <p:cxnSp>
        <p:nvCxnSpPr>
          <p:cNvPr id="29" name="Straight Connector 28"/>
          <p:cNvCxnSpPr>
            <a:endCxn id="17" idx="0"/>
          </p:cNvCxnSpPr>
          <p:nvPr/>
        </p:nvCxnSpPr>
        <p:spPr bwMode="auto">
          <a:xfrm>
            <a:off x="7853206" y="5259014"/>
            <a:ext cx="6435" cy="430430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ounded Rectangle 20"/>
          <p:cNvSpPr/>
          <p:nvPr/>
        </p:nvSpPr>
        <p:spPr>
          <a:xfrm>
            <a:off x="805949" y="3274788"/>
            <a:ext cx="1715617" cy="894554"/>
          </a:xfrm>
          <a:prstGeom prst="roundRect">
            <a:avLst/>
          </a:prstGeom>
          <a:solidFill>
            <a:srgbClr val="BEE593"/>
          </a:solidFill>
          <a:ln w="28575" cmpd="sng">
            <a:solidFill>
              <a:schemeClr val="accent3"/>
            </a:solidFill>
          </a:ln>
        </p:spPr>
        <p:txBody>
          <a:bodyPr wrap="square" lIns="171562" tIns="85781" rIns="171562" bIns="85781" anchor="ctr" anchorCtr="0">
            <a:spAutoFit/>
          </a:bodyPr>
          <a:lstStyle/>
          <a:p>
            <a:pPr algn="ctr" defTabSz="1715597" fontAlgn="base">
              <a:spcAft>
                <a:spcPct val="0"/>
              </a:spcAft>
              <a:buClr>
                <a:srgbClr val="2877C4"/>
              </a:buClr>
              <a:defRPr/>
            </a:pPr>
            <a:r>
              <a:rPr lang="en-US" sz="2064" b="1" dirty="0">
                <a:solidFill>
                  <a:srgbClr val="000000"/>
                </a:solidFill>
                <a:latin typeface="Arial" charset="0"/>
              </a:rPr>
              <a:t>Reactants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727" y="1822646"/>
            <a:ext cx="8711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How do cells </a:t>
            </a:r>
            <a:r>
              <a:rPr lang="en-US" sz="3200" b="1" dirty="0">
                <a:solidFill>
                  <a:srgbClr val="FF8000"/>
                </a:solidFill>
              </a:rPr>
              <a:t>extract energy </a:t>
            </a:r>
            <a:r>
              <a:rPr lang="en-US" sz="3200" dirty="0"/>
              <a:t>from </a:t>
            </a:r>
            <a:r>
              <a:rPr lang="en-US" sz="3200" b="1" dirty="0">
                <a:solidFill>
                  <a:srgbClr val="FF8000"/>
                </a:solidFill>
              </a:rPr>
              <a:t>glucose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95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/>
      <p:bldP spid="11" grpId="0"/>
      <p:bldP spid="12" grpId="0"/>
      <p:bldP spid="13" grpId="0"/>
      <p:bldP spid="15" grpId="0"/>
      <p:bldP spid="16" grpId="0"/>
      <p:bldP spid="17" grpId="0"/>
      <p:bldP spid="27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Cells capture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Energy</a:t>
            </a:r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from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Electrons</a:t>
            </a:r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“falling” </a:t>
            </a:r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from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Organic Fuels </a:t>
            </a:r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to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Oxygen</a:t>
            </a:r>
            <a:endParaRPr lang="en-US" dirty="0">
              <a:solidFill>
                <a:srgbClr val="FF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382000" cy="4419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Cells </a:t>
            </a:r>
            <a:r>
              <a:rPr lang="en-US" sz="2800" b="1" dirty="0">
                <a:solidFill>
                  <a:srgbClr val="FF8000"/>
                </a:solidFill>
              </a:rPr>
              <a:t>extract energy </a:t>
            </a:r>
            <a:r>
              <a:rPr lang="en-US" sz="2800" dirty="0">
                <a:solidFill>
                  <a:schemeClr val="tx1"/>
                </a:solidFill>
              </a:rPr>
              <a:t>from </a:t>
            </a:r>
            <a:r>
              <a:rPr lang="en-US" sz="2800" b="1" dirty="0">
                <a:solidFill>
                  <a:srgbClr val="FF8000"/>
                </a:solidFill>
              </a:rPr>
              <a:t>glucose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by the </a:t>
            </a:r>
            <a:r>
              <a:rPr lang="en-US" sz="2800" b="1" dirty="0">
                <a:solidFill>
                  <a:srgbClr val="0000FF"/>
                </a:solidFill>
              </a:rPr>
              <a:t>transfer of </a:t>
            </a:r>
            <a:r>
              <a:rPr lang="en-US" sz="2800" b="1" u="sng" dirty="0">
                <a:solidFill>
                  <a:srgbClr val="00B050"/>
                </a:solidFill>
              </a:rPr>
              <a:t>electrons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during chemical reactions.</a:t>
            </a:r>
          </a:p>
          <a:p>
            <a:r>
              <a:rPr lang="en-US" sz="2800" dirty="0"/>
              <a:t>During </a:t>
            </a:r>
            <a:r>
              <a:rPr lang="en-US" sz="2800" b="1" dirty="0">
                <a:solidFill>
                  <a:srgbClr val="CC66FF"/>
                </a:solidFill>
              </a:rPr>
              <a:t>Cellular Respiration</a:t>
            </a:r>
            <a:r>
              <a:rPr lang="en-US" sz="2800" dirty="0"/>
              <a:t>,</a:t>
            </a:r>
          </a:p>
          <a:p>
            <a:pPr lvl="1"/>
            <a:r>
              <a:rPr lang="en-US" sz="2800" b="1" dirty="0">
                <a:solidFill>
                  <a:srgbClr val="00B050"/>
                </a:solidFill>
              </a:rPr>
              <a:t>Electrons</a:t>
            </a:r>
            <a:r>
              <a:rPr lang="en-US" sz="2800" dirty="0"/>
              <a:t> are transferred from </a:t>
            </a:r>
            <a:r>
              <a:rPr lang="en-US" sz="2800" b="1" dirty="0">
                <a:solidFill>
                  <a:srgbClr val="FF8000"/>
                </a:solidFill>
              </a:rPr>
              <a:t>glucose</a:t>
            </a:r>
            <a:r>
              <a:rPr lang="en-US" sz="2800" dirty="0"/>
              <a:t> to </a:t>
            </a:r>
            <a:r>
              <a:rPr lang="en-US" sz="2800" b="1" dirty="0">
                <a:solidFill>
                  <a:srgbClr val="FF8000"/>
                </a:solidFill>
              </a:rPr>
              <a:t>oxygen</a:t>
            </a:r>
            <a:endParaRPr lang="en-US" sz="2800" dirty="0"/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Energy</a:t>
            </a:r>
            <a:r>
              <a:rPr lang="en-US" sz="2800" dirty="0"/>
              <a:t> is released (exergonic reaction).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Oxygen</a:t>
            </a:r>
            <a:r>
              <a:rPr lang="en-US" sz="2800" dirty="0"/>
              <a:t> strongly attracts </a:t>
            </a:r>
            <a:r>
              <a:rPr lang="en-US" sz="2800" b="1" dirty="0">
                <a:solidFill>
                  <a:srgbClr val="00B050"/>
                </a:solidFill>
              </a:rPr>
              <a:t>electrons</a:t>
            </a:r>
            <a:r>
              <a:rPr lang="en-US" sz="2800" dirty="0"/>
              <a:t>.</a:t>
            </a:r>
          </a:p>
          <a:p>
            <a:r>
              <a:rPr lang="en-US" sz="2800" dirty="0"/>
              <a:t>An </a:t>
            </a:r>
            <a:r>
              <a:rPr lang="en-US" sz="2800" b="1" dirty="0">
                <a:solidFill>
                  <a:srgbClr val="00B050"/>
                </a:solidFill>
              </a:rPr>
              <a:t>electron</a:t>
            </a:r>
            <a:r>
              <a:rPr lang="en-US" sz="2800" dirty="0"/>
              <a:t> </a:t>
            </a:r>
            <a:r>
              <a:rPr lang="en-US" sz="2800" b="1" u="sng" dirty="0"/>
              <a:t>loses potential energy</a:t>
            </a:r>
            <a:r>
              <a:rPr lang="en-US" sz="2800" b="1" dirty="0"/>
              <a:t> </a:t>
            </a:r>
            <a:r>
              <a:rPr lang="en-US" sz="2800" dirty="0"/>
              <a:t>when it is transferred to oxygen.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Cell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Respiration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0" y="5715000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AA38-E749-47F4-8C69-706EBB12048F}"/>
              </a:ext>
            </a:extLst>
          </p:cNvPr>
          <p:cNvSpPr txBox="1"/>
          <p:nvPr/>
        </p:nvSpPr>
        <p:spPr>
          <a:xfrm>
            <a:off x="3352800" y="1473116"/>
            <a:ext cx="2202847" cy="52399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2439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439" baseline="-25000" dirty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sz="2439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439" baseline="-25000" dirty="0">
                <a:solidFill>
                  <a:srgbClr val="000000"/>
                </a:solidFill>
                <a:latin typeface="Arial" charset="0"/>
              </a:rPr>
              <a:t>12</a:t>
            </a:r>
            <a:r>
              <a:rPr lang="en-US" sz="2439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2439" baseline="-25000" dirty="0">
                <a:solidFill>
                  <a:srgbClr val="000000"/>
                </a:solidFill>
                <a:latin typeface="Arial" charset="0"/>
              </a:rPr>
              <a:t>6 </a:t>
            </a:r>
            <a:r>
              <a:rPr lang="en-US" sz="2439" dirty="0">
                <a:solidFill>
                  <a:srgbClr val="000000"/>
                </a:solidFill>
                <a:latin typeface="Arial" charset="0"/>
              </a:rPr>
              <a:t>+ 6O</a:t>
            </a:r>
            <a:r>
              <a:rPr lang="en-US" sz="2439" baseline="-250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sz="2439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Cells capture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Energy</a:t>
            </a:r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from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Electrons</a:t>
            </a:r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“falling” </a:t>
            </a:r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from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Organic Fuels </a:t>
            </a:r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to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Oxygen</a:t>
            </a:r>
            <a:endParaRPr lang="en-US" dirty="0">
              <a:solidFill>
                <a:srgbClr val="FF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543800" cy="396240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 </a:t>
            </a:r>
            <a:r>
              <a:rPr lang="en-US" sz="2800" dirty="0"/>
              <a:t>is a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controlled </a:t>
            </a:r>
            <a:r>
              <a:rPr lang="en-US" sz="2800" dirty="0"/>
              <a:t>descent of </a:t>
            </a:r>
            <a:r>
              <a:rPr lang="en-US" sz="2800" b="1" u="sng" dirty="0">
                <a:solidFill>
                  <a:srgbClr val="00B050"/>
                </a:solidFill>
              </a:rPr>
              <a:t>electrons</a:t>
            </a:r>
            <a:r>
              <a:rPr lang="en-US" sz="2800" dirty="0"/>
              <a:t> … like rolling </a:t>
            </a:r>
            <a:r>
              <a:rPr lang="en-US" sz="2800" b="1" dirty="0"/>
              <a:t>down an energy hill</a:t>
            </a:r>
            <a:r>
              <a:rPr lang="en-US" sz="2800" dirty="0"/>
              <a:t>.</a:t>
            </a:r>
          </a:p>
          <a:p>
            <a:r>
              <a:rPr lang="en-US" sz="2800" b="1" dirty="0">
                <a:solidFill>
                  <a:srgbClr val="FF8000"/>
                </a:solidFill>
              </a:rPr>
              <a:t>Energy</a:t>
            </a:r>
            <a:r>
              <a:rPr lang="en-US" sz="2800" dirty="0"/>
              <a:t> is </a:t>
            </a:r>
            <a:r>
              <a:rPr lang="en-US" sz="2800" b="1" u="sng" dirty="0"/>
              <a:t>released in small amounts</a:t>
            </a:r>
            <a:r>
              <a:rPr lang="en-US" sz="2800" b="1" dirty="0"/>
              <a:t> </a:t>
            </a:r>
            <a:r>
              <a:rPr lang="en-US" sz="2800" dirty="0"/>
              <a:t>and can be stored in the </a:t>
            </a:r>
            <a:r>
              <a:rPr lang="en-US" sz="2800" b="1" dirty="0">
                <a:solidFill>
                  <a:srgbClr val="FF8000"/>
                </a:solidFill>
              </a:rPr>
              <a:t>chemical bonds </a:t>
            </a:r>
            <a:r>
              <a:rPr lang="en-US" sz="2800" dirty="0"/>
              <a:t>of</a:t>
            </a:r>
            <a:r>
              <a:rPr lang="en-US" sz="2800" b="1" dirty="0">
                <a:solidFill>
                  <a:srgbClr val="0000FF"/>
                </a:solidFill>
              </a:rPr>
              <a:t> ATP</a:t>
            </a:r>
            <a:r>
              <a:rPr lang="en-US" sz="2800" dirty="0"/>
              <a:t>. </a:t>
            </a:r>
          </a:p>
          <a:p>
            <a:r>
              <a:rPr lang="en-US" sz="2800" dirty="0"/>
              <a:t>The movement of </a:t>
            </a:r>
            <a:r>
              <a:rPr lang="en-US" sz="2800" b="1" dirty="0">
                <a:solidFill>
                  <a:srgbClr val="00B050"/>
                </a:solidFill>
              </a:rPr>
              <a:t>electrons</a:t>
            </a:r>
            <a:r>
              <a:rPr lang="en-US" sz="2800" dirty="0"/>
              <a:t> from one molecule to another is an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Oxidation-Reduction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reaction</a:t>
            </a:r>
            <a:r>
              <a:rPr lang="en-US" sz="2800" dirty="0"/>
              <a:t>, or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Redox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Cell Respiration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0" y="6477000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3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Cells capture </a:t>
            </a:r>
            <a:r>
              <a:rPr lang="en-US" sz="16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Energy</a:t>
            </a:r>
            <a:r>
              <a:rPr lang="en-US" sz="16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from </a:t>
            </a:r>
            <a:r>
              <a:rPr lang="en-US" sz="16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Electrons</a:t>
            </a:r>
            <a:r>
              <a:rPr lang="en-US" sz="16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16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“falling” </a:t>
            </a:r>
            <a:r>
              <a:rPr lang="en-US" sz="16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from </a:t>
            </a:r>
            <a:r>
              <a:rPr lang="en-US" sz="16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Organic Fuels </a:t>
            </a:r>
            <a:r>
              <a:rPr lang="en-US" sz="16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to </a:t>
            </a:r>
            <a:r>
              <a:rPr lang="en-US" sz="16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Oxygen</a:t>
            </a:r>
            <a:endParaRPr lang="en-US" sz="2800" dirty="0">
              <a:solidFill>
                <a:srgbClr val="FF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A lot of energy is stored </a:t>
            </a:r>
            <a:r>
              <a:rPr lang="en-US" sz="2400" b="1" dirty="0">
                <a:solidFill>
                  <a:srgbClr val="FF0000"/>
                </a:solidFill>
              </a:rPr>
              <a:t>in the bonds </a:t>
            </a:r>
            <a:r>
              <a:rPr lang="en-US" sz="2400" dirty="0"/>
              <a:t>between the carbon and hydrogen atoms in glucose.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B0F0"/>
                </a:solidFill>
              </a:rPr>
              <a:t>During cellular respiration, </a:t>
            </a:r>
            <a:r>
              <a:rPr lang="en-US" sz="2400" b="1" dirty="0">
                <a:solidFill>
                  <a:srgbClr val="7030A0"/>
                </a:solidFill>
              </a:rPr>
              <a:t>redox reactions </a:t>
            </a:r>
            <a:r>
              <a:rPr lang="en-US" sz="2400" dirty="0">
                <a:solidFill>
                  <a:srgbClr val="00B0F0"/>
                </a:solidFill>
              </a:rPr>
              <a:t>basically transfer this bond energy in the form of </a:t>
            </a:r>
            <a:r>
              <a:rPr lang="en-US" sz="2400" b="1" dirty="0">
                <a:solidFill>
                  <a:srgbClr val="00B050"/>
                </a:solidFill>
              </a:rPr>
              <a:t>electrons</a:t>
            </a:r>
            <a:r>
              <a:rPr lang="en-US" sz="2400" dirty="0">
                <a:solidFill>
                  <a:srgbClr val="00B0F0"/>
                </a:solidFill>
              </a:rPr>
              <a:t> from glucose to molecules called electron carriers.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So an</a:t>
            </a:r>
            <a:r>
              <a:rPr lang="en-US" sz="2400" dirty="0">
                <a:solidFill>
                  <a:srgbClr val="00B050"/>
                </a:solidFill>
              </a:rPr>
              <a:t> </a:t>
            </a:r>
            <a:r>
              <a:rPr lang="en-US" sz="2400" b="1" dirty="0">
                <a:solidFill>
                  <a:srgbClr val="00B050"/>
                </a:solidFill>
              </a:rPr>
              <a:t>electron carrier</a:t>
            </a:r>
            <a:r>
              <a:rPr lang="en-US" sz="2400" dirty="0"/>
              <a:t> is basically a molecule that transports electrons during cellular respiration.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>
          <a:xfrm>
            <a:off x="0" y="6429375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235636"/>
            <a:ext cx="7317568" cy="147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669" y="1066800"/>
            <a:ext cx="4686158" cy="449580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4173" y="1295400"/>
            <a:ext cx="3866980" cy="3657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8: Cellular Respiration</a:t>
            </a:r>
            <a:br>
              <a:rPr lang="en-US" sz="4800" b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-----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</a:p>
        </p:txBody>
      </p:sp>
      <p:sp>
        <p:nvSpPr>
          <p:cNvPr id="117762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5743575"/>
            <a:ext cx="457200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Cell Respiration</a:t>
            </a:r>
          </a:p>
        </p:txBody>
      </p:sp>
    </p:spTree>
    <p:extLst>
      <p:ext uri="{BB962C8B-B14F-4D97-AF65-F5344CB8AC3E}">
        <p14:creationId xmlns:p14="http://schemas.microsoft.com/office/powerpoint/2010/main" val="395475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Cells capture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Energy</a:t>
            </a:r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from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Electrons</a:t>
            </a:r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“falling” </a:t>
            </a:r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from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Organic Fuels </a:t>
            </a:r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to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Oxygen</a:t>
            </a:r>
            <a:endParaRPr lang="en-US" dirty="0">
              <a:solidFill>
                <a:srgbClr val="FF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>
          <a:xfrm>
            <a:off x="0" y="6429375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8053C2-960B-4256-BCFF-758256B3B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80" y="0"/>
            <a:ext cx="8306520" cy="6858000"/>
          </a:xfrm>
          <a:prstGeom prst="rect">
            <a:avLst/>
          </a:prstGeom>
        </p:spPr>
      </p:pic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7CDD2DF8-422E-46E2-BF0B-49C0FCFF9823}"/>
              </a:ext>
            </a:extLst>
          </p:cNvPr>
          <p:cNvSpPr/>
          <p:nvPr/>
        </p:nvSpPr>
        <p:spPr>
          <a:xfrm>
            <a:off x="2057400" y="1191627"/>
            <a:ext cx="4419600" cy="484773"/>
          </a:xfrm>
          <a:prstGeom prst="curved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AA0A8B64-9363-4005-A00F-EADA2782C2DA}"/>
              </a:ext>
            </a:extLst>
          </p:cNvPr>
          <p:cNvSpPr/>
          <p:nvPr/>
        </p:nvSpPr>
        <p:spPr>
          <a:xfrm flipV="1">
            <a:off x="2590800" y="2880888"/>
            <a:ext cx="4419600" cy="762000"/>
          </a:xfrm>
          <a:prstGeom prst="curved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9F5A1A-A50D-4D78-8868-30C56DF25CD6}"/>
              </a:ext>
            </a:extLst>
          </p:cNvPr>
          <p:cNvSpPr txBox="1"/>
          <p:nvPr/>
        </p:nvSpPr>
        <p:spPr>
          <a:xfrm>
            <a:off x="3504840" y="2880888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2H+ + 2e-</a:t>
            </a:r>
          </a:p>
        </p:txBody>
      </p:sp>
    </p:spTree>
    <p:extLst>
      <p:ext uri="{BB962C8B-B14F-4D97-AF65-F5344CB8AC3E}">
        <p14:creationId xmlns:p14="http://schemas.microsoft.com/office/powerpoint/2010/main" val="219214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6375"/>
            <a:ext cx="9067800" cy="232322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2800" dirty="0"/>
              <a:t>In a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Redox reaction</a:t>
            </a:r>
            <a:r>
              <a:rPr lang="en-US" sz="2800" dirty="0"/>
              <a:t>,</a:t>
            </a:r>
          </a:p>
          <a:p>
            <a:pPr lvl="1"/>
            <a:r>
              <a:rPr lang="en-US" sz="2400" dirty="0"/>
              <a:t>The </a:t>
            </a:r>
            <a:r>
              <a:rPr lang="en-US" sz="2400" b="1" dirty="0">
                <a:solidFill>
                  <a:srgbClr val="FF8000"/>
                </a:solidFill>
              </a:rPr>
              <a:t>loss of electrons </a:t>
            </a:r>
            <a:r>
              <a:rPr lang="en-US" sz="2400" dirty="0"/>
              <a:t>from one substance is called </a:t>
            </a:r>
            <a:r>
              <a:rPr lang="en-US" sz="2400" b="1" dirty="0">
                <a:solidFill>
                  <a:srgbClr val="8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Oxidation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The </a:t>
            </a:r>
            <a:r>
              <a:rPr lang="en-US" sz="2400" b="1" dirty="0">
                <a:solidFill>
                  <a:srgbClr val="FF8000"/>
                </a:solidFill>
              </a:rPr>
              <a:t>addition of electrons </a:t>
            </a:r>
            <a:r>
              <a:rPr lang="en-US" sz="2400" dirty="0"/>
              <a:t>to another substance is called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Reduction.</a:t>
            </a:r>
            <a:endParaRPr lang="en-US" sz="2400" dirty="0">
              <a:solidFill>
                <a:srgbClr val="00B050"/>
              </a:solidFill>
            </a:endParaRPr>
          </a:p>
          <a:p>
            <a:pPr lvl="1"/>
            <a:r>
              <a:rPr lang="en-US" sz="2400" dirty="0"/>
              <a:t>A molecule is </a:t>
            </a:r>
            <a:r>
              <a:rPr lang="en-US" sz="2400" b="1" dirty="0">
                <a:solidFill>
                  <a:srgbClr val="8000FF"/>
                </a:solidFill>
              </a:rPr>
              <a:t>oxidized</a:t>
            </a:r>
            <a:r>
              <a:rPr lang="en-US" sz="2400" dirty="0"/>
              <a:t> when it </a:t>
            </a:r>
            <a:r>
              <a:rPr lang="en-US" sz="2400" b="1" u="sng" dirty="0">
                <a:solidFill>
                  <a:srgbClr val="8000FF"/>
                </a:solidFill>
              </a:rPr>
              <a:t>loses</a:t>
            </a:r>
            <a:r>
              <a:rPr lang="en-US" sz="2400" b="1" dirty="0">
                <a:solidFill>
                  <a:srgbClr val="FF8000"/>
                </a:solidFill>
              </a:rPr>
              <a:t> one or more electrons.</a:t>
            </a:r>
            <a:endParaRPr lang="en-US" sz="2400" dirty="0"/>
          </a:p>
          <a:p>
            <a:pPr lvl="1"/>
            <a:r>
              <a:rPr lang="en-US" sz="2400" dirty="0"/>
              <a:t>A molecule is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reduced</a:t>
            </a:r>
            <a:r>
              <a:rPr lang="en-US" sz="2400" dirty="0"/>
              <a:t> when it 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</a:rPr>
              <a:t>gains</a:t>
            </a:r>
            <a:r>
              <a:rPr lang="en-US" sz="2400" b="1" dirty="0">
                <a:solidFill>
                  <a:srgbClr val="FF8000"/>
                </a:solidFill>
              </a:rPr>
              <a:t> one or more electrons</a:t>
            </a:r>
            <a:r>
              <a:rPr lang="en-US" sz="24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>
          <a:xfrm>
            <a:off x="0" y="6429375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2392"/>
            <a:ext cx="9144000" cy="40215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0" y="5410200"/>
            <a:ext cx="2057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B gained e-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3364468"/>
            <a:ext cx="20574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 loses e-</a:t>
            </a:r>
          </a:p>
        </p:txBody>
      </p:sp>
    </p:spTree>
    <p:extLst>
      <p:ext uri="{BB962C8B-B14F-4D97-AF65-F5344CB8AC3E}">
        <p14:creationId xmlns:p14="http://schemas.microsoft.com/office/powerpoint/2010/main" val="233533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Cells capture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Energy</a:t>
            </a:r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from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Electrons</a:t>
            </a:r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“falling” </a:t>
            </a:r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from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Organic Fuels </a:t>
            </a:r>
            <a:r>
              <a:rPr lang="en-US" sz="3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to </a:t>
            </a:r>
            <a:r>
              <a:rPr lang="en-US" sz="3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Oxygen</a:t>
            </a:r>
            <a:endParaRPr lang="en-US" dirty="0">
              <a:solidFill>
                <a:srgbClr val="FF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9312"/>
            <a:ext cx="8153400" cy="1766888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 </a:t>
            </a:r>
            <a:r>
              <a:rPr lang="en-US" sz="2400" dirty="0"/>
              <a:t>equation is helpful to show the changes in </a:t>
            </a:r>
            <a:r>
              <a:rPr lang="en-US" sz="2400" b="1" dirty="0">
                <a:solidFill>
                  <a:srgbClr val="0000FF"/>
                </a:solidFill>
              </a:rPr>
              <a:t>Hydrogen</a:t>
            </a:r>
            <a:r>
              <a:rPr lang="en-US" sz="2400" dirty="0"/>
              <a:t> atoms (</a:t>
            </a:r>
            <a:r>
              <a:rPr lang="en-US" sz="2400" dirty="0">
                <a:solidFill>
                  <a:srgbClr val="0000FF"/>
                </a:solidFill>
              </a:rPr>
              <a:t>with their </a:t>
            </a:r>
            <a:r>
              <a:rPr lang="en-US" sz="2400" b="1" dirty="0">
                <a:solidFill>
                  <a:srgbClr val="0000FF"/>
                </a:solidFill>
              </a:rPr>
              <a:t>electrons</a:t>
            </a:r>
            <a:r>
              <a:rPr lang="en-US" sz="2400" dirty="0"/>
              <a:t>).</a:t>
            </a:r>
          </a:p>
          <a:p>
            <a:pPr lvl="1"/>
            <a:r>
              <a:rPr lang="en-US" sz="2400" b="1" dirty="0">
                <a:solidFill>
                  <a:srgbClr val="FF8000"/>
                </a:solidFill>
              </a:rPr>
              <a:t>Glucose </a:t>
            </a:r>
            <a:r>
              <a:rPr lang="en-US" sz="2400" b="1" dirty="0">
                <a:solidFill>
                  <a:srgbClr val="8000FF"/>
                </a:solidFill>
              </a:rPr>
              <a:t>loses</a:t>
            </a:r>
            <a:r>
              <a:rPr lang="en-US" sz="2400" dirty="0"/>
              <a:t> its hydrogen atoms &amp; some </a:t>
            </a:r>
            <a:r>
              <a:rPr lang="en-US" sz="2400" b="1" dirty="0">
                <a:solidFill>
                  <a:srgbClr val="00B050"/>
                </a:solidFill>
              </a:rPr>
              <a:t>electrons</a:t>
            </a:r>
            <a:r>
              <a:rPr lang="en-US" sz="2400" dirty="0"/>
              <a:t>, becoming </a:t>
            </a:r>
            <a:r>
              <a:rPr lang="en-US" sz="2400" b="1" dirty="0">
                <a:solidFill>
                  <a:srgbClr val="8000FF"/>
                </a:solidFill>
              </a:rPr>
              <a:t>oxidized</a:t>
            </a:r>
            <a:r>
              <a:rPr lang="en-US" sz="2400" dirty="0"/>
              <a:t> to </a:t>
            </a:r>
            <a:r>
              <a:rPr lang="en-US" sz="2400" b="1" dirty="0">
                <a:solidFill>
                  <a:srgbClr val="FF8000"/>
                </a:solidFill>
              </a:rPr>
              <a:t>CO</a:t>
            </a:r>
            <a:r>
              <a:rPr lang="en-US" sz="2400" b="1" baseline="-25000" dirty="0">
                <a:solidFill>
                  <a:srgbClr val="FF8000"/>
                </a:solidFill>
              </a:rPr>
              <a:t>2</a:t>
            </a:r>
            <a:r>
              <a:rPr lang="en-US" sz="2400" b="1" dirty="0">
                <a:solidFill>
                  <a:srgbClr val="FF8000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Cell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Respiration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6"/>
          <p:cNvSpPr txBox="1">
            <a:spLocks noChangeArrowheads="1"/>
          </p:cNvSpPr>
          <p:nvPr/>
        </p:nvSpPr>
        <p:spPr>
          <a:xfrm>
            <a:off x="0" y="6400800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15" y="3733799"/>
            <a:ext cx="6335485" cy="312420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F3A1AB-6CF5-4B0C-B678-B4DF42F356B4}"/>
              </a:ext>
            </a:extLst>
          </p:cNvPr>
          <p:cNvSpPr txBox="1">
            <a:spLocks/>
          </p:cNvSpPr>
          <p:nvPr/>
        </p:nvSpPr>
        <p:spPr>
          <a:xfrm>
            <a:off x="26831" y="3935714"/>
            <a:ext cx="2895600" cy="23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b="1" dirty="0">
                <a:solidFill>
                  <a:srgbClr val="FF8000"/>
                </a:solidFill>
              </a:rPr>
              <a:t>Oxygen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B0F0"/>
                </a:solidFill>
              </a:rPr>
              <a:t>gains </a:t>
            </a:r>
            <a:r>
              <a:rPr lang="en-US" sz="2400" b="1" dirty="0">
                <a:solidFill>
                  <a:srgbClr val="00B050"/>
                </a:solidFill>
              </a:rPr>
              <a:t>electrons</a:t>
            </a:r>
            <a:r>
              <a:rPr lang="en-US" sz="2400" dirty="0"/>
              <a:t> &amp; </a:t>
            </a:r>
            <a:r>
              <a:rPr lang="en-US" sz="2400" b="1" dirty="0">
                <a:solidFill>
                  <a:srgbClr val="0000FF"/>
                </a:solidFill>
              </a:rPr>
              <a:t>Hydrogen</a:t>
            </a:r>
            <a:r>
              <a:rPr lang="en-US" sz="2400" dirty="0"/>
              <a:t> atoms being </a:t>
            </a:r>
            <a:r>
              <a:rPr lang="en-US" sz="2400" b="1" dirty="0">
                <a:solidFill>
                  <a:srgbClr val="00B0F0"/>
                </a:solidFill>
              </a:rPr>
              <a:t>reduced</a:t>
            </a:r>
            <a:r>
              <a:rPr lang="en-US" sz="2400" dirty="0"/>
              <a:t> to </a:t>
            </a:r>
            <a:r>
              <a:rPr lang="en-US" sz="2400" b="1" dirty="0">
                <a:solidFill>
                  <a:srgbClr val="FF8000"/>
                </a:solidFill>
              </a:rPr>
              <a:t>H</a:t>
            </a:r>
            <a:r>
              <a:rPr lang="en-US" sz="2400" b="1" baseline="-25000" dirty="0">
                <a:solidFill>
                  <a:srgbClr val="FF8000"/>
                </a:solidFill>
              </a:rPr>
              <a:t>2</a:t>
            </a:r>
            <a:r>
              <a:rPr lang="en-US" sz="2400" b="1" dirty="0">
                <a:solidFill>
                  <a:srgbClr val="FF8000"/>
                </a:solidFill>
              </a:rPr>
              <a:t>O</a:t>
            </a:r>
            <a:r>
              <a:rPr lang="en-US" sz="2400" dirty="0"/>
              <a:t>.</a:t>
            </a:r>
          </a:p>
          <a:p>
            <a:pPr lvl="1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46FF2F42-A450-4B74-B8BD-30AF1DA9CB09}"/>
              </a:ext>
            </a:extLst>
          </p:cNvPr>
          <p:cNvSpPr/>
          <p:nvPr/>
        </p:nvSpPr>
        <p:spPr>
          <a:xfrm>
            <a:off x="3505200" y="4343400"/>
            <a:ext cx="5257800" cy="609600"/>
          </a:xfrm>
          <a:prstGeom prst="curved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7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5590" y="2514600"/>
            <a:ext cx="3708410" cy="28194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8000"/>
                </a:solidFill>
              </a:rPr>
              <a:t>Glucose</a:t>
            </a:r>
            <a:r>
              <a:rPr lang="en-US" sz="2800" dirty="0"/>
              <a:t> is </a:t>
            </a:r>
            <a:r>
              <a:rPr lang="en-US" sz="2800" b="1" dirty="0">
                <a:solidFill>
                  <a:srgbClr val="8000FF"/>
                </a:solidFill>
              </a:rPr>
              <a:t>oxidized</a:t>
            </a:r>
          </a:p>
          <a:p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en-US" sz="28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800" dirty="0"/>
          </a:p>
          <a:p>
            <a:pPr lvl="1"/>
            <a:r>
              <a:rPr lang="en-US" sz="2800" dirty="0">
                <a:solidFill>
                  <a:srgbClr val="FF8000"/>
                </a:solidFill>
              </a:rPr>
              <a:t>accepts </a:t>
            </a:r>
            <a:r>
              <a:rPr lang="en-US" sz="2800" dirty="0">
                <a:solidFill>
                  <a:srgbClr val="0000FF"/>
                </a:solidFill>
              </a:rPr>
              <a:t>electrons </a:t>
            </a:r>
          </a:p>
          <a:p>
            <a:pPr lvl="1"/>
            <a:r>
              <a:rPr lang="en-US" sz="2800" dirty="0">
                <a:solidFill>
                  <a:srgbClr val="FF8000"/>
                </a:solidFill>
              </a:rPr>
              <a:t>&amp; is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reduced</a:t>
            </a:r>
            <a:r>
              <a:rPr lang="en-US" sz="2800" dirty="0">
                <a:solidFill>
                  <a:srgbClr val="FF8000"/>
                </a:solidFill>
              </a:rPr>
              <a:t> to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NADH.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0" y="5715000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43559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35393C-BE32-4466-BE58-045084E54DDC}"/>
              </a:ext>
            </a:extLst>
          </p:cNvPr>
          <p:cNvSpPr/>
          <p:nvPr/>
        </p:nvSpPr>
        <p:spPr>
          <a:xfrm>
            <a:off x="761999" y="1"/>
            <a:ext cx="2286001" cy="1066800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4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5590" y="2514600"/>
            <a:ext cx="3708410" cy="28194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8000"/>
                </a:solidFill>
              </a:rPr>
              <a:t>Glucose</a:t>
            </a:r>
            <a:r>
              <a:rPr lang="en-US" sz="2800" dirty="0"/>
              <a:t> is </a:t>
            </a:r>
            <a:r>
              <a:rPr lang="en-US" sz="2800" b="1" dirty="0">
                <a:solidFill>
                  <a:srgbClr val="8000FF"/>
                </a:solidFill>
              </a:rPr>
              <a:t>oxidized</a:t>
            </a:r>
          </a:p>
          <a:p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en-US" sz="28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800" dirty="0"/>
          </a:p>
          <a:p>
            <a:pPr lvl="1"/>
            <a:r>
              <a:rPr lang="en-US" sz="2800" dirty="0">
                <a:solidFill>
                  <a:srgbClr val="FF8000"/>
                </a:solidFill>
              </a:rPr>
              <a:t>accepts </a:t>
            </a:r>
            <a:r>
              <a:rPr lang="en-US" sz="2800" dirty="0">
                <a:solidFill>
                  <a:srgbClr val="0000FF"/>
                </a:solidFill>
              </a:rPr>
              <a:t>electrons </a:t>
            </a:r>
          </a:p>
          <a:p>
            <a:pPr lvl="1"/>
            <a:r>
              <a:rPr lang="en-US" sz="2800" dirty="0">
                <a:solidFill>
                  <a:srgbClr val="FF8000"/>
                </a:solidFill>
              </a:rPr>
              <a:t>&amp; is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reduced</a:t>
            </a:r>
            <a:r>
              <a:rPr lang="en-US" sz="2800" dirty="0">
                <a:solidFill>
                  <a:srgbClr val="FF8000"/>
                </a:solidFill>
              </a:rPr>
              <a:t> to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NADH.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8606307" y="6538912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8761C-5394-49D2-85E0-24285F34C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" y="2319992"/>
            <a:ext cx="5766036" cy="38862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8C1D227-25C8-4F0E-A9BE-94014509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NAD+</a:t>
            </a:r>
            <a:r>
              <a:rPr lang="en-US" sz="54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54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Wingdings" panose="05000000000000000000" pitchFamily="2" charset="2"/>
              </a:rPr>
              <a:t> 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Wingdings" panose="05000000000000000000" pitchFamily="2" charset="2"/>
              </a:rPr>
              <a:t>NADPH</a:t>
            </a:r>
            <a:endParaRPr lang="en-US" sz="8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F8F41CC3-1988-435D-B4EF-D403DEBF189F}"/>
              </a:ext>
            </a:extLst>
          </p:cNvPr>
          <p:cNvSpPr/>
          <p:nvPr/>
        </p:nvSpPr>
        <p:spPr>
          <a:xfrm flipV="1">
            <a:off x="1676400" y="3032124"/>
            <a:ext cx="2895600" cy="777875"/>
          </a:xfrm>
          <a:prstGeom prst="curved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8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5590" y="1"/>
            <a:ext cx="3708410" cy="685799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b="1" dirty="0">
              <a:solidFill>
                <a:srgbClr val="FF8000"/>
              </a:solidFill>
            </a:endParaRPr>
          </a:p>
          <a:p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NADH</a:t>
            </a:r>
            <a:r>
              <a:rPr lang="en-US" dirty="0"/>
              <a:t> delivers </a:t>
            </a:r>
            <a:r>
              <a:rPr lang="en-US" sz="3600" dirty="0">
                <a:solidFill>
                  <a:srgbClr val="FF8000"/>
                </a:solidFill>
              </a:rPr>
              <a:t>electrons</a:t>
            </a:r>
            <a:r>
              <a:rPr lang="en-US" dirty="0"/>
              <a:t> to a string of </a:t>
            </a:r>
            <a:r>
              <a:rPr lang="en-US" dirty="0">
                <a:solidFill>
                  <a:srgbClr val="00B050"/>
                </a:solidFill>
              </a:rPr>
              <a:t>electron carrier </a:t>
            </a:r>
            <a:r>
              <a:rPr lang="en-US" dirty="0">
                <a:solidFill>
                  <a:schemeClr val="tx1"/>
                </a:solidFill>
              </a:rPr>
              <a:t>molecules</a:t>
            </a:r>
            <a:r>
              <a:rPr lang="en-US" dirty="0"/>
              <a:t>, which moves electrons </a:t>
            </a:r>
            <a:r>
              <a:rPr lang="en-US" b="1" dirty="0"/>
              <a:t>down an energy hill</a:t>
            </a:r>
            <a:r>
              <a:rPr lang="en-US" dirty="0"/>
              <a:t>.</a:t>
            </a:r>
          </a:p>
          <a:p>
            <a:r>
              <a:rPr lang="en-US" dirty="0"/>
              <a:t>These carrier molecules constitute an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Transport Chain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0" y="5715000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43559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94C33C-BEF5-4ED4-A3E7-B95C6216BAF9}"/>
              </a:ext>
            </a:extLst>
          </p:cNvPr>
          <p:cNvSpPr/>
          <p:nvPr/>
        </p:nvSpPr>
        <p:spPr>
          <a:xfrm>
            <a:off x="228600" y="4800600"/>
            <a:ext cx="3479810" cy="2057399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1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213359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NADH</a:t>
            </a:r>
            <a:r>
              <a:rPr lang="en-US" dirty="0"/>
              <a:t> delivers </a:t>
            </a:r>
            <a:r>
              <a:rPr lang="en-US" sz="3600" dirty="0">
                <a:solidFill>
                  <a:srgbClr val="FF8000"/>
                </a:solidFill>
              </a:rPr>
              <a:t>electrons</a:t>
            </a:r>
            <a:r>
              <a:rPr lang="en-US" dirty="0"/>
              <a:t> to a string of </a:t>
            </a:r>
            <a:r>
              <a:rPr lang="en-US" dirty="0">
                <a:solidFill>
                  <a:srgbClr val="00B050"/>
                </a:solidFill>
              </a:rPr>
              <a:t>electron carrier </a:t>
            </a:r>
            <a:r>
              <a:rPr lang="en-US" dirty="0">
                <a:solidFill>
                  <a:schemeClr val="tx1"/>
                </a:solidFill>
              </a:rPr>
              <a:t>molecules</a:t>
            </a:r>
            <a:r>
              <a:rPr lang="en-US" dirty="0"/>
              <a:t>, which moves electrons </a:t>
            </a:r>
            <a:r>
              <a:rPr lang="en-US" b="1" dirty="0"/>
              <a:t>down an energy hill</a:t>
            </a:r>
            <a:r>
              <a:rPr lang="en-US" dirty="0"/>
              <a:t>.</a:t>
            </a:r>
          </a:p>
          <a:p>
            <a:r>
              <a:rPr lang="en-US" dirty="0"/>
              <a:t>These carrier molecules constitute an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Transport Chain.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0" y="5715000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19C6C-9367-496C-ACC7-A5438DD7E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1" y="2743200"/>
            <a:ext cx="8947101" cy="382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5590" y="1"/>
            <a:ext cx="3708410" cy="685799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b="1" dirty="0">
              <a:solidFill>
                <a:srgbClr val="FF8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At the bottom of the hill is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</a:t>
            </a:r>
            <a:r>
              <a:rPr lang="en-US" sz="2400" dirty="0"/>
              <a:t>, which </a:t>
            </a:r>
          </a:p>
          <a:p>
            <a:pPr lvl="1"/>
            <a:r>
              <a:rPr lang="en-US" sz="2400" dirty="0">
                <a:solidFill>
                  <a:srgbClr val="FF8000"/>
                </a:solidFill>
              </a:rPr>
              <a:t>accepts two electrons</a:t>
            </a:r>
          </a:p>
          <a:p>
            <a:pPr lvl="1"/>
            <a:r>
              <a:rPr lang="en-US" sz="2400" dirty="0">
                <a:solidFill>
                  <a:srgbClr val="FF8000"/>
                </a:solidFill>
              </a:rPr>
              <a:t>picks up two H</a:t>
            </a:r>
            <a:r>
              <a:rPr lang="en-US" sz="2400" baseline="30000" dirty="0">
                <a:solidFill>
                  <a:srgbClr val="FF8000"/>
                </a:solidFill>
              </a:rPr>
              <a:t>+</a:t>
            </a:r>
            <a:endParaRPr lang="en-US" sz="2400" dirty="0">
              <a:solidFill>
                <a:srgbClr val="FF8000"/>
              </a:solidFill>
            </a:endParaRPr>
          </a:p>
          <a:p>
            <a:pPr lvl="1"/>
            <a:r>
              <a:rPr lang="en-US" sz="2400" dirty="0"/>
              <a:t>becomes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reduced</a:t>
            </a:r>
            <a:r>
              <a:rPr lang="en-US" sz="2400" dirty="0"/>
              <a:t> to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0" y="5715000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43559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175A7D-379D-4CA2-A8A0-50FDCFCF839B}"/>
              </a:ext>
            </a:extLst>
          </p:cNvPr>
          <p:cNvSpPr/>
          <p:nvPr/>
        </p:nvSpPr>
        <p:spPr>
          <a:xfrm>
            <a:off x="2057400" y="5867400"/>
            <a:ext cx="1371600" cy="990599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7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06_05cElectronTransport-U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0"/>
          <a:stretch/>
        </p:blipFill>
        <p:spPr>
          <a:xfrm>
            <a:off x="1959864" y="1217845"/>
            <a:ext cx="5224272" cy="4268555"/>
          </a:xfrm>
          <a:prstGeom prst="rect">
            <a:avLst/>
          </a:prstGeom>
        </p:spPr>
      </p:pic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568296" y="1362790"/>
            <a:ext cx="5642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Arial" charset="0"/>
              </a:rPr>
              <a:t>NAD</a:t>
            </a:r>
            <a:r>
              <a:rPr lang="en-US" sz="1700" baseline="30000" dirty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778026" y="5148114"/>
            <a:ext cx="2436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1700" baseline="30000" dirty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76046" y="1712040"/>
            <a:ext cx="6297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Arial" charset="0"/>
              </a:rPr>
              <a:t>NADH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984346" y="1870790"/>
            <a:ext cx="168445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Arial" charset="0"/>
              </a:rPr>
              <a:t>Energy released</a:t>
            </a:r>
            <a:br>
              <a:rPr lang="en-US" sz="1700" dirty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>
                <a:solidFill>
                  <a:srgbClr val="000000"/>
                </a:solidFill>
                <a:latin typeface="Arial" charset="0"/>
              </a:rPr>
              <a:t>and available</a:t>
            </a:r>
            <a:br>
              <a:rPr lang="en-US" sz="1700" dirty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>
                <a:solidFill>
                  <a:srgbClr val="000000"/>
                </a:solidFill>
                <a:latin typeface="Arial" charset="0"/>
              </a:rPr>
              <a:t>for making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130146" y="2067640"/>
            <a:ext cx="1212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016096" y="4036140"/>
            <a:ext cx="1212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809846" y="4309190"/>
            <a:ext cx="2504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1700" baseline="-250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sz="1700" baseline="-25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574896" y="5128340"/>
            <a:ext cx="1212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559146" y="4569540"/>
            <a:ext cx="4078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17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700" dirty="0">
                <a:solidFill>
                  <a:srgbClr val="000000"/>
                </a:solidFill>
                <a:latin typeface="Arial" charset="0"/>
              </a:rPr>
              <a:t>O</a:t>
            </a:r>
            <a:endParaRPr lang="en-US" sz="17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26101" y="4199225"/>
            <a:ext cx="114602" cy="340424"/>
            <a:chOff x="5626101" y="4199225"/>
            <a:chExt cx="114602" cy="340424"/>
          </a:xfrm>
        </p:grpSpPr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5632753" y="4283790"/>
              <a:ext cx="1079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ymbol Std"/>
                  <a:cs typeface="Symbol Std"/>
                </a:rPr>
                <a:t>−</a:t>
              </a:r>
              <a:endParaRPr lang="en-US" sz="1100" baseline="30000" dirty="0">
                <a:solidFill>
                  <a:srgbClr val="000000"/>
                </a:solidFill>
                <a:latin typeface="Symbol Std"/>
                <a:cs typeface="Symbol Std"/>
              </a:endParaRP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5636380" y="4370372"/>
              <a:ext cx="7845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1100" baseline="30000" dirty="0">
                <a:solidFill>
                  <a:srgbClr val="000000"/>
                </a:solidFill>
                <a:latin typeface="Symbol Std"/>
                <a:cs typeface="Symbol Std"/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5626101" y="4199225"/>
              <a:ext cx="1079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100" baseline="30000" dirty="0">
                <a:solidFill>
                  <a:srgbClr val="000000"/>
                </a:solidFill>
                <a:latin typeface="Symbol Std"/>
                <a:cs typeface="Symbol Std"/>
              </a:endParaRPr>
            </a:p>
          </p:txBody>
        </p:sp>
      </p:grpSp>
      <p:pic>
        <p:nvPicPr>
          <p:cNvPr id="5" name="Picture 4" descr="06_05cElectronTranspor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263" y="2745881"/>
            <a:ext cx="1969074" cy="1755707"/>
          </a:xfrm>
          <a:prstGeom prst="rect">
            <a:avLst/>
          </a:prstGeom>
        </p:spPr>
      </p:pic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241547" y="2540204"/>
            <a:ext cx="3704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ATP</a:t>
            </a:r>
            <a:endParaRPr lang="en-US" sz="1500" baseline="30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1" name="Rectangle 16"/>
          <p:cNvSpPr txBox="1">
            <a:spLocks noChangeArrowheads="1"/>
          </p:cNvSpPr>
          <p:nvPr/>
        </p:nvSpPr>
        <p:spPr>
          <a:xfrm>
            <a:off x="8305800" y="6324600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6046" y="1088745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Oxidation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986372" y="4014559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B29B53-2794-45D2-BC50-2C166C05C0D2}"/>
              </a:ext>
            </a:extLst>
          </p:cNvPr>
          <p:cNvSpPr/>
          <p:nvPr/>
        </p:nvSpPr>
        <p:spPr bwMode="auto">
          <a:xfrm>
            <a:off x="152400" y="6477000"/>
            <a:ext cx="1807464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3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5" grpId="0"/>
      <p:bldP spid="20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-10"/>
            <a:ext cx="9143996" cy="1752610"/>
          </a:xfrm>
        </p:spPr>
        <p:txBody>
          <a:bodyPr/>
          <a:lstStyle/>
          <a:p>
            <a:pPr marL="1892300" indent="-1892300"/>
            <a:r>
              <a:rPr lang="en-US" dirty="0"/>
              <a:t>	</a:t>
            </a:r>
            <a:r>
              <a:rPr lang="en-US" sz="2400" dirty="0">
                <a:solidFill>
                  <a:srgbClr val="FFFF00"/>
                </a:solidFill>
              </a:rPr>
              <a:t>Use the following terms to label the diagram: 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, cellular respiration, chemical energy,  chloroplast, glucose, light energy, mitochondria, photosynthesis </a:t>
            </a:r>
            <a:endParaRPr lang="en-US" dirty="0"/>
          </a:p>
        </p:txBody>
      </p:sp>
      <p:pic>
        <p:nvPicPr>
          <p:cNvPr id="6" name="Picture 5" descr="quick_check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1572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99" y="1752600"/>
            <a:ext cx="8880199" cy="510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2133600"/>
            <a:ext cx="2895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0260" y="2192031"/>
            <a:ext cx="9423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5700" y="4114800"/>
            <a:ext cx="876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6248400"/>
            <a:ext cx="2895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411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05700" y="5953780"/>
            <a:ext cx="9423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640080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5200" y="1764268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400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marL="962046" indent="0">
              <a:spcAft>
                <a:spcPts val="3377"/>
              </a:spcAft>
            </a:pPr>
            <a:r>
              <a:rPr lang="en-US" dirty="0"/>
              <a:t>	</a:t>
            </a:r>
            <a:r>
              <a:rPr lang="en-US" sz="2800" dirty="0" err="1"/>
              <a:t>Ellicitation</a:t>
            </a:r>
            <a:r>
              <a:rPr lang="en-US" sz="2800" dirty="0"/>
              <a:t>:  </a:t>
            </a:r>
            <a:r>
              <a:rPr lang="en-US" sz="2800" dirty="0">
                <a:solidFill>
                  <a:srgbClr val="FFFF00"/>
                </a:solidFill>
              </a:rPr>
              <a:t>What do You Think?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377155"/>
            <a:ext cx="6095999" cy="5480845"/>
          </a:xfrm>
        </p:spPr>
        <p:txBody>
          <a:bodyPr/>
          <a:lstStyle/>
          <a:p>
            <a:r>
              <a:rPr lang="en-US" sz="2400" kern="1200" dirty="0">
                <a:solidFill>
                  <a:srgbClr val="0070C0"/>
                </a:solidFill>
                <a:cs typeface="Book Antiqua"/>
              </a:rPr>
              <a:t>Give a definition or explanation of the following: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schemeClr val="tx1"/>
                </a:solidFill>
              </a:rPr>
              <a:t>How do organisms obtain energy for life?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srgbClr val="0070C0"/>
                </a:solidFill>
              </a:rPr>
              <a:t>Respiration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schemeClr val="tx1"/>
                </a:solidFill>
              </a:rPr>
              <a:t>Aerobics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srgbClr val="0070C0"/>
                </a:solidFill>
              </a:rPr>
              <a:t>Why are we exhausted and sore after rigorous exercise?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schemeClr val="tx1"/>
                </a:solidFill>
              </a:rPr>
              <a:t>Distinguish photosynthesis from cellular respiration.</a:t>
            </a:r>
          </a:p>
        </p:txBody>
      </p:sp>
      <p:pic>
        <p:nvPicPr>
          <p:cNvPr id="12" name="Picture 11" descr="warm_up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399"/>
            <a:ext cx="1219200" cy="988541"/>
          </a:xfrm>
          <a:prstGeom prst="rect">
            <a:avLst/>
          </a:prstGeom>
        </p:spPr>
      </p:pic>
      <p:pic>
        <p:nvPicPr>
          <p:cNvPr id="9" name="Picture 2" descr="http://farm5.staticflickr.com/4129/5197327623_dde9c65af0_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23314"/>
          <a:stretch/>
        </p:blipFill>
        <p:spPr bwMode="auto">
          <a:xfrm>
            <a:off x="5991574" y="3962399"/>
            <a:ext cx="3152426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4"/>
          <a:stretch/>
        </p:blipFill>
        <p:spPr>
          <a:xfrm>
            <a:off x="5953474" y="1377155"/>
            <a:ext cx="2199926" cy="248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8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-10"/>
            <a:ext cx="9143996" cy="1752610"/>
          </a:xfrm>
        </p:spPr>
        <p:txBody>
          <a:bodyPr/>
          <a:lstStyle/>
          <a:p>
            <a:pPr marL="1892300" indent="-1892300"/>
            <a:r>
              <a:rPr lang="en-US" dirty="0"/>
              <a:t>	</a:t>
            </a:r>
            <a:r>
              <a:rPr lang="en-US" sz="2400" dirty="0">
                <a:solidFill>
                  <a:srgbClr val="FFFF00"/>
                </a:solidFill>
              </a:rPr>
              <a:t>Use the following terms to label the diagram: 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, cellular respiration, chemical energy,  chloroplast, glucose, light energy, mitochondria, photosynthesis </a:t>
            </a:r>
            <a:endParaRPr lang="en-US" dirty="0"/>
          </a:p>
        </p:txBody>
      </p:sp>
      <p:pic>
        <p:nvPicPr>
          <p:cNvPr id="6" name="Picture 5" descr="quick_check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1572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99" y="1752600"/>
            <a:ext cx="888019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24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697" y="4309739"/>
            <a:ext cx="1964703" cy="157502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EC89EB6-BE10-4D61-997C-437C8FB10EBD}"/>
              </a:ext>
            </a:extLst>
          </p:cNvPr>
          <p:cNvGrpSpPr/>
          <p:nvPr/>
        </p:nvGrpSpPr>
        <p:grpSpPr>
          <a:xfrm>
            <a:off x="1222157" y="3778936"/>
            <a:ext cx="1253164" cy="1344580"/>
            <a:chOff x="1222157" y="3778936"/>
            <a:chExt cx="1253164" cy="13445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5111" y="3778936"/>
              <a:ext cx="776337" cy="92952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222157" y="4706360"/>
              <a:ext cx="1062872" cy="41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Glucose</a:t>
              </a:r>
              <a:endParaRPr lang="en-US" sz="14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10" name="Straight Arrow Connector 9"/>
            <p:cNvCxnSpPr>
              <a:cxnSpLocks/>
              <a:stCxn id="6" idx="3"/>
            </p:cNvCxnSpPr>
            <p:nvPr/>
          </p:nvCxnSpPr>
          <p:spPr>
            <a:xfrm>
              <a:off x="2021448" y="4243698"/>
              <a:ext cx="453873" cy="2521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50292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Respiration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382000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Complex metabolic process by which the </a:t>
            </a:r>
            <a:r>
              <a:rPr lang="en-US" sz="2400" dirty="0">
                <a:solidFill>
                  <a:srgbClr val="FF8000"/>
                </a:solidFill>
                <a:latin typeface="+mj-lt"/>
              </a:rPr>
              <a:t>chemical bonds </a:t>
            </a:r>
            <a:r>
              <a:rPr lang="en-US" sz="2400" dirty="0">
                <a:latin typeface="+mj-lt"/>
              </a:rPr>
              <a:t>in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Glucose</a:t>
            </a:r>
            <a:r>
              <a:rPr lang="en-US" sz="24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are </a:t>
            </a:r>
            <a:r>
              <a:rPr lang="en-US" sz="2400" dirty="0">
                <a:solidFill>
                  <a:srgbClr val="FF8000"/>
                </a:solidFill>
                <a:latin typeface="+mj-lt"/>
              </a:rPr>
              <a:t>broken down </a:t>
            </a:r>
            <a:r>
              <a:rPr lang="en-US" sz="2400" dirty="0">
                <a:latin typeface="+mj-lt"/>
              </a:rPr>
              <a:t>into</a:t>
            </a:r>
            <a:r>
              <a:rPr lang="en-US" sz="24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Carbon Dioxide.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T</a:t>
            </a:r>
            <a:r>
              <a:rPr lang="en-US" sz="2400" dirty="0">
                <a:latin typeface="+mj-lt"/>
              </a:rPr>
              <a:t>he</a:t>
            </a:r>
            <a:r>
              <a:rPr lang="en-US" sz="24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Energy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2400" dirty="0">
                <a:solidFill>
                  <a:srgbClr val="FF8000"/>
                </a:solidFill>
                <a:latin typeface="+mj-lt"/>
              </a:rPr>
              <a:t>released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is harnessed to </a:t>
            </a:r>
            <a:r>
              <a:rPr lang="en-US" sz="2400" dirty="0">
                <a:solidFill>
                  <a:srgbClr val="FF8000"/>
                </a:solidFill>
                <a:latin typeface="+mj-lt"/>
              </a:rPr>
              <a:t>make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ATP.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3A88AD-611F-490A-A3E2-6178CE46483D}"/>
              </a:ext>
            </a:extLst>
          </p:cNvPr>
          <p:cNvGrpSpPr/>
          <p:nvPr/>
        </p:nvGrpSpPr>
        <p:grpSpPr>
          <a:xfrm>
            <a:off x="5475682" y="5097251"/>
            <a:ext cx="1527175" cy="688777"/>
            <a:chOff x="7597775" y="1295400"/>
            <a:chExt cx="1527175" cy="6887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7775" y="1295400"/>
              <a:ext cx="1527175" cy="62122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924800" y="16764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ATP</a:t>
              </a:r>
              <a:endParaRPr lang="en-US" sz="1400" baseline="-25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D82816-F083-498F-B6A9-DD15CB139DF8}"/>
              </a:ext>
            </a:extLst>
          </p:cNvPr>
          <p:cNvGrpSpPr/>
          <p:nvPr/>
        </p:nvGrpSpPr>
        <p:grpSpPr>
          <a:xfrm>
            <a:off x="1182470" y="5062264"/>
            <a:ext cx="1482211" cy="1338050"/>
            <a:chOff x="1219200" y="5018300"/>
            <a:chExt cx="1482211" cy="13380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2324" y="5317612"/>
              <a:ext cx="419339" cy="39412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823" y="5549102"/>
              <a:ext cx="419339" cy="39412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9074" y="5652382"/>
              <a:ext cx="419339" cy="39412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98948" y="5858943"/>
              <a:ext cx="676373" cy="41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O</a:t>
              </a:r>
              <a:r>
                <a:rPr lang="en-US" sz="1400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2072" y="5962223"/>
              <a:ext cx="419339" cy="39412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5825" y="5962223"/>
              <a:ext cx="419339" cy="39412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9200" y="5239261"/>
              <a:ext cx="419339" cy="394127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 flipV="1">
              <a:off x="2209800" y="5018300"/>
              <a:ext cx="381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4159929" y="4495800"/>
            <a:ext cx="488271" cy="4320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29700" y="5838194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2AEB7C7-7184-4018-9422-5F39F9B67639}"/>
              </a:ext>
            </a:extLst>
          </p:cNvPr>
          <p:cNvGrpSpPr/>
          <p:nvPr/>
        </p:nvGrpSpPr>
        <p:grpSpPr>
          <a:xfrm>
            <a:off x="4482317" y="3700879"/>
            <a:ext cx="1563281" cy="1065662"/>
            <a:chOff x="7315200" y="76200"/>
            <a:chExt cx="1371600" cy="7142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6200" y="304800"/>
              <a:ext cx="391012" cy="2570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800" y="533400"/>
              <a:ext cx="391012" cy="2570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04800"/>
              <a:ext cx="391012" cy="25700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153400" y="38779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CO</a:t>
              </a:r>
              <a:r>
                <a:rPr lang="en-US" sz="1400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800" y="76200"/>
              <a:ext cx="391012" cy="25700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4800" y="533400"/>
              <a:ext cx="391012" cy="25700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1000" y="152400"/>
              <a:ext cx="391012" cy="25700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4161797-A915-493D-9854-8D229847740A}"/>
              </a:ext>
            </a:extLst>
          </p:cNvPr>
          <p:cNvGrpSpPr/>
          <p:nvPr/>
        </p:nvGrpSpPr>
        <p:grpSpPr>
          <a:xfrm>
            <a:off x="4125148" y="5986880"/>
            <a:ext cx="1258887" cy="795241"/>
            <a:chOff x="7848600" y="685800"/>
            <a:chExt cx="1258887" cy="79524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1000" y="838200"/>
              <a:ext cx="304800" cy="2618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7200" y="1219200"/>
              <a:ext cx="304800" cy="2618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4400" y="914400"/>
              <a:ext cx="304800" cy="2618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5800" y="762000"/>
              <a:ext cx="304800" cy="2618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8600" y="1066800"/>
              <a:ext cx="304800" cy="2618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9600" y="990600"/>
              <a:ext cx="304800" cy="261841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8574087" y="6858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H</a:t>
              </a:r>
              <a:r>
                <a:rPr lang="en-US" sz="1400" baseline="-25000" dirty="0">
                  <a:solidFill>
                    <a:prstClr val="black"/>
                  </a:solidFill>
                </a:rPr>
                <a:t>2</a:t>
              </a:r>
              <a:r>
                <a:rPr lang="en-US" sz="1400" dirty="0">
                  <a:solidFill>
                    <a:prstClr val="black"/>
                  </a:solidFill>
                </a:rPr>
                <a:t>O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4359803" y="5486099"/>
            <a:ext cx="1002415" cy="510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Cell Respiration</a:t>
            </a:r>
          </a:p>
        </p:txBody>
      </p:sp>
      <p:sp>
        <p:nvSpPr>
          <p:cNvPr id="38" name="Rectangle 16"/>
          <p:cNvSpPr txBox="1">
            <a:spLocks noChangeArrowheads="1"/>
          </p:cNvSpPr>
          <p:nvPr/>
        </p:nvSpPr>
        <p:spPr>
          <a:xfrm>
            <a:off x="0" y="6477000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50292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Respiration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82000" cy="31454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ATP</a:t>
            </a:r>
            <a:r>
              <a:rPr lang="en-US" sz="2800" dirty="0">
                <a:latin typeface="+mj-lt"/>
              </a:rPr>
              <a:t> provides cells with the necessary fuel to carry out basic functions.</a:t>
            </a:r>
          </a:p>
          <a:p>
            <a:pPr>
              <a:defRPr/>
            </a:pPr>
            <a:r>
              <a:rPr lang="en-US" sz="2800" dirty="0">
                <a:latin typeface="+mj-lt"/>
              </a:rPr>
              <a:t>Occurs in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ALL CELLS</a:t>
            </a:r>
            <a:r>
              <a:rPr lang="en-US" sz="2800" dirty="0">
                <a:latin typeface="+mj-lt"/>
              </a:rPr>
              <a:t>:</a:t>
            </a:r>
          </a:p>
          <a:p>
            <a:pPr lvl="1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Animal Cells</a:t>
            </a:r>
            <a:r>
              <a:rPr lang="en-US" sz="2800" dirty="0">
                <a:latin typeface="+mj-lt"/>
              </a:rPr>
              <a:t>: Glucose is obtained from food.</a:t>
            </a:r>
          </a:p>
          <a:p>
            <a:pPr lvl="1">
              <a:defRPr/>
            </a:pPr>
            <a:r>
              <a:rPr lang="en-US" sz="2800" b="1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Plant Cells</a:t>
            </a:r>
            <a:r>
              <a:rPr lang="en-US" sz="2800" dirty="0">
                <a:latin typeface="+mj-lt"/>
              </a:rPr>
              <a:t>: Glucose is obtained through Photosynthesis.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C56EF2-08B4-479C-8CB7-6C4402AD3CAF}"/>
              </a:ext>
            </a:extLst>
          </p:cNvPr>
          <p:cNvGrpSpPr/>
          <p:nvPr/>
        </p:nvGrpSpPr>
        <p:grpSpPr>
          <a:xfrm>
            <a:off x="4038600" y="4832221"/>
            <a:ext cx="4126897" cy="1915490"/>
            <a:chOff x="4998053" y="76200"/>
            <a:chExt cx="4126897" cy="191549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35678BA-57DE-4B15-8DC3-B52A80F7C0FF}"/>
                </a:ext>
              </a:extLst>
            </p:cNvPr>
            <p:cNvGrpSpPr/>
            <p:nvPr/>
          </p:nvGrpSpPr>
          <p:grpSpPr>
            <a:xfrm>
              <a:off x="4998053" y="86690"/>
              <a:ext cx="4114800" cy="1905000"/>
              <a:chOff x="5029200" y="76200"/>
              <a:chExt cx="4114800" cy="1905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029200" y="76200"/>
                <a:ext cx="4114800" cy="1905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43800" y="533400"/>
                <a:ext cx="391012" cy="257002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8153400" y="3048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CO</a:t>
                </a:r>
                <a:r>
                  <a:rPr lang="en-US" sz="14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216BEF-94A8-4628-95D4-33805C7B7904}"/>
                </a:ext>
              </a:extLst>
            </p:cNvPr>
            <p:cNvGrpSpPr/>
            <p:nvPr/>
          </p:nvGrpSpPr>
          <p:grpSpPr>
            <a:xfrm>
              <a:off x="5105400" y="76200"/>
              <a:ext cx="4019550" cy="1907977"/>
              <a:chOff x="5105400" y="76200"/>
              <a:chExt cx="4019550" cy="190797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19800" y="457200"/>
                <a:ext cx="1549400" cy="116205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8902" y="304800"/>
                <a:ext cx="612233" cy="685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86400" y="1200807"/>
                <a:ext cx="330698" cy="290786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96200" y="304800"/>
                <a:ext cx="391012" cy="25700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7775" y="1295400"/>
                <a:ext cx="1527175" cy="62122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15200" y="304800"/>
                <a:ext cx="391012" cy="25700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91200" y="1371600"/>
                <a:ext cx="330698" cy="29078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34000" y="1447800"/>
                <a:ext cx="330698" cy="29078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562600" y="16002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O</a:t>
                </a:r>
                <a:r>
                  <a:rPr lang="en-US" sz="14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924800" y="16764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ATP</a:t>
                </a:r>
                <a:endParaRPr lang="en-US" sz="14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81600" y="914400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Glucose</a:t>
                </a:r>
                <a:endParaRPr lang="en-US" sz="1400" baseline="-25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" name="Straight Arrow Connector 9"/>
              <p:cNvCxnSpPr>
                <a:stCxn id="6" idx="3"/>
              </p:cNvCxnSpPr>
              <p:nvPr/>
            </p:nvCxnSpPr>
            <p:spPr>
              <a:xfrm>
                <a:off x="5761135" y="647700"/>
                <a:ext cx="334865" cy="1143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5867400" y="914400"/>
                <a:ext cx="3810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7543800" y="762000"/>
                <a:ext cx="45720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7543800" y="1295400"/>
                <a:ext cx="2286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3600" y="1676400"/>
                <a:ext cx="330698" cy="290786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81600" y="1676400"/>
                <a:ext cx="330698" cy="290786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05400" y="1143000"/>
                <a:ext cx="330698" cy="290786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43800" y="76200"/>
                <a:ext cx="391012" cy="25700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24800" y="533400"/>
                <a:ext cx="391012" cy="25700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01000" y="152400"/>
                <a:ext cx="391012" cy="25700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01000" y="838200"/>
                <a:ext cx="304800" cy="261841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77200" y="1219200"/>
                <a:ext cx="304800" cy="261841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34400" y="914400"/>
                <a:ext cx="304800" cy="261841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05800" y="762000"/>
                <a:ext cx="304800" cy="261841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48600" y="1066800"/>
                <a:ext cx="304800" cy="261841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29600" y="990600"/>
                <a:ext cx="304800" cy="26184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8574087" y="6858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H</a:t>
                </a:r>
                <a:r>
                  <a:rPr lang="en-US" sz="1400" baseline="-25000" dirty="0">
                    <a:solidFill>
                      <a:prstClr val="black"/>
                    </a:solidFill>
                  </a:rPr>
                  <a:t>2</a:t>
                </a:r>
                <a:r>
                  <a:rPr lang="en-US" sz="1400" dirty="0">
                    <a:solidFill>
                      <a:prstClr val="black"/>
                    </a:solidFill>
                  </a:rPr>
                  <a:t>O</a:t>
                </a:r>
              </a:p>
            </p:txBody>
          </p:sp>
          <p:cxnSp>
            <p:nvCxnSpPr>
              <p:cNvPr id="37" name="Straight Arrow Connector 36"/>
              <p:cNvCxnSpPr>
                <a:endCxn id="34" idx="1"/>
              </p:cNvCxnSpPr>
              <p:nvPr/>
            </p:nvCxnSpPr>
            <p:spPr>
              <a:xfrm flipV="1">
                <a:off x="7543800" y="1197721"/>
                <a:ext cx="304800" cy="976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4096" y="64326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Cell Respiration</a:t>
            </a:r>
          </a:p>
        </p:txBody>
      </p:sp>
      <p:sp>
        <p:nvSpPr>
          <p:cNvPr id="38" name="Rectangle 16"/>
          <p:cNvSpPr txBox="1">
            <a:spLocks noChangeArrowheads="1"/>
          </p:cNvSpPr>
          <p:nvPr/>
        </p:nvSpPr>
        <p:spPr>
          <a:xfrm>
            <a:off x="0" y="6477000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50292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Respiration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82000" cy="4267200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</a:t>
            </a:r>
            <a:r>
              <a:rPr lang="en-US" sz="2800" b="1" dirty="0">
                <a:solidFill>
                  <a:srgbClr val="663300"/>
                </a:solidFill>
              </a:rPr>
              <a:t> </a:t>
            </a:r>
            <a:r>
              <a:rPr lang="en-US" sz="2800" b="1" dirty="0">
                <a:solidFill>
                  <a:srgbClr val="FF8000"/>
                </a:solidFill>
              </a:rPr>
              <a:t>breakdown</a:t>
            </a:r>
            <a:r>
              <a:rPr lang="en-US" sz="2800" b="1" dirty="0">
                <a:solidFill>
                  <a:schemeClr val="tx1"/>
                </a:solidFill>
              </a:rPr>
              <a:t> is a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REDOX</a:t>
            </a:r>
            <a:r>
              <a:rPr lang="en-US" sz="2800" b="1" dirty="0">
                <a:solidFill>
                  <a:srgbClr val="FF0000"/>
                </a:solidFill>
              </a:rPr>
              <a:t> reaction.</a:t>
            </a:r>
          </a:p>
          <a:p>
            <a:pPr marL="533400" indent="-533400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</a:t>
            </a:r>
            <a:r>
              <a:rPr lang="en-US" sz="2800" b="1" dirty="0">
                <a:solidFill>
                  <a:srgbClr val="663300"/>
                </a:solidFill>
              </a:rPr>
              <a:t> is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8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oxidized </a:t>
            </a:r>
            <a:r>
              <a:rPr lang="en-US" sz="1600" b="1" dirty="0">
                <a:solidFill>
                  <a:srgbClr val="8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(loses e-)</a:t>
            </a:r>
            <a:r>
              <a:rPr lang="en-US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and</a:t>
            </a:r>
            <a:r>
              <a:rPr lang="en-US" sz="2800" b="1" dirty="0">
                <a:solidFill>
                  <a:srgbClr val="6633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b="1" baseline="-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dirty="0">
                <a:solidFill>
                  <a:srgbClr val="663300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is</a:t>
            </a:r>
            <a:r>
              <a:rPr lang="en-US" sz="2800" b="1" dirty="0">
                <a:solidFill>
                  <a:srgbClr val="663300"/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(gains e-).</a:t>
            </a:r>
            <a:endParaRPr lang="en-US" sz="1600" b="1" dirty="0">
              <a:solidFill>
                <a:srgbClr val="FF0000"/>
              </a:solidFill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8000"/>
                </a:solidFill>
              </a:rPr>
              <a:t>Breakdown</a:t>
            </a:r>
            <a:r>
              <a:rPr lang="en-US" sz="2800" b="1" dirty="0">
                <a:solidFill>
                  <a:schemeClr val="tx1"/>
                </a:solidFill>
              </a:rPr>
              <a:t> of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Glucose </a:t>
            </a:r>
            <a:r>
              <a:rPr lang="en-US" sz="2800" b="1" dirty="0">
                <a:solidFill>
                  <a:schemeClr val="tx1"/>
                </a:solidFill>
              </a:rPr>
              <a:t>results in </a:t>
            </a:r>
            <a:r>
              <a:rPr 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ATP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400" dirty="0">
              <a:latin typeface="+mj-lt"/>
            </a:endParaRPr>
          </a:p>
        </p:txBody>
      </p:sp>
      <p:sp>
        <p:nvSpPr>
          <p:cNvPr id="129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17DE78-C066-481F-9409-C538AB4421FD}" type="slidenum">
              <a:rPr lang="en-US" smtClean="0">
                <a:solidFill>
                  <a:srgbClr val="000000"/>
                </a:solidFill>
              </a:rPr>
              <a:pPr eaLnBrk="1" hangingPunct="1"/>
              <a:t>33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267200"/>
            <a:ext cx="8190076" cy="1727361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Cell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Respiration</a:t>
            </a:r>
          </a:p>
        </p:txBody>
      </p:sp>
      <p:sp>
        <p:nvSpPr>
          <p:cNvPr id="39" name="Rectangle 16"/>
          <p:cNvSpPr txBox="1">
            <a:spLocks noChangeArrowheads="1"/>
          </p:cNvSpPr>
          <p:nvPr/>
        </p:nvSpPr>
        <p:spPr>
          <a:xfrm>
            <a:off x="0" y="6553200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33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56C6E0-AD5F-4EE1-BEED-6C4B4AF6CA74}"/>
              </a:ext>
            </a:extLst>
          </p:cNvPr>
          <p:cNvGrpSpPr/>
          <p:nvPr/>
        </p:nvGrpSpPr>
        <p:grpSpPr>
          <a:xfrm>
            <a:off x="5017103" y="56604"/>
            <a:ext cx="4126897" cy="1915490"/>
            <a:chOff x="4998053" y="76200"/>
            <a:chExt cx="4126897" cy="19154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AD424F9-CD76-4106-B54C-E5AF2DFCEA98}"/>
                </a:ext>
              </a:extLst>
            </p:cNvPr>
            <p:cNvGrpSpPr/>
            <p:nvPr/>
          </p:nvGrpSpPr>
          <p:grpSpPr>
            <a:xfrm>
              <a:off x="4998053" y="86690"/>
              <a:ext cx="4114800" cy="1905000"/>
              <a:chOff x="5029200" y="76200"/>
              <a:chExt cx="4114800" cy="190500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CE1D0E6-1E6B-4BD3-9C64-40369C7F648D}"/>
                  </a:ext>
                </a:extLst>
              </p:cNvPr>
              <p:cNvSpPr/>
              <p:nvPr/>
            </p:nvSpPr>
            <p:spPr>
              <a:xfrm>
                <a:off x="5029200" y="76200"/>
                <a:ext cx="4114800" cy="1905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C8146DE-4C58-4774-BF9F-791DC47235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43800" y="533400"/>
                <a:ext cx="391012" cy="257002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C848165-832B-4699-8DD2-C677A4F9E5B9}"/>
                  </a:ext>
                </a:extLst>
              </p:cNvPr>
              <p:cNvSpPr txBox="1"/>
              <p:nvPr/>
            </p:nvSpPr>
            <p:spPr>
              <a:xfrm>
                <a:off x="8153400" y="3048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CO</a:t>
                </a:r>
                <a:r>
                  <a:rPr lang="en-US" sz="14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BBB13EC-4AE7-48E4-B4CC-1009F3F2662F}"/>
                </a:ext>
              </a:extLst>
            </p:cNvPr>
            <p:cNvGrpSpPr/>
            <p:nvPr/>
          </p:nvGrpSpPr>
          <p:grpSpPr>
            <a:xfrm>
              <a:off x="5105400" y="76200"/>
              <a:ext cx="4019550" cy="1907977"/>
              <a:chOff x="5105400" y="76200"/>
              <a:chExt cx="4019550" cy="1907977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338820D-97BB-4942-9C2D-21777DD2BB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19800" y="457200"/>
                <a:ext cx="1549400" cy="116205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63F10C6-1F23-4BD5-9277-732157631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8902" y="304800"/>
                <a:ext cx="612233" cy="68580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B428A144-4CC8-48BF-8DE1-5F01F844F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86400" y="1200807"/>
                <a:ext cx="330698" cy="290786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C6F6BCD9-B4FA-4821-B164-B3C2693E8F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96200" y="304800"/>
                <a:ext cx="391012" cy="257002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8A72A40-1813-4938-9ABE-7EC2A2BCAC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7775" y="1295400"/>
                <a:ext cx="1527175" cy="621224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E85EEEE0-14F5-4BE5-8722-28269BEF1D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15200" y="304800"/>
                <a:ext cx="391012" cy="257002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C362A86-F3FE-441D-8209-C9680308D4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91200" y="1371600"/>
                <a:ext cx="330698" cy="290786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C18AD176-1BDD-4FB6-AA84-98DC11B39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34000" y="1447800"/>
                <a:ext cx="330698" cy="290786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754E862-80A1-423B-A05D-779B47CDB9DE}"/>
                  </a:ext>
                </a:extLst>
              </p:cNvPr>
              <p:cNvSpPr txBox="1"/>
              <p:nvPr/>
            </p:nvSpPr>
            <p:spPr>
              <a:xfrm>
                <a:off x="5562600" y="16002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O</a:t>
                </a:r>
                <a:r>
                  <a:rPr lang="en-US" sz="14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C95E546-39B7-4A87-A774-70E607D47D34}"/>
                  </a:ext>
                </a:extLst>
              </p:cNvPr>
              <p:cNvSpPr txBox="1"/>
              <p:nvPr/>
            </p:nvSpPr>
            <p:spPr>
              <a:xfrm>
                <a:off x="7924800" y="16764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ATP</a:t>
                </a:r>
                <a:endParaRPr lang="en-US" sz="14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CE8EFA6-1E94-4D48-8328-6FFC01FF8F2E}"/>
                  </a:ext>
                </a:extLst>
              </p:cNvPr>
              <p:cNvSpPr txBox="1"/>
              <p:nvPr/>
            </p:nvSpPr>
            <p:spPr>
              <a:xfrm>
                <a:off x="5181600" y="914400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Glucose</a:t>
                </a:r>
                <a:endParaRPr lang="en-US" sz="1400" baseline="-25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645206AD-FFF3-4FDB-841D-A4291373C8D8}"/>
                  </a:ext>
                </a:extLst>
              </p:cNvPr>
              <p:cNvCxnSpPr>
                <a:stCxn id="44" idx="3"/>
              </p:cNvCxnSpPr>
              <p:nvPr/>
            </p:nvCxnSpPr>
            <p:spPr>
              <a:xfrm>
                <a:off x="5761135" y="647700"/>
                <a:ext cx="334865" cy="1143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674E690E-82B6-4C80-A335-E59561244B49}"/>
                  </a:ext>
                </a:extLst>
              </p:cNvPr>
              <p:cNvCxnSpPr/>
              <p:nvPr/>
            </p:nvCxnSpPr>
            <p:spPr>
              <a:xfrm flipV="1">
                <a:off x="5867400" y="914400"/>
                <a:ext cx="3810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6F9FFC8-4767-4CE3-BC09-CC5E696D2661}"/>
                  </a:ext>
                </a:extLst>
              </p:cNvPr>
              <p:cNvCxnSpPr/>
              <p:nvPr/>
            </p:nvCxnSpPr>
            <p:spPr>
              <a:xfrm flipV="1">
                <a:off x="7543800" y="762000"/>
                <a:ext cx="45720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07005FD4-BA8E-47E6-A16F-A46B09E76FCC}"/>
                  </a:ext>
                </a:extLst>
              </p:cNvPr>
              <p:cNvCxnSpPr/>
              <p:nvPr/>
            </p:nvCxnSpPr>
            <p:spPr>
              <a:xfrm>
                <a:off x="7543800" y="1295400"/>
                <a:ext cx="2286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61AF882B-E469-41CF-850D-0507D73E6F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3600" y="1676400"/>
                <a:ext cx="330698" cy="290786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196A3F98-347E-47B1-9564-A1FCD65EA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81600" y="1676400"/>
                <a:ext cx="330698" cy="290786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8A77E2D-C434-478A-AE2F-8B08E19C0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05400" y="1143000"/>
                <a:ext cx="330698" cy="290786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9B622885-CEED-45F8-B9AA-9BA5424A1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43800" y="76200"/>
                <a:ext cx="391012" cy="257002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5760FF79-381B-42F9-B9CC-2A5F4111BB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24800" y="533400"/>
                <a:ext cx="391012" cy="257002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18A95828-0C90-4DF5-BAE5-3CC6685C51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01000" y="152400"/>
                <a:ext cx="391012" cy="257002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4BE9DA00-5BAF-42A9-8657-2266FAE6B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01000" y="838200"/>
                <a:ext cx="304800" cy="261841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69E56394-6A91-4F7C-8367-B35B88384F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77200" y="1219200"/>
                <a:ext cx="304800" cy="261841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9C7AF00B-C0BD-4CB4-A3D1-880A61E16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34400" y="914400"/>
                <a:ext cx="304800" cy="261841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8B15A96E-1A5C-46AD-AF6A-1E8348526E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05800" y="762000"/>
                <a:ext cx="304800" cy="261841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17D1D6A1-1885-464D-B7BE-49EA027CC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48600" y="1066800"/>
                <a:ext cx="304800" cy="261841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4FCAF0F8-047B-4B70-A716-6DAF2DFF1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29600" y="990600"/>
                <a:ext cx="304800" cy="261841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A845F28-701A-4C55-8A61-669CE979F2B3}"/>
                  </a:ext>
                </a:extLst>
              </p:cNvPr>
              <p:cNvSpPr txBox="1"/>
              <p:nvPr/>
            </p:nvSpPr>
            <p:spPr>
              <a:xfrm>
                <a:off x="8574087" y="6858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H</a:t>
                </a:r>
                <a:r>
                  <a:rPr lang="en-US" sz="1400" baseline="-25000" dirty="0">
                    <a:solidFill>
                      <a:prstClr val="black"/>
                    </a:solidFill>
                  </a:rPr>
                  <a:t>2</a:t>
                </a:r>
                <a:r>
                  <a:rPr lang="en-US" sz="1400" dirty="0">
                    <a:solidFill>
                      <a:prstClr val="black"/>
                    </a:solidFill>
                  </a:rPr>
                  <a:t>O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E218D45C-8FDD-4EE4-A1DD-FF499A353A26}"/>
                  </a:ext>
                </a:extLst>
              </p:cNvPr>
              <p:cNvCxnSpPr>
                <a:endCxn id="68" idx="1"/>
              </p:cNvCxnSpPr>
              <p:nvPr/>
            </p:nvCxnSpPr>
            <p:spPr>
              <a:xfrm flipV="1">
                <a:off x="7543800" y="1197721"/>
                <a:ext cx="304800" cy="976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167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458200" cy="40703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100" dirty="0"/>
              <a:t>Since </a:t>
            </a:r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 </a:t>
            </a:r>
            <a:r>
              <a:rPr lang="en-US" sz="3100" dirty="0"/>
              <a:t>breaks down bonds of </a:t>
            </a:r>
            <a:r>
              <a:rPr lang="en-US" sz="3100" b="1" dirty="0">
                <a:solidFill>
                  <a:srgbClr val="0000FF"/>
                </a:solidFill>
              </a:rPr>
              <a:t>Glucose</a:t>
            </a:r>
            <a:r>
              <a:rPr lang="en-US" sz="3100" dirty="0"/>
              <a:t> to form </a:t>
            </a:r>
            <a:r>
              <a:rPr lang="en-US" sz="3100" b="1" dirty="0">
                <a:solidFill>
                  <a:srgbClr val="FF8000"/>
                </a:solidFill>
              </a:rPr>
              <a:t>Energy</a:t>
            </a:r>
            <a:r>
              <a:rPr lang="en-US" sz="3100" dirty="0"/>
              <a:t>…</a:t>
            </a:r>
          </a:p>
          <a:p>
            <a:pPr lvl="1">
              <a:lnSpc>
                <a:spcPct val="120000"/>
              </a:lnSpc>
            </a:pPr>
            <a:r>
              <a:rPr lang="en-US" sz="3100" dirty="0"/>
              <a:t>Is this reaction </a:t>
            </a:r>
            <a:r>
              <a:rPr lang="en-US" sz="3100" b="1" dirty="0">
                <a:solidFill>
                  <a:srgbClr val="0000FF"/>
                </a:solidFill>
              </a:rPr>
              <a:t>Anabolic</a:t>
            </a:r>
            <a:r>
              <a:rPr lang="en-US" sz="3100" dirty="0"/>
              <a:t> or </a:t>
            </a:r>
            <a:r>
              <a:rPr lang="en-US" sz="3100" b="1" dirty="0">
                <a:solidFill>
                  <a:srgbClr val="0000FF"/>
                </a:solidFill>
              </a:rPr>
              <a:t>Catabolic</a:t>
            </a:r>
            <a:r>
              <a:rPr lang="en-US" sz="3100" dirty="0"/>
              <a:t>?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100" dirty="0"/>
              <a:t>Since the bonds are broken and water is added…</a:t>
            </a:r>
          </a:p>
          <a:p>
            <a:pPr lvl="1">
              <a:lnSpc>
                <a:spcPct val="120000"/>
              </a:lnSpc>
            </a:pPr>
            <a:r>
              <a:rPr lang="en-US" sz="3100" dirty="0"/>
              <a:t>Is this a </a:t>
            </a:r>
            <a:r>
              <a:rPr lang="en-US" sz="3100" b="1" dirty="0">
                <a:solidFill>
                  <a:srgbClr val="0000FF"/>
                </a:solidFill>
              </a:rPr>
              <a:t>Dehydration Synthesis </a:t>
            </a:r>
            <a:r>
              <a:rPr lang="en-US" sz="3100" dirty="0"/>
              <a:t>reaction or a </a:t>
            </a:r>
            <a:r>
              <a:rPr lang="en-US" sz="3100" b="1" dirty="0">
                <a:solidFill>
                  <a:srgbClr val="0000FF"/>
                </a:solidFill>
              </a:rPr>
              <a:t>Hydrolysis</a:t>
            </a:r>
            <a:r>
              <a:rPr lang="en-US" sz="3100" dirty="0"/>
              <a:t> reaction?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100" dirty="0"/>
              <a:t>Since</a:t>
            </a:r>
            <a:r>
              <a:rPr lang="en-US" sz="3100" b="1" dirty="0">
                <a:solidFill>
                  <a:srgbClr val="FF8000"/>
                </a:solidFill>
              </a:rPr>
              <a:t> Energy </a:t>
            </a:r>
            <a:r>
              <a:rPr lang="en-US" sz="3100" dirty="0"/>
              <a:t>is </a:t>
            </a:r>
            <a:r>
              <a:rPr lang="en-US" sz="3100" b="1" dirty="0">
                <a:solidFill>
                  <a:schemeClr val="accent2">
                    <a:lumMod val="50000"/>
                  </a:schemeClr>
                </a:solidFill>
              </a:rPr>
              <a:t>released</a:t>
            </a:r>
            <a:r>
              <a:rPr lang="en-US" sz="3100" dirty="0"/>
              <a:t> in this reaction…</a:t>
            </a:r>
          </a:p>
          <a:p>
            <a:pPr lvl="1">
              <a:lnSpc>
                <a:spcPct val="120000"/>
              </a:lnSpc>
            </a:pPr>
            <a:r>
              <a:rPr lang="en-US" sz="3100" dirty="0"/>
              <a:t>Is this reaction </a:t>
            </a:r>
            <a:r>
              <a:rPr lang="en-US" sz="3100" b="1" dirty="0">
                <a:solidFill>
                  <a:srgbClr val="0000FF"/>
                </a:solidFill>
              </a:rPr>
              <a:t>Endergonic</a:t>
            </a:r>
            <a:r>
              <a:rPr lang="en-US" sz="3100" dirty="0"/>
              <a:t> or </a:t>
            </a:r>
            <a:r>
              <a:rPr lang="en-US" sz="3100" b="1" dirty="0">
                <a:solidFill>
                  <a:srgbClr val="0000FF"/>
                </a:solidFill>
              </a:rPr>
              <a:t>Exergonic</a:t>
            </a:r>
            <a:r>
              <a:rPr lang="en-US" sz="3100" dirty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Cell Respiration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0" y="6505575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34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quick_check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" y="104774"/>
            <a:ext cx="1092518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5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458200" cy="40703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100" dirty="0"/>
              <a:t>Since </a:t>
            </a:r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 </a:t>
            </a:r>
            <a:r>
              <a:rPr lang="en-US" sz="3100" dirty="0"/>
              <a:t>breaks down bonds of </a:t>
            </a:r>
            <a:r>
              <a:rPr lang="en-US" sz="3100" b="1" dirty="0">
                <a:solidFill>
                  <a:srgbClr val="0000FF"/>
                </a:solidFill>
              </a:rPr>
              <a:t>Glucose</a:t>
            </a:r>
            <a:r>
              <a:rPr lang="en-US" sz="3100" dirty="0"/>
              <a:t> to form </a:t>
            </a:r>
            <a:r>
              <a:rPr lang="en-US" sz="3100" b="1" dirty="0">
                <a:solidFill>
                  <a:srgbClr val="FF8000"/>
                </a:solidFill>
              </a:rPr>
              <a:t>Energy</a:t>
            </a:r>
            <a:r>
              <a:rPr lang="en-US" sz="3100" dirty="0"/>
              <a:t>…</a:t>
            </a:r>
          </a:p>
          <a:p>
            <a:pPr lvl="1">
              <a:lnSpc>
                <a:spcPct val="120000"/>
              </a:lnSpc>
            </a:pPr>
            <a:r>
              <a:rPr lang="en-US" sz="3100" dirty="0"/>
              <a:t>This reaction is </a:t>
            </a:r>
            <a:r>
              <a:rPr lang="en-US" sz="3100" b="1" dirty="0">
                <a:solidFill>
                  <a:srgbClr val="0000FF"/>
                </a:solidFill>
              </a:rPr>
              <a:t>Catabolic</a:t>
            </a:r>
            <a:endParaRPr lang="en-US" sz="3100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100" dirty="0"/>
              <a:t>Since the bonds are broken and water is added…</a:t>
            </a:r>
          </a:p>
          <a:p>
            <a:pPr lvl="1">
              <a:lnSpc>
                <a:spcPct val="120000"/>
              </a:lnSpc>
            </a:pPr>
            <a:r>
              <a:rPr lang="en-US" sz="3100" dirty="0"/>
              <a:t>This reaction is </a:t>
            </a:r>
            <a:r>
              <a:rPr lang="en-US" sz="3100" b="1" dirty="0">
                <a:solidFill>
                  <a:srgbClr val="0000FF"/>
                </a:solidFill>
              </a:rPr>
              <a:t>Hydrolysis</a:t>
            </a:r>
            <a:endParaRPr lang="en-US" sz="3100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100" dirty="0"/>
              <a:t>Since</a:t>
            </a:r>
            <a:r>
              <a:rPr lang="en-US" sz="3100" b="1" dirty="0">
                <a:solidFill>
                  <a:srgbClr val="FF8000"/>
                </a:solidFill>
              </a:rPr>
              <a:t> Energy </a:t>
            </a:r>
            <a:r>
              <a:rPr lang="en-US" sz="3100" dirty="0"/>
              <a:t>is </a:t>
            </a:r>
            <a:r>
              <a:rPr lang="en-US" sz="3100" b="1" dirty="0">
                <a:solidFill>
                  <a:schemeClr val="accent2">
                    <a:lumMod val="50000"/>
                  </a:schemeClr>
                </a:solidFill>
              </a:rPr>
              <a:t>released</a:t>
            </a:r>
            <a:r>
              <a:rPr lang="en-US" sz="3100" dirty="0"/>
              <a:t> in this reaction…</a:t>
            </a:r>
          </a:p>
          <a:p>
            <a:pPr lvl="1">
              <a:lnSpc>
                <a:spcPct val="120000"/>
              </a:lnSpc>
            </a:pPr>
            <a:r>
              <a:rPr lang="en-US" sz="3100" dirty="0"/>
              <a:t>This reaction is </a:t>
            </a:r>
            <a:r>
              <a:rPr lang="en-US" sz="3100" b="1" dirty="0">
                <a:solidFill>
                  <a:srgbClr val="0000FF"/>
                </a:solidFill>
              </a:rPr>
              <a:t>Exergonic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Cell Respiration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0" y="6505575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35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quick_check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" y="104774"/>
            <a:ext cx="1092518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5140"/>
            <a:ext cx="8229600" cy="1636059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Steps of Cellular Respiration?</a:t>
            </a:r>
            <a:endParaRPr lang="en-US" sz="3600" b="1" dirty="0">
              <a:solidFill>
                <a:srgbClr val="CC66FF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09800"/>
            <a:ext cx="8763000" cy="4511675"/>
          </a:xfrm>
        </p:spPr>
        <p:txBody>
          <a:bodyPr lIns="90488" tIns="44450" rIns="90488" bIns="44450">
            <a:normAutofit fontScale="92500" lnSpcReduction="10000"/>
          </a:bodyPr>
          <a:lstStyle/>
          <a:p>
            <a:pPr>
              <a:buNone/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Major Stages:</a:t>
            </a:r>
            <a:endParaRPr lang="en-US" sz="2800" dirty="0">
              <a:solidFill>
                <a:srgbClr val="0000FF"/>
              </a:solidFill>
            </a:endParaRPr>
          </a:p>
          <a:p>
            <a:pPr marL="457200" indent="-457200"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	Glycolysis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800" b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splitting of sugar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</a:t>
            </a:r>
            <a:r>
              <a:rPr lang="en-US" sz="2800" b="1" dirty="0">
                <a:solidFill>
                  <a:srgbClr val="663300"/>
                </a:solidFill>
              </a:rPr>
              <a:t>  </a:t>
            </a:r>
            <a:r>
              <a:rPr lang="en-US" sz="2800" dirty="0"/>
              <a:t>Cytoplasm</a:t>
            </a:r>
          </a:p>
          <a:p>
            <a:pPr marL="463550" indent="4763">
              <a:buNone/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Transition Reaction</a:t>
            </a:r>
            <a:endParaRPr lang="en-US" sz="2800" b="1" dirty="0">
              <a:solidFill>
                <a:srgbClr val="0070C0"/>
              </a:solidFill>
            </a:endParaRPr>
          </a:p>
          <a:p>
            <a:pPr marL="463550" indent="4763">
              <a:spcBef>
                <a:spcPts val="1200"/>
              </a:spcBef>
              <a:buNone/>
              <a:defRPr/>
            </a:pPr>
            <a:r>
              <a:rPr lang="en-US" sz="2800" dirty="0">
                <a:solidFill>
                  <a:srgbClr val="0070C0"/>
                </a:solidFill>
              </a:rPr>
              <a:t>	Migration from Cytoplasm to Mitochondrial Matrix.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2.  Krebs Cycle (Citric Acid Cycle)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en-US" sz="2800" dirty="0">
                <a:latin typeface="+mj-lt"/>
              </a:rPr>
              <a:t>		Mitochondrial Matrix</a:t>
            </a:r>
            <a:endParaRPr lang="en-US" sz="4000" dirty="0">
              <a:latin typeface="+mj-lt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3.  Electron Transport Chain (ETC)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 marL="457200" lvl="2" indent="0" eaLnBrk="1" hangingPunct="1">
              <a:buNone/>
              <a:defRPr/>
            </a:pPr>
            <a:r>
              <a:rPr lang="en-US" sz="2800" dirty="0">
                <a:latin typeface="+mj-lt"/>
              </a:rPr>
              <a:t>Inner Mitochondrial Membrane (Cristae)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Cell Respiration</a:t>
            </a: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>
          <a:xfrm>
            <a:off x="0" y="6505575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39"/>
          <a:stretch/>
        </p:blipFill>
        <p:spPr>
          <a:xfrm>
            <a:off x="-76200" y="599999"/>
            <a:ext cx="9191329" cy="625800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47329" y="0"/>
            <a:ext cx="9115129" cy="9906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90488" tIns="44450" rIns="90488" bIns="44450"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Steps of Cellular Respiration?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895600"/>
            <a:ext cx="685800" cy="609600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1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>
          <a:xfrm>
            <a:off x="8686800" y="6553200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0" y="2438400"/>
            <a:ext cx="685800" cy="609600"/>
          </a:xfrm>
          <a:prstGeom prst="rect">
            <a:avLst/>
          </a:prstGeom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391400" y="2438400"/>
            <a:ext cx="685800" cy="609600"/>
          </a:xfrm>
          <a:prstGeom prst="rect">
            <a:avLst/>
          </a:prstGeom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3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667000" y="2895600"/>
            <a:ext cx="1295400" cy="609600"/>
          </a:xfrm>
          <a:prstGeom prst="rect">
            <a:avLst/>
          </a:prstGeom>
        </p:spPr>
        <p:txBody>
          <a:bodyPr vert="horz" lIns="90488" tIns="44450" rIns="90488" bIns="4445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transition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094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0"/>
            <a:ext cx="9143995" cy="1371600"/>
          </a:xfrm>
        </p:spPr>
        <p:txBody>
          <a:bodyPr/>
          <a:lstStyle/>
          <a:p>
            <a:r>
              <a:rPr lang="en-US" dirty="0"/>
              <a:t>Stage 1:  Glycolysis 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" y="1524000"/>
            <a:ext cx="4885360" cy="4953000"/>
          </a:xfrm>
        </p:spPr>
        <p:txBody>
          <a:bodyPr/>
          <a:lstStyle/>
          <a:p>
            <a:pPr marL="214450" lvl="1" indent="-214450">
              <a:spcBef>
                <a:spcPts val="1126"/>
              </a:spcBef>
              <a:spcAft>
                <a:spcPts val="1126"/>
              </a:spcAft>
            </a:pPr>
            <a:r>
              <a:rPr lang="en-US" sz="2000" b="1" dirty="0">
                <a:solidFill>
                  <a:schemeClr val="accent3"/>
                </a:solidFill>
              </a:rPr>
              <a:t>Glycolysis</a:t>
            </a:r>
            <a:r>
              <a:rPr lang="en-US" sz="2000" dirty="0"/>
              <a:t> is the first stage of the metabolic pathway of cellular respiration that results in the production of ATP.</a:t>
            </a:r>
          </a:p>
          <a:p>
            <a:pPr marL="463550" lvl="1" indent="-214313">
              <a:spcBef>
                <a:spcPts val="1126"/>
              </a:spcBef>
              <a:spcAft>
                <a:spcPts val="1126"/>
              </a:spcAft>
            </a:pPr>
            <a:r>
              <a:rPr lang="en-US" sz="20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TWO ATP </a:t>
            </a:r>
            <a:r>
              <a:rPr lang="en-US" sz="2000" dirty="0">
                <a:solidFill>
                  <a:srgbClr val="FF0000"/>
                </a:solidFill>
              </a:rPr>
              <a:t>are used to start the process.</a:t>
            </a:r>
          </a:p>
          <a:p>
            <a:pPr marL="214450" lvl="1" indent="-214450">
              <a:spcBef>
                <a:spcPts val="1126"/>
              </a:spcBef>
              <a:spcAft>
                <a:spcPts val="1126"/>
              </a:spcAft>
            </a:pPr>
            <a:r>
              <a:rPr lang="en-US" sz="2000" dirty="0"/>
              <a:t>Glucose is “SPLIT” &amp; converted into two 3-carbon </a:t>
            </a: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pyruvic acid </a:t>
            </a:r>
            <a:r>
              <a:rPr lang="en-US" sz="2000" dirty="0"/>
              <a:t>molecules.</a:t>
            </a:r>
          </a:p>
          <a:p>
            <a:pPr marL="463550" lvl="1" indent="-214313">
              <a:spcBef>
                <a:spcPts val="1126"/>
              </a:spcBef>
              <a:spcAft>
                <a:spcPts val="1126"/>
              </a:spcAft>
            </a:pPr>
            <a:r>
              <a:rPr lang="en-US" sz="2000" dirty="0">
                <a:solidFill>
                  <a:srgbClr val="FF0000"/>
                </a:solidFill>
              </a:rPr>
              <a:t>Two NAD+ are converted to two NADH.</a:t>
            </a:r>
          </a:p>
          <a:p>
            <a:pPr marL="463550" lvl="1" indent="-214313">
              <a:spcBef>
                <a:spcPts val="1126"/>
              </a:spcBef>
              <a:spcAft>
                <a:spcPts val="1126"/>
              </a:spcAft>
            </a:pPr>
            <a:r>
              <a:rPr lang="en-US" sz="2000" dirty="0">
                <a:solidFill>
                  <a:schemeClr val="tx1"/>
                </a:solidFill>
              </a:rPr>
              <a:t>Four ATP </a:t>
            </a:r>
            <a:r>
              <a:rPr lang="en-US" sz="2000" dirty="0"/>
              <a:t>are produced </a:t>
            </a:r>
            <a:r>
              <a:rPr lang="en-US" sz="2000" dirty="0">
                <a:solidFill>
                  <a:schemeClr val="tx1"/>
                </a:solidFill>
              </a:rPr>
              <a:t>with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gain of two ATP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065638" y="1828800"/>
            <a:ext cx="2953038" cy="351125"/>
            <a:chOff x="5065638" y="1828800"/>
            <a:chExt cx="2953038" cy="351125"/>
          </a:xfrm>
        </p:grpSpPr>
        <p:sp>
          <p:nvSpPr>
            <p:cNvPr id="5" name="Oval 4"/>
            <p:cNvSpPr/>
            <p:nvPr/>
          </p:nvSpPr>
          <p:spPr bwMode="auto">
            <a:xfrm>
              <a:off x="5996828" y="1844923"/>
              <a:ext cx="335001" cy="33500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endParaRPr lang="en-US" sz="150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65638" y="1863007"/>
              <a:ext cx="856004" cy="2989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r>
                <a:rPr lang="en-US" sz="1689" b="1" dirty="0">
                  <a:solidFill>
                    <a:srgbClr val="000000"/>
                  </a:solidFill>
                  <a:latin typeface="Arial" charset="0"/>
                </a:rPr>
                <a:t>Glucose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335835" y="1842703"/>
              <a:ext cx="335001" cy="33722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endParaRPr lang="en-US" sz="150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670836" y="1836789"/>
              <a:ext cx="335001" cy="34313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endParaRPr lang="en-US" sz="150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013676" y="1828803"/>
              <a:ext cx="335001" cy="35112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endParaRPr lang="en-US" sz="150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348674" y="1828800"/>
              <a:ext cx="335001" cy="35112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endParaRPr lang="en-US" sz="150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683675" y="1844923"/>
              <a:ext cx="335001" cy="33500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endParaRPr lang="en-US" sz="150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53973" y="5241093"/>
            <a:ext cx="2543761" cy="778707"/>
            <a:chOff x="4953973" y="5241093"/>
            <a:chExt cx="2543761" cy="778707"/>
          </a:xfrm>
        </p:grpSpPr>
        <p:sp>
          <p:nvSpPr>
            <p:cNvPr id="8" name="TextBox 7"/>
            <p:cNvSpPr txBox="1"/>
            <p:nvPr/>
          </p:nvSpPr>
          <p:spPr>
            <a:xfrm>
              <a:off x="4953973" y="5446227"/>
              <a:ext cx="1449115" cy="27353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r>
                <a:rPr lang="en-US" sz="1689" b="1" dirty="0">
                  <a:solidFill>
                    <a:srgbClr val="000000"/>
                  </a:solidFill>
                  <a:latin typeface="Arial" charset="0"/>
                </a:rPr>
                <a:t>2 </a:t>
              </a:r>
              <a:r>
                <a:rPr lang="en-US" sz="1689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pyruvic acid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480721" y="5243313"/>
              <a:ext cx="335001" cy="33500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endParaRPr lang="en-US" sz="150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819728" y="5241093"/>
              <a:ext cx="335001" cy="33500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endParaRPr lang="en-US" sz="150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154729" y="5243313"/>
              <a:ext cx="335001" cy="34504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endParaRPr lang="en-US" sz="150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479647" y="5672532"/>
              <a:ext cx="335001" cy="33500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endParaRPr lang="en-US" sz="150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817579" y="5672531"/>
              <a:ext cx="335001" cy="33500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endParaRPr lang="en-US" sz="150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162733" y="5672532"/>
              <a:ext cx="335001" cy="34726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endParaRPr lang="en-US" sz="150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" name="Left Arrow 19"/>
          <p:cNvSpPr/>
          <p:nvPr/>
        </p:nvSpPr>
        <p:spPr bwMode="auto">
          <a:xfrm rot="16200000">
            <a:off x="5601568" y="3431354"/>
            <a:ext cx="2706112" cy="641979"/>
          </a:xfrm>
          <a:prstGeom prst="leftArrow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514685" tIns="85781" rIns="514685" bIns="85781" numCol="1" rtlCol="0" anchor="t" anchorCtr="0" compatLnSpc="1">
            <a:prstTxWarp prst="textNoShape">
              <a:avLst/>
            </a:prstTxWarp>
          </a:bodyPr>
          <a:lstStyle/>
          <a:p>
            <a:pPr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endParaRPr lang="en-US" sz="6004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Left Arrow 20"/>
          <p:cNvSpPr/>
          <p:nvPr/>
        </p:nvSpPr>
        <p:spPr bwMode="auto">
          <a:xfrm rot="10800000">
            <a:off x="6327302" y="2590800"/>
            <a:ext cx="1258935" cy="392873"/>
          </a:xfrm>
          <a:prstGeom prst="leftArrow">
            <a:avLst/>
          </a:prstGeom>
          <a:solidFill>
            <a:schemeClr val="accent3"/>
          </a:solidFill>
          <a:ln>
            <a:solidFill>
              <a:schemeClr val="bg2"/>
            </a:solidFill>
          </a:ln>
          <a:effectLst/>
        </p:spPr>
        <p:txBody>
          <a:bodyPr vert="horz" wrap="square" lIns="514685" tIns="85781" rIns="514685" bIns="85781" numCol="1" rtlCol="0" anchor="t" anchorCtr="0" compatLnSpc="1">
            <a:prstTxWarp prst="textNoShape">
              <a:avLst/>
            </a:prstTxWarp>
          </a:bodyPr>
          <a:lstStyle/>
          <a:p>
            <a:pPr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endParaRPr lang="en-US" sz="6004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Left Arrow 22"/>
          <p:cNvSpPr/>
          <p:nvPr/>
        </p:nvSpPr>
        <p:spPr bwMode="auto">
          <a:xfrm rot="10800000">
            <a:off x="6325154" y="3352800"/>
            <a:ext cx="1258935" cy="392873"/>
          </a:xfrm>
          <a:prstGeom prst="leftArrow">
            <a:avLst/>
          </a:prstGeom>
          <a:solidFill>
            <a:schemeClr val="accent3"/>
          </a:solidFill>
          <a:ln>
            <a:solidFill>
              <a:schemeClr val="bg2"/>
            </a:solidFill>
          </a:ln>
          <a:effectLst/>
        </p:spPr>
        <p:txBody>
          <a:bodyPr vert="horz" wrap="square" lIns="514685" tIns="85781" rIns="514685" bIns="85781" numCol="1" rtlCol="0" anchor="t" anchorCtr="0" compatLnSpc="1">
            <a:prstTxWarp prst="textNoShape">
              <a:avLst/>
            </a:prstTxWarp>
          </a:bodyPr>
          <a:lstStyle/>
          <a:p>
            <a:pPr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endParaRPr lang="en-US" sz="6004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Left Arrow 23"/>
          <p:cNvSpPr/>
          <p:nvPr/>
        </p:nvSpPr>
        <p:spPr bwMode="auto">
          <a:xfrm rot="10800000">
            <a:off x="6327302" y="4203712"/>
            <a:ext cx="1258935" cy="392873"/>
          </a:xfrm>
          <a:prstGeom prst="leftArrow">
            <a:avLst/>
          </a:prstGeom>
          <a:solidFill>
            <a:schemeClr val="accent3"/>
          </a:solidFill>
          <a:ln>
            <a:solidFill>
              <a:schemeClr val="bg2"/>
            </a:solidFill>
          </a:ln>
          <a:effectLst/>
        </p:spPr>
        <p:txBody>
          <a:bodyPr vert="horz" wrap="square" lIns="514685" tIns="85781" rIns="514685" bIns="85781" numCol="1" rtlCol="0" anchor="t" anchorCtr="0" compatLnSpc="1">
            <a:prstTxWarp prst="textNoShape">
              <a:avLst/>
            </a:prstTxWarp>
          </a:bodyPr>
          <a:lstStyle/>
          <a:p>
            <a:pPr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endParaRPr lang="en-US" sz="6004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88713" y="4156663"/>
            <a:ext cx="762179" cy="4869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501" b="1" dirty="0">
                <a:solidFill>
                  <a:srgbClr val="000000"/>
                </a:solidFill>
                <a:latin typeface="Arial" charset="0"/>
              </a:rPr>
              <a:t>4 ADP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738005" y="2514600"/>
            <a:ext cx="762179" cy="4869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501" b="1" dirty="0">
                <a:solidFill>
                  <a:srgbClr val="000000"/>
                </a:solidFill>
                <a:latin typeface="Arial" charset="0"/>
              </a:rPr>
              <a:t>2 ADP</a:t>
            </a:r>
          </a:p>
        </p:txBody>
      </p:sp>
      <p:sp>
        <p:nvSpPr>
          <p:cNvPr id="27" name="Explosion 1 26"/>
          <p:cNvSpPr/>
          <p:nvPr/>
        </p:nvSpPr>
        <p:spPr bwMode="auto">
          <a:xfrm>
            <a:off x="4927114" y="2362200"/>
            <a:ext cx="1340009" cy="857808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501" b="1" dirty="0">
                <a:solidFill>
                  <a:srgbClr val="000000"/>
                </a:solidFill>
                <a:latin typeface="Arial" charset="0"/>
              </a:rPr>
              <a:t>2 ATP</a:t>
            </a:r>
          </a:p>
        </p:txBody>
      </p:sp>
      <p:sp>
        <p:nvSpPr>
          <p:cNvPr id="30" name="Explosion 1 29"/>
          <p:cNvSpPr/>
          <p:nvPr/>
        </p:nvSpPr>
        <p:spPr bwMode="auto">
          <a:xfrm>
            <a:off x="7627988" y="4095192"/>
            <a:ext cx="1340009" cy="857808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501" b="1" dirty="0">
                <a:solidFill>
                  <a:srgbClr val="000000"/>
                </a:solidFill>
                <a:latin typeface="Arial" charset="0"/>
              </a:rPr>
              <a:t>4 ATP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065639" y="3368452"/>
            <a:ext cx="1110222" cy="4917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501" b="1" dirty="0">
                <a:solidFill>
                  <a:srgbClr val="000000"/>
                </a:solidFill>
                <a:latin typeface="Arial" charset="0"/>
              </a:rPr>
              <a:t>2 NAD+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7702883" y="3371178"/>
            <a:ext cx="1017325" cy="4917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501" b="1" dirty="0">
                <a:solidFill>
                  <a:srgbClr val="000000"/>
                </a:solidFill>
                <a:latin typeface="Arial" charset="0"/>
              </a:rPr>
              <a:t>2 NADH</a:t>
            </a:r>
            <a:endParaRPr lang="en-US" sz="1501" b="1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tangle 16"/>
          <p:cNvSpPr txBox="1">
            <a:spLocks noChangeArrowheads="1"/>
          </p:cNvSpPr>
          <p:nvPr/>
        </p:nvSpPr>
        <p:spPr>
          <a:xfrm>
            <a:off x="8513323" y="6501522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8" grpId="0" animBg="1"/>
      <p:bldP spid="27" grpId="0" animBg="1"/>
      <p:bldP spid="30" grpId="0" animBg="1"/>
      <p:bldP spid="31" grpId="0" animBg="1"/>
      <p:bldP spid="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814258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Glycolysis (“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sugar splitting</a:t>
            </a:r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" name="Rectangle 16"/>
          <p:cNvSpPr txBox="1">
            <a:spLocks noChangeArrowheads="1"/>
          </p:cNvSpPr>
          <p:nvPr/>
        </p:nvSpPr>
        <p:spPr>
          <a:xfrm>
            <a:off x="8513323" y="6501522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457200" y="5486400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800" b="1" dirty="0">
                <a:solidFill>
                  <a:srgbClr val="0000FF"/>
                </a:solidFill>
              </a:rPr>
              <a:t>Breaks down </a:t>
            </a:r>
            <a:r>
              <a:rPr lang="en-US" sz="2800" b="1" dirty="0">
                <a:solidFill>
                  <a:srgbClr val="FF8000"/>
                </a:solidFill>
              </a:rPr>
              <a:t>glucose</a:t>
            </a:r>
            <a:r>
              <a:rPr lang="en-US" sz="2800" dirty="0">
                <a:solidFill>
                  <a:prstClr val="black"/>
                </a:solidFill>
              </a:rPr>
              <a:t> into </a:t>
            </a:r>
            <a:r>
              <a:rPr lang="en-US" sz="2800" b="1" dirty="0">
                <a:solidFill>
                  <a:prstClr val="black"/>
                </a:solidFill>
              </a:rPr>
              <a:t>two molecules of a three-carbon compound </a:t>
            </a:r>
            <a:r>
              <a:rPr lang="en-US" sz="2800" dirty="0">
                <a:solidFill>
                  <a:prstClr val="black"/>
                </a:solidFill>
              </a:rPr>
              <a:t>called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pyruvate.</a:t>
            </a:r>
          </a:p>
        </p:txBody>
      </p:sp>
      <p:pic>
        <p:nvPicPr>
          <p:cNvPr id="226" name="Picture 225">
            <a:extLst>
              <a:ext uri="{FF2B5EF4-FFF2-40B4-BE49-F238E27FC236}">
                <a16:creationId xmlns:a16="http://schemas.microsoft.com/office/drawing/2014/main" id="{6AB1064F-282B-41E6-8AA1-226FB00D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42" y="1035514"/>
            <a:ext cx="8636916" cy="43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2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0" y="1752600"/>
            <a:ext cx="4569021" cy="4876799"/>
          </a:xfrm>
        </p:spPr>
        <p:txBody>
          <a:bodyPr/>
          <a:lstStyle/>
          <a:p>
            <a:pPr marL="214450" lvl="1" indent="-214450">
              <a:spcBef>
                <a:spcPts val="1800"/>
              </a:spcBef>
            </a:pPr>
            <a:r>
              <a:rPr lang="en-US" sz="2000" b="1" dirty="0">
                <a:solidFill>
                  <a:schemeClr val="accent3"/>
                </a:solidFill>
              </a:rPr>
              <a:t>___________ ____________ (ATP) </a:t>
            </a:r>
            <a:r>
              <a:rPr lang="en-US" sz="2000" dirty="0"/>
              <a:t>is an energy source for all living organisms.</a:t>
            </a:r>
          </a:p>
          <a:p>
            <a:pPr marL="214450" lvl="1" indent="-214450">
              <a:spcBef>
                <a:spcPts val="1800"/>
              </a:spcBef>
            </a:pPr>
            <a:r>
              <a:rPr lang="en-US" sz="2000" dirty="0"/>
              <a:t>ATP is composed of one adenosine molecule and ________ phosphates.</a:t>
            </a:r>
          </a:p>
          <a:p>
            <a:pPr marL="214450" lvl="1" indent="-214450">
              <a:spcBef>
                <a:spcPts val="1800"/>
              </a:spcBef>
            </a:pPr>
            <a:r>
              <a:rPr lang="en-US" sz="2000" b="1" dirty="0">
                <a:solidFill>
                  <a:srgbClr val="5B8F22"/>
                </a:solidFill>
                <a:ea typeface="Lucida Grande"/>
                <a:cs typeface="Lucida Grande"/>
              </a:rPr>
              <a:t>Adenosine ______________ (</a:t>
            </a:r>
            <a:r>
              <a:rPr lang="en-US" sz="2000" b="1" dirty="0">
                <a:solidFill>
                  <a:srgbClr val="5B8F22"/>
                </a:solidFill>
              </a:rPr>
              <a:t>ADP) </a:t>
            </a:r>
            <a:r>
              <a:rPr lang="en-US" sz="2000" dirty="0">
                <a:ea typeface="Lucida Grande"/>
                <a:cs typeface="Lucida Grande"/>
              </a:rPr>
              <a:t>is a compound composed of one adenosine and ____ phosphate groups.</a:t>
            </a:r>
          </a:p>
          <a:p>
            <a:pPr marL="214450" lvl="1" indent="-214450">
              <a:spcBef>
                <a:spcPts val="1800"/>
              </a:spcBef>
            </a:pPr>
            <a:r>
              <a:rPr lang="en-US" sz="2000" dirty="0"/>
              <a:t>______ is converted to ______ producing energy when a phosphate is removed.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0"/>
            <a:ext cx="9143995" cy="1371600"/>
          </a:xfrm>
        </p:spPr>
        <p:txBody>
          <a:bodyPr/>
          <a:lstStyle/>
          <a:p>
            <a:r>
              <a:rPr lang="en-US" dirty="0"/>
              <a:t>ATP:  Energy for Living Organisms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912967" y="2758643"/>
            <a:ext cx="3613254" cy="1279463"/>
            <a:chOff x="154254" y="1937720"/>
            <a:chExt cx="1732145" cy="642453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1269441" y="2401389"/>
              <a:ext cx="12493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7" name="Group 36"/>
            <p:cNvGrpSpPr/>
            <p:nvPr/>
          </p:nvGrpSpPr>
          <p:grpSpPr>
            <a:xfrm>
              <a:off x="154254" y="1937720"/>
              <a:ext cx="1732145" cy="642453"/>
              <a:chOff x="-902284" y="1386569"/>
              <a:chExt cx="1732145" cy="642453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22050" y="1754841"/>
                <a:ext cx="307811" cy="182880"/>
                <a:chOff x="522050" y="1754841"/>
                <a:chExt cx="307811" cy="182880"/>
              </a:xfrm>
            </p:grpSpPr>
            <p:cxnSp>
              <p:nvCxnSpPr>
                <p:cNvPr id="51" name="Straight Connector 50"/>
                <p:cNvCxnSpPr/>
                <p:nvPr/>
              </p:nvCxnSpPr>
              <p:spPr bwMode="auto">
                <a:xfrm>
                  <a:off x="522050" y="1843143"/>
                  <a:ext cx="12493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2" name="Oval 51"/>
                <p:cNvSpPr/>
                <p:nvPr/>
              </p:nvSpPr>
              <p:spPr bwMode="auto">
                <a:xfrm>
                  <a:off x="646981" y="1754841"/>
                  <a:ext cx="182880" cy="18288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715597" fontAlgn="base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2877C4"/>
                    </a:buClr>
                  </a:pPr>
                  <a:r>
                    <a:rPr lang="en-US" sz="1501" b="1" dirty="0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-902284" y="1386569"/>
                <a:ext cx="1422998" cy="642453"/>
                <a:chOff x="-887507" y="1386570"/>
                <a:chExt cx="1422998" cy="642453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-887507" y="1386570"/>
                  <a:ext cx="1115211" cy="642453"/>
                  <a:chOff x="-887507" y="1386570"/>
                  <a:chExt cx="1115211" cy="642453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-887507" y="1386570"/>
                    <a:ext cx="807400" cy="642453"/>
                    <a:chOff x="-887507" y="1386570"/>
                    <a:chExt cx="807400" cy="642453"/>
                  </a:xfrm>
                </p:grpSpPr>
                <p:cxnSp>
                  <p:nvCxnSpPr>
                    <p:cNvPr id="45" name="Straight Connector 44"/>
                    <p:cNvCxnSpPr>
                      <a:stCxn id="50" idx="1"/>
                    </p:cNvCxnSpPr>
                    <p:nvPr/>
                  </p:nvCxnSpPr>
                  <p:spPr bwMode="auto">
                    <a:xfrm>
                      <a:off x="-381942" y="1710795"/>
                      <a:ext cx="0" cy="135409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-887507" y="1386570"/>
                      <a:ext cx="807400" cy="642453"/>
                      <a:chOff x="-887507" y="1386570"/>
                      <a:chExt cx="807400" cy="642453"/>
                    </a:xfrm>
                  </p:grpSpPr>
                  <p:grpSp>
                    <p:nvGrpSpPr>
                      <p:cNvPr id="47" name="Group 46"/>
                      <p:cNvGrpSpPr/>
                      <p:nvPr/>
                    </p:nvGrpSpPr>
                    <p:grpSpPr>
                      <a:xfrm>
                        <a:off x="-887507" y="1386570"/>
                        <a:ext cx="618564" cy="346618"/>
                        <a:chOff x="-887507" y="1386570"/>
                        <a:chExt cx="618564" cy="346618"/>
                      </a:xfrm>
                    </p:grpSpPr>
                    <p:sp>
                      <p:nvSpPr>
                        <p:cNvPr id="49" name="Hexagon 48"/>
                        <p:cNvSpPr/>
                        <p:nvPr/>
                      </p:nvSpPr>
                      <p:spPr bwMode="auto">
                        <a:xfrm rot="16200000">
                          <a:off x="-906174" y="1405237"/>
                          <a:ext cx="346618" cy="309283"/>
                        </a:xfrm>
                        <a:prstGeom prst="hexagon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 defTabSz="1715597" fontAlgn="base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2877C4"/>
                            </a:buClr>
                          </a:pPr>
                          <a:endParaRPr lang="en-US" sz="1501" dirty="0">
                            <a:solidFill>
                              <a:srgbClr val="000000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0" name="Regular Pentagon 49"/>
                        <p:cNvSpPr/>
                        <p:nvPr/>
                      </p:nvSpPr>
                      <p:spPr bwMode="auto">
                        <a:xfrm rot="5400000" flipH="1">
                          <a:off x="-567778" y="1411960"/>
                          <a:ext cx="301835" cy="295835"/>
                        </a:xfrm>
                        <a:prstGeom prst="pentagon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 defTabSz="1715597" fontAlgn="base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2877C4"/>
                            </a:buClr>
                          </a:pPr>
                          <a:endParaRPr lang="en-US" sz="1501" dirty="0">
                            <a:solidFill>
                              <a:srgbClr val="000000"/>
                            </a:solidFill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48" name="Regular Pentagon 47"/>
                      <p:cNvSpPr/>
                      <p:nvPr/>
                    </p:nvSpPr>
                    <p:spPr bwMode="auto">
                      <a:xfrm flipH="1">
                        <a:off x="-381942" y="1733188"/>
                        <a:ext cx="301835" cy="295835"/>
                      </a:xfrm>
                      <a:prstGeom prst="pentagon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1715597" fontAlgn="base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877C4"/>
                          </a:buClr>
                        </a:pPr>
                        <a:endParaRPr lang="en-US" sz="1501" dirty="0">
                          <a:solidFill>
                            <a:srgbClr val="000000"/>
                          </a:solidFill>
                          <a:latin typeface="Arial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43" name="Straight Connector 42"/>
                  <p:cNvCxnSpPr/>
                  <p:nvPr/>
                </p:nvCxnSpPr>
                <p:spPr bwMode="auto">
                  <a:xfrm>
                    <a:off x="-80107" y="1846204"/>
                    <a:ext cx="124931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44" name="Oval 43"/>
                  <p:cNvSpPr/>
                  <p:nvPr/>
                </p:nvSpPr>
                <p:spPr bwMode="auto">
                  <a:xfrm>
                    <a:off x="44824" y="1754842"/>
                    <a:ext cx="182880" cy="182880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285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715597" fontAlgn="base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2877C4"/>
                      </a:buClr>
                    </a:pPr>
                    <a:r>
                      <a:rPr lang="en-US" sz="1501" b="1" dirty="0">
                        <a:solidFill>
                          <a:srgbClr val="000000"/>
                        </a:solidFill>
                        <a:latin typeface="Arial" charset="0"/>
                      </a:rPr>
                      <a:t>P</a:t>
                    </a:r>
                  </a:p>
                </p:txBody>
              </p:sp>
            </p:grpSp>
            <p:sp>
              <p:nvSpPr>
                <p:cNvPr id="41" name="Oval 40"/>
                <p:cNvSpPr/>
                <p:nvPr/>
              </p:nvSpPr>
              <p:spPr bwMode="auto">
                <a:xfrm>
                  <a:off x="352611" y="1751704"/>
                  <a:ext cx="182880" cy="18288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715597" fontAlgn="base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2877C4"/>
                    </a:buClr>
                  </a:pPr>
                  <a:r>
                    <a:rPr lang="en-US" sz="1501" b="1" dirty="0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</a:p>
              </p:txBody>
            </p:sp>
          </p:grpSp>
        </p:grpSp>
      </p:grpSp>
      <p:cxnSp>
        <p:nvCxnSpPr>
          <p:cNvPr id="53" name="Straight Connector 52"/>
          <p:cNvCxnSpPr/>
          <p:nvPr/>
        </p:nvCxnSpPr>
        <p:spPr>
          <a:xfrm flipH="1">
            <a:off x="6343595" y="2376204"/>
            <a:ext cx="253611" cy="240387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 bwMode="auto">
          <a:xfrm rot="18455544" flipH="1">
            <a:off x="5860648" y="1905963"/>
            <a:ext cx="559540" cy="1814132"/>
          </a:xfrm>
          <a:custGeom>
            <a:avLst/>
            <a:gdLst>
              <a:gd name="connsiteX0" fmla="*/ 332509 w 357447"/>
              <a:gd name="connsiteY0" fmla="*/ 0 h 997528"/>
              <a:gd name="connsiteX1" fmla="*/ 0 w 357447"/>
              <a:gd name="connsiteY1" fmla="*/ 0 h 997528"/>
              <a:gd name="connsiteX2" fmla="*/ 0 w 357447"/>
              <a:gd name="connsiteY2" fmla="*/ 997528 h 997528"/>
              <a:gd name="connsiteX3" fmla="*/ 357447 w 357447"/>
              <a:gd name="connsiteY3" fmla="*/ 997528 h 997528"/>
              <a:gd name="connsiteX4" fmla="*/ 353291 w 357447"/>
              <a:gd name="connsiteY4" fmla="*/ 997528 h 997528"/>
              <a:gd name="connsiteX5" fmla="*/ 336666 w 357447"/>
              <a:gd name="connsiteY5" fmla="*/ 985059 h 997528"/>
              <a:gd name="connsiteX0" fmla="*/ 332509 w 357447"/>
              <a:gd name="connsiteY0" fmla="*/ 0 h 997528"/>
              <a:gd name="connsiteX1" fmla="*/ 0 w 357447"/>
              <a:gd name="connsiteY1" fmla="*/ 0 h 997528"/>
              <a:gd name="connsiteX2" fmla="*/ 0 w 357447"/>
              <a:gd name="connsiteY2" fmla="*/ 997528 h 997528"/>
              <a:gd name="connsiteX3" fmla="*/ 357447 w 357447"/>
              <a:gd name="connsiteY3" fmla="*/ 997528 h 997528"/>
              <a:gd name="connsiteX4" fmla="*/ 353291 w 357447"/>
              <a:gd name="connsiteY4" fmla="*/ 997528 h 997528"/>
              <a:gd name="connsiteX0" fmla="*/ 332509 w 357447"/>
              <a:gd name="connsiteY0" fmla="*/ 5860 h 1003388"/>
              <a:gd name="connsiteX1" fmla="*/ 340814 w 357447"/>
              <a:gd name="connsiteY1" fmla="*/ 0 h 1003388"/>
              <a:gd name="connsiteX2" fmla="*/ 0 w 357447"/>
              <a:gd name="connsiteY2" fmla="*/ 5860 h 1003388"/>
              <a:gd name="connsiteX3" fmla="*/ 0 w 357447"/>
              <a:gd name="connsiteY3" fmla="*/ 1003388 h 1003388"/>
              <a:gd name="connsiteX4" fmla="*/ 357447 w 357447"/>
              <a:gd name="connsiteY4" fmla="*/ 1003388 h 1003388"/>
              <a:gd name="connsiteX5" fmla="*/ 353291 w 357447"/>
              <a:gd name="connsiteY5" fmla="*/ 1003388 h 1003388"/>
              <a:gd name="connsiteX0" fmla="*/ 332509 w 357447"/>
              <a:gd name="connsiteY0" fmla="*/ 5860 h 1003388"/>
              <a:gd name="connsiteX1" fmla="*/ 344970 w 357447"/>
              <a:gd name="connsiteY1" fmla="*/ 0 h 1003388"/>
              <a:gd name="connsiteX2" fmla="*/ 0 w 357447"/>
              <a:gd name="connsiteY2" fmla="*/ 5860 h 1003388"/>
              <a:gd name="connsiteX3" fmla="*/ 0 w 357447"/>
              <a:gd name="connsiteY3" fmla="*/ 1003388 h 1003388"/>
              <a:gd name="connsiteX4" fmla="*/ 357447 w 357447"/>
              <a:gd name="connsiteY4" fmla="*/ 1003388 h 1003388"/>
              <a:gd name="connsiteX5" fmla="*/ 353291 w 357447"/>
              <a:gd name="connsiteY5" fmla="*/ 1003388 h 1003388"/>
              <a:gd name="connsiteX0" fmla="*/ 344970 w 357447"/>
              <a:gd name="connsiteY0" fmla="*/ 0 h 1003388"/>
              <a:gd name="connsiteX1" fmla="*/ 0 w 357447"/>
              <a:gd name="connsiteY1" fmla="*/ 5860 h 1003388"/>
              <a:gd name="connsiteX2" fmla="*/ 0 w 357447"/>
              <a:gd name="connsiteY2" fmla="*/ 1003388 h 1003388"/>
              <a:gd name="connsiteX3" fmla="*/ 357447 w 357447"/>
              <a:gd name="connsiteY3" fmla="*/ 1003388 h 1003388"/>
              <a:gd name="connsiteX4" fmla="*/ 353291 w 357447"/>
              <a:gd name="connsiteY4" fmla="*/ 1003388 h 1003388"/>
              <a:gd name="connsiteX0" fmla="*/ 349126 w 357447"/>
              <a:gd name="connsiteY0" fmla="*/ 1176 h 997528"/>
              <a:gd name="connsiteX1" fmla="*/ 0 w 357447"/>
              <a:gd name="connsiteY1" fmla="*/ 0 h 997528"/>
              <a:gd name="connsiteX2" fmla="*/ 0 w 357447"/>
              <a:gd name="connsiteY2" fmla="*/ 997528 h 997528"/>
              <a:gd name="connsiteX3" fmla="*/ 357447 w 357447"/>
              <a:gd name="connsiteY3" fmla="*/ 997528 h 997528"/>
              <a:gd name="connsiteX4" fmla="*/ 353291 w 357447"/>
              <a:gd name="connsiteY4" fmla="*/ 997528 h 99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47" h="997528">
                <a:moveTo>
                  <a:pt x="349126" y="1176"/>
                </a:moveTo>
                <a:lnTo>
                  <a:pt x="0" y="0"/>
                </a:lnTo>
                <a:lnTo>
                  <a:pt x="0" y="997528"/>
                </a:lnTo>
                <a:lnTo>
                  <a:pt x="357447" y="997528"/>
                </a:lnTo>
                <a:lnTo>
                  <a:pt x="353291" y="997528"/>
                </a:lnTo>
              </a:path>
            </a:pathLst>
          </a:cu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685" tIns="85781" rIns="514685" bIns="85781" numCol="1" rtlCol="0" anchor="t" anchorCtr="0" compatLnSpc="1">
            <a:prstTxWarp prst="textNoShape">
              <a:avLst/>
            </a:prstTxWarp>
          </a:bodyPr>
          <a:lstStyle/>
          <a:p>
            <a:pPr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endParaRPr lang="en-US" sz="6004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11724" y="2077370"/>
            <a:ext cx="120226" cy="273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689" dirty="0">
                <a:solidFill>
                  <a:srgbClr val="000000"/>
                </a:solidFill>
                <a:latin typeface="Arial" charset="0"/>
              </a:rPr>
              <a:t>?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896660" y="4475168"/>
            <a:ext cx="2968372" cy="1279463"/>
            <a:chOff x="154254" y="1937720"/>
            <a:chExt cx="1422998" cy="642453"/>
          </a:xfrm>
        </p:grpSpPr>
        <p:cxnSp>
          <p:nvCxnSpPr>
            <p:cNvPr id="57" name="Straight Connector 56"/>
            <p:cNvCxnSpPr/>
            <p:nvPr/>
          </p:nvCxnSpPr>
          <p:spPr bwMode="auto">
            <a:xfrm>
              <a:off x="1269441" y="2401389"/>
              <a:ext cx="12493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0" name="Group 59"/>
            <p:cNvGrpSpPr/>
            <p:nvPr/>
          </p:nvGrpSpPr>
          <p:grpSpPr>
            <a:xfrm>
              <a:off x="154254" y="1937720"/>
              <a:ext cx="1422998" cy="642453"/>
              <a:chOff x="-887507" y="1386570"/>
              <a:chExt cx="1422998" cy="642453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-887507" y="1386570"/>
                <a:ext cx="1115211" cy="642453"/>
                <a:chOff x="-887507" y="1386570"/>
                <a:chExt cx="1115211" cy="642453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-887507" y="1386570"/>
                  <a:ext cx="807400" cy="642453"/>
                  <a:chOff x="-887507" y="1386570"/>
                  <a:chExt cx="807400" cy="642453"/>
                </a:xfrm>
              </p:grpSpPr>
              <p:cxnSp>
                <p:nvCxnSpPr>
                  <p:cNvPr id="66" name="Straight Connector 65"/>
                  <p:cNvCxnSpPr>
                    <a:stCxn id="71" idx="1"/>
                  </p:cNvCxnSpPr>
                  <p:nvPr/>
                </p:nvCxnSpPr>
                <p:spPr bwMode="auto">
                  <a:xfrm>
                    <a:off x="-381942" y="1710795"/>
                    <a:ext cx="0" cy="135409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-887507" y="1386570"/>
                    <a:ext cx="807400" cy="642453"/>
                    <a:chOff x="-887507" y="1386570"/>
                    <a:chExt cx="807400" cy="642453"/>
                  </a:xfrm>
                </p:grpSpPr>
                <p:grpSp>
                  <p:nvGrpSpPr>
                    <p:cNvPr id="68" name="Group 67"/>
                    <p:cNvGrpSpPr/>
                    <p:nvPr/>
                  </p:nvGrpSpPr>
                  <p:grpSpPr>
                    <a:xfrm>
                      <a:off x="-887507" y="1386570"/>
                      <a:ext cx="618564" cy="346618"/>
                      <a:chOff x="-887507" y="1386570"/>
                      <a:chExt cx="618564" cy="346618"/>
                    </a:xfrm>
                  </p:grpSpPr>
                  <p:sp>
                    <p:nvSpPr>
                      <p:cNvPr id="70" name="Hexagon 69"/>
                      <p:cNvSpPr/>
                      <p:nvPr/>
                    </p:nvSpPr>
                    <p:spPr bwMode="auto">
                      <a:xfrm rot="16200000">
                        <a:off x="-906174" y="1405237"/>
                        <a:ext cx="346618" cy="309283"/>
                      </a:xfrm>
                      <a:prstGeom prst="hexagon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1715597" fontAlgn="base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877C4"/>
                          </a:buClr>
                        </a:pPr>
                        <a:endParaRPr lang="en-US" sz="1501" dirty="0">
                          <a:solidFill>
                            <a:srgbClr val="000000"/>
                          </a:solidFill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1" name="Regular Pentagon 70"/>
                      <p:cNvSpPr/>
                      <p:nvPr/>
                    </p:nvSpPr>
                    <p:spPr bwMode="auto">
                      <a:xfrm rot="5400000" flipH="1">
                        <a:off x="-567778" y="1411960"/>
                        <a:ext cx="301835" cy="295835"/>
                      </a:xfrm>
                      <a:prstGeom prst="pentagon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1715597" fontAlgn="base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877C4"/>
                          </a:buClr>
                        </a:pPr>
                        <a:endParaRPr lang="en-US" sz="1501" dirty="0">
                          <a:solidFill>
                            <a:srgbClr val="000000"/>
                          </a:solidFill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69" name="Regular Pentagon 68"/>
                    <p:cNvSpPr/>
                    <p:nvPr/>
                  </p:nvSpPr>
                  <p:spPr bwMode="auto">
                    <a:xfrm flipH="1">
                      <a:off x="-381942" y="1733188"/>
                      <a:ext cx="301835" cy="295835"/>
                    </a:xfrm>
                    <a:prstGeom prst="pentagon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1715597" fontAlgn="base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877C4"/>
                        </a:buClr>
                      </a:pPr>
                      <a:endParaRPr lang="en-US" sz="1501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p:txBody>
                </p:sp>
              </p:grpSp>
            </p:grpSp>
            <p:cxnSp>
              <p:nvCxnSpPr>
                <p:cNvPr id="64" name="Straight Connector 63"/>
                <p:cNvCxnSpPr/>
                <p:nvPr/>
              </p:nvCxnSpPr>
              <p:spPr bwMode="auto">
                <a:xfrm>
                  <a:off x="-80107" y="1846204"/>
                  <a:ext cx="12493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5" name="Oval 64"/>
                <p:cNvSpPr/>
                <p:nvPr/>
              </p:nvSpPr>
              <p:spPr bwMode="auto">
                <a:xfrm>
                  <a:off x="44824" y="1754842"/>
                  <a:ext cx="182880" cy="18288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715597" fontAlgn="base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2877C4"/>
                    </a:buClr>
                  </a:pPr>
                  <a:r>
                    <a:rPr lang="en-US" sz="1501" b="1" dirty="0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</a:p>
              </p:txBody>
            </p:sp>
          </p:grpSp>
          <p:sp>
            <p:nvSpPr>
              <p:cNvPr id="62" name="Oval 61"/>
              <p:cNvSpPr/>
              <p:nvPr/>
            </p:nvSpPr>
            <p:spPr bwMode="auto">
              <a:xfrm>
                <a:off x="352611" y="1751704"/>
                <a:ext cx="182880" cy="18288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715597" fontAlgn="base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</a:pPr>
                <a:r>
                  <a:rPr lang="en-US" sz="1501" b="1" dirty="0">
                    <a:solidFill>
                      <a:srgbClr val="000000"/>
                    </a:solidFill>
                    <a:latin typeface="Arial" charset="0"/>
                  </a:rPr>
                  <a:t>P</a:t>
                </a: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7056783" y="2616590"/>
            <a:ext cx="1915292" cy="597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689" dirty="0">
                <a:solidFill>
                  <a:srgbClr val="000000"/>
                </a:solidFill>
                <a:latin typeface="Arial" charset="0"/>
              </a:rPr>
              <a:t>High energy __________ bonds</a:t>
            </a:r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7380060" y="3188755"/>
            <a:ext cx="119793" cy="399303"/>
          </a:xfrm>
          <a:prstGeom prst="line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2"/>
          </p:cNvCxnSpPr>
          <p:nvPr/>
        </p:nvCxnSpPr>
        <p:spPr>
          <a:xfrm>
            <a:off x="8014429" y="3214446"/>
            <a:ext cx="10511" cy="373611"/>
          </a:xfrm>
          <a:prstGeom prst="line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warm_up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399"/>
            <a:ext cx="1219200" cy="98854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133260" y="6019084"/>
            <a:ext cx="1915292" cy="273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689" dirty="0">
                <a:solidFill>
                  <a:srgbClr val="000000"/>
                </a:solidFill>
                <a:latin typeface="Arial" charset="0"/>
              </a:rPr>
              <a:t>Name of molecule?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282389" y="1623893"/>
            <a:ext cx="1915292" cy="273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689" dirty="0">
                <a:solidFill>
                  <a:srgbClr val="000000"/>
                </a:solidFill>
                <a:latin typeface="Arial" charset="0"/>
              </a:rPr>
              <a:t>Name of molecule?</a:t>
            </a:r>
          </a:p>
        </p:txBody>
      </p:sp>
    </p:spTree>
    <p:extLst>
      <p:ext uri="{BB962C8B-B14F-4D97-AF65-F5344CB8AC3E}">
        <p14:creationId xmlns:p14="http://schemas.microsoft.com/office/powerpoint/2010/main" val="64735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75" grpId="0"/>
      <p:bldP spid="59" grpId="0"/>
      <p:bldP spid="7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Glycolysis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" name="Rectangle 16"/>
          <p:cNvSpPr txBox="1">
            <a:spLocks noChangeArrowheads="1"/>
          </p:cNvSpPr>
          <p:nvPr/>
        </p:nvSpPr>
        <p:spPr>
          <a:xfrm>
            <a:off x="8513323" y="6501522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26" name="Picture 225">
            <a:extLst>
              <a:ext uri="{FF2B5EF4-FFF2-40B4-BE49-F238E27FC236}">
                <a16:creationId xmlns:a16="http://schemas.microsoft.com/office/drawing/2014/main" id="{6AB1064F-282B-41E6-8AA1-226FB00D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42" y="1904999"/>
            <a:ext cx="4928058" cy="3124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B123F1-AD99-4E25-861A-3F87E18BA11F}"/>
              </a:ext>
            </a:extLst>
          </p:cNvPr>
          <p:cNvSpPr txBox="1"/>
          <p:nvPr/>
        </p:nvSpPr>
        <p:spPr>
          <a:xfrm>
            <a:off x="5395562" y="2484328"/>
            <a:ext cx="365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charset="2"/>
              <a:buChar char="ü"/>
            </a:pPr>
            <a:r>
              <a:rPr lang="en-US" sz="2800" dirty="0">
                <a:solidFill>
                  <a:prstClr val="black"/>
                </a:solidFill>
              </a:rPr>
              <a:t>Takes place in the </a:t>
            </a:r>
            <a:r>
              <a:rPr lang="en-US" sz="2800" b="1" u="sng" dirty="0">
                <a:solidFill>
                  <a:srgbClr val="3366FF"/>
                </a:solidFill>
              </a:rPr>
              <a:t>cytoplasm</a:t>
            </a:r>
            <a:r>
              <a:rPr lang="en-US" sz="2800" dirty="0">
                <a:solidFill>
                  <a:prstClr val="black"/>
                </a:solidFill>
              </a:rPr>
              <a:t> of the cell.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In both eukaryotic and prokaryotic cells.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D8FB72-2BD4-4674-8D47-6B462B5E2F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447" y="76200"/>
            <a:ext cx="2742862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81F202-8199-40A9-85E5-0DC4501B7F0D}"/>
              </a:ext>
            </a:extLst>
          </p:cNvPr>
          <p:cNvSpPr txBox="1"/>
          <p:nvPr/>
        </p:nvSpPr>
        <p:spPr>
          <a:xfrm>
            <a:off x="612104" y="5728872"/>
            <a:ext cx="6474495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charset="2"/>
              <a:buChar char="ü"/>
            </a:pPr>
            <a:r>
              <a:rPr lang="en-US" sz="2800" dirty="0">
                <a:solidFill>
                  <a:prstClr val="black"/>
                </a:solidFill>
              </a:rPr>
              <a:t>Occurs </a:t>
            </a:r>
            <a:r>
              <a:rPr lang="en-US" sz="2800" b="1" dirty="0">
                <a:solidFill>
                  <a:srgbClr val="FF0000"/>
                </a:solidFill>
              </a:rPr>
              <a:t>anaerobically</a:t>
            </a:r>
            <a:r>
              <a:rPr lang="en-US" sz="2800" dirty="0">
                <a:solidFill>
                  <a:prstClr val="black"/>
                </a:solidFill>
              </a:rPr>
              <a:t> (It does not require or use oxygen).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2C625D4-70C4-4140-9124-A203B5989C4C}"/>
              </a:ext>
            </a:extLst>
          </p:cNvPr>
          <p:cNvSpPr/>
          <p:nvPr/>
        </p:nvSpPr>
        <p:spPr>
          <a:xfrm>
            <a:off x="6444247" y="228601"/>
            <a:ext cx="793166" cy="1752599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Glycolysis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828800" y="1524000"/>
            <a:ext cx="2032000" cy="508000"/>
            <a:chOff x="1371600" y="2667000"/>
            <a:chExt cx="2032000" cy="508000"/>
          </a:xfrm>
        </p:grpSpPr>
        <p:grpSp>
          <p:nvGrpSpPr>
            <p:cNvPr id="7" name="Group 6"/>
            <p:cNvGrpSpPr/>
            <p:nvPr/>
          </p:nvGrpSpPr>
          <p:grpSpPr>
            <a:xfrm>
              <a:off x="1371600" y="2667000"/>
              <a:ext cx="508000" cy="508000"/>
              <a:chOff x="1371600" y="2667000"/>
              <a:chExt cx="508000" cy="508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676400" y="2667000"/>
              <a:ext cx="508000" cy="508000"/>
              <a:chOff x="1371600" y="2667000"/>
              <a:chExt cx="508000" cy="50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981200" y="2667000"/>
              <a:ext cx="508000" cy="508000"/>
              <a:chOff x="1371600" y="2667000"/>
              <a:chExt cx="508000" cy="5080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286000" y="2667000"/>
              <a:ext cx="508000" cy="508000"/>
              <a:chOff x="1371600" y="2667000"/>
              <a:chExt cx="508000" cy="50800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590800" y="2667000"/>
              <a:ext cx="508000" cy="508000"/>
              <a:chOff x="1371600" y="2667000"/>
              <a:chExt cx="508000" cy="50800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95600" y="2667000"/>
              <a:ext cx="508000" cy="508000"/>
              <a:chOff x="1371600" y="2667000"/>
              <a:chExt cx="508000" cy="50800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828800" y="2590800"/>
            <a:ext cx="2032000" cy="508000"/>
            <a:chOff x="1371600" y="2667000"/>
            <a:chExt cx="2032000" cy="508000"/>
          </a:xfrm>
        </p:grpSpPr>
        <p:grpSp>
          <p:nvGrpSpPr>
            <p:cNvPr id="26" name="Group 25"/>
            <p:cNvGrpSpPr/>
            <p:nvPr/>
          </p:nvGrpSpPr>
          <p:grpSpPr>
            <a:xfrm>
              <a:off x="1371600" y="2667000"/>
              <a:ext cx="508000" cy="508000"/>
              <a:chOff x="1371600" y="2667000"/>
              <a:chExt cx="508000" cy="508000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676400" y="2667000"/>
              <a:ext cx="508000" cy="508000"/>
              <a:chOff x="1371600" y="2667000"/>
              <a:chExt cx="508000" cy="508000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981200" y="2667000"/>
              <a:ext cx="508000" cy="508000"/>
              <a:chOff x="1371600" y="2667000"/>
              <a:chExt cx="508000" cy="508000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286000" y="2667000"/>
              <a:ext cx="508000" cy="508000"/>
              <a:chOff x="1371600" y="2667000"/>
              <a:chExt cx="508000" cy="508000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590800" y="2667000"/>
              <a:ext cx="508000" cy="508000"/>
              <a:chOff x="1371600" y="2667000"/>
              <a:chExt cx="508000" cy="508000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895600" y="2667000"/>
              <a:ext cx="508000" cy="508000"/>
              <a:chOff x="1371600" y="2667000"/>
              <a:chExt cx="508000" cy="508000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3657600" y="2590800"/>
            <a:ext cx="457200" cy="478055"/>
            <a:chOff x="3352800" y="3429000"/>
            <a:chExt cx="457200" cy="47805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2800" y="3429000"/>
              <a:ext cx="457200" cy="47805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3429000" y="35052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P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524000" y="2590800"/>
            <a:ext cx="457200" cy="478055"/>
            <a:chOff x="990600" y="3429000"/>
            <a:chExt cx="457200" cy="478055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600" y="3429000"/>
              <a:ext cx="457200" cy="47805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066800" y="35052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P</a:t>
              </a:r>
            </a:p>
          </p:txBody>
        </p:sp>
      </p:grpSp>
      <p:sp>
        <p:nvSpPr>
          <p:cNvPr id="56" name="Curved Left Arrow 55"/>
          <p:cNvSpPr/>
          <p:nvPr/>
        </p:nvSpPr>
        <p:spPr>
          <a:xfrm>
            <a:off x="1295400" y="2133600"/>
            <a:ext cx="609600" cy="1295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85800" y="1676400"/>
            <a:ext cx="908618" cy="838200"/>
            <a:chOff x="3886200" y="2514600"/>
            <a:chExt cx="908618" cy="8382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6200" y="2514600"/>
              <a:ext cx="908618" cy="8382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4038600" y="2743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ATP</a:t>
              </a:r>
            </a:p>
          </p:txBody>
        </p:sp>
      </p:grpSp>
      <p:sp>
        <p:nvSpPr>
          <p:cNvPr id="57" name="Curved Left Arrow 56"/>
          <p:cNvSpPr/>
          <p:nvPr/>
        </p:nvSpPr>
        <p:spPr>
          <a:xfrm flipH="1">
            <a:off x="3733800" y="2133600"/>
            <a:ext cx="609600" cy="1295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114800" y="1676400"/>
            <a:ext cx="908618" cy="838200"/>
            <a:chOff x="3886200" y="2514600"/>
            <a:chExt cx="908618" cy="83820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6200" y="2514600"/>
              <a:ext cx="908618" cy="8382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038600" y="2743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ATP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419600" y="3124200"/>
            <a:ext cx="609600" cy="381000"/>
            <a:chOff x="6248400" y="3962400"/>
            <a:chExt cx="609600" cy="381000"/>
          </a:xfrm>
        </p:grpSpPr>
        <p:sp>
          <p:nvSpPr>
            <p:cNvPr id="58" name="Oval 57"/>
            <p:cNvSpPr/>
            <p:nvPr/>
          </p:nvSpPr>
          <p:spPr>
            <a:xfrm>
              <a:off x="6248400" y="3962400"/>
              <a:ext cx="609600" cy="3810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6600"/>
                </a:gs>
                <a:gs pos="50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48400" y="39624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ADP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9600" y="3124200"/>
            <a:ext cx="609600" cy="381000"/>
            <a:chOff x="6248400" y="3962400"/>
            <a:chExt cx="609600" cy="381000"/>
          </a:xfrm>
        </p:grpSpPr>
        <p:sp>
          <p:nvSpPr>
            <p:cNvPr id="62" name="Oval 61"/>
            <p:cNvSpPr/>
            <p:nvPr/>
          </p:nvSpPr>
          <p:spPr>
            <a:xfrm>
              <a:off x="6248400" y="3962400"/>
              <a:ext cx="609600" cy="3810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6600"/>
                </a:gs>
                <a:gs pos="50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48400" y="39624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ADP</a:t>
              </a:r>
            </a:p>
          </p:txBody>
        </p:sp>
      </p:grpSp>
      <p:sp>
        <p:nvSpPr>
          <p:cNvPr id="125" name="Down Arrow 124"/>
          <p:cNvSpPr/>
          <p:nvPr/>
        </p:nvSpPr>
        <p:spPr>
          <a:xfrm>
            <a:off x="2743200" y="1981200"/>
            <a:ext cx="228600" cy="609600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6" name="pasted-image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1981200"/>
            <a:ext cx="228600" cy="2286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extBox 264"/>
          <p:cNvSpPr txBox="1"/>
          <p:nvPr/>
        </p:nvSpPr>
        <p:spPr>
          <a:xfrm>
            <a:off x="2819400" y="958334"/>
            <a:ext cx="1447800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</a:t>
            </a:r>
          </a:p>
        </p:txBody>
      </p:sp>
      <p:cxnSp>
        <p:nvCxnSpPr>
          <p:cNvPr id="267" name="Straight Arrow Connector 266"/>
          <p:cNvCxnSpPr>
            <a:stCxn id="265" idx="2"/>
            <a:endCxn id="13" idx="0"/>
          </p:cNvCxnSpPr>
          <p:nvPr/>
        </p:nvCxnSpPr>
        <p:spPr>
          <a:xfrm flipH="1">
            <a:off x="2667000" y="1327666"/>
            <a:ext cx="876300" cy="272534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" name="Rectangle 16"/>
          <p:cNvSpPr txBox="1">
            <a:spLocks noChangeArrowheads="1"/>
          </p:cNvSpPr>
          <p:nvPr/>
        </p:nvSpPr>
        <p:spPr>
          <a:xfrm>
            <a:off x="8513323" y="6501522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8197482-953B-48E6-AB63-BB3DA75C26B0}"/>
              </a:ext>
            </a:extLst>
          </p:cNvPr>
          <p:cNvSpPr/>
          <p:nvPr/>
        </p:nvSpPr>
        <p:spPr>
          <a:xfrm>
            <a:off x="5582218" y="2286000"/>
            <a:ext cx="355553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Two ATP molecules interact </a:t>
            </a:r>
            <a:r>
              <a:rPr lang="en-US" sz="2400" b="1" dirty="0">
                <a:solidFill>
                  <a:srgbClr val="3366FF"/>
                </a:solidFill>
              </a:rPr>
              <a:t>with glucose </a:t>
            </a:r>
            <a:r>
              <a:rPr lang="en-US" sz="2400" dirty="0">
                <a:solidFill>
                  <a:prstClr val="black"/>
                </a:solidFill>
              </a:rPr>
              <a:t>each losing a phosphorus resulting in two ADP molecules. 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and an unstable sugar phosphate molecule.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24803C7E-2238-442B-B437-8FD049CFC1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447" y="76200"/>
            <a:ext cx="2742862" cy="1981200"/>
          </a:xfrm>
          <a:prstGeom prst="rect">
            <a:avLst/>
          </a:prstGeom>
        </p:spPr>
      </p:pic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9993FC1B-A33F-485A-B79F-97B605A1A628}"/>
              </a:ext>
            </a:extLst>
          </p:cNvPr>
          <p:cNvSpPr/>
          <p:nvPr/>
        </p:nvSpPr>
        <p:spPr>
          <a:xfrm>
            <a:off x="6444247" y="228601"/>
            <a:ext cx="793166" cy="1752599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AF8B268-7866-4618-857D-86479204D9ED}"/>
              </a:ext>
            </a:extLst>
          </p:cNvPr>
          <p:cNvSpPr txBox="1"/>
          <p:nvPr/>
        </p:nvSpPr>
        <p:spPr>
          <a:xfrm>
            <a:off x="1217754" y="3329958"/>
            <a:ext cx="3279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CC66FF"/>
                </a:solidFill>
              </a:rPr>
              <a:t>Fructose 1,6–</a:t>
            </a:r>
            <a:r>
              <a:rPr lang="en-US" sz="1800" b="1" dirty="0" err="1">
                <a:solidFill>
                  <a:srgbClr val="CC66FF"/>
                </a:solidFill>
              </a:rPr>
              <a:t>diPhosphate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144" name="pasted-image.png">
            <a:extLst>
              <a:ext uri="{FF2B5EF4-FFF2-40B4-BE49-F238E27FC236}">
                <a16:creationId xmlns:a16="http://schemas.microsoft.com/office/drawing/2014/main" id="{42AB03E3-0D6C-40CA-B1F5-B67DD6AAC67A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3618" y="2362200"/>
            <a:ext cx="291314" cy="304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522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125" grpId="0" animBg="1"/>
      <p:bldP spid="265" grpId="0" animBg="1"/>
      <p:bldP spid="14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23"/>
          <p:cNvSpPr/>
          <p:nvPr/>
        </p:nvSpPr>
        <p:spPr>
          <a:xfrm>
            <a:off x="5618823" y="2933610"/>
            <a:ext cx="34227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>
                <a:solidFill>
                  <a:srgbClr val="CC66FF"/>
                </a:solidFill>
              </a:rPr>
              <a:t>This unstable </a:t>
            </a:r>
            <a:r>
              <a:rPr lang="en-US" sz="2400" dirty="0">
                <a:solidFill>
                  <a:prstClr val="black"/>
                </a:solidFill>
              </a:rPr>
              <a:t>molecule breaks into </a:t>
            </a:r>
            <a:r>
              <a:rPr lang="en-US" sz="4000" dirty="0">
                <a:solidFill>
                  <a:prstClr val="black"/>
                </a:solidFill>
              </a:rPr>
              <a:t>two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Glycolysis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828800" y="1524000"/>
            <a:ext cx="2032000" cy="508000"/>
            <a:chOff x="1371600" y="2667000"/>
            <a:chExt cx="2032000" cy="508000"/>
          </a:xfrm>
        </p:grpSpPr>
        <p:grpSp>
          <p:nvGrpSpPr>
            <p:cNvPr id="7" name="Group 6"/>
            <p:cNvGrpSpPr/>
            <p:nvPr/>
          </p:nvGrpSpPr>
          <p:grpSpPr>
            <a:xfrm>
              <a:off x="1371600" y="2667000"/>
              <a:ext cx="508000" cy="508000"/>
              <a:chOff x="1371600" y="2667000"/>
              <a:chExt cx="508000" cy="508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676400" y="2667000"/>
              <a:ext cx="508000" cy="508000"/>
              <a:chOff x="1371600" y="2667000"/>
              <a:chExt cx="508000" cy="50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981200" y="2667000"/>
              <a:ext cx="508000" cy="508000"/>
              <a:chOff x="1371600" y="2667000"/>
              <a:chExt cx="508000" cy="5080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286000" y="2667000"/>
              <a:ext cx="508000" cy="508000"/>
              <a:chOff x="1371600" y="2667000"/>
              <a:chExt cx="508000" cy="50800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590800" y="2667000"/>
              <a:ext cx="508000" cy="508000"/>
              <a:chOff x="1371600" y="2667000"/>
              <a:chExt cx="508000" cy="50800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95600" y="2667000"/>
              <a:ext cx="508000" cy="508000"/>
              <a:chOff x="1371600" y="2667000"/>
              <a:chExt cx="508000" cy="50800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828800" y="2590800"/>
            <a:ext cx="2032000" cy="508000"/>
            <a:chOff x="1371600" y="2667000"/>
            <a:chExt cx="2032000" cy="508000"/>
          </a:xfrm>
        </p:grpSpPr>
        <p:grpSp>
          <p:nvGrpSpPr>
            <p:cNvPr id="26" name="Group 25"/>
            <p:cNvGrpSpPr/>
            <p:nvPr/>
          </p:nvGrpSpPr>
          <p:grpSpPr>
            <a:xfrm>
              <a:off x="1371600" y="2667000"/>
              <a:ext cx="508000" cy="508000"/>
              <a:chOff x="1371600" y="2667000"/>
              <a:chExt cx="508000" cy="508000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676400" y="2667000"/>
              <a:ext cx="508000" cy="508000"/>
              <a:chOff x="1371600" y="2667000"/>
              <a:chExt cx="508000" cy="508000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981200" y="2667000"/>
              <a:ext cx="508000" cy="508000"/>
              <a:chOff x="1371600" y="2667000"/>
              <a:chExt cx="508000" cy="508000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286000" y="2667000"/>
              <a:ext cx="508000" cy="508000"/>
              <a:chOff x="1371600" y="2667000"/>
              <a:chExt cx="508000" cy="508000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590800" y="2667000"/>
              <a:ext cx="508000" cy="508000"/>
              <a:chOff x="1371600" y="2667000"/>
              <a:chExt cx="508000" cy="508000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895600" y="2667000"/>
              <a:ext cx="508000" cy="508000"/>
              <a:chOff x="1371600" y="2667000"/>
              <a:chExt cx="508000" cy="508000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3657600" y="2590800"/>
            <a:ext cx="457200" cy="478055"/>
            <a:chOff x="3352800" y="3429000"/>
            <a:chExt cx="457200" cy="47805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2800" y="3429000"/>
              <a:ext cx="457200" cy="47805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3429000" y="35052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P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524000" y="2590800"/>
            <a:ext cx="457200" cy="478055"/>
            <a:chOff x="990600" y="3429000"/>
            <a:chExt cx="457200" cy="478055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600" y="3429000"/>
              <a:ext cx="457200" cy="47805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066800" y="35052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P</a:t>
              </a:r>
            </a:p>
          </p:txBody>
        </p:sp>
      </p:grpSp>
      <p:sp>
        <p:nvSpPr>
          <p:cNvPr id="56" name="Curved Left Arrow 55"/>
          <p:cNvSpPr/>
          <p:nvPr/>
        </p:nvSpPr>
        <p:spPr>
          <a:xfrm>
            <a:off x="1295400" y="2133600"/>
            <a:ext cx="609600" cy="1295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85800" y="1676400"/>
            <a:ext cx="908618" cy="838200"/>
            <a:chOff x="3886200" y="2514600"/>
            <a:chExt cx="908618" cy="8382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6200" y="2514600"/>
              <a:ext cx="908618" cy="8382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4038600" y="2743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ATP</a:t>
              </a:r>
            </a:p>
          </p:txBody>
        </p:sp>
      </p:grpSp>
      <p:sp>
        <p:nvSpPr>
          <p:cNvPr id="57" name="Curved Left Arrow 56"/>
          <p:cNvSpPr/>
          <p:nvPr/>
        </p:nvSpPr>
        <p:spPr>
          <a:xfrm flipH="1">
            <a:off x="3733800" y="2133600"/>
            <a:ext cx="609600" cy="1295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114800" y="1676400"/>
            <a:ext cx="908618" cy="838200"/>
            <a:chOff x="3886200" y="2514600"/>
            <a:chExt cx="908618" cy="83820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6200" y="2514600"/>
              <a:ext cx="908618" cy="8382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038600" y="2743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ATP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419600" y="3124200"/>
            <a:ext cx="609600" cy="381000"/>
            <a:chOff x="6248400" y="3962400"/>
            <a:chExt cx="609600" cy="381000"/>
          </a:xfrm>
        </p:grpSpPr>
        <p:sp>
          <p:nvSpPr>
            <p:cNvPr id="58" name="Oval 57"/>
            <p:cNvSpPr/>
            <p:nvPr/>
          </p:nvSpPr>
          <p:spPr>
            <a:xfrm>
              <a:off x="6248400" y="3962400"/>
              <a:ext cx="609600" cy="3810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6600"/>
                </a:gs>
                <a:gs pos="50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48400" y="39624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ADP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9600" y="3124200"/>
            <a:ext cx="609600" cy="381000"/>
            <a:chOff x="6248400" y="3962400"/>
            <a:chExt cx="609600" cy="381000"/>
          </a:xfrm>
        </p:grpSpPr>
        <p:sp>
          <p:nvSpPr>
            <p:cNvPr id="62" name="Oval 61"/>
            <p:cNvSpPr/>
            <p:nvPr/>
          </p:nvSpPr>
          <p:spPr>
            <a:xfrm>
              <a:off x="6248400" y="3962400"/>
              <a:ext cx="609600" cy="3810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6600"/>
                </a:gs>
                <a:gs pos="50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48400" y="39624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ADP</a:t>
              </a:r>
            </a:p>
          </p:txBody>
        </p:sp>
      </p:grpSp>
      <p:sp>
        <p:nvSpPr>
          <p:cNvPr id="125" name="Down Arrow 124"/>
          <p:cNvSpPr/>
          <p:nvPr/>
        </p:nvSpPr>
        <p:spPr>
          <a:xfrm>
            <a:off x="2743200" y="1981200"/>
            <a:ext cx="228600" cy="609600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Down Arrow 125"/>
          <p:cNvSpPr/>
          <p:nvPr/>
        </p:nvSpPr>
        <p:spPr>
          <a:xfrm>
            <a:off x="2743200" y="3048000"/>
            <a:ext cx="228600" cy="609600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5" name="pasted-image.png"/>
          <p:cNvPicPr/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3121687"/>
            <a:ext cx="304800" cy="307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asted-image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418" y="1903190"/>
            <a:ext cx="310582" cy="30661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extBox 264"/>
          <p:cNvSpPr txBox="1"/>
          <p:nvPr/>
        </p:nvSpPr>
        <p:spPr>
          <a:xfrm>
            <a:off x="2819400" y="958334"/>
            <a:ext cx="1447800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</a:t>
            </a:r>
          </a:p>
        </p:txBody>
      </p:sp>
      <p:cxnSp>
        <p:nvCxnSpPr>
          <p:cNvPr id="267" name="Straight Arrow Connector 266"/>
          <p:cNvCxnSpPr>
            <a:stCxn id="265" idx="2"/>
            <a:endCxn id="13" idx="0"/>
          </p:cNvCxnSpPr>
          <p:nvPr/>
        </p:nvCxnSpPr>
        <p:spPr>
          <a:xfrm flipH="1">
            <a:off x="2667000" y="1327666"/>
            <a:ext cx="876300" cy="272534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9" name="Picture 26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152400"/>
            <a:ext cx="2742862" cy="1981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" name="Rectangle 16"/>
          <p:cNvSpPr txBox="1">
            <a:spLocks noChangeArrowheads="1"/>
          </p:cNvSpPr>
          <p:nvPr/>
        </p:nvSpPr>
        <p:spPr>
          <a:xfrm>
            <a:off x="8686800" y="6581775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0" name="pasted-image.png">
            <a:extLst>
              <a:ext uri="{FF2B5EF4-FFF2-40B4-BE49-F238E27FC236}">
                <a16:creationId xmlns:a16="http://schemas.microsoft.com/office/drawing/2014/main" id="{D9924C43-C037-4F40-A2B0-07F77B5A7879}"/>
              </a:ext>
            </a:extLst>
          </p:cNvPr>
          <p:cNvPicPr/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758" y="3048000"/>
            <a:ext cx="336884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28B159F3-0095-4695-818C-1832A3EAAB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6740" y="3706842"/>
            <a:ext cx="1487965" cy="2286386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77B7C43B-AB27-4397-84F2-E96D1E94D1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1294" y="3706842"/>
            <a:ext cx="1554848" cy="23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9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1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23"/>
          <p:cNvSpPr/>
          <p:nvPr/>
        </p:nvSpPr>
        <p:spPr>
          <a:xfrm>
            <a:off x="5680025" y="2250314"/>
            <a:ext cx="34227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800" dirty="0">
                <a:solidFill>
                  <a:prstClr val="black"/>
                </a:solidFill>
              </a:rPr>
              <a:t>A high energy </a:t>
            </a:r>
            <a:r>
              <a:rPr lang="en-US" sz="2800" b="1" dirty="0">
                <a:solidFill>
                  <a:srgbClr val="35ACA2">
                    <a:lumMod val="75000"/>
                  </a:srgbClr>
                </a:solidFill>
              </a:rPr>
              <a:t>phosphate</a:t>
            </a:r>
            <a:r>
              <a:rPr lang="en-US" sz="2800" dirty="0">
                <a:solidFill>
                  <a:prstClr val="black"/>
                </a:solidFill>
              </a:rPr>
              <a:t> molecule joins to each of these two molecules.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Glycolysis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828800" y="1524000"/>
            <a:ext cx="2032000" cy="508000"/>
            <a:chOff x="1371600" y="2667000"/>
            <a:chExt cx="2032000" cy="508000"/>
          </a:xfrm>
        </p:grpSpPr>
        <p:grpSp>
          <p:nvGrpSpPr>
            <p:cNvPr id="7" name="Group 6"/>
            <p:cNvGrpSpPr/>
            <p:nvPr/>
          </p:nvGrpSpPr>
          <p:grpSpPr>
            <a:xfrm>
              <a:off x="1371600" y="2667000"/>
              <a:ext cx="508000" cy="508000"/>
              <a:chOff x="1371600" y="2667000"/>
              <a:chExt cx="508000" cy="508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676400" y="2667000"/>
              <a:ext cx="508000" cy="508000"/>
              <a:chOff x="1371600" y="2667000"/>
              <a:chExt cx="508000" cy="50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981200" y="2667000"/>
              <a:ext cx="508000" cy="508000"/>
              <a:chOff x="1371600" y="2667000"/>
              <a:chExt cx="508000" cy="5080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286000" y="2667000"/>
              <a:ext cx="508000" cy="508000"/>
              <a:chOff x="1371600" y="2667000"/>
              <a:chExt cx="508000" cy="50800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590800" y="2667000"/>
              <a:ext cx="508000" cy="508000"/>
              <a:chOff x="1371600" y="2667000"/>
              <a:chExt cx="508000" cy="50800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95600" y="2667000"/>
              <a:ext cx="508000" cy="508000"/>
              <a:chOff x="1371600" y="2667000"/>
              <a:chExt cx="508000" cy="50800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828800" y="2590800"/>
            <a:ext cx="2032000" cy="508000"/>
            <a:chOff x="1371600" y="2667000"/>
            <a:chExt cx="2032000" cy="508000"/>
          </a:xfrm>
        </p:grpSpPr>
        <p:grpSp>
          <p:nvGrpSpPr>
            <p:cNvPr id="26" name="Group 25"/>
            <p:cNvGrpSpPr/>
            <p:nvPr/>
          </p:nvGrpSpPr>
          <p:grpSpPr>
            <a:xfrm>
              <a:off x="1371600" y="2667000"/>
              <a:ext cx="508000" cy="508000"/>
              <a:chOff x="1371600" y="2667000"/>
              <a:chExt cx="508000" cy="508000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676400" y="2667000"/>
              <a:ext cx="508000" cy="508000"/>
              <a:chOff x="1371600" y="2667000"/>
              <a:chExt cx="508000" cy="508000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981200" y="2667000"/>
              <a:ext cx="508000" cy="508000"/>
              <a:chOff x="1371600" y="2667000"/>
              <a:chExt cx="508000" cy="508000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286000" y="2667000"/>
              <a:ext cx="508000" cy="508000"/>
              <a:chOff x="1371600" y="2667000"/>
              <a:chExt cx="508000" cy="508000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590800" y="2667000"/>
              <a:ext cx="508000" cy="508000"/>
              <a:chOff x="1371600" y="2667000"/>
              <a:chExt cx="508000" cy="508000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895600" y="2667000"/>
              <a:ext cx="508000" cy="508000"/>
              <a:chOff x="1371600" y="2667000"/>
              <a:chExt cx="508000" cy="508000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3657600" y="2590800"/>
            <a:ext cx="457200" cy="478055"/>
            <a:chOff x="3352800" y="3429000"/>
            <a:chExt cx="457200" cy="47805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2800" y="3429000"/>
              <a:ext cx="457200" cy="47805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3429000" y="35052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P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524000" y="2590800"/>
            <a:ext cx="457200" cy="478055"/>
            <a:chOff x="990600" y="3429000"/>
            <a:chExt cx="457200" cy="478055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600" y="3429000"/>
              <a:ext cx="457200" cy="47805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066800" y="35052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P</a:t>
              </a:r>
            </a:p>
          </p:txBody>
        </p:sp>
      </p:grpSp>
      <p:sp>
        <p:nvSpPr>
          <p:cNvPr id="56" name="Curved Left Arrow 55"/>
          <p:cNvSpPr/>
          <p:nvPr/>
        </p:nvSpPr>
        <p:spPr>
          <a:xfrm>
            <a:off x="1295400" y="2133600"/>
            <a:ext cx="609600" cy="1295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85800" y="1676400"/>
            <a:ext cx="908618" cy="838200"/>
            <a:chOff x="3886200" y="2514600"/>
            <a:chExt cx="908618" cy="8382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6200" y="2514600"/>
              <a:ext cx="908618" cy="8382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4038600" y="2743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ATP</a:t>
              </a:r>
            </a:p>
          </p:txBody>
        </p:sp>
      </p:grpSp>
      <p:sp>
        <p:nvSpPr>
          <p:cNvPr id="57" name="Curved Left Arrow 56"/>
          <p:cNvSpPr/>
          <p:nvPr/>
        </p:nvSpPr>
        <p:spPr>
          <a:xfrm flipH="1">
            <a:off x="3733800" y="2133600"/>
            <a:ext cx="609600" cy="1295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114800" y="1676400"/>
            <a:ext cx="908618" cy="838200"/>
            <a:chOff x="3886200" y="2514600"/>
            <a:chExt cx="908618" cy="83820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6200" y="2514600"/>
              <a:ext cx="908618" cy="8382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038600" y="2743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ATP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419600" y="3124200"/>
            <a:ext cx="609600" cy="381000"/>
            <a:chOff x="6248400" y="3962400"/>
            <a:chExt cx="609600" cy="381000"/>
          </a:xfrm>
        </p:grpSpPr>
        <p:sp>
          <p:nvSpPr>
            <p:cNvPr id="58" name="Oval 57"/>
            <p:cNvSpPr/>
            <p:nvPr/>
          </p:nvSpPr>
          <p:spPr>
            <a:xfrm>
              <a:off x="6248400" y="3962400"/>
              <a:ext cx="609600" cy="3810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6600"/>
                </a:gs>
                <a:gs pos="50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48400" y="39624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ADP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9600" y="3124200"/>
            <a:ext cx="609600" cy="381000"/>
            <a:chOff x="6248400" y="3962400"/>
            <a:chExt cx="609600" cy="381000"/>
          </a:xfrm>
        </p:grpSpPr>
        <p:sp>
          <p:nvSpPr>
            <p:cNvPr id="62" name="Oval 61"/>
            <p:cNvSpPr/>
            <p:nvPr/>
          </p:nvSpPr>
          <p:spPr>
            <a:xfrm>
              <a:off x="6248400" y="3962400"/>
              <a:ext cx="609600" cy="3810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6600"/>
                </a:gs>
                <a:gs pos="50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48400" y="39624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ADP</a:t>
              </a:r>
            </a:p>
          </p:txBody>
        </p:sp>
      </p:grpSp>
      <p:sp>
        <p:nvSpPr>
          <p:cNvPr id="98" name="Curved Left Arrow 97"/>
          <p:cNvSpPr/>
          <p:nvPr/>
        </p:nvSpPr>
        <p:spPr>
          <a:xfrm rot="21385146">
            <a:off x="2438943" y="3664574"/>
            <a:ext cx="253130" cy="59313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057400" y="3429000"/>
            <a:ext cx="457200" cy="478055"/>
            <a:chOff x="5638800" y="4648200"/>
            <a:chExt cx="457200" cy="478055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8800" y="4648200"/>
              <a:ext cx="457200" cy="478055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5715000" y="47244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P</a:t>
              </a:r>
            </a:p>
          </p:txBody>
        </p:sp>
      </p:grpSp>
      <p:sp>
        <p:nvSpPr>
          <p:cNvPr id="102" name="Curved Left Arrow 101"/>
          <p:cNvSpPr/>
          <p:nvPr/>
        </p:nvSpPr>
        <p:spPr>
          <a:xfrm rot="214854" flipH="1">
            <a:off x="3066277" y="3664926"/>
            <a:ext cx="253130" cy="59313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3200400" y="3429000"/>
            <a:ext cx="457200" cy="478055"/>
            <a:chOff x="5638800" y="4648200"/>
            <a:chExt cx="457200" cy="478055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8800" y="4648200"/>
              <a:ext cx="457200" cy="478055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5715000" y="47244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P</a:t>
              </a:r>
            </a:p>
          </p:txBody>
        </p:sp>
      </p:grpSp>
      <p:sp>
        <p:nvSpPr>
          <p:cNvPr id="125" name="Down Arrow 124"/>
          <p:cNvSpPr/>
          <p:nvPr/>
        </p:nvSpPr>
        <p:spPr>
          <a:xfrm>
            <a:off x="2743200" y="1981200"/>
            <a:ext cx="228600" cy="609600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Down Arrow 125"/>
          <p:cNvSpPr/>
          <p:nvPr/>
        </p:nvSpPr>
        <p:spPr>
          <a:xfrm>
            <a:off x="2743200" y="3048000"/>
            <a:ext cx="228600" cy="609600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257800" y="4800601"/>
            <a:ext cx="3879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Releasing two hydrogen ions </a:t>
            </a:r>
          </a:p>
          <a:p>
            <a:r>
              <a:rPr lang="en-US" sz="2800" dirty="0">
                <a:solidFill>
                  <a:prstClr val="black"/>
                </a:solidFill>
              </a:rPr>
              <a:t>and four high-energy </a:t>
            </a:r>
            <a:r>
              <a:rPr lang="en-US" sz="2800" b="1" dirty="0">
                <a:solidFill>
                  <a:srgbClr val="3366FF"/>
                </a:solidFill>
              </a:rPr>
              <a:t>electrons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838200" y="3962399"/>
            <a:ext cx="1676400" cy="871278"/>
            <a:chOff x="2667000" y="4648200"/>
            <a:chExt cx="1676400" cy="508000"/>
          </a:xfrm>
        </p:grpSpPr>
        <p:grpSp>
          <p:nvGrpSpPr>
            <p:cNvPr id="89" name="Group 88"/>
            <p:cNvGrpSpPr/>
            <p:nvPr/>
          </p:nvGrpSpPr>
          <p:grpSpPr>
            <a:xfrm>
              <a:off x="2667000" y="4648200"/>
              <a:ext cx="1422400" cy="508000"/>
              <a:chOff x="3200400" y="4419600"/>
              <a:chExt cx="1422400" cy="50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3505200" y="4419600"/>
                <a:ext cx="508000" cy="508000"/>
                <a:chOff x="1371600" y="2667000"/>
                <a:chExt cx="508000" cy="508000"/>
              </a:xfrm>
            </p:grpSpPr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67000"/>
                  <a:ext cx="508000" cy="508000"/>
                </a:xfrm>
                <a:prstGeom prst="rect">
                  <a:avLst/>
                </a:prstGeom>
              </p:spPr>
            </p:pic>
            <p:sp>
              <p:nvSpPr>
                <p:cNvPr id="82" name="TextBox 81"/>
                <p:cNvSpPr txBox="1"/>
                <p:nvPr/>
              </p:nvSpPr>
              <p:spPr>
                <a:xfrm>
                  <a:off x="1447800" y="2847937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3810000" y="4419600"/>
                <a:ext cx="508000" cy="508000"/>
                <a:chOff x="1371600" y="2667000"/>
                <a:chExt cx="508000" cy="508000"/>
              </a:xfrm>
            </p:grpSpPr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67000"/>
                  <a:ext cx="508000" cy="508000"/>
                </a:xfrm>
                <a:prstGeom prst="rect">
                  <a:avLst/>
                </a:prstGeom>
              </p:spPr>
            </p:pic>
            <p:sp>
              <p:nvSpPr>
                <p:cNvPr id="80" name="TextBox 79"/>
                <p:cNvSpPr txBox="1"/>
                <p:nvPr/>
              </p:nvSpPr>
              <p:spPr>
                <a:xfrm>
                  <a:off x="1447800" y="2847937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4114800" y="4419600"/>
                <a:ext cx="508000" cy="508000"/>
                <a:chOff x="1371600" y="2667000"/>
                <a:chExt cx="508000" cy="508000"/>
              </a:xfrm>
            </p:grpSpPr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67000"/>
                  <a:ext cx="508000" cy="508000"/>
                </a:xfrm>
                <a:prstGeom prst="rect">
                  <a:avLst/>
                </a:prstGeom>
              </p:spPr>
            </p:pic>
            <p:sp>
              <p:nvSpPr>
                <p:cNvPr id="78" name="TextBox 77"/>
                <p:cNvSpPr txBox="1"/>
                <p:nvPr/>
              </p:nvSpPr>
              <p:spPr>
                <a:xfrm>
                  <a:off x="1447800" y="2847937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C</a:t>
                  </a:r>
                </a:p>
              </p:txBody>
            </p:sp>
          </p:grp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00400" y="4419600"/>
                <a:ext cx="457200" cy="478055"/>
              </a:xfrm>
              <a:prstGeom prst="rect">
                <a:avLst/>
              </a:prstGeom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3276600" y="4600537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P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886200" y="4648200"/>
              <a:ext cx="457200" cy="488714"/>
              <a:chOff x="5638800" y="4648200"/>
              <a:chExt cx="457200" cy="488714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38800" y="4648200"/>
                <a:ext cx="457200" cy="478055"/>
              </a:xfrm>
              <a:prstGeom prst="rect">
                <a:avLst/>
              </a:prstGeom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5715000" y="4829137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P</a:t>
                </a: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3200400" y="3962399"/>
            <a:ext cx="1676400" cy="871278"/>
            <a:chOff x="2667000" y="4648200"/>
            <a:chExt cx="1676400" cy="508000"/>
          </a:xfrm>
        </p:grpSpPr>
        <p:grpSp>
          <p:nvGrpSpPr>
            <p:cNvPr id="108" name="Group 107"/>
            <p:cNvGrpSpPr/>
            <p:nvPr/>
          </p:nvGrpSpPr>
          <p:grpSpPr>
            <a:xfrm>
              <a:off x="2667000" y="4648200"/>
              <a:ext cx="1422400" cy="508000"/>
              <a:chOff x="3200400" y="4419600"/>
              <a:chExt cx="1422400" cy="508000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3505200" y="4419600"/>
                <a:ext cx="508000" cy="508000"/>
                <a:chOff x="1371600" y="2667000"/>
                <a:chExt cx="508000" cy="508000"/>
              </a:xfrm>
            </p:grpSpPr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67000"/>
                  <a:ext cx="508000" cy="508000"/>
                </a:xfrm>
                <a:prstGeom prst="rect">
                  <a:avLst/>
                </a:prstGeom>
              </p:spPr>
            </p:pic>
            <p:sp>
              <p:nvSpPr>
                <p:cNvPr id="122" name="TextBox 121"/>
                <p:cNvSpPr txBox="1"/>
                <p:nvPr/>
              </p:nvSpPr>
              <p:spPr>
                <a:xfrm>
                  <a:off x="1447800" y="2847937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3810000" y="4419600"/>
                <a:ext cx="508000" cy="508000"/>
                <a:chOff x="1371600" y="2667000"/>
                <a:chExt cx="508000" cy="508000"/>
              </a:xfrm>
            </p:grpSpPr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67000"/>
                  <a:ext cx="508000" cy="508000"/>
                </a:xfrm>
                <a:prstGeom prst="rect">
                  <a:avLst/>
                </a:prstGeom>
              </p:spPr>
            </p:pic>
            <p:sp>
              <p:nvSpPr>
                <p:cNvPr id="120" name="TextBox 119"/>
                <p:cNvSpPr txBox="1"/>
                <p:nvPr/>
              </p:nvSpPr>
              <p:spPr>
                <a:xfrm>
                  <a:off x="1447800" y="2847937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4114800" y="4419600"/>
                <a:ext cx="508000" cy="508000"/>
                <a:chOff x="1371600" y="2667000"/>
                <a:chExt cx="508000" cy="508000"/>
              </a:xfrm>
            </p:grpSpPr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67000"/>
                  <a:ext cx="508000" cy="508000"/>
                </a:xfrm>
                <a:prstGeom prst="rect">
                  <a:avLst/>
                </a:prstGeom>
              </p:spPr>
            </p:pic>
            <p:sp>
              <p:nvSpPr>
                <p:cNvPr id="118" name="TextBox 117"/>
                <p:cNvSpPr txBox="1"/>
                <p:nvPr/>
              </p:nvSpPr>
              <p:spPr>
                <a:xfrm>
                  <a:off x="1447800" y="282486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C</a:t>
                  </a:r>
                </a:p>
              </p:txBody>
            </p:sp>
          </p:grp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00400" y="4419600"/>
                <a:ext cx="457200" cy="478055"/>
              </a:xfrm>
              <a:prstGeom prst="rect">
                <a:avLst/>
              </a:prstGeom>
            </p:spPr>
          </p:pic>
          <p:sp>
            <p:nvSpPr>
              <p:cNvPr id="116" name="TextBox 115"/>
              <p:cNvSpPr txBox="1"/>
              <p:nvPr/>
            </p:nvSpPr>
            <p:spPr>
              <a:xfrm>
                <a:off x="3276600" y="4600537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P</a:t>
                </a: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3886200" y="4648200"/>
              <a:ext cx="457200" cy="478055"/>
              <a:chOff x="5638800" y="4648200"/>
              <a:chExt cx="457200" cy="478055"/>
            </a:xfrm>
          </p:grpSpPr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38800" y="4648200"/>
                <a:ext cx="457200" cy="478055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5715000" y="480606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P</a:t>
                </a:r>
              </a:p>
            </p:txBody>
          </p:sp>
        </p:grpSp>
      </p:grpSp>
      <p:grpSp>
        <p:nvGrpSpPr>
          <p:cNvPr id="234" name="Group 233"/>
          <p:cNvGrpSpPr/>
          <p:nvPr/>
        </p:nvGrpSpPr>
        <p:grpSpPr>
          <a:xfrm>
            <a:off x="1905000" y="5400008"/>
            <a:ext cx="457200" cy="654519"/>
            <a:chOff x="1371600" y="4724276"/>
            <a:chExt cx="457200" cy="381618"/>
          </a:xfrm>
        </p:grpSpPr>
        <p:pic>
          <p:nvPicPr>
            <p:cNvPr id="232" name="Picture 23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4724276"/>
              <a:ext cx="380999" cy="381618"/>
            </a:xfrm>
            <a:prstGeom prst="rect">
              <a:avLst/>
            </a:prstGeom>
          </p:spPr>
        </p:pic>
        <p:sp>
          <p:nvSpPr>
            <p:cNvPr id="233" name="TextBox 232"/>
            <p:cNvSpPr txBox="1"/>
            <p:nvPr/>
          </p:nvSpPr>
          <p:spPr>
            <a:xfrm>
              <a:off x="1371600" y="4789425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H+</a:t>
              </a: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3276600" y="5400008"/>
            <a:ext cx="457200" cy="654519"/>
            <a:chOff x="1371600" y="4724276"/>
            <a:chExt cx="457200" cy="381618"/>
          </a:xfrm>
        </p:grpSpPr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4724276"/>
              <a:ext cx="380999" cy="381618"/>
            </a:xfrm>
            <a:prstGeom prst="rect">
              <a:avLst/>
            </a:prstGeom>
          </p:spPr>
        </p:pic>
        <p:sp>
          <p:nvSpPr>
            <p:cNvPr id="237" name="TextBox 236"/>
            <p:cNvSpPr txBox="1"/>
            <p:nvPr/>
          </p:nvSpPr>
          <p:spPr>
            <a:xfrm>
              <a:off x="1371600" y="4789425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H+</a:t>
              </a: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3124200" y="4988766"/>
            <a:ext cx="381000" cy="541933"/>
            <a:chOff x="914400" y="4713225"/>
            <a:chExt cx="381000" cy="315975"/>
          </a:xfrm>
        </p:grpSpPr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4724400"/>
              <a:ext cx="304800" cy="304800"/>
            </a:xfrm>
            <a:prstGeom prst="rect">
              <a:avLst/>
            </a:prstGeom>
          </p:spPr>
        </p:pic>
        <p:sp>
          <p:nvSpPr>
            <p:cNvPr id="239" name="TextBox 238"/>
            <p:cNvSpPr txBox="1"/>
            <p:nvPr/>
          </p:nvSpPr>
          <p:spPr>
            <a:xfrm>
              <a:off x="914400" y="4713225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e-</a:t>
              </a: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3733800" y="5250150"/>
            <a:ext cx="381000" cy="541933"/>
            <a:chOff x="914400" y="4713225"/>
            <a:chExt cx="381000" cy="315975"/>
          </a:xfrm>
        </p:grpSpPr>
        <p:pic>
          <p:nvPicPr>
            <p:cNvPr id="242" name="Picture 24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4724400"/>
              <a:ext cx="304800" cy="304800"/>
            </a:xfrm>
            <a:prstGeom prst="rect">
              <a:avLst/>
            </a:prstGeom>
          </p:spPr>
        </p:pic>
        <p:sp>
          <p:nvSpPr>
            <p:cNvPr id="243" name="TextBox 242"/>
            <p:cNvSpPr txBox="1"/>
            <p:nvPr/>
          </p:nvSpPr>
          <p:spPr>
            <a:xfrm>
              <a:off x="914400" y="4713225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e-</a:t>
              </a: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2133600" y="5007933"/>
            <a:ext cx="381000" cy="570407"/>
            <a:chOff x="914400" y="4724400"/>
            <a:chExt cx="381000" cy="332577"/>
          </a:xfrm>
        </p:grpSpPr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4724400"/>
              <a:ext cx="304800" cy="304800"/>
            </a:xfrm>
            <a:prstGeom prst="rect">
              <a:avLst/>
            </a:prstGeom>
          </p:spPr>
        </p:pic>
        <p:sp>
          <p:nvSpPr>
            <p:cNvPr id="246" name="TextBox 245"/>
            <p:cNvSpPr txBox="1"/>
            <p:nvPr/>
          </p:nvSpPr>
          <p:spPr>
            <a:xfrm>
              <a:off x="914400" y="4749200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e-</a:t>
              </a:r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1524000" y="5269317"/>
            <a:ext cx="381000" cy="572472"/>
            <a:chOff x="914400" y="4724400"/>
            <a:chExt cx="381000" cy="333781"/>
          </a:xfrm>
        </p:grpSpPr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4724400"/>
              <a:ext cx="304800" cy="304800"/>
            </a:xfrm>
            <a:prstGeom prst="rect">
              <a:avLst/>
            </a:prstGeom>
          </p:spPr>
        </p:pic>
        <p:sp>
          <p:nvSpPr>
            <p:cNvPr id="249" name="TextBox 248"/>
            <p:cNvSpPr txBox="1"/>
            <p:nvPr/>
          </p:nvSpPr>
          <p:spPr>
            <a:xfrm>
              <a:off x="914400" y="4750404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e-</a:t>
              </a:r>
            </a:p>
          </p:txBody>
        </p:sp>
      </p:grpSp>
      <p:sp>
        <p:nvSpPr>
          <p:cNvPr id="250" name="Down Arrow 249"/>
          <p:cNvSpPr/>
          <p:nvPr/>
        </p:nvSpPr>
        <p:spPr>
          <a:xfrm>
            <a:off x="1905000" y="4746550"/>
            <a:ext cx="228600" cy="653458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1" name="Down Arrow 250"/>
          <p:cNvSpPr/>
          <p:nvPr/>
        </p:nvSpPr>
        <p:spPr>
          <a:xfrm>
            <a:off x="3505200" y="4746550"/>
            <a:ext cx="228600" cy="653458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5" name="pasted-image.png"/>
          <p:cNvPicPr/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3121687"/>
            <a:ext cx="304800" cy="307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asted-image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418" y="1903190"/>
            <a:ext cx="310582" cy="306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pasted-image.png"/>
          <p:cNvPicPr/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589" y="4037433"/>
            <a:ext cx="319917" cy="307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pasted-image.pn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79031" y="4746550"/>
            <a:ext cx="280738" cy="276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pasted-image.pn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6039" y="4908424"/>
            <a:ext cx="357961" cy="298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pasted-image.png"/>
          <p:cNvPicPr/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218" y="2363688"/>
            <a:ext cx="336884" cy="37951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extBox 264"/>
          <p:cNvSpPr txBox="1"/>
          <p:nvPr/>
        </p:nvSpPr>
        <p:spPr>
          <a:xfrm>
            <a:off x="2819400" y="958334"/>
            <a:ext cx="1447800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</a:t>
            </a:r>
          </a:p>
        </p:txBody>
      </p:sp>
      <p:cxnSp>
        <p:nvCxnSpPr>
          <p:cNvPr id="267" name="Straight Arrow Connector 266"/>
          <p:cNvCxnSpPr>
            <a:stCxn id="265" idx="2"/>
            <a:endCxn id="13" idx="0"/>
          </p:cNvCxnSpPr>
          <p:nvPr/>
        </p:nvCxnSpPr>
        <p:spPr>
          <a:xfrm flipH="1">
            <a:off x="2667000" y="1327666"/>
            <a:ext cx="876300" cy="272534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9" name="Picture 26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152400"/>
            <a:ext cx="2742862" cy="1981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" name="Rectangle 16"/>
          <p:cNvSpPr txBox="1">
            <a:spLocks noChangeArrowheads="1"/>
          </p:cNvSpPr>
          <p:nvPr/>
        </p:nvSpPr>
        <p:spPr>
          <a:xfrm>
            <a:off x="8686800" y="6581775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98" grpId="0" animBg="1"/>
      <p:bldP spid="102" grpId="0" animBg="1"/>
      <p:bldP spid="250" grpId="0" animBg="1"/>
      <p:bldP spid="25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0" y="88900"/>
            <a:ext cx="4016041" cy="992411"/>
          </a:xfrm>
        </p:spPr>
        <p:txBody>
          <a:bodyPr/>
          <a:lstStyle/>
          <a:p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Glycolysis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57200" y="3886200"/>
            <a:ext cx="8686800" cy="2590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High energy electrons &amp; hydrogen ions are passed to two </a:t>
            </a:r>
            <a:r>
              <a:rPr lang="en-US" sz="2400" b="1" dirty="0">
                <a:solidFill>
                  <a:srgbClr val="3366FF"/>
                </a:solidFill>
              </a:rPr>
              <a:t>NAD</a:t>
            </a:r>
            <a:r>
              <a:rPr lang="en-US" sz="2400" b="1" baseline="30000" dirty="0">
                <a:solidFill>
                  <a:srgbClr val="3366FF"/>
                </a:solidFill>
              </a:rPr>
              <a:t>+ </a:t>
            </a:r>
            <a:r>
              <a:rPr lang="en-US" sz="2400" b="1" dirty="0">
                <a:solidFill>
                  <a:srgbClr val="3366FF"/>
                </a:solidFill>
              </a:rPr>
              <a:t>molecules 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dirty="0">
                <a:solidFill>
                  <a:srgbClr val="FF00FF"/>
                </a:solidFill>
              </a:rPr>
              <a:t>electron acceptors</a:t>
            </a:r>
            <a:r>
              <a:rPr lang="en-US" sz="2400" dirty="0">
                <a:solidFill>
                  <a:prstClr val="black"/>
                </a:solidFill>
              </a:rPr>
              <a:t>).</a:t>
            </a:r>
          </a:p>
          <a:p>
            <a:pPr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When each </a:t>
            </a:r>
            <a:r>
              <a:rPr lang="en-US" sz="2400" b="1" dirty="0">
                <a:solidFill>
                  <a:srgbClr val="FF00FF"/>
                </a:solidFill>
              </a:rPr>
              <a:t>NAD</a:t>
            </a:r>
            <a:r>
              <a:rPr lang="en-US" sz="2400" b="1" baseline="30000" dirty="0">
                <a:solidFill>
                  <a:srgbClr val="FF00FF"/>
                </a:solidFill>
              </a:rPr>
              <a:t>+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u="sng" dirty="0">
                <a:solidFill>
                  <a:prstClr val="black"/>
                </a:solidFill>
              </a:rPr>
              <a:t>accepts the electrons and hydrogen ion</a:t>
            </a:r>
            <a:r>
              <a:rPr lang="en-US" sz="2400" dirty="0">
                <a:solidFill>
                  <a:prstClr val="black"/>
                </a:solidFill>
              </a:rPr>
              <a:t>, it is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r>
              <a:rPr lang="en-US" sz="2400" dirty="0">
                <a:solidFill>
                  <a:prstClr val="black"/>
                </a:solidFill>
              </a:rPr>
              <a:t> from </a:t>
            </a:r>
            <a:r>
              <a:rPr lang="en-US" sz="2400" b="1" dirty="0">
                <a:solidFill>
                  <a:srgbClr val="FF00FF"/>
                </a:solidFill>
              </a:rPr>
              <a:t>NAD</a:t>
            </a:r>
            <a:r>
              <a:rPr lang="en-US" sz="2400" b="1" baseline="30000" dirty="0">
                <a:solidFill>
                  <a:srgbClr val="FF00FF"/>
                </a:solidFill>
              </a:rPr>
              <a:t>+</a:t>
            </a:r>
            <a:r>
              <a:rPr lang="en-US" sz="2400" b="1" dirty="0">
                <a:solidFill>
                  <a:srgbClr val="FF00FF"/>
                </a:solidFill>
              </a:rPr>
              <a:t> to NADH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spcBef>
                <a:spcPts val="1200"/>
              </a:spcBef>
              <a:buFont typeface="Wingdings" charset="2"/>
              <a:buChar char="ü"/>
            </a:pPr>
            <a:r>
              <a:rPr lang="en-US" sz="2400" dirty="0">
                <a:solidFill>
                  <a:prstClr val="black"/>
                </a:solidFill>
              </a:rPr>
              <a:t>NAD+ is an </a:t>
            </a:r>
            <a:r>
              <a:rPr lang="en-US" sz="2400" b="1" dirty="0">
                <a:solidFill>
                  <a:srgbClr val="FF00FF"/>
                </a:solidFill>
              </a:rPr>
              <a:t>electron acceptor</a:t>
            </a:r>
            <a:r>
              <a:rPr lang="en-US" sz="2400" dirty="0">
                <a:solidFill>
                  <a:prstClr val="black"/>
                </a:solidFill>
              </a:rPr>
              <a:t>.  It carries electrons &amp; hydrogen to the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Transport Chain (ETC)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5" name="pasted-image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962400"/>
            <a:ext cx="449971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asted-image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87" y="4840069"/>
            <a:ext cx="402213" cy="3415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AFE40823-123A-474E-9A85-1E903D1FF3FD}"/>
              </a:ext>
            </a:extLst>
          </p:cNvPr>
          <p:cNvGrpSpPr/>
          <p:nvPr/>
        </p:nvGrpSpPr>
        <p:grpSpPr>
          <a:xfrm>
            <a:off x="2501618" y="1066800"/>
            <a:ext cx="4017099" cy="1219818"/>
            <a:chOff x="2501618" y="1066800"/>
            <a:chExt cx="4017099" cy="1219818"/>
          </a:xfrm>
        </p:grpSpPr>
        <p:grpSp>
          <p:nvGrpSpPr>
            <p:cNvPr id="5" name="Group 4"/>
            <p:cNvGrpSpPr/>
            <p:nvPr/>
          </p:nvGrpSpPr>
          <p:grpSpPr>
            <a:xfrm>
              <a:off x="2501618" y="1066800"/>
              <a:ext cx="1667475" cy="508000"/>
              <a:chOff x="2667000" y="4648200"/>
              <a:chExt cx="1676400" cy="50800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2667000" y="4648200"/>
                <a:ext cx="1422400" cy="508000"/>
                <a:chOff x="3200400" y="4419600"/>
                <a:chExt cx="1422400" cy="508000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3505200" y="4419600"/>
                  <a:ext cx="508000" cy="508000"/>
                  <a:chOff x="1371600" y="2667000"/>
                  <a:chExt cx="508000" cy="508000"/>
                </a:xfrm>
              </p:grpSpPr>
              <p:pic>
                <p:nvPicPr>
                  <p:cNvPr id="55" name="Picture 54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2667000"/>
                    <a:ext cx="508000" cy="508000"/>
                  </a:xfrm>
                  <a:prstGeom prst="rect">
                    <a:avLst/>
                  </a:prstGeom>
                </p:spPr>
              </p:pic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1447800" y="27432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</a:t>
                    </a:r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3810000" y="4419600"/>
                  <a:ext cx="508000" cy="508000"/>
                  <a:chOff x="1371600" y="2667000"/>
                  <a:chExt cx="508000" cy="508000"/>
                </a:xfrm>
              </p:grpSpPr>
              <p:pic>
                <p:nvPicPr>
                  <p:cNvPr id="53" name="Picture 52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2667000"/>
                    <a:ext cx="508000" cy="508000"/>
                  </a:xfrm>
                  <a:prstGeom prst="rect">
                    <a:avLst/>
                  </a:prstGeom>
                </p:spPr>
              </p:pic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1447800" y="27432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4114800" y="4419600"/>
                  <a:ext cx="508000" cy="508000"/>
                  <a:chOff x="1371600" y="2667000"/>
                  <a:chExt cx="508000" cy="508000"/>
                </a:xfrm>
              </p:grpSpPr>
              <p:pic>
                <p:nvPicPr>
                  <p:cNvPr id="51" name="Picture 50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2667000"/>
                    <a:ext cx="508000" cy="508000"/>
                  </a:xfrm>
                  <a:prstGeom prst="rect">
                    <a:avLst/>
                  </a:prstGeom>
                </p:spPr>
              </p:pic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447800" y="27432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</a:t>
                    </a:r>
                  </a:p>
                </p:txBody>
              </p:sp>
            </p:grpSp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0400" y="4419600"/>
                  <a:ext cx="457200" cy="478055"/>
                </a:xfrm>
                <a:prstGeom prst="rect">
                  <a:avLst/>
                </a:prstGeom>
              </p:spPr>
            </p:pic>
            <p:sp>
              <p:nvSpPr>
                <p:cNvPr id="50" name="TextBox 49"/>
                <p:cNvSpPr txBox="1"/>
                <p:nvPr/>
              </p:nvSpPr>
              <p:spPr>
                <a:xfrm>
                  <a:off x="3276600" y="44958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3886200" y="4648200"/>
                <a:ext cx="457200" cy="478055"/>
                <a:chOff x="5638800" y="4648200"/>
                <a:chExt cx="457200" cy="478055"/>
              </a:xfrm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4648200"/>
                  <a:ext cx="457200" cy="478055"/>
                </a:xfrm>
                <a:prstGeom prst="rect">
                  <a:avLst/>
                </a:prstGeom>
              </p:spPr>
            </p:pic>
            <p:sp>
              <p:nvSpPr>
                <p:cNvPr id="45" name="TextBox 44"/>
                <p:cNvSpPr txBox="1"/>
                <p:nvPr/>
              </p:nvSpPr>
              <p:spPr>
                <a:xfrm>
                  <a:off x="5715000" y="47244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P</a:t>
                  </a:r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4851242" y="1066800"/>
              <a:ext cx="1667475" cy="508000"/>
              <a:chOff x="2667000" y="4648200"/>
              <a:chExt cx="1676400" cy="50800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667000" y="4648200"/>
                <a:ext cx="1422400" cy="508000"/>
                <a:chOff x="3200400" y="4419600"/>
                <a:chExt cx="1422400" cy="508000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3505200" y="4419600"/>
                  <a:ext cx="508000" cy="508000"/>
                  <a:chOff x="1371600" y="2667000"/>
                  <a:chExt cx="508000" cy="508000"/>
                </a:xfrm>
              </p:grpSpPr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2667000"/>
                    <a:ext cx="508000" cy="508000"/>
                  </a:xfrm>
                  <a:prstGeom prst="rect">
                    <a:avLst/>
                  </a:prstGeom>
                </p:spPr>
              </p:pic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447800" y="27432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</a:t>
                    </a:r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3810000" y="4419600"/>
                  <a:ext cx="508000" cy="508000"/>
                  <a:chOff x="1371600" y="2667000"/>
                  <a:chExt cx="508000" cy="508000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2667000"/>
                    <a:ext cx="508000" cy="508000"/>
                  </a:xfrm>
                  <a:prstGeom prst="rect">
                    <a:avLst/>
                  </a:prstGeom>
                </p:spPr>
              </p:pic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447800" y="27432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</a:t>
                    </a:r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4114800" y="4419600"/>
                  <a:ext cx="508000" cy="508000"/>
                  <a:chOff x="1371600" y="2667000"/>
                  <a:chExt cx="508000" cy="508000"/>
                </a:xfrm>
              </p:grpSpPr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2667000"/>
                    <a:ext cx="508000" cy="508000"/>
                  </a:xfrm>
                  <a:prstGeom prst="rect">
                    <a:avLst/>
                  </a:prstGeom>
                </p:spPr>
              </p:pic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447800" y="27432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</a:t>
                    </a:r>
                  </a:p>
                </p:txBody>
              </p:sp>
            </p:grpSp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0400" y="4419600"/>
                  <a:ext cx="457200" cy="478055"/>
                </a:xfrm>
                <a:prstGeom prst="rect">
                  <a:avLst/>
                </a:prstGeom>
              </p:spPr>
            </p:pic>
            <p:sp>
              <p:nvSpPr>
                <p:cNvPr id="35" name="TextBox 34"/>
                <p:cNvSpPr txBox="1"/>
                <p:nvPr/>
              </p:nvSpPr>
              <p:spPr>
                <a:xfrm>
                  <a:off x="3276600" y="44958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3886200" y="4648200"/>
                <a:ext cx="457200" cy="478055"/>
                <a:chOff x="5638800" y="4648200"/>
                <a:chExt cx="457200" cy="478055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4648200"/>
                  <a:ext cx="457200" cy="478055"/>
                </a:xfrm>
                <a:prstGeom prst="rect">
                  <a:avLst/>
                </a:prstGeom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5715000" y="47244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P</a:t>
                  </a: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3562738" y="1905000"/>
              <a:ext cx="454766" cy="381618"/>
              <a:chOff x="1371600" y="4724276"/>
              <a:chExt cx="457200" cy="381618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4724276"/>
                <a:ext cx="380999" cy="381618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371600" y="47244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H+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927036" y="1905000"/>
              <a:ext cx="454766" cy="381618"/>
              <a:chOff x="1371600" y="4724276"/>
              <a:chExt cx="457200" cy="381618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4724276"/>
                <a:ext cx="380999" cy="381618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371600" y="47244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H+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75448" y="1600200"/>
              <a:ext cx="378972" cy="381000"/>
              <a:chOff x="914400" y="4648200"/>
              <a:chExt cx="381000" cy="38100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4400" y="4724400"/>
                <a:ext cx="304800" cy="3048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914400" y="4648200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e-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381802" y="1752600"/>
              <a:ext cx="378972" cy="381000"/>
              <a:chOff x="914400" y="4648200"/>
              <a:chExt cx="381000" cy="38100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4400" y="4724400"/>
                <a:ext cx="304800" cy="304800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914400" y="4648200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e-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790121" y="1600200"/>
              <a:ext cx="378972" cy="381000"/>
              <a:chOff x="914400" y="4648200"/>
              <a:chExt cx="381000" cy="38100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4400" y="4724400"/>
                <a:ext cx="304800" cy="30480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914400" y="4648200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e-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183767" y="1752600"/>
              <a:ext cx="378972" cy="381000"/>
              <a:chOff x="914400" y="4648200"/>
              <a:chExt cx="381000" cy="38100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4400" y="4724400"/>
                <a:ext cx="304800" cy="30480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914400" y="4648200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e-</a:t>
                </a:r>
              </a:p>
            </p:txBody>
          </p:sp>
        </p:grpSp>
        <p:sp>
          <p:nvSpPr>
            <p:cNvPr id="13" name="Down Arrow 12"/>
            <p:cNvSpPr/>
            <p:nvPr/>
          </p:nvSpPr>
          <p:spPr>
            <a:xfrm>
              <a:off x="3562738" y="1524000"/>
              <a:ext cx="227383" cy="381000"/>
            </a:xfrm>
            <a:prstGeom prst="downArrow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5154419" y="1524000"/>
              <a:ext cx="227383" cy="381000"/>
            </a:xfrm>
            <a:prstGeom prst="downArrow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061525" y="2438400"/>
            <a:ext cx="1288504" cy="959150"/>
            <a:chOff x="1371600" y="4876800"/>
            <a:chExt cx="1295400" cy="959150"/>
          </a:xfrm>
        </p:grpSpPr>
        <p:grpSp>
          <p:nvGrpSpPr>
            <p:cNvPr id="85" name="Group 84"/>
            <p:cNvGrpSpPr/>
            <p:nvPr/>
          </p:nvGrpSpPr>
          <p:grpSpPr>
            <a:xfrm>
              <a:off x="1905000" y="5029200"/>
              <a:ext cx="457200" cy="381618"/>
              <a:chOff x="1371600" y="4724276"/>
              <a:chExt cx="457200" cy="381618"/>
            </a:xfrm>
          </p:grpSpPr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4724276"/>
                <a:ext cx="380999" cy="381618"/>
              </a:xfrm>
              <a:prstGeom prst="rect">
                <a:avLst/>
              </a:prstGeom>
            </p:spPr>
          </p:pic>
          <p:sp>
            <p:nvSpPr>
              <p:cNvPr id="93" name="TextBox 92"/>
              <p:cNvSpPr txBox="1"/>
              <p:nvPr/>
            </p:nvSpPr>
            <p:spPr>
              <a:xfrm>
                <a:off x="1371600" y="47244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H+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2133600" y="4876800"/>
              <a:ext cx="381000" cy="381000"/>
              <a:chOff x="914400" y="4648200"/>
              <a:chExt cx="381000" cy="381000"/>
            </a:xfrm>
          </p:grpSpPr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4400" y="4724400"/>
                <a:ext cx="304800" cy="304800"/>
              </a:xfrm>
              <a:prstGeom prst="rect">
                <a:avLst/>
              </a:prstGeom>
            </p:spPr>
          </p:pic>
          <p:sp>
            <p:nvSpPr>
              <p:cNvPr id="91" name="TextBox 90"/>
              <p:cNvSpPr txBox="1"/>
              <p:nvPr/>
            </p:nvSpPr>
            <p:spPr>
              <a:xfrm>
                <a:off x="914400" y="4648200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e-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286000" y="4953000"/>
              <a:ext cx="381000" cy="381000"/>
              <a:chOff x="914400" y="4648200"/>
              <a:chExt cx="381000" cy="381000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4400" y="4724400"/>
                <a:ext cx="304800" cy="304800"/>
              </a:xfrm>
              <a:prstGeom prst="rect">
                <a:avLst/>
              </a:prstGeom>
            </p:spPr>
          </p:pic>
          <p:sp>
            <p:nvSpPr>
              <p:cNvPr id="89" name="TextBox 88"/>
              <p:cNvSpPr txBox="1"/>
              <p:nvPr/>
            </p:nvSpPr>
            <p:spPr>
              <a:xfrm>
                <a:off x="914400" y="4648200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e-</a:t>
                </a:r>
              </a:p>
            </p:txBody>
          </p:sp>
        </p:grpSp>
        <p:pic>
          <p:nvPicPr>
            <p:cNvPr id="84" name="Picture 83" descr="jpg_0703TRUCK.jpg"/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17" b="100000" l="1250" r="100000">
                          <a14:foregroundMark x1="24063" y1="54167" x2="24063" y2="54167"/>
                          <a14:foregroundMark x1="30312" y1="67917" x2="30312" y2="67917"/>
                          <a14:foregroundMark x1="15625" y1="81667" x2="15625" y2="81667"/>
                          <a14:foregroundMark x1="14688" y1="60833" x2="14688" y2="60833"/>
                          <a14:foregroundMark x1="13438" y1="53333" x2="13438" y2="53333"/>
                          <a14:foregroundMark x1="20000" y1="34167" x2="20000" y2="34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5181600"/>
              <a:ext cx="1219200" cy="654350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1905000" y="52578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white"/>
                  </a:solidFill>
                </a:rPr>
                <a:t>NADH</a:t>
              </a:r>
              <a:endParaRPr lang="en-US" sz="1200" b="1" baseline="30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594512" y="2438400"/>
            <a:ext cx="1212709" cy="959150"/>
            <a:chOff x="4419600" y="4800600"/>
            <a:chExt cx="1219200" cy="959150"/>
          </a:xfrm>
        </p:grpSpPr>
        <p:grpSp>
          <p:nvGrpSpPr>
            <p:cNvPr id="96" name="Group 95"/>
            <p:cNvGrpSpPr/>
            <p:nvPr/>
          </p:nvGrpSpPr>
          <p:grpSpPr>
            <a:xfrm>
              <a:off x="4419600" y="4800600"/>
              <a:ext cx="1219200" cy="959150"/>
              <a:chOff x="4343400" y="3352800"/>
              <a:chExt cx="1219200" cy="959150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4648200" y="3505200"/>
                <a:ext cx="457200" cy="381618"/>
                <a:chOff x="1371600" y="4724276"/>
                <a:chExt cx="457200" cy="381618"/>
              </a:xfrm>
            </p:grpSpPr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4724276"/>
                  <a:ext cx="380999" cy="381618"/>
                </a:xfrm>
                <a:prstGeom prst="rect">
                  <a:avLst/>
                </a:prstGeom>
              </p:spPr>
            </p:pic>
            <p:sp>
              <p:nvSpPr>
                <p:cNvPr id="65" name="TextBox 64"/>
                <p:cNvSpPr txBox="1"/>
                <p:nvPr/>
              </p:nvSpPr>
              <p:spPr>
                <a:xfrm>
                  <a:off x="1371600" y="4724400"/>
                  <a:ext cx="457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H+</a:t>
                  </a: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4495800" y="3352800"/>
                <a:ext cx="381000" cy="381000"/>
                <a:chOff x="914400" y="4648200"/>
                <a:chExt cx="381000" cy="381000"/>
              </a:xfrm>
            </p:grpSpPr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4400" y="4724400"/>
                  <a:ext cx="304800" cy="304800"/>
                </a:xfrm>
                <a:prstGeom prst="rect">
                  <a:avLst/>
                </a:prstGeom>
              </p:spPr>
            </p:pic>
            <p:sp>
              <p:nvSpPr>
                <p:cNvPr id="74" name="TextBox 73"/>
                <p:cNvSpPr txBox="1"/>
                <p:nvPr/>
              </p:nvSpPr>
              <p:spPr>
                <a:xfrm>
                  <a:off x="914400" y="4648200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e-</a:t>
                  </a: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4419600" y="3505200"/>
                <a:ext cx="381000" cy="381000"/>
                <a:chOff x="914400" y="4648200"/>
                <a:chExt cx="381000" cy="381000"/>
              </a:xfrm>
            </p:grpSpPr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4400" y="4724400"/>
                  <a:ext cx="304800" cy="304800"/>
                </a:xfrm>
                <a:prstGeom prst="rect">
                  <a:avLst/>
                </a:prstGeom>
              </p:spPr>
            </p:pic>
            <p:sp>
              <p:nvSpPr>
                <p:cNvPr id="77" name="TextBox 76"/>
                <p:cNvSpPr txBox="1"/>
                <p:nvPr/>
              </p:nvSpPr>
              <p:spPr>
                <a:xfrm>
                  <a:off x="914400" y="4648200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e-</a:t>
                  </a:r>
                </a:p>
              </p:txBody>
            </p:sp>
          </p:grpSp>
          <p:pic>
            <p:nvPicPr>
              <p:cNvPr id="58" name="Picture 57" descr="jpg_0703TRUCK.jpg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17" b="100000" l="1250" r="100000">
                            <a14:foregroundMark x1="24063" y1="54167" x2="24063" y2="54167"/>
                            <a14:foregroundMark x1="30312" y1="67917" x2="30312" y2="67917"/>
                            <a14:foregroundMark x1="15625" y1="81667" x2="15625" y2="81667"/>
                            <a14:foregroundMark x1="14688" y1="60833" x2="14688" y2="60833"/>
                            <a14:foregroundMark x1="13438" y1="53333" x2="13438" y2="53333"/>
                            <a14:foregroundMark x1="20000" y1="34167" x2="20000" y2="341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343400" y="3657600"/>
                <a:ext cx="1219200" cy="654350"/>
              </a:xfrm>
              <a:prstGeom prst="rect">
                <a:avLst/>
              </a:prstGeom>
            </p:spPr>
          </p:pic>
        </p:grpSp>
        <p:sp>
          <p:nvSpPr>
            <p:cNvPr id="100" name="TextBox 99"/>
            <p:cNvSpPr txBox="1"/>
            <p:nvPr/>
          </p:nvSpPr>
          <p:spPr>
            <a:xfrm>
              <a:off x="4495800" y="51816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white"/>
                  </a:solidFill>
                </a:rPr>
                <a:t>NADH</a:t>
              </a:r>
              <a:endParaRPr lang="en-US" sz="1200" b="1" baseline="300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6" name="pasted-image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682" y="1676400"/>
            <a:ext cx="295986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asted-image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518" y="3026789"/>
            <a:ext cx="248482" cy="249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asted-image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157" y="3102989"/>
            <a:ext cx="248482" cy="24981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Curved Left Arrow 109"/>
          <p:cNvSpPr/>
          <p:nvPr/>
        </p:nvSpPr>
        <p:spPr>
          <a:xfrm rot="3944265">
            <a:off x="2715063" y="2414807"/>
            <a:ext cx="543676" cy="155396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1" name="Curved Left Arrow 110"/>
          <p:cNvSpPr/>
          <p:nvPr/>
        </p:nvSpPr>
        <p:spPr>
          <a:xfrm rot="17655735" flipH="1">
            <a:off x="5929427" y="2535028"/>
            <a:ext cx="543676" cy="155396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9FB8D72-5B7D-42C7-B6D4-737A0B9983BF}"/>
              </a:ext>
            </a:extLst>
          </p:cNvPr>
          <p:cNvGrpSpPr/>
          <p:nvPr/>
        </p:nvGrpSpPr>
        <p:grpSpPr>
          <a:xfrm>
            <a:off x="3032178" y="2286000"/>
            <a:ext cx="3031773" cy="654350"/>
            <a:chOff x="3032178" y="2286000"/>
            <a:chExt cx="3031773" cy="654350"/>
          </a:xfrm>
        </p:grpSpPr>
        <p:grpSp>
          <p:nvGrpSpPr>
            <p:cNvPr id="94" name="Group 93"/>
            <p:cNvGrpSpPr/>
            <p:nvPr/>
          </p:nvGrpSpPr>
          <p:grpSpPr>
            <a:xfrm>
              <a:off x="3032178" y="2286000"/>
              <a:ext cx="1212709" cy="654350"/>
              <a:chOff x="609600" y="3657600"/>
              <a:chExt cx="1219200" cy="654350"/>
            </a:xfrm>
          </p:grpSpPr>
          <p:pic>
            <p:nvPicPr>
              <p:cNvPr id="57" name="Picture 56" descr="jpg_0703TRUCK.jpg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17" b="100000" l="1250" r="100000">
                            <a14:foregroundMark x1="24063" y1="54167" x2="24063" y2="54167"/>
                            <a14:foregroundMark x1="30312" y1="67917" x2="30312" y2="67917"/>
                            <a14:foregroundMark x1="15625" y1="81667" x2="15625" y2="81667"/>
                            <a14:foregroundMark x1="14688" y1="60833" x2="14688" y2="60833"/>
                            <a14:foregroundMark x1="13438" y1="53333" x2="13438" y2="53333"/>
                            <a14:foregroundMark x1="20000" y1="34167" x2="20000" y2="341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600" y="3657600"/>
                <a:ext cx="1219200" cy="654350"/>
              </a:xfrm>
              <a:prstGeom prst="rect">
                <a:avLst/>
              </a:prstGeom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1143000" y="3761601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prstClr val="white"/>
                    </a:solidFill>
                  </a:rPr>
                  <a:t>NAD</a:t>
                </a:r>
                <a:r>
                  <a:rPr lang="en-US" sz="1200" b="1" baseline="30000" dirty="0">
                    <a:solidFill>
                      <a:prstClr val="white"/>
                    </a:solidFill>
                  </a:rPr>
                  <a:t>+</a:t>
                </a: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 flipH="1">
              <a:off x="4851242" y="2286000"/>
              <a:ext cx="1212709" cy="654350"/>
              <a:chOff x="609600" y="3581400"/>
              <a:chExt cx="1219200" cy="654350"/>
            </a:xfrm>
          </p:grpSpPr>
          <p:pic>
            <p:nvPicPr>
              <p:cNvPr id="98" name="Picture 97" descr="jpg_0703TRUCK.jpg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17" b="100000" l="1250" r="100000">
                            <a14:foregroundMark x1="24063" y1="54167" x2="24063" y2="54167"/>
                            <a14:foregroundMark x1="30312" y1="67917" x2="30312" y2="67917"/>
                            <a14:foregroundMark x1="15625" y1="81667" x2="15625" y2="81667"/>
                            <a14:foregroundMark x1="14688" y1="60833" x2="14688" y2="60833"/>
                            <a14:foregroundMark x1="13438" y1="53333" x2="13438" y2="53333"/>
                            <a14:foregroundMark x1="20000" y1="34167" x2="20000" y2="341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600" y="3581400"/>
                <a:ext cx="1219200" cy="654350"/>
              </a:xfrm>
              <a:prstGeom prst="rect">
                <a:avLst/>
              </a:prstGeom>
            </p:spPr>
          </p:pic>
          <p:sp>
            <p:nvSpPr>
              <p:cNvPr id="99" name="TextBox 98"/>
              <p:cNvSpPr txBox="1"/>
              <p:nvPr/>
            </p:nvSpPr>
            <p:spPr>
              <a:xfrm>
                <a:off x="1066800" y="365760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prstClr val="white"/>
                    </a:solidFill>
                  </a:rPr>
                  <a:t>NAD</a:t>
                </a:r>
                <a:r>
                  <a:rPr lang="en-US" sz="1200" b="1" baseline="30000" dirty="0">
                    <a:solidFill>
                      <a:prstClr val="white"/>
                    </a:solidFill>
                  </a:rPr>
                  <a:t>+</a:t>
                </a:r>
              </a:p>
            </p:txBody>
          </p:sp>
        </p:grpSp>
      </p:grpSp>
      <p:cxnSp>
        <p:nvCxnSpPr>
          <p:cNvPr id="113" name="Straight Arrow Connector 112"/>
          <p:cNvCxnSpPr/>
          <p:nvPr/>
        </p:nvCxnSpPr>
        <p:spPr>
          <a:xfrm>
            <a:off x="7807221" y="3200400"/>
            <a:ext cx="4547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758348" y="3200400"/>
            <a:ext cx="3031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8309857" y="2895600"/>
            <a:ext cx="757943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ETC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0" y="2895600"/>
            <a:ext cx="757943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ETC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Cell Respiration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Rectangle 16"/>
          <p:cNvSpPr txBox="1">
            <a:spLocks noChangeArrowheads="1"/>
          </p:cNvSpPr>
          <p:nvPr/>
        </p:nvSpPr>
        <p:spPr>
          <a:xfrm>
            <a:off x="8686800" y="6581775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3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6" grpId="0" animBg="1"/>
      <p:bldP spid="1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Glycolysis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2590800" y="1447800"/>
            <a:ext cx="1676400" cy="508000"/>
            <a:chOff x="2667000" y="4648200"/>
            <a:chExt cx="1676400" cy="508000"/>
          </a:xfrm>
        </p:grpSpPr>
        <p:grpSp>
          <p:nvGrpSpPr>
            <p:cNvPr id="89" name="Group 88"/>
            <p:cNvGrpSpPr/>
            <p:nvPr/>
          </p:nvGrpSpPr>
          <p:grpSpPr>
            <a:xfrm>
              <a:off x="2667000" y="4648200"/>
              <a:ext cx="1422400" cy="508000"/>
              <a:chOff x="3200400" y="4419600"/>
              <a:chExt cx="1422400" cy="50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3505200" y="4419600"/>
                <a:ext cx="508000" cy="508000"/>
                <a:chOff x="1371600" y="2667000"/>
                <a:chExt cx="508000" cy="508000"/>
              </a:xfrm>
            </p:grpSpPr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67000"/>
                  <a:ext cx="508000" cy="508000"/>
                </a:xfrm>
                <a:prstGeom prst="rect">
                  <a:avLst/>
                </a:prstGeom>
              </p:spPr>
            </p:pic>
            <p:sp>
              <p:nvSpPr>
                <p:cNvPr id="82" name="TextBox 81"/>
                <p:cNvSpPr txBox="1"/>
                <p:nvPr/>
              </p:nvSpPr>
              <p:spPr>
                <a:xfrm>
                  <a:off x="1447800" y="27432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3810000" y="4419600"/>
                <a:ext cx="508000" cy="508000"/>
                <a:chOff x="1371600" y="2667000"/>
                <a:chExt cx="508000" cy="508000"/>
              </a:xfrm>
            </p:grpSpPr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67000"/>
                  <a:ext cx="508000" cy="508000"/>
                </a:xfrm>
                <a:prstGeom prst="rect">
                  <a:avLst/>
                </a:prstGeom>
              </p:spPr>
            </p:pic>
            <p:sp>
              <p:nvSpPr>
                <p:cNvPr id="80" name="TextBox 79"/>
                <p:cNvSpPr txBox="1"/>
                <p:nvPr/>
              </p:nvSpPr>
              <p:spPr>
                <a:xfrm>
                  <a:off x="1447800" y="27432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4114800" y="4419600"/>
                <a:ext cx="508000" cy="508000"/>
                <a:chOff x="1371600" y="2667000"/>
                <a:chExt cx="508000" cy="508000"/>
              </a:xfrm>
            </p:grpSpPr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67000"/>
                  <a:ext cx="508000" cy="508000"/>
                </a:xfrm>
                <a:prstGeom prst="rect">
                  <a:avLst/>
                </a:prstGeom>
              </p:spPr>
            </p:pic>
            <p:sp>
              <p:nvSpPr>
                <p:cNvPr id="78" name="TextBox 77"/>
                <p:cNvSpPr txBox="1"/>
                <p:nvPr/>
              </p:nvSpPr>
              <p:spPr>
                <a:xfrm>
                  <a:off x="1447800" y="27432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C</a:t>
                  </a:r>
                </a:p>
              </p:txBody>
            </p:sp>
          </p:grp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00400" y="4419600"/>
                <a:ext cx="457200" cy="478055"/>
              </a:xfrm>
              <a:prstGeom prst="rect">
                <a:avLst/>
              </a:prstGeom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3276600" y="44958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P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886200" y="4648200"/>
              <a:ext cx="457200" cy="478055"/>
              <a:chOff x="5638800" y="4648200"/>
              <a:chExt cx="457200" cy="478055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38800" y="4648200"/>
                <a:ext cx="457200" cy="478055"/>
              </a:xfrm>
              <a:prstGeom prst="rect">
                <a:avLst/>
              </a:prstGeom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5715000" y="47244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P</a:t>
                </a: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4953000" y="1447800"/>
            <a:ext cx="1676400" cy="508000"/>
            <a:chOff x="2667000" y="4648200"/>
            <a:chExt cx="1676400" cy="508000"/>
          </a:xfrm>
        </p:grpSpPr>
        <p:grpSp>
          <p:nvGrpSpPr>
            <p:cNvPr id="108" name="Group 107"/>
            <p:cNvGrpSpPr/>
            <p:nvPr/>
          </p:nvGrpSpPr>
          <p:grpSpPr>
            <a:xfrm>
              <a:off x="2667000" y="4648200"/>
              <a:ext cx="1422400" cy="508000"/>
              <a:chOff x="3200400" y="4419600"/>
              <a:chExt cx="1422400" cy="508000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3505200" y="4419600"/>
                <a:ext cx="508000" cy="508000"/>
                <a:chOff x="1371600" y="2667000"/>
                <a:chExt cx="508000" cy="508000"/>
              </a:xfrm>
            </p:grpSpPr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67000"/>
                  <a:ext cx="508000" cy="508000"/>
                </a:xfrm>
                <a:prstGeom prst="rect">
                  <a:avLst/>
                </a:prstGeom>
              </p:spPr>
            </p:pic>
            <p:sp>
              <p:nvSpPr>
                <p:cNvPr id="122" name="TextBox 121"/>
                <p:cNvSpPr txBox="1"/>
                <p:nvPr/>
              </p:nvSpPr>
              <p:spPr>
                <a:xfrm>
                  <a:off x="1447800" y="27432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3810000" y="4419600"/>
                <a:ext cx="508000" cy="508000"/>
                <a:chOff x="1371600" y="2667000"/>
                <a:chExt cx="508000" cy="508000"/>
              </a:xfrm>
            </p:grpSpPr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67000"/>
                  <a:ext cx="508000" cy="508000"/>
                </a:xfrm>
                <a:prstGeom prst="rect">
                  <a:avLst/>
                </a:prstGeom>
              </p:spPr>
            </p:pic>
            <p:sp>
              <p:nvSpPr>
                <p:cNvPr id="120" name="TextBox 119"/>
                <p:cNvSpPr txBox="1"/>
                <p:nvPr/>
              </p:nvSpPr>
              <p:spPr>
                <a:xfrm>
                  <a:off x="1447800" y="27432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4114800" y="4419600"/>
                <a:ext cx="508000" cy="508000"/>
                <a:chOff x="1371600" y="2667000"/>
                <a:chExt cx="508000" cy="508000"/>
              </a:xfrm>
            </p:grpSpPr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67000"/>
                  <a:ext cx="508000" cy="508000"/>
                </a:xfrm>
                <a:prstGeom prst="rect">
                  <a:avLst/>
                </a:prstGeom>
              </p:spPr>
            </p:pic>
            <p:sp>
              <p:nvSpPr>
                <p:cNvPr id="118" name="TextBox 117"/>
                <p:cNvSpPr txBox="1"/>
                <p:nvPr/>
              </p:nvSpPr>
              <p:spPr>
                <a:xfrm>
                  <a:off x="1447800" y="27432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C</a:t>
                  </a:r>
                </a:p>
              </p:txBody>
            </p:sp>
          </p:grp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00400" y="4419600"/>
                <a:ext cx="457200" cy="478055"/>
              </a:xfrm>
              <a:prstGeom prst="rect">
                <a:avLst/>
              </a:prstGeom>
            </p:spPr>
          </p:pic>
          <p:sp>
            <p:nvSpPr>
              <p:cNvPr id="116" name="TextBox 115"/>
              <p:cNvSpPr txBox="1"/>
              <p:nvPr/>
            </p:nvSpPr>
            <p:spPr>
              <a:xfrm>
                <a:off x="3276600" y="44958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P</a:t>
                </a: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3886200" y="4648200"/>
              <a:ext cx="457200" cy="478055"/>
              <a:chOff x="5638800" y="4648200"/>
              <a:chExt cx="457200" cy="478055"/>
            </a:xfrm>
          </p:grpSpPr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38800" y="4648200"/>
                <a:ext cx="457200" cy="478055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5715000" y="47244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P</a:t>
                </a:r>
              </a:p>
            </p:txBody>
          </p:sp>
        </p:grpSp>
      </p:grpSp>
      <p:sp>
        <p:nvSpPr>
          <p:cNvPr id="127" name="Down Arrow 126"/>
          <p:cNvSpPr/>
          <p:nvPr/>
        </p:nvSpPr>
        <p:spPr>
          <a:xfrm>
            <a:off x="3200400" y="1905000"/>
            <a:ext cx="228600" cy="609600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Curved Left Arrow 151"/>
          <p:cNvSpPr/>
          <p:nvPr/>
        </p:nvSpPr>
        <p:spPr>
          <a:xfrm>
            <a:off x="2362200" y="1143000"/>
            <a:ext cx="609600" cy="1295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1828800" y="1066800"/>
            <a:ext cx="609600" cy="381000"/>
            <a:chOff x="6248400" y="3962400"/>
            <a:chExt cx="609600" cy="381000"/>
          </a:xfrm>
        </p:grpSpPr>
        <p:sp>
          <p:nvSpPr>
            <p:cNvPr id="138" name="Oval 137"/>
            <p:cNvSpPr/>
            <p:nvPr/>
          </p:nvSpPr>
          <p:spPr>
            <a:xfrm>
              <a:off x="6248400" y="3962400"/>
              <a:ext cx="609600" cy="3810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6600"/>
                </a:gs>
                <a:gs pos="50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248400" y="39624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ADP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1676400" y="1905000"/>
            <a:ext cx="908618" cy="838200"/>
            <a:chOff x="3886200" y="2514600"/>
            <a:chExt cx="908618" cy="838200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6200" y="2514600"/>
              <a:ext cx="908618" cy="838200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4038600" y="2743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ATP</a:t>
              </a:r>
            </a:p>
          </p:txBody>
        </p:sp>
      </p:grpSp>
      <p:sp>
        <p:nvSpPr>
          <p:cNvPr id="153" name="Curved Left Arrow 152"/>
          <p:cNvSpPr/>
          <p:nvPr/>
        </p:nvSpPr>
        <p:spPr>
          <a:xfrm flipH="1">
            <a:off x="6248400" y="1143000"/>
            <a:ext cx="609600" cy="1295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6781800" y="1066800"/>
            <a:ext cx="609600" cy="381000"/>
            <a:chOff x="6248400" y="3962400"/>
            <a:chExt cx="609600" cy="381000"/>
          </a:xfrm>
        </p:grpSpPr>
        <p:sp>
          <p:nvSpPr>
            <p:cNvPr id="135" name="Oval 134"/>
            <p:cNvSpPr/>
            <p:nvPr/>
          </p:nvSpPr>
          <p:spPr>
            <a:xfrm>
              <a:off x="6248400" y="3962400"/>
              <a:ext cx="609600" cy="3810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6600"/>
                </a:gs>
                <a:gs pos="50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248400" y="39624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ADP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6629400" y="1905000"/>
            <a:ext cx="908618" cy="838200"/>
            <a:chOff x="3886200" y="2514600"/>
            <a:chExt cx="908618" cy="838200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6200" y="2514600"/>
              <a:ext cx="908618" cy="838200"/>
            </a:xfrm>
            <a:prstGeom prst="rect">
              <a:avLst/>
            </a:prstGeom>
          </p:spPr>
        </p:pic>
        <p:sp>
          <p:nvSpPr>
            <p:cNvPr id="148" name="TextBox 147"/>
            <p:cNvSpPr txBox="1"/>
            <p:nvPr/>
          </p:nvSpPr>
          <p:spPr>
            <a:xfrm>
              <a:off x="4038600" y="2743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ATP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5410200" y="2743200"/>
            <a:ext cx="1422400" cy="508000"/>
            <a:chOff x="3200400" y="4419600"/>
            <a:chExt cx="1422400" cy="508000"/>
          </a:xfrm>
        </p:grpSpPr>
        <p:grpSp>
          <p:nvGrpSpPr>
            <p:cNvPr id="165" name="Group 164"/>
            <p:cNvGrpSpPr/>
            <p:nvPr/>
          </p:nvGrpSpPr>
          <p:grpSpPr>
            <a:xfrm>
              <a:off x="3505200" y="4419600"/>
              <a:ext cx="508000" cy="508000"/>
              <a:chOff x="1371600" y="2667000"/>
              <a:chExt cx="508000" cy="508000"/>
            </a:xfrm>
          </p:grpSpPr>
          <p:pic>
            <p:nvPicPr>
              <p:cNvPr id="174" name="Picture 17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75" name="TextBox 174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3810000" y="4419600"/>
              <a:ext cx="508000" cy="508000"/>
              <a:chOff x="1371600" y="2667000"/>
              <a:chExt cx="508000" cy="508000"/>
            </a:xfrm>
          </p:grpSpPr>
          <p:pic>
            <p:nvPicPr>
              <p:cNvPr id="172" name="Picture 17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73" name="TextBox 172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4114800" y="4419600"/>
              <a:ext cx="508000" cy="508000"/>
              <a:chOff x="1371600" y="2667000"/>
              <a:chExt cx="508000" cy="50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71" name="TextBox 170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400" y="4419600"/>
              <a:ext cx="457200" cy="478055"/>
            </a:xfrm>
            <a:prstGeom prst="rect">
              <a:avLst/>
            </a:prstGeom>
          </p:spPr>
        </p:pic>
        <p:sp>
          <p:nvSpPr>
            <p:cNvPr id="169" name="TextBox 168"/>
            <p:cNvSpPr txBox="1"/>
            <p:nvPr/>
          </p:nvSpPr>
          <p:spPr>
            <a:xfrm>
              <a:off x="3276600" y="44958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P</a:t>
              </a: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2362200" y="2667000"/>
            <a:ext cx="1371600" cy="508000"/>
            <a:chOff x="2895600" y="5181600"/>
            <a:chExt cx="1371600" cy="508000"/>
          </a:xfrm>
        </p:grpSpPr>
        <p:grpSp>
          <p:nvGrpSpPr>
            <p:cNvPr id="185" name="Group 184"/>
            <p:cNvGrpSpPr/>
            <p:nvPr/>
          </p:nvGrpSpPr>
          <p:grpSpPr>
            <a:xfrm>
              <a:off x="2895600" y="5181600"/>
              <a:ext cx="508000" cy="508000"/>
              <a:chOff x="1371600" y="2667000"/>
              <a:chExt cx="508000" cy="508000"/>
            </a:xfrm>
          </p:grpSpPr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95" name="TextBox 194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3200400" y="5181600"/>
              <a:ext cx="508000" cy="508000"/>
              <a:chOff x="1371600" y="2667000"/>
              <a:chExt cx="508000" cy="508000"/>
            </a:xfrm>
          </p:grpSpPr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93" name="TextBox 192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3505200" y="5181600"/>
              <a:ext cx="508000" cy="508000"/>
              <a:chOff x="1371600" y="2667000"/>
              <a:chExt cx="508000" cy="508000"/>
            </a:xfrm>
          </p:grpSpPr>
          <p:pic>
            <p:nvPicPr>
              <p:cNvPr id="190" name="Picture 18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91" name="TextBox 190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3810000" y="5181600"/>
              <a:ext cx="457200" cy="478055"/>
              <a:chOff x="5638800" y="4648200"/>
              <a:chExt cx="457200" cy="478055"/>
            </a:xfrm>
          </p:grpSpPr>
          <p:pic>
            <p:nvPicPr>
              <p:cNvPr id="183" name="Picture 18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38800" y="4648200"/>
                <a:ext cx="457200" cy="478055"/>
              </a:xfrm>
              <a:prstGeom prst="rect">
                <a:avLst/>
              </a:prstGeom>
            </p:spPr>
          </p:pic>
          <p:sp>
            <p:nvSpPr>
              <p:cNvPr id="184" name="TextBox 183"/>
              <p:cNvSpPr txBox="1"/>
              <p:nvPr/>
            </p:nvSpPr>
            <p:spPr>
              <a:xfrm>
                <a:off x="5715000" y="47244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P</a:t>
                </a:r>
              </a:p>
            </p:txBody>
          </p:sp>
        </p:grpSp>
      </p:grpSp>
      <p:sp>
        <p:nvSpPr>
          <p:cNvPr id="202" name="Down Arrow 201"/>
          <p:cNvSpPr/>
          <p:nvPr/>
        </p:nvSpPr>
        <p:spPr>
          <a:xfrm>
            <a:off x="5791200" y="1981200"/>
            <a:ext cx="228600" cy="609600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228600" y="152400"/>
            <a:ext cx="1295400" cy="959150"/>
            <a:chOff x="1371600" y="4876800"/>
            <a:chExt cx="1295400" cy="959150"/>
          </a:xfrm>
        </p:grpSpPr>
        <p:grpSp>
          <p:nvGrpSpPr>
            <p:cNvPr id="189" name="Group 188"/>
            <p:cNvGrpSpPr/>
            <p:nvPr/>
          </p:nvGrpSpPr>
          <p:grpSpPr>
            <a:xfrm>
              <a:off x="1905000" y="5029200"/>
              <a:ext cx="457200" cy="381618"/>
              <a:chOff x="1371600" y="4724276"/>
              <a:chExt cx="457200" cy="381618"/>
            </a:xfrm>
          </p:grpSpPr>
          <p:pic>
            <p:nvPicPr>
              <p:cNvPr id="230" name="Picture 22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4724276"/>
                <a:ext cx="380999" cy="381618"/>
              </a:xfrm>
              <a:prstGeom prst="rect">
                <a:avLst/>
              </a:prstGeom>
            </p:spPr>
          </p:pic>
          <p:sp>
            <p:nvSpPr>
              <p:cNvPr id="231" name="TextBox 230"/>
              <p:cNvSpPr txBox="1"/>
              <p:nvPr/>
            </p:nvSpPr>
            <p:spPr>
              <a:xfrm>
                <a:off x="1371600" y="47244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H+</a:t>
                </a: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2133600" y="4876800"/>
              <a:ext cx="381000" cy="381000"/>
              <a:chOff x="914400" y="4648200"/>
              <a:chExt cx="381000" cy="381000"/>
            </a:xfrm>
          </p:grpSpPr>
          <p:pic>
            <p:nvPicPr>
              <p:cNvPr id="228" name="Picture 227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4400" y="4724400"/>
                <a:ext cx="304800" cy="304800"/>
              </a:xfrm>
              <a:prstGeom prst="rect">
                <a:avLst/>
              </a:prstGeom>
            </p:spPr>
          </p:pic>
          <p:sp>
            <p:nvSpPr>
              <p:cNvPr id="229" name="TextBox 228"/>
              <p:cNvSpPr txBox="1"/>
              <p:nvPr/>
            </p:nvSpPr>
            <p:spPr>
              <a:xfrm>
                <a:off x="914400" y="4648200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e-</a:t>
                </a: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2286000" y="4953000"/>
              <a:ext cx="381000" cy="381000"/>
              <a:chOff x="914400" y="4648200"/>
              <a:chExt cx="381000" cy="381000"/>
            </a:xfrm>
          </p:grpSpPr>
          <p:pic>
            <p:nvPicPr>
              <p:cNvPr id="209" name="Picture 208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4400" y="4724400"/>
                <a:ext cx="304800" cy="304800"/>
              </a:xfrm>
              <a:prstGeom prst="rect">
                <a:avLst/>
              </a:prstGeom>
            </p:spPr>
          </p:pic>
          <p:sp>
            <p:nvSpPr>
              <p:cNvPr id="210" name="TextBox 209"/>
              <p:cNvSpPr txBox="1"/>
              <p:nvPr/>
            </p:nvSpPr>
            <p:spPr>
              <a:xfrm>
                <a:off x="914400" y="4648200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e-</a:t>
                </a:r>
              </a:p>
            </p:txBody>
          </p:sp>
        </p:grpSp>
        <p:pic>
          <p:nvPicPr>
            <p:cNvPr id="201" name="Picture 200" descr="jpg_0703TRUCK.jpg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17" b="100000" l="1250" r="100000">
                          <a14:foregroundMark x1="24063" y1="54167" x2="24063" y2="54167"/>
                          <a14:foregroundMark x1="30312" y1="67917" x2="30312" y2="67917"/>
                          <a14:foregroundMark x1="15625" y1="81667" x2="15625" y2="81667"/>
                          <a14:foregroundMark x1="14688" y1="60833" x2="14688" y2="60833"/>
                          <a14:foregroundMark x1="13438" y1="53333" x2="13438" y2="53333"/>
                          <a14:foregroundMark x1="20000" y1="34167" x2="20000" y2="34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5181600"/>
              <a:ext cx="1219200" cy="654350"/>
            </a:xfrm>
            <a:prstGeom prst="rect">
              <a:avLst/>
            </a:prstGeom>
          </p:spPr>
        </p:pic>
        <p:sp>
          <p:nvSpPr>
            <p:cNvPr id="205" name="TextBox 204"/>
            <p:cNvSpPr txBox="1"/>
            <p:nvPr/>
          </p:nvSpPr>
          <p:spPr>
            <a:xfrm>
              <a:off x="1905000" y="52578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white"/>
                  </a:solidFill>
                </a:rPr>
                <a:t>NADH</a:t>
              </a:r>
              <a:endParaRPr lang="en-US" sz="1200" b="1" baseline="30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7696200" y="76200"/>
            <a:ext cx="1219200" cy="959150"/>
            <a:chOff x="4419600" y="4800600"/>
            <a:chExt cx="1219200" cy="959150"/>
          </a:xfrm>
        </p:grpSpPr>
        <p:grpSp>
          <p:nvGrpSpPr>
            <p:cNvPr id="233" name="Group 232"/>
            <p:cNvGrpSpPr/>
            <p:nvPr/>
          </p:nvGrpSpPr>
          <p:grpSpPr>
            <a:xfrm>
              <a:off x="4419600" y="4800600"/>
              <a:ext cx="1219200" cy="959150"/>
              <a:chOff x="4343400" y="3352800"/>
              <a:chExt cx="1219200" cy="959150"/>
            </a:xfrm>
          </p:grpSpPr>
          <p:grpSp>
            <p:nvGrpSpPr>
              <p:cNvPr id="235" name="Group 234"/>
              <p:cNvGrpSpPr/>
              <p:nvPr/>
            </p:nvGrpSpPr>
            <p:grpSpPr>
              <a:xfrm>
                <a:off x="4648200" y="3505200"/>
                <a:ext cx="457200" cy="381618"/>
                <a:chOff x="1371600" y="4724276"/>
                <a:chExt cx="457200" cy="381618"/>
              </a:xfrm>
            </p:grpSpPr>
            <p:pic>
              <p:nvPicPr>
                <p:cNvPr id="243" name="Picture 242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4724276"/>
                  <a:ext cx="380999" cy="381618"/>
                </a:xfrm>
                <a:prstGeom prst="rect">
                  <a:avLst/>
                </a:prstGeom>
              </p:spPr>
            </p:pic>
            <p:sp>
              <p:nvSpPr>
                <p:cNvPr id="244" name="TextBox 243"/>
                <p:cNvSpPr txBox="1"/>
                <p:nvPr/>
              </p:nvSpPr>
              <p:spPr>
                <a:xfrm>
                  <a:off x="1371600" y="4724400"/>
                  <a:ext cx="457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H+</a:t>
                  </a:r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4495800" y="3352800"/>
                <a:ext cx="381000" cy="381000"/>
                <a:chOff x="914400" y="4648200"/>
                <a:chExt cx="381000" cy="381000"/>
              </a:xfrm>
            </p:grpSpPr>
            <p:pic>
              <p:nvPicPr>
                <p:cNvPr id="241" name="Picture 240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4400" y="4724400"/>
                  <a:ext cx="304800" cy="304800"/>
                </a:xfrm>
                <a:prstGeom prst="rect">
                  <a:avLst/>
                </a:prstGeom>
              </p:spPr>
            </p:pic>
            <p:sp>
              <p:nvSpPr>
                <p:cNvPr id="242" name="TextBox 241"/>
                <p:cNvSpPr txBox="1"/>
                <p:nvPr/>
              </p:nvSpPr>
              <p:spPr>
                <a:xfrm>
                  <a:off x="914400" y="4648200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e-</a:t>
                  </a:r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4419600" y="3505200"/>
                <a:ext cx="381000" cy="381000"/>
                <a:chOff x="914400" y="4648200"/>
                <a:chExt cx="381000" cy="381000"/>
              </a:xfrm>
            </p:grpSpPr>
            <p:pic>
              <p:nvPicPr>
                <p:cNvPr id="239" name="Picture 238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4400" y="4724400"/>
                  <a:ext cx="304800" cy="304800"/>
                </a:xfrm>
                <a:prstGeom prst="rect">
                  <a:avLst/>
                </a:prstGeom>
              </p:spPr>
            </p:pic>
            <p:sp>
              <p:nvSpPr>
                <p:cNvPr id="240" name="TextBox 239"/>
                <p:cNvSpPr txBox="1"/>
                <p:nvPr/>
              </p:nvSpPr>
              <p:spPr>
                <a:xfrm>
                  <a:off x="914400" y="4648200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e-</a:t>
                  </a:r>
                </a:p>
              </p:txBody>
            </p:sp>
          </p:grpSp>
          <p:pic>
            <p:nvPicPr>
              <p:cNvPr id="238" name="Picture 237" descr="jpg_0703TRUCK.jp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417" b="100000" l="1250" r="100000">
                            <a14:foregroundMark x1="24063" y1="54167" x2="24063" y2="54167"/>
                            <a14:foregroundMark x1="30312" y1="67917" x2="30312" y2="67917"/>
                            <a14:foregroundMark x1="15625" y1="81667" x2="15625" y2="81667"/>
                            <a14:foregroundMark x1="14688" y1="60833" x2="14688" y2="60833"/>
                            <a14:foregroundMark x1="13438" y1="53333" x2="13438" y2="53333"/>
                            <a14:foregroundMark x1="20000" y1="34167" x2="20000" y2="341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343400" y="3657600"/>
                <a:ext cx="1219200" cy="654350"/>
              </a:xfrm>
              <a:prstGeom prst="rect">
                <a:avLst/>
              </a:prstGeom>
            </p:spPr>
          </p:pic>
        </p:grpSp>
        <p:sp>
          <p:nvSpPr>
            <p:cNvPr id="234" name="TextBox 233"/>
            <p:cNvSpPr txBox="1"/>
            <p:nvPr/>
          </p:nvSpPr>
          <p:spPr>
            <a:xfrm>
              <a:off x="4495800" y="51816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white"/>
                  </a:solidFill>
                </a:rPr>
                <a:t>NADH</a:t>
              </a:r>
              <a:endParaRPr lang="en-US" sz="1200" b="1" baseline="30000" dirty="0">
                <a:solidFill>
                  <a:prstClr val="white"/>
                </a:solidFill>
              </a:endParaRPr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609600" y="4384119"/>
            <a:ext cx="8077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Phosphorylation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prstClr val="black"/>
                </a:solidFill>
              </a:rPr>
              <a:t>ADP molecules join with the </a:t>
            </a:r>
            <a:r>
              <a:rPr lang="en-US" sz="2800" b="1" dirty="0">
                <a:solidFill>
                  <a:srgbClr val="3366FF"/>
                </a:solidFill>
              </a:rPr>
              <a:t>phosphates</a:t>
            </a:r>
            <a:r>
              <a:rPr lang="en-US" sz="2800" dirty="0">
                <a:solidFill>
                  <a:prstClr val="black"/>
                </a:solidFill>
              </a:rPr>
              <a:t> on each end of the split glucose molecule forming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</a:t>
            </a:r>
            <a:r>
              <a:rPr lang="en-US" sz="2800" dirty="0">
                <a:solidFill>
                  <a:prstClr val="black"/>
                </a:solidFill>
              </a:rPr>
              <a:t> molecules.</a:t>
            </a:r>
          </a:p>
        </p:txBody>
      </p:sp>
      <p:pic>
        <p:nvPicPr>
          <p:cNvPr id="252" name="pasted-image.pn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96673"/>
            <a:ext cx="402211" cy="303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asted-image.pn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1012726"/>
            <a:ext cx="376811" cy="303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asted-image.pn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962800"/>
            <a:ext cx="381000" cy="3538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Cell Respiration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5" name="Rectangle 16"/>
          <p:cNvSpPr txBox="1">
            <a:spLocks noChangeArrowheads="1"/>
          </p:cNvSpPr>
          <p:nvPr/>
        </p:nvSpPr>
        <p:spPr>
          <a:xfrm>
            <a:off x="8686800" y="6501522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52" grpId="0" animBg="1"/>
      <p:bldP spid="153" grpId="0" animBg="1"/>
      <p:bldP spid="20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Glycolysis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2590800" y="1447800"/>
            <a:ext cx="1676400" cy="508000"/>
            <a:chOff x="2667000" y="4648200"/>
            <a:chExt cx="1676400" cy="508000"/>
          </a:xfrm>
        </p:grpSpPr>
        <p:grpSp>
          <p:nvGrpSpPr>
            <p:cNvPr id="89" name="Group 88"/>
            <p:cNvGrpSpPr/>
            <p:nvPr/>
          </p:nvGrpSpPr>
          <p:grpSpPr>
            <a:xfrm>
              <a:off x="2667000" y="4648200"/>
              <a:ext cx="1422400" cy="508000"/>
              <a:chOff x="3200400" y="4419600"/>
              <a:chExt cx="1422400" cy="508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3505200" y="4419600"/>
                <a:ext cx="508000" cy="508000"/>
                <a:chOff x="1371600" y="2667000"/>
                <a:chExt cx="508000" cy="508000"/>
              </a:xfrm>
            </p:grpSpPr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67000"/>
                  <a:ext cx="508000" cy="508000"/>
                </a:xfrm>
                <a:prstGeom prst="rect">
                  <a:avLst/>
                </a:prstGeom>
              </p:spPr>
            </p:pic>
            <p:sp>
              <p:nvSpPr>
                <p:cNvPr id="82" name="TextBox 81"/>
                <p:cNvSpPr txBox="1"/>
                <p:nvPr/>
              </p:nvSpPr>
              <p:spPr>
                <a:xfrm>
                  <a:off x="1447800" y="27432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3810000" y="4419600"/>
                <a:ext cx="508000" cy="508000"/>
                <a:chOff x="1371600" y="2667000"/>
                <a:chExt cx="508000" cy="508000"/>
              </a:xfrm>
            </p:grpSpPr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67000"/>
                  <a:ext cx="508000" cy="508000"/>
                </a:xfrm>
                <a:prstGeom prst="rect">
                  <a:avLst/>
                </a:prstGeom>
              </p:spPr>
            </p:pic>
            <p:sp>
              <p:nvSpPr>
                <p:cNvPr id="80" name="TextBox 79"/>
                <p:cNvSpPr txBox="1"/>
                <p:nvPr/>
              </p:nvSpPr>
              <p:spPr>
                <a:xfrm>
                  <a:off x="1447800" y="27432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4114800" y="4419600"/>
                <a:ext cx="508000" cy="508000"/>
                <a:chOff x="1371600" y="2667000"/>
                <a:chExt cx="508000" cy="508000"/>
              </a:xfrm>
            </p:grpSpPr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67000"/>
                  <a:ext cx="508000" cy="508000"/>
                </a:xfrm>
                <a:prstGeom prst="rect">
                  <a:avLst/>
                </a:prstGeom>
              </p:spPr>
            </p:pic>
            <p:sp>
              <p:nvSpPr>
                <p:cNvPr id="78" name="TextBox 77"/>
                <p:cNvSpPr txBox="1"/>
                <p:nvPr/>
              </p:nvSpPr>
              <p:spPr>
                <a:xfrm>
                  <a:off x="1447800" y="27432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C</a:t>
                  </a:r>
                </a:p>
              </p:txBody>
            </p:sp>
          </p:grp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00400" y="4419600"/>
                <a:ext cx="457200" cy="478055"/>
              </a:xfrm>
              <a:prstGeom prst="rect">
                <a:avLst/>
              </a:prstGeom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3276600" y="44958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P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886200" y="4648200"/>
              <a:ext cx="457200" cy="478055"/>
              <a:chOff x="5638800" y="4648200"/>
              <a:chExt cx="457200" cy="478055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38800" y="4648200"/>
                <a:ext cx="457200" cy="478055"/>
              </a:xfrm>
              <a:prstGeom prst="rect">
                <a:avLst/>
              </a:prstGeom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5715000" y="47244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P</a:t>
                </a: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4953000" y="1447800"/>
            <a:ext cx="1676400" cy="508000"/>
            <a:chOff x="2667000" y="4648200"/>
            <a:chExt cx="1676400" cy="508000"/>
          </a:xfrm>
        </p:grpSpPr>
        <p:grpSp>
          <p:nvGrpSpPr>
            <p:cNvPr id="108" name="Group 107"/>
            <p:cNvGrpSpPr/>
            <p:nvPr/>
          </p:nvGrpSpPr>
          <p:grpSpPr>
            <a:xfrm>
              <a:off x="2667000" y="4648200"/>
              <a:ext cx="1422400" cy="508000"/>
              <a:chOff x="3200400" y="4419600"/>
              <a:chExt cx="1422400" cy="508000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3505200" y="4419600"/>
                <a:ext cx="508000" cy="508000"/>
                <a:chOff x="1371600" y="2667000"/>
                <a:chExt cx="508000" cy="508000"/>
              </a:xfrm>
            </p:grpSpPr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67000"/>
                  <a:ext cx="508000" cy="508000"/>
                </a:xfrm>
                <a:prstGeom prst="rect">
                  <a:avLst/>
                </a:prstGeom>
              </p:spPr>
            </p:pic>
            <p:sp>
              <p:nvSpPr>
                <p:cNvPr id="122" name="TextBox 121"/>
                <p:cNvSpPr txBox="1"/>
                <p:nvPr/>
              </p:nvSpPr>
              <p:spPr>
                <a:xfrm>
                  <a:off x="1447800" y="27432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3810000" y="4419600"/>
                <a:ext cx="508000" cy="508000"/>
                <a:chOff x="1371600" y="2667000"/>
                <a:chExt cx="508000" cy="508000"/>
              </a:xfrm>
            </p:grpSpPr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67000"/>
                  <a:ext cx="508000" cy="508000"/>
                </a:xfrm>
                <a:prstGeom prst="rect">
                  <a:avLst/>
                </a:prstGeom>
              </p:spPr>
            </p:pic>
            <p:sp>
              <p:nvSpPr>
                <p:cNvPr id="120" name="TextBox 119"/>
                <p:cNvSpPr txBox="1"/>
                <p:nvPr/>
              </p:nvSpPr>
              <p:spPr>
                <a:xfrm>
                  <a:off x="1447800" y="27432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4114800" y="4419600"/>
                <a:ext cx="508000" cy="508000"/>
                <a:chOff x="1371600" y="2667000"/>
                <a:chExt cx="508000" cy="508000"/>
              </a:xfrm>
            </p:grpSpPr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67000"/>
                  <a:ext cx="508000" cy="508000"/>
                </a:xfrm>
                <a:prstGeom prst="rect">
                  <a:avLst/>
                </a:prstGeom>
              </p:spPr>
            </p:pic>
            <p:sp>
              <p:nvSpPr>
                <p:cNvPr id="118" name="TextBox 117"/>
                <p:cNvSpPr txBox="1"/>
                <p:nvPr/>
              </p:nvSpPr>
              <p:spPr>
                <a:xfrm>
                  <a:off x="1447800" y="27432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C</a:t>
                  </a:r>
                </a:p>
              </p:txBody>
            </p:sp>
          </p:grp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00400" y="4419600"/>
                <a:ext cx="457200" cy="478055"/>
              </a:xfrm>
              <a:prstGeom prst="rect">
                <a:avLst/>
              </a:prstGeom>
            </p:spPr>
          </p:pic>
          <p:sp>
            <p:nvSpPr>
              <p:cNvPr id="116" name="TextBox 115"/>
              <p:cNvSpPr txBox="1"/>
              <p:nvPr/>
            </p:nvSpPr>
            <p:spPr>
              <a:xfrm>
                <a:off x="3276600" y="44958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P</a:t>
                </a: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3886200" y="4648200"/>
              <a:ext cx="457200" cy="478055"/>
              <a:chOff x="5638800" y="4648200"/>
              <a:chExt cx="457200" cy="478055"/>
            </a:xfrm>
          </p:grpSpPr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38800" y="4648200"/>
                <a:ext cx="457200" cy="478055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5715000" y="47244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P</a:t>
                </a:r>
              </a:p>
            </p:txBody>
          </p:sp>
        </p:grpSp>
      </p:grpSp>
      <p:sp>
        <p:nvSpPr>
          <p:cNvPr id="127" name="Down Arrow 126"/>
          <p:cNvSpPr/>
          <p:nvPr/>
        </p:nvSpPr>
        <p:spPr>
          <a:xfrm>
            <a:off x="3200400" y="1905000"/>
            <a:ext cx="228600" cy="609600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Curved Left Arrow 151"/>
          <p:cNvSpPr/>
          <p:nvPr/>
        </p:nvSpPr>
        <p:spPr>
          <a:xfrm>
            <a:off x="2362200" y="1143000"/>
            <a:ext cx="609600" cy="1295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1828800" y="1066800"/>
            <a:ext cx="609600" cy="381000"/>
            <a:chOff x="6248400" y="3962400"/>
            <a:chExt cx="609600" cy="381000"/>
          </a:xfrm>
        </p:grpSpPr>
        <p:sp>
          <p:nvSpPr>
            <p:cNvPr id="138" name="Oval 137"/>
            <p:cNvSpPr/>
            <p:nvPr/>
          </p:nvSpPr>
          <p:spPr>
            <a:xfrm>
              <a:off x="6248400" y="3962400"/>
              <a:ext cx="609600" cy="3810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6600"/>
                </a:gs>
                <a:gs pos="50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248400" y="39624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ADP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1676400" y="1905000"/>
            <a:ext cx="908618" cy="838200"/>
            <a:chOff x="3886200" y="2514600"/>
            <a:chExt cx="908618" cy="838200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6200" y="2514600"/>
              <a:ext cx="908618" cy="838200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4038600" y="2743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ATP</a:t>
              </a:r>
            </a:p>
          </p:txBody>
        </p:sp>
      </p:grpSp>
      <p:sp>
        <p:nvSpPr>
          <p:cNvPr id="153" name="Curved Left Arrow 152"/>
          <p:cNvSpPr/>
          <p:nvPr/>
        </p:nvSpPr>
        <p:spPr>
          <a:xfrm flipH="1">
            <a:off x="6248400" y="1143000"/>
            <a:ext cx="609600" cy="1295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6781800" y="1066800"/>
            <a:ext cx="609600" cy="381000"/>
            <a:chOff x="6248400" y="3962400"/>
            <a:chExt cx="609600" cy="381000"/>
          </a:xfrm>
        </p:grpSpPr>
        <p:sp>
          <p:nvSpPr>
            <p:cNvPr id="135" name="Oval 134"/>
            <p:cNvSpPr/>
            <p:nvPr/>
          </p:nvSpPr>
          <p:spPr>
            <a:xfrm>
              <a:off x="6248400" y="3962400"/>
              <a:ext cx="609600" cy="3810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6600"/>
                </a:gs>
                <a:gs pos="50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248400" y="39624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ADP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6629400" y="1905000"/>
            <a:ext cx="908618" cy="838200"/>
            <a:chOff x="3886200" y="2514600"/>
            <a:chExt cx="908618" cy="838200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6200" y="2514600"/>
              <a:ext cx="908618" cy="838200"/>
            </a:xfrm>
            <a:prstGeom prst="rect">
              <a:avLst/>
            </a:prstGeom>
          </p:spPr>
        </p:pic>
        <p:sp>
          <p:nvSpPr>
            <p:cNvPr id="148" name="TextBox 147"/>
            <p:cNvSpPr txBox="1"/>
            <p:nvPr/>
          </p:nvSpPr>
          <p:spPr>
            <a:xfrm>
              <a:off x="4038600" y="2743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ATP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5410200" y="2743200"/>
            <a:ext cx="1422400" cy="508000"/>
            <a:chOff x="3200400" y="4419600"/>
            <a:chExt cx="1422400" cy="508000"/>
          </a:xfrm>
        </p:grpSpPr>
        <p:grpSp>
          <p:nvGrpSpPr>
            <p:cNvPr id="165" name="Group 164"/>
            <p:cNvGrpSpPr/>
            <p:nvPr/>
          </p:nvGrpSpPr>
          <p:grpSpPr>
            <a:xfrm>
              <a:off x="3505200" y="4419600"/>
              <a:ext cx="508000" cy="508000"/>
              <a:chOff x="1371600" y="2667000"/>
              <a:chExt cx="508000" cy="508000"/>
            </a:xfrm>
          </p:grpSpPr>
          <p:pic>
            <p:nvPicPr>
              <p:cNvPr id="174" name="Picture 17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75" name="TextBox 174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3810000" y="4419600"/>
              <a:ext cx="508000" cy="508000"/>
              <a:chOff x="1371600" y="2667000"/>
              <a:chExt cx="508000" cy="508000"/>
            </a:xfrm>
          </p:grpSpPr>
          <p:pic>
            <p:nvPicPr>
              <p:cNvPr id="172" name="Picture 17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73" name="TextBox 172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4114800" y="4419600"/>
              <a:ext cx="508000" cy="508000"/>
              <a:chOff x="1371600" y="2667000"/>
              <a:chExt cx="508000" cy="50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71" name="TextBox 170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400" y="4419600"/>
              <a:ext cx="457200" cy="478055"/>
            </a:xfrm>
            <a:prstGeom prst="rect">
              <a:avLst/>
            </a:prstGeom>
          </p:spPr>
        </p:pic>
        <p:sp>
          <p:nvSpPr>
            <p:cNvPr id="169" name="TextBox 168"/>
            <p:cNvSpPr txBox="1"/>
            <p:nvPr/>
          </p:nvSpPr>
          <p:spPr>
            <a:xfrm>
              <a:off x="3276600" y="44958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P</a:t>
              </a:r>
            </a:p>
          </p:txBody>
        </p:sp>
      </p:grpSp>
      <p:sp>
        <p:nvSpPr>
          <p:cNvPr id="199" name="Curved Left Arrow 198"/>
          <p:cNvSpPr/>
          <p:nvPr/>
        </p:nvSpPr>
        <p:spPr>
          <a:xfrm>
            <a:off x="5181600" y="2438400"/>
            <a:ext cx="609600" cy="1295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4800600" y="2362200"/>
            <a:ext cx="609600" cy="381000"/>
            <a:chOff x="6248400" y="3962400"/>
            <a:chExt cx="609600" cy="381000"/>
          </a:xfrm>
        </p:grpSpPr>
        <p:sp>
          <p:nvSpPr>
            <p:cNvPr id="129" name="Oval 128"/>
            <p:cNvSpPr/>
            <p:nvPr/>
          </p:nvSpPr>
          <p:spPr>
            <a:xfrm>
              <a:off x="6248400" y="3962400"/>
              <a:ext cx="609600" cy="3810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6600"/>
                </a:gs>
                <a:gs pos="50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248400" y="39624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ADP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495800" y="3200400"/>
            <a:ext cx="908618" cy="838200"/>
            <a:chOff x="3886200" y="2514600"/>
            <a:chExt cx="908618" cy="838200"/>
          </a:xfrm>
        </p:grpSpPr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6200" y="2514600"/>
              <a:ext cx="908618" cy="838200"/>
            </a:xfrm>
            <a:prstGeom prst="rect">
              <a:avLst/>
            </a:prstGeom>
          </p:spPr>
        </p:pic>
        <p:sp>
          <p:nvSpPr>
            <p:cNvPr id="151" name="TextBox 150"/>
            <p:cNvSpPr txBox="1"/>
            <p:nvPr/>
          </p:nvSpPr>
          <p:spPr>
            <a:xfrm>
              <a:off x="4038600" y="2743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ATP</a:t>
              </a: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2362200" y="2667000"/>
            <a:ext cx="1371600" cy="508000"/>
            <a:chOff x="2895600" y="5181600"/>
            <a:chExt cx="1371600" cy="508000"/>
          </a:xfrm>
        </p:grpSpPr>
        <p:grpSp>
          <p:nvGrpSpPr>
            <p:cNvPr id="185" name="Group 184"/>
            <p:cNvGrpSpPr/>
            <p:nvPr/>
          </p:nvGrpSpPr>
          <p:grpSpPr>
            <a:xfrm>
              <a:off x="2895600" y="5181600"/>
              <a:ext cx="508000" cy="508000"/>
              <a:chOff x="1371600" y="2667000"/>
              <a:chExt cx="508000" cy="508000"/>
            </a:xfrm>
          </p:grpSpPr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95" name="TextBox 194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3200400" y="5181600"/>
              <a:ext cx="508000" cy="508000"/>
              <a:chOff x="1371600" y="2667000"/>
              <a:chExt cx="508000" cy="508000"/>
            </a:xfrm>
          </p:grpSpPr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93" name="TextBox 192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3505200" y="5181600"/>
              <a:ext cx="508000" cy="508000"/>
              <a:chOff x="1371600" y="2667000"/>
              <a:chExt cx="508000" cy="508000"/>
            </a:xfrm>
          </p:grpSpPr>
          <p:pic>
            <p:nvPicPr>
              <p:cNvPr id="190" name="Picture 18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191" name="TextBox 190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3810000" y="5181600"/>
              <a:ext cx="457200" cy="478055"/>
              <a:chOff x="5638800" y="4648200"/>
              <a:chExt cx="457200" cy="478055"/>
            </a:xfrm>
          </p:grpSpPr>
          <p:pic>
            <p:nvPicPr>
              <p:cNvPr id="183" name="Picture 18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38800" y="4648200"/>
                <a:ext cx="457200" cy="478055"/>
              </a:xfrm>
              <a:prstGeom prst="rect">
                <a:avLst/>
              </a:prstGeom>
            </p:spPr>
          </p:pic>
          <p:sp>
            <p:nvSpPr>
              <p:cNvPr id="184" name="TextBox 183"/>
              <p:cNvSpPr txBox="1"/>
              <p:nvPr/>
            </p:nvSpPr>
            <p:spPr>
              <a:xfrm>
                <a:off x="5715000" y="47244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P</a:t>
                </a:r>
              </a:p>
            </p:txBody>
          </p:sp>
        </p:grpSp>
      </p:grpSp>
      <p:sp>
        <p:nvSpPr>
          <p:cNvPr id="200" name="Curved Left Arrow 199"/>
          <p:cNvSpPr/>
          <p:nvPr/>
        </p:nvSpPr>
        <p:spPr>
          <a:xfrm flipH="1">
            <a:off x="3352800" y="2438400"/>
            <a:ext cx="609600" cy="1295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3733800" y="2362200"/>
            <a:ext cx="609600" cy="381000"/>
            <a:chOff x="6248400" y="3962400"/>
            <a:chExt cx="609600" cy="381000"/>
          </a:xfrm>
        </p:grpSpPr>
        <p:sp>
          <p:nvSpPr>
            <p:cNvPr id="132" name="Oval 131"/>
            <p:cNvSpPr/>
            <p:nvPr/>
          </p:nvSpPr>
          <p:spPr>
            <a:xfrm>
              <a:off x="6248400" y="3962400"/>
              <a:ext cx="609600" cy="381000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6600"/>
                </a:gs>
                <a:gs pos="50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248400" y="39624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ADP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3733800" y="3200400"/>
            <a:ext cx="908618" cy="838200"/>
            <a:chOff x="3886200" y="2514600"/>
            <a:chExt cx="908618" cy="838200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6200" y="2514600"/>
              <a:ext cx="908618" cy="838200"/>
            </a:xfrm>
            <a:prstGeom prst="rect">
              <a:avLst/>
            </a:prstGeom>
          </p:spPr>
        </p:pic>
        <p:sp>
          <p:nvSpPr>
            <p:cNvPr id="142" name="TextBox 141"/>
            <p:cNvSpPr txBox="1"/>
            <p:nvPr/>
          </p:nvSpPr>
          <p:spPr>
            <a:xfrm>
              <a:off x="4038600" y="2743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ATP</a:t>
              </a:r>
            </a:p>
          </p:txBody>
        </p:sp>
      </p:grpSp>
      <p:sp>
        <p:nvSpPr>
          <p:cNvPr id="202" name="Down Arrow 201"/>
          <p:cNvSpPr/>
          <p:nvPr/>
        </p:nvSpPr>
        <p:spPr>
          <a:xfrm>
            <a:off x="5791200" y="1981200"/>
            <a:ext cx="228600" cy="609600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3" name="Down Arrow 202"/>
          <p:cNvSpPr/>
          <p:nvPr/>
        </p:nvSpPr>
        <p:spPr>
          <a:xfrm>
            <a:off x="2743200" y="3200400"/>
            <a:ext cx="228600" cy="609600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4" name="Down Arrow 203"/>
          <p:cNvSpPr/>
          <p:nvPr/>
        </p:nvSpPr>
        <p:spPr>
          <a:xfrm>
            <a:off x="6172200" y="3200400"/>
            <a:ext cx="228600" cy="609600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7" name="Group 216"/>
          <p:cNvGrpSpPr/>
          <p:nvPr/>
        </p:nvGrpSpPr>
        <p:grpSpPr>
          <a:xfrm>
            <a:off x="5791200" y="3826306"/>
            <a:ext cx="1117600" cy="508000"/>
            <a:chOff x="5715000" y="6340906"/>
            <a:chExt cx="1117600" cy="508000"/>
          </a:xfrm>
        </p:grpSpPr>
        <p:grpSp>
          <p:nvGrpSpPr>
            <p:cNvPr id="206" name="Group 205"/>
            <p:cNvGrpSpPr/>
            <p:nvPr/>
          </p:nvGrpSpPr>
          <p:grpSpPr>
            <a:xfrm>
              <a:off x="5715000" y="6340906"/>
              <a:ext cx="508000" cy="508000"/>
              <a:chOff x="1371600" y="2667000"/>
              <a:chExt cx="508000" cy="508000"/>
            </a:xfrm>
          </p:grpSpPr>
          <p:pic>
            <p:nvPicPr>
              <p:cNvPr id="215" name="Picture 21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216" name="TextBox 215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6019800" y="6340906"/>
              <a:ext cx="508000" cy="508000"/>
              <a:chOff x="1371600" y="2667000"/>
              <a:chExt cx="508000" cy="508000"/>
            </a:xfrm>
          </p:grpSpPr>
          <p:pic>
            <p:nvPicPr>
              <p:cNvPr id="213" name="Picture 21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214" name="TextBox 213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6324600" y="6340906"/>
              <a:ext cx="508000" cy="508000"/>
              <a:chOff x="1371600" y="2667000"/>
              <a:chExt cx="508000" cy="508000"/>
            </a:xfrm>
          </p:grpSpPr>
          <p:pic>
            <p:nvPicPr>
              <p:cNvPr id="211" name="Picture 210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212" name="TextBox 211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</p:grpSp>
      <p:grpSp>
        <p:nvGrpSpPr>
          <p:cNvPr id="218" name="Group 217"/>
          <p:cNvGrpSpPr/>
          <p:nvPr/>
        </p:nvGrpSpPr>
        <p:grpSpPr>
          <a:xfrm>
            <a:off x="2286000" y="3810873"/>
            <a:ext cx="1117600" cy="508000"/>
            <a:chOff x="5715000" y="6340906"/>
            <a:chExt cx="1117600" cy="508000"/>
          </a:xfrm>
        </p:grpSpPr>
        <p:grpSp>
          <p:nvGrpSpPr>
            <p:cNvPr id="219" name="Group 218"/>
            <p:cNvGrpSpPr/>
            <p:nvPr/>
          </p:nvGrpSpPr>
          <p:grpSpPr>
            <a:xfrm>
              <a:off x="5715000" y="6340906"/>
              <a:ext cx="508000" cy="508000"/>
              <a:chOff x="1371600" y="2667000"/>
              <a:chExt cx="508000" cy="508000"/>
            </a:xfrm>
          </p:grpSpPr>
          <p:pic>
            <p:nvPicPr>
              <p:cNvPr id="226" name="Picture 225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227" name="TextBox 226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6019800" y="6340906"/>
              <a:ext cx="508000" cy="508000"/>
              <a:chOff x="1371600" y="2667000"/>
              <a:chExt cx="508000" cy="508000"/>
            </a:xfrm>
          </p:grpSpPr>
          <p:pic>
            <p:nvPicPr>
              <p:cNvPr id="224" name="Picture 22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225" name="TextBox 224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6324600" y="6340906"/>
              <a:ext cx="508000" cy="508000"/>
              <a:chOff x="1371600" y="2667000"/>
              <a:chExt cx="508000" cy="508000"/>
            </a:xfrm>
          </p:grpSpPr>
          <p:pic>
            <p:nvPicPr>
              <p:cNvPr id="222" name="Picture 22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2667000"/>
                <a:ext cx="508000" cy="508000"/>
              </a:xfrm>
              <a:prstGeom prst="rect">
                <a:avLst/>
              </a:prstGeom>
            </p:spPr>
          </p:pic>
          <p:sp>
            <p:nvSpPr>
              <p:cNvPr id="223" name="TextBox 222"/>
              <p:cNvSpPr txBox="1"/>
              <p:nvPr/>
            </p:nvSpPr>
            <p:spPr>
              <a:xfrm>
                <a:off x="1447800" y="27432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</p:grpSp>
      </p:grpSp>
      <p:grpSp>
        <p:nvGrpSpPr>
          <p:cNvPr id="188" name="Group 187"/>
          <p:cNvGrpSpPr/>
          <p:nvPr/>
        </p:nvGrpSpPr>
        <p:grpSpPr>
          <a:xfrm>
            <a:off x="228600" y="152400"/>
            <a:ext cx="1295400" cy="959150"/>
            <a:chOff x="1371600" y="4876800"/>
            <a:chExt cx="1295400" cy="959150"/>
          </a:xfrm>
        </p:grpSpPr>
        <p:grpSp>
          <p:nvGrpSpPr>
            <p:cNvPr id="189" name="Group 188"/>
            <p:cNvGrpSpPr/>
            <p:nvPr/>
          </p:nvGrpSpPr>
          <p:grpSpPr>
            <a:xfrm>
              <a:off x="1905000" y="5029200"/>
              <a:ext cx="457200" cy="381618"/>
              <a:chOff x="1371600" y="4724276"/>
              <a:chExt cx="457200" cy="381618"/>
            </a:xfrm>
          </p:grpSpPr>
          <p:pic>
            <p:nvPicPr>
              <p:cNvPr id="230" name="Picture 22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4724276"/>
                <a:ext cx="380999" cy="381618"/>
              </a:xfrm>
              <a:prstGeom prst="rect">
                <a:avLst/>
              </a:prstGeom>
            </p:spPr>
          </p:pic>
          <p:sp>
            <p:nvSpPr>
              <p:cNvPr id="231" name="TextBox 230"/>
              <p:cNvSpPr txBox="1"/>
              <p:nvPr/>
            </p:nvSpPr>
            <p:spPr>
              <a:xfrm>
                <a:off x="1371600" y="47244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H+</a:t>
                </a: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2133600" y="4876800"/>
              <a:ext cx="381000" cy="381000"/>
              <a:chOff x="914400" y="4648200"/>
              <a:chExt cx="381000" cy="381000"/>
            </a:xfrm>
          </p:grpSpPr>
          <p:pic>
            <p:nvPicPr>
              <p:cNvPr id="228" name="Picture 227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4400" y="4724400"/>
                <a:ext cx="304800" cy="304800"/>
              </a:xfrm>
              <a:prstGeom prst="rect">
                <a:avLst/>
              </a:prstGeom>
            </p:spPr>
          </p:pic>
          <p:sp>
            <p:nvSpPr>
              <p:cNvPr id="229" name="TextBox 228"/>
              <p:cNvSpPr txBox="1"/>
              <p:nvPr/>
            </p:nvSpPr>
            <p:spPr>
              <a:xfrm>
                <a:off x="914400" y="4648200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e-</a:t>
                </a: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2286000" y="4953000"/>
              <a:ext cx="381000" cy="381000"/>
              <a:chOff x="914400" y="4648200"/>
              <a:chExt cx="381000" cy="381000"/>
            </a:xfrm>
          </p:grpSpPr>
          <p:pic>
            <p:nvPicPr>
              <p:cNvPr id="209" name="Picture 208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4400" y="4724400"/>
                <a:ext cx="304800" cy="304800"/>
              </a:xfrm>
              <a:prstGeom prst="rect">
                <a:avLst/>
              </a:prstGeom>
            </p:spPr>
          </p:pic>
          <p:sp>
            <p:nvSpPr>
              <p:cNvPr id="210" name="TextBox 209"/>
              <p:cNvSpPr txBox="1"/>
              <p:nvPr/>
            </p:nvSpPr>
            <p:spPr>
              <a:xfrm>
                <a:off x="914400" y="4648200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e-</a:t>
                </a:r>
              </a:p>
            </p:txBody>
          </p:sp>
        </p:grpSp>
        <p:pic>
          <p:nvPicPr>
            <p:cNvPr id="201" name="Picture 200" descr="jpg_0703TRUCK.jpg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17" b="100000" l="1250" r="100000">
                          <a14:foregroundMark x1="24063" y1="54167" x2="24063" y2="54167"/>
                          <a14:foregroundMark x1="30312" y1="67917" x2="30312" y2="67917"/>
                          <a14:foregroundMark x1="15625" y1="81667" x2="15625" y2="81667"/>
                          <a14:foregroundMark x1="14688" y1="60833" x2="14688" y2="60833"/>
                          <a14:foregroundMark x1="13438" y1="53333" x2="13438" y2="53333"/>
                          <a14:foregroundMark x1="20000" y1="34167" x2="20000" y2="34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5181600"/>
              <a:ext cx="1219200" cy="654350"/>
            </a:xfrm>
            <a:prstGeom prst="rect">
              <a:avLst/>
            </a:prstGeom>
          </p:spPr>
        </p:pic>
        <p:sp>
          <p:nvSpPr>
            <p:cNvPr id="205" name="TextBox 204"/>
            <p:cNvSpPr txBox="1"/>
            <p:nvPr/>
          </p:nvSpPr>
          <p:spPr>
            <a:xfrm>
              <a:off x="1905000" y="52578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white"/>
                  </a:solidFill>
                </a:rPr>
                <a:t>NADH</a:t>
              </a:r>
              <a:endParaRPr lang="en-US" sz="1200" b="1" baseline="30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7696200" y="76200"/>
            <a:ext cx="1219200" cy="959150"/>
            <a:chOff x="4419600" y="4800600"/>
            <a:chExt cx="1219200" cy="959150"/>
          </a:xfrm>
        </p:grpSpPr>
        <p:grpSp>
          <p:nvGrpSpPr>
            <p:cNvPr id="233" name="Group 232"/>
            <p:cNvGrpSpPr/>
            <p:nvPr/>
          </p:nvGrpSpPr>
          <p:grpSpPr>
            <a:xfrm>
              <a:off x="4419600" y="4800600"/>
              <a:ext cx="1219200" cy="959150"/>
              <a:chOff x="4343400" y="3352800"/>
              <a:chExt cx="1219200" cy="959150"/>
            </a:xfrm>
          </p:grpSpPr>
          <p:grpSp>
            <p:nvGrpSpPr>
              <p:cNvPr id="235" name="Group 234"/>
              <p:cNvGrpSpPr/>
              <p:nvPr/>
            </p:nvGrpSpPr>
            <p:grpSpPr>
              <a:xfrm>
                <a:off x="4648200" y="3505200"/>
                <a:ext cx="457200" cy="381618"/>
                <a:chOff x="1371600" y="4724276"/>
                <a:chExt cx="457200" cy="381618"/>
              </a:xfrm>
            </p:grpSpPr>
            <p:pic>
              <p:nvPicPr>
                <p:cNvPr id="243" name="Picture 242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4724276"/>
                  <a:ext cx="380999" cy="381618"/>
                </a:xfrm>
                <a:prstGeom prst="rect">
                  <a:avLst/>
                </a:prstGeom>
              </p:spPr>
            </p:pic>
            <p:sp>
              <p:nvSpPr>
                <p:cNvPr id="244" name="TextBox 243"/>
                <p:cNvSpPr txBox="1"/>
                <p:nvPr/>
              </p:nvSpPr>
              <p:spPr>
                <a:xfrm>
                  <a:off x="1371600" y="4724400"/>
                  <a:ext cx="457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H+</a:t>
                  </a:r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4495800" y="3352800"/>
                <a:ext cx="381000" cy="381000"/>
                <a:chOff x="914400" y="4648200"/>
                <a:chExt cx="381000" cy="381000"/>
              </a:xfrm>
            </p:grpSpPr>
            <p:pic>
              <p:nvPicPr>
                <p:cNvPr id="241" name="Picture 240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4400" y="4724400"/>
                  <a:ext cx="304800" cy="304800"/>
                </a:xfrm>
                <a:prstGeom prst="rect">
                  <a:avLst/>
                </a:prstGeom>
              </p:spPr>
            </p:pic>
            <p:sp>
              <p:nvSpPr>
                <p:cNvPr id="242" name="TextBox 241"/>
                <p:cNvSpPr txBox="1"/>
                <p:nvPr/>
              </p:nvSpPr>
              <p:spPr>
                <a:xfrm>
                  <a:off x="914400" y="4648200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e-</a:t>
                  </a:r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4419600" y="3505200"/>
                <a:ext cx="381000" cy="381000"/>
                <a:chOff x="914400" y="4648200"/>
                <a:chExt cx="381000" cy="381000"/>
              </a:xfrm>
            </p:grpSpPr>
            <p:pic>
              <p:nvPicPr>
                <p:cNvPr id="239" name="Picture 238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4400" y="4724400"/>
                  <a:ext cx="304800" cy="304800"/>
                </a:xfrm>
                <a:prstGeom prst="rect">
                  <a:avLst/>
                </a:prstGeom>
              </p:spPr>
            </p:pic>
            <p:sp>
              <p:nvSpPr>
                <p:cNvPr id="240" name="TextBox 239"/>
                <p:cNvSpPr txBox="1"/>
                <p:nvPr/>
              </p:nvSpPr>
              <p:spPr>
                <a:xfrm>
                  <a:off x="914400" y="4648200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e-</a:t>
                  </a:r>
                </a:p>
              </p:txBody>
            </p:sp>
          </p:grpSp>
          <p:pic>
            <p:nvPicPr>
              <p:cNvPr id="238" name="Picture 237" descr="jpg_0703TRUCK.jp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417" b="100000" l="1250" r="100000">
                            <a14:foregroundMark x1="24063" y1="54167" x2="24063" y2="54167"/>
                            <a14:foregroundMark x1="30312" y1="67917" x2="30312" y2="67917"/>
                            <a14:foregroundMark x1="15625" y1="81667" x2="15625" y2="81667"/>
                            <a14:foregroundMark x1="14688" y1="60833" x2="14688" y2="60833"/>
                            <a14:foregroundMark x1="13438" y1="53333" x2="13438" y2="53333"/>
                            <a14:foregroundMark x1="20000" y1="34167" x2="20000" y2="341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343400" y="3657600"/>
                <a:ext cx="1219200" cy="654350"/>
              </a:xfrm>
              <a:prstGeom prst="rect">
                <a:avLst/>
              </a:prstGeom>
            </p:spPr>
          </p:pic>
        </p:grpSp>
        <p:sp>
          <p:nvSpPr>
            <p:cNvPr id="234" name="TextBox 233"/>
            <p:cNvSpPr txBox="1"/>
            <p:nvPr/>
          </p:nvSpPr>
          <p:spPr>
            <a:xfrm>
              <a:off x="4495800" y="51816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white"/>
                  </a:solidFill>
                </a:rPr>
                <a:t>NADH</a:t>
              </a:r>
              <a:endParaRPr lang="en-US" sz="1200" b="1" baseline="30000" dirty="0">
                <a:solidFill>
                  <a:prstClr val="white"/>
                </a:solidFill>
              </a:endParaRPr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609600" y="4384119"/>
            <a:ext cx="8077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Phosphorylation</a:t>
            </a:r>
          </a:p>
          <a:p>
            <a:pPr>
              <a:spcBef>
                <a:spcPts val="12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prstClr val="black"/>
                </a:solidFill>
              </a:rPr>
              <a:t>When the phosphorus is taken off each end of the molecule,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PYRUVATE</a:t>
            </a:r>
            <a:r>
              <a:rPr lang="en-US" sz="2400" dirty="0">
                <a:solidFill>
                  <a:prstClr val="black"/>
                </a:solidFill>
              </a:rPr>
              <a:t> is formed.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609600" y="3441541"/>
            <a:ext cx="1638301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PYRUVATE</a:t>
            </a:r>
          </a:p>
        </p:txBody>
      </p:sp>
      <p:cxnSp>
        <p:nvCxnSpPr>
          <p:cNvPr id="248" name="Straight Arrow Connector 247"/>
          <p:cNvCxnSpPr>
            <a:cxnSpLocks/>
            <a:stCxn id="246" idx="2"/>
            <a:endCxn id="226" idx="1"/>
          </p:cNvCxnSpPr>
          <p:nvPr/>
        </p:nvCxnSpPr>
        <p:spPr>
          <a:xfrm>
            <a:off x="1428751" y="3810873"/>
            <a:ext cx="857249" cy="25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 flipH="1">
            <a:off x="6781800" y="3874532"/>
            <a:ext cx="533400" cy="1640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2" name="pasted-image.pn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96673"/>
            <a:ext cx="402211" cy="303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asted-image.pn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486400"/>
            <a:ext cx="434341" cy="358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asted-image.pn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438400"/>
            <a:ext cx="249811" cy="249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asted-image.pn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1012726"/>
            <a:ext cx="376811" cy="303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asted-image.pn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962800"/>
            <a:ext cx="381000" cy="353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asted-image.pn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3581400"/>
            <a:ext cx="281941" cy="281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pasted-image.pn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581400"/>
            <a:ext cx="281941" cy="28194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extBox 153"/>
          <p:cNvSpPr txBox="1"/>
          <p:nvPr/>
        </p:nvSpPr>
        <p:spPr>
          <a:xfrm>
            <a:off x="6896099" y="3456974"/>
            <a:ext cx="1562101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PYRUVATE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Cell Respiration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5" name="Rectangle 16"/>
          <p:cNvSpPr txBox="1">
            <a:spLocks noChangeArrowheads="1"/>
          </p:cNvSpPr>
          <p:nvPr/>
        </p:nvSpPr>
        <p:spPr>
          <a:xfrm>
            <a:off x="8686800" y="6501522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7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  <p:bldP spid="203" grpId="0" animBg="1"/>
      <p:bldP spid="204" grpId="0" animBg="1"/>
      <p:bldP spid="246" grpId="0" animBg="1"/>
      <p:bldP spid="15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98"/>
            <a:ext cx="3804044" cy="1143000"/>
          </a:xfrm>
        </p:spPr>
        <p:txBody>
          <a:bodyPr/>
          <a:lstStyle/>
          <a:p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Glycolysis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3804408" y="773668"/>
            <a:ext cx="1377191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</a:t>
            </a:r>
          </a:p>
        </p:txBody>
      </p:sp>
      <p:sp>
        <p:nvSpPr>
          <p:cNvPr id="253" name="Slide Number Placeholder 2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6DD763-017C-4E86-976B-1E67E6142577}"/>
              </a:ext>
            </a:extLst>
          </p:cNvPr>
          <p:cNvGrpSpPr/>
          <p:nvPr/>
        </p:nvGrpSpPr>
        <p:grpSpPr>
          <a:xfrm>
            <a:off x="25400" y="1191126"/>
            <a:ext cx="8966200" cy="5694394"/>
            <a:chOff x="25400" y="1191126"/>
            <a:chExt cx="8966200" cy="5694394"/>
          </a:xfrm>
        </p:grpSpPr>
        <p:grpSp>
          <p:nvGrpSpPr>
            <p:cNvPr id="83" name="Group 82"/>
            <p:cNvGrpSpPr/>
            <p:nvPr/>
          </p:nvGrpSpPr>
          <p:grpSpPr>
            <a:xfrm>
              <a:off x="25400" y="1191126"/>
              <a:ext cx="8966200" cy="5694394"/>
              <a:chOff x="0" y="1143000"/>
              <a:chExt cx="8991600" cy="5694394"/>
            </a:xfrm>
          </p:grpSpPr>
          <p:sp>
            <p:nvSpPr>
              <p:cNvPr id="251" name="Curved Left Arrow 250"/>
              <p:cNvSpPr/>
              <p:nvPr/>
            </p:nvSpPr>
            <p:spPr>
              <a:xfrm rot="2374443">
                <a:off x="1479407" y="5202205"/>
                <a:ext cx="609600" cy="1514631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3505200" y="1143000"/>
                <a:ext cx="2032000" cy="508000"/>
                <a:chOff x="1371600" y="2667000"/>
                <a:chExt cx="2032000" cy="50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371600" y="2667000"/>
                  <a:ext cx="508000" cy="508000"/>
                  <a:chOff x="1371600" y="2667000"/>
                  <a:chExt cx="508000" cy="508000"/>
                </a:xfrm>
              </p:grpSpPr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2667000"/>
                    <a:ext cx="508000" cy="508000"/>
                  </a:xfrm>
                  <a:prstGeom prst="rect">
                    <a:avLst/>
                  </a:prstGeom>
                </p:spPr>
              </p:pic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447800" y="27432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</a:t>
                    </a:r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1676400" y="2667000"/>
                  <a:ext cx="508000" cy="508000"/>
                  <a:chOff x="1371600" y="2667000"/>
                  <a:chExt cx="508000" cy="508000"/>
                </a:xfrm>
              </p:grpSpPr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2667000"/>
                    <a:ext cx="508000" cy="508000"/>
                  </a:xfrm>
                  <a:prstGeom prst="rect">
                    <a:avLst/>
                  </a:prstGeom>
                </p:spPr>
              </p:pic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447800" y="27432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</a:t>
                    </a:r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1981200" y="2667000"/>
                  <a:ext cx="508000" cy="508000"/>
                  <a:chOff x="1371600" y="2667000"/>
                  <a:chExt cx="508000" cy="50800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2667000"/>
                    <a:ext cx="508000" cy="508000"/>
                  </a:xfrm>
                  <a:prstGeom prst="rect">
                    <a:avLst/>
                  </a:prstGeom>
                </p:spPr>
              </p:pic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447800" y="27432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</a:t>
                    </a:r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2286000" y="2667000"/>
                  <a:ext cx="508000" cy="508000"/>
                  <a:chOff x="1371600" y="2667000"/>
                  <a:chExt cx="508000" cy="508000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2667000"/>
                    <a:ext cx="508000" cy="508000"/>
                  </a:xfrm>
                  <a:prstGeom prst="rect">
                    <a:avLst/>
                  </a:prstGeom>
                </p:spPr>
              </p:pic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447800" y="27432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</a:t>
                    </a:r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2590800" y="2667000"/>
                  <a:ext cx="508000" cy="508000"/>
                  <a:chOff x="1371600" y="2667000"/>
                  <a:chExt cx="508000" cy="508000"/>
                </a:xfrm>
              </p:grpSpPr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2667000"/>
                    <a:ext cx="508000" cy="508000"/>
                  </a:xfrm>
                  <a:prstGeom prst="rect">
                    <a:avLst/>
                  </a:prstGeom>
                </p:spPr>
              </p:pic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447800" y="27432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</a:t>
                    </a:r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2895600" y="2667000"/>
                  <a:ext cx="508000" cy="508000"/>
                  <a:chOff x="1371600" y="2667000"/>
                  <a:chExt cx="508000" cy="508000"/>
                </a:xfrm>
              </p:grpSpPr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2667000"/>
                    <a:ext cx="508000" cy="508000"/>
                  </a:xfrm>
                  <a:prstGeom prst="rect">
                    <a:avLst/>
                  </a:prstGeom>
                </p:spPr>
              </p:pic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447800" y="27432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</a:t>
                    </a:r>
                  </a:p>
                </p:txBody>
              </p: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3505200" y="2209800"/>
                <a:ext cx="2032000" cy="508000"/>
                <a:chOff x="1371600" y="2667000"/>
                <a:chExt cx="2032000" cy="508000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1371600" y="2667000"/>
                  <a:ext cx="508000" cy="508000"/>
                  <a:chOff x="1371600" y="2667000"/>
                  <a:chExt cx="508000" cy="508000"/>
                </a:xfrm>
              </p:grpSpPr>
              <p:pic>
                <p:nvPicPr>
                  <p:cNvPr id="42" name="Picture 41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2667000"/>
                    <a:ext cx="508000" cy="508000"/>
                  </a:xfrm>
                  <a:prstGeom prst="rect">
                    <a:avLst/>
                  </a:prstGeom>
                </p:spPr>
              </p:pic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447800" y="27432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</a:t>
                    </a:r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1676400" y="2667000"/>
                  <a:ext cx="508000" cy="508000"/>
                  <a:chOff x="1371600" y="2667000"/>
                  <a:chExt cx="508000" cy="508000"/>
                </a:xfrm>
              </p:grpSpPr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2667000"/>
                    <a:ext cx="508000" cy="508000"/>
                  </a:xfrm>
                  <a:prstGeom prst="rect">
                    <a:avLst/>
                  </a:prstGeom>
                </p:spPr>
              </p:pic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447800" y="27432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</a:t>
                    </a:r>
                  </a:p>
                </p:txBody>
              </p: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1981200" y="2667000"/>
                  <a:ext cx="508000" cy="508000"/>
                  <a:chOff x="1371600" y="2667000"/>
                  <a:chExt cx="508000" cy="508000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2667000"/>
                    <a:ext cx="508000" cy="508000"/>
                  </a:xfrm>
                  <a:prstGeom prst="rect">
                    <a:avLst/>
                  </a:prstGeom>
                </p:spPr>
              </p:pic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447800" y="27432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</a:t>
                    </a:r>
                  </a:p>
                </p:txBody>
              </p: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2286000" y="2667000"/>
                  <a:ext cx="508000" cy="508000"/>
                  <a:chOff x="1371600" y="2667000"/>
                  <a:chExt cx="508000" cy="508000"/>
                </a:xfrm>
              </p:grpSpPr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2667000"/>
                    <a:ext cx="508000" cy="508000"/>
                  </a:xfrm>
                  <a:prstGeom prst="rect">
                    <a:avLst/>
                  </a:prstGeom>
                </p:spPr>
              </p:pic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447800" y="27432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</a:t>
                    </a: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590800" y="2667000"/>
                  <a:ext cx="508000" cy="508000"/>
                  <a:chOff x="1371600" y="2667000"/>
                  <a:chExt cx="508000" cy="508000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2667000"/>
                    <a:ext cx="508000" cy="508000"/>
                  </a:xfrm>
                  <a:prstGeom prst="rect">
                    <a:avLst/>
                  </a:prstGeom>
                </p:spPr>
              </p:pic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447800" y="27432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</a:t>
                    </a: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895600" y="2667000"/>
                  <a:ext cx="508000" cy="508000"/>
                  <a:chOff x="1371600" y="2667000"/>
                  <a:chExt cx="508000" cy="508000"/>
                </a:xfrm>
              </p:grpSpPr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2667000"/>
                    <a:ext cx="508000" cy="508000"/>
                  </a:xfrm>
                  <a:prstGeom prst="rect">
                    <a:avLst/>
                  </a:prstGeom>
                </p:spPr>
              </p:pic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447800" y="27432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</a:t>
                    </a:r>
                  </a:p>
                </p:txBody>
              </p:sp>
            </p:grpSp>
          </p:grpSp>
          <p:grpSp>
            <p:nvGrpSpPr>
              <p:cNvPr id="48" name="Group 47"/>
              <p:cNvGrpSpPr/>
              <p:nvPr/>
            </p:nvGrpSpPr>
            <p:grpSpPr>
              <a:xfrm>
                <a:off x="5334000" y="2209800"/>
                <a:ext cx="457200" cy="478055"/>
                <a:chOff x="3352800" y="3429000"/>
                <a:chExt cx="457200" cy="478055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2800" y="3429000"/>
                  <a:ext cx="457200" cy="478055"/>
                </a:xfrm>
                <a:prstGeom prst="rect">
                  <a:avLst/>
                </a:prstGeom>
              </p:spPr>
            </p:pic>
            <p:sp>
              <p:nvSpPr>
                <p:cNvPr id="45" name="TextBox 44"/>
                <p:cNvSpPr txBox="1"/>
                <p:nvPr/>
              </p:nvSpPr>
              <p:spPr>
                <a:xfrm>
                  <a:off x="3429000" y="35052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3200400" y="2209800"/>
                <a:ext cx="457200" cy="478055"/>
                <a:chOff x="990600" y="3429000"/>
                <a:chExt cx="457200" cy="478055"/>
              </a:xfrm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0600" y="3429000"/>
                  <a:ext cx="457200" cy="478055"/>
                </a:xfrm>
                <a:prstGeom prst="rect">
                  <a:avLst/>
                </a:prstGeom>
              </p:spPr>
            </p:pic>
            <p:sp>
              <p:nvSpPr>
                <p:cNvPr id="46" name="TextBox 45"/>
                <p:cNvSpPr txBox="1"/>
                <p:nvPr/>
              </p:nvSpPr>
              <p:spPr>
                <a:xfrm>
                  <a:off x="1066800" y="3505200"/>
                  <a:ext cx="304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P</a:t>
                  </a:r>
                </a:p>
              </p:txBody>
            </p:sp>
          </p:grpSp>
          <p:sp>
            <p:nvSpPr>
              <p:cNvPr id="56" name="Curved Left Arrow 55"/>
              <p:cNvSpPr/>
              <p:nvPr/>
            </p:nvSpPr>
            <p:spPr>
              <a:xfrm>
                <a:off x="2971800" y="1752600"/>
                <a:ext cx="609600" cy="1295400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2362200" y="1295400"/>
                <a:ext cx="908618" cy="838200"/>
                <a:chOff x="3886200" y="2514600"/>
                <a:chExt cx="908618" cy="838200"/>
              </a:xfrm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86200" y="2514600"/>
                  <a:ext cx="908618" cy="838200"/>
                </a:xfrm>
                <a:prstGeom prst="rect">
                  <a:avLst/>
                </a:prstGeom>
              </p:spPr>
            </p:pic>
            <p:sp>
              <p:nvSpPr>
                <p:cNvPr id="54" name="TextBox 53"/>
                <p:cNvSpPr txBox="1"/>
                <p:nvPr/>
              </p:nvSpPr>
              <p:spPr>
                <a:xfrm>
                  <a:off x="4038600" y="2743200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ATP</a:t>
                  </a:r>
                </a:p>
              </p:txBody>
            </p:sp>
          </p:grpSp>
          <p:sp>
            <p:nvSpPr>
              <p:cNvPr id="57" name="Curved Left Arrow 56"/>
              <p:cNvSpPr/>
              <p:nvPr/>
            </p:nvSpPr>
            <p:spPr>
              <a:xfrm flipH="1">
                <a:off x="5410200" y="1752600"/>
                <a:ext cx="609600" cy="1295400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5791200" y="1295400"/>
                <a:ext cx="908618" cy="838200"/>
                <a:chOff x="3886200" y="2514600"/>
                <a:chExt cx="908618" cy="838200"/>
              </a:xfrm>
            </p:grpSpPr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86200" y="2514600"/>
                  <a:ext cx="908618" cy="838200"/>
                </a:xfrm>
                <a:prstGeom prst="rect">
                  <a:avLst/>
                </a:prstGeom>
              </p:spPr>
            </p:pic>
            <p:sp>
              <p:nvSpPr>
                <p:cNvPr id="50" name="TextBox 49"/>
                <p:cNvSpPr txBox="1"/>
                <p:nvPr/>
              </p:nvSpPr>
              <p:spPr>
                <a:xfrm>
                  <a:off x="4038600" y="2743200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ATP</a:t>
                  </a: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6096000" y="2743200"/>
                <a:ext cx="609600" cy="381000"/>
                <a:chOff x="6248400" y="3962400"/>
                <a:chExt cx="609600" cy="381000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6248400" y="3962400"/>
                  <a:ext cx="6096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6600"/>
                    </a:gs>
                    <a:gs pos="100000">
                      <a:srgbClr val="FF6600"/>
                    </a:gs>
                    <a:gs pos="50000">
                      <a:srgbClr val="FF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6248400" y="3962400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ADP</a:t>
                  </a: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286000" y="2743200"/>
                <a:ext cx="609600" cy="381000"/>
                <a:chOff x="6248400" y="3962400"/>
                <a:chExt cx="609600" cy="381000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6248400" y="3962400"/>
                  <a:ext cx="6096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6600"/>
                    </a:gs>
                    <a:gs pos="100000">
                      <a:srgbClr val="FF6600"/>
                    </a:gs>
                    <a:gs pos="50000">
                      <a:srgbClr val="FF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6248400" y="3962400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ADP</a:t>
                  </a:r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2514600" y="3048000"/>
                <a:ext cx="4038600" cy="1041400"/>
                <a:chOff x="2590800" y="4191000"/>
                <a:chExt cx="4038600" cy="1041400"/>
              </a:xfrm>
            </p:grpSpPr>
            <p:grpSp>
              <p:nvGrpSpPr>
                <p:cNvPr id="123" name="Group 122"/>
                <p:cNvGrpSpPr/>
                <p:nvPr/>
              </p:nvGrpSpPr>
              <p:grpSpPr>
                <a:xfrm>
                  <a:off x="2590800" y="4191000"/>
                  <a:ext cx="1853873" cy="1041400"/>
                  <a:chOff x="2667000" y="4114800"/>
                  <a:chExt cx="1853873" cy="1041400"/>
                </a:xfrm>
              </p:grpSpPr>
              <p:sp>
                <p:nvSpPr>
                  <p:cNvPr id="98" name="Curved Left Arrow 97"/>
                  <p:cNvSpPr/>
                  <p:nvPr/>
                </p:nvSpPr>
                <p:spPr>
                  <a:xfrm rot="21385146">
                    <a:off x="4267743" y="4350374"/>
                    <a:ext cx="253130" cy="593138"/>
                  </a:xfrm>
                  <a:prstGeom prst="curvedLeftArrow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2667000" y="4648200"/>
                    <a:ext cx="1676400" cy="508000"/>
                    <a:chOff x="2667000" y="4648200"/>
                    <a:chExt cx="1676400" cy="508000"/>
                  </a:xfrm>
                </p:grpSpPr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2667000" y="4648200"/>
                      <a:ext cx="1422400" cy="508000"/>
                      <a:chOff x="3200400" y="4419600"/>
                      <a:chExt cx="1422400" cy="508000"/>
                    </a:xfrm>
                  </p:grpSpPr>
                  <p:grpSp>
                    <p:nvGrpSpPr>
                      <p:cNvPr id="65" name="Group 64"/>
                      <p:cNvGrpSpPr/>
                      <p:nvPr/>
                    </p:nvGrpSpPr>
                    <p:grpSpPr>
                      <a:xfrm>
                        <a:off x="3505200" y="4419600"/>
                        <a:ext cx="508000" cy="508000"/>
                        <a:chOff x="1371600" y="2667000"/>
                        <a:chExt cx="508000" cy="508000"/>
                      </a:xfrm>
                    </p:grpSpPr>
                    <p:pic>
                      <p:nvPicPr>
                        <p:cNvPr id="81" name="Picture 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371600" y="2667000"/>
                          <a:ext cx="508000" cy="508000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82" name="TextBox 81"/>
                        <p:cNvSpPr txBox="1"/>
                        <p:nvPr/>
                      </p:nvSpPr>
                      <p:spPr>
                        <a:xfrm>
                          <a:off x="1447800" y="2743200"/>
                          <a:ext cx="30480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400" b="1" dirty="0">
                              <a:solidFill>
                                <a:prstClr val="black"/>
                              </a:solidFill>
                            </a:rPr>
                            <a:t>C</a:t>
                          </a:r>
                        </a:p>
                      </p:txBody>
                    </p:sp>
                  </p:grpSp>
                  <p:grpSp>
                    <p:nvGrpSpPr>
                      <p:cNvPr id="66" name="Group 65"/>
                      <p:cNvGrpSpPr/>
                      <p:nvPr/>
                    </p:nvGrpSpPr>
                    <p:grpSpPr>
                      <a:xfrm>
                        <a:off x="3810000" y="4419600"/>
                        <a:ext cx="508000" cy="508000"/>
                        <a:chOff x="1371600" y="2667000"/>
                        <a:chExt cx="508000" cy="508000"/>
                      </a:xfrm>
                    </p:grpSpPr>
                    <p:pic>
                      <p:nvPicPr>
                        <p:cNvPr id="79" name="Picture 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371600" y="2667000"/>
                          <a:ext cx="508000" cy="508000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80" name="TextBox 79"/>
                        <p:cNvSpPr txBox="1"/>
                        <p:nvPr/>
                      </p:nvSpPr>
                      <p:spPr>
                        <a:xfrm>
                          <a:off x="1447800" y="2743200"/>
                          <a:ext cx="30480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400" b="1" dirty="0">
                              <a:solidFill>
                                <a:prstClr val="black"/>
                              </a:solidFill>
                            </a:rPr>
                            <a:t>C</a:t>
                          </a:r>
                        </a:p>
                      </p:txBody>
                    </p:sp>
                  </p:grpSp>
                  <p:grpSp>
                    <p:nvGrpSpPr>
                      <p:cNvPr id="67" name="Group 66"/>
                      <p:cNvGrpSpPr/>
                      <p:nvPr/>
                    </p:nvGrpSpPr>
                    <p:grpSpPr>
                      <a:xfrm>
                        <a:off x="4114800" y="4419600"/>
                        <a:ext cx="508000" cy="508000"/>
                        <a:chOff x="1371600" y="2667000"/>
                        <a:chExt cx="508000" cy="508000"/>
                      </a:xfrm>
                    </p:grpSpPr>
                    <p:pic>
                      <p:nvPicPr>
                        <p:cNvPr id="77" name="Picture 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371600" y="2667000"/>
                          <a:ext cx="508000" cy="508000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78" name="TextBox 77"/>
                        <p:cNvSpPr txBox="1"/>
                        <p:nvPr/>
                      </p:nvSpPr>
                      <p:spPr>
                        <a:xfrm>
                          <a:off x="1447800" y="2743200"/>
                          <a:ext cx="304800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400" b="1" dirty="0">
                              <a:solidFill>
                                <a:prstClr val="black"/>
                              </a:solidFill>
                            </a:rPr>
                            <a:t>C</a:t>
                          </a:r>
                        </a:p>
                      </p:txBody>
                    </p:sp>
                  </p:grpSp>
                  <p:pic>
                    <p:nvPicPr>
                      <p:cNvPr id="87" name="Picture 86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200400" y="4419600"/>
                        <a:ext cx="457200" cy="47805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8" name="TextBox 87"/>
                      <p:cNvSpPr txBox="1"/>
                      <p:nvPr/>
                    </p:nvSpPr>
                    <p:spPr>
                      <a:xfrm>
                        <a:off x="3276600" y="4495800"/>
                        <a:ext cx="30480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solidFill>
                              <a:prstClr val="black"/>
                            </a:solidFill>
                          </a:rPr>
                          <a:t>P</a:t>
                        </a:r>
                      </a:p>
                    </p:txBody>
                  </p:sp>
                </p:grpSp>
                <p:grpSp>
                  <p:nvGrpSpPr>
                    <p:cNvPr id="99" name="Group 98"/>
                    <p:cNvGrpSpPr/>
                    <p:nvPr/>
                  </p:nvGrpSpPr>
                  <p:grpSpPr>
                    <a:xfrm>
                      <a:off x="3886200" y="4648200"/>
                      <a:ext cx="457200" cy="478055"/>
                      <a:chOff x="5638800" y="4648200"/>
                      <a:chExt cx="457200" cy="478055"/>
                    </a:xfrm>
                  </p:grpSpPr>
                  <p:pic>
                    <p:nvPicPr>
                      <p:cNvPr id="100" name="Picture 99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638800" y="4648200"/>
                        <a:ext cx="457200" cy="47805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1" name="TextBox 100"/>
                      <p:cNvSpPr txBox="1"/>
                      <p:nvPr/>
                    </p:nvSpPr>
                    <p:spPr>
                      <a:xfrm>
                        <a:off x="5715000" y="4724400"/>
                        <a:ext cx="30480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solidFill>
                              <a:prstClr val="black"/>
                            </a:solidFill>
                          </a:rPr>
                          <a:t>P</a:t>
                        </a:r>
                      </a:p>
                    </p:txBody>
                  </p:sp>
                </p:grpSp>
              </p:grpSp>
              <p:grpSp>
                <p:nvGrpSpPr>
                  <p:cNvPr id="95" name="Group 94"/>
                  <p:cNvGrpSpPr/>
                  <p:nvPr/>
                </p:nvGrpSpPr>
                <p:grpSpPr>
                  <a:xfrm>
                    <a:off x="3886200" y="4114800"/>
                    <a:ext cx="457200" cy="478055"/>
                    <a:chOff x="5638800" y="4648200"/>
                    <a:chExt cx="457200" cy="478055"/>
                  </a:xfrm>
                </p:grpSpPr>
                <p:pic>
                  <p:nvPicPr>
                    <p:cNvPr id="96" name="Picture 95"/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38800" y="4648200"/>
                      <a:ext cx="457200" cy="47805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7" name="TextBox 96"/>
                    <p:cNvSpPr txBox="1"/>
                    <p:nvPr/>
                  </p:nvSpPr>
                  <p:spPr>
                    <a:xfrm>
                      <a:off x="5715000" y="4724400"/>
                      <a:ext cx="3048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P</a:t>
                      </a:r>
                    </a:p>
                  </p:txBody>
                </p:sp>
              </p:grpSp>
            </p:grpSp>
            <p:sp>
              <p:nvSpPr>
                <p:cNvPr id="102" name="Curved Left Arrow 101"/>
                <p:cNvSpPr/>
                <p:nvPr/>
              </p:nvSpPr>
              <p:spPr>
                <a:xfrm rot="214854" flipH="1">
                  <a:off x="4818877" y="4426926"/>
                  <a:ext cx="253130" cy="593138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07" name="Group 106"/>
                <p:cNvGrpSpPr/>
                <p:nvPr/>
              </p:nvGrpSpPr>
              <p:grpSpPr>
                <a:xfrm>
                  <a:off x="4953000" y="4724400"/>
                  <a:ext cx="1676400" cy="508000"/>
                  <a:chOff x="2667000" y="4648200"/>
                  <a:chExt cx="1676400" cy="508000"/>
                </a:xfrm>
              </p:grpSpPr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2667000" y="4648200"/>
                    <a:ext cx="1422400" cy="508000"/>
                    <a:chOff x="3200400" y="4419600"/>
                    <a:chExt cx="1422400" cy="508000"/>
                  </a:xfrm>
                </p:grpSpPr>
                <p:grpSp>
                  <p:nvGrpSpPr>
                    <p:cNvPr id="112" name="Group 111"/>
                    <p:cNvGrpSpPr/>
                    <p:nvPr/>
                  </p:nvGrpSpPr>
                  <p:grpSpPr>
                    <a:xfrm>
                      <a:off x="3505200" y="4419600"/>
                      <a:ext cx="508000" cy="508000"/>
                      <a:chOff x="1371600" y="2667000"/>
                      <a:chExt cx="508000" cy="508000"/>
                    </a:xfrm>
                  </p:grpSpPr>
                  <p:pic>
                    <p:nvPicPr>
                      <p:cNvPr id="121" name="Picture 120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71600" y="2667000"/>
                        <a:ext cx="508000" cy="508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2" name="TextBox 121"/>
                      <p:cNvSpPr txBox="1"/>
                      <p:nvPr/>
                    </p:nvSpPr>
                    <p:spPr>
                      <a:xfrm>
                        <a:off x="1447800" y="2743200"/>
                        <a:ext cx="30480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solidFill>
                              <a:prstClr val="black"/>
                            </a:solidFill>
                          </a:rPr>
                          <a:t>C</a:t>
                        </a:r>
                      </a:p>
                    </p:txBody>
                  </p:sp>
                </p:grpSp>
                <p:grpSp>
                  <p:nvGrpSpPr>
                    <p:cNvPr id="113" name="Group 112"/>
                    <p:cNvGrpSpPr/>
                    <p:nvPr/>
                  </p:nvGrpSpPr>
                  <p:grpSpPr>
                    <a:xfrm>
                      <a:off x="3810000" y="4419600"/>
                      <a:ext cx="508000" cy="508000"/>
                      <a:chOff x="1371600" y="2667000"/>
                      <a:chExt cx="508000" cy="508000"/>
                    </a:xfrm>
                  </p:grpSpPr>
                  <p:pic>
                    <p:nvPicPr>
                      <p:cNvPr id="119" name="Picture 118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71600" y="2667000"/>
                        <a:ext cx="508000" cy="508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0" name="TextBox 119"/>
                      <p:cNvSpPr txBox="1"/>
                      <p:nvPr/>
                    </p:nvSpPr>
                    <p:spPr>
                      <a:xfrm>
                        <a:off x="1447800" y="2743200"/>
                        <a:ext cx="30480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solidFill>
                              <a:prstClr val="black"/>
                            </a:solidFill>
                          </a:rPr>
                          <a:t>C</a:t>
                        </a:r>
                      </a:p>
                    </p:txBody>
                  </p:sp>
                </p:grpSp>
                <p:grpSp>
                  <p:nvGrpSpPr>
                    <p:cNvPr id="114" name="Group 113"/>
                    <p:cNvGrpSpPr/>
                    <p:nvPr/>
                  </p:nvGrpSpPr>
                  <p:grpSpPr>
                    <a:xfrm>
                      <a:off x="4114800" y="4419600"/>
                      <a:ext cx="508000" cy="508000"/>
                      <a:chOff x="1371600" y="2667000"/>
                      <a:chExt cx="508000" cy="508000"/>
                    </a:xfrm>
                  </p:grpSpPr>
                  <p:pic>
                    <p:nvPicPr>
                      <p:cNvPr id="117" name="Picture 116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71600" y="2667000"/>
                        <a:ext cx="508000" cy="508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18" name="TextBox 117"/>
                      <p:cNvSpPr txBox="1"/>
                      <p:nvPr/>
                    </p:nvSpPr>
                    <p:spPr>
                      <a:xfrm>
                        <a:off x="1447800" y="2743200"/>
                        <a:ext cx="30480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solidFill>
                              <a:prstClr val="black"/>
                            </a:solidFill>
                          </a:rPr>
                          <a:t>C</a:t>
                        </a:r>
                      </a:p>
                    </p:txBody>
                  </p:sp>
                </p:grpSp>
                <p:pic>
                  <p:nvPicPr>
                    <p:cNvPr id="115" name="Picture 114"/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200400" y="4419600"/>
                      <a:ext cx="457200" cy="47805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6" name="TextBox 115"/>
                    <p:cNvSpPr txBox="1"/>
                    <p:nvPr/>
                  </p:nvSpPr>
                  <p:spPr>
                    <a:xfrm>
                      <a:off x="3276600" y="4495800"/>
                      <a:ext cx="3048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P</a:t>
                      </a:r>
                    </a:p>
                  </p:txBody>
                </p:sp>
              </p:grpSp>
              <p:grpSp>
                <p:nvGrpSpPr>
                  <p:cNvPr id="109" name="Group 108"/>
                  <p:cNvGrpSpPr/>
                  <p:nvPr/>
                </p:nvGrpSpPr>
                <p:grpSpPr>
                  <a:xfrm>
                    <a:off x="3886200" y="4648200"/>
                    <a:ext cx="457200" cy="478055"/>
                    <a:chOff x="5638800" y="4648200"/>
                    <a:chExt cx="457200" cy="478055"/>
                  </a:xfrm>
                </p:grpSpPr>
                <p:pic>
                  <p:nvPicPr>
                    <p:cNvPr id="110" name="Picture 109"/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38800" y="4648200"/>
                      <a:ext cx="457200" cy="47805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1" name="TextBox 110"/>
                    <p:cNvSpPr txBox="1"/>
                    <p:nvPr/>
                  </p:nvSpPr>
                  <p:spPr>
                    <a:xfrm>
                      <a:off x="5715000" y="4724400"/>
                      <a:ext cx="3048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P</a:t>
                      </a:r>
                    </a:p>
                  </p:txBody>
                </p:sp>
              </p:grpSp>
            </p:grpSp>
            <p:grpSp>
              <p:nvGrpSpPr>
                <p:cNvPr id="92" name="Group 91"/>
                <p:cNvGrpSpPr/>
                <p:nvPr/>
              </p:nvGrpSpPr>
              <p:grpSpPr>
                <a:xfrm>
                  <a:off x="4953000" y="4191000"/>
                  <a:ext cx="457200" cy="478055"/>
                  <a:chOff x="5638800" y="4648200"/>
                  <a:chExt cx="457200" cy="478055"/>
                </a:xfrm>
              </p:grpSpPr>
              <p:pic>
                <p:nvPicPr>
                  <p:cNvPr id="93" name="Picture 92"/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38800" y="4648200"/>
                    <a:ext cx="457200" cy="478055"/>
                  </a:xfrm>
                  <a:prstGeom prst="rect">
                    <a:avLst/>
                  </a:prstGeom>
                </p:spPr>
              </p:pic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5715000" y="47244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125" name="Down Arrow 124"/>
              <p:cNvSpPr/>
              <p:nvPr/>
            </p:nvSpPr>
            <p:spPr>
              <a:xfrm>
                <a:off x="4419600" y="1600200"/>
                <a:ext cx="228600" cy="609600"/>
              </a:xfrm>
              <a:prstGeom prst="downArrow">
                <a:avLst/>
              </a:prstGeom>
              <a:solidFill>
                <a:srgbClr val="3366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Down Arrow 125"/>
              <p:cNvSpPr/>
              <p:nvPr/>
            </p:nvSpPr>
            <p:spPr>
              <a:xfrm>
                <a:off x="4419600" y="2667000"/>
                <a:ext cx="228600" cy="609600"/>
              </a:xfrm>
              <a:prstGeom prst="downArrow">
                <a:avLst/>
              </a:prstGeom>
              <a:solidFill>
                <a:srgbClr val="3366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Down Arrow 126"/>
              <p:cNvSpPr/>
              <p:nvPr/>
            </p:nvSpPr>
            <p:spPr>
              <a:xfrm>
                <a:off x="3124200" y="4038600"/>
                <a:ext cx="228600" cy="609600"/>
              </a:xfrm>
              <a:prstGeom prst="downArrow">
                <a:avLst/>
              </a:prstGeom>
              <a:solidFill>
                <a:srgbClr val="3366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2" name="Curved Left Arrow 151"/>
              <p:cNvSpPr/>
              <p:nvPr/>
            </p:nvSpPr>
            <p:spPr>
              <a:xfrm>
                <a:off x="2286000" y="3276600"/>
                <a:ext cx="609600" cy="1295400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1752600" y="3200400"/>
                <a:ext cx="609600" cy="381000"/>
                <a:chOff x="6248400" y="3962400"/>
                <a:chExt cx="609600" cy="381000"/>
              </a:xfrm>
            </p:grpSpPr>
            <p:sp>
              <p:nvSpPr>
                <p:cNvPr id="138" name="Oval 137"/>
                <p:cNvSpPr/>
                <p:nvPr/>
              </p:nvSpPr>
              <p:spPr>
                <a:xfrm>
                  <a:off x="6248400" y="3962400"/>
                  <a:ext cx="6096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6600"/>
                    </a:gs>
                    <a:gs pos="100000">
                      <a:srgbClr val="FF6600"/>
                    </a:gs>
                    <a:gs pos="50000">
                      <a:srgbClr val="FF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6248400" y="3962400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ADP</a:t>
                  </a:r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1600200" y="4038600"/>
                <a:ext cx="908618" cy="838200"/>
                <a:chOff x="3886200" y="2514600"/>
                <a:chExt cx="908618" cy="838200"/>
              </a:xfrm>
            </p:grpSpPr>
            <p:pic>
              <p:nvPicPr>
                <p:cNvPr id="144" name="Picture 143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86200" y="2514600"/>
                  <a:ext cx="908618" cy="838200"/>
                </a:xfrm>
                <a:prstGeom prst="rect">
                  <a:avLst/>
                </a:prstGeom>
              </p:spPr>
            </p:pic>
            <p:sp>
              <p:nvSpPr>
                <p:cNvPr id="145" name="TextBox 144"/>
                <p:cNvSpPr txBox="1"/>
                <p:nvPr/>
              </p:nvSpPr>
              <p:spPr>
                <a:xfrm>
                  <a:off x="4038600" y="2743200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ATP</a:t>
                  </a:r>
                </a:p>
              </p:txBody>
            </p:sp>
          </p:grpSp>
          <p:sp>
            <p:nvSpPr>
              <p:cNvPr id="153" name="Curved Left Arrow 152"/>
              <p:cNvSpPr/>
              <p:nvPr/>
            </p:nvSpPr>
            <p:spPr>
              <a:xfrm flipH="1">
                <a:off x="6172200" y="3276600"/>
                <a:ext cx="609600" cy="1295400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4" name="Group 133"/>
              <p:cNvGrpSpPr/>
              <p:nvPr/>
            </p:nvGrpSpPr>
            <p:grpSpPr>
              <a:xfrm>
                <a:off x="6705600" y="3200400"/>
                <a:ext cx="609600" cy="381000"/>
                <a:chOff x="6248400" y="3962400"/>
                <a:chExt cx="609600" cy="381000"/>
              </a:xfrm>
            </p:grpSpPr>
            <p:sp>
              <p:nvSpPr>
                <p:cNvPr id="135" name="Oval 134"/>
                <p:cNvSpPr/>
                <p:nvPr/>
              </p:nvSpPr>
              <p:spPr>
                <a:xfrm>
                  <a:off x="6248400" y="3962400"/>
                  <a:ext cx="609600" cy="38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6600"/>
                    </a:gs>
                    <a:gs pos="100000">
                      <a:srgbClr val="FF6600"/>
                    </a:gs>
                    <a:gs pos="50000">
                      <a:srgbClr val="FF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6248400" y="3962400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ADP</a:t>
                  </a:r>
                </a:p>
              </p:txBody>
            </p:sp>
          </p:grpSp>
          <p:grpSp>
            <p:nvGrpSpPr>
              <p:cNvPr id="146" name="Group 145"/>
              <p:cNvGrpSpPr/>
              <p:nvPr/>
            </p:nvGrpSpPr>
            <p:grpSpPr>
              <a:xfrm>
                <a:off x="6553200" y="4038600"/>
                <a:ext cx="908618" cy="838200"/>
                <a:chOff x="3886200" y="2514600"/>
                <a:chExt cx="908618" cy="838200"/>
              </a:xfrm>
            </p:grpSpPr>
            <p:pic>
              <p:nvPicPr>
                <p:cNvPr id="147" name="Picture 146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86200" y="2514600"/>
                  <a:ext cx="908618" cy="838200"/>
                </a:xfrm>
                <a:prstGeom prst="rect">
                  <a:avLst/>
                </a:prstGeom>
              </p:spPr>
            </p:pic>
            <p:sp>
              <p:nvSpPr>
                <p:cNvPr id="148" name="TextBox 147"/>
                <p:cNvSpPr txBox="1"/>
                <p:nvPr/>
              </p:nvSpPr>
              <p:spPr>
                <a:xfrm>
                  <a:off x="4038600" y="2743200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</a:rPr>
                    <a:t>ATP</a:t>
                  </a:r>
                </a:p>
              </p:txBody>
            </p:sp>
          </p:grpSp>
          <p:sp>
            <p:nvSpPr>
              <p:cNvPr id="202" name="Down Arrow 201"/>
              <p:cNvSpPr/>
              <p:nvPr/>
            </p:nvSpPr>
            <p:spPr>
              <a:xfrm>
                <a:off x="5791200" y="4038600"/>
                <a:ext cx="228600" cy="609600"/>
              </a:xfrm>
              <a:prstGeom prst="downArrow">
                <a:avLst/>
              </a:prstGeom>
              <a:solidFill>
                <a:srgbClr val="3366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2209800" y="4644022"/>
                <a:ext cx="4622800" cy="1972106"/>
                <a:chOff x="2209800" y="4495800"/>
                <a:chExt cx="4622800" cy="1972106"/>
              </a:xfrm>
            </p:grpSpPr>
            <p:grpSp>
              <p:nvGrpSpPr>
                <p:cNvPr id="161" name="Group 160"/>
                <p:cNvGrpSpPr/>
                <p:nvPr/>
              </p:nvGrpSpPr>
              <p:grpSpPr>
                <a:xfrm>
                  <a:off x="5334000" y="4876800"/>
                  <a:ext cx="1422400" cy="508000"/>
                  <a:chOff x="3200400" y="4419600"/>
                  <a:chExt cx="1422400" cy="508000"/>
                </a:xfrm>
              </p:grpSpPr>
              <p:grpSp>
                <p:nvGrpSpPr>
                  <p:cNvPr id="165" name="Group 164"/>
                  <p:cNvGrpSpPr/>
                  <p:nvPr/>
                </p:nvGrpSpPr>
                <p:grpSpPr>
                  <a:xfrm>
                    <a:off x="3505200" y="4419600"/>
                    <a:ext cx="508000" cy="508000"/>
                    <a:chOff x="1371600" y="2667000"/>
                    <a:chExt cx="508000" cy="508000"/>
                  </a:xfrm>
                </p:grpSpPr>
                <p:pic>
                  <p:nvPicPr>
                    <p:cNvPr id="174" name="Picture 173"/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71600" y="2667000"/>
                      <a:ext cx="508000" cy="508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75" name="TextBox 174"/>
                    <p:cNvSpPr txBox="1"/>
                    <p:nvPr/>
                  </p:nvSpPr>
                  <p:spPr>
                    <a:xfrm>
                      <a:off x="1447800" y="2743200"/>
                      <a:ext cx="3048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C</a:t>
                      </a:r>
                    </a:p>
                  </p:txBody>
                </p:sp>
              </p:grpSp>
              <p:grpSp>
                <p:nvGrpSpPr>
                  <p:cNvPr id="166" name="Group 165"/>
                  <p:cNvGrpSpPr/>
                  <p:nvPr/>
                </p:nvGrpSpPr>
                <p:grpSpPr>
                  <a:xfrm>
                    <a:off x="3810000" y="4419600"/>
                    <a:ext cx="508000" cy="508000"/>
                    <a:chOff x="1371600" y="2667000"/>
                    <a:chExt cx="508000" cy="508000"/>
                  </a:xfrm>
                </p:grpSpPr>
                <p:pic>
                  <p:nvPicPr>
                    <p:cNvPr id="172" name="Picture 171"/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71600" y="2667000"/>
                      <a:ext cx="508000" cy="508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73" name="TextBox 172"/>
                    <p:cNvSpPr txBox="1"/>
                    <p:nvPr/>
                  </p:nvSpPr>
                  <p:spPr>
                    <a:xfrm>
                      <a:off x="1447800" y="2743200"/>
                      <a:ext cx="3048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C</a:t>
                      </a:r>
                    </a:p>
                  </p:txBody>
                </p:sp>
              </p:grpSp>
              <p:grpSp>
                <p:nvGrpSpPr>
                  <p:cNvPr id="167" name="Group 166"/>
                  <p:cNvGrpSpPr/>
                  <p:nvPr/>
                </p:nvGrpSpPr>
                <p:grpSpPr>
                  <a:xfrm>
                    <a:off x="4114800" y="4419600"/>
                    <a:ext cx="508000" cy="508000"/>
                    <a:chOff x="1371600" y="2667000"/>
                    <a:chExt cx="508000" cy="508000"/>
                  </a:xfrm>
                </p:grpSpPr>
                <p:pic>
                  <p:nvPicPr>
                    <p:cNvPr id="170" name="Picture 169"/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71600" y="2667000"/>
                      <a:ext cx="508000" cy="508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71" name="TextBox 170"/>
                    <p:cNvSpPr txBox="1"/>
                    <p:nvPr/>
                  </p:nvSpPr>
                  <p:spPr>
                    <a:xfrm>
                      <a:off x="1447800" y="2743200"/>
                      <a:ext cx="3048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C</a:t>
                      </a:r>
                    </a:p>
                  </p:txBody>
                </p:sp>
              </p:grpSp>
              <p:pic>
                <p:nvPicPr>
                  <p:cNvPr id="168" name="Picture 167"/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00400" y="4419600"/>
                    <a:ext cx="457200" cy="478055"/>
                  </a:xfrm>
                  <a:prstGeom prst="rect">
                    <a:avLst/>
                  </a:prstGeom>
                </p:spPr>
              </p:pic>
              <p:sp>
                <p:nvSpPr>
                  <p:cNvPr id="169" name="TextBox 168"/>
                  <p:cNvSpPr txBox="1"/>
                  <p:nvPr/>
                </p:nvSpPr>
                <p:spPr>
                  <a:xfrm>
                    <a:off x="3276600" y="4495800"/>
                    <a:ext cx="3048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P</a:t>
                    </a:r>
                  </a:p>
                </p:txBody>
              </p:sp>
            </p:grpSp>
            <p:sp>
              <p:nvSpPr>
                <p:cNvPr id="199" name="Curved Left Arrow 198"/>
                <p:cNvSpPr/>
                <p:nvPr/>
              </p:nvSpPr>
              <p:spPr>
                <a:xfrm>
                  <a:off x="5105400" y="4572000"/>
                  <a:ext cx="609600" cy="1295400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>
                <a:xfrm>
                  <a:off x="4724400" y="4495800"/>
                  <a:ext cx="609600" cy="381000"/>
                  <a:chOff x="6248400" y="3962400"/>
                  <a:chExt cx="609600" cy="381000"/>
                </a:xfrm>
              </p:grpSpPr>
              <p:sp>
                <p:nvSpPr>
                  <p:cNvPr id="129" name="Oval 128"/>
                  <p:cNvSpPr/>
                  <p:nvPr/>
                </p:nvSpPr>
                <p:spPr>
                  <a:xfrm>
                    <a:off x="6248400" y="3962400"/>
                    <a:ext cx="609600" cy="381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6600"/>
                      </a:gs>
                      <a:gs pos="100000">
                        <a:srgbClr val="FF6600"/>
                      </a:gs>
                      <a:gs pos="50000">
                        <a:srgbClr val="FFFF0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6248400" y="3962400"/>
                    <a:ext cx="6096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ADP</a:t>
                    </a:r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4419600" y="5334000"/>
                  <a:ext cx="908618" cy="838200"/>
                  <a:chOff x="3886200" y="2514600"/>
                  <a:chExt cx="908618" cy="838200"/>
                </a:xfrm>
              </p:grpSpPr>
              <p:pic>
                <p:nvPicPr>
                  <p:cNvPr id="150" name="Picture 149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86200" y="2514600"/>
                    <a:ext cx="908618" cy="838200"/>
                  </a:xfrm>
                  <a:prstGeom prst="rect">
                    <a:avLst/>
                  </a:prstGeom>
                </p:spPr>
              </p:pic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4038600" y="2743200"/>
                    <a:ext cx="6096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ATP</a:t>
                    </a:r>
                  </a:p>
                </p:txBody>
              </p:sp>
            </p:grpSp>
            <p:grpSp>
              <p:nvGrpSpPr>
                <p:cNvPr id="198" name="Group 197"/>
                <p:cNvGrpSpPr/>
                <p:nvPr/>
              </p:nvGrpSpPr>
              <p:grpSpPr>
                <a:xfrm>
                  <a:off x="2286000" y="4800600"/>
                  <a:ext cx="1371600" cy="508000"/>
                  <a:chOff x="2895600" y="5181600"/>
                  <a:chExt cx="1371600" cy="508000"/>
                </a:xfrm>
              </p:grpSpPr>
              <p:grpSp>
                <p:nvGrpSpPr>
                  <p:cNvPr id="185" name="Group 184"/>
                  <p:cNvGrpSpPr/>
                  <p:nvPr/>
                </p:nvGrpSpPr>
                <p:grpSpPr>
                  <a:xfrm>
                    <a:off x="2895600" y="5181600"/>
                    <a:ext cx="508000" cy="508000"/>
                    <a:chOff x="1371600" y="2667000"/>
                    <a:chExt cx="508000" cy="508000"/>
                  </a:xfrm>
                </p:grpSpPr>
                <p:pic>
                  <p:nvPicPr>
                    <p:cNvPr id="194" name="Picture 193"/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71600" y="2667000"/>
                      <a:ext cx="508000" cy="508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95" name="TextBox 194"/>
                    <p:cNvSpPr txBox="1"/>
                    <p:nvPr/>
                  </p:nvSpPr>
                  <p:spPr>
                    <a:xfrm>
                      <a:off x="1447800" y="2743200"/>
                      <a:ext cx="3048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C</a:t>
                      </a:r>
                    </a:p>
                  </p:txBody>
                </p:sp>
              </p:grpSp>
              <p:grpSp>
                <p:nvGrpSpPr>
                  <p:cNvPr id="186" name="Group 185"/>
                  <p:cNvGrpSpPr/>
                  <p:nvPr/>
                </p:nvGrpSpPr>
                <p:grpSpPr>
                  <a:xfrm>
                    <a:off x="3200400" y="5181600"/>
                    <a:ext cx="508000" cy="508000"/>
                    <a:chOff x="1371600" y="2667000"/>
                    <a:chExt cx="508000" cy="508000"/>
                  </a:xfrm>
                </p:grpSpPr>
                <p:pic>
                  <p:nvPicPr>
                    <p:cNvPr id="192" name="Picture 191"/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71600" y="2667000"/>
                      <a:ext cx="508000" cy="508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93" name="TextBox 192"/>
                    <p:cNvSpPr txBox="1"/>
                    <p:nvPr/>
                  </p:nvSpPr>
                  <p:spPr>
                    <a:xfrm>
                      <a:off x="1447800" y="2743200"/>
                      <a:ext cx="3048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C</a:t>
                      </a:r>
                    </a:p>
                  </p:txBody>
                </p:sp>
              </p:grpSp>
              <p:grpSp>
                <p:nvGrpSpPr>
                  <p:cNvPr id="187" name="Group 186"/>
                  <p:cNvGrpSpPr/>
                  <p:nvPr/>
                </p:nvGrpSpPr>
                <p:grpSpPr>
                  <a:xfrm>
                    <a:off x="3505200" y="5181600"/>
                    <a:ext cx="508000" cy="508000"/>
                    <a:chOff x="1371600" y="2667000"/>
                    <a:chExt cx="508000" cy="508000"/>
                  </a:xfrm>
                </p:grpSpPr>
                <p:pic>
                  <p:nvPicPr>
                    <p:cNvPr id="190" name="Picture 189"/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71600" y="2667000"/>
                      <a:ext cx="508000" cy="508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91" name="TextBox 190"/>
                    <p:cNvSpPr txBox="1"/>
                    <p:nvPr/>
                  </p:nvSpPr>
                  <p:spPr>
                    <a:xfrm>
                      <a:off x="1447800" y="2743200"/>
                      <a:ext cx="3048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C</a:t>
                      </a:r>
                    </a:p>
                  </p:txBody>
                </p:sp>
              </p:grpSp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3810000" y="5181600"/>
                    <a:ext cx="457200" cy="478055"/>
                    <a:chOff x="5638800" y="4648200"/>
                    <a:chExt cx="457200" cy="478055"/>
                  </a:xfrm>
                </p:grpSpPr>
                <p:pic>
                  <p:nvPicPr>
                    <p:cNvPr id="183" name="Picture 182"/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38800" y="4648200"/>
                      <a:ext cx="457200" cy="47805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84" name="TextBox 183"/>
                    <p:cNvSpPr txBox="1"/>
                    <p:nvPr/>
                  </p:nvSpPr>
                  <p:spPr>
                    <a:xfrm>
                      <a:off x="5715000" y="4724400"/>
                      <a:ext cx="3048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P</a:t>
                      </a:r>
                    </a:p>
                  </p:txBody>
                </p:sp>
              </p:grpSp>
            </p:grpSp>
            <p:sp>
              <p:nvSpPr>
                <p:cNvPr id="200" name="Curved Left Arrow 199"/>
                <p:cNvSpPr/>
                <p:nvPr/>
              </p:nvSpPr>
              <p:spPr>
                <a:xfrm flipH="1">
                  <a:off x="3276600" y="4572000"/>
                  <a:ext cx="609600" cy="1295400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31" name="Group 130"/>
                <p:cNvGrpSpPr/>
                <p:nvPr/>
              </p:nvGrpSpPr>
              <p:grpSpPr>
                <a:xfrm>
                  <a:off x="3657600" y="4495800"/>
                  <a:ext cx="609600" cy="381000"/>
                  <a:chOff x="6248400" y="3962400"/>
                  <a:chExt cx="609600" cy="381000"/>
                </a:xfrm>
              </p:grpSpPr>
              <p:sp>
                <p:nvSpPr>
                  <p:cNvPr id="132" name="Oval 131"/>
                  <p:cNvSpPr/>
                  <p:nvPr/>
                </p:nvSpPr>
                <p:spPr>
                  <a:xfrm>
                    <a:off x="6248400" y="3962400"/>
                    <a:ext cx="609600" cy="3810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6600"/>
                      </a:gs>
                      <a:gs pos="100000">
                        <a:srgbClr val="FF6600"/>
                      </a:gs>
                      <a:gs pos="50000">
                        <a:srgbClr val="FFFF0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6248400" y="3962400"/>
                    <a:ext cx="6096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ADP</a:t>
                    </a:r>
                  </a:p>
                </p:txBody>
              </p:sp>
            </p:grpSp>
            <p:grpSp>
              <p:nvGrpSpPr>
                <p:cNvPr id="140" name="Group 139"/>
                <p:cNvGrpSpPr/>
                <p:nvPr/>
              </p:nvGrpSpPr>
              <p:grpSpPr>
                <a:xfrm>
                  <a:off x="3657600" y="5334000"/>
                  <a:ext cx="908618" cy="838200"/>
                  <a:chOff x="3886200" y="2514600"/>
                  <a:chExt cx="908618" cy="838200"/>
                </a:xfrm>
              </p:grpSpPr>
              <p:pic>
                <p:nvPicPr>
                  <p:cNvPr id="141" name="Picture 140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86200" y="2514600"/>
                    <a:ext cx="908618" cy="838200"/>
                  </a:xfrm>
                  <a:prstGeom prst="rect">
                    <a:avLst/>
                  </a:prstGeom>
                </p:spPr>
              </p:pic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4038600" y="2743200"/>
                    <a:ext cx="6096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ATP</a:t>
                    </a:r>
                  </a:p>
                </p:txBody>
              </p:sp>
            </p:grpSp>
            <p:sp>
              <p:nvSpPr>
                <p:cNvPr id="203" name="Down Arrow 202"/>
                <p:cNvSpPr/>
                <p:nvPr/>
              </p:nvSpPr>
              <p:spPr>
                <a:xfrm>
                  <a:off x="2667000" y="5334000"/>
                  <a:ext cx="228600" cy="609600"/>
                </a:xfrm>
                <a:prstGeom prst="downArrow">
                  <a:avLst/>
                </a:prstGeom>
                <a:solidFill>
                  <a:srgbClr val="3366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4" name="Down Arrow 203"/>
                <p:cNvSpPr/>
                <p:nvPr/>
              </p:nvSpPr>
              <p:spPr>
                <a:xfrm>
                  <a:off x="6096000" y="5334000"/>
                  <a:ext cx="228600" cy="609600"/>
                </a:xfrm>
                <a:prstGeom prst="downArrow">
                  <a:avLst/>
                </a:prstGeom>
                <a:solidFill>
                  <a:srgbClr val="3366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17" name="Group 216"/>
                <p:cNvGrpSpPr/>
                <p:nvPr/>
              </p:nvGrpSpPr>
              <p:grpSpPr>
                <a:xfrm>
                  <a:off x="5715000" y="5959906"/>
                  <a:ext cx="1117600" cy="508000"/>
                  <a:chOff x="5715000" y="6340906"/>
                  <a:chExt cx="1117600" cy="508000"/>
                </a:xfrm>
              </p:grpSpPr>
              <p:grpSp>
                <p:nvGrpSpPr>
                  <p:cNvPr id="206" name="Group 205"/>
                  <p:cNvGrpSpPr/>
                  <p:nvPr/>
                </p:nvGrpSpPr>
                <p:grpSpPr>
                  <a:xfrm>
                    <a:off x="5715000" y="6340906"/>
                    <a:ext cx="508000" cy="508000"/>
                    <a:chOff x="1371600" y="2667000"/>
                    <a:chExt cx="508000" cy="508000"/>
                  </a:xfrm>
                </p:grpSpPr>
                <p:pic>
                  <p:nvPicPr>
                    <p:cNvPr id="215" name="Picture 214"/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71600" y="2667000"/>
                      <a:ext cx="508000" cy="508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16" name="TextBox 215"/>
                    <p:cNvSpPr txBox="1"/>
                    <p:nvPr/>
                  </p:nvSpPr>
                  <p:spPr>
                    <a:xfrm>
                      <a:off x="1447800" y="2743200"/>
                      <a:ext cx="3048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C</a:t>
                      </a:r>
                    </a:p>
                  </p:txBody>
                </p:sp>
              </p:grpSp>
              <p:grpSp>
                <p:nvGrpSpPr>
                  <p:cNvPr id="207" name="Group 206"/>
                  <p:cNvGrpSpPr/>
                  <p:nvPr/>
                </p:nvGrpSpPr>
                <p:grpSpPr>
                  <a:xfrm>
                    <a:off x="6019800" y="6340906"/>
                    <a:ext cx="508000" cy="508000"/>
                    <a:chOff x="1371600" y="2667000"/>
                    <a:chExt cx="508000" cy="508000"/>
                  </a:xfrm>
                </p:grpSpPr>
                <p:pic>
                  <p:nvPicPr>
                    <p:cNvPr id="213" name="Picture 212"/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71600" y="2667000"/>
                      <a:ext cx="508000" cy="508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14" name="TextBox 213"/>
                    <p:cNvSpPr txBox="1"/>
                    <p:nvPr/>
                  </p:nvSpPr>
                  <p:spPr>
                    <a:xfrm>
                      <a:off x="1447800" y="2743200"/>
                      <a:ext cx="3048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C</a:t>
                      </a:r>
                    </a:p>
                  </p:txBody>
                </p:sp>
              </p:grpSp>
              <p:grpSp>
                <p:nvGrpSpPr>
                  <p:cNvPr id="208" name="Group 207"/>
                  <p:cNvGrpSpPr/>
                  <p:nvPr/>
                </p:nvGrpSpPr>
                <p:grpSpPr>
                  <a:xfrm>
                    <a:off x="6324600" y="6340906"/>
                    <a:ext cx="508000" cy="508000"/>
                    <a:chOff x="1371600" y="2667000"/>
                    <a:chExt cx="508000" cy="508000"/>
                  </a:xfrm>
                </p:grpSpPr>
                <p:pic>
                  <p:nvPicPr>
                    <p:cNvPr id="211" name="Picture 210"/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71600" y="2667000"/>
                      <a:ext cx="508000" cy="508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12" name="TextBox 211"/>
                    <p:cNvSpPr txBox="1"/>
                    <p:nvPr/>
                  </p:nvSpPr>
                  <p:spPr>
                    <a:xfrm>
                      <a:off x="1447800" y="2743200"/>
                      <a:ext cx="3048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C</a:t>
                      </a:r>
                    </a:p>
                  </p:txBody>
                </p:sp>
              </p:grpSp>
            </p:grpSp>
            <p:grpSp>
              <p:nvGrpSpPr>
                <p:cNvPr id="218" name="Group 217"/>
                <p:cNvGrpSpPr/>
                <p:nvPr/>
              </p:nvGrpSpPr>
              <p:grpSpPr>
                <a:xfrm>
                  <a:off x="2209800" y="5944473"/>
                  <a:ext cx="1117600" cy="508000"/>
                  <a:chOff x="5715000" y="6340906"/>
                  <a:chExt cx="1117600" cy="508000"/>
                </a:xfrm>
              </p:grpSpPr>
              <p:grpSp>
                <p:nvGrpSpPr>
                  <p:cNvPr id="219" name="Group 218"/>
                  <p:cNvGrpSpPr/>
                  <p:nvPr/>
                </p:nvGrpSpPr>
                <p:grpSpPr>
                  <a:xfrm>
                    <a:off x="5715000" y="6340906"/>
                    <a:ext cx="508000" cy="508000"/>
                    <a:chOff x="1371600" y="2667000"/>
                    <a:chExt cx="508000" cy="508000"/>
                  </a:xfrm>
                </p:grpSpPr>
                <p:pic>
                  <p:nvPicPr>
                    <p:cNvPr id="226" name="Picture 225"/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71600" y="2667000"/>
                      <a:ext cx="508000" cy="508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27" name="TextBox 226"/>
                    <p:cNvSpPr txBox="1"/>
                    <p:nvPr/>
                  </p:nvSpPr>
                  <p:spPr>
                    <a:xfrm>
                      <a:off x="1447800" y="2743200"/>
                      <a:ext cx="3048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C</a:t>
                      </a:r>
                    </a:p>
                  </p:txBody>
                </p:sp>
              </p:grpSp>
              <p:grpSp>
                <p:nvGrpSpPr>
                  <p:cNvPr id="220" name="Group 219"/>
                  <p:cNvGrpSpPr/>
                  <p:nvPr/>
                </p:nvGrpSpPr>
                <p:grpSpPr>
                  <a:xfrm>
                    <a:off x="6019800" y="6340906"/>
                    <a:ext cx="508000" cy="508000"/>
                    <a:chOff x="1371600" y="2667000"/>
                    <a:chExt cx="508000" cy="508000"/>
                  </a:xfrm>
                </p:grpSpPr>
                <p:pic>
                  <p:nvPicPr>
                    <p:cNvPr id="224" name="Picture 223"/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71600" y="2667000"/>
                      <a:ext cx="508000" cy="508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25" name="TextBox 224"/>
                    <p:cNvSpPr txBox="1"/>
                    <p:nvPr/>
                  </p:nvSpPr>
                  <p:spPr>
                    <a:xfrm>
                      <a:off x="1447800" y="2743200"/>
                      <a:ext cx="3048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C</a:t>
                      </a:r>
                    </a:p>
                  </p:txBody>
                </p:sp>
              </p:grpSp>
              <p:grpSp>
                <p:nvGrpSpPr>
                  <p:cNvPr id="221" name="Group 220"/>
                  <p:cNvGrpSpPr/>
                  <p:nvPr/>
                </p:nvGrpSpPr>
                <p:grpSpPr>
                  <a:xfrm>
                    <a:off x="6324600" y="6340906"/>
                    <a:ext cx="508000" cy="508000"/>
                    <a:chOff x="1371600" y="2667000"/>
                    <a:chExt cx="508000" cy="508000"/>
                  </a:xfrm>
                </p:grpSpPr>
                <p:pic>
                  <p:nvPicPr>
                    <p:cNvPr id="222" name="Picture 221"/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71600" y="2667000"/>
                      <a:ext cx="508000" cy="508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23" name="TextBox 222"/>
                    <p:cNvSpPr txBox="1"/>
                    <p:nvPr/>
                  </p:nvSpPr>
                  <p:spPr>
                    <a:xfrm>
                      <a:off x="1447800" y="2743200"/>
                      <a:ext cx="3048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C</a:t>
                      </a:r>
                    </a:p>
                  </p:txBody>
                </p:sp>
              </p:grpSp>
            </p:grpSp>
          </p:grpSp>
          <p:pic>
            <p:nvPicPr>
              <p:cNvPr id="259" name="pasted-image.png"/>
              <p:cNvPicPr/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64000" y="2725322"/>
                <a:ext cx="355600" cy="322678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60" name="pasted-image.png"/>
              <p:cNvPicPr/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70936" y="3733799"/>
                <a:ext cx="319864" cy="27485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61" name="pasted-image.png"/>
              <p:cNvPicPr/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06648" y="3838074"/>
                <a:ext cx="228600" cy="228600"/>
              </a:xfrm>
              <a:prstGeom prst="rect">
                <a:avLst/>
              </a:prstGeom>
              <a:ln w="12700">
                <a:miter lim="400000"/>
              </a:ln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3810000" y="3962400"/>
                <a:ext cx="762000" cy="610218"/>
                <a:chOff x="3810000" y="3962400"/>
                <a:chExt cx="762000" cy="610218"/>
              </a:xfrm>
            </p:grpSpPr>
            <p:grpSp>
              <p:nvGrpSpPr>
                <p:cNvPr id="265" name="Group 264"/>
                <p:cNvGrpSpPr/>
                <p:nvPr/>
              </p:nvGrpSpPr>
              <p:grpSpPr>
                <a:xfrm>
                  <a:off x="4191000" y="3962400"/>
                  <a:ext cx="381000" cy="381000"/>
                  <a:chOff x="914400" y="4648200"/>
                  <a:chExt cx="381000" cy="381000"/>
                </a:xfrm>
              </p:grpSpPr>
              <p:pic>
                <p:nvPicPr>
                  <p:cNvPr id="266" name="Picture 265"/>
                  <p:cNvPicPr>
                    <a:picLocks noChangeAspect="1"/>
                  </p:cNvPicPr>
                  <p:nvPr/>
                </p:nvPicPr>
                <p:blipFill>
                  <a:blip r:embed="rId1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4400" y="4724400"/>
                    <a:ext cx="304800" cy="304800"/>
                  </a:xfrm>
                  <a:prstGeom prst="rect">
                    <a:avLst/>
                  </a:prstGeom>
                </p:spPr>
              </p:pic>
              <p:sp>
                <p:nvSpPr>
                  <p:cNvPr id="267" name="TextBox 266"/>
                  <p:cNvSpPr txBox="1"/>
                  <p:nvPr/>
                </p:nvSpPr>
                <p:spPr>
                  <a:xfrm>
                    <a:off x="914400" y="4648200"/>
                    <a:ext cx="3810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e-</a:t>
                    </a:r>
                  </a:p>
                </p:txBody>
              </p:sp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3810000" y="4038600"/>
                  <a:ext cx="381000" cy="381000"/>
                  <a:chOff x="914400" y="4648200"/>
                  <a:chExt cx="381000" cy="381000"/>
                </a:xfrm>
              </p:grpSpPr>
              <p:pic>
                <p:nvPicPr>
                  <p:cNvPr id="269" name="Picture 268"/>
                  <p:cNvPicPr>
                    <a:picLocks noChangeAspect="1"/>
                  </p:cNvPicPr>
                  <p:nvPr/>
                </p:nvPicPr>
                <p:blipFill>
                  <a:blip r:embed="rId1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4400" y="4724400"/>
                    <a:ext cx="304800" cy="304800"/>
                  </a:xfrm>
                  <a:prstGeom prst="rect">
                    <a:avLst/>
                  </a:prstGeom>
                </p:spPr>
              </p:pic>
              <p:sp>
                <p:nvSpPr>
                  <p:cNvPr id="270" name="TextBox 269"/>
                  <p:cNvSpPr txBox="1"/>
                  <p:nvPr/>
                </p:nvSpPr>
                <p:spPr>
                  <a:xfrm>
                    <a:off x="914400" y="4648200"/>
                    <a:ext cx="3810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e-</a:t>
                    </a:r>
                  </a:p>
                </p:txBody>
              </p:sp>
            </p:grpSp>
            <p:sp>
              <p:nvSpPr>
                <p:cNvPr id="271" name="Down Arrow 270"/>
                <p:cNvSpPr/>
                <p:nvPr/>
              </p:nvSpPr>
              <p:spPr>
                <a:xfrm>
                  <a:off x="4038600" y="3962400"/>
                  <a:ext cx="228600" cy="228600"/>
                </a:xfrm>
                <a:prstGeom prst="downArrow">
                  <a:avLst/>
                </a:prstGeom>
                <a:solidFill>
                  <a:srgbClr val="3366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62" name="Group 261"/>
                <p:cNvGrpSpPr/>
                <p:nvPr/>
              </p:nvGrpSpPr>
              <p:grpSpPr>
                <a:xfrm>
                  <a:off x="4038600" y="4191000"/>
                  <a:ext cx="457200" cy="381618"/>
                  <a:chOff x="1371600" y="4724276"/>
                  <a:chExt cx="457200" cy="381618"/>
                </a:xfrm>
              </p:grpSpPr>
              <p:pic>
                <p:nvPicPr>
                  <p:cNvPr id="263" name="Picture 262"/>
                  <p:cNvPicPr>
                    <a:picLocks noChangeAspect="1"/>
                  </p:cNvPicPr>
                  <p:nvPr/>
                </p:nvPicPr>
                <p:blipFill>
                  <a:blip r:embed="rId1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4724276"/>
                    <a:ext cx="380999" cy="381618"/>
                  </a:xfrm>
                  <a:prstGeom prst="rect">
                    <a:avLst/>
                  </a:prstGeom>
                </p:spPr>
              </p:pic>
              <p:sp>
                <p:nvSpPr>
                  <p:cNvPr id="264" name="TextBox 263"/>
                  <p:cNvSpPr txBox="1"/>
                  <p:nvPr/>
                </p:nvSpPr>
                <p:spPr>
                  <a:xfrm>
                    <a:off x="1371600" y="4724400"/>
                    <a:ext cx="4572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H+</a:t>
                    </a:r>
                  </a:p>
                </p:txBody>
              </p:sp>
            </p:grpSp>
          </p:grpSp>
          <p:grpSp>
            <p:nvGrpSpPr>
              <p:cNvPr id="282" name="Group 281"/>
              <p:cNvGrpSpPr/>
              <p:nvPr/>
            </p:nvGrpSpPr>
            <p:grpSpPr>
              <a:xfrm>
                <a:off x="4572000" y="3962400"/>
                <a:ext cx="762000" cy="610218"/>
                <a:chOff x="3810000" y="3962400"/>
                <a:chExt cx="762000" cy="610218"/>
              </a:xfrm>
            </p:grpSpPr>
            <p:grpSp>
              <p:nvGrpSpPr>
                <p:cNvPr id="283" name="Group 282"/>
                <p:cNvGrpSpPr/>
                <p:nvPr/>
              </p:nvGrpSpPr>
              <p:grpSpPr>
                <a:xfrm>
                  <a:off x="4191000" y="3962400"/>
                  <a:ext cx="381000" cy="381000"/>
                  <a:chOff x="914400" y="4648200"/>
                  <a:chExt cx="381000" cy="381000"/>
                </a:xfrm>
              </p:grpSpPr>
              <p:pic>
                <p:nvPicPr>
                  <p:cNvPr id="291" name="Picture 290"/>
                  <p:cNvPicPr>
                    <a:picLocks noChangeAspect="1"/>
                  </p:cNvPicPr>
                  <p:nvPr/>
                </p:nvPicPr>
                <p:blipFill>
                  <a:blip r:embed="rId1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4400" y="4724400"/>
                    <a:ext cx="304800" cy="304800"/>
                  </a:xfrm>
                  <a:prstGeom prst="rect">
                    <a:avLst/>
                  </a:prstGeom>
                </p:spPr>
              </p:pic>
              <p:sp>
                <p:nvSpPr>
                  <p:cNvPr id="292" name="TextBox 291"/>
                  <p:cNvSpPr txBox="1"/>
                  <p:nvPr/>
                </p:nvSpPr>
                <p:spPr>
                  <a:xfrm>
                    <a:off x="914400" y="4648200"/>
                    <a:ext cx="3810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e-</a:t>
                    </a:r>
                  </a:p>
                </p:txBody>
              </p:sp>
            </p:grpSp>
            <p:grpSp>
              <p:nvGrpSpPr>
                <p:cNvPr id="284" name="Group 283"/>
                <p:cNvGrpSpPr/>
                <p:nvPr/>
              </p:nvGrpSpPr>
              <p:grpSpPr>
                <a:xfrm>
                  <a:off x="3810000" y="4038600"/>
                  <a:ext cx="381000" cy="381000"/>
                  <a:chOff x="914400" y="4648200"/>
                  <a:chExt cx="381000" cy="381000"/>
                </a:xfrm>
              </p:grpSpPr>
              <p:pic>
                <p:nvPicPr>
                  <p:cNvPr id="289" name="Picture 288"/>
                  <p:cNvPicPr>
                    <a:picLocks noChangeAspect="1"/>
                  </p:cNvPicPr>
                  <p:nvPr/>
                </p:nvPicPr>
                <p:blipFill>
                  <a:blip r:embed="rId1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4400" y="4724400"/>
                    <a:ext cx="304800" cy="304800"/>
                  </a:xfrm>
                  <a:prstGeom prst="rect">
                    <a:avLst/>
                  </a:prstGeom>
                </p:spPr>
              </p:pic>
              <p:sp>
                <p:nvSpPr>
                  <p:cNvPr id="290" name="TextBox 289"/>
                  <p:cNvSpPr txBox="1"/>
                  <p:nvPr/>
                </p:nvSpPr>
                <p:spPr>
                  <a:xfrm>
                    <a:off x="914400" y="4648200"/>
                    <a:ext cx="3810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e-</a:t>
                    </a:r>
                  </a:p>
                </p:txBody>
              </p:sp>
            </p:grpSp>
            <p:sp>
              <p:nvSpPr>
                <p:cNvPr id="285" name="Down Arrow 284"/>
                <p:cNvSpPr/>
                <p:nvPr/>
              </p:nvSpPr>
              <p:spPr>
                <a:xfrm>
                  <a:off x="4038600" y="3962400"/>
                  <a:ext cx="228600" cy="228600"/>
                </a:xfrm>
                <a:prstGeom prst="downArrow">
                  <a:avLst/>
                </a:prstGeom>
                <a:solidFill>
                  <a:srgbClr val="3366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86" name="Group 285"/>
                <p:cNvGrpSpPr/>
                <p:nvPr/>
              </p:nvGrpSpPr>
              <p:grpSpPr>
                <a:xfrm>
                  <a:off x="4038600" y="4191000"/>
                  <a:ext cx="457200" cy="381618"/>
                  <a:chOff x="1371600" y="4724276"/>
                  <a:chExt cx="457200" cy="381618"/>
                </a:xfrm>
              </p:grpSpPr>
              <p:pic>
                <p:nvPicPr>
                  <p:cNvPr id="287" name="Picture 286"/>
                  <p:cNvPicPr>
                    <a:picLocks noChangeAspect="1"/>
                  </p:cNvPicPr>
                  <p:nvPr/>
                </p:nvPicPr>
                <p:blipFill>
                  <a:blip r:embed="rId1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4724276"/>
                    <a:ext cx="380999" cy="381618"/>
                  </a:xfrm>
                  <a:prstGeom prst="rect">
                    <a:avLst/>
                  </a:prstGeom>
                </p:spPr>
              </p:pic>
              <p:sp>
                <p:nvSpPr>
                  <p:cNvPr id="288" name="TextBox 287"/>
                  <p:cNvSpPr txBox="1"/>
                  <p:nvPr/>
                </p:nvSpPr>
                <p:spPr>
                  <a:xfrm>
                    <a:off x="1371600" y="4724400"/>
                    <a:ext cx="4572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H+</a:t>
                    </a:r>
                  </a:p>
                </p:txBody>
              </p:sp>
            </p:grpSp>
          </p:grpSp>
          <p:cxnSp>
            <p:nvCxnSpPr>
              <p:cNvPr id="68" name="Straight Arrow Connector 67"/>
              <p:cNvCxnSpPr>
                <a:stCxn id="269" idx="2"/>
              </p:cNvCxnSpPr>
              <p:nvPr/>
            </p:nvCxnSpPr>
            <p:spPr>
              <a:xfrm flipH="1">
                <a:off x="2133600" y="4419600"/>
                <a:ext cx="182880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288" idx="3"/>
                <a:endCxn id="246" idx="1"/>
              </p:cNvCxnSpPr>
              <p:nvPr/>
            </p:nvCxnSpPr>
            <p:spPr>
              <a:xfrm>
                <a:off x="5257800" y="4345013"/>
                <a:ext cx="1524000" cy="7827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93" name="pasted-image.png"/>
              <p:cNvPicPr/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11354" y="4596199"/>
                <a:ext cx="297570" cy="304800"/>
              </a:xfrm>
              <a:prstGeom prst="rect">
                <a:avLst/>
              </a:prstGeom>
              <a:ln w="12700">
                <a:miter lim="400000"/>
              </a:ln>
            </p:spPr>
          </p:pic>
          <p:grpSp>
            <p:nvGrpSpPr>
              <p:cNvPr id="75" name="Group 74"/>
              <p:cNvGrpSpPr/>
              <p:nvPr/>
            </p:nvGrpSpPr>
            <p:grpSpPr>
              <a:xfrm>
                <a:off x="0" y="4724400"/>
                <a:ext cx="2209800" cy="1873550"/>
                <a:chOff x="0" y="4724400"/>
                <a:chExt cx="2209800" cy="1873550"/>
              </a:xfrm>
            </p:grpSpPr>
            <p:grpSp>
              <p:nvGrpSpPr>
                <p:cNvPr id="188" name="Group 187"/>
                <p:cNvGrpSpPr/>
                <p:nvPr/>
              </p:nvGrpSpPr>
              <p:grpSpPr>
                <a:xfrm>
                  <a:off x="0" y="5638800"/>
                  <a:ext cx="1295400" cy="959150"/>
                  <a:chOff x="1371600" y="4876800"/>
                  <a:chExt cx="1295400" cy="959150"/>
                </a:xfrm>
              </p:grpSpPr>
              <p:grpSp>
                <p:nvGrpSpPr>
                  <p:cNvPr id="189" name="Group 188"/>
                  <p:cNvGrpSpPr/>
                  <p:nvPr/>
                </p:nvGrpSpPr>
                <p:grpSpPr>
                  <a:xfrm>
                    <a:off x="1905000" y="5029200"/>
                    <a:ext cx="457200" cy="381618"/>
                    <a:chOff x="1371600" y="4724276"/>
                    <a:chExt cx="457200" cy="381618"/>
                  </a:xfrm>
                </p:grpSpPr>
                <p:pic>
                  <p:nvPicPr>
                    <p:cNvPr id="230" name="Picture 229"/>
                    <p:cNvPicPr>
                      <a:picLocks noChangeAspect="1"/>
                    </p:cNvPicPr>
                    <p:nvPr/>
                  </p:nvPicPr>
                  <p:blipFill>
                    <a:blip r:embed="rId12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71600" y="4724276"/>
                      <a:ext cx="380999" cy="3816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31" name="TextBox 230"/>
                    <p:cNvSpPr txBox="1"/>
                    <p:nvPr/>
                  </p:nvSpPr>
                  <p:spPr>
                    <a:xfrm>
                      <a:off x="1371600" y="4724400"/>
                      <a:ext cx="4572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H+</a:t>
                      </a:r>
                    </a:p>
                  </p:txBody>
                </p:sp>
              </p:grpSp>
              <p:grpSp>
                <p:nvGrpSpPr>
                  <p:cNvPr id="196" name="Group 195"/>
                  <p:cNvGrpSpPr/>
                  <p:nvPr/>
                </p:nvGrpSpPr>
                <p:grpSpPr>
                  <a:xfrm>
                    <a:off x="2133600" y="4876800"/>
                    <a:ext cx="381000" cy="381000"/>
                    <a:chOff x="914400" y="4648200"/>
                    <a:chExt cx="381000" cy="381000"/>
                  </a:xfrm>
                </p:grpSpPr>
                <p:pic>
                  <p:nvPicPr>
                    <p:cNvPr id="228" name="Picture 227"/>
                    <p:cNvPicPr>
                      <a:picLocks noChangeAspect="1"/>
                    </p:cNvPicPr>
                    <p:nvPr/>
                  </p:nvPicPr>
                  <p:blipFill>
                    <a:blip r:embed="rId11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14400" y="4724400"/>
                      <a:ext cx="304800" cy="3048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29" name="TextBox 228"/>
                    <p:cNvSpPr txBox="1"/>
                    <p:nvPr/>
                  </p:nvSpPr>
                  <p:spPr>
                    <a:xfrm>
                      <a:off x="914400" y="4648200"/>
                      <a:ext cx="3810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e-</a:t>
                      </a:r>
                    </a:p>
                  </p:txBody>
                </p:sp>
              </p:grpSp>
              <p:grpSp>
                <p:nvGrpSpPr>
                  <p:cNvPr id="197" name="Group 196"/>
                  <p:cNvGrpSpPr/>
                  <p:nvPr/>
                </p:nvGrpSpPr>
                <p:grpSpPr>
                  <a:xfrm>
                    <a:off x="2286000" y="4953000"/>
                    <a:ext cx="381000" cy="381000"/>
                    <a:chOff x="914400" y="4648200"/>
                    <a:chExt cx="381000" cy="381000"/>
                  </a:xfrm>
                </p:grpSpPr>
                <p:pic>
                  <p:nvPicPr>
                    <p:cNvPr id="209" name="Picture 208"/>
                    <p:cNvPicPr>
                      <a:picLocks noChangeAspect="1"/>
                    </p:cNvPicPr>
                    <p:nvPr/>
                  </p:nvPicPr>
                  <p:blipFill>
                    <a:blip r:embed="rId11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14400" y="4724400"/>
                      <a:ext cx="304800" cy="3048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10" name="TextBox 209"/>
                    <p:cNvSpPr txBox="1"/>
                    <p:nvPr/>
                  </p:nvSpPr>
                  <p:spPr>
                    <a:xfrm>
                      <a:off x="914400" y="4648200"/>
                      <a:ext cx="3810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prstClr val="black"/>
                          </a:solidFill>
                        </a:rPr>
                        <a:t>e-</a:t>
                      </a:r>
                    </a:p>
                  </p:txBody>
                </p:sp>
              </p:grpSp>
              <p:pic>
                <p:nvPicPr>
                  <p:cNvPr id="201" name="Picture 200" descr="jpg_0703TRUCK.jpg"/>
                  <p:cNvPicPr>
                    <a:picLocks noChangeAspect="1"/>
                  </p:cNvPicPr>
                  <p:nvPr/>
                </p:nvPicPr>
                <p:blipFill>
                  <a:blip r:embed="rId14" cstate="email">
                    <a:extLst>
                      <a:ext uri="{BEBA8EAE-BF5A-486C-A8C5-ECC9F3942E4B}">
                        <a14:imgProps xmlns:a14="http://schemas.microsoft.com/office/drawing/2010/main">
                          <a14:imgLayer r:embed="rId15">
                            <a14:imgEffect>
                              <a14:backgroundRemoval t="417" b="100000" l="1250" r="100000">
                                <a14:foregroundMark x1="24063" y1="54167" x2="24063" y2="54167"/>
                                <a14:foregroundMark x1="30312" y1="67917" x2="30312" y2="67917"/>
                                <a14:foregroundMark x1="15625" y1="81667" x2="15625" y2="81667"/>
                                <a14:foregroundMark x1="14688" y1="60833" x2="14688" y2="60833"/>
                                <a14:foregroundMark x1="13438" y1="53333" x2="13438" y2="53333"/>
                                <a14:foregroundMark x1="20000" y1="34167" x2="20000" y2="34167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1600" y="5181600"/>
                    <a:ext cx="1219200" cy="654350"/>
                  </a:xfrm>
                  <a:prstGeom prst="rect">
                    <a:avLst/>
                  </a:prstGeom>
                </p:spPr>
              </p:pic>
              <p:sp>
                <p:nvSpPr>
                  <p:cNvPr id="205" name="TextBox 204"/>
                  <p:cNvSpPr txBox="1"/>
                  <p:nvPr/>
                </p:nvSpPr>
                <p:spPr>
                  <a:xfrm>
                    <a:off x="1905000" y="5257800"/>
                    <a:ext cx="6858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prstClr val="white"/>
                        </a:solidFill>
                      </a:rPr>
                      <a:t>NADH</a:t>
                    </a:r>
                    <a:endParaRPr lang="en-US" sz="1200" b="1" baseline="300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 flipH="1">
                  <a:off x="990600" y="4724400"/>
                  <a:ext cx="1219200" cy="654350"/>
                  <a:chOff x="609600" y="3581400"/>
                  <a:chExt cx="1219200" cy="654350"/>
                </a:xfrm>
              </p:grpSpPr>
              <p:pic>
                <p:nvPicPr>
                  <p:cNvPr id="249" name="Picture 248" descr="jpg_0703TRUCK.jpg"/>
                  <p:cNvPicPr>
                    <a:picLocks noChangeAspect="1"/>
                  </p:cNvPicPr>
                  <p:nvPr/>
                </p:nvPicPr>
                <p:blipFill>
                  <a:blip r:embed="rId14" cstate="email">
                    <a:extLst>
                      <a:ext uri="{BEBA8EAE-BF5A-486C-A8C5-ECC9F3942E4B}">
                        <a14:imgProps xmlns:a14="http://schemas.microsoft.com/office/drawing/2010/main">
                          <a14:imgLayer r:embed="rId15">
                            <a14:imgEffect>
                              <a14:backgroundRemoval t="417" b="100000" l="1250" r="100000">
                                <a14:foregroundMark x1="24063" y1="54167" x2="24063" y2="54167"/>
                                <a14:foregroundMark x1="30312" y1="67917" x2="30312" y2="67917"/>
                                <a14:foregroundMark x1="15625" y1="81667" x2="15625" y2="81667"/>
                                <a14:foregroundMark x1="14688" y1="60833" x2="14688" y2="60833"/>
                                <a14:foregroundMark x1="13438" y1="53333" x2="13438" y2="53333"/>
                                <a14:foregroundMark x1="20000" y1="34167" x2="20000" y2="34167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9600" y="3581400"/>
                    <a:ext cx="1219200" cy="654350"/>
                  </a:xfrm>
                  <a:prstGeom prst="rect">
                    <a:avLst/>
                  </a:prstGeom>
                </p:spPr>
              </p:pic>
              <p:sp>
                <p:nvSpPr>
                  <p:cNvPr id="250" name="TextBox 249"/>
                  <p:cNvSpPr txBox="1"/>
                  <p:nvPr/>
                </p:nvSpPr>
                <p:spPr>
                  <a:xfrm>
                    <a:off x="1066800" y="3657600"/>
                    <a:ext cx="6858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prstClr val="white"/>
                        </a:solidFill>
                      </a:rPr>
                      <a:t>NAD</a:t>
                    </a:r>
                    <a:r>
                      <a:rPr lang="en-US" sz="1200" b="1" baseline="30000" dirty="0">
                        <a:solidFill>
                          <a:prstClr val="white"/>
                        </a:solidFill>
                      </a:rPr>
                      <a:t>+</a:t>
                    </a:r>
                  </a:p>
                </p:txBody>
              </p:sp>
            </p:grpSp>
            <p:pic>
              <p:nvPicPr>
                <p:cNvPr id="294" name="pasted-image.png"/>
                <p:cNvPicPr/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28800" y="5867400"/>
                  <a:ext cx="249812" cy="249811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pic>
            <p:nvPicPr>
              <p:cNvPr id="296" name="pasted-image.png"/>
              <p:cNvPicPr/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3400" y="4800600"/>
                <a:ext cx="249811" cy="24981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97" name="pasted-image.png"/>
              <p:cNvPicPr/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91400" y="3276600"/>
                <a:ext cx="249811" cy="24981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98" name="pasted-image.png"/>
              <p:cNvPicPr/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47800" y="3276600"/>
                <a:ext cx="249811" cy="24981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99" name="pasted-image.png"/>
              <p:cNvPicPr/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76600" y="6248400"/>
                <a:ext cx="281941" cy="28194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00" name="pasted-image.png"/>
              <p:cNvPicPr/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86400" y="6248400"/>
                <a:ext cx="281941" cy="28194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1999" y="1574799"/>
                <a:ext cx="330201" cy="330201"/>
              </a:xfrm>
              <a:prstGeom prst="rect">
                <a:avLst/>
              </a:prstGeom>
            </p:spPr>
          </p:pic>
          <p:pic>
            <p:nvPicPr>
              <p:cNvPr id="301" name="Picture 300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9400" y="1676400"/>
                <a:ext cx="228600" cy="228600"/>
              </a:xfrm>
              <a:prstGeom prst="rect">
                <a:avLst/>
              </a:prstGeom>
            </p:spPr>
          </p:pic>
          <p:grpSp>
            <p:nvGrpSpPr>
              <p:cNvPr id="74" name="Group 73"/>
              <p:cNvGrpSpPr/>
              <p:nvPr/>
            </p:nvGrpSpPr>
            <p:grpSpPr>
              <a:xfrm>
                <a:off x="6781800" y="4800600"/>
                <a:ext cx="2209800" cy="2036794"/>
                <a:chOff x="6781800" y="4800600"/>
                <a:chExt cx="2209800" cy="2036794"/>
              </a:xfrm>
            </p:grpSpPr>
            <p:sp>
              <p:nvSpPr>
                <p:cNvPr id="252" name="Curved Left Arrow 251"/>
                <p:cNvSpPr/>
                <p:nvPr/>
              </p:nvSpPr>
              <p:spPr>
                <a:xfrm rot="19225557" flipH="1">
                  <a:off x="6889608" y="5322763"/>
                  <a:ext cx="609600" cy="1514631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32" name="Group 231"/>
                <p:cNvGrpSpPr/>
                <p:nvPr/>
              </p:nvGrpSpPr>
              <p:grpSpPr>
                <a:xfrm>
                  <a:off x="7772400" y="5715000"/>
                  <a:ext cx="1219200" cy="959150"/>
                  <a:chOff x="4419600" y="4800600"/>
                  <a:chExt cx="1219200" cy="959150"/>
                </a:xfrm>
              </p:grpSpPr>
              <p:grpSp>
                <p:nvGrpSpPr>
                  <p:cNvPr id="233" name="Group 232"/>
                  <p:cNvGrpSpPr/>
                  <p:nvPr/>
                </p:nvGrpSpPr>
                <p:grpSpPr>
                  <a:xfrm>
                    <a:off x="4419600" y="4800600"/>
                    <a:ext cx="1219200" cy="959150"/>
                    <a:chOff x="4343400" y="3352800"/>
                    <a:chExt cx="1219200" cy="959150"/>
                  </a:xfrm>
                </p:grpSpPr>
                <p:grpSp>
                  <p:nvGrpSpPr>
                    <p:cNvPr id="235" name="Group 234"/>
                    <p:cNvGrpSpPr/>
                    <p:nvPr/>
                  </p:nvGrpSpPr>
                  <p:grpSpPr>
                    <a:xfrm>
                      <a:off x="4648200" y="3505200"/>
                      <a:ext cx="457200" cy="381618"/>
                      <a:chOff x="1371600" y="4724276"/>
                      <a:chExt cx="457200" cy="381618"/>
                    </a:xfrm>
                  </p:grpSpPr>
                  <p:pic>
                    <p:nvPicPr>
                      <p:cNvPr id="243" name="Picture 242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71600" y="4724276"/>
                        <a:ext cx="380999" cy="381618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44" name="TextBox 243"/>
                      <p:cNvSpPr txBox="1"/>
                      <p:nvPr/>
                    </p:nvSpPr>
                    <p:spPr>
                      <a:xfrm>
                        <a:off x="1371600" y="4724400"/>
                        <a:ext cx="45720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solidFill>
                              <a:prstClr val="black"/>
                            </a:solidFill>
                          </a:rPr>
                          <a:t>H+</a:t>
                        </a:r>
                      </a:p>
                    </p:txBody>
                  </p:sp>
                </p:grpSp>
                <p:grpSp>
                  <p:nvGrpSpPr>
                    <p:cNvPr id="236" name="Group 235"/>
                    <p:cNvGrpSpPr/>
                    <p:nvPr/>
                  </p:nvGrpSpPr>
                  <p:grpSpPr>
                    <a:xfrm>
                      <a:off x="4495800" y="3352800"/>
                      <a:ext cx="381000" cy="381000"/>
                      <a:chOff x="914400" y="4648200"/>
                      <a:chExt cx="381000" cy="381000"/>
                    </a:xfrm>
                  </p:grpSpPr>
                  <p:pic>
                    <p:nvPicPr>
                      <p:cNvPr id="241" name="Picture 240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14400" y="47244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42" name="TextBox 241"/>
                      <p:cNvSpPr txBox="1"/>
                      <p:nvPr/>
                    </p:nvSpPr>
                    <p:spPr>
                      <a:xfrm>
                        <a:off x="914400" y="4648200"/>
                        <a:ext cx="38100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solidFill>
                              <a:prstClr val="black"/>
                            </a:solidFill>
                          </a:rPr>
                          <a:t>e-</a:t>
                        </a:r>
                      </a:p>
                    </p:txBody>
                  </p:sp>
                </p:grpSp>
                <p:grpSp>
                  <p:nvGrpSpPr>
                    <p:cNvPr id="237" name="Group 236"/>
                    <p:cNvGrpSpPr/>
                    <p:nvPr/>
                  </p:nvGrpSpPr>
                  <p:grpSpPr>
                    <a:xfrm>
                      <a:off x="4419600" y="3505200"/>
                      <a:ext cx="381000" cy="381000"/>
                      <a:chOff x="914400" y="4648200"/>
                      <a:chExt cx="381000" cy="381000"/>
                    </a:xfrm>
                  </p:grpSpPr>
                  <p:pic>
                    <p:nvPicPr>
                      <p:cNvPr id="239" name="Picture 238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14400" y="472440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40" name="TextBox 239"/>
                      <p:cNvSpPr txBox="1"/>
                      <p:nvPr/>
                    </p:nvSpPr>
                    <p:spPr>
                      <a:xfrm>
                        <a:off x="914400" y="4648200"/>
                        <a:ext cx="38100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solidFill>
                              <a:prstClr val="black"/>
                            </a:solidFill>
                          </a:rPr>
                          <a:t>e-</a:t>
                        </a:r>
                      </a:p>
                    </p:txBody>
                  </p:sp>
                </p:grpSp>
                <p:pic>
                  <p:nvPicPr>
                    <p:cNvPr id="238" name="Picture 237" descr="jpg_0703TRUCK.jpg"/>
                    <p:cNvPicPr>
                      <a:picLocks noChangeAspect="1"/>
                    </p:cNvPicPr>
                    <p:nvPr/>
                  </p:nvPicPr>
                  <p:blipFill>
                    <a:blip r:embed="rId14" cstate="email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417" b="100000" l="1250" r="100000">
                                  <a14:foregroundMark x1="24063" y1="54167" x2="24063" y2="54167"/>
                                  <a14:foregroundMark x1="30312" y1="67917" x2="30312" y2="67917"/>
                                  <a14:foregroundMark x1="15625" y1="81667" x2="15625" y2="81667"/>
                                  <a14:foregroundMark x1="14688" y1="60833" x2="14688" y2="60833"/>
                                  <a14:foregroundMark x1="13438" y1="53333" x2="13438" y2="53333"/>
                                  <a14:foregroundMark x1="20000" y1="34167" x2="20000" y2="34167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4343400" y="3657600"/>
                      <a:ext cx="1219200" cy="65435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234" name="TextBox 233"/>
                  <p:cNvSpPr txBox="1"/>
                  <p:nvPr/>
                </p:nvSpPr>
                <p:spPr>
                  <a:xfrm>
                    <a:off x="4495800" y="5181600"/>
                    <a:ext cx="6858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prstClr val="white"/>
                        </a:solidFill>
                      </a:rPr>
                      <a:t>NADH</a:t>
                    </a:r>
                    <a:endParaRPr lang="en-US" sz="1200" b="1" baseline="300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45" name="Group 244"/>
                <p:cNvGrpSpPr/>
                <p:nvPr/>
              </p:nvGrpSpPr>
              <p:grpSpPr>
                <a:xfrm>
                  <a:off x="6781800" y="4800600"/>
                  <a:ext cx="1219200" cy="654350"/>
                  <a:chOff x="609600" y="3581400"/>
                  <a:chExt cx="1219200" cy="654350"/>
                </a:xfrm>
              </p:grpSpPr>
              <p:sp>
                <p:nvSpPr>
                  <p:cNvPr id="247" name="TextBox 246"/>
                  <p:cNvSpPr txBox="1"/>
                  <p:nvPr/>
                </p:nvSpPr>
                <p:spPr>
                  <a:xfrm>
                    <a:off x="1143000" y="3657600"/>
                    <a:ext cx="6858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prstClr val="white"/>
                        </a:solidFill>
                      </a:rPr>
                      <a:t>NAD</a:t>
                    </a:r>
                    <a:r>
                      <a:rPr lang="en-US" sz="1200" b="1" baseline="30000" dirty="0">
                        <a:solidFill>
                          <a:prstClr val="white"/>
                        </a:solidFill>
                      </a:rPr>
                      <a:t>+</a:t>
                    </a:r>
                  </a:p>
                </p:txBody>
              </p:sp>
              <p:pic>
                <p:nvPicPr>
                  <p:cNvPr id="246" name="Picture 245" descr="jpg_0703TRUCK.jpg"/>
                  <p:cNvPicPr>
                    <a:picLocks noChangeAspect="1"/>
                  </p:cNvPicPr>
                  <p:nvPr/>
                </p:nvPicPr>
                <p:blipFill>
                  <a:blip r:embed="rId14" cstate="email">
                    <a:extLst>
                      <a:ext uri="{BEBA8EAE-BF5A-486C-A8C5-ECC9F3942E4B}">
                        <a14:imgProps xmlns:a14="http://schemas.microsoft.com/office/drawing/2010/main">
                          <a14:imgLayer r:embed="rId15">
                            <a14:imgEffect>
                              <a14:backgroundRemoval t="417" b="100000" l="1250" r="100000">
                                <a14:foregroundMark x1="24063" y1="54167" x2="24063" y2="54167"/>
                                <a14:foregroundMark x1="30312" y1="67917" x2="30312" y2="67917"/>
                                <a14:foregroundMark x1="15625" y1="81667" x2="15625" y2="81667"/>
                                <a14:foregroundMark x1="14688" y1="60833" x2="14688" y2="60833"/>
                                <a14:foregroundMark x1="13438" y1="53333" x2="13438" y2="53333"/>
                                <a14:foregroundMark x1="20000" y1="34167" x2="20000" y2="34167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9600" y="3581400"/>
                    <a:ext cx="1219200" cy="65435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95" name="pasted-image.png"/>
                <p:cNvPicPr/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10400" y="6096000"/>
                  <a:ext cx="249812" cy="249811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302" name="TextBox 301"/>
                <p:cNvSpPr txBox="1"/>
                <p:nvPr/>
              </p:nvSpPr>
              <p:spPr>
                <a:xfrm flipH="1">
                  <a:off x="7315200" y="4876800"/>
                  <a:ext cx="6858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prstClr val="white"/>
                      </a:solidFill>
                    </a:rPr>
                    <a:t>NAD</a:t>
                  </a:r>
                  <a:r>
                    <a:rPr lang="en-US" sz="1200" b="1" baseline="30000" dirty="0">
                      <a:solidFill>
                        <a:prstClr val="white"/>
                      </a:solidFill>
                    </a:rPr>
                    <a:t>+</a:t>
                  </a:r>
                </a:p>
              </p:txBody>
            </p:sp>
          </p:grpSp>
        </p:grpSp>
        <p:sp>
          <p:nvSpPr>
            <p:cNvPr id="273" name="TextBox 272"/>
            <p:cNvSpPr txBox="1"/>
            <p:nvPr/>
          </p:nvSpPr>
          <p:spPr>
            <a:xfrm>
              <a:off x="5837095" y="6535650"/>
              <a:ext cx="1127409" cy="27699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PYRUVATE</a:t>
              </a: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2103295" y="6551665"/>
              <a:ext cx="1127409" cy="27699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PYRUVATE</a:t>
              </a:r>
            </a:p>
          </p:txBody>
        </p:sp>
        <p:pic>
          <p:nvPicPr>
            <p:cNvPr id="275" name="pasted-image.png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1992" y="4648200"/>
              <a:ext cx="296729" cy="304800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7489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3EE4C-4CC2-469E-9169-9E6315D4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199" y="2770094"/>
            <a:ext cx="2992439" cy="32671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330F5-CE5B-45E1-B789-AA36A58F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33760-A995-40B8-95BC-263E4D950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DD675-BCD5-4537-A009-FE8F7779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80488"/>
            <a:ext cx="4299934" cy="66970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1D69D5-AE7E-47D6-B587-292C41799CD3}"/>
              </a:ext>
            </a:extLst>
          </p:cNvPr>
          <p:cNvSpPr txBox="1">
            <a:spLocks/>
          </p:cNvSpPr>
          <p:nvPr/>
        </p:nvSpPr>
        <p:spPr>
          <a:xfrm>
            <a:off x="0" y="42798"/>
            <a:ext cx="3962400" cy="1405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Glycolysis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A2C1A4-B2DA-4C6B-9ABC-1F6F98EB8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17" y="2402208"/>
            <a:ext cx="4740051" cy="363505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3380E1-4B52-4900-8B25-6C5FA073BE2C}"/>
              </a:ext>
            </a:extLst>
          </p:cNvPr>
          <p:cNvCxnSpPr/>
          <p:nvPr/>
        </p:nvCxnSpPr>
        <p:spPr>
          <a:xfrm>
            <a:off x="4838700" y="2286000"/>
            <a:ext cx="0" cy="457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4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Step 1: Glycolysis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662864" cy="4531659"/>
          </a:xfrm>
        </p:spPr>
        <p:txBody>
          <a:bodyPr>
            <a:normAutofit fontScale="62500" lnSpcReduction="2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sz="4000" dirty="0"/>
              <a:t>What is it?</a:t>
            </a:r>
          </a:p>
          <a:p>
            <a:pPr marL="1009650" lvl="1" indent="-609600" eaLnBrk="1" hangingPunct="1"/>
            <a:r>
              <a:rPr lang="en-US" sz="3500" dirty="0"/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4000" dirty="0"/>
              <a:t>Where does it occur?</a:t>
            </a:r>
          </a:p>
          <a:p>
            <a:pPr marL="1009650" lvl="1" indent="-609600" eaLnBrk="1" hangingPunct="1"/>
            <a:r>
              <a:rPr lang="en-US" sz="3500" dirty="0"/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4000" dirty="0"/>
              <a:t>What is used?</a:t>
            </a:r>
          </a:p>
          <a:p>
            <a:pPr marL="1009650" lvl="1" indent="-609600" eaLnBrk="1" hangingPunct="1"/>
            <a:endParaRPr lang="en-US" sz="3500" dirty="0"/>
          </a:p>
          <a:p>
            <a:pPr marL="609600" indent="-609600" eaLnBrk="1" hangingPunct="1">
              <a:buFontTx/>
              <a:buAutoNum type="arabicPeriod"/>
            </a:pPr>
            <a:r>
              <a:rPr lang="en-US" sz="4000" dirty="0"/>
              <a:t>What energy molecule is produced? </a:t>
            </a:r>
          </a:p>
          <a:p>
            <a:pPr marL="1009650" lvl="1" indent="-609600" eaLnBrk="1" hangingPunct="1"/>
            <a:r>
              <a:rPr lang="en-US" sz="3500" dirty="0"/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sz="4000" dirty="0"/>
              <a:t>What are the chemical by-products of the reaction?</a:t>
            </a:r>
          </a:p>
          <a:p>
            <a:pPr marL="1009650" lvl="1" indent="-609600" eaLnBrk="1" hangingPunct="1"/>
            <a:r>
              <a:rPr lang="en-US" sz="3500" dirty="0"/>
              <a:t> </a:t>
            </a:r>
          </a:p>
          <a:p>
            <a:pPr marL="609600" indent="-609600" eaLnBrk="1" hangingPunct="1"/>
            <a:endParaRPr lang="en-US" sz="2800" dirty="0"/>
          </a:p>
          <a:p>
            <a:pPr marL="609600" indent="-609600" eaLnBrk="1" hangingPunct="1">
              <a:buFontTx/>
              <a:buAutoNum type="arabicPeriod"/>
            </a:pPr>
            <a:endParaRPr lang="en-US" sz="2800" dirty="0"/>
          </a:p>
        </p:txBody>
      </p:sp>
      <p:pic>
        <p:nvPicPr>
          <p:cNvPr id="4" name="Picture 3" descr="try_it-01.eps">
            <a:extLst>
              <a:ext uri="{FF2B5EF4-FFF2-40B4-BE49-F238E27FC236}">
                <a16:creationId xmlns:a16="http://schemas.microsoft.com/office/drawing/2014/main" id="{44FF7765-C664-477C-9D47-10124847E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04774"/>
            <a:ext cx="1374458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0" y="1752600"/>
            <a:ext cx="4569021" cy="4876799"/>
          </a:xfrm>
        </p:spPr>
        <p:txBody>
          <a:bodyPr/>
          <a:lstStyle/>
          <a:p>
            <a:pPr marL="214450" lvl="1" indent="-214450">
              <a:spcBef>
                <a:spcPts val="1800"/>
              </a:spcBef>
            </a:pPr>
            <a:r>
              <a:rPr lang="en-US" sz="2000" b="1" dirty="0">
                <a:solidFill>
                  <a:schemeClr val="accent3"/>
                </a:solidFill>
              </a:rPr>
              <a:t>Adenosine triphosphate (ATP) </a:t>
            </a:r>
            <a:r>
              <a:rPr lang="en-US" sz="2000" dirty="0"/>
              <a:t>is an energy source for all living organisms.</a:t>
            </a:r>
          </a:p>
          <a:p>
            <a:pPr marL="214450" lvl="1" indent="-214450">
              <a:spcBef>
                <a:spcPts val="1800"/>
              </a:spcBef>
            </a:pPr>
            <a:r>
              <a:rPr lang="en-US" sz="2000" dirty="0"/>
              <a:t>ATP is composed of one adenosine molecule and three phosphates.</a:t>
            </a:r>
          </a:p>
          <a:p>
            <a:pPr marL="214450" lvl="1" indent="-214450">
              <a:spcBef>
                <a:spcPts val="1800"/>
              </a:spcBef>
            </a:pPr>
            <a:r>
              <a:rPr lang="en-US" sz="2000" b="1" dirty="0">
                <a:solidFill>
                  <a:srgbClr val="5B8F22"/>
                </a:solidFill>
                <a:ea typeface="Lucida Grande"/>
                <a:cs typeface="Lucida Grande"/>
              </a:rPr>
              <a:t>Adenosine </a:t>
            </a:r>
            <a:r>
              <a:rPr lang="en-US" sz="2000" b="1" dirty="0" err="1">
                <a:solidFill>
                  <a:srgbClr val="5B8F22"/>
                </a:solidFill>
                <a:ea typeface="Lucida Grande"/>
                <a:cs typeface="Lucida Grande"/>
              </a:rPr>
              <a:t>diphosphate</a:t>
            </a:r>
            <a:r>
              <a:rPr lang="en-US" sz="2000" b="1" dirty="0">
                <a:solidFill>
                  <a:srgbClr val="5B8F22"/>
                </a:solidFill>
                <a:ea typeface="Lucida Grande"/>
                <a:cs typeface="Lucida Grande"/>
              </a:rPr>
              <a:t> (</a:t>
            </a:r>
            <a:r>
              <a:rPr lang="en-US" sz="2000" b="1" dirty="0">
                <a:solidFill>
                  <a:srgbClr val="5B8F22"/>
                </a:solidFill>
              </a:rPr>
              <a:t>ADP) </a:t>
            </a:r>
            <a:r>
              <a:rPr lang="en-US" sz="2000" dirty="0">
                <a:ea typeface="Lucida Grande"/>
                <a:cs typeface="Lucida Grande"/>
              </a:rPr>
              <a:t>is a compound composed of one adenosine and two phosphate groups.</a:t>
            </a:r>
          </a:p>
          <a:p>
            <a:pPr marL="214450" lvl="1" indent="-214450">
              <a:spcBef>
                <a:spcPts val="1800"/>
              </a:spcBef>
            </a:pPr>
            <a:r>
              <a:rPr lang="en-US" sz="2000" dirty="0"/>
              <a:t>ATP is converted to ADP and produces energy when a phosphate is removed.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0"/>
            <a:ext cx="9143995" cy="1371600"/>
          </a:xfrm>
        </p:spPr>
        <p:txBody>
          <a:bodyPr/>
          <a:lstStyle/>
          <a:p>
            <a:r>
              <a:rPr lang="en-US" dirty="0"/>
              <a:t>ATP:  Energy for Living Organisms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912967" y="2758643"/>
            <a:ext cx="3613254" cy="1279463"/>
            <a:chOff x="154254" y="1937720"/>
            <a:chExt cx="1732145" cy="642453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1269441" y="2401389"/>
              <a:ext cx="12493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7" name="Group 36"/>
            <p:cNvGrpSpPr/>
            <p:nvPr/>
          </p:nvGrpSpPr>
          <p:grpSpPr>
            <a:xfrm>
              <a:off x="154254" y="1937720"/>
              <a:ext cx="1732145" cy="642453"/>
              <a:chOff x="-902284" y="1386569"/>
              <a:chExt cx="1732145" cy="642453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22050" y="1754841"/>
                <a:ext cx="307811" cy="182880"/>
                <a:chOff x="522050" y="1754841"/>
                <a:chExt cx="307811" cy="182880"/>
              </a:xfrm>
            </p:grpSpPr>
            <p:cxnSp>
              <p:nvCxnSpPr>
                <p:cNvPr id="51" name="Straight Connector 50"/>
                <p:cNvCxnSpPr/>
                <p:nvPr/>
              </p:nvCxnSpPr>
              <p:spPr bwMode="auto">
                <a:xfrm>
                  <a:off x="522050" y="1843143"/>
                  <a:ext cx="12493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2" name="Oval 51"/>
                <p:cNvSpPr/>
                <p:nvPr/>
              </p:nvSpPr>
              <p:spPr bwMode="auto">
                <a:xfrm>
                  <a:off x="646981" y="1754841"/>
                  <a:ext cx="182880" cy="18288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715597" fontAlgn="base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2877C4"/>
                    </a:buClr>
                  </a:pPr>
                  <a:r>
                    <a:rPr lang="en-US" sz="1501" b="1" dirty="0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-902284" y="1386569"/>
                <a:ext cx="1422998" cy="642453"/>
                <a:chOff x="-887507" y="1386570"/>
                <a:chExt cx="1422998" cy="642453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-887507" y="1386570"/>
                  <a:ext cx="1115211" cy="642453"/>
                  <a:chOff x="-887507" y="1386570"/>
                  <a:chExt cx="1115211" cy="642453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-887507" y="1386570"/>
                    <a:ext cx="807400" cy="642453"/>
                    <a:chOff x="-887507" y="1386570"/>
                    <a:chExt cx="807400" cy="642453"/>
                  </a:xfrm>
                </p:grpSpPr>
                <p:cxnSp>
                  <p:nvCxnSpPr>
                    <p:cNvPr id="45" name="Straight Connector 44"/>
                    <p:cNvCxnSpPr>
                      <a:stCxn id="50" idx="1"/>
                    </p:cNvCxnSpPr>
                    <p:nvPr/>
                  </p:nvCxnSpPr>
                  <p:spPr bwMode="auto">
                    <a:xfrm>
                      <a:off x="-381942" y="1710795"/>
                      <a:ext cx="0" cy="135409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-887507" y="1386570"/>
                      <a:ext cx="807400" cy="642453"/>
                      <a:chOff x="-887507" y="1386570"/>
                      <a:chExt cx="807400" cy="642453"/>
                    </a:xfrm>
                  </p:grpSpPr>
                  <p:grpSp>
                    <p:nvGrpSpPr>
                      <p:cNvPr id="47" name="Group 46"/>
                      <p:cNvGrpSpPr/>
                      <p:nvPr/>
                    </p:nvGrpSpPr>
                    <p:grpSpPr>
                      <a:xfrm>
                        <a:off x="-887507" y="1386570"/>
                        <a:ext cx="618564" cy="346618"/>
                        <a:chOff x="-887507" y="1386570"/>
                        <a:chExt cx="618564" cy="346618"/>
                      </a:xfrm>
                    </p:grpSpPr>
                    <p:sp>
                      <p:nvSpPr>
                        <p:cNvPr id="49" name="Hexagon 48"/>
                        <p:cNvSpPr/>
                        <p:nvPr/>
                      </p:nvSpPr>
                      <p:spPr bwMode="auto">
                        <a:xfrm rot="16200000">
                          <a:off x="-906174" y="1405237"/>
                          <a:ext cx="346618" cy="309283"/>
                        </a:xfrm>
                        <a:prstGeom prst="hexagon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 defTabSz="1715597" fontAlgn="base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2877C4"/>
                            </a:buClr>
                          </a:pPr>
                          <a:endParaRPr lang="en-US" sz="1501" dirty="0">
                            <a:solidFill>
                              <a:srgbClr val="000000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0" name="Regular Pentagon 49"/>
                        <p:cNvSpPr/>
                        <p:nvPr/>
                      </p:nvSpPr>
                      <p:spPr bwMode="auto">
                        <a:xfrm rot="5400000" flipH="1">
                          <a:off x="-567778" y="1411960"/>
                          <a:ext cx="301835" cy="295835"/>
                        </a:xfrm>
                        <a:prstGeom prst="pentagon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 defTabSz="1715597" fontAlgn="base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2877C4"/>
                            </a:buClr>
                          </a:pPr>
                          <a:endParaRPr lang="en-US" sz="1501" dirty="0">
                            <a:solidFill>
                              <a:srgbClr val="000000"/>
                            </a:solidFill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48" name="Regular Pentagon 47"/>
                      <p:cNvSpPr/>
                      <p:nvPr/>
                    </p:nvSpPr>
                    <p:spPr bwMode="auto">
                      <a:xfrm flipH="1">
                        <a:off x="-381942" y="1733188"/>
                        <a:ext cx="301835" cy="295835"/>
                      </a:xfrm>
                      <a:prstGeom prst="pentagon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1715597" fontAlgn="base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877C4"/>
                          </a:buClr>
                        </a:pPr>
                        <a:endParaRPr lang="en-US" sz="1501" dirty="0">
                          <a:solidFill>
                            <a:srgbClr val="000000"/>
                          </a:solidFill>
                          <a:latin typeface="Arial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43" name="Straight Connector 42"/>
                  <p:cNvCxnSpPr/>
                  <p:nvPr/>
                </p:nvCxnSpPr>
                <p:spPr bwMode="auto">
                  <a:xfrm>
                    <a:off x="-80107" y="1846204"/>
                    <a:ext cx="124931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44" name="Oval 43"/>
                  <p:cNvSpPr/>
                  <p:nvPr/>
                </p:nvSpPr>
                <p:spPr bwMode="auto">
                  <a:xfrm>
                    <a:off x="44824" y="1754842"/>
                    <a:ext cx="182880" cy="182880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28575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715597" fontAlgn="base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2877C4"/>
                      </a:buClr>
                    </a:pPr>
                    <a:r>
                      <a:rPr lang="en-US" sz="1501" b="1" dirty="0">
                        <a:solidFill>
                          <a:srgbClr val="000000"/>
                        </a:solidFill>
                        <a:latin typeface="Arial" charset="0"/>
                      </a:rPr>
                      <a:t>P</a:t>
                    </a:r>
                  </a:p>
                </p:txBody>
              </p:sp>
            </p:grpSp>
            <p:sp>
              <p:nvSpPr>
                <p:cNvPr id="41" name="Oval 40"/>
                <p:cNvSpPr/>
                <p:nvPr/>
              </p:nvSpPr>
              <p:spPr bwMode="auto">
                <a:xfrm>
                  <a:off x="352611" y="1751704"/>
                  <a:ext cx="182880" cy="18288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715597" fontAlgn="base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2877C4"/>
                    </a:buClr>
                  </a:pPr>
                  <a:r>
                    <a:rPr lang="en-US" sz="1501" b="1" dirty="0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</a:p>
              </p:txBody>
            </p:sp>
          </p:grpSp>
        </p:grpSp>
      </p:grpSp>
      <p:cxnSp>
        <p:nvCxnSpPr>
          <p:cNvPr id="53" name="Straight Connector 52"/>
          <p:cNvCxnSpPr/>
          <p:nvPr/>
        </p:nvCxnSpPr>
        <p:spPr>
          <a:xfrm flipH="1">
            <a:off x="6343595" y="2376204"/>
            <a:ext cx="253611" cy="240387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 bwMode="auto">
          <a:xfrm rot="18455544" flipH="1">
            <a:off x="5860648" y="1905963"/>
            <a:ext cx="559540" cy="1814132"/>
          </a:xfrm>
          <a:custGeom>
            <a:avLst/>
            <a:gdLst>
              <a:gd name="connsiteX0" fmla="*/ 332509 w 357447"/>
              <a:gd name="connsiteY0" fmla="*/ 0 h 997528"/>
              <a:gd name="connsiteX1" fmla="*/ 0 w 357447"/>
              <a:gd name="connsiteY1" fmla="*/ 0 h 997528"/>
              <a:gd name="connsiteX2" fmla="*/ 0 w 357447"/>
              <a:gd name="connsiteY2" fmla="*/ 997528 h 997528"/>
              <a:gd name="connsiteX3" fmla="*/ 357447 w 357447"/>
              <a:gd name="connsiteY3" fmla="*/ 997528 h 997528"/>
              <a:gd name="connsiteX4" fmla="*/ 353291 w 357447"/>
              <a:gd name="connsiteY4" fmla="*/ 997528 h 997528"/>
              <a:gd name="connsiteX5" fmla="*/ 336666 w 357447"/>
              <a:gd name="connsiteY5" fmla="*/ 985059 h 997528"/>
              <a:gd name="connsiteX0" fmla="*/ 332509 w 357447"/>
              <a:gd name="connsiteY0" fmla="*/ 0 h 997528"/>
              <a:gd name="connsiteX1" fmla="*/ 0 w 357447"/>
              <a:gd name="connsiteY1" fmla="*/ 0 h 997528"/>
              <a:gd name="connsiteX2" fmla="*/ 0 w 357447"/>
              <a:gd name="connsiteY2" fmla="*/ 997528 h 997528"/>
              <a:gd name="connsiteX3" fmla="*/ 357447 w 357447"/>
              <a:gd name="connsiteY3" fmla="*/ 997528 h 997528"/>
              <a:gd name="connsiteX4" fmla="*/ 353291 w 357447"/>
              <a:gd name="connsiteY4" fmla="*/ 997528 h 997528"/>
              <a:gd name="connsiteX0" fmla="*/ 332509 w 357447"/>
              <a:gd name="connsiteY0" fmla="*/ 5860 h 1003388"/>
              <a:gd name="connsiteX1" fmla="*/ 340814 w 357447"/>
              <a:gd name="connsiteY1" fmla="*/ 0 h 1003388"/>
              <a:gd name="connsiteX2" fmla="*/ 0 w 357447"/>
              <a:gd name="connsiteY2" fmla="*/ 5860 h 1003388"/>
              <a:gd name="connsiteX3" fmla="*/ 0 w 357447"/>
              <a:gd name="connsiteY3" fmla="*/ 1003388 h 1003388"/>
              <a:gd name="connsiteX4" fmla="*/ 357447 w 357447"/>
              <a:gd name="connsiteY4" fmla="*/ 1003388 h 1003388"/>
              <a:gd name="connsiteX5" fmla="*/ 353291 w 357447"/>
              <a:gd name="connsiteY5" fmla="*/ 1003388 h 1003388"/>
              <a:gd name="connsiteX0" fmla="*/ 332509 w 357447"/>
              <a:gd name="connsiteY0" fmla="*/ 5860 h 1003388"/>
              <a:gd name="connsiteX1" fmla="*/ 344970 w 357447"/>
              <a:gd name="connsiteY1" fmla="*/ 0 h 1003388"/>
              <a:gd name="connsiteX2" fmla="*/ 0 w 357447"/>
              <a:gd name="connsiteY2" fmla="*/ 5860 h 1003388"/>
              <a:gd name="connsiteX3" fmla="*/ 0 w 357447"/>
              <a:gd name="connsiteY3" fmla="*/ 1003388 h 1003388"/>
              <a:gd name="connsiteX4" fmla="*/ 357447 w 357447"/>
              <a:gd name="connsiteY4" fmla="*/ 1003388 h 1003388"/>
              <a:gd name="connsiteX5" fmla="*/ 353291 w 357447"/>
              <a:gd name="connsiteY5" fmla="*/ 1003388 h 1003388"/>
              <a:gd name="connsiteX0" fmla="*/ 344970 w 357447"/>
              <a:gd name="connsiteY0" fmla="*/ 0 h 1003388"/>
              <a:gd name="connsiteX1" fmla="*/ 0 w 357447"/>
              <a:gd name="connsiteY1" fmla="*/ 5860 h 1003388"/>
              <a:gd name="connsiteX2" fmla="*/ 0 w 357447"/>
              <a:gd name="connsiteY2" fmla="*/ 1003388 h 1003388"/>
              <a:gd name="connsiteX3" fmla="*/ 357447 w 357447"/>
              <a:gd name="connsiteY3" fmla="*/ 1003388 h 1003388"/>
              <a:gd name="connsiteX4" fmla="*/ 353291 w 357447"/>
              <a:gd name="connsiteY4" fmla="*/ 1003388 h 1003388"/>
              <a:gd name="connsiteX0" fmla="*/ 349126 w 357447"/>
              <a:gd name="connsiteY0" fmla="*/ 1176 h 997528"/>
              <a:gd name="connsiteX1" fmla="*/ 0 w 357447"/>
              <a:gd name="connsiteY1" fmla="*/ 0 h 997528"/>
              <a:gd name="connsiteX2" fmla="*/ 0 w 357447"/>
              <a:gd name="connsiteY2" fmla="*/ 997528 h 997528"/>
              <a:gd name="connsiteX3" fmla="*/ 357447 w 357447"/>
              <a:gd name="connsiteY3" fmla="*/ 997528 h 997528"/>
              <a:gd name="connsiteX4" fmla="*/ 353291 w 357447"/>
              <a:gd name="connsiteY4" fmla="*/ 997528 h 99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47" h="997528">
                <a:moveTo>
                  <a:pt x="349126" y="1176"/>
                </a:moveTo>
                <a:lnTo>
                  <a:pt x="0" y="0"/>
                </a:lnTo>
                <a:lnTo>
                  <a:pt x="0" y="997528"/>
                </a:lnTo>
                <a:lnTo>
                  <a:pt x="357447" y="997528"/>
                </a:lnTo>
                <a:lnTo>
                  <a:pt x="353291" y="997528"/>
                </a:lnTo>
              </a:path>
            </a:pathLst>
          </a:cu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685" tIns="85781" rIns="514685" bIns="85781" numCol="1" rtlCol="0" anchor="t" anchorCtr="0" compatLnSpc="1">
            <a:prstTxWarp prst="textNoShape">
              <a:avLst/>
            </a:prstTxWarp>
          </a:bodyPr>
          <a:lstStyle/>
          <a:p>
            <a:pPr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endParaRPr lang="en-US" sz="6004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11724" y="2077370"/>
            <a:ext cx="1022716" cy="2989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689" dirty="0">
                <a:solidFill>
                  <a:srgbClr val="000000"/>
                </a:solidFill>
                <a:latin typeface="Arial" charset="0"/>
              </a:rPr>
              <a:t>Adenosine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896660" y="4475168"/>
            <a:ext cx="2968372" cy="1279463"/>
            <a:chOff x="154254" y="1937720"/>
            <a:chExt cx="1422998" cy="642453"/>
          </a:xfrm>
        </p:grpSpPr>
        <p:cxnSp>
          <p:nvCxnSpPr>
            <p:cNvPr id="57" name="Straight Connector 56"/>
            <p:cNvCxnSpPr/>
            <p:nvPr/>
          </p:nvCxnSpPr>
          <p:spPr bwMode="auto">
            <a:xfrm>
              <a:off x="1269441" y="2401389"/>
              <a:ext cx="12493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0" name="Group 59"/>
            <p:cNvGrpSpPr/>
            <p:nvPr/>
          </p:nvGrpSpPr>
          <p:grpSpPr>
            <a:xfrm>
              <a:off x="154254" y="1937720"/>
              <a:ext cx="1422998" cy="642453"/>
              <a:chOff x="-887507" y="1386570"/>
              <a:chExt cx="1422998" cy="642453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-887507" y="1386570"/>
                <a:ext cx="1115211" cy="642453"/>
                <a:chOff x="-887507" y="1386570"/>
                <a:chExt cx="1115211" cy="642453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-887507" y="1386570"/>
                  <a:ext cx="807400" cy="642453"/>
                  <a:chOff x="-887507" y="1386570"/>
                  <a:chExt cx="807400" cy="642453"/>
                </a:xfrm>
              </p:grpSpPr>
              <p:cxnSp>
                <p:nvCxnSpPr>
                  <p:cNvPr id="66" name="Straight Connector 65"/>
                  <p:cNvCxnSpPr>
                    <a:stCxn id="71" idx="1"/>
                  </p:cNvCxnSpPr>
                  <p:nvPr/>
                </p:nvCxnSpPr>
                <p:spPr bwMode="auto">
                  <a:xfrm>
                    <a:off x="-381942" y="1710795"/>
                    <a:ext cx="0" cy="135409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-887507" y="1386570"/>
                    <a:ext cx="807400" cy="642453"/>
                    <a:chOff x="-887507" y="1386570"/>
                    <a:chExt cx="807400" cy="642453"/>
                  </a:xfrm>
                </p:grpSpPr>
                <p:grpSp>
                  <p:nvGrpSpPr>
                    <p:cNvPr id="68" name="Group 67"/>
                    <p:cNvGrpSpPr/>
                    <p:nvPr/>
                  </p:nvGrpSpPr>
                  <p:grpSpPr>
                    <a:xfrm>
                      <a:off x="-887507" y="1386570"/>
                      <a:ext cx="618564" cy="346618"/>
                      <a:chOff x="-887507" y="1386570"/>
                      <a:chExt cx="618564" cy="346618"/>
                    </a:xfrm>
                  </p:grpSpPr>
                  <p:sp>
                    <p:nvSpPr>
                      <p:cNvPr id="70" name="Hexagon 69"/>
                      <p:cNvSpPr/>
                      <p:nvPr/>
                    </p:nvSpPr>
                    <p:spPr bwMode="auto">
                      <a:xfrm rot="16200000">
                        <a:off x="-906174" y="1405237"/>
                        <a:ext cx="346618" cy="309283"/>
                      </a:xfrm>
                      <a:prstGeom prst="hexagon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1715597" fontAlgn="base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877C4"/>
                          </a:buClr>
                        </a:pPr>
                        <a:endParaRPr lang="en-US" sz="1501" dirty="0">
                          <a:solidFill>
                            <a:srgbClr val="000000"/>
                          </a:solidFill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1" name="Regular Pentagon 70"/>
                      <p:cNvSpPr/>
                      <p:nvPr/>
                    </p:nvSpPr>
                    <p:spPr bwMode="auto">
                      <a:xfrm rot="5400000" flipH="1">
                        <a:off x="-567778" y="1411960"/>
                        <a:ext cx="301835" cy="295835"/>
                      </a:xfrm>
                      <a:prstGeom prst="pentagon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1715597" fontAlgn="base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877C4"/>
                          </a:buClr>
                        </a:pPr>
                        <a:endParaRPr lang="en-US" sz="1501" dirty="0">
                          <a:solidFill>
                            <a:srgbClr val="000000"/>
                          </a:solidFill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69" name="Regular Pentagon 68"/>
                    <p:cNvSpPr/>
                    <p:nvPr/>
                  </p:nvSpPr>
                  <p:spPr bwMode="auto">
                    <a:xfrm flipH="1">
                      <a:off x="-381942" y="1733188"/>
                      <a:ext cx="301835" cy="295835"/>
                    </a:xfrm>
                    <a:prstGeom prst="pentagon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1715597" fontAlgn="base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877C4"/>
                        </a:buClr>
                      </a:pPr>
                      <a:endParaRPr lang="en-US" sz="1501" dirty="0">
                        <a:solidFill>
                          <a:srgbClr val="000000"/>
                        </a:solidFill>
                        <a:latin typeface="Arial" charset="0"/>
                      </a:endParaRPr>
                    </a:p>
                  </p:txBody>
                </p:sp>
              </p:grpSp>
            </p:grpSp>
            <p:cxnSp>
              <p:nvCxnSpPr>
                <p:cNvPr id="64" name="Straight Connector 63"/>
                <p:cNvCxnSpPr/>
                <p:nvPr/>
              </p:nvCxnSpPr>
              <p:spPr bwMode="auto">
                <a:xfrm>
                  <a:off x="-80107" y="1846204"/>
                  <a:ext cx="12493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5" name="Oval 64"/>
                <p:cNvSpPr/>
                <p:nvPr/>
              </p:nvSpPr>
              <p:spPr bwMode="auto">
                <a:xfrm>
                  <a:off x="44824" y="1754842"/>
                  <a:ext cx="182880" cy="18288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715597" fontAlgn="base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2877C4"/>
                    </a:buClr>
                  </a:pPr>
                  <a:r>
                    <a:rPr lang="en-US" sz="1501" b="1" dirty="0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</a:p>
              </p:txBody>
            </p:sp>
          </p:grpSp>
          <p:sp>
            <p:nvSpPr>
              <p:cNvPr id="62" name="Oval 61"/>
              <p:cNvSpPr/>
              <p:nvPr/>
            </p:nvSpPr>
            <p:spPr bwMode="auto">
              <a:xfrm>
                <a:off x="352611" y="1751704"/>
                <a:ext cx="182880" cy="18288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715597" fontAlgn="base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</a:pPr>
                <a:r>
                  <a:rPr lang="en-US" sz="1501" b="1" dirty="0">
                    <a:solidFill>
                      <a:srgbClr val="000000"/>
                    </a:solidFill>
                    <a:latin typeface="Arial" charset="0"/>
                  </a:rPr>
                  <a:t>P</a:t>
                </a: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7056783" y="2616590"/>
            <a:ext cx="1915292" cy="597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1689" dirty="0">
                <a:solidFill>
                  <a:srgbClr val="000000"/>
                </a:solidFill>
                <a:latin typeface="Arial" charset="0"/>
              </a:rPr>
              <a:t>High energy phosphate bonds</a:t>
            </a:r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7380060" y="3188755"/>
            <a:ext cx="119793" cy="399303"/>
          </a:xfrm>
          <a:prstGeom prst="line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2"/>
          </p:cNvCxnSpPr>
          <p:nvPr/>
        </p:nvCxnSpPr>
        <p:spPr>
          <a:xfrm>
            <a:off x="8014429" y="3214446"/>
            <a:ext cx="10511" cy="373611"/>
          </a:xfrm>
          <a:prstGeom prst="line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warm_up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399"/>
            <a:ext cx="1219200" cy="98854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685608" y="1497922"/>
            <a:ext cx="1915292" cy="582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3600" dirty="0">
                <a:solidFill>
                  <a:srgbClr val="FF0000"/>
                </a:solidFill>
                <a:latin typeface="Arial" charset="0"/>
              </a:rPr>
              <a:t>ATP</a:t>
            </a:r>
            <a:endParaRPr lang="en-US" sz="1689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85660" y="6171484"/>
            <a:ext cx="1915292" cy="582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</a:pPr>
            <a:r>
              <a:rPr lang="en-US" sz="3600" dirty="0">
                <a:solidFill>
                  <a:srgbClr val="FF0000"/>
                </a:solidFill>
                <a:latin typeface="Arial" charset="0"/>
              </a:rPr>
              <a:t>ADP</a:t>
            </a:r>
            <a:endParaRPr lang="en-US" sz="1689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75" grpId="0"/>
      <p:bldP spid="59" grpId="0"/>
      <p:bldP spid="7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Step 1: Glycolysis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662864" cy="4531659"/>
          </a:xfrm>
        </p:spPr>
        <p:txBody>
          <a:bodyPr>
            <a:normAutofit fontScale="70000" lnSpcReduction="2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sz="3200" dirty="0"/>
              <a:t>What is it?</a:t>
            </a:r>
          </a:p>
          <a:p>
            <a:pPr marL="1009650" lvl="1" indent="-609600" eaLnBrk="1" hangingPunct="1"/>
            <a:r>
              <a:rPr lang="en-US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Breaking down of glucose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200" dirty="0"/>
              <a:t>Where does it occur?</a:t>
            </a:r>
          </a:p>
          <a:p>
            <a:pPr marL="1009650" lvl="1" indent="-609600" eaLnBrk="1" hangingPunct="1"/>
            <a:r>
              <a:rPr lang="en-US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cytoplasm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200" dirty="0"/>
              <a:t>What is used?</a:t>
            </a:r>
          </a:p>
          <a:p>
            <a:pPr marL="1009650" lvl="1" indent="-609600" eaLnBrk="1" hangingPunct="1"/>
            <a:r>
              <a:rPr lang="en-US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</a:t>
            </a:r>
            <a:endParaRPr lang="en-US" sz="3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3200" dirty="0"/>
              <a:t>What energy molecule is produced? </a:t>
            </a:r>
          </a:p>
          <a:p>
            <a:pPr marL="1009650" lvl="1" indent="-609600" eaLnBrk="1" hangingPunct="1"/>
            <a:r>
              <a:rPr lang="en-US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2 ATP (2 used, 4 produced)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900" dirty="0"/>
              <a:t>What are the chemical by-products of the reaction?</a:t>
            </a:r>
          </a:p>
          <a:p>
            <a:pPr marL="1009650" lvl="1" indent="-609600" eaLnBrk="1" hangingPunct="1"/>
            <a:r>
              <a:rPr lang="en-US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pyruvate (pyruvic acid), 2 NADH</a:t>
            </a:r>
          </a:p>
          <a:p>
            <a:pPr marL="609600" indent="-609600" eaLnBrk="1" hangingPunct="1"/>
            <a:endParaRPr lang="en-US" sz="2800" dirty="0"/>
          </a:p>
          <a:p>
            <a:pPr marL="609600" indent="-609600" eaLnBrk="1" hangingPunct="1">
              <a:buFontTx/>
              <a:buAutoNum type="arabicPeriod"/>
            </a:pPr>
            <a:endParaRPr lang="en-US" sz="2800" dirty="0"/>
          </a:p>
        </p:txBody>
      </p:sp>
      <p:pic>
        <p:nvPicPr>
          <p:cNvPr id="4" name="Picture 3" descr="try_it-01.eps">
            <a:extLst>
              <a:ext uri="{FF2B5EF4-FFF2-40B4-BE49-F238E27FC236}">
                <a16:creationId xmlns:a16="http://schemas.microsoft.com/office/drawing/2014/main" id="{44FF7765-C664-477C-9D47-10124847E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04774"/>
            <a:ext cx="1374458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9_08GlycolysisEnergy-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"/>
          <a:stretch/>
        </p:blipFill>
        <p:spPr bwMode="auto">
          <a:xfrm>
            <a:off x="1346200" y="133350"/>
            <a:ext cx="64516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41463" y="295275"/>
            <a:ext cx="499427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70C0"/>
                </a:solidFill>
                <a:ea typeface="ヒラギノ角ゴ Pro W3" pitchFamily="1" charset="-128"/>
              </a:rPr>
              <a:t>Glycolysis</a:t>
            </a:r>
            <a:r>
              <a:rPr lang="en-US" sz="1600" b="1" dirty="0">
                <a:ea typeface="ヒラギノ角ゴ Pro W3" pitchFamily="1" charset="-128"/>
              </a:rPr>
              <a:t> - Energy investment phase</a:t>
            </a:r>
            <a:endParaRPr lang="en-US" sz="1600" b="1" dirty="0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67051" y="855663"/>
            <a:ext cx="1181099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rgbClr val="00B050"/>
                </a:solidFill>
                <a:ea typeface="ヒラギノ角ゴ Pro W3" pitchFamily="1" charset="-128"/>
              </a:rPr>
              <a:t>GLUCOSE</a:t>
            </a:r>
            <a:endParaRPr lang="en-US" sz="1600" b="1" dirty="0">
              <a:solidFill>
                <a:srgbClr val="00B050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778125" y="1690688"/>
            <a:ext cx="96837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dirty="0">
                <a:ea typeface="ヒラギノ角ゴ Pro W3" pitchFamily="1" charset="-128"/>
              </a:rPr>
              <a:t>2 ADP + 2</a:t>
            </a:r>
            <a:endParaRPr lang="en-US" sz="1600" b="1" dirty="0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846513" y="1711325"/>
            <a:ext cx="13811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dirty="0">
                <a:ea typeface="ヒラギノ角ゴ Pro W3" pitchFamily="1" charset="-128"/>
              </a:rPr>
              <a:t>P</a:t>
            </a:r>
            <a:endParaRPr lang="en-US" sz="1600" b="1" dirty="0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949950" y="1700213"/>
            <a:ext cx="5857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dirty="0">
                <a:ea typeface="ヒラギノ角ゴ Pro W3" pitchFamily="1" charset="-128"/>
              </a:rPr>
              <a:t>2 ATP</a:t>
            </a:r>
            <a:endParaRPr lang="en-US" sz="1600" b="1" dirty="0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762750" y="1700213"/>
            <a:ext cx="4968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dirty="0">
                <a:ea typeface="ヒラギノ角ゴ Pro W3" pitchFamily="1" charset="-128"/>
              </a:rPr>
              <a:t>used</a:t>
            </a:r>
            <a:endParaRPr lang="en-US" sz="1600" b="1" dirty="0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756400" y="3059113"/>
            <a:ext cx="7762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ea typeface="ヒラギノ角ゴ Pro W3" pitchFamily="1" charset="-128"/>
              </a:rPr>
              <a:t>formed</a:t>
            </a:r>
            <a:endParaRPr lang="en-US" sz="1600" b="1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949950" y="3090863"/>
            <a:ext cx="5857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ea typeface="ヒラギノ角ゴ Pro W3" pitchFamily="1" charset="-128"/>
              </a:rPr>
              <a:t>4 ATP</a:t>
            </a:r>
            <a:endParaRPr lang="en-US" sz="1600" b="1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854200" y="2633663"/>
            <a:ext cx="21161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ea typeface="ヒラギノ角ゴ Pro W3" pitchFamily="1" charset="-128"/>
              </a:rPr>
              <a:t>Energy payoff phase</a:t>
            </a:r>
            <a:endParaRPr lang="en-US" sz="1600" b="1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790825" y="3068638"/>
            <a:ext cx="96837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ea typeface="ヒラギノ角ゴ Pro W3" pitchFamily="1" charset="-128"/>
              </a:rPr>
              <a:t>4 ADP + 4</a:t>
            </a:r>
            <a:endParaRPr lang="en-US" sz="1600" b="1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852863" y="3089275"/>
            <a:ext cx="13811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ea typeface="ヒラギノ角ゴ Pro W3" pitchFamily="1" charset="-128"/>
              </a:rPr>
              <a:t>P</a:t>
            </a:r>
            <a:endParaRPr lang="en-US" sz="1600" b="1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971675" y="3925888"/>
            <a:ext cx="20288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ea typeface="ヒラギノ角ゴ Pro W3" pitchFamily="1" charset="-128"/>
              </a:rPr>
              <a:t>2 NAD</a:t>
            </a:r>
            <a:r>
              <a:rPr lang="en-US" sz="1600" b="1" baseline="30000">
                <a:ea typeface="ヒラギノ角ゴ Pro W3" pitchFamily="1" charset="-128"/>
              </a:rPr>
              <a:t>+</a:t>
            </a:r>
            <a:r>
              <a:rPr lang="en-US" sz="1600" b="1">
                <a:ea typeface="ヒラギノ角ゴ Pro W3" pitchFamily="1" charset="-128"/>
              </a:rPr>
              <a:t> +  4 </a:t>
            </a:r>
            <a:r>
              <a:rPr lang="en-US" sz="1600" b="1" i="1">
                <a:ea typeface="ヒラギノ角ゴ Pro W3" pitchFamily="1" charset="-128"/>
              </a:rPr>
              <a:t>e</a:t>
            </a:r>
            <a:r>
              <a:rPr lang="en-US" sz="1600" b="1" baseline="30000">
                <a:ea typeface="ヒラギノ角ゴ Pro W3" pitchFamily="1" charset="-128"/>
              </a:rPr>
              <a:t>–</a:t>
            </a:r>
            <a:r>
              <a:rPr lang="en-US" sz="1600" b="1">
                <a:ea typeface="ヒラギノ角ゴ Pro W3" pitchFamily="1" charset="-128"/>
              </a:rPr>
              <a:t> + 4 H</a:t>
            </a:r>
            <a:r>
              <a:rPr lang="en-US" sz="1600" b="1" baseline="30000">
                <a:ea typeface="ヒラギノ角ゴ Pro W3" pitchFamily="1" charset="-128"/>
              </a:rPr>
              <a:t>+</a:t>
            </a:r>
            <a:endParaRPr lang="en-US" sz="1600" b="1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851525" y="3951288"/>
            <a:ext cx="7842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ea typeface="ヒラギノ角ゴ Pro W3" pitchFamily="1" charset="-128"/>
              </a:rPr>
              <a:t>2 NADH</a:t>
            </a:r>
            <a:endParaRPr lang="en-US" sz="1600" b="1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734175" y="3970338"/>
            <a:ext cx="6953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ea typeface="ヒラギノ角ゴ Pro W3" pitchFamily="1" charset="-128"/>
              </a:rPr>
              <a:t>+ 2 H</a:t>
            </a:r>
            <a:r>
              <a:rPr lang="en-US" sz="1600" b="1" baseline="30000">
                <a:ea typeface="ヒラギノ角ゴ Pro W3" pitchFamily="1" charset="-128"/>
              </a:rPr>
              <a:t>+</a:t>
            </a:r>
            <a:endParaRPr lang="en-US" sz="1600" b="1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5784850" y="4608513"/>
            <a:ext cx="18938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dirty="0">
                <a:ea typeface="ヒラギノ角ゴ Pro W3" pitchFamily="1" charset="-128"/>
              </a:rPr>
              <a:t>2 </a:t>
            </a:r>
            <a:r>
              <a:rPr lang="en-US" sz="1600" b="1" dirty="0">
                <a:solidFill>
                  <a:srgbClr val="FF0000"/>
                </a:solidFill>
                <a:ea typeface="ヒラギノ角ゴ Pro W3" pitchFamily="1" charset="-128"/>
              </a:rPr>
              <a:t>Pyruvate</a:t>
            </a:r>
            <a:r>
              <a:rPr lang="en-US" sz="1600" b="1" dirty="0">
                <a:ea typeface="ヒラギノ角ゴ Pro W3" pitchFamily="1" charset="-128"/>
              </a:rPr>
              <a:t> + 2 H</a:t>
            </a:r>
            <a:r>
              <a:rPr lang="en-US" sz="1600" b="1" baseline="-25000" dirty="0">
                <a:ea typeface="ヒラギノ角ゴ Pro W3" pitchFamily="1" charset="-128"/>
              </a:rPr>
              <a:t>2</a:t>
            </a:r>
            <a:r>
              <a:rPr lang="en-US" sz="1600" b="1" dirty="0">
                <a:ea typeface="ヒラギノ角ゴ Pro W3" pitchFamily="1" charset="-128"/>
              </a:rPr>
              <a:t>O</a:t>
            </a:r>
            <a:endParaRPr lang="en-US" sz="1600" b="1" dirty="0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435600" y="5334000"/>
            <a:ext cx="22431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70C0"/>
                </a:solidFill>
                <a:ea typeface="ヒラギノ角ゴ Pro W3" pitchFamily="1" charset="-128"/>
              </a:rPr>
              <a:t>2 Pyruvate </a:t>
            </a:r>
            <a:r>
              <a:rPr lang="en-US" sz="1600" b="1" dirty="0">
                <a:ea typeface="ヒラギノ角ゴ Pro W3" pitchFamily="1" charset="-128"/>
              </a:rPr>
              <a:t>+ 2 H</a:t>
            </a:r>
            <a:r>
              <a:rPr lang="en-US" sz="1600" b="1" baseline="-25000" dirty="0">
                <a:ea typeface="ヒラギノ角ゴ Pro W3" pitchFamily="1" charset="-128"/>
              </a:rPr>
              <a:t>2</a:t>
            </a:r>
            <a:r>
              <a:rPr lang="en-US" sz="1600" b="1" dirty="0">
                <a:ea typeface="ヒラギノ角ゴ Pro W3" pitchFamily="1" charset="-128"/>
              </a:rPr>
              <a:t>O</a:t>
            </a:r>
            <a:endParaRPr lang="en-US" sz="1600" b="1" dirty="0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276600" y="5334000"/>
            <a:ext cx="11811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70C0"/>
                </a:solidFill>
                <a:ea typeface="ヒラギノ角ゴ Pro W3" pitchFamily="1" charset="-128"/>
              </a:rPr>
              <a:t>Glucose</a:t>
            </a:r>
            <a:endParaRPr lang="en-US" sz="1600" b="1" dirty="0">
              <a:solidFill>
                <a:srgbClr val="0070C0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1839913" y="5192713"/>
            <a:ext cx="3762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dirty="0">
                <a:ea typeface="ヒラギノ角ゴ Pro W3" pitchFamily="1" charset="-128"/>
              </a:rPr>
              <a:t>Net</a:t>
            </a:r>
            <a:endParaRPr lang="en-US" sz="1600" b="1" dirty="0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1541463" y="5802313"/>
            <a:ext cx="27066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ea typeface="ヒラギノ角ゴ Pro W3" pitchFamily="1" charset="-128"/>
              </a:rPr>
              <a:t>4 ATP formed – 2 ATP used</a:t>
            </a:r>
            <a:endParaRPr lang="en-US" sz="1600" b="1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427663" y="5802313"/>
            <a:ext cx="5921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ea typeface="ヒラギノ角ゴ Pro W3" pitchFamily="1" charset="-128"/>
              </a:rPr>
              <a:t>2 ATP</a:t>
            </a:r>
            <a:endParaRPr lang="en-US" sz="1600" b="1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2206625" y="6186488"/>
            <a:ext cx="20288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ea typeface="ヒラギノ角ゴ Pro W3" pitchFamily="1" charset="-128"/>
              </a:rPr>
              <a:t>2 NAD</a:t>
            </a:r>
            <a:r>
              <a:rPr lang="en-US" sz="1600" b="1" baseline="30000">
                <a:ea typeface="ヒラギノ角ゴ Pro W3" pitchFamily="1" charset="-128"/>
              </a:rPr>
              <a:t>+</a:t>
            </a:r>
            <a:r>
              <a:rPr lang="en-US" sz="1600" b="1">
                <a:ea typeface="ヒラギノ角ゴ Pro W3" pitchFamily="1" charset="-128"/>
              </a:rPr>
              <a:t> +  4 </a:t>
            </a:r>
            <a:r>
              <a:rPr lang="en-US" sz="1600" b="1" i="1">
                <a:ea typeface="ヒラギノ角ゴ Pro W3" pitchFamily="1" charset="-128"/>
              </a:rPr>
              <a:t>e</a:t>
            </a:r>
            <a:r>
              <a:rPr lang="en-US" sz="1600" b="1" baseline="30000">
                <a:ea typeface="ヒラギノ角ゴ Pro W3" pitchFamily="1" charset="-128"/>
              </a:rPr>
              <a:t>–</a:t>
            </a:r>
            <a:r>
              <a:rPr lang="en-US" sz="1600" b="1">
                <a:ea typeface="ヒラギノ角ゴ Pro W3" pitchFamily="1" charset="-128"/>
              </a:rPr>
              <a:t> + 4 H</a:t>
            </a:r>
            <a:r>
              <a:rPr lang="en-US" sz="1600" b="1" baseline="30000">
                <a:ea typeface="ヒラギノ角ゴ Pro W3" pitchFamily="1" charset="-128"/>
              </a:rPr>
              <a:t>+</a:t>
            </a:r>
            <a:endParaRPr lang="en-US" sz="1600" b="1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5432425" y="6186488"/>
            <a:ext cx="15081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ea typeface="ヒラギノ角ゴ Pro W3" pitchFamily="1" charset="-128"/>
              </a:rPr>
              <a:t>2 NADH + 2 H</a:t>
            </a:r>
            <a:r>
              <a:rPr lang="en-US" sz="1600" b="1" baseline="30000">
                <a:ea typeface="ヒラギノ角ゴ Pro W3" pitchFamily="1" charset="-128"/>
              </a:rPr>
              <a:t>+</a:t>
            </a:r>
            <a:endParaRPr lang="en-US" sz="1600" b="1">
              <a:solidFill>
                <a:schemeClr val="bg1"/>
              </a:solidFill>
              <a:latin typeface="Times" pitchFamily="1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819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2" grpId="0"/>
      <p:bldP spid="11273" grpId="0"/>
      <p:bldP spid="11274" grpId="0"/>
      <p:bldP spid="11275" grpId="0"/>
      <p:bldP spid="11276" grpId="0"/>
      <p:bldP spid="11277" grpId="0"/>
      <p:bldP spid="11278" grpId="0"/>
      <p:bldP spid="11279" grpId="0"/>
      <p:bldP spid="11280" grpId="0"/>
      <p:bldP spid="11281" grpId="0"/>
      <p:bldP spid="11282" grpId="0"/>
      <p:bldP spid="11283" grpId="0"/>
      <p:bldP spid="11284" grpId="0"/>
      <p:bldP spid="11285" grpId="0"/>
      <p:bldP spid="11286" grpId="0"/>
      <p:bldP spid="11287" grpId="0"/>
      <p:bldP spid="11288" grpId="0"/>
      <p:bldP spid="1128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045" y="1371600"/>
            <a:ext cx="4861955" cy="5349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Glycolysis Summary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1951196"/>
            <a:ext cx="4229099" cy="4678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/>
              <a:t>Takes place in the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</a:p>
          <a:p>
            <a:pPr marL="285750" indent="-285750">
              <a:buFont typeface="Wingdings" charset="2"/>
              <a:buChar char="ü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no oxygen)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/>
              <a:t>Glucose “splits” into two 3-carbon molecules of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/>
              <a:t>NAD+ is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</a:t>
            </a:r>
            <a:r>
              <a:rPr lang="en-US" dirty="0"/>
              <a:t> by gaining electrons &amp; produces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_______________</a:t>
            </a:r>
            <a:r>
              <a:rPr lang="en-US" dirty="0"/>
              <a:t> of 4 ATP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/>
              <a:t>Requires an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</a:t>
            </a:r>
            <a:r>
              <a:rPr lang="en-US" dirty="0"/>
              <a:t> of 2 ATP</a:t>
            </a:r>
          </a:p>
          <a:p>
            <a:pPr marL="285750" indent="-285750">
              <a:buFont typeface="Wingdings" charset="2"/>
              <a:buChar char="ü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ATP production =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try_it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04774"/>
            <a:ext cx="1374458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4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045" y="1371600"/>
            <a:ext cx="4861955" cy="5349875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2027396"/>
            <a:ext cx="4229099" cy="4678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/>
              <a:t>Takes place in the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Cytoplasm</a:t>
            </a:r>
          </a:p>
          <a:p>
            <a:pPr marL="285750" indent="-285750">
              <a:buFont typeface="Wingdings" charset="2"/>
              <a:buChar char="ü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Anaerobic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no oxygen)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/>
              <a:t>Glucose “splits” into two 3-carbon molecules of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Pyruvate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/>
              <a:t>NAD+ is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r>
              <a:rPr lang="en-US" dirty="0"/>
              <a:t> by gaining electrons &amp; produces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NADH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2000" b="1" dirty="0">
                <a:solidFill>
                  <a:srgbClr val="FF0000"/>
                </a:solidFill>
              </a:rPr>
              <a:t>Phosphorylation</a:t>
            </a:r>
            <a:r>
              <a:rPr lang="en-US" sz="2000" dirty="0"/>
              <a:t> to make 4 ATP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/>
              <a:t>Requires an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r>
              <a:rPr lang="en-US" dirty="0"/>
              <a:t> of 2 ATP</a:t>
            </a:r>
          </a:p>
          <a:p>
            <a:pPr marL="285750" indent="-285750">
              <a:buFont typeface="Wingdings" charset="2"/>
              <a:buChar char="ü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ATP production =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ATP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try_it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04774"/>
            <a:ext cx="1374458" cy="111442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Glycolysis Summary</a:t>
            </a:r>
          </a:p>
        </p:txBody>
      </p:sp>
    </p:spTree>
    <p:extLst>
      <p:ext uri="{BB962C8B-B14F-4D97-AF65-F5344CB8AC3E}">
        <p14:creationId xmlns:p14="http://schemas.microsoft.com/office/powerpoint/2010/main" val="29915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</a:rPr>
              <a:t>All Steps </a:t>
            </a:r>
            <a:r>
              <a:rPr lang="en-US" sz="4000" b="1" dirty="0">
                <a:solidFill>
                  <a:srgbClr val="663300"/>
                </a:solidFill>
              </a:rPr>
              <a:t>of </a:t>
            </a:r>
            <a:r>
              <a:rPr lang="en-US" sz="4000" b="1" dirty="0">
                <a:solidFill>
                  <a:srgbClr val="FF0000"/>
                </a:solidFill>
              </a:rPr>
              <a:t>Cell Respiration </a:t>
            </a:r>
            <a:r>
              <a:rPr lang="en-US" sz="4000" b="1" dirty="0">
                <a:solidFill>
                  <a:srgbClr val="663300"/>
                </a:solidFill>
              </a:rPr>
              <a:t>occur in mitochondria except </a:t>
            </a:r>
            <a:r>
              <a:rPr lang="en-US" sz="4000" b="1" dirty="0">
                <a:solidFill>
                  <a:schemeClr val="accent3"/>
                </a:solidFill>
              </a:rPr>
              <a:t>Glycolysis</a:t>
            </a:r>
            <a:endParaRPr lang="en-US" sz="4000" b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86000"/>
            <a:ext cx="51816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Mitochondria Function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663300"/>
                </a:solidFill>
                <a:latin typeface="+mj-lt"/>
              </a:rPr>
              <a:t>“</a:t>
            </a:r>
            <a:r>
              <a:rPr lang="en-US" sz="28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__________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” of the cell: They produce almost all of the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_____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 the cell uses.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663300"/>
                </a:solidFill>
                <a:latin typeface="+mj-lt"/>
              </a:rPr>
              <a:t>Possess their 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own ______.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663300"/>
                </a:solidFill>
                <a:latin typeface="+mj-lt"/>
              </a:rPr>
              <a:t>Can </a:t>
            </a:r>
            <a:r>
              <a:rPr lang="en-US" sz="2800" b="1" dirty="0">
                <a:solidFill>
                  <a:srgbClr val="8000FF"/>
                </a:solidFill>
                <a:latin typeface="+mj-lt"/>
              </a:rPr>
              <a:t>_________ independent 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of the cell.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663300"/>
                </a:solidFill>
                <a:latin typeface="+mj-lt"/>
              </a:rPr>
              <a:t>All cells have mitochondria (__________ &amp; ___________).</a:t>
            </a:r>
          </a:p>
        </p:txBody>
      </p:sp>
      <p:pic>
        <p:nvPicPr>
          <p:cNvPr id="68613" name="Picture 5" descr="mitochondria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0" y="2362200"/>
            <a:ext cx="3810000" cy="41148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38800" y="6492875"/>
            <a:ext cx="2895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Cell Respiration</a:t>
            </a: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>
          <a:xfrm>
            <a:off x="8686800" y="6581775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8FD43-0DE0-4223-9668-E262B358A54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 descr="quick_check-01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987" y="1385887"/>
            <a:ext cx="1092518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</a:rPr>
              <a:t>All Steps </a:t>
            </a:r>
            <a:r>
              <a:rPr lang="en-US" sz="4000" b="1" dirty="0">
                <a:solidFill>
                  <a:srgbClr val="663300"/>
                </a:solidFill>
              </a:rPr>
              <a:t>of </a:t>
            </a:r>
            <a:r>
              <a:rPr lang="en-US" sz="4000" b="1" dirty="0">
                <a:solidFill>
                  <a:srgbClr val="FF0000"/>
                </a:solidFill>
              </a:rPr>
              <a:t>Cell Respiration </a:t>
            </a:r>
            <a:r>
              <a:rPr lang="en-US" sz="4000" b="1" dirty="0">
                <a:solidFill>
                  <a:srgbClr val="663300"/>
                </a:solidFill>
              </a:rPr>
              <a:t>occur in mitochondria except </a:t>
            </a:r>
            <a:r>
              <a:rPr lang="en-US" sz="4000" b="1" dirty="0">
                <a:solidFill>
                  <a:schemeClr val="accent3"/>
                </a:solidFill>
              </a:rPr>
              <a:t>Glycolysis</a:t>
            </a:r>
            <a:endParaRPr lang="en-US" sz="4000" b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86000"/>
            <a:ext cx="50292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Mitochondria Function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663300"/>
                </a:solidFill>
                <a:latin typeface="+mj-lt"/>
              </a:rPr>
              <a:t>“</a:t>
            </a:r>
            <a:r>
              <a:rPr lang="en-US" sz="28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Powerhouse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” of the cell: They produce almost all of the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ATP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 the cell uses.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663300"/>
                </a:solidFill>
                <a:latin typeface="+mj-lt"/>
              </a:rPr>
              <a:t>Possess their 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own DNA.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663300"/>
                </a:solidFill>
                <a:latin typeface="+mj-lt"/>
              </a:rPr>
              <a:t>Can </a:t>
            </a:r>
            <a:r>
              <a:rPr lang="en-US" sz="2800" b="1" dirty="0">
                <a:solidFill>
                  <a:srgbClr val="8000FF"/>
                </a:solidFill>
                <a:latin typeface="+mj-lt"/>
              </a:rPr>
              <a:t>replicate independent 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of the cell.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663300"/>
                </a:solidFill>
                <a:latin typeface="+mj-lt"/>
              </a:rPr>
              <a:t>All cells have mitochondria (prokaryotic &amp; eukaryotic).</a:t>
            </a:r>
          </a:p>
        </p:txBody>
      </p:sp>
      <p:pic>
        <p:nvPicPr>
          <p:cNvPr id="68613" name="Picture 5" descr="mitochondria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0" y="2362200"/>
            <a:ext cx="3810000" cy="41148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38800" y="6492875"/>
            <a:ext cx="2895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Cell Respiration</a:t>
            </a: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>
          <a:xfrm>
            <a:off x="8686800" y="6581775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8FD43-0DE0-4223-9668-E262B358A54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 descr="quick_check-01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987" y="1385887"/>
            <a:ext cx="1092518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3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Mitochondria Structure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09800"/>
            <a:ext cx="4686300" cy="2743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00FF"/>
                </a:solidFill>
                <a:latin typeface="+mj-lt"/>
              </a:rPr>
              <a:t>Double</a:t>
            </a:r>
            <a:r>
              <a:rPr lang="en-US" sz="2400" b="1" dirty="0">
                <a:solidFill>
                  <a:srgbClr val="663300"/>
                </a:solidFill>
                <a:latin typeface="+mj-lt"/>
              </a:rPr>
              <a:t> Membrane System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Smooth Outer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solidFill>
                  <a:srgbClr val="663300"/>
                </a:solidFill>
                <a:latin typeface="+mj-lt"/>
              </a:rPr>
              <a:t>	membrane.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Folded Inner </a:t>
            </a:r>
            <a:r>
              <a:rPr lang="en-US" sz="2400" b="1" dirty="0">
                <a:solidFill>
                  <a:srgbClr val="663300"/>
                </a:solidFill>
                <a:latin typeface="+mj-lt"/>
              </a:rPr>
              <a:t>membrane.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663300"/>
                </a:solidFill>
                <a:latin typeface="+mj-lt"/>
              </a:rPr>
              <a:t>Folds called 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Cristae.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663300"/>
                </a:solidFill>
                <a:latin typeface="+mj-lt"/>
              </a:rPr>
              <a:t>Space </a:t>
            </a:r>
            <a:r>
              <a:rPr lang="en-US" sz="2400" b="1" dirty="0">
                <a:solidFill>
                  <a:srgbClr val="CC66FF"/>
                </a:solidFill>
                <a:latin typeface="+mj-lt"/>
              </a:rPr>
              <a:t>inside Cristae </a:t>
            </a:r>
            <a:r>
              <a:rPr lang="en-US" sz="2400" b="1" dirty="0">
                <a:solidFill>
                  <a:srgbClr val="663300"/>
                </a:solidFill>
                <a:latin typeface="+mj-lt"/>
              </a:rPr>
              <a:t>called the </a:t>
            </a:r>
            <a:r>
              <a:rPr lang="en-US" sz="2400" b="1" dirty="0">
                <a:solidFill>
                  <a:srgbClr val="0000FF"/>
                </a:solidFill>
                <a:latin typeface="+mj-lt"/>
              </a:rPr>
              <a:t>Matrix.</a:t>
            </a:r>
          </a:p>
        </p:txBody>
      </p:sp>
      <p:pic>
        <p:nvPicPr>
          <p:cNvPr id="68613" name="Picture 5" descr="mitochondria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2362200"/>
            <a:ext cx="3810000" cy="41148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Cell Respiration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11D6F-267C-4A49-BEA3-3B4ADAE02B3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>
          <a:xfrm>
            <a:off x="8686800" y="6505575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8FD43-0DE0-4223-9668-E262B358A54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876800"/>
            <a:ext cx="4572000" cy="1865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663300"/>
                </a:solidFill>
              </a:rPr>
              <a:t>The </a:t>
            </a:r>
            <a:r>
              <a:rPr lang="en-US" sz="3200" b="1" dirty="0">
                <a:solidFill>
                  <a:srgbClr val="8000FF"/>
                </a:solidFill>
              </a:rPr>
              <a:t>molecules</a:t>
            </a:r>
            <a:r>
              <a:rPr lang="en-US" sz="3200" b="1" dirty="0">
                <a:solidFill>
                  <a:srgbClr val="663300"/>
                </a:solidFill>
              </a:rPr>
              <a:t> that produce most of the </a:t>
            </a:r>
            <a:r>
              <a:rPr lang="en-US" sz="3200" b="1" dirty="0">
                <a:solidFill>
                  <a:srgbClr val="0000FF"/>
                </a:solidFill>
              </a:rPr>
              <a:t>ATP </a:t>
            </a:r>
            <a:r>
              <a:rPr lang="en-US" sz="3200" b="1" dirty="0">
                <a:solidFill>
                  <a:srgbClr val="663300"/>
                </a:solidFill>
              </a:rPr>
              <a:t>are </a:t>
            </a:r>
            <a:r>
              <a:rPr lang="en-US" sz="3200" b="1" dirty="0">
                <a:solidFill>
                  <a:srgbClr val="0000FF"/>
                </a:solidFill>
              </a:rPr>
              <a:t>embedded</a:t>
            </a:r>
            <a:r>
              <a:rPr lang="en-US" sz="3200" b="1" dirty="0">
                <a:solidFill>
                  <a:srgbClr val="663300"/>
                </a:solidFill>
              </a:rPr>
              <a:t> in the </a:t>
            </a:r>
            <a:r>
              <a:rPr lang="en-US" sz="3200" b="1" dirty="0">
                <a:solidFill>
                  <a:srgbClr val="8000FF"/>
                </a:solidFill>
              </a:rPr>
              <a:t>Inner Membrane.</a:t>
            </a:r>
          </a:p>
        </p:txBody>
      </p:sp>
    </p:spTree>
    <p:extLst>
      <p:ext uri="{BB962C8B-B14F-4D97-AF65-F5344CB8AC3E}">
        <p14:creationId xmlns:p14="http://schemas.microsoft.com/office/powerpoint/2010/main" val="63616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 autoUpdateAnimBg="0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Mitochondria Structure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09800"/>
            <a:ext cx="4495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b="1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Outer Compartment</a:t>
            </a:r>
            <a:r>
              <a:rPr lang="en-US" sz="3200" b="1" dirty="0">
                <a:solidFill>
                  <a:srgbClr val="663300"/>
                </a:solidFill>
                <a:latin typeface="+mj-lt"/>
              </a:rPr>
              <a:t>: Space between inner and outer membrane.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Hydrogen ions 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accumulate here.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>
              <a:solidFill>
                <a:srgbClr val="663300"/>
              </a:solidFill>
            </a:endParaRPr>
          </a:p>
        </p:txBody>
      </p:sp>
      <p:pic>
        <p:nvPicPr>
          <p:cNvPr id="68613" name="Picture 5" descr="mitochondria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2362200"/>
            <a:ext cx="3810000" cy="41148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Cell Respiration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11D6F-267C-4A49-BEA3-3B4ADAE02B3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>
          <a:xfrm>
            <a:off x="8686800" y="6557712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8FD43-0DE0-4223-9668-E262B358A54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05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0"/>
            <a:ext cx="9143995" cy="1371600"/>
          </a:xfrm>
        </p:spPr>
        <p:txBody>
          <a:bodyPr/>
          <a:lstStyle/>
          <a:p>
            <a:pPr marL="1020763" indent="-558800"/>
            <a:r>
              <a:rPr lang="en-US" dirty="0"/>
              <a:t>Process of Cellular Respiration</a:t>
            </a:r>
          </a:p>
        </p:txBody>
      </p:sp>
      <p:cxnSp>
        <p:nvCxnSpPr>
          <p:cNvPr id="19" name="Straight Connector 18"/>
          <p:cNvCxnSpPr>
            <a:stCxn id="24" idx="3"/>
            <a:endCxn id="29" idx="1"/>
          </p:cNvCxnSpPr>
          <p:nvPr/>
        </p:nvCxnSpPr>
        <p:spPr bwMode="auto">
          <a:xfrm flipV="1">
            <a:off x="3096497" y="4288678"/>
            <a:ext cx="2661722" cy="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397517" y="3691636"/>
            <a:ext cx="811" cy="59317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ounded Rectangle 20"/>
          <p:cNvSpPr/>
          <p:nvPr/>
        </p:nvSpPr>
        <p:spPr>
          <a:xfrm>
            <a:off x="3539709" y="3148551"/>
            <a:ext cx="1715617" cy="543111"/>
          </a:xfrm>
          <a:prstGeom prst="roundRect">
            <a:avLst/>
          </a:prstGeom>
          <a:solidFill>
            <a:srgbClr val="BEE593"/>
          </a:solidFill>
          <a:ln w="28575" cmpd="sng">
            <a:solidFill>
              <a:schemeClr val="accent3"/>
            </a:solidFill>
          </a:ln>
        </p:spPr>
        <p:txBody>
          <a:bodyPr wrap="square" lIns="171562" tIns="85781" rIns="171562" bIns="85781" anchor="ctr" anchorCtr="0">
            <a:spAutoFit/>
          </a:bodyPr>
          <a:lstStyle/>
          <a:p>
            <a:pPr algn="ctr" defTabSz="1715597" fontAlgn="base">
              <a:spcAft>
                <a:spcPct val="0"/>
              </a:spcAft>
              <a:buClr>
                <a:srgbClr val="2877C4"/>
              </a:buClr>
              <a:defRPr/>
            </a:pPr>
            <a:r>
              <a:rPr lang="en-US" sz="2064" b="1" dirty="0">
                <a:solidFill>
                  <a:srgbClr val="000000"/>
                </a:solidFill>
                <a:latin typeface="Arial" charset="0"/>
              </a:rPr>
              <a:t>Glucose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2008" y="4843207"/>
            <a:ext cx="3386108" cy="2026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450" indent="-214450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FE89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"/>
                <a:cs typeface="Book Antiqua"/>
              </a:rPr>
              <a:t>A cellular respiration reaction that requires the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Book Antiqua"/>
              </a:rPr>
              <a:t>presence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Book Antiqua"/>
              </a:rPr>
              <a:t> of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oxygen.</a:t>
            </a:r>
            <a:endParaRPr lang="en-US" sz="2400" dirty="0">
              <a:solidFill>
                <a:srgbClr val="000000"/>
              </a:solidFill>
              <a:latin typeface="Arial"/>
              <a:cs typeface="Book Antiqu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5884" y="4781641"/>
            <a:ext cx="3386108" cy="2026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450" indent="-214450" defTabSz="1715597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FE89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"/>
                <a:cs typeface="Book Antiqua"/>
              </a:rPr>
              <a:t>A cellular respiration reaction that requires the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Book Antiqua"/>
              </a:rPr>
              <a:t>absence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Book Antiqua"/>
              </a:rPr>
              <a:t> of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oxygen.</a:t>
            </a:r>
            <a:endParaRPr lang="en-US" sz="2400" dirty="0">
              <a:solidFill>
                <a:srgbClr val="000000"/>
              </a:solidFill>
              <a:latin typeface="Arial"/>
              <a:cs typeface="Book Antiqua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9475" y="3795715"/>
            <a:ext cx="2487022" cy="9859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accent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71562" tIns="85781" rIns="171562" bIns="85781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13000"/>
              </a:lnSpc>
              <a:spcBef>
                <a:spcPts val="450"/>
              </a:spcBef>
              <a:spcAft>
                <a:spcPts val="0"/>
              </a:spcAft>
              <a:buClr>
                <a:srgbClr val="2877C4"/>
              </a:buClr>
              <a:buFont typeface="Arial Unicode MS" pitchFamily="34" charset="-128"/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eaLnBrk="1" fontAlgn="base" hangingPunct="1">
              <a:lnSpc>
                <a:spcPct val="113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950" indent="-107950" algn="l" rtl="0" eaLnBrk="1" fontAlgn="base" hangingPunct="1">
              <a:lnSpc>
                <a:spcPct val="113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10592" indent="-111761" algn="l" rtl="0" eaLnBrk="1" fontAlgn="base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77913" indent="-107985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95395" indent="-107985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12876" indent="-107985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30358" indent="-107985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47839" indent="-107985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15597">
              <a:spcBef>
                <a:spcPts val="844"/>
              </a:spcBef>
            </a:pPr>
            <a:r>
              <a:rPr lang="en-US" sz="2064" b="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Anaerobic respiration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5758219" y="3795714"/>
            <a:ext cx="2487022" cy="9859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accent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71562" tIns="85781" rIns="171562" bIns="85781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13000"/>
              </a:lnSpc>
              <a:spcBef>
                <a:spcPts val="450"/>
              </a:spcBef>
              <a:spcAft>
                <a:spcPts val="0"/>
              </a:spcAft>
              <a:buClr>
                <a:srgbClr val="2877C4"/>
              </a:buClr>
              <a:buFont typeface="Arial Unicode MS" pitchFamily="34" charset="-128"/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eaLnBrk="1" fontAlgn="base" hangingPunct="1">
              <a:lnSpc>
                <a:spcPct val="113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950" indent="-107950" algn="l" rtl="0" eaLnBrk="1" fontAlgn="base" hangingPunct="1">
              <a:lnSpc>
                <a:spcPct val="113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10592" indent="-111761" algn="l" rtl="0" eaLnBrk="1" fontAlgn="base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77913" indent="-107985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95395" indent="-107985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12876" indent="-107985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30358" indent="-107985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47839" indent="-107985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15597">
              <a:spcBef>
                <a:spcPts val="844"/>
              </a:spcBef>
            </a:pPr>
            <a:r>
              <a:rPr lang="en-US" sz="2064" b="1" dirty="0">
                <a:solidFill>
                  <a:srgbClr val="FF0000"/>
                </a:solidFill>
                <a:latin typeface="Arial"/>
              </a:rPr>
              <a:t>Aerobic respiration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2" y="1747985"/>
            <a:ext cx="8839198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>
              <a:spcBef>
                <a:spcPts val="2000"/>
              </a:spcBef>
              <a:buClr>
                <a:srgbClr val="80B606"/>
              </a:buClr>
              <a:buSzPct val="90000"/>
              <a:defRPr/>
            </a:pPr>
            <a:r>
              <a:rPr lang="en-US" sz="28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Respiration </a:t>
            </a:r>
            <a:r>
              <a:rPr lang="en-US" sz="2800" dirty="0">
                <a:solidFill>
                  <a:srgbClr val="FFFF00"/>
                </a:solidFill>
              </a:rPr>
              <a:t>can take one of two pathways, depending upon whether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</a:t>
            </a:r>
            <a:r>
              <a:rPr lang="en-US" sz="2800" dirty="0">
                <a:solidFill>
                  <a:srgbClr val="CC66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present or not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11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23" grpId="0"/>
      <p:bldP spid="24" grpId="0" animBg="1"/>
      <p:bldP spid="2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2" descr="09_19PyruvateCatabolism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"/>
          <a:stretch/>
        </p:blipFill>
        <p:spPr bwMode="auto">
          <a:xfrm>
            <a:off x="1044575" y="136525"/>
            <a:ext cx="705485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3705225" y="192088"/>
            <a:ext cx="914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Glucose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1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4406900" y="838200"/>
            <a:ext cx="1155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Glycolysis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1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3675063" y="1585913"/>
            <a:ext cx="9826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Pyruvate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1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1914525" y="1036638"/>
            <a:ext cx="1139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CYTOSOL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1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1357614" y="2255856"/>
            <a:ext cx="21351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ヒラギノ角ゴ Pro W3" pitchFamily="1" charset="-128"/>
                <a:cs typeface="+mn-cs"/>
              </a:rPr>
              <a:t>No O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ヒラギノ角ゴ Pro W3" pitchFamily="1" charset="-128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ヒラギノ角ゴ Pro W3" pitchFamily="1" charset="-128"/>
                <a:cs typeface="+mn-cs"/>
              </a:rPr>
              <a:t> present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fermentation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4619625" y="2261222"/>
            <a:ext cx="1643956" cy="37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O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 present</a:t>
            </a:r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6027738" y="3613150"/>
            <a:ext cx="20399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MITOCHONDRION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1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4760913" y="3954463"/>
            <a:ext cx="12557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Acetyl CoA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1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30733" name="Text Box 12"/>
          <p:cNvSpPr txBox="1">
            <a:spLocks noChangeArrowheads="1"/>
          </p:cNvSpPr>
          <p:nvPr/>
        </p:nvSpPr>
        <p:spPr bwMode="auto">
          <a:xfrm>
            <a:off x="2100263" y="3967163"/>
            <a:ext cx="9001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Ethanol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or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lactate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1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30734" name="Text Box 13"/>
          <p:cNvSpPr txBox="1">
            <a:spLocks noChangeArrowheads="1"/>
          </p:cNvSpPr>
          <p:nvPr/>
        </p:nvSpPr>
        <p:spPr bwMode="auto">
          <a:xfrm>
            <a:off x="6110288" y="4733925"/>
            <a:ext cx="6715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Citric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acid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t>cycle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1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B1746B7-3E24-4071-AB0A-C1FC2DC842B2}"/>
              </a:ext>
            </a:extLst>
          </p:cNvPr>
          <p:cNvSpPr txBox="1">
            <a:spLocks/>
          </p:cNvSpPr>
          <p:nvPr/>
        </p:nvSpPr>
        <p:spPr bwMode="auto">
          <a:xfrm>
            <a:off x="5078412" y="1531938"/>
            <a:ext cx="2209801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6350">
              <a:defRPr/>
            </a:pPr>
            <a:r>
              <a:rPr lang="en-US" sz="3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AEROBIC PATHWAY</a:t>
            </a:r>
            <a:endParaRPr lang="en-US" sz="2000" b="1" kern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1FF9E449-392C-47F7-B065-9A702A804D6C}"/>
              </a:ext>
            </a:extLst>
          </p:cNvPr>
          <p:cNvSpPr txBox="1">
            <a:spLocks/>
          </p:cNvSpPr>
          <p:nvPr/>
        </p:nvSpPr>
        <p:spPr>
          <a:xfrm>
            <a:off x="977408" y="4894140"/>
            <a:ext cx="2895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6350" algn="ctr">
              <a:buClr>
                <a:srgbClr val="80B606">
                  <a:lumMod val="60000"/>
                  <a:lumOff val="40000"/>
                </a:srgbClr>
              </a:buClr>
              <a:buFontTx/>
              <a:buNone/>
              <a:defRPr/>
            </a:pPr>
            <a:r>
              <a:rPr lang="en-US" sz="3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ANAEROBIC PATHWAYS</a:t>
            </a:r>
            <a:endParaRPr lang="en-US" sz="2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57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  <p:bldP spid="30727" grpId="0"/>
      <p:bldP spid="30729" grpId="0"/>
      <p:bldP spid="30730" grpId="0"/>
      <p:bldP spid="3073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wrap="square" lIns="164592" tIns="91440" rIns="171562" bIns="91440" numCol="1" anchor="t" anchorCtr="0" compatLnSpc="1">
            <a:prstTxWarp prst="textNoShape">
              <a:avLst/>
            </a:prstTxWarp>
          </a:bodyPr>
          <a:lstStyle/>
          <a:p>
            <a:pPr marL="0" lvl="1" indent="0">
              <a:buNone/>
            </a:pPr>
            <a:r>
              <a:rPr lang="en-US" sz="2800" dirty="0"/>
              <a:t>By the end of this lesson, you should be able to:</a:t>
            </a:r>
          </a:p>
          <a:p>
            <a:pPr marL="342900" lvl="1" indent="-342900"/>
            <a:r>
              <a:rPr lang="en-US" sz="2800" dirty="0">
                <a:solidFill>
                  <a:srgbClr val="0070C0"/>
                </a:solidFill>
                <a:ea typeface="Lucida Grande"/>
                <a:cs typeface="Arial"/>
              </a:rPr>
              <a:t>Understand how energy is acquired by organisms.</a:t>
            </a:r>
          </a:p>
          <a:p>
            <a:pPr marL="342900" lvl="1" indent="-342900"/>
            <a:r>
              <a:rPr lang="en-US" sz="2800" dirty="0">
                <a:ea typeface="Lucida Grande"/>
                <a:cs typeface="Arial"/>
              </a:rPr>
              <a:t>Investigate the biological processes of Cell Respiration.</a:t>
            </a:r>
          </a:p>
          <a:p>
            <a:pPr marL="342900" lvl="1" indent="-342900"/>
            <a:r>
              <a:rPr lang="en-US" sz="2800" dirty="0">
                <a:solidFill>
                  <a:srgbClr val="0070C0"/>
                </a:solidFill>
                <a:ea typeface="Lucida Grande"/>
                <a:cs typeface="Arial"/>
              </a:rPr>
              <a:t>Analyze the steps of Cellular Respiration: Glycolysis, Transition Reaction, the </a:t>
            </a:r>
            <a:r>
              <a:rPr lang="en-US" sz="2800" dirty="0" err="1">
                <a:solidFill>
                  <a:srgbClr val="0070C0"/>
                </a:solidFill>
                <a:ea typeface="Lucida Grande"/>
                <a:cs typeface="Arial"/>
              </a:rPr>
              <a:t>Kreb’s</a:t>
            </a:r>
            <a:r>
              <a:rPr lang="en-US" sz="2800" dirty="0">
                <a:solidFill>
                  <a:srgbClr val="0070C0"/>
                </a:solidFill>
                <a:ea typeface="Lucida Grande"/>
                <a:cs typeface="Arial"/>
              </a:rPr>
              <a:t> Cycle, and the Electron Transport Chain.</a:t>
            </a:r>
          </a:p>
          <a:p>
            <a:pPr marL="342900" lvl="1" indent="-342900"/>
            <a:r>
              <a:rPr lang="en-US" sz="2800" dirty="0">
                <a:ea typeface="Lucida Grande"/>
                <a:cs typeface="Arial"/>
              </a:rPr>
              <a:t>Distinguish aerobic from anaerobic respiration.</a:t>
            </a:r>
          </a:p>
          <a:p>
            <a:pPr marL="347663" lvl="1" indent="-347663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tx2"/>
                </a:solidFill>
              </a:rPr>
              <a:t>Science Practice: 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B050"/>
                </a:solidFill>
              </a:rPr>
              <a:t>Fermentation in Yeast</a:t>
            </a:r>
          </a:p>
          <a:p>
            <a:pPr marL="0" lvl="1" indent="0"/>
            <a:endParaRPr lang="en-US" sz="2800" dirty="0"/>
          </a:p>
          <a:p>
            <a:pPr marL="342900" lvl="1" indent="-342900"/>
            <a:endParaRPr lang="en-US" sz="2800" dirty="0">
              <a:ea typeface="Lucida Grande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0"/>
            <a:ext cx="9220195" cy="1371600"/>
          </a:xfrm>
        </p:spPr>
        <p:txBody>
          <a:bodyPr>
            <a:normAutofit/>
          </a:bodyPr>
          <a:lstStyle/>
          <a:p>
            <a:r>
              <a:rPr lang="en-US" dirty="0"/>
              <a:t>		Lesson Objectives</a:t>
            </a:r>
          </a:p>
        </p:txBody>
      </p:sp>
      <p:pic>
        <p:nvPicPr>
          <p:cNvPr id="6" name="Picture 5" descr="objectives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" y="123360"/>
            <a:ext cx="881636" cy="714840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153400" y="152400"/>
            <a:ext cx="838200" cy="1042368"/>
            <a:chOff x="611981" y="1262063"/>
            <a:chExt cx="902494" cy="959643"/>
          </a:xfrm>
        </p:grpSpPr>
        <p:sp>
          <p:nvSpPr>
            <p:cNvPr id="8" name="Rectangle 7"/>
            <p:cNvSpPr/>
            <p:nvPr/>
          </p:nvSpPr>
          <p:spPr bwMode="auto">
            <a:xfrm>
              <a:off x="611981" y="1262063"/>
              <a:ext cx="902494" cy="9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514685" tIns="85781" rIns="514685" bIns="85781" numCol="1" rtlCol="0" anchor="t" anchorCtr="0" compatLnSpc="1">
              <a:prstTxWarp prst="textNoShape">
                <a:avLst/>
              </a:prstTxWarp>
            </a:bodyPr>
            <a:lstStyle/>
            <a:p>
              <a:pPr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endParaRPr lang="en-US" sz="6004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9" name="Group 6"/>
            <p:cNvGrpSpPr>
              <a:grpSpLocks noChangeAspect="1"/>
            </p:cNvGrpSpPr>
            <p:nvPr/>
          </p:nvGrpSpPr>
          <p:grpSpPr bwMode="auto">
            <a:xfrm>
              <a:off x="633982" y="1282430"/>
              <a:ext cx="858515" cy="918842"/>
              <a:chOff x="1439" y="765"/>
              <a:chExt cx="185" cy="198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439" y="824"/>
                <a:ext cx="185" cy="139"/>
              </a:xfrm>
              <a:custGeom>
                <a:avLst/>
                <a:gdLst>
                  <a:gd name="T0" fmla="*/ 2254 w 3142"/>
                  <a:gd name="T1" fmla="*/ 0 h 2361"/>
                  <a:gd name="T2" fmla="*/ 3100 w 3142"/>
                  <a:gd name="T3" fmla="*/ 1886 h 2361"/>
                  <a:gd name="T4" fmla="*/ 3102 w 3142"/>
                  <a:gd name="T5" fmla="*/ 1892 h 2361"/>
                  <a:gd name="T6" fmla="*/ 3109 w 3142"/>
                  <a:gd name="T7" fmla="*/ 1907 h 2361"/>
                  <a:gd name="T8" fmla="*/ 3118 w 3142"/>
                  <a:gd name="T9" fmla="*/ 1933 h 2361"/>
                  <a:gd name="T10" fmla="*/ 3127 w 3142"/>
                  <a:gd name="T11" fmla="*/ 1964 h 2361"/>
                  <a:gd name="T12" fmla="*/ 3135 w 3142"/>
                  <a:gd name="T13" fmla="*/ 2002 h 2361"/>
                  <a:gd name="T14" fmla="*/ 3141 w 3142"/>
                  <a:gd name="T15" fmla="*/ 2045 h 2361"/>
                  <a:gd name="T16" fmla="*/ 3142 w 3142"/>
                  <a:gd name="T17" fmla="*/ 2089 h 2361"/>
                  <a:gd name="T18" fmla="*/ 3137 w 3142"/>
                  <a:gd name="T19" fmla="*/ 2135 h 2361"/>
                  <a:gd name="T20" fmla="*/ 3125 w 3142"/>
                  <a:gd name="T21" fmla="*/ 2180 h 2361"/>
                  <a:gd name="T22" fmla="*/ 3103 w 3142"/>
                  <a:gd name="T23" fmla="*/ 2224 h 2361"/>
                  <a:gd name="T24" fmla="*/ 3071 w 3142"/>
                  <a:gd name="T25" fmla="*/ 2264 h 2361"/>
                  <a:gd name="T26" fmla="*/ 3026 w 3142"/>
                  <a:gd name="T27" fmla="*/ 2299 h 2361"/>
                  <a:gd name="T28" fmla="*/ 2966 w 3142"/>
                  <a:gd name="T29" fmla="*/ 2328 h 2361"/>
                  <a:gd name="T30" fmla="*/ 2891 w 3142"/>
                  <a:gd name="T31" fmla="*/ 2349 h 2361"/>
                  <a:gd name="T32" fmla="*/ 2798 w 3142"/>
                  <a:gd name="T33" fmla="*/ 2360 h 2361"/>
                  <a:gd name="T34" fmla="*/ 1571 w 3142"/>
                  <a:gd name="T35" fmla="*/ 2361 h 2361"/>
                  <a:gd name="T36" fmla="*/ 1379 w 3142"/>
                  <a:gd name="T37" fmla="*/ 2361 h 2361"/>
                  <a:gd name="T38" fmla="*/ 570 w 3142"/>
                  <a:gd name="T39" fmla="*/ 2361 h 2361"/>
                  <a:gd name="T40" fmla="*/ 398 w 3142"/>
                  <a:gd name="T41" fmla="*/ 2361 h 2361"/>
                  <a:gd name="T42" fmla="*/ 296 w 3142"/>
                  <a:gd name="T43" fmla="*/ 2355 h 2361"/>
                  <a:gd name="T44" fmla="*/ 211 w 3142"/>
                  <a:gd name="T45" fmla="*/ 2340 h 2361"/>
                  <a:gd name="T46" fmla="*/ 144 w 3142"/>
                  <a:gd name="T47" fmla="*/ 2314 h 2361"/>
                  <a:gd name="T48" fmla="*/ 93 w 3142"/>
                  <a:gd name="T49" fmla="*/ 2282 h 2361"/>
                  <a:gd name="T50" fmla="*/ 54 w 3142"/>
                  <a:gd name="T51" fmla="*/ 2245 h 2361"/>
                  <a:gd name="T52" fmla="*/ 27 w 3142"/>
                  <a:gd name="T53" fmla="*/ 2203 h 2361"/>
                  <a:gd name="T54" fmla="*/ 10 w 3142"/>
                  <a:gd name="T55" fmla="*/ 2158 h 2361"/>
                  <a:gd name="T56" fmla="*/ 2 w 3142"/>
                  <a:gd name="T57" fmla="*/ 2112 h 2361"/>
                  <a:gd name="T58" fmla="*/ 0 w 3142"/>
                  <a:gd name="T59" fmla="*/ 2066 h 2361"/>
                  <a:gd name="T60" fmla="*/ 4 w 3142"/>
                  <a:gd name="T61" fmla="*/ 2022 h 2361"/>
                  <a:gd name="T62" fmla="*/ 11 w 3142"/>
                  <a:gd name="T63" fmla="*/ 1983 h 2361"/>
                  <a:gd name="T64" fmla="*/ 20 w 3142"/>
                  <a:gd name="T65" fmla="*/ 1948 h 2361"/>
                  <a:gd name="T66" fmla="*/ 29 w 3142"/>
                  <a:gd name="T67" fmla="*/ 1919 h 2361"/>
                  <a:gd name="T68" fmla="*/ 37 w 3142"/>
                  <a:gd name="T69" fmla="*/ 1898 h 2361"/>
                  <a:gd name="T70" fmla="*/ 41 w 3142"/>
                  <a:gd name="T71" fmla="*/ 1888 h 2361"/>
                  <a:gd name="T72" fmla="*/ 889 w 3142"/>
                  <a:gd name="T73" fmla="*/ 632 h 2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42" h="2361"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632"/>
                    </a:lnTo>
                    <a:lnTo>
                      <a:pt x="3100" y="1886"/>
                    </a:lnTo>
                    <a:lnTo>
                      <a:pt x="3101" y="1888"/>
                    </a:lnTo>
                    <a:lnTo>
                      <a:pt x="3102" y="1892"/>
                    </a:lnTo>
                    <a:lnTo>
                      <a:pt x="3105" y="1898"/>
                    </a:lnTo>
                    <a:lnTo>
                      <a:pt x="3109" y="1907"/>
                    </a:lnTo>
                    <a:lnTo>
                      <a:pt x="3114" y="1919"/>
                    </a:lnTo>
                    <a:lnTo>
                      <a:pt x="3118" y="1933"/>
                    </a:lnTo>
                    <a:lnTo>
                      <a:pt x="3123" y="1948"/>
                    </a:lnTo>
                    <a:lnTo>
                      <a:pt x="3127" y="1964"/>
                    </a:lnTo>
                    <a:lnTo>
                      <a:pt x="3131" y="1983"/>
                    </a:lnTo>
                    <a:lnTo>
                      <a:pt x="3135" y="2002"/>
                    </a:lnTo>
                    <a:lnTo>
                      <a:pt x="3138" y="2022"/>
                    </a:lnTo>
                    <a:lnTo>
                      <a:pt x="3141" y="2045"/>
                    </a:lnTo>
                    <a:lnTo>
                      <a:pt x="3142" y="2066"/>
                    </a:lnTo>
                    <a:lnTo>
                      <a:pt x="3142" y="2089"/>
                    </a:lnTo>
                    <a:lnTo>
                      <a:pt x="3140" y="2112"/>
                    </a:lnTo>
                    <a:lnTo>
                      <a:pt x="3137" y="2135"/>
                    </a:lnTo>
                    <a:lnTo>
                      <a:pt x="3132" y="2158"/>
                    </a:lnTo>
                    <a:lnTo>
                      <a:pt x="3125" y="2180"/>
                    </a:lnTo>
                    <a:lnTo>
                      <a:pt x="3116" y="2203"/>
                    </a:lnTo>
                    <a:lnTo>
                      <a:pt x="3103" y="2224"/>
                    </a:lnTo>
                    <a:lnTo>
                      <a:pt x="3089" y="2245"/>
                    </a:lnTo>
                    <a:lnTo>
                      <a:pt x="3071" y="2264"/>
                    </a:lnTo>
                    <a:lnTo>
                      <a:pt x="3050" y="2282"/>
                    </a:lnTo>
                    <a:lnTo>
                      <a:pt x="3026" y="2299"/>
                    </a:lnTo>
                    <a:lnTo>
                      <a:pt x="2998" y="2314"/>
                    </a:lnTo>
                    <a:lnTo>
                      <a:pt x="2966" y="2328"/>
                    </a:lnTo>
                    <a:lnTo>
                      <a:pt x="2931" y="2340"/>
                    </a:lnTo>
                    <a:lnTo>
                      <a:pt x="2891" y="2349"/>
                    </a:lnTo>
                    <a:lnTo>
                      <a:pt x="2847" y="2355"/>
                    </a:lnTo>
                    <a:lnTo>
                      <a:pt x="2798" y="2360"/>
                    </a:lnTo>
                    <a:lnTo>
                      <a:pt x="2745" y="2361"/>
                    </a:lnTo>
                    <a:lnTo>
                      <a:pt x="1571" y="2361"/>
                    </a:lnTo>
                    <a:lnTo>
                      <a:pt x="1451" y="2361"/>
                    </a:lnTo>
                    <a:lnTo>
                      <a:pt x="1379" y="2361"/>
                    </a:lnTo>
                    <a:lnTo>
                      <a:pt x="666" y="2361"/>
                    </a:lnTo>
                    <a:lnTo>
                      <a:pt x="570" y="2361"/>
                    </a:lnTo>
                    <a:lnTo>
                      <a:pt x="480" y="2361"/>
                    </a:lnTo>
                    <a:lnTo>
                      <a:pt x="398" y="2361"/>
                    </a:lnTo>
                    <a:lnTo>
                      <a:pt x="344" y="2360"/>
                    </a:lnTo>
                    <a:lnTo>
                      <a:pt x="296" y="2355"/>
                    </a:lnTo>
                    <a:lnTo>
                      <a:pt x="251" y="2349"/>
                    </a:lnTo>
                    <a:lnTo>
                      <a:pt x="211" y="2340"/>
                    </a:lnTo>
                    <a:lnTo>
                      <a:pt x="176" y="2328"/>
                    </a:lnTo>
                    <a:lnTo>
                      <a:pt x="144" y="2314"/>
                    </a:lnTo>
                    <a:lnTo>
                      <a:pt x="116" y="2299"/>
                    </a:lnTo>
                    <a:lnTo>
                      <a:pt x="93" y="2282"/>
                    </a:lnTo>
                    <a:lnTo>
                      <a:pt x="71" y="2264"/>
                    </a:lnTo>
                    <a:lnTo>
                      <a:pt x="54" y="2245"/>
                    </a:lnTo>
                    <a:lnTo>
                      <a:pt x="39" y="2224"/>
                    </a:lnTo>
                    <a:lnTo>
                      <a:pt x="27" y="2203"/>
                    </a:lnTo>
                    <a:lnTo>
                      <a:pt x="18" y="2180"/>
                    </a:lnTo>
                    <a:lnTo>
                      <a:pt x="10" y="2158"/>
                    </a:lnTo>
                    <a:lnTo>
                      <a:pt x="5" y="2135"/>
                    </a:lnTo>
                    <a:lnTo>
                      <a:pt x="2" y="2112"/>
                    </a:lnTo>
                    <a:lnTo>
                      <a:pt x="0" y="2089"/>
                    </a:lnTo>
                    <a:lnTo>
                      <a:pt x="0" y="2066"/>
                    </a:lnTo>
                    <a:lnTo>
                      <a:pt x="1" y="2045"/>
                    </a:lnTo>
                    <a:lnTo>
                      <a:pt x="4" y="2022"/>
                    </a:lnTo>
                    <a:lnTo>
                      <a:pt x="7" y="2002"/>
                    </a:lnTo>
                    <a:lnTo>
                      <a:pt x="11" y="1983"/>
                    </a:lnTo>
                    <a:lnTo>
                      <a:pt x="15" y="1964"/>
                    </a:lnTo>
                    <a:lnTo>
                      <a:pt x="20" y="1948"/>
                    </a:lnTo>
                    <a:lnTo>
                      <a:pt x="25" y="1933"/>
                    </a:lnTo>
                    <a:lnTo>
                      <a:pt x="29" y="1919"/>
                    </a:lnTo>
                    <a:lnTo>
                      <a:pt x="33" y="1907"/>
                    </a:lnTo>
                    <a:lnTo>
                      <a:pt x="37" y="1898"/>
                    </a:lnTo>
                    <a:lnTo>
                      <a:pt x="40" y="1892"/>
                    </a:lnTo>
                    <a:lnTo>
                      <a:pt x="41" y="1888"/>
                    </a:lnTo>
                    <a:lnTo>
                      <a:pt x="42" y="1886"/>
                    </a:lnTo>
                    <a:lnTo>
                      <a:pt x="889" y="632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defTabSz="1715597" fontAlgn="base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</a:pPr>
                <a:endParaRPr lang="en-US" sz="2814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Freeform 9"/>
              <p:cNvSpPr>
                <a:spLocks noEditPoints="1"/>
              </p:cNvSpPr>
              <p:nvPr/>
            </p:nvSpPr>
            <p:spPr bwMode="auto">
              <a:xfrm>
                <a:off x="1439" y="777"/>
                <a:ext cx="185" cy="186"/>
              </a:xfrm>
              <a:custGeom>
                <a:avLst/>
                <a:gdLst>
                  <a:gd name="T0" fmla="*/ 1025 w 3142"/>
                  <a:gd name="T1" fmla="*/ 1481 h 3169"/>
                  <a:gd name="T2" fmla="*/ 163 w 3142"/>
                  <a:gd name="T3" fmla="*/ 2758 h 3169"/>
                  <a:gd name="T4" fmla="*/ 151 w 3142"/>
                  <a:gd name="T5" fmla="*/ 2790 h 3169"/>
                  <a:gd name="T6" fmla="*/ 141 w 3142"/>
                  <a:gd name="T7" fmla="*/ 2830 h 3169"/>
                  <a:gd name="T8" fmla="*/ 136 w 3142"/>
                  <a:gd name="T9" fmla="*/ 2876 h 3169"/>
                  <a:gd name="T10" fmla="*/ 139 w 3142"/>
                  <a:gd name="T11" fmla="*/ 2921 h 3169"/>
                  <a:gd name="T12" fmla="*/ 155 w 3142"/>
                  <a:gd name="T13" fmla="*/ 2961 h 3169"/>
                  <a:gd name="T14" fmla="*/ 188 w 3142"/>
                  <a:gd name="T15" fmla="*/ 2993 h 3169"/>
                  <a:gd name="T16" fmla="*/ 240 w 3142"/>
                  <a:gd name="T17" fmla="*/ 3015 h 3169"/>
                  <a:gd name="T18" fmla="*/ 311 w 3142"/>
                  <a:gd name="T19" fmla="*/ 3029 h 3169"/>
                  <a:gd name="T20" fmla="*/ 398 w 3142"/>
                  <a:gd name="T21" fmla="*/ 3034 h 3169"/>
                  <a:gd name="T22" fmla="*/ 2790 w 3142"/>
                  <a:gd name="T23" fmla="*/ 3033 h 3169"/>
                  <a:gd name="T24" fmla="*/ 2869 w 3142"/>
                  <a:gd name="T25" fmla="*/ 3023 h 3169"/>
                  <a:gd name="T26" fmla="*/ 2931 w 3142"/>
                  <a:gd name="T27" fmla="*/ 3005 h 3169"/>
                  <a:gd name="T28" fmla="*/ 2974 w 3142"/>
                  <a:gd name="T29" fmla="*/ 2977 h 3169"/>
                  <a:gd name="T30" fmla="*/ 2998 w 3142"/>
                  <a:gd name="T31" fmla="*/ 2942 h 3169"/>
                  <a:gd name="T32" fmla="*/ 3006 w 3142"/>
                  <a:gd name="T33" fmla="*/ 2898 h 3169"/>
                  <a:gd name="T34" fmla="*/ 3004 w 3142"/>
                  <a:gd name="T35" fmla="*/ 2851 h 3169"/>
                  <a:gd name="T36" fmla="*/ 2996 w 3142"/>
                  <a:gd name="T37" fmla="*/ 2807 h 3169"/>
                  <a:gd name="T38" fmla="*/ 2985 w 3142"/>
                  <a:gd name="T39" fmla="*/ 2771 h 3169"/>
                  <a:gd name="T40" fmla="*/ 2141 w 3142"/>
                  <a:gd name="T41" fmla="*/ 1515 h 3169"/>
                  <a:gd name="T42" fmla="*/ 2118 w 3142"/>
                  <a:gd name="T43" fmla="*/ 135 h 3169"/>
                  <a:gd name="T44" fmla="*/ 889 w 3142"/>
                  <a:gd name="T45" fmla="*/ 0 h 3169"/>
                  <a:gd name="T46" fmla="*/ 2254 w 3142"/>
                  <a:gd name="T47" fmla="*/ 1440 h 3169"/>
                  <a:gd name="T48" fmla="*/ 3101 w 3142"/>
                  <a:gd name="T49" fmla="*/ 2696 h 3169"/>
                  <a:gd name="T50" fmla="*/ 3105 w 3142"/>
                  <a:gd name="T51" fmla="*/ 2706 h 3169"/>
                  <a:gd name="T52" fmla="*/ 3114 w 3142"/>
                  <a:gd name="T53" fmla="*/ 2727 h 3169"/>
                  <a:gd name="T54" fmla="*/ 3123 w 3142"/>
                  <a:gd name="T55" fmla="*/ 2756 h 3169"/>
                  <a:gd name="T56" fmla="*/ 3131 w 3142"/>
                  <a:gd name="T57" fmla="*/ 2791 h 3169"/>
                  <a:gd name="T58" fmla="*/ 3138 w 3142"/>
                  <a:gd name="T59" fmla="*/ 2830 h 3169"/>
                  <a:gd name="T60" fmla="*/ 3142 w 3142"/>
                  <a:gd name="T61" fmla="*/ 2874 h 3169"/>
                  <a:gd name="T62" fmla="*/ 3140 w 3142"/>
                  <a:gd name="T63" fmla="*/ 2920 h 3169"/>
                  <a:gd name="T64" fmla="*/ 3132 w 3142"/>
                  <a:gd name="T65" fmla="*/ 2966 h 3169"/>
                  <a:gd name="T66" fmla="*/ 3116 w 3142"/>
                  <a:gd name="T67" fmla="*/ 3011 h 3169"/>
                  <a:gd name="T68" fmla="*/ 3089 w 3142"/>
                  <a:gd name="T69" fmla="*/ 3053 h 3169"/>
                  <a:gd name="T70" fmla="*/ 3050 w 3142"/>
                  <a:gd name="T71" fmla="*/ 3090 h 3169"/>
                  <a:gd name="T72" fmla="*/ 2998 w 3142"/>
                  <a:gd name="T73" fmla="*/ 3122 h 3169"/>
                  <a:gd name="T74" fmla="*/ 2931 w 3142"/>
                  <a:gd name="T75" fmla="*/ 3148 h 3169"/>
                  <a:gd name="T76" fmla="*/ 2847 w 3142"/>
                  <a:gd name="T77" fmla="*/ 3163 h 3169"/>
                  <a:gd name="T78" fmla="*/ 2745 w 3142"/>
                  <a:gd name="T79" fmla="*/ 3169 h 3169"/>
                  <a:gd name="T80" fmla="*/ 1451 w 3142"/>
                  <a:gd name="T81" fmla="*/ 3169 h 3169"/>
                  <a:gd name="T82" fmla="*/ 666 w 3142"/>
                  <a:gd name="T83" fmla="*/ 3169 h 3169"/>
                  <a:gd name="T84" fmla="*/ 480 w 3142"/>
                  <a:gd name="T85" fmla="*/ 3169 h 3169"/>
                  <a:gd name="T86" fmla="*/ 344 w 3142"/>
                  <a:gd name="T87" fmla="*/ 3168 h 3169"/>
                  <a:gd name="T88" fmla="*/ 251 w 3142"/>
                  <a:gd name="T89" fmla="*/ 3157 h 3169"/>
                  <a:gd name="T90" fmla="*/ 176 w 3142"/>
                  <a:gd name="T91" fmla="*/ 3136 h 3169"/>
                  <a:gd name="T92" fmla="*/ 116 w 3142"/>
                  <a:gd name="T93" fmla="*/ 3107 h 3169"/>
                  <a:gd name="T94" fmla="*/ 71 w 3142"/>
                  <a:gd name="T95" fmla="*/ 3072 h 3169"/>
                  <a:gd name="T96" fmla="*/ 39 w 3142"/>
                  <a:gd name="T97" fmla="*/ 3032 h 3169"/>
                  <a:gd name="T98" fmla="*/ 18 w 3142"/>
                  <a:gd name="T99" fmla="*/ 2988 h 3169"/>
                  <a:gd name="T100" fmla="*/ 5 w 3142"/>
                  <a:gd name="T101" fmla="*/ 2943 h 3169"/>
                  <a:gd name="T102" fmla="*/ 0 w 3142"/>
                  <a:gd name="T103" fmla="*/ 2897 h 3169"/>
                  <a:gd name="T104" fmla="*/ 1 w 3142"/>
                  <a:gd name="T105" fmla="*/ 2853 h 3169"/>
                  <a:gd name="T106" fmla="*/ 7 w 3142"/>
                  <a:gd name="T107" fmla="*/ 2810 h 3169"/>
                  <a:gd name="T108" fmla="*/ 15 w 3142"/>
                  <a:gd name="T109" fmla="*/ 2772 h 3169"/>
                  <a:gd name="T110" fmla="*/ 25 w 3142"/>
                  <a:gd name="T111" fmla="*/ 2741 h 3169"/>
                  <a:gd name="T112" fmla="*/ 33 w 3142"/>
                  <a:gd name="T113" fmla="*/ 2715 h 3169"/>
                  <a:gd name="T114" fmla="*/ 40 w 3142"/>
                  <a:gd name="T115" fmla="*/ 2700 h 3169"/>
                  <a:gd name="T116" fmla="*/ 42 w 3142"/>
                  <a:gd name="T117" fmla="*/ 2694 h 3169"/>
                  <a:gd name="T118" fmla="*/ 889 w 3142"/>
                  <a:gd name="T119" fmla="*/ 0 h 3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42" h="3169">
                    <a:moveTo>
                      <a:pt x="1025" y="135"/>
                    </a:moveTo>
                    <a:lnTo>
                      <a:pt x="1025" y="1481"/>
                    </a:lnTo>
                    <a:lnTo>
                      <a:pt x="1001" y="1515"/>
                    </a:lnTo>
                    <a:lnTo>
                      <a:pt x="163" y="2758"/>
                    </a:lnTo>
                    <a:lnTo>
                      <a:pt x="157" y="2772"/>
                    </a:lnTo>
                    <a:lnTo>
                      <a:pt x="151" y="2790"/>
                    </a:lnTo>
                    <a:lnTo>
                      <a:pt x="146" y="2809"/>
                    </a:lnTo>
                    <a:lnTo>
                      <a:pt x="141" y="2830"/>
                    </a:lnTo>
                    <a:lnTo>
                      <a:pt x="138" y="2854"/>
                    </a:lnTo>
                    <a:lnTo>
                      <a:pt x="136" y="2876"/>
                    </a:lnTo>
                    <a:lnTo>
                      <a:pt x="136" y="2900"/>
                    </a:lnTo>
                    <a:lnTo>
                      <a:pt x="139" y="2921"/>
                    </a:lnTo>
                    <a:lnTo>
                      <a:pt x="145" y="2943"/>
                    </a:lnTo>
                    <a:lnTo>
                      <a:pt x="155" y="2961"/>
                    </a:lnTo>
                    <a:lnTo>
                      <a:pt x="169" y="2977"/>
                    </a:lnTo>
                    <a:lnTo>
                      <a:pt x="188" y="2993"/>
                    </a:lnTo>
                    <a:lnTo>
                      <a:pt x="212" y="3005"/>
                    </a:lnTo>
                    <a:lnTo>
                      <a:pt x="240" y="3015"/>
                    </a:lnTo>
                    <a:lnTo>
                      <a:pt x="273" y="3023"/>
                    </a:lnTo>
                    <a:lnTo>
                      <a:pt x="311" y="3029"/>
                    </a:lnTo>
                    <a:lnTo>
                      <a:pt x="352" y="3033"/>
                    </a:lnTo>
                    <a:lnTo>
                      <a:pt x="398" y="3034"/>
                    </a:lnTo>
                    <a:lnTo>
                      <a:pt x="2745" y="3034"/>
                    </a:lnTo>
                    <a:lnTo>
                      <a:pt x="2790" y="3033"/>
                    </a:lnTo>
                    <a:lnTo>
                      <a:pt x="2832" y="3029"/>
                    </a:lnTo>
                    <a:lnTo>
                      <a:pt x="2869" y="3023"/>
                    </a:lnTo>
                    <a:lnTo>
                      <a:pt x="2902" y="3015"/>
                    </a:lnTo>
                    <a:lnTo>
                      <a:pt x="2931" y="3005"/>
                    </a:lnTo>
                    <a:lnTo>
                      <a:pt x="2955" y="2993"/>
                    </a:lnTo>
                    <a:lnTo>
                      <a:pt x="2974" y="2977"/>
                    </a:lnTo>
                    <a:lnTo>
                      <a:pt x="2988" y="2961"/>
                    </a:lnTo>
                    <a:lnTo>
                      <a:pt x="2998" y="2942"/>
                    </a:lnTo>
                    <a:lnTo>
                      <a:pt x="3003" y="2920"/>
                    </a:lnTo>
                    <a:lnTo>
                      <a:pt x="3006" y="2898"/>
                    </a:lnTo>
                    <a:lnTo>
                      <a:pt x="3006" y="2874"/>
                    </a:lnTo>
                    <a:lnTo>
                      <a:pt x="3004" y="2851"/>
                    </a:lnTo>
                    <a:lnTo>
                      <a:pt x="3000" y="2828"/>
                    </a:lnTo>
                    <a:lnTo>
                      <a:pt x="2996" y="2807"/>
                    </a:lnTo>
                    <a:lnTo>
                      <a:pt x="2990" y="2788"/>
                    </a:lnTo>
                    <a:lnTo>
                      <a:pt x="2985" y="2771"/>
                    </a:lnTo>
                    <a:lnTo>
                      <a:pt x="2981" y="2759"/>
                    </a:lnTo>
                    <a:lnTo>
                      <a:pt x="2141" y="1515"/>
                    </a:lnTo>
                    <a:lnTo>
                      <a:pt x="2118" y="1481"/>
                    </a:lnTo>
                    <a:lnTo>
                      <a:pt x="2118" y="135"/>
                    </a:lnTo>
                    <a:lnTo>
                      <a:pt x="1025" y="135"/>
                    </a:lnTo>
                    <a:close/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1440"/>
                    </a:lnTo>
                    <a:lnTo>
                      <a:pt x="3100" y="2694"/>
                    </a:lnTo>
                    <a:lnTo>
                      <a:pt x="3101" y="2696"/>
                    </a:lnTo>
                    <a:lnTo>
                      <a:pt x="3102" y="2700"/>
                    </a:lnTo>
                    <a:lnTo>
                      <a:pt x="3105" y="2706"/>
                    </a:lnTo>
                    <a:lnTo>
                      <a:pt x="3109" y="2715"/>
                    </a:lnTo>
                    <a:lnTo>
                      <a:pt x="3114" y="2727"/>
                    </a:lnTo>
                    <a:lnTo>
                      <a:pt x="3118" y="2741"/>
                    </a:lnTo>
                    <a:lnTo>
                      <a:pt x="3123" y="2756"/>
                    </a:lnTo>
                    <a:lnTo>
                      <a:pt x="3127" y="2772"/>
                    </a:lnTo>
                    <a:lnTo>
                      <a:pt x="3131" y="2791"/>
                    </a:lnTo>
                    <a:lnTo>
                      <a:pt x="3135" y="2810"/>
                    </a:lnTo>
                    <a:lnTo>
                      <a:pt x="3138" y="2830"/>
                    </a:lnTo>
                    <a:lnTo>
                      <a:pt x="3141" y="2853"/>
                    </a:lnTo>
                    <a:lnTo>
                      <a:pt x="3142" y="2874"/>
                    </a:lnTo>
                    <a:lnTo>
                      <a:pt x="3142" y="2897"/>
                    </a:lnTo>
                    <a:lnTo>
                      <a:pt x="3140" y="2920"/>
                    </a:lnTo>
                    <a:lnTo>
                      <a:pt x="3137" y="2943"/>
                    </a:lnTo>
                    <a:lnTo>
                      <a:pt x="3132" y="2966"/>
                    </a:lnTo>
                    <a:lnTo>
                      <a:pt x="3125" y="2988"/>
                    </a:lnTo>
                    <a:lnTo>
                      <a:pt x="3116" y="3011"/>
                    </a:lnTo>
                    <a:lnTo>
                      <a:pt x="3103" y="3032"/>
                    </a:lnTo>
                    <a:lnTo>
                      <a:pt x="3089" y="3053"/>
                    </a:lnTo>
                    <a:lnTo>
                      <a:pt x="3071" y="3072"/>
                    </a:lnTo>
                    <a:lnTo>
                      <a:pt x="3050" y="3090"/>
                    </a:lnTo>
                    <a:lnTo>
                      <a:pt x="3026" y="3107"/>
                    </a:lnTo>
                    <a:lnTo>
                      <a:pt x="2998" y="3122"/>
                    </a:lnTo>
                    <a:lnTo>
                      <a:pt x="2966" y="3136"/>
                    </a:lnTo>
                    <a:lnTo>
                      <a:pt x="2931" y="3148"/>
                    </a:lnTo>
                    <a:lnTo>
                      <a:pt x="2891" y="3157"/>
                    </a:lnTo>
                    <a:lnTo>
                      <a:pt x="2847" y="3163"/>
                    </a:lnTo>
                    <a:lnTo>
                      <a:pt x="2798" y="3168"/>
                    </a:lnTo>
                    <a:lnTo>
                      <a:pt x="2745" y="3169"/>
                    </a:lnTo>
                    <a:lnTo>
                      <a:pt x="1571" y="3169"/>
                    </a:lnTo>
                    <a:lnTo>
                      <a:pt x="1451" y="3169"/>
                    </a:lnTo>
                    <a:lnTo>
                      <a:pt x="1379" y="3169"/>
                    </a:lnTo>
                    <a:lnTo>
                      <a:pt x="666" y="3169"/>
                    </a:lnTo>
                    <a:lnTo>
                      <a:pt x="570" y="3169"/>
                    </a:lnTo>
                    <a:lnTo>
                      <a:pt x="480" y="3169"/>
                    </a:lnTo>
                    <a:lnTo>
                      <a:pt x="398" y="3169"/>
                    </a:lnTo>
                    <a:lnTo>
                      <a:pt x="344" y="3168"/>
                    </a:lnTo>
                    <a:lnTo>
                      <a:pt x="296" y="3163"/>
                    </a:lnTo>
                    <a:lnTo>
                      <a:pt x="251" y="3157"/>
                    </a:lnTo>
                    <a:lnTo>
                      <a:pt x="211" y="3148"/>
                    </a:lnTo>
                    <a:lnTo>
                      <a:pt x="176" y="3136"/>
                    </a:lnTo>
                    <a:lnTo>
                      <a:pt x="144" y="3122"/>
                    </a:lnTo>
                    <a:lnTo>
                      <a:pt x="116" y="3107"/>
                    </a:lnTo>
                    <a:lnTo>
                      <a:pt x="93" y="3090"/>
                    </a:lnTo>
                    <a:lnTo>
                      <a:pt x="71" y="3072"/>
                    </a:lnTo>
                    <a:lnTo>
                      <a:pt x="54" y="3053"/>
                    </a:lnTo>
                    <a:lnTo>
                      <a:pt x="39" y="3032"/>
                    </a:lnTo>
                    <a:lnTo>
                      <a:pt x="27" y="3011"/>
                    </a:lnTo>
                    <a:lnTo>
                      <a:pt x="18" y="2988"/>
                    </a:lnTo>
                    <a:lnTo>
                      <a:pt x="10" y="2966"/>
                    </a:lnTo>
                    <a:lnTo>
                      <a:pt x="5" y="2943"/>
                    </a:lnTo>
                    <a:lnTo>
                      <a:pt x="2" y="2920"/>
                    </a:lnTo>
                    <a:lnTo>
                      <a:pt x="0" y="2897"/>
                    </a:lnTo>
                    <a:lnTo>
                      <a:pt x="0" y="2874"/>
                    </a:lnTo>
                    <a:lnTo>
                      <a:pt x="1" y="2853"/>
                    </a:lnTo>
                    <a:lnTo>
                      <a:pt x="4" y="2830"/>
                    </a:lnTo>
                    <a:lnTo>
                      <a:pt x="7" y="2810"/>
                    </a:lnTo>
                    <a:lnTo>
                      <a:pt x="11" y="2791"/>
                    </a:lnTo>
                    <a:lnTo>
                      <a:pt x="15" y="2772"/>
                    </a:lnTo>
                    <a:lnTo>
                      <a:pt x="20" y="2756"/>
                    </a:lnTo>
                    <a:lnTo>
                      <a:pt x="25" y="2741"/>
                    </a:lnTo>
                    <a:lnTo>
                      <a:pt x="29" y="2727"/>
                    </a:lnTo>
                    <a:lnTo>
                      <a:pt x="33" y="2715"/>
                    </a:lnTo>
                    <a:lnTo>
                      <a:pt x="37" y="2706"/>
                    </a:lnTo>
                    <a:lnTo>
                      <a:pt x="40" y="2700"/>
                    </a:lnTo>
                    <a:lnTo>
                      <a:pt x="41" y="2696"/>
                    </a:lnTo>
                    <a:lnTo>
                      <a:pt x="42" y="2694"/>
                    </a:lnTo>
                    <a:lnTo>
                      <a:pt x="889" y="1440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defTabSz="1715597" fontAlgn="base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</a:pPr>
                <a:endParaRPr lang="en-US" sz="2814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480" y="769"/>
                <a:ext cx="104" cy="16"/>
              </a:xfrm>
              <a:custGeom>
                <a:avLst/>
                <a:gdLst>
                  <a:gd name="T0" fmla="*/ 131 w 1768"/>
                  <a:gd name="T1" fmla="*/ 0 h 270"/>
                  <a:gd name="T2" fmla="*/ 1638 w 1768"/>
                  <a:gd name="T3" fmla="*/ 0 h 270"/>
                  <a:gd name="T4" fmla="*/ 1664 w 1768"/>
                  <a:gd name="T5" fmla="*/ 3 h 270"/>
                  <a:gd name="T6" fmla="*/ 1689 w 1768"/>
                  <a:gd name="T7" fmla="*/ 11 h 270"/>
                  <a:gd name="T8" fmla="*/ 1711 w 1768"/>
                  <a:gd name="T9" fmla="*/ 24 h 270"/>
                  <a:gd name="T10" fmla="*/ 1730 w 1768"/>
                  <a:gd name="T11" fmla="*/ 40 h 270"/>
                  <a:gd name="T12" fmla="*/ 1746 w 1768"/>
                  <a:gd name="T13" fmla="*/ 59 h 270"/>
                  <a:gd name="T14" fmla="*/ 1758 w 1768"/>
                  <a:gd name="T15" fmla="*/ 83 h 270"/>
                  <a:gd name="T16" fmla="*/ 1765 w 1768"/>
                  <a:gd name="T17" fmla="*/ 107 h 270"/>
                  <a:gd name="T18" fmla="*/ 1768 w 1768"/>
                  <a:gd name="T19" fmla="*/ 135 h 270"/>
                  <a:gd name="T20" fmla="*/ 1765 w 1768"/>
                  <a:gd name="T21" fmla="*/ 163 h 270"/>
                  <a:gd name="T22" fmla="*/ 1758 w 1768"/>
                  <a:gd name="T23" fmla="*/ 187 h 270"/>
                  <a:gd name="T24" fmla="*/ 1746 w 1768"/>
                  <a:gd name="T25" fmla="*/ 210 h 270"/>
                  <a:gd name="T26" fmla="*/ 1730 w 1768"/>
                  <a:gd name="T27" fmla="*/ 230 h 270"/>
                  <a:gd name="T28" fmla="*/ 1711 w 1768"/>
                  <a:gd name="T29" fmla="*/ 246 h 270"/>
                  <a:gd name="T30" fmla="*/ 1689 w 1768"/>
                  <a:gd name="T31" fmla="*/ 259 h 270"/>
                  <a:gd name="T32" fmla="*/ 1664 w 1768"/>
                  <a:gd name="T33" fmla="*/ 267 h 270"/>
                  <a:gd name="T34" fmla="*/ 1638 w 1768"/>
                  <a:gd name="T35" fmla="*/ 270 h 270"/>
                  <a:gd name="T36" fmla="*/ 131 w 1768"/>
                  <a:gd name="T37" fmla="*/ 270 h 270"/>
                  <a:gd name="T38" fmla="*/ 104 w 1768"/>
                  <a:gd name="T39" fmla="*/ 267 h 270"/>
                  <a:gd name="T40" fmla="*/ 80 w 1768"/>
                  <a:gd name="T41" fmla="*/ 259 h 270"/>
                  <a:gd name="T42" fmla="*/ 58 w 1768"/>
                  <a:gd name="T43" fmla="*/ 246 h 270"/>
                  <a:gd name="T44" fmla="*/ 39 w 1768"/>
                  <a:gd name="T45" fmla="*/ 230 h 270"/>
                  <a:gd name="T46" fmla="*/ 23 w 1768"/>
                  <a:gd name="T47" fmla="*/ 210 h 270"/>
                  <a:gd name="T48" fmla="*/ 11 w 1768"/>
                  <a:gd name="T49" fmla="*/ 187 h 270"/>
                  <a:gd name="T50" fmla="*/ 4 w 1768"/>
                  <a:gd name="T51" fmla="*/ 163 h 270"/>
                  <a:gd name="T52" fmla="*/ 0 w 1768"/>
                  <a:gd name="T53" fmla="*/ 135 h 270"/>
                  <a:gd name="T54" fmla="*/ 4 w 1768"/>
                  <a:gd name="T55" fmla="*/ 107 h 270"/>
                  <a:gd name="T56" fmla="*/ 11 w 1768"/>
                  <a:gd name="T57" fmla="*/ 83 h 270"/>
                  <a:gd name="T58" fmla="*/ 23 w 1768"/>
                  <a:gd name="T59" fmla="*/ 59 h 270"/>
                  <a:gd name="T60" fmla="*/ 39 w 1768"/>
                  <a:gd name="T61" fmla="*/ 40 h 270"/>
                  <a:gd name="T62" fmla="*/ 58 w 1768"/>
                  <a:gd name="T63" fmla="*/ 24 h 270"/>
                  <a:gd name="T64" fmla="*/ 80 w 1768"/>
                  <a:gd name="T65" fmla="*/ 11 h 270"/>
                  <a:gd name="T66" fmla="*/ 104 w 1768"/>
                  <a:gd name="T67" fmla="*/ 3 h 270"/>
                  <a:gd name="T68" fmla="*/ 131 w 1768"/>
                  <a:gd name="T6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68" h="270">
                    <a:moveTo>
                      <a:pt x="131" y="0"/>
                    </a:moveTo>
                    <a:lnTo>
                      <a:pt x="1638" y="0"/>
                    </a:lnTo>
                    <a:lnTo>
                      <a:pt x="1664" y="3"/>
                    </a:lnTo>
                    <a:lnTo>
                      <a:pt x="1689" y="11"/>
                    </a:lnTo>
                    <a:lnTo>
                      <a:pt x="1711" y="24"/>
                    </a:lnTo>
                    <a:lnTo>
                      <a:pt x="1730" y="40"/>
                    </a:lnTo>
                    <a:lnTo>
                      <a:pt x="1746" y="59"/>
                    </a:lnTo>
                    <a:lnTo>
                      <a:pt x="1758" y="83"/>
                    </a:lnTo>
                    <a:lnTo>
                      <a:pt x="1765" y="107"/>
                    </a:lnTo>
                    <a:lnTo>
                      <a:pt x="1768" y="135"/>
                    </a:lnTo>
                    <a:lnTo>
                      <a:pt x="1765" y="163"/>
                    </a:lnTo>
                    <a:lnTo>
                      <a:pt x="1758" y="187"/>
                    </a:lnTo>
                    <a:lnTo>
                      <a:pt x="1746" y="210"/>
                    </a:lnTo>
                    <a:lnTo>
                      <a:pt x="1730" y="230"/>
                    </a:lnTo>
                    <a:lnTo>
                      <a:pt x="1711" y="246"/>
                    </a:lnTo>
                    <a:lnTo>
                      <a:pt x="1689" y="259"/>
                    </a:lnTo>
                    <a:lnTo>
                      <a:pt x="1664" y="267"/>
                    </a:lnTo>
                    <a:lnTo>
                      <a:pt x="1638" y="270"/>
                    </a:lnTo>
                    <a:lnTo>
                      <a:pt x="131" y="270"/>
                    </a:lnTo>
                    <a:lnTo>
                      <a:pt x="104" y="267"/>
                    </a:lnTo>
                    <a:lnTo>
                      <a:pt x="80" y="259"/>
                    </a:lnTo>
                    <a:lnTo>
                      <a:pt x="58" y="246"/>
                    </a:lnTo>
                    <a:lnTo>
                      <a:pt x="39" y="230"/>
                    </a:lnTo>
                    <a:lnTo>
                      <a:pt x="23" y="210"/>
                    </a:lnTo>
                    <a:lnTo>
                      <a:pt x="11" y="187"/>
                    </a:lnTo>
                    <a:lnTo>
                      <a:pt x="4" y="163"/>
                    </a:lnTo>
                    <a:lnTo>
                      <a:pt x="0" y="135"/>
                    </a:lnTo>
                    <a:lnTo>
                      <a:pt x="4" y="107"/>
                    </a:lnTo>
                    <a:lnTo>
                      <a:pt x="11" y="83"/>
                    </a:lnTo>
                    <a:lnTo>
                      <a:pt x="23" y="59"/>
                    </a:lnTo>
                    <a:lnTo>
                      <a:pt x="39" y="40"/>
                    </a:lnTo>
                    <a:lnTo>
                      <a:pt x="58" y="24"/>
                    </a:lnTo>
                    <a:lnTo>
                      <a:pt x="80" y="11"/>
                    </a:lnTo>
                    <a:lnTo>
                      <a:pt x="104" y="3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defTabSz="1715597" fontAlgn="base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</a:pPr>
                <a:endParaRPr lang="en-US" sz="2814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1476" y="765"/>
                <a:ext cx="112" cy="24"/>
              </a:xfrm>
              <a:custGeom>
                <a:avLst/>
                <a:gdLst>
                  <a:gd name="T0" fmla="*/ 182 w 1904"/>
                  <a:gd name="T1" fmla="*/ 137 h 404"/>
                  <a:gd name="T2" fmla="*/ 155 w 1904"/>
                  <a:gd name="T3" fmla="*/ 154 h 404"/>
                  <a:gd name="T4" fmla="*/ 138 w 1904"/>
                  <a:gd name="T5" fmla="*/ 185 h 404"/>
                  <a:gd name="T6" fmla="*/ 138 w 1904"/>
                  <a:gd name="T7" fmla="*/ 220 h 404"/>
                  <a:gd name="T8" fmla="*/ 155 w 1904"/>
                  <a:gd name="T9" fmla="*/ 250 h 404"/>
                  <a:gd name="T10" fmla="*/ 182 w 1904"/>
                  <a:gd name="T11" fmla="*/ 267 h 404"/>
                  <a:gd name="T12" fmla="*/ 1706 w 1904"/>
                  <a:gd name="T13" fmla="*/ 269 h 404"/>
                  <a:gd name="T14" fmla="*/ 1738 w 1904"/>
                  <a:gd name="T15" fmla="*/ 260 h 404"/>
                  <a:gd name="T16" fmla="*/ 1760 w 1904"/>
                  <a:gd name="T17" fmla="*/ 236 h 404"/>
                  <a:gd name="T18" fmla="*/ 1768 w 1904"/>
                  <a:gd name="T19" fmla="*/ 202 h 404"/>
                  <a:gd name="T20" fmla="*/ 1760 w 1904"/>
                  <a:gd name="T21" fmla="*/ 168 h 404"/>
                  <a:gd name="T22" fmla="*/ 1738 w 1904"/>
                  <a:gd name="T23" fmla="*/ 144 h 404"/>
                  <a:gd name="T24" fmla="*/ 1706 w 1904"/>
                  <a:gd name="T25" fmla="*/ 135 h 404"/>
                  <a:gd name="T26" fmla="*/ 199 w 1904"/>
                  <a:gd name="T27" fmla="*/ 0 h 404"/>
                  <a:gd name="T28" fmla="*/ 1739 w 1904"/>
                  <a:gd name="T29" fmla="*/ 3 h 404"/>
                  <a:gd name="T30" fmla="*/ 1797 w 1904"/>
                  <a:gd name="T31" fmla="*/ 22 h 404"/>
                  <a:gd name="T32" fmla="*/ 1847 w 1904"/>
                  <a:gd name="T33" fmla="*/ 59 h 404"/>
                  <a:gd name="T34" fmla="*/ 1883 w 1904"/>
                  <a:gd name="T35" fmla="*/ 109 h 404"/>
                  <a:gd name="T36" fmla="*/ 1902 w 1904"/>
                  <a:gd name="T37" fmla="*/ 169 h 404"/>
                  <a:gd name="T38" fmla="*/ 1902 w 1904"/>
                  <a:gd name="T39" fmla="*/ 235 h 404"/>
                  <a:gd name="T40" fmla="*/ 1883 w 1904"/>
                  <a:gd name="T41" fmla="*/ 295 h 404"/>
                  <a:gd name="T42" fmla="*/ 1847 w 1904"/>
                  <a:gd name="T43" fmla="*/ 345 h 404"/>
                  <a:gd name="T44" fmla="*/ 1797 w 1904"/>
                  <a:gd name="T45" fmla="*/ 381 h 404"/>
                  <a:gd name="T46" fmla="*/ 1739 w 1904"/>
                  <a:gd name="T47" fmla="*/ 401 h 404"/>
                  <a:gd name="T48" fmla="*/ 199 w 1904"/>
                  <a:gd name="T49" fmla="*/ 404 h 404"/>
                  <a:gd name="T50" fmla="*/ 136 w 1904"/>
                  <a:gd name="T51" fmla="*/ 394 h 404"/>
                  <a:gd name="T52" fmla="*/ 82 w 1904"/>
                  <a:gd name="T53" fmla="*/ 365 h 404"/>
                  <a:gd name="T54" fmla="*/ 39 w 1904"/>
                  <a:gd name="T55" fmla="*/ 321 h 404"/>
                  <a:gd name="T56" fmla="*/ 11 w 1904"/>
                  <a:gd name="T57" fmla="*/ 266 h 404"/>
                  <a:gd name="T58" fmla="*/ 0 w 1904"/>
                  <a:gd name="T59" fmla="*/ 202 h 404"/>
                  <a:gd name="T60" fmla="*/ 11 w 1904"/>
                  <a:gd name="T61" fmla="*/ 138 h 404"/>
                  <a:gd name="T62" fmla="*/ 39 w 1904"/>
                  <a:gd name="T63" fmla="*/ 83 h 404"/>
                  <a:gd name="T64" fmla="*/ 82 w 1904"/>
                  <a:gd name="T65" fmla="*/ 39 h 404"/>
                  <a:gd name="T66" fmla="*/ 136 w 1904"/>
                  <a:gd name="T67" fmla="*/ 10 h 404"/>
                  <a:gd name="T68" fmla="*/ 199 w 1904"/>
                  <a:gd name="T6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04" h="404">
                    <a:moveTo>
                      <a:pt x="199" y="135"/>
                    </a:moveTo>
                    <a:lnTo>
                      <a:pt x="182" y="137"/>
                    </a:lnTo>
                    <a:lnTo>
                      <a:pt x="167" y="144"/>
                    </a:lnTo>
                    <a:lnTo>
                      <a:pt x="155" y="154"/>
                    </a:lnTo>
                    <a:lnTo>
                      <a:pt x="145" y="168"/>
                    </a:lnTo>
                    <a:lnTo>
                      <a:pt x="138" y="185"/>
                    </a:lnTo>
                    <a:lnTo>
                      <a:pt x="136" y="202"/>
                    </a:lnTo>
                    <a:lnTo>
                      <a:pt x="138" y="220"/>
                    </a:lnTo>
                    <a:lnTo>
                      <a:pt x="145" y="236"/>
                    </a:lnTo>
                    <a:lnTo>
                      <a:pt x="155" y="250"/>
                    </a:lnTo>
                    <a:lnTo>
                      <a:pt x="167" y="260"/>
                    </a:lnTo>
                    <a:lnTo>
                      <a:pt x="182" y="267"/>
                    </a:lnTo>
                    <a:lnTo>
                      <a:pt x="199" y="269"/>
                    </a:lnTo>
                    <a:lnTo>
                      <a:pt x="1706" y="269"/>
                    </a:lnTo>
                    <a:lnTo>
                      <a:pt x="1723" y="267"/>
                    </a:lnTo>
                    <a:lnTo>
                      <a:pt x="1738" y="260"/>
                    </a:lnTo>
                    <a:lnTo>
                      <a:pt x="1750" y="250"/>
                    </a:lnTo>
                    <a:lnTo>
                      <a:pt x="1760" y="236"/>
                    </a:lnTo>
                    <a:lnTo>
                      <a:pt x="1766" y="220"/>
                    </a:lnTo>
                    <a:lnTo>
                      <a:pt x="1768" y="202"/>
                    </a:lnTo>
                    <a:lnTo>
                      <a:pt x="1766" y="185"/>
                    </a:lnTo>
                    <a:lnTo>
                      <a:pt x="1760" y="168"/>
                    </a:lnTo>
                    <a:lnTo>
                      <a:pt x="1750" y="154"/>
                    </a:lnTo>
                    <a:lnTo>
                      <a:pt x="1738" y="144"/>
                    </a:lnTo>
                    <a:lnTo>
                      <a:pt x="1723" y="137"/>
                    </a:lnTo>
                    <a:lnTo>
                      <a:pt x="1706" y="135"/>
                    </a:lnTo>
                    <a:lnTo>
                      <a:pt x="199" y="135"/>
                    </a:lnTo>
                    <a:close/>
                    <a:moveTo>
                      <a:pt x="199" y="0"/>
                    </a:moveTo>
                    <a:lnTo>
                      <a:pt x="1706" y="0"/>
                    </a:lnTo>
                    <a:lnTo>
                      <a:pt x="1739" y="3"/>
                    </a:lnTo>
                    <a:lnTo>
                      <a:pt x="1768" y="10"/>
                    </a:lnTo>
                    <a:lnTo>
                      <a:pt x="1797" y="22"/>
                    </a:lnTo>
                    <a:lnTo>
                      <a:pt x="1823" y="39"/>
                    </a:lnTo>
                    <a:lnTo>
                      <a:pt x="1847" y="59"/>
                    </a:lnTo>
                    <a:lnTo>
                      <a:pt x="1866" y="83"/>
                    </a:lnTo>
                    <a:lnTo>
                      <a:pt x="1883" y="109"/>
                    </a:lnTo>
                    <a:lnTo>
                      <a:pt x="1894" y="138"/>
                    </a:lnTo>
                    <a:lnTo>
                      <a:pt x="1902" y="169"/>
                    </a:lnTo>
                    <a:lnTo>
                      <a:pt x="1904" y="202"/>
                    </a:lnTo>
                    <a:lnTo>
                      <a:pt x="1902" y="235"/>
                    </a:lnTo>
                    <a:lnTo>
                      <a:pt x="1894" y="266"/>
                    </a:lnTo>
                    <a:lnTo>
                      <a:pt x="1883" y="295"/>
                    </a:lnTo>
                    <a:lnTo>
                      <a:pt x="1866" y="321"/>
                    </a:lnTo>
                    <a:lnTo>
                      <a:pt x="1847" y="345"/>
                    </a:lnTo>
                    <a:lnTo>
                      <a:pt x="1823" y="365"/>
                    </a:lnTo>
                    <a:lnTo>
                      <a:pt x="1797" y="381"/>
                    </a:lnTo>
                    <a:lnTo>
                      <a:pt x="1768" y="394"/>
                    </a:lnTo>
                    <a:lnTo>
                      <a:pt x="1739" y="401"/>
                    </a:lnTo>
                    <a:lnTo>
                      <a:pt x="1706" y="404"/>
                    </a:lnTo>
                    <a:lnTo>
                      <a:pt x="199" y="404"/>
                    </a:lnTo>
                    <a:lnTo>
                      <a:pt x="166" y="401"/>
                    </a:lnTo>
                    <a:lnTo>
                      <a:pt x="136" y="394"/>
                    </a:lnTo>
                    <a:lnTo>
                      <a:pt x="108" y="381"/>
                    </a:lnTo>
                    <a:lnTo>
                      <a:pt x="82" y="365"/>
                    </a:lnTo>
                    <a:lnTo>
                      <a:pt x="58" y="345"/>
                    </a:lnTo>
                    <a:lnTo>
                      <a:pt x="39" y="321"/>
                    </a:lnTo>
                    <a:lnTo>
                      <a:pt x="23" y="295"/>
                    </a:lnTo>
                    <a:lnTo>
                      <a:pt x="11" y="266"/>
                    </a:lnTo>
                    <a:lnTo>
                      <a:pt x="4" y="235"/>
                    </a:lnTo>
                    <a:lnTo>
                      <a:pt x="0" y="202"/>
                    </a:lnTo>
                    <a:lnTo>
                      <a:pt x="4" y="169"/>
                    </a:lnTo>
                    <a:lnTo>
                      <a:pt x="11" y="138"/>
                    </a:lnTo>
                    <a:lnTo>
                      <a:pt x="23" y="109"/>
                    </a:lnTo>
                    <a:lnTo>
                      <a:pt x="39" y="83"/>
                    </a:lnTo>
                    <a:lnTo>
                      <a:pt x="58" y="59"/>
                    </a:lnTo>
                    <a:lnTo>
                      <a:pt x="82" y="39"/>
                    </a:lnTo>
                    <a:lnTo>
                      <a:pt x="108" y="22"/>
                    </a:lnTo>
                    <a:lnTo>
                      <a:pt x="136" y="10"/>
                    </a:lnTo>
                    <a:lnTo>
                      <a:pt x="166" y="3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defTabSz="1715597" fontAlgn="base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</a:pPr>
                <a:endParaRPr lang="en-US" sz="2814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548" y="921"/>
                <a:ext cx="31" cy="22"/>
              </a:xfrm>
              <a:custGeom>
                <a:avLst/>
                <a:gdLst>
                  <a:gd name="T0" fmla="*/ 255 w 511"/>
                  <a:gd name="T1" fmla="*/ 0 h 506"/>
                  <a:gd name="T2" fmla="*/ 293 w 511"/>
                  <a:gd name="T3" fmla="*/ 2 h 506"/>
                  <a:gd name="T4" fmla="*/ 329 w 511"/>
                  <a:gd name="T5" fmla="*/ 11 h 506"/>
                  <a:gd name="T6" fmla="*/ 363 w 511"/>
                  <a:gd name="T7" fmla="*/ 24 h 506"/>
                  <a:gd name="T8" fmla="*/ 394 w 511"/>
                  <a:gd name="T9" fmla="*/ 41 h 506"/>
                  <a:gd name="T10" fmla="*/ 423 w 511"/>
                  <a:gd name="T11" fmla="*/ 63 h 506"/>
                  <a:gd name="T12" fmla="*/ 448 w 511"/>
                  <a:gd name="T13" fmla="*/ 87 h 506"/>
                  <a:gd name="T14" fmla="*/ 470 w 511"/>
                  <a:gd name="T15" fmla="*/ 116 h 506"/>
                  <a:gd name="T16" fmla="*/ 487 w 511"/>
                  <a:gd name="T17" fmla="*/ 146 h 506"/>
                  <a:gd name="T18" fmla="*/ 500 w 511"/>
                  <a:gd name="T19" fmla="*/ 180 h 506"/>
                  <a:gd name="T20" fmla="*/ 508 w 511"/>
                  <a:gd name="T21" fmla="*/ 216 h 506"/>
                  <a:gd name="T22" fmla="*/ 511 w 511"/>
                  <a:gd name="T23" fmla="*/ 253 h 506"/>
                  <a:gd name="T24" fmla="*/ 508 w 511"/>
                  <a:gd name="T25" fmla="*/ 291 h 506"/>
                  <a:gd name="T26" fmla="*/ 500 w 511"/>
                  <a:gd name="T27" fmla="*/ 327 h 506"/>
                  <a:gd name="T28" fmla="*/ 487 w 511"/>
                  <a:gd name="T29" fmla="*/ 361 h 506"/>
                  <a:gd name="T30" fmla="*/ 470 w 511"/>
                  <a:gd name="T31" fmla="*/ 391 h 506"/>
                  <a:gd name="T32" fmla="*/ 448 w 511"/>
                  <a:gd name="T33" fmla="*/ 420 h 506"/>
                  <a:gd name="T34" fmla="*/ 423 w 511"/>
                  <a:gd name="T35" fmla="*/ 444 h 506"/>
                  <a:gd name="T36" fmla="*/ 394 w 511"/>
                  <a:gd name="T37" fmla="*/ 466 h 506"/>
                  <a:gd name="T38" fmla="*/ 363 w 511"/>
                  <a:gd name="T39" fmla="*/ 483 h 506"/>
                  <a:gd name="T40" fmla="*/ 329 w 511"/>
                  <a:gd name="T41" fmla="*/ 496 h 506"/>
                  <a:gd name="T42" fmla="*/ 293 w 511"/>
                  <a:gd name="T43" fmla="*/ 503 h 506"/>
                  <a:gd name="T44" fmla="*/ 255 w 511"/>
                  <a:gd name="T45" fmla="*/ 506 h 506"/>
                  <a:gd name="T46" fmla="*/ 217 w 511"/>
                  <a:gd name="T47" fmla="*/ 503 h 506"/>
                  <a:gd name="T48" fmla="*/ 181 w 511"/>
                  <a:gd name="T49" fmla="*/ 496 h 506"/>
                  <a:gd name="T50" fmla="*/ 147 w 511"/>
                  <a:gd name="T51" fmla="*/ 483 h 506"/>
                  <a:gd name="T52" fmla="*/ 116 w 511"/>
                  <a:gd name="T53" fmla="*/ 466 h 506"/>
                  <a:gd name="T54" fmla="*/ 87 w 511"/>
                  <a:gd name="T55" fmla="*/ 444 h 506"/>
                  <a:gd name="T56" fmla="*/ 63 w 511"/>
                  <a:gd name="T57" fmla="*/ 420 h 506"/>
                  <a:gd name="T58" fmla="*/ 41 w 511"/>
                  <a:gd name="T59" fmla="*/ 391 h 506"/>
                  <a:gd name="T60" fmla="*/ 23 w 511"/>
                  <a:gd name="T61" fmla="*/ 361 h 506"/>
                  <a:gd name="T62" fmla="*/ 10 w 511"/>
                  <a:gd name="T63" fmla="*/ 327 h 506"/>
                  <a:gd name="T64" fmla="*/ 3 w 511"/>
                  <a:gd name="T65" fmla="*/ 291 h 506"/>
                  <a:gd name="T66" fmla="*/ 0 w 511"/>
                  <a:gd name="T67" fmla="*/ 253 h 506"/>
                  <a:gd name="T68" fmla="*/ 3 w 511"/>
                  <a:gd name="T69" fmla="*/ 216 h 506"/>
                  <a:gd name="T70" fmla="*/ 10 w 511"/>
                  <a:gd name="T71" fmla="*/ 180 h 506"/>
                  <a:gd name="T72" fmla="*/ 23 w 511"/>
                  <a:gd name="T73" fmla="*/ 146 h 506"/>
                  <a:gd name="T74" fmla="*/ 41 w 511"/>
                  <a:gd name="T75" fmla="*/ 116 h 506"/>
                  <a:gd name="T76" fmla="*/ 63 w 511"/>
                  <a:gd name="T77" fmla="*/ 87 h 506"/>
                  <a:gd name="T78" fmla="*/ 87 w 511"/>
                  <a:gd name="T79" fmla="*/ 63 h 506"/>
                  <a:gd name="T80" fmla="*/ 116 w 511"/>
                  <a:gd name="T81" fmla="*/ 41 h 506"/>
                  <a:gd name="T82" fmla="*/ 147 w 511"/>
                  <a:gd name="T83" fmla="*/ 24 h 506"/>
                  <a:gd name="T84" fmla="*/ 181 w 511"/>
                  <a:gd name="T85" fmla="*/ 11 h 506"/>
                  <a:gd name="T86" fmla="*/ 217 w 511"/>
                  <a:gd name="T87" fmla="*/ 2 h 506"/>
                  <a:gd name="T88" fmla="*/ 255 w 511"/>
                  <a:gd name="T89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1" h="506">
                    <a:moveTo>
                      <a:pt x="255" y="0"/>
                    </a:moveTo>
                    <a:lnTo>
                      <a:pt x="293" y="2"/>
                    </a:lnTo>
                    <a:lnTo>
                      <a:pt x="329" y="11"/>
                    </a:lnTo>
                    <a:lnTo>
                      <a:pt x="363" y="24"/>
                    </a:lnTo>
                    <a:lnTo>
                      <a:pt x="394" y="41"/>
                    </a:lnTo>
                    <a:lnTo>
                      <a:pt x="423" y="63"/>
                    </a:lnTo>
                    <a:lnTo>
                      <a:pt x="448" y="87"/>
                    </a:lnTo>
                    <a:lnTo>
                      <a:pt x="470" y="116"/>
                    </a:lnTo>
                    <a:lnTo>
                      <a:pt x="487" y="146"/>
                    </a:lnTo>
                    <a:lnTo>
                      <a:pt x="500" y="180"/>
                    </a:lnTo>
                    <a:lnTo>
                      <a:pt x="508" y="216"/>
                    </a:lnTo>
                    <a:lnTo>
                      <a:pt x="511" y="253"/>
                    </a:lnTo>
                    <a:lnTo>
                      <a:pt x="508" y="291"/>
                    </a:lnTo>
                    <a:lnTo>
                      <a:pt x="500" y="327"/>
                    </a:lnTo>
                    <a:lnTo>
                      <a:pt x="487" y="361"/>
                    </a:lnTo>
                    <a:lnTo>
                      <a:pt x="470" y="391"/>
                    </a:lnTo>
                    <a:lnTo>
                      <a:pt x="448" y="420"/>
                    </a:lnTo>
                    <a:lnTo>
                      <a:pt x="423" y="444"/>
                    </a:lnTo>
                    <a:lnTo>
                      <a:pt x="394" y="466"/>
                    </a:lnTo>
                    <a:lnTo>
                      <a:pt x="363" y="483"/>
                    </a:lnTo>
                    <a:lnTo>
                      <a:pt x="329" y="496"/>
                    </a:lnTo>
                    <a:lnTo>
                      <a:pt x="293" y="503"/>
                    </a:lnTo>
                    <a:lnTo>
                      <a:pt x="255" y="506"/>
                    </a:lnTo>
                    <a:lnTo>
                      <a:pt x="217" y="503"/>
                    </a:lnTo>
                    <a:lnTo>
                      <a:pt x="181" y="496"/>
                    </a:lnTo>
                    <a:lnTo>
                      <a:pt x="147" y="483"/>
                    </a:lnTo>
                    <a:lnTo>
                      <a:pt x="116" y="466"/>
                    </a:lnTo>
                    <a:lnTo>
                      <a:pt x="87" y="444"/>
                    </a:lnTo>
                    <a:lnTo>
                      <a:pt x="63" y="420"/>
                    </a:lnTo>
                    <a:lnTo>
                      <a:pt x="41" y="391"/>
                    </a:lnTo>
                    <a:lnTo>
                      <a:pt x="23" y="361"/>
                    </a:lnTo>
                    <a:lnTo>
                      <a:pt x="10" y="327"/>
                    </a:lnTo>
                    <a:lnTo>
                      <a:pt x="3" y="291"/>
                    </a:lnTo>
                    <a:lnTo>
                      <a:pt x="0" y="253"/>
                    </a:lnTo>
                    <a:lnTo>
                      <a:pt x="3" y="216"/>
                    </a:lnTo>
                    <a:lnTo>
                      <a:pt x="10" y="180"/>
                    </a:lnTo>
                    <a:lnTo>
                      <a:pt x="23" y="146"/>
                    </a:lnTo>
                    <a:lnTo>
                      <a:pt x="41" y="116"/>
                    </a:lnTo>
                    <a:lnTo>
                      <a:pt x="63" y="87"/>
                    </a:lnTo>
                    <a:lnTo>
                      <a:pt x="87" y="63"/>
                    </a:lnTo>
                    <a:lnTo>
                      <a:pt x="116" y="41"/>
                    </a:lnTo>
                    <a:lnTo>
                      <a:pt x="147" y="24"/>
                    </a:lnTo>
                    <a:lnTo>
                      <a:pt x="181" y="11"/>
                    </a:lnTo>
                    <a:lnTo>
                      <a:pt x="217" y="2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defTabSz="1715597" fontAlgn="base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</a:pPr>
                <a:endParaRPr lang="en-US" sz="2814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503" y="867"/>
                <a:ext cx="32" cy="21"/>
              </a:xfrm>
              <a:custGeom>
                <a:avLst/>
                <a:gdLst>
                  <a:gd name="T0" fmla="*/ 272 w 544"/>
                  <a:gd name="T1" fmla="*/ 0 h 538"/>
                  <a:gd name="T2" fmla="*/ 312 w 544"/>
                  <a:gd name="T3" fmla="*/ 2 h 538"/>
                  <a:gd name="T4" fmla="*/ 351 w 544"/>
                  <a:gd name="T5" fmla="*/ 11 h 538"/>
                  <a:gd name="T6" fmla="*/ 387 w 544"/>
                  <a:gd name="T7" fmla="*/ 25 h 538"/>
                  <a:gd name="T8" fmla="*/ 420 w 544"/>
                  <a:gd name="T9" fmla="*/ 43 h 538"/>
                  <a:gd name="T10" fmla="*/ 451 w 544"/>
                  <a:gd name="T11" fmla="*/ 65 h 538"/>
                  <a:gd name="T12" fmla="*/ 478 w 544"/>
                  <a:gd name="T13" fmla="*/ 92 h 538"/>
                  <a:gd name="T14" fmla="*/ 501 w 544"/>
                  <a:gd name="T15" fmla="*/ 122 h 538"/>
                  <a:gd name="T16" fmla="*/ 519 w 544"/>
                  <a:gd name="T17" fmla="*/ 155 h 538"/>
                  <a:gd name="T18" fmla="*/ 532 w 544"/>
                  <a:gd name="T19" fmla="*/ 191 h 538"/>
                  <a:gd name="T20" fmla="*/ 541 w 544"/>
                  <a:gd name="T21" fmla="*/ 230 h 538"/>
                  <a:gd name="T22" fmla="*/ 544 w 544"/>
                  <a:gd name="T23" fmla="*/ 269 h 538"/>
                  <a:gd name="T24" fmla="*/ 541 w 544"/>
                  <a:gd name="T25" fmla="*/ 309 h 538"/>
                  <a:gd name="T26" fmla="*/ 532 w 544"/>
                  <a:gd name="T27" fmla="*/ 347 h 538"/>
                  <a:gd name="T28" fmla="*/ 519 w 544"/>
                  <a:gd name="T29" fmla="*/ 383 h 538"/>
                  <a:gd name="T30" fmla="*/ 501 w 544"/>
                  <a:gd name="T31" fmla="*/ 415 h 538"/>
                  <a:gd name="T32" fmla="*/ 478 w 544"/>
                  <a:gd name="T33" fmla="*/ 446 h 538"/>
                  <a:gd name="T34" fmla="*/ 451 w 544"/>
                  <a:gd name="T35" fmla="*/ 472 h 538"/>
                  <a:gd name="T36" fmla="*/ 420 w 544"/>
                  <a:gd name="T37" fmla="*/ 495 h 538"/>
                  <a:gd name="T38" fmla="*/ 387 w 544"/>
                  <a:gd name="T39" fmla="*/ 513 h 538"/>
                  <a:gd name="T40" fmla="*/ 351 w 544"/>
                  <a:gd name="T41" fmla="*/ 526 h 538"/>
                  <a:gd name="T42" fmla="*/ 312 w 544"/>
                  <a:gd name="T43" fmla="*/ 536 h 538"/>
                  <a:gd name="T44" fmla="*/ 272 w 544"/>
                  <a:gd name="T45" fmla="*/ 538 h 538"/>
                  <a:gd name="T46" fmla="*/ 232 w 544"/>
                  <a:gd name="T47" fmla="*/ 536 h 538"/>
                  <a:gd name="T48" fmla="*/ 193 w 544"/>
                  <a:gd name="T49" fmla="*/ 526 h 538"/>
                  <a:gd name="T50" fmla="*/ 157 w 544"/>
                  <a:gd name="T51" fmla="*/ 513 h 538"/>
                  <a:gd name="T52" fmla="*/ 124 w 544"/>
                  <a:gd name="T53" fmla="*/ 495 h 538"/>
                  <a:gd name="T54" fmla="*/ 94 w 544"/>
                  <a:gd name="T55" fmla="*/ 472 h 538"/>
                  <a:gd name="T56" fmla="*/ 67 w 544"/>
                  <a:gd name="T57" fmla="*/ 446 h 538"/>
                  <a:gd name="T58" fmla="*/ 44 w 544"/>
                  <a:gd name="T59" fmla="*/ 415 h 538"/>
                  <a:gd name="T60" fmla="*/ 26 w 544"/>
                  <a:gd name="T61" fmla="*/ 383 h 538"/>
                  <a:gd name="T62" fmla="*/ 12 w 544"/>
                  <a:gd name="T63" fmla="*/ 347 h 538"/>
                  <a:gd name="T64" fmla="*/ 3 w 544"/>
                  <a:gd name="T65" fmla="*/ 309 h 538"/>
                  <a:gd name="T66" fmla="*/ 0 w 544"/>
                  <a:gd name="T67" fmla="*/ 269 h 538"/>
                  <a:gd name="T68" fmla="*/ 3 w 544"/>
                  <a:gd name="T69" fmla="*/ 230 h 538"/>
                  <a:gd name="T70" fmla="*/ 12 w 544"/>
                  <a:gd name="T71" fmla="*/ 191 h 538"/>
                  <a:gd name="T72" fmla="*/ 26 w 544"/>
                  <a:gd name="T73" fmla="*/ 155 h 538"/>
                  <a:gd name="T74" fmla="*/ 44 w 544"/>
                  <a:gd name="T75" fmla="*/ 122 h 538"/>
                  <a:gd name="T76" fmla="*/ 67 w 544"/>
                  <a:gd name="T77" fmla="*/ 92 h 538"/>
                  <a:gd name="T78" fmla="*/ 94 w 544"/>
                  <a:gd name="T79" fmla="*/ 65 h 538"/>
                  <a:gd name="T80" fmla="*/ 124 w 544"/>
                  <a:gd name="T81" fmla="*/ 43 h 538"/>
                  <a:gd name="T82" fmla="*/ 157 w 544"/>
                  <a:gd name="T83" fmla="*/ 25 h 538"/>
                  <a:gd name="T84" fmla="*/ 193 w 544"/>
                  <a:gd name="T85" fmla="*/ 11 h 538"/>
                  <a:gd name="T86" fmla="*/ 232 w 544"/>
                  <a:gd name="T87" fmla="*/ 2 h 538"/>
                  <a:gd name="T88" fmla="*/ 272 w 544"/>
                  <a:gd name="T89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4" h="538">
                    <a:moveTo>
                      <a:pt x="272" y="0"/>
                    </a:moveTo>
                    <a:lnTo>
                      <a:pt x="312" y="2"/>
                    </a:lnTo>
                    <a:lnTo>
                      <a:pt x="351" y="11"/>
                    </a:lnTo>
                    <a:lnTo>
                      <a:pt x="387" y="25"/>
                    </a:lnTo>
                    <a:lnTo>
                      <a:pt x="420" y="43"/>
                    </a:lnTo>
                    <a:lnTo>
                      <a:pt x="451" y="65"/>
                    </a:lnTo>
                    <a:lnTo>
                      <a:pt x="478" y="92"/>
                    </a:lnTo>
                    <a:lnTo>
                      <a:pt x="501" y="122"/>
                    </a:lnTo>
                    <a:lnTo>
                      <a:pt x="519" y="155"/>
                    </a:lnTo>
                    <a:lnTo>
                      <a:pt x="532" y="191"/>
                    </a:lnTo>
                    <a:lnTo>
                      <a:pt x="541" y="230"/>
                    </a:lnTo>
                    <a:lnTo>
                      <a:pt x="544" y="269"/>
                    </a:lnTo>
                    <a:lnTo>
                      <a:pt x="541" y="309"/>
                    </a:lnTo>
                    <a:lnTo>
                      <a:pt x="532" y="347"/>
                    </a:lnTo>
                    <a:lnTo>
                      <a:pt x="519" y="383"/>
                    </a:lnTo>
                    <a:lnTo>
                      <a:pt x="501" y="415"/>
                    </a:lnTo>
                    <a:lnTo>
                      <a:pt x="478" y="446"/>
                    </a:lnTo>
                    <a:lnTo>
                      <a:pt x="451" y="472"/>
                    </a:lnTo>
                    <a:lnTo>
                      <a:pt x="420" y="495"/>
                    </a:lnTo>
                    <a:lnTo>
                      <a:pt x="387" y="513"/>
                    </a:lnTo>
                    <a:lnTo>
                      <a:pt x="351" y="526"/>
                    </a:lnTo>
                    <a:lnTo>
                      <a:pt x="312" y="536"/>
                    </a:lnTo>
                    <a:lnTo>
                      <a:pt x="272" y="538"/>
                    </a:lnTo>
                    <a:lnTo>
                      <a:pt x="232" y="536"/>
                    </a:lnTo>
                    <a:lnTo>
                      <a:pt x="193" y="526"/>
                    </a:lnTo>
                    <a:lnTo>
                      <a:pt x="157" y="513"/>
                    </a:lnTo>
                    <a:lnTo>
                      <a:pt x="124" y="495"/>
                    </a:lnTo>
                    <a:lnTo>
                      <a:pt x="94" y="472"/>
                    </a:lnTo>
                    <a:lnTo>
                      <a:pt x="67" y="446"/>
                    </a:lnTo>
                    <a:lnTo>
                      <a:pt x="44" y="415"/>
                    </a:lnTo>
                    <a:lnTo>
                      <a:pt x="26" y="383"/>
                    </a:lnTo>
                    <a:lnTo>
                      <a:pt x="12" y="347"/>
                    </a:lnTo>
                    <a:lnTo>
                      <a:pt x="3" y="309"/>
                    </a:lnTo>
                    <a:lnTo>
                      <a:pt x="0" y="269"/>
                    </a:lnTo>
                    <a:lnTo>
                      <a:pt x="3" y="230"/>
                    </a:lnTo>
                    <a:lnTo>
                      <a:pt x="12" y="191"/>
                    </a:lnTo>
                    <a:lnTo>
                      <a:pt x="26" y="155"/>
                    </a:lnTo>
                    <a:lnTo>
                      <a:pt x="44" y="122"/>
                    </a:lnTo>
                    <a:lnTo>
                      <a:pt x="67" y="92"/>
                    </a:lnTo>
                    <a:lnTo>
                      <a:pt x="94" y="65"/>
                    </a:lnTo>
                    <a:lnTo>
                      <a:pt x="124" y="43"/>
                    </a:lnTo>
                    <a:lnTo>
                      <a:pt x="157" y="25"/>
                    </a:lnTo>
                    <a:lnTo>
                      <a:pt x="193" y="11"/>
                    </a:lnTo>
                    <a:lnTo>
                      <a:pt x="232" y="2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defTabSz="1715597" fontAlgn="base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</a:pPr>
                <a:endParaRPr lang="en-US" sz="2814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532" y="817"/>
                <a:ext cx="23" cy="14"/>
              </a:xfrm>
              <a:custGeom>
                <a:avLst/>
                <a:gdLst>
                  <a:gd name="T0" fmla="*/ 197 w 394"/>
                  <a:gd name="T1" fmla="*/ 0 h 389"/>
                  <a:gd name="T2" fmla="*/ 232 w 394"/>
                  <a:gd name="T3" fmla="*/ 3 h 389"/>
                  <a:gd name="T4" fmla="*/ 266 w 394"/>
                  <a:gd name="T5" fmla="*/ 12 h 389"/>
                  <a:gd name="T6" fmla="*/ 297 w 394"/>
                  <a:gd name="T7" fmla="*/ 26 h 389"/>
                  <a:gd name="T8" fmla="*/ 324 w 394"/>
                  <a:gd name="T9" fmla="*/ 45 h 389"/>
                  <a:gd name="T10" fmla="*/ 348 w 394"/>
                  <a:gd name="T11" fmla="*/ 69 h 389"/>
                  <a:gd name="T12" fmla="*/ 367 w 394"/>
                  <a:gd name="T13" fmla="*/ 96 h 389"/>
                  <a:gd name="T14" fmla="*/ 382 w 394"/>
                  <a:gd name="T15" fmla="*/ 126 h 389"/>
                  <a:gd name="T16" fmla="*/ 391 w 394"/>
                  <a:gd name="T17" fmla="*/ 160 h 389"/>
                  <a:gd name="T18" fmla="*/ 394 w 394"/>
                  <a:gd name="T19" fmla="*/ 194 h 389"/>
                  <a:gd name="T20" fmla="*/ 391 w 394"/>
                  <a:gd name="T21" fmla="*/ 229 h 389"/>
                  <a:gd name="T22" fmla="*/ 382 w 394"/>
                  <a:gd name="T23" fmla="*/ 263 h 389"/>
                  <a:gd name="T24" fmla="*/ 367 w 394"/>
                  <a:gd name="T25" fmla="*/ 292 h 389"/>
                  <a:gd name="T26" fmla="*/ 348 w 394"/>
                  <a:gd name="T27" fmla="*/ 320 h 389"/>
                  <a:gd name="T28" fmla="*/ 324 w 394"/>
                  <a:gd name="T29" fmla="*/ 343 h 389"/>
                  <a:gd name="T30" fmla="*/ 297 w 394"/>
                  <a:gd name="T31" fmla="*/ 363 h 389"/>
                  <a:gd name="T32" fmla="*/ 266 w 394"/>
                  <a:gd name="T33" fmla="*/ 377 h 389"/>
                  <a:gd name="T34" fmla="*/ 232 w 394"/>
                  <a:gd name="T35" fmla="*/ 386 h 389"/>
                  <a:gd name="T36" fmla="*/ 197 w 394"/>
                  <a:gd name="T37" fmla="*/ 389 h 389"/>
                  <a:gd name="T38" fmla="*/ 162 w 394"/>
                  <a:gd name="T39" fmla="*/ 386 h 389"/>
                  <a:gd name="T40" fmla="*/ 128 w 394"/>
                  <a:gd name="T41" fmla="*/ 377 h 389"/>
                  <a:gd name="T42" fmla="*/ 98 w 394"/>
                  <a:gd name="T43" fmla="*/ 363 h 389"/>
                  <a:gd name="T44" fmla="*/ 70 w 394"/>
                  <a:gd name="T45" fmla="*/ 343 h 389"/>
                  <a:gd name="T46" fmla="*/ 47 w 394"/>
                  <a:gd name="T47" fmla="*/ 320 h 389"/>
                  <a:gd name="T48" fmla="*/ 27 w 394"/>
                  <a:gd name="T49" fmla="*/ 292 h 389"/>
                  <a:gd name="T50" fmla="*/ 13 w 394"/>
                  <a:gd name="T51" fmla="*/ 263 h 389"/>
                  <a:gd name="T52" fmla="*/ 4 w 394"/>
                  <a:gd name="T53" fmla="*/ 229 h 389"/>
                  <a:gd name="T54" fmla="*/ 0 w 394"/>
                  <a:gd name="T55" fmla="*/ 194 h 389"/>
                  <a:gd name="T56" fmla="*/ 4 w 394"/>
                  <a:gd name="T57" fmla="*/ 160 h 389"/>
                  <a:gd name="T58" fmla="*/ 13 w 394"/>
                  <a:gd name="T59" fmla="*/ 126 h 389"/>
                  <a:gd name="T60" fmla="*/ 27 w 394"/>
                  <a:gd name="T61" fmla="*/ 96 h 389"/>
                  <a:gd name="T62" fmla="*/ 47 w 394"/>
                  <a:gd name="T63" fmla="*/ 69 h 389"/>
                  <a:gd name="T64" fmla="*/ 70 w 394"/>
                  <a:gd name="T65" fmla="*/ 45 h 389"/>
                  <a:gd name="T66" fmla="*/ 98 w 394"/>
                  <a:gd name="T67" fmla="*/ 26 h 389"/>
                  <a:gd name="T68" fmla="*/ 128 w 394"/>
                  <a:gd name="T69" fmla="*/ 12 h 389"/>
                  <a:gd name="T70" fmla="*/ 162 w 394"/>
                  <a:gd name="T71" fmla="*/ 3 h 389"/>
                  <a:gd name="T72" fmla="*/ 197 w 394"/>
                  <a:gd name="T73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4" h="389">
                    <a:moveTo>
                      <a:pt x="197" y="0"/>
                    </a:moveTo>
                    <a:lnTo>
                      <a:pt x="232" y="3"/>
                    </a:lnTo>
                    <a:lnTo>
                      <a:pt x="266" y="12"/>
                    </a:lnTo>
                    <a:lnTo>
                      <a:pt x="297" y="26"/>
                    </a:lnTo>
                    <a:lnTo>
                      <a:pt x="324" y="45"/>
                    </a:lnTo>
                    <a:lnTo>
                      <a:pt x="348" y="69"/>
                    </a:lnTo>
                    <a:lnTo>
                      <a:pt x="367" y="96"/>
                    </a:lnTo>
                    <a:lnTo>
                      <a:pt x="382" y="126"/>
                    </a:lnTo>
                    <a:lnTo>
                      <a:pt x="391" y="160"/>
                    </a:lnTo>
                    <a:lnTo>
                      <a:pt x="394" y="194"/>
                    </a:lnTo>
                    <a:lnTo>
                      <a:pt x="391" y="229"/>
                    </a:lnTo>
                    <a:lnTo>
                      <a:pt x="382" y="263"/>
                    </a:lnTo>
                    <a:lnTo>
                      <a:pt x="367" y="292"/>
                    </a:lnTo>
                    <a:lnTo>
                      <a:pt x="348" y="320"/>
                    </a:lnTo>
                    <a:lnTo>
                      <a:pt x="324" y="343"/>
                    </a:lnTo>
                    <a:lnTo>
                      <a:pt x="297" y="363"/>
                    </a:lnTo>
                    <a:lnTo>
                      <a:pt x="266" y="377"/>
                    </a:lnTo>
                    <a:lnTo>
                      <a:pt x="232" y="386"/>
                    </a:lnTo>
                    <a:lnTo>
                      <a:pt x="197" y="389"/>
                    </a:lnTo>
                    <a:lnTo>
                      <a:pt x="162" y="386"/>
                    </a:lnTo>
                    <a:lnTo>
                      <a:pt x="128" y="377"/>
                    </a:lnTo>
                    <a:lnTo>
                      <a:pt x="98" y="363"/>
                    </a:lnTo>
                    <a:lnTo>
                      <a:pt x="70" y="343"/>
                    </a:lnTo>
                    <a:lnTo>
                      <a:pt x="47" y="320"/>
                    </a:lnTo>
                    <a:lnTo>
                      <a:pt x="27" y="292"/>
                    </a:lnTo>
                    <a:lnTo>
                      <a:pt x="13" y="263"/>
                    </a:lnTo>
                    <a:lnTo>
                      <a:pt x="4" y="229"/>
                    </a:lnTo>
                    <a:lnTo>
                      <a:pt x="0" y="194"/>
                    </a:lnTo>
                    <a:lnTo>
                      <a:pt x="4" y="160"/>
                    </a:lnTo>
                    <a:lnTo>
                      <a:pt x="13" y="126"/>
                    </a:lnTo>
                    <a:lnTo>
                      <a:pt x="27" y="96"/>
                    </a:lnTo>
                    <a:lnTo>
                      <a:pt x="47" y="69"/>
                    </a:lnTo>
                    <a:lnTo>
                      <a:pt x="70" y="45"/>
                    </a:lnTo>
                    <a:lnTo>
                      <a:pt x="98" y="26"/>
                    </a:lnTo>
                    <a:lnTo>
                      <a:pt x="128" y="12"/>
                    </a:lnTo>
                    <a:lnTo>
                      <a:pt x="162" y="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defTabSz="1715597" fontAlgn="base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</a:pPr>
                <a:endParaRPr lang="en-US" sz="2814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10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457200" y="347516"/>
            <a:ext cx="8229600" cy="914400"/>
          </a:xfrm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Glycolysis …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2982" y="2266951"/>
            <a:ext cx="4114800" cy="4724399"/>
          </a:xfrm>
        </p:spPr>
        <p:txBody>
          <a:bodyPr>
            <a:normAutofit fontScale="92500"/>
          </a:bodyPr>
          <a:lstStyle/>
          <a:p>
            <a:pPr marL="0" lvl="1" indent="6350">
              <a:buNone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AEROBIC PATHWAYS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625475" lvl="2">
              <a:defRPr/>
            </a:pPr>
            <a:r>
              <a:rPr lang="en-US" sz="2200" b="1" dirty="0">
                <a:solidFill>
                  <a:srgbClr val="663300"/>
                </a:solidFill>
                <a:latin typeface="+mj-lt"/>
              </a:rPr>
              <a:t>Metabolism of glucose </a:t>
            </a:r>
            <a:r>
              <a:rPr 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USING OXYGEN </a:t>
            </a:r>
            <a:r>
              <a:rPr lang="en-US" sz="2200" b="1" dirty="0">
                <a:solidFill>
                  <a:srgbClr val="663300"/>
                </a:solidFill>
                <a:latin typeface="+mj-lt"/>
              </a:rPr>
              <a:t>to generate 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ATP.</a:t>
            </a:r>
          </a:p>
          <a:p>
            <a:pPr marL="625475" lvl="2">
              <a:defRPr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OXYGEN</a:t>
            </a:r>
            <a:r>
              <a:rPr lang="en-US" sz="2200" b="1" dirty="0">
                <a:solidFill>
                  <a:srgbClr val="663300"/>
                </a:solidFill>
                <a:latin typeface="+mj-lt"/>
              </a:rPr>
              <a:t> is </a:t>
            </a:r>
            <a:r>
              <a:rPr lang="en-US" sz="2200" b="1" dirty="0">
                <a:solidFill>
                  <a:srgbClr val="FF8000"/>
                </a:solidFill>
                <a:latin typeface="+mj-lt"/>
              </a:rPr>
              <a:t>Final Electron Acceptor.</a:t>
            </a:r>
          </a:p>
          <a:p>
            <a:pPr marL="625475" lvl="2">
              <a:defRPr/>
            </a:pPr>
            <a:r>
              <a:rPr lang="en-US" sz="2200" b="1" dirty="0">
                <a:solidFill>
                  <a:srgbClr val="663300"/>
                </a:solidFill>
                <a:latin typeface="+mj-lt"/>
              </a:rPr>
              <a:t>Generates </a:t>
            </a:r>
            <a:r>
              <a:rPr lang="en-US" sz="2200" b="1" dirty="0">
                <a:solidFill>
                  <a:srgbClr val="0000FF"/>
                </a:solidFill>
                <a:latin typeface="+mj-lt"/>
              </a:rPr>
              <a:t>much more 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ATP</a:t>
            </a:r>
            <a:r>
              <a:rPr lang="en-US" sz="22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200" b="1" dirty="0">
                <a:solidFill>
                  <a:srgbClr val="FF8000"/>
                </a:solidFill>
                <a:latin typeface="+mj-lt"/>
              </a:rPr>
              <a:t>per molecule of glucose </a:t>
            </a:r>
            <a:r>
              <a:rPr lang="en-US" sz="2200" b="1" dirty="0">
                <a:solidFill>
                  <a:srgbClr val="663300"/>
                </a:solidFill>
                <a:latin typeface="+mj-lt"/>
              </a:rPr>
              <a:t>metabolized than anaerobic respiration (</a:t>
            </a:r>
            <a:r>
              <a:rPr lang="en-US" sz="2200" b="1" dirty="0">
                <a:solidFill>
                  <a:srgbClr val="8000FF"/>
                </a:solidFill>
                <a:latin typeface="+mj-lt"/>
              </a:rPr>
              <a:t>Efficient</a:t>
            </a:r>
            <a:r>
              <a:rPr lang="en-US" sz="2200" b="1" dirty="0">
                <a:solidFill>
                  <a:srgbClr val="663300"/>
                </a:solidFill>
                <a:latin typeface="+mj-lt"/>
              </a:rPr>
              <a:t>).</a:t>
            </a:r>
          </a:p>
          <a:p>
            <a:pPr marL="625475" lvl="2">
              <a:defRPr/>
            </a:pPr>
            <a:r>
              <a:rPr lang="en-US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Krebs Cycle (Citric Acid)</a:t>
            </a:r>
          </a:p>
          <a:p>
            <a:pPr marL="625475" lvl="2">
              <a:defRPr/>
            </a:pPr>
            <a:r>
              <a:rPr lang="en-US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Electron Transport Chain (ETC)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06218" y="2243284"/>
            <a:ext cx="4618182" cy="4267200"/>
          </a:xfrm>
        </p:spPr>
        <p:txBody>
          <a:bodyPr>
            <a:normAutofit fontScale="92500"/>
          </a:bodyPr>
          <a:lstStyle/>
          <a:p>
            <a:pPr marL="0" lvl="1" indent="6350">
              <a:buClr>
                <a:srgbClr val="80B606">
                  <a:lumMod val="60000"/>
                  <a:lumOff val="40000"/>
                </a:srgbClr>
              </a:buClr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ANAEROBIC PATHWAYS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7850" lvl="2">
              <a:buClr>
                <a:srgbClr val="80B606">
                  <a:lumMod val="60000"/>
                  <a:lumOff val="40000"/>
                </a:srgbClr>
              </a:buClr>
              <a:defRPr/>
            </a:pPr>
            <a:r>
              <a:rPr lang="en-US" sz="2400" b="1" dirty="0">
                <a:solidFill>
                  <a:srgbClr val="663300"/>
                </a:solidFill>
              </a:rPr>
              <a:t>Metabolism of glucose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OXYGEN </a:t>
            </a:r>
            <a:r>
              <a:rPr lang="en-US" sz="2400" b="1" dirty="0">
                <a:solidFill>
                  <a:srgbClr val="663300"/>
                </a:solidFill>
              </a:rPr>
              <a:t>to generate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ATP.</a:t>
            </a:r>
            <a:endParaRPr lang="en-US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7850" lvl="2">
              <a:buClr>
                <a:srgbClr val="80B606"/>
              </a:buClr>
              <a:defRPr/>
            </a:pPr>
            <a:r>
              <a:rPr lang="en-US" sz="2400" b="1" dirty="0">
                <a:solidFill>
                  <a:srgbClr val="663300"/>
                </a:solidFill>
              </a:rPr>
              <a:t>Generates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</a:t>
            </a:r>
            <a:r>
              <a:rPr lang="en-US" sz="2400" b="1" dirty="0">
                <a:solidFill>
                  <a:srgbClr val="663300"/>
                </a:solidFill>
              </a:rPr>
              <a:t> much </a:t>
            </a:r>
            <a:r>
              <a:rPr lang="en-US" sz="2400" b="1" dirty="0">
                <a:solidFill>
                  <a:srgbClr val="FF8000"/>
                </a:solidFill>
              </a:rPr>
              <a:t>more quickly </a:t>
            </a:r>
            <a:r>
              <a:rPr lang="en-US" sz="2400" b="1" dirty="0">
                <a:solidFill>
                  <a:srgbClr val="663300"/>
                </a:solidFill>
              </a:rPr>
              <a:t>than aerobic.</a:t>
            </a:r>
          </a:p>
          <a:p>
            <a:pPr marL="577850" lvl="2">
              <a:buClr>
                <a:srgbClr val="80B606"/>
              </a:buClr>
              <a:defRPr/>
            </a:pPr>
            <a:r>
              <a:rPr lang="en-US" sz="2400" b="1" dirty="0">
                <a:solidFill>
                  <a:srgbClr val="663300"/>
                </a:solidFill>
              </a:rPr>
              <a:t>Preferred source of ATP production when energy is needed in short bursts (</a:t>
            </a:r>
            <a:r>
              <a:rPr lang="en-US" sz="2400" b="1" dirty="0">
                <a:solidFill>
                  <a:srgbClr val="8000FF"/>
                </a:solidFill>
              </a:rPr>
              <a:t>Sprinting</a:t>
            </a:r>
            <a:r>
              <a:rPr lang="en-US" sz="2400" b="1" dirty="0">
                <a:solidFill>
                  <a:srgbClr val="663300"/>
                </a:solidFill>
              </a:rPr>
              <a:t>).</a:t>
            </a:r>
          </a:p>
          <a:p>
            <a:pPr marL="577850" lvl="2">
              <a:buClr>
                <a:srgbClr val="80B606"/>
              </a:buClr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Fermentation</a:t>
            </a:r>
          </a:p>
        </p:txBody>
      </p:sp>
      <p:sp>
        <p:nvSpPr>
          <p:cNvPr id="14029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492875"/>
            <a:ext cx="533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334BFC-7182-44D6-91E4-3DF189088443}" type="slidenum">
              <a:rPr lang="en-US" smtClean="0">
                <a:solidFill>
                  <a:srgbClr val="000000"/>
                </a:solidFill>
              </a:rPr>
              <a:pPr eaLnBrk="1" hangingPunct="1"/>
              <a:t>60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6D4265-3F3D-4C42-A71A-4CFB9230173B}"/>
              </a:ext>
            </a:extLst>
          </p:cNvPr>
          <p:cNvCxnSpPr/>
          <p:nvPr/>
        </p:nvCxnSpPr>
        <p:spPr>
          <a:xfrm>
            <a:off x="4838700" y="2286000"/>
            <a:ext cx="0" cy="457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85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457200" y="347516"/>
            <a:ext cx="8229600" cy="914400"/>
          </a:xfrm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Anaerobic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Pathways</a:t>
            </a:r>
          </a:p>
        </p:txBody>
      </p:sp>
      <p:sp>
        <p:nvSpPr>
          <p:cNvPr id="14029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492875"/>
            <a:ext cx="533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334BFC-7182-44D6-91E4-3DF189088443}" type="slidenum">
              <a:rPr lang="en-US" smtClean="0">
                <a:solidFill>
                  <a:srgbClr val="000000"/>
                </a:solidFill>
              </a:rPr>
              <a:pPr eaLnBrk="1" hangingPunct="1"/>
              <a:t>61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6D4265-3F3D-4C42-A71A-4CFB9230173B}"/>
              </a:ext>
            </a:extLst>
          </p:cNvPr>
          <p:cNvCxnSpPr/>
          <p:nvPr/>
        </p:nvCxnSpPr>
        <p:spPr>
          <a:xfrm>
            <a:off x="4838700" y="2286000"/>
            <a:ext cx="0" cy="457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300B173-1E29-484D-8AAD-2616223C65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3"/>
          <a:stretch/>
        </p:blipFill>
        <p:spPr>
          <a:xfrm>
            <a:off x="0" y="2801384"/>
            <a:ext cx="4794163" cy="3980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47478D-ED1A-4C93-8CC5-D6AB820EDA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455" b="10184"/>
          <a:stretch/>
        </p:blipFill>
        <p:spPr>
          <a:xfrm>
            <a:off x="4893673" y="2917826"/>
            <a:ext cx="4250327" cy="357505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023388A-21BA-4195-9837-4673899E5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2982" y="2266951"/>
            <a:ext cx="4114800" cy="558101"/>
          </a:xfrm>
        </p:spPr>
        <p:txBody>
          <a:bodyPr>
            <a:normAutofit/>
          </a:bodyPr>
          <a:lstStyle/>
          <a:p>
            <a:pPr marL="0" lvl="1" indent="6350" algn="ctr">
              <a:buNone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Alcohol Fermentation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9E9763E4-7BD8-4E5B-84D3-A4F82184A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218" y="2243284"/>
            <a:ext cx="4618182" cy="558100"/>
          </a:xfrm>
        </p:spPr>
        <p:txBody>
          <a:bodyPr>
            <a:normAutofit/>
          </a:bodyPr>
          <a:lstStyle/>
          <a:p>
            <a:pPr marL="0" lvl="1" indent="6350" algn="ctr">
              <a:buClr>
                <a:srgbClr val="80B606">
                  <a:lumMod val="60000"/>
                  <a:lumOff val="40000"/>
                </a:srgbClr>
              </a:buClr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Lactic Acid Fermentation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2" indent="0">
              <a:buClr>
                <a:srgbClr val="80B606">
                  <a:lumMod val="60000"/>
                  <a:lumOff val="40000"/>
                </a:srgbClr>
              </a:buClr>
              <a:buNone/>
              <a:defRPr/>
            </a:pP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009DE72-FA61-FE9B-62EF-8F49940F77F3}"/>
              </a:ext>
            </a:extLst>
          </p:cNvPr>
          <p:cNvSpPr/>
          <p:nvPr/>
        </p:nvSpPr>
        <p:spPr>
          <a:xfrm>
            <a:off x="106218" y="4953000"/>
            <a:ext cx="1417782" cy="190500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7B0469-1589-EC12-E02A-45E4169967FB}"/>
              </a:ext>
            </a:extLst>
          </p:cNvPr>
          <p:cNvSpPr/>
          <p:nvPr/>
        </p:nvSpPr>
        <p:spPr>
          <a:xfrm>
            <a:off x="4908463" y="5083403"/>
            <a:ext cx="1233990" cy="161677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3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2" grpId="0" animBg="1"/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Aerobic</a:t>
            </a:r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4724400" cy="4724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500" dirty="0">
                <a:latin typeface="+mj-lt"/>
              </a:rPr>
              <a:t>If </a:t>
            </a:r>
            <a:r>
              <a:rPr lang="en-US" sz="2500" b="1" dirty="0">
                <a:solidFill>
                  <a:srgbClr val="00B050"/>
                </a:solidFill>
                <a:latin typeface="+mj-lt"/>
              </a:rPr>
              <a:t>O</a:t>
            </a:r>
            <a:r>
              <a:rPr lang="en-US" sz="2500" b="1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en-US" sz="2500" b="1" dirty="0">
                <a:solidFill>
                  <a:srgbClr val="00B050"/>
                </a:solidFill>
                <a:latin typeface="+mj-lt"/>
              </a:rPr>
              <a:t> is present </a:t>
            </a:r>
            <a:r>
              <a:rPr lang="en-US" sz="2500" dirty="0">
                <a:latin typeface="+mj-lt"/>
              </a:rPr>
              <a:t>following glycolysis, </a:t>
            </a:r>
            <a:r>
              <a:rPr lang="en-US" sz="2500" b="1" dirty="0">
                <a:solidFill>
                  <a:srgbClr val="FF00FF"/>
                </a:solidFill>
                <a:latin typeface="+mj-lt"/>
              </a:rPr>
              <a:t>pyruvate</a:t>
            </a:r>
            <a:r>
              <a:rPr lang="en-US" sz="25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500" dirty="0">
                <a:latin typeface="+mj-lt"/>
              </a:rPr>
              <a:t>is modified and enters the mitochondria.</a:t>
            </a:r>
          </a:p>
          <a:p>
            <a:pPr>
              <a:lnSpc>
                <a:spcPct val="90000"/>
              </a:lnSpc>
              <a:defRPr/>
            </a:pPr>
            <a:r>
              <a:rPr lang="en-US" sz="2500" dirty="0">
                <a:latin typeface="+mj-lt"/>
              </a:rPr>
              <a:t>Here pyruvate is broken down completely into </a:t>
            </a:r>
            <a:r>
              <a:rPr lang="en-US" sz="2500" b="1" dirty="0">
                <a:solidFill>
                  <a:srgbClr val="FF0000"/>
                </a:solidFill>
                <a:latin typeface="+mj-lt"/>
              </a:rPr>
              <a:t>CO</a:t>
            </a:r>
            <a:r>
              <a:rPr lang="en-US" sz="2500" b="1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500" b="1" baseline="-25000" dirty="0">
                <a:solidFill>
                  <a:srgbClr val="663300"/>
                </a:solidFill>
                <a:latin typeface="+mj-lt"/>
              </a:rPr>
              <a:t>  </a:t>
            </a:r>
            <a:r>
              <a:rPr lang="en-US" sz="2500" b="1" dirty="0">
                <a:solidFill>
                  <a:srgbClr val="6633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2500" b="1" baseline="-250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500" b="1" dirty="0">
                <a:solidFill>
                  <a:srgbClr val="008000"/>
                </a:solidFill>
                <a:latin typeface="+mj-lt"/>
              </a:rPr>
              <a:t>Krebs Cycle (Citric Acid Cycle)</a:t>
            </a:r>
            <a:r>
              <a:rPr lang="en-US" sz="2500" dirty="0">
                <a:latin typeface="+mj-lt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500" dirty="0">
                <a:latin typeface="+mj-lt"/>
              </a:rPr>
              <a:t>Energy storage molecules like </a:t>
            </a:r>
            <a:r>
              <a:rPr lang="en-US" sz="2500" b="1" dirty="0">
                <a:solidFill>
                  <a:srgbClr val="FF0000"/>
                </a:solidFill>
                <a:latin typeface="+mj-lt"/>
              </a:rPr>
              <a:t>NADH</a:t>
            </a:r>
            <a:r>
              <a:rPr lang="en-US" sz="2500" dirty="0">
                <a:latin typeface="+mj-lt"/>
              </a:rPr>
              <a:t> and </a:t>
            </a:r>
            <a:r>
              <a:rPr lang="en-US" sz="2500" b="1" dirty="0">
                <a:solidFill>
                  <a:srgbClr val="0000FF"/>
                </a:solidFill>
                <a:latin typeface="+mj-lt"/>
              </a:rPr>
              <a:t>ATP</a:t>
            </a:r>
            <a:r>
              <a:rPr lang="en-US" sz="2500" dirty="0">
                <a:latin typeface="+mj-lt"/>
              </a:rPr>
              <a:t> are produced. </a:t>
            </a:r>
          </a:p>
          <a:p>
            <a:pPr>
              <a:lnSpc>
                <a:spcPct val="90000"/>
              </a:lnSpc>
              <a:defRPr/>
            </a:pPr>
            <a:r>
              <a:rPr lang="en-US" sz="2500" dirty="0">
                <a:latin typeface="+mj-lt"/>
              </a:rPr>
              <a:t>This is why the </a:t>
            </a:r>
            <a:r>
              <a:rPr lang="en-US" sz="2500" b="1" dirty="0">
                <a:solidFill>
                  <a:srgbClr val="663300"/>
                </a:solidFill>
                <a:latin typeface="+mj-lt"/>
              </a:rPr>
              <a:t>mitochondria </a:t>
            </a:r>
            <a:r>
              <a:rPr lang="en-US" sz="2500" dirty="0">
                <a:latin typeface="+mj-lt"/>
              </a:rPr>
              <a:t>is called the </a:t>
            </a:r>
            <a:r>
              <a:rPr lang="en-US" sz="2500" b="1" dirty="0">
                <a:solidFill>
                  <a:srgbClr val="FF6600"/>
                </a:solidFill>
                <a:latin typeface="+mj-lt"/>
              </a:rPr>
              <a:t>powerhouse of the cell</a:t>
            </a:r>
            <a:r>
              <a:rPr lang="en-US" sz="2500" dirty="0">
                <a:latin typeface="+mj-lt"/>
              </a:rPr>
              <a:t>.</a:t>
            </a:r>
          </a:p>
        </p:txBody>
      </p:sp>
      <p:pic>
        <p:nvPicPr>
          <p:cNvPr id="142340" name="Picture 4" descr="C:\Documents and Settings\Jennifer Allsbrook\My Documents\My Pictures\mitochond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31947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Cell Respiration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>
          <a:xfrm>
            <a:off x="4705350" y="6505575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62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9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543800" cy="12192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Aerobic Processes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0"/>
            <a:ext cx="47244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+mj-lt"/>
              </a:rPr>
              <a:t>In 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PROKARYOTES</a:t>
            </a:r>
            <a:r>
              <a:rPr lang="en-US" sz="2800" dirty="0">
                <a:latin typeface="+mj-lt"/>
              </a:rPr>
              <a:t>, if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</a:t>
            </a:r>
            <a:r>
              <a:rPr lang="en-US" sz="28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is present </a:t>
            </a:r>
            <a:r>
              <a:rPr lang="en-US" sz="2800" dirty="0">
                <a:latin typeface="+mj-lt"/>
              </a:rPr>
              <a:t>following glycolysis, 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pyruvate </a:t>
            </a:r>
            <a:r>
              <a:rPr lang="en-US" sz="2800" dirty="0">
                <a:latin typeface="+mj-lt"/>
              </a:rPr>
              <a:t>is modified and remains in the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cytoplasm</a:t>
            </a:r>
            <a:r>
              <a:rPr lang="en-US" sz="2800" dirty="0">
                <a:latin typeface="+mj-lt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+mj-lt"/>
              </a:rPr>
              <a:t>Here pyruvate is broken down completely into 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CO</a:t>
            </a:r>
            <a:r>
              <a:rPr lang="en-US" sz="2800" b="1" baseline="-25000" dirty="0">
                <a:solidFill>
                  <a:srgbClr val="663300"/>
                </a:solidFill>
                <a:latin typeface="+mj-lt"/>
              </a:rPr>
              <a:t>2  </a:t>
            </a:r>
            <a:r>
              <a:rPr lang="en-US" sz="2800" b="1" dirty="0">
                <a:solidFill>
                  <a:srgbClr val="6633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Krebs Cycle</a:t>
            </a:r>
            <a:r>
              <a:rPr lang="en-US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>
                <a:latin typeface="+mj-lt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+mj-lt"/>
              </a:rPr>
              <a:t>Energy storage molecules like </a:t>
            </a:r>
            <a:r>
              <a:rPr lang="en-US" sz="2800" b="1" dirty="0">
                <a:solidFill>
                  <a:srgbClr val="8000FF"/>
                </a:solidFill>
                <a:latin typeface="+mj-lt"/>
              </a:rPr>
              <a:t>NADH</a:t>
            </a:r>
            <a:r>
              <a:rPr lang="en-US" sz="2800" dirty="0">
                <a:latin typeface="+mj-lt"/>
              </a:rPr>
              <a:t> and </a:t>
            </a:r>
            <a:r>
              <a:rPr lang="en-US" sz="2800" b="1" dirty="0">
                <a:solidFill>
                  <a:srgbClr val="008000"/>
                </a:solidFill>
                <a:latin typeface="+mj-lt"/>
              </a:rPr>
              <a:t>ATP</a:t>
            </a:r>
            <a:r>
              <a:rPr lang="en-US" sz="2800" dirty="0">
                <a:latin typeface="+mj-lt"/>
              </a:rPr>
              <a:t> are produced.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362200"/>
            <a:ext cx="3571875" cy="40957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Cell Respiration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>
          <a:xfrm>
            <a:off x="4495800" y="6505575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63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 bwMode="auto">
          <a:xfrm>
            <a:off x="337721" y="2232834"/>
            <a:ext cx="5048314" cy="44412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solidFill>
              <a:schemeClr val="accent3"/>
            </a:solidFill>
          </a:ln>
          <a:effectLst/>
        </p:spPr>
        <p:txBody>
          <a:bodyPr vert="horz" wrap="square" lIns="514685" tIns="85781" rIns="514685" bIns="8578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Tx/>
              <a:buNone/>
              <a:tabLst/>
              <a:defRPr/>
            </a:pPr>
            <a:endParaRPr kumimoji="0" lang="en-US" sz="600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510703" y="2231312"/>
            <a:ext cx="5182699" cy="4398088"/>
          </a:xfrm>
          <a:prstGeom prst="ellipse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w="28575" cmpd="sng">
            <a:solidFill>
              <a:schemeClr val="tx2"/>
            </a:solidFill>
          </a:ln>
          <a:effectLst>
            <a:glow>
              <a:schemeClr val="bg1"/>
            </a:glow>
          </a:effectLst>
        </p:spPr>
        <p:txBody>
          <a:bodyPr vert="horz" wrap="square" lIns="514685" tIns="85781" rIns="514685" bIns="8578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Tx/>
              <a:buNone/>
              <a:tabLst/>
              <a:defRPr/>
            </a:pPr>
            <a:endParaRPr kumimoji="0" lang="en-US" sz="600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Complete the Venn Diagram: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Aerobic vs. Anaerobic Respiration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762000" y="3223339"/>
            <a:ext cx="2691085" cy="2263061"/>
          </a:xfrm>
        </p:spPr>
        <p:txBody>
          <a:bodyPr/>
          <a:lstStyle/>
          <a:p>
            <a:r>
              <a:rPr lang="en-US" sz="1501" dirty="0"/>
              <a:t> </a:t>
            </a:r>
          </a:p>
          <a:p>
            <a:endParaRPr lang="en-US" sz="1501" dirty="0">
              <a:solidFill>
                <a:schemeClr val="accent1"/>
              </a:solidFill>
            </a:endParaRPr>
          </a:p>
        </p:txBody>
      </p:sp>
      <p:pic>
        <p:nvPicPr>
          <p:cNvPr id="20" name="Picture 19" descr="quick_check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784" y="152400"/>
            <a:ext cx="881636" cy="714840"/>
          </a:xfrm>
          <a:prstGeom prst="rect">
            <a:avLst/>
          </a:prstGeom>
        </p:spPr>
      </p:pic>
      <p:sp>
        <p:nvSpPr>
          <p:cNvPr id="11" name="Content Placeholder 4"/>
          <p:cNvSpPr>
            <a:spLocks noGrp="1"/>
          </p:cNvSpPr>
          <p:nvPr>
            <p:ph sz="quarter" idx="16"/>
          </p:nvPr>
        </p:nvSpPr>
        <p:spPr>
          <a:xfrm>
            <a:off x="5525052" y="3048000"/>
            <a:ext cx="2933148" cy="2786305"/>
          </a:xfrm>
        </p:spPr>
        <p:txBody>
          <a:bodyPr/>
          <a:lstStyle/>
          <a:p>
            <a:r>
              <a:rPr lang="en-US" sz="1501" dirty="0"/>
              <a:t> 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6"/>
          </p:nvPr>
        </p:nvSpPr>
        <p:spPr>
          <a:xfrm>
            <a:off x="3733800" y="3352800"/>
            <a:ext cx="1403645" cy="2280124"/>
          </a:xfrm>
        </p:spPr>
        <p:txBody>
          <a:bodyPr/>
          <a:lstStyle/>
          <a:p>
            <a:r>
              <a:rPr lang="en-US" sz="1501" dirty="0"/>
              <a:t> </a:t>
            </a:r>
          </a:p>
          <a:p>
            <a:r>
              <a:rPr lang="en-US" sz="150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CC854C-9FD4-43F4-9864-B399F0200ECB}"/>
              </a:ext>
            </a:extLst>
          </p:cNvPr>
          <p:cNvSpPr txBox="1"/>
          <p:nvPr/>
        </p:nvSpPr>
        <p:spPr>
          <a:xfrm>
            <a:off x="1968576" y="1595492"/>
            <a:ext cx="1786603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Aerobic</a:t>
            </a:r>
            <a:endParaRPr kumimoji="0" lang="en-US" sz="2064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BC007D-BBD6-497B-8EDB-183B20C40969}"/>
              </a:ext>
            </a:extLst>
          </p:cNvPr>
          <p:cNvSpPr txBox="1"/>
          <p:nvPr/>
        </p:nvSpPr>
        <p:spPr>
          <a:xfrm>
            <a:off x="5130744" y="1570159"/>
            <a:ext cx="2346774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Anaerobic</a:t>
            </a:r>
            <a:endParaRPr kumimoji="0" lang="en-US" sz="206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615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 bwMode="auto">
          <a:xfrm>
            <a:off x="337721" y="2232834"/>
            <a:ext cx="5048314" cy="44412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solidFill>
              <a:schemeClr val="accent3"/>
            </a:solidFill>
          </a:ln>
          <a:effectLst/>
        </p:spPr>
        <p:txBody>
          <a:bodyPr vert="horz" wrap="square" lIns="514685" tIns="85781" rIns="514685" bIns="8578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Tx/>
              <a:buNone/>
              <a:tabLst/>
              <a:defRPr/>
            </a:pPr>
            <a:endParaRPr kumimoji="0" lang="en-US" sz="600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510703" y="2231312"/>
            <a:ext cx="5182699" cy="4398088"/>
          </a:xfrm>
          <a:prstGeom prst="ellipse">
            <a:avLst/>
          </a:prstGeom>
          <a:solidFill>
            <a:srgbClr val="0070C0">
              <a:alpha val="28000"/>
            </a:srgbClr>
          </a:solidFill>
          <a:ln w="28575" cmpd="sng">
            <a:solidFill>
              <a:schemeClr val="tx2"/>
            </a:solidFill>
          </a:ln>
          <a:effectLst>
            <a:glow>
              <a:schemeClr val="bg1"/>
            </a:glow>
          </a:effectLst>
        </p:spPr>
        <p:txBody>
          <a:bodyPr vert="horz" wrap="square" lIns="514685" tIns="85781" rIns="514685" bIns="8578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Tx/>
              <a:buNone/>
              <a:tabLst/>
              <a:defRPr/>
            </a:pPr>
            <a:endParaRPr kumimoji="0" lang="en-US" sz="600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Complete the Venn Diagram: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Aerobic vs. Anaerobic Respiration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762000" y="3223339"/>
            <a:ext cx="2723210" cy="2610966"/>
          </a:xfrm>
        </p:spPr>
        <p:txBody>
          <a:bodyPr/>
          <a:lstStyle/>
          <a:p>
            <a:r>
              <a:rPr lang="en-US" sz="1600" b="1" dirty="0"/>
              <a:t>Mainly in mitochondria</a:t>
            </a:r>
          </a:p>
          <a:p>
            <a:r>
              <a:rPr lang="en-US" sz="1600" b="1" dirty="0"/>
              <a:t>Requires oxygen</a:t>
            </a:r>
          </a:p>
          <a:p>
            <a:r>
              <a:rPr lang="en-US" sz="1600" b="1" dirty="0"/>
              <a:t>Consists of three major stages</a:t>
            </a:r>
          </a:p>
          <a:p>
            <a:r>
              <a:rPr lang="en-US" sz="1600" b="1" dirty="0"/>
              <a:t>Yields more ATP molecules (36 net)</a:t>
            </a:r>
          </a:p>
          <a:p>
            <a:endParaRPr lang="en-US" sz="1501" dirty="0">
              <a:solidFill>
                <a:schemeClr val="accent1"/>
              </a:solidFill>
            </a:endParaRPr>
          </a:p>
        </p:txBody>
      </p:sp>
      <p:pic>
        <p:nvPicPr>
          <p:cNvPr id="20" name="Picture 19" descr="quick_check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784" y="152400"/>
            <a:ext cx="881636" cy="714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8576" y="1595492"/>
            <a:ext cx="1786603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Aerobic</a:t>
            </a:r>
            <a:endParaRPr kumimoji="0" lang="en-US" sz="2064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30744" y="1570159"/>
            <a:ext cx="2346774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Anaerobic</a:t>
            </a:r>
            <a:endParaRPr kumimoji="0" lang="en-US" sz="206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6"/>
          </p:nvPr>
        </p:nvSpPr>
        <p:spPr>
          <a:xfrm>
            <a:off x="5410200" y="3048000"/>
            <a:ext cx="2933148" cy="2786305"/>
          </a:xfrm>
        </p:spPr>
        <p:txBody>
          <a:bodyPr/>
          <a:lstStyle/>
          <a:p>
            <a:r>
              <a:rPr lang="en-US" sz="1600" b="1" dirty="0">
                <a:solidFill>
                  <a:srgbClr val="FFFF00"/>
                </a:solidFill>
              </a:rPr>
              <a:t>Mainly in cytoplasm of cell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Does not require oxygen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Produces lactic acid or alcohol (fermentation) 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Yields ATP molecules much faster (2 net) … needed in muscle and tissues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6"/>
          </p:nvPr>
        </p:nvSpPr>
        <p:spPr>
          <a:xfrm>
            <a:off x="3733800" y="3352800"/>
            <a:ext cx="1403645" cy="2280124"/>
          </a:xfrm>
        </p:spPr>
        <p:txBody>
          <a:bodyPr/>
          <a:lstStyle/>
          <a:p>
            <a:r>
              <a:rPr lang="en-US" sz="1501" b="1" dirty="0"/>
              <a:t>Use glucose</a:t>
            </a:r>
          </a:p>
          <a:p>
            <a:r>
              <a:rPr lang="en-US" sz="1501" b="1" dirty="0"/>
              <a:t>Occurs in all cells</a:t>
            </a:r>
          </a:p>
          <a:p>
            <a:r>
              <a:rPr lang="en-US" sz="1501" b="1" dirty="0"/>
              <a:t>Glycolysis</a:t>
            </a:r>
          </a:p>
          <a:p>
            <a:r>
              <a:rPr lang="en-US" sz="1501" b="1" dirty="0"/>
              <a:t>Yields ATP</a:t>
            </a:r>
          </a:p>
          <a:p>
            <a:r>
              <a:rPr lang="en-US" sz="150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33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0"/>
            <a:ext cx="9143995" cy="1371600"/>
          </a:xfrm>
        </p:spPr>
        <p:txBody>
          <a:bodyPr/>
          <a:lstStyle/>
          <a:p>
            <a:pPr marL="1371600" indent="0"/>
            <a:r>
              <a:rPr lang="en-US" dirty="0">
                <a:solidFill>
                  <a:srgbClr val="FFFF00"/>
                </a:solidFill>
              </a:rPr>
              <a:t>Complete the table, comparing Aerobic &amp; Anaerobic Respiration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66968"/>
              </p:ext>
            </p:extLst>
          </p:nvPr>
        </p:nvGraphicFramePr>
        <p:xfrm>
          <a:off x="152401" y="1447800"/>
          <a:ext cx="8915400" cy="4606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20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Aerobic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Respiration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Anaerobic Respiration</a:t>
                      </a: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201">
                <a:tc>
                  <a:txBody>
                    <a:bodyPr/>
                    <a:lstStyle/>
                    <a:p>
                      <a:r>
                        <a:rPr lang="en-US" sz="2400" b="1" dirty="0"/>
                        <a:t>Oxygen</a:t>
                      </a: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794">
                <a:tc>
                  <a:txBody>
                    <a:bodyPr/>
                    <a:lstStyle/>
                    <a:p>
                      <a:r>
                        <a:rPr lang="en-US" sz="2400" b="1" dirty="0"/>
                        <a:t>Location</a:t>
                      </a: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874">
                <a:tc>
                  <a:txBody>
                    <a:bodyPr/>
                    <a:lstStyle/>
                    <a:p>
                      <a:r>
                        <a:rPr lang="en-US" sz="2400" b="1" dirty="0"/>
                        <a:t>Steps</a:t>
                      </a: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3363" indent="-225425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0672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ATP Produced</a:t>
                      </a: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Produces ____ ATP</a:t>
                      </a: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Produces ___ ATP</a:t>
                      </a: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 descr="try_it-01.eps">
            <a:extLst>
              <a:ext uri="{FF2B5EF4-FFF2-40B4-BE49-F238E27FC236}">
                <a16:creationId xmlns:a16="http://schemas.microsoft.com/office/drawing/2014/main" id="{885B4369-79D9-441C-846E-C7AF4266D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4774"/>
            <a:ext cx="1280479" cy="1038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2019D7-B2BF-C437-071A-417385A72D38}"/>
              </a:ext>
            </a:extLst>
          </p:cNvPr>
          <p:cNvSpPr txBox="1"/>
          <p:nvPr/>
        </p:nvSpPr>
        <p:spPr>
          <a:xfrm>
            <a:off x="2362200" y="2057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Required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D69E3D-5B5A-2813-17D1-01BB2C9F00F2}"/>
              </a:ext>
            </a:extLst>
          </p:cNvPr>
          <p:cNvSpPr txBox="1"/>
          <p:nvPr/>
        </p:nvSpPr>
        <p:spPr>
          <a:xfrm>
            <a:off x="5943600" y="2057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 Required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1CFC0-9706-D7C7-6C9C-69A6716DD4FD}"/>
              </a:ext>
            </a:extLst>
          </p:cNvPr>
          <p:cNvSpPr txBox="1"/>
          <p:nvPr/>
        </p:nvSpPr>
        <p:spPr>
          <a:xfrm>
            <a:off x="2348345" y="2798792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Mitochondria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61DA40-44E7-1473-9218-B5C3C3B169CA}"/>
              </a:ext>
            </a:extLst>
          </p:cNvPr>
          <p:cNvSpPr txBox="1"/>
          <p:nvPr/>
        </p:nvSpPr>
        <p:spPr>
          <a:xfrm>
            <a:off x="5867400" y="2787906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Cytoplasm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579FC-1281-DFAC-BD79-ACEA956E7FA2}"/>
              </a:ext>
            </a:extLst>
          </p:cNvPr>
          <p:cNvSpPr txBox="1"/>
          <p:nvPr/>
        </p:nvSpPr>
        <p:spPr>
          <a:xfrm>
            <a:off x="2012372" y="3607454"/>
            <a:ext cx="2833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Glycolysis</a:t>
            </a:r>
          </a:p>
          <a:p>
            <a:pPr algn="ctr"/>
            <a:r>
              <a:rPr lang="en-US" dirty="0" err="1"/>
              <a:t>Kreb’s</a:t>
            </a:r>
            <a:r>
              <a:rPr lang="en-US" dirty="0"/>
              <a:t> Cycle</a:t>
            </a:r>
          </a:p>
          <a:p>
            <a:pPr algn="ctr"/>
            <a:r>
              <a:rPr lang="en-US" dirty="0"/>
              <a:t>Electron Transport Chain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540A3-ECAD-9805-D39C-2856B0EB6F64}"/>
              </a:ext>
            </a:extLst>
          </p:cNvPr>
          <p:cNvSpPr txBox="1"/>
          <p:nvPr/>
        </p:nvSpPr>
        <p:spPr>
          <a:xfrm>
            <a:off x="5715000" y="3572496"/>
            <a:ext cx="2833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Glycolysis</a:t>
            </a:r>
          </a:p>
          <a:p>
            <a:pPr algn="ctr"/>
            <a:r>
              <a:rPr lang="en-US" dirty="0"/>
              <a:t>Fermentation</a:t>
            </a:r>
          </a:p>
          <a:p>
            <a:pPr algn="ctr"/>
            <a:r>
              <a:rPr lang="en-US" dirty="0"/>
              <a:t>Alcohol or Lactic Acid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FF5A00-2F03-D878-1FC9-C873639263B3}"/>
              </a:ext>
            </a:extLst>
          </p:cNvPr>
          <p:cNvSpPr txBox="1"/>
          <p:nvPr/>
        </p:nvSpPr>
        <p:spPr>
          <a:xfrm>
            <a:off x="2012372" y="4933146"/>
            <a:ext cx="283325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Produces 36 ATP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841ED4-A6A4-B797-51AF-EB6AE1180A09}"/>
              </a:ext>
            </a:extLst>
          </p:cNvPr>
          <p:cNvSpPr txBox="1"/>
          <p:nvPr/>
        </p:nvSpPr>
        <p:spPr>
          <a:xfrm>
            <a:off x="5517572" y="5056408"/>
            <a:ext cx="28332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Produces 2 ATP</a:t>
            </a:r>
          </a:p>
        </p:txBody>
      </p:sp>
    </p:spTree>
    <p:extLst>
      <p:ext uri="{BB962C8B-B14F-4D97-AF65-F5344CB8AC3E}">
        <p14:creationId xmlns:p14="http://schemas.microsoft.com/office/powerpoint/2010/main" val="204498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1" grpId="0"/>
      <p:bldP spid="13" grpId="0" animBg="1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0"/>
            <a:ext cx="9143995" cy="1371600"/>
          </a:xfrm>
        </p:spPr>
        <p:txBody>
          <a:bodyPr/>
          <a:lstStyle/>
          <a:p>
            <a:pPr marL="1371600" indent="0"/>
            <a:r>
              <a:rPr lang="en-US" dirty="0">
                <a:solidFill>
                  <a:srgbClr val="FFFF00"/>
                </a:solidFill>
              </a:rPr>
              <a:t>Complete the table, comparing Aerobic &amp; Anaerobic Respiration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1" y="1447800"/>
          <a:ext cx="89154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20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Aerobic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Respiration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Anaerobic Respiration</a:t>
                      </a: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201">
                <a:tc>
                  <a:txBody>
                    <a:bodyPr/>
                    <a:lstStyle/>
                    <a:p>
                      <a:r>
                        <a:rPr lang="en-US" sz="2400" b="1" dirty="0"/>
                        <a:t>Oxygen</a:t>
                      </a: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Is</a:t>
                      </a:r>
                      <a:r>
                        <a:rPr lang="en-US" sz="2400" baseline="0" dirty="0"/>
                        <a:t> r</a:t>
                      </a:r>
                      <a:r>
                        <a:rPr lang="en-US" sz="2400" dirty="0"/>
                        <a:t>equired</a:t>
                      </a: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Is</a:t>
                      </a:r>
                      <a:r>
                        <a:rPr lang="en-US" sz="2400" baseline="0" dirty="0"/>
                        <a:t> n</a:t>
                      </a:r>
                      <a:r>
                        <a:rPr lang="en-US" sz="2400" dirty="0"/>
                        <a:t>ot required</a:t>
                      </a: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794">
                <a:tc>
                  <a:txBody>
                    <a:bodyPr/>
                    <a:lstStyle/>
                    <a:p>
                      <a:r>
                        <a:rPr lang="en-US" sz="2400" b="1" dirty="0"/>
                        <a:t>Location</a:t>
                      </a: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Occurs in the mitochondria</a:t>
                      </a: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Occurs in the cytoplasm</a:t>
                      </a: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874">
                <a:tc>
                  <a:txBody>
                    <a:bodyPr/>
                    <a:lstStyle/>
                    <a:p>
                      <a:r>
                        <a:rPr lang="en-US" sz="2400" b="1" dirty="0"/>
                        <a:t>Steps</a:t>
                      </a: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3363" indent="-225425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Glycolysis</a:t>
                      </a:r>
                    </a:p>
                    <a:p>
                      <a:pPr marL="233363" indent="-225425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Citric acid cycle</a:t>
                      </a:r>
                    </a:p>
                    <a:p>
                      <a:pPr marL="233363" indent="-225425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Electron</a:t>
                      </a:r>
                      <a:r>
                        <a:rPr lang="en-US" sz="2000" baseline="0" dirty="0"/>
                        <a:t> Transport Chain</a:t>
                      </a:r>
                      <a:endParaRPr lang="en-US" sz="2000" dirty="0"/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Glycolysis</a:t>
                      </a:r>
                    </a:p>
                    <a:p>
                      <a:r>
                        <a:rPr lang="en-US" sz="2400" dirty="0"/>
                        <a:t>Fermentation</a:t>
                      </a:r>
                    </a:p>
                    <a:p>
                      <a:pPr marL="457200" indent="-171450"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Lactic acid</a:t>
                      </a:r>
                    </a:p>
                    <a:p>
                      <a:pPr marL="457200" indent="-171450"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Alcohol</a:t>
                      </a: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0672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ATP Produced</a:t>
                      </a: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Produces 36 ATP</a:t>
                      </a: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Produces 2 ATP</a:t>
                      </a:r>
                    </a:p>
                    <a:p>
                      <a:r>
                        <a:rPr lang="en-US" sz="2400" dirty="0"/>
                        <a:t>(no additional ATP)</a:t>
                      </a:r>
                    </a:p>
                  </a:txBody>
                  <a:tcPr marL="171562" marR="171562" marT="85781" marB="85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 descr="try_it-01.eps">
            <a:extLst>
              <a:ext uri="{FF2B5EF4-FFF2-40B4-BE49-F238E27FC236}">
                <a16:creationId xmlns:a16="http://schemas.microsoft.com/office/drawing/2014/main" id="{23A6B4A8-B40C-4D31-AB7B-FB44CB37F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4774"/>
            <a:ext cx="1280479" cy="10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6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Photosynthesis</a:t>
            </a:r>
            <a:r>
              <a:rPr lang="en-US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  <a:r>
              <a:rPr lang="en-US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provide </a:t>
            </a:r>
            <a:r>
              <a:rPr lang="en-US" sz="4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485" y="1905303"/>
            <a:ext cx="5478572" cy="4648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en-US" sz="3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1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sz="11200" dirty="0"/>
              <a:t> requires </a:t>
            </a:r>
            <a:r>
              <a:rPr lang="en-US" sz="112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ENERGY.</a:t>
            </a:r>
          </a:p>
          <a:p>
            <a:r>
              <a:rPr lang="en-US" sz="11200" dirty="0"/>
              <a:t>In almost all ecosystems, energy ultimately comes from the </a:t>
            </a:r>
            <a:r>
              <a:rPr lang="en-US" sz="112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</a:t>
            </a:r>
            <a:r>
              <a:rPr lang="en-US" sz="11200" dirty="0"/>
              <a:t>.</a:t>
            </a:r>
          </a:p>
          <a:p>
            <a:r>
              <a:rPr lang="en-US" sz="11200" dirty="0"/>
              <a:t>In </a:t>
            </a:r>
            <a:r>
              <a:rPr lang="en-US" sz="1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Photosynthesis</a:t>
            </a:r>
            <a:r>
              <a:rPr lang="en-US" sz="11200" dirty="0"/>
              <a:t>,</a:t>
            </a:r>
          </a:p>
          <a:p>
            <a:pPr lvl="1"/>
            <a:r>
              <a:rPr lang="en-US" sz="11200" dirty="0"/>
              <a:t>some of the energy in </a:t>
            </a:r>
            <a:r>
              <a:rPr lang="en-US" sz="11200" dirty="0">
                <a:solidFill>
                  <a:srgbClr val="FF8000"/>
                </a:solidFill>
              </a:rPr>
              <a:t>sunlight</a:t>
            </a:r>
            <a:r>
              <a:rPr lang="en-US" sz="11200" dirty="0"/>
              <a:t> is captured by </a:t>
            </a:r>
            <a:r>
              <a:rPr lang="en-US" sz="11200" dirty="0">
                <a:solidFill>
                  <a:srgbClr val="06AA5C"/>
                </a:solidFill>
              </a:rPr>
              <a:t>chloroplasts.</a:t>
            </a:r>
            <a:endParaRPr lang="en-US" sz="11200" dirty="0"/>
          </a:p>
          <a:p>
            <a:pPr lvl="1"/>
            <a:r>
              <a:rPr lang="en-US" sz="11200" dirty="0"/>
              <a:t>atoms of </a:t>
            </a:r>
            <a:r>
              <a:rPr lang="en-US" sz="11200" dirty="0">
                <a:solidFill>
                  <a:srgbClr val="0000FF"/>
                </a:solidFill>
              </a:rPr>
              <a:t>carbon dioxide </a:t>
            </a:r>
            <a:r>
              <a:rPr lang="en-US" sz="11200" dirty="0"/>
              <a:t>and </a:t>
            </a:r>
            <a:r>
              <a:rPr lang="en-US" sz="11200" dirty="0">
                <a:solidFill>
                  <a:srgbClr val="0000FF"/>
                </a:solidFill>
              </a:rPr>
              <a:t>water</a:t>
            </a:r>
            <a:r>
              <a:rPr lang="en-US" sz="11200" dirty="0"/>
              <a:t> are rearranged.</a:t>
            </a:r>
          </a:p>
          <a:p>
            <a:pPr lvl="1"/>
            <a:r>
              <a:rPr lang="en-US" sz="11200" dirty="0">
                <a:solidFill>
                  <a:srgbClr val="FF0000"/>
                </a:solidFill>
              </a:rPr>
              <a:t>sugar </a:t>
            </a:r>
            <a:r>
              <a:rPr lang="en-US" sz="11200" dirty="0"/>
              <a:t>and </a:t>
            </a:r>
            <a:r>
              <a:rPr lang="en-US" sz="11200" dirty="0">
                <a:solidFill>
                  <a:srgbClr val="FF0000"/>
                </a:solidFill>
              </a:rPr>
              <a:t>oxygen</a:t>
            </a:r>
            <a:r>
              <a:rPr lang="en-US" sz="11200" dirty="0"/>
              <a:t> are produced.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Cell Respiration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57" y="2514600"/>
            <a:ext cx="3504712" cy="3124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FAB94-0837-46A4-B30C-B5DFE0C979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67E515-9909-4919-BC67-0957347950E1}"/>
              </a:ext>
            </a:extLst>
          </p:cNvPr>
          <p:cNvSpPr/>
          <p:nvPr/>
        </p:nvSpPr>
        <p:spPr>
          <a:xfrm>
            <a:off x="5789613" y="4038600"/>
            <a:ext cx="1220787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0C780E-7F0F-4D90-B8FF-633FAD71595B}"/>
              </a:ext>
            </a:extLst>
          </p:cNvPr>
          <p:cNvSpPr/>
          <p:nvPr/>
        </p:nvSpPr>
        <p:spPr>
          <a:xfrm rot="17624020">
            <a:off x="8014795" y="3182435"/>
            <a:ext cx="1220787" cy="76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2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Photosynthesis</a:t>
            </a:r>
            <a:r>
              <a:rPr lang="en-US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  <a:r>
              <a:rPr lang="en-US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provide </a:t>
            </a:r>
            <a:r>
              <a:rPr lang="en-US" sz="4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485" y="1905303"/>
            <a:ext cx="5478572" cy="4648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en-US" sz="3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1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sz="11200" dirty="0"/>
              <a:t> requires </a:t>
            </a:r>
            <a:r>
              <a:rPr lang="en-US" sz="112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ENERGY.</a:t>
            </a:r>
          </a:p>
          <a:p>
            <a:r>
              <a:rPr lang="en-US" sz="11200" dirty="0"/>
              <a:t>In almost all ecosystems, energy ultimately comes from the </a:t>
            </a:r>
            <a:r>
              <a:rPr lang="en-US" sz="112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</a:t>
            </a:r>
            <a:r>
              <a:rPr lang="en-US" sz="11200" dirty="0"/>
              <a:t>.</a:t>
            </a:r>
          </a:p>
          <a:p>
            <a:r>
              <a:rPr lang="en-US" sz="11200" dirty="0"/>
              <a:t>In </a:t>
            </a:r>
            <a:r>
              <a:rPr lang="en-US" sz="1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Photosynthesis</a:t>
            </a:r>
            <a:r>
              <a:rPr lang="en-US" sz="11200" dirty="0"/>
              <a:t>,</a:t>
            </a:r>
          </a:p>
          <a:p>
            <a:pPr lvl="1"/>
            <a:r>
              <a:rPr lang="en-US" sz="11200" dirty="0"/>
              <a:t>some of the energy in </a:t>
            </a:r>
            <a:r>
              <a:rPr lang="en-US" sz="11200" dirty="0">
                <a:solidFill>
                  <a:srgbClr val="FF8000"/>
                </a:solidFill>
              </a:rPr>
              <a:t>sunlight</a:t>
            </a:r>
            <a:r>
              <a:rPr lang="en-US" sz="11200" dirty="0"/>
              <a:t> is captured by </a:t>
            </a:r>
            <a:r>
              <a:rPr lang="en-US" sz="11200" dirty="0">
                <a:solidFill>
                  <a:srgbClr val="06AA5C"/>
                </a:solidFill>
              </a:rPr>
              <a:t>chloroplasts.</a:t>
            </a:r>
            <a:endParaRPr lang="en-US" sz="11200" dirty="0"/>
          </a:p>
          <a:p>
            <a:pPr lvl="1"/>
            <a:r>
              <a:rPr lang="en-US" sz="11200" dirty="0"/>
              <a:t>atoms of </a:t>
            </a:r>
            <a:r>
              <a:rPr lang="en-US" sz="11200" dirty="0">
                <a:solidFill>
                  <a:srgbClr val="0000FF"/>
                </a:solidFill>
              </a:rPr>
              <a:t>carbon dioxide </a:t>
            </a:r>
            <a:r>
              <a:rPr lang="en-US" sz="11200" dirty="0"/>
              <a:t>and </a:t>
            </a:r>
            <a:r>
              <a:rPr lang="en-US" sz="11200" dirty="0">
                <a:solidFill>
                  <a:srgbClr val="0000FF"/>
                </a:solidFill>
              </a:rPr>
              <a:t>water</a:t>
            </a:r>
            <a:r>
              <a:rPr lang="en-US" sz="11200" dirty="0"/>
              <a:t> are rearranged.</a:t>
            </a:r>
          </a:p>
          <a:p>
            <a:pPr lvl="1"/>
            <a:r>
              <a:rPr lang="en-US" sz="11200" dirty="0">
                <a:solidFill>
                  <a:srgbClr val="FF0000"/>
                </a:solidFill>
              </a:rPr>
              <a:t>sugar </a:t>
            </a:r>
            <a:r>
              <a:rPr lang="en-US" sz="11200" dirty="0"/>
              <a:t>and </a:t>
            </a:r>
            <a:r>
              <a:rPr lang="en-US" sz="11200" dirty="0">
                <a:solidFill>
                  <a:srgbClr val="FF0000"/>
                </a:solidFill>
              </a:rPr>
              <a:t>oxygen</a:t>
            </a:r>
            <a:r>
              <a:rPr lang="en-US" sz="11200" dirty="0"/>
              <a:t> are produced.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Cell Respiration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57" y="2514600"/>
            <a:ext cx="3504712" cy="3124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FAB94-0837-46A4-B30C-B5DFE0C979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2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Photosynthesis</a:t>
            </a:r>
            <a:r>
              <a:rPr lang="en-US" sz="24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  <a:r>
              <a:rPr lang="en-US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provide </a:t>
            </a:r>
            <a:r>
              <a:rPr lang="en-US" sz="40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848600" cy="47498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 </a:t>
            </a:r>
            <a:r>
              <a:rPr lang="en-US" dirty="0"/>
              <a:t>takes place in the </a:t>
            </a:r>
            <a:r>
              <a:rPr lang="en-US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</a:t>
            </a:r>
            <a:r>
              <a:rPr lang="en-US" dirty="0"/>
              <a:t> of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eukaryotic</a:t>
            </a:r>
            <a:r>
              <a:rPr lang="en-US" dirty="0"/>
              <a:t> cells.</a:t>
            </a:r>
          </a:p>
          <a:p>
            <a:r>
              <a:rPr lang="en-US" dirty="0"/>
              <a:t>In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  <a:r>
              <a:rPr lang="en-US" dirty="0"/>
              <a:t>,</a:t>
            </a:r>
          </a:p>
          <a:p>
            <a:pPr lvl="1"/>
            <a:r>
              <a:rPr lang="en-US" b="1" dirty="0">
                <a:solidFill>
                  <a:srgbClr val="06AA5C"/>
                </a:solidFill>
              </a:rPr>
              <a:t>sugar </a:t>
            </a:r>
            <a:r>
              <a:rPr lang="en-US" dirty="0"/>
              <a:t>is broken down to </a:t>
            </a:r>
            <a:r>
              <a:rPr lang="en-US" b="1" dirty="0">
                <a:solidFill>
                  <a:srgbClr val="0000FF"/>
                </a:solidFill>
              </a:rPr>
              <a:t>carbon dioxide </a:t>
            </a:r>
            <a:r>
              <a:rPr lang="en-US" dirty="0"/>
              <a:t>and </a:t>
            </a:r>
            <a:r>
              <a:rPr lang="en-US" b="1" dirty="0">
                <a:solidFill>
                  <a:srgbClr val="0000FF"/>
                </a:solidFill>
              </a:rPr>
              <a:t>water; </a:t>
            </a:r>
            <a:endParaRPr lang="en-US" dirty="0"/>
          </a:p>
          <a:p>
            <a:pPr lvl="1"/>
            <a:r>
              <a:rPr lang="en-US" dirty="0"/>
              <a:t>the cell captures some of the released energy to make </a:t>
            </a:r>
            <a:r>
              <a:rPr lang="en-US" b="1" dirty="0">
                <a:solidFill>
                  <a:srgbClr val="0000FF"/>
                </a:solidFill>
              </a:rPr>
              <a:t>ATP.</a:t>
            </a:r>
          </a:p>
          <a:p>
            <a:r>
              <a:rPr lang="en-US" dirty="0"/>
              <a:t>In these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conversions</a:t>
            </a:r>
            <a:r>
              <a:rPr lang="en-US" dirty="0"/>
              <a:t>, some energy is lost as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  <a:r>
              <a:rPr lang="en-US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4" r="30569" b="26562"/>
          <a:stretch/>
        </p:blipFill>
        <p:spPr>
          <a:xfrm>
            <a:off x="3670298" y="4800600"/>
            <a:ext cx="1968501" cy="141763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924800" y="6218237"/>
            <a:ext cx="1219200" cy="33496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Cell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Respiration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EDD5-106B-4389-A992-9946F62B79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>
          <a:xfrm>
            <a:off x="0" y="5715000"/>
            <a:ext cx="457200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0" latinLnBrk="0" hangingPunct="0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0FB8FD43-0DE0-4223-9668-E262B358A543}" type="slidenum">
              <a:rPr 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460FAC-03FC-4B26-A6F3-F62368BFB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2"/>
          <a:stretch/>
        </p:blipFill>
        <p:spPr>
          <a:xfrm>
            <a:off x="5638800" y="4800600"/>
            <a:ext cx="1708150" cy="193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674ECB-C3FA-407F-9DD3-0386B7B7AA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73"/>
          <a:stretch/>
        </p:blipFill>
        <p:spPr>
          <a:xfrm>
            <a:off x="1765300" y="4800600"/>
            <a:ext cx="1968500" cy="193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4E373F-4717-4489-8BF4-8F4B9C9A5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4" r="30569"/>
          <a:stretch/>
        </p:blipFill>
        <p:spPr>
          <a:xfrm>
            <a:off x="3657600" y="4800600"/>
            <a:ext cx="1968501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8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sson Shell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5735</Words>
  <Application>Microsoft Office PowerPoint</Application>
  <PresentationFormat>On-screen Show (4:3)</PresentationFormat>
  <Paragraphs>1060</Paragraphs>
  <Slides>67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67</vt:i4>
      </vt:variant>
    </vt:vector>
  </HeadingPairs>
  <TitlesOfParts>
    <vt:vector size="90" baseType="lpstr">
      <vt:lpstr>Arial</vt:lpstr>
      <vt:lpstr>Arial Black</vt:lpstr>
      <vt:lpstr>Arial Unicode MS</vt:lpstr>
      <vt:lpstr>Book Antiqua</vt:lpstr>
      <vt:lpstr>Calibri</vt:lpstr>
      <vt:lpstr>Calisto MT</vt:lpstr>
      <vt:lpstr>Constantia</vt:lpstr>
      <vt:lpstr>Lucida Grande</vt:lpstr>
      <vt:lpstr>Symbol Std</vt:lpstr>
      <vt:lpstr>Times</vt:lpstr>
      <vt:lpstr>Times New Roman</vt:lpstr>
      <vt:lpstr>Wingdings</vt:lpstr>
      <vt:lpstr>Wingdings 2</vt:lpstr>
      <vt:lpstr>ヒラギノ角ゴ Pro W3</vt:lpstr>
      <vt:lpstr>Genesis</vt:lpstr>
      <vt:lpstr>12_Blank</vt:lpstr>
      <vt:lpstr>Lesson Shell</vt:lpstr>
      <vt:lpstr>VIDEO TEMPLATES</vt:lpstr>
      <vt:lpstr>1_Genesis</vt:lpstr>
      <vt:lpstr>1_VIDEO TEMPLATES</vt:lpstr>
      <vt:lpstr>2_VIDEO TEMPLATES</vt:lpstr>
      <vt:lpstr>Flow</vt:lpstr>
      <vt:lpstr>Default Design</vt:lpstr>
      <vt:lpstr>Go to the “Slide Show” shade above</vt:lpstr>
      <vt:lpstr>Chapter 8: Cellular Respiration -----Glycolysis</vt:lpstr>
      <vt:lpstr> Ellicitation:  What do You Think?</vt:lpstr>
      <vt:lpstr>ATP:  Energy for Living Organisms</vt:lpstr>
      <vt:lpstr>ATP:  Energy for Living Organisms</vt:lpstr>
      <vt:lpstr>  Lesson Objectives</vt:lpstr>
      <vt:lpstr>Photosynthesis and Cellular Respiration provide Energy for Life</vt:lpstr>
      <vt:lpstr>Photosynthesis and Cellular Respiration provide Energy for Life</vt:lpstr>
      <vt:lpstr>Photosynthesis and Cellular Respiration provide Energy for Life</vt:lpstr>
      <vt:lpstr>PowerPoint Presentation</vt:lpstr>
      <vt:lpstr> Photosynthesis and Cellular Respiration</vt:lpstr>
      <vt:lpstr>Cellular Respiration</vt:lpstr>
      <vt:lpstr> Energy for Living Organisms</vt:lpstr>
      <vt:lpstr>What is the Site of Cellular Respiration?</vt:lpstr>
      <vt:lpstr>What is the Site of Cellular Respiration?</vt:lpstr>
      <vt:lpstr>Aerobic Cellular Respiration:  Oxygen Present</vt:lpstr>
      <vt:lpstr>Cells capture Energy from Electrons “falling” from Organic Fuels to Oxygen</vt:lpstr>
      <vt:lpstr>Cells capture Energy from Electrons “falling” from Organic Fuels to Oxygen</vt:lpstr>
      <vt:lpstr>Cells capture Energy from Electrons “falling” from Organic Fuels to Oxygen</vt:lpstr>
      <vt:lpstr>Cells capture Energy from Electrons “falling” from Organic Fuels to Oxygen</vt:lpstr>
      <vt:lpstr>PowerPoint Presentation</vt:lpstr>
      <vt:lpstr>Cells capture Energy from Electrons “falling” from Organic Fuels to Oxygen</vt:lpstr>
      <vt:lpstr>PowerPoint Presentation</vt:lpstr>
      <vt:lpstr>NAD+  NADPH</vt:lpstr>
      <vt:lpstr>PowerPoint Presentation</vt:lpstr>
      <vt:lpstr>PowerPoint Presentation</vt:lpstr>
      <vt:lpstr>PowerPoint Presentation</vt:lpstr>
      <vt:lpstr>PowerPoint Presentation</vt:lpstr>
      <vt:lpstr> Use the following terms to label the diagram: CO2, cellular respiration, chemical energy,  chloroplast, glucose, light energy, mitochondria, photosynthesis </vt:lpstr>
      <vt:lpstr> Use the following terms to label the diagram: CO2, cellular respiration, chemical energy,  chloroplast, glucose, light energy, mitochondria, photosynthesis </vt:lpstr>
      <vt:lpstr>Cell Respiration</vt:lpstr>
      <vt:lpstr>Cell Respiration</vt:lpstr>
      <vt:lpstr>Cell Respiration</vt:lpstr>
      <vt:lpstr>Cellular Respiration</vt:lpstr>
      <vt:lpstr>Cellular Respiration</vt:lpstr>
      <vt:lpstr>What are the Steps of Cellular Respiration?</vt:lpstr>
      <vt:lpstr>What are the Steps of Cellular Respiration?</vt:lpstr>
      <vt:lpstr>Stage 1:  Glycolysis Overview</vt:lpstr>
      <vt:lpstr>1. Glycolysis (“sugar splitting”)</vt:lpstr>
      <vt:lpstr>1. Glycolysis</vt:lpstr>
      <vt:lpstr>1. Glycolysis</vt:lpstr>
      <vt:lpstr>1. Glycolysis</vt:lpstr>
      <vt:lpstr>1. Glycolysis</vt:lpstr>
      <vt:lpstr>1.  Glycolysis</vt:lpstr>
      <vt:lpstr>1. Glycolysis</vt:lpstr>
      <vt:lpstr>1. Glycolysis</vt:lpstr>
      <vt:lpstr>1. Glycolysis</vt:lpstr>
      <vt:lpstr>PowerPoint Presentation</vt:lpstr>
      <vt:lpstr>Step 1: Glycolysis</vt:lpstr>
      <vt:lpstr>Step 1: Glycolysis</vt:lpstr>
      <vt:lpstr>PowerPoint Presentation</vt:lpstr>
      <vt:lpstr>1. Glycolysis Summary</vt:lpstr>
      <vt:lpstr>1. Glycolysis Summary</vt:lpstr>
      <vt:lpstr>All Steps of Cell Respiration occur in mitochondria except Glycolysis</vt:lpstr>
      <vt:lpstr>All Steps of Cell Respiration occur in mitochondria except Glycolysis</vt:lpstr>
      <vt:lpstr>Review of Mitochondria Structure</vt:lpstr>
      <vt:lpstr>Review of Mitochondria Structure</vt:lpstr>
      <vt:lpstr>Process of Cellular Respiration</vt:lpstr>
      <vt:lpstr>PowerPoint Presentation</vt:lpstr>
      <vt:lpstr>After Glycolysis … Summary</vt:lpstr>
      <vt:lpstr>Two Anaerobic Pathways</vt:lpstr>
      <vt:lpstr>Aerobic Processes</vt:lpstr>
      <vt:lpstr>Aerobic Processes</vt:lpstr>
      <vt:lpstr> Complete the Venn Diagram: Aerobic vs. Anaerobic Respiration</vt:lpstr>
      <vt:lpstr> Complete the Venn Diagram: Aerobic vs. Anaerobic Respiration</vt:lpstr>
      <vt:lpstr>Complete the table, comparing Aerobic &amp; Anaerobic Respiration</vt:lpstr>
      <vt:lpstr>Complete the table, comparing Aerobic &amp; Anaerobic Respiration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Cellular Respiration</dc:title>
  <dc:creator>Noemi</dc:creator>
  <cp:lastModifiedBy>Craig Riesen</cp:lastModifiedBy>
  <cp:revision>65</cp:revision>
  <dcterms:created xsi:type="dcterms:W3CDTF">2017-04-07T03:15:34Z</dcterms:created>
  <dcterms:modified xsi:type="dcterms:W3CDTF">2024-10-23T18:55:58Z</dcterms:modified>
</cp:coreProperties>
</file>