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35" r:id="rId3"/>
    <p:sldMasterId id="2147483831" r:id="rId4"/>
    <p:sldMasterId id="2147483862" r:id="rId5"/>
    <p:sldMasterId id="2147483874" r:id="rId6"/>
    <p:sldMasterId id="2147483886" r:id="rId7"/>
  </p:sldMasterIdLst>
  <p:notesMasterIdLst>
    <p:notesMasterId r:id="rId102"/>
  </p:notesMasterIdLst>
  <p:sldIdLst>
    <p:sldId id="649" r:id="rId8"/>
    <p:sldId id="650" r:id="rId9"/>
    <p:sldId id="651" r:id="rId10"/>
    <p:sldId id="655" r:id="rId11"/>
    <p:sldId id="656" r:id="rId12"/>
    <p:sldId id="302" r:id="rId13"/>
    <p:sldId id="652" r:id="rId14"/>
    <p:sldId id="456" r:id="rId15"/>
    <p:sldId id="460" r:id="rId16"/>
    <p:sldId id="648" r:id="rId17"/>
    <p:sldId id="543" r:id="rId18"/>
    <p:sldId id="273" r:id="rId19"/>
    <p:sldId id="643" r:id="rId20"/>
    <p:sldId id="642" r:id="rId21"/>
    <p:sldId id="644" r:id="rId22"/>
    <p:sldId id="275" r:id="rId23"/>
    <p:sldId id="645" r:id="rId24"/>
    <p:sldId id="556" r:id="rId25"/>
    <p:sldId id="646" r:id="rId26"/>
    <p:sldId id="647" r:id="rId27"/>
    <p:sldId id="280" r:id="rId28"/>
    <p:sldId id="658" r:id="rId29"/>
    <p:sldId id="657" r:id="rId30"/>
    <p:sldId id="560" r:id="rId31"/>
    <p:sldId id="283" r:id="rId32"/>
    <p:sldId id="659" r:id="rId33"/>
    <p:sldId id="355" r:id="rId34"/>
    <p:sldId id="566" r:id="rId35"/>
    <p:sldId id="669" r:id="rId36"/>
    <p:sldId id="561" r:id="rId37"/>
    <p:sldId id="660" r:id="rId38"/>
    <p:sldId id="567" r:id="rId39"/>
    <p:sldId id="661" r:id="rId40"/>
    <p:sldId id="662" r:id="rId41"/>
    <p:sldId id="568" r:id="rId42"/>
    <p:sldId id="565" r:id="rId43"/>
    <p:sldId id="463" r:id="rId44"/>
    <p:sldId id="663" r:id="rId45"/>
    <p:sldId id="471" r:id="rId46"/>
    <p:sldId id="664" r:id="rId47"/>
    <p:sldId id="464" r:id="rId48"/>
    <p:sldId id="665" r:id="rId49"/>
    <p:sldId id="465" r:id="rId50"/>
    <p:sldId id="666" r:id="rId51"/>
    <p:sldId id="466" r:id="rId52"/>
    <p:sldId id="549" r:id="rId53"/>
    <p:sldId id="688" r:id="rId54"/>
    <p:sldId id="689" r:id="rId55"/>
    <p:sldId id="670" r:id="rId56"/>
    <p:sldId id="288" r:id="rId57"/>
    <p:sldId id="671" r:id="rId58"/>
    <p:sldId id="667" r:id="rId59"/>
    <p:sldId id="673" r:id="rId60"/>
    <p:sldId id="289" r:id="rId61"/>
    <p:sldId id="674" r:id="rId62"/>
    <p:sldId id="360" r:id="rId63"/>
    <p:sldId id="672" r:id="rId64"/>
    <p:sldId id="677" r:id="rId65"/>
    <p:sldId id="474" r:id="rId66"/>
    <p:sldId id="290" r:id="rId67"/>
    <p:sldId id="675" r:id="rId68"/>
    <p:sldId id="633" r:id="rId69"/>
    <p:sldId id="676" r:id="rId70"/>
    <p:sldId id="634" r:id="rId71"/>
    <p:sldId id="690" r:id="rId72"/>
    <p:sldId id="691" r:id="rId73"/>
    <p:sldId id="576" r:id="rId74"/>
    <p:sldId id="571" r:id="rId75"/>
    <p:sldId id="577" r:id="rId76"/>
    <p:sldId id="574" r:id="rId77"/>
    <p:sldId id="579" r:id="rId78"/>
    <p:sldId id="592" r:id="rId79"/>
    <p:sldId id="581" r:id="rId80"/>
    <p:sldId id="583" r:id="rId81"/>
    <p:sldId id="584" r:id="rId82"/>
    <p:sldId id="585" r:id="rId83"/>
    <p:sldId id="586" r:id="rId84"/>
    <p:sldId id="593" r:id="rId85"/>
    <p:sldId id="678" r:id="rId86"/>
    <p:sldId id="692" r:id="rId87"/>
    <p:sldId id="693" r:id="rId88"/>
    <p:sldId id="594" r:id="rId89"/>
    <p:sldId id="595" r:id="rId90"/>
    <p:sldId id="596" r:id="rId91"/>
    <p:sldId id="597" r:id="rId92"/>
    <p:sldId id="687" r:id="rId93"/>
    <p:sldId id="520" r:id="rId94"/>
    <p:sldId id="521" r:id="rId95"/>
    <p:sldId id="522" r:id="rId96"/>
    <p:sldId id="686" r:id="rId97"/>
    <p:sldId id="629" r:id="rId98"/>
    <p:sldId id="528" r:id="rId99"/>
    <p:sldId id="694" r:id="rId100"/>
    <p:sldId id="695" r:id="rId10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0000FF"/>
    <a:srgbClr val="FF0000"/>
    <a:srgbClr val="000000"/>
    <a:srgbClr val="990099"/>
    <a:srgbClr val="00FF00"/>
    <a:srgbClr val="996600"/>
    <a:srgbClr val="407057"/>
    <a:srgbClr val="3DF6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590" autoAdjust="0"/>
  </p:normalViewPr>
  <p:slideViewPr>
    <p:cSldViewPr>
      <p:cViewPr varScale="1">
        <p:scale>
          <a:sx n="81" d="100"/>
          <a:sy n="81" d="100"/>
        </p:scale>
        <p:origin x="114" y="4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51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87" Type="http://schemas.openxmlformats.org/officeDocument/2006/relationships/slide" Target="slides/slide80.xml"/><Relationship Id="rId10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103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tableStyles" Target="tableStyle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C7F4C-2059-4515-A994-A583D2BF5960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080B8E-DBF0-4556-A9EA-22394A69B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43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70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57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4A2A4-CA42-4996-BA66-9E213817F4F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896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8A38A-B184-0341-BDEB-CE893D63E01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/>
                <a:cs typeface="Times New Roman"/>
              </a:rPr>
              <a:t>Figure 31.3-0 The body plan of a flowering plant: a dicot</a:t>
            </a:r>
          </a:p>
        </p:txBody>
      </p:sp>
    </p:spTree>
    <p:extLst>
      <p:ext uri="{BB962C8B-B14F-4D97-AF65-F5344CB8AC3E}">
        <p14:creationId xmlns:p14="http://schemas.microsoft.com/office/powerpoint/2010/main" val="65897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0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80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51DC9F-F5CB-45AE-92CE-DEF96E2E7D80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0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80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51DC9F-F5CB-45AE-92CE-DEF96E2E7D80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29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1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81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842002-96EC-4496-A64D-E5103FCDB651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0821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1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81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842002-96EC-4496-A64D-E5103FCDB651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7394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2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82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734D1F-1870-44F3-AB80-F5F0CF80C488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2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82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734D1F-1870-44F3-AB80-F5F0CF80C488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032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18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/>
                <a:cs typeface="Times New Roman"/>
              </a:rPr>
              <a:t>Figure 31.7c-0 Primary growth of a root</a:t>
            </a:r>
          </a:p>
        </p:txBody>
      </p:sp>
    </p:spTree>
    <p:extLst>
      <p:ext uri="{BB962C8B-B14F-4D97-AF65-F5344CB8AC3E}">
        <p14:creationId xmlns:p14="http://schemas.microsoft.com/office/powerpoint/2010/main" val="658975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7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87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62C2E-D32C-40C9-9674-255313116CB0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7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87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62C2E-D32C-40C9-9674-255313116CB0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983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6" name="Google Shape;40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9619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7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87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62C2E-D32C-40C9-9674-255313116CB0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3131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24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/>
                <a:cs typeface="Times New Roman"/>
              </a:rPr>
              <a:t>Figure 31.3-0 The body plan of a flowering plant: a dicot</a:t>
            </a:r>
          </a:p>
        </p:txBody>
      </p:sp>
    </p:spTree>
    <p:extLst>
      <p:ext uri="{BB962C8B-B14F-4D97-AF65-F5344CB8AC3E}">
        <p14:creationId xmlns:p14="http://schemas.microsoft.com/office/powerpoint/2010/main" val="658975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0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90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E239A5-81A6-4485-AB32-D09402ECC94B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0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90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E239A5-81A6-4485-AB32-D09402ECC94B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431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1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91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85D7A8-6A3B-4A80-9CD6-79A6600D84AC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28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/>
                <a:cs typeface="Times New Roman"/>
              </a:rPr>
              <a:t>Figure 31.8a-1 Secondary growth of a woody </a:t>
            </a:r>
            <a:r>
              <a:rPr lang="en-US" dirty="0" err="1">
                <a:latin typeface="Times New Roman"/>
                <a:cs typeface="Times New Roman"/>
              </a:rPr>
              <a:t>eudicot</a:t>
            </a:r>
            <a:r>
              <a:rPr lang="en-US" dirty="0">
                <a:latin typeface="Times New Roman"/>
                <a:cs typeface="Times New Roman"/>
              </a:rPr>
              <a:t> stem (part 1)</a:t>
            </a:r>
          </a:p>
        </p:txBody>
      </p:sp>
    </p:spTree>
    <p:extLst>
      <p:ext uri="{BB962C8B-B14F-4D97-AF65-F5344CB8AC3E}">
        <p14:creationId xmlns:p14="http://schemas.microsoft.com/office/powerpoint/2010/main" val="658975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1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91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85D7A8-6A3B-4A80-9CD6-79A6600D84AC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2546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3DCB9-FCFA-424C-9390-3ECF613363B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7205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3DCB9-FCFA-424C-9390-3ECF613363B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78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32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/>
                <a:cs typeface="Times New Roman"/>
              </a:rPr>
              <a:t>Figure 31.8a-2 Secondary growth of a woody </a:t>
            </a:r>
            <a:r>
              <a:rPr lang="en-US" dirty="0" err="1">
                <a:latin typeface="Times New Roman"/>
                <a:cs typeface="Times New Roman"/>
              </a:rPr>
              <a:t>eudicot</a:t>
            </a:r>
            <a:r>
              <a:rPr lang="en-US" dirty="0">
                <a:latin typeface="Times New Roman"/>
                <a:cs typeface="Times New Roman"/>
              </a:rPr>
              <a:t> stem (part 2)</a:t>
            </a:r>
          </a:p>
        </p:txBody>
      </p:sp>
    </p:spTree>
    <p:extLst>
      <p:ext uri="{BB962C8B-B14F-4D97-AF65-F5344CB8AC3E}">
        <p14:creationId xmlns:p14="http://schemas.microsoft.com/office/powerpoint/2010/main" val="65897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6" name="Google Shape;40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79111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33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/>
                <a:cs typeface="Times New Roman"/>
              </a:rPr>
              <a:t>Figure 31.8a-2 Secondary growth of a woody </a:t>
            </a:r>
            <a:r>
              <a:rPr lang="en-US" dirty="0" err="1">
                <a:latin typeface="Times New Roman"/>
                <a:cs typeface="Times New Roman"/>
              </a:rPr>
              <a:t>eudicot</a:t>
            </a:r>
            <a:r>
              <a:rPr lang="en-US" dirty="0">
                <a:latin typeface="Times New Roman"/>
                <a:cs typeface="Times New Roman"/>
              </a:rPr>
              <a:t> stem (part 2)</a:t>
            </a:r>
          </a:p>
        </p:txBody>
      </p:sp>
    </p:spTree>
    <p:extLst>
      <p:ext uri="{BB962C8B-B14F-4D97-AF65-F5344CB8AC3E}">
        <p14:creationId xmlns:p14="http://schemas.microsoft.com/office/powerpoint/2010/main" val="16785727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34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/>
                <a:cs typeface="Times New Roman"/>
              </a:rPr>
              <a:t>Figure 31.8a-2 Secondary growth of a woody </a:t>
            </a:r>
            <a:r>
              <a:rPr lang="en-US" dirty="0" err="1">
                <a:latin typeface="Times New Roman"/>
                <a:cs typeface="Times New Roman"/>
              </a:rPr>
              <a:t>eudicot</a:t>
            </a:r>
            <a:r>
              <a:rPr lang="en-US" dirty="0">
                <a:latin typeface="Times New Roman"/>
                <a:cs typeface="Times New Roman"/>
              </a:rPr>
              <a:t> stem (part 2)</a:t>
            </a:r>
          </a:p>
        </p:txBody>
      </p:sp>
    </p:spTree>
    <p:extLst>
      <p:ext uri="{BB962C8B-B14F-4D97-AF65-F5344CB8AC3E}">
        <p14:creationId xmlns:p14="http://schemas.microsoft.com/office/powerpoint/2010/main" val="6430374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35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/>
                <a:cs typeface="Times New Roman"/>
              </a:rPr>
              <a:t>Figure 31.8a-3 Secondary growth of a woody </a:t>
            </a:r>
            <a:r>
              <a:rPr lang="en-US" dirty="0" err="1">
                <a:latin typeface="Times New Roman"/>
                <a:cs typeface="Times New Roman"/>
              </a:rPr>
              <a:t>eudicot</a:t>
            </a:r>
            <a:r>
              <a:rPr lang="en-US" dirty="0">
                <a:latin typeface="Times New Roman"/>
                <a:cs typeface="Times New Roman"/>
              </a:rPr>
              <a:t> stem (part 3)</a:t>
            </a:r>
          </a:p>
        </p:txBody>
      </p:sp>
    </p:spTree>
    <p:extLst>
      <p:ext uri="{BB962C8B-B14F-4D97-AF65-F5344CB8AC3E}">
        <p14:creationId xmlns:p14="http://schemas.microsoft.com/office/powerpoint/2010/main" val="658975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36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/>
                <a:cs typeface="Times New Roman"/>
              </a:rPr>
              <a:t>Figure 31.8a-0 Secondary growth of a woody dicot stem</a:t>
            </a:r>
          </a:p>
        </p:txBody>
      </p:sp>
    </p:spTree>
    <p:extLst>
      <p:ext uri="{BB962C8B-B14F-4D97-AF65-F5344CB8AC3E}">
        <p14:creationId xmlns:p14="http://schemas.microsoft.com/office/powerpoint/2010/main" val="658975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5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95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8BC618-A8AC-4814-939C-A323EF6560A7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5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95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8BC618-A8AC-4814-939C-A323EF6560A7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6403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5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95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8BC618-A8AC-4814-939C-A323EF6560A7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5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95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8BC618-A8AC-4814-939C-A323EF6560A7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0429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5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95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8BC618-A8AC-4814-939C-A323EF6560A7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5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95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8BC618-A8AC-4814-939C-A323EF6560A7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222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4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64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2FADA4-E1E1-4A97-A316-DD6D37C3DFE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7072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96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A66D51-199A-4ADF-AC51-023731590A2D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96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A66D51-199A-4ADF-AC51-023731590A2D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8518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7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97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3C2DD3-BACF-43D3-89FC-C4C49F8E2F79}" type="slidenum">
              <a:rPr lang="en-US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4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64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2FADA4-E1E1-4A97-A316-DD6D37C3DFE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9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99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8D3458-1385-42C9-A4FC-03F3C8D5DB5D}" type="slidenum">
              <a:rPr lang="en-US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9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99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8D3458-1385-42C9-A4FC-03F3C8D5DB5D}" type="slidenum">
              <a:rPr lang="en-US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2307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9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99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8D3458-1385-42C9-A4FC-03F3C8D5DB5D}" type="slidenum">
              <a:rPr lang="en-US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87745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0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00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B38259-AE93-4679-AA7D-A5F701F09484}" type="slidenum">
              <a:rPr lang="en-US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3450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0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00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B38259-AE93-4679-AA7D-A5F701F09484}" type="slidenum">
              <a:rPr lang="en-US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0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00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B38259-AE93-4679-AA7D-A5F701F09484}" type="slidenum">
              <a:rPr lang="en-US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626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4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64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2FADA4-E1E1-4A97-A316-DD6D37C3DFE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1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01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9D032E-5A4D-4373-B979-39A6BDD02458}" type="slidenum">
              <a:rPr lang="en-US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1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01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9D032E-5A4D-4373-B979-39A6BDD02458}" type="slidenum">
              <a:rPr lang="en-US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00362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1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01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9D032E-5A4D-4373-B979-39A6BDD02458}" type="slidenum">
              <a:rPr lang="en-US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50690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1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01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9D032E-5A4D-4373-B979-39A6BDD02458}" type="slidenum">
              <a:rPr lang="en-US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1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01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9D032E-5A4D-4373-B979-39A6BDD02458}" type="slidenum">
              <a:rPr lang="en-US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1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01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9D032E-5A4D-4373-B979-39A6BDD02458}" type="slidenum">
              <a:rPr lang="en-US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81980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1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01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9D032E-5A4D-4373-B979-39A6BDD02458}" type="slidenum">
              <a:rPr lang="en-US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97422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1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01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9D032E-5A4D-4373-B979-39A6BDD02458}" type="slidenum">
              <a:rPr lang="en-US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03342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1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01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9D032E-5A4D-4373-B979-39A6BDD02458}" type="slidenum">
              <a:rPr lang="en-US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78101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0CCBF3F6-69AB-402F-B6CA-5D4DF569DB3D}" type="slidenum">
              <a:rPr lang="en-US" b="0">
                <a:solidFill>
                  <a:prstClr val="black"/>
                </a:solidFill>
                <a:latin typeface="Comic Sans MS" pitchFamily="66" charset="0"/>
              </a:rPr>
              <a:pPr eaLnBrk="1" hangingPunct="1"/>
              <a:t>67</a:t>
            </a:fld>
            <a:endParaRPr lang="en-US" b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87463" y="457200"/>
            <a:ext cx="4398962" cy="3298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#frame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instructional video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</a:t>
            </a:r>
            <a:r>
              <a:rPr lang="en-US" sz="1100" b="1" dirty="0"/>
              <a:t>iming ≈ 0.5 minutes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Living organisms need energy to accomplish the wide variety of tasks they attempt each day.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/>
              <a:t>You</a:t>
            </a:r>
            <a:r>
              <a:rPr lang="en-US" baseline="0" dirty="0"/>
              <a:t> will begin learning about how energy is captured from the Sun and stored in organic molecules.</a:t>
            </a:r>
            <a:endParaRPr lang="en-US" dirty="0"/>
          </a:p>
          <a:p>
            <a:pPr marL="388931" lvl="1" indent="-171450">
              <a:buFont typeface="Arial" pitchFamily="34" charset="0"/>
              <a:buChar char="•"/>
            </a:pPr>
            <a:r>
              <a:rPr lang="en-US" dirty="0"/>
              <a:t>[read</a:t>
            </a:r>
            <a:r>
              <a:rPr lang="en-US" baseline="0" dirty="0"/>
              <a:t> objectives]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F324B6-63DA-4FA6-B8C4-616B282EBE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199302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3DCB9-FCFA-424C-9390-3ECF613363B3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20464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69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/>
                <a:cs typeface="Times New Roman"/>
              </a:rPr>
              <a:t>Figure 32.1a The uptake and transport of nutrients by a plant</a:t>
            </a:r>
          </a:p>
        </p:txBody>
      </p:sp>
    </p:spTree>
    <p:extLst>
      <p:ext uri="{BB962C8B-B14F-4D97-AF65-F5344CB8AC3E}">
        <p14:creationId xmlns:p14="http://schemas.microsoft.com/office/powerpoint/2010/main" val="6589755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3DCB9-FCFA-424C-9390-3ECF613363B3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2855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3DCB9-FCFA-424C-9390-3ECF613363B3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5355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6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06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BBBECA-3D22-4673-9F10-9FEC04DC0808}" type="slidenum">
              <a:rPr lang="en-US">
                <a:solidFill>
                  <a:prstClr val="black"/>
                </a:solidFill>
              </a:rPr>
              <a:pPr/>
              <a:t>72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73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/>
                <a:cs typeface="Times New Roman"/>
              </a:rPr>
              <a:t>Figure 32.3-0 Transpiration pulls water up xylem vessels</a:t>
            </a:r>
          </a:p>
        </p:txBody>
      </p:sp>
    </p:spTree>
    <p:extLst>
      <p:ext uri="{BB962C8B-B14F-4D97-AF65-F5344CB8AC3E}">
        <p14:creationId xmlns:p14="http://schemas.microsoft.com/office/powerpoint/2010/main" val="6589755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74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/>
                <a:cs typeface="Times New Roman"/>
              </a:rPr>
              <a:t>Figure 32.3-1 Transpiration pulls water up xylem vessels (step 1)</a:t>
            </a:r>
          </a:p>
        </p:txBody>
      </p:sp>
    </p:spTree>
    <p:extLst>
      <p:ext uri="{BB962C8B-B14F-4D97-AF65-F5344CB8AC3E}">
        <p14:creationId xmlns:p14="http://schemas.microsoft.com/office/powerpoint/2010/main" val="6589755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75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/>
                <a:cs typeface="Times New Roman"/>
              </a:rPr>
              <a:t>Figure 32.3-2 Transpiration pulls water up xylem vessels (step 2)</a:t>
            </a:r>
          </a:p>
        </p:txBody>
      </p:sp>
    </p:spTree>
    <p:extLst>
      <p:ext uri="{BB962C8B-B14F-4D97-AF65-F5344CB8AC3E}">
        <p14:creationId xmlns:p14="http://schemas.microsoft.com/office/powerpoint/2010/main" val="6589755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76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/>
                <a:cs typeface="Times New Roman"/>
              </a:rPr>
              <a:t>Figure 32.3-3 Transpiration pulls water up xylem vessels (step 3)</a:t>
            </a:r>
          </a:p>
        </p:txBody>
      </p:sp>
    </p:spTree>
    <p:extLst>
      <p:ext uri="{BB962C8B-B14F-4D97-AF65-F5344CB8AC3E}">
        <p14:creationId xmlns:p14="http://schemas.microsoft.com/office/powerpoint/2010/main" val="6589755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77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/>
                <a:cs typeface="Times New Roman"/>
              </a:rPr>
              <a:t>Figure 32.3-4 Transpiration pulls water up xylem vessels (step 4)</a:t>
            </a:r>
          </a:p>
        </p:txBody>
      </p:sp>
    </p:spTree>
    <p:extLst>
      <p:ext uri="{BB962C8B-B14F-4D97-AF65-F5344CB8AC3E}">
        <p14:creationId xmlns:p14="http://schemas.microsoft.com/office/powerpoint/2010/main" val="65897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0CCBF3F6-69AB-402F-B6CA-5D4DF569DB3D}" type="slidenum">
              <a:rPr lang="en-US" b="0">
                <a:solidFill>
                  <a:prstClr val="black"/>
                </a:solidFill>
                <a:latin typeface="Comic Sans MS" pitchFamily="66" charset="0"/>
              </a:rPr>
              <a:pPr eaLnBrk="1" hangingPunct="1"/>
              <a:t>8</a:t>
            </a:fld>
            <a:endParaRPr lang="en-US" b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78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/>
                <a:cs typeface="Times New Roman"/>
              </a:rPr>
              <a:t>Figure 32.5b-0 Pressure flow in plant phloem from a sugar source to a sugar sink (and the return of water to the source via xylem)</a:t>
            </a:r>
          </a:p>
        </p:txBody>
      </p:sp>
    </p:spTree>
    <p:extLst>
      <p:ext uri="{BB962C8B-B14F-4D97-AF65-F5344CB8AC3E}">
        <p14:creationId xmlns:p14="http://schemas.microsoft.com/office/powerpoint/2010/main" val="6589755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79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/>
                <a:cs typeface="Times New Roman"/>
              </a:rPr>
              <a:t>Figure 32.5b-0 Pressure flow in plant phloem from a sugar source to a sugar sink (and the return of water to the source via xylem)</a:t>
            </a:r>
          </a:p>
        </p:txBody>
      </p:sp>
    </p:spTree>
    <p:extLst>
      <p:ext uri="{BB962C8B-B14F-4D97-AF65-F5344CB8AC3E}">
        <p14:creationId xmlns:p14="http://schemas.microsoft.com/office/powerpoint/2010/main" val="170966884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835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868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157E05-A258-4E69-A1F1-3E576AC2C6D0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82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245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872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FF3B60-4313-4158-9B98-B0D10AE20C66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83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0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870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F0945E-25B7-4CEE-95FC-CD1233B6AEF4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84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347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873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336B56-E126-46F0-AEDF-257A364F3614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85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EF2F70-9678-4C8E-8C37-56DC03DE409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79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9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579589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52894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EF2F70-9678-4C8E-8C37-56DC03DE409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79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9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579589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42039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EF2F70-9678-4C8E-8C37-56DC03DE409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79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9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579589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22303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EF2F70-9678-4C8E-8C37-56DC03DE409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79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9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579589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568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4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64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2FADA4-E1E1-4A97-A316-DD6D37C3DFE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8A38A-B184-0341-BDEB-CE893D63E01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/>
                <a:cs typeface="Times New Roman"/>
              </a:rPr>
              <a:t>Figure 31.13a Bean germination (a </a:t>
            </a:r>
            <a:r>
              <a:rPr lang="en-US" dirty="0" err="1">
                <a:latin typeface="Times New Roman"/>
                <a:cs typeface="Times New Roman"/>
              </a:rPr>
              <a:t>eudicot</a:t>
            </a:r>
            <a:r>
              <a:rPr lang="en-US" dirty="0">
                <a:latin typeface="Times New Roman"/>
                <a:cs typeface="Times New Roman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53128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4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64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2FADA4-E1E1-4A97-A316-DD6D37C3DFE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657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26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" name="Freeform 1027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6" name="Freeform 1028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7" name="Freeform 1029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8" name="Freeform 1030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9" name="Freeform 1031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" name="Freeform 1032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1" name="Freeform 1033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2" name="Freeform 1034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3" name="Freeform 1035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4" name="Rectangle 1036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5" name="Rectangle 1037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6" name="Freeform 1038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7" name="Freeform 1039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" name="Freeform 1040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9" name="Freeform 1041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0" name="Freeform 1042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1" name="Freeform 1043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2" name="Freeform 1044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19477" name="Rectangle 104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478" name="Rectangle 104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Rectangle 104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Rectangle 10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cmassengale</a:t>
            </a:r>
          </a:p>
        </p:txBody>
      </p:sp>
      <p:sp>
        <p:nvSpPr>
          <p:cNvPr id="25" name="Rectangle 10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48C86-3F92-4BA9-9271-C53561415C2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250217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cmassengale</a:t>
            </a: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566A3-DAF5-4BA0-A541-321E899B93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33270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cmassengale</a:t>
            </a: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F1363-2482-4835-8BE9-66AAFD17FE9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73952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cmassengale</a:t>
            </a: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EDE65-B213-4477-BBC7-54C5270060B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34121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3/2/2023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1366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3/2/2023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338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3/2/2023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33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3/2/2023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848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3/2/2023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5301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3/2/2023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862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3/2/2023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105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cmassengale</a:t>
            </a: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15EBA-E7D3-4502-8D80-93DA47ECA79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965129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3/2/2023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7328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3/2/2023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31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3/2/2023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9931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3/2/2023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0698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71628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52600" y="1143000"/>
            <a:ext cx="35052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10200" y="1143000"/>
            <a:ext cx="3505200" cy="4343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4617B">
                    <a:shade val="90000"/>
                  </a:srgbClr>
                </a:solidFill>
              </a:rPr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8CC8A-51DA-4317-9947-5361D74DD8BE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795445"/>
      </p:ext>
    </p:extLst>
  </p:cSld>
  <p:clrMapOvr>
    <a:masterClrMapping/>
  </p:clrMapOvr>
  <p:transition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82000" cy="457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838200"/>
            <a:ext cx="41148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1148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4617B">
                    <a:shade val="90000"/>
                  </a:srgbClr>
                </a:solidFill>
              </a:rPr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54D15-26CB-4071-A82C-CDA1585CE8DD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763565"/>
      </p:ext>
    </p:extLst>
  </p:cSld>
  <p:clrMapOvr>
    <a:masterClrMapping/>
  </p:clrMapOvr>
  <p:transition spd="med"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685800"/>
            <a:ext cx="3657600" cy="2743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505200"/>
            <a:ext cx="3657600" cy="609600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rgbClr val="214E5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928826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latin typeface="Comic Sans MS" pitchFamily="66" charset="0"/>
              </a:defRPr>
            </a:lvl2pPr>
            <a:lvl3pPr>
              <a:defRPr>
                <a:latin typeface="Comic Sans MS" pitchFamily="66" charset="0"/>
              </a:defRPr>
            </a:lvl3pPr>
            <a:lvl4pPr>
              <a:defRPr>
                <a:latin typeface="Comic Sans MS" pitchFamily="66" charset="0"/>
              </a:defRPr>
            </a:lvl4pPr>
            <a:lvl5pPr>
              <a:defRPr>
                <a:latin typeface="Comic Sans MS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22642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24902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1600200"/>
            <a:ext cx="2895600" cy="4800600"/>
          </a:xfrm>
        </p:spPr>
        <p:txBody>
          <a:bodyPr/>
          <a:lstStyle>
            <a:lvl1pPr>
              <a:defRPr sz="2800"/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>
                <a:latin typeface="Comic Sans MS" pitchFamily="66" charset="0"/>
              </a:defRPr>
            </a:lvl4pPr>
            <a:lvl5pPr>
              <a:defRPr sz="1800">
                <a:latin typeface="Comic Sans MS" pitchFamily="66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2895600" cy="4800600"/>
          </a:xfrm>
        </p:spPr>
        <p:txBody>
          <a:bodyPr/>
          <a:lstStyle>
            <a:lvl1pPr>
              <a:defRPr sz="2800"/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>
                <a:latin typeface="Comic Sans MS" pitchFamily="66" charset="0"/>
              </a:defRPr>
            </a:lvl4pPr>
            <a:lvl5pPr>
              <a:defRPr sz="1800">
                <a:latin typeface="Comic Sans MS" pitchFamily="66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5558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cmassengale</a:t>
            </a: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1674A-869B-4D98-93D1-DA0E6AE2093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719852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>
                <a:latin typeface="Comic Sans MS" pitchFamily="66" charset="0"/>
              </a:defRPr>
            </a:lvl2pPr>
            <a:lvl3pPr>
              <a:defRPr sz="1800">
                <a:latin typeface="Comic Sans MS" pitchFamily="66" charset="0"/>
              </a:defRPr>
            </a:lvl3pPr>
            <a:lvl4pPr>
              <a:defRPr sz="1600">
                <a:latin typeface="Comic Sans MS" pitchFamily="66" charset="0"/>
              </a:defRPr>
            </a:lvl4pPr>
            <a:lvl5pPr>
              <a:defRPr sz="1600">
                <a:latin typeface="Comic Sans MS" pitchFamily="66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>
                <a:latin typeface="Comic Sans MS" pitchFamily="66" charset="0"/>
              </a:defRPr>
            </a:lvl2pPr>
            <a:lvl3pPr>
              <a:defRPr sz="1800">
                <a:latin typeface="Comic Sans MS" pitchFamily="66" charset="0"/>
              </a:defRPr>
            </a:lvl3pPr>
            <a:lvl4pPr>
              <a:defRPr sz="1600">
                <a:latin typeface="Comic Sans MS" pitchFamily="66" charset="0"/>
              </a:defRPr>
            </a:lvl4pPr>
            <a:lvl5pPr>
              <a:defRPr sz="1600">
                <a:latin typeface="Comic Sans MS" pitchFamily="66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39991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89717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9061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>
                <a:latin typeface="Comic Sans MS" pitchFamily="66" charset="0"/>
              </a:defRPr>
            </a:lvl2pPr>
            <a:lvl3pPr>
              <a:defRPr sz="2400">
                <a:latin typeface="Comic Sans MS" pitchFamily="66" charset="0"/>
              </a:defRPr>
            </a:lvl3pPr>
            <a:lvl4pPr>
              <a:defRPr sz="2000">
                <a:latin typeface="Comic Sans MS" pitchFamily="66" charset="0"/>
              </a:defRPr>
            </a:lvl4pPr>
            <a:lvl5pPr>
              <a:defRPr sz="2000">
                <a:latin typeface="Comic Sans MS" pitchFamily="66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5427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47304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>
              <a:defRPr>
                <a:latin typeface="Comic Sans MS" pitchFamily="66" charset="0"/>
              </a:defRPr>
            </a:lvl2pPr>
            <a:lvl3pPr>
              <a:defRPr>
                <a:latin typeface="Comic Sans MS" pitchFamily="66" charset="0"/>
              </a:defRPr>
            </a:lvl3pPr>
            <a:lvl4pPr>
              <a:defRPr>
                <a:latin typeface="Comic Sans MS" pitchFamily="66" charset="0"/>
              </a:defRPr>
            </a:lvl4pPr>
            <a:lvl5pPr>
              <a:defRPr>
                <a:latin typeface="Comic Sans MS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82169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86500" y="685800"/>
            <a:ext cx="14859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685800"/>
            <a:ext cx="4305300" cy="5715000"/>
          </a:xfrm>
        </p:spPr>
        <p:txBody>
          <a:bodyPr vert="eaVert"/>
          <a:lstStyle>
            <a:lvl2pPr>
              <a:defRPr>
                <a:latin typeface="Comic Sans MS" pitchFamily="66" charset="0"/>
              </a:defRPr>
            </a:lvl2pPr>
            <a:lvl3pPr>
              <a:defRPr>
                <a:latin typeface="Comic Sans MS" pitchFamily="66" charset="0"/>
              </a:defRPr>
            </a:lvl3pPr>
            <a:lvl4pPr>
              <a:defRPr>
                <a:latin typeface="Comic Sans MS" pitchFamily="66" charset="0"/>
              </a:defRPr>
            </a:lvl4pPr>
            <a:lvl5pPr>
              <a:defRPr>
                <a:latin typeface="Comic Sans MS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1860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066733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46330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5544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cmassengale</a:t>
            </a: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96070-F2E0-4E64-BDD6-594E4A3A89F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721546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15601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22211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69109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2533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71701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71656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51211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49054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2"/>
          <p:cNvGrpSpPr/>
          <p:nvPr/>
        </p:nvGrpSpPr>
        <p:grpSpPr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82" name="Google Shape;82;p2"/>
            <p:cNvSpPr/>
            <p:nvPr/>
          </p:nvSpPr>
          <p:spPr>
            <a:xfrm>
              <a:off x="2" y="2688"/>
              <a:ext cx="5758" cy="1632"/>
            </a:xfrm>
            <a:custGeom>
              <a:avLst/>
              <a:gdLst/>
              <a:ahLst/>
              <a:cxnLst/>
              <a:rect l="l" t="t" r="r" b="b"/>
              <a:pathLst>
                <a:path w="5740" h="4316" extrusionOk="0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3" name="Google Shape;83;p2"/>
            <p:cNvGrpSpPr/>
            <p:nvPr/>
          </p:nvGrpSpPr>
          <p:grpSpPr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84" name="Google Shape;84;p2"/>
              <p:cNvSpPr/>
              <p:nvPr/>
            </p:nvSpPr>
            <p:spPr>
              <a:xfrm>
                <a:off x="3686" y="3810"/>
                <a:ext cx="532" cy="32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726" y="3840"/>
                <a:ext cx="452" cy="275"/>
              </a:xfrm>
              <a:prstGeom prst="ellipse">
                <a:avLst/>
              </a:pr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82" y="3872"/>
                <a:ext cx="344" cy="20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822" y="3896"/>
                <a:ext cx="262" cy="159"/>
              </a:xfrm>
              <a:prstGeom prst="ellipse">
                <a:avLst/>
              </a:prstGeom>
              <a:gradFill>
                <a:gsLst>
                  <a:gs pos="0">
                    <a:srgbClr val="0086E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856" y="3922"/>
                <a:ext cx="192" cy="10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575" y="3715"/>
                <a:ext cx="383" cy="16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61" extrusionOk="0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3695" y="4170"/>
                <a:ext cx="444" cy="66"/>
              </a:xfrm>
              <a:custGeom>
                <a:avLst/>
                <a:gdLst/>
                <a:ahLst/>
                <a:cxnLst/>
                <a:rect l="l" t="t" r="r" b="b"/>
                <a:pathLst>
                  <a:path w="443" h="66" extrusionOk="0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>
                <a:gsLst>
                  <a:gs pos="0">
                    <a:srgbClr val="007ED3"/>
                  </a:gs>
                  <a:gs pos="100000">
                    <a:schemeClr val="accent2"/>
                  </a:gs>
                </a:gsLst>
                <a:lin ang="189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527" y="3906"/>
                <a:ext cx="89" cy="216"/>
              </a:xfrm>
              <a:custGeom>
                <a:avLst/>
                <a:gdLst/>
                <a:ahLst/>
                <a:cxnLst/>
                <a:rect l="l" t="t" r="r" b="b"/>
                <a:pathLst>
                  <a:path w="89" h="216" extrusionOk="0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569" y="3745"/>
                <a:ext cx="750" cy="461"/>
              </a:xfrm>
              <a:custGeom>
                <a:avLst/>
                <a:gdLst/>
                <a:ahLst/>
                <a:cxnLst/>
                <a:rect l="l" t="t" r="r" b="b"/>
                <a:pathLst>
                  <a:path w="747" h="461" extrusionOk="0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037" y="3721"/>
                <a:ext cx="96" cy="30"/>
              </a:xfrm>
              <a:custGeom>
                <a:avLst/>
                <a:gdLst/>
                <a:ahLst/>
                <a:cxnLst/>
                <a:rect l="l" t="t" r="r" b="b"/>
                <a:pathLst>
                  <a:path w="96" h="30" extrusionOk="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910" y="3948"/>
                <a:ext cx="84" cy="53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" name="Google Shape;95;p2"/>
            <p:cNvGrpSpPr/>
            <p:nvPr/>
          </p:nvGrpSpPr>
          <p:grpSpPr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96" name="Google Shape;96;p2"/>
              <p:cNvSpPr/>
              <p:nvPr/>
            </p:nvSpPr>
            <p:spPr>
              <a:xfrm>
                <a:off x="2268" y="3934"/>
                <a:ext cx="638" cy="377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2314" y="3958"/>
                <a:ext cx="543" cy="332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2341" y="3979"/>
                <a:ext cx="501" cy="299"/>
              </a:xfrm>
              <a:prstGeom prst="ellipse">
                <a:avLst/>
              </a:pr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368" y="3997"/>
                <a:ext cx="444" cy="258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385" y="4005"/>
                <a:ext cx="413" cy="240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437" y="4026"/>
                <a:ext cx="306" cy="192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476" y="4056"/>
                <a:ext cx="227" cy="135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542" y="4097"/>
                <a:ext cx="90" cy="60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2585" y="3822"/>
                <a:ext cx="449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86" extrusionOk="0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2142" y="3852"/>
                <a:ext cx="892" cy="462"/>
              </a:xfrm>
              <a:custGeom>
                <a:avLst/>
                <a:gdLst/>
                <a:ahLst/>
                <a:cxnLst/>
                <a:rect l="l" t="t" r="r" b="b"/>
                <a:pathLst>
                  <a:path w="890" h="462" extrusionOk="0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ED3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2082" y="3828"/>
                <a:ext cx="407" cy="486"/>
              </a:xfrm>
              <a:custGeom>
                <a:avLst/>
                <a:gdLst/>
                <a:ahLst/>
                <a:cxnLst/>
                <a:rect l="l" t="t" r="r" b="b"/>
                <a:pathLst>
                  <a:path w="406" h="486" extrusionOk="0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2987" y="4044"/>
                <a:ext cx="108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52" extrusionOk="0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CD0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2068" y="3685"/>
                <a:ext cx="835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50" extrusionOk="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1867" y="3853"/>
                <a:ext cx="171" cy="461"/>
              </a:xfrm>
              <a:custGeom>
                <a:avLst/>
                <a:gdLst/>
                <a:ahLst/>
                <a:cxnLst/>
                <a:rect l="l" t="t" r="r" b="b"/>
                <a:pathLst>
                  <a:path w="171" h="461" extrusionOk="0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2951" y="3751"/>
                <a:ext cx="360" cy="563"/>
              </a:xfrm>
              <a:custGeom>
                <a:avLst/>
                <a:gdLst/>
                <a:ahLst/>
                <a:cxnLst/>
                <a:rect l="l" t="t" r="r" b="b"/>
                <a:pathLst>
                  <a:path w="360" h="563" extrusionOk="0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2318" y="3631"/>
                <a:ext cx="1078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25" extrusionOk="0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3304" y="4080"/>
                <a:ext cx="98" cy="234"/>
              </a:xfrm>
              <a:custGeom>
                <a:avLst/>
                <a:gdLst/>
                <a:ahLst/>
                <a:cxnLst/>
                <a:rect l="l" t="t" r="r" b="b"/>
                <a:pathLst>
                  <a:path w="98" h="234" extrusionOk="0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1776" y="3673"/>
                <a:ext cx="481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481" h="641" extrusionOk="0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4" name="Google Shape;114;p2"/>
            <p:cNvGrpSpPr/>
            <p:nvPr/>
          </p:nvGrpSpPr>
          <p:grpSpPr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115" name="Google Shape;115;p2"/>
              <p:cNvSpPr/>
              <p:nvPr/>
            </p:nvSpPr>
            <p:spPr>
              <a:xfrm>
                <a:off x="4200" y="3402"/>
                <a:ext cx="1201" cy="731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731" extrusionOk="0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128" y="3366"/>
                <a:ext cx="544" cy="737"/>
              </a:xfrm>
              <a:custGeom>
                <a:avLst/>
                <a:gdLst/>
                <a:ahLst/>
                <a:cxnLst/>
                <a:rect l="l" t="t" r="r" b="b"/>
                <a:pathLst>
                  <a:path w="544" h="737" extrusionOk="0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4792" y="3360"/>
                <a:ext cx="609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2" extrusionOk="0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>
                <a:gsLst>
                  <a:gs pos="0">
                    <a:srgbClr val="4692E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5246" y="4007"/>
                <a:ext cx="72" cy="54"/>
              </a:xfrm>
              <a:custGeom>
                <a:avLst/>
                <a:gdLst/>
                <a:ahLst/>
                <a:cxnLst/>
                <a:rect l="l" t="t" r="r" b="b"/>
                <a:pathLst>
                  <a:path w="72" h="54" extrusionOk="0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4505" y="4073"/>
                <a:ext cx="705" cy="108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08" extrusionOk="0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5336" y="3654"/>
                <a:ext cx="143" cy="341"/>
              </a:xfrm>
              <a:custGeom>
                <a:avLst/>
                <a:gdLst/>
                <a:ahLst/>
                <a:cxnLst/>
                <a:rect l="l" t="t" r="r" b="b"/>
                <a:pathLst>
                  <a:path w="143" h="341" extrusionOk="0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5061" y="3624"/>
                <a:ext cx="83" cy="90"/>
              </a:xfrm>
              <a:custGeom>
                <a:avLst/>
                <a:gdLst/>
                <a:ahLst/>
                <a:cxnLst/>
                <a:rect l="l" t="t" r="r" b="b"/>
                <a:pathLst>
                  <a:path w="83" h="90" extrusionOk="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445" y="3552"/>
                <a:ext cx="717" cy="431"/>
              </a:xfrm>
              <a:custGeom>
                <a:avLst/>
                <a:gdLst/>
                <a:ahLst/>
                <a:cxnLst/>
                <a:rect l="l" t="t" r="r" b="b"/>
                <a:pathLst>
                  <a:path w="717" h="431" extrusionOk="0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349" y="3510"/>
                <a:ext cx="909" cy="533"/>
              </a:xfrm>
              <a:custGeom>
                <a:avLst/>
                <a:gdLst/>
                <a:ahLst/>
                <a:cxnLst/>
                <a:rect l="l" t="t" r="r" b="b"/>
                <a:pathLst>
                  <a:path w="909" h="533" extrusionOk="0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564" y="3492"/>
                <a:ext cx="365" cy="66"/>
              </a:xfrm>
              <a:custGeom>
                <a:avLst/>
                <a:gdLst/>
                <a:ahLst/>
                <a:cxnLst/>
                <a:rect l="l" t="t" r="r" b="b"/>
                <a:pathLst>
                  <a:path w="365" h="66" extrusionOk="0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463" y="3558"/>
                <a:ext cx="66" cy="48"/>
              </a:xfrm>
              <a:custGeom>
                <a:avLst/>
                <a:gdLst/>
                <a:ahLst/>
                <a:cxnLst/>
                <a:rect l="l" t="t" r="r" b="b"/>
                <a:pathLst>
                  <a:path w="66" h="48" extrusionOk="0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546" y="3608"/>
                <a:ext cx="518" cy="319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578" y="3630"/>
                <a:ext cx="446" cy="271"/>
              </a:xfrm>
              <a:prstGeom prst="ellipse">
                <a:avLst/>
              </a:pr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610" y="3650"/>
                <a:ext cx="386" cy="233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654" y="3678"/>
                <a:ext cx="298" cy="177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690" y="3698"/>
                <a:ext cx="222" cy="139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738" y="3728"/>
                <a:ext cx="126" cy="81"/>
              </a:xfrm>
              <a:prstGeom prst="ellipse">
                <a:avLst/>
              </a:prstGeom>
              <a:gradFill>
                <a:gsLst>
                  <a:gs pos="0">
                    <a:srgbClr val="0086E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2" name="Google Shape;132;p2"/>
            <p:cNvGrpSpPr/>
            <p:nvPr/>
          </p:nvGrpSpPr>
          <p:grpSpPr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33" name="Google Shape;133;p2"/>
              <p:cNvSpPr/>
              <p:nvPr/>
            </p:nvSpPr>
            <p:spPr>
              <a:xfrm>
                <a:off x="5280" y="3186"/>
                <a:ext cx="383" cy="9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96" extrusionOk="0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5315" y="3024"/>
                <a:ext cx="25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258" h="54" extrusionOk="0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5645" y="3066"/>
                <a:ext cx="60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60" h="156" extrusionOk="0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5375" y="3246"/>
                <a:ext cx="192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8" extrusionOk="0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5304" y="3042"/>
                <a:ext cx="161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6" extrusionOk="0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5489" y="3042"/>
                <a:ext cx="186" cy="21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210" extrusionOk="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5345" y="3058"/>
                <a:ext cx="299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" extrusionOk="0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40" name="Google Shape;140;p2"/>
              <p:cNvGrpSpPr/>
              <p:nvPr/>
            </p:nvGrpSpPr>
            <p:grpSpPr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41" name="Google Shape;141;p2"/>
                <p:cNvSpPr/>
                <p:nvPr/>
              </p:nvSpPr>
              <p:spPr>
                <a:xfrm>
                  <a:off x="5381" y="3085"/>
                  <a:ext cx="227" cy="132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142;p2"/>
                <p:cNvSpPr/>
                <p:nvPr/>
              </p:nvSpPr>
              <p:spPr>
                <a:xfrm>
                  <a:off x="5403" y="3099"/>
                  <a:ext cx="182" cy="102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143;p2"/>
                <p:cNvSpPr/>
                <p:nvPr/>
              </p:nvSpPr>
              <p:spPr>
                <a:xfrm>
                  <a:off x="5431" y="3109"/>
                  <a:ext cx="125" cy="82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p2"/>
                <p:cNvSpPr/>
                <p:nvPr/>
              </p:nvSpPr>
              <p:spPr>
                <a:xfrm>
                  <a:off x="5458" y="3125"/>
                  <a:ext cx="73" cy="47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145" name="Google Shape;145;p2"/>
          <p:cNvSpPr txBox="1">
            <a:spLocks noGrp="1"/>
          </p:cNvSpPr>
          <p:nvPr>
            <p:ph type="ctrTitle"/>
          </p:nvPr>
        </p:nvSpPr>
        <p:spPr>
          <a:xfrm>
            <a:off x="685800" y="1692275"/>
            <a:ext cx="7772400" cy="173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2560"/>
              <a:buFont typeface="Noto Sans Symbols"/>
              <a:buNone/>
              <a:defRPr/>
            </a:lvl1pPr>
            <a:lvl2pPr lvl="1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2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97220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Title and Conten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⮚"/>
              <a:defRPr/>
            </a:lvl1pPr>
            <a:lvl2pPr marL="914400" lvl="1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2813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cmassengale</a:t>
            </a: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4E4E2-8A7D-4A81-9486-D7A3FE6BB4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305683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900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70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51109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 Conten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0840" algn="l">
              <a:spcBef>
                <a:spcPts val="560"/>
              </a:spcBef>
              <a:spcAft>
                <a:spcPts val="0"/>
              </a:spcAft>
              <a:buSzPts val="2240"/>
              <a:buChar char="⮚"/>
              <a:defRPr sz="2800"/>
            </a:lvl1pPr>
            <a:lvl2pPr marL="914400" lvl="1" indent="-304800" algn="l">
              <a:spcBef>
                <a:spcPts val="480"/>
              </a:spcBef>
              <a:spcAft>
                <a:spcPts val="0"/>
              </a:spcAft>
              <a:buSzPts val="1200"/>
              <a:buChar char="●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9pPr>
          </a:lstStyle>
          <a:p>
            <a:endParaRPr/>
          </a:p>
        </p:txBody>
      </p:sp>
      <p:sp>
        <p:nvSpPr>
          <p:cNvPr id="165" name="Google Shape;165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0840" algn="l">
              <a:spcBef>
                <a:spcPts val="560"/>
              </a:spcBef>
              <a:spcAft>
                <a:spcPts val="0"/>
              </a:spcAft>
              <a:buSzPts val="2240"/>
              <a:buChar char="⮚"/>
              <a:defRPr sz="2800"/>
            </a:lvl1pPr>
            <a:lvl2pPr marL="914400" lvl="1" indent="-304800" algn="l">
              <a:spcBef>
                <a:spcPts val="480"/>
              </a:spcBef>
              <a:spcAft>
                <a:spcPts val="0"/>
              </a:spcAft>
              <a:buSzPts val="1200"/>
              <a:buChar char="●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9pPr>
          </a:lstStyle>
          <a:p>
            <a:endParaRPr/>
          </a:p>
        </p:txBody>
      </p:sp>
      <p:sp>
        <p:nvSpPr>
          <p:cNvPr id="166" name="Google Shape;166;p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61689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Comparis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92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8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72" name="Google Shape;172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0520" algn="l">
              <a:spcBef>
                <a:spcPts val="480"/>
              </a:spcBef>
              <a:spcAft>
                <a:spcPts val="0"/>
              </a:spcAft>
              <a:buSzPts val="1920"/>
              <a:buChar char="⮚"/>
              <a:defRPr sz="2400"/>
            </a:lvl1pPr>
            <a:lvl2pPr marL="914400" lvl="1" indent="-292100" algn="l">
              <a:spcBef>
                <a:spcPts val="400"/>
              </a:spcBef>
              <a:spcAft>
                <a:spcPts val="0"/>
              </a:spcAft>
              <a:buSzPts val="1000"/>
              <a:buChar char="●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279400" algn="l">
              <a:spcBef>
                <a:spcPts val="320"/>
              </a:spcBef>
              <a:spcAft>
                <a:spcPts val="0"/>
              </a:spcAft>
              <a:buSzPts val="800"/>
              <a:buChar char="●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9pPr>
          </a:lstStyle>
          <a:p>
            <a:endParaRPr/>
          </a:p>
        </p:txBody>
      </p:sp>
      <p:sp>
        <p:nvSpPr>
          <p:cNvPr id="173" name="Google Shape;173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92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8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74" name="Google Shape;174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0520" algn="l">
              <a:spcBef>
                <a:spcPts val="480"/>
              </a:spcBef>
              <a:spcAft>
                <a:spcPts val="0"/>
              </a:spcAft>
              <a:buSzPts val="1920"/>
              <a:buChar char="⮚"/>
              <a:defRPr sz="2400"/>
            </a:lvl1pPr>
            <a:lvl2pPr marL="914400" lvl="1" indent="-292100" algn="l">
              <a:spcBef>
                <a:spcPts val="400"/>
              </a:spcBef>
              <a:spcAft>
                <a:spcPts val="0"/>
              </a:spcAft>
              <a:buSzPts val="1000"/>
              <a:buChar char="●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279400" algn="l">
              <a:spcBef>
                <a:spcPts val="320"/>
              </a:spcBef>
              <a:spcAft>
                <a:spcPts val="0"/>
              </a:spcAft>
              <a:buSzPts val="800"/>
              <a:buChar char="●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9pPr>
          </a:lstStyle>
          <a:p>
            <a:endParaRPr/>
          </a:p>
        </p:txBody>
      </p:sp>
      <p:sp>
        <p:nvSpPr>
          <p:cNvPr id="175" name="Google Shape;175;p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08622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60037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62132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1160" algn="l">
              <a:spcBef>
                <a:spcPts val="640"/>
              </a:spcBef>
              <a:spcAft>
                <a:spcPts val="0"/>
              </a:spcAft>
              <a:buSzPts val="2560"/>
              <a:buChar char="⮚"/>
              <a:defRPr sz="3200"/>
            </a:lvl1pPr>
            <a:lvl2pPr marL="914400" lvl="1" indent="-317500" algn="l">
              <a:spcBef>
                <a:spcPts val="560"/>
              </a:spcBef>
              <a:spcAft>
                <a:spcPts val="0"/>
              </a:spcAft>
              <a:buSzPts val="1400"/>
              <a:buChar char="●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3pPr>
            <a:lvl4pPr marL="1828800" lvl="3" indent="-292100" algn="l">
              <a:spcBef>
                <a:spcPts val="400"/>
              </a:spcBef>
              <a:spcAft>
                <a:spcPts val="0"/>
              </a:spcAft>
              <a:buSzPts val="1000"/>
              <a:buChar char="●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9pPr>
          </a:lstStyle>
          <a:p>
            <a:endParaRPr/>
          </a:p>
        </p:txBody>
      </p:sp>
      <p:sp>
        <p:nvSpPr>
          <p:cNvPr id="190" name="Google Shape;190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6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45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91" name="Google Shape;191;p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62999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Google Shape;197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6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45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98" name="Google Shape;198;p1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1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55331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Title and Vertical Text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1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⮚"/>
              <a:defRPr/>
            </a:lvl1pPr>
            <a:lvl2pPr marL="914400" lvl="1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1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74201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2"/>
          <p:cNvSpPr txBox="1">
            <a:spLocks noGrp="1"/>
          </p:cNvSpPr>
          <p:nvPr>
            <p:ph type="title"/>
          </p:nvPr>
        </p:nvSpPr>
        <p:spPr>
          <a:xfrm rot="5400000">
            <a:off x="4733925" y="2173288"/>
            <a:ext cx="584835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2"/>
          <p:cNvSpPr txBox="1">
            <a:spLocks noGrp="1"/>
          </p:cNvSpPr>
          <p:nvPr>
            <p:ph type="body" idx="1"/>
          </p:nvPr>
        </p:nvSpPr>
        <p:spPr>
          <a:xfrm rot="5400000">
            <a:off x="542925" y="192088"/>
            <a:ext cx="584835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⮚"/>
              <a:defRPr/>
            </a:lvl1pPr>
            <a:lvl2pPr marL="914400" lvl="1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0" name="Google Shape;210;p1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1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71803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1545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cmassengale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72D31-4A0A-44FD-AA02-E45D5F21400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895971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47549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3781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79620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66430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52101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84594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25120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82999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06729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Title and Conte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>
            <a:spLocks noGrp="1"/>
          </p:cNvSpPr>
          <p:nvPr>
            <p:ph type="title"/>
          </p:nvPr>
        </p:nvSpPr>
        <p:spPr>
          <a:xfrm>
            <a:off x="892969" y="526852"/>
            <a:ext cx="7358063" cy="1160859"/>
          </a:xfrm>
          <a:prstGeom prst="rect">
            <a:avLst/>
          </a:prstGeom>
          <a:noFill/>
          <a:ln>
            <a:noFill/>
          </a:ln>
          <a:effectLst>
            <a:outerShdw blurRad="12700" dist="12699" dir="5400000" algn="ctr" rotWithShape="0">
              <a:schemeClr val="lt2">
                <a:alpha val="49803"/>
              </a:schemeClr>
            </a:outerShdw>
          </a:effectLst>
        </p:spPr>
        <p:txBody>
          <a:bodyPr spcFirstLastPara="1" wrap="square" lIns="35700" tIns="35700" rIns="35700" bIns="3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body" idx="1"/>
          </p:nvPr>
        </p:nvSpPr>
        <p:spPr>
          <a:xfrm>
            <a:off x="892969" y="2098477"/>
            <a:ext cx="3500438" cy="4018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>
            <a:lvl1pPr marL="457200" lvl="0" indent="-342900" algn="l">
              <a:spcBef>
                <a:spcPts val="19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19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spcBef>
                <a:spcPts val="19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19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19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19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19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19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19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4510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cmassengale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8FC65-957B-4D6F-9296-7B9C53B627E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547454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" y="1371601"/>
            <a:ext cx="9143996" cy="548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4592" tIns="91440" rIns="164592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" y="0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1842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-Columns text or full-blee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1" y="1377153"/>
            <a:ext cx="4250323" cy="5480848"/>
          </a:xfrm>
        </p:spPr>
        <p:txBody>
          <a:bodyPr rIns="0"/>
          <a:lstStyle>
            <a:lvl1pPr>
              <a:defRPr sz="2064"/>
            </a:lvl1pPr>
            <a:lvl2pPr>
              <a:lnSpc>
                <a:spcPct val="100000"/>
              </a:lnSpc>
              <a:spcBef>
                <a:spcPts val="938"/>
              </a:spcBef>
              <a:defRPr sz="2064"/>
            </a:lvl2pPr>
            <a:lvl3pPr>
              <a:lnSpc>
                <a:spcPct val="100000"/>
              </a:lnSpc>
              <a:spcBef>
                <a:spcPts val="981"/>
              </a:spcBef>
              <a:defRPr sz="2064"/>
            </a:lvl3pPr>
            <a:lvl4pPr>
              <a:defRPr sz="2251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586894" y="1377155"/>
            <a:ext cx="4557106" cy="54808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" y="0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0471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" y="0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5" y="1377153"/>
            <a:ext cx="4250319" cy="5480848"/>
          </a:xfrm>
        </p:spPr>
        <p:txBody>
          <a:bodyPr rIns="0"/>
          <a:lstStyle>
            <a:lvl1pPr>
              <a:defRPr sz="2064"/>
            </a:lvl1pPr>
            <a:lvl2pPr>
              <a:lnSpc>
                <a:spcPct val="100000"/>
              </a:lnSpc>
              <a:spcBef>
                <a:spcPts val="938"/>
              </a:spcBef>
              <a:defRPr sz="2064"/>
            </a:lvl2pPr>
            <a:lvl3pPr>
              <a:lnSpc>
                <a:spcPct val="100000"/>
              </a:lnSpc>
              <a:spcBef>
                <a:spcPts val="981"/>
              </a:spcBef>
              <a:defRPr sz="2064"/>
            </a:lvl3pPr>
            <a:lvl4pPr>
              <a:defRPr sz="2251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896655" y="1658935"/>
            <a:ext cx="3937581" cy="4841875"/>
          </a:xfrm>
          <a:solidFill>
            <a:srgbClr val="FF0000"/>
          </a:solidFill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4506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rm + Definition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321680" y="2235231"/>
            <a:ext cx="3928643" cy="4265583"/>
          </a:xfrm>
        </p:spPr>
        <p:txBody>
          <a:bodyPr lIns="0" rIns="0"/>
          <a:lstStyle>
            <a:lvl1pPr>
              <a:defRPr sz="2064"/>
            </a:lvl1pPr>
            <a:lvl2pPr>
              <a:defRPr sz="2064"/>
            </a:lvl2pPr>
            <a:lvl3pPr>
              <a:defRPr sz="2064"/>
            </a:lvl3pPr>
            <a:lvl4pPr>
              <a:defRPr sz="1876"/>
            </a:lvl4pPr>
            <a:lvl5pPr>
              <a:defRPr sz="187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6"/>
          </p:nvPr>
        </p:nvSpPr>
        <p:spPr>
          <a:xfrm>
            <a:off x="4896658" y="2235231"/>
            <a:ext cx="3937579" cy="4265583"/>
          </a:xfrm>
        </p:spPr>
        <p:txBody>
          <a:bodyPr lIns="0" rIns="0"/>
          <a:lstStyle>
            <a:lvl1pPr>
              <a:defRPr sz="2064"/>
            </a:lvl1pPr>
            <a:lvl2pPr>
              <a:defRPr sz="2064"/>
            </a:lvl2pPr>
            <a:lvl3pPr>
              <a:defRPr sz="2064"/>
            </a:lvl3pPr>
            <a:lvl4pPr>
              <a:defRPr sz="1876"/>
            </a:lvl4pPr>
            <a:lvl5pPr>
              <a:defRPr sz="187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21679" y="1371594"/>
            <a:ext cx="8512558" cy="863638"/>
          </a:xfrm>
        </p:spPr>
        <p:txBody>
          <a:bodyPr lIns="0" rIns="0"/>
          <a:lstStyle>
            <a:lvl1pPr>
              <a:defRPr sz="1876"/>
            </a:lvl1pPr>
            <a:lvl2pPr>
              <a:defRPr sz="1501"/>
            </a:lvl2pPr>
            <a:lvl3pPr>
              <a:defRPr sz="1501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" y="-8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05810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-up objects, 2-up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1"/>
          </p:nvPr>
        </p:nvSpPr>
        <p:spPr>
          <a:xfrm>
            <a:off x="321680" y="2235229"/>
            <a:ext cx="3928643" cy="3017848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4"/>
          <p:cNvSpPr>
            <a:spLocks noGrp="1"/>
          </p:cNvSpPr>
          <p:nvPr>
            <p:ph sz="quarter" idx="13"/>
          </p:nvPr>
        </p:nvSpPr>
        <p:spPr>
          <a:xfrm>
            <a:off x="4896659" y="2235230"/>
            <a:ext cx="3937577" cy="3017865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1680" y="5286221"/>
            <a:ext cx="3928643" cy="1214593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896660" y="5286221"/>
            <a:ext cx="3937575" cy="1214593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21680" y="1371594"/>
            <a:ext cx="8512556" cy="863638"/>
          </a:xfrm>
        </p:spPr>
        <p:txBody>
          <a:bodyPr lIns="0" rIns="0"/>
          <a:lstStyle>
            <a:lvl1pPr>
              <a:defRPr sz="1876"/>
            </a:lvl1pPr>
            <a:lvl2pPr>
              <a:defRPr sz="1501"/>
            </a:lvl2pPr>
            <a:lvl3pPr>
              <a:defRPr sz="1501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" y="-8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05110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up objects, 3-up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8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Content Placeholder 4"/>
          <p:cNvSpPr>
            <a:spLocks noGrp="1"/>
          </p:cNvSpPr>
          <p:nvPr>
            <p:ph sz="quarter" idx="11"/>
          </p:nvPr>
        </p:nvSpPr>
        <p:spPr>
          <a:xfrm>
            <a:off x="304802" y="2230156"/>
            <a:ext cx="2424114" cy="3017848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2"/>
          </p:nvPr>
        </p:nvSpPr>
        <p:spPr>
          <a:xfrm>
            <a:off x="6415216" y="2230156"/>
            <a:ext cx="2419020" cy="3017848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quarter" idx="13"/>
          </p:nvPr>
        </p:nvSpPr>
        <p:spPr>
          <a:xfrm>
            <a:off x="3360010" y="2230158"/>
            <a:ext cx="2424114" cy="3017865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1678" y="5253238"/>
            <a:ext cx="2407237" cy="1228725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360010" y="5253238"/>
            <a:ext cx="2424114" cy="1228725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6415219" y="5265438"/>
            <a:ext cx="2419018" cy="1228725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321679" y="1371594"/>
            <a:ext cx="8512558" cy="863638"/>
          </a:xfrm>
        </p:spPr>
        <p:txBody>
          <a:bodyPr lIns="0" rIns="0"/>
          <a:lstStyle>
            <a:lvl1pPr>
              <a:defRPr sz="1876"/>
            </a:lvl1pPr>
            <a:lvl2pPr>
              <a:defRPr sz="1501"/>
            </a:lvl2pPr>
            <a:lvl3pPr>
              <a:defRPr sz="1501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02360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-up objects, 4-up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quarter" idx="11"/>
          </p:nvPr>
        </p:nvSpPr>
        <p:spPr>
          <a:xfrm>
            <a:off x="321678" y="2253589"/>
            <a:ext cx="1887179" cy="2957513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4"/>
          <p:cNvSpPr>
            <a:spLocks noGrp="1"/>
          </p:cNvSpPr>
          <p:nvPr>
            <p:ph sz="quarter" idx="12"/>
          </p:nvPr>
        </p:nvSpPr>
        <p:spPr>
          <a:xfrm>
            <a:off x="4740465" y="2253589"/>
            <a:ext cx="1887179" cy="2957513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3"/>
          </p:nvPr>
        </p:nvSpPr>
        <p:spPr>
          <a:xfrm>
            <a:off x="2531071" y="2253589"/>
            <a:ext cx="1887179" cy="2957513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04801" y="5223645"/>
            <a:ext cx="1887179" cy="1017600"/>
          </a:xfrm>
        </p:spPr>
        <p:txBody>
          <a:bodyPr lIns="0" tIns="0" rIns="0" bIns="0">
            <a:noAutofit/>
          </a:bodyPr>
          <a:lstStyle>
            <a:lvl1pPr algn="l">
              <a:defRPr sz="1876"/>
            </a:lvl1pPr>
            <a:lvl2pPr>
              <a:defRPr sz="1689"/>
            </a:lvl2pPr>
            <a:lvl3pPr>
              <a:defRPr sz="1689"/>
            </a:lvl3pPr>
            <a:lvl4pPr>
              <a:defRPr sz="1689"/>
            </a:lvl4pPr>
            <a:lvl5pPr>
              <a:defRPr sz="168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518887" y="5223645"/>
            <a:ext cx="1887179" cy="1017600"/>
          </a:xfrm>
        </p:spPr>
        <p:txBody>
          <a:bodyPr lIns="0" tIns="0" rIns="0" bIns="0">
            <a:noAutofit/>
          </a:bodyPr>
          <a:lstStyle>
            <a:lvl1pPr algn="l">
              <a:defRPr sz="1876"/>
            </a:lvl1pPr>
            <a:lvl2pPr>
              <a:defRPr sz="1689"/>
            </a:lvl2pPr>
            <a:lvl3pPr>
              <a:defRPr sz="1689"/>
            </a:lvl3pPr>
            <a:lvl4pPr>
              <a:defRPr sz="1689"/>
            </a:lvl4pPr>
            <a:lvl5pPr>
              <a:defRPr sz="168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4732973" y="5235845"/>
            <a:ext cx="1887179" cy="1017600"/>
          </a:xfrm>
        </p:spPr>
        <p:txBody>
          <a:bodyPr lIns="0" tIns="0" rIns="0" bIns="0">
            <a:noAutofit/>
          </a:bodyPr>
          <a:lstStyle>
            <a:lvl1pPr algn="l">
              <a:defRPr sz="1876"/>
            </a:lvl1pPr>
            <a:lvl2pPr>
              <a:defRPr sz="1689"/>
            </a:lvl2pPr>
            <a:lvl3pPr>
              <a:defRPr sz="1689"/>
            </a:lvl3pPr>
            <a:lvl4pPr>
              <a:defRPr sz="1689"/>
            </a:lvl4pPr>
            <a:lvl5pPr>
              <a:defRPr sz="168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4"/>
          <p:cNvSpPr>
            <a:spLocks noGrp="1"/>
          </p:cNvSpPr>
          <p:nvPr>
            <p:ph sz="quarter" idx="17"/>
          </p:nvPr>
        </p:nvSpPr>
        <p:spPr>
          <a:xfrm>
            <a:off x="6949856" y="2253589"/>
            <a:ext cx="1887179" cy="2957513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6947057" y="5219663"/>
            <a:ext cx="1887179" cy="1017600"/>
          </a:xfrm>
        </p:spPr>
        <p:txBody>
          <a:bodyPr lIns="0" tIns="0" rIns="0" bIns="0">
            <a:noAutofit/>
          </a:bodyPr>
          <a:lstStyle>
            <a:lvl1pPr algn="l">
              <a:defRPr sz="1876"/>
            </a:lvl1pPr>
            <a:lvl2pPr>
              <a:defRPr sz="1689"/>
            </a:lvl2pPr>
            <a:lvl3pPr>
              <a:defRPr sz="1689"/>
            </a:lvl3pPr>
            <a:lvl4pPr>
              <a:defRPr sz="1689"/>
            </a:lvl4pPr>
            <a:lvl5pPr>
              <a:defRPr sz="168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321676" y="1371594"/>
            <a:ext cx="8512560" cy="863638"/>
          </a:xfrm>
        </p:spPr>
        <p:txBody>
          <a:bodyPr lIns="0" rIns="0"/>
          <a:lstStyle>
            <a:lvl1pPr>
              <a:defRPr sz="1876"/>
            </a:lvl1pPr>
            <a:lvl2pPr>
              <a:defRPr sz="1501"/>
            </a:lvl2pPr>
            <a:lvl3pPr>
              <a:defRPr sz="1501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" y="-8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0065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cmassengale</a:t>
            </a: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E2134-8BEE-4DB5-8B51-5FD999F9F7F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643169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cmassengale</a:t>
            </a: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DE8ED-AC73-4F58-868B-ED53FEF2EA7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03909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1843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3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3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3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3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4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4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4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4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4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4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4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4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4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4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5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5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5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18453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454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455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456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copyright cmassengale</a:t>
            </a:r>
          </a:p>
        </p:txBody>
      </p:sp>
      <p:sp>
        <p:nvSpPr>
          <p:cNvPr id="18457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4DF632-6ACD-44F5-A2DA-FF1FD7175680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68681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3/2/2023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3044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685800"/>
            <a:ext cx="5943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Your Topic Goes Here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8800" y="1600200"/>
            <a:ext cx="5943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Your Subtopics Go Here</a:t>
            </a:r>
          </a:p>
        </p:txBody>
      </p:sp>
    </p:spTree>
    <p:extLst>
      <p:ext uri="{BB962C8B-B14F-4D97-AF65-F5344CB8AC3E}">
        <p14:creationId xmlns:p14="http://schemas.microsoft.com/office/powerpoint/2010/main" val="3340994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BC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BC0000"/>
          </a:solidFill>
          <a:latin typeface="Verdana" pitchFamily="1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BC0000"/>
          </a:solidFill>
          <a:latin typeface="Verdana" pitchFamily="1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BC0000"/>
          </a:solidFill>
          <a:latin typeface="Verdana" pitchFamily="1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BC0000"/>
          </a:solidFill>
          <a:latin typeface="Verdana" pitchFamily="1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BC0000"/>
          </a:solidFill>
          <a:latin typeface="Verdana" pitchFamily="1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BC0000"/>
          </a:solidFill>
          <a:latin typeface="Verdana" pitchFamily="1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BC0000"/>
          </a:solidFill>
          <a:latin typeface="Verdana" pitchFamily="1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BC0000"/>
          </a:solidFill>
          <a:latin typeface="Verdana" pitchFamily="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BC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© 2015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856023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6627813" y="6429375"/>
            <a:ext cx="285750" cy="209550"/>
          </a:xfrm>
          <a:custGeom>
            <a:avLst/>
            <a:gdLst/>
            <a:ahLst/>
            <a:cxnLst/>
            <a:rect l="l" t="t" r="r" b="b"/>
            <a:pathLst>
              <a:path w="179" h="132" extrusionOk="0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rgbClr val="0080D6"/>
              </a:gs>
            </a:gsLst>
            <a:lin ang="189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1"/>
          <p:cNvGrpSpPr/>
          <p:nvPr/>
        </p:nvGrpSpPr>
        <p:grpSpPr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2" name="Google Shape;12;p1"/>
            <p:cNvSpPr/>
            <p:nvPr/>
          </p:nvSpPr>
          <p:spPr>
            <a:xfrm>
              <a:off x="2" y="2688"/>
              <a:ext cx="5758" cy="1632"/>
            </a:xfrm>
            <a:custGeom>
              <a:avLst/>
              <a:gdLst/>
              <a:ahLst/>
              <a:cxnLst/>
              <a:rect l="l" t="t" r="r" b="b"/>
              <a:pathLst>
                <a:path w="5740" h="4316" extrusionOk="0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" name="Google Shape;13;p1"/>
            <p:cNvGrpSpPr/>
            <p:nvPr/>
          </p:nvGrpSpPr>
          <p:grpSpPr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14" name="Google Shape;14;p1"/>
              <p:cNvSpPr/>
              <p:nvPr/>
            </p:nvSpPr>
            <p:spPr>
              <a:xfrm>
                <a:off x="3686" y="3810"/>
                <a:ext cx="532" cy="32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1"/>
              <p:cNvSpPr/>
              <p:nvPr/>
            </p:nvSpPr>
            <p:spPr>
              <a:xfrm>
                <a:off x="3726" y="3840"/>
                <a:ext cx="452" cy="275"/>
              </a:xfrm>
              <a:prstGeom prst="ellipse">
                <a:avLst/>
              </a:pr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1"/>
              <p:cNvSpPr/>
              <p:nvPr/>
            </p:nvSpPr>
            <p:spPr>
              <a:xfrm>
                <a:off x="3782" y="3872"/>
                <a:ext cx="344" cy="20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1"/>
              <p:cNvSpPr/>
              <p:nvPr/>
            </p:nvSpPr>
            <p:spPr>
              <a:xfrm>
                <a:off x="3822" y="3896"/>
                <a:ext cx="262" cy="159"/>
              </a:xfrm>
              <a:prstGeom prst="ellipse">
                <a:avLst/>
              </a:prstGeom>
              <a:gradFill>
                <a:gsLst>
                  <a:gs pos="0">
                    <a:srgbClr val="0086E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1"/>
              <p:cNvSpPr/>
              <p:nvPr/>
            </p:nvSpPr>
            <p:spPr>
              <a:xfrm>
                <a:off x="3856" y="3922"/>
                <a:ext cx="192" cy="10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1"/>
              <p:cNvSpPr/>
              <p:nvPr/>
            </p:nvSpPr>
            <p:spPr>
              <a:xfrm>
                <a:off x="3575" y="3715"/>
                <a:ext cx="383" cy="16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61" extrusionOk="0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1"/>
              <p:cNvSpPr/>
              <p:nvPr/>
            </p:nvSpPr>
            <p:spPr>
              <a:xfrm>
                <a:off x="3695" y="4170"/>
                <a:ext cx="444" cy="66"/>
              </a:xfrm>
              <a:custGeom>
                <a:avLst/>
                <a:gdLst/>
                <a:ahLst/>
                <a:cxnLst/>
                <a:rect l="l" t="t" r="r" b="b"/>
                <a:pathLst>
                  <a:path w="443" h="66" extrusionOk="0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>
                <a:gsLst>
                  <a:gs pos="0">
                    <a:srgbClr val="007ED3"/>
                  </a:gs>
                  <a:gs pos="100000">
                    <a:schemeClr val="accent2"/>
                  </a:gs>
                </a:gsLst>
                <a:lin ang="189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1"/>
              <p:cNvSpPr/>
              <p:nvPr/>
            </p:nvSpPr>
            <p:spPr>
              <a:xfrm>
                <a:off x="3527" y="3906"/>
                <a:ext cx="89" cy="216"/>
              </a:xfrm>
              <a:custGeom>
                <a:avLst/>
                <a:gdLst/>
                <a:ahLst/>
                <a:cxnLst/>
                <a:rect l="l" t="t" r="r" b="b"/>
                <a:pathLst>
                  <a:path w="89" h="216" extrusionOk="0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1"/>
              <p:cNvSpPr/>
              <p:nvPr/>
            </p:nvSpPr>
            <p:spPr>
              <a:xfrm>
                <a:off x="3569" y="3745"/>
                <a:ext cx="750" cy="461"/>
              </a:xfrm>
              <a:custGeom>
                <a:avLst/>
                <a:gdLst/>
                <a:ahLst/>
                <a:cxnLst/>
                <a:rect l="l" t="t" r="r" b="b"/>
                <a:pathLst>
                  <a:path w="747" h="461" extrusionOk="0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1"/>
              <p:cNvSpPr/>
              <p:nvPr/>
            </p:nvSpPr>
            <p:spPr>
              <a:xfrm>
                <a:off x="4037" y="3721"/>
                <a:ext cx="96" cy="30"/>
              </a:xfrm>
              <a:custGeom>
                <a:avLst/>
                <a:gdLst/>
                <a:ahLst/>
                <a:cxnLst/>
                <a:rect l="l" t="t" r="r" b="b"/>
                <a:pathLst>
                  <a:path w="96" h="30" extrusionOk="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1"/>
              <p:cNvSpPr/>
              <p:nvPr/>
            </p:nvSpPr>
            <p:spPr>
              <a:xfrm>
                <a:off x="3910" y="3948"/>
                <a:ext cx="84" cy="53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" name="Google Shape;25;p1"/>
            <p:cNvGrpSpPr/>
            <p:nvPr/>
          </p:nvGrpSpPr>
          <p:grpSpPr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26" name="Google Shape;26;p1"/>
              <p:cNvSpPr/>
              <p:nvPr/>
            </p:nvSpPr>
            <p:spPr>
              <a:xfrm>
                <a:off x="2268" y="3934"/>
                <a:ext cx="638" cy="377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1"/>
              <p:cNvSpPr/>
              <p:nvPr/>
            </p:nvSpPr>
            <p:spPr>
              <a:xfrm>
                <a:off x="2314" y="3958"/>
                <a:ext cx="543" cy="332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1"/>
              <p:cNvSpPr/>
              <p:nvPr/>
            </p:nvSpPr>
            <p:spPr>
              <a:xfrm>
                <a:off x="2341" y="3979"/>
                <a:ext cx="501" cy="299"/>
              </a:xfrm>
              <a:prstGeom prst="ellipse">
                <a:avLst/>
              </a:pr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1"/>
              <p:cNvSpPr/>
              <p:nvPr/>
            </p:nvSpPr>
            <p:spPr>
              <a:xfrm>
                <a:off x="2368" y="3997"/>
                <a:ext cx="444" cy="258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1"/>
              <p:cNvSpPr/>
              <p:nvPr/>
            </p:nvSpPr>
            <p:spPr>
              <a:xfrm>
                <a:off x="2385" y="4005"/>
                <a:ext cx="413" cy="240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1"/>
              <p:cNvSpPr/>
              <p:nvPr/>
            </p:nvSpPr>
            <p:spPr>
              <a:xfrm>
                <a:off x="2437" y="4026"/>
                <a:ext cx="306" cy="192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1"/>
              <p:cNvSpPr/>
              <p:nvPr/>
            </p:nvSpPr>
            <p:spPr>
              <a:xfrm>
                <a:off x="2476" y="4056"/>
                <a:ext cx="227" cy="135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1"/>
              <p:cNvSpPr/>
              <p:nvPr/>
            </p:nvSpPr>
            <p:spPr>
              <a:xfrm>
                <a:off x="2542" y="4097"/>
                <a:ext cx="90" cy="60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1"/>
              <p:cNvSpPr/>
              <p:nvPr/>
            </p:nvSpPr>
            <p:spPr>
              <a:xfrm>
                <a:off x="2585" y="3822"/>
                <a:ext cx="449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86" extrusionOk="0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1"/>
              <p:cNvSpPr/>
              <p:nvPr/>
            </p:nvSpPr>
            <p:spPr>
              <a:xfrm>
                <a:off x="2142" y="3852"/>
                <a:ext cx="892" cy="462"/>
              </a:xfrm>
              <a:custGeom>
                <a:avLst/>
                <a:gdLst/>
                <a:ahLst/>
                <a:cxnLst/>
                <a:rect l="l" t="t" r="r" b="b"/>
                <a:pathLst>
                  <a:path w="890" h="462" extrusionOk="0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ED3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1"/>
              <p:cNvSpPr/>
              <p:nvPr/>
            </p:nvSpPr>
            <p:spPr>
              <a:xfrm>
                <a:off x="2082" y="3828"/>
                <a:ext cx="407" cy="486"/>
              </a:xfrm>
              <a:custGeom>
                <a:avLst/>
                <a:gdLst/>
                <a:ahLst/>
                <a:cxnLst/>
                <a:rect l="l" t="t" r="r" b="b"/>
                <a:pathLst>
                  <a:path w="406" h="486" extrusionOk="0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1"/>
              <p:cNvSpPr/>
              <p:nvPr/>
            </p:nvSpPr>
            <p:spPr>
              <a:xfrm>
                <a:off x="2987" y="4044"/>
                <a:ext cx="108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52" extrusionOk="0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CD0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1"/>
              <p:cNvSpPr/>
              <p:nvPr/>
            </p:nvSpPr>
            <p:spPr>
              <a:xfrm>
                <a:off x="2068" y="3685"/>
                <a:ext cx="835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50" extrusionOk="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1"/>
              <p:cNvSpPr/>
              <p:nvPr/>
            </p:nvSpPr>
            <p:spPr>
              <a:xfrm>
                <a:off x="1867" y="3853"/>
                <a:ext cx="171" cy="461"/>
              </a:xfrm>
              <a:custGeom>
                <a:avLst/>
                <a:gdLst/>
                <a:ahLst/>
                <a:cxnLst/>
                <a:rect l="l" t="t" r="r" b="b"/>
                <a:pathLst>
                  <a:path w="171" h="461" extrusionOk="0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1"/>
              <p:cNvSpPr/>
              <p:nvPr/>
            </p:nvSpPr>
            <p:spPr>
              <a:xfrm>
                <a:off x="2951" y="3751"/>
                <a:ext cx="360" cy="563"/>
              </a:xfrm>
              <a:custGeom>
                <a:avLst/>
                <a:gdLst/>
                <a:ahLst/>
                <a:cxnLst/>
                <a:rect l="l" t="t" r="r" b="b"/>
                <a:pathLst>
                  <a:path w="360" h="563" extrusionOk="0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1"/>
              <p:cNvSpPr/>
              <p:nvPr/>
            </p:nvSpPr>
            <p:spPr>
              <a:xfrm>
                <a:off x="2318" y="3631"/>
                <a:ext cx="1078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25" extrusionOk="0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1"/>
              <p:cNvSpPr/>
              <p:nvPr/>
            </p:nvSpPr>
            <p:spPr>
              <a:xfrm>
                <a:off x="3304" y="4080"/>
                <a:ext cx="98" cy="234"/>
              </a:xfrm>
              <a:custGeom>
                <a:avLst/>
                <a:gdLst/>
                <a:ahLst/>
                <a:cxnLst/>
                <a:rect l="l" t="t" r="r" b="b"/>
                <a:pathLst>
                  <a:path w="98" h="234" extrusionOk="0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1"/>
              <p:cNvSpPr/>
              <p:nvPr/>
            </p:nvSpPr>
            <p:spPr>
              <a:xfrm>
                <a:off x="1776" y="3673"/>
                <a:ext cx="481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481" h="641" extrusionOk="0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" name="Google Shape;44;p1"/>
            <p:cNvGrpSpPr/>
            <p:nvPr/>
          </p:nvGrpSpPr>
          <p:grpSpPr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5" name="Google Shape;45;p1"/>
              <p:cNvSpPr/>
              <p:nvPr/>
            </p:nvSpPr>
            <p:spPr>
              <a:xfrm>
                <a:off x="4200" y="3402"/>
                <a:ext cx="1201" cy="731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731" extrusionOk="0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1"/>
              <p:cNvSpPr/>
              <p:nvPr/>
            </p:nvSpPr>
            <p:spPr>
              <a:xfrm>
                <a:off x="4128" y="3366"/>
                <a:ext cx="544" cy="737"/>
              </a:xfrm>
              <a:custGeom>
                <a:avLst/>
                <a:gdLst/>
                <a:ahLst/>
                <a:cxnLst/>
                <a:rect l="l" t="t" r="r" b="b"/>
                <a:pathLst>
                  <a:path w="544" h="737" extrusionOk="0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1"/>
              <p:cNvSpPr/>
              <p:nvPr/>
            </p:nvSpPr>
            <p:spPr>
              <a:xfrm>
                <a:off x="4792" y="3360"/>
                <a:ext cx="609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2" extrusionOk="0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>
                <a:gsLst>
                  <a:gs pos="0">
                    <a:srgbClr val="4692E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1"/>
              <p:cNvSpPr/>
              <p:nvPr/>
            </p:nvSpPr>
            <p:spPr>
              <a:xfrm>
                <a:off x="5246" y="4007"/>
                <a:ext cx="72" cy="54"/>
              </a:xfrm>
              <a:custGeom>
                <a:avLst/>
                <a:gdLst/>
                <a:ahLst/>
                <a:cxnLst/>
                <a:rect l="l" t="t" r="r" b="b"/>
                <a:pathLst>
                  <a:path w="72" h="54" extrusionOk="0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1"/>
              <p:cNvSpPr/>
              <p:nvPr/>
            </p:nvSpPr>
            <p:spPr>
              <a:xfrm>
                <a:off x="4505" y="4073"/>
                <a:ext cx="705" cy="108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08" extrusionOk="0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1"/>
              <p:cNvSpPr/>
              <p:nvPr/>
            </p:nvSpPr>
            <p:spPr>
              <a:xfrm>
                <a:off x="5336" y="3654"/>
                <a:ext cx="143" cy="341"/>
              </a:xfrm>
              <a:custGeom>
                <a:avLst/>
                <a:gdLst/>
                <a:ahLst/>
                <a:cxnLst/>
                <a:rect l="l" t="t" r="r" b="b"/>
                <a:pathLst>
                  <a:path w="143" h="341" extrusionOk="0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1"/>
              <p:cNvSpPr/>
              <p:nvPr/>
            </p:nvSpPr>
            <p:spPr>
              <a:xfrm>
                <a:off x="5061" y="3624"/>
                <a:ext cx="83" cy="90"/>
              </a:xfrm>
              <a:custGeom>
                <a:avLst/>
                <a:gdLst/>
                <a:ahLst/>
                <a:cxnLst/>
                <a:rect l="l" t="t" r="r" b="b"/>
                <a:pathLst>
                  <a:path w="83" h="90" extrusionOk="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1"/>
              <p:cNvSpPr/>
              <p:nvPr/>
            </p:nvSpPr>
            <p:spPr>
              <a:xfrm>
                <a:off x="4445" y="3552"/>
                <a:ext cx="717" cy="431"/>
              </a:xfrm>
              <a:custGeom>
                <a:avLst/>
                <a:gdLst/>
                <a:ahLst/>
                <a:cxnLst/>
                <a:rect l="l" t="t" r="r" b="b"/>
                <a:pathLst>
                  <a:path w="717" h="431" extrusionOk="0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1"/>
              <p:cNvSpPr/>
              <p:nvPr/>
            </p:nvSpPr>
            <p:spPr>
              <a:xfrm>
                <a:off x="4349" y="3510"/>
                <a:ext cx="909" cy="533"/>
              </a:xfrm>
              <a:custGeom>
                <a:avLst/>
                <a:gdLst/>
                <a:ahLst/>
                <a:cxnLst/>
                <a:rect l="l" t="t" r="r" b="b"/>
                <a:pathLst>
                  <a:path w="909" h="533" extrusionOk="0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1"/>
              <p:cNvSpPr/>
              <p:nvPr/>
            </p:nvSpPr>
            <p:spPr>
              <a:xfrm>
                <a:off x="4564" y="3492"/>
                <a:ext cx="365" cy="66"/>
              </a:xfrm>
              <a:custGeom>
                <a:avLst/>
                <a:gdLst/>
                <a:ahLst/>
                <a:cxnLst/>
                <a:rect l="l" t="t" r="r" b="b"/>
                <a:pathLst>
                  <a:path w="365" h="66" extrusionOk="0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1"/>
              <p:cNvSpPr/>
              <p:nvPr/>
            </p:nvSpPr>
            <p:spPr>
              <a:xfrm>
                <a:off x="4463" y="3558"/>
                <a:ext cx="66" cy="48"/>
              </a:xfrm>
              <a:custGeom>
                <a:avLst/>
                <a:gdLst/>
                <a:ahLst/>
                <a:cxnLst/>
                <a:rect l="l" t="t" r="r" b="b"/>
                <a:pathLst>
                  <a:path w="66" h="48" extrusionOk="0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1"/>
              <p:cNvSpPr/>
              <p:nvPr/>
            </p:nvSpPr>
            <p:spPr>
              <a:xfrm>
                <a:off x="4546" y="3608"/>
                <a:ext cx="518" cy="319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1"/>
              <p:cNvSpPr/>
              <p:nvPr/>
            </p:nvSpPr>
            <p:spPr>
              <a:xfrm>
                <a:off x="4578" y="3630"/>
                <a:ext cx="446" cy="271"/>
              </a:xfrm>
              <a:prstGeom prst="ellipse">
                <a:avLst/>
              </a:pr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1"/>
              <p:cNvSpPr/>
              <p:nvPr/>
            </p:nvSpPr>
            <p:spPr>
              <a:xfrm>
                <a:off x="4610" y="3650"/>
                <a:ext cx="386" cy="233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1"/>
              <p:cNvSpPr/>
              <p:nvPr/>
            </p:nvSpPr>
            <p:spPr>
              <a:xfrm>
                <a:off x="4654" y="3678"/>
                <a:ext cx="298" cy="177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1"/>
              <p:cNvSpPr/>
              <p:nvPr/>
            </p:nvSpPr>
            <p:spPr>
              <a:xfrm>
                <a:off x="4690" y="3698"/>
                <a:ext cx="222" cy="139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1"/>
              <p:cNvSpPr/>
              <p:nvPr/>
            </p:nvSpPr>
            <p:spPr>
              <a:xfrm>
                <a:off x="4738" y="3728"/>
                <a:ext cx="126" cy="81"/>
              </a:xfrm>
              <a:prstGeom prst="ellipse">
                <a:avLst/>
              </a:prstGeom>
              <a:gradFill>
                <a:gsLst>
                  <a:gs pos="0">
                    <a:srgbClr val="0086E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" name="Google Shape;62;p1"/>
            <p:cNvGrpSpPr/>
            <p:nvPr/>
          </p:nvGrpSpPr>
          <p:grpSpPr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63" name="Google Shape;63;p1"/>
              <p:cNvSpPr/>
              <p:nvPr/>
            </p:nvSpPr>
            <p:spPr>
              <a:xfrm>
                <a:off x="5280" y="3186"/>
                <a:ext cx="383" cy="9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96" extrusionOk="0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1"/>
              <p:cNvSpPr/>
              <p:nvPr/>
            </p:nvSpPr>
            <p:spPr>
              <a:xfrm>
                <a:off x="5315" y="3024"/>
                <a:ext cx="25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258" h="54" extrusionOk="0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1"/>
              <p:cNvSpPr/>
              <p:nvPr/>
            </p:nvSpPr>
            <p:spPr>
              <a:xfrm>
                <a:off x="5645" y="3066"/>
                <a:ext cx="60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60" h="156" extrusionOk="0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1"/>
              <p:cNvSpPr/>
              <p:nvPr/>
            </p:nvSpPr>
            <p:spPr>
              <a:xfrm>
                <a:off x="5375" y="3246"/>
                <a:ext cx="192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8" extrusionOk="0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1"/>
              <p:cNvSpPr/>
              <p:nvPr/>
            </p:nvSpPr>
            <p:spPr>
              <a:xfrm>
                <a:off x="5304" y="3042"/>
                <a:ext cx="161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6" extrusionOk="0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1"/>
              <p:cNvSpPr/>
              <p:nvPr/>
            </p:nvSpPr>
            <p:spPr>
              <a:xfrm>
                <a:off x="5489" y="3042"/>
                <a:ext cx="186" cy="21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210" extrusionOk="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1"/>
              <p:cNvSpPr/>
              <p:nvPr/>
            </p:nvSpPr>
            <p:spPr>
              <a:xfrm>
                <a:off x="5345" y="3058"/>
                <a:ext cx="299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" extrusionOk="0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0" name="Google Shape;70;p1"/>
              <p:cNvGrpSpPr/>
              <p:nvPr/>
            </p:nvGrpSpPr>
            <p:grpSpPr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71" name="Google Shape;71;p1"/>
                <p:cNvSpPr/>
                <p:nvPr/>
              </p:nvSpPr>
              <p:spPr>
                <a:xfrm>
                  <a:off x="5381" y="3085"/>
                  <a:ext cx="227" cy="132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1"/>
                <p:cNvSpPr/>
                <p:nvPr/>
              </p:nvSpPr>
              <p:spPr>
                <a:xfrm>
                  <a:off x="5403" y="3099"/>
                  <a:ext cx="182" cy="102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73;p1"/>
                <p:cNvSpPr/>
                <p:nvPr/>
              </p:nvSpPr>
              <p:spPr>
                <a:xfrm>
                  <a:off x="5431" y="3109"/>
                  <a:ext cx="125" cy="82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74;p1"/>
                <p:cNvSpPr/>
                <p:nvPr/>
              </p:nvSpPr>
              <p:spPr>
                <a:xfrm>
                  <a:off x="5458" y="3125"/>
                  <a:ext cx="73" cy="47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75" name="Google Shape;75;p1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116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⮚"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●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0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92139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4BD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64944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" y="0"/>
            <a:ext cx="9143996" cy="137716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txBody>
          <a:bodyPr vert="horz" wrap="square" lIns="155448" tIns="64008" rIns="155448" bIns="64008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" y="1377271"/>
            <a:ext cx="9143996" cy="548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4592" tIns="91440" rIns="164592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7703120" y="0"/>
            <a:ext cx="1441118" cy="13771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1715597" rtl="0" eaLnBrk="1" fontAlgn="base" latinLnBrk="0" hangingPunct="1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lr>
                <a:srgbClr val="2877C4"/>
              </a:buClr>
              <a:buSzTx/>
              <a:buFont typeface="Wingdings" pitchFamily="2" charset="2"/>
              <a:buNone/>
              <a:tabLst/>
            </a:pPr>
            <a:endParaRPr kumimoji="0" lang="en-US" sz="1501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477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</p:sldLayoutIdLst>
  <p:hf sldNum="0" hdr="0" dt="0"/>
  <p:txStyles>
    <p:titleStyle>
      <a:lvl1pPr marL="1021615" indent="-1021615" algn="l" rtl="0" eaLnBrk="1" fontAlgn="base" hangingPunct="1">
        <a:lnSpc>
          <a:spcPct val="95000"/>
        </a:lnSpc>
        <a:spcBef>
          <a:spcPts val="0"/>
        </a:spcBef>
        <a:spcAft>
          <a:spcPct val="0"/>
        </a:spcAft>
        <a:tabLst/>
        <a:defRPr sz="2627" b="1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5pPr>
      <a:lvl6pPr marL="408038"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6pPr>
      <a:lvl7pPr marL="816078"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7pPr>
      <a:lvl8pPr marL="1224119"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8pPr>
      <a:lvl9pPr marL="1632159"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9pPr>
    </p:titleStyle>
    <p:bodyStyle>
      <a:lvl1pPr algn="l" rtl="0" eaLnBrk="1" fontAlgn="base" hangingPunct="1">
        <a:lnSpc>
          <a:spcPct val="113000"/>
        </a:lnSpc>
        <a:spcBef>
          <a:spcPts val="1876"/>
        </a:spcBef>
        <a:spcAft>
          <a:spcPts val="0"/>
        </a:spcAft>
        <a:buClr>
          <a:srgbClr val="2877C4"/>
        </a:buClr>
        <a:buFont typeface="Arial Unicode MS" pitchFamily="34" charset="-128"/>
        <a:defRPr sz="2064">
          <a:solidFill>
            <a:srgbClr val="000000"/>
          </a:solidFill>
          <a:latin typeface="+mn-lt"/>
          <a:ea typeface="+mn-ea"/>
          <a:cs typeface="+mn-cs"/>
        </a:defRPr>
      </a:lvl1pPr>
      <a:lvl2pPr marL="205436" indent="-204020" algn="l" rtl="0" eaLnBrk="1" fontAlgn="base" hangingPunct="1">
        <a:lnSpc>
          <a:spcPct val="113000"/>
        </a:lnSpc>
        <a:spcBef>
          <a:spcPts val="938"/>
        </a:spcBef>
        <a:spcAft>
          <a:spcPts val="0"/>
        </a:spcAft>
        <a:buClr>
          <a:schemeClr val="accent1"/>
        </a:buClr>
        <a:buFont typeface="Wingdings" pitchFamily="2" charset="2"/>
        <a:buChar char="§"/>
        <a:defRPr sz="2064">
          <a:solidFill>
            <a:srgbClr val="000000"/>
          </a:solidFill>
          <a:latin typeface="+mn-lt"/>
        </a:defRPr>
      </a:lvl2pPr>
      <a:lvl3pPr marL="612058" indent="-202601" algn="l" rtl="0" eaLnBrk="1" fontAlgn="base" hangingPunct="1">
        <a:lnSpc>
          <a:spcPct val="113000"/>
        </a:lnSpc>
        <a:spcBef>
          <a:spcPts val="563"/>
        </a:spcBef>
        <a:spcAft>
          <a:spcPts val="0"/>
        </a:spcAft>
        <a:buClr>
          <a:schemeClr val="accent3"/>
        </a:buClr>
        <a:buChar char="•"/>
        <a:defRPr sz="2064">
          <a:solidFill>
            <a:srgbClr val="000000"/>
          </a:solidFill>
          <a:latin typeface="+mn-lt"/>
        </a:defRPr>
      </a:lvl3pPr>
      <a:lvl4pPr marL="1333213" indent="-209686" algn="l" rtl="0" eaLnBrk="1" fontAlgn="base" hangingPunct="1">
        <a:lnSpc>
          <a:spcPct val="115000"/>
        </a:lnSpc>
        <a:spcBef>
          <a:spcPts val="0"/>
        </a:spcBef>
        <a:spcAft>
          <a:spcPts val="0"/>
        </a:spcAft>
        <a:buClr>
          <a:schemeClr val="accent4"/>
        </a:buClr>
        <a:buFont typeface="Arial" pitchFamily="34" charset="0"/>
        <a:buChar char="•"/>
        <a:defRPr sz="2439">
          <a:solidFill>
            <a:srgbClr val="000000"/>
          </a:solidFill>
          <a:latin typeface="+mn-lt"/>
        </a:defRPr>
      </a:lvl4pPr>
      <a:lvl5pPr marL="1834760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5pPr>
      <a:lvl6pPr marL="2242800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6pPr>
      <a:lvl7pPr marL="2650838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7pPr>
      <a:lvl8pPr marL="3058878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8pPr>
      <a:lvl9pPr marL="3466916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1pPr>
      <a:lvl2pPr marL="408038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2pPr>
      <a:lvl3pPr marL="816078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3pPr>
      <a:lvl4pPr marL="1224119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4pPr>
      <a:lvl5pPr marL="1632159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5pPr>
      <a:lvl6pPr marL="2040197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6pPr>
      <a:lvl7pPr marL="2448236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7pPr>
      <a:lvl8pPr marL="2856274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8pPr>
      <a:lvl9pPr marL="3264314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7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1C182-9CFA-4B72-B8AE-06718059B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1066800"/>
            <a:ext cx="8153400" cy="2133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Go to the “</a:t>
            </a:r>
            <a:r>
              <a:rPr lang="en-US" sz="6600" dirty="0">
                <a:solidFill>
                  <a:srgbClr val="FFFF00"/>
                </a:solidFill>
              </a:rPr>
              <a:t>Slide Show</a:t>
            </a:r>
            <a:r>
              <a:rPr lang="en-US" dirty="0"/>
              <a:t>” shade above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8EC328-3F6F-4996-B8DE-D0D38272B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4038600"/>
            <a:ext cx="7854696" cy="94253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Click on “</a:t>
            </a:r>
            <a:r>
              <a:rPr lang="en-US" sz="4000" dirty="0">
                <a:solidFill>
                  <a:srgbClr val="FFFF00"/>
                </a:solidFill>
              </a:rPr>
              <a:t>Play from Beginning</a:t>
            </a:r>
            <a:r>
              <a:rPr lang="en-US" sz="4000" dirty="0"/>
              <a:t>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811DDF-2533-423B-ACE7-B3BAE017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Arial"/>
                <a:sym typeface="Arial"/>
              </a:rPr>
              <a:t>Intro to Biology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90FB28-E54C-4DFE-BDB2-791E4E654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F3F55-3204-4873-A2A1-710987DC2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5683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0" name="Rectangle 8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5715000" cy="16002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Roots, Stems, Leaves</a:t>
            </a:r>
          </a:p>
        </p:txBody>
      </p:sp>
      <p:sp>
        <p:nvSpPr>
          <p:cNvPr id="49161" name="Rectangle 9"/>
          <p:cNvSpPr>
            <a:spLocks noGrp="1" noChangeArrowheads="1"/>
          </p:cNvSpPr>
          <p:nvPr>
            <p:ph idx="1"/>
          </p:nvPr>
        </p:nvSpPr>
        <p:spPr>
          <a:xfrm>
            <a:off x="14785" y="2209800"/>
            <a:ext cx="9129215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b="1" dirty="0">
                <a:solidFill>
                  <a:srgbClr val="0000FF"/>
                </a:solidFill>
                <a:latin typeface="Comic Sans MS" pitchFamily="66" charset="0"/>
              </a:rPr>
              <a:t>Most necessary minerals as well as water are found deep in the ground in a steady supply (</a:t>
            </a:r>
            <a:r>
              <a:rPr lang="en-US" sz="2800" b="1" dirty="0">
                <a:solidFill>
                  <a:srgbClr val="FFFF00"/>
                </a:solidFill>
                <a:latin typeface="Comic Sans MS" pitchFamily="66" charset="0"/>
              </a:rPr>
              <a:t>ROOTS</a:t>
            </a:r>
            <a:r>
              <a:rPr lang="en-US" sz="2800" b="1" dirty="0">
                <a:solidFill>
                  <a:srgbClr val="0000FF"/>
                </a:solidFill>
                <a:latin typeface="Comic Sans MS" pitchFamily="66" charset="0"/>
              </a:rPr>
              <a:t>). Store food.</a:t>
            </a:r>
          </a:p>
          <a:p>
            <a:pPr eaLnBrk="1" hangingPunct="1">
              <a:spcBef>
                <a:spcPts val="2400"/>
              </a:spcBef>
              <a:defRPr/>
            </a:pPr>
            <a:r>
              <a:rPr lang="en-US" sz="2800" b="1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Energy is required for roots to work: photosynthesis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LEAVES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).</a:t>
            </a:r>
          </a:p>
          <a:p>
            <a:pPr eaLnBrk="1" hangingPunct="1">
              <a:spcBef>
                <a:spcPts val="24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Transport throughout the plant as well as photosynthesis (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STEMS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).</a:t>
            </a:r>
          </a:p>
          <a:p>
            <a:pPr eaLnBrk="1" hangingPunct="1">
              <a:spcBef>
                <a:spcPts val="2400"/>
              </a:spcBef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FLOWERS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reproduce and store energy.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96803-713E-4ECB-816C-35643E39B62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" r="5922" b="4706"/>
          <a:stretch/>
        </p:blipFill>
        <p:spPr>
          <a:xfrm>
            <a:off x="6629400" y="152400"/>
            <a:ext cx="17526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9323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1" grpId="0" uiExpand="1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" name="Picture 9215" descr="31_03_0FloweringPlant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8"/>
          <a:stretch/>
        </p:blipFill>
        <p:spPr>
          <a:xfrm>
            <a:off x="1313688" y="137160"/>
            <a:ext cx="6516624" cy="6411278"/>
          </a:xfrm>
          <a:prstGeom prst="rect">
            <a:avLst/>
          </a:prstGeom>
        </p:spPr>
      </p:pic>
      <p:sp>
        <p:nvSpPr>
          <p:cNvPr id="52" name="Freeform 51"/>
          <p:cNvSpPr/>
          <p:nvPr/>
        </p:nvSpPr>
        <p:spPr>
          <a:xfrm>
            <a:off x="6477003" y="5751469"/>
            <a:ext cx="552985" cy="370661"/>
          </a:xfrm>
          <a:custGeom>
            <a:avLst/>
            <a:gdLst>
              <a:gd name="connsiteX0" fmla="*/ 419296 w 552985"/>
              <a:gd name="connsiteY0" fmla="*/ 0 h 370661"/>
              <a:gd name="connsiteX1" fmla="*/ 0 w 552985"/>
              <a:gd name="connsiteY1" fmla="*/ 370661 h 370661"/>
              <a:gd name="connsiteX2" fmla="*/ 552985 w 552985"/>
              <a:gd name="connsiteY2" fmla="*/ 151910 h 370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2985" h="370661">
                <a:moveTo>
                  <a:pt x="419296" y="0"/>
                </a:moveTo>
                <a:lnTo>
                  <a:pt x="0" y="370661"/>
                </a:lnTo>
                <a:lnTo>
                  <a:pt x="552985" y="151910"/>
                </a:lnTo>
              </a:path>
            </a:pathLst>
          </a:custGeom>
          <a:ln w="25400" cmpd="sng">
            <a:solidFill>
              <a:schemeClr val="bg1"/>
            </a:solidFill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4572000" y="393700"/>
            <a:ext cx="0" cy="3397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>
            <a:off x="3514725" y="987425"/>
            <a:ext cx="40322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3638550" y="1365250"/>
            <a:ext cx="79692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5407025" y="1254125"/>
            <a:ext cx="82867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4156075" y="1654175"/>
            <a:ext cx="4826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3267075" y="1936750"/>
            <a:ext cx="140652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4651375" y="2844800"/>
            <a:ext cx="1574800" cy="2127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Left Brace 16"/>
          <p:cNvSpPr/>
          <p:nvPr/>
        </p:nvSpPr>
        <p:spPr bwMode="auto">
          <a:xfrm>
            <a:off x="2746375" y="841375"/>
            <a:ext cx="161925" cy="647700"/>
          </a:xfrm>
          <a:prstGeom prst="leftBrace">
            <a:avLst>
              <a:gd name="adj1" fmla="val 38636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Left Brace 18"/>
          <p:cNvSpPr/>
          <p:nvPr/>
        </p:nvSpPr>
        <p:spPr bwMode="auto">
          <a:xfrm rot="10800000">
            <a:off x="4707971" y="3178409"/>
            <a:ext cx="124096" cy="503739"/>
          </a:xfrm>
          <a:prstGeom prst="leftBrace">
            <a:avLst>
              <a:gd name="adj1" fmla="val 39361"/>
              <a:gd name="adj2" fmla="val 50001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 flipH="1" flipV="1">
            <a:off x="4820796" y="3426516"/>
            <a:ext cx="353086" cy="52991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3531916" y="4813093"/>
            <a:ext cx="102951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Freeform 22"/>
          <p:cNvSpPr/>
          <p:nvPr/>
        </p:nvSpPr>
        <p:spPr>
          <a:xfrm>
            <a:off x="5748758" y="4632743"/>
            <a:ext cx="199139" cy="172835"/>
          </a:xfrm>
          <a:custGeom>
            <a:avLst/>
            <a:gdLst>
              <a:gd name="connsiteX0" fmla="*/ 0 w 199139"/>
              <a:gd name="connsiteY0" fmla="*/ 0 h 172835"/>
              <a:gd name="connsiteX1" fmla="*/ 199139 w 199139"/>
              <a:gd name="connsiteY1" fmla="*/ 3757 h 172835"/>
              <a:gd name="connsiteX2" fmla="*/ 52603 w 199139"/>
              <a:gd name="connsiteY2" fmla="*/ 172835 h 172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9139" h="172835">
                <a:moveTo>
                  <a:pt x="0" y="0"/>
                </a:moveTo>
                <a:lnTo>
                  <a:pt x="199139" y="3757"/>
                </a:lnTo>
                <a:lnTo>
                  <a:pt x="52603" y="172835"/>
                </a:lnTo>
              </a:path>
            </a:pathLst>
          </a:custGeom>
          <a:ln w="12700" cmpd="sng">
            <a:solidFill>
              <a:srgbClr val="000000"/>
            </a:solidFill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 flipV="1">
            <a:off x="7158420" y="4599850"/>
            <a:ext cx="0" cy="38281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>
            <a:off x="6611512" y="3609394"/>
            <a:ext cx="340298" cy="20052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Left Brace 30"/>
          <p:cNvSpPr/>
          <p:nvPr/>
        </p:nvSpPr>
        <p:spPr bwMode="auto">
          <a:xfrm>
            <a:off x="2108316" y="4405405"/>
            <a:ext cx="161925" cy="1537334"/>
          </a:xfrm>
          <a:prstGeom prst="leftBrace">
            <a:avLst>
              <a:gd name="adj1" fmla="val 38636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32" name="Left Brace 31"/>
          <p:cNvSpPr/>
          <p:nvPr/>
        </p:nvSpPr>
        <p:spPr bwMode="auto">
          <a:xfrm>
            <a:off x="2114392" y="198438"/>
            <a:ext cx="161925" cy="4140126"/>
          </a:xfrm>
          <a:prstGeom prst="leftBrace">
            <a:avLst>
              <a:gd name="adj1" fmla="val 38636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6483353" y="5748294"/>
            <a:ext cx="552985" cy="370661"/>
          </a:xfrm>
          <a:custGeom>
            <a:avLst/>
            <a:gdLst>
              <a:gd name="connsiteX0" fmla="*/ 419296 w 552985"/>
              <a:gd name="connsiteY0" fmla="*/ 0 h 370661"/>
              <a:gd name="connsiteX1" fmla="*/ 0 w 552985"/>
              <a:gd name="connsiteY1" fmla="*/ 370661 h 370661"/>
              <a:gd name="connsiteX2" fmla="*/ 552985 w 552985"/>
              <a:gd name="connsiteY2" fmla="*/ 151910 h 370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2985" h="370661">
                <a:moveTo>
                  <a:pt x="419296" y="0"/>
                </a:moveTo>
                <a:lnTo>
                  <a:pt x="0" y="370661"/>
                </a:lnTo>
                <a:lnTo>
                  <a:pt x="552985" y="151910"/>
                </a:lnTo>
              </a:path>
            </a:pathLst>
          </a:custGeom>
          <a:ln w="12700" cmpd="sng">
            <a:solidFill>
              <a:srgbClr val="000000"/>
            </a:solidFill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6274495" y="1124235"/>
            <a:ext cx="10661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Flower</a:t>
            </a: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6243205" y="2712833"/>
            <a:ext cx="10661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Node</a:t>
            </a: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3954408" y="148596"/>
            <a:ext cx="210224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Terminal bud</a:t>
            </a: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6251347" y="3250159"/>
            <a:ext cx="10661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Epidermal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cell</a:t>
            </a: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5217484" y="3828189"/>
            <a:ext cx="10661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Internode</a:t>
            </a:r>
          </a:p>
        </p:txBody>
      </p:sp>
      <p:sp>
        <p:nvSpPr>
          <p:cNvPr id="39" name="Text Box 31"/>
          <p:cNvSpPr txBox="1">
            <a:spLocks noChangeArrowheads="1"/>
          </p:cNvSpPr>
          <p:nvPr/>
        </p:nvSpPr>
        <p:spPr bwMode="auto">
          <a:xfrm>
            <a:off x="5429143" y="6011930"/>
            <a:ext cx="101610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Root hairs</a:t>
            </a: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5982709" y="4505796"/>
            <a:ext cx="85306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Root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hairs</a:t>
            </a:r>
          </a:p>
        </p:txBody>
      </p:sp>
      <p:sp>
        <p:nvSpPr>
          <p:cNvPr id="41" name="Text Box 31"/>
          <p:cNvSpPr txBox="1">
            <a:spLocks noChangeArrowheads="1"/>
          </p:cNvSpPr>
          <p:nvPr/>
        </p:nvSpPr>
        <p:spPr bwMode="auto">
          <a:xfrm>
            <a:off x="2400812" y="4683023"/>
            <a:ext cx="10661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Taproot</a:t>
            </a:r>
          </a:p>
        </p:txBody>
      </p:sp>
      <p:sp>
        <p:nvSpPr>
          <p:cNvPr id="42" name="Text Box 31"/>
          <p:cNvSpPr txBox="1">
            <a:spLocks noChangeArrowheads="1"/>
          </p:cNvSpPr>
          <p:nvPr/>
        </p:nvSpPr>
        <p:spPr bwMode="auto">
          <a:xfrm>
            <a:off x="6886323" y="4969847"/>
            <a:ext cx="137645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Root hair</a:t>
            </a:r>
          </a:p>
        </p:txBody>
      </p:sp>
      <p:sp>
        <p:nvSpPr>
          <p:cNvPr id="43" name="Text Box 31"/>
          <p:cNvSpPr txBox="1">
            <a:spLocks noChangeArrowheads="1"/>
          </p:cNvSpPr>
          <p:nvPr/>
        </p:nvSpPr>
        <p:spPr bwMode="auto">
          <a:xfrm>
            <a:off x="2928683" y="839290"/>
            <a:ext cx="10661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Blade</a:t>
            </a:r>
          </a:p>
        </p:txBody>
      </p:sp>
      <p:sp>
        <p:nvSpPr>
          <p:cNvPr id="44" name="Text Box 31"/>
          <p:cNvSpPr txBox="1">
            <a:spLocks noChangeArrowheads="1"/>
          </p:cNvSpPr>
          <p:nvPr/>
        </p:nvSpPr>
        <p:spPr bwMode="auto">
          <a:xfrm>
            <a:off x="2928682" y="1221930"/>
            <a:ext cx="10661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Petiole</a:t>
            </a:r>
          </a:p>
        </p:txBody>
      </p:sp>
      <p:sp>
        <p:nvSpPr>
          <p:cNvPr id="45" name="Text Box 31"/>
          <p:cNvSpPr txBox="1">
            <a:spLocks noChangeArrowheads="1"/>
          </p:cNvSpPr>
          <p:nvPr/>
        </p:nvSpPr>
        <p:spPr bwMode="auto">
          <a:xfrm>
            <a:off x="2953106" y="1498734"/>
            <a:ext cx="136144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Axillary bud</a:t>
            </a:r>
          </a:p>
        </p:txBody>
      </p:sp>
      <p:sp>
        <p:nvSpPr>
          <p:cNvPr id="46" name="Text Box 31"/>
          <p:cNvSpPr txBox="1">
            <a:spLocks noChangeArrowheads="1"/>
          </p:cNvSpPr>
          <p:nvPr/>
        </p:nvSpPr>
        <p:spPr bwMode="auto">
          <a:xfrm>
            <a:off x="2165694" y="1676400"/>
            <a:ext cx="10661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Stem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7" name="Text Box 31"/>
          <p:cNvSpPr txBox="1">
            <a:spLocks noChangeArrowheads="1"/>
          </p:cNvSpPr>
          <p:nvPr/>
        </p:nvSpPr>
        <p:spPr bwMode="auto">
          <a:xfrm>
            <a:off x="1847928" y="914400"/>
            <a:ext cx="87919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Leaf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1349397" y="2027916"/>
            <a:ext cx="10661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Shoot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system</a:t>
            </a:r>
          </a:p>
        </p:txBody>
      </p:sp>
      <p:sp>
        <p:nvSpPr>
          <p:cNvPr id="49" name="Text Box 31"/>
          <p:cNvSpPr txBox="1">
            <a:spLocks noChangeArrowheads="1"/>
          </p:cNvSpPr>
          <p:nvPr/>
        </p:nvSpPr>
        <p:spPr bwMode="auto">
          <a:xfrm>
            <a:off x="1123129" y="4912739"/>
            <a:ext cx="106614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Root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system</a:t>
            </a:r>
          </a:p>
        </p:txBody>
      </p:sp>
    </p:spTree>
    <p:extLst>
      <p:ext uri="{BB962C8B-B14F-4D97-AF65-F5344CB8AC3E}">
        <p14:creationId xmlns:p14="http://schemas.microsoft.com/office/powerpoint/2010/main" val="70397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9"/>
            <a:ext cx="8229600" cy="1322387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  <a:latin typeface="Comic Sans MS" pitchFamily="66" charset="0"/>
              </a:rPr>
              <a:t>Roots</a:t>
            </a:r>
            <a:endParaRPr lang="en-US" sz="4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791200"/>
          </a:xfrm>
        </p:spPr>
        <p:txBody>
          <a:bodyPr/>
          <a:lstStyle/>
          <a:p>
            <a:pPr marL="57150" indent="0" eaLnBrk="1" hangingPunct="1">
              <a:spcBef>
                <a:spcPct val="0"/>
              </a:spcBef>
              <a:buClrTx/>
              <a:buSzTx/>
              <a:buNone/>
              <a:defRPr/>
            </a:pPr>
            <a:r>
              <a:rPr lang="en-US" sz="3600" b="1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Functions</a:t>
            </a:r>
            <a:r>
              <a:rPr lang="en-US" sz="2600" b="1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:</a:t>
            </a:r>
          </a:p>
          <a:p>
            <a:pPr marL="795338" lvl="1" indent="-331788" eaLnBrk="1" hangingPunct="1">
              <a:spcBef>
                <a:spcPts val="18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en-US" sz="26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Anchor</a:t>
            </a:r>
            <a:r>
              <a:rPr lang="en-US" sz="2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 the plant in the ground.</a:t>
            </a:r>
          </a:p>
          <a:p>
            <a:pPr marL="795338" lvl="1" indent="-331788" eaLnBrk="1" hangingPunct="1">
              <a:spcBef>
                <a:spcPts val="18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en-US" sz="2600" b="1" kern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Absorb water and nutrients </a:t>
            </a:r>
            <a:r>
              <a:rPr lang="en-US" sz="2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from soil.</a:t>
            </a:r>
          </a:p>
          <a:p>
            <a:pPr marL="795338" lvl="1" indent="-331788" eaLnBrk="1" hangingPunct="1">
              <a:spcBef>
                <a:spcPts val="18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en-US" sz="26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Transport</a:t>
            </a:r>
            <a:r>
              <a:rPr lang="en-US" sz="2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 absorbed substances to other parts of the plant.</a:t>
            </a:r>
          </a:p>
          <a:p>
            <a:pPr marL="795338" lvl="1" indent="-331788" eaLnBrk="1" hangingPunct="1">
              <a:spcBef>
                <a:spcPts val="18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en-US" sz="2600" b="1" kern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Store Food </a:t>
            </a:r>
            <a:r>
              <a:rPr lang="en-US" sz="2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(Ex. Carrots, Radishes, Beets, Potatoes).</a:t>
            </a:r>
          </a:p>
          <a:p>
            <a:pPr marL="795338" lvl="1" indent="-331788" eaLnBrk="1" hangingPunct="1">
              <a:spcBef>
                <a:spcPts val="18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en-US" sz="26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Prevent erosion</a:t>
            </a:r>
            <a:r>
              <a:rPr lang="en-US" sz="2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.</a:t>
            </a:r>
          </a:p>
          <a:p>
            <a:pPr marL="0" lvl="1" indent="0" eaLnBrk="1" hangingPunct="1">
              <a:spcBef>
                <a:spcPts val="1800"/>
              </a:spcBef>
              <a:buClrTx/>
              <a:buSzTx/>
              <a:buNone/>
              <a:defRPr/>
            </a:pPr>
            <a:r>
              <a:rPr lang="en-US" sz="2200" i="1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 rye plant (grass, e.g. oats, barley) has 14 million branch roots equaling 380 miles. Willow or cactus roots grow ~100 feet towards water.</a:t>
            </a:r>
          </a:p>
        </p:txBody>
      </p:sp>
    </p:spTree>
    <p:extLst>
      <p:ext uri="{BB962C8B-B14F-4D97-AF65-F5344CB8AC3E}">
        <p14:creationId xmlns:p14="http://schemas.microsoft.com/office/powerpoint/2010/main" val="6283486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277813"/>
            <a:ext cx="5715000" cy="407987"/>
          </a:xfrm>
        </p:spPr>
        <p:txBody>
          <a:bodyPr/>
          <a:lstStyle/>
          <a:p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Root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324600"/>
          </a:xfrm>
        </p:spPr>
        <p:txBody>
          <a:bodyPr/>
          <a:lstStyle/>
          <a:p>
            <a:pPr marL="457200" lvl="1" indent="0" eaLnBrk="1" hangingPunct="1">
              <a:spcBef>
                <a:spcPct val="0"/>
              </a:spcBef>
              <a:buClrTx/>
              <a:buSzTx/>
              <a:buNone/>
              <a:defRPr/>
            </a:pPr>
            <a:r>
              <a:rPr lang="en-US" sz="4000" b="1" kern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Tap Root</a:t>
            </a:r>
            <a:endParaRPr lang="en-US" sz="2600" b="1" kern="1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charset="0"/>
            </a:endParaRPr>
          </a:p>
          <a:p>
            <a:pPr marL="457200" lvl="1" indent="0" eaLnBrk="1" hangingPunct="1">
              <a:spcBef>
                <a:spcPts val="1200"/>
              </a:spcBef>
              <a:buClrTx/>
              <a:buSzTx/>
              <a:buNone/>
              <a:defRPr/>
            </a:pPr>
            <a:r>
              <a:rPr lang="en-US" sz="2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Consists of </a:t>
            </a:r>
            <a:r>
              <a:rPr lang="en-US" sz="2600" b="1" kern="1200" dirty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one large Primary Root</a:t>
            </a:r>
            <a:r>
              <a:rPr lang="en-US" sz="2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, with many smaller secondary roots.</a:t>
            </a:r>
          </a:p>
          <a:p>
            <a:pPr lvl="2" eaLnBrk="1" hangingPunct="1">
              <a:spcBef>
                <a:spcPts val="12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en-US" sz="2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Most </a:t>
            </a:r>
            <a:r>
              <a:rPr lang="en-US" sz="40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Dicots</a:t>
            </a:r>
            <a:r>
              <a:rPr lang="en-US" sz="2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 have this system.	</a:t>
            </a:r>
          </a:p>
          <a:p>
            <a:pPr marL="457200" lvl="1" indent="0" eaLnBrk="1" hangingPunct="1">
              <a:spcBef>
                <a:spcPct val="0"/>
              </a:spcBef>
              <a:buClrTx/>
              <a:buSzTx/>
              <a:buNone/>
              <a:defRPr/>
            </a:pPr>
            <a:endParaRPr lang="en-US" sz="26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charset="0"/>
            </a:endParaRPr>
          </a:p>
          <a:p>
            <a:pPr marL="457200" lvl="1" indent="0" eaLnBrk="1" hangingPunct="1">
              <a:spcBef>
                <a:spcPct val="0"/>
              </a:spcBef>
              <a:buClrTx/>
              <a:buSzTx/>
              <a:buNone/>
              <a:defRPr/>
            </a:pPr>
            <a:r>
              <a:rPr lang="en-US" sz="4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Fibrous</a:t>
            </a:r>
            <a:r>
              <a:rPr lang="en-US" sz="4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 </a:t>
            </a:r>
            <a:r>
              <a:rPr lang="en-US" sz="4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Root</a:t>
            </a:r>
          </a:p>
          <a:p>
            <a:pPr marL="457200" lvl="1" indent="0" eaLnBrk="1" hangingPunct="1">
              <a:spcBef>
                <a:spcPts val="1200"/>
              </a:spcBef>
              <a:buClrTx/>
              <a:buSzTx/>
              <a:buNone/>
              <a:defRPr/>
            </a:pPr>
            <a:r>
              <a:rPr lang="en-US" sz="2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Consists of </a:t>
            </a:r>
            <a:r>
              <a:rPr lang="en-US" sz="2600" b="1" kern="1200" dirty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Secondary roots </a:t>
            </a:r>
            <a:r>
              <a:rPr lang="en-US" sz="2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without a dominant taproot.</a:t>
            </a:r>
          </a:p>
          <a:p>
            <a:pPr lvl="2" eaLnBrk="1" hangingPunct="1">
              <a:spcBef>
                <a:spcPts val="12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en-US" sz="2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Most </a:t>
            </a:r>
            <a:r>
              <a:rPr lang="en-US" sz="40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Monocots</a:t>
            </a:r>
            <a:r>
              <a:rPr lang="en-US" sz="2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 have this system.</a:t>
            </a:r>
          </a:p>
          <a:p>
            <a:pPr marL="225425" lvl="2" indent="0" eaLnBrk="1" hangingPunct="1">
              <a:spcBef>
                <a:spcPts val="1200"/>
              </a:spcBef>
              <a:buClrTx/>
              <a:buSzTx/>
              <a:buNone/>
              <a:defRPr/>
            </a:pPr>
            <a:endParaRPr lang="en-US" sz="800" i="1" kern="1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marL="225425" lvl="2" indent="0" eaLnBrk="1" hangingPunct="1">
              <a:spcBef>
                <a:spcPts val="1200"/>
              </a:spcBef>
              <a:buClrTx/>
              <a:buSzTx/>
              <a:buNone/>
              <a:defRPr/>
            </a:pPr>
            <a:r>
              <a:rPr lang="en-US" sz="2000" i="1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Seedlings produce PRIMARY roots. All roots branching from there are called secondary roots.</a:t>
            </a:r>
          </a:p>
          <a:p>
            <a:pPr lvl="2" eaLnBrk="1" hangingPunct="1">
              <a:spcBef>
                <a:spcPts val="1200"/>
              </a:spcBef>
              <a:buClrTx/>
              <a:buSzTx/>
              <a:buFont typeface="Arial" pitchFamily="34" charset="0"/>
              <a:buChar char="•"/>
              <a:defRPr/>
            </a:pPr>
            <a:endParaRPr lang="en-US" sz="2600" dirty="0"/>
          </a:p>
        </p:txBody>
      </p:sp>
      <p:sp>
        <p:nvSpPr>
          <p:cNvPr id="10445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4328E5-C77D-4155-A6F0-8ADD7F0BF36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5203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aproot System: Types, Modifications and Examples – StudiousGuy">
            <a:extLst>
              <a:ext uri="{FF2B5EF4-FFF2-40B4-BE49-F238E27FC236}">
                <a16:creationId xmlns:a16="http://schemas.microsoft.com/office/drawing/2014/main" id="{E3111843-C97E-21B0-23F6-FAB8A39A5B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1" t="25555" r="27254"/>
          <a:stretch/>
        </p:blipFill>
        <p:spPr bwMode="auto">
          <a:xfrm>
            <a:off x="3608490" y="1078468"/>
            <a:ext cx="5530645" cy="481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7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0A51DC-DE05-4BAD-9D9B-AEDCC807DE8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5476" name="Text Box 3"/>
          <p:cNvSpPr txBox="1">
            <a:spLocks noChangeArrowheads="1"/>
          </p:cNvSpPr>
          <p:nvPr/>
        </p:nvSpPr>
        <p:spPr bwMode="auto">
          <a:xfrm>
            <a:off x="5257800" y="76200"/>
            <a:ext cx="24114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Tap Root</a:t>
            </a:r>
          </a:p>
        </p:txBody>
      </p:sp>
      <p:pic>
        <p:nvPicPr>
          <p:cNvPr id="135173" name="Picture 4" descr="fibrousroot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219200"/>
            <a:ext cx="317817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8" name="Text Box 5"/>
          <p:cNvSpPr txBox="1">
            <a:spLocks noChangeArrowheads="1"/>
          </p:cNvSpPr>
          <p:nvPr/>
        </p:nvSpPr>
        <p:spPr bwMode="auto">
          <a:xfrm>
            <a:off x="194833" y="381000"/>
            <a:ext cx="31892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Fibrous Roots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636DA8-40C8-0116-6930-769FEEEC200E}"/>
              </a:ext>
            </a:extLst>
          </p:cNvPr>
          <p:cNvSpPr txBox="1"/>
          <p:nvPr/>
        </p:nvSpPr>
        <p:spPr>
          <a:xfrm>
            <a:off x="685800" y="6336268"/>
            <a:ext cx="175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MONOCOTS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854C1A-E107-1AEE-1BE0-CC1CFF741A46}"/>
              </a:ext>
            </a:extLst>
          </p:cNvPr>
          <p:cNvSpPr txBox="1"/>
          <p:nvPr/>
        </p:nvSpPr>
        <p:spPr>
          <a:xfrm>
            <a:off x="6373812" y="5257800"/>
            <a:ext cx="175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8515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6" grpId="0"/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0A51DC-DE05-4BAD-9D9B-AEDCC807DE8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5478" name="Text Box 5"/>
          <p:cNvSpPr txBox="1">
            <a:spLocks noChangeArrowheads="1"/>
          </p:cNvSpPr>
          <p:nvPr/>
        </p:nvSpPr>
        <p:spPr bwMode="auto">
          <a:xfrm>
            <a:off x="194833" y="381000"/>
            <a:ext cx="43428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Adventitious Roots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636DA8-40C8-0116-6930-769FEEEC200E}"/>
              </a:ext>
            </a:extLst>
          </p:cNvPr>
          <p:cNvSpPr txBox="1"/>
          <p:nvPr/>
        </p:nvSpPr>
        <p:spPr>
          <a:xfrm>
            <a:off x="0" y="4953000"/>
            <a:ext cx="9144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Roots that arise from a part of the plant that is NOT a root. Climbing roots and prop roots </a:t>
            </a:r>
            <a:r>
              <a: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examples.</a:t>
            </a:r>
            <a:endParaRPr lang="en-US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28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Gives stability to the plant.</a:t>
            </a:r>
            <a:endParaRPr lang="en-US" sz="2800" dirty="0">
              <a:solidFill>
                <a:srgbClr val="00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2DCE79-1C76-A882-935A-1CD40928B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33" y="1219199"/>
            <a:ext cx="4275191" cy="34140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6B0C03-C62D-C6A0-2E37-8456703BB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977" y="1203996"/>
            <a:ext cx="4275190" cy="34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162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88987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FF"/>
                </a:solidFill>
                <a:latin typeface="Comic Sans MS" pitchFamily="66" charset="0"/>
              </a:rPr>
              <a:t>Root Structure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22592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4000" b="1" dirty="0">
                <a:solidFill>
                  <a:srgbClr val="FF0000"/>
                </a:solidFill>
                <a:latin typeface="Comic Sans MS" pitchFamily="66" charset="0"/>
              </a:rPr>
              <a:t>Root Cap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  <a:p>
            <a:pPr lvl="1">
              <a:spcBef>
                <a:spcPts val="1800"/>
              </a:spcBef>
              <a:defRPr/>
            </a:pPr>
            <a:r>
              <a:rPr lang="en-US" dirty="0">
                <a:solidFill>
                  <a:schemeClr val="tx2"/>
                </a:solidFill>
                <a:latin typeface="Comic Sans MS" pitchFamily="66" charset="0"/>
              </a:rPr>
              <a:t>Rounded tip containing 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dead cells.</a:t>
            </a:r>
          </a:p>
          <a:p>
            <a:pPr lvl="1">
              <a:spcBef>
                <a:spcPts val="1800"/>
              </a:spcBef>
              <a:defRPr/>
            </a:pP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Protects the apical meristems of the root tip </a:t>
            </a:r>
            <a:r>
              <a:rPr lang="en-US" dirty="0">
                <a:solidFill>
                  <a:schemeClr val="tx2"/>
                </a:solidFill>
                <a:latin typeface="Comic Sans MS" pitchFamily="66" charset="0"/>
              </a:rPr>
              <a:t>as it pushes through the soil.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76BED4-F6BB-4901-2864-717F5D6E8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810000"/>
            <a:ext cx="3200400" cy="27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323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88987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FF"/>
                </a:solidFill>
                <a:latin typeface="Comic Sans MS" pitchFamily="66" charset="0"/>
              </a:rPr>
              <a:t>Root Structure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800" dirty="0">
                <a:solidFill>
                  <a:srgbClr val="FFFF00"/>
                </a:solidFill>
                <a:latin typeface="Comic Sans MS" pitchFamily="66" charset="0"/>
              </a:rPr>
              <a:t>Root Growth </a:t>
            </a:r>
            <a:r>
              <a:rPr lang="en-US" sz="2800" dirty="0">
                <a:latin typeface="Comic Sans MS" pitchFamily="66" charset="0"/>
              </a:rPr>
              <a:t>occurs behind the root cap in </a:t>
            </a:r>
            <a:r>
              <a:rPr lang="en-US" sz="2800" dirty="0">
                <a:solidFill>
                  <a:srgbClr val="FFFF00"/>
                </a:solidFill>
                <a:latin typeface="Comic Sans MS" pitchFamily="66" charset="0"/>
              </a:rPr>
              <a:t>3 Zones:</a:t>
            </a:r>
          </a:p>
          <a:p>
            <a:pPr marL="344488" indent="0">
              <a:spcBef>
                <a:spcPts val="1800"/>
              </a:spcBef>
              <a:buNone/>
              <a:defRPr/>
            </a:pP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Zone of Cell Division:</a:t>
            </a:r>
          </a:p>
          <a:p>
            <a:pPr marL="795338" lvl="1" indent="-225425">
              <a:spcBef>
                <a:spcPts val="1800"/>
              </a:spcBef>
              <a:defRPr/>
            </a:pPr>
            <a:r>
              <a:rPr lang="en-US" sz="2400" dirty="0">
                <a:solidFill>
                  <a:schemeClr val="tx2"/>
                </a:solidFill>
                <a:latin typeface="Comic Sans MS" pitchFamily="66" charset="0"/>
              </a:rPr>
              <a:t>Above the root cap; includes </a:t>
            </a: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apical meristem.</a:t>
            </a:r>
          </a:p>
          <a:p>
            <a:pPr marL="795338" lvl="1" indent="-225425">
              <a:spcBef>
                <a:spcPts val="1800"/>
              </a:spcBef>
              <a:defRPr/>
            </a:pPr>
            <a:r>
              <a:rPr lang="en-US" sz="2400" dirty="0">
                <a:solidFill>
                  <a:schemeClr val="tx2"/>
                </a:solidFill>
                <a:latin typeface="Comic Sans MS" pitchFamily="66" charset="0"/>
              </a:rPr>
              <a:t>Area where cells undergo </a:t>
            </a: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rapid Mitosis.</a:t>
            </a:r>
          </a:p>
          <a:p>
            <a:pPr marL="344488" indent="0">
              <a:spcBef>
                <a:spcPts val="3000"/>
              </a:spcBef>
              <a:buNone/>
              <a:defRPr/>
            </a:pP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Zone of Elongation:</a:t>
            </a:r>
          </a:p>
          <a:p>
            <a:pPr marL="795338" lvl="1" indent="-225425">
              <a:spcBef>
                <a:spcPts val="1800"/>
              </a:spcBef>
              <a:defRPr/>
            </a:pPr>
            <a:r>
              <a:rPr lang="en-US" sz="2400" dirty="0">
                <a:solidFill>
                  <a:schemeClr val="tx2"/>
                </a:solidFill>
                <a:latin typeface="Comic Sans MS" pitchFamily="66" charset="0"/>
              </a:rPr>
              <a:t>Area where cells lengthen.</a:t>
            </a:r>
            <a:endParaRPr lang="en-US" sz="2400" dirty="0">
              <a:solidFill>
                <a:srgbClr val="FFFF00"/>
              </a:solidFill>
              <a:latin typeface="Comic Sans MS" pitchFamily="66" charset="0"/>
            </a:endParaRPr>
          </a:p>
          <a:p>
            <a:pPr marL="344488" indent="0">
              <a:spcBef>
                <a:spcPts val="3000"/>
              </a:spcBef>
              <a:buNone/>
              <a:defRPr/>
            </a:pP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Zone of Differentiation:</a:t>
            </a:r>
          </a:p>
          <a:p>
            <a:pPr marL="795338" lvl="1" indent="-225425">
              <a:spcBef>
                <a:spcPts val="1800"/>
              </a:spcBef>
              <a:defRPr/>
            </a:pPr>
            <a:r>
              <a:rPr lang="en-US" sz="2400" dirty="0">
                <a:solidFill>
                  <a:schemeClr val="tx2"/>
                </a:solidFill>
                <a:latin typeface="Comic Sans MS" pitchFamily="66" charset="0"/>
              </a:rPr>
              <a:t>Area where </a:t>
            </a: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cells differentiate </a:t>
            </a:r>
            <a:r>
              <a:rPr lang="en-US" sz="2400" dirty="0">
                <a:latin typeface="Comic Sans MS" pitchFamily="66" charset="0"/>
              </a:rPr>
              <a:t>into</a:t>
            </a: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 dermal, vascular, and ground </a:t>
            </a:r>
            <a:r>
              <a:rPr lang="en-US" sz="2400" dirty="0">
                <a:latin typeface="Comic Sans MS" pitchFamily="66" charset="0"/>
              </a:rPr>
              <a:t>tissues.</a:t>
            </a:r>
            <a:endParaRPr 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1437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31_07c_0RootPrimaryGrowth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"/>
          <a:stretch/>
        </p:blipFill>
        <p:spPr>
          <a:xfrm>
            <a:off x="1331976" y="246645"/>
            <a:ext cx="6480048" cy="639513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 flipH="1" flipV="1">
            <a:off x="2358263" y="301573"/>
            <a:ext cx="127762" cy="125047"/>
          </a:xfrm>
          <a:prstGeom prst="ellipse">
            <a:avLst/>
          </a:prstGeom>
          <a:solidFill>
            <a:srgbClr val="766CA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 flipH="1" flipV="1">
            <a:off x="2361372" y="591139"/>
            <a:ext cx="127762" cy="125047"/>
          </a:xfrm>
          <a:prstGeom prst="ellipse">
            <a:avLst/>
          </a:prstGeom>
          <a:solidFill>
            <a:srgbClr val="836C2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 flipH="1" flipV="1">
            <a:off x="4252010" y="317448"/>
            <a:ext cx="127762" cy="125047"/>
          </a:xfrm>
          <a:prstGeom prst="ellipse">
            <a:avLst/>
          </a:prstGeom>
          <a:solidFill>
            <a:srgbClr val="FFE05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 flipH="1" flipV="1">
            <a:off x="4593397" y="600664"/>
            <a:ext cx="127762" cy="125047"/>
          </a:xfrm>
          <a:prstGeom prst="ellipse">
            <a:avLst/>
          </a:prstGeom>
          <a:solidFill>
            <a:srgbClr val="836C2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2819400" y="754010"/>
            <a:ext cx="177800" cy="457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3619500" y="468260"/>
            <a:ext cx="368300" cy="4286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4083050" y="465085"/>
            <a:ext cx="358775" cy="2825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4321175" y="665110"/>
            <a:ext cx="244475" cy="317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ight Brace 14"/>
          <p:cNvSpPr/>
          <p:nvPr/>
        </p:nvSpPr>
        <p:spPr bwMode="auto">
          <a:xfrm>
            <a:off x="4702175" y="903235"/>
            <a:ext cx="146050" cy="2108200"/>
          </a:xfrm>
          <a:prstGeom prst="rightBrace">
            <a:avLst>
              <a:gd name="adj1" fmla="val 29088"/>
              <a:gd name="adj2" fmla="val 30572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124075" y="3421010"/>
            <a:ext cx="530225" cy="279400"/>
          </a:xfrm>
          <a:custGeom>
            <a:avLst/>
            <a:gdLst>
              <a:gd name="connsiteX0" fmla="*/ 530225 w 530225"/>
              <a:gd name="connsiteY0" fmla="*/ 0 h 279400"/>
              <a:gd name="connsiteX1" fmla="*/ 0 w 530225"/>
              <a:gd name="connsiteY1" fmla="*/ 149225 h 279400"/>
              <a:gd name="connsiteX2" fmla="*/ 517525 w 530225"/>
              <a:gd name="connsiteY2" fmla="*/ 279400 h 27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0225" h="279400">
                <a:moveTo>
                  <a:pt x="530225" y="0"/>
                </a:moveTo>
                <a:lnTo>
                  <a:pt x="0" y="149225"/>
                </a:lnTo>
                <a:lnTo>
                  <a:pt x="517525" y="279400"/>
                </a:lnTo>
              </a:path>
            </a:pathLst>
          </a:custGeom>
          <a:ln w="12700" cmpd="sng">
            <a:solidFill>
              <a:srgbClr val="000000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Right Brace 17"/>
          <p:cNvSpPr/>
          <p:nvPr/>
        </p:nvSpPr>
        <p:spPr bwMode="auto">
          <a:xfrm>
            <a:off x="4562475" y="2147835"/>
            <a:ext cx="146050" cy="2514600"/>
          </a:xfrm>
          <a:prstGeom prst="rightBrace">
            <a:avLst>
              <a:gd name="adj1" fmla="val 29088"/>
              <a:gd name="adj2" fmla="val 50067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Right Brace 18"/>
          <p:cNvSpPr/>
          <p:nvPr/>
        </p:nvSpPr>
        <p:spPr bwMode="auto">
          <a:xfrm>
            <a:off x="4711052" y="4329643"/>
            <a:ext cx="146050" cy="1170862"/>
          </a:xfrm>
          <a:prstGeom prst="rightBrace">
            <a:avLst>
              <a:gd name="adj1" fmla="val 29088"/>
              <a:gd name="adj2" fmla="val 50067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Right Brace 19"/>
          <p:cNvSpPr/>
          <p:nvPr/>
        </p:nvSpPr>
        <p:spPr bwMode="auto">
          <a:xfrm>
            <a:off x="2554644" y="5397156"/>
            <a:ext cx="146050" cy="1212332"/>
          </a:xfrm>
          <a:prstGeom prst="rightBrace">
            <a:avLst>
              <a:gd name="adj1" fmla="val 29088"/>
              <a:gd name="adj2" fmla="val 52205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Right Brace 20"/>
          <p:cNvSpPr/>
          <p:nvPr/>
        </p:nvSpPr>
        <p:spPr bwMode="auto">
          <a:xfrm rot="10800000">
            <a:off x="3346579" y="5394092"/>
            <a:ext cx="146050" cy="1212332"/>
          </a:xfrm>
          <a:prstGeom prst="rightBrace">
            <a:avLst>
              <a:gd name="adj1" fmla="val 29088"/>
              <a:gd name="adj2" fmla="val 47074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3260725" y="6034035"/>
            <a:ext cx="10795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>
            <a:off x="2667000" y="6030860"/>
            <a:ext cx="10795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2636052" y="5899263"/>
            <a:ext cx="75772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Root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cap</a:t>
            </a: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1585303" y="3239706"/>
            <a:ext cx="87450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Cellulose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fibers</a:t>
            </a: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4753131" y="3283498"/>
            <a:ext cx="119567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Zone of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elongation</a:t>
            </a: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4913711" y="4794319"/>
            <a:ext cx="119567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Zone of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cell division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(including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apical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meristem)</a:t>
            </a: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6154565" y="5042472"/>
            <a:ext cx="119567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Key</a:t>
            </a: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6461127" y="5246833"/>
            <a:ext cx="156062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Dermal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tissue system</a:t>
            </a: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6483025" y="5684753"/>
            <a:ext cx="156062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Ground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tissue system</a:t>
            </a: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6475725" y="6122672"/>
            <a:ext cx="156062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Vascular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tissue system</a:t>
            </a: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4891812" y="1436932"/>
            <a:ext cx="225404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Zone of differentiation</a:t>
            </a:r>
          </a:p>
        </p:txBody>
      </p:sp>
      <p:sp>
        <p:nvSpPr>
          <p:cNvPr id="39" name="Text Box 31"/>
          <p:cNvSpPr txBox="1">
            <a:spLocks noChangeArrowheads="1"/>
          </p:cNvSpPr>
          <p:nvPr/>
        </p:nvSpPr>
        <p:spPr bwMode="auto">
          <a:xfrm>
            <a:off x="4782325" y="524600"/>
            <a:ext cx="127596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Epidermis</a:t>
            </a: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4424666" y="246221"/>
            <a:ext cx="127596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Cortex</a:t>
            </a:r>
          </a:p>
        </p:txBody>
      </p:sp>
      <p:sp>
        <p:nvSpPr>
          <p:cNvPr id="41" name="Text Box 31"/>
          <p:cNvSpPr txBox="1">
            <a:spLocks noChangeArrowheads="1"/>
          </p:cNvSpPr>
          <p:nvPr/>
        </p:nvSpPr>
        <p:spPr bwMode="auto">
          <a:xfrm>
            <a:off x="2534186" y="251757"/>
            <a:ext cx="165552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Vascular cylinder</a:t>
            </a:r>
          </a:p>
        </p:txBody>
      </p:sp>
      <p:sp>
        <p:nvSpPr>
          <p:cNvPr id="42" name="Text Box 31"/>
          <p:cNvSpPr txBox="1">
            <a:spLocks noChangeArrowheads="1"/>
          </p:cNvSpPr>
          <p:nvPr/>
        </p:nvSpPr>
        <p:spPr bwMode="auto">
          <a:xfrm>
            <a:off x="2548784" y="536403"/>
            <a:ext cx="10058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Root hair</a:t>
            </a:r>
          </a:p>
        </p:txBody>
      </p:sp>
      <p:sp>
        <p:nvSpPr>
          <p:cNvPr id="43" name="Oval 42"/>
          <p:cNvSpPr/>
          <p:nvPr/>
        </p:nvSpPr>
        <p:spPr bwMode="auto">
          <a:xfrm>
            <a:off x="4775200" y="1206728"/>
            <a:ext cx="2235200" cy="609600"/>
          </a:xfrm>
          <a:prstGeom prst="ellips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4552203" y="3150349"/>
            <a:ext cx="1447800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4661581" y="4657280"/>
            <a:ext cx="1447800" cy="1373579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8" grpId="0"/>
      <p:bldP spid="43" grpId="0" animBg="1"/>
      <p:bldP spid="44" grpId="0" animBg="1"/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540C7-10D5-F2AB-C1F1-0F0435A51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1724"/>
            <a:ext cx="8229600" cy="868362"/>
          </a:xfrm>
        </p:spPr>
        <p:txBody>
          <a:bodyPr/>
          <a:lstStyle/>
          <a:p>
            <a:r>
              <a:rPr lang="en-US" sz="3200" dirty="0">
                <a:solidFill>
                  <a:srgbClr val="0000FF"/>
                </a:solidFill>
              </a:rPr>
              <a:t>Cross Section of a Root </a:t>
            </a:r>
            <a:r>
              <a:rPr lang="en-US" dirty="0">
                <a:solidFill>
                  <a:srgbClr val="0000FF"/>
                </a:solidFill>
              </a:rPr>
              <a:t>(differentiation)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D0C827-321A-24D7-5657-E8EC6054C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64548"/>
            <a:ext cx="8305800" cy="561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65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77240-C1DF-48BF-9BEA-FE904B0296C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533400"/>
            <a:ext cx="7759428" cy="3473235"/>
          </a:xfrm>
        </p:spPr>
        <p:txBody>
          <a:bodyPr/>
          <a:lstStyle/>
          <a:p>
            <a:pPr eaLnBrk="1" hangingPunct="1">
              <a:defRPr/>
            </a:pPr>
            <a:r>
              <a:rPr lang="en-GB" sz="6600" dirty="0">
                <a:solidFill>
                  <a:srgbClr val="FF0000"/>
                </a:solidFill>
                <a:latin typeface="Comic Sans MS" pitchFamily="66" charset="0"/>
              </a:rPr>
              <a:t>Kingdom</a:t>
            </a:r>
            <a:br>
              <a:rPr lang="en-GB" sz="6600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GB" sz="6600" dirty="0">
                <a:solidFill>
                  <a:srgbClr val="FF0000"/>
                </a:solidFill>
                <a:latin typeface="Comic Sans MS" pitchFamily="66" charset="0"/>
              </a:rPr>
              <a:t>PLANTAE</a:t>
            </a:r>
            <a:endParaRPr lang="en-US" sz="6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10596" name="Picture 7" descr="plant &amp; butterfly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962400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try_it-01.eps">
            <a:extLst>
              <a:ext uri="{FF2B5EF4-FFF2-40B4-BE49-F238E27FC236}">
                <a16:creationId xmlns:a16="http://schemas.microsoft.com/office/drawing/2014/main" id="{79952153-F538-C9AB-8A0A-FAEA1FFB0B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939800" cy="76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E370D2-9823-F495-6992-7681DC50BA59}"/>
              </a:ext>
            </a:extLst>
          </p:cNvPr>
          <p:cNvSpPr txBox="1"/>
          <p:nvPr/>
        </p:nvSpPr>
        <p:spPr>
          <a:xfrm>
            <a:off x="3507072" y="4191000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Chapter 25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7526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34299-8B3E-C077-B310-A1DBEB3B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1" y="101930"/>
            <a:ext cx="3075709" cy="660070"/>
          </a:xfrm>
        </p:spPr>
        <p:txBody>
          <a:bodyPr/>
          <a:lstStyle/>
          <a:p>
            <a:r>
              <a:rPr lang="en-US" sz="2000" dirty="0">
                <a:solidFill>
                  <a:srgbClr val="0000FF"/>
                </a:solidFill>
              </a:rPr>
              <a:t>Cross Section of a Root</a:t>
            </a:r>
            <a:br>
              <a:rPr lang="en-US" sz="2000" dirty="0">
                <a:solidFill>
                  <a:srgbClr val="0000FF"/>
                </a:solidFill>
              </a:rPr>
            </a:br>
            <a:r>
              <a:rPr lang="en-US" sz="2000" dirty="0">
                <a:solidFill>
                  <a:srgbClr val="0000FF"/>
                </a:solidFill>
              </a:rPr>
              <a:t>(differentiation)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ACB90-49DB-0EAC-281A-13C377AA4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3733800"/>
            <a:ext cx="8915400" cy="2769989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sz="2800" dirty="0">
                <a:sym typeface="Wingdings" panose="05000000000000000000" pitchFamily="2" charset="2"/>
              </a:rPr>
              <a:t>Pericycle  cells originating from secondary roots.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800" dirty="0">
                <a:solidFill>
                  <a:srgbClr val="00B050"/>
                </a:solidFill>
                <a:sym typeface="Wingdings" panose="05000000000000000000" pitchFamily="2" charset="2"/>
              </a:rPr>
              <a:t>Endodermis  confines the central cylinder.</a:t>
            </a:r>
          </a:p>
          <a:p>
            <a:pPr marL="2292350" indent="-2292350">
              <a:spcBef>
                <a:spcPts val="1200"/>
              </a:spcBef>
              <a:buNone/>
            </a:pP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Epidermis  outer layer of cells; absorption and protection.</a:t>
            </a:r>
          </a:p>
          <a:p>
            <a:pPr marL="1947863" indent="-1947863">
              <a:spcBef>
                <a:spcPts val="1200"/>
              </a:spcBef>
              <a:buNone/>
            </a:pPr>
            <a:r>
              <a:rPr lang="en-US" sz="2800" dirty="0">
                <a:sym typeface="Wingdings" panose="05000000000000000000" pitchFamily="2" charset="2"/>
              </a:rPr>
              <a:t>Root Hair  epidermal cells to increase surface area for absorption.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98E41A-4424-10EB-1DEC-F71FF579B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745" y="101930"/>
            <a:ext cx="4920004" cy="33270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D4D66D-FBDE-2BBE-B275-71FA28777083}"/>
              </a:ext>
            </a:extLst>
          </p:cNvPr>
          <p:cNvSpPr txBox="1"/>
          <p:nvPr/>
        </p:nvSpPr>
        <p:spPr>
          <a:xfrm>
            <a:off x="48491" y="1024213"/>
            <a:ext cx="467887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/>
              <a:t>Xylem </a:t>
            </a:r>
            <a:r>
              <a:rPr lang="en-US" sz="2800" dirty="0">
                <a:sym typeface="Wingdings" panose="05000000000000000000" pitchFamily="2" charset="2"/>
              </a:rPr>
              <a:t> transport water and minerals.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Cortex  storage area (starch).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800" dirty="0">
                <a:solidFill>
                  <a:srgbClr val="00B050"/>
                </a:solidFill>
                <a:sym typeface="Wingdings" panose="05000000000000000000" pitchFamily="2" charset="2"/>
              </a:rPr>
              <a:t>Phloem  transport food (glucose) from leaves.</a:t>
            </a:r>
          </a:p>
        </p:txBody>
      </p:sp>
    </p:spTree>
    <p:extLst>
      <p:ext uri="{BB962C8B-B14F-4D97-AF65-F5344CB8AC3E}">
        <p14:creationId xmlns:p14="http://schemas.microsoft.com/office/powerpoint/2010/main" val="226703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2787"/>
          </a:xfrm>
        </p:spPr>
        <p:txBody>
          <a:bodyPr/>
          <a:lstStyle/>
          <a:p>
            <a:r>
              <a:rPr lang="en-US" sz="5400" dirty="0">
                <a:solidFill>
                  <a:srgbClr val="FF99FF"/>
                </a:solidFill>
                <a:latin typeface="Comic Sans MS" pitchFamily="66" charset="0"/>
              </a:rPr>
              <a:t>STEMS</a:t>
            </a:r>
            <a:endParaRPr lang="en-US" sz="3600" dirty="0">
              <a:solidFill>
                <a:srgbClr val="FF99FF"/>
              </a:solidFill>
              <a:latin typeface="Comic Sans MS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2FCB48-B815-EBD3-68AF-9E29297BE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1" y="1143000"/>
            <a:ext cx="9136212" cy="569026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8E1D417-D8A9-FF3D-CB32-69C3CC30C32A}"/>
              </a:ext>
            </a:extLst>
          </p:cNvPr>
          <p:cNvSpPr/>
          <p:nvPr/>
        </p:nvSpPr>
        <p:spPr bwMode="auto">
          <a:xfrm>
            <a:off x="5486400" y="6381866"/>
            <a:ext cx="1371600" cy="451394"/>
          </a:xfrm>
          <a:prstGeom prst="ellips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DFDE354-D236-A8E5-8C27-27399211CD27}"/>
              </a:ext>
            </a:extLst>
          </p:cNvPr>
          <p:cNvSpPr/>
          <p:nvPr/>
        </p:nvSpPr>
        <p:spPr bwMode="auto">
          <a:xfrm>
            <a:off x="-7374" y="6400800"/>
            <a:ext cx="997974" cy="45139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4325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2787"/>
          </a:xfrm>
        </p:spPr>
        <p:txBody>
          <a:bodyPr/>
          <a:lstStyle/>
          <a:p>
            <a:r>
              <a:rPr lang="en-US" sz="5400" dirty="0">
                <a:solidFill>
                  <a:srgbClr val="FF99FF"/>
                </a:solidFill>
                <a:latin typeface="Comic Sans MS" pitchFamily="66" charset="0"/>
              </a:rPr>
              <a:t>STEMS</a:t>
            </a:r>
            <a:endParaRPr lang="en-US" sz="3600" dirty="0">
              <a:solidFill>
                <a:srgbClr val="FF99FF"/>
              </a:solidFill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41148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en-US" sz="2400" b="1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Functions:</a:t>
            </a:r>
          </a:p>
          <a:p>
            <a:pPr lvl="1" eaLnBrk="1" hangingPunct="1">
              <a:spcBef>
                <a:spcPts val="12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en-US" sz="24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Support</a:t>
            </a:r>
            <a:r>
              <a:rPr lang="en-US" sz="2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 system for the plant body (leaves and branches).</a:t>
            </a:r>
          </a:p>
          <a:p>
            <a:pPr lvl="1" eaLnBrk="1" hangingPunct="1">
              <a:spcBef>
                <a:spcPts val="12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en-US" sz="24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Transport System that carries</a:t>
            </a:r>
            <a:r>
              <a:rPr lang="en-US" sz="2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 </a:t>
            </a:r>
            <a:r>
              <a:rPr lang="en-US" sz="24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nutrients and water. </a:t>
            </a:r>
            <a:r>
              <a:rPr lang="en-US" sz="2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throughout the plant.</a:t>
            </a:r>
          </a:p>
          <a:p>
            <a:pPr eaLnBrk="1" hangingPunct="1">
              <a:spcBef>
                <a:spcPts val="18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en-US" sz="2400" b="1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Stems</a:t>
            </a:r>
            <a:r>
              <a:rPr lang="en-US" sz="2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 contain cells from the 3 kinds of plant tissues: </a:t>
            </a:r>
            <a:r>
              <a:rPr lang="en-US" sz="24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dermal, vascular, </a:t>
            </a:r>
            <a:r>
              <a:rPr lang="en-US" sz="24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and</a:t>
            </a:r>
            <a:r>
              <a:rPr lang="en-US" sz="24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 ground.</a:t>
            </a:r>
          </a:p>
          <a:p>
            <a:pPr eaLnBrk="1" hangingPunct="1">
              <a:spcBef>
                <a:spcPts val="18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en-US" sz="2400" b="1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Stems</a:t>
            </a:r>
            <a:r>
              <a:rPr lang="en-US" sz="2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 are surrounded by a layer of epidermal cells that have thick cell walls  and a waxy protective coat.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2FCB48-B815-EBD3-68AF-9E29297BE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419600"/>
            <a:ext cx="5589602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326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0" y="152400"/>
            <a:ext cx="4876800" cy="712787"/>
          </a:xfrm>
        </p:spPr>
        <p:txBody>
          <a:bodyPr/>
          <a:lstStyle/>
          <a:p>
            <a:r>
              <a:rPr lang="en-US" sz="5400" dirty="0">
                <a:solidFill>
                  <a:srgbClr val="FF99FF"/>
                </a:solidFill>
                <a:latin typeface="Comic Sans MS" pitchFamily="66" charset="0"/>
              </a:rPr>
              <a:t>STEMS</a:t>
            </a:r>
            <a:endParaRPr lang="en-US" sz="3600" dirty="0">
              <a:solidFill>
                <a:srgbClr val="FF99FF"/>
              </a:solidFill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3183865" cy="6019800"/>
          </a:xfrm>
        </p:spPr>
        <p:txBody>
          <a:bodyPr/>
          <a:lstStyle/>
          <a:p>
            <a:pPr eaLnBrk="1" hangingPunct="1">
              <a:spcBef>
                <a:spcPts val="18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en-US" sz="2400" b="1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Nodes: </a:t>
            </a:r>
            <a:r>
              <a:rPr lang="en-US" sz="2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where the leaf or branch is attached to the stem.</a:t>
            </a:r>
          </a:p>
          <a:p>
            <a:pPr eaLnBrk="1" hangingPunct="1">
              <a:spcBef>
                <a:spcPts val="18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en-US" sz="2400" b="1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Buds: </a:t>
            </a:r>
            <a:r>
              <a:rPr lang="en-US" sz="24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Contain</a:t>
            </a:r>
            <a:r>
              <a:rPr lang="en-US" sz="24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 apical meristem </a:t>
            </a:r>
            <a:r>
              <a:rPr lang="en-US" sz="24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that can produce </a:t>
            </a:r>
            <a:r>
              <a:rPr lang="en-US" sz="24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new stems and leaves.</a:t>
            </a:r>
          </a:p>
          <a:p>
            <a:pPr eaLnBrk="1" hangingPunct="1">
              <a:spcBef>
                <a:spcPts val="18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en-US" sz="2400" b="1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Stems </a:t>
            </a:r>
            <a:r>
              <a:rPr lang="en-US" sz="24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can develop </a:t>
            </a:r>
            <a:r>
              <a:rPr lang="en-US" sz="24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woody tissue </a:t>
            </a:r>
            <a:r>
              <a:rPr lang="en-US" sz="24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that helps support leaves and flowers.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E7D300-29D2-CDC0-DD68-3CFDD55D9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3865" y="1619093"/>
            <a:ext cx="5921253" cy="361981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C21C88A-3EEE-5A07-85DB-A8883072ABE3}"/>
              </a:ext>
            </a:extLst>
          </p:cNvPr>
          <p:cNvSpPr/>
          <p:nvPr/>
        </p:nvSpPr>
        <p:spPr bwMode="auto">
          <a:xfrm>
            <a:off x="6553200" y="4191000"/>
            <a:ext cx="829487" cy="762000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7706402-3ADC-6E49-A40A-E688CB0CBE1F}"/>
              </a:ext>
            </a:extLst>
          </p:cNvPr>
          <p:cNvSpPr/>
          <p:nvPr/>
        </p:nvSpPr>
        <p:spPr bwMode="auto">
          <a:xfrm>
            <a:off x="3276600" y="2057400"/>
            <a:ext cx="1447800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8F6D3E8-D3AD-5AAF-CAA7-5E440E5C154E}"/>
              </a:ext>
            </a:extLst>
          </p:cNvPr>
          <p:cNvSpPr/>
          <p:nvPr/>
        </p:nvSpPr>
        <p:spPr bwMode="auto">
          <a:xfrm>
            <a:off x="5715000" y="1524000"/>
            <a:ext cx="1447800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9143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" name="Picture 9215" descr="31_03_0FloweringPlant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8"/>
          <a:stretch/>
        </p:blipFill>
        <p:spPr>
          <a:xfrm>
            <a:off x="1313688" y="137160"/>
            <a:ext cx="6516624" cy="6411278"/>
          </a:xfrm>
          <a:prstGeom prst="rect">
            <a:avLst/>
          </a:prstGeom>
        </p:spPr>
      </p:pic>
      <p:sp>
        <p:nvSpPr>
          <p:cNvPr id="52" name="Freeform 51"/>
          <p:cNvSpPr/>
          <p:nvPr/>
        </p:nvSpPr>
        <p:spPr>
          <a:xfrm>
            <a:off x="6477003" y="5751469"/>
            <a:ext cx="552985" cy="370661"/>
          </a:xfrm>
          <a:custGeom>
            <a:avLst/>
            <a:gdLst>
              <a:gd name="connsiteX0" fmla="*/ 419296 w 552985"/>
              <a:gd name="connsiteY0" fmla="*/ 0 h 370661"/>
              <a:gd name="connsiteX1" fmla="*/ 0 w 552985"/>
              <a:gd name="connsiteY1" fmla="*/ 370661 h 370661"/>
              <a:gd name="connsiteX2" fmla="*/ 552985 w 552985"/>
              <a:gd name="connsiteY2" fmla="*/ 151910 h 370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2985" h="370661">
                <a:moveTo>
                  <a:pt x="419296" y="0"/>
                </a:moveTo>
                <a:lnTo>
                  <a:pt x="0" y="370661"/>
                </a:lnTo>
                <a:lnTo>
                  <a:pt x="552985" y="151910"/>
                </a:lnTo>
              </a:path>
            </a:pathLst>
          </a:custGeom>
          <a:ln w="25400" cmpd="sng">
            <a:solidFill>
              <a:schemeClr val="bg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4572000" y="393700"/>
            <a:ext cx="0" cy="3397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>
            <a:off x="3514725" y="987425"/>
            <a:ext cx="40322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3638550" y="1365250"/>
            <a:ext cx="79692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5407025" y="1254125"/>
            <a:ext cx="82867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4156075" y="1654175"/>
            <a:ext cx="4826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3267075" y="1936750"/>
            <a:ext cx="140652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4651375" y="2844800"/>
            <a:ext cx="1574800" cy="2127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Left Brace 16"/>
          <p:cNvSpPr/>
          <p:nvPr/>
        </p:nvSpPr>
        <p:spPr bwMode="auto">
          <a:xfrm>
            <a:off x="2746375" y="841375"/>
            <a:ext cx="161925" cy="647700"/>
          </a:xfrm>
          <a:prstGeom prst="leftBrace">
            <a:avLst>
              <a:gd name="adj1" fmla="val 38636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Left Brace 18"/>
          <p:cNvSpPr/>
          <p:nvPr/>
        </p:nvSpPr>
        <p:spPr bwMode="auto">
          <a:xfrm rot="10800000">
            <a:off x="4707971" y="3178409"/>
            <a:ext cx="124096" cy="503739"/>
          </a:xfrm>
          <a:prstGeom prst="leftBrace">
            <a:avLst>
              <a:gd name="adj1" fmla="val 39361"/>
              <a:gd name="adj2" fmla="val 50001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 flipH="1" flipV="1">
            <a:off x="4820796" y="3426516"/>
            <a:ext cx="353086" cy="52991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3531916" y="4813093"/>
            <a:ext cx="102951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Freeform 22"/>
          <p:cNvSpPr/>
          <p:nvPr/>
        </p:nvSpPr>
        <p:spPr>
          <a:xfrm>
            <a:off x="5748758" y="4632743"/>
            <a:ext cx="199139" cy="172835"/>
          </a:xfrm>
          <a:custGeom>
            <a:avLst/>
            <a:gdLst>
              <a:gd name="connsiteX0" fmla="*/ 0 w 199139"/>
              <a:gd name="connsiteY0" fmla="*/ 0 h 172835"/>
              <a:gd name="connsiteX1" fmla="*/ 199139 w 199139"/>
              <a:gd name="connsiteY1" fmla="*/ 3757 h 172835"/>
              <a:gd name="connsiteX2" fmla="*/ 52603 w 199139"/>
              <a:gd name="connsiteY2" fmla="*/ 172835 h 172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9139" h="172835">
                <a:moveTo>
                  <a:pt x="0" y="0"/>
                </a:moveTo>
                <a:lnTo>
                  <a:pt x="199139" y="3757"/>
                </a:lnTo>
                <a:lnTo>
                  <a:pt x="52603" y="172835"/>
                </a:lnTo>
              </a:path>
            </a:pathLst>
          </a:custGeom>
          <a:ln w="12700" cmpd="sng">
            <a:solidFill>
              <a:srgbClr val="000000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 flipV="1">
            <a:off x="7158420" y="4599850"/>
            <a:ext cx="0" cy="38281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>
            <a:off x="6611512" y="3609394"/>
            <a:ext cx="340298" cy="20052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Left Brace 30"/>
          <p:cNvSpPr/>
          <p:nvPr/>
        </p:nvSpPr>
        <p:spPr bwMode="auto">
          <a:xfrm>
            <a:off x="2108316" y="4405405"/>
            <a:ext cx="161925" cy="1537334"/>
          </a:xfrm>
          <a:prstGeom prst="leftBrace">
            <a:avLst>
              <a:gd name="adj1" fmla="val 38636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2" name="Left Brace 31"/>
          <p:cNvSpPr/>
          <p:nvPr/>
        </p:nvSpPr>
        <p:spPr bwMode="auto">
          <a:xfrm>
            <a:off x="2114392" y="198438"/>
            <a:ext cx="161925" cy="4140126"/>
          </a:xfrm>
          <a:prstGeom prst="leftBrace">
            <a:avLst>
              <a:gd name="adj1" fmla="val 38636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6483353" y="5748294"/>
            <a:ext cx="552985" cy="370661"/>
          </a:xfrm>
          <a:custGeom>
            <a:avLst/>
            <a:gdLst>
              <a:gd name="connsiteX0" fmla="*/ 419296 w 552985"/>
              <a:gd name="connsiteY0" fmla="*/ 0 h 370661"/>
              <a:gd name="connsiteX1" fmla="*/ 0 w 552985"/>
              <a:gd name="connsiteY1" fmla="*/ 370661 h 370661"/>
              <a:gd name="connsiteX2" fmla="*/ 552985 w 552985"/>
              <a:gd name="connsiteY2" fmla="*/ 151910 h 370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2985" h="370661">
                <a:moveTo>
                  <a:pt x="419296" y="0"/>
                </a:moveTo>
                <a:lnTo>
                  <a:pt x="0" y="370661"/>
                </a:lnTo>
                <a:lnTo>
                  <a:pt x="552985" y="151910"/>
                </a:lnTo>
              </a:path>
            </a:pathLst>
          </a:custGeom>
          <a:ln w="12700" cmpd="sng">
            <a:solidFill>
              <a:srgbClr val="000000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6274495" y="1124235"/>
            <a:ext cx="10661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Flower</a:t>
            </a: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6243205" y="2712833"/>
            <a:ext cx="10661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B050"/>
                </a:solidFill>
                <a:latin typeface="Arial" charset="0"/>
              </a:rPr>
              <a:t>Node</a:t>
            </a: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3954408" y="148596"/>
            <a:ext cx="210224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FF"/>
                </a:solidFill>
                <a:latin typeface="Arial" charset="0"/>
              </a:rPr>
              <a:t>Terminal bud</a:t>
            </a: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6251347" y="3250159"/>
            <a:ext cx="10661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Epidermal</a:t>
            </a:r>
            <a:br>
              <a:rPr lang="en-US" sz="1600" dirty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</a:br>
            <a:r>
              <a:rPr lang="en-US" sz="1600" dirty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cell</a:t>
            </a: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5217484" y="3828189"/>
            <a:ext cx="10661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Internode</a:t>
            </a:r>
          </a:p>
        </p:txBody>
      </p:sp>
      <p:sp>
        <p:nvSpPr>
          <p:cNvPr id="39" name="Text Box 31"/>
          <p:cNvSpPr txBox="1">
            <a:spLocks noChangeArrowheads="1"/>
          </p:cNvSpPr>
          <p:nvPr/>
        </p:nvSpPr>
        <p:spPr bwMode="auto">
          <a:xfrm>
            <a:off x="5429143" y="6011930"/>
            <a:ext cx="101610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Root hairs</a:t>
            </a: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5982709" y="4505796"/>
            <a:ext cx="85306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Root </a:t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</a:rPr>
              <a:t>hairs</a:t>
            </a:r>
          </a:p>
        </p:txBody>
      </p:sp>
      <p:sp>
        <p:nvSpPr>
          <p:cNvPr id="41" name="Text Box 31"/>
          <p:cNvSpPr txBox="1">
            <a:spLocks noChangeArrowheads="1"/>
          </p:cNvSpPr>
          <p:nvPr/>
        </p:nvSpPr>
        <p:spPr bwMode="auto">
          <a:xfrm>
            <a:off x="2400812" y="4683023"/>
            <a:ext cx="10661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Taproot</a:t>
            </a:r>
          </a:p>
        </p:txBody>
      </p:sp>
      <p:sp>
        <p:nvSpPr>
          <p:cNvPr id="42" name="Text Box 31"/>
          <p:cNvSpPr txBox="1">
            <a:spLocks noChangeArrowheads="1"/>
          </p:cNvSpPr>
          <p:nvPr/>
        </p:nvSpPr>
        <p:spPr bwMode="auto">
          <a:xfrm>
            <a:off x="6886323" y="4969847"/>
            <a:ext cx="137645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Root hair</a:t>
            </a:r>
          </a:p>
        </p:txBody>
      </p:sp>
      <p:sp>
        <p:nvSpPr>
          <p:cNvPr id="43" name="Text Box 31"/>
          <p:cNvSpPr txBox="1">
            <a:spLocks noChangeArrowheads="1"/>
          </p:cNvSpPr>
          <p:nvPr/>
        </p:nvSpPr>
        <p:spPr bwMode="auto">
          <a:xfrm>
            <a:off x="2928683" y="839290"/>
            <a:ext cx="10661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Blade</a:t>
            </a:r>
          </a:p>
        </p:txBody>
      </p:sp>
      <p:sp>
        <p:nvSpPr>
          <p:cNvPr id="44" name="Text Box 31"/>
          <p:cNvSpPr txBox="1">
            <a:spLocks noChangeArrowheads="1"/>
          </p:cNvSpPr>
          <p:nvPr/>
        </p:nvSpPr>
        <p:spPr bwMode="auto">
          <a:xfrm>
            <a:off x="2928682" y="1221930"/>
            <a:ext cx="10661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Petiole</a:t>
            </a:r>
          </a:p>
        </p:txBody>
      </p:sp>
      <p:sp>
        <p:nvSpPr>
          <p:cNvPr id="45" name="Text Box 31"/>
          <p:cNvSpPr txBox="1">
            <a:spLocks noChangeArrowheads="1"/>
          </p:cNvSpPr>
          <p:nvPr/>
        </p:nvSpPr>
        <p:spPr bwMode="auto">
          <a:xfrm>
            <a:off x="2953106" y="1498734"/>
            <a:ext cx="136144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FF"/>
                </a:solidFill>
                <a:latin typeface="Arial" charset="0"/>
              </a:rPr>
              <a:t>Axillary bud</a:t>
            </a:r>
          </a:p>
        </p:txBody>
      </p:sp>
      <p:sp>
        <p:nvSpPr>
          <p:cNvPr id="46" name="Text Box 31"/>
          <p:cNvSpPr txBox="1">
            <a:spLocks noChangeArrowheads="1"/>
          </p:cNvSpPr>
          <p:nvPr/>
        </p:nvSpPr>
        <p:spPr bwMode="auto">
          <a:xfrm>
            <a:off x="2352649" y="1702713"/>
            <a:ext cx="87919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Stem</a:t>
            </a:r>
            <a:endParaRPr lang="en-US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7" name="Text Box 31"/>
          <p:cNvSpPr txBox="1">
            <a:spLocks noChangeArrowheads="1"/>
          </p:cNvSpPr>
          <p:nvPr/>
        </p:nvSpPr>
        <p:spPr bwMode="auto">
          <a:xfrm>
            <a:off x="1847928" y="985835"/>
            <a:ext cx="87919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Leaf</a:t>
            </a: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1349397" y="2027916"/>
            <a:ext cx="10661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Shoot</a:t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</a:rPr>
              <a:t>system</a:t>
            </a:r>
          </a:p>
        </p:txBody>
      </p:sp>
      <p:sp>
        <p:nvSpPr>
          <p:cNvPr id="49" name="Text Box 31"/>
          <p:cNvSpPr txBox="1">
            <a:spLocks noChangeArrowheads="1"/>
          </p:cNvSpPr>
          <p:nvPr/>
        </p:nvSpPr>
        <p:spPr bwMode="auto">
          <a:xfrm>
            <a:off x="1357539" y="4942492"/>
            <a:ext cx="10661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Root</a:t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</a:rPr>
              <a:t>system</a:t>
            </a:r>
          </a:p>
        </p:txBody>
      </p:sp>
    </p:spTree>
    <p:extLst>
      <p:ext uri="{BB962C8B-B14F-4D97-AF65-F5344CB8AC3E}">
        <p14:creationId xmlns:p14="http://schemas.microsoft.com/office/powerpoint/2010/main" val="290493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45" grpId="0"/>
      <p:bldP spid="4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60387"/>
          </a:xfrm>
        </p:spPr>
        <p:txBody>
          <a:bodyPr/>
          <a:lstStyle/>
          <a:p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Stems: </a:t>
            </a:r>
            <a:r>
              <a:rPr lang="en-US" sz="3600" dirty="0">
                <a:solidFill>
                  <a:srgbClr val="FFFF00"/>
                </a:solidFill>
                <a:latin typeface="Comic Sans MS" pitchFamily="66" charset="0"/>
              </a:rPr>
              <a:t>Vascular Bundle Patterns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686800" cy="220881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ClrTx/>
              <a:buSzTx/>
              <a:buNone/>
              <a:defRPr/>
            </a:pPr>
            <a:r>
              <a:rPr lang="en-US" sz="2600" b="1" kern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Vascular Bundle:</a:t>
            </a:r>
            <a:r>
              <a:rPr lang="en-US" sz="2600" kern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 </a:t>
            </a:r>
            <a:r>
              <a:rPr lang="en-US" sz="2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cluster of </a:t>
            </a:r>
            <a:r>
              <a:rPr lang="en-US" sz="26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xylem</a:t>
            </a:r>
            <a:r>
              <a:rPr lang="en-US" sz="2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 and </a:t>
            </a:r>
            <a:r>
              <a:rPr lang="en-US" sz="26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phloem</a:t>
            </a:r>
            <a:r>
              <a:rPr lang="en-US" sz="2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 tissue.</a:t>
            </a:r>
          </a:p>
          <a:p>
            <a:pPr marL="0" indent="0" eaLnBrk="1" hangingPunct="1">
              <a:spcBef>
                <a:spcPct val="0"/>
              </a:spcBef>
              <a:buClrTx/>
              <a:buSzTx/>
              <a:buNone/>
              <a:defRPr/>
            </a:pPr>
            <a:endParaRPr lang="en-US" sz="2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charset="0"/>
            </a:endParaRPr>
          </a:p>
          <a:p>
            <a:pPr marL="0" indent="0" eaLnBrk="1" hangingPunct="1">
              <a:spcBef>
                <a:spcPct val="0"/>
              </a:spcBef>
              <a:buClrTx/>
              <a:buSzTx/>
              <a:buNone/>
              <a:defRPr/>
            </a:pPr>
            <a:r>
              <a:rPr lang="en-US" sz="36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MONOCOTS</a:t>
            </a:r>
            <a:r>
              <a:rPr lang="en-US" sz="26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: </a:t>
            </a:r>
          </a:p>
          <a:p>
            <a:pPr lvl="1"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en-US" sz="26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Vascular bundles are </a:t>
            </a:r>
            <a:r>
              <a:rPr lang="en-US" sz="26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scattered </a:t>
            </a:r>
            <a:r>
              <a:rPr lang="en-US" sz="26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throughout the stem.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035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D542DB-6459-4531-BA41-F9CBF08EB1FA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058AF7-B550-1B40-7089-83EDF75479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26"/>
          <a:stretch/>
        </p:blipFill>
        <p:spPr>
          <a:xfrm>
            <a:off x="736955" y="3429990"/>
            <a:ext cx="3987445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511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60387"/>
          </a:xfrm>
        </p:spPr>
        <p:txBody>
          <a:bodyPr/>
          <a:lstStyle/>
          <a:p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Stems: </a:t>
            </a:r>
            <a:r>
              <a:rPr lang="en-US" sz="3600" dirty="0">
                <a:solidFill>
                  <a:srgbClr val="FFFF00"/>
                </a:solidFill>
                <a:latin typeface="Comic Sans MS" pitchFamily="66" charset="0"/>
              </a:rPr>
              <a:t>Vascular Bundle Patterns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259080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ClrTx/>
              <a:buSzTx/>
              <a:buNone/>
              <a:defRPr/>
            </a:pPr>
            <a:r>
              <a:rPr lang="en-US" b="1" kern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Herbaceous DICOTS</a:t>
            </a:r>
            <a:r>
              <a:rPr lang="en-US" sz="26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: </a:t>
            </a:r>
          </a:p>
          <a:p>
            <a:pPr marL="403225" lvl="1" eaLnBrk="1" hangingPunct="1">
              <a:spcBef>
                <a:spcPts val="18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en-US" sz="26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rPr>
              <a:t>Vascular bundles form a </a:t>
            </a:r>
            <a:r>
              <a:rPr lang="en-US" sz="26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rPr>
              <a:t>ring</a:t>
            </a:r>
            <a:r>
              <a:rPr lang="en-US" sz="26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rPr>
              <a:t> near the outer part of stem.</a:t>
            </a:r>
          </a:p>
          <a:p>
            <a:pPr marL="1484313" lvl="1" indent="-1484313" eaLnBrk="1" hangingPunct="1">
              <a:spcBef>
                <a:spcPts val="1800"/>
              </a:spcBef>
              <a:buClrTx/>
              <a:buSzTx/>
              <a:buNone/>
              <a:defRPr/>
            </a:pPr>
            <a:r>
              <a:rPr lang="en-US" sz="2600" b="1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rPr>
              <a:t>PITH</a:t>
            </a:r>
            <a:r>
              <a:rPr lang="en-US" sz="2600" b="1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lang="en-US" sz="2600" kern="1200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  <a:sym typeface="Wingdings" panose="05000000000000000000" pitchFamily="2" charset="2"/>
              </a:rPr>
              <a:t> 	</a:t>
            </a:r>
            <a:r>
              <a:rPr lang="en-US" sz="2600" kern="1200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rPr>
              <a:t>ground tissue cells inside the ring of vascular tissue.</a:t>
            </a:r>
          </a:p>
          <a:p>
            <a:pPr marL="117475" lvl="1" indent="0" eaLnBrk="1" hangingPunct="1">
              <a:spcBef>
                <a:spcPts val="1800"/>
              </a:spcBef>
              <a:buClrTx/>
              <a:buSzTx/>
              <a:buNone/>
              <a:defRPr/>
            </a:pPr>
            <a:endParaRPr lang="en-US" sz="2600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Arial" charset="0"/>
            </a:endParaRPr>
          </a:p>
          <a:p>
            <a:endParaRPr lang="en-US" dirty="0"/>
          </a:p>
        </p:txBody>
      </p:sp>
      <p:sp>
        <p:nvSpPr>
          <p:cNvPr id="10035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D542DB-6459-4531-BA41-F9CBF08EB1FA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D3278A-6437-BBDB-B9E4-45E2400A59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4"/>
          <a:stretch/>
        </p:blipFill>
        <p:spPr>
          <a:xfrm>
            <a:off x="5231461" y="3362325"/>
            <a:ext cx="3860090" cy="34956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39719B-A6FF-6198-BFC6-C006E874A3BF}"/>
              </a:ext>
            </a:extLst>
          </p:cNvPr>
          <p:cNvSpPr txBox="1"/>
          <p:nvPr/>
        </p:nvSpPr>
        <p:spPr>
          <a:xfrm>
            <a:off x="0" y="3733800"/>
            <a:ext cx="5207710" cy="312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87538" lvl="1" indent="-1887538" eaLnBrk="1" hangingPunct="1">
              <a:spcBef>
                <a:spcPts val="1800"/>
              </a:spcBef>
              <a:buClrTx/>
              <a:buSzTx/>
              <a:defRPr/>
            </a:pPr>
            <a:r>
              <a:rPr lang="en-US" sz="2600" b="1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rPr>
              <a:t>CORTEX</a:t>
            </a:r>
            <a:r>
              <a:rPr lang="en-US" sz="26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lang="en-US" sz="2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  <a:sym typeface="Wingdings" panose="05000000000000000000" pitchFamily="2" charset="2"/>
              </a:rPr>
              <a:t> </a:t>
            </a:r>
            <a:r>
              <a:rPr lang="en-US" sz="2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rPr>
              <a:t>ground tissue cells </a:t>
            </a:r>
            <a:r>
              <a:rPr lang="en-US" sz="26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rPr>
              <a:t>outside the ring of vascular tissue.</a:t>
            </a:r>
          </a:p>
          <a:p>
            <a:pPr marL="285750" lvl="1" indent="-227013" eaLnBrk="1" hangingPunct="1">
              <a:spcBef>
                <a:spcPts val="18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en-US" sz="2600" kern="1200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rPr>
              <a:t>Presence of </a:t>
            </a:r>
            <a:r>
              <a:rPr lang="en-US" sz="26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rPr>
              <a:t>Vascular Cambium, </a:t>
            </a:r>
            <a:r>
              <a:rPr lang="en-US" sz="2600" kern="1200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rPr>
              <a:t>which </a:t>
            </a:r>
            <a:r>
              <a:rPr lang="en-US" sz="2600" kern="1200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forms new vascular tissue (xylem/phloem) as needed.</a:t>
            </a:r>
            <a:endParaRPr lang="en-US" sz="2600" dirty="0">
              <a:solidFill>
                <a:srgbClr val="FF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4807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8082" y="699891"/>
            <a:ext cx="5508062" cy="865187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Herbaceous Stem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B14F5A-26CC-408A-BAB2-55865AF118A3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773919-1603-445A-EDEE-1C5F2FC498A5}"/>
              </a:ext>
            </a:extLst>
          </p:cNvPr>
          <p:cNvSpPr txBox="1"/>
          <p:nvPr/>
        </p:nvSpPr>
        <p:spPr>
          <a:xfrm>
            <a:off x="130738" y="2745064"/>
            <a:ext cx="8882523" cy="64633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3600" kern="1200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Herbaceous</a:t>
            </a:r>
            <a:r>
              <a:rPr lang="en-US" sz="2400" kern="1200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Stems have little to no secondary growth.</a:t>
            </a:r>
            <a:endParaRPr lang="en-US" sz="2400" kern="1200" dirty="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B61870-E189-4F03-2160-D36696774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82194"/>
            <a:ext cx="3559518" cy="2546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64D683-404B-247D-67FC-74E63C646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3510092"/>
            <a:ext cx="7604647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214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31_08a_1StemSecondGrowth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3"/>
          <a:stretch/>
        </p:blipFill>
        <p:spPr>
          <a:xfrm>
            <a:off x="1685544" y="486075"/>
            <a:ext cx="5772912" cy="588634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 bwMode="auto">
          <a:xfrm flipV="1">
            <a:off x="4858921" y="2823179"/>
            <a:ext cx="465384" cy="112015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 flipV="1">
            <a:off x="3308938" y="4135667"/>
            <a:ext cx="506827" cy="45438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3736327" y="4357034"/>
            <a:ext cx="341590" cy="107206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H="1" flipV="1">
            <a:off x="3900236" y="2606590"/>
            <a:ext cx="444283" cy="50060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H="1" flipV="1">
            <a:off x="4427452" y="4537622"/>
            <a:ext cx="174768" cy="105440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4089046" y="585233"/>
            <a:ext cx="24680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Key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4573081" y="940295"/>
            <a:ext cx="3001671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Dermal tissue system</a:t>
            </a: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4566731" y="1292720"/>
            <a:ext cx="3001671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Ground tissue system</a:t>
            </a: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4566731" y="1635620"/>
            <a:ext cx="3001671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Vascular tissue system</a:t>
            </a: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1496151" y="475702"/>
            <a:ext cx="18529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lnSpc>
                <a:spcPts val="22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Year 1</a:t>
            </a:r>
            <a:br>
              <a:rPr lang="en-US" sz="1900" dirty="0">
                <a:solidFill>
                  <a:srgbClr val="000000"/>
                </a:solidFill>
                <a:latin typeface="Arial" charset="0"/>
              </a:rPr>
            </a:br>
            <a:r>
              <a:rPr lang="en-US" sz="1900" dirty="0">
                <a:solidFill>
                  <a:srgbClr val="000000"/>
                </a:solidFill>
                <a:latin typeface="Arial" charset="0"/>
              </a:rPr>
              <a:t>Early Spring</a:t>
            </a: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2932637" y="4537803"/>
            <a:ext cx="10111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2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Primary</a:t>
            </a:r>
            <a:br>
              <a:rPr lang="en-US" sz="1900" dirty="0">
                <a:solidFill>
                  <a:srgbClr val="000000"/>
                </a:solidFill>
                <a:latin typeface="Arial" charset="0"/>
              </a:rPr>
            </a:br>
            <a:r>
              <a:rPr lang="en-US" sz="1900" dirty="0">
                <a:solidFill>
                  <a:srgbClr val="000000"/>
                </a:solidFill>
                <a:latin typeface="Arial" charset="0"/>
              </a:rPr>
              <a:t>xylem</a:t>
            </a: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2943083" y="5429095"/>
            <a:ext cx="12034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2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Vascular</a:t>
            </a:r>
            <a:br>
              <a:rPr lang="en-US" sz="1900" dirty="0">
                <a:solidFill>
                  <a:srgbClr val="000000"/>
                </a:solidFill>
                <a:latin typeface="Arial" charset="0"/>
              </a:rPr>
            </a:br>
            <a:r>
              <a:rPr lang="en-US" sz="1900" dirty="0">
                <a:solidFill>
                  <a:srgbClr val="000000"/>
                </a:solidFill>
                <a:latin typeface="Arial" charset="0"/>
              </a:rPr>
              <a:t>cambium</a:t>
            </a: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4534905" y="5603243"/>
            <a:ext cx="9645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2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Cortex</a:t>
            </a: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3080033" y="2158425"/>
            <a:ext cx="11988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2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Primary</a:t>
            </a:r>
            <a:br>
              <a:rPr lang="en-US" sz="1900" dirty="0">
                <a:solidFill>
                  <a:srgbClr val="000000"/>
                </a:solidFill>
                <a:latin typeface="Arial" charset="0"/>
              </a:rPr>
            </a:br>
            <a:r>
              <a:rPr lang="en-US" sz="1900" dirty="0">
                <a:solidFill>
                  <a:srgbClr val="000000"/>
                </a:solidFill>
                <a:latin typeface="Arial" charset="0"/>
              </a:rPr>
              <a:t>phloem</a:t>
            </a: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5002407" y="2530791"/>
            <a:ext cx="132061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2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Epidermis</a:t>
            </a:r>
          </a:p>
        </p:txBody>
      </p:sp>
      <p:sp>
        <p:nvSpPr>
          <p:cNvPr id="24" name="Oval 23"/>
          <p:cNvSpPr/>
          <p:nvPr/>
        </p:nvSpPr>
        <p:spPr bwMode="auto">
          <a:xfrm flipH="1" flipV="1">
            <a:off x="4814915" y="2569589"/>
            <a:ext cx="168284" cy="161643"/>
          </a:xfrm>
          <a:prstGeom prst="ellipse">
            <a:avLst/>
          </a:prstGeom>
          <a:solidFill>
            <a:srgbClr val="836C2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 flipH="1" flipV="1">
            <a:off x="4306740" y="5615125"/>
            <a:ext cx="168284" cy="161643"/>
          </a:xfrm>
          <a:prstGeom prst="ellipse">
            <a:avLst/>
          </a:prstGeom>
          <a:solidFill>
            <a:srgbClr val="FFE05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 flipH="1" flipV="1">
            <a:off x="2681823" y="4619627"/>
            <a:ext cx="168284" cy="161643"/>
          </a:xfrm>
          <a:prstGeom prst="ellipse">
            <a:avLst/>
          </a:prstGeom>
          <a:solidFill>
            <a:srgbClr val="766CA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 flipH="1" flipV="1">
            <a:off x="2764245" y="5640660"/>
            <a:ext cx="168284" cy="161643"/>
          </a:xfrm>
          <a:prstGeom prst="ellipse">
            <a:avLst/>
          </a:prstGeom>
          <a:solidFill>
            <a:srgbClr val="766CA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 flipH="1" flipV="1">
            <a:off x="2879595" y="2303062"/>
            <a:ext cx="168284" cy="161643"/>
          </a:xfrm>
          <a:prstGeom prst="ellipse">
            <a:avLst/>
          </a:prstGeom>
          <a:solidFill>
            <a:srgbClr val="766CA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D034CD-8A03-0DC7-5AAC-FF78065A9AAE}"/>
              </a:ext>
            </a:extLst>
          </p:cNvPr>
          <p:cNvSpPr txBox="1"/>
          <p:nvPr/>
        </p:nvSpPr>
        <p:spPr>
          <a:xfrm>
            <a:off x="5838707" y="3193482"/>
            <a:ext cx="2866842" cy="193899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400" kern="1200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a young dicot stem, </a:t>
            </a:r>
            <a:r>
              <a:rPr lang="en-US" sz="2400" kern="1200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vascular bundles (xylem and phloem) </a:t>
            </a:r>
            <a:r>
              <a:rPr lang="en-US" sz="2400" kern="1200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arranged in a </a:t>
            </a:r>
            <a:r>
              <a:rPr lang="en-US" sz="2400" kern="1200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ring.</a:t>
            </a:r>
          </a:p>
        </p:txBody>
      </p:sp>
    </p:spTree>
    <p:extLst>
      <p:ext uri="{BB962C8B-B14F-4D97-AF65-F5344CB8AC3E}">
        <p14:creationId xmlns:p14="http://schemas.microsoft.com/office/powerpoint/2010/main" val="380690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Monocot vs Dicot Stem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B14F5A-26CC-408A-BAB2-55865AF118A3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76399"/>
            <a:ext cx="7822490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41653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70"/>
          <p:cNvSpPr txBox="1"/>
          <p:nvPr/>
        </p:nvSpPr>
        <p:spPr>
          <a:xfrm>
            <a:off x="1371600" y="9168"/>
            <a:ext cx="679654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Review Plant Kingdom</a:t>
            </a:r>
            <a:endParaRPr kumimoji="0" sz="1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 descr="warm_up-01.eps">
            <a:extLst>
              <a:ext uri="{FF2B5EF4-FFF2-40B4-BE49-F238E27FC236}">
                <a16:creationId xmlns:a16="http://schemas.microsoft.com/office/drawing/2014/main" id="{82A903EE-D290-8EB5-8100-60B0123888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38200" cy="6796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114944-5540-4651-7C36-6EA9D7AE970E}"/>
              </a:ext>
            </a:extLst>
          </p:cNvPr>
          <p:cNvSpPr txBox="1"/>
          <p:nvPr/>
        </p:nvSpPr>
        <p:spPr>
          <a:xfrm>
            <a:off x="0" y="835078"/>
            <a:ext cx="9065342" cy="5740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plants exhibit Alternation of Generations. They have two different forms which they exist:</a:t>
            </a:r>
          </a:p>
          <a:p>
            <a:pPr lvl="1">
              <a:spcBef>
                <a:spcPts val="600"/>
              </a:spcBef>
            </a:pPr>
            <a:r>
              <a:rPr lang="en-US" sz="2400" dirty="0"/>
              <a:t>___ (spore producing)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/>
              <a:t>___ (2n) sporophyte stage produces haploid spores by ___. Haploid spores undergo ___ to produce gametophyte stage.</a:t>
            </a:r>
          </a:p>
          <a:p>
            <a:pPr lvl="1">
              <a:spcBef>
                <a:spcPts val="600"/>
              </a:spcBef>
            </a:pPr>
            <a:r>
              <a:rPr lang="en-US" sz="2400" dirty="0"/>
              <a:t>___ (gamete-producing)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/>
              <a:t>Haploid (_); Gametophyte makes gametes (___ and ___) by mitosis. </a:t>
            </a:r>
          </a:p>
          <a:p>
            <a:pPr lvl="1">
              <a:spcBef>
                <a:spcPts val="600"/>
              </a:spcBef>
            </a:pPr>
            <a:r>
              <a:rPr lang="en-US" sz="2400" dirty="0"/>
              <a:t>___ </a:t>
            </a:r>
            <a:r>
              <a:rPr lang="en-US" sz="1400" dirty="0"/>
              <a:t>(combine gametes) </a:t>
            </a:r>
            <a:r>
              <a:rPr lang="en-US" sz="2400" dirty="0"/>
              <a:t>: ___ (2n) produces a new sporophyte (2n). </a:t>
            </a:r>
          </a:p>
          <a:p>
            <a:pPr marL="347663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Put the terms in order from simplest to most complex (angiosperms, ferns, flowers, gymnosperms, mosses &amp; liverworts, seeds, vascular tissue):</a:t>
            </a:r>
          </a:p>
          <a:p>
            <a:pPr marL="347663" lvl="0" indent="-342900">
              <a:spcBef>
                <a:spcPct val="500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Tahoma"/>
                <a:cs typeface="Tahoma"/>
                <a:sym typeface="Tahoma"/>
              </a:rPr>
              <a:t>Non-vascular plants are called </a:t>
            </a:r>
            <a:r>
              <a:rPr lang="en-US" sz="2400" dirty="0"/>
              <a:t>___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Tahoma"/>
                <a:cs typeface="Tahoma"/>
                <a:sym typeface="Tahoma"/>
              </a:rPr>
              <a:t>. Vascular tissue is found in </a:t>
            </a:r>
            <a:r>
              <a:rPr lang="en-US" sz="2400" dirty="0"/>
              <a:t>___ </a:t>
            </a:r>
            <a:r>
              <a:rPr lang="en-US" sz="1400" dirty="0"/>
              <a:t>(vascular plants)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Tahoma"/>
                <a:cs typeface="Tahoma"/>
                <a:sym typeface="Tahoma"/>
              </a:rPr>
              <a:t>: </a:t>
            </a:r>
            <a:r>
              <a:rPr lang="en-US" sz="2400" dirty="0"/>
              <a:t>___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Tahoma"/>
                <a:cs typeface="Tahoma"/>
                <a:sym typeface="Tahoma"/>
              </a:rPr>
              <a:t> (carries water) and </a:t>
            </a:r>
            <a:r>
              <a:rPr lang="en-US" sz="2400" dirty="0"/>
              <a:t>___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Tahoma"/>
                <a:cs typeface="Tahoma"/>
                <a:sym typeface="Tahoma"/>
              </a:rPr>
              <a:t> (carries food and minerals) in plants.</a:t>
            </a:r>
          </a:p>
        </p:txBody>
      </p:sp>
    </p:spTree>
    <p:extLst>
      <p:ext uri="{BB962C8B-B14F-4D97-AF65-F5344CB8AC3E}">
        <p14:creationId xmlns:p14="http://schemas.microsoft.com/office/powerpoint/2010/main" val="301745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/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Secondary Growth </a:t>
            </a:r>
            <a:r>
              <a:rPr lang="en-US" sz="3600" dirty="0">
                <a:solidFill>
                  <a:srgbClr val="FFFF00"/>
                </a:solidFill>
                <a:latin typeface="Comic Sans MS" panose="030F0702030302020204" pitchFamily="66" charset="0"/>
              </a:rPr>
              <a:t>increases the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Diameter </a:t>
            </a:r>
            <a:r>
              <a:rPr lang="en-US" sz="3600" dirty="0">
                <a:solidFill>
                  <a:srgbClr val="FFFF00"/>
                </a:solidFill>
                <a:latin typeface="Comic Sans MS" panose="030F0702030302020204" pitchFamily="66" charset="0"/>
              </a:rPr>
              <a:t>of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5400" dirty="0">
                <a:solidFill>
                  <a:srgbClr val="FF99FF"/>
                </a:solidFill>
                <a:latin typeface="Comic Sans MS" panose="030F0702030302020204" pitchFamily="66" charset="0"/>
              </a:rPr>
              <a:t>WOODY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 Plants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8800"/>
            <a:ext cx="5128077" cy="5029200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rgbClr val="00FF00"/>
                </a:solidFill>
                <a:latin typeface="Comic Sans MS" panose="030F0702030302020204" pitchFamily="66" charset="0"/>
              </a:rPr>
              <a:t>SECONDARY Growth</a:t>
            </a:r>
          </a:p>
          <a:p>
            <a:pPr marL="463550" lvl="1">
              <a:spcBef>
                <a:spcPts val="1800"/>
              </a:spcBef>
            </a:pPr>
            <a:r>
              <a:rPr lang="en-US" dirty="0">
                <a:latin typeface="Comic Sans MS" panose="030F0702030302020204" pitchFamily="66" charset="0"/>
              </a:rPr>
              <a:t>is an </a:t>
            </a:r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increase in thickness </a:t>
            </a:r>
            <a:r>
              <a:rPr lang="en-US" dirty="0">
                <a:latin typeface="Comic Sans MS" panose="030F0702030302020204" pitchFamily="66" charset="0"/>
              </a:rPr>
              <a:t>of stems and roots. </a:t>
            </a:r>
          </a:p>
          <a:p>
            <a:pPr marL="463550" lvl="1">
              <a:spcBef>
                <a:spcPts val="1800"/>
              </a:spcBef>
            </a:pPr>
            <a:r>
              <a:rPr lang="en-US" dirty="0">
                <a:latin typeface="Comic Sans MS" panose="030F0702030302020204" pitchFamily="66" charset="0"/>
              </a:rPr>
              <a:t>occurs at </a:t>
            </a:r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lateral meristems.</a:t>
            </a:r>
          </a:p>
          <a:p>
            <a:pPr marL="463550" lvl="1">
              <a:spcBef>
                <a:spcPts val="1800"/>
              </a:spcBef>
            </a:pPr>
            <a:r>
              <a:rPr lang="en-US" b="1" dirty="0">
                <a:solidFill>
                  <a:srgbClr val="0000FF"/>
                </a:solidFill>
                <a:latin typeface="Comic Sans MS" pitchFamily="66" charset="0"/>
              </a:rPr>
              <a:t>Dicots</a:t>
            </a:r>
            <a:r>
              <a:rPr lang="en-US" b="1" dirty="0">
                <a:solidFill>
                  <a:srgbClr val="FFFF00"/>
                </a:solidFill>
                <a:latin typeface="Comic Sans MS" pitchFamily="66" charset="0"/>
              </a:rPr>
              <a:t> ONLY … most deciduous trees.</a:t>
            </a:r>
            <a:endParaRPr lang="en-US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89ECFD2-1486-718D-D659-E15500B65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2133600"/>
            <a:ext cx="3558723" cy="385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9704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5" y="335480"/>
            <a:ext cx="3962400" cy="1143000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Secondary Growth </a:t>
            </a:r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increases the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Diameter </a:t>
            </a:r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of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Woody Plants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069" y="583566"/>
            <a:ext cx="4417848" cy="541020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Lateral Meristems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>
                <a:latin typeface="Comic Sans MS" panose="030F0702030302020204" pitchFamily="66" charset="0"/>
              </a:rPr>
              <a:t>are areas of </a:t>
            </a:r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active cell division </a:t>
            </a:r>
            <a:r>
              <a:rPr lang="en-US" sz="2400" dirty="0">
                <a:latin typeface="Comic Sans MS" panose="030F0702030302020204" pitchFamily="66" charset="0"/>
              </a:rPr>
              <a:t>that exist in two cylinders that extend along the length of roots and shoots.</a:t>
            </a:r>
          </a:p>
          <a:p>
            <a:pPr marL="223838" lvl="1" indent="-223838">
              <a:spcBef>
                <a:spcPts val="2400"/>
              </a:spcBef>
            </a:pP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Vascular Cambium</a:t>
            </a: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>
                <a:latin typeface="Comic Sans MS" panose="030F0702030302020204" pitchFamily="66" charset="0"/>
              </a:rPr>
              <a:t>is a lateral meristem that lies 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between primary xylem and primary phloem</a:t>
            </a:r>
            <a:r>
              <a:rPr lang="en-US" sz="2400" dirty="0">
                <a:latin typeface="Comic Sans MS" panose="030F0702030302020204" pitchFamily="66" charset="0"/>
              </a:rPr>
              <a:t>.</a:t>
            </a:r>
          </a:p>
          <a:p>
            <a:pPr marL="223838" lvl="1" indent="-223838">
              <a:spcBef>
                <a:spcPts val="2400"/>
              </a:spcBef>
            </a:pP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Cork Cambium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>
                <a:latin typeface="Comic Sans MS" panose="030F0702030302020204" pitchFamily="66" charset="0"/>
              </a:rPr>
              <a:t>is a lateral meristem that lies at  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 the </a:t>
            </a:r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outer edge of the stem cortex</a:t>
            </a:r>
            <a:r>
              <a:rPr lang="en-US" sz="24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5" name="Picture 4" descr="31_08a_2StemSecondGrowth-U.jpg">
            <a:extLst>
              <a:ext uri="{FF2B5EF4-FFF2-40B4-BE49-F238E27FC236}">
                <a16:creationId xmlns:a16="http://schemas.microsoft.com/office/drawing/2014/main" id="{71329773-DF72-F37A-5462-D93DBA92F0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6" r="19477" b="3137"/>
          <a:stretch/>
        </p:blipFill>
        <p:spPr>
          <a:xfrm>
            <a:off x="11875" y="2057400"/>
            <a:ext cx="4560125" cy="474660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8783361-B198-93EA-6874-DCA2D368B7E2}"/>
              </a:ext>
            </a:extLst>
          </p:cNvPr>
          <p:cNvCxnSpPr/>
          <p:nvPr/>
        </p:nvCxnSpPr>
        <p:spPr bwMode="auto">
          <a:xfrm flipV="1">
            <a:off x="2757175" y="4705339"/>
            <a:ext cx="367013" cy="28544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AEE04D9-AA4B-DE2D-F20A-DCED84C4C903}"/>
              </a:ext>
            </a:extLst>
          </p:cNvPr>
          <p:cNvCxnSpPr/>
          <p:nvPr/>
        </p:nvCxnSpPr>
        <p:spPr bwMode="auto">
          <a:xfrm flipV="1">
            <a:off x="2961071" y="4891753"/>
            <a:ext cx="314582" cy="81556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9B5860-9D87-CDCA-85BD-9DE0A537CED0}"/>
              </a:ext>
            </a:extLst>
          </p:cNvPr>
          <p:cNvCxnSpPr/>
          <p:nvPr/>
        </p:nvCxnSpPr>
        <p:spPr bwMode="auto">
          <a:xfrm flipV="1">
            <a:off x="2849244" y="4766241"/>
            <a:ext cx="413096" cy="84500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5D4D55B-6DDF-A02F-15DF-DFE1922D2186}"/>
              </a:ext>
            </a:extLst>
          </p:cNvPr>
          <p:cNvCxnSpPr/>
          <p:nvPr/>
        </p:nvCxnSpPr>
        <p:spPr bwMode="auto">
          <a:xfrm flipV="1">
            <a:off x="3695096" y="5037389"/>
            <a:ext cx="0" cy="64036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 Box 31">
            <a:extLst>
              <a:ext uri="{FF2B5EF4-FFF2-40B4-BE49-F238E27FC236}">
                <a16:creationId xmlns:a16="http://schemas.microsoft.com/office/drawing/2014/main" id="{47C9A7AF-C4DC-2231-A248-B9A8A52E6B4D}"/>
              </a:ext>
            </a:extLst>
          </p:cNvPr>
          <p:cNvSpPr txBox="1">
            <a:spLocks noChangeArrowheads="1"/>
          </p:cNvSpPr>
          <p:nvPr/>
        </p:nvSpPr>
        <p:spPr bwMode="auto">
          <a:xfrm rot="20520000">
            <a:off x="2732452" y="2707481"/>
            <a:ext cx="1073098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lnSpc>
                <a:spcPts val="22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Growth</a:t>
            </a:r>
          </a:p>
        </p:txBody>
      </p:sp>
      <p:sp>
        <p:nvSpPr>
          <p:cNvPr id="19" name="Text Box 31">
            <a:extLst>
              <a:ext uri="{FF2B5EF4-FFF2-40B4-BE49-F238E27FC236}">
                <a16:creationId xmlns:a16="http://schemas.microsoft.com/office/drawing/2014/main" id="{0A15F7BC-1255-7670-7EB7-9EB827B27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3328" y="5647938"/>
            <a:ext cx="11993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2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FF"/>
                </a:solidFill>
                <a:latin typeface="Arial" charset="0"/>
              </a:rPr>
              <a:t>Vascular</a:t>
            </a:r>
            <a:br>
              <a:rPr lang="en-US" sz="1900" dirty="0">
                <a:solidFill>
                  <a:srgbClr val="0000FF"/>
                </a:solidFill>
                <a:latin typeface="Arial" charset="0"/>
              </a:rPr>
            </a:br>
            <a:r>
              <a:rPr lang="en-US" sz="1900" dirty="0">
                <a:solidFill>
                  <a:srgbClr val="0000FF"/>
                </a:solidFill>
                <a:latin typeface="Arial" charset="0"/>
              </a:rPr>
              <a:t>cambium</a:t>
            </a:r>
          </a:p>
        </p:txBody>
      </p:sp>
      <p:sp>
        <p:nvSpPr>
          <p:cNvPr id="21" name="Text Box 31">
            <a:extLst>
              <a:ext uri="{FF2B5EF4-FFF2-40B4-BE49-F238E27FC236}">
                <a16:creationId xmlns:a16="http://schemas.microsoft.com/office/drawing/2014/main" id="{506D03E8-C5B4-3DC1-F284-1EF77B163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5473" y="5677757"/>
            <a:ext cx="1199392" cy="571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2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Cork</a:t>
            </a:r>
          </a:p>
          <a:p>
            <a:pPr eaLnBrk="0" fontAlgn="base" hangingPunct="0">
              <a:lnSpc>
                <a:spcPts val="22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cambium</a:t>
            </a:r>
          </a:p>
        </p:txBody>
      </p:sp>
    </p:spTree>
    <p:extLst>
      <p:ext uri="{BB962C8B-B14F-4D97-AF65-F5344CB8AC3E}">
        <p14:creationId xmlns:p14="http://schemas.microsoft.com/office/powerpoint/2010/main" val="10153173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A38CDF1-5AFE-8814-48A3-76E9B246FCC5}"/>
              </a:ext>
            </a:extLst>
          </p:cNvPr>
          <p:cNvGrpSpPr/>
          <p:nvPr/>
        </p:nvGrpSpPr>
        <p:grpSpPr>
          <a:xfrm>
            <a:off x="1740408" y="211870"/>
            <a:ext cx="5663184" cy="6377193"/>
            <a:chOff x="1740408" y="211870"/>
            <a:chExt cx="5663184" cy="6377193"/>
          </a:xfrm>
        </p:grpSpPr>
        <p:pic>
          <p:nvPicPr>
            <p:cNvPr id="16" name="Picture 15" descr="31_08a_2StemSecondGrowth-U.jp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36"/>
            <a:stretch/>
          </p:blipFill>
          <p:spPr>
            <a:xfrm>
              <a:off x="1740408" y="211870"/>
              <a:ext cx="5663184" cy="6377193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 bwMode="auto">
            <a:xfrm flipV="1">
              <a:off x="4689604" y="4676808"/>
              <a:ext cx="314582" cy="81556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" name="Oval 24"/>
            <p:cNvSpPr/>
            <p:nvPr/>
          </p:nvSpPr>
          <p:spPr bwMode="auto">
            <a:xfrm flipH="1" flipV="1">
              <a:off x="3467137" y="5512977"/>
              <a:ext cx="168284" cy="161643"/>
            </a:xfrm>
            <a:prstGeom prst="ellipse">
              <a:avLst/>
            </a:prstGeom>
            <a:solidFill>
              <a:srgbClr val="766CA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" name="Text Box 31"/>
            <p:cNvSpPr txBox="1">
              <a:spLocks noChangeArrowheads="1"/>
            </p:cNvSpPr>
            <p:nvPr/>
          </p:nvSpPr>
          <p:spPr bwMode="auto">
            <a:xfrm rot="20520000">
              <a:off x="4460985" y="2492536"/>
              <a:ext cx="1073098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lnSpc>
                  <a:spcPts val="228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900" dirty="0">
                  <a:solidFill>
                    <a:srgbClr val="000000"/>
                  </a:solidFill>
                  <a:latin typeface="Arial" charset="0"/>
                </a:rPr>
                <a:t>Growth</a:t>
              </a:r>
            </a:p>
          </p:txBody>
        </p:sp>
        <p:sp>
          <p:nvSpPr>
            <p:cNvPr id="30" name="Text Box 31"/>
            <p:cNvSpPr txBox="1">
              <a:spLocks noChangeArrowheads="1"/>
            </p:cNvSpPr>
            <p:nvPr/>
          </p:nvSpPr>
          <p:spPr bwMode="auto">
            <a:xfrm>
              <a:off x="3701861" y="5432993"/>
              <a:ext cx="119939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0" fontAlgn="base" hangingPunct="0">
                <a:lnSpc>
                  <a:spcPts val="228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900" dirty="0">
                  <a:solidFill>
                    <a:srgbClr val="0000FF"/>
                  </a:solidFill>
                  <a:latin typeface="Arial" charset="0"/>
                </a:rPr>
                <a:t>Vascular</a:t>
              </a:r>
              <a:br>
                <a:rPr lang="en-US" sz="1900" dirty="0">
                  <a:solidFill>
                    <a:srgbClr val="0000FF"/>
                  </a:solidFill>
                  <a:latin typeface="Arial" charset="0"/>
                </a:rPr>
              </a:br>
              <a:r>
                <a:rPr lang="en-US" sz="1900" dirty="0">
                  <a:solidFill>
                    <a:srgbClr val="0000FF"/>
                  </a:solidFill>
                  <a:latin typeface="Arial" charset="0"/>
                </a:rPr>
                <a:t>cambium</a:t>
              </a:r>
            </a:p>
          </p:txBody>
        </p:sp>
      </p:grpSp>
      <p:cxnSp>
        <p:nvCxnSpPr>
          <p:cNvPr id="4" name="Straight Connector 3"/>
          <p:cNvCxnSpPr/>
          <p:nvPr/>
        </p:nvCxnSpPr>
        <p:spPr bwMode="auto">
          <a:xfrm flipH="1">
            <a:off x="6105224" y="2486442"/>
            <a:ext cx="5825" cy="79808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4030558" y="299385"/>
            <a:ext cx="24680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Key</a:t>
            </a: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4514593" y="654447"/>
            <a:ext cx="3001671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Dermal tissue system</a:t>
            </a: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4508243" y="1006872"/>
            <a:ext cx="3001671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Ground tissue system</a:t>
            </a: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4508243" y="1349772"/>
            <a:ext cx="3001671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Vascular tissue system</a:t>
            </a: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5706033" y="1917149"/>
            <a:ext cx="13611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2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Shed</a:t>
            </a:r>
            <a:br>
              <a:rPr lang="en-US" sz="1900" dirty="0">
                <a:solidFill>
                  <a:srgbClr val="000000"/>
                </a:solidFill>
                <a:latin typeface="Arial" charset="0"/>
              </a:rPr>
            </a:br>
            <a:r>
              <a:rPr lang="en-US" sz="1900" dirty="0">
                <a:solidFill>
                  <a:srgbClr val="000000"/>
                </a:solidFill>
                <a:latin typeface="Arial" charset="0"/>
              </a:rPr>
              <a:t>epidermis</a:t>
            </a: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2180188" y="787562"/>
            <a:ext cx="15453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lnSpc>
                <a:spcPts val="22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Year 1</a:t>
            </a:r>
            <a:br>
              <a:rPr lang="en-US" sz="1900" dirty="0">
                <a:solidFill>
                  <a:srgbClr val="000000"/>
                </a:solidFill>
                <a:latin typeface="Arial" charset="0"/>
              </a:rPr>
            </a:br>
            <a:r>
              <a:rPr lang="en-US" sz="1900" dirty="0">
                <a:solidFill>
                  <a:srgbClr val="000000"/>
                </a:solidFill>
                <a:latin typeface="Arial" charset="0"/>
              </a:rPr>
              <a:t>Late Summer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53B235-7E7A-48EA-7F48-C6B38D3601E8}"/>
              </a:ext>
            </a:extLst>
          </p:cNvPr>
          <p:cNvSpPr txBox="1"/>
          <p:nvPr/>
        </p:nvSpPr>
        <p:spPr>
          <a:xfrm>
            <a:off x="41708" y="152400"/>
            <a:ext cx="2052962" cy="652486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200" kern="1200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secondary growth begins the </a:t>
            </a:r>
            <a:r>
              <a:rPr lang="en-US" sz="2200" kern="1200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vascular cambium </a:t>
            </a:r>
            <a:r>
              <a:rPr lang="en-US" sz="2200" kern="1200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appears as a thin, cylindrical layer of cells </a:t>
            </a:r>
            <a:r>
              <a:rPr lang="en-US" sz="2200" kern="1200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between</a:t>
            </a:r>
            <a:r>
              <a:rPr lang="en-US" sz="2200" kern="1200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xylem and the phloem of each bundle.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en-US" sz="2200" kern="1200" dirty="0">
              <a:solidFill>
                <a:srgbClr val="FFFF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200" kern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Divisions in the vascular cambium give rise to new layers of xylem and phloem.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7B1429-7E1C-1C57-F38D-55676422A65E}"/>
              </a:ext>
            </a:extLst>
          </p:cNvPr>
          <p:cNvSpPr txBox="1"/>
          <p:nvPr/>
        </p:nvSpPr>
        <p:spPr>
          <a:xfrm>
            <a:off x="6946698" y="2613420"/>
            <a:ext cx="2018237" cy="230832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400" kern="1200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Xylem toward the inside </a:t>
            </a:r>
            <a:r>
              <a:rPr lang="en-US" sz="2400" kern="1200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sz="2400" kern="1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Phloem toward the outside </a:t>
            </a:r>
            <a:r>
              <a:rPr lang="en-US" sz="2400" kern="1200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the stem.</a:t>
            </a:r>
          </a:p>
        </p:txBody>
      </p:sp>
    </p:spTree>
    <p:extLst>
      <p:ext uri="{BB962C8B-B14F-4D97-AF65-F5344CB8AC3E}">
        <p14:creationId xmlns:p14="http://schemas.microsoft.com/office/powerpoint/2010/main" val="195031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31_08a_2StemSecondGrowth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60" r="23089" b="3136"/>
          <a:stretch/>
        </p:blipFill>
        <p:spPr>
          <a:xfrm>
            <a:off x="1752600" y="1820476"/>
            <a:ext cx="4355592" cy="476026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 flipV="1">
            <a:off x="4701796" y="4668484"/>
            <a:ext cx="314582" cy="81556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 Box 31"/>
          <p:cNvSpPr txBox="1">
            <a:spLocks noChangeArrowheads="1"/>
          </p:cNvSpPr>
          <p:nvPr/>
        </p:nvSpPr>
        <p:spPr bwMode="auto">
          <a:xfrm rot="20520000">
            <a:off x="4473177" y="2484212"/>
            <a:ext cx="1073098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lnSpc>
                <a:spcPts val="22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Growth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5B1DE23-2660-D0D6-F5A3-E87E81012D79}"/>
              </a:ext>
            </a:extLst>
          </p:cNvPr>
          <p:cNvGrpSpPr/>
          <p:nvPr/>
        </p:nvGrpSpPr>
        <p:grpSpPr>
          <a:xfrm>
            <a:off x="3217261" y="4482070"/>
            <a:ext cx="1647652" cy="698325"/>
            <a:chOff x="3217261" y="4482070"/>
            <a:chExt cx="1647652" cy="698325"/>
          </a:xfrm>
        </p:grpSpPr>
        <p:cxnSp>
          <p:nvCxnSpPr>
            <p:cNvPr id="6" name="Straight Connector 5"/>
            <p:cNvCxnSpPr/>
            <p:nvPr/>
          </p:nvCxnSpPr>
          <p:spPr bwMode="auto">
            <a:xfrm flipV="1">
              <a:off x="4497900" y="4482070"/>
              <a:ext cx="367013" cy="28544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" name="Text Box 31"/>
            <p:cNvSpPr txBox="1">
              <a:spLocks noChangeArrowheads="1"/>
            </p:cNvSpPr>
            <p:nvPr/>
          </p:nvSpPr>
          <p:spPr bwMode="auto">
            <a:xfrm>
              <a:off x="3217261" y="4595620"/>
              <a:ext cx="154536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0" fontAlgn="base" hangingPunct="0">
                <a:lnSpc>
                  <a:spcPts val="228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900" dirty="0">
                  <a:solidFill>
                    <a:srgbClr val="000000"/>
                  </a:solidFill>
                  <a:latin typeface="Arial" charset="0"/>
                </a:rPr>
                <a:t>Secondary</a:t>
              </a:r>
              <a:br>
                <a:rPr lang="en-US" sz="1900" dirty="0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900" dirty="0">
                  <a:solidFill>
                    <a:srgbClr val="000000"/>
                  </a:solidFill>
                  <a:latin typeface="Arial" charset="0"/>
                </a:rPr>
                <a:t>xylem (wood)</a:t>
              </a:r>
            </a:p>
          </p:txBody>
        </p:sp>
      </p:grp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3714053" y="5424669"/>
            <a:ext cx="11993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2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FF"/>
                </a:solidFill>
                <a:latin typeface="Arial" charset="0"/>
              </a:rPr>
              <a:t>Vascular</a:t>
            </a:r>
            <a:br>
              <a:rPr lang="en-US" sz="1900" dirty="0">
                <a:solidFill>
                  <a:srgbClr val="0000FF"/>
                </a:solidFill>
                <a:latin typeface="Arial" charset="0"/>
              </a:rPr>
            </a:br>
            <a:r>
              <a:rPr lang="en-US" sz="1900" dirty="0">
                <a:solidFill>
                  <a:srgbClr val="0000FF"/>
                </a:solidFill>
                <a:latin typeface="Arial" charset="0"/>
              </a:rPr>
              <a:t>cambium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9458D45-D1F2-D527-70B4-81BBE5E9B991}"/>
              </a:ext>
            </a:extLst>
          </p:cNvPr>
          <p:cNvGrpSpPr/>
          <p:nvPr/>
        </p:nvGrpSpPr>
        <p:grpSpPr>
          <a:xfrm>
            <a:off x="4601560" y="4633531"/>
            <a:ext cx="1357222" cy="2001200"/>
            <a:chOff x="4601560" y="4633531"/>
            <a:chExt cx="1357222" cy="2001200"/>
          </a:xfrm>
        </p:grpSpPr>
        <p:cxnSp>
          <p:nvCxnSpPr>
            <p:cNvPr id="10" name="Straight Connector 9"/>
            <p:cNvCxnSpPr/>
            <p:nvPr/>
          </p:nvCxnSpPr>
          <p:spPr bwMode="auto">
            <a:xfrm flipV="1">
              <a:off x="4975599" y="4633531"/>
              <a:ext cx="133989" cy="142140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" name="Text Box 31"/>
            <p:cNvSpPr txBox="1">
              <a:spLocks noChangeArrowheads="1"/>
            </p:cNvSpPr>
            <p:nvPr/>
          </p:nvSpPr>
          <p:spPr bwMode="auto">
            <a:xfrm>
              <a:off x="4601560" y="6049956"/>
              <a:ext cx="135722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0" fontAlgn="base" hangingPunct="0">
                <a:lnSpc>
                  <a:spcPts val="228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900" dirty="0">
                  <a:solidFill>
                    <a:srgbClr val="FF0000"/>
                  </a:solidFill>
                  <a:latin typeface="Arial" charset="0"/>
                </a:rPr>
                <a:t>Secondary</a:t>
              </a:r>
              <a:br>
                <a:rPr lang="en-US" sz="1900" dirty="0">
                  <a:solidFill>
                    <a:srgbClr val="FF0000"/>
                  </a:solidFill>
                  <a:latin typeface="Arial" charset="0"/>
                </a:rPr>
              </a:br>
              <a:r>
                <a:rPr lang="en-US" sz="1900" dirty="0">
                  <a:solidFill>
                    <a:srgbClr val="FF0000"/>
                  </a:solidFill>
                  <a:latin typeface="Arial" charset="0"/>
                </a:rPr>
                <a:t>phloem</a:t>
              </a:r>
            </a:p>
          </p:txBody>
        </p:sp>
      </p:grp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2180188" y="787562"/>
            <a:ext cx="15453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lnSpc>
                <a:spcPts val="22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Year 1</a:t>
            </a:r>
            <a:br>
              <a:rPr lang="en-US" sz="1900" dirty="0">
                <a:solidFill>
                  <a:srgbClr val="000000"/>
                </a:solidFill>
                <a:latin typeface="Arial" charset="0"/>
              </a:rPr>
            </a:br>
            <a:r>
              <a:rPr lang="en-US" sz="1900" dirty="0">
                <a:solidFill>
                  <a:srgbClr val="000000"/>
                </a:solidFill>
                <a:latin typeface="Arial" charset="0"/>
              </a:rPr>
              <a:t>Late Summer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53B235-7E7A-48EA-7F48-C6B38D3601E8}"/>
              </a:ext>
            </a:extLst>
          </p:cNvPr>
          <p:cNvSpPr txBox="1"/>
          <p:nvPr/>
        </p:nvSpPr>
        <p:spPr>
          <a:xfrm>
            <a:off x="17159" y="1764781"/>
            <a:ext cx="2052962" cy="440120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As a result of secondary growth, vascular cambium gives rise to </a:t>
            </a:r>
            <a:r>
              <a:rPr lang="en-US" sz="2800" dirty="0">
                <a:solidFill>
                  <a:srgbClr val="FFFF00"/>
                </a:solidFill>
                <a:latin typeface="Comic Sans MS" panose="030F0702030302020204" pitchFamily="66" charset="0"/>
              </a:rPr>
              <a:t>two new tissues</a:t>
            </a:r>
            <a:r>
              <a:rPr lang="en-US" sz="2800" dirty="0">
                <a:latin typeface="Comic Sans MS" panose="030F0702030302020204" pitchFamily="66" charset="0"/>
              </a:rPr>
              <a:t>.</a:t>
            </a:r>
          </a:p>
          <a:p>
            <a:pPr marL="569913" lvl="1">
              <a:spcBef>
                <a:spcPts val="1200"/>
              </a:spcBef>
            </a:pPr>
            <a:r>
              <a:rPr lang="en-US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7B1429-7E1C-1C57-F38D-55676422A65E}"/>
              </a:ext>
            </a:extLst>
          </p:cNvPr>
          <p:cNvSpPr txBox="1"/>
          <p:nvPr/>
        </p:nvSpPr>
        <p:spPr>
          <a:xfrm>
            <a:off x="6515401" y="883937"/>
            <a:ext cx="2477129" cy="520142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marL="0" lvl="1">
              <a:spcBef>
                <a:spcPts val="1200"/>
              </a:spcBef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Secondary Xylem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>
                <a:latin typeface="Comic Sans MS" panose="030F0702030302020204" pitchFamily="66" charset="0"/>
              </a:rPr>
              <a:t>produces </a:t>
            </a:r>
            <a:r>
              <a:rPr lang="en-US" sz="2400" b="1" dirty="0">
                <a:solidFill>
                  <a:srgbClr val="996600"/>
                </a:solidFill>
                <a:latin typeface="Comic Sans MS" panose="030F0702030302020204" pitchFamily="66" charset="0"/>
              </a:rPr>
              <a:t>Wood</a:t>
            </a:r>
            <a:r>
              <a:rPr lang="en-US" sz="2400" dirty="0">
                <a:latin typeface="Comic Sans MS" panose="030F0702030302020204" pitchFamily="66" charset="0"/>
              </a:rPr>
              <a:t> toward the </a:t>
            </a:r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interior</a:t>
            </a:r>
            <a:r>
              <a:rPr lang="en-US" sz="2400" dirty="0">
                <a:latin typeface="Comic Sans MS" panose="030F0702030302020204" pitchFamily="66" charset="0"/>
              </a:rPr>
              <a:t> of the stem.</a:t>
            </a:r>
          </a:p>
          <a:p>
            <a:pPr marL="0" lvl="1">
              <a:spcBef>
                <a:spcPts val="1200"/>
              </a:spcBef>
            </a:pPr>
            <a:endParaRPr lang="en-US" sz="2400" dirty="0">
              <a:latin typeface="Comic Sans MS" panose="030F0702030302020204" pitchFamily="66" charset="0"/>
            </a:endParaRPr>
          </a:p>
          <a:p>
            <a:pPr marL="0" lvl="1">
              <a:spcBef>
                <a:spcPts val="1200"/>
              </a:spcBef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Secondary Phloem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>
                <a:latin typeface="Comic Sans MS" panose="030F0702030302020204" pitchFamily="66" charset="0"/>
              </a:rPr>
              <a:t>produces the </a:t>
            </a:r>
            <a:r>
              <a:rPr lang="en-US" sz="2400" dirty="0">
                <a:solidFill>
                  <a:srgbClr val="996600"/>
                </a:solidFill>
                <a:latin typeface="Comic Sans MS" panose="030F0702030302020204" pitchFamily="66" charset="0"/>
              </a:rPr>
              <a:t>INNER bark </a:t>
            </a:r>
            <a:r>
              <a:rPr lang="en-US" sz="2400" dirty="0">
                <a:latin typeface="Comic Sans MS" panose="030F0702030302020204" pitchFamily="66" charset="0"/>
              </a:rPr>
              <a:t>toward the </a:t>
            </a:r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exterior</a:t>
            </a:r>
            <a:r>
              <a:rPr lang="en-US" sz="2400" dirty="0">
                <a:latin typeface="Comic Sans MS" panose="030F0702030302020204" pitchFamily="66" charset="0"/>
              </a:rPr>
              <a:t> of the stem.</a:t>
            </a:r>
          </a:p>
        </p:txBody>
      </p:sp>
    </p:spTree>
    <p:extLst>
      <p:ext uri="{BB962C8B-B14F-4D97-AF65-F5344CB8AC3E}">
        <p14:creationId xmlns:p14="http://schemas.microsoft.com/office/powerpoint/2010/main" val="237803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31_08a_2StemSecondGrowth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" b="3136"/>
          <a:stretch/>
        </p:blipFill>
        <p:spPr>
          <a:xfrm>
            <a:off x="1740408" y="211870"/>
            <a:ext cx="5622293" cy="6377193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 bwMode="auto">
          <a:xfrm>
            <a:off x="5726560" y="4665157"/>
            <a:ext cx="267978" cy="44855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ight Brace 14"/>
          <p:cNvSpPr/>
          <p:nvPr/>
        </p:nvSpPr>
        <p:spPr bwMode="auto">
          <a:xfrm>
            <a:off x="6361550" y="4852460"/>
            <a:ext cx="215547" cy="1701029"/>
          </a:xfrm>
          <a:prstGeom prst="rightBrace">
            <a:avLst>
              <a:gd name="adj1" fmla="val 29954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 flipH="1" flipV="1">
            <a:off x="5562600" y="5151021"/>
            <a:ext cx="168284" cy="161643"/>
          </a:xfrm>
          <a:prstGeom prst="ellipse">
            <a:avLst/>
          </a:prstGeom>
          <a:solidFill>
            <a:srgbClr val="836C2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 rot="20520000">
            <a:off x="4460985" y="2492536"/>
            <a:ext cx="1073098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lnSpc>
                <a:spcPts val="22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Growth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CB27747-3098-1FF1-7A50-5CB1C58ACCC6}"/>
              </a:ext>
            </a:extLst>
          </p:cNvPr>
          <p:cNvGrpSpPr/>
          <p:nvPr/>
        </p:nvGrpSpPr>
        <p:grpSpPr>
          <a:xfrm>
            <a:off x="4343400" y="4712904"/>
            <a:ext cx="1364406" cy="1373524"/>
            <a:chOff x="4343400" y="4712904"/>
            <a:chExt cx="1364406" cy="1373524"/>
          </a:xfrm>
        </p:grpSpPr>
        <p:cxnSp>
          <p:nvCxnSpPr>
            <p:cNvPr id="12" name="Straight Connector 11"/>
            <p:cNvCxnSpPr/>
            <p:nvPr/>
          </p:nvCxnSpPr>
          <p:spPr bwMode="auto">
            <a:xfrm flipV="1">
              <a:off x="4900065" y="4712904"/>
              <a:ext cx="519880" cy="7953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Oval 23"/>
            <p:cNvSpPr/>
            <p:nvPr/>
          </p:nvSpPr>
          <p:spPr bwMode="auto">
            <a:xfrm flipH="1" flipV="1">
              <a:off x="4343400" y="5562600"/>
              <a:ext cx="168284" cy="161643"/>
            </a:xfrm>
            <a:prstGeom prst="ellipse">
              <a:avLst/>
            </a:prstGeom>
            <a:solidFill>
              <a:srgbClr val="836C2F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" name="Text Box 31"/>
            <p:cNvSpPr txBox="1">
              <a:spLocks noChangeArrowheads="1"/>
            </p:cNvSpPr>
            <p:nvPr/>
          </p:nvSpPr>
          <p:spPr bwMode="auto">
            <a:xfrm>
              <a:off x="4596876" y="5514797"/>
              <a:ext cx="1110930" cy="57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0" fontAlgn="base" hangingPunct="0">
                <a:lnSpc>
                  <a:spcPts val="228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900" dirty="0">
                  <a:solidFill>
                    <a:srgbClr val="000000"/>
                  </a:solidFill>
                  <a:latin typeface="Arial" charset="0"/>
                </a:rPr>
                <a:t>Cork cambium</a:t>
              </a:r>
            </a:p>
          </p:txBody>
        </p:sp>
      </p:grp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6614832" y="5535898"/>
            <a:ext cx="75008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2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Bark</a:t>
            </a: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5816226" y="5103913"/>
            <a:ext cx="75008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2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Cork</a:t>
            </a: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4030558" y="299385"/>
            <a:ext cx="24680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Key</a:t>
            </a: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4514593" y="654447"/>
            <a:ext cx="3001671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Dermal tissue system</a:t>
            </a: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4508243" y="1006872"/>
            <a:ext cx="3001671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Ground tissue system</a:t>
            </a: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4508243" y="1349772"/>
            <a:ext cx="3001671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Vascular tissue system</a:t>
            </a: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2180188" y="787562"/>
            <a:ext cx="15453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lnSpc>
                <a:spcPts val="22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Year 1</a:t>
            </a:r>
            <a:br>
              <a:rPr lang="en-US" sz="1900" dirty="0">
                <a:solidFill>
                  <a:srgbClr val="000000"/>
                </a:solidFill>
                <a:latin typeface="Arial" charset="0"/>
              </a:rPr>
            </a:br>
            <a:r>
              <a:rPr lang="en-US" sz="1900" dirty="0">
                <a:solidFill>
                  <a:srgbClr val="000000"/>
                </a:solidFill>
                <a:latin typeface="Arial" charset="0"/>
              </a:rPr>
              <a:t>Late Summer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53B235-7E7A-48EA-7F48-C6B38D3601E8}"/>
              </a:ext>
            </a:extLst>
          </p:cNvPr>
          <p:cNvSpPr txBox="1"/>
          <p:nvPr/>
        </p:nvSpPr>
        <p:spPr>
          <a:xfrm>
            <a:off x="41884" y="1217302"/>
            <a:ext cx="2052962" cy="267765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Cork Cambium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800" dirty="0">
                <a:latin typeface="Comic Sans MS" panose="030F0702030302020204" pitchFamily="66" charset="0"/>
              </a:rPr>
              <a:t>produces cells in one direction (outward). 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6B94E1-CBF6-A062-C3F7-8F7897891224}"/>
              </a:ext>
            </a:extLst>
          </p:cNvPr>
          <p:cNvSpPr txBox="1"/>
          <p:nvPr/>
        </p:nvSpPr>
        <p:spPr>
          <a:xfrm>
            <a:off x="6689763" y="2456169"/>
            <a:ext cx="2487284" cy="1569660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The </a:t>
            </a:r>
            <a:r>
              <a:rPr lang="en-US" sz="2400" b="1" dirty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OUTER</a:t>
            </a:r>
            <a:r>
              <a:rPr lang="en-US" sz="2400" dirty="0">
                <a:solidFill>
                  <a:srgbClr val="996600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>
                <a:solidFill>
                  <a:srgbClr val="996600"/>
                </a:solidFill>
                <a:latin typeface="Comic Sans MS" panose="030F0702030302020204" pitchFamily="66" charset="0"/>
              </a:rPr>
              <a:t>Bark</a:t>
            </a:r>
            <a:r>
              <a:rPr lang="en-US" sz="2400" dirty="0">
                <a:latin typeface="Comic Sans MS" panose="030F0702030302020204" pitchFamily="66" charset="0"/>
              </a:rPr>
              <a:t> is composed of cork cells.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4404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33" grpId="0"/>
      <p:bldP spid="34" grpId="0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31_08a_3StemSecondGrowth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6"/>
          <a:stretch/>
        </p:blipFill>
        <p:spPr>
          <a:xfrm>
            <a:off x="1898904" y="241754"/>
            <a:ext cx="5346192" cy="6399605"/>
          </a:xfrm>
          <a:prstGeom prst="rect">
            <a:avLst/>
          </a:prstGeom>
        </p:spPr>
      </p:pic>
      <p:sp>
        <p:nvSpPr>
          <p:cNvPr id="4" name="Right Brace 3"/>
          <p:cNvSpPr/>
          <p:nvPr/>
        </p:nvSpPr>
        <p:spPr bwMode="auto">
          <a:xfrm rot="6958258">
            <a:off x="4634574" y="4165451"/>
            <a:ext cx="198789" cy="627241"/>
          </a:xfrm>
          <a:prstGeom prst="rightBrace">
            <a:avLst>
              <a:gd name="adj1" fmla="val 29954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4692650" y="4559119"/>
            <a:ext cx="0" cy="3778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1759695" y="228979"/>
            <a:ext cx="1841128" cy="539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Year 2</a:t>
            </a:r>
            <a:br>
              <a:rPr lang="en-US" sz="1800" dirty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>
                <a:solidFill>
                  <a:srgbClr val="000000"/>
                </a:solidFill>
                <a:latin typeface="Arial" charset="0"/>
              </a:rPr>
              <a:t>Late Summer</a:t>
            </a: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 rot="20520000">
            <a:off x="4454534" y="2293672"/>
            <a:ext cx="1305038" cy="279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FF"/>
                </a:solidFill>
                <a:latin typeface="Arial" charset="0"/>
              </a:rPr>
              <a:t>Growth</a:t>
            </a: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4098836" y="4890134"/>
            <a:ext cx="2520106" cy="561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Secondary xylem</a:t>
            </a:r>
            <a:br>
              <a:rPr lang="en-US" sz="1800" dirty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>
                <a:solidFill>
                  <a:srgbClr val="000000"/>
                </a:solidFill>
                <a:latin typeface="Arial" charset="0"/>
              </a:rPr>
              <a:t>(2 years’ growth)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101CA-E61F-12DF-01AD-F1600ADB09D1}"/>
              </a:ext>
            </a:extLst>
          </p:cNvPr>
          <p:cNvSpPr/>
          <p:nvPr/>
        </p:nvSpPr>
        <p:spPr bwMode="auto">
          <a:xfrm>
            <a:off x="3810000" y="228979"/>
            <a:ext cx="3435096" cy="1613176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E1CD75-2193-8561-5C3D-157C3DE6BC52}"/>
              </a:ext>
            </a:extLst>
          </p:cNvPr>
          <p:cNvSpPr txBox="1"/>
          <p:nvPr/>
        </p:nvSpPr>
        <p:spPr>
          <a:xfrm>
            <a:off x="6497993" y="1143000"/>
            <a:ext cx="2427549" cy="526297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400" kern="1200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a result the of secondary growth </a:t>
            </a:r>
            <a:r>
              <a:rPr lang="en-US" sz="2400" kern="1200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stem becomes wider.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en-US" sz="2400" kern="1200" dirty="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400" kern="1200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Each year the cambium produces new layers of vascular tissue, causing the stem to become thicker and thicker.</a:t>
            </a:r>
          </a:p>
        </p:txBody>
      </p:sp>
    </p:spTree>
    <p:extLst>
      <p:ext uri="{BB962C8B-B14F-4D97-AF65-F5344CB8AC3E}">
        <p14:creationId xmlns:p14="http://schemas.microsoft.com/office/powerpoint/2010/main" val="189850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" name="Picture 9225" descr="31_08a_0StemSecondGrowth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7"/>
          <a:stretch/>
        </p:blipFill>
        <p:spPr>
          <a:xfrm>
            <a:off x="298704" y="780058"/>
            <a:ext cx="8546592" cy="544223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 flipH="1" flipV="1">
            <a:off x="722968" y="3427565"/>
            <a:ext cx="102971" cy="103494"/>
          </a:xfrm>
          <a:prstGeom prst="ellipse">
            <a:avLst/>
          </a:prstGeom>
          <a:solidFill>
            <a:srgbClr val="766CA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 flipH="1" flipV="1">
            <a:off x="1776629" y="2140493"/>
            <a:ext cx="102971" cy="103494"/>
          </a:xfrm>
          <a:prstGeom prst="ellipse">
            <a:avLst/>
          </a:prstGeom>
          <a:solidFill>
            <a:srgbClr val="836C2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 flipH="1" flipV="1">
            <a:off x="1744280" y="4104674"/>
            <a:ext cx="102971" cy="103494"/>
          </a:xfrm>
          <a:prstGeom prst="ellipse">
            <a:avLst/>
          </a:prstGeom>
          <a:solidFill>
            <a:srgbClr val="FFE05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 flipH="1" flipV="1">
            <a:off x="742018" y="3865715"/>
            <a:ext cx="102971" cy="103494"/>
          </a:xfrm>
          <a:prstGeom prst="ellipse">
            <a:avLst/>
          </a:prstGeom>
          <a:solidFill>
            <a:srgbClr val="766CA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 flipH="1" flipV="1">
            <a:off x="1132543" y="4307040"/>
            <a:ext cx="102971" cy="103494"/>
          </a:xfrm>
          <a:prstGeom prst="ellipse">
            <a:avLst/>
          </a:prstGeom>
          <a:solidFill>
            <a:srgbClr val="766CA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 flipH="1" flipV="1">
            <a:off x="3278843" y="3564090"/>
            <a:ext cx="102971" cy="103494"/>
          </a:xfrm>
          <a:prstGeom prst="ellipse">
            <a:avLst/>
          </a:prstGeom>
          <a:solidFill>
            <a:srgbClr val="766CA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 flipH="1" flipV="1">
            <a:off x="3586818" y="4094315"/>
            <a:ext cx="102971" cy="103494"/>
          </a:xfrm>
          <a:prstGeom prst="ellipse">
            <a:avLst/>
          </a:prstGeom>
          <a:solidFill>
            <a:srgbClr val="766CA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 flipH="1" flipV="1">
            <a:off x="4139268" y="4481665"/>
            <a:ext cx="102971" cy="103494"/>
          </a:xfrm>
          <a:prstGeom prst="ellipse">
            <a:avLst/>
          </a:prstGeom>
          <a:solidFill>
            <a:srgbClr val="766CA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 flipH="1" flipV="1">
            <a:off x="4942104" y="3874043"/>
            <a:ext cx="102971" cy="103494"/>
          </a:xfrm>
          <a:prstGeom prst="ellipse">
            <a:avLst/>
          </a:prstGeom>
          <a:solidFill>
            <a:srgbClr val="836C2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 flipH="1" flipV="1">
            <a:off x="4703979" y="4131218"/>
            <a:ext cx="102971" cy="103494"/>
          </a:xfrm>
          <a:prstGeom prst="ellipse">
            <a:avLst/>
          </a:prstGeom>
          <a:solidFill>
            <a:srgbClr val="836C2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 flipH="1">
            <a:off x="2108200" y="2288437"/>
            <a:ext cx="288925" cy="7334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1114425" y="3120287"/>
            <a:ext cx="314325" cy="2984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1441450" y="3259987"/>
            <a:ext cx="155575" cy="5683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V="1">
            <a:off x="1609725" y="3304437"/>
            <a:ext cx="98425" cy="9747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 flipH="1" flipV="1">
            <a:off x="1828361" y="3304437"/>
            <a:ext cx="117914" cy="7429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 flipV="1">
            <a:off x="4238625" y="3431437"/>
            <a:ext cx="234950" cy="1809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 flipV="1">
            <a:off x="4365625" y="3542562"/>
            <a:ext cx="203200" cy="5334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4543425" y="3526687"/>
            <a:ext cx="85725" cy="9175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 flipH="1" flipV="1">
            <a:off x="4832350" y="3634637"/>
            <a:ext cx="60325" cy="4603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16" name="Straight Connector 9215"/>
          <p:cNvCxnSpPr/>
          <p:nvPr/>
        </p:nvCxnSpPr>
        <p:spPr bwMode="auto">
          <a:xfrm flipH="1" flipV="1">
            <a:off x="5038725" y="3548912"/>
            <a:ext cx="158750" cy="2794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19" name="Straight Connector 9218"/>
          <p:cNvCxnSpPr/>
          <p:nvPr/>
        </p:nvCxnSpPr>
        <p:spPr bwMode="auto">
          <a:xfrm>
            <a:off x="5276850" y="2161437"/>
            <a:ext cx="0" cy="5143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20" name="Right Brace 9219"/>
          <p:cNvSpPr/>
          <p:nvPr/>
        </p:nvSpPr>
        <p:spPr bwMode="auto">
          <a:xfrm>
            <a:off x="5445125" y="3672737"/>
            <a:ext cx="95250" cy="1085850"/>
          </a:xfrm>
          <a:prstGeom prst="rightBrace">
            <a:avLst>
              <a:gd name="adj1" fmla="val 41666"/>
              <a:gd name="adj2" fmla="val 47953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7" name="Right Brace 36"/>
          <p:cNvSpPr/>
          <p:nvPr/>
        </p:nvSpPr>
        <p:spPr bwMode="auto">
          <a:xfrm rot="6971249">
            <a:off x="7733450" y="3435743"/>
            <a:ext cx="129469" cy="423768"/>
          </a:xfrm>
          <a:prstGeom prst="rightBrace">
            <a:avLst>
              <a:gd name="adj1" fmla="val 43529"/>
              <a:gd name="adj2" fmla="val 47953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cxnSp>
        <p:nvCxnSpPr>
          <p:cNvPr id="9222" name="Straight Connector 9221"/>
          <p:cNvCxnSpPr/>
          <p:nvPr/>
        </p:nvCxnSpPr>
        <p:spPr bwMode="auto">
          <a:xfrm>
            <a:off x="7781925" y="3691787"/>
            <a:ext cx="0" cy="2635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Text Box 31"/>
          <p:cNvSpPr txBox="1">
            <a:spLocks noChangeArrowheads="1"/>
          </p:cNvSpPr>
          <p:nvPr/>
        </p:nvSpPr>
        <p:spPr bwMode="auto">
          <a:xfrm>
            <a:off x="124551" y="772098"/>
            <a:ext cx="1305038" cy="41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Year 1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Early Spring</a:t>
            </a:r>
          </a:p>
        </p:txBody>
      </p:sp>
      <p:sp>
        <p:nvSpPr>
          <p:cNvPr id="44" name="Text Box 31"/>
          <p:cNvSpPr txBox="1">
            <a:spLocks noChangeArrowheads="1"/>
          </p:cNvSpPr>
          <p:nvPr/>
        </p:nvSpPr>
        <p:spPr bwMode="auto">
          <a:xfrm>
            <a:off x="2338333" y="765158"/>
            <a:ext cx="1305038" cy="41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Year 1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Late Summer</a:t>
            </a:r>
          </a:p>
        </p:txBody>
      </p:sp>
      <p:sp>
        <p:nvSpPr>
          <p:cNvPr id="45" name="Text Box 31"/>
          <p:cNvSpPr txBox="1">
            <a:spLocks noChangeArrowheads="1"/>
          </p:cNvSpPr>
          <p:nvPr/>
        </p:nvSpPr>
        <p:spPr bwMode="auto">
          <a:xfrm>
            <a:off x="5756460" y="759398"/>
            <a:ext cx="1305038" cy="41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Year 2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Late Summer</a:t>
            </a:r>
          </a:p>
        </p:txBody>
      </p:sp>
      <p:sp>
        <p:nvSpPr>
          <p:cNvPr id="46" name="Text Box 31"/>
          <p:cNvSpPr txBox="1">
            <a:spLocks noChangeArrowheads="1"/>
          </p:cNvSpPr>
          <p:nvPr/>
        </p:nvSpPr>
        <p:spPr bwMode="auto">
          <a:xfrm rot="20520000">
            <a:off x="7390475" y="2153070"/>
            <a:ext cx="1305038" cy="20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Growth</a:t>
            </a:r>
          </a:p>
        </p:txBody>
      </p:sp>
      <p:sp>
        <p:nvSpPr>
          <p:cNvPr id="47" name="Text Box 31"/>
          <p:cNvSpPr txBox="1">
            <a:spLocks noChangeArrowheads="1"/>
          </p:cNvSpPr>
          <p:nvPr/>
        </p:nvSpPr>
        <p:spPr bwMode="auto">
          <a:xfrm>
            <a:off x="5026210" y="1797623"/>
            <a:ext cx="961840" cy="38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Shed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epidermis</a:t>
            </a: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 rot="20520000">
            <a:off x="4177337" y="2160670"/>
            <a:ext cx="758295" cy="20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Growth</a:t>
            </a:r>
          </a:p>
        </p:txBody>
      </p:sp>
      <p:sp>
        <p:nvSpPr>
          <p:cNvPr id="50" name="Oval 49"/>
          <p:cNvSpPr/>
          <p:nvPr/>
        </p:nvSpPr>
        <p:spPr bwMode="auto">
          <a:xfrm flipH="1" flipV="1">
            <a:off x="7212668" y="3976840"/>
            <a:ext cx="102971" cy="103494"/>
          </a:xfrm>
          <a:prstGeom prst="ellipse">
            <a:avLst/>
          </a:prstGeom>
          <a:solidFill>
            <a:srgbClr val="766CA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1" name="Text Box 31"/>
          <p:cNvSpPr txBox="1">
            <a:spLocks noChangeArrowheads="1"/>
          </p:cNvSpPr>
          <p:nvPr/>
        </p:nvSpPr>
        <p:spPr bwMode="auto">
          <a:xfrm>
            <a:off x="3429185" y="3505773"/>
            <a:ext cx="10920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Secondary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xylem (wood)</a:t>
            </a:r>
          </a:p>
        </p:txBody>
      </p:sp>
      <p:sp>
        <p:nvSpPr>
          <p:cNvPr id="52" name="Text Box 31"/>
          <p:cNvSpPr txBox="1">
            <a:spLocks noChangeArrowheads="1"/>
          </p:cNvSpPr>
          <p:nvPr/>
        </p:nvSpPr>
        <p:spPr bwMode="auto">
          <a:xfrm>
            <a:off x="3746686" y="4035998"/>
            <a:ext cx="8475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Vascular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cambium</a:t>
            </a:r>
          </a:p>
        </p:txBody>
      </p:sp>
      <p:sp>
        <p:nvSpPr>
          <p:cNvPr id="53" name="Text Box 31"/>
          <p:cNvSpPr txBox="1">
            <a:spLocks noChangeArrowheads="1"/>
          </p:cNvSpPr>
          <p:nvPr/>
        </p:nvSpPr>
        <p:spPr bwMode="auto">
          <a:xfrm>
            <a:off x="4305485" y="4429698"/>
            <a:ext cx="9046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Secondary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phloem</a:t>
            </a:r>
          </a:p>
        </p:txBody>
      </p:sp>
      <p:sp>
        <p:nvSpPr>
          <p:cNvPr id="54" name="Text Box 31"/>
          <p:cNvSpPr txBox="1">
            <a:spLocks noChangeArrowheads="1"/>
          </p:cNvSpPr>
          <p:nvPr/>
        </p:nvSpPr>
        <p:spPr bwMode="auto">
          <a:xfrm>
            <a:off x="5092886" y="3826448"/>
            <a:ext cx="53004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Cork</a:t>
            </a:r>
          </a:p>
        </p:txBody>
      </p:sp>
      <p:sp>
        <p:nvSpPr>
          <p:cNvPr id="55" name="Text Box 31"/>
          <p:cNvSpPr txBox="1">
            <a:spLocks noChangeArrowheads="1"/>
          </p:cNvSpPr>
          <p:nvPr/>
        </p:nvSpPr>
        <p:spPr bwMode="auto">
          <a:xfrm>
            <a:off x="5591361" y="4109023"/>
            <a:ext cx="53004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Bark</a:t>
            </a:r>
          </a:p>
        </p:txBody>
      </p:sp>
      <p:sp>
        <p:nvSpPr>
          <p:cNvPr id="56" name="Text Box 31"/>
          <p:cNvSpPr txBox="1">
            <a:spLocks noChangeArrowheads="1"/>
          </p:cNvSpPr>
          <p:nvPr/>
        </p:nvSpPr>
        <p:spPr bwMode="auto">
          <a:xfrm>
            <a:off x="4867461" y="4080448"/>
            <a:ext cx="53004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Cork</a:t>
            </a:r>
          </a:p>
        </p:txBody>
      </p:sp>
      <p:sp>
        <p:nvSpPr>
          <p:cNvPr id="57" name="Text Box 31"/>
          <p:cNvSpPr txBox="1">
            <a:spLocks noChangeArrowheads="1"/>
          </p:cNvSpPr>
          <p:nvPr/>
        </p:nvSpPr>
        <p:spPr bwMode="auto">
          <a:xfrm>
            <a:off x="4727760" y="4251898"/>
            <a:ext cx="71418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cambium</a:t>
            </a:r>
          </a:p>
        </p:txBody>
      </p:sp>
      <p:sp>
        <p:nvSpPr>
          <p:cNvPr id="58" name="Text Box 31"/>
          <p:cNvSpPr txBox="1">
            <a:spLocks noChangeArrowheads="1"/>
          </p:cNvSpPr>
          <p:nvPr/>
        </p:nvSpPr>
        <p:spPr bwMode="auto">
          <a:xfrm>
            <a:off x="876486" y="3375598"/>
            <a:ext cx="6570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Primary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xylem</a:t>
            </a:r>
          </a:p>
        </p:txBody>
      </p:sp>
      <p:sp>
        <p:nvSpPr>
          <p:cNvPr id="59" name="Text Box 31"/>
          <p:cNvSpPr txBox="1">
            <a:spLocks noChangeArrowheads="1"/>
          </p:cNvSpPr>
          <p:nvPr/>
        </p:nvSpPr>
        <p:spPr bwMode="auto">
          <a:xfrm>
            <a:off x="895535" y="3810573"/>
            <a:ext cx="8475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Vascular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cambium</a:t>
            </a:r>
          </a:p>
        </p:txBody>
      </p:sp>
      <p:sp>
        <p:nvSpPr>
          <p:cNvPr id="60" name="Text Box 31"/>
          <p:cNvSpPr txBox="1">
            <a:spLocks noChangeArrowheads="1"/>
          </p:cNvSpPr>
          <p:nvPr/>
        </p:nvSpPr>
        <p:spPr bwMode="auto">
          <a:xfrm>
            <a:off x="1889311" y="4058223"/>
            <a:ext cx="60624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Cortex</a:t>
            </a:r>
          </a:p>
        </p:txBody>
      </p:sp>
      <p:sp>
        <p:nvSpPr>
          <p:cNvPr id="61" name="Text Box 31"/>
          <p:cNvSpPr txBox="1">
            <a:spLocks noChangeArrowheads="1"/>
          </p:cNvSpPr>
          <p:nvPr/>
        </p:nvSpPr>
        <p:spPr bwMode="auto">
          <a:xfrm>
            <a:off x="1286061" y="4261423"/>
            <a:ext cx="8443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Primary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phloem</a:t>
            </a:r>
          </a:p>
        </p:txBody>
      </p:sp>
      <p:sp>
        <p:nvSpPr>
          <p:cNvPr id="62" name="Text Box 31"/>
          <p:cNvSpPr txBox="1">
            <a:spLocks noChangeArrowheads="1"/>
          </p:cNvSpPr>
          <p:nvPr/>
        </p:nvSpPr>
        <p:spPr bwMode="auto">
          <a:xfrm>
            <a:off x="1924235" y="2092898"/>
            <a:ext cx="93008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Epidermis</a:t>
            </a:r>
          </a:p>
        </p:txBody>
      </p:sp>
      <p:sp>
        <p:nvSpPr>
          <p:cNvPr id="63" name="Text Box 31"/>
          <p:cNvSpPr txBox="1">
            <a:spLocks noChangeArrowheads="1"/>
          </p:cNvSpPr>
          <p:nvPr/>
        </p:nvSpPr>
        <p:spPr bwMode="auto">
          <a:xfrm>
            <a:off x="7378424" y="3911493"/>
            <a:ext cx="15192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Secondary xylem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(2 years’ growth) </a:t>
            </a:r>
          </a:p>
        </p:txBody>
      </p:sp>
      <p:sp>
        <p:nvSpPr>
          <p:cNvPr id="64" name="Text Box 31"/>
          <p:cNvSpPr txBox="1">
            <a:spLocks noChangeArrowheads="1"/>
          </p:cNvSpPr>
          <p:nvPr/>
        </p:nvSpPr>
        <p:spPr bwMode="auto">
          <a:xfrm>
            <a:off x="6685005" y="5261745"/>
            <a:ext cx="151922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Key</a:t>
            </a:r>
          </a:p>
        </p:txBody>
      </p:sp>
      <p:sp>
        <p:nvSpPr>
          <p:cNvPr id="65" name="Text Box 31"/>
          <p:cNvSpPr txBox="1">
            <a:spLocks noChangeArrowheads="1"/>
          </p:cNvSpPr>
          <p:nvPr/>
        </p:nvSpPr>
        <p:spPr bwMode="auto">
          <a:xfrm>
            <a:off x="6994416" y="5492982"/>
            <a:ext cx="184769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Dermal tissue system</a:t>
            </a:r>
          </a:p>
        </p:txBody>
      </p:sp>
      <p:sp>
        <p:nvSpPr>
          <p:cNvPr id="66" name="Text Box 31"/>
          <p:cNvSpPr txBox="1">
            <a:spLocks noChangeArrowheads="1"/>
          </p:cNvSpPr>
          <p:nvPr/>
        </p:nvSpPr>
        <p:spPr bwMode="auto">
          <a:xfrm>
            <a:off x="6994416" y="5715232"/>
            <a:ext cx="184769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Ground tissue system</a:t>
            </a:r>
          </a:p>
        </p:txBody>
      </p:sp>
      <p:sp>
        <p:nvSpPr>
          <p:cNvPr id="67" name="Text Box 31"/>
          <p:cNvSpPr txBox="1">
            <a:spLocks noChangeArrowheads="1"/>
          </p:cNvSpPr>
          <p:nvPr/>
        </p:nvSpPr>
        <p:spPr bwMode="auto">
          <a:xfrm>
            <a:off x="6994416" y="5934307"/>
            <a:ext cx="184769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Vascular tissue system</a:t>
            </a:r>
          </a:p>
        </p:txBody>
      </p:sp>
    </p:spTree>
    <p:extLst>
      <p:ext uri="{BB962C8B-B14F-4D97-AF65-F5344CB8AC3E}">
        <p14:creationId xmlns:p14="http://schemas.microsoft.com/office/powerpoint/2010/main" val="34337816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84187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Formation of Wood and Bark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7141" y="3061855"/>
            <a:ext cx="4572000" cy="3657600"/>
          </a:xfrm>
        </p:spPr>
        <p:txBody>
          <a:bodyPr/>
          <a:lstStyle/>
          <a:p>
            <a:pPr marL="0" lvl="0" indent="0">
              <a:buClr>
                <a:srgbClr val="99FF33"/>
              </a:buClr>
              <a:buNone/>
              <a:defRPr/>
            </a:pPr>
            <a:r>
              <a:rPr lang="en-US" sz="3600" b="1" dirty="0">
                <a:solidFill>
                  <a:srgbClr val="0000FF"/>
                </a:solidFill>
                <a:latin typeface="Comic Sans MS" pitchFamily="66" charset="0"/>
              </a:rPr>
              <a:t>Wood</a:t>
            </a:r>
          </a:p>
          <a:p>
            <a:pPr lvl="0" indent="-223838">
              <a:spcBef>
                <a:spcPts val="2400"/>
              </a:spcBef>
              <a:buClr>
                <a:srgbClr val="99FF33"/>
              </a:buClr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Comic Sans MS" pitchFamily="66" charset="0"/>
              </a:rPr>
              <a:t>Layers of </a:t>
            </a:r>
            <a:r>
              <a:rPr lang="en-US" dirty="0">
                <a:solidFill>
                  <a:srgbClr val="FF99FF"/>
                </a:solidFill>
                <a:latin typeface="Comic Sans MS" pitchFamily="66" charset="0"/>
              </a:rPr>
              <a:t>Secondary Xylem </a:t>
            </a:r>
            <a:r>
              <a:rPr lang="en-US" dirty="0">
                <a:solidFill>
                  <a:schemeClr val="tx2"/>
                </a:solidFill>
                <a:latin typeface="Comic Sans MS" pitchFamily="66" charset="0"/>
              </a:rPr>
              <a:t>produced by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 Vascular Cambium.</a:t>
            </a:r>
          </a:p>
          <a:p>
            <a:pPr lvl="0" indent="-223838">
              <a:spcBef>
                <a:spcPts val="2400"/>
              </a:spcBef>
              <a:buClr>
                <a:srgbClr val="99FF33"/>
              </a:buClr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Comic Sans MS" pitchFamily="66" charset="0"/>
              </a:rPr>
              <a:t>These cells </a:t>
            </a:r>
            <a:r>
              <a:rPr lang="en-US" sz="2400" dirty="0">
                <a:solidFill>
                  <a:schemeClr val="tx2"/>
                </a:solidFill>
                <a:latin typeface="Comic Sans MS" pitchFamily="66" charset="0"/>
              </a:rPr>
              <a:t>build up year after year; layer on layer.</a:t>
            </a:r>
          </a:p>
          <a:p>
            <a:pPr marL="0" lvl="0" indent="0">
              <a:buClr>
                <a:srgbClr val="99FF33"/>
              </a:buClr>
              <a:buNone/>
              <a:defRPr/>
            </a:pPr>
            <a:endParaRPr lang="en-US" sz="2400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C782DA-C100-4F02-86F5-AF203FA92CB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37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066800"/>
            <a:ext cx="41148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A45903-2EE5-E9C2-3243-93D08D7E9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1066800"/>
            <a:ext cx="2183081" cy="269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475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84187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Formation of Wood and Bark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38200"/>
            <a:ext cx="4572000" cy="5715000"/>
          </a:xfrm>
        </p:spPr>
        <p:txBody>
          <a:bodyPr/>
          <a:lstStyle/>
          <a:p>
            <a:pPr marL="0" lvl="0" indent="0">
              <a:buClr>
                <a:srgbClr val="99FF33"/>
              </a:buClr>
              <a:buNone/>
              <a:defRPr/>
            </a:pPr>
            <a:r>
              <a:rPr lang="en-US" sz="3600" b="1" dirty="0">
                <a:solidFill>
                  <a:srgbClr val="0000FF"/>
                </a:solidFill>
                <a:latin typeface="Comic Sans MS" pitchFamily="66" charset="0"/>
              </a:rPr>
              <a:t>Wood</a:t>
            </a:r>
          </a:p>
          <a:p>
            <a:pPr marL="0" lvl="0" indent="0">
              <a:buClr>
                <a:srgbClr val="99FF33"/>
              </a:buClr>
              <a:buNone/>
              <a:defRPr/>
            </a:pPr>
            <a:endParaRPr lang="en-US" sz="800" dirty="0">
              <a:solidFill>
                <a:schemeClr val="tx2"/>
              </a:solidFill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Comic Sans MS" pitchFamily="66" charset="0"/>
              </a:rPr>
              <a:t>As woody stems grow thicker, the older xylem near the center of the stem no longer conducts water and becomes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b="1" dirty="0">
                <a:solidFill>
                  <a:srgbClr val="FF99FF"/>
                </a:solidFill>
                <a:latin typeface="Comic Sans MS" pitchFamily="66" charset="0"/>
              </a:rPr>
              <a:t>Heartwood.</a:t>
            </a:r>
            <a:endParaRPr lang="en-US" b="1" dirty="0">
              <a:solidFill>
                <a:srgbClr val="FF99FF"/>
              </a:solidFill>
              <a:latin typeface="Comic Sans MS" pitchFamily="66" charset="0"/>
            </a:endParaRPr>
          </a:p>
          <a:p>
            <a:pPr marL="0" indent="0">
              <a:buNone/>
              <a:defRPr/>
            </a:pPr>
            <a:endParaRPr lang="en-US" sz="2000" b="1" dirty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4000" b="1" dirty="0">
                <a:solidFill>
                  <a:srgbClr val="FF0000"/>
                </a:solidFill>
                <a:latin typeface="Comic Sans MS" pitchFamily="66" charset="0"/>
              </a:rPr>
              <a:t>Sapwood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chemeClr val="tx2"/>
                </a:solidFill>
                <a:latin typeface="Comic Sans MS" pitchFamily="66" charset="0"/>
              </a:rPr>
              <a:t>is active in water and nutrient transport.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C782DA-C100-4F02-86F5-AF203FA92CB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38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066800"/>
            <a:ext cx="41148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CA838A9-8717-82E6-A64E-6E38C8A61DCF}"/>
              </a:ext>
            </a:extLst>
          </p:cNvPr>
          <p:cNvSpPr/>
          <p:nvPr/>
        </p:nvSpPr>
        <p:spPr bwMode="auto">
          <a:xfrm>
            <a:off x="5105400" y="3200400"/>
            <a:ext cx="829487" cy="491342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9DE8B62-53A4-5EA1-EAAF-EC570D995B6A}"/>
              </a:ext>
            </a:extLst>
          </p:cNvPr>
          <p:cNvSpPr/>
          <p:nvPr/>
        </p:nvSpPr>
        <p:spPr bwMode="auto">
          <a:xfrm>
            <a:off x="5114113" y="3767942"/>
            <a:ext cx="829487" cy="43417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5582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84187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Formation of Wood and Bark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648200" cy="5791200"/>
          </a:xfrm>
        </p:spPr>
        <p:txBody>
          <a:bodyPr/>
          <a:lstStyle/>
          <a:p>
            <a:pPr lvl="0">
              <a:spcBef>
                <a:spcPts val="2400"/>
              </a:spcBef>
              <a:buClr>
                <a:srgbClr val="99FF33"/>
              </a:buClr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Comic Sans MS" pitchFamily="66" charset="0"/>
              </a:rPr>
              <a:t>In a mature stem, all of the tissues found 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outside the vascular cambium</a:t>
            </a:r>
            <a:r>
              <a:rPr lang="en-US" dirty="0">
                <a:solidFill>
                  <a:schemeClr val="tx2"/>
                </a:solidFill>
                <a:latin typeface="Comic Sans MS" pitchFamily="66" charset="0"/>
              </a:rPr>
              <a:t> make up the </a:t>
            </a:r>
            <a:r>
              <a:rPr lang="en-US" sz="4000" b="1" dirty="0">
                <a:solidFill>
                  <a:srgbClr val="0000FF"/>
                </a:solidFill>
                <a:latin typeface="Comic Sans MS" pitchFamily="66" charset="0"/>
              </a:rPr>
              <a:t>BARK</a:t>
            </a:r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.</a:t>
            </a:r>
          </a:p>
          <a:p>
            <a:pPr lvl="0">
              <a:spcBef>
                <a:spcPts val="2400"/>
              </a:spcBef>
              <a:buClr>
                <a:srgbClr val="99FF33"/>
              </a:buClr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Comic Sans MS" pitchFamily="66" charset="0"/>
              </a:rPr>
              <a:t>These tissues include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phloem</a:t>
            </a:r>
            <a:r>
              <a:rPr lang="en-US" dirty="0">
                <a:solidFill>
                  <a:schemeClr val="tx2"/>
                </a:solidFill>
                <a:latin typeface="Comic Sans MS" pitchFamily="66" charset="0"/>
              </a:rPr>
              <a:t>,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cork cambium</a:t>
            </a:r>
            <a:r>
              <a:rPr lang="en-US" dirty="0">
                <a:solidFill>
                  <a:schemeClr val="tx2"/>
                </a:solidFill>
                <a:latin typeface="Comic Sans MS" pitchFamily="66" charset="0"/>
              </a:rPr>
              <a:t>, and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cork.</a:t>
            </a:r>
          </a:p>
          <a:p>
            <a:pPr lvl="0">
              <a:spcBef>
                <a:spcPts val="2400"/>
              </a:spcBef>
              <a:buClr>
                <a:srgbClr val="99FF33"/>
              </a:buClr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As a tree expands in width, the phloem layer grows as well.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C782DA-C100-4F02-86F5-AF203FA92CB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39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066800"/>
            <a:ext cx="41148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2032D8C-27B7-04C9-44E7-C8004B7CAEFB}"/>
              </a:ext>
            </a:extLst>
          </p:cNvPr>
          <p:cNvSpPr/>
          <p:nvPr/>
        </p:nvSpPr>
        <p:spPr bwMode="auto">
          <a:xfrm>
            <a:off x="5730640" y="4733913"/>
            <a:ext cx="1432160" cy="1160473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1F889E7-A780-D702-D294-BF74B8F84945}"/>
              </a:ext>
            </a:extLst>
          </p:cNvPr>
          <p:cNvSpPr/>
          <p:nvPr/>
        </p:nvSpPr>
        <p:spPr bwMode="auto">
          <a:xfrm>
            <a:off x="4876800" y="5097063"/>
            <a:ext cx="612665" cy="43417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8119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70"/>
          <p:cNvSpPr txBox="1"/>
          <p:nvPr/>
        </p:nvSpPr>
        <p:spPr>
          <a:xfrm>
            <a:off x="1371600" y="9168"/>
            <a:ext cx="679654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Review Plant Kingdom</a:t>
            </a:r>
            <a:endParaRPr kumimoji="0" sz="1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 descr="warm_up-01.eps">
            <a:extLst>
              <a:ext uri="{FF2B5EF4-FFF2-40B4-BE49-F238E27FC236}">
                <a16:creationId xmlns:a16="http://schemas.microsoft.com/office/drawing/2014/main" id="{82A903EE-D290-8EB5-8100-60B0123888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38200" cy="6796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114944-5540-4651-7C36-6EA9D7AE970E}"/>
              </a:ext>
            </a:extLst>
          </p:cNvPr>
          <p:cNvSpPr txBox="1"/>
          <p:nvPr/>
        </p:nvSpPr>
        <p:spPr>
          <a:xfrm>
            <a:off x="0" y="835078"/>
            <a:ext cx="9065342" cy="5740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plants exhibit Alternation of Generations. They have two different forms which they exist:</a:t>
            </a:r>
          </a:p>
          <a:p>
            <a:pPr lvl="1">
              <a:spcBef>
                <a:spcPts val="600"/>
              </a:spcBef>
            </a:pPr>
            <a:r>
              <a:rPr lang="en-US" sz="2400" dirty="0"/>
              <a:t>Sporophyte (spore producing)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u="sng" dirty="0"/>
              <a:t>Diploid</a:t>
            </a:r>
            <a:r>
              <a:rPr lang="en-US" sz="2400" dirty="0"/>
              <a:t> (2n) sporophyte stage produces haploid spores by meiosis. Haploid spores undergo mitosis to produce gametophyte stage.</a:t>
            </a:r>
          </a:p>
          <a:p>
            <a:pPr lvl="1">
              <a:spcBef>
                <a:spcPts val="600"/>
              </a:spcBef>
            </a:pPr>
            <a:r>
              <a:rPr lang="en-US" sz="2400" dirty="0"/>
              <a:t>Gametophyte (gamete-producing)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/>
              <a:t>Haploid (n); Gametophyte makes gametes (egg and sperm) by mitosis. </a:t>
            </a:r>
          </a:p>
          <a:p>
            <a:pPr lvl="1">
              <a:spcBef>
                <a:spcPts val="600"/>
              </a:spcBef>
            </a:pPr>
            <a:r>
              <a:rPr lang="en-US" sz="2400" dirty="0"/>
              <a:t>Fertilization: zygote (2n) produces a new sporophyte (2n). </a:t>
            </a:r>
          </a:p>
          <a:p>
            <a:pPr marL="347663" lvl="0" indent="-342900">
              <a:spcBef>
                <a:spcPct val="500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Simplest to most complex 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(mosses &amp; liverworts 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 vascular tissue 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Wingdings" panose="05000000000000000000" pitchFamily="2" charset="2"/>
              </a:rPr>
              <a:t>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ferns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 seeds 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Wingdings" panose="05000000000000000000" pitchFamily="2" charset="2"/>
              </a:rPr>
              <a:t>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gymnosperms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 flowers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angiosperms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):</a:t>
            </a:r>
          </a:p>
          <a:p>
            <a:pPr marL="347663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Tahoma"/>
                <a:cs typeface="Tahoma"/>
                <a:sym typeface="Tahoma"/>
              </a:rPr>
              <a:t>Non-vascular plants are called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Tahoma"/>
                <a:cs typeface="Tahoma"/>
                <a:sym typeface="Tahoma"/>
              </a:rPr>
              <a:t>bryophytes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Tahoma"/>
                <a:cs typeface="Tahoma"/>
                <a:sym typeface="Tahoma"/>
              </a:rPr>
              <a:t>. Vascular tissue is found in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Tahoma"/>
                <a:cs typeface="Tahoma"/>
                <a:sym typeface="Tahoma"/>
              </a:rPr>
              <a:t>tracheophytes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Tahoma"/>
                <a:cs typeface="Tahoma"/>
                <a:sym typeface="Tahoma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Tahoma"/>
                <a:cs typeface="Tahoma"/>
                <a:sym typeface="Tahoma"/>
              </a:rPr>
              <a:t>xylem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Tahoma"/>
                <a:cs typeface="Tahoma"/>
                <a:sym typeface="Tahoma"/>
              </a:rPr>
              <a:t> (carries water) and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Tahoma"/>
                <a:cs typeface="Tahoma"/>
                <a:sym typeface="Tahoma"/>
              </a:rPr>
              <a:t>phloem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Tahoma"/>
                <a:cs typeface="Tahoma"/>
                <a:sym typeface="Tahoma"/>
              </a:rPr>
              <a:t> (carries food and minerals) in plants.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64895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84187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Formation of Wood and Bark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648200" cy="5791200"/>
          </a:xfrm>
        </p:spPr>
        <p:txBody>
          <a:bodyPr/>
          <a:lstStyle/>
          <a:p>
            <a:pPr lvl="0">
              <a:buClr>
                <a:srgbClr val="99FF33"/>
              </a:buClr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Cork Cambium </a:t>
            </a:r>
            <a:r>
              <a:rPr lang="en-US" dirty="0">
                <a:solidFill>
                  <a:schemeClr val="tx2"/>
                </a:solidFill>
                <a:latin typeface="Comic Sans MS" pitchFamily="66" charset="0"/>
              </a:rPr>
              <a:t>surrounds the cortex, and produces a thick, protective layer of waterproof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Cork </a:t>
            </a:r>
            <a:r>
              <a:rPr lang="en-US" dirty="0">
                <a:solidFill>
                  <a:schemeClr val="tx2"/>
                </a:solidFill>
                <a:latin typeface="Comic Sans MS" pitchFamily="66" charset="0"/>
              </a:rPr>
              <a:t>that prevents loss of water from the stem.</a:t>
            </a:r>
          </a:p>
          <a:p>
            <a:pPr lvl="0">
              <a:spcBef>
                <a:spcPts val="2400"/>
              </a:spcBef>
              <a:buClr>
                <a:srgbClr val="99FF33"/>
              </a:buClr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As the stem increases in size, outer layers of dead bark often crack and flake off the tree.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C782DA-C100-4F02-86F5-AF203FA92CB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40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28BCA1-A0A8-AB36-B002-B7F8DBBB3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664" y="1618013"/>
            <a:ext cx="4575336" cy="252241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F0F662D-891D-7CFC-A331-242CB5457F66}"/>
              </a:ext>
            </a:extLst>
          </p:cNvPr>
          <p:cNvSpPr/>
          <p:nvPr/>
        </p:nvSpPr>
        <p:spPr bwMode="auto">
          <a:xfrm>
            <a:off x="7467600" y="1649681"/>
            <a:ext cx="457200" cy="636319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2436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6587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Woody Stems: </a:t>
            </a:r>
            <a:r>
              <a:rPr lang="en-US" sz="3600" dirty="0">
                <a:solidFill>
                  <a:srgbClr val="FFFF00"/>
                </a:solidFill>
                <a:latin typeface="Comic Sans MS" pitchFamily="66" charset="0"/>
              </a:rPr>
              <a:t>Tree Rings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838200"/>
            <a:ext cx="9144000" cy="3040128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In most of the Temperate Zone, Tree Growth is seasonal.</a:t>
            </a:r>
          </a:p>
          <a:p>
            <a:pPr>
              <a:spcBef>
                <a:spcPts val="1800"/>
              </a:spcBef>
              <a:defRPr/>
            </a:pPr>
            <a:r>
              <a:rPr lang="en-US" dirty="0">
                <a:latin typeface="Comic Sans MS" pitchFamily="66" charset="0"/>
              </a:rPr>
              <a:t>In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spring</a:t>
            </a:r>
            <a:r>
              <a:rPr lang="en-US" dirty="0">
                <a:latin typeface="Comic Sans MS" pitchFamily="66" charset="0"/>
              </a:rPr>
              <a:t>time when water is plentiful, a lot of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xylem</a:t>
            </a:r>
            <a:r>
              <a:rPr lang="en-US" dirty="0">
                <a:latin typeface="Comic Sans MS" pitchFamily="66" charset="0"/>
              </a:rPr>
              <a:t> is needed to transport it, so 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more xylem is formed in spring than any other time of the year.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C782DA-C100-4F02-86F5-AF203FA92CB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41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07CDE8-FE84-DD9B-095C-2D2AD5152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8124" y="3276600"/>
            <a:ext cx="5265876" cy="360218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5B43376-DC34-724B-C4D4-344F783F22BC}"/>
              </a:ext>
            </a:extLst>
          </p:cNvPr>
          <p:cNvSpPr txBox="1"/>
          <p:nvPr/>
        </p:nvSpPr>
        <p:spPr>
          <a:xfrm>
            <a:off x="224562" y="3940673"/>
            <a:ext cx="3429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  <a:defRPr/>
            </a:pP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Spring xylem </a:t>
            </a:r>
            <a:r>
              <a:rPr lang="en-US" sz="2800" dirty="0">
                <a:latin typeface="Comic Sans MS" pitchFamily="66" charset="0"/>
              </a:rPr>
              <a:t>is larger and not as densely packed as the late 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summer xylem</a:t>
            </a:r>
            <a:r>
              <a:rPr lang="en-US" sz="2800" dirty="0">
                <a:latin typeface="Comic Sans MS" pitchFamily="66" charset="0"/>
              </a:rPr>
              <a:t>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5253B6D-4695-18AA-C00F-D2F584C0E33D}"/>
              </a:ext>
            </a:extLst>
          </p:cNvPr>
          <p:cNvSpPr/>
          <p:nvPr/>
        </p:nvSpPr>
        <p:spPr bwMode="auto">
          <a:xfrm>
            <a:off x="4575958" y="3429000"/>
            <a:ext cx="2133600" cy="650941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7456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6587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Woody Stems: </a:t>
            </a:r>
            <a:r>
              <a:rPr lang="en-US" sz="3600" dirty="0">
                <a:solidFill>
                  <a:srgbClr val="FFFF00"/>
                </a:solidFill>
                <a:latin typeface="Comic Sans MS" pitchFamily="66" charset="0"/>
              </a:rPr>
              <a:t>Tree Rings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C782DA-C100-4F02-86F5-AF203FA92CB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42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FBC462-A21A-0189-2699-4A62B0EB4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38400"/>
            <a:ext cx="6971599" cy="441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829D26-3BEF-A4E8-C01B-C43A571AC941}"/>
              </a:ext>
            </a:extLst>
          </p:cNvPr>
          <p:cNvSpPr txBox="1"/>
          <p:nvPr/>
        </p:nvSpPr>
        <p:spPr>
          <a:xfrm>
            <a:off x="152400" y="1295400"/>
            <a:ext cx="8991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  <a:defRPr/>
            </a:pPr>
            <a:r>
              <a:rPr lang="en-US" sz="2800" dirty="0">
                <a:latin typeface="Comic Sans MS" pitchFamily="66" charset="0"/>
              </a:rPr>
              <a:t>When a tree is cut down, the spring xylem is 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lighter</a:t>
            </a:r>
            <a:r>
              <a:rPr lang="en-US" sz="2800" dirty="0">
                <a:latin typeface="Comic Sans MS" pitchFamily="66" charset="0"/>
              </a:rPr>
              <a:t> in color, and the late summer xylem is 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darker</a:t>
            </a:r>
            <a:r>
              <a:rPr lang="en-US" sz="2800" dirty="0">
                <a:latin typeface="Comic Sans MS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12988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12787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Woody Stems: </a:t>
            </a:r>
            <a:r>
              <a:rPr lang="en-US" sz="3600" dirty="0">
                <a:solidFill>
                  <a:srgbClr val="FFFF00"/>
                </a:solidFill>
                <a:latin typeface="Comic Sans MS" pitchFamily="66" charset="0"/>
              </a:rPr>
              <a:t>Tree Rings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1211" y="1717675"/>
            <a:ext cx="3810000" cy="453072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200" dirty="0">
                <a:latin typeface="Comic Sans MS" pitchFamily="66" charset="0"/>
              </a:rPr>
              <a:t>During the winter, when </a:t>
            </a:r>
            <a:r>
              <a:rPr lang="en-US" sz="3200" dirty="0">
                <a:solidFill>
                  <a:srgbClr val="000000"/>
                </a:solidFill>
                <a:latin typeface="Comic Sans MS" pitchFamily="66" charset="0"/>
              </a:rPr>
              <a:t>no xylem </a:t>
            </a:r>
            <a:r>
              <a:rPr lang="en-US" sz="3200" dirty="0">
                <a:latin typeface="Comic Sans MS" pitchFamily="66" charset="0"/>
              </a:rPr>
              <a:t>is made, a dark line forms between the late summer xylem of one season and the spring xylem of the new growing season.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F8636F-1668-44BE-AE4A-02A6F1F56036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43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BF987F-F4B6-70A3-6443-989B36269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003" y="2209800"/>
            <a:ext cx="5124393" cy="338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479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12787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Woody Stems: </a:t>
            </a:r>
            <a:r>
              <a:rPr lang="en-US" sz="3600" dirty="0">
                <a:solidFill>
                  <a:srgbClr val="FFFF00"/>
                </a:solidFill>
                <a:latin typeface="Comic Sans MS" pitchFamily="66" charset="0"/>
              </a:rPr>
              <a:t>Tree Rings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751322"/>
            <a:ext cx="4038600" cy="4530725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Comic Sans MS" pitchFamily="66" charset="0"/>
              </a:rPr>
              <a:t>The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number of rings</a:t>
            </a:r>
            <a:r>
              <a:rPr lang="en-US" dirty="0">
                <a:latin typeface="Comic Sans MS" pitchFamily="66" charset="0"/>
              </a:rPr>
              <a:t> present indicate how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old</a:t>
            </a:r>
            <a:r>
              <a:rPr lang="en-US" dirty="0">
                <a:latin typeface="Comic Sans MS" pitchFamily="66" charset="0"/>
              </a:rPr>
              <a:t> the tree is.</a:t>
            </a:r>
          </a:p>
          <a:p>
            <a:pPr>
              <a:spcBef>
                <a:spcPts val="2400"/>
              </a:spcBef>
              <a:defRPr/>
            </a:pPr>
            <a:r>
              <a:rPr lang="en-US" dirty="0">
                <a:latin typeface="Comic Sans MS" pitchFamily="66" charset="0"/>
              </a:rPr>
              <a:t>The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thickness</a:t>
            </a:r>
            <a:r>
              <a:rPr lang="en-US" dirty="0">
                <a:latin typeface="Comic Sans MS" pitchFamily="66" charset="0"/>
              </a:rPr>
              <a:t> of the rings gives an idea of how harsh the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climate</a:t>
            </a:r>
            <a:r>
              <a:rPr lang="en-US" dirty="0">
                <a:latin typeface="Comic Sans MS" pitchFamily="66" charset="0"/>
              </a:rPr>
              <a:t> was for any particular growing season (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year</a:t>
            </a:r>
            <a:r>
              <a:rPr lang="en-US" dirty="0">
                <a:latin typeface="Comic Sans MS" pitchFamily="66" charset="0"/>
              </a:rPr>
              <a:t>).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F8636F-1668-44BE-AE4A-02A6F1F56036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44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17835"/>
            <a:ext cx="4038600" cy="449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17513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18E3C-43CB-4CFC-A2F3-EDF755C07E2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2403" name="Text Box 2"/>
          <p:cNvSpPr txBox="1">
            <a:spLocks noChangeArrowheads="1"/>
          </p:cNvSpPr>
          <p:nvPr/>
        </p:nvSpPr>
        <p:spPr bwMode="auto">
          <a:xfrm>
            <a:off x="136525" y="76200"/>
            <a:ext cx="9007475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Woody Stems: </a:t>
            </a:r>
            <a:r>
              <a:rPr lang="en-US" sz="32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Tree Rings = Xylem Rings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	</a:t>
            </a:r>
          </a:p>
          <a:p>
            <a:pPr marL="457200" indent="-457200" fontAlgn="base">
              <a:spcBef>
                <a:spcPts val="24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Spring Xylem 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is wide and light brown (grows rapidly).</a:t>
            </a:r>
          </a:p>
          <a:p>
            <a:pPr marL="457200" indent="-457200" fontAlgn="base">
              <a:spcBef>
                <a:spcPts val="24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Summer Xylem 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is thin and darker (grow slower).</a:t>
            </a:r>
          </a:p>
        </p:txBody>
      </p:sp>
      <p:pic>
        <p:nvPicPr>
          <p:cNvPr id="151556" name="Picture 3" descr="annual_ring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94833"/>
            <a:ext cx="5638800" cy="4063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539496-B13F-AC8A-12C5-A942C0565816}"/>
              </a:ext>
            </a:extLst>
          </p:cNvPr>
          <p:cNvSpPr txBox="1"/>
          <p:nvPr/>
        </p:nvSpPr>
        <p:spPr>
          <a:xfrm>
            <a:off x="5847608" y="3657600"/>
            <a:ext cx="32766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ts val="12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One Year’s Growth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 = Each pair of light and dark rings.</a:t>
            </a:r>
          </a:p>
        </p:txBody>
      </p:sp>
    </p:spTree>
    <p:extLst>
      <p:ext uri="{BB962C8B-B14F-4D97-AF65-F5344CB8AC3E}">
        <p14:creationId xmlns:p14="http://schemas.microsoft.com/office/powerpoint/2010/main" val="27905700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1" name="Rectangle 9"/>
          <p:cNvSpPr>
            <a:spLocks noGrp="1" noChangeArrowheads="1"/>
          </p:cNvSpPr>
          <p:nvPr>
            <p:ph idx="1"/>
          </p:nvPr>
        </p:nvSpPr>
        <p:spPr>
          <a:xfrm>
            <a:off x="-24740" y="381000"/>
            <a:ext cx="4063340" cy="6458196"/>
          </a:xfrm>
        </p:spPr>
        <p:txBody>
          <a:bodyPr/>
          <a:lstStyle/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b="1" dirty="0">
                <a:solidFill>
                  <a:srgbClr val="0000FF"/>
                </a:solidFill>
                <a:effectLst/>
              </a:rPr>
              <a:t>PARENCHYMA</a:t>
            </a:r>
            <a:r>
              <a:rPr lang="en-US" dirty="0">
                <a:effectLst/>
              </a:rPr>
              <a:t> (photosynthesis in the </a:t>
            </a:r>
            <a:r>
              <a:rPr lang="en-US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pith</a:t>
            </a:r>
            <a:r>
              <a:rPr lang="en-US" dirty="0">
                <a:effectLst/>
              </a:rPr>
              <a:t>).</a:t>
            </a:r>
          </a:p>
          <a:p>
            <a:pPr marL="0" indent="0" eaLnBrk="1" hangingPunct="1">
              <a:spcBef>
                <a:spcPts val="2400"/>
              </a:spcBef>
              <a:buNone/>
              <a:defRPr/>
            </a:pPr>
            <a:r>
              <a:rPr lang="en-US" b="1" dirty="0">
                <a:solidFill>
                  <a:srgbClr val="0000FF"/>
                </a:solidFill>
                <a:effectLst/>
              </a:rPr>
              <a:t>COLLENCHYMA </a:t>
            </a:r>
            <a:r>
              <a:rPr lang="en-US" dirty="0">
                <a:effectLst/>
              </a:rPr>
              <a:t>(shoot support in areas of active growth &amp; transport nutrients).</a:t>
            </a:r>
          </a:p>
          <a:p>
            <a:pPr marL="0" indent="0" eaLnBrk="1" hangingPunct="1">
              <a:spcBef>
                <a:spcPts val="2400"/>
              </a:spcBef>
              <a:buNone/>
              <a:defRPr/>
            </a:pPr>
            <a:r>
              <a:rPr lang="en-US" b="1" dirty="0">
                <a:solidFill>
                  <a:srgbClr val="0000FF"/>
                </a:solidFill>
                <a:effectLst/>
              </a:rPr>
              <a:t>SCHLERENCHYMA</a:t>
            </a:r>
            <a:r>
              <a:rPr lang="en-US" dirty="0">
                <a:effectLst/>
              </a:rPr>
              <a:t> (support &amp; protect shoot, transport water and nutrients).</a:t>
            </a:r>
            <a:endParaRPr lang="en-US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96803-713E-4ECB-816C-35643E39B62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title"/>
          </p:nvPr>
        </p:nvSpPr>
        <p:spPr>
          <a:xfrm>
            <a:off x="4038600" y="152400"/>
            <a:ext cx="4952999" cy="1391651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99FF"/>
                </a:solidFill>
                <a:latin typeface="Comic Sans MS" pitchFamily="66" charset="0"/>
              </a:rPr>
              <a:t>Ground Tissue in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WOODY</a:t>
            </a:r>
            <a:r>
              <a:rPr lang="en-US" dirty="0">
                <a:solidFill>
                  <a:srgbClr val="FF99FF"/>
                </a:solidFill>
                <a:latin typeface="Comic Sans MS" pitchFamily="66" charset="0"/>
              </a:rPr>
              <a:t> Stems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F88B36-7F90-1866-E7A6-1AB9B432E0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675"/>
          <a:stretch/>
        </p:blipFill>
        <p:spPr>
          <a:xfrm>
            <a:off x="4038600" y="1752600"/>
            <a:ext cx="1790205" cy="50865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BDFCCB-2423-40F1-C9E7-EEF5AE8304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83" r="33841"/>
          <a:stretch/>
        </p:blipFill>
        <p:spPr>
          <a:xfrm>
            <a:off x="5791200" y="1752600"/>
            <a:ext cx="1600200" cy="50865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AA8E1B-2D72-1EBC-83FF-A74325BEC8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159"/>
          <a:stretch/>
        </p:blipFill>
        <p:spPr>
          <a:xfrm>
            <a:off x="7391400" y="1752600"/>
            <a:ext cx="1714995" cy="508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20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9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9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1" grpId="0" uiExpand="1" build="p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CE3275-29D1-9795-B77E-6AEBED923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315EBA-E7D3-4502-8D80-93DA47ECA79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47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Content Placeholder 6" descr="quick_check-01.eps">
            <a:extLst>
              <a:ext uri="{FF2B5EF4-FFF2-40B4-BE49-F238E27FC236}">
                <a16:creationId xmlns:a16="http://schemas.microsoft.com/office/drawing/2014/main" id="{5F743C1E-025C-7E4D-BD45-066B4D1C7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838200"/>
            <a:ext cx="965783" cy="776414"/>
          </a:xfrm>
          <a:prstGeom prst="rect">
            <a:avLst/>
          </a:prstGeom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DDFA9538-B16E-D340-F7BF-9C6639C61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87" y="199902"/>
            <a:ext cx="9060426" cy="6458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eaLnBrk="1" hangingPunct="1">
              <a:spcBef>
                <a:spcPts val="1800"/>
              </a:spcBef>
              <a:buFont typeface="Wingdings" pitchFamily="2" charset="2"/>
              <a:buNone/>
              <a:defRPr/>
            </a:pPr>
            <a:r>
              <a:rPr lang="en-US" b="1" kern="0" dirty="0">
                <a:solidFill>
                  <a:srgbClr val="0000FF"/>
                </a:solidFill>
                <a:effectLst/>
              </a:rPr>
              <a:t>What are the principle organs in every plant?</a:t>
            </a:r>
          </a:p>
          <a:p>
            <a:pPr marL="0" indent="0" eaLnBrk="1" hangingPunct="1">
              <a:spcBef>
                <a:spcPts val="1800"/>
              </a:spcBef>
              <a:buFont typeface="Wingdings" pitchFamily="2" charset="2"/>
              <a:buNone/>
              <a:defRPr/>
            </a:pPr>
            <a:r>
              <a:rPr lang="en-US" b="1" kern="0" dirty="0">
                <a:solidFill>
                  <a:srgbClr val="0000FF"/>
                </a:solidFill>
                <a:effectLst/>
              </a:rPr>
              <a:t>	</a:t>
            </a:r>
            <a:endParaRPr lang="en-US" kern="0" dirty="0">
              <a:effectLst/>
            </a:endParaRP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b="1" kern="0" dirty="0">
                <a:solidFill>
                  <a:srgbClr val="0000FF"/>
                </a:solidFill>
                <a:effectLst/>
              </a:rPr>
              <a:t>What are three types of roots and their purpose?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b="1" kern="0" dirty="0">
                <a:solidFill>
                  <a:srgbClr val="0000FF"/>
                </a:solidFill>
                <a:effectLst/>
              </a:rPr>
              <a:t>	</a:t>
            </a:r>
            <a:endParaRPr lang="en-US" b="1" kern="0" dirty="0">
              <a:effectLst/>
            </a:endParaRP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endParaRPr lang="en-US" b="1" kern="0" dirty="0">
              <a:solidFill>
                <a:srgbClr val="0000FF"/>
              </a:solidFill>
              <a:effectLst/>
            </a:endParaRP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b="1" kern="0" dirty="0">
                <a:solidFill>
                  <a:srgbClr val="0000FF"/>
                </a:solidFill>
                <a:effectLst/>
              </a:rPr>
              <a:t>What are the three zones of root growth and their composition?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b="1" kern="0" dirty="0">
                <a:solidFill>
                  <a:srgbClr val="0000FF"/>
                </a:solidFill>
                <a:effectLst/>
              </a:rPr>
              <a:t>	</a:t>
            </a:r>
            <a:endParaRPr lang="en-US" b="1" kern="0" dirty="0">
              <a:effectLst/>
            </a:endParaRP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endParaRPr lang="en-US" kern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215588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CE3275-29D1-9795-B77E-6AEBED923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315EBA-E7D3-4502-8D80-93DA47ECA79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48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Content Placeholder 6" descr="quick_check-01.eps">
            <a:extLst>
              <a:ext uri="{FF2B5EF4-FFF2-40B4-BE49-F238E27FC236}">
                <a16:creationId xmlns:a16="http://schemas.microsoft.com/office/drawing/2014/main" id="{5F743C1E-025C-7E4D-BD45-066B4D1C7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838200"/>
            <a:ext cx="965783" cy="776414"/>
          </a:xfrm>
          <a:prstGeom prst="rect">
            <a:avLst/>
          </a:prstGeom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DDFA9538-B16E-D340-F7BF-9C6639C61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87" y="199902"/>
            <a:ext cx="9060426" cy="6458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eaLnBrk="1" hangingPunct="1">
              <a:spcBef>
                <a:spcPts val="1800"/>
              </a:spcBef>
              <a:buFont typeface="Wingdings" pitchFamily="2" charset="2"/>
              <a:buNone/>
              <a:defRPr/>
            </a:pPr>
            <a:r>
              <a:rPr lang="en-US" b="1" kern="0" dirty="0">
                <a:solidFill>
                  <a:srgbClr val="0000FF"/>
                </a:solidFill>
                <a:effectLst/>
              </a:rPr>
              <a:t>What are the principle organs in every plant?</a:t>
            </a:r>
          </a:p>
          <a:p>
            <a:pPr marL="0" indent="0" eaLnBrk="1" hangingPunct="1">
              <a:spcBef>
                <a:spcPts val="1800"/>
              </a:spcBef>
              <a:buFont typeface="Wingdings" pitchFamily="2" charset="2"/>
              <a:buNone/>
              <a:defRPr/>
            </a:pPr>
            <a:r>
              <a:rPr lang="en-US" b="1" kern="0" dirty="0">
                <a:solidFill>
                  <a:srgbClr val="0000FF"/>
                </a:solidFill>
                <a:effectLst/>
              </a:rPr>
              <a:t>	</a:t>
            </a:r>
            <a:r>
              <a:rPr lang="en-US" b="1" kern="0" dirty="0">
                <a:effectLst/>
              </a:rPr>
              <a:t>Roots, stems, leaves</a:t>
            </a:r>
            <a:endParaRPr lang="en-US" kern="0" dirty="0">
              <a:effectLst/>
            </a:endParaRP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b="1" kern="0" dirty="0">
                <a:solidFill>
                  <a:srgbClr val="0000FF"/>
                </a:solidFill>
                <a:effectLst/>
              </a:rPr>
              <a:t>What are three types of roots and their purpose?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b="1" kern="0" dirty="0">
                <a:solidFill>
                  <a:srgbClr val="0000FF"/>
                </a:solidFill>
                <a:effectLst/>
              </a:rPr>
              <a:t>	</a:t>
            </a:r>
            <a:r>
              <a:rPr lang="en-US" b="1" kern="0" dirty="0">
                <a:effectLst/>
              </a:rPr>
              <a:t>fibrous, tap, adventitious roots … intake of water and nutrients from the soil. Adventitious roots are above ground and support the plant.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b="1" kern="0" dirty="0">
                <a:solidFill>
                  <a:srgbClr val="0000FF"/>
                </a:solidFill>
                <a:effectLst/>
              </a:rPr>
              <a:t>What are the three zones of root growth and their composition?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b="1" kern="0" dirty="0">
                <a:solidFill>
                  <a:srgbClr val="0000FF"/>
                </a:solidFill>
                <a:effectLst/>
              </a:rPr>
              <a:t>	</a:t>
            </a:r>
            <a:r>
              <a:rPr lang="en-US" b="1" kern="0" dirty="0">
                <a:effectLst/>
              </a:rPr>
              <a:t>Cell division (apical meristem); Elongation;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b="1" kern="0" dirty="0">
                <a:effectLst/>
              </a:rPr>
              <a:t>Differentiation (dermal, vascular, ground tissues)</a:t>
            </a:r>
            <a:endParaRPr lang="en-US" kern="0" dirty="0">
              <a:effectLst/>
            </a:endParaRP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endParaRPr lang="en-US" kern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299795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879F58-A250-196F-3B6D-8BEA566F7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E8FC65-957B-4D6F-9296-7B9C53B627E6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DA14757-AE2F-5336-CC10-EA1313603F5F}"/>
              </a:ext>
            </a:extLst>
          </p:cNvPr>
          <p:cNvSpPr txBox="1">
            <a:spLocks/>
          </p:cNvSpPr>
          <p:nvPr/>
        </p:nvSpPr>
        <p:spPr>
          <a:xfrm>
            <a:off x="5717969" y="1447800"/>
            <a:ext cx="3048000" cy="990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4800" kern="0" dirty="0">
                <a:solidFill>
                  <a:srgbClr val="FF99FF"/>
                </a:solidFill>
                <a:latin typeface="Comic Sans MS" pitchFamily="66" charset="0"/>
              </a:rPr>
              <a:t>LEAVES</a:t>
            </a:r>
            <a:endParaRPr lang="en-US" sz="3600" kern="0" dirty="0">
              <a:solidFill>
                <a:srgbClr val="FF99FF"/>
              </a:solidFill>
              <a:latin typeface="Comic Sans MS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EB872C-9937-FA31-9DD0-619292AF6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6875" cy="3596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B4825F-160D-202A-09A3-8F1774D5A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221" y="3573495"/>
            <a:ext cx="5364945" cy="328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1462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>
            <a:extLst>
              <a:ext uri="{FF2B5EF4-FFF2-40B4-BE49-F238E27FC236}">
                <a16:creationId xmlns:a16="http://schemas.microsoft.com/office/drawing/2014/main" id="{AFE1160F-2633-4BCA-1B66-4FB632A4C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84288"/>
            <a:ext cx="8991600" cy="639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9FF33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Each plant organ (__, __, __) contain all three types of tissue:</a:t>
            </a:r>
          </a:p>
          <a:p>
            <a:pPr marL="569913" eaLnBrk="1" hangingPunct="1">
              <a:lnSpc>
                <a:spcPct val="90000"/>
              </a:lnSpc>
              <a:buClr>
                <a:srgbClr val="99FF33"/>
              </a:buClr>
              <a:defRPr/>
            </a:pPr>
            <a:r>
              <a:rPr lang="en-US" b="1" kern="0" dirty="0">
                <a:latin typeface="Comic Sans MS" pitchFamily="66" charset="0"/>
              </a:rPr>
              <a:t>___ (protective outer coating)</a:t>
            </a:r>
          </a:p>
          <a:p>
            <a:pPr marL="569913" eaLnBrk="1" hangingPunct="1">
              <a:lnSpc>
                <a:spcPct val="90000"/>
              </a:lnSpc>
              <a:buClr>
                <a:srgbClr val="99FF33"/>
              </a:buClr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___ (support and storage)</a:t>
            </a:r>
          </a:p>
          <a:p>
            <a:pPr marL="569913" eaLnBrk="1" hangingPunct="1">
              <a:lnSpc>
                <a:spcPct val="90000"/>
              </a:lnSpc>
              <a:buClr>
                <a:srgbClr val="99FF33"/>
              </a:buClr>
              <a:defRPr/>
            </a:pPr>
            <a:r>
              <a:rPr lang="en-US" b="1" kern="0" dirty="0">
                <a:solidFill>
                  <a:srgbClr val="0000FF"/>
                </a:solidFill>
                <a:latin typeface="Comic Sans MS" pitchFamily="66" charset="0"/>
              </a:rPr>
              <a:t>___ (transport of water and nutrients)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dirty="0">
                <a:latin typeface="Comic Sans MS" panose="030F0702030302020204" pitchFamily="66" charset="0"/>
              </a:rPr>
              <a:t>Plants are categorized based on the length of their life cycle:</a:t>
            </a:r>
          </a:p>
          <a:p>
            <a:pPr lvl="1">
              <a:spcBef>
                <a:spcPts val="1800"/>
              </a:spcBef>
            </a:pPr>
            <a:r>
              <a:rPr lang="en-US" b="1" dirty="0">
                <a:solidFill>
                  <a:srgbClr val="FFFF00"/>
                </a:solidFill>
                <a:latin typeface="Comic Sans MS" panose="030F0702030302020204" pitchFamily="66" charset="0"/>
              </a:rPr>
              <a:t>___</a:t>
            </a:r>
            <a:r>
              <a:rPr lang="en-US" dirty="0">
                <a:latin typeface="Comic Sans MS" panose="030F0702030302020204" pitchFamily="66" charset="0"/>
              </a:rPr>
              <a:t> complete their life cycle in </a:t>
            </a:r>
            <a:r>
              <a:rPr lang="en-US" dirty="0">
                <a:solidFill>
                  <a:srgbClr val="996600"/>
                </a:solidFill>
                <a:latin typeface="Comic Sans MS" panose="030F0702030302020204" pitchFamily="66" charset="0"/>
              </a:rPr>
              <a:t>one year</a:t>
            </a:r>
            <a:r>
              <a:rPr lang="en-US" dirty="0">
                <a:latin typeface="Comic Sans MS" panose="030F0702030302020204" pitchFamily="66" charset="0"/>
              </a:rPr>
              <a:t>.</a:t>
            </a:r>
          </a:p>
          <a:p>
            <a:pPr lvl="1">
              <a:spcBef>
                <a:spcPts val="1800"/>
              </a:spcBef>
            </a:pPr>
            <a:r>
              <a:rPr lang="en-US" b="1" dirty="0">
                <a:solidFill>
                  <a:srgbClr val="FFFF00"/>
                </a:solidFill>
                <a:latin typeface="Comic Sans MS" panose="030F0702030302020204" pitchFamily="66" charset="0"/>
              </a:rPr>
              <a:t>___</a:t>
            </a:r>
            <a:r>
              <a:rPr lang="en-US" dirty="0">
                <a:latin typeface="Comic Sans MS" panose="030F0702030302020204" pitchFamily="66" charset="0"/>
              </a:rPr>
              <a:t> complete their life cycle in </a:t>
            </a:r>
            <a:r>
              <a:rPr lang="en-US" dirty="0">
                <a:solidFill>
                  <a:srgbClr val="996600"/>
                </a:solidFill>
                <a:latin typeface="Comic Sans MS" panose="030F0702030302020204" pitchFamily="66" charset="0"/>
              </a:rPr>
              <a:t>two years.</a:t>
            </a:r>
          </a:p>
          <a:p>
            <a:pPr lvl="1">
              <a:spcBef>
                <a:spcPts val="1800"/>
              </a:spcBef>
            </a:pPr>
            <a:r>
              <a:rPr lang="en-US" b="1" dirty="0">
                <a:solidFill>
                  <a:srgbClr val="FFFF00"/>
                </a:solidFill>
                <a:latin typeface="Comic Sans MS" panose="030F0702030302020204" pitchFamily="66" charset="0"/>
              </a:rPr>
              <a:t>___</a:t>
            </a:r>
            <a:r>
              <a:rPr lang="en-US" dirty="0">
                <a:latin typeface="Comic Sans MS" panose="030F0702030302020204" pitchFamily="66" charset="0"/>
              </a:rPr>
              <a:t> live for </a:t>
            </a:r>
            <a:r>
              <a:rPr lang="en-US" dirty="0">
                <a:solidFill>
                  <a:srgbClr val="996600"/>
                </a:solidFill>
                <a:latin typeface="Comic Sans MS" panose="030F0702030302020204" pitchFamily="66" charset="0"/>
              </a:rPr>
              <a:t>many years</a:t>
            </a:r>
            <a:r>
              <a:rPr lang="en-US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7" name="Picture 6" descr="warm_up-01.eps">
            <a:extLst>
              <a:ext uri="{FF2B5EF4-FFF2-40B4-BE49-F238E27FC236}">
                <a16:creationId xmlns:a16="http://schemas.microsoft.com/office/drawing/2014/main" id="{D3FEFC6C-4A24-F691-B883-BB5D49B4CE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066800"/>
            <a:ext cx="838200" cy="67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953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6926" y="107156"/>
            <a:ext cx="8229600" cy="919162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Leaves: </a:t>
            </a: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Structure and Function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208765" y="1471373"/>
            <a:ext cx="4578953" cy="4207047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Main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photosynthetic organ 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of the plant.</a:t>
            </a:r>
          </a:p>
          <a:p>
            <a:pPr>
              <a:spcBef>
                <a:spcPts val="1800"/>
              </a:spcBef>
              <a:defRPr/>
            </a:pPr>
            <a:r>
              <a:rPr lang="en-US" dirty="0">
                <a:latin typeface="Comic Sans MS" pitchFamily="66" charset="0"/>
              </a:rPr>
              <a:t>Leaves must have a way of obtaining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CO</a:t>
            </a:r>
            <a:r>
              <a:rPr lang="en-US" baseline="-25000" dirty="0">
                <a:solidFill>
                  <a:srgbClr val="000000"/>
                </a:solidFill>
                <a:latin typeface="Comic Sans MS" pitchFamily="66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dirty="0">
                <a:latin typeface="Comic Sans MS" pitchFamily="66" charset="0"/>
              </a:rPr>
              <a:t>and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Water</a:t>
            </a:r>
            <a:r>
              <a:rPr lang="en-US" dirty="0">
                <a:latin typeface="Comic Sans MS" pitchFamily="66" charset="0"/>
              </a:rPr>
              <a:t> as well as distributing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end products.</a:t>
            </a:r>
          </a:p>
        </p:txBody>
      </p:sp>
      <p:sp>
        <p:nvSpPr>
          <p:cNvPr id="9216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F35FB7-745B-47FA-96B8-CF9A5BD90A6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50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334FE7-3BDC-5F43-D2A7-ADCDB16BA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" y="1588610"/>
            <a:ext cx="4023709" cy="36807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C59315-D711-6A4F-068A-5AAEFB06BF50}"/>
              </a:ext>
            </a:extLst>
          </p:cNvPr>
          <p:cNvSpPr txBox="1"/>
          <p:nvPr/>
        </p:nvSpPr>
        <p:spPr>
          <a:xfrm>
            <a:off x="348093" y="5654147"/>
            <a:ext cx="854726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  <a:defRPr/>
            </a:pPr>
            <a:r>
              <a:rPr lang="en-US" sz="3200" dirty="0">
                <a:latin typeface="Comic Sans MS" pitchFamily="66" charset="0"/>
              </a:rPr>
              <a:t>Structure of a leaf is optimized to </a:t>
            </a:r>
            <a:r>
              <a:rPr lang="en-US" sz="3200" dirty="0">
                <a:solidFill>
                  <a:srgbClr val="000000"/>
                </a:solidFill>
                <a:latin typeface="Comic Sans MS" pitchFamily="66" charset="0"/>
              </a:rPr>
              <a:t>absorb light</a:t>
            </a:r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3200" dirty="0">
                <a:latin typeface="Comic Sans MS" pitchFamily="66" charset="0"/>
              </a:rPr>
              <a:t>and carry out </a:t>
            </a:r>
            <a:r>
              <a:rPr lang="en-US" sz="3200" dirty="0">
                <a:solidFill>
                  <a:srgbClr val="000000"/>
                </a:solidFill>
                <a:latin typeface="Comic Sans MS" pitchFamily="66" charset="0"/>
              </a:rPr>
              <a:t>photosynthesis</a:t>
            </a:r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56971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chemeClr val="accent4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6926" y="0"/>
            <a:ext cx="8229600" cy="919162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FF99FF"/>
                </a:solidFill>
                <a:latin typeface="Comic Sans MS" pitchFamily="66" charset="0"/>
              </a:rPr>
              <a:t>Leaves Absorb Light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3962400"/>
            <a:ext cx="9143999" cy="2836436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Comic Sans MS" pitchFamily="66" charset="0"/>
              </a:rPr>
              <a:t>Leaves appear </a:t>
            </a:r>
            <a:r>
              <a:rPr lang="en-US" sz="4000" dirty="0">
                <a:solidFill>
                  <a:srgbClr val="00B050"/>
                </a:solidFill>
                <a:latin typeface="Comic Sans MS" pitchFamily="66" charset="0"/>
              </a:rPr>
              <a:t>GREEN</a:t>
            </a:r>
            <a:r>
              <a:rPr lang="en-US" sz="2800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Comic Sans MS" pitchFamily="66" charset="0"/>
              </a:rPr>
              <a:t>because they </a:t>
            </a: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REFLECT</a:t>
            </a:r>
            <a:r>
              <a:rPr lang="en-US" sz="2800" dirty="0">
                <a:solidFill>
                  <a:srgbClr val="000000"/>
                </a:solidFill>
                <a:latin typeface="Comic Sans MS" pitchFamily="66" charset="0"/>
              </a:rPr>
              <a:t> green light.</a:t>
            </a:r>
          </a:p>
          <a:p>
            <a:pPr>
              <a:spcBef>
                <a:spcPts val="1800"/>
              </a:spcBef>
              <a:defRPr/>
            </a:pPr>
            <a:r>
              <a:rPr lang="en-US" sz="2800" dirty="0">
                <a:latin typeface="Comic Sans MS" pitchFamily="66" charset="0"/>
              </a:rPr>
              <a:t>Chlorophyll ABSORBS </a:t>
            </a:r>
            <a:r>
              <a:rPr lang="en-US" sz="2800" dirty="0">
                <a:solidFill>
                  <a:srgbClr val="0000FF"/>
                </a:solidFill>
                <a:latin typeface="Comic Sans MS" pitchFamily="66" charset="0"/>
              </a:rPr>
              <a:t>blue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-</a:t>
            </a:r>
            <a:r>
              <a:rPr lang="en-US" sz="2800" dirty="0">
                <a:solidFill>
                  <a:srgbClr val="002060"/>
                </a:solidFill>
                <a:latin typeface="Comic Sans MS" pitchFamily="66" charset="0"/>
              </a:rPr>
              <a:t>violet</a:t>
            </a:r>
            <a:r>
              <a:rPr lang="en-US" sz="2800" dirty="0">
                <a:latin typeface="Comic Sans MS" pitchFamily="66" charset="0"/>
              </a:rPr>
              <a:t> and 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red</a:t>
            </a:r>
            <a:r>
              <a:rPr lang="en-US" sz="2800" dirty="0">
                <a:latin typeface="Comic Sans MS" pitchFamily="66" charset="0"/>
              </a:rPr>
              <a:t> light.</a:t>
            </a:r>
          </a:p>
          <a:p>
            <a:pPr>
              <a:spcBef>
                <a:spcPts val="1800"/>
              </a:spcBef>
              <a:defRPr/>
            </a:pPr>
            <a:r>
              <a:rPr lang="en-US" sz="2800" dirty="0">
                <a:solidFill>
                  <a:srgbClr val="000000"/>
                </a:solidFill>
                <a:latin typeface="Comic Sans MS" pitchFamily="66" charset="0"/>
              </a:rPr>
              <a:t>Carotenoids ABSORB </a:t>
            </a:r>
            <a:r>
              <a:rPr lang="en-US" sz="2800" dirty="0">
                <a:solidFill>
                  <a:srgbClr val="0000FF"/>
                </a:solidFill>
                <a:latin typeface="Comic Sans MS" pitchFamily="66" charset="0"/>
              </a:rPr>
              <a:t>blue</a:t>
            </a:r>
            <a:r>
              <a:rPr lang="en-US" sz="2800" dirty="0">
                <a:solidFill>
                  <a:srgbClr val="000000"/>
                </a:solidFill>
                <a:latin typeface="Comic Sans MS" pitchFamily="66" charset="0"/>
              </a:rPr>
              <a:t>-</a:t>
            </a:r>
            <a:r>
              <a:rPr lang="en-US" sz="2800" dirty="0">
                <a:solidFill>
                  <a:srgbClr val="002060"/>
                </a:solidFill>
                <a:latin typeface="Comic Sans MS" pitchFamily="66" charset="0"/>
              </a:rPr>
              <a:t>violet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Comic Sans MS" pitchFamily="66" charset="0"/>
              </a:rPr>
              <a:t>and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800" dirty="0">
                <a:solidFill>
                  <a:srgbClr val="00B050"/>
                </a:solidFill>
                <a:latin typeface="Comic Sans MS" pitchFamily="66" charset="0"/>
              </a:rPr>
              <a:t>green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Comic Sans MS" pitchFamily="66" charset="0"/>
              </a:rPr>
              <a:t>(reflect </a:t>
            </a:r>
            <a:r>
              <a:rPr lang="en-US" sz="2800" dirty="0">
                <a:solidFill>
                  <a:srgbClr val="FFC000"/>
                </a:solidFill>
                <a:latin typeface="Comic Sans MS" pitchFamily="66" charset="0"/>
              </a:rPr>
              <a:t>orange</a:t>
            </a:r>
            <a:r>
              <a:rPr lang="en-US" sz="2800" dirty="0">
                <a:solidFill>
                  <a:srgbClr val="000000"/>
                </a:solidFill>
                <a:latin typeface="Comic Sans MS" pitchFamily="66" charset="0"/>
              </a:rPr>
              <a:t>).</a:t>
            </a:r>
          </a:p>
        </p:txBody>
      </p:sp>
      <p:sp>
        <p:nvSpPr>
          <p:cNvPr id="9216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F35FB7-745B-47FA-96B8-CF9A5BD90A6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51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02CD75-D83D-48F7-A440-558C3DC0DE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265"/>
          <a:stretch/>
        </p:blipFill>
        <p:spPr>
          <a:xfrm>
            <a:off x="76200" y="914400"/>
            <a:ext cx="3810000" cy="30884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DDDF32-A779-D0D0-2DFA-CCA1698DE9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09"/>
          <a:stretch/>
        </p:blipFill>
        <p:spPr>
          <a:xfrm>
            <a:off x="4136076" y="950118"/>
            <a:ext cx="4724400" cy="308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68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6926" y="107156"/>
            <a:ext cx="8229600" cy="919162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Leaves: </a:t>
            </a: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Structure and Function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25462" y="1026318"/>
            <a:ext cx="8229600" cy="4399929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>
                <a:latin typeface="Comic Sans MS" pitchFamily="66" charset="0"/>
              </a:rPr>
              <a:t>Like roots and stems, </a:t>
            </a:r>
            <a:r>
              <a:rPr lang="en-US" dirty="0">
                <a:solidFill>
                  <a:srgbClr val="0000FF"/>
                </a:solidFill>
                <a:latin typeface="Comic Sans MS" pitchFamily="66" charset="0"/>
              </a:rPr>
              <a:t>LEAVES</a:t>
            </a:r>
            <a:r>
              <a:rPr lang="en-US" dirty="0">
                <a:latin typeface="Comic Sans MS" pitchFamily="66" charset="0"/>
              </a:rPr>
              <a:t> have </a:t>
            </a:r>
          </a:p>
          <a:p>
            <a:pPr marL="688975">
              <a:defRPr/>
            </a:pPr>
            <a:r>
              <a:rPr lang="en-US" dirty="0">
                <a:latin typeface="Comic Sans MS" pitchFamily="66" charset="0"/>
              </a:rPr>
              <a:t>an 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outer covering of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dermal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 tissue </a:t>
            </a:r>
          </a:p>
          <a:p>
            <a:pPr marL="688975">
              <a:defRPr/>
            </a:pPr>
            <a:r>
              <a:rPr lang="en-US" dirty="0">
                <a:latin typeface="Comic Sans MS" pitchFamily="66" charset="0"/>
              </a:rPr>
              <a:t>and inner regions of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ground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dirty="0">
                <a:latin typeface="Comic Sans MS" pitchFamily="66" charset="0"/>
              </a:rPr>
              <a:t>tissue</a:t>
            </a:r>
          </a:p>
          <a:p>
            <a:pPr marL="688975">
              <a:defRPr/>
            </a:pPr>
            <a:r>
              <a:rPr lang="en-US" dirty="0">
                <a:latin typeface="Comic Sans MS" pitchFamily="66" charset="0"/>
              </a:rPr>
              <a:t>and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vascular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dirty="0">
                <a:latin typeface="Comic Sans MS" pitchFamily="66" charset="0"/>
              </a:rPr>
              <a:t>tissues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.</a:t>
            </a:r>
          </a:p>
        </p:txBody>
      </p:sp>
      <p:sp>
        <p:nvSpPr>
          <p:cNvPr id="9216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F35FB7-745B-47FA-96B8-CF9A5BD90A6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52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59BA15-9EAC-01F0-4121-4261AB55F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79" y="3570396"/>
            <a:ext cx="8777294" cy="289185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9180BB0-E25A-3F09-6C61-976BB4425652}"/>
              </a:ext>
            </a:extLst>
          </p:cNvPr>
          <p:cNvSpPr/>
          <p:nvPr/>
        </p:nvSpPr>
        <p:spPr bwMode="auto">
          <a:xfrm>
            <a:off x="6644230" y="5943600"/>
            <a:ext cx="1737770" cy="457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C65E67-3B8C-0EDE-6929-B14C198BDD0C}"/>
              </a:ext>
            </a:extLst>
          </p:cNvPr>
          <p:cNvSpPr/>
          <p:nvPr/>
        </p:nvSpPr>
        <p:spPr bwMode="auto">
          <a:xfrm>
            <a:off x="7772400" y="5410200"/>
            <a:ext cx="964126" cy="671052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FDF5661-B7C8-D2F9-CF07-5EF6BF6619F4}"/>
              </a:ext>
            </a:extLst>
          </p:cNvPr>
          <p:cNvSpPr/>
          <p:nvPr/>
        </p:nvSpPr>
        <p:spPr bwMode="auto">
          <a:xfrm>
            <a:off x="6345400" y="4724400"/>
            <a:ext cx="1350800" cy="792678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F5E1F3-BAFE-862B-E7DE-5933FFA3DD27}"/>
              </a:ext>
            </a:extLst>
          </p:cNvPr>
          <p:cNvSpPr/>
          <p:nvPr/>
        </p:nvSpPr>
        <p:spPr bwMode="auto">
          <a:xfrm>
            <a:off x="304800" y="3581400"/>
            <a:ext cx="1752600" cy="381000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8294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87FC04-6A2B-4F37-A1C0-EAE1AA3D31C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53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218" name="Picture 2" descr="C:\Users\Noemi\Desktop\20150303\Lea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9" y="0"/>
            <a:ext cx="90680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4548249" y="0"/>
            <a:ext cx="4114800" cy="1223962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1F789D1-2A5C-0A49-448B-A9B00FDFC61F}"/>
              </a:ext>
            </a:extLst>
          </p:cNvPr>
          <p:cNvSpPr txBox="1">
            <a:spLocks/>
          </p:cNvSpPr>
          <p:nvPr/>
        </p:nvSpPr>
        <p:spPr>
          <a:xfrm>
            <a:off x="2871849" y="233362"/>
            <a:ext cx="5791200" cy="990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4800" kern="0" dirty="0" err="1">
                <a:solidFill>
                  <a:srgbClr val="FF99FF"/>
                </a:solidFill>
                <a:latin typeface="Comic Sans MS" pitchFamily="66" charset="0"/>
              </a:rPr>
              <a:t>LEAf</a:t>
            </a:r>
            <a:r>
              <a:rPr lang="en-US" sz="4800" kern="0" dirty="0">
                <a:solidFill>
                  <a:srgbClr val="FF99FF"/>
                </a:solidFill>
                <a:latin typeface="Comic Sans MS" pitchFamily="66" charset="0"/>
              </a:rPr>
              <a:t> ANATOMY</a:t>
            </a:r>
            <a:endParaRPr lang="en-US" sz="3600" kern="0" dirty="0">
              <a:solidFill>
                <a:srgbClr val="FF99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67489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5EF41E8-0E62-4C1E-B00D-80DD177903B7}"/>
              </a:ext>
            </a:extLst>
          </p:cNvPr>
          <p:cNvGrpSpPr/>
          <p:nvPr/>
        </p:nvGrpSpPr>
        <p:grpSpPr>
          <a:xfrm>
            <a:off x="76200" y="1143000"/>
            <a:ext cx="5239336" cy="4572000"/>
            <a:chOff x="75920" y="3276600"/>
            <a:chExt cx="5239336" cy="3581400"/>
          </a:xfrm>
        </p:grpSpPr>
        <p:pic>
          <p:nvPicPr>
            <p:cNvPr id="9218" name="Picture 2" descr="C:\Users\Noemi\Desktop\20150303\Leaf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15"/>
            <a:stretch/>
          </p:blipFill>
          <p:spPr bwMode="auto">
            <a:xfrm>
              <a:off x="75920" y="3276600"/>
              <a:ext cx="5239336" cy="3581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 bwMode="auto">
            <a:xfrm>
              <a:off x="2514600" y="3276600"/>
              <a:ext cx="2286000" cy="3810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F316F6-F4BF-E0E9-D76E-021A113CC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800" y="1"/>
            <a:ext cx="3886200" cy="5181600"/>
          </a:xfrm>
        </p:spPr>
        <p:txBody>
          <a:bodyPr/>
          <a:lstStyle/>
          <a:p>
            <a:pPr marL="0" lvl="1" indent="0">
              <a:buNone/>
              <a:defRPr/>
            </a:pPr>
            <a:r>
              <a:rPr lang="en-US" sz="2400" dirty="0">
                <a:solidFill>
                  <a:srgbClr val="7030A0"/>
                </a:solidFill>
                <a:latin typeface="Comic Sans MS" pitchFamily="66" charset="0"/>
              </a:rPr>
              <a:t>Blade </a:t>
            </a:r>
          </a:p>
          <a:p>
            <a:pPr marL="0" lvl="1" indent="0">
              <a:buNone/>
              <a:defRPr/>
            </a:pPr>
            <a:r>
              <a:rPr lang="en-US" sz="2400" dirty="0">
                <a:latin typeface="Comic Sans MS" pitchFamily="66" charset="0"/>
              </a:rPr>
              <a:t>Flat part of leaf (absorbs light – photosynthesis).</a:t>
            </a:r>
          </a:p>
          <a:p>
            <a:pPr marL="0" lvl="1" indent="0">
              <a:spcBef>
                <a:spcPts val="3000"/>
              </a:spcBef>
              <a:buClr>
                <a:srgbClr val="FFFFCC"/>
              </a:buClr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Comic Sans MS" pitchFamily="66" charset="0"/>
              </a:rPr>
              <a:t>Petiole </a:t>
            </a:r>
          </a:p>
          <a:p>
            <a:pPr marL="0" lvl="1" indent="0">
              <a:spcBef>
                <a:spcPts val="0"/>
              </a:spcBef>
              <a:buClr>
                <a:srgbClr val="FFFFCC"/>
              </a:buClr>
              <a:buNone/>
              <a:defRPr/>
            </a:pP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VASCULAR stalk that attaching leaf to stem.</a:t>
            </a:r>
          </a:p>
          <a:p>
            <a:pPr marL="0" lvl="1" indent="0">
              <a:spcBef>
                <a:spcPts val="3000"/>
              </a:spcBef>
              <a:buClr>
                <a:srgbClr val="FFFFCC"/>
              </a:buClr>
              <a:buNone/>
              <a:defRPr/>
            </a:pPr>
            <a:r>
              <a:rPr lang="en-US" sz="2400" dirty="0">
                <a:solidFill>
                  <a:srgbClr val="7030A0"/>
                </a:solidFill>
                <a:latin typeface="Comic Sans MS" pitchFamily="66" charset="0"/>
              </a:rPr>
              <a:t>Epidermis</a:t>
            </a:r>
          </a:p>
          <a:p>
            <a:pPr marL="0" lvl="1" indent="0">
              <a:spcBef>
                <a:spcPts val="0"/>
              </a:spcBef>
              <a:buClr>
                <a:srgbClr val="FFFFCC"/>
              </a:buClr>
              <a:buNone/>
              <a:defRPr/>
            </a:pPr>
            <a:r>
              <a:rPr lang="en-US" sz="2400" dirty="0">
                <a:solidFill>
                  <a:srgbClr val="FFFFFF"/>
                </a:solidFill>
                <a:latin typeface="Comic Sans MS" pitchFamily="66" charset="0"/>
              </a:rPr>
              <a:t>Single layer of cells at the top and bottom of leaves (</a:t>
            </a:r>
            <a:r>
              <a:rPr lang="en-US" sz="2400" dirty="0">
                <a:solidFill>
                  <a:srgbClr val="7030A0"/>
                </a:solidFill>
                <a:latin typeface="Comic Sans MS" pitchFamily="66" charset="0"/>
              </a:rPr>
              <a:t>dermal tissue</a:t>
            </a:r>
            <a:r>
              <a:rPr lang="en-US" sz="2400" dirty="0">
                <a:solidFill>
                  <a:srgbClr val="FFFFFF"/>
                </a:solidFill>
                <a:latin typeface="Comic Sans MS" pitchFamily="66" charset="0"/>
              </a:rPr>
              <a:t>) that secretes the cuticle.</a:t>
            </a:r>
            <a:endParaRPr lang="en-US" sz="2400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DA269DEB-F6C2-0FF4-857B-B42E43058CF4}"/>
              </a:ext>
            </a:extLst>
          </p:cNvPr>
          <p:cNvSpPr/>
          <p:nvPr/>
        </p:nvSpPr>
        <p:spPr bwMode="auto">
          <a:xfrm rot="20384052">
            <a:off x="934490" y="962399"/>
            <a:ext cx="4477336" cy="152400"/>
          </a:xfrm>
          <a:prstGeom prst="leftArrow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765C67C9-9B4D-5691-4446-39EF7263E0C2}"/>
              </a:ext>
            </a:extLst>
          </p:cNvPr>
          <p:cNvSpPr/>
          <p:nvPr/>
        </p:nvSpPr>
        <p:spPr bwMode="auto">
          <a:xfrm rot="21288358">
            <a:off x="289045" y="1904770"/>
            <a:ext cx="5054391" cy="202155"/>
          </a:xfrm>
          <a:prstGeom prst="leftArrow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338C8356-B20B-4F53-647D-4B227EB7CF3F}"/>
              </a:ext>
            </a:extLst>
          </p:cNvPr>
          <p:cNvSpPr/>
          <p:nvPr/>
        </p:nvSpPr>
        <p:spPr bwMode="auto">
          <a:xfrm rot="969841">
            <a:off x="3858435" y="2846987"/>
            <a:ext cx="1470168" cy="191494"/>
          </a:xfrm>
          <a:prstGeom prst="leftArrow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30E91797-AF32-AB26-D434-4F92320AC688}"/>
              </a:ext>
            </a:extLst>
          </p:cNvPr>
          <p:cNvSpPr/>
          <p:nvPr/>
        </p:nvSpPr>
        <p:spPr bwMode="auto">
          <a:xfrm rot="7326331" flipV="1">
            <a:off x="43012" y="4153264"/>
            <a:ext cx="3062886" cy="188323"/>
          </a:xfrm>
          <a:prstGeom prst="leftArrow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F77A98-CB1E-84D6-55B3-41A62F81ECDE}"/>
              </a:ext>
            </a:extLst>
          </p:cNvPr>
          <p:cNvSpPr txBox="1"/>
          <p:nvPr/>
        </p:nvSpPr>
        <p:spPr>
          <a:xfrm>
            <a:off x="38100" y="5492439"/>
            <a:ext cx="9067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>
              <a:spcBef>
                <a:spcPts val="3000"/>
              </a:spcBef>
              <a:buClr>
                <a:srgbClr val="FFFFCC"/>
              </a:buClr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Comic Sans MS" pitchFamily="66" charset="0"/>
              </a:rPr>
              <a:t>Cuticle</a:t>
            </a:r>
          </a:p>
          <a:p>
            <a:pPr marL="0" lvl="1" indent="0">
              <a:spcBef>
                <a:spcPts val="0"/>
              </a:spcBef>
              <a:buClr>
                <a:srgbClr val="FFFFCC"/>
              </a:buClr>
              <a:buNone/>
              <a:defRPr/>
            </a:pPr>
            <a:r>
              <a:rPr lang="en-US" sz="2800" dirty="0">
                <a:solidFill>
                  <a:srgbClr val="FFFF00"/>
                </a:solidFill>
                <a:latin typeface="Comic Sans MS" pitchFamily="66" charset="0"/>
              </a:rPr>
              <a:t>Layer of </a:t>
            </a:r>
            <a:r>
              <a:rPr lang="en-US" sz="2800" dirty="0">
                <a:solidFill>
                  <a:srgbClr val="0000FF"/>
                </a:solidFill>
                <a:latin typeface="Comic Sans MS" pitchFamily="66" charset="0"/>
              </a:rPr>
              <a:t>wax</a:t>
            </a:r>
            <a:r>
              <a:rPr lang="en-US" sz="2800" dirty="0">
                <a:solidFill>
                  <a:srgbClr val="FFFF00"/>
                </a:solidFill>
                <a:latin typeface="Comic Sans MS" pitchFamily="66" charset="0"/>
              </a:rPr>
              <a:t> over the epidermis minimizing water loss </a:t>
            </a:r>
            <a:r>
              <a:rPr lang="en-US" sz="2800" dirty="0">
                <a:solidFill>
                  <a:srgbClr val="FFFFFF"/>
                </a:solidFill>
                <a:latin typeface="Comic Sans MS" pitchFamily="66" charset="0"/>
              </a:rPr>
              <a:t>(</a:t>
            </a:r>
            <a:r>
              <a:rPr lang="en-US" sz="2800" dirty="0">
                <a:solidFill>
                  <a:srgbClr val="7030A0"/>
                </a:solidFill>
                <a:latin typeface="Comic Sans MS" pitchFamily="66" charset="0"/>
              </a:rPr>
              <a:t>dermal tissue</a:t>
            </a:r>
            <a:r>
              <a:rPr lang="en-US" sz="2800" dirty="0">
                <a:solidFill>
                  <a:srgbClr val="FFFFFF"/>
                </a:solidFill>
                <a:latin typeface="Comic Sans MS" pitchFamily="66" charset="0"/>
              </a:rPr>
              <a:t>).</a:t>
            </a:r>
            <a:endParaRPr lang="en-US" sz="28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8072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87FC04-6A2B-4F37-A1C0-EAE1AA3D31C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55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EF41E8-0E62-4C1E-B00D-80DD177903B7}"/>
              </a:ext>
            </a:extLst>
          </p:cNvPr>
          <p:cNvGrpSpPr/>
          <p:nvPr/>
        </p:nvGrpSpPr>
        <p:grpSpPr>
          <a:xfrm>
            <a:off x="76200" y="1143000"/>
            <a:ext cx="5239336" cy="4572000"/>
            <a:chOff x="75920" y="3276600"/>
            <a:chExt cx="5239336" cy="3581400"/>
          </a:xfrm>
        </p:grpSpPr>
        <p:pic>
          <p:nvPicPr>
            <p:cNvPr id="9218" name="Picture 2" descr="C:\Users\Noemi\Desktop\20150303\Leaf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15"/>
            <a:stretch/>
          </p:blipFill>
          <p:spPr bwMode="auto">
            <a:xfrm>
              <a:off x="75920" y="3276600"/>
              <a:ext cx="5239336" cy="3581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 bwMode="auto">
            <a:xfrm>
              <a:off x="2514600" y="3276600"/>
              <a:ext cx="2286000" cy="3810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F316F6-F4BF-E0E9-D76E-021A113CC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5536" y="176150"/>
            <a:ext cx="3828464" cy="6681849"/>
          </a:xfrm>
        </p:spPr>
        <p:txBody>
          <a:bodyPr/>
          <a:lstStyle/>
          <a:p>
            <a:pPr marL="0" lvl="1" indent="0">
              <a:buNone/>
              <a:defRPr/>
            </a:pPr>
            <a:r>
              <a:rPr lang="en-US" sz="2400" dirty="0">
                <a:solidFill>
                  <a:srgbClr val="0000FF"/>
                </a:solidFill>
                <a:latin typeface="Comic Sans MS" pitchFamily="66" charset="0"/>
              </a:rPr>
              <a:t>Veins (Vascular Tissue) </a:t>
            </a: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Xylem and Phloem</a:t>
            </a:r>
            <a:r>
              <a:rPr lang="en-US" sz="2400" dirty="0">
                <a:latin typeface="Comic Sans MS" pitchFamily="66" charset="0"/>
              </a:rPr>
              <a:t> are bundled in leaf veins that run from the stem throughout the leaves.</a:t>
            </a:r>
          </a:p>
          <a:p>
            <a:pPr marL="0" lvl="1" indent="0">
              <a:buNone/>
              <a:defRPr/>
            </a:pPr>
            <a:endParaRPr lang="en-US" sz="2400" dirty="0">
              <a:solidFill>
                <a:srgbClr val="7030A0"/>
              </a:solidFill>
              <a:latin typeface="Comic Sans MS" pitchFamily="66" charset="0"/>
            </a:endParaRPr>
          </a:p>
          <a:p>
            <a:pPr marL="0" lvl="1" indent="0"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Comic Sans MS" pitchFamily="66" charset="0"/>
              </a:rPr>
              <a:t>Mesophyll </a:t>
            </a:r>
            <a:r>
              <a:rPr lang="en-US" sz="2200" dirty="0">
                <a:solidFill>
                  <a:srgbClr val="000000"/>
                </a:solidFill>
                <a:latin typeface="Comic Sans MS" pitchFamily="66" charset="0"/>
              </a:rPr>
              <a:t>(Ground Tissue)</a:t>
            </a:r>
          </a:p>
          <a:p>
            <a:pPr marL="0" lvl="1" indent="0">
              <a:buNone/>
              <a:defRPr/>
            </a:pPr>
            <a:r>
              <a:rPr lang="en-US" sz="2400" dirty="0">
                <a:latin typeface="Comic Sans MS" pitchFamily="66" charset="0"/>
              </a:rPr>
              <a:t>Area between leaf veins where </a:t>
            </a: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photosynthesis occurs.</a:t>
            </a:r>
          </a:p>
          <a:p>
            <a:pPr marL="0" lvl="1" indent="0">
              <a:buNone/>
              <a:defRPr/>
            </a:pPr>
            <a:endParaRPr lang="en-US" sz="1050" dirty="0">
              <a:solidFill>
                <a:srgbClr val="FFFF00"/>
              </a:solidFill>
              <a:latin typeface="Comic Sans MS" pitchFamily="66" charset="0"/>
            </a:endParaRPr>
          </a:p>
          <a:p>
            <a:pPr marL="342900" lvl="2" indent="-223838">
              <a:defRPr/>
            </a:pP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Sugars</a:t>
            </a:r>
            <a:r>
              <a:rPr lang="en-US" dirty="0">
                <a:latin typeface="Comic Sans MS" pitchFamily="66" charset="0"/>
              </a:rPr>
              <a:t> produced here move to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leaf veins </a:t>
            </a:r>
            <a:r>
              <a:rPr lang="en-US" dirty="0">
                <a:latin typeface="Comic Sans MS" pitchFamily="66" charset="0"/>
              </a:rPr>
              <a:t>where they enter the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phloem</a:t>
            </a:r>
            <a:r>
              <a:rPr lang="en-US" dirty="0">
                <a:latin typeface="Comic Sans MS" pitchFamily="66" charset="0"/>
              </a:rPr>
              <a:t> for transport to the rest of the plant.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A43E0A5-D15F-AB42-88FF-FEC023C76587}"/>
              </a:ext>
            </a:extLst>
          </p:cNvPr>
          <p:cNvSpPr/>
          <p:nvPr/>
        </p:nvSpPr>
        <p:spPr bwMode="auto">
          <a:xfrm>
            <a:off x="3970594" y="3025732"/>
            <a:ext cx="1058606" cy="860468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F0CE594-D33F-D2F4-C6C5-67BC55A82F93}"/>
              </a:ext>
            </a:extLst>
          </p:cNvPr>
          <p:cNvSpPr/>
          <p:nvPr/>
        </p:nvSpPr>
        <p:spPr bwMode="auto">
          <a:xfrm>
            <a:off x="990600" y="2808646"/>
            <a:ext cx="756472" cy="176335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1698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8793"/>
            <a:ext cx="8229600" cy="712787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Leaves: </a:t>
            </a: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Structure and Function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267200" cy="51816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400" dirty="0">
                <a:solidFill>
                  <a:srgbClr val="FF99FF"/>
                </a:solidFill>
                <a:latin typeface="Comic Sans MS" pitchFamily="66" charset="0"/>
              </a:rPr>
              <a:t>Two subtypes of Mesophyll:</a:t>
            </a:r>
          </a:p>
          <a:p>
            <a:pPr marL="403225" lvl="1">
              <a:spcBef>
                <a:spcPts val="3600"/>
              </a:spcBef>
              <a:defRPr/>
            </a:pPr>
            <a:r>
              <a:rPr lang="en-US" sz="2800" dirty="0">
                <a:solidFill>
                  <a:srgbClr val="0000FF"/>
                </a:solidFill>
                <a:latin typeface="Comic Sans MS" pitchFamily="66" charset="0"/>
              </a:rPr>
              <a:t>PALISADE Mesophyll </a:t>
            </a:r>
            <a:r>
              <a:rPr lang="en-US" sz="2400" dirty="0">
                <a:latin typeface="Comic Sans MS" pitchFamily="66" charset="0"/>
              </a:rPr>
              <a:t>directly underneath the epidermis; where </a:t>
            </a:r>
            <a:r>
              <a:rPr lang="en-US" sz="2400" u="sng" dirty="0">
                <a:solidFill>
                  <a:srgbClr val="00B0F0"/>
                </a:solidFill>
                <a:latin typeface="Comic Sans MS" pitchFamily="66" charset="0"/>
              </a:rPr>
              <a:t>Photosynthesis</a:t>
            </a:r>
            <a:r>
              <a:rPr lang="en-US" sz="2400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sz="2400" dirty="0">
                <a:latin typeface="Comic Sans MS" pitchFamily="66" charset="0"/>
              </a:rPr>
              <a:t>occurs.</a:t>
            </a:r>
          </a:p>
          <a:p>
            <a:pPr marL="403225" lvl="1">
              <a:spcBef>
                <a:spcPts val="3600"/>
              </a:spcBef>
              <a:defRPr/>
            </a:pPr>
            <a:r>
              <a:rPr lang="en-US" sz="2800" dirty="0">
                <a:solidFill>
                  <a:srgbClr val="000000"/>
                </a:solidFill>
                <a:latin typeface="Comic Sans MS" pitchFamily="66" charset="0"/>
              </a:rPr>
              <a:t>SPONGY Mesophyll: </a:t>
            </a:r>
            <a:r>
              <a:rPr lang="en-US" sz="2400" dirty="0">
                <a:latin typeface="Comic Sans MS" pitchFamily="66" charset="0"/>
              </a:rPr>
              <a:t>beneath palisade layer; allows </a:t>
            </a:r>
            <a:r>
              <a:rPr lang="en-US" sz="2400" dirty="0">
                <a:solidFill>
                  <a:srgbClr val="000000"/>
                </a:solidFill>
                <a:latin typeface="Comic Sans MS" pitchFamily="66" charset="0"/>
              </a:rPr>
              <a:t>gases and water </a:t>
            </a: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to move in and out of the leaf.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447800"/>
            <a:ext cx="4813023" cy="4724400"/>
          </a:xfrm>
        </p:spPr>
      </p:pic>
    </p:spTree>
    <p:extLst>
      <p:ext uri="{BB962C8B-B14F-4D97-AF65-F5344CB8AC3E}">
        <p14:creationId xmlns:p14="http://schemas.microsoft.com/office/powerpoint/2010/main" val="24197844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A42BDE-31B7-FCB4-E971-DE72D7EF5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828799"/>
            <a:ext cx="5410199" cy="378229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7487"/>
            <a:ext cx="8229600" cy="712787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Leaves: </a:t>
            </a: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Structure and Function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0" y="1116850"/>
            <a:ext cx="3907971" cy="4624300"/>
          </a:xfrm>
        </p:spPr>
        <p:txBody>
          <a:bodyPr/>
          <a:lstStyle/>
          <a:p>
            <a:pPr marL="0" lvl="1" indent="0">
              <a:buNone/>
              <a:defRPr/>
            </a:pPr>
            <a:r>
              <a:rPr lang="en-US" sz="2400" dirty="0">
                <a:solidFill>
                  <a:srgbClr val="7030A0"/>
                </a:solidFill>
                <a:latin typeface="Comic Sans MS" pitchFamily="66" charset="0"/>
              </a:rPr>
              <a:t>Palisade and </a:t>
            </a:r>
            <a:r>
              <a:rPr lang="en-US" dirty="0">
                <a:solidFill>
                  <a:srgbClr val="7030A0"/>
                </a:solidFill>
                <a:latin typeface="Comic Sans MS" pitchFamily="66" charset="0"/>
              </a:rPr>
              <a:t>Spongy </a:t>
            </a:r>
            <a:r>
              <a:rPr lang="en-US" sz="3200" dirty="0">
                <a:solidFill>
                  <a:srgbClr val="FFFF00"/>
                </a:solidFill>
                <a:latin typeface="Comic Sans MS" pitchFamily="66" charset="0"/>
              </a:rPr>
              <a:t>PARENCHYMA</a:t>
            </a:r>
            <a:r>
              <a:rPr lang="en-US" dirty="0">
                <a:solidFill>
                  <a:srgbClr val="7030A0"/>
                </a:solidFill>
                <a:latin typeface="Comic Sans MS" pitchFamily="66" charset="0"/>
              </a:rPr>
              <a:t> cells </a:t>
            </a:r>
          </a:p>
          <a:p>
            <a:pPr marL="511175" lvl="1">
              <a:defRPr/>
            </a:pPr>
            <a:r>
              <a:rPr lang="en-US" sz="2400" dirty="0">
                <a:latin typeface="Comic Sans MS" pitchFamily="66" charset="0"/>
              </a:rPr>
              <a:t>Photosynthesis</a:t>
            </a:r>
          </a:p>
          <a:p>
            <a:pPr marL="511175" lvl="1">
              <a:defRPr/>
            </a:pPr>
            <a:r>
              <a:rPr lang="en-US" dirty="0">
                <a:latin typeface="Comic Sans MS" pitchFamily="66" charset="0"/>
              </a:rPr>
              <a:t>Growth; food storage.</a:t>
            </a:r>
            <a:endParaRPr lang="en-US" sz="2400" dirty="0">
              <a:latin typeface="Comic Sans MS" pitchFamily="66" charset="0"/>
            </a:endParaRPr>
          </a:p>
          <a:p>
            <a:pPr marL="0" lvl="1" indent="0">
              <a:buNone/>
              <a:defRPr/>
            </a:pPr>
            <a:endParaRPr lang="en-US" sz="1800" dirty="0">
              <a:solidFill>
                <a:srgbClr val="7030A0"/>
              </a:solidFill>
              <a:latin typeface="Comic Sans MS" pitchFamily="66" charset="0"/>
            </a:endParaRPr>
          </a:p>
          <a:p>
            <a:pPr marL="0" lvl="1" indent="0">
              <a:buNone/>
              <a:defRPr/>
            </a:pPr>
            <a:r>
              <a:rPr lang="en-US" sz="3200" dirty="0">
                <a:solidFill>
                  <a:srgbClr val="FFFF00"/>
                </a:solidFill>
                <a:latin typeface="Comic Sans MS" pitchFamily="66" charset="0"/>
              </a:rPr>
              <a:t>COLLENCHYMA</a:t>
            </a:r>
            <a:r>
              <a:rPr lang="en-US" dirty="0">
                <a:solidFill>
                  <a:srgbClr val="7030A0"/>
                </a:solidFill>
                <a:latin typeface="Comic Sans MS" pitchFamily="66" charset="0"/>
              </a:rPr>
              <a:t> cells </a:t>
            </a:r>
          </a:p>
          <a:p>
            <a:pPr marL="511175" lvl="1">
              <a:defRPr/>
            </a:pPr>
            <a:r>
              <a:rPr lang="en-US" sz="2400" dirty="0">
                <a:latin typeface="Comic Sans MS" pitchFamily="66" charset="0"/>
              </a:rPr>
              <a:t>Support, flexibility</a:t>
            </a:r>
          </a:p>
          <a:p>
            <a:pPr marL="511175" lvl="1">
              <a:defRPr/>
            </a:pPr>
            <a:r>
              <a:rPr lang="en-US" dirty="0">
                <a:latin typeface="Comic Sans MS" pitchFamily="66" charset="0"/>
              </a:rPr>
              <a:t>Bend without breaking.</a:t>
            </a:r>
            <a:endParaRPr lang="en-US" sz="2400" dirty="0">
              <a:latin typeface="Comic Sans MS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57A7EE-0A92-866A-A317-C829AD9E7D81}"/>
              </a:ext>
            </a:extLst>
          </p:cNvPr>
          <p:cNvSpPr txBox="1"/>
          <p:nvPr/>
        </p:nvSpPr>
        <p:spPr>
          <a:xfrm>
            <a:off x="0" y="5506852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>
              <a:buNone/>
              <a:defRPr/>
            </a:pP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SCLERENCHYMA</a:t>
            </a:r>
            <a:r>
              <a:rPr lang="en-US" sz="2400" dirty="0">
                <a:solidFill>
                  <a:srgbClr val="7030A0"/>
                </a:solidFill>
                <a:latin typeface="Comic Sans MS" pitchFamily="66" charset="0"/>
              </a:rPr>
              <a:t> cells </a:t>
            </a:r>
          </a:p>
          <a:p>
            <a:pPr marL="511175" lvl="1">
              <a:defRPr/>
            </a:pPr>
            <a:r>
              <a:rPr lang="en-US" sz="2400" dirty="0">
                <a:latin typeface="Comic Sans MS" pitchFamily="66" charset="0"/>
              </a:rPr>
              <a:t>Leaf veins; hard covering of seeds and nuts; found in fibers [cellulose]. Includes </a:t>
            </a:r>
            <a:r>
              <a:rPr lang="en-US" sz="2400" dirty="0">
                <a:solidFill>
                  <a:srgbClr val="000000"/>
                </a:solidFill>
                <a:latin typeface="Comic Sans MS" pitchFamily="66" charset="0"/>
              </a:rPr>
              <a:t>DEAD</a:t>
            </a:r>
            <a:r>
              <a:rPr lang="en-US" sz="2400" dirty="0">
                <a:latin typeface="Comic Sans MS" pitchFamily="66" charset="0"/>
              </a:rPr>
              <a:t> tissue.</a:t>
            </a:r>
            <a:endParaRPr lang="en-US" sz="24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7697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8793"/>
            <a:ext cx="8229600" cy="712787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Leaves: </a:t>
            </a: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Structure and Function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267200" cy="51816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4000" dirty="0">
                <a:solidFill>
                  <a:srgbClr val="0000FF"/>
                </a:solidFill>
                <a:latin typeface="Comic Sans MS" pitchFamily="66" charset="0"/>
              </a:rPr>
              <a:t>Guard Cells</a:t>
            </a:r>
          </a:p>
          <a:p>
            <a:pPr marL="0" indent="0">
              <a:buNone/>
              <a:defRPr/>
            </a:pPr>
            <a:r>
              <a:rPr lang="en-US" sz="2400" dirty="0">
                <a:latin typeface="Comic Sans MS" pitchFamily="66" charset="0"/>
              </a:rPr>
              <a:t>Regulate the opening and closing of the stomates.</a:t>
            </a:r>
          </a:p>
          <a:p>
            <a:pPr marL="0" lvl="1" indent="0">
              <a:spcBef>
                <a:spcPts val="3600"/>
              </a:spcBef>
              <a:buNone/>
              <a:defRPr/>
            </a:pPr>
            <a:r>
              <a:rPr lang="en-US" sz="4000" dirty="0">
                <a:solidFill>
                  <a:srgbClr val="000000"/>
                </a:solidFill>
                <a:latin typeface="Comic Sans MS" pitchFamily="66" charset="0"/>
              </a:rPr>
              <a:t>Stomates</a:t>
            </a:r>
            <a:r>
              <a:rPr lang="en-US" sz="2800" dirty="0">
                <a:solidFill>
                  <a:srgbClr val="000000"/>
                </a:solidFill>
                <a:latin typeface="Comic Sans MS" pitchFamily="66" charset="0"/>
              </a:rPr>
              <a:t> </a:t>
            </a:r>
          </a:p>
          <a:p>
            <a:pPr marL="0" lvl="1" indent="0">
              <a:spcBef>
                <a:spcPts val="1200"/>
              </a:spcBef>
              <a:buNone/>
              <a:defRPr/>
            </a:pPr>
            <a:r>
              <a:rPr lang="en-US" sz="2400" dirty="0">
                <a:latin typeface="Comic Sans MS" pitchFamily="66" charset="0"/>
              </a:rPr>
              <a:t>Openings that permit CO</a:t>
            </a:r>
            <a:r>
              <a:rPr lang="en-US" baseline="-25000" dirty="0">
                <a:latin typeface="Comic Sans MS" pitchFamily="66" charset="0"/>
              </a:rPr>
              <a:t>2</a:t>
            </a:r>
            <a:r>
              <a:rPr lang="en-US" sz="2400" dirty="0">
                <a:latin typeface="Comic Sans MS" pitchFamily="66" charset="0"/>
              </a:rPr>
              <a:t> to enter and H</a:t>
            </a:r>
            <a:r>
              <a:rPr lang="en-US" sz="2400" baseline="-25000" dirty="0">
                <a:latin typeface="Comic Sans MS" pitchFamily="66" charset="0"/>
              </a:rPr>
              <a:t>2</a:t>
            </a:r>
            <a:r>
              <a:rPr lang="en-US" sz="2400" dirty="0">
                <a:latin typeface="Comic Sans MS" pitchFamily="66" charset="0"/>
              </a:rPr>
              <a:t>O to exit the leaf in </a:t>
            </a:r>
            <a:r>
              <a:rPr lang="en-US" sz="3200" dirty="0">
                <a:solidFill>
                  <a:srgbClr val="FF99FF"/>
                </a:solidFill>
                <a:latin typeface="Comic Sans MS" pitchFamily="66" charset="0"/>
              </a:rPr>
              <a:t>TRANSPIRATION</a:t>
            </a:r>
            <a:r>
              <a:rPr lang="en-US" sz="2400" dirty="0">
                <a:latin typeface="Comic Sans MS" pitchFamily="66" charset="0"/>
              </a:rPr>
              <a:t>.</a:t>
            </a:r>
          </a:p>
          <a:p>
            <a:pPr marL="0" lvl="1" indent="0">
              <a:spcBef>
                <a:spcPts val="1200"/>
              </a:spcBef>
              <a:buNone/>
              <a:defRPr/>
            </a:pP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Allows the release of O</a:t>
            </a:r>
            <a:r>
              <a:rPr lang="en-US" baseline="-25000" dirty="0">
                <a:solidFill>
                  <a:srgbClr val="FFFF00"/>
                </a:solidFill>
                <a:latin typeface="Comic Sans MS" pitchFamily="66" charset="0"/>
              </a:rPr>
              <a:t>2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 produced in </a:t>
            </a:r>
            <a:r>
              <a:rPr lang="en-US" dirty="0">
                <a:solidFill>
                  <a:srgbClr val="990099"/>
                </a:solidFill>
                <a:latin typeface="Comic Sans MS" pitchFamily="66" charset="0"/>
              </a:rPr>
              <a:t>photosynthesis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.</a:t>
            </a:r>
            <a:endParaRPr lang="en-US" sz="24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447800"/>
            <a:ext cx="4813023" cy="4724400"/>
          </a:xfrm>
        </p:spPr>
      </p:pic>
    </p:spTree>
    <p:extLst>
      <p:ext uri="{BB962C8B-B14F-4D97-AF65-F5344CB8AC3E}">
        <p14:creationId xmlns:p14="http://schemas.microsoft.com/office/powerpoint/2010/main" val="25322211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720725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Leaves: </a:t>
            </a:r>
            <a:r>
              <a:rPr lang="en-US" sz="3600" dirty="0">
                <a:solidFill>
                  <a:srgbClr val="FFFF00"/>
                </a:solidFill>
                <a:latin typeface="Comic Sans MS" pitchFamily="66" charset="0"/>
              </a:rPr>
              <a:t>Stomata</a:t>
            </a: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216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999058-C835-49C0-8096-19979E2CF55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59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304800" y="1508554"/>
            <a:ext cx="8915400" cy="3544330"/>
            <a:chOff x="192" y="1248"/>
            <a:chExt cx="5552" cy="2142"/>
          </a:xfrm>
        </p:grpSpPr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248"/>
              <a:ext cx="5232" cy="2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5269" y="2976"/>
              <a:ext cx="47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  <a:sym typeface="Symbol" charset="2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  <a:sym typeface="Symbol" charset="2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  <a:sym typeface="Symbol" charset="2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  <a:sym typeface="Symbol" charset="2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  <a:sym typeface="Symbol" charset="2"/>
                </a:defRPr>
              </a:lvl5pPr>
              <a:lvl6pPr marL="2286000" algn="l" defTabSz="914400" rtl="0" eaLnBrk="1" latinLnBrk="0" hangingPunct="1">
                <a:defRPr kumimoji="1" sz="29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  <a:sym typeface="Symbol" charset="2"/>
                </a:defRPr>
              </a:lvl6pPr>
              <a:lvl7pPr marL="2743200" algn="l" defTabSz="914400" rtl="0" eaLnBrk="1" latinLnBrk="0" hangingPunct="1">
                <a:defRPr kumimoji="1" sz="29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  <a:sym typeface="Symbol" charset="2"/>
                </a:defRPr>
              </a:lvl7pPr>
              <a:lvl8pPr marL="3200400" algn="l" defTabSz="914400" rtl="0" eaLnBrk="1" latinLnBrk="0" hangingPunct="1">
                <a:defRPr kumimoji="1" sz="29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  <a:sym typeface="Symbol" charset="2"/>
                </a:defRPr>
              </a:lvl8pPr>
              <a:lvl9pPr marL="3657600" algn="l" defTabSz="914400" rtl="0" eaLnBrk="1" latinLnBrk="0" hangingPunct="1">
                <a:defRPr kumimoji="1" sz="29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  <a:sym typeface="Symbol" charset="2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  <a:sym typeface="Symbol" charset="2"/>
                </a:rPr>
                <a:t>20 µm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710570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>
            <a:extLst>
              <a:ext uri="{FF2B5EF4-FFF2-40B4-BE49-F238E27FC236}">
                <a16:creationId xmlns:a16="http://schemas.microsoft.com/office/drawing/2014/main" id="{AFE1160F-2633-4BCA-1B66-4FB632A4C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84288"/>
            <a:ext cx="8991600" cy="639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9FF33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Each plant organ (roots, stems, leaves) contain all three types of tissue:</a:t>
            </a:r>
          </a:p>
          <a:p>
            <a:pPr marL="569913" eaLnBrk="1" hangingPunct="1">
              <a:lnSpc>
                <a:spcPct val="90000"/>
              </a:lnSpc>
              <a:buClr>
                <a:srgbClr val="99FF33"/>
              </a:buClr>
              <a:defRPr/>
            </a:pPr>
            <a:r>
              <a:rPr lang="en-US" b="1" kern="0" dirty="0">
                <a:latin typeface="Comic Sans MS" pitchFamily="66" charset="0"/>
              </a:rPr>
              <a:t>Dermal (protective outer coating)</a:t>
            </a:r>
          </a:p>
          <a:p>
            <a:pPr marL="569913" eaLnBrk="1" hangingPunct="1">
              <a:lnSpc>
                <a:spcPct val="90000"/>
              </a:lnSpc>
              <a:buClr>
                <a:srgbClr val="99FF33"/>
              </a:buClr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Ground (support and storage)</a:t>
            </a:r>
          </a:p>
          <a:p>
            <a:pPr marL="569913" eaLnBrk="1" hangingPunct="1">
              <a:lnSpc>
                <a:spcPct val="90000"/>
              </a:lnSpc>
              <a:buClr>
                <a:srgbClr val="99FF33"/>
              </a:buClr>
              <a:defRPr/>
            </a:pPr>
            <a:r>
              <a:rPr lang="en-US" b="1" kern="0" dirty="0">
                <a:solidFill>
                  <a:srgbClr val="0000FF"/>
                </a:solidFill>
                <a:latin typeface="Comic Sans MS" pitchFamily="66" charset="0"/>
              </a:rPr>
              <a:t>Vascular (transport of water and nutrients)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dirty="0">
                <a:latin typeface="Comic Sans MS" panose="030F0702030302020204" pitchFamily="66" charset="0"/>
              </a:rPr>
              <a:t>Plants are categorized based on the length of their life cycle:</a:t>
            </a:r>
          </a:p>
          <a:p>
            <a:pPr lvl="1">
              <a:spcBef>
                <a:spcPts val="1800"/>
              </a:spcBef>
            </a:pPr>
            <a:r>
              <a:rPr lang="en-US" b="1" dirty="0">
                <a:solidFill>
                  <a:srgbClr val="FFFF00"/>
                </a:solidFill>
                <a:latin typeface="Comic Sans MS" panose="030F0702030302020204" pitchFamily="66" charset="0"/>
              </a:rPr>
              <a:t>Annuals</a:t>
            </a:r>
            <a:r>
              <a:rPr lang="en-US" dirty="0">
                <a:latin typeface="Comic Sans MS" panose="030F0702030302020204" pitchFamily="66" charset="0"/>
              </a:rPr>
              <a:t> complete their life cycle in </a:t>
            </a:r>
            <a:r>
              <a:rPr lang="en-US" dirty="0">
                <a:solidFill>
                  <a:srgbClr val="996600"/>
                </a:solidFill>
                <a:latin typeface="Comic Sans MS" panose="030F0702030302020204" pitchFamily="66" charset="0"/>
              </a:rPr>
              <a:t>one year</a:t>
            </a:r>
            <a:r>
              <a:rPr lang="en-US" dirty="0">
                <a:latin typeface="Comic Sans MS" panose="030F0702030302020204" pitchFamily="66" charset="0"/>
              </a:rPr>
              <a:t>.</a:t>
            </a:r>
          </a:p>
          <a:p>
            <a:pPr lvl="1">
              <a:spcBef>
                <a:spcPts val="1800"/>
              </a:spcBef>
            </a:pPr>
            <a:r>
              <a:rPr lang="en-US" b="1" dirty="0">
                <a:solidFill>
                  <a:srgbClr val="FFFF00"/>
                </a:solidFill>
                <a:latin typeface="Comic Sans MS" panose="030F0702030302020204" pitchFamily="66" charset="0"/>
              </a:rPr>
              <a:t>Biennials</a:t>
            </a:r>
            <a:r>
              <a:rPr lang="en-US" dirty="0">
                <a:latin typeface="Comic Sans MS" panose="030F0702030302020204" pitchFamily="66" charset="0"/>
              </a:rPr>
              <a:t> complete their life cycle in </a:t>
            </a:r>
            <a:r>
              <a:rPr lang="en-US" dirty="0">
                <a:solidFill>
                  <a:srgbClr val="996600"/>
                </a:solidFill>
                <a:latin typeface="Comic Sans MS" panose="030F0702030302020204" pitchFamily="66" charset="0"/>
              </a:rPr>
              <a:t>two years.</a:t>
            </a:r>
          </a:p>
          <a:p>
            <a:pPr lvl="1">
              <a:spcBef>
                <a:spcPts val="1800"/>
              </a:spcBef>
            </a:pPr>
            <a:r>
              <a:rPr lang="en-US" b="1" dirty="0">
                <a:solidFill>
                  <a:srgbClr val="FFFF00"/>
                </a:solidFill>
                <a:latin typeface="Comic Sans MS" panose="030F0702030302020204" pitchFamily="66" charset="0"/>
              </a:rPr>
              <a:t>Perennials</a:t>
            </a:r>
            <a:r>
              <a:rPr lang="en-US" dirty="0">
                <a:latin typeface="Comic Sans MS" panose="030F0702030302020204" pitchFamily="66" charset="0"/>
              </a:rPr>
              <a:t> live for </a:t>
            </a:r>
            <a:r>
              <a:rPr lang="en-US" dirty="0">
                <a:solidFill>
                  <a:srgbClr val="996600"/>
                </a:solidFill>
                <a:latin typeface="Comic Sans MS" panose="030F0702030302020204" pitchFamily="66" charset="0"/>
              </a:rPr>
              <a:t>many years</a:t>
            </a:r>
            <a:r>
              <a:rPr lang="en-US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3" name="Picture 12" descr="warm_up-01.eps">
            <a:extLst>
              <a:ext uri="{FF2B5EF4-FFF2-40B4-BE49-F238E27FC236}">
                <a16:creationId xmlns:a16="http://schemas.microsoft.com/office/drawing/2014/main" id="{ECE878E2-179A-4581-59AD-B66235C45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066800"/>
            <a:ext cx="838200" cy="67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645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58243"/>
            <a:ext cx="8229600" cy="720725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Leaves: </a:t>
            </a: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Structure and Function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914401"/>
            <a:ext cx="9144000" cy="3048000"/>
          </a:xfrm>
        </p:spPr>
        <p:txBody>
          <a:bodyPr/>
          <a:lstStyle/>
          <a:p>
            <a:pPr marL="225425" lvl="1" indent="0">
              <a:buNone/>
              <a:defRPr/>
            </a:pPr>
            <a:r>
              <a:rPr lang="en-US" sz="4000" b="1" dirty="0">
                <a:solidFill>
                  <a:srgbClr val="0000FF"/>
                </a:solidFill>
                <a:latin typeface="Comic Sans MS" pitchFamily="66" charset="0"/>
              </a:rPr>
              <a:t>STOMATA</a:t>
            </a:r>
            <a:r>
              <a:rPr lang="en-US" b="1" dirty="0">
                <a:latin typeface="Comic Sans MS" pitchFamily="66" charset="0"/>
              </a:rPr>
              <a:t> </a:t>
            </a:r>
          </a:p>
          <a:p>
            <a:pPr marL="688975" lvl="2">
              <a:spcBef>
                <a:spcPts val="1800"/>
              </a:spcBef>
              <a:defRPr/>
            </a:pPr>
            <a:r>
              <a:rPr lang="en-US" dirty="0">
                <a:latin typeface="Comic Sans MS" pitchFamily="66" charset="0"/>
              </a:rPr>
              <a:t>Small openings in the </a:t>
            </a:r>
            <a:r>
              <a:rPr lang="en-US" dirty="0">
                <a:solidFill>
                  <a:srgbClr val="7030A0"/>
                </a:solidFill>
                <a:latin typeface="Comic Sans MS" pitchFamily="66" charset="0"/>
              </a:rPr>
              <a:t>underside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>
                <a:solidFill>
                  <a:srgbClr val="7030A0"/>
                </a:solidFill>
                <a:latin typeface="Comic Sans MS" pitchFamily="66" charset="0"/>
              </a:rPr>
              <a:t>epidermis</a:t>
            </a:r>
            <a:r>
              <a:rPr lang="en-US" dirty="0">
                <a:latin typeface="Comic Sans MS" pitchFamily="66" charset="0"/>
              </a:rPr>
              <a:t> of most leaves.</a:t>
            </a:r>
          </a:p>
          <a:p>
            <a:pPr marL="688975" lvl="2">
              <a:spcBef>
                <a:spcPts val="1800"/>
              </a:spcBef>
              <a:defRPr/>
            </a:pPr>
            <a:r>
              <a:rPr lang="en-US" dirty="0">
                <a:solidFill>
                  <a:srgbClr val="FF99FF"/>
                </a:solidFill>
                <a:latin typeface="Comic Sans MS" pitchFamily="66" charset="0"/>
              </a:rPr>
              <a:t>Allow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>
                <a:solidFill>
                  <a:srgbClr val="7030A0"/>
                </a:solidFill>
                <a:latin typeface="Comic Sans MS" pitchFamily="66" charset="0"/>
              </a:rPr>
              <a:t>CO</a:t>
            </a:r>
            <a:r>
              <a:rPr lang="en-US" baseline="-25000" dirty="0">
                <a:solidFill>
                  <a:srgbClr val="7030A0"/>
                </a:solidFill>
                <a:latin typeface="Comic Sans MS" pitchFamily="66" charset="0"/>
              </a:rPr>
              <a:t>2</a:t>
            </a:r>
            <a:r>
              <a:rPr lang="en-US" dirty="0">
                <a:solidFill>
                  <a:srgbClr val="7030A0"/>
                </a:solidFill>
                <a:latin typeface="Comic Sans MS" pitchFamily="66" charset="0"/>
              </a:rPr>
              <a:t>, Water, and Oxygen </a:t>
            </a:r>
            <a:r>
              <a:rPr lang="en-US" dirty="0">
                <a:solidFill>
                  <a:srgbClr val="FF99FF"/>
                </a:solidFill>
                <a:latin typeface="Comic Sans MS" pitchFamily="66" charset="0"/>
              </a:rPr>
              <a:t>to diffuse into and out of the leaf, while helping to </a:t>
            </a:r>
            <a:r>
              <a:rPr lang="en-US" dirty="0">
                <a:solidFill>
                  <a:srgbClr val="7030A0"/>
                </a:solidFill>
                <a:latin typeface="Comic Sans MS" pitchFamily="66" charset="0"/>
              </a:rPr>
              <a:t>conserve water.</a:t>
            </a:r>
          </a:p>
          <a:p>
            <a:pPr marL="688975" lvl="2">
              <a:spcBef>
                <a:spcPts val="1800"/>
              </a:spcBef>
              <a:defRPr/>
            </a:pPr>
            <a:r>
              <a:rPr lang="en-US" dirty="0">
                <a:latin typeface="Comic Sans MS" pitchFamily="66" charset="0"/>
              </a:rPr>
              <a:t>Each is surrounded by two “</a:t>
            </a:r>
            <a:r>
              <a:rPr lang="en-US" dirty="0">
                <a:solidFill>
                  <a:srgbClr val="7030A0"/>
                </a:solidFill>
                <a:latin typeface="Comic Sans MS" pitchFamily="66" charset="0"/>
              </a:rPr>
              <a:t>guard cells</a:t>
            </a:r>
            <a:r>
              <a:rPr lang="en-US" dirty="0">
                <a:latin typeface="Comic Sans MS" pitchFamily="66" charset="0"/>
              </a:rPr>
              <a:t>”.</a:t>
            </a:r>
          </a:p>
        </p:txBody>
      </p:sp>
      <p:sp>
        <p:nvSpPr>
          <p:cNvPr id="9216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999058-C835-49C0-8096-19979E2CF55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60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1526F5-D35D-8B9A-E144-978A9AD19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184" y="3775508"/>
            <a:ext cx="4949631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433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3288104"/>
            <a:ext cx="9144000" cy="3569896"/>
          </a:xfrm>
        </p:spPr>
        <p:txBody>
          <a:bodyPr/>
          <a:lstStyle/>
          <a:p>
            <a:pPr marL="403225" lvl="2" indent="-285750">
              <a:spcBef>
                <a:spcPts val="1800"/>
              </a:spcBef>
              <a:defRPr/>
            </a:pPr>
            <a:r>
              <a:rPr lang="en-US" dirty="0">
                <a:latin typeface="Comic Sans MS" pitchFamily="66" charset="0"/>
              </a:rPr>
              <a:t>At 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daylight</a:t>
            </a:r>
            <a:r>
              <a:rPr lang="en-US" dirty="0">
                <a:latin typeface="Comic Sans MS" pitchFamily="66" charset="0"/>
              </a:rPr>
              <a:t>, guard cells carry on photosynthesis, using up water in the cell (hypo-osmotic).</a:t>
            </a:r>
          </a:p>
          <a:p>
            <a:pPr marL="403225" lvl="2" indent="-285750">
              <a:spcBef>
                <a:spcPts val="1800"/>
              </a:spcBef>
              <a:defRPr/>
            </a:pPr>
            <a:r>
              <a:rPr lang="en-US" dirty="0">
                <a:solidFill>
                  <a:srgbClr val="FF99FF"/>
                </a:solidFill>
                <a:latin typeface="Comic Sans MS" pitchFamily="66" charset="0"/>
              </a:rPr>
              <a:t>Water from surrounding cells rush in (osmosis) to keep stomata </a:t>
            </a:r>
            <a:r>
              <a:rPr lang="en-US" dirty="0">
                <a:solidFill>
                  <a:srgbClr val="7030A0"/>
                </a:solidFill>
                <a:latin typeface="Comic Sans MS" pitchFamily="66" charset="0"/>
              </a:rPr>
              <a:t>open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>
                <a:solidFill>
                  <a:srgbClr val="FF99FF"/>
                </a:solidFill>
                <a:latin typeface="Comic Sans MS" pitchFamily="66" charset="0"/>
              </a:rPr>
              <a:t>and ensure that </a:t>
            </a:r>
            <a:r>
              <a:rPr lang="en-US" dirty="0">
                <a:solidFill>
                  <a:srgbClr val="7030A0"/>
                </a:solidFill>
                <a:latin typeface="Comic Sans MS" pitchFamily="66" charset="0"/>
              </a:rPr>
              <a:t>water is plentiful </a:t>
            </a:r>
            <a:r>
              <a:rPr lang="en-US" dirty="0">
                <a:solidFill>
                  <a:srgbClr val="FF99FF"/>
                </a:solidFill>
                <a:latin typeface="Comic Sans MS" pitchFamily="66" charset="0"/>
              </a:rPr>
              <a:t>during photosynthesis and due to build up of sugar. </a:t>
            </a:r>
            <a:r>
              <a:rPr lang="en-US" dirty="0">
                <a:latin typeface="Comic Sans MS" pitchFamily="66" charset="0"/>
              </a:rPr>
              <a:t>[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TURGOR</a:t>
            </a:r>
            <a:r>
              <a:rPr lang="en-US" dirty="0">
                <a:latin typeface="Comic Sans MS" pitchFamily="66" charset="0"/>
              </a:rPr>
              <a:t>]</a:t>
            </a:r>
          </a:p>
          <a:p>
            <a:pPr marL="403225" lvl="1">
              <a:spcBef>
                <a:spcPts val="1800"/>
              </a:spcBef>
              <a:defRPr/>
            </a:pPr>
            <a:r>
              <a:rPr lang="en-US" sz="2400" dirty="0">
                <a:latin typeface="Comic Sans MS" pitchFamily="66" charset="0"/>
              </a:rPr>
              <a:t>Plants keep their stomata </a:t>
            </a:r>
            <a:r>
              <a:rPr lang="en-US" sz="2400" dirty="0">
                <a:solidFill>
                  <a:srgbClr val="7030A0"/>
                </a:solidFill>
                <a:latin typeface="Comic Sans MS" pitchFamily="66" charset="0"/>
              </a:rPr>
              <a:t>open</a:t>
            </a:r>
            <a:r>
              <a:rPr lang="en-US" sz="2400" dirty="0">
                <a:latin typeface="Comic Sans MS" pitchFamily="66" charset="0"/>
              </a:rPr>
              <a:t> just enough to </a:t>
            </a:r>
            <a:r>
              <a:rPr lang="en-US" sz="2400" dirty="0">
                <a:solidFill>
                  <a:srgbClr val="7030A0"/>
                </a:solidFill>
                <a:latin typeface="Comic Sans MS" pitchFamily="66" charset="0"/>
              </a:rPr>
              <a:t>allow </a:t>
            </a: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photosynthesis</a:t>
            </a:r>
            <a:r>
              <a:rPr lang="en-US" sz="2400" dirty="0">
                <a:latin typeface="Comic Sans MS" pitchFamily="66" charset="0"/>
              </a:rPr>
              <a:t> and </a:t>
            </a: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transpiration</a:t>
            </a:r>
            <a:r>
              <a:rPr lang="en-US" sz="2400" dirty="0">
                <a:latin typeface="Comic Sans MS" pitchFamily="66" charset="0"/>
              </a:rPr>
              <a:t> to take place </a:t>
            </a:r>
            <a:r>
              <a:rPr lang="en-US" sz="2400" dirty="0">
                <a:solidFill>
                  <a:srgbClr val="7030A0"/>
                </a:solidFill>
                <a:latin typeface="Comic Sans MS" pitchFamily="66" charset="0"/>
              </a:rPr>
              <a:t>but not so much </a:t>
            </a:r>
            <a:r>
              <a:rPr lang="en-US" sz="2400" dirty="0">
                <a:latin typeface="Comic Sans MS" pitchFamily="66" charset="0"/>
              </a:rPr>
              <a:t>that they </a:t>
            </a:r>
            <a:r>
              <a:rPr lang="en-US" sz="2400" dirty="0">
                <a:solidFill>
                  <a:srgbClr val="7030A0"/>
                </a:solidFill>
                <a:latin typeface="Comic Sans MS" pitchFamily="66" charset="0"/>
              </a:rPr>
              <a:t>lose an excessive amount of water.</a:t>
            </a:r>
          </a:p>
          <a:p>
            <a:pPr lvl="2">
              <a:defRPr/>
            </a:pPr>
            <a:endParaRPr lang="en-US" sz="2300" dirty="0">
              <a:latin typeface="Comic Sans MS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1526F5-D35D-8B9A-E144-978A9AD19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52400"/>
            <a:ext cx="4949631" cy="31357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86037F-A6D5-6CF0-CE87-9124D33A135F}"/>
              </a:ext>
            </a:extLst>
          </p:cNvPr>
          <p:cNvSpPr txBox="1"/>
          <p:nvPr/>
        </p:nvSpPr>
        <p:spPr>
          <a:xfrm>
            <a:off x="0" y="149431"/>
            <a:ext cx="3886200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5425" lvl="1" indent="0">
              <a:buNone/>
              <a:defRPr/>
            </a:pPr>
            <a:r>
              <a:rPr lang="en-US" sz="4000" b="1" dirty="0">
                <a:solidFill>
                  <a:srgbClr val="FF0000"/>
                </a:solidFill>
                <a:latin typeface="Comic Sans MS" pitchFamily="66" charset="0"/>
              </a:rPr>
              <a:t>Guard Cells</a:t>
            </a:r>
            <a:endParaRPr lang="en-US" sz="4000" b="1" dirty="0">
              <a:latin typeface="Comic Sans MS" pitchFamily="66" charset="0"/>
            </a:endParaRPr>
          </a:p>
          <a:p>
            <a:pPr marL="285750" lvl="2" indent="4763">
              <a:spcBef>
                <a:spcPts val="1800"/>
              </a:spcBef>
              <a:defRPr/>
            </a:pPr>
            <a:r>
              <a:rPr lang="en-US" sz="2400" dirty="0">
                <a:solidFill>
                  <a:srgbClr val="7030A0"/>
                </a:solidFill>
                <a:latin typeface="Comic Sans MS" pitchFamily="66" charset="0"/>
              </a:rPr>
              <a:t>Close</a:t>
            </a:r>
            <a:r>
              <a:rPr lang="en-US" sz="2400" dirty="0">
                <a:latin typeface="Comic Sans MS" pitchFamily="66" charset="0"/>
              </a:rPr>
              <a:t> the stomata when there is </a:t>
            </a:r>
            <a:r>
              <a:rPr lang="en-US" sz="2400" dirty="0">
                <a:solidFill>
                  <a:srgbClr val="7030A0"/>
                </a:solidFill>
                <a:latin typeface="Comic Sans MS" pitchFamily="66" charset="0"/>
              </a:rPr>
              <a:t>poor water supply </a:t>
            </a:r>
            <a:r>
              <a:rPr lang="en-US" sz="2400" dirty="0">
                <a:latin typeface="Comic Sans MS" pitchFamily="66" charset="0"/>
              </a:rPr>
              <a:t>… e.g. at </a:t>
            </a:r>
            <a:r>
              <a:rPr lang="en-US" sz="2400" dirty="0">
                <a:solidFill>
                  <a:srgbClr val="000000"/>
                </a:solidFill>
                <a:latin typeface="Comic Sans MS" pitchFamily="66" charset="0"/>
              </a:rPr>
              <a:t>night</a:t>
            </a:r>
            <a:r>
              <a:rPr lang="en-US" sz="2400" dirty="0">
                <a:latin typeface="Comic Sans MS" pitchFamily="66" charset="0"/>
              </a:rPr>
              <a:t> (</a:t>
            </a:r>
            <a:r>
              <a:rPr lang="en-US" sz="2400" i="1" dirty="0"/>
              <a:t>low temperature, low light, low water</a:t>
            </a:r>
            <a:r>
              <a:rPr lang="en-US" sz="2400" dirty="0">
                <a:latin typeface="Comic Sans MS" pitchFamily="66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2609576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999058-C835-49C0-8096-19979E2CF55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62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9E2F03E-8CC3-617D-1F30-29C72E38F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393083"/>
            <a:ext cx="9067799" cy="5064125"/>
          </a:xfrm>
        </p:spPr>
        <p:txBody>
          <a:bodyPr/>
          <a:lstStyle/>
          <a:p>
            <a:r>
              <a:rPr lang="en-US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Pressure exerted by fluid in a cell that presses the cell membrane against the cell wall. </a:t>
            </a:r>
          </a:p>
          <a:p>
            <a:pPr>
              <a:spcBef>
                <a:spcPts val="2400"/>
              </a:spcBef>
            </a:pPr>
            <a:r>
              <a:rPr lang="en-US" dirty="0">
                <a:effectLst/>
              </a:rPr>
              <a:t>Turgor pressure is determined by the water content of the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vacuole</a:t>
            </a:r>
            <a:r>
              <a:rPr lang="en-US" dirty="0">
                <a:effectLst/>
              </a:rPr>
              <a:t>, resulting from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osmotic pressure</a:t>
            </a:r>
            <a:r>
              <a:rPr lang="en-US" dirty="0">
                <a:effectLst/>
              </a:rPr>
              <a:t>.</a:t>
            </a:r>
          </a:p>
          <a:p>
            <a:pPr>
              <a:spcBef>
                <a:spcPts val="2400"/>
              </a:spcBef>
            </a:pPr>
            <a:r>
              <a:rPr lang="en-US" b="0" i="0" dirty="0">
                <a:solidFill>
                  <a:srgbClr val="0000FF"/>
                </a:solidFill>
                <a:effectLst/>
                <a:latin typeface="Roboto" panose="02000000000000000000" pitchFamily="2" charset="0"/>
              </a:rPr>
              <a:t>Turgor is what makes living plant tissue rigid. </a:t>
            </a:r>
          </a:p>
          <a:p>
            <a:pPr>
              <a:spcBef>
                <a:spcPts val="2400"/>
              </a:spcBef>
            </a:pPr>
            <a:r>
              <a:rPr lang="en-US" b="0" i="0" dirty="0">
                <a:effectLst/>
                <a:latin typeface="Roboto" panose="02000000000000000000" pitchFamily="2" charset="0"/>
              </a:rPr>
              <a:t>Loss of turgor, resulting from the loss of water from plant cells, causes flowers and leaves to wilt.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554DD7-EF5A-1204-4D79-91D529C38D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4743"/>
          <a:stretch/>
        </p:blipFill>
        <p:spPr>
          <a:xfrm>
            <a:off x="0" y="-91494"/>
            <a:ext cx="9143999" cy="108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4254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999058-C835-49C0-8096-19979E2CF55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63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9E2F03E-8CC3-617D-1F30-29C72E38FC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554DD7-EF5A-1204-4D79-91D529C38D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4743"/>
          <a:stretch/>
        </p:blipFill>
        <p:spPr>
          <a:xfrm>
            <a:off x="0" y="-91494"/>
            <a:ext cx="9143999" cy="10833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4B8203-56F5-97A2-FAC4-AADD28B47E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312" r="48333"/>
          <a:stretch/>
        </p:blipFill>
        <p:spPr>
          <a:xfrm>
            <a:off x="4419598" y="991838"/>
            <a:ext cx="4724400" cy="58819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775E42-2AE5-0BFE-7763-61B18CAD0F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33" t="16312"/>
          <a:stretch/>
        </p:blipFill>
        <p:spPr>
          <a:xfrm>
            <a:off x="0" y="991839"/>
            <a:ext cx="4419598" cy="588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225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720725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FFFF00"/>
                </a:solidFill>
                <a:latin typeface="Comic Sans MS" pitchFamily="66" charset="0"/>
              </a:rPr>
              <a:t>Opening &amp; Closing </a:t>
            </a:r>
            <a:r>
              <a:rPr lang="en-US" sz="3600" dirty="0">
                <a:solidFill>
                  <a:srgbClr val="FFFF00"/>
                </a:solidFill>
                <a:latin typeface="Comic Sans MS" pitchFamily="66" charset="0"/>
              </a:rPr>
              <a:t>Stomata</a:t>
            </a: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216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999058-C835-49C0-8096-19979E2CF55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64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006CA7AC-E98F-D99F-940B-0E0B14BAA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752779"/>
            <a:ext cx="8991600" cy="4105221"/>
          </a:xfrm>
        </p:spPr>
        <p:txBody>
          <a:bodyPr/>
          <a:lstStyle/>
          <a:p>
            <a:pPr marL="119063" lvl="1" indent="0">
              <a:buNone/>
              <a:defRPr/>
            </a:pPr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Turgor Pressure</a:t>
            </a:r>
          </a:p>
          <a:p>
            <a:pPr lvl="1">
              <a:spcBef>
                <a:spcPts val="1800"/>
              </a:spcBef>
              <a:defRPr/>
            </a:pPr>
            <a:r>
              <a:rPr lang="en-US" sz="2400" dirty="0">
                <a:solidFill>
                  <a:srgbClr val="7030A0"/>
                </a:solidFill>
                <a:latin typeface="Comic Sans MS" pitchFamily="66" charset="0"/>
              </a:rPr>
              <a:t>Tie two “elongated” (not round) balloons together at the closed ends. (Do not tie the “open” ends.)</a:t>
            </a:r>
          </a:p>
          <a:p>
            <a:pPr lvl="1">
              <a:spcBef>
                <a:spcPts val="1800"/>
              </a:spcBef>
              <a:defRPr/>
            </a:pPr>
            <a:r>
              <a:rPr lang="en-US" sz="2400" dirty="0">
                <a:solidFill>
                  <a:srgbClr val="FF99FF"/>
                </a:solidFill>
                <a:latin typeface="Comic Sans MS" pitchFamily="66" charset="0"/>
              </a:rPr>
              <a:t>Hold the open ends together so that you can blow air into each.</a:t>
            </a:r>
          </a:p>
          <a:p>
            <a:pPr lvl="1">
              <a:spcBef>
                <a:spcPts val="1800"/>
              </a:spcBef>
              <a:defRPr/>
            </a:pP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Fill</a:t>
            </a:r>
            <a:r>
              <a:rPr lang="en-US" sz="2400" dirty="0">
                <a:solidFill>
                  <a:srgbClr val="7030A0"/>
                </a:solidFill>
                <a:latin typeface="Comic Sans MS" pitchFamily="66" charset="0"/>
              </a:rPr>
              <a:t> both balloons at the same time and watch the “stomates” open. </a:t>
            </a:r>
          </a:p>
          <a:p>
            <a:pPr lvl="1">
              <a:spcBef>
                <a:spcPts val="1800"/>
              </a:spcBef>
              <a:defRPr/>
            </a:pPr>
            <a:r>
              <a:rPr lang="en-US" sz="2400" dirty="0">
                <a:solidFill>
                  <a:srgbClr val="FF99FF"/>
                </a:solidFill>
                <a:latin typeface="Comic Sans MS" pitchFamily="66" charset="0"/>
              </a:rPr>
              <a:t>Release some air and watch the “stomates” close.</a:t>
            </a:r>
          </a:p>
          <a:p>
            <a:pPr lvl="1">
              <a:defRPr/>
            </a:pPr>
            <a:endParaRPr lang="en-US" sz="2400" dirty="0">
              <a:solidFill>
                <a:srgbClr val="7030A0"/>
              </a:solidFill>
              <a:latin typeface="Comic Sans MS" pitchFamily="66" charset="0"/>
            </a:endParaRPr>
          </a:p>
          <a:p>
            <a:pPr lvl="2">
              <a:defRPr/>
            </a:pPr>
            <a:endParaRPr lang="en-US" sz="2300" dirty="0">
              <a:latin typeface="Comic Sans MS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27E7C7-3B0B-FE75-16CF-975FE9169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7856" y="836613"/>
            <a:ext cx="5113463" cy="248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338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CE3275-29D1-9795-B77E-6AEBED923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315EBA-E7D3-4502-8D80-93DA47ECA79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65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Content Placeholder 6" descr="quick_check-01.eps">
            <a:extLst>
              <a:ext uri="{FF2B5EF4-FFF2-40B4-BE49-F238E27FC236}">
                <a16:creationId xmlns:a16="http://schemas.microsoft.com/office/drawing/2014/main" id="{5F743C1E-025C-7E4D-BD45-066B4D1C7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026" y="116215"/>
            <a:ext cx="965783" cy="776414"/>
          </a:xfrm>
          <a:prstGeom prst="rect">
            <a:avLst/>
          </a:prstGeom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DDFA9538-B16E-D340-F7BF-9C6639C61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91" y="152400"/>
            <a:ext cx="9060426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eaLnBrk="1" hangingPunct="1">
              <a:spcBef>
                <a:spcPts val="1800"/>
              </a:spcBef>
              <a:buFont typeface="Wingdings" pitchFamily="2" charset="2"/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What are two types of stems?</a:t>
            </a:r>
          </a:p>
          <a:p>
            <a:pPr marL="0" indent="0" eaLnBrk="1" hangingPunct="1">
              <a:spcBef>
                <a:spcPts val="1800"/>
              </a:spcBef>
              <a:buFont typeface="Wingdings" pitchFamily="2" charset="2"/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	</a:t>
            </a:r>
            <a:r>
              <a:rPr lang="en-US" sz="2400" b="1" kern="0" dirty="0">
                <a:effectLst/>
              </a:rPr>
              <a:t> </a:t>
            </a:r>
            <a:endParaRPr lang="en-US" sz="2400" kern="0" dirty="0">
              <a:effectLst/>
            </a:endParaRP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What comprises a vascular bundle? Purpose?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	</a:t>
            </a:r>
            <a:r>
              <a:rPr lang="en-US" sz="2400" b="1" kern="0" dirty="0">
                <a:effectLst/>
              </a:rPr>
              <a:t> 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	</a:t>
            </a:r>
            <a:r>
              <a:rPr lang="en-US" sz="2400" b="1" kern="0" dirty="0">
                <a:effectLst/>
              </a:rPr>
              <a:t> 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What is a major difference between the vascular tissue of herbaceous and woody plants?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endParaRPr lang="en-US" sz="2400" b="1" kern="0" dirty="0">
              <a:effectLst/>
            </a:endParaRP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What is bark?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endParaRPr lang="en-US" sz="2400" b="1" kern="0" dirty="0">
              <a:effectLst/>
            </a:endParaRP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endParaRPr lang="en-US" kern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71646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CE3275-29D1-9795-B77E-6AEBED923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315EBA-E7D3-4502-8D80-93DA47ECA79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66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Content Placeholder 6" descr="quick_check-01.eps">
            <a:extLst>
              <a:ext uri="{FF2B5EF4-FFF2-40B4-BE49-F238E27FC236}">
                <a16:creationId xmlns:a16="http://schemas.microsoft.com/office/drawing/2014/main" id="{5F743C1E-025C-7E4D-BD45-066B4D1C7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026" y="116215"/>
            <a:ext cx="965783" cy="776414"/>
          </a:xfrm>
          <a:prstGeom prst="rect">
            <a:avLst/>
          </a:prstGeom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DDFA9538-B16E-D340-F7BF-9C6639C61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91" y="152400"/>
            <a:ext cx="9060426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eaLnBrk="1" hangingPunct="1">
              <a:spcBef>
                <a:spcPts val="1800"/>
              </a:spcBef>
              <a:buFont typeface="Wingdings" pitchFamily="2" charset="2"/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What are two types of stems?</a:t>
            </a:r>
          </a:p>
          <a:p>
            <a:pPr marL="0" indent="0" eaLnBrk="1" hangingPunct="1">
              <a:spcBef>
                <a:spcPts val="1800"/>
              </a:spcBef>
              <a:buFont typeface="Wingdings" pitchFamily="2" charset="2"/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	</a:t>
            </a:r>
            <a:r>
              <a:rPr lang="en-US" sz="2400" b="1" kern="0" dirty="0">
                <a:effectLst/>
              </a:rPr>
              <a:t>herbaceous, woody </a:t>
            </a:r>
            <a:endParaRPr lang="en-US" sz="2400" kern="0" dirty="0">
              <a:effectLst/>
            </a:endParaRP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What comprises a vascular bundle? Purpose?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	</a:t>
            </a:r>
            <a:r>
              <a:rPr lang="en-US" sz="2400" b="1" kern="0" dirty="0">
                <a:effectLst/>
              </a:rPr>
              <a:t>xylem </a:t>
            </a:r>
            <a:r>
              <a:rPr lang="en-US" sz="2400" b="1" kern="0" dirty="0">
                <a:effectLst/>
                <a:sym typeface="Wingdings" panose="05000000000000000000" pitchFamily="2" charset="2"/>
              </a:rPr>
              <a:t> water</a:t>
            </a:r>
            <a:endParaRPr lang="en-US" sz="2400" b="1" kern="0" dirty="0">
              <a:effectLst/>
            </a:endParaRP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	</a:t>
            </a:r>
            <a:r>
              <a:rPr lang="en-US" sz="2400" b="1" kern="0" dirty="0">
                <a:effectLst/>
              </a:rPr>
              <a:t>Phloem </a:t>
            </a:r>
            <a:r>
              <a:rPr lang="en-US" sz="2400" b="1" kern="0" dirty="0">
                <a:effectLst/>
                <a:sym typeface="Wingdings" panose="05000000000000000000" pitchFamily="2" charset="2"/>
              </a:rPr>
              <a:t> minerals and nutrients</a:t>
            </a:r>
            <a:endParaRPr lang="en-US" sz="2400" b="1" kern="0" dirty="0">
              <a:effectLst/>
            </a:endParaRP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What is a major difference between the vascular tissue of herbaceous and woody plants?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400" b="1" kern="0" dirty="0">
                <a:effectLst/>
              </a:rPr>
              <a:t>herbs usually do NOT have secondary xylem &amp; phloem or cork cambium produced by secondary growth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What is bark?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400" b="1" kern="0" dirty="0">
                <a:effectLst/>
              </a:rPr>
              <a:t>Secondary phloem, cork cambium, cork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endParaRPr lang="en-US" kern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997665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title"/>
          </p:nvPr>
        </p:nvSpPr>
        <p:spPr>
          <a:xfrm>
            <a:off x="2133600" y="2438400"/>
            <a:ext cx="5943600" cy="838200"/>
          </a:xfrm>
        </p:spPr>
        <p:txBody>
          <a:bodyPr/>
          <a:lstStyle/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Uptake and Transport</a:t>
            </a:r>
            <a:b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of Plant Nutrients</a:t>
            </a:r>
          </a:p>
        </p:txBody>
      </p:sp>
    </p:spTree>
    <p:extLst>
      <p:ext uri="{BB962C8B-B14F-4D97-AF65-F5344CB8AC3E}">
        <p14:creationId xmlns:p14="http://schemas.microsoft.com/office/powerpoint/2010/main" val="19352153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/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Plants acquire nutrients from air, water, and soil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5257800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sz="2600" dirty="0">
                <a:latin typeface="Comic Sans MS" panose="030F0702030302020204" pitchFamily="66" charset="0"/>
              </a:rPr>
              <a:t>Plant growth uses </a:t>
            </a:r>
            <a:r>
              <a:rPr lang="en-US" sz="2600" dirty="0">
                <a:solidFill>
                  <a:srgbClr val="FFFF00"/>
                </a:solidFill>
                <a:latin typeface="Comic Sans MS" panose="030F0702030302020204" pitchFamily="66" charset="0"/>
              </a:rPr>
              <a:t>air</a:t>
            </a:r>
            <a:r>
              <a:rPr lang="en-US" sz="2600" dirty="0">
                <a:latin typeface="Comic Sans MS" panose="030F0702030302020204" pitchFamily="66" charset="0"/>
              </a:rPr>
              <a:t>, </a:t>
            </a:r>
            <a:r>
              <a:rPr lang="en-US" sz="2600" dirty="0">
                <a:solidFill>
                  <a:srgbClr val="FFFF00"/>
                </a:solidFill>
                <a:latin typeface="Comic Sans MS" panose="030F0702030302020204" pitchFamily="66" charset="0"/>
              </a:rPr>
              <a:t>water</a:t>
            </a:r>
            <a:r>
              <a:rPr lang="en-US" sz="2600" dirty="0">
                <a:latin typeface="Comic Sans MS" panose="030F0702030302020204" pitchFamily="66" charset="0"/>
              </a:rPr>
              <a:t>, and </a:t>
            </a:r>
            <a:r>
              <a:rPr lang="en-US" sz="2600" dirty="0">
                <a:solidFill>
                  <a:srgbClr val="FFFF00"/>
                </a:solidFill>
                <a:latin typeface="Comic Sans MS" panose="030F0702030302020204" pitchFamily="66" charset="0"/>
              </a:rPr>
              <a:t>soil</a:t>
            </a:r>
            <a:r>
              <a:rPr lang="en-US" sz="2600" dirty="0">
                <a:latin typeface="Comic Sans MS" panose="030F0702030302020204" pitchFamily="66" charset="0"/>
              </a:rPr>
              <a:t>.</a:t>
            </a:r>
          </a:p>
          <a:p>
            <a:pPr>
              <a:spcBef>
                <a:spcPts val="3000"/>
              </a:spcBef>
            </a:pPr>
            <a:r>
              <a:rPr lang="en-US" sz="2600" dirty="0">
                <a:latin typeface="Comic Sans MS" panose="030F0702030302020204" pitchFamily="66" charset="0"/>
              </a:rPr>
              <a:t>Plants obtain </a:t>
            </a:r>
            <a:r>
              <a:rPr lang="en-US" sz="2600" dirty="0">
                <a:solidFill>
                  <a:srgbClr val="FF0000"/>
                </a:solidFill>
                <a:latin typeface="Comic Sans MS" panose="030F0702030302020204" pitchFamily="66" charset="0"/>
              </a:rPr>
              <a:t>water</a:t>
            </a:r>
            <a:r>
              <a:rPr lang="en-US" sz="2600" dirty="0">
                <a:latin typeface="Comic Sans MS" panose="030F0702030302020204" pitchFamily="66" charset="0"/>
              </a:rPr>
              <a:t>, </a:t>
            </a:r>
            <a:r>
              <a:rPr lang="en-US" sz="2600" dirty="0">
                <a:solidFill>
                  <a:srgbClr val="FF0000"/>
                </a:solidFill>
                <a:latin typeface="Comic Sans MS" panose="030F0702030302020204" pitchFamily="66" charset="0"/>
              </a:rPr>
              <a:t>minerals</a:t>
            </a:r>
            <a:r>
              <a:rPr lang="en-US" sz="2600" dirty="0">
                <a:latin typeface="Comic Sans MS" panose="030F0702030302020204" pitchFamily="66" charset="0"/>
              </a:rPr>
              <a:t>, and </a:t>
            </a:r>
            <a:r>
              <a:rPr lang="en-US" sz="2600" dirty="0">
                <a:solidFill>
                  <a:srgbClr val="FF0000"/>
                </a:solidFill>
                <a:latin typeface="Comic Sans MS" panose="030F0702030302020204" pitchFamily="66" charset="0"/>
              </a:rPr>
              <a:t>some oxygen </a:t>
            </a:r>
            <a:r>
              <a:rPr lang="en-US" sz="2600" dirty="0">
                <a:latin typeface="Comic Sans MS" panose="030F0702030302020204" pitchFamily="66" charset="0"/>
              </a:rPr>
              <a:t>from the </a:t>
            </a:r>
            <a:r>
              <a:rPr lang="en-US" sz="2600" dirty="0">
                <a:solidFill>
                  <a:srgbClr val="FFFF00"/>
                </a:solidFill>
                <a:latin typeface="Comic Sans MS" panose="030F0702030302020204" pitchFamily="66" charset="0"/>
              </a:rPr>
              <a:t>soil.</a:t>
            </a:r>
          </a:p>
          <a:p>
            <a:pPr lvl="0">
              <a:spcBef>
                <a:spcPts val="3000"/>
              </a:spcBef>
              <a:buClr>
                <a:srgbClr val="99FF33"/>
              </a:buClr>
            </a:pPr>
            <a:r>
              <a:rPr lang="en-US" sz="2600" dirty="0">
                <a:solidFill>
                  <a:srgbClr val="FFFFFF"/>
                </a:solidFill>
                <a:latin typeface="Comic Sans MS" panose="030F0702030302020204" pitchFamily="66" charset="0"/>
              </a:rPr>
              <a:t>The </a:t>
            </a:r>
            <a:r>
              <a:rPr lang="en-US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sugars</a:t>
            </a:r>
            <a:r>
              <a:rPr lang="en-US" sz="2600" dirty="0">
                <a:solidFill>
                  <a:srgbClr val="FFFFFF"/>
                </a:solidFill>
                <a:latin typeface="Comic Sans MS" panose="030F0702030302020204" pitchFamily="66" charset="0"/>
              </a:rPr>
              <a:t> made by plants in </a:t>
            </a:r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PHOTOSYNTHESIS</a:t>
            </a:r>
            <a:r>
              <a:rPr lang="en-US" sz="2600" dirty="0">
                <a:solidFill>
                  <a:srgbClr val="FFFFFF"/>
                </a:solidFill>
                <a:latin typeface="Comic Sans MS" panose="030F0702030302020204" pitchFamily="66" charset="0"/>
              </a:rPr>
              <a:t> use </a:t>
            </a:r>
            <a:r>
              <a:rPr lang="en-US" sz="2600" dirty="0">
                <a:solidFill>
                  <a:srgbClr val="FF0000"/>
                </a:solidFill>
                <a:latin typeface="Comic Sans MS" panose="030F0702030302020204" pitchFamily="66" charset="0"/>
              </a:rPr>
              <a:t>carbon</a:t>
            </a:r>
            <a:r>
              <a:rPr lang="en-US" sz="2600" dirty="0">
                <a:solidFill>
                  <a:srgbClr val="FFFFFF"/>
                </a:solidFill>
                <a:latin typeface="Comic Sans MS" panose="030F0702030302020204" pitchFamily="66" charset="0"/>
              </a:rPr>
              <a:t> and </a:t>
            </a:r>
            <a:r>
              <a:rPr lang="en-US" sz="2600" dirty="0">
                <a:solidFill>
                  <a:srgbClr val="FF0000"/>
                </a:solidFill>
                <a:latin typeface="Comic Sans MS" panose="030F0702030302020204" pitchFamily="66" charset="0"/>
              </a:rPr>
              <a:t>oxygen</a:t>
            </a:r>
            <a:r>
              <a:rPr lang="en-US" sz="2600" dirty="0">
                <a:solidFill>
                  <a:srgbClr val="FFFFFF"/>
                </a:solidFill>
                <a:latin typeface="Comic Sans MS" panose="030F0702030302020204" pitchFamily="66" charset="0"/>
              </a:rPr>
              <a:t> from the </a:t>
            </a:r>
            <a:r>
              <a:rPr lang="en-US" sz="2600" dirty="0">
                <a:solidFill>
                  <a:srgbClr val="FFFF00"/>
                </a:solidFill>
                <a:latin typeface="Comic Sans MS" panose="030F0702030302020204" pitchFamily="66" charset="0"/>
              </a:rPr>
              <a:t>atmosphere</a:t>
            </a:r>
            <a:r>
              <a:rPr lang="en-US" sz="2600" dirty="0">
                <a:solidFill>
                  <a:srgbClr val="FFFFFF"/>
                </a:solidFill>
                <a:latin typeface="Comic Sans MS" panose="030F0702030302020204" pitchFamily="66" charset="0"/>
              </a:rPr>
              <a:t> and </a:t>
            </a:r>
            <a:r>
              <a:rPr lang="en-US" sz="2600" dirty="0">
                <a:solidFill>
                  <a:srgbClr val="FF0000"/>
                </a:solidFill>
                <a:latin typeface="Comic Sans MS" panose="030F0702030302020204" pitchFamily="66" charset="0"/>
              </a:rPr>
              <a:t>hydrogen</a:t>
            </a:r>
            <a:r>
              <a:rPr lang="en-US" sz="2600" dirty="0">
                <a:solidFill>
                  <a:srgbClr val="FFFFFF"/>
                </a:solidFill>
                <a:latin typeface="Comic Sans MS" panose="030F0702030302020204" pitchFamily="66" charset="0"/>
              </a:rPr>
              <a:t> from </a:t>
            </a:r>
            <a:r>
              <a:rPr lang="en-US" sz="2600" dirty="0">
                <a:solidFill>
                  <a:srgbClr val="FFFF00"/>
                </a:solidFill>
                <a:latin typeface="Comic Sans MS" panose="030F0702030302020204" pitchFamily="66" charset="0"/>
              </a:rPr>
              <a:t>water.</a:t>
            </a:r>
          </a:p>
          <a:p>
            <a:pPr lvl="0">
              <a:spcBef>
                <a:spcPts val="3000"/>
              </a:spcBef>
              <a:buClr>
                <a:srgbClr val="99FF33"/>
              </a:buClr>
            </a:pPr>
            <a:r>
              <a:rPr lang="en-US" sz="2600" dirty="0">
                <a:solidFill>
                  <a:srgbClr val="FFFFFF"/>
                </a:solidFill>
                <a:latin typeface="Comic Sans MS" panose="030F0702030302020204" pitchFamily="66" charset="0"/>
              </a:rPr>
              <a:t>Plants use </a:t>
            </a:r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CELLULAR RESPIRATION </a:t>
            </a:r>
            <a:r>
              <a:rPr lang="en-US" sz="2600" dirty="0">
                <a:solidFill>
                  <a:srgbClr val="FFFFFF"/>
                </a:solidFill>
                <a:latin typeface="Comic Sans MS" panose="030F0702030302020204" pitchFamily="66" charset="0"/>
              </a:rPr>
              <a:t>to break down some of these </a:t>
            </a:r>
            <a:r>
              <a:rPr lang="en-US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sugars</a:t>
            </a:r>
            <a:r>
              <a:rPr lang="en-US" sz="2600" dirty="0">
                <a:solidFill>
                  <a:srgbClr val="FFFFFF"/>
                </a:solidFill>
                <a:latin typeface="Comic Sans MS" panose="030F0702030302020204" pitchFamily="66" charset="0"/>
              </a:rPr>
              <a:t>, </a:t>
            </a:r>
            <a:r>
              <a:rPr lang="en-US" sz="2600" dirty="0">
                <a:solidFill>
                  <a:srgbClr val="FFFF00"/>
                </a:solidFill>
                <a:latin typeface="Comic Sans MS" panose="030F0702030302020204" pitchFamily="66" charset="0"/>
              </a:rPr>
              <a:t>obtaining </a:t>
            </a:r>
            <a:r>
              <a:rPr lang="en-US" sz="2600" dirty="0">
                <a:solidFill>
                  <a:srgbClr val="FF0000"/>
                </a:solidFill>
                <a:latin typeface="Comic Sans MS" panose="030F0702030302020204" pitchFamily="66" charset="0"/>
              </a:rPr>
              <a:t>energy</a:t>
            </a:r>
            <a:r>
              <a:rPr lang="en-US" sz="26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2600" dirty="0">
                <a:solidFill>
                  <a:srgbClr val="FFFFFF"/>
                </a:solidFill>
                <a:latin typeface="Comic Sans MS" panose="030F0702030302020204" pitchFamily="66" charset="0"/>
              </a:rPr>
              <a:t>and </a:t>
            </a:r>
            <a:r>
              <a:rPr lang="en-US" sz="2600" dirty="0">
                <a:solidFill>
                  <a:srgbClr val="FFFF00"/>
                </a:solidFill>
                <a:latin typeface="Comic Sans MS" panose="030F0702030302020204" pitchFamily="66" charset="0"/>
              </a:rPr>
              <a:t>consuming </a:t>
            </a:r>
            <a:r>
              <a:rPr lang="en-US" sz="2600" dirty="0">
                <a:solidFill>
                  <a:srgbClr val="FF0000"/>
                </a:solidFill>
                <a:latin typeface="Comic Sans MS" panose="030F0702030302020204" pitchFamily="66" charset="0"/>
              </a:rPr>
              <a:t>oxygen.</a:t>
            </a:r>
          </a:p>
        </p:txBody>
      </p:sp>
    </p:spTree>
    <p:extLst>
      <p:ext uri="{BB962C8B-B14F-4D97-AF65-F5344CB8AC3E}">
        <p14:creationId xmlns:p14="http://schemas.microsoft.com/office/powerpoint/2010/main" val="36596280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2_01aNutrientUptake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5"/>
          <a:stretch/>
        </p:blipFill>
        <p:spPr>
          <a:xfrm>
            <a:off x="1780032" y="137160"/>
            <a:ext cx="5583936" cy="6420705"/>
          </a:xfrm>
          <a:prstGeom prst="rect">
            <a:avLst/>
          </a:prstGeom>
        </p:spPr>
      </p:pic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6746396" y="922925"/>
            <a:ext cx="533574" cy="29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latin typeface="Arial" charset="0"/>
              </a:rPr>
              <a:t>Light</a:t>
            </a: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5099624" y="1164225"/>
            <a:ext cx="598441" cy="29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FFFFFF"/>
                </a:solidFill>
                <a:latin typeface="Arial" charset="0"/>
              </a:rPr>
              <a:t>Sugar</a:t>
            </a: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5620327" y="283692"/>
            <a:ext cx="264006" cy="29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latin typeface="Arial" charset="0"/>
              </a:rPr>
              <a:t>O</a:t>
            </a:r>
            <a:r>
              <a:rPr lang="en-US" sz="1500" baseline="-25000" dirty="0">
                <a:solidFill>
                  <a:srgbClr val="000000"/>
                </a:solidFill>
                <a:latin typeface="Arial" charset="0"/>
              </a:rPr>
              <a:t>2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2870200" y="351423"/>
            <a:ext cx="419099" cy="29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latin typeface="Arial" charset="0"/>
              </a:rPr>
              <a:t>CO</a:t>
            </a:r>
            <a:r>
              <a:rPr lang="en-US" sz="1500" baseline="-25000" dirty="0">
                <a:solidFill>
                  <a:srgbClr val="000000"/>
                </a:solidFill>
                <a:latin typeface="Arial" charset="0"/>
              </a:rPr>
              <a:t>2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2095501" y="1176923"/>
            <a:ext cx="419099" cy="29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1500" baseline="-25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1500" dirty="0">
                <a:solidFill>
                  <a:srgbClr val="000000"/>
                </a:solidFill>
                <a:latin typeface="Arial" charset="0"/>
              </a:rPr>
              <a:t>O</a:t>
            </a:r>
            <a:endParaRPr lang="en-US" sz="1500" baseline="-25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4883728" y="3670353"/>
            <a:ext cx="1919238" cy="719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latin typeface="Arial" charset="0"/>
              </a:rPr>
              <a:t>Sugar can flow both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latin typeface="Arial" charset="0"/>
              </a:rPr>
              <a:t>ways between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latin typeface="Arial" charset="0"/>
              </a:rPr>
              <a:t>shoots and roots.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2529993" y="3594150"/>
            <a:ext cx="1817639" cy="88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latin typeface="Arial" charset="0"/>
              </a:rPr>
              <a:t>Water and minerals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latin typeface="Arial" charset="0"/>
              </a:rPr>
              <a:t>move upward from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latin typeface="Arial" charset="0"/>
              </a:rPr>
              <a:t>roots to shoots to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latin typeface="Arial" charset="0"/>
              </a:rPr>
              <a:t>leaves.</a:t>
            </a: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2241551" y="5177423"/>
            <a:ext cx="419099" cy="29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1500" baseline="-25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1500" dirty="0">
                <a:solidFill>
                  <a:srgbClr val="000000"/>
                </a:solidFill>
                <a:latin typeface="Arial" charset="0"/>
              </a:rPr>
              <a:t>O</a:t>
            </a:r>
            <a:endParaRPr lang="en-US" sz="1500" baseline="-25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6178550" y="5494923"/>
            <a:ext cx="419099" cy="29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latin typeface="Arial" charset="0"/>
              </a:rPr>
              <a:t>CO</a:t>
            </a:r>
            <a:r>
              <a:rPr lang="en-US" sz="1500" baseline="-25000" dirty="0">
                <a:solidFill>
                  <a:srgbClr val="000000"/>
                </a:solidFill>
                <a:latin typeface="Arial" charset="0"/>
              </a:rPr>
              <a:t>2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6115627" y="4950942"/>
            <a:ext cx="264006" cy="29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latin typeface="Arial" charset="0"/>
              </a:rPr>
              <a:t>O</a:t>
            </a:r>
            <a:r>
              <a:rPr lang="en-US" sz="1500" baseline="-25000" dirty="0">
                <a:solidFill>
                  <a:srgbClr val="000000"/>
                </a:solidFill>
                <a:latin typeface="Arial" charset="0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1951194" y="5619073"/>
            <a:ext cx="993334" cy="730763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1945796" y="5672717"/>
            <a:ext cx="1000606" cy="67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latin typeface="Arial" charset="0"/>
              </a:rPr>
              <a:t>Minerals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latin typeface="Arial" charset="0"/>
              </a:rPr>
              <a:t>(inorganic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latin typeface="Arial" charset="0"/>
              </a:rPr>
              <a:t>ions)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720A0B-9A6B-AB6E-07A4-7EEBD2C5CEC3}"/>
              </a:ext>
            </a:extLst>
          </p:cNvPr>
          <p:cNvSpPr txBox="1">
            <a:spLocks/>
          </p:cNvSpPr>
          <p:nvPr/>
        </p:nvSpPr>
        <p:spPr>
          <a:xfrm>
            <a:off x="5483528" y="1766128"/>
            <a:ext cx="3660472" cy="677282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9pPr>
          </a:lstStyle>
          <a:p>
            <a:r>
              <a:rPr lang="en-US" sz="3600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Photosynthesis</a:t>
            </a:r>
            <a:endParaRPr lang="en-US" kern="0" dirty="0">
              <a:solidFill>
                <a:srgbClr val="FFFF00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B798A47-B8F4-57EB-5732-7EC492D9DC62}"/>
              </a:ext>
            </a:extLst>
          </p:cNvPr>
          <p:cNvSpPr txBox="1">
            <a:spLocks/>
          </p:cNvSpPr>
          <p:nvPr/>
        </p:nvSpPr>
        <p:spPr>
          <a:xfrm>
            <a:off x="5182947" y="6020477"/>
            <a:ext cx="3660472" cy="677282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9pPr>
          </a:lstStyle>
          <a:p>
            <a:r>
              <a:rPr lang="en-US" sz="3600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Respiration</a:t>
            </a:r>
            <a:endParaRPr lang="en-US" kern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88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2" grpId="0"/>
      <p:bldP spid="13" grpId="0"/>
      <p:bldP spid="14" grpId="0"/>
      <p:bldP spid="2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" y="1242810"/>
            <a:ext cx="9143996" cy="5615189"/>
          </a:xfrm>
        </p:spPr>
        <p:txBody>
          <a:bodyPr vert="horz" wrap="square" lIns="164592" tIns="91440" rIns="171562" bIns="91440" numCol="1" anchor="t" anchorCtr="0" compatLnSpc="1">
            <a:prstTxWarp prst="textNoShape">
              <a:avLst/>
            </a:prstTxWarp>
          </a:bodyPr>
          <a:lstStyle/>
          <a:p>
            <a:pPr marL="0" lvl="1" indent="0">
              <a:buNone/>
            </a:pPr>
            <a:r>
              <a:rPr lang="en-US" sz="2800" dirty="0">
                <a:solidFill>
                  <a:srgbClr val="00B0F0"/>
                </a:solidFill>
              </a:rPr>
              <a:t>By the end of this lesson, you should be able to:</a:t>
            </a:r>
          </a:p>
          <a:p>
            <a:pPr marL="342900" lvl="0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FF0000"/>
                </a:solidFill>
              </a:rPr>
              <a:t>Identify the major organs in plants, including the function and anatomy of each one?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Distinguish herbaceous &amp; woody plants, monocots &amp; dicots.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Explain the formation and aspects of secondary growth, including vascular tissue and bark. 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Understand how p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lants acquire nutrients from air, water, and soil (root pressure, capillary action, transpiration), including light absorption and guard cells.</a:t>
            </a:r>
            <a:endParaRPr lang="en-US" sz="2400" dirty="0">
              <a:solidFill>
                <a:schemeClr val="tx1"/>
              </a:solidFill>
            </a:endParaRPr>
          </a:p>
          <a:p>
            <a:pPr marL="342900" lvl="0" indent="-3429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400" dirty="0"/>
              <a:t>Identify Hormones and explain the process of germination.</a:t>
            </a:r>
          </a:p>
          <a:p>
            <a:pPr marL="347663" lvl="1" indent="-347663">
              <a:lnSpc>
                <a:spcPct val="100000"/>
              </a:lnSpc>
              <a:spcBef>
                <a:spcPts val="1200"/>
              </a:spcBef>
            </a:pPr>
            <a:r>
              <a:rPr lang="en-US" sz="2400" b="1" dirty="0">
                <a:solidFill>
                  <a:schemeClr val="tx2"/>
                </a:solidFill>
              </a:rPr>
              <a:t>Science Practice: </a:t>
            </a:r>
            <a:r>
              <a:rPr lang="en-US" sz="2400" dirty="0"/>
              <a:t> </a:t>
            </a:r>
            <a:r>
              <a:rPr lang="en-US" sz="2200" b="1" dirty="0">
                <a:solidFill>
                  <a:srgbClr val="00B050"/>
                </a:solidFill>
              </a:rPr>
              <a:t>Dichotomous Key PPT &amp; Keying Out Trees</a:t>
            </a:r>
          </a:p>
          <a:p>
            <a:pPr marL="0" lvl="1" indent="0"/>
            <a:endParaRPr lang="en-US" sz="2800" dirty="0"/>
          </a:p>
          <a:p>
            <a:pPr marL="342900" lvl="1" indent="-342900"/>
            <a:endParaRPr lang="en-US" sz="2800" dirty="0">
              <a:ea typeface="Lucida Grande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" y="0"/>
            <a:ext cx="9220195" cy="1371600"/>
          </a:xfrm>
        </p:spPr>
        <p:txBody>
          <a:bodyPr>
            <a:normAutofit/>
          </a:bodyPr>
          <a:lstStyle/>
          <a:p>
            <a:r>
              <a:rPr lang="en-US" dirty="0"/>
              <a:t>		Lesson Objectives</a:t>
            </a:r>
          </a:p>
        </p:txBody>
      </p:sp>
      <p:pic>
        <p:nvPicPr>
          <p:cNvPr id="6" name="Picture 5" descr="objectives-01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4" y="123360"/>
            <a:ext cx="881636" cy="714840"/>
          </a:xfrm>
          <a:prstGeom prst="rect">
            <a:avLst/>
          </a:prstGeom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8153400" y="152400"/>
            <a:ext cx="838200" cy="1042368"/>
            <a:chOff x="611981" y="1262063"/>
            <a:chExt cx="902494" cy="959643"/>
          </a:xfrm>
        </p:grpSpPr>
        <p:sp>
          <p:nvSpPr>
            <p:cNvPr id="8" name="Rectangle 7"/>
            <p:cNvSpPr/>
            <p:nvPr/>
          </p:nvSpPr>
          <p:spPr bwMode="auto">
            <a:xfrm>
              <a:off x="611981" y="1262063"/>
              <a:ext cx="902494" cy="9596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514685" tIns="85781" rIns="514685" bIns="85781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715597" rtl="0" eaLnBrk="1" fontAlgn="base" latinLnBrk="0" hangingPunct="1">
                <a:lnSpc>
                  <a:spcPct val="115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2877C4"/>
                </a:buClr>
                <a:buSzTx/>
                <a:buFontTx/>
                <a:buNone/>
                <a:tabLst/>
                <a:defRPr/>
              </a:pPr>
              <a:endParaRPr kumimoji="0" lang="en-US" sz="600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roup 6"/>
            <p:cNvGrpSpPr>
              <a:grpSpLocks noChangeAspect="1"/>
            </p:cNvGrpSpPr>
            <p:nvPr/>
          </p:nvGrpSpPr>
          <p:grpSpPr bwMode="auto">
            <a:xfrm>
              <a:off x="633982" y="1282430"/>
              <a:ext cx="858515" cy="918842"/>
              <a:chOff x="1439" y="765"/>
              <a:chExt cx="185" cy="198"/>
            </a:xfrm>
          </p:grpSpPr>
          <p:sp>
            <p:nvSpPr>
              <p:cNvPr id="10" name="Freeform 8"/>
              <p:cNvSpPr>
                <a:spLocks/>
              </p:cNvSpPr>
              <p:nvPr/>
            </p:nvSpPr>
            <p:spPr bwMode="auto">
              <a:xfrm>
                <a:off x="1439" y="824"/>
                <a:ext cx="185" cy="139"/>
              </a:xfrm>
              <a:custGeom>
                <a:avLst/>
                <a:gdLst>
                  <a:gd name="T0" fmla="*/ 2254 w 3142"/>
                  <a:gd name="T1" fmla="*/ 0 h 2361"/>
                  <a:gd name="T2" fmla="*/ 3100 w 3142"/>
                  <a:gd name="T3" fmla="*/ 1886 h 2361"/>
                  <a:gd name="T4" fmla="*/ 3102 w 3142"/>
                  <a:gd name="T5" fmla="*/ 1892 h 2361"/>
                  <a:gd name="T6" fmla="*/ 3109 w 3142"/>
                  <a:gd name="T7" fmla="*/ 1907 h 2361"/>
                  <a:gd name="T8" fmla="*/ 3118 w 3142"/>
                  <a:gd name="T9" fmla="*/ 1933 h 2361"/>
                  <a:gd name="T10" fmla="*/ 3127 w 3142"/>
                  <a:gd name="T11" fmla="*/ 1964 h 2361"/>
                  <a:gd name="T12" fmla="*/ 3135 w 3142"/>
                  <a:gd name="T13" fmla="*/ 2002 h 2361"/>
                  <a:gd name="T14" fmla="*/ 3141 w 3142"/>
                  <a:gd name="T15" fmla="*/ 2045 h 2361"/>
                  <a:gd name="T16" fmla="*/ 3142 w 3142"/>
                  <a:gd name="T17" fmla="*/ 2089 h 2361"/>
                  <a:gd name="T18" fmla="*/ 3137 w 3142"/>
                  <a:gd name="T19" fmla="*/ 2135 h 2361"/>
                  <a:gd name="T20" fmla="*/ 3125 w 3142"/>
                  <a:gd name="T21" fmla="*/ 2180 h 2361"/>
                  <a:gd name="T22" fmla="*/ 3103 w 3142"/>
                  <a:gd name="T23" fmla="*/ 2224 h 2361"/>
                  <a:gd name="T24" fmla="*/ 3071 w 3142"/>
                  <a:gd name="T25" fmla="*/ 2264 h 2361"/>
                  <a:gd name="T26" fmla="*/ 3026 w 3142"/>
                  <a:gd name="T27" fmla="*/ 2299 h 2361"/>
                  <a:gd name="T28" fmla="*/ 2966 w 3142"/>
                  <a:gd name="T29" fmla="*/ 2328 h 2361"/>
                  <a:gd name="T30" fmla="*/ 2891 w 3142"/>
                  <a:gd name="T31" fmla="*/ 2349 h 2361"/>
                  <a:gd name="T32" fmla="*/ 2798 w 3142"/>
                  <a:gd name="T33" fmla="*/ 2360 h 2361"/>
                  <a:gd name="T34" fmla="*/ 1571 w 3142"/>
                  <a:gd name="T35" fmla="*/ 2361 h 2361"/>
                  <a:gd name="T36" fmla="*/ 1379 w 3142"/>
                  <a:gd name="T37" fmla="*/ 2361 h 2361"/>
                  <a:gd name="T38" fmla="*/ 570 w 3142"/>
                  <a:gd name="T39" fmla="*/ 2361 h 2361"/>
                  <a:gd name="T40" fmla="*/ 398 w 3142"/>
                  <a:gd name="T41" fmla="*/ 2361 h 2361"/>
                  <a:gd name="T42" fmla="*/ 296 w 3142"/>
                  <a:gd name="T43" fmla="*/ 2355 h 2361"/>
                  <a:gd name="T44" fmla="*/ 211 w 3142"/>
                  <a:gd name="T45" fmla="*/ 2340 h 2361"/>
                  <a:gd name="T46" fmla="*/ 144 w 3142"/>
                  <a:gd name="T47" fmla="*/ 2314 h 2361"/>
                  <a:gd name="T48" fmla="*/ 93 w 3142"/>
                  <a:gd name="T49" fmla="*/ 2282 h 2361"/>
                  <a:gd name="T50" fmla="*/ 54 w 3142"/>
                  <a:gd name="T51" fmla="*/ 2245 h 2361"/>
                  <a:gd name="T52" fmla="*/ 27 w 3142"/>
                  <a:gd name="T53" fmla="*/ 2203 h 2361"/>
                  <a:gd name="T54" fmla="*/ 10 w 3142"/>
                  <a:gd name="T55" fmla="*/ 2158 h 2361"/>
                  <a:gd name="T56" fmla="*/ 2 w 3142"/>
                  <a:gd name="T57" fmla="*/ 2112 h 2361"/>
                  <a:gd name="T58" fmla="*/ 0 w 3142"/>
                  <a:gd name="T59" fmla="*/ 2066 h 2361"/>
                  <a:gd name="T60" fmla="*/ 4 w 3142"/>
                  <a:gd name="T61" fmla="*/ 2022 h 2361"/>
                  <a:gd name="T62" fmla="*/ 11 w 3142"/>
                  <a:gd name="T63" fmla="*/ 1983 h 2361"/>
                  <a:gd name="T64" fmla="*/ 20 w 3142"/>
                  <a:gd name="T65" fmla="*/ 1948 h 2361"/>
                  <a:gd name="T66" fmla="*/ 29 w 3142"/>
                  <a:gd name="T67" fmla="*/ 1919 h 2361"/>
                  <a:gd name="T68" fmla="*/ 37 w 3142"/>
                  <a:gd name="T69" fmla="*/ 1898 h 2361"/>
                  <a:gd name="T70" fmla="*/ 41 w 3142"/>
                  <a:gd name="T71" fmla="*/ 1888 h 2361"/>
                  <a:gd name="T72" fmla="*/ 889 w 3142"/>
                  <a:gd name="T73" fmla="*/ 632 h 2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142" h="2361">
                    <a:moveTo>
                      <a:pt x="889" y="0"/>
                    </a:moveTo>
                    <a:lnTo>
                      <a:pt x="2254" y="0"/>
                    </a:lnTo>
                    <a:lnTo>
                      <a:pt x="2254" y="632"/>
                    </a:lnTo>
                    <a:lnTo>
                      <a:pt x="3100" y="1886"/>
                    </a:lnTo>
                    <a:lnTo>
                      <a:pt x="3101" y="1888"/>
                    </a:lnTo>
                    <a:lnTo>
                      <a:pt x="3102" y="1892"/>
                    </a:lnTo>
                    <a:lnTo>
                      <a:pt x="3105" y="1898"/>
                    </a:lnTo>
                    <a:lnTo>
                      <a:pt x="3109" y="1907"/>
                    </a:lnTo>
                    <a:lnTo>
                      <a:pt x="3114" y="1919"/>
                    </a:lnTo>
                    <a:lnTo>
                      <a:pt x="3118" y="1933"/>
                    </a:lnTo>
                    <a:lnTo>
                      <a:pt x="3123" y="1948"/>
                    </a:lnTo>
                    <a:lnTo>
                      <a:pt x="3127" y="1964"/>
                    </a:lnTo>
                    <a:lnTo>
                      <a:pt x="3131" y="1983"/>
                    </a:lnTo>
                    <a:lnTo>
                      <a:pt x="3135" y="2002"/>
                    </a:lnTo>
                    <a:lnTo>
                      <a:pt x="3138" y="2022"/>
                    </a:lnTo>
                    <a:lnTo>
                      <a:pt x="3141" y="2045"/>
                    </a:lnTo>
                    <a:lnTo>
                      <a:pt x="3142" y="2066"/>
                    </a:lnTo>
                    <a:lnTo>
                      <a:pt x="3142" y="2089"/>
                    </a:lnTo>
                    <a:lnTo>
                      <a:pt x="3140" y="2112"/>
                    </a:lnTo>
                    <a:lnTo>
                      <a:pt x="3137" y="2135"/>
                    </a:lnTo>
                    <a:lnTo>
                      <a:pt x="3132" y="2158"/>
                    </a:lnTo>
                    <a:lnTo>
                      <a:pt x="3125" y="2180"/>
                    </a:lnTo>
                    <a:lnTo>
                      <a:pt x="3116" y="2203"/>
                    </a:lnTo>
                    <a:lnTo>
                      <a:pt x="3103" y="2224"/>
                    </a:lnTo>
                    <a:lnTo>
                      <a:pt x="3089" y="2245"/>
                    </a:lnTo>
                    <a:lnTo>
                      <a:pt x="3071" y="2264"/>
                    </a:lnTo>
                    <a:lnTo>
                      <a:pt x="3050" y="2282"/>
                    </a:lnTo>
                    <a:lnTo>
                      <a:pt x="3026" y="2299"/>
                    </a:lnTo>
                    <a:lnTo>
                      <a:pt x="2998" y="2314"/>
                    </a:lnTo>
                    <a:lnTo>
                      <a:pt x="2966" y="2328"/>
                    </a:lnTo>
                    <a:lnTo>
                      <a:pt x="2931" y="2340"/>
                    </a:lnTo>
                    <a:lnTo>
                      <a:pt x="2891" y="2349"/>
                    </a:lnTo>
                    <a:lnTo>
                      <a:pt x="2847" y="2355"/>
                    </a:lnTo>
                    <a:lnTo>
                      <a:pt x="2798" y="2360"/>
                    </a:lnTo>
                    <a:lnTo>
                      <a:pt x="2745" y="2361"/>
                    </a:lnTo>
                    <a:lnTo>
                      <a:pt x="1571" y="2361"/>
                    </a:lnTo>
                    <a:lnTo>
                      <a:pt x="1451" y="2361"/>
                    </a:lnTo>
                    <a:lnTo>
                      <a:pt x="1379" y="2361"/>
                    </a:lnTo>
                    <a:lnTo>
                      <a:pt x="666" y="2361"/>
                    </a:lnTo>
                    <a:lnTo>
                      <a:pt x="570" y="2361"/>
                    </a:lnTo>
                    <a:lnTo>
                      <a:pt x="480" y="2361"/>
                    </a:lnTo>
                    <a:lnTo>
                      <a:pt x="398" y="2361"/>
                    </a:lnTo>
                    <a:lnTo>
                      <a:pt x="344" y="2360"/>
                    </a:lnTo>
                    <a:lnTo>
                      <a:pt x="296" y="2355"/>
                    </a:lnTo>
                    <a:lnTo>
                      <a:pt x="251" y="2349"/>
                    </a:lnTo>
                    <a:lnTo>
                      <a:pt x="211" y="2340"/>
                    </a:lnTo>
                    <a:lnTo>
                      <a:pt x="176" y="2328"/>
                    </a:lnTo>
                    <a:lnTo>
                      <a:pt x="144" y="2314"/>
                    </a:lnTo>
                    <a:lnTo>
                      <a:pt x="116" y="2299"/>
                    </a:lnTo>
                    <a:lnTo>
                      <a:pt x="93" y="2282"/>
                    </a:lnTo>
                    <a:lnTo>
                      <a:pt x="71" y="2264"/>
                    </a:lnTo>
                    <a:lnTo>
                      <a:pt x="54" y="2245"/>
                    </a:lnTo>
                    <a:lnTo>
                      <a:pt x="39" y="2224"/>
                    </a:lnTo>
                    <a:lnTo>
                      <a:pt x="27" y="2203"/>
                    </a:lnTo>
                    <a:lnTo>
                      <a:pt x="18" y="2180"/>
                    </a:lnTo>
                    <a:lnTo>
                      <a:pt x="10" y="2158"/>
                    </a:lnTo>
                    <a:lnTo>
                      <a:pt x="5" y="2135"/>
                    </a:lnTo>
                    <a:lnTo>
                      <a:pt x="2" y="2112"/>
                    </a:lnTo>
                    <a:lnTo>
                      <a:pt x="0" y="2089"/>
                    </a:lnTo>
                    <a:lnTo>
                      <a:pt x="0" y="2066"/>
                    </a:lnTo>
                    <a:lnTo>
                      <a:pt x="1" y="2045"/>
                    </a:lnTo>
                    <a:lnTo>
                      <a:pt x="4" y="2022"/>
                    </a:lnTo>
                    <a:lnTo>
                      <a:pt x="7" y="2002"/>
                    </a:lnTo>
                    <a:lnTo>
                      <a:pt x="11" y="1983"/>
                    </a:lnTo>
                    <a:lnTo>
                      <a:pt x="15" y="1964"/>
                    </a:lnTo>
                    <a:lnTo>
                      <a:pt x="20" y="1948"/>
                    </a:lnTo>
                    <a:lnTo>
                      <a:pt x="25" y="1933"/>
                    </a:lnTo>
                    <a:lnTo>
                      <a:pt x="29" y="1919"/>
                    </a:lnTo>
                    <a:lnTo>
                      <a:pt x="33" y="1907"/>
                    </a:lnTo>
                    <a:lnTo>
                      <a:pt x="37" y="1898"/>
                    </a:lnTo>
                    <a:lnTo>
                      <a:pt x="40" y="1892"/>
                    </a:lnTo>
                    <a:lnTo>
                      <a:pt x="41" y="1888"/>
                    </a:lnTo>
                    <a:lnTo>
                      <a:pt x="42" y="1886"/>
                    </a:lnTo>
                    <a:lnTo>
                      <a:pt x="889" y="632"/>
                    </a:lnTo>
                    <a:lnTo>
                      <a:pt x="889" y="0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Freeform 9"/>
              <p:cNvSpPr>
                <a:spLocks noEditPoints="1"/>
              </p:cNvSpPr>
              <p:nvPr/>
            </p:nvSpPr>
            <p:spPr bwMode="auto">
              <a:xfrm>
                <a:off x="1439" y="777"/>
                <a:ext cx="185" cy="186"/>
              </a:xfrm>
              <a:custGeom>
                <a:avLst/>
                <a:gdLst>
                  <a:gd name="T0" fmla="*/ 1025 w 3142"/>
                  <a:gd name="T1" fmla="*/ 1481 h 3169"/>
                  <a:gd name="T2" fmla="*/ 163 w 3142"/>
                  <a:gd name="T3" fmla="*/ 2758 h 3169"/>
                  <a:gd name="T4" fmla="*/ 151 w 3142"/>
                  <a:gd name="T5" fmla="*/ 2790 h 3169"/>
                  <a:gd name="T6" fmla="*/ 141 w 3142"/>
                  <a:gd name="T7" fmla="*/ 2830 h 3169"/>
                  <a:gd name="T8" fmla="*/ 136 w 3142"/>
                  <a:gd name="T9" fmla="*/ 2876 h 3169"/>
                  <a:gd name="T10" fmla="*/ 139 w 3142"/>
                  <a:gd name="T11" fmla="*/ 2921 h 3169"/>
                  <a:gd name="T12" fmla="*/ 155 w 3142"/>
                  <a:gd name="T13" fmla="*/ 2961 h 3169"/>
                  <a:gd name="T14" fmla="*/ 188 w 3142"/>
                  <a:gd name="T15" fmla="*/ 2993 h 3169"/>
                  <a:gd name="T16" fmla="*/ 240 w 3142"/>
                  <a:gd name="T17" fmla="*/ 3015 h 3169"/>
                  <a:gd name="T18" fmla="*/ 311 w 3142"/>
                  <a:gd name="T19" fmla="*/ 3029 h 3169"/>
                  <a:gd name="T20" fmla="*/ 398 w 3142"/>
                  <a:gd name="T21" fmla="*/ 3034 h 3169"/>
                  <a:gd name="T22" fmla="*/ 2790 w 3142"/>
                  <a:gd name="T23" fmla="*/ 3033 h 3169"/>
                  <a:gd name="T24" fmla="*/ 2869 w 3142"/>
                  <a:gd name="T25" fmla="*/ 3023 h 3169"/>
                  <a:gd name="T26" fmla="*/ 2931 w 3142"/>
                  <a:gd name="T27" fmla="*/ 3005 h 3169"/>
                  <a:gd name="T28" fmla="*/ 2974 w 3142"/>
                  <a:gd name="T29" fmla="*/ 2977 h 3169"/>
                  <a:gd name="T30" fmla="*/ 2998 w 3142"/>
                  <a:gd name="T31" fmla="*/ 2942 h 3169"/>
                  <a:gd name="T32" fmla="*/ 3006 w 3142"/>
                  <a:gd name="T33" fmla="*/ 2898 h 3169"/>
                  <a:gd name="T34" fmla="*/ 3004 w 3142"/>
                  <a:gd name="T35" fmla="*/ 2851 h 3169"/>
                  <a:gd name="T36" fmla="*/ 2996 w 3142"/>
                  <a:gd name="T37" fmla="*/ 2807 h 3169"/>
                  <a:gd name="T38" fmla="*/ 2985 w 3142"/>
                  <a:gd name="T39" fmla="*/ 2771 h 3169"/>
                  <a:gd name="T40" fmla="*/ 2141 w 3142"/>
                  <a:gd name="T41" fmla="*/ 1515 h 3169"/>
                  <a:gd name="T42" fmla="*/ 2118 w 3142"/>
                  <a:gd name="T43" fmla="*/ 135 h 3169"/>
                  <a:gd name="T44" fmla="*/ 889 w 3142"/>
                  <a:gd name="T45" fmla="*/ 0 h 3169"/>
                  <a:gd name="T46" fmla="*/ 2254 w 3142"/>
                  <a:gd name="T47" fmla="*/ 1440 h 3169"/>
                  <a:gd name="T48" fmla="*/ 3101 w 3142"/>
                  <a:gd name="T49" fmla="*/ 2696 h 3169"/>
                  <a:gd name="T50" fmla="*/ 3105 w 3142"/>
                  <a:gd name="T51" fmla="*/ 2706 h 3169"/>
                  <a:gd name="T52" fmla="*/ 3114 w 3142"/>
                  <a:gd name="T53" fmla="*/ 2727 h 3169"/>
                  <a:gd name="T54" fmla="*/ 3123 w 3142"/>
                  <a:gd name="T55" fmla="*/ 2756 h 3169"/>
                  <a:gd name="T56" fmla="*/ 3131 w 3142"/>
                  <a:gd name="T57" fmla="*/ 2791 h 3169"/>
                  <a:gd name="T58" fmla="*/ 3138 w 3142"/>
                  <a:gd name="T59" fmla="*/ 2830 h 3169"/>
                  <a:gd name="T60" fmla="*/ 3142 w 3142"/>
                  <a:gd name="T61" fmla="*/ 2874 h 3169"/>
                  <a:gd name="T62" fmla="*/ 3140 w 3142"/>
                  <a:gd name="T63" fmla="*/ 2920 h 3169"/>
                  <a:gd name="T64" fmla="*/ 3132 w 3142"/>
                  <a:gd name="T65" fmla="*/ 2966 h 3169"/>
                  <a:gd name="T66" fmla="*/ 3116 w 3142"/>
                  <a:gd name="T67" fmla="*/ 3011 h 3169"/>
                  <a:gd name="T68" fmla="*/ 3089 w 3142"/>
                  <a:gd name="T69" fmla="*/ 3053 h 3169"/>
                  <a:gd name="T70" fmla="*/ 3050 w 3142"/>
                  <a:gd name="T71" fmla="*/ 3090 h 3169"/>
                  <a:gd name="T72" fmla="*/ 2998 w 3142"/>
                  <a:gd name="T73" fmla="*/ 3122 h 3169"/>
                  <a:gd name="T74" fmla="*/ 2931 w 3142"/>
                  <a:gd name="T75" fmla="*/ 3148 h 3169"/>
                  <a:gd name="T76" fmla="*/ 2847 w 3142"/>
                  <a:gd name="T77" fmla="*/ 3163 h 3169"/>
                  <a:gd name="T78" fmla="*/ 2745 w 3142"/>
                  <a:gd name="T79" fmla="*/ 3169 h 3169"/>
                  <a:gd name="T80" fmla="*/ 1451 w 3142"/>
                  <a:gd name="T81" fmla="*/ 3169 h 3169"/>
                  <a:gd name="T82" fmla="*/ 666 w 3142"/>
                  <a:gd name="T83" fmla="*/ 3169 h 3169"/>
                  <a:gd name="T84" fmla="*/ 480 w 3142"/>
                  <a:gd name="T85" fmla="*/ 3169 h 3169"/>
                  <a:gd name="T86" fmla="*/ 344 w 3142"/>
                  <a:gd name="T87" fmla="*/ 3168 h 3169"/>
                  <a:gd name="T88" fmla="*/ 251 w 3142"/>
                  <a:gd name="T89" fmla="*/ 3157 h 3169"/>
                  <a:gd name="T90" fmla="*/ 176 w 3142"/>
                  <a:gd name="T91" fmla="*/ 3136 h 3169"/>
                  <a:gd name="T92" fmla="*/ 116 w 3142"/>
                  <a:gd name="T93" fmla="*/ 3107 h 3169"/>
                  <a:gd name="T94" fmla="*/ 71 w 3142"/>
                  <a:gd name="T95" fmla="*/ 3072 h 3169"/>
                  <a:gd name="T96" fmla="*/ 39 w 3142"/>
                  <a:gd name="T97" fmla="*/ 3032 h 3169"/>
                  <a:gd name="T98" fmla="*/ 18 w 3142"/>
                  <a:gd name="T99" fmla="*/ 2988 h 3169"/>
                  <a:gd name="T100" fmla="*/ 5 w 3142"/>
                  <a:gd name="T101" fmla="*/ 2943 h 3169"/>
                  <a:gd name="T102" fmla="*/ 0 w 3142"/>
                  <a:gd name="T103" fmla="*/ 2897 h 3169"/>
                  <a:gd name="T104" fmla="*/ 1 w 3142"/>
                  <a:gd name="T105" fmla="*/ 2853 h 3169"/>
                  <a:gd name="T106" fmla="*/ 7 w 3142"/>
                  <a:gd name="T107" fmla="*/ 2810 h 3169"/>
                  <a:gd name="T108" fmla="*/ 15 w 3142"/>
                  <a:gd name="T109" fmla="*/ 2772 h 3169"/>
                  <a:gd name="T110" fmla="*/ 25 w 3142"/>
                  <a:gd name="T111" fmla="*/ 2741 h 3169"/>
                  <a:gd name="T112" fmla="*/ 33 w 3142"/>
                  <a:gd name="T113" fmla="*/ 2715 h 3169"/>
                  <a:gd name="T114" fmla="*/ 40 w 3142"/>
                  <a:gd name="T115" fmla="*/ 2700 h 3169"/>
                  <a:gd name="T116" fmla="*/ 42 w 3142"/>
                  <a:gd name="T117" fmla="*/ 2694 h 3169"/>
                  <a:gd name="T118" fmla="*/ 889 w 3142"/>
                  <a:gd name="T119" fmla="*/ 0 h 3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142" h="3169">
                    <a:moveTo>
                      <a:pt x="1025" y="135"/>
                    </a:moveTo>
                    <a:lnTo>
                      <a:pt x="1025" y="1481"/>
                    </a:lnTo>
                    <a:lnTo>
                      <a:pt x="1001" y="1515"/>
                    </a:lnTo>
                    <a:lnTo>
                      <a:pt x="163" y="2758"/>
                    </a:lnTo>
                    <a:lnTo>
                      <a:pt x="157" y="2772"/>
                    </a:lnTo>
                    <a:lnTo>
                      <a:pt x="151" y="2790"/>
                    </a:lnTo>
                    <a:lnTo>
                      <a:pt x="146" y="2809"/>
                    </a:lnTo>
                    <a:lnTo>
                      <a:pt x="141" y="2830"/>
                    </a:lnTo>
                    <a:lnTo>
                      <a:pt x="138" y="2854"/>
                    </a:lnTo>
                    <a:lnTo>
                      <a:pt x="136" y="2876"/>
                    </a:lnTo>
                    <a:lnTo>
                      <a:pt x="136" y="2900"/>
                    </a:lnTo>
                    <a:lnTo>
                      <a:pt x="139" y="2921"/>
                    </a:lnTo>
                    <a:lnTo>
                      <a:pt x="145" y="2943"/>
                    </a:lnTo>
                    <a:lnTo>
                      <a:pt x="155" y="2961"/>
                    </a:lnTo>
                    <a:lnTo>
                      <a:pt x="169" y="2977"/>
                    </a:lnTo>
                    <a:lnTo>
                      <a:pt x="188" y="2993"/>
                    </a:lnTo>
                    <a:lnTo>
                      <a:pt x="212" y="3005"/>
                    </a:lnTo>
                    <a:lnTo>
                      <a:pt x="240" y="3015"/>
                    </a:lnTo>
                    <a:lnTo>
                      <a:pt x="273" y="3023"/>
                    </a:lnTo>
                    <a:lnTo>
                      <a:pt x="311" y="3029"/>
                    </a:lnTo>
                    <a:lnTo>
                      <a:pt x="352" y="3033"/>
                    </a:lnTo>
                    <a:lnTo>
                      <a:pt x="398" y="3034"/>
                    </a:lnTo>
                    <a:lnTo>
                      <a:pt x="2745" y="3034"/>
                    </a:lnTo>
                    <a:lnTo>
                      <a:pt x="2790" y="3033"/>
                    </a:lnTo>
                    <a:lnTo>
                      <a:pt x="2832" y="3029"/>
                    </a:lnTo>
                    <a:lnTo>
                      <a:pt x="2869" y="3023"/>
                    </a:lnTo>
                    <a:lnTo>
                      <a:pt x="2902" y="3015"/>
                    </a:lnTo>
                    <a:lnTo>
                      <a:pt x="2931" y="3005"/>
                    </a:lnTo>
                    <a:lnTo>
                      <a:pt x="2955" y="2993"/>
                    </a:lnTo>
                    <a:lnTo>
                      <a:pt x="2974" y="2977"/>
                    </a:lnTo>
                    <a:lnTo>
                      <a:pt x="2988" y="2961"/>
                    </a:lnTo>
                    <a:lnTo>
                      <a:pt x="2998" y="2942"/>
                    </a:lnTo>
                    <a:lnTo>
                      <a:pt x="3003" y="2920"/>
                    </a:lnTo>
                    <a:lnTo>
                      <a:pt x="3006" y="2898"/>
                    </a:lnTo>
                    <a:lnTo>
                      <a:pt x="3006" y="2874"/>
                    </a:lnTo>
                    <a:lnTo>
                      <a:pt x="3004" y="2851"/>
                    </a:lnTo>
                    <a:lnTo>
                      <a:pt x="3000" y="2828"/>
                    </a:lnTo>
                    <a:lnTo>
                      <a:pt x="2996" y="2807"/>
                    </a:lnTo>
                    <a:lnTo>
                      <a:pt x="2990" y="2788"/>
                    </a:lnTo>
                    <a:lnTo>
                      <a:pt x="2985" y="2771"/>
                    </a:lnTo>
                    <a:lnTo>
                      <a:pt x="2981" y="2759"/>
                    </a:lnTo>
                    <a:lnTo>
                      <a:pt x="2141" y="1515"/>
                    </a:lnTo>
                    <a:lnTo>
                      <a:pt x="2118" y="1481"/>
                    </a:lnTo>
                    <a:lnTo>
                      <a:pt x="2118" y="135"/>
                    </a:lnTo>
                    <a:lnTo>
                      <a:pt x="1025" y="135"/>
                    </a:lnTo>
                    <a:close/>
                    <a:moveTo>
                      <a:pt x="889" y="0"/>
                    </a:moveTo>
                    <a:lnTo>
                      <a:pt x="2254" y="0"/>
                    </a:lnTo>
                    <a:lnTo>
                      <a:pt x="2254" y="1440"/>
                    </a:lnTo>
                    <a:lnTo>
                      <a:pt x="3100" y="2694"/>
                    </a:lnTo>
                    <a:lnTo>
                      <a:pt x="3101" y="2696"/>
                    </a:lnTo>
                    <a:lnTo>
                      <a:pt x="3102" y="2700"/>
                    </a:lnTo>
                    <a:lnTo>
                      <a:pt x="3105" y="2706"/>
                    </a:lnTo>
                    <a:lnTo>
                      <a:pt x="3109" y="2715"/>
                    </a:lnTo>
                    <a:lnTo>
                      <a:pt x="3114" y="2727"/>
                    </a:lnTo>
                    <a:lnTo>
                      <a:pt x="3118" y="2741"/>
                    </a:lnTo>
                    <a:lnTo>
                      <a:pt x="3123" y="2756"/>
                    </a:lnTo>
                    <a:lnTo>
                      <a:pt x="3127" y="2772"/>
                    </a:lnTo>
                    <a:lnTo>
                      <a:pt x="3131" y="2791"/>
                    </a:lnTo>
                    <a:lnTo>
                      <a:pt x="3135" y="2810"/>
                    </a:lnTo>
                    <a:lnTo>
                      <a:pt x="3138" y="2830"/>
                    </a:lnTo>
                    <a:lnTo>
                      <a:pt x="3141" y="2853"/>
                    </a:lnTo>
                    <a:lnTo>
                      <a:pt x="3142" y="2874"/>
                    </a:lnTo>
                    <a:lnTo>
                      <a:pt x="3142" y="2897"/>
                    </a:lnTo>
                    <a:lnTo>
                      <a:pt x="3140" y="2920"/>
                    </a:lnTo>
                    <a:lnTo>
                      <a:pt x="3137" y="2943"/>
                    </a:lnTo>
                    <a:lnTo>
                      <a:pt x="3132" y="2966"/>
                    </a:lnTo>
                    <a:lnTo>
                      <a:pt x="3125" y="2988"/>
                    </a:lnTo>
                    <a:lnTo>
                      <a:pt x="3116" y="3011"/>
                    </a:lnTo>
                    <a:lnTo>
                      <a:pt x="3103" y="3032"/>
                    </a:lnTo>
                    <a:lnTo>
                      <a:pt x="3089" y="3053"/>
                    </a:lnTo>
                    <a:lnTo>
                      <a:pt x="3071" y="3072"/>
                    </a:lnTo>
                    <a:lnTo>
                      <a:pt x="3050" y="3090"/>
                    </a:lnTo>
                    <a:lnTo>
                      <a:pt x="3026" y="3107"/>
                    </a:lnTo>
                    <a:lnTo>
                      <a:pt x="2998" y="3122"/>
                    </a:lnTo>
                    <a:lnTo>
                      <a:pt x="2966" y="3136"/>
                    </a:lnTo>
                    <a:lnTo>
                      <a:pt x="2931" y="3148"/>
                    </a:lnTo>
                    <a:lnTo>
                      <a:pt x="2891" y="3157"/>
                    </a:lnTo>
                    <a:lnTo>
                      <a:pt x="2847" y="3163"/>
                    </a:lnTo>
                    <a:lnTo>
                      <a:pt x="2798" y="3168"/>
                    </a:lnTo>
                    <a:lnTo>
                      <a:pt x="2745" y="3169"/>
                    </a:lnTo>
                    <a:lnTo>
                      <a:pt x="1571" y="3169"/>
                    </a:lnTo>
                    <a:lnTo>
                      <a:pt x="1451" y="3169"/>
                    </a:lnTo>
                    <a:lnTo>
                      <a:pt x="1379" y="3169"/>
                    </a:lnTo>
                    <a:lnTo>
                      <a:pt x="666" y="3169"/>
                    </a:lnTo>
                    <a:lnTo>
                      <a:pt x="570" y="3169"/>
                    </a:lnTo>
                    <a:lnTo>
                      <a:pt x="480" y="3169"/>
                    </a:lnTo>
                    <a:lnTo>
                      <a:pt x="398" y="3169"/>
                    </a:lnTo>
                    <a:lnTo>
                      <a:pt x="344" y="3168"/>
                    </a:lnTo>
                    <a:lnTo>
                      <a:pt x="296" y="3163"/>
                    </a:lnTo>
                    <a:lnTo>
                      <a:pt x="251" y="3157"/>
                    </a:lnTo>
                    <a:lnTo>
                      <a:pt x="211" y="3148"/>
                    </a:lnTo>
                    <a:lnTo>
                      <a:pt x="176" y="3136"/>
                    </a:lnTo>
                    <a:lnTo>
                      <a:pt x="144" y="3122"/>
                    </a:lnTo>
                    <a:lnTo>
                      <a:pt x="116" y="3107"/>
                    </a:lnTo>
                    <a:lnTo>
                      <a:pt x="93" y="3090"/>
                    </a:lnTo>
                    <a:lnTo>
                      <a:pt x="71" y="3072"/>
                    </a:lnTo>
                    <a:lnTo>
                      <a:pt x="54" y="3053"/>
                    </a:lnTo>
                    <a:lnTo>
                      <a:pt x="39" y="3032"/>
                    </a:lnTo>
                    <a:lnTo>
                      <a:pt x="27" y="3011"/>
                    </a:lnTo>
                    <a:lnTo>
                      <a:pt x="18" y="2988"/>
                    </a:lnTo>
                    <a:lnTo>
                      <a:pt x="10" y="2966"/>
                    </a:lnTo>
                    <a:lnTo>
                      <a:pt x="5" y="2943"/>
                    </a:lnTo>
                    <a:lnTo>
                      <a:pt x="2" y="2920"/>
                    </a:lnTo>
                    <a:lnTo>
                      <a:pt x="0" y="2897"/>
                    </a:lnTo>
                    <a:lnTo>
                      <a:pt x="0" y="2874"/>
                    </a:lnTo>
                    <a:lnTo>
                      <a:pt x="1" y="2853"/>
                    </a:lnTo>
                    <a:lnTo>
                      <a:pt x="4" y="2830"/>
                    </a:lnTo>
                    <a:lnTo>
                      <a:pt x="7" y="2810"/>
                    </a:lnTo>
                    <a:lnTo>
                      <a:pt x="11" y="2791"/>
                    </a:lnTo>
                    <a:lnTo>
                      <a:pt x="15" y="2772"/>
                    </a:lnTo>
                    <a:lnTo>
                      <a:pt x="20" y="2756"/>
                    </a:lnTo>
                    <a:lnTo>
                      <a:pt x="25" y="2741"/>
                    </a:lnTo>
                    <a:lnTo>
                      <a:pt x="29" y="2727"/>
                    </a:lnTo>
                    <a:lnTo>
                      <a:pt x="33" y="2715"/>
                    </a:lnTo>
                    <a:lnTo>
                      <a:pt x="37" y="2706"/>
                    </a:lnTo>
                    <a:lnTo>
                      <a:pt x="40" y="2700"/>
                    </a:lnTo>
                    <a:lnTo>
                      <a:pt x="41" y="2696"/>
                    </a:lnTo>
                    <a:lnTo>
                      <a:pt x="42" y="2694"/>
                    </a:lnTo>
                    <a:lnTo>
                      <a:pt x="889" y="1440"/>
                    </a:lnTo>
                    <a:lnTo>
                      <a:pt x="889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0">
                <a:solidFill>
                  <a:schemeClr val="accent4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auto">
              <a:xfrm>
                <a:off x="1480" y="769"/>
                <a:ext cx="104" cy="16"/>
              </a:xfrm>
              <a:custGeom>
                <a:avLst/>
                <a:gdLst>
                  <a:gd name="T0" fmla="*/ 131 w 1768"/>
                  <a:gd name="T1" fmla="*/ 0 h 270"/>
                  <a:gd name="T2" fmla="*/ 1638 w 1768"/>
                  <a:gd name="T3" fmla="*/ 0 h 270"/>
                  <a:gd name="T4" fmla="*/ 1664 w 1768"/>
                  <a:gd name="T5" fmla="*/ 3 h 270"/>
                  <a:gd name="T6" fmla="*/ 1689 w 1768"/>
                  <a:gd name="T7" fmla="*/ 11 h 270"/>
                  <a:gd name="T8" fmla="*/ 1711 w 1768"/>
                  <a:gd name="T9" fmla="*/ 24 h 270"/>
                  <a:gd name="T10" fmla="*/ 1730 w 1768"/>
                  <a:gd name="T11" fmla="*/ 40 h 270"/>
                  <a:gd name="T12" fmla="*/ 1746 w 1768"/>
                  <a:gd name="T13" fmla="*/ 59 h 270"/>
                  <a:gd name="T14" fmla="*/ 1758 w 1768"/>
                  <a:gd name="T15" fmla="*/ 83 h 270"/>
                  <a:gd name="T16" fmla="*/ 1765 w 1768"/>
                  <a:gd name="T17" fmla="*/ 107 h 270"/>
                  <a:gd name="T18" fmla="*/ 1768 w 1768"/>
                  <a:gd name="T19" fmla="*/ 135 h 270"/>
                  <a:gd name="T20" fmla="*/ 1765 w 1768"/>
                  <a:gd name="T21" fmla="*/ 163 h 270"/>
                  <a:gd name="T22" fmla="*/ 1758 w 1768"/>
                  <a:gd name="T23" fmla="*/ 187 h 270"/>
                  <a:gd name="T24" fmla="*/ 1746 w 1768"/>
                  <a:gd name="T25" fmla="*/ 210 h 270"/>
                  <a:gd name="T26" fmla="*/ 1730 w 1768"/>
                  <a:gd name="T27" fmla="*/ 230 h 270"/>
                  <a:gd name="T28" fmla="*/ 1711 w 1768"/>
                  <a:gd name="T29" fmla="*/ 246 h 270"/>
                  <a:gd name="T30" fmla="*/ 1689 w 1768"/>
                  <a:gd name="T31" fmla="*/ 259 h 270"/>
                  <a:gd name="T32" fmla="*/ 1664 w 1768"/>
                  <a:gd name="T33" fmla="*/ 267 h 270"/>
                  <a:gd name="T34" fmla="*/ 1638 w 1768"/>
                  <a:gd name="T35" fmla="*/ 270 h 270"/>
                  <a:gd name="T36" fmla="*/ 131 w 1768"/>
                  <a:gd name="T37" fmla="*/ 270 h 270"/>
                  <a:gd name="T38" fmla="*/ 104 w 1768"/>
                  <a:gd name="T39" fmla="*/ 267 h 270"/>
                  <a:gd name="T40" fmla="*/ 80 w 1768"/>
                  <a:gd name="T41" fmla="*/ 259 h 270"/>
                  <a:gd name="T42" fmla="*/ 58 w 1768"/>
                  <a:gd name="T43" fmla="*/ 246 h 270"/>
                  <a:gd name="T44" fmla="*/ 39 w 1768"/>
                  <a:gd name="T45" fmla="*/ 230 h 270"/>
                  <a:gd name="T46" fmla="*/ 23 w 1768"/>
                  <a:gd name="T47" fmla="*/ 210 h 270"/>
                  <a:gd name="T48" fmla="*/ 11 w 1768"/>
                  <a:gd name="T49" fmla="*/ 187 h 270"/>
                  <a:gd name="T50" fmla="*/ 4 w 1768"/>
                  <a:gd name="T51" fmla="*/ 163 h 270"/>
                  <a:gd name="T52" fmla="*/ 0 w 1768"/>
                  <a:gd name="T53" fmla="*/ 135 h 270"/>
                  <a:gd name="T54" fmla="*/ 4 w 1768"/>
                  <a:gd name="T55" fmla="*/ 107 h 270"/>
                  <a:gd name="T56" fmla="*/ 11 w 1768"/>
                  <a:gd name="T57" fmla="*/ 83 h 270"/>
                  <a:gd name="T58" fmla="*/ 23 w 1768"/>
                  <a:gd name="T59" fmla="*/ 59 h 270"/>
                  <a:gd name="T60" fmla="*/ 39 w 1768"/>
                  <a:gd name="T61" fmla="*/ 40 h 270"/>
                  <a:gd name="T62" fmla="*/ 58 w 1768"/>
                  <a:gd name="T63" fmla="*/ 24 h 270"/>
                  <a:gd name="T64" fmla="*/ 80 w 1768"/>
                  <a:gd name="T65" fmla="*/ 11 h 270"/>
                  <a:gd name="T66" fmla="*/ 104 w 1768"/>
                  <a:gd name="T67" fmla="*/ 3 h 270"/>
                  <a:gd name="T68" fmla="*/ 131 w 1768"/>
                  <a:gd name="T69" fmla="*/ 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68" h="270">
                    <a:moveTo>
                      <a:pt x="131" y="0"/>
                    </a:moveTo>
                    <a:lnTo>
                      <a:pt x="1638" y="0"/>
                    </a:lnTo>
                    <a:lnTo>
                      <a:pt x="1664" y="3"/>
                    </a:lnTo>
                    <a:lnTo>
                      <a:pt x="1689" y="11"/>
                    </a:lnTo>
                    <a:lnTo>
                      <a:pt x="1711" y="24"/>
                    </a:lnTo>
                    <a:lnTo>
                      <a:pt x="1730" y="40"/>
                    </a:lnTo>
                    <a:lnTo>
                      <a:pt x="1746" y="59"/>
                    </a:lnTo>
                    <a:lnTo>
                      <a:pt x="1758" y="83"/>
                    </a:lnTo>
                    <a:lnTo>
                      <a:pt x="1765" y="107"/>
                    </a:lnTo>
                    <a:lnTo>
                      <a:pt x="1768" y="135"/>
                    </a:lnTo>
                    <a:lnTo>
                      <a:pt x="1765" y="163"/>
                    </a:lnTo>
                    <a:lnTo>
                      <a:pt x="1758" y="187"/>
                    </a:lnTo>
                    <a:lnTo>
                      <a:pt x="1746" y="210"/>
                    </a:lnTo>
                    <a:lnTo>
                      <a:pt x="1730" y="230"/>
                    </a:lnTo>
                    <a:lnTo>
                      <a:pt x="1711" y="246"/>
                    </a:lnTo>
                    <a:lnTo>
                      <a:pt x="1689" y="259"/>
                    </a:lnTo>
                    <a:lnTo>
                      <a:pt x="1664" y="267"/>
                    </a:lnTo>
                    <a:lnTo>
                      <a:pt x="1638" y="270"/>
                    </a:lnTo>
                    <a:lnTo>
                      <a:pt x="131" y="270"/>
                    </a:lnTo>
                    <a:lnTo>
                      <a:pt x="104" y="267"/>
                    </a:lnTo>
                    <a:lnTo>
                      <a:pt x="80" y="259"/>
                    </a:lnTo>
                    <a:lnTo>
                      <a:pt x="58" y="246"/>
                    </a:lnTo>
                    <a:lnTo>
                      <a:pt x="39" y="230"/>
                    </a:lnTo>
                    <a:lnTo>
                      <a:pt x="23" y="210"/>
                    </a:lnTo>
                    <a:lnTo>
                      <a:pt x="11" y="187"/>
                    </a:lnTo>
                    <a:lnTo>
                      <a:pt x="4" y="163"/>
                    </a:lnTo>
                    <a:lnTo>
                      <a:pt x="0" y="135"/>
                    </a:lnTo>
                    <a:lnTo>
                      <a:pt x="4" y="107"/>
                    </a:lnTo>
                    <a:lnTo>
                      <a:pt x="11" y="83"/>
                    </a:lnTo>
                    <a:lnTo>
                      <a:pt x="23" y="59"/>
                    </a:lnTo>
                    <a:lnTo>
                      <a:pt x="39" y="40"/>
                    </a:lnTo>
                    <a:lnTo>
                      <a:pt x="58" y="24"/>
                    </a:lnTo>
                    <a:lnTo>
                      <a:pt x="80" y="11"/>
                    </a:lnTo>
                    <a:lnTo>
                      <a:pt x="104" y="3"/>
                    </a:lnTo>
                    <a:lnTo>
                      <a:pt x="13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Freeform 11"/>
              <p:cNvSpPr>
                <a:spLocks noEditPoints="1"/>
              </p:cNvSpPr>
              <p:nvPr/>
            </p:nvSpPr>
            <p:spPr bwMode="auto">
              <a:xfrm>
                <a:off x="1476" y="765"/>
                <a:ext cx="112" cy="24"/>
              </a:xfrm>
              <a:custGeom>
                <a:avLst/>
                <a:gdLst>
                  <a:gd name="T0" fmla="*/ 182 w 1904"/>
                  <a:gd name="T1" fmla="*/ 137 h 404"/>
                  <a:gd name="T2" fmla="*/ 155 w 1904"/>
                  <a:gd name="T3" fmla="*/ 154 h 404"/>
                  <a:gd name="T4" fmla="*/ 138 w 1904"/>
                  <a:gd name="T5" fmla="*/ 185 h 404"/>
                  <a:gd name="T6" fmla="*/ 138 w 1904"/>
                  <a:gd name="T7" fmla="*/ 220 h 404"/>
                  <a:gd name="T8" fmla="*/ 155 w 1904"/>
                  <a:gd name="T9" fmla="*/ 250 h 404"/>
                  <a:gd name="T10" fmla="*/ 182 w 1904"/>
                  <a:gd name="T11" fmla="*/ 267 h 404"/>
                  <a:gd name="T12" fmla="*/ 1706 w 1904"/>
                  <a:gd name="T13" fmla="*/ 269 h 404"/>
                  <a:gd name="T14" fmla="*/ 1738 w 1904"/>
                  <a:gd name="T15" fmla="*/ 260 h 404"/>
                  <a:gd name="T16" fmla="*/ 1760 w 1904"/>
                  <a:gd name="T17" fmla="*/ 236 h 404"/>
                  <a:gd name="T18" fmla="*/ 1768 w 1904"/>
                  <a:gd name="T19" fmla="*/ 202 h 404"/>
                  <a:gd name="T20" fmla="*/ 1760 w 1904"/>
                  <a:gd name="T21" fmla="*/ 168 h 404"/>
                  <a:gd name="T22" fmla="*/ 1738 w 1904"/>
                  <a:gd name="T23" fmla="*/ 144 h 404"/>
                  <a:gd name="T24" fmla="*/ 1706 w 1904"/>
                  <a:gd name="T25" fmla="*/ 135 h 404"/>
                  <a:gd name="T26" fmla="*/ 199 w 1904"/>
                  <a:gd name="T27" fmla="*/ 0 h 404"/>
                  <a:gd name="T28" fmla="*/ 1739 w 1904"/>
                  <a:gd name="T29" fmla="*/ 3 h 404"/>
                  <a:gd name="T30" fmla="*/ 1797 w 1904"/>
                  <a:gd name="T31" fmla="*/ 22 h 404"/>
                  <a:gd name="T32" fmla="*/ 1847 w 1904"/>
                  <a:gd name="T33" fmla="*/ 59 h 404"/>
                  <a:gd name="T34" fmla="*/ 1883 w 1904"/>
                  <a:gd name="T35" fmla="*/ 109 h 404"/>
                  <a:gd name="T36" fmla="*/ 1902 w 1904"/>
                  <a:gd name="T37" fmla="*/ 169 h 404"/>
                  <a:gd name="T38" fmla="*/ 1902 w 1904"/>
                  <a:gd name="T39" fmla="*/ 235 h 404"/>
                  <a:gd name="T40" fmla="*/ 1883 w 1904"/>
                  <a:gd name="T41" fmla="*/ 295 h 404"/>
                  <a:gd name="T42" fmla="*/ 1847 w 1904"/>
                  <a:gd name="T43" fmla="*/ 345 h 404"/>
                  <a:gd name="T44" fmla="*/ 1797 w 1904"/>
                  <a:gd name="T45" fmla="*/ 381 h 404"/>
                  <a:gd name="T46" fmla="*/ 1739 w 1904"/>
                  <a:gd name="T47" fmla="*/ 401 h 404"/>
                  <a:gd name="T48" fmla="*/ 199 w 1904"/>
                  <a:gd name="T49" fmla="*/ 404 h 404"/>
                  <a:gd name="T50" fmla="*/ 136 w 1904"/>
                  <a:gd name="T51" fmla="*/ 394 h 404"/>
                  <a:gd name="T52" fmla="*/ 82 w 1904"/>
                  <a:gd name="T53" fmla="*/ 365 h 404"/>
                  <a:gd name="T54" fmla="*/ 39 w 1904"/>
                  <a:gd name="T55" fmla="*/ 321 h 404"/>
                  <a:gd name="T56" fmla="*/ 11 w 1904"/>
                  <a:gd name="T57" fmla="*/ 266 h 404"/>
                  <a:gd name="T58" fmla="*/ 0 w 1904"/>
                  <a:gd name="T59" fmla="*/ 202 h 404"/>
                  <a:gd name="T60" fmla="*/ 11 w 1904"/>
                  <a:gd name="T61" fmla="*/ 138 h 404"/>
                  <a:gd name="T62" fmla="*/ 39 w 1904"/>
                  <a:gd name="T63" fmla="*/ 83 h 404"/>
                  <a:gd name="T64" fmla="*/ 82 w 1904"/>
                  <a:gd name="T65" fmla="*/ 39 h 404"/>
                  <a:gd name="T66" fmla="*/ 136 w 1904"/>
                  <a:gd name="T67" fmla="*/ 10 h 404"/>
                  <a:gd name="T68" fmla="*/ 199 w 1904"/>
                  <a:gd name="T69" fmla="*/ 0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04" h="404">
                    <a:moveTo>
                      <a:pt x="199" y="135"/>
                    </a:moveTo>
                    <a:lnTo>
                      <a:pt x="182" y="137"/>
                    </a:lnTo>
                    <a:lnTo>
                      <a:pt x="167" y="144"/>
                    </a:lnTo>
                    <a:lnTo>
                      <a:pt x="155" y="154"/>
                    </a:lnTo>
                    <a:lnTo>
                      <a:pt x="145" y="168"/>
                    </a:lnTo>
                    <a:lnTo>
                      <a:pt x="138" y="185"/>
                    </a:lnTo>
                    <a:lnTo>
                      <a:pt x="136" y="202"/>
                    </a:lnTo>
                    <a:lnTo>
                      <a:pt x="138" y="220"/>
                    </a:lnTo>
                    <a:lnTo>
                      <a:pt x="145" y="236"/>
                    </a:lnTo>
                    <a:lnTo>
                      <a:pt x="155" y="250"/>
                    </a:lnTo>
                    <a:lnTo>
                      <a:pt x="167" y="260"/>
                    </a:lnTo>
                    <a:lnTo>
                      <a:pt x="182" y="267"/>
                    </a:lnTo>
                    <a:lnTo>
                      <a:pt x="199" y="269"/>
                    </a:lnTo>
                    <a:lnTo>
                      <a:pt x="1706" y="269"/>
                    </a:lnTo>
                    <a:lnTo>
                      <a:pt x="1723" y="267"/>
                    </a:lnTo>
                    <a:lnTo>
                      <a:pt x="1738" y="260"/>
                    </a:lnTo>
                    <a:lnTo>
                      <a:pt x="1750" y="250"/>
                    </a:lnTo>
                    <a:lnTo>
                      <a:pt x="1760" y="236"/>
                    </a:lnTo>
                    <a:lnTo>
                      <a:pt x="1766" y="220"/>
                    </a:lnTo>
                    <a:lnTo>
                      <a:pt x="1768" y="202"/>
                    </a:lnTo>
                    <a:lnTo>
                      <a:pt x="1766" y="185"/>
                    </a:lnTo>
                    <a:lnTo>
                      <a:pt x="1760" y="168"/>
                    </a:lnTo>
                    <a:lnTo>
                      <a:pt x="1750" y="154"/>
                    </a:lnTo>
                    <a:lnTo>
                      <a:pt x="1738" y="144"/>
                    </a:lnTo>
                    <a:lnTo>
                      <a:pt x="1723" y="137"/>
                    </a:lnTo>
                    <a:lnTo>
                      <a:pt x="1706" y="135"/>
                    </a:lnTo>
                    <a:lnTo>
                      <a:pt x="199" y="135"/>
                    </a:lnTo>
                    <a:close/>
                    <a:moveTo>
                      <a:pt x="199" y="0"/>
                    </a:moveTo>
                    <a:lnTo>
                      <a:pt x="1706" y="0"/>
                    </a:lnTo>
                    <a:lnTo>
                      <a:pt x="1739" y="3"/>
                    </a:lnTo>
                    <a:lnTo>
                      <a:pt x="1768" y="10"/>
                    </a:lnTo>
                    <a:lnTo>
                      <a:pt x="1797" y="22"/>
                    </a:lnTo>
                    <a:lnTo>
                      <a:pt x="1823" y="39"/>
                    </a:lnTo>
                    <a:lnTo>
                      <a:pt x="1847" y="59"/>
                    </a:lnTo>
                    <a:lnTo>
                      <a:pt x="1866" y="83"/>
                    </a:lnTo>
                    <a:lnTo>
                      <a:pt x="1883" y="109"/>
                    </a:lnTo>
                    <a:lnTo>
                      <a:pt x="1894" y="138"/>
                    </a:lnTo>
                    <a:lnTo>
                      <a:pt x="1902" y="169"/>
                    </a:lnTo>
                    <a:lnTo>
                      <a:pt x="1904" y="202"/>
                    </a:lnTo>
                    <a:lnTo>
                      <a:pt x="1902" y="235"/>
                    </a:lnTo>
                    <a:lnTo>
                      <a:pt x="1894" y="266"/>
                    </a:lnTo>
                    <a:lnTo>
                      <a:pt x="1883" y="295"/>
                    </a:lnTo>
                    <a:lnTo>
                      <a:pt x="1866" y="321"/>
                    </a:lnTo>
                    <a:lnTo>
                      <a:pt x="1847" y="345"/>
                    </a:lnTo>
                    <a:lnTo>
                      <a:pt x="1823" y="365"/>
                    </a:lnTo>
                    <a:lnTo>
                      <a:pt x="1797" y="381"/>
                    </a:lnTo>
                    <a:lnTo>
                      <a:pt x="1768" y="394"/>
                    </a:lnTo>
                    <a:lnTo>
                      <a:pt x="1739" y="401"/>
                    </a:lnTo>
                    <a:lnTo>
                      <a:pt x="1706" y="404"/>
                    </a:lnTo>
                    <a:lnTo>
                      <a:pt x="199" y="404"/>
                    </a:lnTo>
                    <a:lnTo>
                      <a:pt x="166" y="401"/>
                    </a:lnTo>
                    <a:lnTo>
                      <a:pt x="136" y="394"/>
                    </a:lnTo>
                    <a:lnTo>
                      <a:pt x="108" y="381"/>
                    </a:lnTo>
                    <a:lnTo>
                      <a:pt x="82" y="365"/>
                    </a:lnTo>
                    <a:lnTo>
                      <a:pt x="58" y="345"/>
                    </a:lnTo>
                    <a:lnTo>
                      <a:pt x="39" y="321"/>
                    </a:lnTo>
                    <a:lnTo>
                      <a:pt x="23" y="295"/>
                    </a:lnTo>
                    <a:lnTo>
                      <a:pt x="11" y="266"/>
                    </a:lnTo>
                    <a:lnTo>
                      <a:pt x="4" y="235"/>
                    </a:lnTo>
                    <a:lnTo>
                      <a:pt x="0" y="202"/>
                    </a:lnTo>
                    <a:lnTo>
                      <a:pt x="4" y="169"/>
                    </a:lnTo>
                    <a:lnTo>
                      <a:pt x="11" y="138"/>
                    </a:lnTo>
                    <a:lnTo>
                      <a:pt x="23" y="109"/>
                    </a:lnTo>
                    <a:lnTo>
                      <a:pt x="39" y="83"/>
                    </a:lnTo>
                    <a:lnTo>
                      <a:pt x="58" y="59"/>
                    </a:lnTo>
                    <a:lnTo>
                      <a:pt x="82" y="39"/>
                    </a:lnTo>
                    <a:lnTo>
                      <a:pt x="108" y="22"/>
                    </a:lnTo>
                    <a:lnTo>
                      <a:pt x="136" y="10"/>
                    </a:lnTo>
                    <a:lnTo>
                      <a:pt x="166" y="3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0">
                <a:solidFill>
                  <a:schemeClr val="accent4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Freeform 12"/>
              <p:cNvSpPr>
                <a:spLocks/>
              </p:cNvSpPr>
              <p:nvPr/>
            </p:nvSpPr>
            <p:spPr bwMode="auto">
              <a:xfrm>
                <a:off x="1548" y="921"/>
                <a:ext cx="31" cy="22"/>
              </a:xfrm>
              <a:custGeom>
                <a:avLst/>
                <a:gdLst>
                  <a:gd name="T0" fmla="*/ 255 w 511"/>
                  <a:gd name="T1" fmla="*/ 0 h 506"/>
                  <a:gd name="T2" fmla="*/ 293 w 511"/>
                  <a:gd name="T3" fmla="*/ 2 h 506"/>
                  <a:gd name="T4" fmla="*/ 329 w 511"/>
                  <a:gd name="T5" fmla="*/ 11 h 506"/>
                  <a:gd name="T6" fmla="*/ 363 w 511"/>
                  <a:gd name="T7" fmla="*/ 24 h 506"/>
                  <a:gd name="T8" fmla="*/ 394 w 511"/>
                  <a:gd name="T9" fmla="*/ 41 h 506"/>
                  <a:gd name="T10" fmla="*/ 423 w 511"/>
                  <a:gd name="T11" fmla="*/ 63 h 506"/>
                  <a:gd name="T12" fmla="*/ 448 w 511"/>
                  <a:gd name="T13" fmla="*/ 87 h 506"/>
                  <a:gd name="T14" fmla="*/ 470 w 511"/>
                  <a:gd name="T15" fmla="*/ 116 h 506"/>
                  <a:gd name="T16" fmla="*/ 487 w 511"/>
                  <a:gd name="T17" fmla="*/ 146 h 506"/>
                  <a:gd name="T18" fmla="*/ 500 w 511"/>
                  <a:gd name="T19" fmla="*/ 180 h 506"/>
                  <a:gd name="T20" fmla="*/ 508 w 511"/>
                  <a:gd name="T21" fmla="*/ 216 h 506"/>
                  <a:gd name="T22" fmla="*/ 511 w 511"/>
                  <a:gd name="T23" fmla="*/ 253 h 506"/>
                  <a:gd name="T24" fmla="*/ 508 w 511"/>
                  <a:gd name="T25" fmla="*/ 291 h 506"/>
                  <a:gd name="T26" fmla="*/ 500 w 511"/>
                  <a:gd name="T27" fmla="*/ 327 h 506"/>
                  <a:gd name="T28" fmla="*/ 487 w 511"/>
                  <a:gd name="T29" fmla="*/ 361 h 506"/>
                  <a:gd name="T30" fmla="*/ 470 w 511"/>
                  <a:gd name="T31" fmla="*/ 391 h 506"/>
                  <a:gd name="T32" fmla="*/ 448 w 511"/>
                  <a:gd name="T33" fmla="*/ 420 h 506"/>
                  <a:gd name="T34" fmla="*/ 423 w 511"/>
                  <a:gd name="T35" fmla="*/ 444 h 506"/>
                  <a:gd name="T36" fmla="*/ 394 w 511"/>
                  <a:gd name="T37" fmla="*/ 466 h 506"/>
                  <a:gd name="T38" fmla="*/ 363 w 511"/>
                  <a:gd name="T39" fmla="*/ 483 h 506"/>
                  <a:gd name="T40" fmla="*/ 329 w 511"/>
                  <a:gd name="T41" fmla="*/ 496 h 506"/>
                  <a:gd name="T42" fmla="*/ 293 w 511"/>
                  <a:gd name="T43" fmla="*/ 503 h 506"/>
                  <a:gd name="T44" fmla="*/ 255 w 511"/>
                  <a:gd name="T45" fmla="*/ 506 h 506"/>
                  <a:gd name="T46" fmla="*/ 217 w 511"/>
                  <a:gd name="T47" fmla="*/ 503 h 506"/>
                  <a:gd name="T48" fmla="*/ 181 w 511"/>
                  <a:gd name="T49" fmla="*/ 496 h 506"/>
                  <a:gd name="T50" fmla="*/ 147 w 511"/>
                  <a:gd name="T51" fmla="*/ 483 h 506"/>
                  <a:gd name="T52" fmla="*/ 116 w 511"/>
                  <a:gd name="T53" fmla="*/ 466 h 506"/>
                  <a:gd name="T54" fmla="*/ 87 w 511"/>
                  <a:gd name="T55" fmla="*/ 444 h 506"/>
                  <a:gd name="T56" fmla="*/ 63 w 511"/>
                  <a:gd name="T57" fmla="*/ 420 h 506"/>
                  <a:gd name="T58" fmla="*/ 41 w 511"/>
                  <a:gd name="T59" fmla="*/ 391 h 506"/>
                  <a:gd name="T60" fmla="*/ 23 w 511"/>
                  <a:gd name="T61" fmla="*/ 361 h 506"/>
                  <a:gd name="T62" fmla="*/ 10 w 511"/>
                  <a:gd name="T63" fmla="*/ 327 h 506"/>
                  <a:gd name="T64" fmla="*/ 3 w 511"/>
                  <a:gd name="T65" fmla="*/ 291 h 506"/>
                  <a:gd name="T66" fmla="*/ 0 w 511"/>
                  <a:gd name="T67" fmla="*/ 253 h 506"/>
                  <a:gd name="T68" fmla="*/ 3 w 511"/>
                  <a:gd name="T69" fmla="*/ 216 h 506"/>
                  <a:gd name="T70" fmla="*/ 10 w 511"/>
                  <a:gd name="T71" fmla="*/ 180 h 506"/>
                  <a:gd name="T72" fmla="*/ 23 w 511"/>
                  <a:gd name="T73" fmla="*/ 146 h 506"/>
                  <a:gd name="T74" fmla="*/ 41 w 511"/>
                  <a:gd name="T75" fmla="*/ 116 h 506"/>
                  <a:gd name="T76" fmla="*/ 63 w 511"/>
                  <a:gd name="T77" fmla="*/ 87 h 506"/>
                  <a:gd name="T78" fmla="*/ 87 w 511"/>
                  <a:gd name="T79" fmla="*/ 63 h 506"/>
                  <a:gd name="T80" fmla="*/ 116 w 511"/>
                  <a:gd name="T81" fmla="*/ 41 h 506"/>
                  <a:gd name="T82" fmla="*/ 147 w 511"/>
                  <a:gd name="T83" fmla="*/ 24 h 506"/>
                  <a:gd name="T84" fmla="*/ 181 w 511"/>
                  <a:gd name="T85" fmla="*/ 11 h 506"/>
                  <a:gd name="T86" fmla="*/ 217 w 511"/>
                  <a:gd name="T87" fmla="*/ 2 h 506"/>
                  <a:gd name="T88" fmla="*/ 255 w 511"/>
                  <a:gd name="T89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11" h="506">
                    <a:moveTo>
                      <a:pt x="255" y="0"/>
                    </a:moveTo>
                    <a:lnTo>
                      <a:pt x="293" y="2"/>
                    </a:lnTo>
                    <a:lnTo>
                      <a:pt x="329" y="11"/>
                    </a:lnTo>
                    <a:lnTo>
                      <a:pt x="363" y="24"/>
                    </a:lnTo>
                    <a:lnTo>
                      <a:pt x="394" y="41"/>
                    </a:lnTo>
                    <a:lnTo>
                      <a:pt x="423" y="63"/>
                    </a:lnTo>
                    <a:lnTo>
                      <a:pt x="448" y="87"/>
                    </a:lnTo>
                    <a:lnTo>
                      <a:pt x="470" y="116"/>
                    </a:lnTo>
                    <a:lnTo>
                      <a:pt x="487" y="146"/>
                    </a:lnTo>
                    <a:lnTo>
                      <a:pt x="500" y="180"/>
                    </a:lnTo>
                    <a:lnTo>
                      <a:pt x="508" y="216"/>
                    </a:lnTo>
                    <a:lnTo>
                      <a:pt x="511" y="253"/>
                    </a:lnTo>
                    <a:lnTo>
                      <a:pt x="508" y="291"/>
                    </a:lnTo>
                    <a:lnTo>
                      <a:pt x="500" y="327"/>
                    </a:lnTo>
                    <a:lnTo>
                      <a:pt x="487" y="361"/>
                    </a:lnTo>
                    <a:lnTo>
                      <a:pt x="470" y="391"/>
                    </a:lnTo>
                    <a:lnTo>
                      <a:pt x="448" y="420"/>
                    </a:lnTo>
                    <a:lnTo>
                      <a:pt x="423" y="444"/>
                    </a:lnTo>
                    <a:lnTo>
                      <a:pt x="394" y="466"/>
                    </a:lnTo>
                    <a:lnTo>
                      <a:pt x="363" y="483"/>
                    </a:lnTo>
                    <a:lnTo>
                      <a:pt x="329" y="496"/>
                    </a:lnTo>
                    <a:lnTo>
                      <a:pt x="293" y="503"/>
                    </a:lnTo>
                    <a:lnTo>
                      <a:pt x="255" y="506"/>
                    </a:lnTo>
                    <a:lnTo>
                      <a:pt x="217" y="503"/>
                    </a:lnTo>
                    <a:lnTo>
                      <a:pt x="181" y="496"/>
                    </a:lnTo>
                    <a:lnTo>
                      <a:pt x="147" y="483"/>
                    </a:lnTo>
                    <a:lnTo>
                      <a:pt x="116" y="466"/>
                    </a:lnTo>
                    <a:lnTo>
                      <a:pt x="87" y="444"/>
                    </a:lnTo>
                    <a:lnTo>
                      <a:pt x="63" y="420"/>
                    </a:lnTo>
                    <a:lnTo>
                      <a:pt x="41" y="391"/>
                    </a:lnTo>
                    <a:lnTo>
                      <a:pt x="23" y="361"/>
                    </a:lnTo>
                    <a:lnTo>
                      <a:pt x="10" y="327"/>
                    </a:lnTo>
                    <a:lnTo>
                      <a:pt x="3" y="291"/>
                    </a:lnTo>
                    <a:lnTo>
                      <a:pt x="0" y="253"/>
                    </a:lnTo>
                    <a:lnTo>
                      <a:pt x="3" y="216"/>
                    </a:lnTo>
                    <a:lnTo>
                      <a:pt x="10" y="180"/>
                    </a:lnTo>
                    <a:lnTo>
                      <a:pt x="23" y="146"/>
                    </a:lnTo>
                    <a:lnTo>
                      <a:pt x="41" y="116"/>
                    </a:lnTo>
                    <a:lnTo>
                      <a:pt x="63" y="87"/>
                    </a:lnTo>
                    <a:lnTo>
                      <a:pt x="87" y="63"/>
                    </a:lnTo>
                    <a:lnTo>
                      <a:pt x="116" y="41"/>
                    </a:lnTo>
                    <a:lnTo>
                      <a:pt x="147" y="24"/>
                    </a:lnTo>
                    <a:lnTo>
                      <a:pt x="181" y="11"/>
                    </a:lnTo>
                    <a:lnTo>
                      <a:pt x="217" y="2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Freeform 13"/>
              <p:cNvSpPr>
                <a:spLocks/>
              </p:cNvSpPr>
              <p:nvPr/>
            </p:nvSpPr>
            <p:spPr bwMode="auto">
              <a:xfrm>
                <a:off x="1503" y="867"/>
                <a:ext cx="32" cy="21"/>
              </a:xfrm>
              <a:custGeom>
                <a:avLst/>
                <a:gdLst>
                  <a:gd name="T0" fmla="*/ 272 w 544"/>
                  <a:gd name="T1" fmla="*/ 0 h 538"/>
                  <a:gd name="T2" fmla="*/ 312 w 544"/>
                  <a:gd name="T3" fmla="*/ 2 h 538"/>
                  <a:gd name="T4" fmla="*/ 351 w 544"/>
                  <a:gd name="T5" fmla="*/ 11 h 538"/>
                  <a:gd name="T6" fmla="*/ 387 w 544"/>
                  <a:gd name="T7" fmla="*/ 25 h 538"/>
                  <a:gd name="T8" fmla="*/ 420 w 544"/>
                  <a:gd name="T9" fmla="*/ 43 h 538"/>
                  <a:gd name="T10" fmla="*/ 451 w 544"/>
                  <a:gd name="T11" fmla="*/ 65 h 538"/>
                  <a:gd name="T12" fmla="*/ 478 w 544"/>
                  <a:gd name="T13" fmla="*/ 92 h 538"/>
                  <a:gd name="T14" fmla="*/ 501 w 544"/>
                  <a:gd name="T15" fmla="*/ 122 h 538"/>
                  <a:gd name="T16" fmla="*/ 519 w 544"/>
                  <a:gd name="T17" fmla="*/ 155 h 538"/>
                  <a:gd name="T18" fmla="*/ 532 w 544"/>
                  <a:gd name="T19" fmla="*/ 191 h 538"/>
                  <a:gd name="T20" fmla="*/ 541 w 544"/>
                  <a:gd name="T21" fmla="*/ 230 h 538"/>
                  <a:gd name="T22" fmla="*/ 544 w 544"/>
                  <a:gd name="T23" fmla="*/ 269 h 538"/>
                  <a:gd name="T24" fmla="*/ 541 w 544"/>
                  <a:gd name="T25" fmla="*/ 309 h 538"/>
                  <a:gd name="T26" fmla="*/ 532 w 544"/>
                  <a:gd name="T27" fmla="*/ 347 h 538"/>
                  <a:gd name="T28" fmla="*/ 519 w 544"/>
                  <a:gd name="T29" fmla="*/ 383 h 538"/>
                  <a:gd name="T30" fmla="*/ 501 w 544"/>
                  <a:gd name="T31" fmla="*/ 415 h 538"/>
                  <a:gd name="T32" fmla="*/ 478 w 544"/>
                  <a:gd name="T33" fmla="*/ 446 h 538"/>
                  <a:gd name="T34" fmla="*/ 451 w 544"/>
                  <a:gd name="T35" fmla="*/ 472 h 538"/>
                  <a:gd name="T36" fmla="*/ 420 w 544"/>
                  <a:gd name="T37" fmla="*/ 495 h 538"/>
                  <a:gd name="T38" fmla="*/ 387 w 544"/>
                  <a:gd name="T39" fmla="*/ 513 h 538"/>
                  <a:gd name="T40" fmla="*/ 351 w 544"/>
                  <a:gd name="T41" fmla="*/ 526 h 538"/>
                  <a:gd name="T42" fmla="*/ 312 w 544"/>
                  <a:gd name="T43" fmla="*/ 536 h 538"/>
                  <a:gd name="T44" fmla="*/ 272 w 544"/>
                  <a:gd name="T45" fmla="*/ 538 h 538"/>
                  <a:gd name="T46" fmla="*/ 232 w 544"/>
                  <a:gd name="T47" fmla="*/ 536 h 538"/>
                  <a:gd name="T48" fmla="*/ 193 w 544"/>
                  <a:gd name="T49" fmla="*/ 526 h 538"/>
                  <a:gd name="T50" fmla="*/ 157 w 544"/>
                  <a:gd name="T51" fmla="*/ 513 h 538"/>
                  <a:gd name="T52" fmla="*/ 124 w 544"/>
                  <a:gd name="T53" fmla="*/ 495 h 538"/>
                  <a:gd name="T54" fmla="*/ 94 w 544"/>
                  <a:gd name="T55" fmla="*/ 472 h 538"/>
                  <a:gd name="T56" fmla="*/ 67 w 544"/>
                  <a:gd name="T57" fmla="*/ 446 h 538"/>
                  <a:gd name="T58" fmla="*/ 44 w 544"/>
                  <a:gd name="T59" fmla="*/ 415 h 538"/>
                  <a:gd name="T60" fmla="*/ 26 w 544"/>
                  <a:gd name="T61" fmla="*/ 383 h 538"/>
                  <a:gd name="T62" fmla="*/ 12 w 544"/>
                  <a:gd name="T63" fmla="*/ 347 h 538"/>
                  <a:gd name="T64" fmla="*/ 3 w 544"/>
                  <a:gd name="T65" fmla="*/ 309 h 538"/>
                  <a:gd name="T66" fmla="*/ 0 w 544"/>
                  <a:gd name="T67" fmla="*/ 269 h 538"/>
                  <a:gd name="T68" fmla="*/ 3 w 544"/>
                  <a:gd name="T69" fmla="*/ 230 h 538"/>
                  <a:gd name="T70" fmla="*/ 12 w 544"/>
                  <a:gd name="T71" fmla="*/ 191 h 538"/>
                  <a:gd name="T72" fmla="*/ 26 w 544"/>
                  <a:gd name="T73" fmla="*/ 155 h 538"/>
                  <a:gd name="T74" fmla="*/ 44 w 544"/>
                  <a:gd name="T75" fmla="*/ 122 h 538"/>
                  <a:gd name="T76" fmla="*/ 67 w 544"/>
                  <a:gd name="T77" fmla="*/ 92 h 538"/>
                  <a:gd name="T78" fmla="*/ 94 w 544"/>
                  <a:gd name="T79" fmla="*/ 65 h 538"/>
                  <a:gd name="T80" fmla="*/ 124 w 544"/>
                  <a:gd name="T81" fmla="*/ 43 h 538"/>
                  <a:gd name="T82" fmla="*/ 157 w 544"/>
                  <a:gd name="T83" fmla="*/ 25 h 538"/>
                  <a:gd name="T84" fmla="*/ 193 w 544"/>
                  <a:gd name="T85" fmla="*/ 11 h 538"/>
                  <a:gd name="T86" fmla="*/ 232 w 544"/>
                  <a:gd name="T87" fmla="*/ 2 h 538"/>
                  <a:gd name="T88" fmla="*/ 272 w 544"/>
                  <a:gd name="T89" fmla="*/ 0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44" h="538">
                    <a:moveTo>
                      <a:pt x="272" y="0"/>
                    </a:moveTo>
                    <a:lnTo>
                      <a:pt x="312" y="2"/>
                    </a:lnTo>
                    <a:lnTo>
                      <a:pt x="351" y="11"/>
                    </a:lnTo>
                    <a:lnTo>
                      <a:pt x="387" y="25"/>
                    </a:lnTo>
                    <a:lnTo>
                      <a:pt x="420" y="43"/>
                    </a:lnTo>
                    <a:lnTo>
                      <a:pt x="451" y="65"/>
                    </a:lnTo>
                    <a:lnTo>
                      <a:pt x="478" y="92"/>
                    </a:lnTo>
                    <a:lnTo>
                      <a:pt x="501" y="122"/>
                    </a:lnTo>
                    <a:lnTo>
                      <a:pt x="519" y="155"/>
                    </a:lnTo>
                    <a:lnTo>
                      <a:pt x="532" y="191"/>
                    </a:lnTo>
                    <a:lnTo>
                      <a:pt x="541" y="230"/>
                    </a:lnTo>
                    <a:lnTo>
                      <a:pt x="544" y="269"/>
                    </a:lnTo>
                    <a:lnTo>
                      <a:pt x="541" y="309"/>
                    </a:lnTo>
                    <a:lnTo>
                      <a:pt x="532" y="347"/>
                    </a:lnTo>
                    <a:lnTo>
                      <a:pt x="519" y="383"/>
                    </a:lnTo>
                    <a:lnTo>
                      <a:pt x="501" y="415"/>
                    </a:lnTo>
                    <a:lnTo>
                      <a:pt x="478" y="446"/>
                    </a:lnTo>
                    <a:lnTo>
                      <a:pt x="451" y="472"/>
                    </a:lnTo>
                    <a:lnTo>
                      <a:pt x="420" y="495"/>
                    </a:lnTo>
                    <a:lnTo>
                      <a:pt x="387" y="513"/>
                    </a:lnTo>
                    <a:lnTo>
                      <a:pt x="351" y="526"/>
                    </a:lnTo>
                    <a:lnTo>
                      <a:pt x="312" y="536"/>
                    </a:lnTo>
                    <a:lnTo>
                      <a:pt x="272" y="538"/>
                    </a:lnTo>
                    <a:lnTo>
                      <a:pt x="232" y="536"/>
                    </a:lnTo>
                    <a:lnTo>
                      <a:pt x="193" y="526"/>
                    </a:lnTo>
                    <a:lnTo>
                      <a:pt x="157" y="513"/>
                    </a:lnTo>
                    <a:lnTo>
                      <a:pt x="124" y="495"/>
                    </a:lnTo>
                    <a:lnTo>
                      <a:pt x="94" y="472"/>
                    </a:lnTo>
                    <a:lnTo>
                      <a:pt x="67" y="446"/>
                    </a:lnTo>
                    <a:lnTo>
                      <a:pt x="44" y="415"/>
                    </a:lnTo>
                    <a:lnTo>
                      <a:pt x="26" y="383"/>
                    </a:lnTo>
                    <a:lnTo>
                      <a:pt x="12" y="347"/>
                    </a:lnTo>
                    <a:lnTo>
                      <a:pt x="3" y="309"/>
                    </a:lnTo>
                    <a:lnTo>
                      <a:pt x="0" y="269"/>
                    </a:lnTo>
                    <a:lnTo>
                      <a:pt x="3" y="230"/>
                    </a:lnTo>
                    <a:lnTo>
                      <a:pt x="12" y="191"/>
                    </a:lnTo>
                    <a:lnTo>
                      <a:pt x="26" y="155"/>
                    </a:lnTo>
                    <a:lnTo>
                      <a:pt x="44" y="122"/>
                    </a:lnTo>
                    <a:lnTo>
                      <a:pt x="67" y="92"/>
                    </a:lnTo>
                    <a:lnTo>
                      <a:pt x="94" y="65"/>
                    </a:lnTo>
                    <a:lnTo>
                      <a:pt x="124" y="43"/>
                    </a:lnTo>
                    <a:lnTo>
                      <a:pt x="157" y="25"/>
                    </a:lnTo>
                    <a:lnTo>
                      <a:pt x="193" y="11"/>
                    </a:lnTo>
                    <a:lnTo>
                      <a:pt x="232" y="2"/>
                    </a:lnTo>
                    <a:lnTo>
                      <a:pt x="272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auto">
              <a:xfrm>
                <a:off x="1532" y="817"/>
                <a:ext cx="23" cy="14"/>
              </a:xfrm>
              <a:custGeom>
                <a:avLst/>
                <a:gdLst>
                  <a:gd name="T0" fmla="*/ 197 w 394"/>
                  <a:gd name="T1" fmla="*/ 0 h 389"/>
                  <a:gd name="T2" fmla="*/ 232 w 394"/>
                  <a:gd name="T3" fmla="*/ 3 h 389"/>
                  <a:gd name="T4" fmla="*/ 266 w 394"/>
                  <a:gd name="T5" fmla="*/ 12 h 389"/>
                  <a:gd name="T6" fmla="*/ 297 w 394"/>
                  <a:gd name="T7" fmla="*/ 26 h 389"/>
                  <a:gd name="T8" fmla="*/ 324 w 394"/>
                  <a:gd name="T9" fmla="*/ 45 h 389"/>
                  <a:gd name="T10" fmla="*/ 348 w 394"/>
                  <a:gd name="T11" fmla="*/ 69 h 389"/>
                  <a:gd name="T12" fmla="*/ 367 w 394"/>
                  <a:gd name="T13" fmla="*/ 96 h 389"/>
                  <a:gd name="T14" fmla="*/ 382 w 394"/>
                  <a:gd name="T15" fmla="*/ 126 h 389"/>
                  <a:gd name="T16" fmla="*/ 391 w 394"/>
                  <a:gd name="T17" fmla="*/ 160 h 389"/>
                  <a:gd name="T18" fmla="*/ 394 w 394"/>
                  <a:gd name="T19" fmla="*/ 194 h 389"/>
                  <a:gd name="T20" fmla="*/ 391 w 394"/>
                  <a:gd name="T21" fmla="*/ 229 h 389"/>
                  <a:gd name="T22" fmla="*/ 382 w 394"/>
                  <a:gd name="T23" fmla="*/ 263 h 389"/>
                  <a:gd name="T24" fmla="*/ 367 w 394"/>
                  <a:gd name="T25" fmla="*/ 292 h 389"/>
                  <a:gd name="T26" fmla="*/ 348 w 394"/>
                  <a:gd name="T27" fmla="*/ 320 h 389"/>
                  <a:gd name="T28" fmla="*/ 324 w 394"/>
                  <a:gd name="T29" fmla="*/ 343 h 389"/>
                  <a:gd name="T30" fmla="*/ 297 w 394"/>
                  <a:gd name="T31" fmla="*/ 363 h 389"/>
                  <a:gd name="T32" fmla="*/ 266 w 394"/>
                  <a:gd name="T33" fmla="*/ 377 h 389"/>
                  <a:gd name="T34" fmla="*/ 232 w 394"/>
                  <a:gd name="T35" fmla="*/ 386 h 389"/>
                  <a:gd name="T36" fmla="*/ 197 w 394"/>
                  <a:gd name="T37" fmla="*/ 389 h 389"/>
                  <a:gd name="T38" fmla="*/ 162 w 394"/>
                  <a:gd name="T39" fmla="*/ 386 h 389"/>
                  <a:gd name="T40" fmla="*/ 128 w 394"/>
                  <a:gd name="T41" fmla="*/ 377 h 389"/>
                  <a:gd name="T42" fmla="*/ 98 w 394"/>
                  <a:gd name="T43" fmla="*/ 363 h 389"/>
                  <a:gd name="T44" fmla="*/ 70 w 394"/>
                  <a:gd name="T45" fmla="*/ 343 h 389"/>
                  <a:gd name="T46" fmla="*/ 47 w 394"/>
                  <a:gd name="T47" fmla="*/ 320 h 389"/>
                  <a:gd name="T48" fmla="*/ 27 w 394"/>
                  <a:gd name="T49" fmla="*/ 292 h 389"/>
                  <a:gd name="T50" fmla="*/ 13 w 394"/>
                  <a:gd name="T51" fmla="*/ 263 h 389"/>
                  <a:gd name="T52" fmla="*/ 4 w 394"/>
                  <a:gd name="T53" fmla="*/ 229 h 389"/>
                  <a:gd name="T54" fmla="*/ 0 w 394"/>
                  <a:gd name="T55" fmla="*/ 194 h 389"/>
                  <a:gd name="T56" fmla="*/ 4 w 394"/>
                  <a:gd name="T57" fmla="*/ 160 h 389"/>
                  <a:gd name="T58" fmla="*/ 13 w 394"/>
                  <a:gd name="T59" fmla="*/ 126 h 389"/>
                  <a:gd name="T60" fmla="*/ 27 w 394"/>
                  <a:gd name="T61" fmla="*/ 96 h 389"/>
                  <a:gd name="T62" fmla="*/ 47 w 394"/>
                  <a:gd name="T63" fmla="*/ 69 h 389"/>
                  <a:gd name="T64" fmla="*/ 70 w 394"/>
                  <a:gd name="T65" fmla="*/ 45 h 389"/>
                  <a:gd name="T66" fmla="*/ 98 w 394"/>
                  <a:gd name="T67" fmla="*/ 26 h 389"/>
                  <a:gd name="T68" fmla="*/ 128 w 394"/>
                  <a:gd name="T69" fmla="*/ 12 h 389"/>
                  <a:gd name="T70" fmla="*/ 162 w 394"/>
                  <a:gd name="T71" fmla="*/ 3 h 389"/>
                  <a:gd name="T72" fmla="*/ 197 w 394"/>
                  <a:gd name="T73" fmla="*/ 0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4" h="389">
                    <a:moveTo>
                      <a:pt x="197" y="0"/>
                    </a:moveTo>
                    <a:lnTo>
                      <a:pt x="232" y="3"/>
                    </a:lnTo>
                    <a:lnTo>
                      <a:pt x="266" y="12"/>
                    </a:lnTo>
                    <a:lnTo>
                      <a:pt x="297" y="26"/>
                    </a:lnTo>
                    <a:lnTo>
                      <a:pt x="324" y="45"/>
                    </a:lnTo>
                    <a:lnTo>
                      <a:pt x="348" y="69"/>
                    </a:lnTo>
                    <a:lnTo>
                      <a:pt x="367" y="96"/>
                    </a:lnTo>
                    <a:lnTo>
                      <a:pt x="382" y="126"/>
                    </a:lnTo>
                    <a:lnTo>
                      <a:pt x="391" y="160"/>
                    </a:lnTo>
                    <a:lnTo>
                      <a:pt x="394" y="194"/>
                    </a:lnTo>
                    <a:lnTo>
                      <a:pt x="391" y="229"/>
                    </a:lnTo>
                    <a:lnTo>
                      <a:pt x="382" y="263"/>
                    </a:lnTo>
                    <a:lnTo>
                      <a:pt x="367" y="292"/>
                    </a:lnTo>
                    <a:lnTo>
                      <a:pt x="348" y="320"/>
                    </a:lnTo>
                    <a:lnTo>
                      <a:pt x="324" y="343"/>
                    </a:lnTo>
                    <a:lnTo>
                      <a:pt x="297" y="363"/>
                    </a:lnTo>
                    <a:lnTo>
                      <a:pt x="266" y="377"/>
                    </a:lnTo>
                    <a:lnTo>
                      <a:pt x="232" y="386"/>
                    </a:lnTo>
                    <a:lnTo>
                      <a:pt x="197" y="389"/>
                    </a:lnTo>
                    <a:lnTo>
                      <a:pt x="162" y="386"/>
                    </a:lnTo>
                    <a:lnTo>
                      <a:pt x="128" y="377"/>
                    </a:lnTo>
                    <a:lnTo>
                      <a:pt x="98" y="363"/>
                    </a:lnTo>
                    <a:lnTo>
                      <a:pt x="70" y="343"/>
                    </a:lnTo>
                    <a:lnTo>
                      <a:pt x="47" y="320"/>
                    </a:lnTo>
                    <a:lnTo>
                      <a:pt x="27" y="292"/>
                    </a:lnTo>
                    <a:lnTo>
                      <a:pt x="13" y="263"/>
                    </a:lnTo>
                    <a:lnTo>
                      <a:pt x="4" y="229"/>
                    </a:lnTo>
                    <a:lnTo>
                      <a:pt x="0" y="194"/>
                    </a:lnTo>
                    <a:lnTo>
                      <a:pt x="4" y="160"/>
                    </a:lnTo>
                    <a:lnTo>
                      <a:pt x="13" y="126"/>
                    </a:lnTo>
                    <a:lnTo>
                      <a:pt x="27" y="96"/>
                    </a:lnTo>
                    <a:lnTo>
                      <a:pt x="47" y="69"/>
                    </a:lnTo>
                    <a:lnTo>
                      <a:pt x="70" y="45"/>
                    </a:lnTo>
                    <a:lnTo>
                      <a:pt x="98" y="26"/>
                    </a:lnTo>
                    <a:lnTo>
                      <a:pt x="128" y="12"/>
                    </a:lnTo>
                    <a:lnTo>
                      <a:pt x="162" y="3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532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81" y="2514600"/>
            <a:ext cx="4495800" cy="3867048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latin typeface="Comic Sans MS" panose="030F0702030302020204" pitchFamily="66" charset="0"/>
              </a:rPr>
              <a:t>A plant </a:t>
            </a:r>
            <a:r>
              <a:rPr lang="en-US" sz="3600" dirty="0">
                <a:solidFill>
                  <a:srgbClr val="FFFF00"/>
                </a:solidFill>
                <a:latin typeface="Comic Sans MS" panose="030F0702030302020204" pitchFamily="66" charset="0"/>
              </a:rPr>
              <a:t>must</a:t>
            </a:r>
          </a:p>
          <a:p>
            <a:pPr lvl="1">
              <a:spcBef>
                <a:spcPts val="1200"/>
              </a:spcBef>
            </a:pPr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move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water </a:t>
            </a:r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from its roots to its leaves. </a:t>
            </a:r>
          </a:p>
          <a:p>
            <a:pPr lvl="1">
              <a:spcBef>
                <a:spcPts val="1200"/>
              </a:spcBef>
            </a:pP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deliver </a:t>
            </a:r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sugars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to specific areas of its plant body.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200" y="155574"/>
            <a:ext cx="4392168" cy="2054225"/>
          </a:xfrm>
        </p:spPr>
        <p:txBody>
          <a:bodyPr/>
          <a:lstStyle/>
          <a:p>
            <a:r>
              <a:rPr lang="en-US" sz="3600" dirty="0">
                <a:solidFill>
                  <a:srgbClr val="FFFF00"/>
                </a:solidFill>
                <a:latin typeface="Comic Sans MS" panose="030F0702030302020204" pitchFamily="66" charset="0"/>
              </a:rPr>
              <a:t>Plants acquire nutrients from air, water &amp; soil.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 descr="32_01bGiantSequoia-L.jpg">
            <a:extLst>
              <a:ext uri="{FF2B5EF4-FFF2-40B4-BE49-F238E27FC236}">
                <a16:creationId xmlns:a16="http://schemas.microsoft.com/office/drawing/2014/main" id="{5CFCEC41-186E-ABD3-F9E6-125E411A1BE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368" y="158033"/>
            <a:ext cx="4675632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643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Water Transport in Plants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715000"/>
          </a:xfrm>
        </p:spPr>
        <p:txBody>
          <a:bodyPr/>
          <a:lstStyle/>
          <a:p>
            <a:r>
              <a:rPr lang="en-US" sz="2400" dirty="0">
                <a:latin typeface="Comic Sans MS" panose="030F0702030302020204" pitchFamily="66" charset="0"/>
              </a:rPr>
              <a:t>Plants require a constant supply of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water </a:t>
            </a:r>
            <a:r>
              <a:rPr lang="en-US" sz="2400" dirty="0">
                <a:latin typeface="Comic Sans MS" panose="030F0702030302020204" pitchFamily="66" charset="0"/>
              </a:rPr>
              <a:t>and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dissolved minerals </a:t>
            </a:r>
            <a:r>
              <a:rPr lang="en-US" sz="2400" dirty="0">
                <a:latin typeface="Comic Sans MS" panose="030F0702030302020204" pitchFamily="66" charset="0"/>
              </a:rPr>
              <a:t>from the soil. </a:t>
            </a:r>
          </a:p>
          <a:p>
            <a:pPr>
              <a:spcBef>
                <a:spcPts val="1800"/>
              </a:spcBef>
            </a:pPr>
            <a:r>
              <a:rPr lang="en-US" sz="2400" dirty="0">
                <a:latin typeface="Comic Sans MS" panose="030F0702030302020204" pitchFamily="66" charset="0"/>
              </a:rPr>
              <a:t>This is provided as </a:t>
            </a:r>
            <a:r>
              <a:rPr lang="en-US" sz="2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Xylem Sap</a:t>
            </a:r>
            <a:r>
              <a:rPr lang="en-US" sz="2400" dirty="0">
                <a:latin typeface="Comic Sans MS" panose="030F0702030302020204" pitchFamily="66" charset="0"/>
              </a:rPr>
              <a:t>, a solution of water and inorganic nutrients that flows </a:t>
            </a:r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from the roots through the shoot system to the tips of the leaves</a:t>
            </a:r>
            <a:r>
              <a:rPr lang="en-US" sz="2400" dirty="0">
                <a:latin typeface="Comic Sans MS" panose="030F0702030302020204" pitchFamily="66" charset="0"/>
              </a:rPr>
              <a:t>.</a:t>
            </a:r>
          </a:p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Xylem Sap </a:t>
            </a:r>
            <a:r>
              <a:rPr lang="en-US" sz="2400" dirty="0">
                <a:latin typeface="Comic Sans MS" panose="030F0702030302020204" pitchFamily="66" charset="0"/>
              </a:rPr>
              <a:t>flows through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Xylem Tissue</a:t>
            </a:r>
            <a:r>
              <a:rPr lang="en-US" sz="2400" dirty="0">
                <a:latin typeface="Comic Sans MS" panose="030F0702030302020204" pitchFamily="66" charset="0"/>
              </a:rPr>
              <a:t>, pulled by </a:t>
            </a:r>
            <a:r>
              <a:rPr lang="en-US" sz="3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TRANSPIRATION</a:t>
            </a:r>
            <a:r>
              <a:rPr lang="en-US" sz="2400" dirty="0">
                <a:latin typeface="Comic Sans MS" panose="030F0702030302020204" pitchFamily="66" charset="0"/>
              </a:rPr>
              <a:t>, </a:t>
            </a:r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the loss of water from the leaves by evaporation. </a:t>
            </a:r>
          </a:p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Xylem Sap </a:t>
            </a:r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Movement</a:t>
            </a:r>
          </a:p>
          <a:p>
            <a:pPr lvl="1">
              <a:spcBef>
                <a:spcPts val="600"/>
              </a:spcBef>
            </a:pPr>
            <a:r>
              <a:rPr lang="en-US" sz="2400" dirty="0">
                <a:latin typeface="Comic Sans MS" panose="030F0702030302020204" pitchFamily="66" charset="0"/>
              </a:rPr>
              <a:t>is aided by the </a:t>
            </a:r>
            <a:r>
              <a:rPr lang="en-US" sz="2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Cohesion and Adhesion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of water molecules.</a:t>
            </a:r>
          </a:p>
          <a:p>
            <a:pPr lvl="1">
              <a:spcBef>
                <a:spcPts val="600"/>
              </a:spcBef>
            </a:pPr>
            <a:r>
              <a:rPr lang="en-US" sz="2400" dirty="0">
                <a:latin typeface="Comic Sans MS" panose="030F0702030302020204" pitchFamily="66" charset="0"/>
              </a:rPr>
              <a:t>requires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No Energy</a:t>
            </a:r>
            <a:r>
              <a:rPr lang="en-US" sz="2400" dirty="0">
                <a:latin typeface="Comic Sans MS" panose="030F0702030302020204" pitchFamily="66" charset="0"/>
              </a:rPr>
              <a:t> expenditure by the plant. </a:t>
            </a:r>
            <a:endParaRPr lang="en-US" dirty="0">
              <a:latin typeface="Comic Sans MS" panose="030F0702030302020204" pitchFamily="66" charset="0"/>
            </a:endParaRPr>
          </a:p>
          <a:p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9227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560387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Water Transport in Plants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990599"/>
            <a:ext cx="6400800" cy="5589587"/>
          </a:xfrm>
        </p:spPr>
        <p:txBody>
          <a:bodyPr/>
          <a:lstStyle/>
          <a:p>
            <a:pPr lvl="0">
              <a:buClr>
                <a:srgbClr val="99FF33"/>
              </a:buClr>
              <a:defRPr/>
            </a:pPr>
            <a:r>
              <a:rPr lang="en-US" dirty="0">
                <a:solidFill>
                  <a:srgbClr val="0000FF"/>
                </a:solidFill>
                <a:latin typeface="Comic Sans MS" pitchFamily="66" charset="0"/>
              </a:rPr>
              <a:t>Cohesion-Tension Theory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There are </a:t>
            </a:r>
            <a:r>
              <a:rPr lang="en-US" dirty="0">
                <a:solidFill>
                  <a:srgbClr val="7030A0"/>
                </a:solidFill>
                <a:latin typeface="Comic Sans MS" pitchFamily="66" charset="0"/>
              </a:rPr>
              <a:t>3 Major Forces 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that help transport Water in a Plant</a:t>
            </a:r>
          </a:p>
          <a:p>
            <a:pPr lvl="2">
              <a:defRPr/>
            </a:pPr>
            <a:r>
              <a:rPr lang="en-US" sz="2800" b="1" dirty="0">
                <a:solidFill>
                  <a:srgbClr val="7030A0"/>
                </a:solidFill>
                <a:latin typeface="Comic Sans MS" pitchFamily="66" charset="0"/>
              </a:rPr>
              <a:t>Root Pressure - </a:t>
            </a:r>
            <a:r>
              <a:rPr lang="en-US" dirty="0">
                <a:effectLst/>
              </a:rPr>
              <a:t>water entering the root pushes water upward in a plant stem.</a:t>
            </a:r>
            <a:endParaRPr lang="en-US" sz="2800" b="1" dirty="0">
              <a:solidFill>
                <a:srgbClr val="7030A0"/>
              </a:solidFill>
              <a:latin typeface="Comic Sans MS" pitchFamily="66" charset="0"/>
            </a:endParaRPr>
          </a:p>
          <a:p>
            <a:pPr lvl="2">
              <a:defRPr/>
            </a:pPr>
            <a:r>
              <a:rPr lang="en-US" sz="2800" b="1" dirty="0">
                <a:solidFill>
                  <a:srgbClr val="7030A0"/>
                </a:solidFill>
                <a:latin typeface="Comic Sans MS" pitchFamily="66" charset="0"/>
              </a:rPr>
              <a:t>Capillary Action - </a:t>
            </a:r>
            <a:r>
              <a:rPr lang="en-US" dirty="0">
                <a:solidFill>
                  <a:srgbClr val="FF99FF"/>
                </a:solidFill>
                <a:effectLst/>
              </a:rPr>
              <a:t>water is pulled up the thin xylem against gravity.</a:t>
            </a:r>
            <a:endParaRPr lang="en-US" sz="2800" b="1" dirty="0">
              <a:solidFill>
                <a:srgbClr val="FF99FF"/>
              </a:solidFill>
              <a:latin typeface="Comic Sans MS" pitchFamily="66" charset="0"/>
            </a:endParaRPr>
          </a:p>
          <a:p>
            <a:pPr lvl="2">
              <a:defRPr/>
            </a:pPr>
            <a:r>
              <a:rPr lang="en-US" sz="2800" b="1" dirty="0" err="1">
                <a:solidFill>
                  <a:srgbClr val="7030A0"/>
                </a:solidFill>
                <a:latin typeface="Comic Sans MS" pitchFamily="66" charset="0"/>
              </a:rPr>
              <a:t>Transpirational</a:t>
            </a:r>
            <a:r>
              <a:rPr lang="en-US" sz="2800" b="1" dirty="0">
                <a:solidFill>
                  <a:srgbClr val="7030A0"/>
                </a:solidFill>
                <a:latin typeface="Comic Sans MS" pitchFamily="66" charset="0"/>
              </a:rPr>
              <a:t> Pull – </a:t>
            </a:r>
            <a:r>
              <a:rPr lang="en-US" dirty="0">
                <a:effectLst/>
              </a:rPr>
              <a:t>loss of water from the leaves causes a negative pressure, pulling water up the tree.</a:t>
            </a:r>
            <a:endParaRPr lang="en-US" sz="28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19475" y="7029450"/>
            <a:ext cx="2895600" cy="457200"/>
          </a:xfrm>
        </p:spPr>
        <p:txBody>
          <a:bodyPr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D94BC5-DE64-492F-A93A-5208EEA826AE}" type="slidenum">
              <a:rPr lang="en-US">
                <a:solidFill>
                  <a:srgbClr val="FFFFFF"/>
                </a:solidFill>
              </a:rPr>
              <a:pPr>
                <a:defRPr/>
              </a:pPr>
              <a:t>72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362201"/>
            <a:ext cx="27432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831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2_03_0Transpiration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4"/>
          <a:stretch/>
        </p:blipFill>
        <p:spPr>
          <a:xfrm>
            <a:off x="1929384" y="137160"/>
            <a:ext cx="5285232" cy="6445154"/>
          </a:xfrm>
          <a:prstGeom prst="rect">
            <a:avLst/>
          </a:prstGeom>
        </p:spPr>
      </p:pic>
      <p:sp>
        <p:nvSpPr>
          <p:cNvPr id="4" name="Text Box 31"/>
          <p:cNvSpPr txBox="1">
            <a:spLocks noChangeArrowheads="1"/>
          </p:cNvSpPr>
          <p:nvPr/>
        </p:nvSpPr>
        <p:spPr bwMode="auto">
          <a:xfrm rot="16200000">
            <a:off x="5999272" y="3242938"/>
            <a:ext cx="1586305" cy="28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FFFFFF"/>
                </a:solidFill>
                <a:latin typeface="Arial" charset="0"/>
              </a:rPr>
              <a:t>Flow of water</a:t>
            </a:r>
          </a:p>
        </p:txBody>
      </p:sp>
      <p:sp>
        <p:nvSpPr>
          <p:cNvPr id="2" name="Arrow: Up 1">
            <a:extLst>
              <a:ext uri="{FF2B5EF4-FFF2-40B4-BE49-F238E27FC236}">
                <a16:creationId xmlns:a16="http://schemas.microsoft.com/office/drawing/2014/main" id="{B5750247-11D2-9225-3CC7-8535EB7C143E}"/>
              </a:ext>
            </a:extLst>
          </p:cNvPr>
          <p:cNvSpPr/>
          <p:nvPr/>
        </p:nvSpPr>
        <p:spPr bwMode="auto">
          <a:xfrm>
            <a:off x="6934314" y="1143000"/>
            <a:ext cx="152286" cy="4953000"/>
          </a:xfrm>
          <a:prstGeom prst="upArrow">
            <a:avLst/>
          </a:prstGeom>
          <a:solidFill>
            <a:srgbClr val="0000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id="{03547BAF-11D7-5FD7-5368-B7A90034A3F8}"/>
              </a:ext>
            </a:extLst>
          </p:cNvPr>
          <p:cNvSpPr/>
          <p:nvPr/>
        </p:nvSpPr>
        <p:spPr bwMode="auto">
          <a:xfrm rot="19640191">
            <a:off x="3459462" y="1214153"/>
            <a:ext cx="196753" cy="735293"/>
          </a:xfrm>
          <a:prstGeom prst="upArrow">
            <a:avLst/>
          </a:prstGeom>
          <a:solidFill>
            <a:srgbClr val="0000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  <p:sp>
        <p:nvSpPr>
          <p:cNvPr id="6" name="Text Box 31">
            <a:extLst>
              <a:ext uri="{FF2B5EF4-FFF2-40B4-BE49-F238E27FC236}">
                <a16:creationId xmlns:a16="http://schemas.microsoft.com/office/drawing/2014/main" id="{D8780146-20FA-1904-01B6-469F544D1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9033" y="925658"/>
            <a:ext cx="419099" cy="29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1500" baseline="-25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1500" dirty="0">
                <a:solidFill>
                  <a:srgbClr val="000000"/>
                </a:solidFill>
                <a:latin typeface="Arial" charset="0"/>
              </a:rPr>
              <a:t>O</a:t>
            </a:r>
            <a:endParaRPr lang="en-US" sz="1500" baseline="-250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98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32_03_Transpiration_1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9"/>
          <a:stretch/>
        </p:blipFill>
        <p:spPr>
          <a:xfrm>
            <a:off x="923544" y="137160"/>
            <a:ext cx="7296912" cy="6365189"/>
          </a:xfrm>
          <a:prstGeom prst="rect">
            <a:avLst/>
          </a:prstGeom>
        </p:spPr>
      </p:pic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2108200" y="1"/>
            <a:ext cx="100965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FF"/>
                </a:solidFill>
                <a:latin typeface="Arial" charset="0"/>
              </a:rPr>
              <a:t>Leaf</a:t>
            </a:r>
            <a:endParaRPr lang="en-US" sz="1300" dirty="0">
              <a:solidFill>
                <a:srgbClr val="0000FF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1450975" y="1492250"/>
            <a:ext cx="70802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 flipV="1">
            <a:off x="1844675" y="1704975"/>
            <a:ext cx="339725" cy="254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1495425" y="1250950"/>
            <a:ext cx="885825" cy="1047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1790700" y="530225"/>
            <a:ext cx="1009650" cy="254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Freeform 11"/>
          <p:cNvSpPr/>
          <p:nvPr/>
        </p:nvSpPr>
        <p:spPr>
          <a:xfrm>
            <a:off x="1784350" y="806450"/>
            <a:ext cx="495300" cy="177800"/>
          </a:xfrm>
          <a:custGeom>
            <a:avLst/>
            <a:gdLst>
              <a:gd name="connsiteX0" fmla="*/ 406400 w 495300"/>
              <a:gd name="connsiteY0" fmla="*/ 0 h 177800"/>
              <a:gd name="connsiteX1" fmla="*/ 0 w 495300"/>
              <a:gd name="connsiteY1" fmla="*/ 3175 h 177800"/>
              <a:gd name="connsiteX2" fmla="*/ 495300 w 495300"/>
              <a:gd name="connsiteY2" fmla="*/ 177800 h 17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5300" h="177800">
                <a:moveTo>
                  <a:pt x="406400" y="0"/>
                </a:moveTo>
                <a:lnTo>
                  <a:pt x="0" y="3175"/>
                </a:lnTo>
                <a:lnTo>
                  <a:pt x="495300" y="177800"/>
                </a:lnTo>
              </a:path>
            </a:pathLst>
          </a:custGeom>
          <a:ln w="12700" cmpd="sng">
            <a:solidFill>
              <a:schemeClr val="tx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949325" y="412574"/>
            <a:ext cx="850900" cy="2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FF0000"/>
                </a:solidFill>
                <a:latin typeface="Arial" charset="0"/>
              </a:rPr>
              <a:t>Xylem sap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949325" y="704674"/>
            <a:ext cx="850900" cy="40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Mesophyll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cells</a:t>
            </a: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949325" y="1136474"/>
            <a:ext cx="565150" cy="2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B050"/>
                </a:solidFill>
                <a:latin typeface="Arial" charset="0"/>
              </a:rPr>
              <a:t>Stoma</a:t>
            </a: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949325" y="1393649"/>
            <a:ext cx="850900" cy="40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B0F0"/>
                </a:solidFill>
                <a:latin typeface="Arial" charset="0"/>
              </a:rPr>
              <a:t>Water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B0F0"/>
                </a:solidFill>
                <a:latin typeface="Arial" charset="0"/>
              </a:rPr>
              <a:t>molecule</a:t>
            </a: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949324" y="1873074"/>
            <a:ext cx="904875" cy="2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Outside air</a:t>
            </a: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3962400" y="1485724"/>
            <a:ext cx="3378200" cy="99077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Water molecules diffuse out of stomata.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This evaporation, called TRANSPIRATION,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creates tension on the chain of water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molecules that run from the roots to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the leaves.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67600" y="1698542"/>
            <a:ext cx="1524000" cy="52322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omic Sans MS" panose="030F0702030302020204" pitchFamily="66" charset="0"/>
              </a:rPr>
              <a:t>Transpirational </a:t>
            </a:r>
          </a:p>
          <a:p>
            <a:pPr algn="ctr"/>
            <a:r>
              <a:rPr lang="en-US" sz="1400" b="1" dirty="0">
                <a:latin typeface="Comic Sans MS" panose="030F0702030302020204" pitchFamily="66" charset="0"/>
              </a:rPr>
              <a:t>Pull</a:t>
            </a:r>
          </a:p>
        </p:txBody>
      </p:sp>
    </p:spTree>
    <p:extLst>
      <p:ext uri="{BB962C8B-B14F-4D97-AF65-F5344CB8AC3E}">
        <p14:creationId xmlns:p14="http://schemas.microsoft.com/office/powerpoint/2010/main" val="53268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6" grpId="0"/>
      <p:bldP spid="17" grpId="0"/>
      <p:bldP spid="19" grpId="0" animBg="1"/>
      <p:bldP spid="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32_03_Transpiration_2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3"/>
          <a:stretch/>
        </p:blipFill>
        <p:spPr>
          <a:xfrm>
            <a:off x="923544" y="137160"/>
            <a:ext cx="7296912" cy="6356389"/>
          </a:xfrm>
          <a:prstGeom prst="rect">
            <a:avLst/>
          </a:prstGeom>
        </p:spPr>
      </p:pic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2108200" y="136349"/>
            <a:ext cx="473075" cy="2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Leaf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1450975" y="1492250"/>
            <a:ext cx="70802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 flipV="1">
            <a:off x="1844675" y="1704975"/>
            <a:ext cx="339725" cy="254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1495425" y="1250950"/>
            <a:ext cx="885825" cy="1047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1790700" y="530225"/>
            <a:ext cx="1009650" cy="254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Freeform 8"/>
          <p:cNvSpPr/>
          <p:nvPr/>
        </p:nvSpPr>
        <p:spPr>
          <a:xfrm>
            <a:off x="1784350" y="806450"/>
            <a:ext cx="495300" cy="177800"/>
          </a:xfrm>
          <a:custGeom>
            <a:avLst/>
            <a:gdLst>
              <a:gd name="connsiteX0" fmla="*/ 406400 w 495300"/>
              <a:gd name="connsiteY0" fmla="*/ 0 h 177800"/>
              <a:gd name="connsiteX1" fmla="*/ 0 w 495300"/>
              <a:gd name="connsiteY1" fmla="*/ 3175 h 177800"/>
              <a:gd name="connsiteX2" fmla="*/ 495300 w 495300"/>
              <a:gd name="connsiteY2" fmla="*/ 177800 h 17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5300" h="177800">
                <a:moveTo>
                  <a:pt x="406400" y="0"/>
                </a:moveTo>
                <a:lnTo>
                  <a:pt x="0" y="3175"/>
                </a:lnTo>
                <a:lnTo>
                  <a:pt x="495300" y="177800"/>
                </a:lnTo>
              </a:path>
            </a:pathLst>
          </a:custGeom>
          <a:ln w="12700" cmpd="sng">
            <a:solidFill>
              <a:schemeClr val="tx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949325" y="412574"/>
            <a:ext cx="850900" cy="2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Xylem sap</a:t>
            </a: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949325" y="704674"/>
            <a:ext cx="850900" cy="40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Mesophyll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cells</a:t>
            </a: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949325" y="1136474"/>
            <a:ext cx="565150" cy="2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Stoma</a:t>
            </a: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949325" y="1393649"/>
            <a:ext cx="850900" cy="40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Water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molecule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949324" y="1873074"/>
            <a:ext cx="904875" cy="2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Outside air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4159250" y="1485724"/>
            <a:ext cx="3181350" cy="99077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Water molecules diffuse out of stomata.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This evaporation, called transpiration,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creates tension on the chain of water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molecules that run from the roots to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the leaves. 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3054891" y="3266247"/>
            <a:ext cx="14550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1506131" y="2725731"/>
            <a:ext cx="824319" cy="2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B050"/>
                </a:solidFill>
                <a:latin typeface="Arial" charset="0"/>
              </a:rPr>
              <a:t>Cohesion</a:t>
            </a: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2282825" y="2847975"/>
            <a:ext cx="771525" cy="28809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2400300" y="3146425"/>
            <a:ext cx="234950" cy="9124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 flipH="1">
            <a:off x="2349500" y="3867150"/>
            <a:ext cx="438150" cy="2603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H="1">
            <a:off x="3371850" y="4060825"/>
            <a:ext cx="377825" cy="1397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1506131" y="3043231"/>
            <a:ext cx="941794" cy="42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Cell wall of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xylem cells</a:t>
            </a: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1579156" y="4033831"/>
            <a:ext cx="824319" cy="2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FF0000"/>
                </a:solidFill>
                <a:latin typeface="Arial" charset="0"/>
              </a:rPr>
              <a:t>Adhesion</a:t>
            </a: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2852332" y="4097331"/>
            <a:ext cx="529044" cy="41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Xylem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cells</a:t>
            </a: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3230157" y="3154356"/>
            <a:ext cx="786218" cy="41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Water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molecule</a:t>
            </a: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2998197" y="2432017"/>
            <a:ext cx="747306" cy="379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99FF"/>
                </a:solidFill>
                <a:latin typeface="Arial" charset="0"/>
              </a:rPr>
              <a:t>Stem</a:t>
            </a:r>
            <a:endParaRPr lang="en-US" sz="1300" dirty="0">
              <a:solidFill>
                <a:srgbClr val="FF99FF"/>
              </a:solidFill>
              <a:latin typeface="Arial" charset="0"/>
            </a:endParaRP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5356225" y="2765248"/>
            <a:ext cx="2968625" cy="105745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The tension pulls the chain of water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molecules upward through the xylem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cells. Water molecules cling to the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xylem cells by adhesion and stick to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Each other by cohesion.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467600" y="1698542"/>
            <a:ext cx="1524000" cy="52322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omic Sans MS" panose="030F0702030302020204" pitchFamily="66" charset="0"/>
              </a:rPr>
              <a:t>Transpirational </a:t>
            </a:r>
          </a:p>
          <a:p>
            <a:pPr algn="ctr"/>
            <a:r>
              <a:rPr lang="en-US" sz="1400" b="1" dirty="0">
                <a:latin typeface="Comic Sans MS" panose="030F0702030302020204" pitchFamily="66" charset="0"/>
              </a:rPr>
              <a:t>Pull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358350" y="3938915"/>
            <a:ext cx="1524000" cy="52322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omic Sans MS" panose="030F0702030302020204" pitchFamily="66" charset="0"/>
              </a:rPr>
              <a:t>Capillary</a:t>
            </a:r>
          </a:p>
          <a:p>
            <a:pPr algn="ctr"/>
            <a:r>
              <a:rPr lang="en-US" sz="1400" b="1" dirty="0">
                <a:latin typeface="Comic Sans MS" panose="030F0702030302020204" pitchFamily="66" charset="0"/>
              </a:rPr>
              <a:t>Action</a:t>
            </a:r>
          </a:p>
        </p:txBody>
      </p:sp>
    </p:spTree>
    <p:extLst>
      <p:ext uri="{BB962C8B-B14F-4D97-AF65-F5344CB8AC3E}">
        <p14:creationId xmlns:p14="http://schemas.microsoft.com/office/powerpoint/2010/main" val="390327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8" grpId="0"/>
      <p:bldP spid="31" grpId="0"/>
      <p:bldP spid="32" grpId="0" animBg="1"/>
      <p:bldP spid="3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9218" descr="32_03_Transpiration_3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5"/>
          <a:stretch/>
        </p:blipFill>
        <p:spPr>
          <a:xfrm>
            <a:off x="908408" y="121424"/>
            <a:ext cx="7296912" cy="6434584"/>
          </a:xfrm>
          <a:prstGeom prst="rect">
            <a:avLst/>
          </a:prstGeom>
        </p:spPr>
      </p:pic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2144712" y="61866"/>
            <a:ext cx="771525" cy="23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FF"/>
                </a:solidFill>
                <a:latin typeface="Arial" charset="0"/>
              </a:rPr>
              <a:t>Leaf</a:t>
            </a:r>
            <a:endParaRPr lang="en-US" sz="1300" dirty="0">
              <a:solidFill>
                <a:srgbClr val="0000FF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1450975" y="1492250"/>
            <a:ext cx="70802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 flipV="1">
            <a:off x="1844675" y="1704975"/>
            <a:ext cx="339725" cy="254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1495425" y="1250950"/>
            <a:ext cx="885825" cy="1047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1790700" y="530225"/>
            <a:ext cx="1009650" cy="254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Freeform 8"/>
          <p:cNvSpPr/>
          <p:nvPr/>
        </p:nvSpPr>
        <p:spPr>
          <a:xfrm>
            <a:off x="1784350" y="806450"/>
            <a:ext cx="495300" cy="177800"/>
          </a:xfrm>
          <a:custGeom>
            <a:avLst/>
            <a:gdLst>
              <a:gd name="connsiteX0" fmla="*/ 406400 w 495300"/>
              <a:gd name="connsiteY0" fmla="*/ 0 h 177800"/>
              <a:gd name="connsiteX1" fmla="*/ 0 w 495300"/>
              <a:gd name="connsiteY1" fmla="*/ 3175 h 177800"/>
              <a:gd name="connsiteX2" fmla="*/ 495300 w 495300"/>
              <a:gd name="connsiteY2" fmla="*/ 177800 h 17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5300" h="177800">
                <a:moveTo>
                  <a:pt x="406400" y="0"/>
                </a:moveTo>
                <a:lnTo>
                  <a:pt x="0" y="3175"/>
                </a:lnTo>
                <a:lnTo>
                  <a:pt x="495300" y="177800"/>
                </a:lnTo>
              </a:path>
            </a:pathLst>
          </a:custGeom>
          <a:ln w="12700" cmpd="sng">
            <a:solidFill>
              <a:schemeClr val="tx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949325" y="412574"/>
            <a:ext cx="850900" cy="2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Xylem sap</a:t>
            </a: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949325" y="704674"/>
            <a:ext cx="850900" cy="40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Mesophyll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cells</a:t>
            </a: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949325" y="1136474"/>
            <a:ext cx="565150" cy="2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Stoma</a:t>
            </a: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949325" y="1393649"/>
            <a:ext cx="850900" cy="40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Water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molecule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949324" y="1873074"/>
            <a:ext cx="904875" cy="2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Outside air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4175088" y="1492250"/>
            <a:ext cx="3165511" cy="9842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Water molecules diffuse out of stomata.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This evaporation, called transpiration,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creates tension on the chain of water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molecules that run from the roots to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the leaves. 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3054891" y="3266247"/>
            <a:ext cx="14550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1506131" y="2725731"/>
            <a:ext cx="824319" cy="2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Cohesion</a:t>
            </a: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2282825" y="2847975"/>
            <a:ext cx="771525" cy="28809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2400300" y="3146425"/>
            <a:ext cx="234950" cy="9124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2349500" y="3867150"/>
            <a:ext cx="438150" cy="2603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 flipH="1">
            <a:off x="3371850" y="4060825"/>
            <a:ext cx="377825" cy="1397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1506131" y="3043231"/>
            <a:ext cx="941794" cy="42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Cell wall of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xylem cells</a:t>
            </a: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1579156" y="4033831"/>
            <a:ext cx="824319" cy="2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Adhesion</a:t>
            </a: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2852332" y="4097331"/>
            <a:ext cx="529044" cy="41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Xylem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cells</a:t>
            </a: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3230157" y="3154356"/>
            <a:ext cx="786218" cy="41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Water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molecule</a:t>
            </a: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2899097" y="2413001"/>
            <a:ext cx="685478" cy="33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Stem</a:t>
            </a:r>
            <a:endParaRPr lang="en-US" sz="1300" dirty="0">
              <a:solidFill>
                <a:srgbClr val="FF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5356225" y="2765248"/>
            <a:ext cx="2968625" cy="105745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The tension pulls the chain of water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molecules upward through the xylem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cells. Water molecules cling to the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cells by adhesion and stick to each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other by cohesion.</a:t>
            </a:r>
          </a:p>
        </p:txBody>
      </p:sp>
      <p:cxnSp>
        <p:nvCxnSpPr>
          <p:cNvPr id="28" name="Straight Connector 27"/>
          <p:cNvCxnSpPr/>
          <p:nvPr/>
        </p:nvCxnSpPr>
        <p:spPr bwMode="auto">
          <a:xfrm>
            <a:off x="2476872" y="5136080"/>
            <a:ext cx="166332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1639510" y="5024485"/>
            <a:ext cx="884615" cy="23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Xylem sap</a:t>
            </a:r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2594347" y="5571055"/>
            <a:ext cx="38380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>
            <a:off x="2397125" y="5996505"/>
            <a:ext cx="35877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>
            <a:off x="2149475" y="6269555"/>
            <a:ext cx="65405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1639510" y="5456285"/>
            <a:ext cx="979865" cy="23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Soil particle</a:t>
            </a: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1639511" y="5891260"/>
            <a:ext cx="805240" cy="23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FF0000"/>
                </a:solidFill>
                <a:latin typeface="Arial" charset="0"/>
              </a:rPr>
              <a:t>Root hair</a:t>
            </a:r>
          </a:p>
        </p:txBody>
      </p:sp>
      <p:sp>
        <p:nvSpPr>
          <p:cNvPr id="39" name="Text Box 31"/>
          <p:cNvSpPr txBox="1">
            <a:spLocks noChangeArrowheads="1"/>
          </p:cNvSpPr>
          <p:nvPr/>
        </p:nvSpPr>
        <p:spPr bwMode="auto">
          <a:xfrm>
            <a:off x="1639511" y="6157960"/>
            <a:ext cx="579814" cy="23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B0F0"/>
                </a:solidFill>
                <a:latin typeface="Arial" charset="0"/>
              </a:rPr>
              <a:t>Water</a:t>
            </a: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2699960" y="4724399"/>
            <a:ext cx="884615" cy="36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charset="0"/>
              </a:rPr>
              <a:t>Root</a:t>
            </a:r>
            <a:endParaRPr lang="en-US" sz="1300" dirty="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41" name="Text Box 31"/>
          <p:cNvSpPr txBox="1">
            <a:spLocks noChangeArrowheads="1"/>
          </p:cNvSpPr>
          <p:nvPr/>
        </p:nvSpPr>
        <p:spPr bwMode="auto">
          <a:xfrm>
            <a:off x="4410928" y="4987748"/>
            <a:ext cx="3077029" cy="100875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Continued cohesion and adhesion of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Water and the tension created by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Transpiration pulls water and minerals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upward from the soil into the xylem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cells of the roots.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452285" y="1688092"/>
            <a:ext cx="1524000" cy="52322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omic Sans MS" panose="030F0702030302020204" pitchFamily="66" charset="0"/>
              </a:rPr>
              <a:t>Transpirational </a:t>
            </a:r>
          </a:p>
          <a:p>
            <a:pPr algn="ctr"/>
            <a:r>
              <a:rPr lang="en-US" sz="1400" b="1" dirty="0">
                <a:latin typeface="Comic Sans MS" panose="030F0702030302020204" pitchFamily="66" charset="0"/>
              </a:rPr>
              <a:t>Pull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358350" y="3938915"/>
            <a:ext cx="1524000" cy="52322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omic Sans MS" panose="030F0702030302020204" pitchFamily="66" charset="0"/>
              </a:rPr>
              <a:t>Capillary</a:t>
            </a:r>
          </a:p>
          <a:p>
            <a:pPr algn="ctr"/>
            <a:r>
              <a:rPr lang="en-US" sz="1400" b="1" dirty="0">
                <a:latin typeface="Comic Sans MS" panose="030F0702030302020204" pitchFamily="66" charset="0"/>
              </a:rPr>
              <a:t>Action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567332" y="5141143"/>
            <a:ext cx="1524000" cy="52322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omic Sans MS" panose="030F0702030302020204" pitchFamily="66" charset="0"/>
              </a:rPr>
              <a:t>Root</a:t>
            </a:r>
          </a:p>
          <a:p>
            <a:pPr algn="ctr"/>
            <a:r>
              <a:rPr lang="en-US" sz="1400" b="1" dirty="0">
                <a:latin typeface="Comic Sans MS" panose="030F0702030302020204" pitchFamily="66" charset="0"/>
              </a:rPr>
              <a:t>Pressure</a:t>
            </a:r>
          </a:p>
        </p:txBody>
      </p:sp>
    </p:spTree>
    <p:extLst>
      <p:ext uri="{BB962C8B-B14F-4D97-AF65-F5344CB8AC3E}">
        <p14:creationId xmlns:p14="http://schemas.microsoft.com/office/powerpoint/2010/main" val="372631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 animBg="1"/>
      <p:bldP spid="4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9227" descr="32_03_Transpiration_4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5"/>
          <a:stretch/>
        </p:blipFill>
        <p:spPr>
          <a:xfrm>
            <a:off x="1353312" y="137160"/>
            <a:ext cx="6437376" cy="6434584"/>
          </a:xfrm>
          <a:prstGeom prst="rect">
            <a:avLst/>
          </a:prstGeom>
        </p:spPr>
      </p:pic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2417155" y="188584"/>
            <a:ext cx="389546" cy="20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Leaf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1993900" y="1312710"/>
            <a:ext cx="458179" cy="2396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 flipV="1">
            <a:off x="2079625" y="1487335"/>
            <a:ext cx="397854" cy="23986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2028825" y="1133475"/>
            <a:ext cx="620104" cy="998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2315554" y="515785"/>
            <a:ext cx="687996" cy="2176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Freeform 8"/>
          <p:cNvSpPr/>
          <p:nvPr/>
        </p:nvSpPr>
        <p:spPr>
          <a:xfrm>
            <a:off x="2315554" y="753910"/>
            <a:ext cx="234950" cy="133350"/>
          </a:xfrm>
          <a:custGeom>
            <a:avLst/>
            <a:gdLst>
              <a:gd name="connsiteX0" fmla="*/ 406400 w 495300"/>
              <a:gd name="connsiteY0" fmla="*/ 0 h 177800"/>
              <a:gd name="connsiteX1" fmla="*/ 0 w 495300"/>
              <a:gd name="connsiteY1" fmla="*/ 3175 h 177800"/>
              <a:gd name="connsiteX2" fmla="*/ 495300 w 495300"/>
              <a:gd name="connsiteY2" fmla="*/ 177800 h 177800"/>
              <a:gd name="connsiteX0" fmla="*/ 180975 w 495300"/>
              <a:gd name="connsiteY0" fmla="*/ 0 h 174625"/>
              <a:gd name="connsiteX1" fmla="*/ 0 w 495300"/>
              <a:gd name="connsiteY1" fmla="*/ 0 h 174625"/>
              <a:gd name="connsiteX2" fmla="*/ 495300 w 495300"/>
              <a:gd name="connsiteY2" fmla="*/ 174625 h 174625"/>
              <a:gd name="connsiteX0" fmla="*/ 180975 w 234950"/>
              <a:gd name="connsiteY0" fmla="*/ 0 h 133350"/>
              <a:gd name="connsiteX1" fmla="*/ 0 w 234950"/>
              <a:gd name="connsiteY1" fmla="*/ 0 h 133350"/>
              <a:gd name="connsiteX2" fmla="*/ 234950 w 234950"/>
              <a:gd name="connsiteY2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950" h="133350">
                <a:moveTo>
                  <a:pt x="180975" y="0"/>
                </a:moveTo>
                <a:lnTo>
                  <a:pt x="0" y="0"/>
                </a:lnTo>
                <a:lnTo>
                  <a:pt x="234950" y="133350"/>
                </a:lnTo>
              </a:path>
            </a:pathLst>
          </a:custGeom>
          <a:ln w="12700" cmpd="sng">
            <a:solidFill>
              <a:schemeClr val="tx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1544029" y="404484"/>
            <a:ext cx="850900" cy="2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Xylem sap</a:t>
            </a: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1544029" y="652134"/>
            <a:ext cx="850900" cy="376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Mesophyll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cells</a:t>
            </a: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1544029" y="1023610"/>
            <a:ext cx="541946" cy="198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Stoma</a:t>
            </a: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1544029" y="1236334"/>
            <a:ext cx="729271" cy="360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Water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molecule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1544028" y="1690359"/>
            <a:ext cx="904875" cy="2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Outside air</a:t>
            </a: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3538470" y="3362932"/>
            <a:ext cx="10325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2151635" y="2901791"/>
            <a:ext cx="824319" cy="2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Cohesion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2870200" y="3000375"/>
            <a:ext cx="664554" cy="25778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2987675" y="3279775"/>
            <a:ext cx="204179" cy="6093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 flipH="1">
            <a:off x="2987675" y="3852710"/>
            <a:ext cx="334354" cy="21446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3806825" y="4014635"/>
            <a:ext cx="302605" cy="11286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2151635" y="3168491"/>
            <a:ext cx="877315" cy="42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Cell wall of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xylem cells</a:t>
            </a: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2288160" y="4006691"/>
            <a:ext cx="743965" cy="2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Adhesion</a:t>
            </a: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3335911" y="4035267"/>
            <a:ext cx="489964" cy="36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Xylem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cells</a:t>
            </a: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3659761" y="3266916"/>
            <a:ext cx="715389" cy="374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Water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molecule</a:t>
            </a: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3799461" y="2809716"/>
            <a:ext cx="397890" cy="19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Stem</a:t>
            </a: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1830151" y="5258165"/>
            <a:ext cx="166332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1535714" y="4971945"/>
            <a:ext cx="499461" cy="38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Xylem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sap</a:t>
            </a:r>
          </a:p>
        </p:txBody>
      </p:sp>
      <p:cxnSp>
        <p:nvCxnSpPr>
          <p:cNvPr id="29" name="Straight Connector 28"/>
          <p:cNvCxnSpPr/>
          <p:nvPr/>
        </p:nvCxnSpPr>
        <p:spPr bwMode="auto">
          <a:xfrm>
            <a:off x="2222500" y="5966190"/>
            <a:ext cx="11527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>
            <a:off x="1993900" y="6185265"/>
            <a:ext cx="39785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1535714" y="5419619"/>
            <a:ext cx="588361" cy="387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Soil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particle</a:t>
            </a: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1535715" y="5867295"/>
            <a:ext cx="805240" cy="23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Root hair</a:t>
            </a: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1535715" y="6089545"/>
            <a:ext cx="579814" cy="23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Water</a:t>
            </a: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2307239" y="4987820"/>
            <a:ext cx="426435" cy="19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Root</a:t>
            </a:r>
          </a:p>
        </p:txBody>
      </p:sp>
      <p:sp>
        <p:nvSpPr>
          <p:cNvPr id="9227" name="Freeform 9226"/>
          <p:cNvSpPr/>
          <p:nvPr/>
        </p:nvSpPr>
        <p:spPr>
          <a:xfrm>
            <a:off x="1844675" y="5521325"/>
            <a:ext cx="682625" cy="88900"/>
          </a:xfrm>
          <a:custGeom>
            <a:avLst/>
            <a:gdLst>
              <a:gd name="connsiteX0" fmla="*/ 0 w 682625"/>
              <a:gd name="connsiteY0" fmla="*/ 0 h 88900"/>
              <a:gd name="connsiteX1" fmla="*/ 307975 w 682625"/>
              <a:gd name="connsiteY1" fmla="*/ 0 h 88900"/>
              <a:gd name="connsiteX2" fmla="*/ 682625 w 682625"/>
              <a:gd name="connsiteY2" fmla="*/ 88900 h 8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2625" h="88900">
                <a:moveTo>
                  <a:pt x="0" y="0"/>
                </a:moveTo>
                <a:lnTo>
                  <a:pt x="307975" y="0"/>
                </a:lnTo>
                <a:lnTo>
                  <a:pt x="682625" y="88900"/>
                </a:lnTo>
              </a:path>
            </a:pathLst>
          </a:custGeom>
          <a:ln w="12700" cmpd="sng">
            <a:solidFill>
              <a:schemeClr val="tx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7" name="Text Box 31"/>
          <p:cNvSpPr txBox="1">
            <a:spLocks noChangeArrowheads="1"/>
          </p:cNvSpPr>
          <p:nvPr/>
        </p:nvSpPr>
        <p:spPr bwMode="auto">
          <a:xfrm rot="16200000">
            <a:off x="6849190" y="3036364"/>
            <a:ext cx="1079190" cy="22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Arial" charset="0"/>
              </a:rPr>
              <a:t>Flow of water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-35500" y="699156"/>
            <a:ext cx="1524000" cy="52322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omic Sans MS" panose="030F0702030302020204" pitchFamily="66" charset="0"/>
              </a:rPr>
              <a:t>Transpirational </a:t>
            </a:r>
          </a:p>
          <a:p>
            <a:pPr algn="ctr"/>
            <a:r>
              <a:rPr lang="en-US" sz="1400" b="1" dirty="0">
                <a:latin typeface="Comic Sans MS" panose="030F0702030302020204" pitchFamily="66" charset="0"/>
              </a:rPr>
              <a:t>Pull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0028" y="3266916"/>
            <a:ext cx="1524000" cy="52322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omic Sans MS" panose="030F0702030302020204" pitchFamily="66" charset="0"/>
              </a:rPr>
              <a:t>Capillary</a:t>
            </a:r>
          </a:p>
          <a:p>
            <a:pPr algn="ctr"/>
            <a:r>
              <a:rPr lang="en-US" sz="1400" b="1" dirty="0">
                <a:latin typeface="Comic Sans MS" panose="030F0702030302020204" pitchFamily="66" charset="0"/>
              </a:rPr>
              <a:t>Action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-35500" y="5304165"/>
            <a:ext cx="1524000" cy="52322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omic Sans MS" panose="030F0702030302020204" pitchFamily="66" charset="0"/>
              </a:rPr>
              <a:t>Root</a:t>
            </a:r>
          </a:p>
          <a:p>
            <a:pPr algn="ctr"/>
            <a:r>
              <a:rPr lang="en-US" sz="1400" b="1" dirty="0">
                <a:latin typeface="Comic Sans MS" panose="030F0702030302020204" pitchFamily="66" charset="0"/>
              </a:rPr>
              <a:t>Pressure</a:t>
            </a:r>
          </a:p>
        </p:txBody>
      </p:sp>
    </p:spTree>
    <p:extLst>
      <p:ext uri="{BB962C8B-B14F-4D97-AF65-F5344CB8AC3E}">
        <p14:creationId xmlns:p14="http://schemas.microsoft.com/office/powerpoint/2010/main" val="354285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9220" descr="32_05b_0SugarSourceSink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6913"/>
          <a:stretch/>
        </p:blipFill>
        <p:spPr>
          <a:xfrm>
            <a:off x="1996440" y="137160"/>
            <a:ext cx="5151120" cy="349503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584366" y="544307"/>
            <a:ext cx="202146" cy="210032"/>
            <a:chOff x="3739797" y="1101927"/>
            <a:chExt cx="168628" cy="175206"/>
          </a:xfrm>
        </p:grpSpPr>
        <p:sp>
          <p:nvSpPr>
            <p:cNvPr id="5" name="Oval 4"/>
            <p:cNvSpPr/>
            <p:nvPr/>
          </p:nvSpPr>
          <p:spPr bwMode="auto">
            <a:xfrm>
              <a:off x="3744180" y="1108115"/>
              <a:ext cx="159082" cy="1590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Text Box 31"/>
            <p:cNvSpPr txBox="1">
              <a:spLocks noChangeArrowheads="1"/>
            </p:cNvSpPr>
            <p:nvPr/>
          </p:nvSpPr>
          <p:spPr bwMode="auto">
            <a:xfrm>
              <a:off x="3739797" y="1101927"/>
              <a:ext cx="168628" cy="175206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1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727241" y="944357"/>
            <a:ext cx="202146" cy="210032"/>
            <a:chOff x="3739797" y="1101927"/>
            <a:chExt cx="168628" cy="175206"/>
          </a:xfrm>
        </p:grpSpPr>
        <p:sp>
          <p:nvSpPr>
            <p:cNvPr id="8" name="Oval 7"/>
            <p:cNvSpPr/>
            <p:nvPr/>
          </p:nvSpPr>
          <p:spPr bwMode="auto">
            <a:xfrm>
              <a:off x="3744180" y="1108115"/>
              <a:ext cx="159082" cy="1590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Text Box 31"/>
            <p:cNvSpPr txBox="1">
              <a:spLocks noChangeArrowheads="1"/>
            </p:cNvSpPr>
            <p:nvPr/>
          </p:nvSpPr>
          <p:spPr bwMode="auto">
            <a:xfrm>
              <a:off x="3739797" y="1101927"/>
              <a:ext cx="168628" cy="175206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2</a:t>
              </a:r>
            </a:p>
          </p:txBody>
        </p:sp>
      </p:grpSp>
      <p:cxnSp>
        <p:nvCxnSpPr>
          <p:cNvPr id="17" name="Straight Connector 16"/>
          <p:cNvCxnSpPr/>
          <p:nvPr/>
        </p:nvCxnSpPr>
        <p:spPr bwMode="auto">
          <a:xfrm>
            <a:off x="3399367" y="554567"/>
            <a:ext cx="109643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3945467" y="859367"/>
            <a:ext cx="56303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 flipV="1">
            <a:off x="5552017" y="1659467"/>
            <a:ext cx="0" cy="38735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2192296" y="261210"/>
            <a:ext cx="1279036" cy="44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0000"/>
                </a:solidFill>
                <a:latin typeface="Arial" charset="0"/>
              </a:rPr>
              <a:t>High sugar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0000"/>
                </a:solidFill>
                <a:latin typeface="Arial" charset="0"/>
              </a:rPr>
              <a:t>concentration</a:t>
            </a: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2192295" y="743805"/>
            <a:ext cx="1765871" cy="217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FF"/>
                </a:solidFill>
                <a:latin typeface="Arial" charset="0"/>
              </a:rPr>
              <a:t>High water pressure</a:t>
            </a: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2962761" y="1742870"/>
            <a:ext cx="686372" cy="433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Sugar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source</a:t>
            </a: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3034726" y="3224534"/>
            <a:ext cx="686372" cy="433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FF"/>
                </a:solidFill>
                <a:latin typeface="Arial" charset="0"/>
              </a:rPr>
              <a:t>Sugar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FF"/>
                </a:solidFill>
                <a:latin typeface="Arial" charset="0"/>
              </a:rPr>
              <a:t>sink</a:t>
            </a: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4359762" y="159609"/>
            <a:ext cx="741404" cy="25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Phloem</a:t>
            </a: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6370589" y="159609"/>
            <a:ext cx="601705" cy="25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Xylem</a:t>
            </a: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5320722" y="748042"/>
            <a:ext cx="601705" cy="25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Sugar</a:t>
            </a: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5320722" y="1107873"/>
            <a:ext cx="601705" cy="25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Water</a:t>
            </a: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5176787" y="2022272"/>
            <a:ext cx="1016578" cy="428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Source cell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(in leaf)</a:t>
            </a: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4A6E832D-276C-9810-D9E8-571E1E3B7C30}"/>
              </a:ext>
            </a:extLst>
          </p:cNvPr>
          <p:cNvSpPr txBox="1">
            <a:spLocks/>
          </p:cNvSpPr>
          <p:nvPr/>
        </p:nvSpPr>
        <p:spPr>
          <a:xfrm>
            <a:off x="60762" y="3925552"/>
            <a:ext cx="9083238" cy="2932447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25425" algn="l">
              <a:spcBef>
                <a:spcPts val="1800"/>
              </a:spcBef>
              <a:defRPr/>
            </a:pPr>
            <a:r>
              <a:rPr lang="en-US" sz="2400" kern="0" dirty="0">
                <a:solidFill>
                  <a:srgbClr val="FFFF00"/>
                </a:solidFill>
                <a:latin typeface="Comic Sans MS" pitchFamily="66" charset="0"/>
              </a:rPr>
              <a:t>Leaves</a:t>
            </a:r>
            <a:r>
              <a:rPr lang="en-US" sz="2400" kern="0" dirty="0">
                <a:latin typeface="Comic Sans MS" pitchFamily="66" charset="0"/>
              </a:rPr>
              <a:t> perform </a:t>
            </a:r>
            <a:r>
              <a:rPr lang="en-US" sz="2400" kern="0" dirty="0">
                <a:solidFill>
                  <a:srgbClr val="FFFF00"/>
                </a:solidFill>
                <a:latin typeface="Comic Sans MS" pitchFamily="66" charset="0"/>
              </a:rPr>
              <a:t>photosynthesis </a:t>
            </a:r>
            <a:r>
              <a:rPr lang="en-US" sz="2400" kern="0" dirty="0">
                <a:latin typeface="Comic Sans MS" pitchFamily="66" charset="0"/>
              </a:rPr>
              <a:t>and have high concentration of </a:t>
            </a:r>
            <a:r>
              <a:rPr lang="en-US" sz="2400" kern="0" dirty="0">
                <a:solidFill>
                  <a:srgbClr val="FF0000"/>
                </a:solidFill>
                <a:latin typeface="Comic Sans MS" pitchFamily="66" charset="0"/>
              </a:rPr>
              <a:t>sugars (glucose).</a:t>
            </a:r>
          </a:p>
          <a:p>
            <a:pPr marL="225425" algn="l">
              <a:spcBef>
                <a:spcPts val="1800"/>
              </a:spcBef>
              <a:defRPr/>
            </a:pPr>
            <a:r>
              <a:rPr lang="en-US" sz="2400" kern="0" dirty="0">
                <a:solidFill>
                  <a:srgbClr val="0000FF"/>
                </a:solidFill>
                <a:latin typeface="Comic Sans MS" pitchFamily="66" charset="0"/>
              </a:rPr>
              <a:t>Osmosis causes water to enter to accommodate.</a:t>
            </a:r>
          </a:p>
          <a:p>
            <a:pPr algn="l">
              <a:spcBef>
                <a:spcPts val="1800"/>
              </a:spcBef>
              <a:defRPr/>
            </a:pPr>
            <a:r>
              <a:rPr lang="en-US" sz="2400" kern="0" dirty="0">
                <a:latin typeface="Comic Sans MS" pitchFamily="66" charset="0"/>
              </a:rPr>
              <a:t>Areas of the plant not involved in photosynthesis constantly use carbohydrates for energy; therefore, their </a:t>
            </a:r>
            <a:r>
              <a:rPr lang="en-US" sz="2400" kern="0" dirty="0">
                <a:solidFill>
                  <a:srgbClr val="FF0000"/>
                </a:solidFill>
                <a:latin typeface="Comic Sans MS" pitchFamily="66" charset="0"/>
              </a:rPr>
              <a:t>sugar concentration </a:t>
            </a:r>
            <a:r>
              <a:rPr lang="en-US" sz="2400" kern="0" dirty="0">
                <a:latin typeface="Comic Sans MS" pitchFamily="66" charset="0"/>
              </a:rPr>
              <a:t>is </a:t>
            </a:r>
            <a:r>
              <a:rPr lang="en-US" sz="2400" kern="0" dirty="0">
                <a:solidFill>
                  <a:srgbClr val="FFFF00"/>
                </a:solidFill>
                <a:latin typeface="Comic Sans MS" pitchFamily="66" charset="0"/>
              </a:rPr>
              <a:t>lower than in the leaves.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D20C9DC-8C0E-776D-19E8-960EE7CAA0F0}"/>
              </a:ext>
            </a:extLst>
          </p:cNvPr>
          <p:cNvGrpSpPr/>
          <p:nvPr/>
        </p:nvGrpSpPr>
        <p:grpSpPr>
          <a:xfrm>
            <a:off x="121686" y="4038600"/>
            <a:ext cx="202146" cy="210032"/>
            <a:chOff x="3739797" y="1101927"/>
            <a:chExt cx="168628" cy="17520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5A0C27A-6B09-8DDA-4DCB-265638370F83}"/>
                </a:ext>
              </a:extLst>
            </p:cNvPr>
            <p:cNvSpPr/>
            <p:nvPr/>
          </p:nvSpPr>
          <p:spPr bwMode="auto">
            <a:xfrm>
              <a:off x="3744180" y="1108115"/>
              <a:ext cx="159082" cy="1590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Text Box 31">
              <a:extLst>
                <a:ext uri="{FF2B5EF4-FFF2-40B4-BE49-F238E27FC236}">
                  <a16:creationId xmlns:a16="http://schemas.microsoft.com/office/drawing/2014/main" id="{1030AA34-7224-3A4D-69D9-9E37543683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9797" y="1101927"/>
              <a:ext cx="168628" cy="175206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1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5DC58D3-C6E9-758E-EFBE-8A97FD0E4CE7}"/>
              </a:ext>
            </a:extLst>
          </p:cNvPr>
          <p:cNvSpPr txBox="1"/>
          <p:nvPr/>
        </p:nvSpPr>
        <p:spPr>
          <a:xfrm>
            <a:off x="26126" y="232602"/>
            <a:ext cx="199090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400" kern="0" dirty="0">
                <a:solidFill>
                  <a:srgbClr val="FF0000"/>
                </a:solidFill>
                <a:latin typeface="Comic Sans MS" pitchFamily="66" charset="0"/>
              </a:rPr>
              <a:t>Sugars</a:t>
            </a:r>
            <a:r>
              <a:rPr lang="en-US" sz="2400" kern="0" dirty="0">
                <a:latin typeface="Comic Sans MS" pitchFamily="66" charset="0"/>
              </a:rPr>
              <a:t> </a:t>
            </a:r>
            <a:r>
              <a:rPr lang="en-US" sz="2400" kern="0" dirty="0">
                <a:solidFill>
                  <a:srgbClr val="FF0000"/>
                </a:solidFill>
                <a:latin typeface="Comic Sans MS" pitchFamily="66" charset="0"/>
              </a:rPr>
              <a:t>(glucose) </a:t>
            </a:r>
            <a:r>
              <a:rPr lang="en-US" sz="2400" kern="0" dirty="0">
                <a:solidFill>
                  <a:srgbClr val="7030A0"/>
                </a:solidFill>
                <a:latin typeface="Comic Sans MS" pitchFamily="66" charset="0"/>
              </a:rPr>
              <a:t>move from the leaves to the rest of the plant</a:t>
            </a:r>
            <a:r>
              <a:rPr lang="en-US" sz="2400" kern="0" dirty="0">
                <a:latin typeface="Comic Sans MS" pitchFamily="66" charset="0"/>
              </a:rPr>
              <a:t> through the </a:t>
            </a:r>
            <a:r>
              <a:rPr lang="en-US" sz="2400" b="1" u="sng" kern="0" dirty="0">
                <a:solidFill>
                  <a:srgbClr val="FF0000"/>
                </a:solidFill>
                <a:latin typeface="Comic Sans MS" pitchFamily="66" charset="0"/>
              </a:rPr>
              <a:t>PHLOEM</a:t>
            </a:r>
            <a:r>
              <a:rPr lang="en-US" sz="2400" b="1" kern="0" dirty="0">
                <a:solidFill>
                  <a:srgbClr val="FF0000"/>
                </a:solidFill>
                <a:latin typeface="Comic Sans MS" pitchFamily="66" charset="0"/>
              </a:rPr>
              <a:t>.</a:t>
            </a:r>
            <a:endParaRPr lang="en-US" sz="2400" b="1" u="sng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41A1078-7004-392B-47A6-818FE8125B4E}"/>
              </a:ext>
            </a:extLst>
          </p:cNvPr>
          <p:cNvGrpSpPr/>
          <p:nvPr/>
        </p:nvGrpSpPr>
        <p:grpSpPr>
          <a:xfrm>
            <a:off x="121686" y="4971568"/>
            <a:ext cx="202146" cy="210032"/>
            <a:chOff x="3739797" y="1101927"/>
            <a:chExt cx="168628" cy="175206"/>
          </a:xfrm>
        </p:grpSpPr>
        <p:sp>
          <p:nvSpPr>
            <p:cNvPr id="9216" name="Oval 9215">
              <a:extLst>
                <a:ext uri="{FF2B5EF4-FFF2-40B4-BE49-F238E27FC236}">
                  <a16:creationId xmlns:a16="http://schemas.microsoft.com/office/drawing/2014/main" id="{26676F88-8468-7588-579E-C63F0F38B128}"/>
                </a:ext>
              </a:extLst>
            </p:cNvPr>
            <p:cNvSpPr/>
            <p:nvPr/>
          </p:nvSpPr>
          <p:spPr bwMode="auto">
            <a:xfrm>
              <a:off x="3744180" y="1108115"/>
              <a:ext cx="159082" cy="1590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217" name="Text Box 31">
              <a:extLst>
                <a:ext uri="{FF2B5EF4-FFF2-40B4-BE49-F238E27FC236}">
                  <a16:creationId xmlns:a16="http://schemas.microsoft.com/office/drawing/2014/main" id="{6B8082A5-0BDA-0DFA-02E1-4F72FFD03D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9797" y="1101927"/>
              <a:ext cx="168628" cy="175206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2</a:t>
              </a:r>
            </a:p>
          </p:txBody>
        </p:sp>
      </p:grpSp>
      <p:sp>
        <p:nvSpPr>
          <p:cNvPr id="9220" name="TextBox 9219">
            <a:extLst>
              <a:ext uri="{FF2B5EF4-FFF2-40B4-BE49-F238E27FC236}">
                <a16:creationId xmlns:a16="http://schemas.microsoft.com/office/drawing/2014/main" id="{0844C46F-8351-75B5-3DA0-2B00AFF56F33}"/>
              </a:ext>
            </a:extLst>
          </p:cNvPr>
          <p:cNvSpPr txBox="1"/>
          <p:nvPr/>
        </p:nvSpPr>
        <p:spPr>
          <a:xfrm>
            <a:off x="7184121" y="786600"/>
            <a:ext cx="190191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800"/>
              </a:spcBef>
              <a:defRPr/>
            </a:pPr>
            <a:r>
              <a:rPr lang="en-US" sz="2400" kern="0" dirty="0">
                <a:latin typeface="Comic Sans MS" pitchFamily="66" charset="0"/>
              </a:rPr>
              <a:t>This is an </a:t>
            </a:r>
            <a:r>
              <a:rPr lang="en-US" sz="2400" kern="0" dirty="0">
                <a:solidFill>
                  <a:srgbClr val="FF0000"/>
                </a:solidFill>
                <a:latin typeface="Comic Sans MS" pitchFamily="66" charset="0"/>
              </a:rPr>
              <a:t>Active</a:t>
            </a:r>
            <a:r>
              <a:rPr lang="en-US" sz="2400" kern="0" dirty="0">
                <a:latin typeface="Comic Sans MS" pitchFamily="66" charset="0"/>
              </a:rPr>
              <a:t> Process (</a:t>
            </a:r>
            <a:r>
              <a:rPr lang="en-US" sz="2400" kern="0" dirty="0">
                <a:solidFill>
                  <a:srgbClr val="FF0000"/>
                </a:solidFill>
                <a:latin typeface="Comic Sans MS" pitchFamily="66" charset="0"/>
              </a:rPr>
              <a:t>requires energy</a:t>
            </a:r>
            <a:r>
              <a:rPr lang="en-US" sz="2400" kern="0" dirty="0">
                <a:latin typeface="Comic Sans MS" pitchFamily="66" charset="0"/>
              </a:rPr>
              <a:t>).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F52AC99-474A-A534-29EB-F2D7EB019268}"/>
              </a:ext>
            </a:extLst>
          </p:cNvPr>
          <p:cNvSpPr txBox="1">
            <a:spLocks/>
          </p:cNvSpPr>
          <p:nvPr/>
        </p:nvSpPr>
        <p:spPr>
          <a:xfrm>
            <a:off x="3935635" y="3501550"/>
            <a:ext cx="3657600" cy="433061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9pPr>
          </a:lstStyle>
          <a:p>
            <a:r>
              <a:rPr lang="en-US" sz="2400" kern="0" dirty="0">
                <a:solidFill>
                  <a:schemeClr val="bg1"/>
                </a:solidFill>
                <a:latin typeface="Comic Sans MS" panose="030F0702030302020204" pitchFamily="66" charset="0"/>
              </a:rPr>
              <a:t>Translocation Theory</a:t>
            </a:r>
          </a:p>
        </p:txBody>
      </p:sp>
    </p:spTree>
    <p:extLst>
      <p:ext uri="{BB962C8B-B14F-4D97-AF65-F5344CB8AC3E}">
        <p14:creationId xmlns:p14="http://schemas.microsoft.com/office/powerpoint/2010/main" val="377046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2" grpId="0"/>
      <p:bldP spid="9220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9220" descr="32_05b_0SugarSourceSink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5"/>
          <a:stretch/>
        </p:blipFill>
        <p:spPr>
          <a:xfrm>
            <a:off x="1996440" y="137160"/>
            <a:ext cx="5151120" cy="642467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584366" y="544307"/>
            <a:ext cx="202146" cy="210032"/>
            <a:chOff x="3739797" y="1101927"/>
            <a:chExt cx="168628" cy="175206"/>
          </a:xfrm>
        </p:grpSpPr>
        <p:sp>
          <p:nvSpPr>
            <p:cNvPr id="5" name="Oval 4"/>
            <p:cNvSpPr/>
            <p:nvPr/>
          </p:nvSpPr>
          <p:spPr bwMode="auto">
            <a:xfrm>
              <a:off x="3744180" y="1108115"/>
              <a:ext cx="159082" cy="1590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Text Box 31"/>
            <p:cNvSpPr txBox="1">
              <a:spLocks noChangeArrowheads="1"/>
            </p:cNvSpPr>
            <p:nvPr/>
          </p:nvSpPr>
          <p:spPr bwMode="auto">
            <a:xfrm>
              <a:off x="3739797" y="1101927"/>
              <a:ext cx="168628" cy="175206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1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727241" y="944357"/>
            <a:ext cx="202146" cy="210032"/>
            <a:chOff x="3739797" y="1101927"/>
            <a:chExt cx="168628" cy="175206"/>
          </a:xfrm>
        </p:grpSpPr>
        <p:sp>
          <p:nvSpPr>
            <p:cNvPr id="8" name="Oval 7"/>
            <p:cNvSpPr/>
            <p:nvPr/>
          </p:nvSpPr>
          <p:spPr bwMode="auto">
            <a:xfrm>
              <a:off x="3744180" y="1108115"/>
              <a:ext cx="159082" cy="1590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Text Box 31"/>
            <p:cNvSpPr txBox="1">
              <a:spLocks noChangeArrowheads="1"/>
            </p:cNvSpPr>
            <p:nvPr/>
          </p:nvSpPr>
          <p:spPr bwMode="auto">
            <a:xfrm>
              <a:off x="3739797" y="1101927"/>
              <a:ext cx="168628" cy="175206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2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680674" y="4686624"/>
            <a:ext cx="202146" cy="210032"/>
            <a:chOff x="3739797" y="1101927"/>
            <a:chExt cx="168628" cy="175206"/>
          </a:xfrm>
        </p:grpSpPr>
        <p:sp>
          <p:nvSpPr>
            <p:cNvPr id="12" name="Oval 11"/>
            <p:cNvSpPr/>
            <p:nvPr/>
          </p:nvSpPr>
          <p:spPr bwMode="auto">
            <a:xfrm>
              <a:off x="3744180" y="1108115"/>
              <a:ext cx="159082" cy="1590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Text Box 31"/>
            <p:cNvSpPr txBox="1">
              <a:spLocks noChangeArrowheads="1"/>
            </p:cNvSpPr>
            <p:nvPr/>
          </p:nvSpPr>
          <p:spPr bwMode="auto">
            <a:xfrm>
              <a:off x="3739797" y="1101927"/>
              <a:ext cx="168628" cy="175206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3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680674" y="5245424"/>
            <a:ext cx="202146" cy="210032"/>
            <a:chOff x="3739797" y="1101927"/>
            <a:chExt cx="168628" cy="175206"/>
          </a:xfrm>
        </p:grpSpPr>
        <p:sp>
          <p:nvSpPr>
            <p:cNvPr id="15" name="Oval 14"/>
            <p:cNvSpPr/>
            <p:nvPr/>
          </p:nvSpPr>
          <p:spPr bwMode="auto">
            <a:xfrm>
              <a:off x="3744180" y="1108115"/>
              <a:ext cx="159082" cy="1590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Text Box 31"/>
            <p:cNvSpPr txBox="1">
              <a:spLocks noChangeArrowheads="1"/>
            </p:cNvSpPr>
            <p:nvPr/>
          </p:nvSpPr>
          <p:spPr bwMode="auto">
            <a:xfrm>
              <a:off x="3739797" y="1101927"/>
              <a:ext cx="168628" cy="175206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4</a:t>
              </a:r>
            </a:p>
          </p:txBody>
        </p:sp>
      </p:grpSp>
      <p:cxnSp>
        <p:nvCxnSpPr>
          <p:cNvPr id="17" name="Straight Connector 16"/>
          <p:cNvCxnSpPr/>
          <p:nvPr/>
        </p:nvCxnSpPr>
        <p:spPr bwMode="auto">
          <a:xfrm>
            <a:off x="3399367" y="554567"/>
            <a:ext cx="109643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3945467" y="859367"/>
            <a:ext cx="56303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 flipV="1">
            <a:off x="5552017" y="1659467"/>
            <a:ext cx="0" cy="38735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2192296" y="261210"/>
            <a:ext cx="1279036" cy="44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High sugar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concentration</a:t>
            </a: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2192295" y="743805"/>
            <a:ext cx="1765871" cy="217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High water pressure</a:t>
            </a: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2962761" y="1742870"/>
            <a:ext cx="686372" cy="433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Sugar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source</a:t>
            </a: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3034726" y="3224534"/>
            <a:ext cx="686372" cy="433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FF"/>
                </a:solidFill>
                <a:latin typeface="Arial" charset="0"/>
              </a:rPr>
              <a:t>Sugar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FF"/>
                </a:solidFill>
                <a:latin typeface="Arial" charset="0"/>
              </a:rPr>
              <a:t>sink</a:t>
            </a: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4359762" y="159609"/>
            <a:ext cx="741404" cy="25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Phloem</a:t>
            </a: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6370589" y="159609"/>
            <a:ext cx="601705" cy="25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Xylem</a:t>
            </a: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5320722" y="748042"/>
            <a:ext cx="601705" cy="25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Sugar</a:t>
            </a: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5320722" y="1107873"/>
            <a:ext cx="601705" cy="25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Water</a:t>
            </a: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5176787" y="2022272"/>
            <a:ext cx="1016578" cy="428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FF"/>
                </a:solidFill>
                <a:latin typeface="Arial" charset="0"/>
              </a:rPr>
              <a:t>Source cell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FF"/>
                </a:solidFill>
                <a:latin typeface="Arial" charset="0"/>
              </a:rPr>
              <a:t>(in leaf)</a:t>
            </a:r>
          </a:p>
        </p:txBody>
      </p:sp>
      <p:cxnSp>
        <p:nvCxnSpPr>
          <p:cNvPr id="33" name="Straight Connector 32"/>
          <p:cNvCxnSpPr/>
          <p:nvPr/>
        </p:nvCxnSpPr>
        <p:spPr bwMode="auto">
          <a:xfrm flipV="1">
            <a:off x="5552017" y="4275668"/>
            <a:ext cx="0" cy="38099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5278379" y="3657600"/>
            <a:ext cx="1016578" cy="62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B050"/>
                </a:solidFill>
                <a:latin typeface="Arial" charset="0"/>
              </a:rPr>
              <a:t>Sink cell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B050"/>
                </a:solidFill>
                <a:latin typeface="Arial" charset="0"/>
              </a:rPr>
              <a:t>(in storage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B050"/>
                </a:solidFill>
                <a:latin typeface="Arial" charset="0"/>
              </a:rPr>
              <a:t>root)</a:t>
            </a:r>
            <a:endParaRPr lang="en-US" sz="1400" dirty="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5358821" y="4862841"/>
            <a:ext cx="601705" cy="25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Sugar</a:t>
            </a: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5363052" y="5417406"/>
            <a:ext cx="601705" cy="25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Water</a:t>
            </a:r>
          </a:p>
        </p:txBody>
      </p:sp>
      <p:cxnSp>
        <p:nvCxnSpPr>
          <p:cNvPr id="9219" name="Straight Connector 9218"/>
          <p:cNvCxnSpPr/>
          <p:nvPr/>
        </p:nvCxnSpPr>
        <p:spPr bwMode="auto">
          <a:xfrm>
            <a:off x="3407833" y="5960533"/>
            <a:ext cx="107526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Connector 40"/>
          <p:cNvCxnSpPr/>
          <p:nvPr/>
        </p:nvCxnSpPr>
        <p:spPr bwMode="auto">
          <a:xfrm>
            <a:off x="3890433" y="6252633"/>
            <a:ext cx="60536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Text Box 31"/>
          <p:cNvSpPr txBox="1">
            <a:spLocks noChangeArrowheads="1"/>
          </p:cNvSpPr>
          <p:nvPr/>
        </p:nvSpPr>
        <p:spPr bwMode="auto">
          <a:xfrm>
            <a:off x="2175352" y="5671407"/>
            <a:ext cx="1266346" cy="4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FF"/>
                </a:solidFill>
                <a:latin typeface="Arial" charset="0"/>
              </a:rPr>
              <a:t>Low sugar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FF"/>
                </a:solidFill>
                <a:latin typeface="Arial" charset="0"/>
              </a:rPr>
              <a:t>concentration</a:t>
            </a:r>
          </a:p>
        </p:txBody>
      </p:sp>
      <p:sp>
        <p:nvSpPr>
          <p:cNvPr id="44" name="Text Box 31"/>
          <p:cNvSpPr txBox="1">
            <a:spLocks noChangeArrowheads="1"/>
          </p:cNvSpPr>
          <p:nvPr/>
        </p:nvSpPr>
        <p:spPr bwMode="auto">
          <a:xfrm>
            <a:off x="2175352" y="6145541"/>
            <a:ext cx="1736248" cy="26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Low water pressure</a:t>
            </a: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50878D2E-2FEA-127A-50D2-44AC01309854}"/>
              </a:ext>
            </a:extLst>
          </p:cNvPr>
          <p:cNvSpPr txBox="1">
            <a:spLocks/>
          </p:cNvSpPr>
          <p:nvPr/>
        </p:nvSpPr>
        <p:spPr>
          <a:xfrm>
            <a:off x="41691" y="1971805"/>
            <a:ext cx="2651056" cy="345439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>
              <a:defRPr/>
            </a:pPr>
            <a:r>
              <a:rPr lang="en-US" sz="2800" kern="0" dirty="0">
                <a:solidFill>
                  <a:srgbClr val="FF0000"/>
                </a:solidFill>
                <a:latin typeface="Comic Sans MS" pitchFamily="66" charset="0"/>
              </a:rPr>
              <a:t>Sugars </a:t>
            </a:r>
            <a:r>
              <a:rPr lang="en-US" sz="2800" kern="0" dirty="0">
                <a:latin typeface="Comic Sans MS" pitchFamily="66" charset="0"/>
              </a:rPr>
              <a:t>move from leaves into the </a:t>
            </a:r>
            <a:r>
              <a:rPr lang="en-US" sz="2800" b="1" kern="0" dirty="0">
                <a:solidFill>
                  <a:srgbClr val="FF0000"/>
                </a:solidFill>
                <a:latin typeface="Comic Sans MS" pitchFamily="66" charset="0"/>
              </a:rPr>
              <a:t>phloem, </a:t>
            </a:r>
            <a:r>
              <a:rPr lang="en-US" sz="2800" kern="0" dirty="0">
                <a:latin typeface="Comic Sans MS" pitchFamily="66" charset="0"/>
              </a:rPr>
              <a:t>then toward </a:t>
            </a:r>
            <a:r>
              <a:rPr lang="en-US" sz="2800" kern="0" dirty="0">
                <a:solidFill>
                  <a:srgbClr val="7030A0"/>
                </a:solidFill>
                <a:latin typeface="Comic Sans MS" pitchFamily="66" charset="0"/>
              </a:rPr>
              <a:t>areas of low carbohydrate concentration.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B204ED-0086-EB02-6420-AD1ECF14AFE6}"/>
              </a:ext>
            </a:extLst>
          </p:cNvPr>
          <p:cNvSpPr txBox="1"/>
          <p:nvPr/>
        </p:nvSpPr>
        <p:spPr>
          <a:xfrm>
            <a:off x="7217837" y="0"/>
            <a:ext cx="1842538" cy="67403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l">
              <a:spcBef>
                <a:spcPts val="2400"/>
              </a:spcBef>
              <a:defRPr/>
            </a:pPr>
            <a:r>
              <a:rPr lang="en-US" sz="2800" kern="0" dirty="0">
                <a:solidFill>
                  <a:srgbClr val="FF0000"/>
                </a:solidFill>
                <a:latin typeface="Comic Sans MS" pitchFamily="66" charset="0"/>
              </a:rPr>
              <a:t>Sugar </a:t>
            </a:r>
            <a:r>
              <a:rPr lang="en-US" sz="2800" kern="0" dirty="0">
                <a:solidFill>
                  <a:srgbClr val="FFFF00"/>
                </a:solidFill>
                <a:latin typeface="Comic Sans MS" pitchFamily="66" charset="0"/>
              </a:rPr>
              <a:t>is “pushed” </a:t>
            </a:r>
            <a:r>
              <a:rPr lang="en-US" sz="2800" kern="0" dirty="0">
                <a:solidFill>
                  <a:srgbClr val="FF0000"/>
                </a:solidFill>
                <a:latin typeface="Comic Sans MS" pitchFamily="66" charset="0"/>
              </a:rPr>
              <a:t>(through phloem) </a:t>
            </a:r>
            <a:r>
              <a:rPr lang="en-US" sz="2800" kern="0" dirty="0">
                <a:solidFill>
                  <a:srgbClr val="FFFF00"/>
                </a:solidFill>
                <a:latin typeface="Comic Sans MS" pitchFamily="66" charset="0"/>
              </a:rPr>
              <a:t>from</a:t>
            </a:r>
            <a:r>
              <a:rPr lang="en-US" sz="2800" kern="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800" kern="0" dirty="0">
                <a:solidFill>
                  <a:srgbClr val="0000FF"/>
                </a:solidFill>
                <a:latin typeface="Comic Sans MS" pitchFamily="66" charset="0"/>
              </a:rPr>
              <a:t>Source Cells </a:t>
            </a:r>
            <a:r>
              <a:rPr lang="en-US" sz="2800" kern="0" dirty="0">
                <a:solidFill>
                  <a:srgbClr val="0000FF"/>
                </a:solidFill>
                <a:latin typeface="Comic Sans MS" pitchFamily="66" charset="0"/>
                <a:sym typeface="Wingdings" pitchFamily="2" charset="2"/>
              </a:rPr>
              <a:t></a:t>
            </a:r>
          </a:p>
          <a:p>
            <a:pPr algn="l">
              <a:spcBef>
                <a:spcPts val="600"/>
              </a:spcBef>
              <a:defRPr/>
            </a:pPr>
            <a:r>
              <a:rPr lang="en-US" sz="2800" kern="0" dirty="0">
                <a:solidFill>
                  <a:srgbClr val="00B050"/>
                </a:solidFill>
                <a:latin typeface="Comic Sans MS" pitchFamily="66" charset="0"/>
                <a:sym typeface="Wingdings" pitchFamily="2" charset="2"/>
              </a:rPr>
              <a:t>Sink Cells</a:t>
            </a:r>
            <a:endParaRPr lang="en-US" sz="2800" kern="0" dirty="0">
              <a:solidFill>
                <a:srgbClr val="0000FF"/>
              </a:solidFill>
              <a:latin typeface="Comic Sans MS" pitchFamily="66" charset="0"/>
            </a:endParaRPr>
          </a:p>
          <a:p>
            <a:pPr algn="l">
              <a:spcBef>
                <a:spcPts val="2400"/>
              </a:spcBef>
              <a:defRPr/>
            </a:pPr>
            <a:r>
              <a:rPr lang="en-US" sz="2800" kern="0" dirty="0">
                <a:solidFill>
                  <a:srgbClr val="FF0000"/>
                </a:solidFill>
                <a:latin typeface="Comic Sans MS" pitchFamily="66" charset="0"/>
              </a:rPr>
              <a:t>Sugars (glucose) </a:t>
            </a:r>
            <a:r>
              <a:rPr lang="en-US" sz="2800" kern="0" dirty="0">
                <a:latin typeface="Comic Sans MS" pitchFamily="66" charset="0"/>
              </a:rPr>
              <a:t>are used mainly for </a:t>
            </a:r>
            <a:r>
              <a:rPr lang="en-US" sz="2800" kern="0" dirty="0">
                <a:solidFill>
                  <a:srgbClr val="FFFF00"/>
                </a:solidFill>
                <a:latin typeface="Comic Sans MS" pitchFamily="66" charset="0"/>
              </a:rPr>
              <a:t>energy.</a:t>
            </a:r>
            <a:endParaRPr lang="en-US" sz="2800" kern="0" dirty="0">
              <a:latin typeface="Comic Sans MS" pitchFamily="66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8BBE0A7-B521-0319-3BCB-42779151A4CD}"/>
              </a:ext>
            </a:extLst>
          </p:cNvPr>
          <p:cNvGrpSpPr/>
          <p:nvPr/>
        </p:nvGrpSpPr>
        <p:grpSpPr>
          <a:xfrm>
            <a:off x="7081626" y="159609"/>
            <a:ext cx="202146" cy="210032"/>
            <a:chOff x="3739797" y="1101927"/>
            <a:chExt cx="168628" cy="17520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8412F09-1A72-0CF1-BFA5-7C38F661E2E6}"/>
                </a:ext>
              </a:extLst>
            </p:cNvPr>
            <p:cNvSpPr/>
            <p:nvPr/>
          </p:nvSpPr>
          <p:spPr bwMode="auto">
            <a:xfrm>
              <a:off x="3744180" y="1108115"/>
              <a:ext cx="159082" cy="1590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" name="Text Box 31">
              <a:extLst>
                <a:ext uri="{FF2B5EF4-FFF2-40B4-BE49-F238E27FC236}">
                  <a16:creationId xmlns:a16="http://schemas.microsoft.com/office/drawing/2014/main" id="{61E10DED-40F1-B591-DEF2-4D523D4362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9797" y="1101927"/>
              <a:ext cx="168628" cy="175206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042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6" grpId="0"/>
      <p:bldP spid="43" grpId="0"/>
      <p:bldP spid="44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1"/>
          <p:cNvSpPr>
            <a:spLocks noGrp="1" noChangeArrowheads="1"/>
          </p:cNvSpPr>
          <p:nvPr>
            <p:ph type="title"/>
          </p:nvPr>
        </p:nvSpPr>
        <p:spPr>
          <a:xfrm>
            <a:off x="2033588" y="1"/>
            <a:ext cx="5943600" cy="3124200"/>
          </a:xfrm>
        </p:spPr>
        <p:txBody>
          <a:bodyPr/>
          <a:lstStyle/>
          <a:p>
            <a:pPr algn="ctr" eaLnBrk="1" hangingPunct="1"/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Seed Plant Structure and Function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80148" y="3437906"/>
            <a:ext cx="701145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ANGIOSPERMS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— the </a:t>
            </a:r>
            <a:r>
              <a:rPr lang="en-US" sz="2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flowering plants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— make up more than 90% of the plant kingdom.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39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CE3275-29D1-9795-B77E-6AEBED923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315EBA-E7D3-4502-8D80-93DA47ECA79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80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Content Placeholder 6" descr="quick_check-01.eps">
            <a:extLst>
              <a:ext uri="{FF2B5EF4-FFF2-40B4-BE49-F238E27FC236}">
                <a16:creationId xmlns:a16="http://schemas.microsoft.com/office/drawing/2014/main" id="{5F743C1E-025C-7E4D-BD45-066B4D1C7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026" y="116215"/>
            <a:ext cx="965783" cy="776414"/>
          </a:xfrm>
          <a:prstGeom prst="rect">
            <a:avLst/>
          </a:prstGeom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DDFA9538-B16E-D340-F7BF-9C6639C61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91" y="152400"/>
            <a:ext cx="9060426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eaLnBrk="1" hangingPunct="1">
              <a:spcBef>
                <a:spcPts val="1800"/>
              </a:spcBef>
              <a:buFont typeface="Wingdings" pitchFamily="2" charset="2"/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Why are leaves green? What colors are absorbed?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	</a:t>
            </a:r>
            <a:endParaRPr lang="en-US" sz="2400" kern="0" dirty="0">
              <a:effectLst/>
            </a:endParaRP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Define Mesophyll.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	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Give three characteristics of guard cells.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endParaRPr lang="en-US" sz="2400" b="1" kern="0" dirty="0">
              <a:effectLst/>
            </a:endParaRP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What processes draw water up a tree?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endParaRPr lang="en-US" sz="2400" b="1" kern="0" dirty="0">
              <a:solidFill>
                <a:srgbClr val="0000FF"/>
              </a:solidFill>
              <a:effectLst/>
            </a:endParaRP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How do sugars supply the plant?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endParaRPr lang="en-US" kern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190232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CE3275-29D1-9795-B77E-6AEBED923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315EBA-E7D3-4502-8D80-93DA47ECA79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81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Content Placeholder 6" descr="quick_check-01.eps">
            <a:extLst>
              <a:ext uri="{FF2B5EF4-FFF2-40B4-BE49-F238E27FC236}">
                <a16:creationId xmlns:a16="http://schemas.microsoft.com/office/drawing/2014/main" id="{5F743C1E-025C-7E4D-BD45-066B4D1C7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026" y="116215"/>
            <a:ext cx="965783" cy="776414"/>
          </a:xfrm>
          <a:prstGeom prst="rect">
            <a:avLst/>
          </a:prstGeom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DDFA9538-B16E-D340-F7BF-9C6639C61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91" y="0"/>
            <a:ext cx="90604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eaLnBrk="1" hangingPunct="1">
              <a:spcBef>
                <a:spcPts val="1800"/>
              </a:spcBef>
              <a:buFont typeface="Wingdings" pitchFamily="2" charset="2"/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Why are leaves green? What colors are absorbed?</a:t>
            </a:r>
          </a:p>
          <a:p>
            <a:pPr marL="225425" indent="0" eaLnBrk="1" hangingPunct="1">
              <a:spcBef>
                <a:spcPts val="1800"/>
              </a:spcBef>
              <a:buNone/>
              <a:defRPr/>
            </a:pPr>
            <a:r>
              <a:rPr lang="en-US" sz="2400" b="1" kern="0" dirty="0">
                <a:effectLst/>
              </a:rPr>
              <a:t>Leaves REFLECT green, absorb Violet, Blue and Red</a:t>
            </a:r>
            <a:endParaRPr lang="en-US" sz="2400" kern="0" dirty="0">
              <a:effectLst/>
            </a:endParaRP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Define Mesophyll</a:t>
            </a:r>
          </a:p>
          <a:p>
            <a:pPr marL="225425" indent="0" eaLnBrk="1" hangingPunct="1">
              <a:spcBef>
                <a:spcPts val="600"/>
              </a:spcBef>
              <a:buNone/>
              <a:defRPr/>
            </a:pPr>
            <a:r>
              <a:rPr lang="en-US" sz="2400" b="1" kern="0" dirty="0">
                <a:effectLst/>
              </a:rPr>
              <a:t>palisade layer </a:t>
            </a:r>
            <a:r>
              <a:rPr lang="en-US" sz="2400" b="1" kern="0" dirty="0">
                <a:effectLst/>
                <a:sym typeface="Wingdings" panose="05000000000000000000" pitchFamily="2" charset="2"/>
              </a:rPr>
              <a:t> photosynthesis</a:t>
            </a:r>
            <a:endParaRPr lang="en-US" sz="2400" b="1" kern="0" dirty="0">
              <a:effectLst/>
            </a:endParaRPr>
          </a:p>
          <a:p>
            <a:pPr marL="225425" indent="0" eaLnBrk="1" hangingPunct="1">
              <a:spcBef>
                <a:spcPts val="600"/>
              </a:spcBef>
              <a:buNone/>
              <a:defRPr/>
            </a:pPr>
            <a:r>
              <a:rPr lang="en-US" sz="2400" b="1" kern="0" dirty="0">
                <a:effectLst/>
              </a:rPr>
              <a:t>spongy layer </a:t>
            </a:r>
            <a:r>
              <a:rPr lang="en-US" sz="2400" b="1" kern="0" dirty="0">
                <a:effectLst/>
                <a:sym typeface="Wingdings" panose="05000000000000000000" pitchFamily="2" charset="2"/>
              </a:rPr>
              <a:t> gas (CO</a:t>
            </a:r>
            <a:r>
              <a:rPr lang="en-US" sz="2400" b="1" kern="0" baseline="-25000" dirty="0">
                <a:effectLst/>
                <a:sym typeface="Wingdings" panose="05000000000000000000" pitchFamily="2" charset="2"/>
              </a:rPr>
              <a:t>2</a:t>
            </a:r>
            <a:r>
              <a:rPr lang="en-US" sz="2400" b="1" kern="0" dirty="0">
                <a:effectLst/>
                <a:sym typeface="Wingdings" panose="05000000000000000000" pitchFamily="2" charset="2"/>
              </a:rPr>
              <a:t> and O</a:t>
            </a:r>
            <a:r>
              <a:rPr lang="en-US" sz="2400" b="1" kern="0" baseline="-25000" dirty="0">
                <a:effectLst/>
                <a:sym typeface="Wingdings" panose="05000000000000000000" pitchFamily="2" charset="2"/>
              </a:rPr>
              <a:t>2</a:t>
            </a:r>
            <a:r>
              <a:rPr lang="en-US" sz="2400" b="1" kern="0" dirty="0">
                <a:effectLst/>
                <a:sym typeface="Wingdings" panose="05000000000000000000" pitchFamily="2" charset="2"/>
              </a:rPr>
              <a:t>) &amp; water exchange</a:t>
            </a:r>
            <a:endParaRPr lang="en-US" sz="2400" b="1" kern="0" dirty="0">
              <a:effectLst/>
            </a:endParaRP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Give three characteristics of guard cells.</a:t>
            </a:r>
          </a:p>
          <a:p>
            <a:pPr marL="225425" indent="0" eaLnBrk="1" hangingPunct="1">
              <a:spcBef>
                <a:spcPts val="600"/>
              </a:spcBef>
              <a:buNone/>
              <a:defRPr/>
            </a:pPr>
            <a:r>
              <a:rPr lang="en-US" sz="2400" b="1" kern="0" dirty="0">
                <a:effectLst/>
              </a:rPr>
              <a:t>Found on the underside of leaves; stomates allow gas and water exchange; turgor pressure.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What processes draw water up a tree?</a:t>
            </a:r>
          </a:p>
          <a:p>
            <a:pPr marL="225425" indent="0" eaLnBrk="1" hangingPunct="1">
              <a:spcBef>
                <a:spcPts val="1800"/>
              </a:spcBef>
              <a:buNone/>
              <a:defRPr/>
            </a:pPr>
            <a:r>
              <a:rPr lang="en-US" sz="2400" dirty="0">
                <a:effectLst/>
                <a:latin typeface="Comic Sans MS" pitchFamily="66" charset="0"/>
              </a:rPr>
              <a:t>Root Pressure; Capillary Action; Transpiration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How do sugars supply the plant?</a:t>
            </a:r>
          </a:p>
          <a:p>
            <a:pPr marL="225425" indent="0" eaLnBrk="1" hangingPunct="1">
              <a:spcBef>
                <a:spcPts val="600"/>
              </a:spcBef>
              <a:buNone/>
              <a:defRPr/>
            </a:pPr>
            <a:r>
              <a:rPr lang="en-US" sz="2400" dirty="0">
                <a:effectLst/>
                <a:latin typeface="Comic Sans MS" pitchFamily="66" charset="0"/>
              </a:rPr>
              <a:t>Active process (requires energy) through phloem; involves osmosis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endParaRPr lang="en-US" kern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812137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36587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7030A0"/>
                </a:solidFill>
                <a:latin typeface="Comic Sans MS" pitchFamily="66" charset="0"/>
              </a:rPr>
              <a:t>Plant Hormones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10600" cy="56388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Chemical signals </a:t>
            </a:r>
            <a:r>
              <a:rPr lang="en-US" dirty="0">
                <a:latin typeface="Comic Sans MS" pitchFamily="66" charset="0"/>
              </a:rPr>
              <a:t>that control development of cells, tissues, and organs. 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They also coordinate responses to the environment.</a:t>
            </a:r>
          </a:p>
          <a:p>
            <a:pPr lvl="0">
              <a:buClr>
                <a:srgbClr val="99FF33"/>
              </a:buClr>
              <a:defRPr/>
            </a:pPr>
            <a:r>
              <a:rPr lang="en-US" sz="2800" dirty="0">
                <a:solidFill>
                  <a:srgbClr val="FFFFFF"/>
                </a:solidFill>
                <a:latin typeface="Comic Sans MS" pitchFamily="66" charset="0"/>
              </a:rPr>
              <a:t>5 Known Plant Hormones</a:t>
            </a:r>
            <a:r>
              <a:rPr lang="en-US" dirty="0">
                <a:solidFill>
                  <a:srgbClr val="FFFFFF"/>
                </a:solidFill>
                <a:latin typeface="Comic Sans MS" pitchFamily="66" charset="0"/>
              </a:rPr>
              <a:t>:</a:t>
            </a:r>
          </a:p>
          <a:p>
            <a:pPr lvl="1">
              <a:buClr>
                <a:srgbClr val="FFFFCC"/>
              </a:buClr>
              <a:defRPr/>
            </a:pPr>
            <a:r>
              <a:rPr lang="en-US" sz="3200" dirty="0">
                <a:solidFill>
                  <a:srgbClr val="FFFF00"/>
                </a:solidFill>
                <a:latin typeface="Comic Sans MS" pitchFamily="66" charset="0"/>
              </a:rPr>
              <a:t>Auxins</a:t>
            </a:r>
          </a:p>
          <a:p>
            <a:pPr lvl="1">
              <a:buClr>
                <a:srgbClr val="FFFFCC"/>
              </a:buClr>
              <a:defRPr/>
            </a:pPr>
            <a:r>
              <a:rPr lang="en-US" sz="3200" dirty="0">
                <a:solidFill>
                  <a:srgbClr val="FFFF00"/>
                </a:solidFill>
                <a:latin typeface="Comic Sans MS" pitchFamily="66" charset="0"/>
              </a:rPr>
              <a:t>Gibberellins</a:t>
            </a:r>
          </a:p>
          <a:p>
            <a:pPr lvl="1">
              <a:buClr>
                <a:srgbClr val="FFFFCC"/>
              </a:buClr>
              <a:defRPr/>
            </a:pPr>
            <a:r>
              <a:rPr lang="en-US" sz="3200" dirty="0">
                <a:solidFill>
                  <a:srgbClr val="FFFF00"/>
                </a:solidFill>
                <a:latin typeface="Comic Sans MS" pitchFamily="66" charset="0"/>
              </a:rPr>
              <a:t>Cytokinins</a:t>
            </a:r>
          </a:p>
          <a:p>
            <a:pPr lvl="1">
              <a:buClr>
                <a:srgbClr val="FFFFCC"/>
              </a:buClr>
              <a:defRPr/>
            </a:pPr>
            <a:r>
              <a:rPr lang="en-US" sz="3200" dirty="0">
                <a:solidFill>
                  <a:srgbClr val="FFFF00"/>
                </a:solidFill>
                <a:latin typeface="Comic Sans MS" pitchFamily="66" charset="0"/>
              </a:rPr>
              <a:t>Abscisic Acid</a:t>
            </a:r>
          </a:p>
          <a:p>
            <a:pPr lvl="1">
              <a:buClr>
                <a:srgbClr val="FFFFCC"/>
              </a:buClr>
              <a:defRPr/>
            </a:pPr>
            <a:r>
              <a:rPr lang="en-US" sz="3200" dirty="0">
                <a:solidFill>
                  <a:srgbClr val="FFFF00"/>
                </a:solidFill>
                <a:latin typeface="Comic Sans MS" pitchFamily="66" charset="0"/>
              </a:rPr>
              <a:t>Ethylene</a:t>
            </a:r>
          </a:p>
          <a:p>
            <a:pPr>
              <a:defRPr/>
            </a:pPr>
            <a:endParaRPr lang="en-US" dirty="0">
              <a:latin typeface="Comic Sans MS" pitchFamily="66" charset="0"/>
            </a:endParaRPr>
          </a:p>
          <a:p>
            <a:pPr>
              <a:defRPr/>
            </a:pPr>
            <a:endParaRPr lang="en-US" dirty="0">
              <a:latin typeface="Comic Sans MS" pitchFamily="66" charset="0"/>
            </a:endParaRPr>
          </a:p>
          <a:p>
            <a:pPr lvl="1">
              <a:defRPr/>
            </a:pPr>
            <a:endParaRPr lang="en-US" dirty="0">
              <a:latin typeface="Comic Sans MS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B802D-FB1C-4DCC-BC86-179D61D1257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82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 descr="tropism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124200"/>
            <a:ext cx="387508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50995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7030A0"/>
                </a:solidFill>
                <a:latin typeface="Comic Sans MS" pitchFamily="66" charset="0"/>
              </a:rPr>
              <a:t>Hormones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774" y="650875"/>
            <a:ext cx="8991600" cy="552132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4800" b="1" dirty="0">
                <a:solidFill>
                  <a:srgbClr val="7030A0"/>
                </a:solidFill>
                <a:latin typeface="Comic Sans MS" pitchFamily="66" charset="0"/>
              </a:rPr>
              <a:t>Auxin</a:t>
            </a:r>
            <a:r>
              <a:rPr lang="en-US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400" dirty="0">
                <a:latin typeface="Comic Sans MS" pitchFamily="66" charset="0"/>
              </a:rPr>
              <a:t>– responsible for most </a:t>
            </a: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tropisms.</a:t>
            </a:r>
          </a:p>
          <a:p>
            <a:pPr marL="1947863" indent="-1947863">
              <a:buNone/>
              <a:defRPr/>
            </a:pP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Tropism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2400" dirty="0">
                <a:latin typeface="Comic Sans MS" pitchFamily="66" charset="0"/>
              </a:rPr>
              <a:t>– </a:t>
            </a:r>
            <a:r>
              <a:rPr lang="en-US" sz="2400" dirty="0">
                <a:solidFill>
                  <a:srgbClr val="FFFFFF"/>
                </a:solidFill>
                <a:latin typeface="Comic Sans MS" pitchFamily="66" charset="0"/>
              </a:rPr>
              <a:t>Directional movement of a plant in response to an environmental stimulus.</a:t>
            </a:r>
          </a:p>
          <a:p>
            <a:pPr marL="2968625" indent="-2968625">
              <a:buNone/>
              <a:defRPr/>
            </a:pP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Phototropism </a:t>
            </a:r>
            <a:r>
              <a:rPr lang="en-US" sz="2400" dirty="0">
                <a:solidFill>
                  <a:srgbClr val="FFFFFF"/>
                </a:solidFill>
                <a:latin typeface="Comic Sans MS" pitchFamily="66" charset="0"/>
              </a:rPr>
              <a:t>– directional growth of a plant toward a </a:t>
            </a:r>
            <a:r>
              <a:rPr lang="en-US" sz="2400" dirty="0">
                <a:solidFill>
                  <a:srgbClr val="000000"/>
                </a:solidFill>
                <a:latin typeface="Comic Sans MS" pitchFamily="66" charset="0"/>
              </a:rPr>
              <a:t>light source.</a:t>
            </a:r>
          </a:p>
          <a:p>
            <a:pPr marL="1139825" lvl="3">
              <a:spcBef>
                <a:spcPts val="600"/>
              </a:spcBef>
              <a:defRPr/>
            </a:pPr>
            <a:r>
              <a:rPr lang="en-US" sz="2400" dirty="0">
                <a:latin typeface="Comic Sans MS" pitchFamily="66" charset="0"/>
              </a:rPr>
              <a:t>Auxin accumulates in the stem opposite the direction of the sun.</a:t>
            </a:r>
          </a:p>
          <a:p>
            <a:pPr marL="1139825" lvl="3">
              <a:spcBef>
                <a:spcPts val="600"/>
              </a:spcBef>
              <a:defRPr/>
            </a:pPr>
            <a:r>
              <a:rPr lang="en-US" sz="2400" dirty="0">
                <a:solidFill>
                  <a:srgbClr val="000000"/>
                </a:solidFill>
                <a:latin typeface="Comic Sans MS" pitchFamily="66" charset="0"/>
              </a:rPr>
              <a:t>This causes the cells on the “dark side” of the stem to elongate and bend the top of the stem toward the light.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65A191-1F36-4063-B7F9-62EFE0F1B8A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83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998768"/>
            <a:ext cx="2209800" cy="1824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19753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62"/>
            <a:ext cx="8229600" cy="712787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7030A0"/>
                </a:solidFill>
                <a:latin typeface="Comic Sans MS" pitchFamily="66" charset="0"/>
              </a:rPr>
              <a:t>Hormones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2" y="736450"/>
            <a:ext cx="9144000" cy="3722108"/>
          </a:xfrm>
        </p:spPr>
        <p:txBody>
          <a:bodyPr/>
          <a:lstStyle/>
          <a:p>
            <a:pPr marL="344488" lvl="1">
              <a:defRPr/>
            </a:pP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Thigmotropism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>
                <a:solidFill>
                  <a:srgbClr val="FFFFFF"/>
                </a:solidFill>
                <a:latin typeface="Comic Sans MS" pitchFamily="66" charset="0"/>
              </a:rPr>
              <a:t>–</a:t>
            </a:r>
            <a:r>
              <a:rPr lang="en-US" dirty="0">
                <a:latin typeface="Comic Sans MS" pitchFamily="66" charset="0"/>
              </a:rPr>
              <a:t> plant’s growth response to 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touching a solid </a:t>
            </a:r>
            <a:r>
              <a:rPr lang="en-US" dirty="0">
                <a:latin typeface="Comic Sans MS" pitchFamily="66" charset="0"/>
              </a:rPr>
              <a:t>object.</a:t>
            </a:r>
          </a:p>
          <a:p>
            <a:pPr marL="344488" lvl="1">
              <a:spcBef>
                <a:spcPts val="1800"/>
              </a:spcBef>
              <a:buClr>
                <a:srgbClr val="FFFFCC"/>
              </a:buClr>
              <a:defRPr/>
            </a:pPr>
            <a:r>
              <a:rPr lang="en-US" dirty="0">
                <a:solidFill>
                  <a:srgbClr val="0000FF"/>
                </a:solidFill>
                <a:latin typeface="Comic Sans MS" pitchFamily="66" charset="0"/>
              </a:rPr>
              <a:t>Gravitropism 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– directional growth of a plant directly</a:t>
            </a:r>
            <a:r>
              <a:rPr lang="en-US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Comic Sans MS" pitchFamily="66" charset="0"/>
              </a:rPr>
              <a:t>against gravity.</a:t>
            </a:r>
          </a:p>
          <a:p>
            <a:pPr marL="344488" lvl="1">
              <a:spcBef>
                <a:spcPts val="1800"/>
              </a:spcBef>
              <a:buClr>
                <a:srgbClr val="FFFFCC"/>
              </a:buClr>
              <a:defRPr/>
            </a:pP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Chemotropism </a:t>
            </a:r>
            <a:r>
              <a:rPr lang="en-US" dirty="0">
                <a:solidFill>
                  <a:srgbClr val="FFFFFF"/>
                </a:solidFill>
                <a:latin typeface="Comic Sans MS" pitchFamily="66" charset="0"/>
              </a:rPr>
              <a:t>– directional growth of a plant toward a 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positive chemical stimulus </a:t>
            </a:r>
            <a:r>
              <a:rPr lang="en-US" dirty="0">
                <a:solidFill>
                  <a:srgbClr val="FFFFFF"/>
                </a:solidFill>
                <a:latin typeface="Comic Sans MS" pitchFamily="66" charset="0"/>
              </a:rPr>
              <a:t>and away from a negative chemical stimulus.</a:t>
            </a:r>
          </a:p>
          <a:p>
            <a:pPr lvl="1">
              <a:defRPr/>
            </a:pPr>
            <a:endParaRPr lang="en-US" dirty="0">
              <a:latin typeface="Comic Sans MS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477C46-7537-4D41-B048-5332BB2E7F8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84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378887" name="Picture 6" descr="thigmotropism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480718"/>
            <a:ext cx="2209800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gravitropism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19566" y="4696769"/>
            <a:ext cx="25717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616" y="4679585"/>
            <a:ext cx="2524125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01273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8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7030A0"/>
                </a:solidFill>
                <a:latin typeface="Comic Sans MS" pitchFamily="66" charset="0"/>
              </a:rPr>
              <a:t>Hormones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991600" cy="4530725"/>
          </a:xfrm>
        </p:spPr>
        <p:txBody>
          <a:bodyPr/>
          <a:lstStyle/>
          <a:p>
            <a:pPr marL="403225" lvl="1">
              <a:defRPr/>
            </a:pP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Gibberellin</a:t>
            </a:r>
            <a:r>
              <a:rPr lang="en-US" sz="2400" dirty="0">
                <a:latin typeface="Comic Sans MS" pitchFamily="66" charset="0"/>
              </a:rPr>
              <a:t>: controls various developmental processes of a plant (Dormancy, Flowering, Germination, etc.).</a:t>
            </a:r>
          </a:p>
          <a:p>
            <a:pPr marL="403225" lvl="1">
              <a:spcBef>
                <a:spcPts val="3000"/>
              </a:spcBef>
              <a:defRPr/>
            </a:pP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Cytokinins</a:t>
            </a:r>
            <a:r>
              <a:rPr lang="en-US" sz="2400" dirty="0">
                <a:latin typeface="Comic Sans MS" pitchFamily="66" charset="0"/>
              </a:rPr>
              <a:t>: </a:t>
            </a:r>
            <a:r>
              <a:rPr lang="en-US" sz="2400" dirty="0">
                <a:solidFill>
                  <a:srgbClr val="000000"/>
                </a:solidFill>
                <a:latin typeface="Comic Sans MS" pitchFamily="66" charset="0"/>
              </a:rPr>
              <a:t>promotes cell division in plant roots and shoots (Affect lateral growth and apical dominance).</a:t>
            </a:r>
          </a:p>
          <a:p>
            <a:pPr marL="403225" lvl="1">
              <a:spcBef>
                <a:spcPts val="3000"/>
              </a:spcBef>
              <a:defRPr/>
            </a:pP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Abscisic Acid</a:t>
            </a:r>
            <a:r>
              <a:rPr lang="en-US" sz="2400" dirty="0">
                <a:latin typeface="Comic Sans MS" pitchFamily="66" charset="0"/>
              </a:rPr>
              <a:t>: slows plant metabolism, enhances plant response to environmental stress (drought, salinity, pathogens); e.g. causing dormancy. </a:t>
            </a:r>
          </a:p>
          <a:p>
            <a:pPr marL="403225" lvl="1">
              <a:spcBef>
                <a:spcPts val="3000"/>
              </a:spcBef>
              <a:defRPr/>
            </a:pP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Ethylene</a:t>
            </a:r>
            <a:r>
              <a:rPr lang="en-US" sz="2400" dirty="0">
                <a:latin typeface="Comic Sans MS" pitchFamily="66" charset="0"/>
              </a:rPr>
              <a:t>: </a:t>
            </a:r>
            <a:r>
              <a:rPr lang="en-US" sz="2400" dirty="0">
                <a:solidFill>
                  <a:srgbClr val="000000"/>
                </a:solidFill>
                <a:latin typeface="Comic Sans MS" pitchFamily="66" charset="0"/>
              </a:rPr>
              <a:t>ripening of fruit, opening of flowers, shedding of leaves.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D65E56-98CD-47C7-932F-FB708EF7198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85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381958" name="Picture 6" descr="banana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5118423"/>
            <a:ext cx="2590800" cy="1739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35872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1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EA2FBC-12BA-CD43-2B4E-F2B981F11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315EBA-E7D3-4502-8D80-93DA47ECA79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86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A8D3F-E7D1-FF56-A7C1-CFDD658E5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55292" cy="40999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7E37E8-8E39-5CF0-6265-CE8F6D860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839" y="4007873"/>
            <a:ext cx="4656223" cy="28501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75938C-C482-103C-876D-CBB9CD07D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356" y="4297607"/>
            <a:ext cx="2629128" cy="23547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2FCFE8-2C74-803B-6B48-13A862DB0D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9118" y="762000"/>
            <a:ext cx="3389975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99856"/>
      </p:ext>
    </p:extLst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43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787400"/>
            <a:ext cx="9067800" cy="4457700"/>
          </a:xfrm>
        </p:spPr>
        <p:txBody>
          <a:bodyPr/>
          <a:lstStyle/>
          <a:p>
            <a:pPr lvl="0">
              <a:buClr>
                <a:srgbClr val="99FF33"/>
              </a:buClr>
              <a:buFont typeface="Wingdings" pitchFamily="2" charset="2"/>
              <a:buChar char="§"/>
              <a:defRPr/>
            </a:pP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After fertilization occurs, the </a:t>
            </a:r>
            <a:r>
              <a:rPr lang="en-US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ovary</a:t>
            </a: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develops into a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Fruit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</a:t>
            </a: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and the </a:t>
            </a:r>
            <a:r>
              <a:rPr lang="en-US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ovule</a:t>
            </a: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becomes a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Seed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</a:p>
          <a:p>
            <a:pPr lvl="0">
              <a:spcBef>
                <a:spcPts val="2400"/>
              </a:spcBef>
              <a:buClr>
                <a:srgbClr val="99FF33"/>
              </a:buClr>
              <a:buFont typeface="Wingdings" pitchFamily="2" charset="2"/>
              <a:buChar char="§"/>
              <a:defRPr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Seed</a:t>
            </a: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is an embryo of a plant that is encased in a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Seed Coat 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(protective covering) and surrounded by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Endosperm</a:t>
            </a: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(food supply).</a:t>
            </a:r>
          </a:p>
          <a:p>
            <a:pPr lvl="0">
              <a:spcBef>
                <a:spcPts val="2400"/>
              </a:spcBef>
              <a:buClr>
                <a:srgbClr val="99FF33"/>
              </a:buClr>
              <a:buFont typeface="Wingdings" pitchFamily="2" charset="2"/>
              <a:buChar char="§"/>
              <a:defRPr/>
            </a:pP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Embryo</a:t>
            </a: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is an organism in its early stage of development. </a:t>
            </a:r>
          </a:p>
        </p:txBody>
      </p:sp>
      <p:pic>
        <p:nvPicPr>
          <p:cNvPr id="88067" name="Picture 0"/>
          <p:cNvPicPr>
            <a:picLocks noChangeAspect="1" noChangeArrowheads="1"/>
          </p:cNvPicPr>
          <p:nvPr/>
        </p:nvPicPr>
        <p:blipFill>
          <a:blip r:embed="rId3" cstate="print"/>
          <a:srcRect t="9924" b="14270"/>
          <a:stretch>
            <a:fillRect/>
          </a:stretch>
        </p:blipFill>
        <p:spPr bwMode="auto">
          <a:xfrm>
            <a:off x="1651793" y="4686300"/>
            <a:ext cx="3122613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8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2775" y="4267200"/>
            <a:ext cx="2295525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213100" y="0"/>
            <a:ext cx="27178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ＭＳ Ｐゴシック" pitchFamily="34" charset="-128"/>
                <a:cs typeface="+mn-cs"/>
              </a:rPr>
              <a:t>Seeds</a:t>
            </a:r>
          </a:p>
        </p:txBody>
      </p:sp>
    </p:spTree>
    <p:extLst>
      <p:ext uri="{BB962C8B-B14F-4D97-AF65-F5344CB8AC3E}">
        <p14:creationId xmlns:p14="http://schemas.microsoft.com/office/powerpoint/2010/main" val="35390965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4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4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4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4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990600"/>
            <a:ext cx="8547100" cy="4457700"/>
          </a:xfrm>
        </p:spPr>
        <p:txBody>
          <a:bodyPr/>
          <a:lstStyle/>
          <a:p>
            <a:pPr lvl="0">
              <a:buClr>
                <a:srgbClr val="99FF33"/>
              </a:buClr>
              <a:buFont typeface="Wingdings" pitchFamily="2" charset="2"/>
              <a:buChar char="§"/>
              <a:defRPr/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Mature Ovary </a:t>
            </a: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that contains the seeds.</a:t>
            </a:r>
          </a:p>
          <a:p>
            <a:pPr lvl="0">
              <a:spcBef>
                <a:spcPts val="2400"/>
              </a:spcBef>
              <a:buClr>
                <a:srgbClr val="99FF33"/>
              </a:buClr>
              <a:buFont typeface="Wingdings" pitchFamily="2" charset="2"/>
              <a:buChar char="§"/>
              <a:defRPr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Many different kinds of fruit.</a:t>
            </a:r>
          </a:p>
          <a:p>
            <a:pPr lvl="0">
              <a:spcBef>
                <a:spcPts val="2400"/>
              </a:spcBef>
              <a:buClr>
                <a:srgbClr val="99FF33"/>
              </a:buClr>
              <a:buFont typeface="Wingdings" pitchFamily="2" charset="2"/>
              <a:buChar char="§"/>
              <a:defRPr/>
            </a:pP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Its purpose is to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help spread seeds.</a:t>
            </a:r>
          </a:p>
          <a:p>
            <a:pPr lvl="0">
              <a:buClr>
                <a:srgbClr val="99FF33"/>
              </a:buClr>
              <a:buFont typeface="Wingdings" pitchFamily="2" charset="2"/>
              <a:buChar char="§"/>
              <a:defRPr/>
            </a:pPr>
            <a:endParaRPr lang="en-US" sz="2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1800" y="192903"/>
            <a:ext cx="27178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ＭＳ Ｐゴシック" pitchFamily="34" charset="-128"/>
                <a:cs typeface="+mn-cs"/>
              </a:rPr>
              <a:t>Fruits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329" y="3151469"/>
            <a:ext cx="4942041" cy="37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5897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4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43" name="Rectangle 3"/>
          <p:cNvSpPr>
            <a:spLocks noGrp="1" noChangeArrowheads="1"/>
          </p:cNvSpPr>
          <p:nvPr>
            <p:ph idx="1"/>
          </p:nvPr>
        </p:nvSpPr>
        <p:spPr>
          <a:xfrm>
            <a:off x="0" y="839234"/>
            <a:ext cx="9144000" cy="3750410"/>
          </a:xfrm>
        </p:spPr>
        <p:txBody>
          <a:bodyPr/>
          <a:lstStyle/>
          <a:p>
            <a:pPr lvl="0">
              <a:buClr>
                <a:srgbClr val="99FF33"/>
              </a:buClr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 order for germination to occur,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 conditions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must be met:</a:t>
            </a:r>
          </a:p>
          <a:p>
            <a:pPr lvl="1">
              <a:buClr>
                <a:srgbClr val="99FF33"/>
              </a:buClr>
              <a:buFont typeface="Wingdings" pitchFamily="2" charset="2"/>
              <a:buChar char="§"/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Proper Moisture</a:t>
            </a:r>
          </a:p>
          <a:p>
            <a:pPr lvl="1">
              <a:buClr>
                <a:srgbClr val="99FF33"/>
              </a:buClr>
              <a:buFont typeface="Wingdings" pitchFamily="2" charset="2"/>
              <a:buChar char="§"/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Proper Temperature</a:t>
            </a:r>
          </a:p>
          <a:p>
            <a:pPr lvl="1">
              <a:buClr>
                <a:srgbClr val="99FF33"/>
              </a:buClr>
              <a:buFont typeface="Wingdings" pitchFamily="2" charset="2"/>
              <a:buChar char="§"/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Proper Oxygen</a:t>
            </a:r>
          </a:p>
          <a:p>
            <a:pPr>
              <a:spcBef>
                <a:spcPts val="2400"/>
              </a:spcBef>
              <a:buClr>
                <a:srgbClr val="99FF33"/>
              </a:buClr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Most seeds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do not require light 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for germination.</a:t>
            </a:r>
          </a:p>
          <a:p>
            <a:pPr>
              <a:spcBef>
                <a:spcPts val="2400"/>
              </a:spcBef>
              <a:buClr>
                <a:srgbClr val="99FF33"/>
              </a:buClr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Once proper environmental conditions have been met, the following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general steps 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happen:</a:t>
            </a:r>
          </a:p>
          <a:p>
            <a:pPr marL="914400" lvl="1" indent="-457200">
              <a:buClr>
                <a:srgbClr val="99FF33"/>
              </a:buClr>
              <a:buSzPct val="100000"/>
              <a:buFont typeface="+mj-lt"/>
              <a:buAutoNum type="arabicParenR"/>
              <a:defRPr/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Water must soften the seed coat </a:t>
            </a:r>
            <a:r>
              <a:rPr lang="en-US" sz="2400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and penetrate into the seed.</a:t>
            </a:r>
          </a:p>
          <a:p>
            <a:pPr marL="914400" lvl="1" indent="-457200">
              <a:buClr>
                <a:srgbClr val="99FF33"/>
              </a:buClr>
              <a:buSzPct val="100000"/>
              <a:buFont typeface="+mj-lt"/>
              <a:buAutoNum type="arabicParenR"/>
              <a:defRPr/>
            </a:pP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Water hydrates the embryo and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enzymes are activated 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that make the endosperm nutrients available to the growing embryo.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43100" y="36385"/>
            <a:ext cx="5257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ＭＳ Ｐゴシック" pitchFamily="34" charset="-128"/>
                <a:cs typeface="+mn-cs"/>
              </a:rPr>
              <a:t>Seed Germination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F5B211-C812-BCD8-6EAE-9FDCBC37B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346672"/>
            <a:ext cx="2812024" cy="1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454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4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4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4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4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4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4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41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41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0" name="Rectangle 8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229600" cy="484187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Seed Plant Structure</a:t>
            </a:r>
          </a:p>
        </p:txBody>
      </p:sp>
      <p:sp>
        <p:nvSpPr>
          <p:cNvPr id="49161" name="Rectangle 9"/>
          <p:cNvSpPr>
            <a:spLocks noGrp="1" noChangeArrowheads="1"/>
          </p:cNvSpPr>
          <p:nvPr>
            <p:ph idx="1"/>
          </p:nvPr>
        </p:nvSpPr>
        <p:spPr>
          <a:xfrm>
            <a:off x="14785" y="1371600"/>
            <a:ext cx="6005015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b="1" dirty="0">
                <a:solidFill>
                  <a:srgbClr val="0000FF"/>
                </a:solidFill>
                <a:latin typeface="Comic Sans MS" pitchFamily="66" charset="0"/>
              </a:rPr>
              <a:t>Three Principal </a:t>
            </a:r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Organs</a:t>
            </a:r>
            <a:r>
              <a:rPr lang="en-US" sz="2800" b="1" dirty="0">
                <a:solidFill>
                  <a:srgbClr val="0000FF"/>
                </a:solidFill>
                <a:latin typeface="Comic Sans MS" pitchFamily="66" charset="0"/>
              </a:rPr>
              <a:t> of Seed Plants:</a:t>
            </a:r>
          </a:p>
          <a:p>
            <a:pPr marL="457200" lvl="1" indent="0" eaLnBrk="1" hangingPunct="1">
              <a:spcBef>
                <a:spcPts val="2400"/>
              </a:spcBef>
              <a:buNone/>
              <a:defRPr/>
            </a:pPr>
            <a:r>
              <a:rPr lang="en-US" sz="3200" b="1" dirty="0">
                <a:solidFill>
                  <a:srgbClr val="FFFF00"/>
                </a:solidFill>
                <a:latin typeface="Comic Sans MS" pitchFamily="66" charset="0"/>
              </a:rPr>
              <a:t>	</a:t>
            </a:r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Roots, Stems, Leaves</a:t>
            </a:r>
          </a:p>
          <a:p>
            <a:pPr marL="457200" lvl="1" indent="0" eaLnBrk="1" hangingPunct="1">
              <a:spcBef>
                <a:spcPts val="2400"/>
              </a:spcBef>
              <a:buNone/>
              <a:defRPr/>
            </a:pPr>
            <a:endParaRPr lang="en-US" sz="300" b="1" dirty="0">
              <a:solidFill>
                <a:srgbClr val="FFFF00"/>
              </a:solidFill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solidFill>
                  <a:srgbClr val="FFFF00"/>
                </a:solidFill>
                <a:effectLst/>
                <a:latin typeface="Comic Sans MS" pitchFamily="66" charset="0"/>
              </a:rPr>
              <a:t>They are linked together by systems that run the length of the plant.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2800" dirty="0">
              <a:solidFill>
                <a:srgbClr val="FFFF00"/>
              </a:solidFill>
              <a:effectLst/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solidFill>
                  <a:srgbClr val="FFFF00"/>
                </a:solidFill>
                <a:effectLst/>
                <a:latin typeface="Comic Sans MS" pitchFamily="66" charset="0"/>
              </a:rPr>
              <a:t>These systems </a:t>
            </a:r>
            <a:r>
              <a:rPr lang="en-US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produce, store, and transport nutrients,</a:t>
            </a:r>
            <a:r>
              <a:rPr lang="en-US" sz="2800" dirty="0">
                <a:solidFill>
                  <a:srgbClr val="FFFF00"/>
                </a:solidFill>
                <a:effectLst/>
                <a:latin typeface="Comic Sans MS" pitchFamily="66" charset="0"/>
              </a:rPr>
              <a:t> and provide </a:t>
            </a:r>
            <a:r>
              <a:rPr lang="en-US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physical support and protection.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96803-713E-4ECB-816C-35643E39B62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403" y="2438400"/>
            <a:ext cx="3162300" cy="4286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8" r="5922" b="8235"/>
          <a:stretch/>
        </p:blipFill>
        <p:spPr>
          <a:xfrm>
            <a:off x="6705600" y="152400"/>
            <a:ext cx="16764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119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1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1" grpId="0" uiExpand="1" build="p" autoUpdateAnimBg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43" name="Rectangle 3"/>
          <p:cNvSpPr>
            <a:spLocks noGrp="1" noChangeArrowheads="1"/>
          </p:cNvSpPr>
          <p:nvPr>
            <p:ph idx="1"/>
          </p:nvPr>
        </p:nvSpPr>
        <p:spPr>
          <a:xfrm>
            <a:off x="0" y="839234"/>
            <a:ext cx="9144000" cy="5942566"/>
          </a:xfrm>
        </p:spPr>
        <p:txBody>
          <a:bodyPr/>
          <a:lstStyle/>
          <a:p>
            <a:pPr marL="914400" lvl="1" indent="-457200">
              <a:buClr>
                <a:srgbClr val="99FF33"/>
              </a:buClr>
              <a:buSzPct val="100000"/>
              <a:buFont typeface="+mj-lt"/>
              <a:buAutoNum type="arabicParenR" startAt="3"/>
              <a:defRPr/>
            </a:pP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Seed grows a root to access water and nutrients underground.</a:t>
            </a:r>
          </a:p>
          <a:p>
            <a:pPr marL="914400" lvl="1" indent="-457200">
              <a:spcBef>
                <a:spcPts val="1800"/>
              </a:spcBef>
              <a:buClr>
                <a:srgbClr val="99FF33"/>
              </a:buClr>
              <a:buSzPct val="100000"/>
              <a:buFont typeface="+mj-lt"/>
              <a:buAutoNum type="arabicParenR" startAt="3"/>
              <a:defRPr/>
            </a:pPr>
            <a:r>
              <a:rPr lang="en-US" sz="2400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Seed grows shoots that grow towards the sun.</a:t>
            </a:r>
          </a:p>
          <a:p>
            <a:pPr marL="914400" lvl="1" indent="-457200">
              <a:spcBef>
                <a:spcPts val="1800"/>
              </a:spcBef>
              <a:buClr>
                <a:srgbClr val="99FF33"/>
              </a:buClr>
              <a:buSzPct val="100000"/>
              <a:buFont typeface="+mj-lt"/>
              <a:buAutoNum type="arabicParenR" startAt="3"/>
              <a:defRPr/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Seed leaves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Cotyledons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 emerge from the seed and begin to perform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Photosynthesis.</a:t>
            </a:r>
          </a:p>
          <a:p>
            <a:pPr lvl="1">
              <a:buClr>
                <a:srgbClr val="99FF33"/>
              </a:buClr>
              <a:buFont typeface="Wingdings" pitchFamily="2" charset="2"/>
              <a:buChar char="§"/>
              <a:defRPr/>
            </a:pPr>
            <a:endParaRPr 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0">
              <a:buClr>
                <a:srgbClr val="99FF33"/>
              </a:buClr>
              <a:buFont typeface="Wingdings" pitchFamily="2" charset="2"/>
              <a:buChar char="§"/>
              <a:defRPr/>
            </a:pPr>
            <a:endParaRPr lang="en-US" sz="2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84161"/>
            <a:ext cx="5257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ＭＳ Ｐゴシック" pitchFamily="34" charset="-128"/>
                <a:cs typeface="+mn-cs"/>
              </a:rPr>
              <a:t>Seed Germination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B6328F-6CC6-E4CE-9DD7-37B131D3EF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012"/>
          <a:stretch/>
        </p:blipFill>
        <p:spPr>
          <a:xfrm>
            <a:off x="1958114" y="3276600"/>
            <a:ext cx="2232886" cy="3581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66C5D3-18BD-ED39-88B8-746E29DE58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487" r="41000"/>
          <a:stretch/>
        </p:blipFill>
        <p:spPr>
          <a:xfrm>
            <a:off x="4191000" y="3276600"/>
            <a:ext cx="838200" cy="3581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278AD4-E2CE-C283-2C90-DE901148B1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545"/>
          <a:stretch/>
        </p:blipFill>
        <p:spPr>
          <a:xfrm>
            <a:off x="4991270" y="3282538"/>
            <a:ext cx="2104316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889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4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4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4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31_13aBeanGermination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7"/>
          <a:stretch/>
        </p:blipFill>
        <p:spPr>
          <a:xfrm>
            <a:off x="1344168" y="1158240"/>
            <a:ext cx="6455664" cy="4354080"/>
          </a:xfrm>
          <a:prstGeom prst="rect">
            <a:avLst/>
          </a:prstGeom>
        </p:spPr>
      </p:pic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2667889" y="4603445"/>
            <a:ext cx="91080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Seed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coat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2939589" y="3795862"/>
            <a:ext cx="4756" cy="86572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Freeform 6"/>
          <p:cNvSpPr/>
          <p:nvPr/>
        </p:nvSpPr>
        <p:spPr>
          <a:xfrm>
            <a:off x="1774218" y="3705484"/>
            <a:ext cx="689709" cy="580320"/>
          </a:xfrm>
          <a:custGeom>
            <a:avLst/>
            <a:gdLst>
              <a:gd name="connsiteX0" fmla="*/ 689709 w 689709"/>
              <a:gd name="connsiteY0" fmla="*/ 109405 h 580320"/>
              <a:gd name="connsiteX1" fmla="*/ 275884 w 689709"/>
              <a:gd name="connsiteY1" fmla="*/ 580320 h 580320"/>
              <a:gd name="connsiteX2" fmla="*/ 0 w 689709"/>
              <a:gd name="connsiteY2" fmla="*/ 0 h 58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9709" h="580320">
                <a:moveTo>
                  <a:pt x="689709" y="109405"/>
                </a:moveTo>
                <a:lnTo>
                  <a:pt x="275884" y="580320"/>
                </a:lnTo>
                <a:lnTo>
                  <a:pt x="0" y="0"/>
                </a:lnTo>
              </a:path>
            </a:pathLst>
          </a:custGeom>
          <a:ln w="12700" cmpd="sng">
            <a:solidFill>
              <a:srgbClr val="000000"/>
            </a:solidFill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778974" y="2792194"/>
            <a:ext cx="1441255" cy="813399"/>
          </a:xfrm>
          <a:custGeom>
            <a:avLst/>
            <a:gdLst>
              <a:gd name="connsiteX0" fmla="*/ 0 w 1441255"/>
              <a:gd name="connsiteY0" fmla="*/ 813399 h 813399"/>
              <a:gd name="connsiteX1" fmla="*/ 209292 w 1441255"/>
              <a:gd name="connsiteY1" fmla="*/ 0 h 813399"/>
              <a:gd name="connsiteX2" fmla="*/ 1441255 w 1441255"/>
              <a:gd name="connsiteY2" fmla="*/ 489942 h 813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1255" h="813399">
                <a:moveTo>
                  <a:pt x="0" y="813399"/>
                </a:moveTo>
                <a:lnTo>
                  <a:pt x="209292" y="0"/>
                </a:lnTo>
                <a:lnTo>
                  <a:pt x="1441255" y="489942"/>
                </a:lnTo>
              </a:path>
            </a:pathLst>
          </a:custGeom>
          <a:ln w="12700" cmpd="sng">
            <a:solidFill>
              <a:srgbClr val="000000"/>
            </a:solidFill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0" name="Straight Connector 9"/>
          <p:cNvCxnSpPr>
            <a:stCxn id="8" idx="1"/>
          </p:cNvCxnSpPr>
          <p:nvPr/>
        </p:nvCxnSpPr>
        <p:spPr bwMode="auto">
          <a:xfrm>
            <a:off x="1988266" y="2792194"/>
            <a:ext cx="451878" cy="80388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4923098" y="1498367"/>
            <a:ext cx="88473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5679400" y="1935985"/>
            <a:ext cx="466148" cy="34248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5032500" y="2021606"/>
            <a:ext cx="99889" cy="19026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3947991" y="1655338"/>
            <a:ext cx="480419" cy="70875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3505626" y="2573385"/>
            <a:ext cx="351990" cy="49945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1492768" y="4292405"/>
            <a:ext cx="134104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Embryonic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root</a:t>
            </a: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1579167" y="2262005"/>
            <a:ext cx="134104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Embryonic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shoot</a:t>
            </a: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2952874" y="2279285"/>
            <a:ext cx="13410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Cotyledon</a:t>
            </a: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3307100" y="1354805"/>
            <a:ext cx="23173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Foliage leaves</a:t>
            </a: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4508013" y="1734965"/>
            <a:ext cx="13410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Cotyledon</a:t>
            </a:r>
          </a:p>
        </p:txBody>
      </p:sp>
    </p:spTree>
    <p:extLst>
      <p:ext uri="{BB962C8B-B14F-4D97-AF65-F5344CB8AC3E}">
        <p14:creationId xmlns:p14="http://schemas.microsoft.com/office/powerpoint/2010/main" val="184910184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Factors that affect Seed Germination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785" y="1030187"/>
            <a:ext cx="3616740" cy="251162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477" y="3733800"/>
            <a:ext cx="4071356" cy="312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C97417-C28B-DBA9-75BE-6C4704257D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90" y="1844013"/>
            <a:ext cx="4527168" cy="377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4651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CE3275-29D1-9795-B77E-6AEBED923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315EBA-E7D3-4502-8D80-93DA47ECA79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7" name="Content Placeholder 6" descr="quick_check-01.eps">
            <a:extLst>
              <a:ext uri="{FF2B5EF4-FFF2-40B4-BE49-F238E27FC236}">
                <a16:creationId xmlns:a16="http://schemas.microsoft.com/office/drawing/2014/main" id="{5F743C1E-025C-7E4D-BD45-066B4D1C7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026" y="116215"/>
            <a:ext cx="965783" cy="776414"/>
          </a:xfrm>
          <a:prstGeom prst="rect">
            <a:avLst/>
          </a:prstGeom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DDFA9538-B16E-D340-F7BF-9C6639C61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91" y="0"/>
            <a:ext cx="90604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99FF33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What is phototropism? Which hormone controls it in plants?</a:t>
            </a:r>
          </a:p>
          <a:p>
            <a:pPr marL="225425" marR="0" lvl="0" indent="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99FF33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99FF33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Matching</a:t>
            </a:r>
          </a:p>
          <a:p>
            <a:pPr marL="225425" indent="0" eaLnBrk="1" hangingPunct="1">
              <a:spcBef>
                <a:spcPts val="600"/>
              </a:spcBef>
              <a:buClr>
                <a:srgbClr val="99FF33"/>
              </a:buClr>
              <a:buNone/>
              <a:tabLst>
                <a:tab pos="2743200" algn="l"/>
              </a:tabLst>
              <a:defRPr/>
            </a:pPr>
            <a:r>
              <a:rPr lang="en-US" sz="2400" b="1" kern="0" dirty="0">
                <a:solidFill>
                  <a:srgbClr val="FFFFFF"/>
                </a:solidFill>
                <a:effectLst/>
              </a:rPr>
              <a:t>Abscisic acid	flowering, germination</a:t>
            </a:r>
          </a:p>
          <a:p>
            <a:pPr marL="225425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99FF33"/>
              </a:buClr>
              <a:buSzPct val="60000"/>
              <a:buFont typeface="Wingdings" pitchFamily="2" charset="2"/>
              <a:buNone/>
              <a:tabLst>
                <a:tab pos="2743200" algn="l"/>
              </a:tabLst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Cytokinins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	leaves fall off stem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(deciduous trees)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225425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99FF33"/>
              </a:buClr>
              <a:buSzPct val="60000"/>
              <a:buFont typeface="Wingdings" pitchFamily="2" charset="2"/>
              <a:buNone/>
              <a:tabLst>
                <a:tab pos="2743200" algn="l"/>
              </a:tabLst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Ehtylene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	response to stress</a:t>
            </a:r>
          </a:p>
          <a:p>
            <a:pPr marL="225425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99FF33"/>
              </a:buClr>
              <a:buSzPct val="60000"/>
              <a:buFont typeface="Wingdings" pitchFamily="2" charset="2"/>
              <a:buNone/>
              <a:tabLst>
                <a:tab pos="2743200" algn="l"/>
              </a:tabLst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Gibberllins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	cell division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99FF33"/>
              </a:buClr>
              <a:buSzPct val="60000"/>
              <a:buFont typeface="Wingdings" pitchFamily="2" charset="2"/>
              <a:buNone/>
              <a:tabLst>
                <a:tab pos="2743200" algn="l"/>
              </a:tabLst>
              <a:defRPr/>
            </a:pPr>
            <a:endParaRPr lang="en-US" sz="2400" b="1" kern="0" dirty="0">
              <a:solidFill>
                <a:srgbClr val="FFFFFF"/>
              </a:solidFill>
              <a:effectLst/>
              <a:latin typeface="Times New Roman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99FF33"/>
              </a:buClr>
              <a:buSzPct val="60000"/>
              <a:buFont typeface="Wingdings" pitchFamily="2" charset="2"/>
              <a:buNone/>
              <a:tabLst>
                <a:tab pos="2743200" algn="l"/>
              </a:tabLst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After fertilization, what happens to the ovary and ovule?</a:t>
            </a:r>
          </a:p>
          <a:p>
            <a:pPr marL="225425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99FF33"/>
              </a:buClr>
              <a:buSzPct val="60000"/>
              <a:buFont typeface="Wingdings" pitchFamily="2" charset="2"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lvl="0" indent="0" eaLnBrk="1" hangingPunct="1">
              <a:spcBef>
                <a:spcPts val="600"/>
              </a:spcBef>
              <a:buClr>
                <a:srgbClr val="99FF33"/>
              </a:buClr>
              <a:buNone/>
              <a:tabLst>
                <a:tab pos="2743200" algn="l"/>
              </a:tabLst>
              <a:defRPr/>
            </a:pPr>
            <a:endParaRPr lang="en-US" sz="2400" b="1" kern="0" dirty="0">
              <a:solidFill>
                <a:srgbClr val="0000FF"/>
              </a:solidFill>
              <a:effectLst/>
            </a:endParaRPr>
          </a:p>
          <a:p>
            <a:pPr marL="0" lvl="0" indent="0" eaLnBrk="1" hangingPunct="1">
              <a:spcBef>
                <a:spcPts val="600"/>
              </a:spcBef>
              <a:buClr>
                <a:srgbClr val="99FF33"/>
              </a:buClr>
              <a:buNone/>
              <a:tabLst>
                <a:tab pos="2743200" algn="l"/>
              </a:tabLst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Place in order: cotyledon, embryo, leaves, photosynthesis, root, seed, shoot in terms of germination.</a:t>
            </a:r>
          </a:p>
        </p:txBody>
      </p:sp>
    </p:spTree>
    <p:extLst>
      <p:ext uri="{BB962C8B-B14F-4D97-AF65-F5344CB8AC3E}">
        <p14:creationId xmlns:p14="http://schemas.microsoft.com/office/powerpoint/2010/main" val="42101873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utoUpdateAnimBg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CE3275-29D1-9795-B77E-6AEBED923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315EBA-E7D3-4502-8D80-93DA47ECA79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7" name="Content Placeholder 6" descr="quick_check-01.eps">
            <a:extLst>
              <a:ext uri="{FF2B5EF4-FFF2-40B4-BE49-F238E27FC236}">
                <a16:creationId xmlns:a16="http://schemas.microsoft.com/office/drawing/2014/main" id="{5F743C1E-025C-7E4D-BD45-066B4D1C7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026" y="116215"/>
            <a:ext cx="965783" cy="776414"/>
          </a:xfrm>
          <a:prstGeom prst="rect">
            <a:avLst/>
          </a:prstGeom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DDFA9538-B16E-D340-F7BF-9C6639C61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91" y="0"/>
            <a:ext cx="90604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99FF33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What is phototropism? Which hormone controls it in plants?</a:t>
            </a:r>
          </a:p>
          <a:p>
            <a:pPr marL="225425" marR="0" lvl="0" indent="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99FF33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Plants grows toward light; auxins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99FF33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Matching</a:t>
            </a:r>
          </a:p>
          <a:p>
            <a:pPr marL="225425" indent="0" eaLnBrk="1" hangingPunct="1">
              <a:spcBef>
                <a:spcPts val="600"/>
              </a:spcBef>
              <a:buClr>
                <a:srgbClr val="99FF33"/>
              </a:buClr>
              <a:buNone/>
              <a:tabLst>
                <a:tab pos="2743200" algn="l"/>
              </a:tabLst>
              <a:defRPr/>
            </a:pPr>
            <a:r>
              <a:rPr lang="en-US" sz="2400" b="1" kern="0" dirty="0">
                <a:solidFill>
                  <a:srgbClr val="FFFFFF"/>
                </a:solidFill>
                <a:effectLst/>
              </a:rPr>
              <a:t>Abscisic acid </a:t>
            </a:r>
            <a:r>
              <a:rPr lang="en-US" sz="2400" b="1" kern="0" dirty="0">
                <a:solidFill>
                  <a:srgbClr val="FFFFFF"/>
                </a:solidFill>
                <a:effectLst/>
                <a:sym typeface="Wingdings" panose="05000000000000000000" pitchFamily="2" charset="2"/>
              </a:rPr>
              <a:t>response to stress</a:t>
            </a:r>
          </a:p>
          <a:p>
            <a:pPr marL="225425" indent="0" eaLnBrk="1" hangingPunct="1">
              <a:spcBef>
                <a:spcPts val="600"/>
              </a:spcBef>
              <a:buClr>
                <a:srgbClr val="99FF33"/>
              </a:buClr>
              <a:buNone/>
              <a:tabLst>
                <a:tab pos="2743200" algn="l"/>
              </a:tabLst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Cytokinins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lang="en-US" sz="2400" b="1" kern="0" dirty="0">
                <a:solidFill>
                  <a:srgbClr val="FFFFFF"/>
                </a:solidFill>
                <a:effectLst/>
              </a:rPr>
              <a:t>cell division</a:t>
            </a:r>
          </a:p>
          <a:p>
            <a:pPr marL="225425" indent="0" eaLnBrk="1" hangingPunct="1">
              <a:spcBef>
                <a:spcPts val="600"/>
              </a:spcBef>
              <a:buClr>
                <a:srgbClr val="99FF33"/>
              </a:buClr>
              <a:buNone/>
              <a:tabLst>
                <a:tab pos="2743200" algn="l"/>
              </a:tabLst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Ethylene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lang="en-US" sz="2400" b="1" kern="0" dirty="0">
                <a:solidFill>
                  <a:srgbClr val="FFFFFF"/>
                </a:solidFill>
                <a:effectLst/>
              </a:rPr>
              <a:t>leaves fall off stem (deciduous trees)</a:t>
            </a:r>
          </a:p>
          <a:p>
            <a:pPr marL="225425" indent="0" eaLnBrk="1" hangingPunct="1">
              <a:spcBef>
                <a:spcPts val="600"/>
              </a:spcBef>
              <a:buClr>
                <a:srgbClr val="99FF33"/>
              </a:buClr>
              <a:buNone/>
              <a:tabLst>
                <a:tab pos="2743200" algn="l"/>
              </a:tabLst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Gibberllins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lang="en-US" sz="2400" b="1" kern="0" dirty="0">
                <a:solidFill>
                  <a:srgbClr val="FFFFFF"/>
                </a:solidFill>
                <a:effectLst/>
              </a:rPr>
              <a:t>flowering, germination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99FF33"/>
              </a:buClr>
              <a:buSzPct val="60000"/>
              <a:buFont typeface="Wingdings" pitchFamily="2" charset="2"/>
              <a:buNone/>
              <a:tabLst>
                <a:tab pos="2743200" algn="l"/>
              </a:tabLst>
              <a:defRPr/>
            </a:pPr>
            <a:endParaRPr lang="en-US" sz="1600" b="1" kern="0" dirty="0">
              <a:solidFill>
                <a:srgbClr val="FFFFFF"/>
              </a:solidFill>
              <a:effectLst/>
              <a:latin typeface="Times New Roman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99FF33"/>
              </a:buClr>
              <a:buSzPct val="60000"/>
              <a:buFont typeface="Wingdings" pitchFamily="2" charset="2"/>
              <a:buNone/>
              <a:tabLst>
                <a:tab pos="2743200" algn="l"/>
              </a:tabLst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After fertilization, what happens to the ovary and ovule?</a:t>
            </a:r>
          </a:p>
          <a:p>
            <a:pPr marL="225425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99FF33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The ovary becomes fruit and the ovule a seed.</a:t>
            </a:r>
          </a:p>
          <a:p>
            <a:pPr marL="0" lvl="0" indent="0" eaLnBrk="1" hangingPunct="1">
              <a:spcBef>
                <a:spcPts val="600"/>
              </a:spcBef>
              <a:buClr>
                <a:srgbClr val="99FF33"/>
              </a:buClr>
              <a:buNone/>
              <a:tabLst>
                <a:tab pos="2743200" algn="l"/>
              </a:tabLst>
              <a:defRPr/>
            </a:pPr>
            <a:endParaRPr lang="en-US" sz="1600" b="1" kern="0" dirty="0">
              <a:solidFill>
                <a:srgbClr val="0000FF"/>
              </a:solidFill>
              <a:effectLst/>
            </a:endParaRPr>
          </a:p>
          <a:p>
            <a:pPr marL="0" lvl="0" indent="0" eaLnBrk="1" hangingPunct="1">
              <a:spcBef>
                <a:spcPts val="600"/>
              </a:spcBef>
              <a:buClr>
                <a:srgbClr val="99FF33"/>
              </a:buClr>
              <a:buNone/>
              <a:tabLst>
                <a:tab pos="2743200" algn="l"/>
              </a:tabLst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Place in order: cotyledon, embryo, leaves, photosynthesis, root, seed, shoot in terms of germination.</a:t>
            </a:r>
          </a:p>
          <a:p>
            <a:pPr marL="225425" lvl="0" indent="0" eaLnBrk="1" hangingPunct="1">
              <a:spcBef>
                <a:spcPts val="600"/>
              </a:spcBef>
              <a:buClr>
                <a:srgbClr val="99FF33"/>
              </a:buClr>
              <a:buNone/>
              <a:defRPr/>
            </a:pPr>
            <a:r>
              <a:rPr lang="en-US" sz="2400" b="1" kern="0" dirty="0">
                <a:solidFill>
                  <a:srgbClr val="FFFFFF"/>
                </a:solidFill>
                <a:effectLst/>
              </a:rPr>
              <a:t>Seed </a:t>
            </a:r>
            <a:r>
              <a:rPr lang="en-US" sz="2400" b="1" kern="0" dirty="0">
                <a:solidFill>
                  <a:srgbClr val="FFFFFF"/>
                </a:solidFill>
                <a:effectLst/>
                <a:sym typeface="Wingdings" panose="05000000000000000000" pitchFamily="2" charset="2"/>
              </a:rPr>
              <a:t> embryo  roots  shoot (stem)  cotyledon  leaves  photosynthesis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0774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utoUpdateAnimBg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Maple">
  <a:themeElements>
    <a:clrScheme name="Maple 5">
      <a:dk1>
        <a:srgbClr val="56925A"/>
      </a:dk1>
      <a:lt1>
        <a:srgbClr val="FFFFFF"/>
      </a:lt1>
      <a:dk2>
        <a:srgbClr val="6FB56D"/>
      </a:dk2>
      <a:lt2>
        <a:srgbClr val="FFFFCC"/>
      </a:lt2>
      <a:accent1>
        <a:srgbClr val="2B877C"/>
      </a:accent1>
      <a:accent2>
        <a:srgbClr val="5A9A5F"/>
      </a:accent2>
      <a:accent3>
        <a:srgbClr val="BBD7BA"/>
      </a:accent3>
      <a:accent4>
        <a:srgbClr val="DADADA"/>
      </a:accent4>
      <a:accent5>
        <a:srgbClr val="ACC3BF"/>
      </a:accent5>
      <a:accent6>
        <a:srgbClr val="518B55"/>
      </a:accent6>
      <a:hlink>
        <a:srgbClr val="99FF33"/>
      </a:hlink>
      <a:folHlink>
        <a:srgbClr val="CCFF99"/>
      </a:folHlink>
    </a:clrScheme>
    <a:fontScheme name="Map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lnDef>
  </a:objectDefaults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VIDEO TEMPLATES">
  <a:themeElements>
    <a:clrScheme name="e2020 Courses">
      <a:dk1>
        <a:srgbClr val="000000"/>
      </a:dk1>
      <a:lt1>
        <a:srgbClr val="FFFFFF"/>
      </a:lt1>
      <a:dk2>
        <a:srgbClr val="2877C4"/>
      </a:dk2>
      <a:lt2>
        <a:srgbClr val="FFFFFF"/>
      </a:lt2>
      <a:accent1>
        <a:srgbClr val="FE8900"/>
      </a:accent1>
      <a:accent2>
        <a:srgbClr val="2877C4"/>
      </a:accent2>
      <a:accent3>
        <a:srgbClr val="5B8F22"/>
      </a:accent3>
      <a:accent4>
        <a:srgbClr val="4D4F58"/>
      </a:accent4>
      <a:accent5>
        <a:srgbClr val="D6156C"/>
      </a:accent5>
      <a:accent6>
        <a:srgbClr val="7E5ABE"/>
      </a:accent6>
      <a:hlink>
        <a:srgbClr val="5B8F22"/>
      </a:hlink>
      <a:folHlink>
        <a:srgbClr val="808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>
            <a:lumMod val="40000"/>
            <a:lumOff val="60000"/>
          </a:schemeClr>
        </a:solidFill>
        <a:ln w="2857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15000"/>
          </a:lnSpc>
          <a:spcBef>
            <a:spcPct val="20000"/>
          </a:spcBef>
          <a:spcAft>
            <a:spcPct val="0"/>
          </a:spcAft>
          <a:buClr>
            <a:srgbClr val="2877C4"/>
          </a:buClr>
          <a:buSzTx/>
          <a:buFont typeface="Wingdings" pitchFamily="2" charset="2"/>
          <a:buNone/>
          <a:tabLst/>
          <a:defRPr kumimoji="0" sz="8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2857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2877C4"/>
        </a:dk2>
        <a:lt2>
          <a:srgbClr val="FFFFFF"/>
        </a:lt2>
        <a:accent1>
          <a:srgbClr val="D6156C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8AAB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808080"/>
        </a:dk1>
        <a:lt1>
          <a:srgbClr val="FFFFFF"/>
        </a:lt1>
        <a:dk2>
          <a:srgbClr val="2877C4"/>
        </a:dk2>
        <a:lt2>
          <a:srgbClr val="FFFFFF"/>
        </a:lt2>
        <a:accent1>
          <a:srgbClr val="D6156C"/>
        </a:accent1>
        <a:accent2>
          <a:srgbClr val="2877C4"/>
        </a:accent2>
        <a:accent3>
          <a:srgbClr val="FFFFFF"/>
        </a:accent3>
        <a:accent4>
          <a:srgbClr val="6C6C6C"/>
        </a:accent4>
        <a:accent5>
          <a:srgbClr val="E8AABA"/>
        </a:accent5>
        <a:accent6>
          <a:srgbClr val="236BB1"/>
        </a:accent6>
        <a:hlink>
          <a:srgbClr val="5B8F22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6360</TotalTime>
  <Words>4947</Words>
  <Application>Microsoft Office PowerPoint</Application>
  <PresentationFormat>On-screen Show (4:3)</PresentationFormat>
  <Paragraphs>865</Paragraphs>
  <Slides>94</Slides>
  <Notes>80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94</vt:i4>
      </vt:variant>
    </vt:vector>
  </HeadingPairs>
  <TitlesOfParts>
    <vt:vector size="115" baseType="lpstr">
      <vt:lpstr>Arial</vt:lpstr>
      <vt:lpstr>Arial Unicode MS</vt:lpstr>
      <vt:lpstr>Calibri</vt:lpstr>
      <vt:lpstr>Comic Sans MS</vt:lpstr>
      <vt:lpstr>Constantia</vt:lpstr>
      <vt:lpstr>Noto Sans Symbols</vt:lpstr>
      <vt:lpstr>Roboto</vt:lpstr>
      <vt:lpstr>Source Sans Pro</vt:lpstr>
      <vt:lpstr>Tahoma</vt:lpstr>
      <vt:lpstr>Times</vt:lpstr>
      <vt:lpstr>Times New Roman</vt:lpstr>
      <vt:lpstr>Verdana</vt:lpstr>
      <vt:lpstr>Wingdings</vt:lpstr>
      <vt:lpstr>Wingdings 2</vt:lpstr>
      <vt:lpstr>1_Maple</vt:lpstr>
      <vt:lpstr>Flow</vt:lpstr>
      <vt:lpstr>Custom Design</vt:lpstr>
      <vt:lpstr>Blank</vt:lpstr>
      <vt:lpstr>Ripple</vt:lpstr>
      <vt:lpstr>7_Office Theme</vt:lpstr>
      <vt:lpstr>VIDEO TEMPLATES</vt:lpstr>
      <vt:lpstr>Go to the “Slide Show” shade above</vt:lpstr>
      <vt:lpstr>Kingdom PLANTAE</vt:lpstr>
      <vt:lpstr>PowerPoint Presentation</vt:lpstr>
      <vt:lpstr>PowerPoint Presentation</vt:lpstr>
      <vt:lpstr>PowerPoint Presentation</vt:lpstr>
      <vt:lpstr>PowerPoint Presentation</vt:lpstr>
      <vt:lpstr>  Lesson Objectives</vt:lpstr>
      <vt:lpstr>Seed Plant Structure and Function</vt:lpstr>
      <vt:lpstr>Seed Plant Structure</vt:lpstr>
      <vt:lpstr>Roots, Stems, Leaves</vt:lpstr>
      <vt:lpstr>PowerPoint Presentation</vt:lpstr>
      <vt:lpstr>Roots</vt:lpstr>
      <vt:lpstr>Root Systems</vt:lpstr>
      <vt:lpstr>PowerPoint Presentation</vt:lpstr>
      <vt:lpstr>PowerPoint Presentation</vt:lpstr>
      <vt:lpstr>Root Structure</vt:lpstr>
      <vt:lpstr>Root Structure</vt:lpstr>
      <vt:lpstr>PowerPoint Presentation</vt:lpstr>
      <vt:lpstr>Cross Section of a Root (differentiation)</vt:lpstr>
      <vt:lpstr>Cross Section of a Root (differentiation)</vt:lpstr>
      <vt:lpstr>STEMS</vt:lpstr>
      <vt:lpstr>STEMS</vt:lpstr>
      <vt:lpstr>STEMS</vt:lpstr>
      <vt:lpstr>PowerPoint Presentation</vt:lpstr>
      <vt:lpstr>Stems: Vascular Bundle Patterns</vt:lpstr>
      <vt:lpstr>Stems: Vascular Bundle Patterns</vt:lpstr>
      <vt:lpstr>Herbaceous Stem</vt:lpstr>
      <vt:lpstr>PowerPoint Presentation</vt:lpstr>
      <vt:lpstr>Monocot vs Dicot Stem</vt:lpstr>
      <vt:lpstr>Secondary Growth increases the Diameter of WOODY Plants</vt:lpstr>
      <vt:lpstr>Secondary Growth increases the Diameter of Woody Plants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Formation of Wood and Bark</vt:lpstr>
      <vt:lpstr>Formation of Wood and Bark</vt:lpstr>
      <vt:lpstr>Formation of Wood and Bark</vt:lpstr>
      <vt:lpstr>Formation of Wood and Bark</vt:lpstr>
      <vt:lpstr>Woody Stems: Tree Rings</vt:lpstr>
      <vt:lpstr>Woody Stems: Tree Rings</vt:lpstr>
      <vt:lpstr>Woody Stems: Tree Rings</vt:lpstr>
      <vt:lpstr>Woody Stems: Tree Rings</vt:lpstr>
      <vt:lpstr>PowerPoint Presentation</vt:lpstr>
      <vt:lpstr>Ground Tissue in WOODY Stems</vt:lpstr>
      <vt:lpstr>PowerPoint Presentation</vt:lpstr>
      <vt:lpstr>PowerPoint Presentation</vt:lpstr>
      <vt:lpstr>PowerPoint Presentation</vt:lpstr>
      <vt:lpstr>Leaves: Structure and Function</vt:lpstr>
      <vt:lpstr>Leaves Absorb Light</vt:lpstr>
      <vt:lpstr>Leaves: Structure and Function</vt:lpstr>
      <vt:lpstr>PowerPoint Presentation</vt:lpstr>
      <vt:lpstr>PowerPoint Presentation</vt:lpstr>
      <vt:lpstr>PowerPoint Presentation</vt:lpstr>
      <vt:lpstr>Leaves: Structure and Function</vt:lpstr>
      <vt:lpstr>Leaves: Structure and Function</vt:lpstr>
      <vt:lpstr>Leaves: Structure and Function</vt:lpstr>
      <vt:lpstr>Leaves: Stomata </vt:lpstr>
      <vt:lpstr>Leaves: Structure and Function</vt:lpstr>
      <vt:lpstr>PowerPoint Presentation</vt:lpstr>
      <vt:lpstr>PowerPoint Presentation</vt:lpstr>
      <vt:lpstr>PowerPoint Presentation</vt:lpstr>
      <vt:lpstr>Opening &amp; Closing Stomata </vt:lpstr>
      <vt:lpstr>PowerPoint Presentation</vt:lpstr>
      <vt:lpstr>PowerPoint Presentation</vt:lpstr>
      <vt:lpstr>The Uptake and Transport of Plant Nutrients</vt:lpstr>
      <vt:lpstr>Plants acquire nutrients from air, water, and soil </vt:lpstr>
      <vt:lpstr>PowerPoint Presentation</vt:lpstr>
      <vt:lpstr>Plants acquire nutrients from air, water &amp; soil.</vt:lpstr>
      <vt:lpstr>Water Transport in Plants</vt:lpstr>
      <vt:lpstr>Water Transport in Plants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Plant Hormones</vt:lpstr>
      <vt:lpstr>Hormones</vt:lpstr>
      <vt:lpstr>Hormones</vt:lpstr>
      <vt:lpstr>Hormones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Factors that affect Seed Germination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24 ~ Plants: Introduction, Structure, and Function</dc:title>
  <dc:creator>Noemi</dc:creator>
  <cp:lastModifiedBy>Craig Riesen</cp:lastModifiedBy>
  <cp:revision>553</cp:revision>
  <dcterms:created xsi:type="dcterms:W3CDTF">2013-07-01T01:59:15Z</dcterms:created>
  <dcterms:modified xsi:type="dcterms:W3CDTF">2023-03-02T19:50:50Z</dcterms:modified>
</cp:coreProperties>
</file>