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7" r:id="rId2"/>
  </p:sldMasterIdLst>
  <p:notesMasterIdLst>
    <p:notesMasterId r:id="rId91"/>
  </p:notesMasterIdLst>
  <p:sldIdLst>
    <p:sldId id="345" r:id="rId3"/>
    <p:sldId id="335" r:id="rId4"/>
    <p:sldId id="452" r:id="rId5"/>
    <p:sldId id="388" r:id="rId6"/>
    <p:sldId id="278" r:id="rId7"/>
    <p:sldId id="283" r:id="rId8"/>
    <p:sldId id="302" r:id="rId9"/>
    <p:sldId id="389" r:id="rId10"/>
    <p:sldId id="284" r:id="rId11"/>
    <p:sldId id="285" r:id="rId12"/>
    <p:sldId id="390" r:id="rId13"/>
    <p:sldId id="330" r:id="rId14"/>
    <p:sldId id="287" r:id="rId15"/>
    <p:sldId id="397" r:id="rId16"/>
    <p:sldId id="288" r:id="rId17"/>
    <p:sldId id="289" r:id="rId18"/>
    <p:sldId id="391" r:id="rId19"/>
    <p:sldId id="290" r:id="rId20"/>
    <p:sldId id="453" r:id="rId21"/>
    <p:sldId id="291" r:id="rId22"/>
    <p:sldId id="292" r:id="rId23"/>
    <p:sldId id="293" r:id="rId24"/>
    <p:sldId id="294" r:id="rId25"/>
    <p:sldId id="295" r:id="rId26"/>
    <p:sldId id="306" r:id="rId27"/>
    <p:sldId id="398" r:id="rId28"/>
    <p:sldId id="308" r:id="rId29"/>
    <p:sldId id="399" r:id="rId30"/>
    <p:sldId id="310" r:id="rId31"/>
    <p:sldId id="336" r:id="rId32"/>
    <p:sldId id="400" r:id="rId33"/>
    <p:sldId id="309" r:id="rId34"/>
    <p:sldId id="393" r:id="rId35"/>
    <p:sldId id="386" r:id="rId36"/>
    <p:sldId id="317" r:id="rId37"/>
    <p:sldId id="401" r:id="rId38"/>
    <p:sldId id="387" r:id="rId39"/>
    <p:sldId id="318" r:id="rId40"/>
    <p:sldId id="319" r:id="rId41"/>
    <p:sldId id="331" r:id="rId42"/>
    <p:sldId id="385" r:id="rId43"/>
    <p:sldId id="322" r:id="rId44"/>
    <p:sldId id="384" r:id="rId45"/>
    <p:sldId id="324" r:id="rId46"/>
    <p:sldId id="383" r:id="rId47"/>
    <p:sldId id="326" r:id="rId48"/>
    <p:sldId id="327" r:id="rId49"/>
    <p:sldId id="328" r:id="rId50"/>
    <p:sldId id="256" r:id="rId51"/>
    <p:sldId id="359" r:id="rId52"/>
    <p:sldId id="365" r:id="rId53"/>
    <p:sldId id="263" r:id="rId54"/>
    <p:sldId id="367" r:id="rId55"/>
    <p:sldId id="366" r:id="rId56"/>
    <p:sldId id="368" r:id="rId57"/>
    <p:sldId id="265" r:id="rId58"/>
    <p:sldId id="267" r:id="rId59"/>
    <p:sldId id="360" r:id="rId60"/>
    <p:sldId id="364" r:id="rId61"/>
    <p:sldId id="363" r:id="rId62"/>
    <p:sldId id="369" r:id="rId63"/>
    <p:sldId id="362" r:id="rId64"/>
    <p:sldId id="396" r:id="rId65"/>
    <p:sldId id="370" r:id="rId66"/>
    <p:sldId id="375" r:id="rId67"/>
    <p:sldId id="372" r:id="rId68"/>
    <p:sldId id="275" r:id="rId69"/>
    <p:sldId id="374" r:id="rId70"/>
    <p:sldId id="376" r:id="rId71"/>
    <p:sldId id="271" r:id="rId72"/>
    <p:sldId id="377" r:id="rId73"/>
    <p:sldId id="378" r:id="rId74"/>
    <p:sldId id="274" r:id="rId75"/>
    <p:sldId id="276" r:id="rId76"/>
    <p:sldId id="277" r:id="rId77"/>
    <p:sldId id="379" r:id="rId78"/>
    <p:sldId id="298" r:id="rId79"/>
    <p:sldId id="329" r:id="rId80"/>
    <p:sldId id="380" r:id="rId81"/>
    <p:sldId id="299" r:id="rId82"/>
    <p:sldId id="381" r:id="rId83"/>
    <p:sldId id="300" r:id="rId84"/>
    <p:sldId id="382" r:id="rId85"/>
    <p:sldId id="395" r:id="rId86"/>
    <p:sldId id="301" r:id="rId87"/>
    <p:sldId id="279" r:id="rId88"/>
    <p:sldId id="394" r:id="rId89"/>
    <p:sldId id="280"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2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2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2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2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26" charset="-128"/>
        <a:cs typeface="+mn-cs"/>
      </a:defRPr>
    </a:lvl5pPr>
    <a:lvl6pPr marL="2286000" algn="l" defTabSz="914400" rtl="0" eaLnBrk="1" latinLnBrk="0" hangingPunct="1">
      <a:defRPr kern="1200">
        <a:solidFill>
          <a:schemeClr val="tx1"/>
        </a:solidFill>
        <a:latin typeface="Arial" charset="0"/>
        <a:ea typeface="ＭＳ Ｐゴシック" pitchFamily="26" charset="-128"/>
        <a:cs typeface="+mn-cs"/>
      </a:defRPr>
    </a:lvl6pPr>
    <a:lvl7pPr marL="2743200" algn="l" defTabSz="914400" rtl="0" eaLnBrk="1" latinLnBrk="0" hangingPunct="1">
      <a:defRPr kern="1200">
        <a:solidFill>
          <a:schemeClr val="tx1"/>
        </a:solidFill>
        <a:latin typeface="Arial" charset="0"/>
        <a:ea typeface="ＭＳ Ｐゴシック" pitchFamily="26" charset="-128"/>
        <a:cs typeface="+mn-cs"/>
      </a:defRPr>
    </a:lvl7pPr>
    <a:lvl8pPr marL="3200400" algn="l" defTabSz="914400" rtl="0" eaLnBrk="1" latinLnBrk="0" hangingPunct="1">
      <a:defRPr kern="1200">
        <a:solidFill>
          <a:schemeClr val="tx1"/>
        </a:solidFill>
        <a:latin typeface="Arial" charset="0"/>
        <a:ea typeface="ＭＳ Ｐゴシック" pitchFamily="26" charset="-128"/>
        <a:cs typeface="+mn-cs"/>
      </a:defRPr>
    </a:lvl8pPr>
    <a:lvl9pPr marL="3657600" algn="l" defTabSz="914400" rtl="0" eaLnBrk="1" latinLnBrk="0" hangingPunct="1">
      <a:defRPr kern="1200">
        <a:solidFill>
          <a:schemeClr val="tx1"/>
        </a:solidFill>
        <a:latin typeface="Arial" charset="0"/>
        <a:ea typeface="ＭＳ Ｐゴシック" pitchFamily="2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4660"/>
  </p:normalViewPr>
  <p:slideViewPr>
    <p:cSldViewPr>
      <p:cViewPr varScale="1">
        <p:scale>
          <a:sx n="78" d="100"/>
          <a:sy n="78" d="100"/>
        </p:scale>
        <p:origin x="970"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60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defRPr>
            </a:lvl1pPr>
          </a:lstStyle>
          <a:p>
            <a:pPr>
              <a:defRPr/>
            </a:pPr>
            <a:endParaRPr lang="en-US"/>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B95972F-8679-44A7-B6DE-0B10F5C4F563}" type="slidenum">
              <a:rPr lang="en-US"/>
              <a:pPr>
                <a:defRPr/>
              </a:pPr>
              <a:t>‹#›</a:t>
            </a:fld>
            <a:endParaRPr lang="en-US"/>
          </a:p>
        </p:txBody>
      </p:sp>
    </p:spTree>
    <p:extLst>
      <p:ext uri="{BB962C8B-B14F-4D97-AF65-F5344CB8AC3E}">
        <p14:creationId xmlns:p14="http://schemas.microsoft.com/office/powerpoint/2010/main" val="18204114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26" charset="-128"/>
        <a:cs typeface="+mn-cs"/>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06CD4-77BC-4B42-AF29-1E3C12C084C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2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26" charset="-128"/>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Eventually gets to the point where the sun is so dense that it will “eat up” planets in our solar system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20B2F4-B84C-4A8A-910C-C3A7C8CEC7D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2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26" charset="-128"/>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CRCPCC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A5D375-E613-49B9-BFEA-8981D50FF21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2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26"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CRCPCC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C3FF4-77E3-4495-A112-EB9BBB979AF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2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26" charset="-128"/>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CRCPCC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8DB91B-FA61-40A7-A723-246AFC48AE5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26"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26" charset="-128"/>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Flares are localized and occur when plasma shoots off of the sun’s surface (this doesn’t really affect us here on Earth)</a:t>
            </a:r>
          </a:p>
          <a:p>
            <a:pPr eaLnBrk="1" hangingPunct="1"/>
            <a:r>
              <a:rPr lang="en-US">
                <a:latin typeface="Arial" charset="0"/>
              </a:rPr>
              <a:t>Coronal mass ejections occur when  large amount of plasma become more buoyant and lift off sun (these travel much faster than solar winds… winds are created when charged particles depart from sun).  Because they travel fast, they carry a shock wave in front of them and can cause geo magnetic storms which cause our auroras (they can also cause damage to satellites and electronics because it interferes with the magnetism of such instruments</a:t>
            </a:r>
          </a:p>
          <a:p>
            <a:pPr eaLnBrk="1" hangingPunct="1"/>
            <a:r>
              <a:rPr lang="en-US">
                <a:latin typeface="Arial" charset="0"/>
              </a:rPr>
              <a:t>Some times, solar prominences can lead to coronal mass ejections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fld id="{3C329C58-4576-4853-A54E-C861DDBFF7E4}" type="slidenum">
              <a:rPr lang="en-US" smtClean="0"/>
              <a:pPr eaLnBrk="1" hangingPunct="1"/>
              <a:t>85</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14C49-78A3-4BF3-B2AB-1D37A4416588}" type="slidenum">
              <a:rPr lang="en-US"/>
              <a:pPr>
                <a:defRPr/>
              </a:pPr>
              <a:t>‹#›</a:t>
            </a:fld>
            <a:endParaRPr lang="en-US"/>
          </a:p>
        </p:txBody>
      </p:sp>
    </p:spTree>
    <p:extLst>
      <p:ext uri="{BB962C8B-B14F-4D97-AF65-F5344CB8AC3E}">
        <p14:creationId xmlns:p14="http://schemas.microsoft.com/office/powerpoint/2010/main" val="3998677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5DE97-1712-4867-B5C0-4194C4AB92EA}" type="slidenum">
              <a:rPr lang="en-US"/>
              <a:pPr>
                <a:defRPr/>
              </a:pPr>
              <a:t>‹#›</a:t>
            </a:fld>
            <a:endParaRPr lang="en-US"/>
          </a:p>
        </p:txBody>
      </p:sp>
    </p:spTree>
    <p:extLst>
      <p:ext uri="{BB962C8B-B14F-4D97-AF65-F5344CB8AC3E}">
        <p14:creationId xmlns:p14="http://schemas.microsoft.com/office/powerpoint/2010/main" val="152179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5E513-6877-453F-8939-6AD5758CB3BE}" type="slidenum">
              <a:rPr lang="en-US"/>
              <a:pPr>
                <a:defRPr/>
              </a:pPr>
              <a:t>‹#›</a:t>
            </a:fld>
            <a:endParaRPr lang="en-US"/>
          </a:p>
        </p:txBody>
      </p:sp>
    </p:spTree>
    <p:extLst>
      <p:ext uri="{BB962C8B-B14F-4D97-AF65-F5344CB8AC3E}">
        <p14:creationId xmlns:p14="http://schemas.microsoft.com/office/powerpoint/2010/main" val="58495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D8A912-9AF9-4C7C-8CC7-341A32A7C415}" type="slidenum">
              <a:rPr lang="en-US"/>
              <a:pPr>
                <a:defRPr/>
              </a:pPr>
              <a:t>‹#›</a:t>
            </a:fld>
            <a:endParaRPr lang="en-US"/>
          </a:p>
        </p:txBody>
      </p:sp>
    </p:spTree>
    <p:extLst>
      <p:ext uri="{BB962C8B-B14F-4D97-AF65-F5344CB8AC3E}">
        <p14:creationId xmlns:p14="http://schemas.microsoft.com/office/powerpoint/2010/main" val="3580117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6F71543-BD4C-4359-954C-70A6AC1F5FEC}" type="slidenum">
              <a:rPr lang="en-US"/>
              <a:pPr>
                <a:defRPr/>
              </a:pPr>
              <a:t>‹#›</a:t>
            </a:fld>
            <a:endParaRPr lang="en-US"/>
          </a:p>
        </p:txBody>
      </p:sp>
    </p:spTree>
    <p:extLst>
      <p:ext uri="{BB962C8B-B14F-4D97-AF65-F5344CB8AC3E}">
        <p14:creationId xmlns:p14="http://schemas.microsoft.com/office/powerpoint/2010/main" val="3411335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3175" y="2438400"/>
            <a:ext cx="9147175" cy="1063625"/>
            <a:chOff x="-2" y="1536"/>
            <a:chExt cx="5762" cy="670"/>
          </a:xfrm>
        </p:grpSpPr>
        <p:grpSp>
          <p:nvGrpSpPr>
            <p:cNvPr id="4099" name="Group 3"/>
            <p:cNvGrpSpPr>
              <a:grpSpLocks/>
            </p:cNvGrpSpPr>
            <p:nvPr/>
          </p:nvGrpSpPr>
          <p:grpSpPr bwMode="auto">
            <a:xfrm flipH="1">
              <a:off x="-2" y="1562"/>
              <a:ext cx="5762" cy="638"/>
              <a:chOff x="-2" y="1562"/>
              <a:chExt cx="5762" cy="638"/>
            </a:xfrm>
          </p:grpSpPr>
          <p:sp>
            <p:nvSpPr>
              <p:cNvPr id="4100"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1"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2"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3"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4104"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5"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6"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7"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8"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09"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4110"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1"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2"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3"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4"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5"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4116"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7"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4118"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20"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4123" name="Rectangle 27"/>
          <p:cNvSpPr>
            <a:spLocks noGrp="1" noChangeArrowheads="1"/>
          </p:cNvSpPr>
          <p:nvPr>
            <p:ph type="dt" sz="half" idx="2"/>
          </p:nvPr>
        </p:nvSpPr>
        <p:spPr>
          <a:xfrm>
            <a:off x="1166813" y="6248400"/>
            <a:ext cx="1905000" cy="457200"/>
          </a:xfrm>
        </p:spPr>
        <p:txBody>
          <a:bodyPr/>
          <a:lstStyle>
            <a:lvl1pPr>
              <a:defRPr>
                <a:solidFill>
                  <a:srgbClr val="000000"/>
                </a:solidFill>
              </a:defRPr>
            </a:lvl1pPr>
          </a:lstStyle>
          <a:p>
            <a:endParaRPr lang="en-US"/>
          </a:p>
        </p:txBody>
      </p:sp>
      <p:sp>
        <p:nvSpPr>
          <p:cNvPr id="4124" name="Rectangle 28"/>
          <p:cNvSpPr>
            <a:spLocks noGrp="1" noChangeArrowheads="1"/>
          </p:cNvSpPr>
          <p:nvPr>
            <p:ph type="ftr" sz="quarter" idx="3"/>
          </p:nvPr>
        </p:nvSpPr>
        <p:spPr/>
        <p:txBody>
          <a:bodyPr/>
          <a:lstStyle>
            <a:lvl1pPr>
              <a:defRPr>
                <a:solidFill>
                  <a:srgbClr val="000000"/>
                </a:solidFill>
              </a:defRPr>
            </a:lvl1pPr>
          </a:lstStyle>
          <a:p>
            <a:endParaRPr lang="en-US"/>
          </a:p>
        </p:txBody>
      </p:sp>
      <p:sp>
        <p:nvSpPr>
          <p:cNvPr id="4125" name="Rectangle 29"/>
          <p:cNvSpPr>
            <a:spLocks noGrp="1" noChangeArrowheads="1"/>
          </p:cNvSpPr>
          <p:nvPr>
            <p:ph type="sldNum" sz="quarter" idx="4"/>
          </p:nvPr>
        </p:nvSpPr>
        <p:spPr/>
        <p:txBody>
          <a:bodyPr/>
          <a:lstStyle>
            <a:lvl1pPr>
              <a:defRPr>
                <a:solidFill>
                  <a:srgbClr val="000000"/>
                </a:solidFill>
              </a:defRPr>
            </a:lvl1pPr>
          </a:lstStyle>
          <a:p>
            <a:fld id="{B9362FBB-10CA-402F-ADF6-F6C4949D4142}" type="slidenum">
              <a:rPr lang="en-US"/>
              <a:pPr/>
              <a:t>‹#›</a:t>
            </a:fld>
            <a:endParaRPr lang="en-US"/>
          </a:p>
        </p:txBody>
      </p:sp>
    </p:spTree>
    <p:extLst>
      <p:ext uri="{BB962C8B-B14F-4D97-AF65-F5344CB8AC3E}">
        <p14:creationId xmlns:p14="http://schemas.microsoft.com/office/powerpoint/2010/main" val="367687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97F6A-7232-46BD-82E9-BC93CC318D02}" type="slidenum">
              <a:rPr lang="en-US"/>
              <a:pPr/>
              <a:t>‹#›</a:t>
            </a:fld>
            <a:endParaRPr lang="en-US"/>
          </a:p>
        </p:txBody>
      </p:sp>
    </p:spTree>
    <p:extLst>
      <p:ext uri="{BB962C8B-B14F-4D97-AF65-F5344CB8AC3E}">
        <p14:creationId xmlns:p14="http://schemas.microsoft.com/office/powerpoint/2010/main" val="49832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40050E-3945-4A74-805A-50F974744A22}" type="slidenum">
              <a:rPr lang="en-US"/>
              <a:pPr/>
              <a:t>‹#›</a:t>
            </a:fld>
            <a:endParaRPr lang="en-US"/>
          </a:p>
        </p:txBody>
      </p:sp>
    </p:spTree>
    <p:extLst>
      <p:ext uri="{BB962C8B-B14F-4D97-AF65-F5344CB8AC3E}">
        <p14:creationId xmlns:p14="http://schemas.microsoft.com/office/powerpoint/2010/main" val="2361642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85DDEE-2C48-473E-A8D7-B4A300114973}" type="slidenum">
              <a:rPr lang="en-US"/>
              <a:pPr/>
              <a:t>‹#›</a:t>
            </a:fld>
            <a:endParaRPr lang="en-US"/>
          </a:p>
        </p:txBody>
      </p:sp>
    </p:spTree>
    <p:extLst>
      <p:ext uri="{BB962C8B-B14F-4D97-AF65-F5344CB8AC3E}">
        <p14:creationId xmlns:p14="http://schemas.microsoft.com/office/powerpoint/2010/main" val="105304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5247305-7EAA-41CE-A3F5-502531D7F9A3}" type="slidenum">
              <a:rPr lang="en-US"/>
              <a:pPr/>
              <a:t>‹#›</a:t>
            </a:fld>
            <a:endParaRPr lang="en-US"/>
          </a:p>
        </p:txBody>
      </p:sp>
    </p:spTree>
    <p:extLst>
      <p:ext uri="{BB962C8B-B14F-4D97-AF65-F5344CB8AC3E}">
        <p14:creationId xmlns:p14="http://schemas.microsoft.com/office/powerpoint/2010/main" val="2609374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1E74EE-37AA-4C24-8042-A3145ECD6A71}" type="slidenum">
              <a:rPr lang="en-US"/>
              <a:pPr/>
              <a:t>‹#›</a:t>
            </a:fld>
            <a:endParaRPr lang="en-US"/>
          </a:p>
        </p:txBody>
      </p:sp>
    </p:spTree>
    <p:extLst>
      <p:ext uri="{BB962C8B-B14F-4D97-AF65-F5344CB8AC3E}">
        <p14:creationId xmlns:p14="http://schemas.microsoft.com/office/powerpoint/2010/main" val="359540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1D33E-6248-43EF-B449-42714FF2A5F9}" type="slidenum">
              <a:rPr lang="en-US"/>
              <a:pPr>
                <a:defRPr/>
              </a:pPr>
              <a:t>‹#›</a:t>
            </a:fld>
            <a:endParaRPr lang="en-US"/>
          </a:p>
        </p:txBody>
      </p:sp>
    </p:spTree>
    <p:extLst>
      <p:ext uri="{BB962C8B-B14F-4D97-AF65-F5344CB8AC3E}">
        <p14:creationId xmlns:p14="http://schemas.microsoft.com/office/powerpoint/2010/main" val="1643862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D9AE0E3-2DA0-46BC-9A3B-7CD0A6249BC1}" type="slidenum">
              <a:rPr lang="en-US"/>
              <a:pPr/>
              <a:t>‹#›</a:t>
            </a:fld>
            <a:endParaRPr lang="en-US"/>
          </a:p>
        </p:txBody>
      </p:sp>
    </p:spTree>
    <p:extLst>
      <p:ext uri="{BB962C8B-B14F-4D97-AF65-F5344CB8AC3E}">
        <p14:creationId xmlns:p14="http://schemas.microsoft.com/office/powerpoint/2010/main" val="4009986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A20F67-083E-4655-8B18-603EDD104251}" type="slidenum">
              <a:rPr lang="en-US"/>
              <a:pPr/>
              <a:t>‹#›</a:t>
            </a:fld>
            <a:endParaRPr lang="en-US"/>
          </a:p>
        </p:txBody>
      </p:sp>
    </p:spTree>
    <p:extLst>
      <p:ext uri="{BB962C8B-B14F-4D97-AF65-F5344CB8AC3E}">
        <p14:creationId xmlns:p14="http://schemas.microsoft.com/office/powerpoint/2010/main" val="663445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1602DF-ADE3-4189-8D7A-1BAF7C465FAC}" type="slidenum">
              <a:rPr lang="en-US"/>
              <a:pPr/>
              <a:t>‹#›</a:t>
            </a:fld>
            <a:endParaRPr lang="en-US"/>
          </a:p>
        </p:txBody>
      </p:sp>
    </p:spTree>
    <p:extLst>
      <p:ext uri="{BB962C8B-B14F-4D97-AF65-F5344CB8AC3E}">
        <p14:creationId xmlns:p14="http://schemas.microsoft.com/office/powerpoint/2010/main" val="1546665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25F6D4-4B6C-472C-A54F-A13473624649}" type="slidenum">
              <a:rPr lang="en-US"/>
              <a:pPr/>
              <a:t>‹#›</a:t>
            </a:fld>
            <a:endParaRPr lang="en-US"/>
          </a:p>
        </p:txBody>
      </p:sp>
    </p:spTree>
    <p:extLst>
      <p:ext uri="{BB962C8B-B14F-4D97-AF65-F5344CB8AC3E}">
        <p14:creationId xmlns:p14="http://schemas.microsoft.com/office/powerpoint/2010/main" val="2389744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C27D73-6660-4522-90C7-D046F6C9EC46}" type="slidenum">
              <a:rPr lang="en-US"/>
              <a:pPr/>
              <a:t>‹#›</a:t>
            </a:fld>
            <a:endParaRPr lang="en-US"/>
          </a:p>
        </p:txBody>
      </p:sp>
    </p:spTree>
    <p:extLst>
      <p:ext uri="{BB962C8B-B14F-4D97-AF65-F5344CB8AC3E}">
        <p14:creationId xmlns:p14="http://schemas.microsoft.com/office/powerpoint/2010/main" val="1298757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73163" y="6265863"/>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5814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7010400" y="6248400"/>
            <a:ext cx="1905000" cy="457200"/>
          </a:xfrm>
        </p:spPr>
        <p:txBody>
          <a:bodyPr/>
          <a:lstStyle>
            <a:lvl1pPr>
              <a:defRPr/>
            </a:lvl1pPr>
          </a:lstStyle>
          <a:p>
            <a:fld id="{EC552658-1098-4FB0-81B7-A3F98F68DA89}" type="slidenum">
              <a:rPr lang="en-US"/>
              <a:pPr/>
              <a:t>‹#›</a:t>
            </a:fld>
            <a:endParaRPr lang="en-US"/>
          </a:p>
        </p:txBody>
      </p:sp>
    </p:spTree>
    <p:extLst>
      <p:ext uri="{BB962C8B-B14F-4D97-AF65-F5344CB8AC3E}">
        <p14:creationId xmlns:p14="http://schemas.microsoft.com/office/powerpoint/2010/main" val="34771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5FFC43-17E5-42E2-AD15-337C8C4B43FC}" type="slidenum">
              <a:rPr lang="en-US"/>
              <a:pPr>
                <a:defRPr/>
              </a:pPr>
              <a:t>‹#›</a:t>
            </a:fld>
            <a:endParaRPr lang="en-US"/>
          </a:p>
        </p:txBody>
      </p:sp>
    </p:spTree>
    <p:extLst>
      <p:ext uri="{BB962C8B-B14F-4D97-AF65-F5344CB8AC3E}">
        <p14:creationId xmlns:p14="http://schemas.microsoft.com/office/powerpoint/2010/main" val="2510984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669133-1F64-4E57-99C3-162E271481E3}" type="slidenum">
              <a:rPr lang="en-US"/>
              <a:pPr>
                <a:defRPr/>
              </a:pPr>
              <a:t>‹#›</a:t>
            </a:fld>
            <a:endParaRPr lang="en-US"/>
          </a:p>
        </p:txBody>
      </p:sp>
    </p:spTree>
    <p:extLst>
      <p:ext uri="{BB962C8B-B14F-4D97-AF65-F5344CB8AC3E}">
        <p14:creationId xmlns:p14="http://schemas.microsoft.com/office/powerpoint/2010/main" val="265219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716ED1-F099-4D39-8F90-4873969D08A3}" type="slidenum">
              <a:rPr lang="en-US"/>
              <a:pPr>
                <a:defRPr/>
              </a:pPr>
              <a:t>‹#›</a:t>
            </a:fld>
            <a:endParaRPr lang="en-US"/>
          </a:p>
        </p:txBody>
      </p:sp>
    </p:spTree>
    <p:extLst>
      <p:ext uri="{BB962C8B-B14F-4D97-AF65-F5344CB8AC3E}">
        <p14:creationId xmlns:p14="http://schemas.microsoft.com/office/powerpoint/2010/main" val="361527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01AD40-B6D9-49CA-8F31-D31A1F4F6EA4}" type="slidenum">
              <a:rPr lang="en-US"/>
              <a:pPr>
                <a:defRPr/>
              </a:pPr>
              <a:t>‹#›</a:t>
            </a:fld>
            <a:endParaRPr lang="en-US"/>
          </a:p>
        </p:txBody>
      </p:sp>
    </p:spTree>
    <p:extLst>
      <p:ext uri="{BB962C8B-B14F-4D97-AF65-F5344CB8AC3E}">
        <p14:creationId xmlns:p14="http://schemas.microsoft.com/office/powerpoint/2010/main" val="147533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8AD4D6-7B98-4D8B-82BA-DB786B79E10A}" type="slidenum">
              <a:rPr lang="en-US"/>
              <a:pPr>
                <a:defRPr/>
              </a:pPr>
              <a:t>‹#›</a:t>
            </a:fld>
            <a:endParaRPr lang="en-US"/>
          </a:p>
        </p:txBody>
      </p:sp>
    </p:spTree>
    <p:extLst>
      <p:ext uri="{BB962C8B-B14F-4D97-AF65-F5344CB8AC3E}">
        <p14:creationId xmlns:p14="http://schemas.microsoft.com/office/powerpoint/2010/main" val="13801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3BF8AE-9C26-4C56-8CA7-FB66481AD656}" type="slidenum">
              <a:rPr lang="en-US"/>
              <a:pPr>
                <a:defRPr/>
              </a:pPr>
              <a:t>‹#›</a:t>
            </a:fld>
            <a:endParaRPr lang="en-US"/>
          </a:p>
        </p:txBody>
      </p:sp>
    </p:spTree>
    <p:extLst>
      <p:ext uri="{BB962C8B-B14F-4D97-AF65-F5344CB8AC3E}">
        <p14:creationId xmlns:p14="http://schemas.microsoft.com/office/powerpoint/2010/main" val="314975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7EACDC-4F8A-4C14-8D08-2921B5DDA070}" type="slidenum">
              <a:rPr lang="en-US"/>
              <a:pPr>
                <a:defRPr/>
              </a:pPr>
              <a:t>‹#›</a:t>
            </a:fld>
            <a:endParaRPr lang="en-US"/>
          </a:p>
        </p:txBody>
      </p:sp>
    </p:spTree>
    <p:extLst>
      <p:ext uri="{BB962C8B-B14F-4D97-AF65-F5344CB8AC3E}">
        <p14:creationId xmlns:p14="http://schemas.microsoft.com/office/powerpoint/2010/main" val="87943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defRPr>
            </a:lvl1pPr>
          </a:lstStyle>
          <a:p>
            <a:pPr>
              <a:defRPr/>
            </a:pPr>
            <a:endParaRPr lang="en-US"/>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defRPr>
            </a:lvl1pPr>
          </a:lstStyle>
          <a:p>
            <a:pPr>
              <a:defRPr/>
            </a:pPr>
            <a:endParaRPr lang="en-US"/>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C5A8BA1-8A2C-4818-AA46-7B6343894E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26" charset="-128"/>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6"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4763"/>
            <a:ext cx="1063625" cy="6858001"/>
            <a:chOff x="0" y="-3"/>
            <a:chExt cx="670" cy="4320"/>
          </a:xfrm>
        </p:grpSpPr>
        <p:grpSp>
          <p:nvGrpSpPr>
            <p:cNvPr id="3075" name="Group 3"/>
            <p:cNvGrpSpPr>
              <a:grpSpLocks/>
            </p:cNvGrpSpPr>
            <p:nvPr/>
          </p:nvGrpSpPr>
          <p:grpSpPr bwMode="auto">
            <a:xfrm rot="16200000" flipH="1">
              <a:off x="-1815" y="1838"/>
              <a:ext cx="4320" cy="638"/>
              <a:chOff x="-2" y="1562"/>
              <a:chExt cx="5762" cy="638"/>
            </a:xfrm>
          </p:grpSpPr>
          <p:sp>
            <p:nvSpPr>
              <p:cNvPr id="3076"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77"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78"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79"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80"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1"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2"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3"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4"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5"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86"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7"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8"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9"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0"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1"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92"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3"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4"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3095"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96"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09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1B995BDF-9D45-480D-912E-6EF4EADFE938}" type="slidenum">
              <a:rPr lang="en-US"/>
              <a:pPr/>
              <a:t>‹#›</a:t>
            </a:fld>
            <a:endParaRPr lang="en-US"/>
          </a:p>
        </p:txBody>
      </p:sp>
    </p:spTree>
    <p:extLst>
      <p:ext uri="{BB962C8B-B14F-4D97-AF65-F5344CB8AC3E}">
        <p14:creationId xmlns:p14="http://schemas.microsoft.com/office/powerpoint/2010/main" val="115636292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go.screenpal.com/watch/cZjrYkV9dvo" TargetMode="External"/><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hyperlink" Target="http://somup.com/cZjrYRGNd7"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t>To View Slide Show</a:t>
            </a:r>
          </a:p>
        </p:txBody>
      </p:sp>
      <p:sp>
        <p:nvSpPr>
          <p:cNvPr id="2" name="Content Placeholder 1"/>
          <p:cNvSpPr>
            <a:spLocks noGrp="1"/>
          </p:cNvSpPr>
          <p:nvPr>
            <p:ph idx="1"/>
          </p:nvPr>
        </p:nvSpPr>
        <p:spPr/>
        <p:txBody>
          <a:bodyPr/>
          <a:lstStyle/>
          <a:p>
            <a:pPr>
              <a:defRPr/>
            </a:pPr>
            <a:r>
              <a:rPr lang="en-US" sz="3600" dirty="0"/>
              <a:t>Click on “Slide Show” above</a:t>
            </a:r>
          </a:p>
          <a:p>
            <a:pPr marL="0" indent="0">
              <a:buFontTx/>
              <a:buNone/>
              <a:defRPr/>
            </a:pPr>
            <a:endParaRPr lang="en-US" sz="3600" dirty="0"/>
          </a:p>
          <a:p>
            <a:pPr lvl="1">
              <a:defRPr/>
            </a:pPr>
            <a:r>
              <a:rPr lang="en-US" sz="4000" dirty="0">
                <a:solidFill>
                  <a:srgbClr val="FF0000"/>
                </a:solidFill>
              </a:rPr>
              <a:t>Click on “From Current Slide”</a:t>
            </a:r>
            <a:endParaRPr lang="en-US" sz="4000" dirty="0">
              <a:solidFill>
                <a:srgbClr val="C00000"/>
              </a:solidFill>
            </a:endParaRPr>
          </a:p>
          <a:p>
            <a:pPr marL="457200" lvl="1" indent="0">
              <a:buFontTx/>
              <a:buNone/>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52400"/>
            <a:ext cx="8229600" cy="914400"/>
          </a:xfrm>
        </p:spPr>
        <p:txBody>
          <a:bodyPr/>
          <a:lstStyle/>
          <a:p>
            <a:pPr eaLnBrk="1" hangingPunct="1"/>
            <a:r>
              <a:rPr lang="en-US"/>
              <a:t>Structure of the Sun</a:t>
            </a:r>
          </a:p>
        </p:txBody>
      </p:sp>
      <p:sp>
        <p:nvSpPr>
          <p:cNvPr id="37891" name="Rectangle 3"/>
          <p:cNvSpPr>
            <a:spLocks noGrp="1" noChangeArrowheads="1"/>
          </p:cNvSpPr>
          <p:nvPr>
            <p:ph type="body" idx="1"/>
          </p:nvPr>
        </p:nvSpPr>
        <p:spPr>
          <a:xfrm>
            <a:off x="457200" y="1066800"/>
            <a:ext cx="8229600" cy="5638800"/>
          </a:xfrm>
        </p:spPr>
        <p:txBody>
          <a:bodyPr/>
          <a:lstStyle/>
          <a:p>
            <a:pPr marL="0" indent="0" eaLnBrk="1" hangingPunct="1">
              <a:buFontTx/>
              <a:buNone/>
              <a:defRPr/>
            </a:pPr>
            <a:r>
              <a:rPr lang="en-US" b="1" dirty="0"/>
              <a:t>The Photosphere </a:t>
            </a:r>
          </a:p>
          <a:p>
            <a:pPr eaLnBrk="1" hangingPunct="1">
              <a:defRPr/>
            </a:pPr>
            <a:r>
              <a:rPr lang="en-US" dirty="0">
                <a:solidFill>
                  <a:srgbClr val="FF0000"/>
                </a:solidFill>
              </a:rPr>
              <a:t>The “surface” of the sun, where energy is radiated mostly in the form of visible light</a:t>
            </a:r>
          </a:p>
          <a:p>
            <a:pPr eaLnBrk="1" hangingPunct="1">
              <a:defRPr/>
            </a:pPr>
            <a:r>
              <a:rPr lang="en-US" dirty="0">
                <a:solidFill>
                  <a:srgbClr val="00B050"/>
                </a:solidFill>
              </a:rPr>
              <a:t>The top of the convective plumes, and is made of individual regions called granules.</a:t>
            </a:r>
          </a:p>
          <a:p>
            <a:pPr marL="0" indent="0" eaLnBrk="1" hangingPunct="1">
              <a:buFontTx/>
              <a:buNone/>
              <a:defRPr/>
            </a:pPr>
            <a:endParaRPr lang="en-US" sz="1200" dirty="0">
              <a:solidFill>
                <a:srgbClr val="00B050"/>
              </a:solidFill>
            </a:endParaRPr>
          </a:p>
          <a:p>
            <a:pPr marL="0" indent="0" eaLnBrk="1" hangingPunct="1">
              <a:buFontTx/>
              <a:buNone/>
              <a:defRPr/>
            </a:pPr>
            <a:r>
              <a:rPr lang="en-US" b="1" dirty="0"/>
              <a:t>The Chromosphere </a:t>
            </a:r>
            <a:endParaRPr lang="en-US" dirty="0"/>
          </a:p>
          <a:p>
            <a:pPr eaLnBrk="1" hangingPunct="1">
              <a:defRPr/>
            </a:pPr>
            <a:r>
              <a:rPr lang="en-US" dirty="0">
                <a:solidFill>
                  <a:srgbClr val="00B0F0"/>
                </a:solidFill>
              </a:rPr>
              <a:t>Dense inner atmosphere.</a:t>
            </a:r>
          </a:p>
          <a:p>
            <a:pPr marL="0" indent="0" eaLnBrk="1" hangingPunct="1">
              <a:buFontTx/>
              <a:buNone/>
              <a:defRPr/>
            </a:pPr>
            <a:endParaRPr lang="en-US" sz="1200" dirty="0"/>
          </a:p>
          <a:p>
            <a:pPr marL="0" indent="0" eaLnBrk="1" hangingPunct="1">
              <a:buFontTx/>
              <a:buNone/>
              <a:defRPr/>
            </a:pPr>
            <a:r>
              <a:rPr lang="en-US" b="1" dirty="0"/>
              <a:t>The Corona </a:t>
            </a:r>
            <a:endParaRPr lang="en-US" dirty="0"/>
          </a:p>
          <a:p>
            <a:pPr eaLnBrk="1" hangingPunct="1">
              <a:defRPr/>
            </a:pPr>
            <a:r>
              <a:rPr lang="en-US" dirty="0">
                <a:solidFill>
                  <a:srgbClr val="7030A0"/>
                </a:solidFill>
              </a:rPr>
              <a:t>Outer atmosphere.</a:t>
            </a:r>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l="25180" t="4977" r="7339" b="58788"/>
          <a:stretch>
            <a:fillRect/>
          </a:stretch>
        </p:blipFill>
        <p:spPr bwMode="auto">
          <a:xfrm>
            <a:off x="5638800" y="4114800"/>
            <a:ext cx="34575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wipe(left)">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wipe(left)">
                                      <p:cBhvr>
                                        <p:cTn id="12" dur="500"/>
                                        <p:tgtEl>
                                          <p:spTgt spid="37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wipe(left)">
                                      <p:cBhvr>
                                        <p:cTn id="17" dur="500"/>
                                        <p:tgtEl>
                                          <p:spTgt spid="37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Effect transition="in" filter="wipe(left)">
                                      <p:cBhvr>
                                        <p:cTn id="22" dur="500"/>
                                        <p:tgtEl>
                                          <p:spTgt spid="3789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Effect transition="in" filter="wipe(left)">
                                      <p:cBhvr>
                                        <p:cTn id="27" dur="500"/>
                                        <p:tgtEl>
                                          <p:spTgt spid="3789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7891">
                                            <p:txEl>
                                              <p:pRg st="7" end="7"/>
                                            </p:txEl>
                                          </p:spTgt>
                                        </p:tgtEl>
                                        <p:attrNameLst>
                                          <p:attrName>style.visibility</p:attrName>
                                        </p:attrNameLst>
                                      </p:cBhvr>
                                      <p:to>
                                        <p:strVal val="visible"/>
                                      </p:to>
                                    </p:set>
                                    <p:animEffect transition="in" filter="wipe(left)">
                                      <p:cBhvr>
                                        <p:cTn id="32" dur="500"/>
                                        <p:tgtEl>
                                          <p:spTgt spid="3789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7891">
                                            <p:txEl>
                                              <p:pRg st="8" end="8"/>
                                            </p:txEl>
                                          </p:spTgt>
                                        </p:tgtEl>
                                        <p:attrNameLst>
                                          <p:attrName>style.visibility</p:attrName>
                                        </p:attrNameLst>
                                      </p:cBhvr>
                                      <p:to>
                                        <p:strVal val="visible"/>
                                      </p:to>
                                    </p:set>
                                    <p:animEffect transition="in" filter="wipe(left)">
                                      <p:cBhvr>
                                        <p:cTn id="37" dur="500"/>
                                        <p:tgtEl>
                                          <p:spTgt spid="378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l="26991" t="22192" r="40111" b="52705"/>
          <a:stretch>
            <a:fillRect/>
          </a:stretch>
        </p:blipFill>
        <p:spPr>
          <a:xfrm>
            <a:off x="1393825" y="179388"/>
            <a:ext cx="6607175" cy="6450012"/>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p>
        </p:txBody>
      </p:sp>
      <p:sp>
        <p:nvSpPr>
          <p:cNvPr id="11267" name="Content Placeholder 3"/>
          <p:cNvSpPr>
            <a:spLocks noGrp="1"/>
          </p:cNvSpPr>
          <p:nvPr>
            <p:ph idx="1"/>
          </p:nvPr>
        </p:nvSpPr>
        <p:spPr/>
        <p:txBody>
          <a:bodyPr/>
          <a:lstStyle/>
          <a:p>
            <a:endParaRPr lang="en-US"/>
          </a:p>
        </p:txBody>
      </p:sp>
      <p:pic>
        <p:nvPicPr>
          <p:cNvPr id="11268" name="Picture 3"/>
          <p:cNvPicPr>
            <a:picLocks noChangeAspect="1" noChangeArrowheads="1"/>
          </p:cNvPicPr>
          <p:nvPr/>
        </p:nvPicPr>
        <p:blipFill>
          <a:blip r:embed="rId2">
            <a:extLst>
              <a:ext uri="{28A0092B-C50C-407E-A947-70E740481C1C}">
                <a14:useLocalDpi xmlns:a14="http://schemas.microsoft.com/office/drawing/2010/main" val="0"/>
              </a:ext>
            </a:extLst>
          </a:blip>
          <a:srcRect l="4053" t="3252" r="5997" b="2872"/>
          <a:stretch>
            <a:fillRect/>
          </a:stretch>
        </p:blipFill>
        <p:spPr bwMode="auto">
          <a:xfrm>
            <a:off x="1201738" y="25400"/>
            <a:ext cx="6716712"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t>Sunspots</a:t>
            </a:r>
          </a:p>
        </p:txBody>
      </p:sp>
      <p:sp>
        <p:nvSpPr>
          <p:cNvPr id="49155" name="Rectangle 3"/>
          <p:cNvSpPr>
            <a:spLocks noGrp="1" noChangeArrowheads="1"/>
          </p:cNvSpPr>
          <p:nvPr>
            <p:ph type="body" sz="half" idx="1"/>
          </p:nvPr>
        </p:nvSpPr>
        <p:spPr>
          <a:xfrm>
            <a:off x="228600" y="2133600"/>
            <a:ext cx="4038600" cy="3429000"/>
          </a:xfrm>
        </p:spPr>
        <p:txBody>
          <a:bodyPr/>
          <a:lstStyle/>
          <a:p>
            <a:pPr eaLnBrk="1" hangingPunct="1"/>
            <a:r>
              <a:rPr lang="en-US" dirty="0">
                <a:solidFill>
                  <a:srgbClr val="FF0000"/>
                </a:solidFill>
              </a:rPr>
              <a:t>Sunspots occur as darker, cooler regions on the photosphere.</a:t>
            </a:r>
          </a:p>
          <a:p>
            <a:pPr eaLnBrk="1" hangingPunct="1"/>
            <a:endParaRPr lang="en-US" dirty="0"/>
          </a:p>
          <a:p>
            <a:pPr eaLnBrk="1" hangingPunct="1"/>
            <a:r>
              <a:rPr lang="en-US" dirty="0">
                <a:solidFill>
                  <a:srgbClr val="00B050"/>
                </a:solidFill>
              </a:rPr>
              <a:t>They are magnetic in nature, and occur in pairs. </a:t>
            </a:r>
          </a:p>
        </p:txBody>
      </p:sp>
      <p:sp>
        <p:nvSpPr>
          <p:cNvPr id="13316" name="Rectangle 4"/>
          <p:cNvSpPr>
            <a:spLocks noGrp="1" noChangeArrowheads="1"/>
          </p:cNvSpPr>
          <p:nvPr>
            <p:ph type="body" sz="half" idx="2"/>
          </p:nvPr>
        </p:nvSpPr>
        <p:spPr/>
        <p:txBody>
          <a:bodyPr/>
          <a:lstStyle/>
          <a:p>
            <a:pPr eaLnBrk="1" hangingPunct="1"/>
            <a:endParaRPr lang="en-US"/>
          </a:p>
        </p:txBody>
      </p:sp>
      <p:pic>
        <p:nvPicPr>
          <p:cNvPr id="13317" name="Picture 6" descr="Swedish%20sunspo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28738"/>
            <a:ext cx="47625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left)">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wipe(left)">
                                      <p:cBhvr>
                                        <p:cTn id="12"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a:p>
        </p:txBody>
      </p:sp>
      <p:pic>
        <p:nvPicPr>
          <p:cNvPr id="1433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6988"/>
            <a:ext cx="8335963" cy="68849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6200"/>
            <a:ext cx="8229600" cy="838200"/>
          </a:xfrm>
        </p:spPr>
        <p:txBody>
          <a:bodyPr/>
          <a:lstStyle/>
          <a:p>
            <a:pPr eaLnBrk="1" hangingPunct="1"/>
            <a:r>
              <a:rPr lang="en-US"/>
              <a:t>Sunspot Creation</a:t>
            </a:r>
          </a:p>
        </p:txBody>
      </p:sp>
      <p:sp>
        <p:nvSpPr>
          <p:cNvPr id="50179" name="Rectangle 3"/>
          <p:cNvSpPr>
            <a:spLocks noGrp="1" noChangeArrowheads="1"/>
          </p:cNvSpPr>
          <p:nvPr>
            <p:ph type="body" idx="1"/>
          </p:nvPr>
        </p:nvSpPr>
        <p:spPr>
          <a:xfrm>
            <a:off x="119217" y="1476356"/>
            <a:ext cx="8905566" cy="5287963"/>
          </a:xfrm>
        </p:spPr>
        <p:txBody>
          <a:bodyPr/>
          <a:lstStyle/>
          <a:p>
            <a:pPr marL="0" indent="15875" eaLnBrk="1" hangingPunct="1">
              <a:buFontTx/>
              <a:buNone/>
              <a:defRPr/>
            </a:pPr>
            <a:r>
              <a:rPr lang="en-US" dirty="0">
                <a:solidFill>
                  <a:srgbClr val="00B050"/>
                </a:solidFill>
              </a:rPr>
              <a:t>Sunspots Occur as a result of the following sequential events:</a:t>
            </a:r>
          </a:p>
          <a:p>
            <a:pPr marL="685800" indent="-571500" eaLnBrk="1" hangingPunct="1">
              <a:spcBef>
                <a:spcPts val="2400"/>
              </a:spcBef>
              <a:buNone/>
              <a:defRPr/>
            </a:pPr>
            <a:r>
              <a:rPr lang="en-US" dirty="0">
                <a:solidFill>
                  <a:srgbClr val="FF0000"/>
                </a:solidFill>
              </a:rPr>
              <a:t>1.	The sun has </a:t>
            </a:r>
            <a:r>
              <a:rPr lang="en-US" u="sng" dirty="0">
                <a:solidFill>
                  <a:srgbClr val="FF0000"/>
                </a:solidFill>
              </a:rPr>
              <a:t>differential rotation</a:t>
            </a:r>
            <a:r>
              <a:rPr lang="en-US" dirty="0">
                <a:solidFill>
                  <a:srgbClr val="FF0000"/>
                </a:solidFill>
              </a:rPr>
              <a:t>, that is, the equator rotates faster than the poles.</a:t>
            </a:r>
          </a:p>
          <a:p>
            <a:pPr marL="685800" indent="-571500" eaLnBrk="1" hangingPunct="1">
              <a:spcBef>
                <a:spcPts val="2400"/>
              </a:spcBef>
              <a:buNone/>
              <a:defRPr/>
            </a:pPr>
            <a:r>
              <a:rPr lang="en-US" dirty="0">
                <a:solidFill>
                  <a:srgbClr val="00B0F0"/>
                </a:solidFill>
              </a:rPr>
              <a:t>2.	Differential rotation cause the sun’s </a:t>
            </a:r>
            <a:r>
              <a:rPr lang="en-US" u="sng" dirty="0">
                <a:solidFill>
                  <a:srgbClr val="00B0F0"/>
                </a:solidFill>
              </a:rPr>
              <a:t>magnetic field to become twisted</a:t>
            </a:r>
            <a:r>
              <a:rPr lang="en-US" dirty="0">
                <a:solidFill>
                  <a:srgbClr val="00B0F0"/>
                </a:solidFill>
              </a:rPr>
              <a:t>.</a:t>
            </a:r>
          </a:p>
          <a:p>
            <a:pPr marL="685800" indent="-571500" eaLnBrk="1" hangingPunct="1">
              <a:spcBef>
                <a:spcPts val="2400"/>
              </a:spcBef>
              <a:buNone/>
              <a:defRPr/>
            </a:pPr>
            <a:r>
              <a:rPr lang="en-US" dirty="0">
                <a:solidFill>
                  <a:srgbClr val="7030A0"/>
                </a:solidFill>
              </a:rPr>
              <a:t>3.	Where the sun’s magnetic field lines interact, </a:t>
            </a:r>
            <a:r>
              <a:rPr lang="en-US" u="sng" dirty="0">
                <a:solidFill>
                  <a:srgbClr val="7030A0"/>
                </a:solidFill>
              </a:rPr>
              <a:t>localized magnetic force</a:t>
            </a:r>
            <a:r>
              <a:rPr lang="en-US" dirty="0">
                <a:solidFill>
                  <a:srgbClr val="7030A0"/>
                </a:solidFill>
              </a:rPr>
              <a:t> occurs.</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799" y="0"/>
            <a:ext cx="1573161" cy="130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wipe(left)">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wipe(left)">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wipe(left)">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wipe(left)">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28600" y="76200"/>
            <a:ext cx="8763000" cy="4906963"/>
          </a:xfrm>
        </p:spPr>
        <p:txBody>
          <a:bodyPr/>
          <a:lstStyle/>
          <a:p>
            <a:pPr marL="685800" indent="-571500" eaLnBrk="1" hangingPunct="1">
              <a:buNone/>
              <a:defRPr/>
            </a:pPr>
            <a:r>
              <a:rPr lang="en-US" dirty="0">
                <a:solidFill>
                  <a:srgbClr val="FF0000"/>
                </a:solidFill>
              </a:rPr>
              <a:t>4.	As a result of localized magnetic force, </a:t>
            </a:r>
            <a:r>
              <a:rPr lang="en-US" u="sng" dirty="0">
                <a:solidFill>
                  <a:srgbClr val="FF0000"/>
                </a:solidFill>
              </a:rPr>
              <a:t>convection</a:t>
            </a:r>
            <a:r>
              <a:rPr lang="en-US" dirty="0">
                <a:solidFill>
                  <a:srgbClr val="FF0000"/>
                </a:solidFill>
              </a:rPr>
              <a:t> in that area is </a:t>
            </a:r>
            <a:r>
              <a:rPr lang="en-US" u="sng" dirty="0">
                <a:solidFill>
                  <a:srgbClr val="FF0000"/>
                </a:solidFill>
              </a:rPr>
              <a:t>blocked</a:t>
            </a:r>
            <a:r>
              <a:rPr lang="en-US" dirty="0">
                <a:solidFill>
                  <a:srgbClr val="FF0000"/>
                </a:solidFill>
              </a:rPr>
              <a:t>.  </a:t>
            </a:r>
          </a:p>
          <a:p>
            <a:pPr lvl="1" eaLnBrk="1" hangingPunct="1">
              <a:defRPr/>
            </a:pPr>
            <a:r>
              <a:rPr lang="en-US" dirty="0">
                <a:solidFill>
                  <a:srgbClr val="002060"/>
                </a:solidFill>
              </a:rPr>
              <a:t>This does not allow for warmer material to rise up, and cooler material to sink, so it takes on a </a:t>
            </a:r>
            <a:r>
              <a:rPr lang="en-US" u="sng" dirty="0">
                <a:solidFill>
                  <a:srgbClr val="002060"/>
                </a:solidFill>
              </a:rPr>
              <a:t>darker appearance</a:t>
            </a:r>
            <a:r>
              <a:rPr lang="en-US" dirty="0">
                <a:solidFill>
                  <a:srgbClr val="002060"/>
                </a:solidFill>
              </a:rPr>
              <a:t>.</a:t>
            </a:r>
          </a:p>
          <a:p>
            <a:pPr marL="457200" lvl="1" indent="0" eaLnBrk="1" hangingPunct="1">
              <a:buFontTx/>
              <a:buNone/>
              <a:defRPr/>
            </a:pPr>
            <a:endParaRPr lang="en-US" sz="1200" dirty="0">
              <a:solidFill>
                <a:srgbClr val="002060"/>
              </a:solidFill>
            </a:endParaRPr>
          </a:p>
          <a:p>
            <a:pPr marL="685800" indent="-571500" eaLnBrk="1" hangingPunct="1">
              <a:buNone/>
              <a:defRPr/>
            </a:pPr>
            <a:r>
              <a:rPr lang="en-US" dirty="0">
                <a:solidFill>
                  <a:srgbClr val="00B0F0"/>
                </a:solidFill>
              </a:rPr>
              <a:t>5.	Sunspots can lead to solar flares, </a:t>
            </a:r>
          </a:p>
          <a:p>
            <a:pPr lvl="1" eaLnBrk="1" hangingPunct="1">
              <a:defRPr/>
            </a:pPr>
            <a:r>
              <a:rPr lang="en-US" dirty="0">
                <a:solidFill>
                  <a:srgbClr val="00B050"/>
                </a:solidFill>
              </a:rPr>
              <a:t>which can lead to coronal mass ejections, </a:t>
            </a:r>
          </a:p>
          <a:p>
            <a:pPr lvl="1" eaLnBrk="1" hangingPunct="1">
              <a:defRPr/>
            </a:pPr>
            <a:r>
              <a:rPr lang="en-US" dirty="0">
                <a:solidFill>
                  <a:srgbClr val="FF0000"/>
                </a:solidFill>
              </a:rPr>
              <a:t>which can lead to Auroras.</a:t>
            </a:r>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575" y="4572000"/>
            <a:ext cx="2362200"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3">
            <a:extLst>
              <a:ext uri="{28A0092B-C50C-407E-A947-70E740481C1C}">
                <a14:useLocalDpi xmlns:a14="http://schemas.microsoft.com/office/drawing/2010/main" val="0"/>
              </a:ext>
            </a:extLst>
          </a:blip>
          <a:srcRect r="8719"/>
          <a:stretch>
            <a:fillRect/>
          </a:stretch>
        </p:blipFill>
        <p:spPr bwMode="auto">
          <a:xfrm>
            <a:off x="0" y="4572000"/>
            <a:ext cx="2252663"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4572000"/>
            <a:ext cx="233045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4825" y="4572000"/>
            <a:ext cx="22891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wipe(up)">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wipe(up)">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205"/>
                                        </p:tgtEl>
                                        <p:attrNameLst>
                                          <p:attrName>style.visibility</p:attrName>
                                        </p:attrNameLst>
                                      </p:cBhvr>
                                      <p:to>
                                        <p:strVal val="visible"/>
                                      </p:to>
                                    </p:set>
                                    <p:animEffect transition="in" filter="fade">
                                      <p:cBhvr>
                                        <p:cTn id="17" dur="500"/>
                                        <p:tgtEl>
                                          <p:spTgt spid="512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wipe(up)">
                                      <p:cBhvr>
                                        <p:cTn id="22" dur="500"/>
                                        <p:tgtEl>
                                          <p:spTgt spid="51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1203">
                                            <p:txEl>
                                              <p:pRg st="4" end="4"/>
                                            </p:txEl>
                                          </p:spTgt>
                                        </p:tgtEl>
                                        <p:attrNameLst>
                                          <p:attrName>style.visibility</p:attrName>
                                        </p:attrNameLst>
                                      </p:cBhvr>
                                      <p:to>
                                        <p:strVal val="visible"/>
                                      </p:to>
                                    </p:set>
                                    <p:animEffect transition="in" filter="wipe(up)">
                                      <p:cBhvr>
                                        <p:cTn id="27" dur="500"/>
                                        <p:tgtEl>
                                          <p:spTgt spid="512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1204"/>
                                        </p:tgtEl>
                                        <p:attrNameLst>
                                          <p:attrName>style.visibility</p:attrName>
                                        </p:attrNameLst>
                                      </p:cBhvr>
                                      <p:to>
                                        <p:strVal val="visible"/>
                                      </p:to>
                                    </p:set>
                                    <p:animEffect transition="in" filter="fade">
                                      <p:cBhvr>
                                        <p:cTn id="32" dur="500"/>
                                        <p:tgtEl>
                                          <p:spTgt spid="5120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1203">
                                            <p:txEl>
                                              <p:pRg st="5" end="5"/>
                                            </p:txEl>
                                          </p:spTgt>
                                        </p:tgtEl>
                                        <p:attrNameLst>
                                          <p:attrName>style.visibility</p:attrName>
                                        </p:attrNameLst>
                                      </p:cBhvr>
                                      <p:to>
                                        <p:strVal val="visible"/>
                                      </p:to>
                                    </p:set>
                                    <p:animEffect transition="in" filter="wipe(up)">
                                      <p:cBhvr>
                                        <p:cTn id="37" dur="500"/>
                                        <p:tgtEl>
                                          <p:spTgt spid="5120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1206"/>
                                        </p:tgtEl>
                                        <p:attrNameLst>
                                          <p:attrName>style.visibility</p:attrName>
                                        </p:attrNameLst>
                                      </p:cBhvr>
                                      <p:to>
                                        <p:strVal val="visible"/>
                                      </p:to>
                                    </p:set>
                                    <p:animEffect transition="in" filter="fade">
                                      <p:cBhvr>
                                        <p:cTn id="42" dur="500"/>
                                        <p:tgtEl>
                                          <p:spTgt spid="5120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1207"/>
                                        </p:tgtEl>
                                        <p:attrNameLst>
                                          <p:attrName>style.visibility</p:attrName>
                                        </p:attrNameLst>
                                      </p:cBhvr>
                                      <p:to>
                                        <p:strVal val="visible"/>
                                      </p:to>
                                    </p:set>
                                    <p:animEffect transition="in" filter="fade">
                                      <p:cBhvr>
                                        <p:cTn id="47"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p>
        </p:txBody>
      </p:sp>
      <p:sp>
        <p:nvSpPr>
          <p:cNvPr id="17411" name="Content Placeholder 2"/>
          <p:cNvSpPr>
            <a:spLocks noGrp="1"/>
          </p:cNvSpPr>
          <p:nvPr>
            <p:ph idx="1"/>
          </p:nvPr>
        </p:nvSpPr>
        <p:spPr/>
        <p:txBody>
          <a:bodyPr/>
          <a:lstStyle/>
          <a:p>
            <a:endParaRPr lang="en-US"/>
          </a:p>
        </p:txBody>
      </p:sp>
      <p:pic>
        <p:nvPicPr>
          <p:cNvPr id="17412" name="Picture 3"/>
          <p:cNvPicPr>
            <a:picLocks noChangeAspect="1"/>
          </p:cNvPicPr>
          <p:nvPr/>
        </p:nvPicPr>
        <p:blipFill>
          <a:blip r:embed="rId2">
            <a:extLst>
              <a:ext uri="{28A0092B-C50C-407E-A947-70E740481C1C}">
                <a14:useLocalDpi xmlns:a14="http://schemas.microsoft.com/office/drawing/2010/main" val="0"/>
              </a:ext>
            </a:extLst>
          </a:blip>
          <a:srcRect l="9818" t="65161" r="38441" b="6882"/>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838200"/>
          </a:xfrm>
        </p:spPr>
        <p:txBody>
          <a:bodyPr/>
          <a:lstStyle/>
          <a:p>
            <a:pPr eaLnBrk="1" hangingPunct="1"/>
            <a:r>
              <a:rPr lang="en-US"/>
              <a:t>Sunspot Cycle</a:t>
            </a:r>
          </a:p>
        </p:txBody>
      </p:sp>
      <p:sp>
        <p:nvSpPr>
          <p:cNvPr id="52227" name="Rectangle 3"/>
          <p:cNvSpPr>
            <a:spLocks noGrp="1" noChangeArrowheads="1"/>
          </p:cNvSpPr>
          <p:nvPr>
            <p:ph type="body" idx="1"/>
          </p:nvPr>
        </p:nvSpPr>
        <p:spPr>
          <a:xfrm>
            <a:off x="152400" y="1066800"/>
            <a:ext cx="5969000" cy="5791200"/>
          </a:xfrm>
        </p:spPr>
        <p:txBody>
          <a:bodyPr/>
          <a:lstStyle/>
          <a:p>
            <a:pPr eaLnBrk="1" hangingPunct="1">
              <a:lnSpc>
                <a:spcPct val="90000"/>
              </a:lnSpc>
            </a:pPr>
            <a:r>
              <a:rPr lang="en-US" dirty="0">
                <a:solidFill>
                  <a:srgbClr val="00B050"/>
                </a:solidFill>
              </a:rPr>
              <a:t>Sunspots follow a cycle that has a regular pattern of 11 years. </a:t>
            </a:r>
          </a:p>
          <a:p>
            <a:pPr eaLnBrk="1" hangingPunct="1">
              <a:spcBef>
                <a:spcPts val="2400"/>
              </a:spcBef>
            </a:pPr>
            <a:r>
              <a:rPr lang="en-US" dirty="0">
                <a:solidFill>
                  <a:srgbClr val="00B0F0"/>
                </a:solidFill>
              </a:rPr>
              <a:t>That is, every 11 years there is a peak in solar activity.</a:t>
            </a:r>
          </a:p>
          <a:p>
            <a:pPr eaLnBrk="1" hangingPunct="1">
              <a:spcBef>
                <a:spcPts val="2400"/>
              </a:spcBef>
            </a:pPr>
            <a:r>
              <a:rPr lang="en-US" dirty="0">
                <a:solidFill>
                  <a:srgbClr val="FF0000"/>
                </a:solidFill>
              </a:rPr>
              <a:t>When there is a peak, there are more sunspots, when there is a low point there are fewer.</a:t>
            </a:r>
          </a:p>
        </p:txBody>
      </p:sp>
      <p:pic>
        <p:nvPicPr>
          <p:cNvPr id="18436" name="Content Placeholder 3"/>
          <p:cNvPicPr>
            <a:picLocks noChangeAspect="1"/>
          </p:cNvPicPr>
          <p:nvPr/>
        </p:nvPicPr>
        <p:blipFill>
          <a:blip r:embed="rId2">
            <a:extLst>
              <a:ext uri="{28A0092B-C50C-407E-A947-70E740481C1C}">
                <a14:useLocalDpi xmlns:a14="http://schemas.microsoft.com/office/drawing/2010/main" val="0"/>
              </a:ext>
            </a:extLst>
          </a:blip>
          <a:srcRect l="5362" t="4279" r="55144" b="71605"/>
          <a:stretch>
            <a:fillRect/>
          </a:stretch>
        </p:blipFill>
        <p:spPr bwMode="auto">
          <a:xfrm>
            <a:off x="5926138" y="1981200"/>
            <a:ext cx="32178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wipe(left)">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wipe(left)">
                                      <p:cBhvr>
                                        <p:cTn id="12" dur="500"/>
                                        <p:tgtEl>
                                          <p:spTgt spid="52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5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227">
                                            <p:txEl>
                                              <p:pRg st="2" end="2"/>
                                            </p:txEl>
                                          </p:spTgt>
                                        </p:tgtEl>
                                        <p:attrNameLst>
                                          <p:attrName>style.visibility</p:attrName>
                                        </p:attrNameLst>
                                      </p:cBhvr>
                                      <p:to>
                                        <p:strVal val="visible"/>
                                      </p:to>
                                    </p:set>
                                    <p:animEffect transition="in" filter="wipe(left)">
                                      <p:cBhvr>
                                        <p:cTn id="22"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838200"/>
          </a:xfrm>
        </p:spPr>
        <p:txBody>
          <a:bodyPr/>
          <a:lstStyle/>
          <a:p>
            <a:pPr eaLnBrk="1" hangingPunct="1"/>
            <a:r>
              <a:rPr lang="en-US"/>
              <a:t>Sunspot Cycle</a:t>
            </a:r>
          </a:p>
        </p:txBody>
      </p:sp>
      <p:sp>
        <p:nvSpPr>
          <p:cNvPr id="52227" name="Rectangle 3"/>
          <p:cNvSpPr>
            <a:spLocks noGrp="1" noChangeArrowheads="1"/>
          </p:cNvSpPr>
          <p:nvPr>
            <p:ph type="body" idx="1"/>
          </p:nvPr>
        </p:nvSpPr>
        <p:spPr>
          <a:xfrm>
            <a:off x="152400" y="1066800"/>
            <a:ext cx="8839200" cy="1219200"/>
          </a:xfrm>
        </p:spPr>
        <p:txBody>
          <a:bodyPr/>
          <a:lstStyle/>
          <a:p>
            <a:pPr eaLnBrk="1" hangingPunct="1">
              <a:lnSpc>
                <a:spcPct val="90000"/>
              </a:lnSpc>
            </a:pPr>
            <a:r>
              <a:rPr lang="en-US" dirty="0">
                <a:solidFill>
                  <a:srgbClr val="00B050"/>
                </a:solidFill>
              </a:rPr>
              <a:t>Sunspots follow a cycle that has a regular pattern of 11 years. </a:t>
            </a:r>
          </a:p>
        </p:txBody>
      </p:sp>
      <p:pic>
        <p:nvPicPr>
          <p:cNvPr id="1028" name="Picture 4" descr="ESA - Solar cycle 25 prediction, NOAA, July 2022">
            <a:extLst>
              <a:ext uri="{FF2B5EF4-FFF2-40B4-BE49-F238E27FC236}">
                <a16:creationId xmlns:a16="http://schemas.microsoft.com/office/drawing/2014/main" id="{13FB3AB7-37A4-ABDF-AFCC-0FFC32370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2635"/>
            <a:ext cx="9144000" cy="321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6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4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t>The Sun</a:t>
            </a:r>
          </a:p>
        </p:txBody>
      </p:sp>
      <p:pic>
        <p:nvPicPr>
          <p:cNvPr id="30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196975"/>
            <a:ext cx="5334000" cy="533241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2588"/>
            <a:ext cx="9144000"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838200"/>
          </a:xfrm>
        </p:spPr>
        <p:txBody>
          <a:bodyPr/>
          <a:lstStyle/>
          <a:p>
            <a:pPr eaLnBrk="1" hangingPunct="1"/>
            <a:r>
              <a:rPr lang="en-US"/>
              <a:t>Sunspot Cycle</a:t>
            </a:r>
          </a:p>
        </p:txBody>
      </p:sp>
      <p:sp>
        <p:nvSpPr>
          <p:cNvPr id="53251" name="Rectangle 3"/>
          <p:cNvSpPr>
            <a:spLocks noGrp="1" noChangeArrowheads="1"/>
          </p:cNvSpPr>
          <p:nvPr>
            <p:ph type="body" idx="1"/>
          </p:nvPr>
        </p:nvSpPr>
        <p:spPr>
          <a:xfrm>
            <a:off x="152400" y="838200"/>
            <a:ext cx="8820150" cy="5287963"/>
          </a:xfrm>
        </p:spPr>
        <p:txBody>
          <a:bodyPr/>
          <a:lstStyle/>
          <a:p>
            <a:pPr eaLnBrk="1" hangingPunct="1"/>
            <a:r>
              <a:rPr lang="en-US" dirty="0">
                <a:solidFill>
                  <a:srgbClr val="FF0000"/>
                </a:solidFill>
              </a:rPr>
              <a:t>As a result of the sunspot cycle, this also plays a role in the visibility of auroras.</a:t>
            </a:r>
          </a:p>
          <a:p>
            <a:pPr eaLnBrk="1" hangingPunct="1"/>
            <a:r>
              <a:rPr lang="en-US" dirty="0">
                <a:solidFill>
                  <a:srgbClr val="00B050"/>
                </a:solidFill>
              </a:rPr>
              <a:t>During sunspot peaks, there are more solar flares, and coronal mass ejections, causing more solar wind, causing more </a:t>
            </a:r>
            <a:r>
              <a:rPr lang="en-US" dirty="0">
                <a:solidFill>
                  <a:srgbClr val="7030A0"/>
                </a:solidFill>
              </a:rPr>
              <a:t>auroras</a:t>
            </a:r>
            <a:r>
              <a:rPr lang="en-US" dirty="0">
                <a:solidFill>
                  <a:srgbClr val="00B050"/>
                </a:solidFill>
              </a:rPr>
              <a:t>.</a:t>
            </a:r>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3810000"/>
            <a:ext cx="3898900"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8"/>
          <p:cNvPicPr>
            <a:picLocks noChangeAspect="1" noChangeArrowheads="1"/>
          </p:cNvPicPr>
          <p:nvPr/>
        </p:nvPicPr>
        <p:blipFill>
          <a:blip r:embed="rId3">
            <a:extLst>
              <a:ext uri="{28A0092B-C50C-407E-A947-70E740481C1C}">
                <a14:useLocalDpi xmlns:a14="http://schemas.microsoft.com/office/drawing/2010/main" val="0"/>
              </a:ext>
            </a:extLst>
          </a:blip>
          <a:srcRect t="7378" b="4582"/>
          <a:stretch>
            <a:fillRect/>
          </a:stretch>
        </p:blipFill>
        <p:spPr bwMode="auto">
          <a:xfrm>
            <a:off x="4005263" y="3440113"/>
            <a:ext cx="4910137" cy="318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wipe(left)">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5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251">
                                            <p:txEl>
                                              <p:pRg st="1" end="1"/>
                                            </p:txEl>
                                          </p:spTgt>
                                        </p:tgtEl>
                                        <p:attrNameLst>
                                          <p:attrName>style.visibility</p:attrName>
                                        </p:attrNameLst>
                                      </p:cBhvr>
                                      <p:to>
                                        <p:strVal val="visible"/>
                                      </p:to>
                                    </p:set>
                                    <p:animEffect transition="in" filter="wipe(left)">
                                      <p:cBhvr>
                                        <p:cTn id="17" dur="5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838200"/>
          </a:xfrm>
        </p:spPr>
        <p:txBody>
          <a:bodyPr/>
          <a:lstStyle/>
          <a:p>
            <a:pPr eaLnBrk="1" hangingPunct="1"/>
            <a:r>
              <a:rPr lang="en-US"/>
              <a:t>Sunspot Cycle</a:t>
            </a:r>
          </a:p>
        </p:txBody>
      </p:sp>
      <p:pic>
        <p:nvPicPr>
          <p:cNvPr id="2050" name="Picture 2" descr="Overlapping Magnetic Activity Cycles and the Sunspot Number: Forecasting Sunspot  Cycle 25 Amplitude | Solar Physics">
            <a:extLst>
              <a:ext uri="{FF2B5EF4-FFF2-40B4-BE49-F238E27FC236}">
                <a16:creationId xmlns:a16="http://schemas.microsoft.com/office/drawing/2014/main" id="{1B637FBF-38F7-8FA1-A2F7-25F3FA5F3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4" y="1752600"/>
            <a:ext cx="8901813"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52400"/>
            <a:ext cx="8229600" cy="914400"/>
          </a:xfrm>
        </p:spPr>
        <p:txBody>
          <a:bodyPr/>
          <a:lstStyle/>
          <a:p>
            <a:pPr eaLnBrk="1" hangingPunct="1"/>
            <a:r>
              <a:rPr lang="en-US" sz="4000"/>
              <a:t>Solar Phenomena</a:t>
            </a:r>
          </a:p>
        </p:txBody>
      </p:sp>
      <p:sp>
        <p:nvSpPr>
          <p:cNvPr id="55299" name="Rectangle 3"/>
          <p:cNvSpPr>
            <a:spLocks noGrp="1" noChangeArrowheads="1"/>
          </p:cNvSpPr>
          <p:nvPr>
            <p:ph type="body" idx="1"/>
          </p:nvPr>
        </p:nvSpPr>
        <p:spPr>
          <a:xfrm>
            <a:off x="228600" y="990600"/>
            <a:ext cx="8763000" cy="5135563"/>
          </a:xfrm>
        </p:spPr>
        <p:txBody>
          <a:bodyPr/>
          <a:lstStyle/>
          <a:p>
            <a:pPr eaLnBrk="1" hangingPunct="1">
              <a:lnSpc>
                <a:spcPct val="90000"/>
              </a:lnSpc>
            </a:pPr>
            <a:r>
              <a:rPr lang="en-US" b="1" dirty="0"/>
              <a:t>Solar Flares </a:t>
            </a:r>
            <a:r>
              <a:rPr lang="en-US" dirty="0">
                <a:solidFill>
                  <a:srgbClr val="00B0F0"/>
                </a:solidFill>
              </a:rPr>
              <a:t>– outbursts of energy from the photosphere, often associated with sunspots.</a:t>
            </a:r>
          </a:p>
          <a:p>
            <a:pPr eaLnBrk="1" hangingPunct="1">
              <a:lnSpc>
                <a:spcPct val="90000"/>
              </a:lnSpc>
            </a:pPr>
            <a:r>
              <a:rPr lang="en-US" b="1" dirty="0"/>
              <a:t>Solar Prominences </a:t>
            </a:r>
            <a:r>
              <a:rPr lang="en-US" dirty="0">
                <a:solidFill>
                  <a:srgbClr val="FF0000"/>
                </a:solidFill>
              </a:rPr>
              <a:t>– large arches of glowing gas connecting oppositely charged sunspot fields.</a:t>
            </a:r>
          </a:p>
          <a:p>
            <a:pPr eaLnBrk="1" hangingPunct="1">
              <a:lnSpc>
                <a:spcPct val="90000"/>
              </a:lnSpc>
            </a:pPr>
            <a:r>
              <a:rPr lang="en-US" b="1" dirty="0"/>
              <a:t>Coronal Mass Ejections </a:t>
            </a:r>
            <a:r>
              <a:rPr lang="en-US" dirty="0">
                <a:solidFill>
                  <a:srgbClr val="00B050"/>
                </a:solidFill>
              </a:rPr>
              <a:t>– charged particles that leave the outer atmosphere, usually from a solar flare.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246563"/>
            <a:ext cx="26971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800600"/>
            <a:ext cx="2719388"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left)">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wipe(left)">
                                      <p:cBhvr>
                                        <p:cTn id="12" dur="5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fade">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299">
                                            <p:txEl>
                                              <p:pRg st="2" end="2"/>
                                            </p:txEl>
                                          </p:spTgt>
                                        </p:tgtEl>
                                        <p:attrNameLst>
                                          <p:attrName>style.visibility</p:attrName>
                                        </p:attrNameLst>
                                      </p:cBhvr>
                                      <p:to>
                                        <p:strVal val="visible"/>
                                      </p:to>
                                    </p:set>
                                    <p:animEffect transition="in" filter="wipe(left)">
                                      <p:cBhvr>
                                        <p:cTn id="22" dur="500"/>
                                        <p:tgtEl>
                                          <p:spTgt spid="552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8"/>
                                        </p:tgtEl>
                                        <p:attrNameLst>
                                          <p:attrName>style.visibility</p:attrName>
                                        </p:attrNameLst>
                                      </p:cBhvr>
                                      <p:to>
                                        <p:strVal val="visible"/>
                                      </p:to>
                                    </p:set>
                                    <p:animEffect transition="in" filter="fade">
                                      <p:cBhvr>
                                        <p:cTn id="2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685800"/>
          </a:xfrm>
        </p:spPr>
        <p:txBody>
          <a:bodyPr/>
          <a:lstStyle/>
          <a:p>
            <a:pPr eaLnBrk="1" hangingPunct="1"/>
            <a:r>
              <a:rPr lang="en-US"/>
              <a:t>Solar Phenomena</a:t>
            </a:r>
          </a:p>
        </p:txBody>
      </p:sp>
      <p:sp>
        <p:nvSpPr>
          <p:cNvPr id="56323" name="Rectangle 3"/>
          <p:cNvSpPr>
            <a:spLocks noGrp="1" noChangeArrowheads="1"/>
          </p:cNvSpPr>
          <p:nvPr>
            <p:ph idx="1"/>
          </p:nvPr>
        </p:nvSpPr>
        <p:spPr>
          <a:xfrm>
            <a:off x="76200" y="762000"/>
            <a:ext cx="8915400" cy="3429000"/>
          </a:xfrm>
        </p:spPr>
        <p:txBody>
          <a:bodyPr/>
          <a:lstStyle/>
          <a:p>
            <a:pPr eaLnBrk="1" hangingPunct="1"/>
            <a:r>
              <a:rPr lang="en-US" b="1" dirty="0"/>
              <a:t>Auroras</a:t>
            </a:r>
            <a:r>
              <a:rPr lang="en-US" dirty="0"/>
              <a:t> – </a:t>
            </a:r>
            <a:r>
              <a:rPr lang="en-US" sz="2800" dirty="0">
                <a:solidFill>
                  <a:srgbClr val="FF0000"/>
                </a:solidFill>
              </a:rPr>
              <a:t>Charged particles from the sun that react with the earth’s magnetosphere (in the upper atmosphere) and create various colors in the night sky.</a:t>
            </a:r>
          </a:p>
          <a:p>
            <a:pPr eaLnBrk="1" hangingPunct="1"/>
            <a:r>
              <a:rPr lang="en-US" sz="2800" dirty="0">
                <a:solidFill>
                  <a:srgbClr val="00B0F0"/>
                </a:solidFill>
              </a:rPr>
              <a:t>The </a:t>
            </a:r>
            <a:r>
              <a:rPr lang="en-US" sz="2800" dirty="0"/>
              <a:t>magnetosphere</a:t>
            </a:r>
            <a:r>
              <a:rPr lang="en-US" sz="2800" dirty="0">
                <a:solidFill>
                  <a:srgbClr val="00B0F0"/>
                </a:solidFill>
              </a:rPr>
              <a:t> is more concentrated closer to earth’s magnetic poles, which is why auroras are more often found at higher latitudes.</a:t>
            </a:r>
          </a:p>
        </p:txBody>
      </p:sp>
      <p:pic>
        <p:nvPicPr>
          <p:cNvPr id="56324" name="Picture 6"/>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33400" y="3963988"/>
            <a:ext cx="5103813" cy="28940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3962400"/>
            <a:ext cx="33496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up)">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fade">
                                      <p:cBhvr>
                                        <p:cTn id="12" dur="500"/>
                                        <p:tgtEl>
                                          <p:spTgt spid="56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6323">
                                            <p:txEl>
                                              <p:pRg st="1" end="1"/>
                                            </p:txEl>
                                          </p:spTgt>
                                        </p:tgtEl>
                                        <p:attrNameLst>
                                          <p:attrName>style.visibility</p:attrName>
                                        </p:attrNameLst>
                                      </p:cBhvr>
                                      <p:to>
                                        <p:strVal val="visible"/>
                                      </p:to>
                                    </p:set>
                                    <p:animEffect transition="in" filter="wipe(up)">
                                      <p:cBhvr>
                                        <p:cTn id="17" dur="500"/>
                                        <p:tgtEl>
                                          <p:spTgt spid="563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6324"/>
                                        </p:tgtEl>
                                        <p:attrNameLst>
                                          <p:attrName>style.visibility</p:attrName>
                                        </p:attrNameLst>
                                      </p:cBhvr>
                                      <p:to>
                                        <p:strVal val="visible"/>
                                      </p:to>
                                    </p:set>
                                    <p:animEffect transition="in" filter="fade">
                                      <p:cBhvr>
                                        <p:cTn id="22"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876800"/>
            <a:ext cx="1704975"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4" name="Rectangle 2"/>
          <p:cNvSpPr>
            <a:spLocks noGrp="1" noChangeArrowheads="1"/>
          </p:cNvSpPr>
          <p:nvPr>
            <p:ph type="title"/>
          </p:nvPr>
        </p:nvSpPr>
        <p:spPr>
          <a:xfrm>
            <a:off x="457200" y="152400"/>
            <a:ext cx="8229600" cy="762000"/>
          </a:xfrm>
        </p:spPr>
        <p:txBody>
          <a:bodyPr/>
          <a:lstStyle/>
          <a:p>
            <a:pPr eaLnBrk="1" hangingPunct="1"/>
            <a:r>
              <a:rPr lang="en-US"/>
              <a:t>Solar Disturbances</a:t>
            </a:r>
          </a:p>
        </p:txBody>
      </p:sp>
      <p:sp>
        <p:nvSpPr>
          <p:cNvPr id="49155" name="Rectangle 3"/>
          <p:cNvSpPr>
            <a:spLocks noGrp="1" noChangeArrowheads="1"/>
          </p:cNvSpPr>
          <p:nvPr>
            <p:ph type="body" idx="1"/>
          </p:nvPr>
        </p:nvSpPr>
        <p:spPr>
          <a:xfrm>
            <a:off x="152400" y="990600"/>
            <a:ext cx="8839200" cy="4983163"/>
          </a:xfrm>
        </p:spPr>
        <p:txBody>
          <a:bodyPr/>
          <a:lstStyle/>
          <a:p>
            <a:pPr marL="0" indent="0" eaLnBrk="1" hangingPunct="1">
              <a:lnSpc>
                <a:spcPct val="80000"/>
              </a:lnSpc>
              <a:buFontTx/>
              <a:buNone/>
              <a:defRPr/>
            </a:pPr>
            <a:r>
              <a:rPr lang="en-US" sz="2800" dirty="0">
                <a:solidFill>
                  <a:srgbClr val="FF0000"/>
                </a:solidFill>
              </a:rPr>
              <a:t>Charged particles from the sun can also cause disturbances with communication on the earth.</a:t>
            </a:r>
          </a:p>
          <a:p>
            <a:pPr lvl="1" eaLnBrk="1" hangingPunct="1">
              <a:spcBef>
                <a:spcPts val="1200"/>
              </a:spcBef>
              <a:defRPr/>
            </a:pPr>
            <a:r>
              <a:rPr lang="en-US" dirty="0">
                <a:solidFill>
                  <a:srgbClr val="7030A0"/>
                </a:solidFill>
              </a:rPr>
              <a:t>Radio, television, satellite and cell phone communication all use electromagnetic energy to work.</a:t>
            </a:r>
          </a:p>
          <a:p>
            <a:pPr marL="457200" lvl="1" indent="0" eaLnBrk="1" hangingPunct="1">
              <a:lnSpc>
                <a:spcPct val="80000"/>
              </a:lnSpc>
              <a:buFontTx/>
              <a:buNone/>
              <a:defRPr/>
            </a:pPr>
            <a:endParaRPr lang="en-US" sz="2400" dirty="0"/>
          </a:p>
          <a:p>
            <a:pPr marL="0" indent="0" eaLnBrk="1" hangingPunct="1">
              <a:lnSpc>
                <a:spcPct val="80000"/>
              </a:lnSpc>
              <a:buFontTx/>
              <a:buNone/>
              <a:defRPr/>
            </a:pPr>
            <a:r>
              <a:rPr lang="en-US" sz="2800" dirty="0">
                <a:solidFill>
                  <a:srgbClr val="00B050"/>
                </a:solidFill>
              </a:rPr>
              <a:t>Charged particles from the sun cause interference and can create times when this technology does not work.</a:t>
            </a:r>
          </a:p>
          <a:p>
            <a:pPr lvl="1" eaLnBrk="1" hangingPunct="1">
              <a:lnSpc>
                <a:spcPct val="80000"/>
              </a:lnSpc>
              <a:spcBef>
                <a:spcPts val="1200"/>
              </a:spcBef>
              <a:defRPr/>
            </a:pPr>
            <a:r>
              <a:rPr lang="en-US" dirty="0">
                <a:solidFill>
                  <a:srgbClr val="00B0F0"/>
                </a:solidFill>
              </a:rPr>
              <a:t>This is more of a problem during higher points in the sunspot cycle, because there are more charged particles being sent towards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left)">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wipe(left)">
                                      <p:cBhvr>
                                        <p:cTn id="12" dur="500"/>
                                        <p:tgtEl>
                                          <p:spTgt spid="49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155">
                                            <p:txEl>
                                              <p:pRg st="3" end="3"/>
                                            </p:txEl>
                                          </p:spTgt>
                                        </p:tgtEl>
                                        <p:attrNameLst>
                                          <p:attrName>style.visibility</p:attrName>
                                        </p:attrNameLst>
                                      </p:cBhvr>
                                      <p:to>
                                        <p:strVal val="visible"/>
                                      </p:to>
                                    </p:set>
                                    <p:animEffect transition="in" filter="wipe(left)">
                                      <p:cBhvr>
                                        <p:cTn id="17" dur="500"/>
                                        <p:tgtEl>
                                          <p:spTgt spid="491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9155">
                                            <p:txEl>
                                              <p:pRg st="4" end="4"/>
                                            </p:txEl>
                                          </p:spTgt>
                                        </p:tgtEl>
                                        <p:attrNameLst>
                                          <p:attrName>style.visibility</p:attrName>
                                        </p:attrNameLst>
                                      </p:cBhvr>
                                      <p:to>
                                        <p:strVal val="visible"/>
                                      </p:to>
                                    </p:set>
                                    <p:animEffect transition="in" filter="wipe(left)">
                                      <p:cBhvr>
                                        <p:cTn id="22" dur="500"/>
                                        <p:tgtEl>
                                          <p:spTgt spid="49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457200"/>
          </a:xfrm>
        </p:spPr>
        <p:txBody>
          <a:bodyPr/>
          <a:lstStyle/>
          <a:p>
            <a:pPr eaLnBrk="1" hangingPunct="1"/>
            <a:r>
              <a:rPr lang="en-US"/>
              <a:t>The Fate of Our Sun</a:t>
            </a:r>
          </a:p>
        </p:txBody>
      </p:sp>
      <p:sp>
        <p:nvSpPr>
          <p:cNvPr id="24579" name="Rectangle 3"/>
          <p:cNvSpPr>
            <a:spLocks noGrp="1" noChangeArrowheads="1"/>
          </p:cNvSpPr>
          <p:nvPr>
            <p:ph type="body" idx="1"/>
          </p:nvPr>
        </p:nvSpPr>
        <p:spPr>
          <a:xfrm>
            <a:off x="228600" y="838200"/>
            <a:ext cx="8763000" cy="5715000"/>
          </a:xfrm>
        </p:spPr>
        <p:txBody>
          <a:bodyPr/>
          <a:lstStyle/>
          <a:p>
            <a:pPr marL="0" indent="0" eaLnBrk="1" hangingPunct="1">
              <a:buNone/>
            </a:pPr>
            <a:r>
              <a:rPr lang="en-US" sz="2800" dirty="0">
                <a:solidFill>
                  <a:srgbClr val="FF0000"/>
                </a:solidFill>
              </a:rPr>
              <a:t>About 4 billion years from now, the hydrogen fuel in the center of the Sun will begin to run out.</a:t>
            </a:r>
          </a:p>
          <a:p>
            <a:pPr eaLnBrk="1" hangingPunct="1"/>
            <a:r>
              <a:rPr lang="en-US" sz="2400" dirty="0">
                <a:solidFill>
                  <a:srgbClr val="00B050"/>
                </a:solidFill>
              </a:rPr>
              <a:t>The helium that collected there will gravitationally contract, increasing the rate of hydrogen burning in a shell surrounding the core. </a:t>
            </a:r>
          </a:p>
          <a:p>
            <a:pPr eaLnBrk="1" hangingPunct="1"/>
            <a:r>
              <a:rPr lang="en-US" sz="2400" dirty="0">
                <a:solidFill>
                  <a:srgbClr val="FF0000"/>
                </a:solidFill>
              </a:rPr>
              <a:t>Our star will slowly bloat into a red giant -- eventually engulfing the inner planets, including the Earth.</a:t>
            </a:r>
          </a:p>
          <a:p>
            <a:pPr marL="0" indent="0" eaLnBrk="1" hangingPunct="1">
              <a:buNone/>
            </a:pPr>
            <a:endParaRPr lang="en-US" sz="1000" dirty="0"/>
          </a:p>
          <a:p>
            <a:pPr marL="0" indent="0" eaLnBrk="1" hangingPunct="1">
              <a:buNone/>
            </a:pPr>
            <a:r>
              <a:rPr lang="en-US" sz="2800" dirty="0">
                <a:solidFill>
                  <a:srgbClr val="0070C0"/>
                </a:solidFill>
              </a:rPr>
              <a:t>Later, the Sun will shed most of its outer layers, creating a planetary nebula, and in time it will reveal itself as a hot white dwarf star.</a:t>
            </a:r>
          </a:p>
          <a:p>
            <a:pPr marL="0" indent="0" eaLnBrk="1" hangingPunct="1">
              <a:buNone/>
            </a:pPr>
            <a:endParaRPr lang="en-US" sz="1000" dirty="0"/>
          </a:p>
          <a:p>
            <a:pPr marL="0" indent="0" eaLnBrk="1" hangingPunct="1">
              <a:buNone/>
            </a:pPr>
            <a:r>
              <a:rPr lang="en-US" sz="2800" dirty="0"/>
              <a:t>Nearly 99 percent of all stars in the galaxy will end their lives as white dwarfs.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wipe(left)">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wipe(left)">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579">
                                            <p:txEl>
                                              <p:pRg st="4" end="4"/>
                                            </p:txEl>
                                          </p:spTgt>
                                        </p:tgtEl>
                                        <p:attrNameLst>
                                          <p:attrName>style.visibility</p:attrName>
                                        </p:attrNameLst>
                                      </p:cBhvr>
                                      <p:to>
                                        <p:strVal val="visible"/>
                                      </p:to>
                                    </p:set>
                                    <p:animEffect transition="in" filter="wipe(left)">
                                      <p:cBhvr>
                                        <p:cTn id="22" dur="500"/>
                                        <p:tgtEl>
                                          <p:spTgt spid="245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579">
                                            <p:txEl>
                                              <p:pRg st="6" end="6"/>
                                            </p:txEl>
                                          </p:spTgt>
                                        </p:tgtEl>
                                        <p:attrNameLst>
                                          <p:attrName>style.visibility</p:attrName>
                                        </p:attrNameLst>
                                      </p:cBhvr>
                                      <p:to>
                                        <p:strVal val="visible"/>
                                      </p:to>
                                    </p:set>
                                    <p:animEffect transition="in" filter="wipe(left)">
                                      <p:cBhvr>
                                        <p:cTn id="27"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Degeneration of our Sun</a:t>
            </a:r>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21474" b="5804"/>
          <a:stretch>
            <a:fillRect/>
          </a:stretch>
        </p:blipFill>
        <p:spPr bwMode="auto">
          <a:xfrm>
            <a:off x="0" y="1371600"/>
            <a:ext cx="902094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90457" y="1371600"/>
            <a:ext cx="3777343" cy="508362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3276600" y="1371600"/>
            <a:ext cx="5867400" cy="5029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1709057" y="1404257"/>
            <a:ext cx="7456714" cy="5410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7315200" y="1371600"/>
            <a:ext cx="1845129" cy="5105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634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76200"/>
            <a:ext cx="8229600" cy="990600"/>
          </a:xfrm>
        </p:spPr>
        <p:txBody>
          <a:bodyPr/>
          <a:lstStyle/>
          <a:p>
            <a:pPr eaLnBrk="1" hangingPunct="1"/>
            <a:r>
              <a:rPr lang="en-US"/>
              <a:t>The HR Diagram</a:t>
            </a:r>
          </a:p>
        </p:txBody>
      </p:sp>
      <p:sp>
        <p:nvSpPr>
          <p:cNvPr id="25603" name="Content Placeholder 2"/>
          <p:cNvSpPr>
            <a:spLocks noGrp="1"/>
          </p:cNvSpPr>
          <p:nvPr>
            <p:ph idx="1"/>
          </p:nvPr>
        </p:nvSpPr>
        <p:spPr>
          <a:xfrm>
            <a:off x="152400" y="1371600"/>
            <a:ext cx="4800600" cy="4953000"/>
          </a:xfrm>
        </p:spPr>
        <p:txBody>
          <a:bodyPr/>
          <a:lstStyle/>
          <a:p>
            <a:pPr marL="0" indent="0" eaLnBrk="1" hangingPunct="1">
              <a:buNone/>
            </a:pPr>
            <a:r>
              <a:rPr lang="en-US" sz="2400" dirty="0">
                <a:solidFill>
                  <a:srgbClr val="00B050"/>
                </a:solidFill>
              </a:rPr>
              <a:t>The </a:t>
            </a:r>
            <a:r>
              <a:rPr lang="en-US" sz="2400" b="1" dirty="0" err="1">
                <a:solidFill>
                  <a:srgbClr val="00B050"/>
                </a:solidFill>
              </a:rPr>
              <a:t>H</a:t>
            </a:r>
            <a:r>
              <a:rPr lang="en-US" sz="2400" dirty="0" err="1">
                <a:solidFill>
                  <a:srgbClr val="00B050"/>
                </a:solidFill>
              </a:rPr>
              <a:t>ertzsprung</a:t>
            </a:r>
            <a:r>
              <a:rPr lang="en-US" sz="2400" dirty="0">
                <a:solidFill>
                  <a:srgbClr val="00B050"/>
                </a:solidFill>
              </a:rPr>
              <a:t>-</a:t>
            </a:r>
            <a:r>
              <a:rPr lang="en-US" sz="2400" b="1" dirty="0">
                <a:solidFill>
                  <a:srgbClr val="00B050"/>
                </a:solidFill>
              </a:rPr>
              <a:t>R</a:t>
            </a:r>
            <a:r>
              <a:rPr lang="en-US" sz="2400" dirty="0">
                <a:solidFill>
                  <a:srgbClr val="00B050"/>
                </a:solidFill>
              </a:rPr>
              <a:t>ussell diagram </a:t>
            </a:r>
          </a:p>
          <a:p>
            <a:pPr lvl="1" eaLnBrk="1" hangingPunct="1"/>
            <a:r>
              <a:rPr lang="en-US" sz="2000" dirty="0">
                <a:solidFill>
                  <a:srgbClr val="00B0F0"/>
                </a:solidFill>
              </a:rPr>
              <a:t>Named after it's creators:</a:t>
            </a:r>
          </a:p>
          <a:p>
            <a:pPr marL="457200" lvl="1" indent="0" eaLnBrk="1" hangingPunct="1">
              <a:buNone/>
            </a:pPr>
            <a:r>
              <a:rPr lang="en-US" sz="2000" dirty="0">
                <a:solidFill>
                  <a:srgbClr val="00B0F0"/>
                </a:solidFill>
              </a:rPr>
              <a:t>Danish astronomer </a:t>
            </a:r>
            <a:r>
              <a:rPr lang="en-US" sz="2000" dirty="0" err="1">
                <a:solidFill>
                  <a:srgbClr val="00B0F0"/>
                </a:solidFill>
              </a:rPr>
              <a:t>Ejnar</a:t>
            </a:r>
            <a:r>
              <a:rPr lang="en-US" sz="2000" dirty="0">
                <a:solidFill>
                  <a:srgbClr val="00B0F0"/>
                </a:solidFill>
              </a:rPr>
              <a:t> Hertzsprung (1873-1967) and American Henry Norris Russell (1877--1957) </a:t>
            </a:r>
          </a:p>
          <a:p>
            <a:pPr lvl="1" eaLnBrk="1" hangingPunct="1"/>
            <a:r>
              <a:rPr lang="en-US" sz="2000" dirty="0"/>
              <a:t>Used for classifying stars.</a:t>
            </a:r>
          </a:p>
          <a:p>
            <a:pPr marL="457200" lvl="1" indent="0" eaLnBrk="1" hangingPunct="1">
              <a:buNone/>
            </a:pPr>
            <a:r>
              <a:rPr lang="en-US" sz="1200" dirty="0"/>
              <a:t> </a:t>
            </a:r>
          </a:p>
          <a:p>
            <a:pPr eaLnBrk="1" hangingPunct="1"/>
            <a:r>
              <a:rPr lang="en-US" sz="2000" dirty="0">
                <a:solidFill>
                  <a:srgbClr val="FF0000"/>
                </a:solidFill>
              </a:rPr>
              <a:t>Stars that are low mass will become white dwarfs</a:t>
            </a:r>
          </a:p>
          <a:p>
            <a:pPr marL="0" indent="0" eaLnBrk="1" hangingPunct="1">
              <a:buNone/>
            </a:pPr>
            <a:endParaRPr lang="en-US" sz="800" dirty="0">
              <a:solidFill>
                <a:srgbClr val="FF0000"/>
              </a:solidFill>
            </a:endParaRPr>
          </a:p>
          <a:p>
            <a:pPr eaLnBrk="1" hangingPunct="1"/>
            <a:r>
              <a:rPr lang="en-US" sz="2000" dirty="0">
                <a:solidFill>
                  <a:srgbClr val="0070C0"/>
                </a:solidFill>
              </a:rPr>
              <a:t>Very massive stars will become a Neutron Star </a:t>
            </a:r>
          </a:p>
          <a:p>
            <a:pPr marL="0" indent="0" eaLnBrk="1" hangingPunct="1">
              <a:buNone/>
            </a:pPr>
            <a:endParaRPr lang="en-US" sz="800" dirty="0">
              <a:solidFill>
                <a:srgbClr val="0070C0"/>
              </a:solidFill>
            </a:endParaRPr>
          </a:p>
          <a:p>
            <a:pPr eaLnBrk="1" hangingPunct="1"/>
            <a:r>
              <a:rPr lang="en-US" sz="2000" dirty="0">
                <a:solidFill>
                  <a:srgbClr val="00B050"/>
                </a:solidFill>
              </a:rPr>
              <a:t>The most massive stars will become Black Holes</a:t>
            </a:r>
          </a:p>
        </p:txBody>
      </p:sp>
      <p:pic>
        <p:nvPicPr>
          <p:cNvPr id="25604" name="Picture 3" descr="russell_a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600200"/>
            <a:ext cx="14700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ertzsprung_ejnar_sml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1922463"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5"/>
          <p:cNvSpPr txBox="1">
            <a:spLocks noChangeArrowheads="1"/>
          </p:cNvSpPr>
          <p:nvPr/>
        </p:nvSpPr>
        <p:spPr bwMode="auto">
          <a:xfrm>
            <a:off x="4847431" y="3929856"/>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26" charset="-128"/>
                <a:cs typeface="+mn-cs"/>
              </a:rPr>
              <a:t>Ejnar</a:t>
            </a:r>
            <a:r>
              <a:rPr kumimoji="0" lang="en-US" sz="18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pitchFamily="26" charset="-128"/>
                <a:cs typeface="+mn-cs"/>
              </a:rPr>
              <a:t>Hertzsprung</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endParaRPr>
          </a:p>
        </p:txBody>
      </p:sp>
      <p:sp>
        <p:nvSpPr>
          <p:cNvPr id="25607" name="TextBox 6"/>
          <p:cNvSpPr txBox="1">
            <a:spLocks noChangeArrowheads="1"/>
          </p:cNvSpPr>
          <p:nvPr/>
        </p:nvSpPr>
        <p:spPr bwMode="auto">
          <a:xfrm>
            <a:off x="7097712" y="3835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Henry Russell</a:t>
            </a:r>
          </a:p>
        </p:txBody>
      </p:sp>
      <p:pic>
        <p:nvPicPr>
          <p:cNvPr id="256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4648200"/>
            <a:ext cx="19177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up)">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up)">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up)">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5"/>
                                        </p:tgtEl>
                                        <p:attrNameLst>
                                          <p:attrName>style.visibility</p:attrName>
                                        </p:attrNameLst>
                                      </p:cBhvr>
                                      <p:to>
                                        <p:strVal val="visible"/>
                                      </p:to>
                                    </p:set>
                                    <p:animEffect transition="in" filter="fade">
                                      <p:cBhvr>
                                        <p:cTn id="22" dur="500"/>
                                        <p:tgtEl>
                                          <p:spTgt spid="256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606"/>
                                        </p:tgtEl>
                                        <p:attrNameLst>
                                          <p:attrName>style.visibility</p:attrName>
                                        </p:attrNameLst>
                                      </p:cBhvr>
                                      <p:to>
                                        <p:strVal val="visible"/>
                                      </p:to>
                                    </p:set>
                                    <p:animEffect transition="in" filter="fade">
                                      <p:cBhvr>
                                        <p:cTn id="25" dur="500"/>
                                        <p:tgtEl>
                                          <p:spTgt spid="2560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5604"/>
                                        </p:tgtEl>
                                        <p:attrNameLst>
                                          <p:attrName>style.visibility</p:attrName>
                                        </p:attrNameLst>
                                      </p:cBhvr>
                                      <p:to>
                                        <p:strVal val="visible"/>
                                      </p:to>
                                    </p:set>
                                    <p:animEffect transition="in" filter="fade">
                                      <p:cBhvr>
                                        <p:cTn id="29" dur="500"/>
                                        <p:tgtEl>
                                          <p:spTgt spid="2560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5607"/>
                                        </p:tgtEl>
                                        <p:attrNameLst>
                                          <p:attrName>style.visibility</p:attrName>
                                        </p:attrNameLst>
                                      </p:cBhvr>
                                      <p:to>
                                        <p:strVal val="visible"/>
                                      </p:to>
                                    </p:set>
                                    <p:animEffect transition="in" filter="fade">
                                      <p:cBhvr>
                                        <p:cTn id="33" dur="500"/>
                                        <p:tgtEl>
                                          <p:spTgt spid="256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5603">
                                            <p:txEl>
                                              <p:pRg st="3" end="3"/>
                                            </p:txEl>
                                          </p:spTgt>
                                        </p:tgtEl>
                                        <p:attrNameLst>
                                          <p:attrName>style.visibility</p:attrName>
                                        </p:attrNameLst>
                                      </p:cBhvr>
                                      <p:to>
                                        <p:strVal val="visible"/>
                                      </p:to>
                                    </p:set>
                                    <p:animEffect transition="in" filter="wipe(up)">
                                      <p:cBhvr>
                                        <p:cTn id="38" dur="500"/>
                                        <p:tgtEl>
                                          <p:spTgt spid="2560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5603">
                                            <p:txEl>
                                              <p:pRg st="5" end="5"/>
                                            </p:txEl>
                                          </p:spTgt>
                                        </p:tgtEl>
                                        <p:attrNameLst>
                                          <p:attrName>style.visibility</p:attrName>
                                        </p:attrNameLst>
                                      </p:cBhvr>
                                      <p:to>
                                        <p:strVal val="visible"/>
                                      </p:to>
                                    </p:set>
                                    <p:animEffect transition="in" filter="wipe(up)">
                                      <p:cBhvr>
                                        <p:cTn id="43" dur="500"/>
                                        <p:tgtEl>
                                          <p:spTgt spid="2560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603">
                                            <p:txEl>
                                              <p:pRg st="7" end="7"/>
                                            </p:txEl>
                                          </p:spTgt>
                                        </p:tgtEl>
                                        <p:attrNameLst>
                                          <p:attrName>style.visibility</p:attrName>
                                        </p:attrNameLst>
                                      </p:cBhvr>
                                      <p:to>
                                        <p:strVal val="visible"/>
                                      </p:to>
                                    </p:set>
                                    <p:animEffect transition="in" filter="wipe(up)">
                                      <p:cBhvr>
                                        <p:cTn id="48" dur="500"/>
                                        <p:tgtEl>
                                          <p:spTgt spid="2560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5603">
                                            <p:txEl>
                                              <p:pRg st="9" end="9"/>
                                            </p:txEl>
                                          </p:spTgt>
                                        </p:tgtEl>
                                        <p:attrNameLst>
                                          <p:attrName>style.visibility</p:attrName>
                                        </p:attrNameLst>
                                      </p:cBhvr>
                                      <p:to>
                                        <p:strVal val="visible"/>
                                      </p:to>
                                    </p:set>
                                    <p:animEffect transition="in" filter="wipe(up)">
                                      <p:cBhvr>
                                        <p:cTn id="53" dur="500"/>
                                        <p:tgtEl>
                                          <p:spTgt spid="2560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608"/>
                                        </p:tgtEl>
                                        <p:attrNameLst>
                                          <p:attrName>style.visibility</p:attrName>
                                        </p:attrNameLst>
                                      </p:cBhvr>
                                      <p:to>
                                        <p:strVal val="visible"/>
                                      </p:to>
                                    </p:set>
                                    <p:animEffect transition="in" filter="fade">
                                      <p:cBhvr>
                                        <p:cTn id="58"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256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76200"/>
            <a:ext cx="8229600" cy="990600"/>
          </a:xfrm>
        </p:spPr>
        <p:txBody>
          <a:bodyPr/>
          <a:lstStyle/>
          <a:p>
            <a:pPr eaLnBrk="1" hangingPunct="1"/>
            <a:r>
              <a:rPr lang="en-US" dirty="0"/>
              <a:t>The HR Diagram</a:t>
            </a:r>
          </a:p>
        </p:txBody>
      </p:sp>
      <p:sp>
        <p:nvSpPr>
          <p:cNvPr id="25603" name="Content Placeholder 2"/>
          <p:cNvSpPr>
            <a:spLocks noGrp="1"/>
          </p:cNvSpPr>
          <p:nvPr>
            <p:ph idx="1"/>
          </p:nvPr>
        </p:nvSpPr>
        <p:spPr>
          <a:xfrm>
            <a:off x="381000" y="990600"/>
            <a:ext cx="8534400" cy="1295400"/>
          </a:xfrm>
        </p:spPr>
        <p:txBody>
          <a:bodyPr/>
          <a:lstStyle/>
          <a:p>
            <a:pPr marL="0" indent="0" eaLnBrk="1" hangingPunct="1">
              <a:buNone/>
            </a:pPr>
            <a:r>
              <a:rPr lang="en-US" sz="2000" dirty="0">
                <a:solidFill>
                  <a:srgbClr val="00B050"/>
                </a:solidFill>
              </a:rPr>
              <a:t>The HR Diagram arranges stars according to luminosity (absolute magnitude) and temperature (spectral type).  </a:t>
            </a:r>
          </a:p>
          <a:p>
            <a:pPr marL="0" indent="0" eaLnBrk="1" hangingPunct="1">
              <a:buNone/>
            </a:pPr>
            <a:endParaRPr lang="en-US" sz="1000" dirty="0"/>
          </a:p>
          <a:p>
            <a:pPr marL="0" indent="0" eaLnBrk="1" hangingPunct="1">
              <a:buNone/>
            </a:pPr>
            <a:r>
              <a:rPr lang="en-US" sz="1900" dirty="0">
                <a:solidFill>
                  <a:srgbClr val="00B0F0"/>
                </a:solidFill>
              </a:rPr>
              <a:t>Most stars fit into a diagonal band which has been called the main sequence.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747" t="61390" r="13028" b="6191"/>
          <a:stretch/>
        </p:blipFill>
        <p:spPr>
          <a:xfrm>
            <a:off x="185056" y="2286000"/>
            <a:ext cx="8730344" cy="4572000"/>
          </a:xfrm>
          <a:prstGeom prst="rect">
            <a:avLst/>
          </a:prstGeom>
        </p:spPr>
      </p:pic>
    </p:spTree>
    <p:extLst>
      <p:ext uri="{BB962C8B-B14F-4D97-AF65-F5344CB8AC3E}">
        <p14:creationId xmlns:p14="http://schemas.microsoft.com/office/powerpoint/2010/main" val="23047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up)">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wipe(up)">
                                      <p:cBhvr>
                                        <p:cTn id="12"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6200"/>
            <a:ext cx="8229600" cy="914400"/>
          </a:xfrm>
        </p:spPr>
        <p:txBody>
          <a:bodyPr/>
          <a:lstStyle/>
          <a:p>
            <a:pPr eaLnBrk="1" hangingPunct="1"/>
            <a:r>
              <a:rPr lang="en-US" dirty="0"/>
              <a:t>HR-Diagram</a:t>
            </a:r>
          </a:p>
        </p:txBody>
      </p:sp>
      <p:pic>
        <p:nvPicPr>
          <p:cNvPr id="26627" name="Content Placeholder 7" descr=" Basic HR Diagram(units).jpg"/>
          <p:cNvPicPr>
            <a:picLocks noGrp="1" noChangeAspect="1"/>
          </p:cNvPicPr>
          <p:nvPr>
            <p:ph idx="1"/>
          </p:nvPr>
        </p:nvPicPr>
        <p:blipFill>
          <a:blip r:embed="rId2">
            <a:extLst>
              <a:ext uri="{28A0092B-C50C-407E-A947-70E740481C1C}">
                <a14:useLocalDpi xmlns:a14="http://schemas.microsoft.com/office/drawing/2010/main" val="0"/>
              </a:ext>
            </a:extLst>
          </a:blip>
          <a:srcRect l="-7664" r="-7664"/>
          <a:stretch>
            <a:fillRect/>
          </a:stretch>
        </p:blipFill>
        <p:spPr>
          <a:xfrm>
            <a:off x="-36513" y="1570037"/>
            <a:ext cx="9217026" cy="5287963"/>
          </a:xfrm>
        </p:spPr>
      </p:pic>
      <p:sp>
        <p:nvSpPr>
          <p:cNvPr id="41988" name="TextBox 8"/>
          <p:cNvSpPr txBox="1">
            <a:spLocks noChangeArrowheads="1"/>
          </p:cNvSpPr>
          <p:nvPr/>
        </p:nvSpPr>
        <p:spPr bwMode="auto">
          <a:xfrm>
            <a:off x="835025" y="1077912"/>
            <a:ext cx="800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ＭＳ Ｐゴシック" pitchFamily="26" charset="-128"/>
                <a:cs typeface="+mn-cs"/>
              </a:rPr>
              <a:t>Our Sun is an average middle aged star that is on the main sequence.</a:t>
            </a:r>
          </a:p>
        </p:txBody>
      </p:sp>
      <p:cxnSp>
        <p:nvCxnSpPr>
          <p:cNvPr id="11" name="Straight Arrow Connector 10"/>
          <p:cNvCxnSpPr>
            <a:cxnSpLocks noChangeShapeType="1"/>
          </p:cNvCxnSpPr>
          <p:nvPr/>
        </p:nvCxnSpPr>
        <p:spPr bwMode="auto">
          <a:xfrm rot="10800000">
            <a:off x="4953000" y="4038600"/>
            <a:ext cx="2362200" cy="76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30" name="TextBox 11"/>
          <p:cNvSpPr txBox="1">
            <a:spLocks noChangeArrowheads="1"/>
          </p:cNvSpPr>
          <p:nvPr/>
        </p:nvSpPr>
        <p:spPr bwMode="auto">
          <a:xfrm>
            <a:off x="7315200" y="38862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26" charset="-128"/>
                <a:cs typeface="+mn-cs"/>
              </a:rPr>
              <a:t>Our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wipe(left)">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4B375C-40A1-FB7C-8AD2-582C71E421F4}"/>
              </a:ext>
            </a:extLst>
          </p:cNvPr>
          <p:cNvSpPr txBox="1"/>
          <p:nvPr/>
        </p:nvSpPr>
        <p:spPr>
          <a:xfrm>
            <a:off x="936523" y="102304"/>
            <a:ext cx="8229600" cy="6755696"/>
          </a:xfrm>
          <a:prstGeom prst="rect">
            <a:avLst/>
          </a:prstGeom>
          <a:solidFill>
            <a:schemeClr val="bg1">
              <a:lumMod val="85000"/>
            </a:schemeClr>
          </a:solid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Objectives: Astronomy Sun &amp; Stars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What are Earth’s major movements, distance from the sun, and axial tilt?  </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What are two main pieces of evidence for the Earth’s revolution (orbit) around the sun?</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Define and explain earth’s seasons related to axial tilt &amp; sun’s rays.</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Explain why the seasons are designated as they are (sun’s path).</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Identify and describe Moon phases.  </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Understand aspects of Earth’s tides and what causes them.</a:t>
            </a:r>
          </a:p>
          <a:p>
            <a:pPr marL="342900" marR="0" lvl="0" indent="-342900" algn="l" defTabSz="914400" rtl="0" eaLnBrk="1" fontAlgn="base" latinLnBrk="0" hangingPunct="1">
              <a:lnSpc>
                <a:spcPct val="100000"/>
              </a:lnSpc>
              <a:spcBef>
                <a:spcPts val="180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Distinguish the types of tides (high, low, spring, neap).</a:t>
            </a:r>
          </a:p>
        </p:txBody>
      </p:sp>
    </p:spTree>
    <p:extLst>
      <p:ext uri="{BB962C8B-B14F-4D97-AF65-F5344CB8AC3E}">
        <p14:creationId xmlns:p14="http://schemas.microsoft.com/office/powerpoint/2010/main" val="333208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Stars</a:t>
            </a:r>
          </a:p>
        </p:txBody>
      </p:sp>
      <p:pic>
        <p:nvPicPr>
          <p:cNvPr id="276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295400"/>
            <a:ext cx="7010400" cy="5257800"/>
          </a:xfrm>
        </p:spPr>
      </p:pic>
      <p:pic>
        <p:nvPicPr>
          <p:cNvPr id="276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8839200" cy="1219200"/>
          </a:xfrm>
        </p:spPr>
        <p:txBody>
          <a:bodyPr/>
          <a:lstStyle/>
          <a:p>
            <a:pPr eaLnBrk="1" hangingPunct="1"/>
            <a:r>
              <a:rPr lang="en-US" sz="3600"/>
              <a:t>The Fate of Our Sun &amp; the HR-Diagram</a:t>
            </a:r>
          </a:p>
        </p:txBody>
      </p:sp>
      <p:sp>
        <p:nvSpPr>
          <p:cNvPr id="30723" name="Rectangle 3"/>
          <p:cNvSpPr>
            <a:spLocks noGrp="1" noChangeArrowheads="1"/>
          </p:cNvSpPr>
          <p:nvPr>
            <p:ph type="body" idx="1"/>
          </p:nvPr>
        </p:nvSpPr>
        <p:spPr/>
        <p:txBody>
          <a:bodyPr/>
          <a:lstStyle/>
          <a:p>
            <a:pPr eaLnBrk="1" hangingPunct="1"/>
            <a:endParaRPr lang="en-US"/>
          </a:p>
        </p:txBody>
      </p:sp>
      <p:pic>
        <p:nvPicPr>
          <p:cNvPr id="30724" name="Picture 5" descr="starevol"/>
          <p:cNvPicPr>
            <a:picLocks noChangeAspect="1" noChangeArrowheads="1"/>
          </p:cNvPicPr>
          <p:nvPr/>
        </p:nvPicPr>
        <p:blipFill>
          <a:blip r:embed="rId2">
            <a:extLst>
              <a:ext uri="{28A0092B-C50C-407E-A947-70E740481C1C}">
                <a14:useLocalDpi xmlns:a14="http://schemas.microsoft.com/office/drawing/2010/main" val="0"/>
              </a:ext>
            </a:extLst>
          </a:blip>
          <a:srcRect t="4131" b="4131"/>
          <a:stretch>
            <a:fillRect/>
          </a:stretch>
        </p:blipFill>
        <p:spPr bwMode="auto">
          <a:xfrm>
            <a:off x="457200" y="1255713"/>
            <a:ext cx="79629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635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1143000"/>
          </a:xfrm>
        </p:spPr>
        <p:txBody>
          <a:bodyPr/>
          <a:lstStyle/>
          <a:p>
            <a:pPr eaLnBrk="1" hangingPunct="1"/>
            <a:r>
              <a:rPr lang="en-US"/>
              <a:t>Evolution of Stars</a:t>
            </a:r>
          </a:p>
        </p:txBody>
      </p:sp>
      <p:pic>
        <p:nvPicPr>
          <p:cNvPr id="28675" name="Content Placeholder 3" descr="Stellar_Evolution_large.jpg"/>
          <p:cNvPicPr>
            <a:picLocks noGrp="1" noChangeAspect="1"/>
          </p:cNvPicPr>
          <p:nvPr>
            <p:ph idx="1"/>
          </p:nvPr>
        </p:nvPicPr>
        <p:blipFill>
          <a:blip r:embed="rId2">
            <a:extLst>
              <a:ext uri="{28A0092B-C50C-407E-A947-70E740481C1C}">
                <a14:useLocalDpi xmlns:a14="http://schemas.microsoft.com/office/drawing/2010/main" val="0"/>
              </a:ext>
            </a:extLst>
          </a:blip>
          <a:srcRect l="-27" r="787"/>
          <a:stretch>
            <a:fillRect/>
          </a:stretch>
        </p:blipFill>
        <p:spPr>
          <a:xfrm>
            <a:off x="100013" y="1123950"/>
            <a:ext cx="6376987" cy="4819650"/>
          </a:xfrm>
        </p:spPr>
      </p:pic>
      <p:sp>
        <p:nvSpPr>
          <p:cNvPr id="44036" name="TextBox 4"/>
          <p:cNvSpPr txBox="1">
            <a:spLocks noChangeArrowheads="1"/>
          </p:cNvSpPr>
          <p:nvPr/>
        </p:nvSpPr>
        <p:spPr bwMode="auto">
          <a:xfrm>
            <a:off x="6469063" y="914400"/>
            <a:ext cx="2667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Stars that have a mass between 0.5 – 5 will become a </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white dwarf.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charset="0"/>
                <a:ea typeface="ＭＳ Ｐゴシック" pitchFamily="26" charset="-128"/>
                <a:cs typeface="+mn-cs"/>
              </a:rPr>
              <a:t>Stars that have a mass between 5 – 10 will become a </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neutron star.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rial" charset="0"/>
                <a:ea typeface="ＭＳ Ｐゴシック" pitchFamily="26" charset="-128"/>
                <a:cs typeface="+mn-cs"/>
              </a:rPr>
              <a:t>Stars that have a mass between 10 -100 will become a </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black hole.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wipe(left)">
                                      <p:cBhvr>
                                        <p:cTn id="7" dur="500"/>
                                        <p:tgtEl>
                                          <p:spTgt spid="44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4036">
                                            <p:txEl>
                                              <p:pRg st="2" end="2"/>
                                            </p:txEl>
                                          </p:spTgt>
                                        </p:tgtEl>
                                        <p:attrNameLst>
                                          <p:attrName>style.visibility</p:attrName>
                                        </p:attrNameLst>
                                      </p:cBhvr>
                                      <p:to>
                                        <p:strVal val="visible"/>
                                      </p:to>
                                    </p:set>
                                    <p:animEffect transition="in" filter="wipe(left)">
                                      <p:cBhvr>
                                        <p:cTn id="12" dur="500"/>
                                        <p:tgtEl>
                                          <p:spTgt spid="4403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4036">
                                            <p:txEl>
                                              <p:pRg st="4" end="4"/>
                                            </p:txEl>
                                          </p:spTgt>
                                        </p:tgtEl>
                                        <p:attrNameLst>
                                          <p:attrName>style.visibility</p:attrName>
                                        </p:attrNameLst>
                                      </p:cBhvr>
                                      <p:to>
                                        <p:strVal val="visible"/>
                                      </p:to>
                                    </p:set>
                                    <p:animEffect transition="in" filter="wipe(left)">
                                      <p:cBhvr>
                                        <p:cTn id="17"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73075" y="0"/>
            <a:ext cx="8229600" cy="1143000"/>
          </a:xfrm>
        </p:spPr>
        <p:txBody>
          <a:bodyPr/>
          <a:lstStyle/>
          <a:p>
            <a:r>
              <a:rPr lang="en-US"/>
              <a:t>Mass of Stars</a:t>
            </a:r>
          </a:p>
        </p:txBody>
      </p:sp>
      <p:sp>
        <p:nvSpPr>
          <p:cNvPr id="29699" name="Content Placeholder 2"/>
          <p:cNvSpPr>
            <a:spLocks noGrp="1"/>
          </p:cNvSpPr>
          <p:nvPr>
            <p:ph idx="1"/>
          </p:nvPr>
        </p:nvSpPr>
        <p:spPr/>
        <p:txBody>
          <a:bodyPr/>
          <a:lstStyle/>
          <a:p>
            <a:endParaRPr lang="en-US"/>
          </a:p>
        </p:txBody>
      </p:sp>
      <p:pic>
        <p:nvPicPr>
          <p:cNvPr id="29700" name="Content Placeholder 9"/>
          <p:cNvPicPr>
            <a:picLocks noChangeAspect="1"/>
          </p:cNvPicPr>
          <p:nvPr/>
        </p:nvPicPr>
        <p:blipFill>
          <a:blip r:embed="rId2">
            <a:extLst>
              <a:ext uri="{28A0092B-C50C-407E-A947-70E740481C1C}">
                <a14:useLocalDpi xmlns:a14="http://schemas.microsoft.com/office/drawing/2010/main" val="0"/>
              </a:ext>
            </a:extLst>
          </a:blip>
          <a:srcRect l="1849" t="62914"/>
          <a:stretch>
            <a:fillRect/>
          </a:stretch>
        </p:blipFill>
        <p:spPr bwMode="auto">
          <a:xfrm>
            <a:off x="31750" y="990600"/>
            <a:ext cx="911225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a:spLocks noChangeArrowheads="1"/>
          </p:cNvSpPr>
          <p:nvPr/>
        </p:nvSpPr>
        <p:spPr bwMode="auto">
          <a:xfrm>
            <a:off x="762000" y="5522913"/>
            <a:ext cx="7467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A solar mass is equal to that of the Sun: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charset="0"/>
                <a:ea typeface="ＭＳ Ｐゴシック" pitchFamily="26" charset="-128"/>
                <a:cs typeface="+mn-cs"/>
              </a:rPr>
              <a:t>2 x 10</a:t>
            </a:r>
            <a:r>
              <a:rPr kumimoji="0" lang="en-US" sz="2800" b="1" i="0" u="none" strike="noStrike" kern="1200" cap="none" spc="0" normalizeH="0" baseline="30000" noProof="0" dirty="0">
                <a:ln>
                  <a:noFill/>
                </a:ln>
                <a:solidFill>
                  <a:srgbClr val="0070C0"/>
                </a:solidFill>
                <a:effectLst/>
                <a:uLnTx/>
                <a:uFillTx/>
                <a:latin typeface="Arial" charset="0"/>
                <a:ea typeface="ＭＳ Ｐゴシック" pitchFamily="26" charset="-128"/>
                <a:cs typeface="+mn-cs"/>
              </a:rPr>
              <a:t>30 </a:t>
            </a:r>
            <a:r>
              <a:rPr kumimoji="0" lang="en-US" sz="2800" b="1" i="0" u="none" strike="noStrike" kern="1200" cap="none" spc="0" normalizeH="0" baseline="0" noProof="0" dirty="0">
                <a:ln>
                  <a:noFill/>
                </a:ln>
                <a:solidFill>
                  <a:srgbClr val="0070C0"/>
                </a:solidFill>
                <a:effectLst/>
                <a:uLnTx/>
                <a:uFillTx/>
                <a:latin typeface="Arial" charset="0"/>
                <a:ea typeface="ＭＳ Ｐゴシック" pitchFamily="26" charset="-128"/>
                <a:cs typeface="+mn-cs"/>
              </a:rPr>
              <a:t>kg</a:t>
            </a: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 about </a:t>
            </a:r>
            <a:r>
              <a:rPr kumimoji="0" lang="en-US" sz="2800" b="1" i="0" u="none" strike="noStrike" kern="1200" cap="none" spc="0" normalizeH="0" baseline="0" noProof="0" dirty="0">
                <a:ln>
                  <a:noFill/>
                </a:ln>
                <a:solidFill>
                  <a:srgbClr val="00B050"/>
                </a:solidFill>
                <a:effectLst/>
                <a:uLnTx/>
                <a:uFillTx/>
                <a:latin typeface="Arial" charset="0"/>
                <a:ea typeface="ＭＳ Ｐゴシック" pitchFamily="26" charset="-128"/>
                <a:cs typeface="+mn-cs"/>
              </a:rPr>
              <a:t>330,000 Earth masses</a:t>
            </a: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26" charset="-128"/>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13" y="0"/>
            <a:ext cx="9124950"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304800"/>
            <a:ext cx="8229600" cy="533400"/>
          </a:xfrm>
        </p:spPr>
        <p:txBody>
          <a:bodyPr/>
          <a:lstStyle/>
          <a:p>
            <a:r>
              <a:rPr lang="en-US"/>
              <a:t>Constellations</a:t>
            </a:r>
          </a:p>
        </p:txBody>
      </p:sp>
      <p:sp>
        <p:nvSpPr>
          <p:cNvPr id="55299" name="Rectangle 3"/>
          <p:cNvSpPr>
            <a:spLocks noGrp="1" noChangeArrowheads="1"/>
          </p:cNvSpPr>
          <p:nvPr>
            <p:ph sz="half" idx="1"/>
          </p:nvPr>
        </p:nvSpPr>
        <p:spPr>
          <a:xfrm>
            <a:off x="152400" y="2057400"/>
            <a:ext cx="3962400" cy="4068763"/>
          </a:xfrm>
        </p:spPr>
        <p:txBody>
          <a:bodyPr/>
          <a:lstStyle/>
          <a:p>
            <a:pPr>
              <a:defRPr/>
            </a:pPr>
            <a:r>
              <a:rPr lang="en-US" dirty="0">
                <a:solidFill>
                  <a:srgbClr val="FF0000"/>
                </a:solidFill>
              </a:rPr>
              <a:t>Constellations are used to help map the night sky.</a:t>
            </a:r>
          </a:p>
          <a:p>
            <a:pPr marL="0" indent="0">
              <a:buFontTx/>
              <a:buNone/>
              <a:defRPr/>
            </a:pPr>
            <a:endParaRPr lang="en-US" dirty="0"/>
          </a:p>
          <a:p>
            <a:pPr>
              <a:defRPr/>
            </a:pPr>
            <a:r>
              <a:rPr lang="en-US" dirty="0">
                <a:solidFill>
                  <a:srgbClr val="7030A0"/>
                </a:solidFill>
              </a:rPr>
              <a:t>There are 88 identified constellations.</a:t>
            </a:r>
          </a:p>
        </p:txBody>
      </p:sp>
      <p:sp>
        <p:nvSpPr>
          <p:cNvPr id="32772" name="Content Placeholder 1"/>
          <p:cNvSpPr>
            <a:spLocks noGrp="1"/>
          </p:cNvSpPr>
          <p:nvPr>
            <p:ph sz="half" idx="2"/>
          </p:nvPr>
        </p:nvSpPr>
        <p:spPr/>
        <p:txBody>
          <a:bodyPr/>
          <a:lstStyle/>
          <a:p>
            <a:endParaRPr lang="en-US"/>
          </a:p>
        </p:txBody>
      </p:sp>
      <p:pic>
        <p:nvPicPr>
          <p:cNvPr id="3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447800"/>
            <a:ext cx="4953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left)">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wipe(left)">
                                      <p:cBhvr>
                                        <p:cTn id="12"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400800" cy="685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174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b="2557"/>
          <a:stretch>
            <a:fillRect/>
          </a:stretch>
        </p:blipFill>
        <p:spPr>
          <a:xfrm>
            <a:off x="1524000" y="9525"/>
            <a:ext cx="6448425" cy="68580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l="9543" t="65591" r="6239" b="6882"/>
          <a:stretch>
            <a:fillRect/>
          </a:stretch>
        </p:blipFill>
        <p:spPr bwMode="auto">
          <a:xfrm>
            <a:off x="0" y="15240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28600"/>
            <a:ext cx="8229600" cy="762000"/>
          </a:xfrm>
        </p:spPr>
        <p:txBody>
          <a:bodyPr/>
          <a:lstStyle/>
          <a:p>
            <a:r>
              <a:rPr lang="en-US"/>
              <a:t>Types of Constellations</a:t>
            </a:r>
          </a:p>
        </p:txBody>
      </p:sp>
      <p:sp>
        <p:nvSpPr>
          <p:cNvPr id="47107" name="Rectangle 3"/>
          <p:cNvSpPr>
            <a:spLocks noGrp="1" noChangeArrowheads="1"/>
          </p:cNvSpPr>
          <p:nvPr>
            <p:ph type="body" idx="1"/>
          </p:nvPr>
        </p:nvSpPr>
        <p:spPr>
          <a:xfrm>
            <a:off x="228600" y="1371600"/>
            <a:ext cx="4038600" cy="5181600"/>
          </a:xfrm>
        </p:spPr>
        <p:txBody>
          <a:bodyPr/>
          <a:lstStyle/>
          <a:p>
            <a:pPr marL="0" indent="0">
              <a:buFontTx/>
              <a:buNone/>
            </a:pPr>
            <a:r>
              <a:rPr lang="en-US" dirty="0">
                <a:solidFill>
                  <a:srgbClr val="FF0000"/>
                </a:solidFill>
              </a:rPr>
              <a:t>There are two types of constellations:</a:t>
            </a:r>
          </a:p>
          <a:p>
            <a:pPr marL="0" indent="0">
              <a:buFontTx/>
              <a:buNone/>
            </a:pPr>
            <a:endParaRPr lang="en-US" sz="1000" dirty="0">
              <a:solidFill>
                <a:srgbClr val="FF0000"/>
              </a:solidFill>
            </a:endParaRPr>
          </a:p>
          <a:p>
            <a:pPr marL="457200" lvl="1" indent="0">
              <a:buFontTx/>
              <a:buNone/>
            </a:pPr>
            <a:r>
              <a:rPr lang="en-US" b="1" dirty="0">
                <a:solidFill>
                  <a:srgbClr val="7030A0"/>
                </a:solidFill>
                <a:ea typeface="ＭＳ Ｐゴシック" pitchFamily="26" charset="-128"/>
              </a:rPr>
              <a:t>Circumpolar</a:t>
            </a:r>
            <a:r>
              <a:rPr lang="en-US" dirty="0">
                <a:solidFill>
                  <a:srgbClr val="7030A0"/>
                </a:solidFill>
                <a:ea typeface="ＭＳ Ｐゴシック" pitchFamily="26" charset="-128"/>
              </a:rPr>
              <a:t> </a:t>
            </a:r>
            <a:r>
              <a:rPr lang="en-US" dirty="0">
                <a:solidFill>
                  <a:srgbClr val="00B050"/>
                </a:solidFill>
                <a:ea typeface="ＭＳ Ｐゴシック" pitchFamily="26" charset="-128"/>
              </a:rPr>
              <a:t>– We can see these all year long.</a:t>
            </a:r>
          </a:p>
          <a:p>
            <a:pPr marL="457200" lvl="1" indent="0">
              <a:buFontTx/>
              <a:buNone/>
            </a:pPr>
            <a:endParaRPr lang="en-US" sz="1000" dirty="0">
              <a:ea typeface="ＭＳ Ｐゴシック" pitchFamily="26" charset="-128"/>
            </a:endParaRPr>
          </a:p>
          <a:p>
            <a:pPr marL="457200" lvl="1" indent="0">
              <a:buFontTx/>
              <a:buNone/>
            </a:pPr>
            <a:r>
              <a:rPr lang="en-US" b="1" dirty="0">
                <a:solidFill>
                  <a:srgbClr val="7030A0"/>
                </a:solidFill>
                <a:ea typeface="ＭＳ Ｐゴシック" pitchFamily="26" charset="-128"/>
              </a:rPr>
              <a:t>Seasonal</a:t>
            </a:r>
            <a:r>
              <a:rPr lang="en-US" dirty="0">
                <a:solidFill>
                  <a:srgbClr val="7030A0"/>
                </a:solidFill>
                <a:ea typeface="ＭＳ Ｐゴシック" pitchFamily="26" charset="-128"/>
              </a:rPr>
              <a:t> </a:t>
            </a:r>
            <a:r>
              <a:rPr lang="en-US" dirty="0">
                <a:solidFill>
                  <a:srgbClr val="00B0F0"/>
                </a:solidFill>
                <a:ea typeface="ＭＳ Ｐゴシック" pitchFamily="26" charset="-128"/>
              </a:rPr>
              <a:t>– Only visible during certain times of the year depending on where earth is in it’s orbit.</a:t>
            </a:r>
          </a:p>
        </p:txBody>
      </p:sp>
      <p:pic>
        <p:nvPicPr>
          <p:cNvPr id="5" name="Picture 4">
            <a:extLst>
              <a:ext uri="{FF2B5EF4-FFF2-40B4-BE49-F238E27FC236}">
                <a16:creationId xmlns:a16="http://schemas.microsoft.com/office/drawing/2014/main" id="{ED3090C7-D250-09AE-0EF8-D8025152748D}"/>
              </a:ext>
            </a:extLst>
          </p:cNvPr>
          <p:cNvPicPr>
            <a:picLocks noChangeAspect="1"/>
          </p:cNvPicPr>
          <p:nvPr/>
        </p:nvPicPr>
        <p:blipFill>
          <a:blip r:embed="rId2"/>
          <a:stretch>
            <a:fillRect/>
          </a:stretch>
        </p:blipFill>
        <p:spPr>
          <a:xfrm>
            <a:off x="4876802" y="1258669"/>
            <a:ext cx="3619500" cy="3543300"/>
          </a:xfrm>
          <a:prstGeom prst="rect">
            <a:avLst/>
          </a:prstGeom>
        </p:spPr>
      </p:pic>
      <p:sp>
        <p:nvSpPr>
          <p:cNvPr id="7" name="TextBox 6">
            <a:extLst>
              <a:ext uri="{FF2B5EF4-FFF2-40B4-BE49-F238E27FC236}">
                <a16:creationId xmlns:a16="http://schemas.microsoft.com/office/drawing/2014/main" id="{E8A16089-2579-2A51-F515-5403910DB868}"/>
              </a:ext>
            </a:extLst>
          </p:cNvPr>
          <p:cNvSpPr txBox="1"/>
          <p:nvPr/>
        </p:nvSpPr>
        <p:spPr>
          <a:xfrm>
            <a:off x="4318818" y="5550170"/>
            <a:ext cx="4766185" cy="646331"/>
          </a:xfrm>
          <a:prstGeom prst="rect">
            <a:avLst/>
          </a:prstGeom>
          <a:noFill/>
        </p:spPr>
        <p:txBody>
          <a:bodyPr wrap="square">
            <a:spAutoFit/>
          </a:bodyPr>
          <a:lstStyle/>
          <a:p>
            <a:r>
              <a:rPr lang="en-US" dirty="0">
                <a:hlinkClick r:id="rId3"/>
              </a:rPr>
              <a:t>https://go.screenpal.com/watch/cZjrYkV9dvo</a:t>
            </a:r>
            <a:r>
              <a:rPr lang="en-US" dirty="0"/>
              <a:t> (2:05)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left)">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107">
                                            <p:txEl>
                                              <p:pRg st="2" end="2"/>
                                            </p:txEl>
                                          </p:spTgt>
                                        </p:tgtEl>
                                        <p:attrNameLst>
                                          <p:attrName>style.visibility</p:attrName>
                                        </p:attrNameLst>
                                      </p:cBhvr>
                                      <p:to>
                                        <p:strVal val="visible"/>
                                      </p:to>
                                    </p:set>
                                    <p:animEffect transition="in" filter="wipe(left)">
                                      <p:cBhvr>
                                        <p:cTn id="12" dur="500"/>
                                        <p:tgtEl>
                                          <p:spTgt spid="47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107">
                                            <p:txEl>
                                              <p:pRg st="4" end="4"/>
                                            </p:txEl>
                                          </p:spTgt>
                                        </p:tgtEl>
                                        <p:attrNameLst>
                                          <p:attrName>style.visibility</p:attrName>
                                        </p:attrNameLst>
                                      </p:cBhvr>
                                      <p:to>
                                        <p:strVal val="visible"/>
                                      </p:to>
                                    </p:set>
                                    <p:animEffect transition="in" filter="wipe(left)">
                                      <p:cBhvr>
                                        <p:cTn id="22" dur="500"/>
                                        <p:tgtEl>
                                          <p:spTgt spid="471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dirty="0"/>
              <a:t>Constellations We Can See </a:t>
            </a:r>
            <a:br>
              <a:rPr lang="en-US" sz="4000" dirty="0"/>
            </a:br>
            <a:r>
              <a:rPr lang="en-US" sz="4000" dirty="0"/>
              <a:t>From Michigan	</a:t>
            </a:r>
          </a:p>
        </p:txBody>
      </p:sp>
      <p:sp>
        <p:nvSpPr>
          <p:cNvPr id="48131" name="Rectangle 3"/>
          <p:cNvSpPr>
            <a:spLocks noGrp="1" noChangeArrowheads="1"/>
          </p:cNvSpPr>
          <p:nvPr>
            <p:ph type="body" idx="1"/>
          </p:nvPr>
        </p:nvSpPr>
        <p:spPr>
          <a:xfrm>
            <a:off x="457200" y="1981200"/>
            <a:ext cx="8229600" cy="4144963"/>
          </a:xfrm>
        </p:spPr>
        <p:txBody>
          <a:bodyPr/>
          <a:lstStyle/>
          <a:p>
            <a:pPr>
              <a:defRPr/>
            </a:pPr>
            <a:r>
              <a:rPr lang="en-US" dirty="0">
                <a:solidFill>
                  <a:srgbClr val="00B050"/>
                </a:solidFill>
              </a:rPr>
              <a:t>The following constellations are visible to us here, even with the light pollution. </a:t>
            </a:r>
          </a:p>
          <a:p>
            <a:pPr marL="0" indent="0">
              <a:buFontTx/>
              <a:buNone/>
              <a:defRPr/>
            </a:pPr>
            <a:endParaRPr lang="en-US" dirty="0"/>
          </a:p>
          <a:p>
            <a:pPr>
              <a:defRPr/>
            </a:pPr>
            <a:r>
              <a:rPr lang="en-US" dirty="0">
                <a:solidFill>
                  <a:srgbClr val="0070C0"/>
                </a:solidFill>
              </a:rPr>
              <a:t>Being able to identify these constellations will help get a start with knowing the night time sky.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wipe(left)">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131">
                                            <p:txEl>
                                              <p:pRg st="2" end="2"/>
                                            </p:txEl>
                                          </p:spTgt>
                                        </p:tgtEl>
                                        <p:attrNameLst>
                                          <p:attrName>style.visibility</p:attrName>
                                        </p:attrNameLst>
                                      </p:cBhvr>
                                      <p:to>
                                        <p:strVal val="visible"/>
                                      </p:to>
                                    </p:set>
                                    <p:animEffect transition="in" filter="wipe(left)">
                                      <p:cBhvr>
                                        <p:cTn id="12" dur="5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2800" dirty="0"/>
              <a:t>The Sun is a Star that energizes our solar system</a:t>
            </a:r>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8041" t="5051" b="58521"/>
          <a:stretch>
            <a:fillRect/>
          </a:stretch>
        </p:blipFill>
        <p:spPr>
          <a:xfrm>
            <a:off x="1457325" y="1219200"/>
            <a:ext cx="6162675" cy="55292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7378" r="7124" b="6264"/>
          <a:stretch>
            <a:fillRect/>
          </a:stretch>
        </p:blipFill>
        <p:spPr>
          <a:xfrm>
            <a:off x="0" y="0"/>
            <a:ext cx="9142413"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Content Placeholder 1"/>
          <p:cNvSpPr>
            <a:spLocks noGrp="1"/>
          </p:cNvSpPr>
          <p:nvPr>
            <p:ph sz="half" idx="2"/>
          </p:nvPr>
        </p:nvSpPr>
        <p:spPr/>
        <p:txBody>
          <a:bodyPr/>
          <a:lstStyle/>
          <a:p>
            <a:endParaRPr lang="en-US"/>
          </a:p>
        </p:txBody>
      </p:sp>
      <p:sp>
        <p:nvSpPr>
          <p:cNvPr id="36868" name="Title 2"/>
          <p:cNvSpPr>
            <a:spLocks noGrp="1"/>
          </p:cNvSpPr>
          <p:nvPr>
            <p:ph type="title"/>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954" r="20464"/>
          <a:stretch>
            <a:fillRect/>
          </a:stretch>
        </p:blipFill>
        <p:spPr>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Content Placeholder 1"/>
          <p:cNvSpPr>
            <a:spLocks noGrp="1"/>
          </p:cNvSpPr>
          <p:nvPr>
            <p:ph sz="half" idx="1"/>
          </p:nvPr>
        </p:nvSpPr>
        <p:spPr/>
        <p:txBody>
          <a:bodyPr/>
          <a:lstStyle/>
          <a:p>
            <a:endParaRPr lang="en-US"/>
          </a:p>
        </p:txBody>
      </p:sp>
      <p:sp>
        <p:nvSpPr>
          <p:cNvPr id="37892" name="Title 2"/>
          <p:cNvSpPr>
            <a:spLocks noGrp="1"/>
          </p:cNvSpPr>
          <p:nvPr>
            <p:ph type="title"/>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sz="half" idx="1"/>
          </p:nvPr>
        </p:nvSpPr>
        <p:spPr/>
        <p:txBody>
          <a:bodyPr/>
          <a:lstStyle/>
          <a:p>
            <a:endParaRPr lang="en-US"/>
          </a:p>
        </p:txBody>
      </p:sp>
      <p:pic>
        <p:nvPicPr>
          <p:cNvPr id="38915" name="Picture 5" descr="lyra"/>
          <p:cNvPicPr>
            <a:picLocks noChangeAspect="1" noChangeArrowheads="1"/>
          </p:cNvPicPr>
          <p:nvPr/>
        </p:nvPicPr>
        <p:blipFill>
          <a:blip r:embed="rId2">
            <a:extLst>
              <a:ext uri="{28A0092B-C50C-407E-A947-70E740481C1C}">
                <a14:useLocalDpi xmlns:a14="http://schemas.microsoft.com/office/drawing/2010/main" val="0"/>
              </a:ext>
            </a:extLst>
          </a:blip>
          <a:srcRect l="26784" t="10854" r="25623"/>
          <a:stretch>
            <a:fillRect/>
          </a:stretch>
        </p:blipFill>
        <p:spPr bwMode="auto">
          <a:xfrm>
            <a:off x="0" y="-11113"/>
            <a:ext cx="91440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Content Placeholder 1"/>
          <p:cNvSpPr>
            <a:spLocks noGrp="1"/>
          </p:cNvSpPr>
          <p:nvPr>
            <p:ph sz="half" idx="2"/>
          </p:nvPr>
        </p:nvSpPr>
        <p:spPr/>
        <p:txBody>
          <a:bodyPr/>
          <a:lstStyle/>
          <a:p>
            <a:endParaRPr lang="en-US"/>
          </a:p>
        </p:txBody>
      </p:sp>
      <p:sp>
        <p:nvSpPr>
          <p:cNvPr id="38917" name="Title 2"/>
          <p:cNvSpPr>
            <a:spLocks noGrp="1"/>
          </p:cNvSpPr>
          <p:nvPr>
            <p:ph type="title"/>
          </p:nvPr>
        </p:nvSpPr>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p>
        </p:txBody>
      </p:sp>
      <p:pic>
        <p:nvPicPr>
          <p:cNvPr id="39939"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4288"/>
            <a:ext cx="9144000" cy="6858000"/>
          </a:xfrm>
        </p:spPr>
      </p:pic>
      <p:sp>
        <p:nvSpPr>
          <p:cNvPr id="6" name="Rectangle 5"/>
          <p:cNvSpPr/>
          <p:nvPr/>
        </p:nvSpPr>
        <p:spPr>
          <a:xfrm>
            <a:off x="1676400" y="1219200"/>
            <a:ext cx="2377574"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pitchFamily="26" charset="-128"/>
                <a:cs typeface="+mn-cs"/>
              </a:rPr>
              <a:t>cygnus</a:t>
            </a:r>
            <a:endPar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pitchFamily="26"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p:txBody>
          <a:bodyPr/>
          <a:lstStyle/>
          <a:p>
            <a:endParaRPr lang="en-US"/>
          </a:p>
        </p:txBody>
      </p:sp>
      <p:pic>
        <p:nvPicPr>
          <p:cNvPr id="409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endParaRPr lang="en-US"/>
          </a:p>
        </p:txBody>
      </p:sp>
      <p:pic>
        <p:nvPicPr>
          <p:cNvPr id="41987" name="Picture 5"/>
          <p:cNvPicPr>
            <a:picLocks noChangeAspect="1" noChangeArrowheads="1"/>
          </p:cNvPicPr>
          <p:nvPr/>
        </p:nvPicPr>
        <p:blipFill>
          <a:blip r:embed="rId2">
            <a:extLst>
              <a:ext uri="{28A0092B-C50C-407E-A947-70E740481C1C}">
                <a14:useLocalDpi xmlns:a14="http://schemas.microsoft.com/office/drawing/2010/main" val="0"/>
              </a:ext>
            </a:extLst>
          </a:blip>
          <a:srcRect l="7877" t="5869" r="23466"/>
          <a:stretch>
            <a:fillRect/>
          </a:stretch>
        </p:blipFill>
        <p:spPr bwMode="auto">
          <a:xfrm>
            <a:off x="0" y="0"/>
            <a:ext cx="9170988"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lstStyle/>
          <a:p>
            <a:endParaRPr lang="en-US"/>
          </a:p>
        </p:txBody>
      </p:sp>
      <p:pic>
        <p:nvPicPr>
          <p:cNvPr id="43011" name="Picture 5" descr="con-c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p:txBody>
          <a:bodyPr/>
          <a:lstStyle/>
          <a:p>
            <a:endParaRPr lang="en-US"/>
          </a:p>
        </p:txBody>
      </p:sp>
      <p:pic>
        <p:nvPicPr>
          <p:cNvPr id="44035" name="Picture 5" descr="hercules508x5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886200" y="2667000"/>
            <a:ext cx="16002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endParaRPr lang="en-US"/>
          </a:p>
        </p:txBody>
      </p:sp>
      <p:pic>
        <p:nvPicPr>
          <p:cNvPr id="45059" name="Picture 5" descr="corona_borea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76200"/>
            <a:ext cx="7772400" cy="1470025"/>
          </a:xfrm>
        </p:spPr>
        <p:txBody>
          <a:bodyPr/>
          <a:lstStyle/>
          <a:p>
            <a:pPr eaLnBrk="1" hangingPunct="1"/>
            <a:r>
              <a:rPr lang="en-US" sz="3200" dirty="0"/>
              <a:t>Astronomy Eclipses, Distances, Big Bang</a:t>
            </a:r>
          </a:p>
        </p:txBody>
      </p:sp>
      <p:sp>
        <p:nvSpPr>
          <p:cNvPr id="3075" name="Rectangle 3"/>
          <p:cNvSpPr>
            <a:spLocks noGrp="1" noChangeArrowheads="1"/>
          </p:cNvSpPr>
          <p:nvPr>
            <p:ph type="subTitle" idx="1"/>
          </p:nvPr>
        </p:nvSpPr>
        <p:spPr/>
        <p:txBody>
          <a:bodyPr/>
          <a:lstStyle/>
          <a:p>
            <a:pPr eaLnBrk="1" hangingPunct="1"/>
            <a:endParaRPr lang="en-US"/>
          </a:p>
        </p:txBody>
      </p:sp>
      <p:pic>
        <p:nvPicPr>
          <p:cNvPr id="2052" name="Picture 5" descr="composite_earth1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262063"/>
            <a:ext cx="8685212"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left)">
                                      <p:cBhvr>
                                        <p:cTn id="7" dur="7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76200"/>
            <a:ext cx="8229600" cy="762000"/>
          </a:xfrm>
        </p:spPr>
        <p:txBody>
          <a:bodyPr/>
          <a:lstStyle/>
          <a:p>
            <a:pPr eaLnBrk="1" hangingPunct="1"/>
            <a:r>
              <a:rPr lang="en-US"/>
              <a:t>The Sun</a:t>
            </a:r>
          </a:p>
        </p:txBody>
      </p:sp>
      <p:sp>
        <p:nvSpPr>
          <p:cNvPr id="41987" name="Rectangle 3"/>
          <p:cNvSpPr>
            <a:spLocks noGrp="1" noChangeArrowheads="1"/>
          </p:cNvSpPr>
          <p:nvPr>
            <p:ph idx="1"/>
          </p:nvPr>
        </p:nvSpPr>
        <p:spPr>
          <a:xfrm>
            <a:off x="152400" y="838200"/>
            <a:ext cx="8915400" cy="5287963"/>
          </a:xfrm>
        </p:spPr>
        <p:txBody>
          <a:bodyPr/>
          <a:lstStyle/>
          <a:p>
            <a:pPr marL="0" indent="0" eaLnBrk="1" hangingPunct="1">
              <a:buFontTx/>
              <a:buNone/>
            </a:pPr>
            <a:r>
              <a:rPr lang="en-US" dirty="0">
                <a:solidFill>
                  <a:srgbClr val="FF0000"/>
                </a:solidFill>
              </a:rPr>
              <a:t>The power of the sun is derived through Fusion.</a:t>
            </a:r>
          </a:p>
          <a:p>
            <a:pPr marL="0" indent="0" eaLnBrk="1" hangingPunct="1">
              <a:buFontTx/>
              <a:buNone/>
            </a:pPr>
            <a:endParaRPr lang="en-US" sz="1000" dirty="0">
              <a:solidFill>
                <a:srgbClr val="FF0000"/>
              </a:solidFill>
            </a:endParaRPr>
          </a:p>
          <a:p>
            <a:pPr marL="0" indent="0" eaLnBrk="1" hangingPunct="1">
              <a:buFontTx/>
              <a:buNone/>
            </a:pPr>
            <a:r>
              <a:rPr lang="en-US" dirty="0">
                <a:solidFill>
                  <a:srgbClr val="00B050"/>
                </a:solidFill>
              </a:rPr>
              <a:t>This happens in the core of the sun where the temperature is great enough for </a:t>
            </a:r>
            <a:r>
              <a:rPr lang="en-US" dirty="0">
                <a:solidFill>
                  <a:srgbClr val="7030A0"/>
                </a:solidFill>
              </a:rPr>
              <a:t>Hydrogen Protons</a:t>
            </a:r>
            <a:r>
              <a:rPr lang="en-US" dirty="0">
                <a:solidFill>
                  <a:srgbClr val="00B050"/>
                </a:solidFill>
              </a:rPr>
              <a:t> to collide and fuse, producing Helium.</a:t>
            </a:r>
          </a:p>
          <a:p>
            <a:pPr marL="0" indent="0" eaLnBrk="1" hangingPunct="1">
              <a:buFontTx/>
              <a:buNone/>
            </a:pPr>
            <a:endParaRPr lang="en-US" sz="1000" dirty="0"/>
          </a:p>
          <a:p>
            <a:pPr marL="0" indent="0" eaLnBrk="1" hangingPunct="1">
              <a:buFontTx/>
              <a:buNone/>
            </a:pPr>
            <a:r>
              <a:rPr lang="en-US" dirty="0">
                <a:solidFill>
                  <a:srgbClr val="0070C0"/>
                </a:solidFill>
              </a:rPr>
              <a:t>During this process of fusion, an enormous  amount of energy is released. </a:t>
            </a:r>
          </a:p>
        </p:txBody>
      </p:sp>
      <p:pic>
        <p:nvPicPr>
          <p:cNvPr id="51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495800"/>
            <a:ext cx="4267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wipe(left)">
                                      <p:cBhvr>
                                        <p:cTn id="7" dur="500"/>
                                        <p:tgtEl>
                                          <p:spTgt spid="4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87">
                                            <p:txEl>
                                              <p:pRg st="2" end="2"/>
                                            </p:txEl>
                                          </p:spTgt>
                                        </p:tgtEl>
                                        <p:attrNameLst>
                                          <p:attrName>style.visibility</p:attrName>
                                        </p:attrNameLst>
                                      </p:cBhvr>
                                      <p:to>
                                        <p:strVal val="visible"/>
                                      </p:to>
                                    </p:set>
                                    <p:animEffect transition="in" filter="wipe(left)">
                                      <p:cBhvr>
                                        <p:cTn id="12" dur="500"/>
                                        <p:tgtEl>
                                          <p:spTgt spid="419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1987">
                                            <p:txEl>
                                              <p:pRg st="4" end="4"/>
                                            </p:txEl>
                                          </p:spTgt>
                                        </p:tgtEl>
                                        <p:attrNameLst>
                                          <p:attrName>style.visibility</p:attrName>
                                        </p:attrNameLst>
                                      </p:cBhvr>
                                      <p:to>
                                        <p:strVal val="visible"/>
                                      </p:to>
                                    </p:set>
                                    <p:animEffect transition="in" filter="wipe(left)">
                                      <p:cBhvr>
                                        <p:cTn id="17"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76200"/>
            <a:ext cx="8229600" cy="1143000"/>
          </a:xfrm>
        </p:spPr>
        <p:txBody>
          <a:bodyPr/>
          <a:lstStyle/>
          <a:p>
            <a:r>
              <a:rPr lang="en-US"/>
              <a:t>Eclipses</a:t>
            </a:r>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143000"/>
            <a:ext cx="7543800" cy="564991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8839200" cy="6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563562"/>
          </a:xfrm>
        </p:spPr>
        <p:txBody>
          <a:bodyPr/>
          <a:lstStyle/>
          <a:p>
            <a:pPr eaLnBrk="1" hangingPunct="1"/>
            <a:r>
              <a:rPr lang="en-US"/>
              <a:t>Eclipses</a:t>
            </a:r>
          </a:p>
        </p:txBody>
      </p:sp>
      <p:sp>
        <p:nvSpPr>
          <p:cNvPr id="5123" name="Rectangle 3"/>
          <p:cNvSpPr>
            <a:spLocks noGrp="1" noChangeArrowheads="1"/>
          </p:cNvSpPr>
          <p:nvPr>
            <p:ph type="body" idx="1"/>
          </p:nvPr>
        </p:nvSpPr>
        <p:spPr>
          <a:xfrm>
            <a:off x="228600" y="1143000"/>
            <a:ext cx="8686800" cy="4983163"/>
          </a:xfrm>
        </p:spPr>
        <p:txBody>
          <a:bodyPr/>
          <a:lstStyle/>
          <a:p>
            <a:pPr eaLnBrk="1" hangingPunct="1">
              <a:lnSpc>
                <a:spcPct val="90000"/>
              </a:lnSpc>
              <a:defRPr/>
            </a:pPr>
            <a:r>
              <a:rPr lang="en-US" sz="3600" dirty="0">
                <a:solidFill>
                  <a:srgbClr val="FF0000"/>
                </a:solidFill>
              </a:rPr>
              <a:t>As a result of the earth/moon/sun system, sometimes the Earth, or Moon’s shadow blocks our view of the sun, or the moon.</a:t>
            </a:r>
          </a:p>
          <a:p>
            <a:pPr marL="0" indent="0" eaLnBrk="1" hangingPunct="1">
              <a:lnSpc>
                <a:spcPct val="90000"/>
              </a:lnSpc>
              <a:buFontTx/>
              <a:buNone/>
              <a:defRPr/>
            </a:pPr>
            <a:endParaRPr lang="en-US" sz="1000" dirty="0"/>
          </a:p>
          <a:p>
            <a:pPr eaLnBrk="1" hangingPunct="1">
              <a:lnSpc>
                <a:spcPct val="90000"/>
              </a:lnSpc>
              <a:defRPr/>
            </a:pPr>
            <a:r>
              <a:rPr lang="en-US" sz="3600" dirty="0">
                <a:solidFill>
                  <a:srgbClr val="7030A0"/>
                </a:solidFill>
              </a:rPr>
              <a:t>When this blocking occurs we call this an eclipse.</a:t>
            </a:r>
          </a:p>
        </p:txBody>
      </p:sp>
      <p:sp>
        <p:nvSpPr>
          <p:cNvPr id="3" name="TextBox 2"/>
          <p:cNvSpPr txBox="1"/>
          <p:nvPr/>
        </p:nvSpPr>
        <p:spPr>
          <a:xfrm>
            <a:off x="4876800" y="4518025"/>
            <a:ext cx="914400" cy="369888"/>
          </a:xfrm>
          <a:prstGeom prst="rect">
            <a:avLst/>
          </a:prstGeom>
          <a:noFill/>
        </p:spPr>
        <p:txBody>
          <a:bodyPr>
            <a:spAutoFit/>
          </a:bodyPr>
          <a:lstStyle/>
          <a:p>
            <a:pPr>
              <a:defRPr/>
            </a:pPr>
            <a:r>
              <a:rPr lang="en-US" dirty="0">
                <a:solidFill>
                  <a:schemeClr val="bg1">
                    <a:lumMod val="95000"/>
                  </a:schemeClr>
                </a:solidFill>
              </a:rPr>
              <a:t>Lunar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t="50000" r="5341" b="11742"/>
          <a:stretch>
            <a:fillRect/>
          </a:stretch>
        </p:blipFill>
        <p:spPr bwMode="auto">
          <a:xfrm>
            <a:off x="4800600" y="4518025"/>
            <a:ext cx="42957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rcRect t="-2" b="60303"/>
          <a:stretch>
            <a:fillRect/>
          </a:stretch>
        </p:blipFill>
        <p:spPr bwMode="auto">
          <a:xfrm>
            <a:off x="30163" y="4518025"/>
            <a:ext cx="46704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000" y="4703763"/>
            <a:ext cx="762000" cy="40163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6705600" y="4648200"/>
            <a:ext cx="762000" cy="40163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wipe(left)">
                                      <p:cBhvr>
                                        <p:cTn id="12" dur="500"/>
                                        <p:tgtEl>
                                          <p:spTgt spid="51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563562"/>
          </a:xfrm>
        </p:spPr>
        <p:txBody>
          <a:bodyPr/>
          <a:lstStyle/>
          <a:p>
            <a:pPr eaLnBrk="1" hangingPunct="1"/>
            <a:r>
              <a:rPr lang="en-US"/>
              <a:t>Two Forms of Eclipses</a:t>
            </a:r>
          </a:p>
        </p:txBody>
      </p:sp>
      <p:sp>
        <p:nvSpPr>
          <p:cNvPr id="5123" name="Rectangle 3"/>
          <p:cNvSpPr>
            <a:spLocks noGrp="1" noChangeArrowheads="1"/>
          </p:cNvSpPr>
          <p:nvPr>
            <p:ph type="body" idx="1"/>
          </p:nvPr>
        </p:nvSpPr>
        <p:spPr>
          <a:xfrm>
            <a:off x="228600" y="1066800"/>
            <a:ext cx="8686800" cy="5059363"/>
          </a:xfrm>
        </p:spPr>
        <p:txBody>
          <a:bodyPr/>
          <a:lstStyle/>
          <a:p>
            <a:pPr marL="0" indent="0" eaLnBrk="1" hangingPunct="1">
              <a:lnSpc>
                <a:spcPct val="90000"/>
              </a:lnSpc>
              <a:buFontTx/>
              <a:buNone/>
            </a:pPr>
            <a:r>
              <a:rPr lang="en-US">
                <a:solidFill>
                  <a:srgbClr val="FF0000"/>
                </a:solidFill>
              </a:rPr>
              <a:t>Solar eclipse </a:t>
            </a:r>
          </a:p>
          <a:p>
            <a:pPr marL="0" indent="0" eaLnBrk="1" hangingPunct="1">
              <a:lnSpc>
                <a:spcPct val="90000"/>
              </a:lnSpc>
              <a:buFontTx/>
              <a:buNone/>
            </a:pPr>
            <a:r>
              <a:rPr lang="en-US">
                <a:solidFill>
                  <a:srgbClr val="00B050"/>
                </a:solidFill>
              </a:rPr>
              <a:t>When the earth falls into the moon’s shadow, causing the sun to be blocked.</a:t>
            </a:r>
          </a:p>
          <a:p>
            <a:pPr marL="0" indent="0" eaLnBrk="1" hangingPunct="1">
              <a:lnSpc>
                <a:spcPct val="90000"/>
              </a:lnSpc>
              <a:buFontTx/>
              <a:buNone/>
            </a:pPr>
            <a:endParaRPr lang="en-US" sz="1000"/>
          </a:p>
          <a:p>
            <a:pPr marL="0" indent="0" eaLnBrk="1" hangingPunct="1">
              <a:lnSpc>
                <a:spcPct val="90000"/>
              </a:lnSpc>
              <a:buFontTx/>
              <a:buNone/>
            </a:pPr>
            <a:r>
              <a:rPr lang="en-US">
                <a:solidFill>
                  <a:srgbClr val="00B0F0"/>
                </a:solidFill>
              </a:rPr>
              <a:t>Lunar eclipse </a:t>
            </a:r>
          </a:p>
          <a:p>
            <a:pPr marL="0" indent="0" eaLnBrk="1" hangingPunct="1">
              <a:lnSpc>
                <a:spcPct val="90000"/>
              </a:lnSpc>
              <a:buFontTx/>
              <a:buNone/>
            </a:pPr>
            <a:r>
              <a:rPr lang="en-US">
                <a:solidFill>
                  <a:srgbClr val="002060"/>
                </a:solidFill>
              </a:rPr>
              <a:t>When the moon falls into the earth’s shadow, causing the moon to be blocked from our view.</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462463"/>
            <a:ext cx="28606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4470400"/>
            <a:ext cx="305752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0" y="4583113"/>
            <a:ext cx="990600" cy="369887"/>
          </a:xfrm>
          <a:prstGeom prst="rect">
            <a:avLst/>
          </a:prstGeom>
          <a:noFill/>
        </p:spPr>
        <p:txBody>
          <a:bodyPr>
            <a:spAutoFit/>
          </a:bodyPr>
          <a:lstStyle/>
          <a:p>
            <a:pPr>
              <a:defRPr/>
            </a:pPr>
            <a:r>
              <a:rPr lang="en-US" dirty="0">
                <a:solidFill>
                  <a:schemeClr val="bg1">
                    <a:lumMod val="95000"/>
                  </a:schemeClr>
                </a:solidFill>
              </a:rPr>
              <a:t>Solar</a:t>
            </a:r>
          </a:p>
        </p:txBody>
      </p:sp>
      <p:sp>
        <p:nvSpPr>
          <p:cNvPr id="3" name="TextBox 2"/>
          <p:cNvSpPr txBox="1"/>
          <p:nvPr/>
        </p:nvSpPr>
        <p:spPr>
          <a:xfrm>
            <a:off x="5334000" y="4587875"/>
            <a:ext cx="914400" cy="369888"/>
          </a:xfrm>
          <a:prstGeom prst="rect">
            <a:avLst/>
          </a:prstGeom>
          <a:noFill/>
        </p:spPr>
        <p:txBody>
          <a:bodyPr>
            <a:spAutoFit/>
          </a:bodyPr>
          <a:lstStyle/>
          <a:p>
            <a:pPr>
              <a:defRPr/>
            </a:pPr>
            <a:r>
              <a:rPr lang="en-US" dirty="0">
                <a:solidFill>
                  <a:schemeClr val="bg1">
                    <a:lumMod val="95000"/>
                  </a:schemeClr>
                </a:solidFill>
              </a:rPr>
              <a:t>Lunar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wipe(left)">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left)">
                                      <p:cBhvr>
                                        <p:cTn id="22" dur="500"/>
                                        <p:tgtEl>
                                          <p:spTgt spid="5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125"/>
                                        </p:tgtEl>
                                        <p:attrNameLst>
                                          <p:attrName>style.visibility</p:attrName>
                                        </p:attrNameLst>
                                      </p:cBhvr>
                                      <p:to>
                                        <p:strVal val="visible"/>
                                      </p:to>
                                    </p:set>
                                    <p:animEffect transition="in" filter="fade">
                                      <p:cBhvr>
                                        <p:cTn id="27" dur="500"/>
                                        <p:tgtEl>
                                          <p:spTgt spid="51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123">
                                            <p:txEl>
                                              <p:pRg st="4" end="4"/>
                                            </p:txEl>
                                          </p:spTgt>
                                        </p:tgtEl>
                                        <p:attrNameLst>
                                          <p:attrName>style.visibility</p:attrName>
                                        </p:attrNameLst>
                                      </p:cBhvr>
                                      <p:to>
                                        <p:strVal val="visible"/>
                                      </p:to>
                                    </p:set>
                                    <p:animEffect transition="in" filter="wipe(left)">
                                      <p:cBhvr>
                                        <p:cTn id="32"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762000"/>
          </a:xfrm>
        </p:spPr>
        <p:txBody>
          <a:bodyPr/>
          <a:lstStyle/>
          <a:p>
            <a:pPr eaLnBrk="1" hangingPunct="1"/>
            <a:r>
              <a:rPr lang="en-US"/>
              <a:t>Eclipses</a:t>
            </a:r>
          </a:p>
        </p:txBody>
      </p:sp>
      <p:sp>
        <p:nvSpPr>
          <p:cNvPr id="7171" name="Rectangle 3"/>
          <p:cNvSpPr>
            <a:spLocks noGrp="1" noChangeArrowheads="1"/>
          </p:cNvSpPr>
          <p:nvPr>
            <p:ph type="body" idx="1"/>
          </p:nvPr>
        </p:nvSpPr>
        <p:spPr/>
        <p:txBody>
          <a:bodyPr/>
          <a:lstStyle/>
          <a:p>
            <a:pPr marL="0" indent="0" eaLnBrk="1" hangingPunct="1">
              <a:buFontTx/>
              <a:buNone/>
            </a:pPr>
            <a:r>
              <a:rPr lang="en-US">
                <a:solidFill>
                  <a:srgbClr val="00B050"/>
                </a:solidFill>
              </a:rPr>
              <a:t>When the Moon comes between the Earth and the Sun, there is a Solar Eclipse.</a:t>
            </a:r>
          </a:p>
        </p:txBody>
      </p:sp>
      <p:pic>
        <p:nvPicPr>
          <p:cNvPr id="7172" name="Picture 5" descr="Eclipses_small"/>
          <p:cNvPicPr>
            <a:picLocks noChangeAspect="1" noChangeArrowheads="1"/>
          </p:cNvPicPr>
          <p:nvPr/>
        </p:nvPicPr>
        <p:blipFill>
          <a:blip r:embed="rId2">
            <a:extLst>
              <a:ext uri="{28A0092B-C50C-407E-A947-70E740481C1C}">
                <a14:useLocalDpi xmlns:a14="http://schemas.microsoft.com/office/drawing/2010/main" val="0"/>
              </a:ext>
            </a:extLst>
          </a:blip>
          <a:srcRect b="52441"/>
          <a:stretch>
            <a:fillRect/>
          </a:stretch>
        </p:blipFill>
        <p:spPr bwMode="auto">
          <a:xfrm>
            <a:off x="207963" y="3048000"/>
            <a:ext cx="8797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762000"/>
          </a:xfrm>
        </p:spPr>
        <p:txBody>
          <a:bodyPr/>
          <a:lstStyle/>
          <a:p>
            <a:pPr eaLnBrk="1" hangingPunct="1"/>
            <a:r>
              <a:rPr lang="en-US"/>
              <a:t>Eclipses</a:t>
            </a:r>
          </a:p>
        </p:txBody>
      </p:sp>
      <p:sp>
        <p:nvSpPr>
          <p:cNvPr id="7171" name="Rectangle 3"/>
          <p:cNvSpPr>
            <a:spLocks noGrp="1" noChangeArrowheads="1"/>
          </p:cNvSpPr>
          <p:nvPr>
            <p:ph type="body" idx="1"/>
          </p:nvPr>
        </p:nvSpPr>
        <p:spPr/>
        <p:txBody>
          <a:bodyPr/>
          <a:lstStyle/>
          <a:p>
            <a:pPr marL="0" indent="0" eaLnBrk="1" hangingPunct="1">
              <a:buFontTx/>
              <a:buNone/>
            </a:pPr>
            <a:r>
              <a:rPr lang="en-US">
                <a:solidFill>
                  <a:srgbClr val="00B050"/>
                </a:solidFill>
              </a:rPr>
              <a:t>When the Earth comes between the Moon and the Sun, there is a Lunar Eclipse.</a:t>
            </a:r>
          </a:p>
          <a:p>
            <a:pPr marL="0" indent="0" eaLnBrk="1" hangingPunct="1">
              <a:buFontTx/>
              <a:buNone/>
            </a:pPr>
            <a:endParaRPr lang="en-US"/>
          </a:p>
        </p:txBody>
      </p:sp>
      <p:pic>
        <p:nvPicPr>
          <p:cNvPr id="8196" name="Picture 5" descr="Eclipses_small"/>
          <p:cNvPicPr>
            <a:picLocks noChangeAspect="1" noChangeArrowheads="1"/>
          </p:cNvPicPr>
          <p:nvPr/>
        </p:nvPicPr>
        <p:blipFill>
          <a:blip r:embed="rId2">
            <a:extLst>
              <a:ext uri="{28A0092B-C50C-407E-A947-70E740481C1C}">
                <a14:useLocalDpi xmlns:a14="http://schemas.microsoft.com/office/drawing/2010/main" val="0"/>
              </a:ext>
            </a:extLst>
          </a:blip>
          <a:srcRect t="47298"/>
          <a:stretch>
            <a:fillRect/>
          </a:stretch>
        </p:blipFill>
        <p:spPr bwMode="auto">
          <a:xfrm>
            <a:off x="193675" y="3276600"/>
            <a:ext cx="87979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Which Eclipse is This?</a:t>
            </a:r>
          </a:p>
        </p:txBody>
      </p:sp>
      <p:sp>
        <p:nvSpPr>
          <p:cNvPr id="9219" name="Content Placeholder 2"/>
          <p:cNvSpPr>
            <a:spLocks noGrp="1"/>
          </p:cNvSpPr>
          <p:nvPr>
            <p:ph idx="1"/>
          </p:nvPr>
        </p:nvSpPr>
        <p:spPr/>
        <p:txBody>
          <a:bodyPr/>
          <a:lstStyle/>
          <a:p>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t="18526"/>
          <a:stretch>
            <a:fillRect/>
          </a:stretch>
        </p:blipFill>
        <p:spPr bwMode="auto">
          <a:xfrm>
            <a:off x="533400" y="1423988"/>
            <a:ext cx="8077200"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t>Eclipse Terms	</a:t>
            </a:r>
          </a:p>
        </p:txBody>
      </p:sp>
      <p:sp>
        <p:nvSpPr>
          <p:cNvPr id="6147" name="Rectangle 3"/>
          <p:cNvSpPr>
            <a:spLocks noGrp="1" noChangeArrowheads="1"/>
          </p:cNvSpPr>
          <p:nvPr>
            <p:ph type="body" idx="1"/>
          </p:nvPr>
        </p:nvSpPr>
        <p:spPr/>
        <p:txBody>
          <a:bodyPr/>
          <a:lstStyle/>
          <a:p>
            <a:pPr marL="0" indent="0" eaLnBrk="1" hangingPunct="1">
              <a:buFontTx/>
              <a:buNone/>
            </a:pPr>
            <a:r>
              <a:rPr lang="en-US" dirty="0">
                <a:solidFill>
                  <a:srgbClr val="00B050"/>
                </a:solidFill>
              </a:rPr>
              <a:t>Umbra</a:t>
            </a:r>
            <a:r>
              <a:rPr lang="en-US" dirty="0"/>
              <a:t> </a:t>
            </a:r>
            <a:r>
              <a:rPr lang="en-US" dirty="0">
                <a:solidFill>
                  <a:srgbClr val="FF0000"/>
                </a:solidFill>
              </a:rPr>
              <a:t>– true central shadow of an object</a:t>
            </a:r>
            <a:r>
              <a:rPr lang="en-US" dirty="0"/>
              <a:t>.</a:t>
            </a:r>
          </a:p>
          <a:p>
            <a:pPr marL="0" indent="0" eaLnBrk="1" hangingPunct="1">
              <a:buFontTx/>
              <a:buNone/>
            </a:pPr>
            <a:endParaRPr lang="en-US" sz="1000" dirty="0"/>
          </a:p>
          <a:p>
            <a:pPr marL="0" indent="0" eaLnBrk="1" hangingPunct="1">
              <a:buFontTx/>
              <a:buNone/>
            </a:pPr>
            <a:r>
              <a:rPr lang="en-US" dirty="0"/>
              <a:t>Penumbra </a:t>
            </a:r>
            <a:r>
              <a:rPr lang="en-US" dirty="0">
                <a:solidFill>
                  <a:srgbClr val="0070C0"/>
                </a:solidFill>
              </a:rPr>
              <a:t>– partial shadow</a:t>
            </a:r>
          </a:p>
          <a:p>
            <a:pPr marL="0" indent="0" eaLnBrk="1" hangingPunct="1">
              <a:buFontTx/>
              <a:buNone/>
            </a:pPr>
            <a:endParaRPr lang="en-US" sz="1000" dirty="0"/>
          </a:p>
          <a:p>
            <a:pPr marL="0" indent="0" eaLnBrk="1" hangingPunct="1">
              <a:buFontTx/>
              <a:buNone/>
            </a:pPr>
            <a:r>
              <a:rPr lang="en-US" dirty="0">
                <a:solidFill>
                  <a:srgbClr val="FF0000"/>
                </a:solidFill>
              </a:rPr>
              <a:t>Partial eclipse </a:t>
            </a:r>
            <a:r>
              <a:rPr lang="en-US" dirty="0">
                <a:solidFill>
                  <a:srgbClr val="00B050"/>
                </a:solidFill>
              </a:rPr>
              <a:t>– when the view is showing the object (moon or sun) in the penumbra</a:t>
            </a:r>
            <a:r>
              <a:rPr lang="en-US" dirty="0"/>
              <a:t>.</a:t>
            </a:r>
          </a:p>
          <a:p>
            <a:pPr marL="0" indent="0" eaLnBrk="1" hangingPunct="1">
              <a:buFontTx/>
              <a:buNone/>
            </a:pPr>
            <a:endParaRPr lang="en-US" sz="1000" dirty="0"/>
          </a:p>
          <a:p>
            <a:pPr marL="0" indent="0" eaLnBrk="1" hangingPunct="1">
              <a:buFontTx/>
              <a:buNone/>
            </a:pPr>
            <a:r>
              <a:rPr lang="en-US" dirty="0"/>
              <a:t>Total eclipse </a:t>
            </a:r>
            <a:r>
              <a:rPr lang="en-US" dirty="0">
                <a:solidFill>
                  <a:srgbClr val="7030A0"/>
                </a:solidFill>
              </a:rPr>
              <a:t>– when the view is showing the object (moon or sun) in the umbra.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up)">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wipe(up)">
                                      <p:cBhvr>
                                        <p:cTn id="12" dur="500"/>
                                        <p:tgtEl>
                                          <p:spTgt spid="6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Effect transition="in" filter="wipe(up)">
                                      <p:cBhvr>
                                        <p:cTn id="17" dur="500"/>
                                        <p:tgtEl>
                                          <p:spTgt spid="6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147">
                                            <p:txEl>
                                              <p:pRg st="6" end="6"/>
                                            </p:txEl>
                                          </p:spTgt>
                                        </p:tgtEl>
                                        <p:attrNameLst>
                                          <p:attrName>style.visibility</p:attrName>
                                        </p:attrNameLst>
                                      </p:cBhvr>
                                      <p:to>
                                        <p:strVal val="visible"/>
                                      </p:to>
                                    </p:set>
                                    <p:animEffect transition="in" filter="wipe(up)">
                                      <p:cBhvr>
                                        <p:cTn id="22"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lstStyle/>
          <a:p>
            <a:pPr eaLnBrk="1" hangingPunct="1"/>
            <a:r>
              <a:rPr lang="en-US"/>
              <a:t>Eclipse Frequency</a:t>
            </a:r>
          </a:p>
        </p:txBody>
      </p:sp>
      <p:sp>
        <p:nvSpPr>
          <p:cNvPr id="9219" name="Rectangle 3"/>
          <p:cNvSpPr>
            <a:spLocks noGrp="1" noChangeArrowheads="1"/>
          </p:cNvSpPr>
          <p:nvPr>
            <p:ph type="body" idx="1"/>
          </p:nvPr>
        </p:nvSpPr>
        <p:spPr>
          <a:xfrm>
            <a:off x="457200" y="1447800"/>
            <a:ext cx="8229600" cy="4678363"/>
          </a:xfrm>
        </p:spPr>
        <p:txBody>
          <a:bodyPr/>
          <a:lstStyle/>
          <a:p>
            <a:pPr eaLnBrk="1" hangingPunct="1">
              <a:defRPr/>
            </a:pPr>
            <a:r>
              <a:rPr lang="en-US" dirty="0">
                <a:solidFill>
                  <a:srgbClr val="00B050"/>
                </a:solidFill>
              </a:rPr>
              <a:t>Eclipses do not occur every month because the orbital planes of the earth-sun, and earth-moon are off by approximately 5 degrees.</a:t>
            </a:r>
          </a:p>
          <a:p>
            <a:pPr marL="0" indent="0" eaLnBrk="1" hangingPunct="1">
              <a:buFontTx/>
              <a:buNone/>
              <a:defRPr/>
            </a:pPr>
            <a:endParaRPr lang="en-US" sz="1000" dirty="0">
              <a:solidFill>
                <a:srgbClr val="00B050"/>
              </a:solidFill>
            </a:endParaRPr>
          </a:p>
          <a:p>
            <a:pPr eaLnBrk="1" hangingPunct="1">
              <a:defRPr/>
            </a:pPr>
            <a:r>
              <a:rPr lang="en-US" dirty="0">
                <a:solidFill>
                  <a:srgbClr val="0070C0"/>
                </a:solidFill>
              </a:rPr>
              <a:t>For this reason the shadows will not always line up.</a:t>
            </a:r>
          </a:p>
          <a:p>
            <a:pPr marL="0" indent="0" eaLnBrk="1" hangingPunct="1">
              <a:buFontTx/>
              <a:buNone/>
              <a:defRPr/>
            </a:pP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left)">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wipe(left)">
                                      <p:cBhvr>
                                        <p:cTn id="12"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76200"/>
            <a:ext cx="8229600" cy="1143000"/>
          </a:xfrm>
        </p:spPr>
        <p:txBody>
          <a:bodyPr/>
          <a:lstStyle/>
          <a:p>
            <a:r>
              <a:rPr lang="en-US"/>
              <a:t>Solar Eclipses</a:t>
            </a:r>
          </a:p>
        </p:txBody>
      </p:sp>
      <p:pic>
        <p:nvPicPr>
          <p:cNvPr id="1229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947738"/>
            <a:ext cx="7848600" cy="58864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t="4930" r="67064" b="66060"/>
          <a:stretch>
            <a:fillRect/>
          </a:stretch>
        </p:blipFill>
        <p:spPr bwMode="auto">
          <a:xfrm>
            <a:off x="1524000" y="0"/>
            <a:ext cx="58674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endParaRPr lang="en-US"/>
          </a:p>
        </p:txBody>
      </p:sp>
      <p:sp>
        <p:nvSpPr>
          <p:cNvPr id="13315" name="Title 1"/>
          <p:cNvSpPr>
            <a:spLocks noGrp="1"/>
          </p:cNvSpPr>
          <p:nvPr>
            <p:ph type="title"/>
          </p:nvPr>
        </p:nvSpPr>
        <p:spPr>
          <a:xfrm>
            <a:off x="457200" y="76200"/>
            <a:ext cx="8229600" cy="1143000"/>
          </a:xfrm>
        </p:spPr>
        <p:txBody>
          <a:bodyPr/>
          <a:lstStyle/>
          <a:p>
            <a:r>
              <a:rPr lang="en-US"/>
              <a:t>Solar Eclipse</a:t>
            </a:r>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Fusion</a:t>
            </a:r>
          </a:p>
        </p:txBody>
      </p:sp>
      <p:sp>
        <p:nvSpPr>
          <p:cNvPr id="6147" name="Rectangle 3"/>
          <p:cNvSpPr>
            <a:spLocks noGrp="1" noChangeArrowheads="1"/>
          </p:cNvSpPr>
          <p:nvPr>
            <p:ph type="body" idx="1"/>
          </p:nvPr>
        </p:nvSpPr>
        <p:spPr/>
        <p:txBody>
          <a:bodyPr/>
          <a:lstStyle/>
          <a:p>
            <a:pPr eaLnBrk="1" hangingPunct="1"/>
            <a:endParaRPr lang="en-US"/>
          </a:p>
        </p:txBody>
      </p:sp>
      <p:pic>
        <p:nvPicPr>
          <p:cNvPr id="43012" name="Picture 5" descr="f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71600"/>
            <a:ext cx="9067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usion"/>
          <p:cNvPicPr>
            <a:picLocks noChangeAspect="1" noChangeArrowheads="1"/>
          </p:cNvPicPr>
          <p:nvPr/>
        </p:nvPicPr>
        <p:blipFill>
          <a:blip r:embed="rId2">
            <a:extLst>
              <a:ext uri="{28A0092B-C50C-407E-A947-70E740481C1C}">
                <a14:useLocalDpi xmlns:a14="http://schemas.microsoft.com/office/drawing/2010/main" val="0"/>
              </a:ext>
            </a:extLst>
          </a:blip>
          <a:srcRect r="47403"/>
          <a:stretch>
            <a:fillRect/>
          </a:stretch>
        </p:blipFill>
        <p:spPr bwMode="auto">
          <a:xfrm>
            <a:off x="31750" y="1447800"/>
            <a:ext cx="47688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usion"/>
          <p:cNvPicPr>
            <a:picLocks noChangeAspect="1" noChangeArrowheads="1"/>
          </p:cNvPicPr>
          <p:nvPr/>
        </p:nvPicPr>
        <p:blipFill>
          <a:blip r:embed="rId2">
            <a:extLst>
              <a:ext uri="{28A0092B-C50C-407E-A947-70E740481C1C}">
                <a14:useLocalDpi xmlns:a14="http://schemas.microsoft.com/office/drawing/2010/main" val="0"/>
              </a:ext>
            </a:extLst>
          </a:blip>
          <a:srcRect r="77196"/>
          <a:stretch>
            <a:fillRect/>
          </a:stretch>
        </p:blipFill>
        <p:spPr bwMode="auto">
          <a:xfrm>
            <a:off x="38100" y="1447800"/>
            <a:ext cx="20685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ACA126C-5C27-0317-7A6B-C2B385E3AEFD}"/>
              </a:ext>
            </a:extLst>
          </p:cNvPr>
          <p:cNvSpPr txBox="1"/>
          <p:nvPr/>
        </p:nvSpPr>
        <p:spPr>
          <a:xfrm>
            <a:off x="590550" y="585589"/>
            <a:ext cx="609600" cy="923330"/>
          </a:xfrm>
          <a:prstGeom prst="rect">
            <a:avLst/>
          </a:prstGeom>
          <a:noFill/>
        </p:spPr>
        <p:txBody>
          <a:bodyPr wrap="square" rtlCol="0">
            <a:spAutoFit/>
          </a:bodyPr>
          <a:lstStyle/>
          <a:p>
            <a:r>
              <a:rPr lang="en-US" dirty="0"/>
              <a:t>2</a:t>
            </a:r>
          </a:p>
          <a:p>
            <a:r>
              <a:rPr lang="en-US" dirty="0"/>
              <a:t>  H</a:t>
            </a:r>
          </a:p>
          <a:p>
            <a:r>
              <a:rPr lang="en-US" dirty="0"/>
              <a:t>1</a:t>
            </a:r>
          </a:p>
        </p:txBody>
      </p:sp>
      <p:sp>
        <p:nvSpPr>
          <p:cNvPr id="3" name="TextBox 2">
            <a:extLst>
              <a:ext uri="{FF2B5EF4-FFF2-40B4-BE49-F238E27FC236}">
                <a16:creationId xmlns:a16="http://schemas.microsoft.com/office/drawing/2014/main" id="{8763A5C2-F53F-6F73-44A7-057E2A59FFB5}"/>
              </a:ext>
            </a:extLst>
          </p:cNvPr>
          <p:cNvSpPr txBox="1"/>
          <p:nvPr/>
        </p:nvSpPr>
        <p:spPr>
          <a:xfrm>
            <a:off x="287312" y="4348440"/>
            <a:ext cx="609600" cy="923330"/>
          </a:xfrm>
          <a:prstGeom prst="rect">
            <a:avLst/>
          </a:prstGeom>
          <a:noFill/>
        </p:spPr>
        <p:txBody>
          <a:bodyPr wrap="square" rtlCol="0">
            <a:spAutoFit/>
          </a:bodyPr>
          <a:lstStyle/>
          <a:p>
            <a:r>
              <a:rPr lang="en-US" dirty="0"/>
              <a:t>3</a:t>
            </a:r>
          </a:p>
          <a:p>
            <a:r>
              <a:rPr lang="en-US" dirty="0"/>
              <a:t>  H</a:t>
            </a:r>
          </a:p>
          <a:p>
            <a:r>
              <a:rPr lang="en-US" dirty="0"/>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012"/>
                                        </p:tgtEl>
                                        <p:attrNameLst>
                                          <p:attrName>style.visibility</p:attrName>
                                        </p:attrNameLst>
                                      </p:cBhvr>
                                      <p:to>
                                        <p:strVal val="visible"/>
                                      </p:to>
                                    </p:set>
                                    <p:animEffect transition="in" filter="wipe(left)">
                                      <p:cBhvr>
                                        <p:cTn id="22"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r>
              <a:rPr lang="en-US"/>
              <a:t>Solar Eclipse</a:t>
            </a:r>
          </a:p>
        </p:txBody>
      </p:sp>
      <p:sp>
        <p:nvSpPr>
          <p:cNvPr id="14339"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9402" t="75781" r="40794" b="7593"/>
          <a:stretch>
            <a:fillRect/>
          </a:stretch>
        </p:blipFill>
        <p:spPr bwMode="auto">
          <a:xfrm>
            <a:off x="319088" y="3141663"/>
            <a:ext cx="8520112"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9274" t="4774" r="6407" b="81313"/>
          <a:stretch>
            <a:fillRect/>
          </a:stretch>
        </p:blipFill>
        <p:spPr bwMode="auto">
          <a:xfrm>
            <a:off x="117475" y="1219200"/>
            <a:ext cx="898842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6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68400" y="274638"/>
            <a:ext cx="7061200" cy="1143000"/>
          </a:xfrm>
        </p:spPr>
        <p:txBody>
          <a:bodyPr/>
          <a:lstStyle/>
          <a:p>
            <a:pPr algn="r" eaLnBrk="1" hangingPunct="1"/>
            <a:r>
              <a:rPr lang="en-US"/>
              <a:t>Eclipse Frequency</a:t>
            </a:r>
          </a:p>
        </p:txBody>
      </p:sp>
      <p:sp>
        <p:nvSpPr>
          <p:cNvPr id="8195" name="Rectangle 3"/>
          <p:cNvSpPr>
            <a:spLocks noGrp="1" noChangeArrowheads="1"/>
          </p:cNvSpPr>
          <p:nvPr>
            <p:ph type="body" idx="1"/>
          </p:nvPr>
        </p:nvSpPr>
        <p:spPr>
          <a:xfrm>
            <a:off x="457200" y="2133600"/>
            <a:ext cx="8229600" cy="4419600"/>
          </a:xfrm>
        </p:spPr>
        <p:txBody>
          <a:bodyPr/>
          <a:lstStyle/>
          <a:p>
            <a:pPr eaLnBrk="1" hangingPunct="1">
              <a:defRPr/>
            </a:pPr>
            <a:r>
              <a:rPr lang="en-US" dirty="0">
                <a:solidFill>
                  <a:srgbClr val="00B050"/>
                </a:solidFill>
              </a:rPr>
              <a:t>Solar eclipses </a:t>
            </a:r>
            <a:r>
              <a:rPr lang="en-US" dirty="0">
                <a:solidFill>
                  <a:srgbClr val="0070C0"/>
                </a:solidFill>
              </a:rPr>
              <a:t>occur more frequently than lunar eclipses, but cover less surface area of the earth.  </a:t>
            </a:r>
          </a:p>
          <a:p>
            <a:pPr eaLnBrk="1" hangingPunct="1">
              <a:defRPr/>
            </a:pPr>
            <a:r>
              <a:rPr lang="en-US" dirty="0">
                <a:solidFill>
                  <a:srgbClr val="00B050"/>
                </a:solidFill>
              </a:rPr>
              <a:t>Solar eclipses occur approximately 3 times a year.</a:t>
            </a:r>
          </a:p>
          <a:p>
            <a:pPr marL="0" indent="0" eaLnBrk="1" hangingPunct="1">
              <a:buFontTx/>
              <a:buNone/>
              <a:defRPr/>
            </a:pPr>
            <a:endParaRPr lang="en-US" sz="1000" dirty="0"/>
          </a:p>
          <a:p>
            <a:pPr eaLnBrk="1" hangingPunct="1">
              <a:defRPr/>
            </a:pPr>
            <a:r>
              <a:rPr lang="en-US" dirty="0">
                <a:solidFill>
                  <a:srgbClr val="FF0000"/>
                </a:solidFill>
              </a:rPr>
              <a:t>An individual location on earth will only have a complete solar eclipse every 360 years.</a:t>
            </a:r>
          </a:p>
          <a:p>
            <a:pPr eaLnBrk="1" hangingPunct="1">
              <a:buFontTx/>
              <a:buNone/>
              <a:defRPr/>
            </a:pPr>
            <a:endParaRPr lang="en-US" dirty="0"/>
          </a:p>
        </p:txBody>
      </p:sp>
      <p:pic>
        <p:nvPicPr>
          <p:cNvPr id="15364" name="Picture 4"/>
          <p:cNvPicPr>
            <a:picLocks noChangeAspect="1"/>
          </p:cNvPicPr>
          <p:nvPr/>
        </p:nvPicPr>
        <p:blipFill>
          <a:blip r:embed="rId2">
            <a:extLst>
              <a:ext uri="{28A0092B-C50C-407E-A947-70E740481C1C}">
                <a14:useLocalDpi xmlns:a14="http://schemas.microsoft.com/office/drawing/2010/main" val="0"/>
              </a:ext>
            </a:extLst>
          </a:blip>
          <a:srcRect t="21242"/>
          <a:stretch>
            <a:fillRect/>
          </a:stretch>
        </p:blipFill>
        <p:spPr bwMode="auto">
          <a:xfrm>
            <a:off x="228600" y="152400"/>
            <a:ext cx="29860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left)">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ipe(left)">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animEffect transition="in" filter="wipe(left)">
                                      <p:cBhvr>
                                        <p:cTn id="17"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6200"/>
            <a:ext cx="8229600" cy="1143000"/>
          </a:xfrm>
        </p:spPr>
        <p:txBody>
          <a:bodyPr/>
          <a:lstStyle/>
          <a:p>
            <a:r>
              <a:rPr lang="en-US"/>
              <a:t>Lunar Eclipse</a:t>
            </a:r>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l="42400" t="65758" r="5634" b="6161"/>
          <a:stretch>
            <a:fillRect/>
          </a:stretch>
        </p:blipFill>
        <p:spPr bwMode="auto">
          <a:xfrm>
            <a:off x="2057400" y="3195638"/>
            <a:ext cx="51054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9187" t="4585" r="6702" b="80862"/>
          <a:stretch>
            <a:fillRect/>
          </a:stretch>
        </p:blipFill>
        <p:spPr>
          <a:xfrm>
            <a:off x="179388" y="1143000"/>
            <a:ext cx="8797925" cy="19478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right)">
                                      <p:cBhvr>
                                        <p:cTn id="7" dur="90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6200"/>
            <a:ext cx="8229600" cy="1143000"/>
          </a:xfrm>
        </p:spPr>
        <p:txBody>
          <a:bodyPr/>
          <a:lstStyle/>
          <a:p>
            <a:r>
              <a:rPr lang="en-US"/>
              <a:t>Lunar Eclipse</a:t>
            </a:r>
          </a:p>
        </p:txBody>
      </p:sp>
      <p:pic>
        <p:nvPicPr>
          <p:cNvPr id="2050" name="Picture 2" descr="What Is a Total Lunar Eclipse?">
            <a:extLst>
              <a:ext uri="{FF2B5EF4-FFF2-40B4-BE49-F238E27FC236}">
                <a16:creationId xmlns:a16="http://schemas.microsoft.com/office/drawing/2014/main" id="{2032E1EC-A9F6-B1D4-4FC8-E39D8D9E1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 y="12192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1C5FF1-83C9-E3FA-60EB-B54C6D2718F5}"/>
              </a:ext>
            </a:extLst>
          </p:cNvPr>
          <p:cNvSpPr/>
          <p:nvPr/>
        </p:nvSpPr>
        <p:spPr>
          <a:xfrm>
            <a:off x="7086600" y="5867400"/>
            <a:ext cx="1447800" cy="38100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017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68400" y="274638"/>
            <a:ext cx="7518400" cy="1143000"/>
          </a:xfrm>
        </p:spPr>
        <p:txBody>
          <a:bodyPr/>
          <a:lstStyle/>
          <a:p>
            <a:pPr eaLnBrk="1" hangingPunct="1"/>
            <a:r>
              <a:rPr lang="en-US"/>
              <a:t>Eclipse Frequency</a:t>
            </a:r>
          </a:p>
        </p:txBody>
      </p:sp>
      <p:sp>
        <p:nvSpPr>
          <p:cNvPr id="17411" name="Rectangle 3"/>
          <p:cNvSpPr>
            <a:spLocks noGrp="1" noChangeArrowheads="1"/>
          </p:cNvSpPr>
          <p:nvPr>
            <p:ph type="body" idx="1"/>
          </p:nvPr>
        </p:nvSpPr>
        <p:spPr>
          <a:xfrm>
            <a:off x="381000" y="2057400"/>
            <a:ext cx="8229600" cy="1447800"/>
          </a:xfrm>
        </p:spPr>
        <p:txBody>
          <a:bodyPr/>
          <a:lstStyle/>
          <a:p>
            <a:pPr eaLnBrk="1" hangingPunct="1"/>
            <a:r>
              <a:rPr lang="en-US" sz="3600" dirty="0">
                <a:solidFill>
                  <a:srgbClr val="FF0000"/>
                </a:solidFill>
              </a:rPr>
              <a:t>Lunar eclipses </a:t>
            </a:r>
            <a:r>
              <a:rPr lang="en-US" sz="3600" dirty="0">
                <a:solidFill>
                  <a:srgbClr val="0070C0"/>
                </a:solidFill>
              </a:rPr>
              <a:t>happen approximately twice a year. </a:t>
            </a:r>
          </a:p>
          <a:p>
            <a:pPr eaLnBrk="1" hangingPunct="1">
              <a:buFontTx/>
              <a:buNone/>
            </a:pPr>
            <a:endParaRPr lang="en-US" dirty="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2236788"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merican Eclipse ...">
            <a:extLst>
              <a:ext uri="{FF2B5EF4-FFF2-40B4-BE49-F238E27FC236}">
                <a16:creationId xmlns:a16="http://schemas.microsoft.com/office/drawing/2014/main" id="{F729927A-40D6-1087-D59D-AF91BA2C7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32" y="3406956"/>
            <a:ext cx="5170536" cy="3440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lef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“To Infinity and Beyond…”</a:t>
            </a:r>
          </a:p>
        </p:txBody>
      </p:sp>
      <p:sp>
        <p:nvSpPr>
          <p:cNvPr id="18435" name="Content Placeholder 2"/>
          <p:cNvSpPr>
            <a:spLocks noGrp="1"/>
          </p:cNvSpPr>
          <p:nvPr>
            <p:ph idx="1"/>
          </p:nvPr>
        </p:nvSpPr>
        <p:spPr/>
        <p:txBody>
          <a:bodyPr/>
          <a:lstStyle/>
          <a:p>
            <a:endParaRPr lang="en-US"/>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t="3159" r="3081" b="8122"/>
          <a:stretch>
            <a:fillRect/>
          </a:stretch>
        </p:blipFill>
        <p:spPr bwMode="auto">
          <a:xfrm>
            <a:off x="36513" y="1524000"/>
            <a:ext cx="902652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Astronomical Distances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2362200"/>
            <a:ext cx="9005888" cy="3886200"/>
          </a:xfrm>
        </p:spPr>
      </p:pic>
      <p:sp>
        <p:nvSpPr>
          <p:cNvPr id="6" name="Rectangle 5"/>
          <p:cNvSpPr/>
          <p:nvPr/>
        </p:nvSpPr>
        <p:spPr>
          <a:xfrm>
            <a:off x="228600" y="1219200"/>
            <a:ext cx="8686800" cy="1323439"/>
          </a:xfrm>
          <a:prstGeom prst="rect">
            <a:avLst/>
          </a:prstGeom>
          <a:noFill/>
        </p:spPr>
        <p:txBody>
          <a:bodyPr>
            <a:spAutoFit/>
          </a:bodyPr>
          <a:lstStyle/>
          <a:p>
            <a:pPr algn="ctr">
              <a:defRPr/>
            </a:pPr>
            <a:r>
              <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Consider the distances of the planets in our solar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990600"/>
          </a:xfrm>
        </p:spPr>
        <p:txBody>
          <a:bodyPr/>
          <a:lstStyle/>
          <a:p>
            <a:pPr eaLnBrk="1" hangingPunct="1"/>
            <a:r>
              <a:rPr lang="en-US"/>
              <a:t>Astronomical Distances</a:t>
            </a:r>
          </a:p>
        </p:txBody>
      </p:sp>
      <p:sp>
        <p:nvSpPr>
          <p:cNvPr id="11267" name="Rectangle 3"/>
          <p:cNvSpPr>
            <a:spLocks noGrp="1" noChangeArrowheads="1"/>
          </p:cNvSpPr>
          <p:nvPr>
            <p:ph type="body" idx="1"/>
          </p:nvPr>
        </p:nvSpPr>
        <p:spPr>
          <a:xfrm>
            <a:off x="685800" y="1219200"/>
            <a:ext cx="7772400" cy="5211763"/>
          </a:xfrm>
        </p:spPr>
        <p:txBody>
          <a:bodyPr/>
          <a:lstStyle/>
          <a:p>
            <a:pPr marL="0" indent="0" eaLnBrk="1" hangingPunct="1">
              <a:buFontTx/>
              <a:buNone/>
            </a:pPr>
            <a:r>
              <a:rPr lang="en-US">
                <a:solidFill>
                  <a:srgbClr val="FF0000"/>
                </a:solidFill>
              </a:rPr>
              <a:t>Because of the size of the universe </a:t>
            </a:r>
          </a:p>
          <a:p>
            <a:pPr marL="0" indent="0" algn="ctr" eaLnBrk="1" hangingPunct="1">
              <a:buFontTx/>
              <a:buNone/>
            </a:pPr>
            <a:r>
              <a:rPr lang="en-US">
                <a:solidFill>
                  <a:srgbClr val="FF0000"/>
                </a:solidFill>
              </a:rPr>
              <a:t>(</a:t>
            </a:r>
            <a:r>
              <a:rPr lang="en-US">
                <a:solidFill>
                  <a:srgbClr val="00B0F0"/>
                </a:solidFill>
              </a:rPr>
              <a:t>it’s huge!</a:t>
            </a:r>
            <a:r>
              <a:rPr lang="en-US">
                <a:solidFill>
                  <a:srgbClr val="FF0000"/>
                </a:solidFill>
              </a:rPr>
              <a:t>) </a:t>
            </a:r>
          </a:p>
          <a:p>
            <a:pPr lvl="1" eaLnBrk="1" hangingPunct="1"/>
            <a:r>
              <a:rPr lang="en-US">
                <a:solidFill>
                  <a:srgbClr val="00B050"/>
                </a:solidFill>
                <a:ea typeface="ＭＳ Ｐゴシック" pitchFamily="26" charset="-128"/>
              </a:rPr>
              <a:t>Instruments had to be developed</a:t>
            </a:r>
          </a:p>
          <a:p>
            <a:pPr lvl="1" eaLnBrk="1" hangingPunct="1"/>
            <a:r>
              <a:rPr lang="en-US">
                <a:solidFill>
                  <a:srgbClr val="7030A0"/>
                </a:solidFill>
                <a:ea typeface="ＭＳ Ｐゴシック" pitchFamily="26" charset="-128"/>
              </a:rPr>
              <a:t>New, simpler units had to be developed</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8" y="3581400"/>
            <a:ext cx="4214812"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left)">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left)">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wipe(left)">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Astronomical Instruments</a:t>
            </a:r>
          </a:p>
        </p:txBody>
      </p:sp>
      <p:sp>
        <p:nvSpPr>
          <p:cNvPr id="3" name="Content Placeholder 2"/>
          <p:cNvSpPr>
            <a:spLocks noGrp="1"/>
          </p:cNvSpPr>
          <p:nvPr>
            <p:ph idx="1"/>
          </p:nvPr>
        </p:nvSpPr>
        <p:spPr>
          <a:xfrm>
            <a:off x="914400" y="1600200"/>
            <a:ext cx="7772400" cy="1219200"/>
          </a:xfrm>
        </p:spPr>
        <p:txBody>
          <a:bodyPr/>
          <a:lstStyle/>
          <a:p>
            <a:pPr marL="0" indent="0">
              <a:buFontTx/>
              <a:buNone/>
            </a:pPr>
            <a:r>
              <a:rPr lang="en-US">
                <a:solidFill>
                  <a:srgbClr val="FF0000"/>
                </a:solidFill>
              </a:rPr>
              <a:t>This is how we can see objects great distances away from Earth.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8167" t="6451" r="5414" b="68172"/>
          <a:stretch>
            <a:fillRect/>
          </a:stretch>
        </p:blipFill>
        <p:spPr bwMode="auto">
          <a:xfrm>
            <a:off x="146050" y="3048000"/>
            <a:ext cx="8921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167" t="6451" r="48624" b="68172"/>
          <a:stretch>
            <a:fillRect/>
          </a:stretch>
        </p:blipFill>
        <p:spPr bwMode="auto">
          <a:xfrm>
            <a:off x="152400" y="3048000"/>
            <a:ext cx="4460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229600" cy="914400"/>
          </a:xfrm>
        </p:spPr>
        <p:txBody>
          <a:bodyPr/>
          <a:lstStyle/>
          <a:p>
            <a:pPr eaLnBrk="1" hangingPunct="1"/>
            <a:r>
              <a:rPr lang="en-US"/>
              <a:t>Astronomical Distances</a:t>
            </a:r>
          </a:p>
        </p:txBody>
      </p:sp>
      <p:sp>
        <p:nvSpPr>
          <p:cNvPr id="12291" name="Rectangle 3"/>
          <p:cNvSpPr>
            <a:spLocks noGrp="1" noChangeArrowheads="1"/>
          </p:cNvSpPr>
          <p:nvPr>
            <p:ph type="body" sz="half" idx="1"/>
          </p:nvPr>
        </p:nvSpPr>
        <p:spPr>
          <a:xfrm>
            <a:off x="304800" y="990600"/>
            <a:ext cx="8534400" cy="2438400"/>
          </a:xfrm>
        </p:spPr>
        <p:txBody>
          <a:bodyPr/>
          <a:lstStyle/>
          <a:p>
            <a:pPr eaLnBrk="1" hangingPunct="1"/>
            <a:r>
              <a:rPr lang="en-US" sz="2800">
                <a:solidFill>
                  <a:srgbClr val="FF0000"/>
                </a:solidFill>
              </a:rPr>
              <a:t>The “AU” or “Astronomical Unit” was developed to help us understand our solar system.</a:t>
            </a:r>
          </a:p>
          <a:p>
            <a:pPr eaLnBrk="1" hangingPunct="1"/>
            <a:r>
              <a:rPr lang="en-US" sz="2800">
                <a:solidFill>
                  <a:srgbClr val="7030A0"/>
                </a:solidFill>
              </a:rPr>
              <a:t>1 AU is equal to the average distance between the sun and the earth (93 million miles).</a:t>
            </a:r>
          </a:p>
        </p:txBody>
      </p:sp>
      <p:pic>
        <p:nvPicPr>
          <p:cNvPr id="12292" name="Picture 5" descr="sunearthorbitsmall3ss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317750" y="2895600"/>
            <a:ext cx="4006850" cy="36195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left)">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wipe(left)">
                                      <p:cBhvr>
                                        <p:cTn id="17"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a:t>Fusion &amp; the Creation of Heavier Elements</a:t>
            </a:r>
          </a:p>
        </p:txBody>
      </p:sp>
      <p:sp>
        <p:nvSpPr>
          <p:cNvPr id="44035" name="Rectangle 3"/>
          <p:cNvSpPr>
            <a:spLocks noGrp="1" noChangeArrowheads="1"/>
          </p:cNvSpPr>
          <p:nvPr>
            <p:ph type="body" sz="half" idx="1"/>
          </p:nvPr>
        </p:nvSpPr>
        <p:spPr>
          <a:xfrm>
            <a:off x="228600" y="1600200"/>
            <a:ext cx="4267200" cy="5105400"/>
          </a:xfrm>
        </p:spPr>
        <p:txBody>
          <a:bodyPr/>
          <a:lstStyle/>
          <a:p>
            <a:pPr eaLnBrk="1" hangingPunct="1">
              <a:lnSpc>
                <a:spcPct val="90000"/>
              </a:lnSpc>
              <a:defRPr/>
            </a:pPr>
            <a:r>
              <a:rPr lang="en-US" sz="2400" dirty="0">
                <a:solidFill>
                  <a:srgbClr val="0070C0"/>
                </a:solidFill>
              </a:rPr>
              <a:t>Normal </a:t>
            </a:r>
            <a:r>
              <a:rPr lang="en-US" sz="2400" dirty="0">
                <a:solidFill>
                  <a:srgbClr val="FF0000"/>
                </a:solidFill>
              </a:rPr>
              <a:t>H </a:t>
            </a:r>
            <a:r>
              <a:rPr lang="en-US" sz="2400" dirty="0">
                <a:solidFill>
                  <a:srgbClr val="FF0000"/>
                </a:solidFill>
                <a:sym typeface="Wingdings" panose="05000000000000000000" pitchFamily="2" charset="2"/>
              </a:rPr>
              <a:t> </a:t>
            </a:r>
            <a:r>
              <a:rPr lang="en-US" sz="2400" dirty="0">
                <a:solidFill>
                  <a:srgbClr val="FF0000"/>
                </a:solidFill>
              </a:rPr>
              <a:t>He </a:t>
            </a:r>
            <a:r>
              <a:rPr lang="en-US" sz="2400" dirty="0">
                <a:solidFill>
                  <a:srgbClr val="0070C0"/>
                </a:solidFill>
              </a:rPr>
              <a:t>fusion is the most common fusion in the core of stars, but as a star ages it can fuse to form heavier elements at higher temperature. </a:t>
            </a:r>
          </a:p>
          <a:p>
            <a:pPr marL="0" indent="0" eaLnBrk="1" hangingPunct="1">
              <a:lnSpc>
                <a:spcPct val="90000"/>
              </a:lnSpc>
              <a:buFontTx/>
              <a:buNone/>
              <a:defRPr/>
            </a:pPr>
            <a:endParaRPr lang="en-US" sz="1000" dirty="0"/>
          </a:p>
          <a:p>
            <a:pPr eaLnBrk="1" hangingPunct="1">
              <a:lnSpc>
                <a:spcPct val="90000"/>
              </a:lnSpc>
              <a:defRPr/>
            </a:pPr>
            <a:r>
              <a:rPr lang="en-US" sz="2400" dirty="0">
                <a:solidFill>
                  <a:srgbClr val="00B050"/>
                </a:solidFill>
              </a:rPr>
              <a:t>Massive stars have fused at very high temperatures to create some of the heaviest known elements.</a:t>
            </a:r>
          </a:p>
          <a:p>
            <a:pPr marL="0" indent="0" eaLnBrk="1" hangingPunct="1">
              <a:lnSpc>
                <a:spcPct val="90000"/>
              </a:lnSpc>
              <a:buFontTx/>
              <a:buNone/>
              <a:defRPr/>
            </a:pPr>
            <a:endParaRPr lang="en-US" sz="1000" dirty="0"/>
          </a:p>
          <a:p>
            <a:pPr eaLnBrk="1" hangingPunct="1">
              <a:lnSpc>
                <a:spcPct val="90000"/>
              </a:lnSpc>
              <a:defRPr/>
            </a:pPr>
            <a:r>
              <a:rPr lang="en-US" sz="2400" dirty="0">
                <a:solidFill>
                  <a:srgbClr val="FF0000"/>
                </a:solidFill>
              </a:rPr>
              <a:t>All heavier elements in the universe are the result of fusion in stars.</a:t>
            </a:r>
          </a:p>
        </p:txBody>
      </p:sp>
      <p:pic>
        <p:nvPicPr>
          <p:cNvPr id="44036" name="Picture 4"/>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l="8185" r="7751" b="2866"/>
          <a:stretch>
            <a:fillRect/>
          </a:stretch>
        </p:blipFill>
        <p:spPr>
          <a:xfrm>
            <a:off x="4495800" y="1487488"/>
            <a:ext cx="4267200" cy="5370512"/>
          </a:xfr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8185" r="7751" b="53900"/>
          <a:stretch>
            <a:fillRect/>
          </a:stretch>
        </p:blipFill>
        <p:spPr bwMode="auto">
          <a:xfrm>
            <a:off x="4648200" y="1447800"/>
            <a:ext cx="42672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up)">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wipe(up)">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4035">
                                            <p:txEl>
                                              <p:pRg st="4" end="4"/>
                                            </p:txEl>
                                          </p:spTgt>
                                        </p:tgtEl>
                                        <p:attrNameLst>
                                          <p:attrName>style.visibility</p:attrName>
                                        </p:attrNameLst>
                                      </p:cBhvr>
                                      <p:to>
                                        <p:strVal val="visible"/>
                                      </p:to>
                                    </p:set>
                                    <p:animEffect transition="in" filter="wipe(up)">
                                      <p:cBhvr>
                                        <p:cTn id="22" dur="500"/>
                                        <p:tgtEl>
                                          <p:spTgt spid="4403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036"/>
                                        </p:tgtEl>
                                        <p:attrNameLst>
                                          <p:attrName>style.visibility</p:attrName>
                                        </p:attrNameLst>
                                      </p:cBhvr>
                                      <p:to>
                                        <p:strVal val="visible"/>
                                      </p:to>
                                    </p:set>
                                    <p:animEffect transition="in" filter="fade">
                                      <p:cBhvr>
                                        <p:cTn id="2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52400"/>
            <a:ext cx="8229600" cy="914400"/>
          </a:xfrm>
        </p:spPr>
        <p:txBody>
          <a:bodyPr/>
          <a:lstStyle/>
          <a:p>
            <a:pPr eaLnBrk="1" hangingPunct="1"/>
            <a:r>
              <a:rPr lang="en-US"/>
              <a:t>Astronomical Distances</a:t>
            </a:r>
          </a:p>
        </p:txBody>
      </p:sp>
      <p:sp>
        <p:nvSpPr>
          <p:cNvPr id="12291" name="Rectangle 3"/>
          <p:cNvSpPr>
            <a:spLocks noGrp="1" noChangeArrowheads="1"/>
          </p:cNvSpPr>
          <p:nvPr>
            <p:ph type="body" sz="half" idx="1"/>
          </p:nvPr>
        </p:nvSpPr>
        <p:spPr>
          <a:xfrm>
            <a:off x="1143000" y="1143000"/>
            <a:ext cx="6858000" cy="2286000"/>
          </a:xfrm>
        </p:spPr>
        <p:txBody>
          <a:bodyPr/>
          <a:lstStyle/>
          <a:p>
            <a:pPr marL="0" indent="0" algn="ctr" eaLnBrk="1" hangingPunct="1">
              <a:buFontTx/>
              <a:buNone/>
              <a:defRPr/>
            </a:pPr>
            <a:r>
              <a:rPr lang="en-US" sz="2400" dirty="0">
                <a:solidFill>
                  <a:srgbClr val="FF0000"/>
                </a:solidFill>
              </a:rPr>
              <a:t>This unit is used mostly within our solar system.</a:t>
            </a:r>
          </a:p>
          <a:p>
            <a:pPr algn="ctr" eaLnBrk="1" hangingPunct="1">
              <a:defRPr/>
            </a:pPr>
            <a:endParaRPr lang="en-US" sz="2400" dirty="0"/>
          </a:p>
        </p:txBody>
      </p:sp>
      <p:pic>
        <p:nvPicPr>
          <p:cNvPr id="1229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t="3159" r="3081" b="8122"/>
          <a:stretch>
            <a:fillRect/>
          </a:stretch>
        </p:blipFill>
        <p:spPr bwMode="auto">
          <a:xfrm>
            <a:off x="0" y="1924050"/>
            <a:ext cx="902652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left)">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500"/>
                                        <p:tgtEl>
                                          <p:spTgt spid="12293"/>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Light Years</a:t>
            </a:r>
          </a:p>
        </p:txBody>
      </p:sp>
      <p:sp>
        <p:nvSpPr>
          <p:cNvPr id="3" name="Text Placeholder 2"/>
          <p:cNvSpPr>
            <a:spLocks noGrp="1"/>
          </p:cNvSpPr>
          <p:nvPr>
            <p:ph type="body" sz="half" idx="1"/>
          </p:nvPr>
        </p:nvSpPr>
        <p:spPr>
          <a:xfrm>
            <a:off x="152400" y="2133600"/>
            <a:ext cx="4572000" cy="3429000"/>
          </a:xfrm>
        </p:spPr>
        <p:txBody>
          <a:bodyPr/>
          <a:lstStyle/>
          <a:p>
            <a:pPr marL="0" indent="0">
              <a:buFontTx/>
              <a:buNone/>
              <a:defRPr/>
            </a:pPr>
            <a:r>
              <a:rPr lang="en-US" dirty="0">
                <a:solidFill>
                  <a:srgbClr val="00B0F0"/>
                </a:solidFill>
              </a:rPr>
              <a:t>Light</a:t>
            </a:r>
            <a:r>
              <a:rPr lang="en-US" dirty="0">
                <a:solidFill>
                  <a:srgbClr val="FF0000"/>
                </a:solidFill>
              </a:rPr>
              <a:t> is part of the EM (</a:t>
            </a:r>
            <a:r>
              <a:rPr lang="en-US" sz="2800" dirty="0">
                <a:solidFill>
                  <a:srgbClr val="FF0000"/>
                </a:solidFill>
              </a:rPr>
              <a:t>electromagnetic spectrum</a:t>
            </a:r>
            <a:r>
              <a:rPr lang="en-US" dirty="0">
                <a:solidFill>
                  <a:srgbClr val="FF0000"/>
                </a:solidFill>
              </a:rPr>
              <a:t>)</a:t>
            </a:r>
          </a:p>
          <a:p>
            <a:pPr marL="0" indent="0">
              <a:buFontTx/>
              <a:buNone/>
              <a:defRPr/>
            </a:pPr>
            <a:endParaRPr lang="en-US" sz="1000" dirty="0"/>
          </a:p>
          <a:p>
            <a:pPr>
              <a:defRPr/>
            </a:pPr>
            <a:r>
              <a:rPr lang="en-US" dirty="0">
                <a:solidFill>
                  <a:srgbClr val="7030A0"/>
                </a:solidFill>
              </a:rPr>
              <a:t>All EM waves (including visible light) travel at </a:t>
            </a:r>
            <a:r>
              <a:rPr lang="en-US" dirty="0">
                <a:solidFill>
                  <a:srgbClr val="00B050"/>
                </a:solidFill>
              </a:rPr>
              <a:t>3.0 x 10</a:t>
            </a:r>
            <a:r>
              <a:rPr lang="en-US" baseline="30000" dirty="0">
                <a:solidFill>
                  <a:srgbClr val="00B050"/>
                </a:solidFill>
              </a:rPr>
              <a:t>8</a:t>
            </a:r>
            <a:r>
              <a:rPr lang="en-US" dirty="0">
                <a:solidFill>
                  <a:srgbClr val="00B050"/>
                </a:solidFill>
              </a:rPr>
              <a:t> </a:t>
            </a:r>
            <a:r>
              <a:rPr lang="en-US" dirty="0">
                <a:solidFill>
                  <a:srgbClr val="7030A0"/>
                </a:solidFill>
              </a:rPr>
              <a:t>meters/second</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42043" t="53931" r="6664" b="8920"/>
          <a:stretch>
            <a:fillRect/>
          </a:stretch>
        </p:blipFill>
        <p:spPr>
          <a:xfrm>
            <a:off x="4724400" y="1752600"/>
            <a:ext cx="4275138" cy="3962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1143000"/>
          </a:xfrm>
        </p:spPr>
        <p:txBody>
          <a:bodyPr/>
          <a:lstStyle/>
          <a:p>
            <a:pPr eaLnBrk="1" hangingPunct="1"/>
            <a:r>
              <a:rPr lang="en-US" sz="4000" dirty="0">
                <a:solidFill>
                  <a:srgbClr val="FF0000"/>
                </a:solidFill>
              </a:rPr>
              <a:t>A Light Year is a Distance</a:t>
            </a:r>
          </a:p>
        </p:txBody>
      </p:sp>
      <p:pic>
        <p:nvPicPr>
          <p:cNvPr id="25603" name="Picture 5" descr="Diagram of distance between the Earth and Proxima Centaur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1371600"/>
            <a:ext cx="8915400" cy="543242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left)">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a:t>The Light Year</a:t>
            </a:r>
          </a:p>
        </p:txBody>
      </p:sp>
      <p:sp>
        <p:nvSpPr>
          <p:cNvPr id="13315" name="Rectangle 3"/>
          <p:cNvSpPr>
            <a:spLocks noGrp="1" noChangeArrowheads="1"/>
          </p:cNvSpPr>
          <p:nvPr>
            <p:ph type="body" sz="half" idx="1"/>
          </p:nvPr>
        </p:nvSpPr>
        <p:spPr>
          <a:xfrm>
            <a:off x="228600" y="1752600"/>
            <a:ext cx="3998913" cy="4419600"/>
          </a:xfrm>
        </p:spPr>
        <p:txBody>
          <a:bodyPr/>
          <a:lstStyle/>
          <a:p>
            <a:pPr eaLnBrk="1" hangingPunct="1">
              <a:defRPr/>
            </a:pPr>
            <a:r>
              <a:rPr lang="en-US" sz="2800" dirty="0">
                <a:solidFill>
                  <a:srgbClr val="FF0000"/>
                </a:solidFill>
              </a:rPr>
              <a:t>The light year is a unit of distance, not of time.</a:t>
            </a:r>
          </a:p>
          <a:p>
            <a:pPr marL="0" indent="0" eaLnBrk="1" hangingPunct="1">
              <a:buFontTx/>
              <a:buNone/>
              <a:defRPr/>
            </a:pPr>
            <a:endParaRPr lang="en-US" sz="1000" dirty="0">
              <a:solidFill>
                <a:srgbClr val="FF0000"/>
              </a:solidFill>
            </a:endParaRPr>
          </a:p>
          <a:p>
            <a:pPr eaLnBrk="1" hangingPunct="1">
              <a:defRPr/>
            </a:pPr>
            <a:r>
              <a:rPr lang="en-US" sz="2800" dirty="0"/>
              <a:t>A light year is the distance that light can travel in one year.</a:t>
            </a:r>
          </a:p>
          <a:p>
            <a:pPr marL="0" indent="0" eaLnBrk="1" hangingPunct="1">
              <a:buFontTx/>
              <a:buNone/>
              <a:defRPr/>
            </a:pPr>
            <a:endParaRPr lang="en-US" sz="1000" dirty="0"/>
          </a:p>
          <a:p>
            <a:pPr eaLnBrk="1" hangingPunct="1">
              <a:defRPr/>
            </a:pPr>
            <a:r>
              <a:rPr lang="en-US" sz="2800" dirty="0">
                <a:solidFill>
                  <a:srgbClr val="00B050"/>
                </a:solidFill>
              </a:rPr>
              <a:t>This amount is equal to 9.5 trillion Km.</a:t>
            </a:r>
          </a:p>
        </p:txBody>
      </p:sp>
      <p:pic>
        <p:nvPicPr>
          <p:cNvPr id="26628" name="Picture 3"/>
          <p:cNvPicPr>
            <a:picLocks noChangeAspect="1"/>
          </p:cNvPicPr>
          <p:nvPr/>
        </p:nvPicPr>
        <p:blipFill>
          <a:blip r:embed="rId2">
            <a:extLst>
              <a:ext uri="{28A0092B-C50C-407E-A947-70E740481C1C}">
                <a14:useLocalDpi xmlns:a14="http://schemas.microsoft.com/office/drawing/2010/main" val="0"/>
              </a:ext>
            </a:extLst>
          </a:blip>
          <a:srcRect l="12296" t="61720" r="38441"/>
          <a:stretch>
            <a:fillRect/>
          </a:stretch>
        </p:blipFill>
        <p:spPr bwMode="auto">
          <a:xfrm>
            <a:off x="4227513" y="1447800"/>
            <a:ext cx="4916487"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4953000" y="58785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Nebula seen with telescope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up)">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wipe(up)">
                                      <p:cBhvr>
                                        <p:cTn id="12" dur="500"/>
                                        <p:tgtEl>
                                          <p:spTgt spid="133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5">
                                            <p:txEl>
                                              <p:pRg st="4" end="4"/>
                                            </p:txEl>
                                          </p:spTgt>
                                        </p:tgtEl>
                                        <p:attrNameLst>
                                          <p:attrName>style.visibility</p:attrName>
                                        </p:attrNameLst>
                                      </p:cBhvr>
                                      <p:to>
                                        <p:strVal val="visible"/>
                                      </p:to>
                                    </p:set>
                                    <p:animEffect transition="in" filter="wipe(up)">
                                      <p:cBhvr>
                                        <p:cTn id="1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4000"/>
              <a:t>Astronomical Distances </a:t>
            </a:r>
            <a:br>
              <a:rPr lang="en-US" sz="4000"/>
            </a:br>
            <a:r>
              <a:rPr lang="en-US" sz="4000">
                <a:solidFill>
                  <a:srgbClr val="FF0000"/>
                </a:solidFill>
              </a:rPr>
              <a:t>The Parsec</a:t>
            </a:r>
          </a:p>
        </p:txBody>
      </p:sp>
      <p:sp>
        <p:nvSpPr>
          <p:cNvPr id="14339" name="Rectangle 3"/>
          <p:cNvSpPr>
            <a:spLocks noGrp="1" noChangeArrowheads="1"/>
          </p:cNvSpPr>
          <p:nvPr>
            <p:ph type="body" sz="half" idx="1"/>
          </p:nvPr>
        </p:nvSpPr>
        <p:spPr>
          <a:xfrm>
            <a:off x="228600" y="1981200"/>
            <a:ext cx="4267200" cy="4144963"/>
          </a:xfrm>
        </p:spPr>
        <p:txBody>
          <a:bodyPr/>
          <a:lstStyle/>
          <a:p>
            <a:pPr marL="0" indent="0" eaLnBrk="1" hangingPunct="1">
              <a:buFontTx/>
              <a:buNone/>
            </a:pPr>
            <a:r>
              <a:rPr lang="en-US" sz="3600">
                <a:solidFill>
                  <a:srgbClr val="00B050"/>
                </a:solidFill>
              </a:rPr>
              <a:t>For even greater distances the </a:t>
            </a:r>
            <a:r>
              <a:rPr lang="en-US" sz="3600">
                <a:solidFill>
                  <a:srgbClr val="FF0000"/>
                </a:solidFill>
              </a:rPr>
              <a:t>parsec</a:t>
            </a:r>
            <a:r>
              <a:rPr lang="en-US" sz="3600">
                <a:solidFill>
                  <a:srgbClr val="00B050"/>
                </a:solidFill>
              </a:rPr>
              <a:t> can be used.</a:t>
            </a:r>
          </a:p>
          <a:p>
            <a:pPr marL="0" indent="0" eaLnBrk="1" hangingPunct="1">
              <a:buFontTx/>
              <a:buNone/>
            </a:pPr>
            <a:endParaRPr lang="en-US" sz="1000"/>
          </a:p>
          <a:p>
            <a:pPr marL="0" indent="0" eaLnBrk="1" hangingPunct="1">
              <a:buFontTx/>
              <a:buNone/>
            </a:pPr>
            <a:r>
              <a:rPr lang="en-US" sz="3600">
                <a:solidFill>
                  <a:srgbClr val="7030A0"/>
                </a:solidFill>
              </a:rPr>
              <a:t>One parsec equals </a:t>
            </a:r>
            <a:r>
              <a:rPr lang="en-US" sz="3600">
                <a:solidFill>
                  <a:srgbClr val="00B0F0"/>
                </a:solidFill>
              </a:rPr>
              <a:t>3.3 light years</a:t>
            </a:r>
          </a:p>
        </p:txBody>
      </p:sp>
      <p:pic>
        <p:nvPicPr>
          <p:cNvPr id="14340" name="Picture 13" descr="parsec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38338"/>
            <a:ext cx="4038600" cy="384968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up)">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wipe(up)">
                                      <p:cBhvr>
                                        <p:cTn id="12" dur="500"/>
                                        <p:tgtEl>
                                          <p:spTgt spid="143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up)">
                                      <p:cBhvr>
                                        <p:cTn id="17" dur="9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09538"/>
            <a:ext cx="8229600" cy="957262"/>
          </a:xfrm>
        </p:spPr>
        <p:txBody>
          <a:bodyPr/>
          <a:lstStyle/>
          <a:p>
            <a:pPr eaLnBrk="1" hangingPunct="1"/>
            <a:r>
              <a:rPr lang="en-US"/>
              <a:t>Distance Examples</a:t>
            </a:r>
          </a:p>
        </p:txBody>
      </p:sp>
      <p:sp>
        <p:nvSpPr>
          <p:cNvPr id="15363" name="Rectangle 3"/>
          <p:cNvSpPr>
            <a:spLocks noGrp="1" noChangeArrowheads="1"/>
          </p:cNvSpPr>
          <p:nvPr>
            <p:ph type="body" idx="1"/>
          </p:nvPr>
        </p:nvSpPr>
        <p:spPr>
          <a:xfrm>
            <a:off x="304800" y="1219200"/>
            <a:ext cx="8712200" cy="2590800"/>
          </a:xfrm>
        </p:spPr>
        <p:txBody>
          <a:bodyPr/>
          <a:lstStyle/>
          <a:p>
            <a:pPr marL="0" indent="0" eaLnBrk="1" hangingPunct="1">
              <a:buFontTx/>
              <a:buNone/>
            </a:pPr>
            <a:r>
              <a:rPr lang="en-US">
                <a:solidFill>
                  <a:srgbClr val="FF0000"/>
                </a:solidFill>
              </a:rPr>
              <a:t>The Crab Nebulae is 4,000 light years away.</a:t>
            </a:r>
          </a:p>
          <a:p>
            <a:pPr marL="0" indent="0" eaLnBrk="1" hangingPunct="1">
              <a:buFontTx/>
              <a:buNone/>
            </a:pPr>
            <a:endParaRPr lang="en-US" sz="800">
              <a:solidFill>
                <a:srgbClr val="FF0000"/>
              </a:solidFill>
            </a:endParaRPr>
          </a:p>
          <a:p>
            <a:pPr marL="0" indent="0" eaLnBrk="1" hangingPunct="1">
              <a:buFontTx/>
              <a:buNone/>
            </a:pPr>
            <a:r>
              <a:rPr lang="en-US" sz="2800">
                <a:solidFill>
                  <a:srgbClr val="00B050"/>
                </a:solidFill>
              </a:rPr>
              <a:t>Our Milky Way Galaxy is 150,000 light years across.</a:t>
            </a:r>
          </a:p>
          <a:p>
            <a:pPr marL="0" indent="0" eaLnBrk="1" hangingPunct="1">
              <a:buFontTx/>
              <a:buNone/>
            </a:pPr>
            <a:endParaRPr lang="en-US" sz="800">
              <a:solidFill>
                <a:srgbClr val="00B050"/>
              </a:solidFill>
            </a:endParaRPr>
          </a:p>
          <a:p>
            <a:pPr marL="0" indent="0" eaLnBrk="1" hangingPunct="1">
              <a:buFontTx/>
              <a:buNone/>
            </a:pPr>
            <a:r>
              <a:rPr lang="en-US">
                <a:solidFill>
                  <a:srgbClr val="00B0F0"/>
                </a:solidFill>
              </a:rPr>
              <a:t>Our solar system is 80 AU’s across.</a:t>
            </a:r>
          </a:p>
        </p:txBody>
      </p:sp>
      <p:sp>
        <p:nvSpPr>
          <p:cNvPr id="28676" name="AutoShape 5" descr="data:image/jpeg;base64,/9j/4AAQSkZJRgABAQAAAQABAAD/2wCEAAkGBhQSERMSExMWFRUVFRoYGBcVFxgWGBcYGRgXFhobFxgXHCYeGBkkGhkYHy8gIycpLCwsFx4xNTAqNSYtLCkBCQoKDgwOGg8PGjQkHyQsLCwwLCwsLCwsNCwsLCwsLCwvLCwpLCwsLCwsLCwsKSwpLCwsLCksLCwsLCwsLCwsLP/AABEIAMIBAwMBIgACEQEDEQH/xAAbAAEAAgMBAQAAAAAAAAAAAAAABAUBAwYCB//EAD4QAAEDAgQEAwYEBQQABwAAAAEAAhEDIQQSMUEFIlFhE3GBBjKRobHwI0LB0RQVUuHxM1NikwcWJHJzgrL/xAAZAQEAAwEBAAAAAAAAAAAAAAAAAgMEAQX/xAAjEQACAgMBAAIDAQEBAAAAAAAAAQIRAxIhMUFRBBMiYTIU/9oADAMBAAIRAxEAPwD4aiIgCIiAIiIAiLIQGERZBi6Awi20nNJcX5tDGWPe2mdvJakB6p1C0y0kHqDGtisALa+qMoa2bwXTHvAu90jaCNe680mSuM6g1koKal06QiRMH4nqsUCDAiZIj7ChsToi1ahMSSYECSTAGgE6BPDOXNIiY1E6T7szHeIUjG0YcQNlFLbA/wCfVTTsg1R6bQcWF8crXNaT3cHECNdGu+C8ELLGyQOtrmPmVgNXThhFtFEmLarczBSQJAkgSbATuewXaON0RSkKdTpdvivNWl2XaI7EJFse268vYQYOo+X91xkrMQsIi4dCIiAIiIAiIgCIiAIiIAiLIQGEWSsIAiIgC9PpkRO4keS8r0AgN2JwZY8tzNdABljg5pkB1iNxMHoQQtlFhgkDSN41Xig24VkcKQMhADjFyRcGDaNlCTosijYzATSkET00I327/VQadGXREifTXXyVrgMUGuFOYAloeJNiHWgHc9emq34fCPfUDA0m5JmI6hwjrzbRos+zjdk7s9UOHU2eHWqBlanmdnotqFtSGDR0DkDjoR0KpKuGa5zg1hEmWjNoCTykEcxgi8iIOs27c8PFMZQ2TqYEk2IEfWeqgYXCsZ+I4NIkwCY6xG4FlyGbnDjXyzlaHDCSZGgkxePTdb28Lh2UyT232tt6rs8Nw2lLm5w0uENkSXE3Om9hHoqniHC3U8jR5T8h8lOObaVFclSIdfDtGVjbAayc0m/byWKWBnX91afw0sNU69IE5uvadfNZq07iNCBJO+5jtKugyiTKKphQFHfh5MgWXaYfgcCSAbTM7SbD5So2Nw9MAhvQTN5O2loSWX6Jxj9nDVqUffVaH0SIPVXuNwDswH5nSctrAdfgouJa0MgzLZAIgDYR1MRqm9lmtFTlMTFtJ7rCyVhTIhF7q1MxJgCdgIHwXhAEREAREQBERAEREARFlACUi36LLWz00m5A+v0RguJMd+iAwAi9VAJOUkjYkQfUAmPisIdMQtrGn7+K90mRB/XdSfBtME9Z6qLlRNRPeHwRyZ9h5yPh92U7HvJaHXzONjGgEDyN1aeyuHAjOOWpN9mEXn5LqcP7NsdTcXOpgtMtEiHA63FmrHPLUul+n8nz/DYFziSAAYky2xiPl5LtMJgWhzsRnElsgD+oiXECLHUAdStmG4LUax7nU5tbLAEDSw6284Xrh2HfWB5S4AAyGkEwR7oJgAR6wFTkybEapEPiGKdmcKUObNwPmTAiBr2K8P4c18FoywBN51BPY9NAfmrTF8KLA59N5DXQSCDGYFoO0TY62tupXDeAVH1WlmbwhBzPBaCDAMg7zO+6niSrhTOVMqqfs/ULmZBmcSCBIgGQZPwNl0HtD7O81NpgHU5jBmXaROxjzC6WvwSlTFJxJDy4GWi19z2FrLZj8BTIaHPBqAlufTKIDoka/wBlZHHLZMqnkVNHCYjhDP6xqRBB0PWB16drLbg/ZnMLmGtEzMgjWGjoB2V7ieH3Y2/vXt5RHS6kYmmKvIY0PMDmLtAQQNP7bytKi6KHMohwthcSHSMoJsZ5tg0aCI+9YP8AAmXZOQCAA4Dm2AMXuFKxdN5qEQGFoiG9hb1XrCYwg5XNln9ThMERfrayjLGSjlKLjnAjTdYSckAtiJsL/MLjMRhiJkH123X0bH8OJa1znGToIA+AJA6Km4rwF5aA6mQ4mxM2HfrI3VMJauma7tWfP8XhyDNribbDRRVde0GAyOiHdSSFTBa07Vlb4HOn5fIQsLLhdYXQEREAREQBERAEREAREQBEWUOoyApeAwmdwGh27rS2W7aiR9/eiu+APa4kPAMXFt9u0b9lXNtK0WwSbPeG4UOUObe4IJgEzII6WMWnRWWDwdOCHjIDfPJNhJzR5CdOyuMDSZDmtjO0SJ+Z1lp0uF7oYBj6f4hcHBpmTIO9zGt7/ZWWUm/S/i8NOG4I5vhgQWGYIiANcx7QrbhmAzu8XnDWkCALEydokjqpvsvhXwWtAPMLHR1zoDoI17wuxwvBA5kFwEkkxY6GOUG8deyouTlRXknFHFCuKVVrhUqMaHkPBN3eQAtPM2+3xXTYLEZqgaKY8IW5BHNBJibkHMN/yq3w/A6NjkL2wffy6kWkdZ3ELzSINGsKYyvpkiJhxYDYgbdCLLS8V19GVT+Pk8+03B/EpNNMFpzOk0+hETGxi1lz9HEubaHNqCGyQcoAAHKR+YiD6d10/CuMlzMlVwJBAkzBbN5A3i/e6h8SwmcBwBgaTuASLH82hW3HgUX/AIZZz2X+m6DVayRJEA31ga9LXuo2M4a0Vmi/h72/NpY+VvRSaDMgufS4mL3Pl9FJpcWY1pLhMusAPd2n6W7rUsXyiEpKqZXNo+ESSJJJjWANjb7sq9tRodAtr6xMRHXT12Vq3ikU3EtBLndNtPTcei18Q4OHta+mMpO0/WNCLaJqo8kiHZf8s5fi1A573O8c0X3M3Oi2cOxOUAyDAgMIAnW9r379F0WCwFKnJr1NL5QJJJG8/H1VEyq01IazLTlzs8EmBMQdOg2CxZ/ovxRrrKz2gbygk+5cAam+t+8qoxvFs1ETIfnsSZbkizQ0XmbzKtPayuCwFvMCddzAMTvvEfVc1hIdJsNhmuZgmQDoFlgqjbNXrpFRxWlmbzSSGmckdDBJvN4n1XK1GwV1+KvN8569u65fFt5j5rVj+jjtekVFkrCkdCIiAIiIAiIgCIiALMLCygMlq9NC8BewuMnFEymMwawgRsd76/NXeFwjmgFolxMGYufeMAHyuoHDcEalgPI/f6rrMD7PVHBh5SwauE5hFrfus08iXC6MGy99n6ec02EFpc08+9wIyxcXA+qvWcADL1aoeQ4E5YMCwlw6bRE9lHwFZtOm9kyHCz7h8EG8azH0Ki4biQa8xIBgFxA5hfUbnzVcaatEJN2SG8T8PEMDIhpGWHFocAbggi41j0nt25rAMFQAcxBIIgEG8a9lzWCwDarm1HNGSkdhBLQCbxrv5qxx/FXgQabYEAZnS7TZogD06q7HjUkrRizT1k6Z4x2LDnXJa+0QfuwOixgK7xXFQNbmMNc4aOaWgQ7vp9FFoZncxAJkQY0EG3zVzgg58Am+a2g1/wArdHE6soVSkiRX4IA/NmgOEgCTFrgfe63mp/pssWCIzWgg6jpqonFK5FRt5ytEaxpBt97LDsSAQCLFone9jI+au/W6RPaNtUeuLYTJIBm+xm3X1P0VPWpxurx9YS/NfQCen6bKFiqQOl7FaIcVGXLG3ZCphgYHPfBn3WgF0aXk2WMNxnM/K0NmOXNpIna/b7uo1SmGnMY9RZVRB8Sz2tbmmZyttvZUzfaIpsuuO4pzqbc4h8uB0Mx/hVGAfULQ3UPYcozH3hJkDTS0Qui4lgadRprUiXtG06dxNzabFVVSmyhbKC6xbmygBx0OvYbb7WXnya8N6T9KziWB8SmQ8sbkJzZSTLjF83mDtFtbrmW8CEHna1sTBmTaQCR1Oi6vj3FJYZZmYRY8rQ49OW7T+nxXz/EcaeCWZbWnW/S4mAANba7rLUlxGqFP01YxzWgtBJkai4A19SuYxRgmFc8bqge7vrrIPQyqPEPBi1wOsyc0yZ05bW6DqVpxeWQmu0RysIimdCIiAIiIAiIgCIiAL00wbLDYkTpvGsKThDzEAAggjmEwDuOju64zqVslM4QCGlry6Wgu5SMrjMtvrFri11cYP2eAALm5o/LB66GCvODHhxUFx0AkiNvvorarjXCoHi7SOUXBgiLDzF1iyTk/DZFQgum3hlCHOy0QCDbUT5HWPJdhgsRfKS0l2h2MdnQdVRYOvkfkqlzpEjLeHATaT2PqD2V34+duZrGubmi5AczS94Ot+0hY5Jt2WrLGuM3cTw1MHMS8v952UCHSPKwBWMLXpvluUOAiDoTYHXfT5K2wbgWtLzTaYyyXNMnQgbHUd+50UfEcFOZoIDSTAgt576iOynHI4elEoxmWnDqh8LKww59xpbaO2llX4jh7jUzl8ic1zJjSD5foug4Rw5jWDxHAO1GU66iQY89Ex2DY8fgkHN1dpGwb57nqvQw5VVo8/LibZS4apDoGnwt3Vvh6wHMCCGAmIi+n1hRMbg3NdvcXjTca9F74fhz+IHjLIABdIAuP7L1MbVWZqknqeg7N3W3EtJIkAeS1YSi7NBBEbkGLeal11r43wrSaj09aMBPNeDrAEa/fRRcdXDKfJqDrue634dxyuiY3+aw+gKgIMiRA0vKzZGoF2u8eHKVsTm1+q8YWuGteRlJ1EgGIjUdCpT+Elz8rQXDeBcbE36fRT6fsaARnJDWiS7YjoLze5sqsmVFOPBN+EDh/Eqtd5aCYAJMQxgmB0iZIMdlGr4J88xcSCSTq0+TbA+ivMbj2U2uaynkZ7sunc6nqua4h7VVqbXhrmuZoIbLs5G02ix6rzMsrl/J6uLGox/pkL2mokOczKS1xnQAE3iNxeVyuEwLiXZTeIgkgn7O3ZWr+PEkhzXXNp3E63mLjsLKLj6j4D6ZhpN4sQRs5sT6KjaXhe4L1HJ8TwT2SXknMdSST/wDYnUqpqVTGWTlmYm06THW2quce9xkFzi2dxBB+io6putuJtrpnnGmKjQDYzYGROpAJF+ht6LwiKZEIiIAiIgCIiAIiIApeDcBMzfpqooVtwzAAwSJJ0HSFCbSXSyC6XmEplmWM0f8AKP3PVdZw7IKoBbzCAJiNM2kRF4t1WnCezzqjWviS1ohpAdJsRAt53VvQ4T45b4lNzWk2MFpBbIsT7o0JE7Lz01Nkss64jS7h5H4znAEuJax7gLEXi9jH5fldVlD2hOd8U2uDgQ0SWuBIgASXCdu5E2m3j2vqTVaAxzGMaGMzgzygTc6nMSVCoYAvLWgEuJAsO8SN5W1YlrZg36QOGcNNasyIAYZNPMfy8zw8CZBgXH6K4d7dVMO9rKRNVogkPGY5iNGzaJt6KVjSaVV7qX4UsdNuZxeeYgOEievc3uVW8N4czPmeSfgdx18512Vf6d3cvC3/ANGqPqHAPaLPTLnNaJaDIFhImJNrG/qt7OOtcA5rQCHHyIvcT5jzK4J7nsAZScXSSOml9dpCvOB1ahpim8Re23w7dv1XY4FFcIxyuTpnccP4mDarEd27ayCdFmrkLCaIJMgXkg91W8P4S4GKjo3jQmf8RAU6hjchMBsAGLx8RutuOAlJmlvEHAZHGxEHqDtEaLY/DcoJfr53Wo0QTmtJNtAP7nzWz+He8QGnXfTvf5yte2r4VpOS/o2YXDnSQQbdJv8AVSDgWkWBEaAi/wC63YPDkiHBoaOog99NQUxfFmzOYNI6tnN0ncCFlyz2NcIqKFDCtawlxAiSXRBiLidxK4viHG6hxEeI7w7CDzNgi0xrf9Vc4zjbJLXOnNM3BEaRfz3+ap8TUp0yAxuaxvBhxPUbTPkJ2WDJkUTRCO5E4hRdVY/LLb35s0R/S0zIifsKLSoZGAPcAABDhZxhpBJywCY38l4ZxHICA7IdCQA6Nx7wgGDPXmVFxT2kc6pZ2ZrtbGfUCzfT5rPPaS4XQUYvp541EwzMR/UCC6NLa8pMfFcpjMYwMI/EMWJ0Jk9Jj4hXlXHhrC5tuxd22Eqpx1cu0GYddvjtC5jtPpKTXwUOJrhwOvUD99ZKrHm6sq+RpkXnW8j07KuqL0YeGKfp4REUisIiIAiIgCIiAIiID2xhtab+tr6artfZbIC17oymG+RK42hXykkBplpbzNDozCJE6OGx1BXVexrXEwADBkAwRO3ks/5C/my7H8nV1uIVqEvJMNIvAuM0AFpPT0XT8NripRezN4jC3OGEnNTDoJB6bgievkqPGcJxFNzXOpk5/eaGhzXNdeCG6n+yuOD0nse6v4LmEACJJtGVoI2gC/7rOmkuGWXfShxvDA21Wo5okEAtzZQYMwNAY9ei2/w9Og5jmPd4roh35Qwi5aR1mJnroro1qGZ8gCpU5i6pmc28/wBOo6Ba+E+zNJ7i6mfFIbcsOUSSBvZoAB+Oy1wdmSVoo8fhjUIaSZaI1nT6rTRwWUOEyZ5Ra/eNrbLpalINpPc1gDm2drJB5QR1He0qoZUFRwBDpgwRrmIgT2WpKyi2bsHgJZBflcTygi5I6fFW3BuG1c3OSxgN824PafNQm0H0slUiI90O1+HS/wBVJw3iuc2XFwgm5Jj9l3VsnGVenV8XeJp30bpGg85UUPDgABedfip1LA+LQzOmWSBcDff0j4KvfyCxvNrfNasbWtI5Pa9mWLSQBY91vpYggiXHcR29Puyp6vE5A+Eo3HXFPeJjrKjkpK2XY8lurLHFVXge9cmJPTtbX9lT42u9tjfeTceat8Ri/wAOoZMtMkEEjS+33C5jimKcLyYmfOYd9FQpKS4WybXpT8SfncGzDvPWR9ZVrwyg97C9pBFMQeYAtN73Fpj6eSosTiPF0MFovmta/umNeymcI4xzVDlDiQGufDWvmxHKbOkjbosWZKSp/Bqwy1ey+SN7SsBf4gcwZWjMLuAcQDygb/quTr1Za5rruHYN1uMx+Pkum4nVPjGqGgQMrtLQIsNO8xqD1VJx/CU8hqAyC6bWMGSCZFgYPzGyyRdcNU0/UU1aoGsMAtIAkjm9QQY69Aqd+KJMPNgI/wAKZXpgCc1hteSLjpsq2rE6LTCJU3SNdcDa6iPC35r9VHeVoRU3Z5RZIWEOBERAEREAREQBERAb8LTlwHxV7wLinh1GkHIXECRpf9JiVAwGGJa4xIAnUAfPyU3hGAL6o1DW3c5ogCDsTa3S3yVM6adk1KvD6Pw7jlQu/wBYgNH5nGQNDrbLO/RXLfaQ1c9MPztNOSQLugT1BJEWE9V86w1fwn1C1zqhFMOc5wAMOnoSDbfurHD8WEmoJBH5RMWEafosWrizko79R0WP4G2oDVYQwQDlueYC3WG2XnA1H0crGBwdUaTIs1wA+ms+S3+zHGBUZU8aWWJDYAbABMtBNiNekBaOP+0IpU81J7TUqGwynkptF9hq4xMiwVsMjfGZZQ1ZZ08rHtFjmjOwuBDhPNmE2GhsoH87/EqeGBTEn3BFpj49lq4FiZinVOWJIey9iLA5tbzY6zvCn1PZloe8MBcIDszpE+9q4CJ/4ha4S+GUStEJvF/EeZJMQA51zsb9j+y2fz1knw2wIvJ369vJYfw5kOq1XNDWiBsXEOgyB3bA00XOUeLAOdDJaJkQRlvYmZGm67+5pkoYk1w+xcF4n4uCqtb7zKZ01NjfvdcvR42HcpzSJjrbYjr/AHWn2a4+xjadQPBJZlDdeUHLewvOY/5VvxTh4dUbVpt5suaxA1gw/sObsASqsf5mkmmX5MOyRAZWY4EgmemxiNO/ZSv4VzqlOo3blN7g6cwOg3nsVIfhWNYBTa0OzZ3Flzm7To2wt0CpsY6v4+XIQwxDgZMyBLnTAi8/3VmT8n9i4V4vxtXcmWXE+KVKVWHAOpFxa6oT1uW9JEEx9Ztn2l4N41AOaQQw8sEkua7bWRzDXutXtB+IzwmgPeWyRmLc9zMFsyTmG9lFdxg4Y0m3dTgNcdoIkuJy3fMR5aLGsrj1G54t/wCTnOCYdpa/OxwcIIkXymW3B2uD6KNRZkrPDbsa+SRaIMAgxBI2B/z0fHq9GlXbUa54e+mWk+8Ggk3ze6NhcrjH8WcZptJio+TmAktnlt5bmT3VyybEXhUOHQcSdTe8mmXMde+5dE5ehBBB+CocXisrXCo0ZgMoEH3TrbqIn1Wv+avw0kkhzzJEbAFonoekdFBx+MzPzm5cbO3FpAcNNRHqqHF2aoVRT44NEZZBB0i2qiVSPzDTWIBMaXIUzG0cz4aCDuDtvPlCrcfymD9/v/ZaYFU1RDqlaFJxmMz5eVjcrA3kblzZZ5nRq4zc9go4C0FAJlYWSVhcAREQBERAEREAREQF5wOvc2zQ2CNoV0+k3JZ4aCSXNYZIBO8WPLMD0XIYWrBvot4xjs0MJudBcnyVLg74dfS84tVLHCrR/wBNwAbo4Ag5tibNsBmMrxguKEEuAGYkDMT7sxcAyLn6qDXx7w2bnMNxYXPlzfuFrbWc1rczRlnprE2J9SuVaJJUdpgMcc3iGC0Rmcfd5uV1h5dLyrXgVLNVqsyhzXkwJBDASHAiekfEBc17OV6kPa5oyvBcB+WWunbT1XYcIy0wGCxJkG+YQBZwNiCZ3WKb0bEoqRacM9nqbaxbJLHEOLhyhoAls9XduyncQ4pUJdTa8Nc/MW5o5cpkRO3U+ahVeMhjS5gmBL4PMYAEDNIDr/5XFcW4qMr6kO1AgznGli51vX5LsJykZ3Ci/q8Ec1zvErNc141dInKS+WAkgCYHr8ad/B3OJaypNEtkENLSwjNMj/2zcmT2U7h2PZUoNZULhch0SHZZ0IiSCJE6cqn+NhqdN3gUtwHZy50m1umaLwP3VrlRWnJPhA9nGjDsqOyuAEkZovAy6dyAQOhU6l7RGffqAzoQLzzR6DRRsTjfEpt/CDQ5shsCG5TDg4O0JId26xCqsfiKrmOFIgS4ubl95zGxeZ6xYW2hZpx2lZrg+dOywD85e4OFgzK4yH5myM2kRzGwlaeNcd8N1SidcpOl9j9bx3KgU8Y9lOgHud4gEutHLJAB29397ql46w/xBqhxLnRA7yL9Tv8ABcj7RsxY1KOxJbjX+G0SWwZFR0HIT03jS+tlBqcUdTpk5nOl0Sb8wiSN1F43xGi9rGsL/Fj8XMRlzNsIjeAPXqoB4mX0yDNrtgkAHUhwjWPorv1lymjp6XEA5jcxBsZBPKQRrHmfuFzWKe1jgW+epIBnp1tuqWvx0zIm202/upDeOEOzNdaxNr/5FlbHHKJVklGZa8RGVjHOcS59y38o1uDN/JVj6j9zAMRv6R1/ZZxPtCH2eA4AyDEEeRUPG8bzk5Wx66RbZWRUvoqlqvGK9YgzeQdJ/ZVuKxJcSSdV4dUn7/XWEqYhxa1hPK0kgdC6J+MD4LRGNGdybNawiLpEIiIAiIgCIiAIiIAiIgC9NPovKyQgLDC4hsNDoOUy2dAehGjgYH0Up2UVA7MA2ZggG3kLdRCpVsw2XO0PJDcwzEXIbNyBuYUHAlZ0uC9oS0sbLcoP9IA7AK1o+1TGveWkkHSW7mPj89FxBLPEN3ZMxgwHOyzaRIBMdwpeArgOF4kRrpP6KmeCL6TUjrWcQzuIc8XEnN7ux96RGgMmwhZo4apUrZajWi/I2QAGwLNjX8p11GqoKdXkAa6S0EGJBIJmJ6GwO2ykYDFG4zQ+zmkiwi7jOxLduwVelLhVJfJ1eBreGSxjC4zAJOa8iLnp+6tcNwZ5LXnKHB5qZW2zQDtIJJN5jYrkGe0MCGRmkucYA0M2B3vqOnx3/wDmQNLHGrBcBptcTf0OyzyU/gksJ1tLDsP4VMtNSjI05XAmTmHW2usyqniWJpsqtyFrqYjQSReTcWLjGvQKqre07HtdHL/yG+w0E/5K5yriXuiLfGzdgL2tqV2GN/JJQafTq6/F3VK7nzDJloAAsbC41CxieJNJzGOk7jWfvsuTqcS8NpvJmB+v32VT/Hv67yrVg26bI5ljVHV4ijTBzO/quRq7z7qoxmNaCIk0zExyu7gQIFvNVbsc46uP6LU+rP3+60Qx16VTzJ+I9VSCSWyGyYDjJA2kgAEx2C8FSMBxA0i4hrHZmOYQ9oeAHCCQDo4bHZRnHpp8VeZrMlYQd7LBKHLMkrNSsXRJmAAOwGgSmASJMDcxMd4XlwuUOGEREAREQBERAEREAREQBERAFmVhEB6YQCCRIm469keZJIECbDp2XlZBQGF6a+FgrOW1td/7IDdTxhbcaraeKvvoJB0HX71UJFzVM7bJH8Y6Istbq7iZJkrWsylIWz2KtjrMiDNovNt9vgeq2fxbssd5m86RHktARKFsyXSsLIiDMzt8d/SV5XRZmVhZzLCHDJQLCIDLtbafBHG/RYRAEREARFvw+AqVASym94GuVpdHwCA0Ipv8lr/7FX/rd+yfyWv/ALFX/rf+yAhIpv8AJa/+xV/63/sn8lr/AOxV/wCt/wCyAhIpv8lr/wCxV/63fsiAhIiIAiIgCIiAIiIAiIgCIiAIiIAiIgCIiAIiIAiIgCIiAIiIAvpX/hqP/Sv/APnP/wCGIiA60ME6BYNBtuUfAdv2HwREOGBSHQfDugpC1htsiIDa3RERAf/Z"/>
          <p:cNvSpPr>
            <a:spLocks noChangeAspect="1" noChangeArrowheads="1"/>
          </p:cNvSpPr>
          <p:nvPr/>
        </p:nvSpPr>
        <p:spPr bwMode="auto">
          <a:xfrm>
            <a:off x="0" y="-1952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53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352800"/>
            <a:ext cx="3454400" cy="32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2800"/>
            <a:ext cx="503396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left)">
                                      <p:cBhvr>
                                        <p:cTn id="7" dur="500"/>
                                        <p:tgtEl>
                                          <p:spTgt spid="1536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5365"/>
                                        </p:tgtEl>
                                        <p:attrNameLst>
                                          <p:attrName>style.visibility</p:attrName>
                                        </p:attrNameLst>
                                      </p:cBhvr>
                                      <p:to>
                                        <p:strVal val="visible"/>
                                      </p:to>
                                    </p:set>
                                    <p:animEffect transition="in" filter="fade">
                                      <p:cBhvr>
                                        <p:cTn id="11" dur="500"/>
                                        <p:tgtEl>
                                          <p:spTgt spid="153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5363">
                                            <p:txEl>
                                              <p:pRg st="2" end="2"/>
                                            </p:txEl>
                                          </p:spTgt>
                                        </p:tgtEl>
                                        <p:attrNameLst>
                                          <p:attrName>style.visibility</p:attrName>
                                        </p:attrNameLst>
                                      </p:cBhvr>
                                      <p:to>
                                        <p:strVal val="visible"/>
                                      </p:to>
                                    </p:set>
                                    <p:animEffect transition="in" filter="wipe(left)">
                                      <p:cBhvr>
                                        <p:cTn id="16" dur="500"/>
                                        <p:tgtEl>
                                          <p:spTgt spid="15363">
                                            <p:txEl>
                                              <p:pRg st="2" end="2"/>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5366"/>
                                        </p:tgtEl>
                                        <p:attrNameLst>
                                          <p:attrName>style.visibility</p:attrName>
                                        </p:attrNameLst>
                                      </p:cBhvr>
                                      <p:to>
                                        <p:strVal val="visible"/>
                                      </p:to>
                                    </p:set>
                                    <p:animEffect transition="in" filter="fade">
                                      <p:cBhvr>
                                        <p:cTn id="20" dur="500"/>
                                        <p:tgtEl>
                                          <p:spTgt spid="153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Effect transition="in" filter="wipe(left)">
                                      <p:cBhvr>
                                        <p:cTn id="25"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How Do We Fit In?</a:t>
            </a:r>
          </a:p>
        </p:txBody>
      </p:sp>
      <p:pic>
        <p:nvPicPr>
          <p:cNvPr id="296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371600"/>
            <a:ext cx="3200400" cy="4967288"/>
          </a:xfrm>
        </p:spPr>
      </p:pic>
      <p:sp>
        <p:nvSpPr>
          <p:cNvPr id="5" name="Rectangle 4"/>
          <p:cNvSpPr/>
          <p:nvPr/>
        </p:nvSpPr>
        <p:spPr>
          <a:xfrm>
            <a:off x="3739982" y="1752600"/>
            <a:ext cx="5256567" cy="3785652"/>
          </a:xfrm>
          <a:prstGeom prst="rect">
            <a:avLst/>
          </a:prstGeom>
          <a:noFill/>
        </p:spPr>
        <p:txBody>
          <a:bodyPr wrap="none">
            <a:spAutoFit/>
          </a:bodyPr>
          <a:lstStyle/>
          <a:p>
            <a:pPr algn="ctr">
              <a:defRPr/>
            </a:pPr>
            <a:r>
              <a:rPr lang="en-US" sz="48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rPr>
              <a:t>Intelligent design</a:t>
            </a:r>
          </a:p>
          <a:p>
            <a:pPr algn="ctr">
              <a:defRPr/>
            </a:pP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defRPr/>
            </a:pPr>
            <a:r>
              <a:rPr lang="en-US"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Evolution</a:t>
            </a:r>
          </a:p>
          <a:p>
            <a:pPr algn="ctr">
              <a:defRPr/>
            </a:pP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defRPr/>
            </a:pPr>
            <a:r>
              <a:rPr lang="en-US" sz="4800" b="1"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rPr>
              <a:t>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ppt_w</p:attrName>
                                        </p:attrNameLst>
                                      </p:cBhvr>
                                      <p:tavLst>
                                        <p:tav tm="0">
                                          <p:val>
                                            <p:fltVal val="0"/>
                                          </p:val>
                                        </p:tav>
                                        <p:tav tm="100000">
                                          <p:val>
                                            <p:strVal val="#ppt_w"/>
                                          </p:val>
                                        </p:tav>
                                      </p:tavLst>
                                    </p:anim>
                                    <p:anim calcmode="lin" valueType="num">
                                      <p:cBhvr>
                                        <p:cTn id="8" dur="1000" fill="hold"/>
                                        <p:tgtEl>
                                          <p:spTgt spid="29699"/>
                                        </p:tgtEl>
                                        <p:attrNameLst>
                                          <p:attrName>ppt_h</p:attrName>
                                        </p:attrNameLst>
                                      </p:cBhvr>
                                      <p:tavLst>
                                        <p:tav tm="0">
                                          <p:val>
                                            <p:fltVal val="0"/>
                                          </p:val>
                                        </p:tav>
                                        <p:tav tm="100000">
                                          <p:val>
                                            <p:strVal val="#ppt_h"/>
                                          </p:val>
                                        </p:tav>
                                      </p:tavLst>
                                    </p:anim>
                                    <p:animEffect transition="in" filter="fade">
                                      <p:cBhvr>
                                        <p:cTn id="9" dur="1000"/>
                                        <p:tgtEl>
                                          <p:spTgt spid="2969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up)">
                                      <p:cBhvr>
                                        <p:cTn id="14" dur="1500"/>
                                        <p:tgtEl>
                                          <p:spTgt spid="5">
                                            <p:txEl>
                                              <p:pRg st="0" end="0"/>
                                            </p:txEl>
                                          </p:spTgt>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1500"/>
                                        <p:tgtEl>
                                          <p:spTgt spid="5">
                                            <p:txEl>
                                              <p:pRg st="2" end="2"/>
                                            </p:txEl>
                                          </p:spTgt>
                                        </p:tgtEl>
                                      </p:cBhvr>
                                    </p:animEffect>
                                  </p:childTnLst>
                                </p:cTn>
                              </p:par>
                            </p:childTnLst>
                          </p:cTn>
                        </p:par>
                        <p:par>
                          <p:cTn id="19" fill="hold">
                            <p:stCondLst>
                              <p:cond delay="3000"/>
                            </p:stCondLst>
                            <p:childTnLst>
                              <p:par>
                                <p:cTn id="20" presetID="22" presetClass="entr" presetSubtype="1" fill="hold"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up)">
                                      <p:cBhvr>
                                        <p:cTn id="22"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28600"/>
            <a:ext cx="8229600" cy="838200"/>
          </a:xfrm>
        </p:spPr>
        <p:txBody>
          <a:bodyPr/>
          <a:lstStyle/>
          <a:p>
            <a:pPr eaLnBrk="1" hangingPunct="1"/>
            <a:r>
              <a:rPr lang="en-US"/>
              <a:t>The “Big Bang” Theory</a:t>
            </a:r>
          </a:p>
        </p:txBody>
      </p:sp>
      <p:sp>
        <p:nvSpPr>
          <p:cNvPr id="16387" name="Rectangle 3"/>
          <p:cNvSpPr>
            <a:spLocks noGrp="1" noChangeArrowheads="1"/>
          </p:cNvSpPr>
          <p:nvPr>
            <p:ph type="body" sz="half" idx="1"/>
          </p:nvPr>
        </p:nvSpPr>
        <p:spPr>
          <a:xfrm>
            <a:off x="152400" y="1371600"/>
            <a:ext cx="4038600" cy="4754563"/>
          </a:xfrm>
        </p:spPr>
        <p:txBody>
          <a:bodyPr/>
          <a:lstStyle/>
          <a:p>
            <a:pPr eaLnBrk="1" hangingPunct="1">
              <a:defRPr/>
            </a:pPr>
            <a:r>
              <a:rPr lang="en-US" sz="2400" dirty="0">
                <a:solidFill>
                  <a:srgbClr val="00B0F0"/>
                </a:solidFill>
              </a:rPr>
              <a:t>The theory that the universe began from a point of matter approximately 15 billion years ago. </a:t>
            </a:r>
          </a:p>
          <a:p>
            <a:pPr marL="0" indent="0" eaLnBrk="1" hangingPunct="1">
              <a:buFontTx/>
              <a:buNone/>
              <a:defRPr/>
            </a:pPr>
            <a:endParaRPr lang="en-US" sz="1200" dirty="0"/>
          </a:p>
          <a:p>
            <a:pPr eaLnBrk="1" hangingPunct="1">
              <a:defRPr/>
            </a:pPr>
            <a:r>
              <a:rPr lang="en-US" sz="2400" dirty="0">
                <a:solidFill>
                  <a:srgbClr val="00B050"/>
                </a:solidFill>
              </a:rPr>
              <a:t>The matter expanded (and continues to expand), and was initially very small, and hot, and has since created all other matter and space.</a:t>
            </a:r>
          </a:p>
          <a:p>
            <a:pPr eaLnBrk="1" hangingPunct="1">
              <a:buFontTx/>
              <a:buNone/>
              <a:defRPr/>
            </a:pPr>
            <a:endParaRPr lang="en-US" sz="2400" dirty="0"/>
          </a:p>
        </p:txBody>
      </p:sp>
      <p:sp>
        <p:nvSpPr>
          <p:cNvPr id="30724" name="Content Placeholder 1"/>
          <p:cNvSpPr>
            <a:spLocks noGrp="1"/>
          </p:cNvSpPr>
          <p:nvPr>
            <p:ph sz="half" idx="2"/>
          </p:nvPr>
        </p:nvSpPr>
        <p:spPr/>
        <p:txBody>
          <a:bodyPr/>
          <a:lstStyle/>
          <a:p>
            <a:endParaRPr lang="en-US"/>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465263"/>
            <a:ext cx="4800600"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up)">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wipe(up)">
                                      <p:cBhvr>
                                        <p:cTn id="12"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2"/>
          </p:nvPr>
        </p:nvSpPr>
        <p:spPr/>
        <p:txBody>
          <a:bodyPr/>
          <a:lstStyle/>
          <a:p>
            <a:endParaRPr lang="en-US"/>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rcRect l="5928" t="65823" r="8580" b="7819"/>
          <a:stretch>
            <a:fillRect/>
          </a:stretch>
        </p:blipFill>
        <p:spPr>
          <a:xfrm>
            <a:off x="76200" y="1541463"/>
            <a:ext cx="9024938" cy="3560762"/>
          </a:xfrm>
        </p:spPr>
      </p:pic>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l="1625" t="7281" r="1031" b="18912"/>
          <a:stretch>
            <a:fillRect/>
          </a:stretch>
        </p:blipFill>
        <p:spPr bwMode="auto">
          <a:xfrm>
            <a:off x="-4763" y="152400"/>
            <a:ext cx="914400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6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fade">
                                      <p:cBhvr>
                                        <p:cTn id="12"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52400"/>
            <a:ext cx="8229600" cy="838200"/>
          </a:xfrm>
        </p:spPr>
        <p:txBody>
          <a:bodyPr/>
          <a:lstStyle/>
          <a:p>
            <a:pPr eaLnBrk="1" hangingPunct="1"/>
            <a:r>
              <a:rPr lang="en-US"/>
              <a:t>Evidence for the Big Bang</a:t>
            </a:r>
          </a:p>
        </p:txBody>
      </p:sp>
      <p:sp>
        <p:nvSpPr>
          <p:cNvPr id="18435" name="Rectangle 3"/>
          <p:cNvSpPr>
            <a:spLocks noGrp="1" noChangeArrowheads="1"/>
          </p:cNvSpPr>
          <p:nvPr>
            <p:ph type="body" idx="1"/>
          </p:nvPr>
        </p:nvSpPr>
        <p:spPr>
          <a:xfrm>
            <a:off x="152400" y="1524000"/>
            <a:ext cx="1849438" cy="4267200"/>
          </a:xfrm>
        </p:spPr>
        <p:txBody>
          <a:bodyPr/>
          <a:lstStyle/>
          <a:p>
            <a:pPr marL="0" indent="0" eaLnBrk="1" hangingPunct="1">
              <a:lnSpc>
                <a:spcPct val="90000"/>
              </a:lnSpc>
              <a:buFontTx/>
              <a:buNone/>
            </a:pPr>
            <a:r>
              <a:rPr lang="en-US" sz="2800" b="1" dirty="0"/>
              <a:t>Hubble's Law </a:t>
            </a:r>
          </a:p>
          <a:p>
            <a:pPr marL="0" indent="0" eaLnBrk="1" hangingPunct="1">
              <a:lnSpc>
                <a:spcPct val="90000"/>
              </a:lnSpc>
              <a:buFontTx/>
              <a:buNone/>
            </a:pPr>
            <a:endParaRPr lang="en-US" sz="2800" b="1" dirty="0"/>
          </a:p>
          <a:p>
            <a:pPr marL="0" indent="0" eaLnBrk="1" hangingPunct="1">
              <a:lnSpc>
                <a:spcPct val="90000"/>
              </a:lnSpc>
              <a:buFontTx/>
              <a:buNone/>
            </a:pPr>
            <a:r>
              <a:rPr lang="en-US" sz="2400" dirty="0">
                <a:solidFill>
                  <a:srgbClr val="FF0000"/>
                </a:solidFill>
              </a:rPr>
              <a:t>Galaxies are moving away from each other </a:t>
            </a:r>
          </a:p>
          <a:p>
            <a:pPr marL="0" indent="0" eaLnBrk="1" hangingPunct="1">
              <a:lnSpc>
                <a:spcPct val="90000"/>
              </a:lnSpc>
              <a:buFontTx/>
              <a:buNone/>
            </a:pPr>
            <a:endParaRPr lang="en-US" sz="2400" dirty="0">
              <a:solidFill>
                <a:srgbClr val="FF0000"/>
              </a:solidFill>
            </a:endParaRPr>
          </a:p>
          <a:p>
            <a:pPr marL="0" indent="0" eaLnBrk="1" hangingPunct="1">
              <a:lnSpc>
                <a:spcPct val="90000"/>
              </a:lnSpc>
              <a:buFontTx/>
              <a:buNone/>
            </a:pPr>
            <a:r>
              <a:rPr lang="en-US" sz="2400" dirty="0">
                <a:solidFill>
                  <a:srgbClr val="00B050"/>
                </a:solidFill>
              </a:rPr>
              <a:t>proving an expanding universe.</a:t>
            </a:r>
          </a:p>
          <a:p>
            <a:pPr marL="0" indent="0" eaLnBrk="1" hangingPunct="1">
              <a:lnSpc>
                <a:spcPct val="90000"/>
              </a:lnSpc>
              <a:buFontTx/>
              <a:buNone/>
            </a:pPr>
            <a:endParaRPr lang="en-US" sz="1000"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1447800"/>
            <a:ext cx="7065962"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up)">
                                      <p:cBhvr>
                                        <p:cTn id="17" dur="500"/>
                                        <p:tgtEl>
                                          <p:spTgt spid="18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wipe(up)">
                                      <p:cBhvr>
                                        <p:cTn id="22"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304800"/>
            <a:ext cx="8229600" cy="457200"/>
          </a:xfrm>
        </p:spPr>
        <p:txBody>
          <a:bodyPr/>
          <a:lstStyle/>
          <a:p>
            <a:pPr eaLnBrk="1" hangingPunct="1"/>
            <a:r>
              <a:rPr lang="en-US"/>
              <a:t>Structure of the Sun</a:t>
            </a:r>
          </a:p>
        </p:txBody>
      </p:sp>
      <p:pic>
        <p:nvPicPr>
          <p:cNvPr id="8195" name="Picture 6"/>
          <p:cNvPicPr>
            <a:picLocks noChangeAspect="1"/>
          </p:cNvPicPr>
          <p:nvPr/>
        </p:nvPicPr>
        <p:blipFill>
          <a:blip r:embed="rId3">
            <a:extLst>
              <a:ext uri="{28A0092B-C50C-407E-A947-70E740481C1C}">
                <a14:useLocalDpi xmlns:a14="http://schemas.microsoft.com/office/drawing/2010/main" val="0"/>
              </a:ext>
            </a:extLst>
          </a:blip>
          <a:srcRect l="25180" t="4977" r="7339" b="58788"/>
          <a:stretch>
            <a:fillRect/>
          </a:stretch>
        </p:blipFill>
        <p:spPr bwMode="auto">
          <a:xfrm>
            <a:off x="609600" y="990600"/>
            <a:ext cx="7924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
            <a:ext cx="8229600" cy="838200"/>
          </a:xfrm>
        </p:spPr>
        <p:txBody>
          <a:bodyPr/>
          <a:lstStyle/>
          <a:p>
            <a:pPr eaLnBrk="1" hangingPunct="1"/>
            <a:r>
              <a:rPr lang="en-US"/>
              <a:t>Evidence for the Big Bang</a:t>
            </a:r>
          </a:p>
        </p:txBody>
      </p:sp>
      <p:sp>
        <p:nvSpPr>
          <p:cNvPr id="18435" name="Rectangle 3"/>
          <p:cNvSpPr>
            <a:spLocks noGrp="1" noChangeArrowheads="1"/>
          </p:cNvSpPr>
          <p:nvPr>
            <p:ph type="body" idx="1"/>
          </p:nvPr>
        </p:nvSpPr>
        <p:spPr>
          <a:xfrm>
            <a:off x="152400" y="1295400"/>
            <a:ext cx="5105400" cy="5410200"/>
          </a:xfrm>
        </p:spPr>
        <p:txBody>
          <a:bodyPr/>
          <a:lstStyle/>
          <a:p>
            <a:pPr eaLnBrk="1" hangingPunct="1">
              <a:lnSpc>
                <a:spcPct val="90000"/>
              </a:lnSpc>
              <a:defRPr/>
            </a:pPr>
            <a:r>
              <a:rPr lang="en-US" sz="2800" b="1" dirty="0"/>
              <a:t>Cosmic Microwave Background Radiation </a:t>
            </a:r>
          </a:p>
          <a:p>
            <a:pPr lvl="1" eaLnBrk="1" hangingPunct="1">
              <a:lnSpc>
                <a:spcPct val="90000"/>
              </a:lnSpc>
              <a:defRPr/>
            </a:pPr>
            <a:r>
              <a:rPr lang="en-US" sz="2400" dirty="0">
                <a:solidFill>
                  <a:srgbClr val="00B050"/>
                </a:solidFill>
              </a:rPr>
              <a:t>Left over energy from the initial expansion of the universe was detected.</a:t>
            </a:r>
          </a:p>
          <a:p>
            <a:pPr marL="0" indent="0" eaLnBrk="1" hangingPunct="1">
              <a:lnSpc>
                <a:spcPct val="90000"/>
              </a:lnSpc>
              <a:buFontTx/>
              <a:buNone/>
              <a:defRPr/>
            </a:pPr>
            <a:endParaRPr lang="en-US" sz="1000" dirty="0"/>
          </a:p>
          <a:p>
            <a:pPr eaLnBrk="1" hangingPunct="1">
              <a:lnSpc>
                <a:spcPct val="90000"/>
              </a:lnSpc>
              <a:defRPr/>
            </a:pPr>
            <a:r>
              <a:rPr lang="en-US" sz="2800" b="1" dirty="0"/>
              <a:t>Universe has an abundance of light elements </a:t>
            </a:r>
          </a:p>
          <a:p>
            <a:pPr lvl="1" eaLnBrk="1" hangingPunct="1">
              <a:lnSpc>
                <a:spcPct val="90000"/>
              </a:lnSpc>
              <a:defRPr/>
            </a:pPr>
            <a:r>
              <a:rPr lang="en-US" sz="2400" dirty="0">
                <a:solidFill>
                  <a:srgbClr val="00B0F0"/>
                </a:solidFill>
              </a:rPr>
              <a:t>Fusion creates heavier elements, and fusion only occurred for a brief time during the “big bang”, which did not create heavy elements, only light ones like H and He.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37814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wipe(left)">
                                      <p:cBhvr>
                                        <p:cTn id="17" dur="500"/>
                                        <p:tgtEl>
                                          <p:spTgt spid="184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left)">
                                      <p:cBhvr>
                                        <p:cTn id="22" dur="500"/>
                                        <p:tgtEl>
                                          <p:spTgt spid="184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wipe(left)">
                                      <p:cBhvr>
                                        <p:cTn id="27"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28600"/>
            <a:ext cx="8382000" cy="762000"/>
          </a:xfrm>
        </p:spPr>
        <p:txBody>
          <a:bodyPr/>
          <a:lstStyle/>
          <a:p>
            <a:pPr eaLnBrk="1" hangingPunct="1"/>
            <a:r>
              <a:rPr lang="en-US"/>
              <a:t>Red Shift (expanding universe)</a:t>
            </a:r>
          </a:p>
        </p:txBody>
      </p:sp>
      <p:sp>
        <p:nvSpPr>
          <p:cNvPr id="29699" name="Rectangle 3"/>
          <p:cNvSpPr>
            <a:spLocks noGrp="1" noChangeArrowheads="1"/>
          </p:cNvSpPr>
          <p:nvPr>
            <p:ph type="body" sz="half" idx="1"/>
          </p:nvPr>
        </p:nvSpPr>
        <p:spPr>
          <a:xfrm>
            <a:off x="152400" y="2209800"/>
            <a:ext cx="4343400" cy="2895600"/>
          </a:xfrm>
        </p:spPr>
        <p:txBody>
          <a:bodyPr/>
          <a:lstStyle/>
          <a:p>
            <a:pPr marL="0" indent="0" eaLnBrk="1" hangingPunct="1">
              <a:lnSpc>
                <a:spcPct val="90000"/>
              </a:lnSpc>
              <a:buFontTx/>
              <a:buNone/>
            </a:pPr>
            <a:r>
              <a:rPr lang="en-US" sz="4000">
                <a:solidFill>
                  <a:srgbClr val="002060"/>
                </a:solidFill>
              </a:rPr>
              <a:t>When an object moves AWAY from another object, a </a:t>
            </a:r>
            <a:r>
              <a:rPr lang="en-US" sz="4000">
                <a:solidFill>
                  <a:srgbClr val="FF0000"/>
                </a:solidFill>
              </a:rPr>
              <a:t>red shift </a:t>
            </a:r>
            <a:r>
              <a:rPr lang="en-US" sz="4000">
                <a:solidFill>
                  <a:srgbClr val="002060"/>
                </a:solidFill>
              </a:rPr>
              <a:t>can occur.</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51363" y="4343400"/>
            <a:ext cx="3987800" cy="22860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447800"/>
            <a:ext cx="39624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382000" cy="762000"/>
          </a:xfrm>
        </p:spPr>
        <p:txBody>
          <a:bodyPr/>
          <a:lstStyle/>
          <a:p>
            <a:pPr eaLnBrk="1" hangingPunct="1"/>
            <a:r>
              <a:rPr lang="en-US"/>
              <a:t>Red Shift</a:t>
            </a:r>
          </a:p>
        </p:txBody>
      </p:sp>
      <p:sp>
        <p:nvSpPr>
          <p:cNvPr id="29699" name="Rectangle 3"/>
          <p:cNvSpPr>
            <a:spLocks noGrp="1" noChangeArrowheads="1"/>
          </p:cNvSpPr>
          <p:nvPr>
            <p:ph type="body" sz="half" idx="1"/>
          </p:nvPr>
        </p:nvSpPr>
        <p:spPr>
          <a:xfrm>
            <a:off x="152400" y="1371600"/>
            <a:ext cx="4343400" cy="4648200"/>
          </a:xfrm>
        </p:spPr>
        <p:txBody>
          <a:bodyPr/>
          <a:lstStyle/>
          <a:p>
            <a:pPr marL="0" indent="0" eaLnBrk="1" hangingPunct="1">
              <a:lnSpc>
                <a:spcPct val="90000"/>
              </a:lnSpc>
              <a:buFontTx/>
              <a:buNone/>
            </a:pPr>
            <a:r>
              <a:rPr lang="en-US">
                <a:solidFill>
                  <a:srgbClr val="00B050"/>
                </a:solidFill>
              </a:rPr>
              <a:t>Observations using light waves show that the most galaxies are shifted towards the </a:t>
            </a:r>
            <a:r>
              <a:rPr lang="en-US">
                <a:solidFill>
                  <a:srgbClr val="FF0000"/>
                </a:solidFill>
              </a:rPr>
              <a:t>red</a:t>
            </a:r>
            <a:r>
              <a:rPr lang="en-US">
                <a:solidFill>
                  <a:srgbClr val="00B050"/>
                </a:solidFill>
              </a:rPr>
              <a:t> end of the visible spectrum. </a:t>
            </a:r>
          </a:p>
          <a:p>
            <a:pPr marL="0" indent="0" eaLnBrk="1" hangingPunct="1">
              <a:lnSpc>
                <a:spcPct val="90000"/>
              </a:lnSpc>
              <a:buFontTx/>
              <a:buNone/>
            </a:pPr>
            <a:endParaRPr lang="en-US" sz="1000">
              <a:solidFill>
                <a:srgbClr val="00B050"/>
              </a:solidFill>
            </a:endParaRPr>
          </a:p>
          <a:p>
            <a:pPr marL="0" indent="0" eaLnBrk="1" hangingPunct="1">
              <a:lnSpc>
                <a:spcPct val="90000"/>
              </a:lnSpc>
              <a:buFontTx/>
              <a:buNone/>
            </a:pPr>
            <a:r>
              <a:rPr lang="en-US">
                <a:solidFill>
                  <a:srgbClr val="FF0000"/>
                </a:solidFill>
              </a:rPr>
              <a:t>This is the long wavelength part of the visible spectrum. </a:t>
            </a:r>
          </a:p>
          <a:p>
            <a:pPr marL="0" indent="0" eaLnBrk="1" hangingPunct="1">
              <a:lnSpc>
                <a:spcPct val="90000"/>
              </a:lnSpc>
              <a:buFontTx/>
              <a:buNone/>
            </a:pPr>
            <a:endParaRPr lang="en-US" sz="1000"/>
          </a:p>
          <a:p>
            <a:pPr marL="0" indent="0" eaLnBrk="1" hangingPunct="1">
              <a:lnSpc>
                <a:spcPct val="90000"/>
              </a:lnSpc>
              <a:buFontTx/>
              <a:buNone/>
            </a:pPr>
            <a:r>
              <a:rPr lang="en-US">
                <a:solidFill>
                  <a:srgbClr val="00B0F0"/>
                </a:solidFill>
              </a:rPr>
              <a:t>This means that galaxies are moving away from us.</a:t>
            </a:r>
          </a:p>
          <a:p>
            <a:pPr marL="0" indent="0" eaLnBrk="1" hangingPunct="1">
              <a:lnSpc>
                <a:spcPct val="90000"/>
              </a:lnSpc>
              <a:buFontTx/>
              <a:buNone/>
            </a:pPr>
            <a:endParaRPr lang="en-US" sz="1000"/>
          </a:p>
        </p:txBody>
      </p:sp>
      <p:pic>
        <p:nvPicPr>
          <p:cNvPr id="35844" name="Picture 4"/>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4419600" y="1143000"/>
            <a:ext cx="4724400" cy="52943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wipe(up)">
                                      <p:cBhvr>
                                        <p:cTn id="12" dur="500"/>
                                        <p:tgtEl>
                                          <p:spTgt spid="29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9699">
                                            <p:txEl>
                                              <p:pRg st="4" end="4"/>
                                            </p:txEl>
                                          </p:spTgt>
                                        </p:tgtEl>
                                        <p:attrNameLst>
                                          <p:attrName>style.visibility</p:attrName>
                                        </p:attrNameLst>
                                      </p:cBhvr>
                                      <p:to>
                                        <p:strVal val="visible"/>
                                      </p:to>
                                    </p:set>
                                    <p:animEffect transition="in" filter="wipe(up)">
                                      <p:cBhvr>
                                        <p:cTn id="1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382000" cy="762000"/>
          </a:xfrm>
        </p:spPr>
        <p:txBody>
          <a:bodyPr/>
          <a:lstStyle/>
          <a:p>
            <a:pPr eaLnBrk="1" hangingPunct="1"/>
            <a:r>
              <a:rPr lang="en-US"/>
              <a:t>Red Shift</a:t>
            </a:r>
          </a:p>
        </p:txBody>
      </p:sp>
      <p:sp>
        <p:nvSpPr>
          <p:cNvPr id="29699" name="Rectangle 3"/>
          <p:cNvSpPr>
            <a:spLocks noGrp="1" noChangeArrowheads="1"/>
          </p:cNvSpPr>
          <p:nvPr>
            <p:ph type="body" sz="half" idx="1"/>
          </p:nvPr>
        </p:nvSpPr>
        <p:spPr>
          <a:xfrm>
            <a:off x="152400" y="1143000"/>
            <a:ext cx="4267200" cy="5181600"/>
          </a:xfrm>
        </p:spPr>
        <p:txBody>
          <a:bodyPr/>
          <a:lstStyle/>
          <a:p>
            <a:pPr marL="0" indent="0" eaLnBrk="1" hangingPunct="1">
              <a:lnSpc>
                <a:spcPct val="90000"/>
              </a:lnSpc>
              <a:buFontTx/>
              <a:buNone/>
            </a:pPr>
            <a:r>
              <a:rPr lang="en-US" sz="3200" dirty="0">
                <a:solidFill>
                  <a:srgbClr val="00B0F0"/>
                </a:solidFill>
              </a:rPr>
              <a:t>This principle is similar to what happens to sound waves as an object moves away </a:t>
            </a:r>
          </a:p>
          <a:p>
            <a:pPr marL="0" indent="0" eaLnBrk="1" hangingPunct="1">
              <a:lnSpc>
                <a:spcPct val="90000"/>
              </a:lnSpc>
              <a:buFontTx/>
              <a:buNone/>
            </a:pPr>
            <a:endParaRPr lang="en-US" sz="1000" dirty="0">
              <a:solidFill>
                <a:srgbClr val="002060"/>
              </a:solidFill>
            </a:endParaRPr>
          </a:p>
          <a:p>
            <a:pPr marL="0" indent="0" eaLnBrk="1" hangingPunct="1">
              <a:lnSpc>
                <a:spcPct val="90000"/>
              </a:lnSpc>
              <a:buFontTx/>
              <a:buNone/>
            </a:pPr>
            <a:r>
              <a:rPr lang="en-US" sz="3200" dirty="0">
                <a:solidFill>
                  <a:srgbClr val="002060"/>
                </a:solidFill>
              </a:rPr>
              <a:t>(The frequency decreases causing a lower pitch) from us. </a:t>
            </a:r>
          </a:p>
          <a:p>
            <a:pPr marL="0" indent="0" eaLnBrk="1" hangingPunct="1">
              <a:lnSpc>
                <a:spcPct val="90000"/>
              </a:lnSpc>
              <a:buFontTx/>
              <a:buNone/>
            </a:pPr>
            <a:endParaRPr lang="en-US" sz="1000" dirty="0">
              <a:solidFill>
                <a:srgbClr val="002060"/>
              </a:solidFill>
            </a:endParaRPr>
          </a:p>
          <a:p>
            <a:pPr marL="0" indent="0" eaLnBrk="1" hangingPunct="1">
              <a:lnSpc>
                <a:spcPct val="90000"/>
              </a:lnSpc>
              <a:buFontTx/>
              <a:buNone/>
            </a:pPr>
            <a:r>
              <a:rPr lang="en-US" sz="3200" dirty="0">
                <a:solidFill>
                  <a:srgbClr val="00B050"/>
                </a:solidFill>
              </a:rPr>
              <a:t>This is known as the </a:t>
            </a:r>
            <a:r>
              <a:rPr lang="en-US" sz="3200" dirty="0">
                <a:solidFill>
                  <a:srgbClr val="FF0000"/>
                </a:solidFill>
              </a:rPr>
              <a:t>Doppler Effect</a:t>
            </a:r>
            <a:r>
              <a:rPr lang="en-US" sz="3200" dirty="0">
                <a:solidFill>
                  <a:srgbClr val="002060"/>
                </a:solidFill>
              </a:rPr>
              <a:t>.  </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050925"/>
            <a:ext cx="4267200" cy="57261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wipe(up)">
                                      <p:cBhvr>
                                        <p:cTn id="17" dur="500"/>
                                        <p:tgtEl>
                                          <p:spTgt spid="29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Effect transition="in" filter="wipe(up)">
                                      <p:cBhvr>
                                        <p:cTn id="22"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Doppler Effect with the Big Bang</a:t>
            </a:r>
          </a:p>
        </p:txBody>
      </p:sp>
      <p:sp>
        <p:nvSpPr>
          <p:cNvPr id="3" name="Content Placeholder 2"/>
          <p:cNvSpPr>
            <a:spLocks noGrp="1"/>
          </p:cNvSpPr>
          <p:nvPr>
            <p:ph sz="half" idx="1"/>
          </p:nvPr>
        </p:nvSpPr>
        <p:spPr>
          <a:xfrm>
            <a:off x="457200" y="1600200"/>
            <a:ext cx="8077200" cy="4525963"/>
          </a:xfrm>
        </p:spPr>
        <p:txBody>
          <a:bodyPr/>
          <a:lstStyle/>
          <a:p>
            <a:pPr marL="0" indent="0" algn="ctr">
              <a:buNone/>
            </a:pPr>
            <a:r>
              <a:rPr lang="en-US" sz="3600" dirty="0">
                <a:hlinkClick r:id="rId2"/>
              </a:rPr>
              <a:t>http://somup.com/cZjrYRGNd7</a:t>
            </a:r>
            <a:r>
              <a:rPr lang="en-US" sz="3600" dirty="0"/>
              <a:t> </a:t>
            </a:r>
          </a:p>
          <a:p>
            <a:pPr marL="0" indent="0" algn="ctr">
              <a:buNone/>
            </a:pPr>
            <a:r>
              <a:rPr lang="en-US" sz="3600" dirty="0"/>
              <a:t>(4:18)</a:t>
            </a:r>
          </a:p>
        </p:txBody>
      </p:sp>
    </p:spTree>
    <p:extLst>
      <p:ext uri="{BB962C8B-B14F-4D97-AF65-F5344CB8AC3E}">
        <p14:creationId xmlns:p14="http://schemas.microsoft.com/office/powerpoint/2010/main" val="236546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Solar Nebula Hypothesis</a:t>
            </a:r>
          </a:p>
        </p:txBody>
      </p:sp>
      <p:sp>
        <p:nvSpPr>
          <p:cNvPr id="20483" name="Rectangle 3"/>
          <p:cNvSpPr>
            <a:spLocks noGrp="1" noChangeArrowheads="1"/>
          </p:cNvSpPr>
          <p:nvPr>
            <p:ph type="body" sz="half" idx="1"/>
          </p:nvPr>
        </p:nvSpPr>
        <p:spPr>
          <a:xfrm>
            <a:off x="228600" y="1493838"/>
            <a:ext cx="4267200" cy="4754562"/>
          </a:xfrm>
        </p:spPr>
        <p:txBody>
          <a:bodyPr/>
          <a:lstStyle/>
          <a:p>
            <a:pPr eaLnBrk="1" hangingPunct="1">
              <a:defRPr/>
            </a:pPr>
            <a:r>
              <a:rPr lang="en-US" sz="2400" dirty="0">
                <a:solidFill>
                  <a:srgbClr val="00B050"/>
                </a:solidFill>
              </a:rPr>
              <a:t>The solar system formed from a rotating cloud of dust and gas.</a:t>
            </a:r>
          </a:p>
          <a:p>
            <a:pPr marL="0" indent="0" eaLnBrk="1" hangingPunct="1">
              <a:buFontTx/>
              <a:buNone/>
              <a:defRPr/>
            </a:pPr>
            <a:endParaRPr lang="en-US" sz="1000" dirty="0"/>
          </a:p>
          <a:p>
            <a:pPr eaLnBrk="1" hangingPunct="1">
              <a:defRPr/>
            </a:pPr>
            <a:r>
              <a:rPr lang="en-US" sz="2400" dirty="0">
                <a:solidFill>
                  <a:srgbClr val="FF0000"/>
                </a:solidFill>
              </a:rPr>
              <a:t>Once gravitational attraction became great enough the, planets condensed, and the sun did too. </a:t>
            </a:r>
          </a:p>
          <a:p>
            <a:pPr marL="0" indent="0" eaLnBrk="1" hangingPunct="1">
              <a:buFontTx/>
              <a:buNone/>
              <a:defRPr/>
            </a:pPr>
            <a:endParaRPr lang="en-US" sz="1000" dirty="0"/>
          </a:p>
          <a:p>
            <a:pPr eaLnBrk="1" hangingPunct="1">
              <a:defRPr/>
            </a:pPr>
            <a:r>
              <a:rPr lang="en-US" sz="2400" dirty="0">
                <a:solidFill>
                  <a:srgbClr val="00B0F0"/>
                </a:solidFill>
              </a:rPr>
              <a:t>Once the sun’s core reached about 10 million C, fusion began.</a:t>
            </a:r>
          </a:p>
          <a:p>
            <a:pPr eaLnBrk="1" hangingPunct="1">
              <a:buFontTx/>
              <a:buNone/>
              <a:defRPr/>
            </a:pPr>
            <a:endParaRPr lang="en-US" sz="2400" dirty="0"/>
          </a:p>
        </p:txBody>
      </p:sp>
      <p:pic>
        <p:nvPicPr>
          <p:cNvPr id="37892" name="Picture 4"/>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4419600" y="1371600"/>
            <a:ext cx="4691063" cy="5257800"/>
          </a:xfrm>
        </p:spPr>
      </p:pic>
      <p:sp>
        <p:nvSpPr>
          <p:cNvPr id="37893" name="TextBox 1"/>
          <p:cNvSpPr txBox="1">
            <a:spLocks noChangeArrowheads="1"/>
          </p:cNvSpPr>
          <p:nvPr/>
        </p:nvSpPr>
        <p:spPr bwMode="auto">
          <a:xfrm>
            <a:off x="5943600" y="15240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1</a:t>
            </a:r>
          </a:p>
        </p:txBody>
      </p:sp>
      <p:sp>
        <p:nvSpPr>
          <p:cNvPr id="37894" name="TextBox 2"/>
          <p:cNvSpPr txBox="1">
            <a:spLocks noChangeArrowheads="1"/>
          </p:cNvSpPr>
          <p:nvPr/>
        </p:nvSpPr>
        <p:spPr bwMode="auto">
          <a:xfrm>
            <a:off x="8305800" y="19050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2</a:t>
            </a:r>
          </a:p>
        </p:txBody>
      </p:sp>
      <p:sp>
        <p:nvSpPr>
          <p:cNvPr id="37895" name="TextBox 3"/>
          <p:cNvSpPr txBox="1">
            <a:spLocks noChangeArrowheads="1"/>
          </p:cNvSpPr>
          <p:nvPr/>
        </p:nvSpPr>
        <p:spPr bwMode="auto">
          <a:xfrm>
            <a:off x="6858000" y="28956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3</a:t>
            </a:r>
          </a:p>
        </p:txBody>
      </p:sp>
      <p:sp>
        <p:nvSpPr>
          <p:cNvPr id="37896" name="TextBox 4"/>
          <p:cNvSpPr txBox="1">
            <a:spLocks noChangeArrowheads="1"/>
          </p:cNvSpPr>
          <p:nvPr/>
        </p:nvSpPr>
        <p:spPr bwMode="auto">
          <a:xfrm>
            <a:off x="8001000" y="39624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4</a:t>
            </a:r>
          </a:p>
        </p:txBody>
      </p:sp>
      <p:sp>
        <p:nvSpPr>
          <p:cNvPr id="37897" name="TextBox 5"/>
          <p:cNvSpPr txBox="1">
            <a:spLocks noChangeArrowheads="1"/>
          </p:cNvSpPr>
          <p:nvPr/>
        </p:nvSpPr>
        <p:spPr bwMode="auto">
          <a:xfrm>
            <a:off x="5715000" y="51816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eaLnBrk="1" hangingPunct="1"/>
            <a:r>
              <a:rPr lang="en-US">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wipe(up)">
                                      <p:cBhvr>
                                        <p:cTn id="12" dur="500"/>
                                        <p:tgtEl>
                                          <p:spTgt spid="204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wipe(up)">
                                      <p:cBhvr>
                                        <p:cTn id="1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Earth in Our Galaxy</a:t>
            </a:r>
          </a:p>
        </p:txBody>
      </p:sp>
      <p:sp>
        <p:nvSpPr>
          <p:cNvPr id="38915" name="Rectangle 3"/>
          <p:cNvSpPr>
            <a:spLocks noGrp="1" noChangeArrowheads="1"/>
          </p:cNvSpPr>
          <p:nvPr>
            <p:ph type="body" idx="1"/>
          </p:nvPr>
        </p:nvSpPr>
        <p:spPr/>
        <p:txBody>
          <a:bodyPr/>
          <a:lstStyle/>
          <a:p>
            <a:pPr eaLnBrk="1" hangingPunct="1"/>
            <a:endParaRPr lang="en-US"/>
          </a:p>
        </p:txBody>
      </p:sp>
      <p:pic>
        <p:nvPicPr>
          <p:cNvPr id="389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219200"/>
            <a:ext cx="901065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p>
        </p:txBody>
      </p:sp>
      <p:pic>
        <p:nvPicPr>
          <p:cNvPr id="39939"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rcRect l="7196" t="18640" r="10799" b="40771"/>
          <a:stretch>
            <a:fillRect/>
          </a:stretch>
        </p:blipFill>
        <p:spPr>
          <a:xfrm>
            <a:off x="0" y="7938"/>
            <a:ext cx="9144000" cy="6850062"/>
          </a:xfrm>
        </p:spPr>
      </p:pic>
      <p:sp>
        <p:nvSpPr>
          <p:cNvPr id="3" name="Rectangle 2"/>
          <p:cNvSpPr/>
          <p:nvPr/>
        </p:nvSpPr>
        <p:spPr>
          <a:xfrm>
            <a:off x="7374" y="5486400"/>
            <a:ext cx="3313664"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Milky Way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762000"/>
          </a:xfrm>
        </p:spPr>
        <p:txBody>
          <a:bodyPr/>
          <a:lstStyle/>
          <a:p>
            <a:pPr eaLnBrk="1" hangingPunct="1"/>
            <a:r>
              <a:rPr lang="en-US"/>
              <a:t>Earth in Our Galaxy	</a:t>
            </a:r>
          </a:p>
        </p:txBody>
      </p:sp>
      <p:sp>
        <p:nvSpPr>
          <p:cNvPr id="22531" name="Rectangle 3"/>
          <p:cNvSpPr>
            <a:spLocks noGrp="1" noChangeArrowheads="1"/>
          </p:cNvSpPr>
          <p:nvPr>
            <p:ph type="body" idx="1"/>
          </p:nvPr>
        </p:nvSpPr>
        <p:spPr>
          <a:xfrm>
            <a:off x="457200" y="914400"/>
            <a:ext cx="8229600" cy="5211763"/>
          </a:xfrm>
        </p:spPr>
        <p:txBody>
          <a:bodyPr/>
          <a:lstStyle/>
          <a:p>
            <a:pPr eaLnBrk="1" hangingPunct="1"/>
            <a:r>
              <a:rPr lang="en-US">
                <a:solidFill>
                  <a:srgbClr val="FF0000"/>
                </a:solidFill>
              </a:rPr>
              <a:t>Our solar system is part of the Milky Way Galaxy, which is a spiral galaxy.</a:t>
            </a:r>
          </a:p>
          <a:p>
            <a:pPr eaLnBrk="1" hangingPunct="1"/>
            <a:r>
              <a:rPr lang="en-US">
                <a:solidFill>
                  <a:srgbClr val="00B0F0"/>
                </a:solidFill>
              </a:rPr>
              <a:t>Our solar system is revolving around the core of the milky way.</a:t>
            </a:r>
          </a:p>
          <a:p>
            <a:pPr eaLnBrk="1" hangingPunct="1"/>
            <a:r>
              <a:rPr lang="en-US">
                <a:solidFill>
                  <a:srgbClr val="00B050"/>
                </a:solidFill>
              </a:rPr>
              <a:t>The milky way is thought to be almost as old as the universe at 13.2 billion years.</a:t>
            </a:r>
          </a:p>
          <a:p>
            <a:pPr eaLnBrk="1" hangingPunct="1"/>
            <a:endParaRPr lang="en-US"/>
          </a:p>
          <a:p>
            <a:pPr eaLnBrk="1" hangingPunct="1"/>
            <a:endParaRPr lang="en-US"/>
          </a:p>
          <a:p>
            <a:pPr eaLnBrk="1" hangingPunct="1"/>
            <a:endParaRPr lang="en-US"/>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4278313"/>
            <a:ext cx="64198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308475"/>
            <a:ext cx="233362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fade">
                                      <p:cBhvr>
                                        <p:cTn id="12" dur="500"/>
                                        <p:tgtEl>
                                          <p:spTgt spid="225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wipe(left)">
                                      <p:cBhvr>
                                        <p:cTn id="17" dur="500"/>
                                        <p:tgtEl>
                                          <p:spTgt spid="225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Effect transition="in" filter="wipe(left)">
                                      <p:cBhvr>
                                        <p:cTn id="22"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28600"/>
            <a:ext cx="8229600" cy="457200"/>
          </a:xfrm>
        </p:spPr>
        <p:txBody>
          <a:bodyPr/>
          <a:lstStyle/>
          <a:p>
            <a:pPr eaLnBrk="1" hangingPunct="1"/>
            <a:r>
              <a:rPr lang="en-US"/>
              <a:t>Structure of the Sun</a:t>
            </a:r>
          </a:p>
        </p:txBody>
      </p:sp>
      <p:sp>
        <p:nvSpPr>
          <p:cNvPr id="45059" name="Rectangle 3"/>
          <p:cNvSpPr>
            <a:spLocks noGrp="1" noChangeArrowheads="1"/>
          </p:cNvSpPr>
          <p:nvPr>
            <p:ph sz="half" idx="1"/>
          </p:nvPr>
        </p:nvSpPr>
        <p:spPr>
          <a:xfrm>
            <a:off x="152400" y="914400"/>
            <a:ext cx="3657600" cy="5562600"/>
          </a:xfrm>
        </p:spPr>
        <p:txBody>
          <a:bodyPr/>
          <a:lstStyle/>
          <a:p>
            <a:pPr marL="0" indent="0" eaLnBrk="1" hangingPunct="1">
              <a:lnSpc>
                <a:spcPct val="90000"/>
              </a:lnSpc>
              <a:buFontTx/>
              <a:buNone/>
              <a:defRPr/>
            </a:pPr>
            <a:r>
              <a:rPr lang="en-US" b="1" dirty="0"/>
              <a:t>The Core</a:t>
            </a:r>
          </a:p>
          <a:p>
            <a:pPr eaLnBrk="1" hangingPunct="1">
              <a:lnSpc>
                <a:spcPct val="90000"/>
              </a:lnSpc>
              <a:defRPr/>
            </a:pPr>
            <a:r>
              <a:rPr lang="en-US" dirty="0">
                <a:solidFill>
                  <a:srgbClr val="FF0000"/>
                </a:solidFill>
              </a:rPr>
              <a:t>Temperature of the sun’s core reaches 15 million C, very dense gas.  </a:t>
            </a:r>
          </a:p>
          <a:p>
            <a:pPr eaLnBrk="1" hangingPunct="1">
              <a:lnSpc>
                <a:spcPct val="90000"/>
              </a:lnSpc>
              <a:defRPr/>
            </a:pPr>
            <a:r>
              <a:rPr lang="en-US" dirty="0">
                <a:solidFill>
                  <a:srgbClr val="00B050"/>
                </a:solidFill>
              </a:rPr>
              <a:t>Fusion occurs here.</a:t>
            </a:r>
          </a:p>
          <a:p>
            <a:pPr marL="0" indent="0" eaLnBrk="1" hangingPunct="1">
              <a:lnSpc>
                <a:spcPct val="90000"/>
              </a:lnSpc>
              <a:buFontTx/>
              <a:buNone/>
              <a:defRPr/>
            </a:pPr>
            <a:endParaRPr lang="en-US" sz="1200" dirty="0"/>
          </a:p>
          <a:p>
            <a:pPr marL="0" indent="0" eaLnBrk="1" hangingPunct="1">
              <a:lnSpc>
                <a:spcPct val="90000"/>
              </a:lnSpc>
              <a:buFontTx/>
              <a:buNone/>
              <a:defRPr/>
            </a:pPr>
            <a:r>
              <a:rPr lang="en-US" b="1" dirty="0"/>
              <a:t>The </a:t>
            </a:r>
            <a:r>
              <a:rPr lang="en-US" b="1" dirty="0" err="1"/>
              <a:t>Radiative</a:t>
            </a:r>
            <a:r>
              <a:rPr lang="en-US" b="1" dirty="0"/>
              <a:t> Zone </a:t>
            </a:r>
            <a:r>
              <a:rPr lang="en-US" dirty="0"/>
              <a:t> </a:t>
            </a:r>
          </a:p>
          <a:p>
            <a:pPr eaLnBrk="1" hangingPunct="1">
              <a:lnSpc>
                <a:spcPct val="90000"/>
              </a:lnSpc>
              <a:defRPr/>
            </a:pPr>
            <a:r>
              <a:rPr lang="en-US" dirty="0">
                <a:solidFill>
                  <a:srgbClr val="00B050"/>
                </a:solidFill>
              </a:rPr>
              <a:t>Surrounds the core </a:t>
            </a:r>
          </a:p>
          <a:p>
            <a:pPr eaLnBrk="1" hangingPunct="1">
              <a:lnSpc>
                <a:spcPct val="90000"/>
              </a:lnSpc>
              <a:defRPr/>
            </a:pPr>
            <a:r>
              <a:rPr lang="en-US" dirty="0">
                <a:solidFill>
                  <a:srgbClr val="FF0000"/>
                </a:solidFill>
              </a:rPr>
              <a:t>Energy moves outward in the form of electromagnetic radiation.</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l="2538" t="4987" r="3087" b="2844"/>
          <a:stretch>
            <a:fillRect/>
          </a:stretch>
        </p:blipFill>
        <p:spPr bwMode="auto">
          <a:xfrm>
            <a:off x="3733800" y="830263"/>
            <a:ext cx="53340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2"/>
          <p:cNvSpPr txBox="1">
            <a:spLocks noChangeArrowheads="1"/>
          </p:cNvSpPr>
          <p:nvPr/>
        </p:nvSpPr>
        <p:spPr bwMode="auto">
          <a:xfrm>
            <a:off x="4191000" y="4572000"/>
            <a:ext cx="4800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ＭＳ Ｐゴシック" pitchFamily="26" charset="-128"/>
              </a:defRPr>
            </a:lvl1pPr>
            <a:lvl2pPr marL="742950" indent="-285750" eaLnBrk="0" hangingPunct="0">
              <a:defRPr>
                <a:solidFill>
                  <a:schemeClr val="tx1"/>
                </a:solidFill>
                <a:latin typeface="Arial" charset="0"/>
                <a:ea typeface="ＭＳ Ｐゴシック" pitchFamily="26" charset="-128"/>
              </a:defRPr>
            </a:lvl2pPr>
            <a:lvl3pPr marL="1143000" indent="-228600" eaLnBrk="0" hangingPunct="0">
              <a:defRPr>
                <a:solidFill>
                  <a:schemeClr val="tx1"/>
                </a:solidFill>
                <a:latin typeface="Arial" charset="0"/>
                <a:ea typeface="ＭＳ Ｐゴシック" pitchFamily="26" charset="-128"/>
              </a:defRPr>
            </a:lvl3pPr>
            <a:lvl4pPr marL="1600200" indent="-228600" eaLnBrk="0" hangingPunct="0">
              <a:defRPr>
                <a:solidFill>
                  <a:schemeClr val="tx1"/>
                </a:solidFill>
                <a:latin typeface="Arial" charset="0"/>
                <a:ea typeface="ＭＳ Ｐゴシック" pitchFamily="26" charset="-128"/>
              </a:defRPr>
            </a:lvl4pPr>
            <a:lvl5pPr marL="2057400" indent="-228600" eaLnBrk="0" hangingPunct="0">
              <a:defRPr>
                <a:solidFill>
                  <a:schemeClr val="tx1"/>
                </a:solidFill>
                <a:latin typeface="Arial" charset="0"/>
                <a:ea typeface="ＭＳ Ｐゴシック" pitchFamily="26"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6"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6"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6"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pitchFamily="26" charset="-128"/>
                <a:cs typeface="+mn-cs"/>
              </a:rPr>
              <a:t>The Convective Zone</a:t>
            </a:r>
          </a:p>
          <a:p>
            <a:pPr marL="457200" marR="0" lvl="0" indent="-4572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800" b="0" i="0" u="none" strike="noStrike" kern="1200" cap="none" spc="0" normalizeH="0" baseline="0" noProof="0" dirty="0">
                <a:ln>
                  <a:noFill/>
                </a:ln>
                <a:solidFill>
                  <a:srgbClr val="00B0F0"/>
                </a:solidFill>
                <a:effectLst/>
                <a:uLnTx/>
                <a:uFillTx/>
                <a:latin typeface="Arial" charset="0"/>
                <a:ea typeface="ＭＳ Ｐゴシック" pitchFamily="26" charset="-128"/>
                <a:cs typeface="+mn-cs"/>
              </a:rPr>
              <a:t>Surrounding the </a:t>
            </a:r>
            <a:r>
              <a:rPr kumimoji="0" lang="en-US" sz="2800" b="0" i="0" u="none" strike="noStrike" kern="1200" cap="none" spc="0" normalizeH="0" baseline="0" noProof="0" dirty="0" err="1">
                <a:ln>
                  <a:noFill/>
                </a:ln>
                <a:solidFill>
                  <a:srgbClr val="00B0F0"/>
                </a:solidFill>
                <a:effectLst/>
                <a:uLnTx/>
                <a:uFillTx/>
                <a:latin typeface="Arial" charset="0"/>
                <a:ea typeface="ＭＳ Ｐゴシック" pitchFamily="26" charset="-128"/>
                <a:cs typeface="+mn-cs"/>
              </a:rPr>
              <a:t>Radiative</a:t>
            </a:r>
            <a:r>
              <a:rPr kumimoji="0" lang="en-US" sz="2800" b="0" i="0" u="none" strike="noStrike" kern="1200" cap="none" spc="0" normalizeH="0" baseline="0" noProof="0" dirty="0">
                <a:ln>
                  <a:noFill/>
                </a:ln>
                <a:solidFill>
                  <a:srgbClr val="00B0F0"/>
                </a:solidFill>
                <a:effectLst/>
                <a:uLnTx/>
                <a:uFillTx/>
                <a:latin typeface="Arial" charset="0"/>
                <a:ea typeface="ＭＳ Ｐゴシック" pitchFamily="26" charset="-128"/>
                <a:cs typeface="+mn-cs"/>
              </a:rPr>
              <a:t> Zone where energy is transferred by density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up)">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up)">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up)">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5059">
                                            <p:txEl>
                                              <p:pRg st="4" end="4"/>
                                            </p:txEl>
                                          </p:spTgt>
                                        </p:tgtEl>
                                        <p:attrNameLst>
                                          <p:attrName>style.visibility</p:attrName>
                                        </p:attrNameLst>
                                      </p:cBhvr>
                                      <p:to>
                                        <p:strVal val="visible"/>
                                      </p:to>
                                    </p:set>
                                    <p:animEffect transition="in" filter="wipe(up)">
                                      <p:cBhvr>
                                        <p:cTn id="22" dur="500"/>
                                        <p:tgtEl>
                                          <p:spTgt spid="4505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animEffect transition="in" filter="wipe(up)">
                                      <p:cBhvr>
                                        <p:cTn id="27" dur="500"/>
                                        <p:tgtEl>
                                          <p:spTgt spid="4505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5059">
                                            <p:txEl>
                                              <p:pRg st="6" end="6"/>
                                            </p:txEl>
                                          </p:spTgt>
                                        </p:tgtEl>
                                        <p:attrNameLst>
                                          <p:attrName>style.visibility</p:attrName>
                                        </p:attrNameLst>
                                      </p:cBhvr>
                                      <p:to>
                                        <p:strVal val="visible"/>
                                      </p:to>
                                    </p:set>
                                    <p:animEffect transition="in" filter="wipe(up)">
                                      <p:cBhvr>
                                        <p:cTn id="32" dur="500"/>
                                        <p:tgtEl>
                                          <p:spTgt spid="4505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6085">
                                            <p:txEl>
                                              <p:pRg st="0" end="0"/>
                                            </p:txEl>
                                          </p:spTgt>
                                        </p:tgtEl>
                                        <p:attrNameLst>
                                          <p:attrName>style.visibility</p:attrName>
                                        </p:attrNameLst>
                                      </p:cBhvr>
                                      <p:to>
                                        <p:strVal val="visible"/>
                                      </p:to>
                                    </p:set>
                                    <p:animEffect transition="in" filter="wipe(up)">
                                      <p:cBhvr>
                                        <p:cTn id="37" dur="500"/>
                                        <p:tgtEl>
                                          <p:spTgt spid="4608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46085">
                                            <p:txEl>
                                              <p:pRg st="1" end="1"/>
                                            </p:txEl>
                                          </p:spTgt>
                                        </p:tgtEl>
                                        <p:attrNameLst>
                                          <p:attrName>style.visibility</p:attrName>
                                        </p:attrNameLst>
                                      </p:cBhvr>
                                      <p:to>
                                        <p:strVal val="visible"/>
                                      </p:to>
                                    </p:set>
                                    <p:animEffect transition="in" filter="wipe(up)">
                                      <p:cBhvr>
                                        <p:cTn id="42" dur="500"/>
                                        <p:tgtEl>
                                          <p:spTgt spid="460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14387</TotalTime>
  <Words>2284</Words>
  <Application>Microsoft Office PowerPoint</Application>
  <PresentationFormat>On-screen Show (4:3)</PresentationFormat>
  <Paragraphs>299</Paragraphs>
  <Slides>88</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88</vt:i4>
      </vt:variant>
    </vt:vector>
  </HeadingPairs>
  <TitlesOfParts>
    <vt:vector size="94" baseType="lpstr">
      <vt:lpstr>ＭＳ Ｐゴシック</vt:lpstr>
      <vt:lpstr>Arial</vt:lpstr>
      <vt:lpstr>Times New Roman</vt:lpstr>
      <vt:lpstr>Wingdings</vt:lpstr>
      <vt:lpstr>Default Design</vt:lpstr>
      <vt:lpstr>1_Dad`s Tie</vt:lpstr>
      <vt:lpstr>To View Slide Show</vt:lpstr>
      <vt:lpstr>The Sun</vt:lpstr>
      <vt:lpstr>PowerPoint Presentation</vt:lpstr>
      <vt:lpstr>The Sun is a Star that energizes our solar system</vt:lpstr>
      <vt:lpstr>The Sun</vt:lpstr>
      <vt:lpstr>Fusion</vt:lpstr>
      <vt:lpstr>Fusion &amp; the Creation of Heavier Elements</vt:lpstr>
      <vt:lpstr>Structure of the Sun</vt:lpstr>
      <vt:lpstr>Structure of the Sun</vt:lpstr>
      <vt:lpstr>Structure of the Sun</vt:lpstr>
      <vt:lpstr>PowerPoint Presentation</vt:lpstr>
      <vt:lpstr>PowerPoint Presentation</vt:lpstr>
      <vt:lpstr>Sunspots</vt:lpstr>
      <vt:lpstr>PowerPoint Presentation</vt:lpstr>
      <vt:lpstr>Sunspot Creation</vt:lpstr>
      <vt:lpstr>PowerPoint Presentation</vt:lpstr>
      <vt:lpstr>PowerPoint Presentation</vt:lpstr>
      <vt:lpstr>Sunspot Cycle</vt:lpstr>
      <vt:lpstr>Sunspot Cycle</vt:lpstr>
      <vt:lpstr>Sunspot Cycle</vt:lpstr>
      <vt:lpstr>Sunspot Cycle</vt:lpstr>
      <vt:lpstr>Solar Phenomena</vt:lpstr>
      <vt:lpstr>Solar Phenomena</vt:lpstr>
      <vt:lpstr>Solar Disturbances</vt:lpstr>
      <vt:lpstr>The Fate of Our Sun</vt:lpstr>
      <vt:lpstr>Degeneration of our Sun</vt:lpstr>
      <vt:lpstr>The HR Diagram</vt:lpstr>
      <vt:lpstr>The HR Diagram</vt:lpstr>
      <vt:lpstr>HR-Diagram</vt:lpstr>
      <vt:lpstr>Stars</vt:lpstr>
      <vt:lpstr>The Fate of Our Sun &amp; the HR-Diagram</vt:lpstr>
      <vt:lpstr>Evolution of Stars</vt:lpstr>
      <vt:lpstr>Mass of Stars</vt:lpstr>
      <vt:lpstr>PowerPoint Presentation</vt:lpstr>
      <vt:lpstr>Constellations</vt:lpstr>
      <vt:lpstr>PowerPoint Presentation</vt:lpstr>
      <vt:lpstr>PowerPoint Presentation</vt:lpstr>
      <vt:lpstr>Types of Constellations</vt:lpstr>
      <vt:lpstr>Constellations We Can See  From Michigan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Astronomy Eclipses, Distances, Big Bang</vt:lpstr>
      <vt:lpstr>Eclipses</vt:lpstr>
      <vt:lpstr>Eclipses</vt:lpstr>
      <vt:lpstr>Two Forms of Eclipses</vt:lpstr>
      <vt:lpstr>Eclipses</vt:lpstr>
      <vt:lpstr>Eclipses</vt:lpstr>
      <vt:lpstr>Which Eclipse is This?</vt:lpstr>
      <vt:lpstr>Eclipse Terms </vt:lpstr>
      <vt:lpstr>Eclipse Frequency</vt:lpstr>
      <vt:lpstr>Solar Eclipses</vt:lpstr>
      <vt:lpstr>Solar Eclipse</vt:lpstr>
      <vt:lpstr>Solar Eclipse</vt:lpstr>
      <vt:lpstr>Eclipse Frequency</vt:lpstr>
      <vt:lpstr>Lunar Eclipse</vt:lpstr>
      <vt:lpstr>Lunar Eclipse</vt:lpstr>
      <vt:lpstr>Eclipse Frequency</vt:lpstr>
      <vt:lpstr>“To Infinity and Beyond…”</vt:lpstr>
      <vt:lpstr>Astronomical Distances</vt:lpstr>
      <vt:lpstr>Astronomical Distances</vt:lpstr>
      <vt:lpstr>Astronomical Instruments</vt:lpstr>
      <vt:lpstr>Astronomical Distances</vt:lpstr>
      <vt:lpstr>Astronomical Distances</vt:lpstr>
      <vt:lpstr>Light Years</vt:lpstr>
      <vt:lpstr>A Light Year is a Distance</vt:lpstr>
      <vt:lpstr>The Light Year</vt:lpstr>
      <vt:lpstr>Astronomical Distances  The Parsec</vt:lpstr>
      <vt:lpstr>Distance Examples</vt:lpstr>
      <vt:lpstr>How Do We Fit In?</vt:lpstr>
      <vt:lpstr>The “Big Bang” Theory</vt:lpstr>
      <vt:lpstr>PowerPoint Presentation</vt:lpstr>
      <vt:lpstr>Evidence for the Big Bang</vt:lpstr>
      <vt:lpstr>Evidence for the Big Bang</vt:lpstr>
      <vt:lpstr>Red Shift (expanding universe)</vt:lpstr>
      <vt:lpstr>Red Shift</vt:lpstr>
      <vt:lpstr>Red Shift</vt:lpstr>
      <vt:lpstr>Doppler Effect with the Big Bang</vt:lpstr>
      <vt:lpstr>Solar Nebula Hypothesis</vt:lpstr>
      <vt:lpstr>Earth in Our Galaxy</vt:lpstr>
      <vt:lpstr>PowerPoint Presentation</vt:lpstr>
      <vt:lpstr>Earth in Our Galaxy </vt:lpstr>
    </vt:vector>
  </TitlesOfParts>
  <Company>Berkley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Powerpoint</dc:title>
  <dc:creator>BSD</dc:creator>
  <cp:lastModifiedBy>Craig Riesen</cp:lastModifiedBy>
  <cp:revision>190</cp:revision>
  <dcterms:created xsi:type="dcterms:W3CDTF">2010-05-23T18:44:22Z</dcterms:created>
  <dcterms:modified xsi:type="dcterms:W3CDTF">2024-10-21T18:58:20Z</dcterms:modified>
</cp:coreProperties>
</file>