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88" r:id="rId4"/>
    <p:sldMasterId id="2147483704" r:id="rId5"/>
    <p:sldMasterId id="2147483713" r:id="rId6"/>
    <p:sldMasterId id="2147483722" r:id="rId7"/>
    <p:sldMasterId id="2147483734" r:id="rId8"/>
    <p:sldMasterId id="2147483743" r:id="rId9"/>
    <p:sldMasterId id="2147483754" r:id="rId10"/>
    <p:sldMasterId id="2147483762" r:id="rId11"/>
  </p:sldMasterIdLst>
  <p:notesMasterIdLst>
    <p:notesMasterId r:id="rId86"/>
  </p:notesMasterIdLst>
  <p:sldIdLst>
    <p:sldId id="334" r:id="rId12"/>
    <p:sldId id="257" r:id="rId13"/>
    <p:sldId id="308" r:id="rId14"/>
    <p:sldId id="307" r:id="rId15"/>
    <p:sldId id="317" r:id="rId16"/>
    <p:sldId id="318" r:id="rId17"/>
    <p:sldId id="293" r:id="rId18"/>
    <p:sldId id="258" r:id="rId19"/>
    <p:sldId id="335" r:id="rId20"/>
    <p:sldId id="259" r:id="rId21"/>
    <p:sldId id="302" r:id="rId22"/>
    <p:sldId id="306" r:id="rId23"/>
    <p:sldId id="261" r:id="rId24"/>
    <p:sldId id="305" r:id="rId25"/>
    <p:sldId id="262" r:id="rId26"/>
    <p:sldId id="304" r:id="rId27"/>
    <p:sldId id="336" r:id="rId28"/>
    <p:sldId id="263" r:id="rId29"/>
    <p:sldId id="343" r:id="rId30"/>
    <p:sldId id="264" r:id="rId31"/>
    <p:sldId id="265" r:id="rId32"/>
    <p:sldId id="266" r:id="rId33"/>
    <p:sldId id="297" r:id="rId34"/>
    <p:sldId id="267" r:id="rId35"/>
    <p:sldId id="337" r:id="rId36"/>
    <p:sldId id="300" r:id="rId37"/>
    <p:sldId id="315" r:id="rId38"/>
    <p:sldId id="301" r:id="rId39"/>
    <p:sldId id="268" r:id="rId40"/>
    <p:sldId id="269" r:id="rId41"/>
    <p:sldId id="338" r:id="rId42"/>
    <p:sldId id="271" r:id="rId43"/>
    <p:sldId id="344" r:id="rId44"/>
    <p:sldId id="316" r:id="rId45"/>
    <p:sldId id="270" r:id="rId46"/>
    <p:sldId id="272" r:id="rId47"/>
    <p:sldId id="340" r:id="rId48"/>
    <p:sldId id="339" r:id="rId49"/>
    <p:sldId id="341" r:id="rId50"/>
    <p:sldId id="348" r:id="rId51"/>
    <p:sldId id="273" r:id="rId52"/>
    <p:sldId id="274" r:id="rId53"/>
    <p:sldId id="294" r:id="rId54"/>
    <p:sldId id="275" r:id="rId55"/>
    <p:sldId id="276" r:id="rId56"/>
    <p:sldId id="342" r:id="rId57"/>
    <p:sldId id="277" r:id="rId58"/>
    <p:sldId id="299" r:id="rId59"/>
    <p:sldId id="278" r:id="rId60"/>
    <p:sldId id="279" r:id="rId61"/>
    <p:sldId id="295" r:id="rId62"/>
    <p:sldId id="296" r:id="rId63"/>
    <p:sldId id="309" r:id="rId64"/>
    <p:sldId id="280" r:id="rId65"/>
    <p:sldId id="281" r:id="rId66"/>
    <p:sldId id="282" r:id="rId67"/>
    <p:sldId id="283" r:id="rId68"/>
    <p:sldId id="284" r:id="rId69"/>
    <p:sldId id="285" r:id="rId70"/>
    <p:sldId id="286" r:id="rId71"/>
    <p:sldId id="310" r:id="rId72"/>
    <p:sldId id="345" r:id="rId73"/>
    <p:sldId id="346" r:id="rId74"/>
    <p:sldId id="287" r:id="rId75"/>
    <p:sldId id="288" r:id="rId76"/>
    <p:sldId id="289" r:id="rId77"/>
    <p:sldId id="290" r:id="rId78"/>
    <p:sldId id="291" r:id="rId79"/>
    <p:sldId id="292" r:id="rId80"/>
    <p:sldId id="313" r:id="rId81"/>
    <p:sldId id="312" r:id="rId82"/>
    <p:sldId id="347" r:id="rId83"/>
    <p:sldId id="311" r:id="rId84"/>
    <p:sldId id="31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9A0A6A"/>
    <a:srgbClr val="9E0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0" y="4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41DCE-19CB-403A-A4A8-47CA568999EB}" type="datetimeFigureOut">
              <a:rPr lang="en-US" smtClean="0"/>
              <a:t>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C0EFE-C965-4502-AEB6-A6DD65FA783F}" type="slidenum">
              <a:rPr lang="en-US" smtClean="0"/>
              <a:t>‹#›</a:t>
            </a:fld>
            <a:endParaRPr lang="en-US"/>
          </a:p>
        </p:txBody>
      </p:sp>
    </p:spTree>
    <p:extLst>
      <p:ext uri="{BB962C8B-B14F-4D97-AF65-F5344CB8AC3E}">
        <p14:creationId xmlns:p14="http://schemas.microsoft.com/office/powerpoint/2010/main" val="30774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D70134-7110-49D7-8C44-2BC7E402FD37}" type="slidenum">
              <a:rPr lang="en-US">
                <a:solidFill>
                  <a:prstClr val="black"/>
                </a:solidFill>
              </a:rPr>
              <a:pPr>
                <a:defRPr/>
              </a:pPr>
              <a:t>13</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D70134-7110-49D7-8C44-2BC7E402FD37}" type="slidenum">
              <a:rPr lang="en-US">
                <a:solidFill>
                  <a:prstClr val="black"/>
                </a:solidFill>
              </a:rPr>
              <a:pPr>
                <a:defRPr/>
              </a:pPr>
              <a:t>14</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397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8AA0B0-989C-4C31-9795-43BD2236C77E}" type="slidenum">
              <a:rPr lang="en-US">
                <a:solidFill>
                  <a:prstClr val="black"/>
                </a:solidFill>
              </a:rPr>
              <a:pPr>
                <a:defRPr/>
              </a:pPr>
              <a:t>15</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AE8B9-03F2-4694-AFEC-10503A6A9D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90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AE8B9-03F2-4694-AFEC-10503A6A9D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35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5535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p>
          <a:p>
            <a:pPr marL="0" indent="0">
              <a:buFont typeface="Arial" pitchFamily="34" charset="0"/>
              <a:buNone/>
            </a:pPr>
            <a:r>
              <a:rPr lang="en-US" baseline="0" dirty="0"/>
              <a:t>What organisms use these processes?</a:t>
            </a:r>
          </a:p>
          <a:p>
            <a:pPr marL="0" indent="0">
              <a:buFont typeface="Arial" pitchFamily="34" charset="0"/>
              <a:buNone/>
            </a:pPr>
            <a:r>
              <a:rPr lang="en-US" baseline="0" dirty="0"/>
              <a:t>[animate] Photosynthesis is carried out by plants, algae, and some bacteria.</a:t>
            </a:r>
          </a:p>
          <a:p>
            <a:pPr marL="0" indent="0">
              <a:buFont typeface="Arial" pitchFamily="34" charset="0"/>
              <a:buNone/>
            </a:pPr>
            <a:r>
              <a:rPr lang="en-US" baseline="0" dirty="0"/>
              <a:t>[animate] Cellular respiration is carried out by all living organisms: animals (as shown here, plants, fungus, etc.)</a:t>
            </a:r>
          </a:p>
          <a:p>
            <a:pPr lvl="0">
              <a:buFont typeface="Arial" pitchFamily="34" charset="0"/>
              <a:buNone/>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u="none" baseline="0" dirty="0"/>
              <a:t>Blue </a:t>
            </a:r>
            <a:r>
              <a:rPr lang="en-US" b="0" u="none" baseline="0" dirty="0" err="1"/>
              <a:t>fower</a:t>
            </a:r>
            <a:r>
              <a:rPr lang="en-US" b="0" u="none" baseline="0" dirty="0"/>
              <a:t>. </a:t>
            </a:r>
            <a:r>
              <a:rPr lang="en-US" baseline="0" dirty="0"/>
              <a:t>“</a:t>
            </a:r>
            <a:r>
              <a:rPr lang="en-US" b="0" dirty="0"/>
              <a:t>Flower..,”</a:t>
            </a:r>
            <a:r>
              <a:rPr lang="en-US" b="0" baseline="0" dirty="0"/>
              <a:t> </a:t>
            </a:r>
            <a:r>
              <a:rPr lang="en-US" baseline="0" dirty="0"/>
              <a:t>Walter Simmons. 2008 as CC-SA, Digital Image. http://www.flickr.com/photos/28176756@N04/2684107481/in/photostream/  (accessed April 25,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Tiger. “</a:t>
            </a:r>
            <a:r>
              <a:rPr lang="en-US" b="0" dirty="0"/>
              <a:t>Altaic Warrior,” </a:t>
            </a:r>
            <a:r>
              <a:rPr lang="en-US" baseline="0" dirty="0"/>
              <a:t>Shane </a:t>
            </a:r>
            <a:r>
              <a:rPr lang="en-US" baseline="0" dirty="0" err="1"/>
              <a:t>Gorski</a:t>
            </a:r>
            <a:r>
              <a:rPr lang="en-US" baseline="0" dirty="0"/>
              <a:t>. 2008 as CC-ND, Digital Image. http://www.flickr.com/photos/shanegorski/2515009456/ (accessed April 25, 2011).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396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Timing ~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After reviewing the five characteristics of life, use these criteria to identify the objects that are living.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Hint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Determine whether each item is </a:t>
            </a:r>
            <a:r>
              <a:rPr lang="en-US" sz="1050" b="0" i="1" u="none" strike="noStrike" kern="1200" baseline="0" dirty="0">
                <a:solidFill>
                  <a:schemeClr val="tx1"/>
                </a:solidFill>
                <a:effectLst/>
                <a:latin typeface="Book Antiqua"/>
                <a:ea typeface="+mn-ea"/>
                <a:cs typeface="Book Antiqua"/>
              </a:rPr>
              <a:t>missing </a:t>
            </a:r>
            <a:r>
              <a:rPr lang="en-US" sz="1050" b="0" i="0" u="none" strike="noStrike" kern="1200" baseline="0" dirty="0">
                <a:solidFill>
                  <a:schemeClr val="tx1"/>
                </a:solidFill>
                <a:effectLst/>
                <a:latin typeface="Book Antiqua"/>
                <a:ea typeface="+mn-ea"/>
                <a:cs typeface="Book Antiqua"/>
              </a:rPr>
              <a:t>one of the characteristics. If it is, then don’t check it — it’s not living.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sng" strike="noStrike"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Flower. “</a:t>
            </a:r>
            <a:r>
              <a:rPr lang="en-US" b="0" dirty="0"/>
              <a:t>Flowers,”</a:t>
            </a:r>
            <a:r>
              <a:rPr lang="en-US" b="0" baseline="0" dirty="0"/>
              <a:t> </a:t>
            </a:r>
            <a:r>
              <a:rPr lang="en-US" b="0" baseline="0" dirty="0" err="1"/>
              <a:t>Domenico</a:t>
            </a:r>
            <a:r>
              <a:rPr lang="en-US" b="0" baseline="0" dirty="0"/>
              <a:t> </a:t>
            </a:r>
            <a:r>
              <a:rPr lang="en-US" b="0" baseline="0" dirty="0" err="1"/>
              <a:t>Salvagnin</a:t>
            </a:r>
            <a:r>
              <a:rPr lang="en-US" b="0" baseline="0" dirty="0"/>
              <a:t>. 2005 as CC, Digital Image. http://www.flickr.com/photos/dominiqs/137546658/ (accessed April 9, 2012). </a:t>
            </a: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Rock. </a:t>
            </a:r>
            <a:r>
              <a:rPr lang="en-US" b="0" baseline="0" dirty="0"/>
              <a:t>“</a:t>
            </a:r>
            <a:r>
              <a:rPr lang="en-US" b="0" dirty="0">
                <a:effectLst/>
              </a:rPr>
              <a:t>Diorite.jpg,” </a:t>
            </a:r>
            <a:r>
              <a:rPr lang="en-US" baseline="0" dirty="0" err="1"/>
              <a:t>Siim</a:t>
            </a:r>
            <a:r>
              <a:rPr lang="en-US" baseline="0" dirty="0"/>
              <a:t> </a:t>
            </a:r>
            <a:r>
              <a:rPr lang="en-US" baseline="0" dirty="0" err="1"/>
              <a:t>Sepp</a:t>
            </a:r>
            <a:r>
              <a:rPr lang="en-US" baseline="0" dirty="0"/>
              <a:t>. 2005 as CC-SA/GNU, Digital Image. http://commons.wikimedia.org/wiki/File:Diorite.jpg (accessed April 20,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Lightning. “</a:t>
            </a:r>
            <a:r>
              <a:rPr lang="en-US" b="0" dirty="0"/>
              <a:t>Lightning,” </a:t>
            </a:r>
            <a:r>
              <a:rPr lang="en-US" sz="1050" b="0" i="0" u="none" strike="noStrike" kern="1200" baseline="0" dirty="0">
                <a:solidFill>
                  <a:schemeClr val="tx1"/>
                </a:solidFill>
                <a:effectLst/>
                <a:latin typeface="Book Antiqua"/>
                <a:ea typeface="+mn-ea"/>
                <a:cs typeface="Book Antiqua"/>
              </a:rPr>
              <a:t>Tim	. 2008 as CC, Digital Image. http://www.flickr.com/photos/seabamirum/2726998568/ </a:t>
            </a:r>
            <a:r>
              <a:rPr lang="en-US" baseline="0" dirty="0"/>
              <a:t>(accessed April 20,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Mushroom. “</a:t>
            </a:r>
            <a:r>
              <a:rPr lang="en-US" sz="1050" b="0" kern="1200" dirty="0">
                <a:solidFill>
                  <a:schemeClr val="tx1"/>
                </a:solidFill>
                <a:effectLst/>
                <a:latin typeface="Book Antiqua"/>
                <a:ea typeface="+mn-ea"/>
                <a:cs typeface="Book Antiqua"/>
              </a:rPr>
              <a:t>IMG_3008.JPG,</a:t>
            </a:r>
            <a:r>
              <a:rPr lang="en-US" sz="1050" b="0" kern="1200" baseline="0" dirty="0">
                <a:solidFill>
                  <a:schemeClr val="tx1"/>
                </a:solidFill>
                <a:effectLst/>
                <a:latin typeface="Book Antiqua"/>
                <a:ea typeface="+mn-ea"/>
                <a:cs typeface="Book Antiqua"/>
              </a:rPr>
              <a:t>” </a:t>
            </a:r>
            <a:r>
              <a:rPr lang="en-US" sz="1050" b="0" kern="1200" baseline="0" dirty="0" err="1">
                <a:solidFill>
                  <a:schemeClr val="tx1"/>
                </a:solidFill>
                <a:effectLst/>
                <a:latin typeface="Book Antiqua"/>
                <a:ea typeface="+mn-ea"/>
                <a:cs typeface="Book Antiqua"/>
              </a:rPr>
              <a:t>B</a:t>
            </a:r>
            <a:r>
              <a:rPr lang="en-US" baseline="0" dirty="0" err="1"/>
              <a:t>adeendjuh</a:t>
            </a:r>
            <a:r>
              <a:rPr lang="en-US" baseline="0" dirty="0"/>
              <a:t>. 2009 as Free Photo, Digital Image. http://www.morguefile.com/archive/display/629267 (accessed April 20, 2011).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2922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24</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25</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92507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26</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239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27</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92433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355600"/>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0.5min</a:t>
            </a:r>
          </a:p>
          <a:p>
            <a:pPr marL="0" lvl="0" indent="0">
              <a:buFont typeface="Arial" pitchFamily="34" charset="0"/>
              <a:buNone/>
            </a:pPr>
            <a:r>
              <a:rPr lang="en-US" sz="1200" b="0" kern="1200" baseline="0" dirty="0">
                <a:solidFill>
                  <a:schemeClr val="tx1"/>
                </a:solidFill>
                <a:effectLst/>
                <a:latin typeface="Book Antiqua"/>
                <a:ea typeface="+mn-ea"/>
                <a:cs typeface="Book Antiqua"/>
              </a:rPr>
              <a:t>Now, we will take a closer look at aerobic respiration.</a:t>
            </a:r>
          </a:p>
          <a:p>
            <a:pPr marL="0" lvl="0" indent="0">
              <a:buFont typeface="Arial" pitchFamily="34" charset="0"/>
              <a:buNone/>
            </a:pPr>
            <a:r>
              <a:rPr lang="en-US" sz="1200" b="0" kern="1200" baseline="0" dirty="0">
                <a:solidFill>
                  <a:schemeClr val="tx1"/>
                </a:solidFill>
                <a:effectLst/>
                <a:latin typeface="Book Antiqua"/>
                <a:ea typeface="+mn-ea"/>
                <a:cs typeface="Book Antiqua"/>
              </a:rPr>
              <a:t>[animate]</a:t>
            </a:r>
          </a:p>
          <a:p>
            <a:pPr marL="171450" lvl="0" indent="-171450">
              <a:buFont typeface="Arial" pitchFamily="34" charset="0"/>
              <a:buChar char="•"/>
            </a:pPr>
            <a:r>
              <a:rPr lang="en-US" sz="1200" kern="1200" baseline="0" dirty="0">
                <a:solidFill>
                  <a:schemeClr val="tx1"/>
                </a:solidFill>
                <a:effectLst/>
                <a:latin typeface="Book Antiqua"/>
                <a:ea typeface="+mn-ea"/>
                <a:cs typeface="Book Antiqua"/>
              </a:rPr>
              <a:t>Reactants: glucose and oxygen</a:t>
            </a:r>
          </a:p>
          <a:p>
            <a:pPr marL="171450" lvl="0" indent="-171450">
              <a:buFont typeface="Arial" pitchFamily="34" charset="0"/>
              <a:buChar char="•"/>
            </a:pPr>
            <a:r>
              <a:rPr lang="en-US" sz="1200" kern="1200" baseline="0" dirty="0">
                <a:solidFill>
                  <a:schemeClr val="tx1"/>
                </a:solidFill>
                <a:effectLst/>
                <a:latin typeface="Book Antiqua"/>
                <a:ea typeface="+mn-ea"/>
                <a:cs typeface="Book Antiqua"/>
              </a:rPr>
              <a:t>Products: carbon dioxide and water</a:t>
            </a:r>
            <a:endParaRPr lang="en-US" sz="1200" kern="1200" dirty="0">
              <a:solidFill>
                <a:schemeClr val="tx1"/>
              </a:solidFill>
              <a:latin typeface="Book Antiqua"/>
              <a:ea typeface="+mn-ea"/>
              <a:cs typeface="Book Antiqua"/>
            </a:endParaRP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200" kern="1200" dirty="0">
                <a:solidFill>
                  <a:schemeClr val="tx1"/>
                </a:solidFill>
                <a:latin typeface="Book Antiqua"/>
                <a:ea typeface="+mn-ea"/>
                <a:cs typeface="Book Antiqua"/>
              </a:rPr>
              <a:t>Let</a:t>
            </a:r>
            <a:r>
              <a:rPr lang="fr-FR" sz="1200" kern="1200" dirty="0">
                <a:solidFill>
                  <a:schemeClr val="tx1"/>
                </a:solidFill>
                <a:latin typeface="Book Antiqua"/>
                <a:ea typeface="+mn-ea"/>
                <a:cs typeface="Book Antiqua"/>
              </a:rPr>
              <a:t>’</a:t>
            </a:r>
            <a:r>
              <a:rPr lang="en-US" sz="1200" kern="1200" dirty="0">
                <a:solidFill>
                  <a:schemeClr val="tx1"/>
                </a:solidFill>
                <a:latin typeface="Book Antiqua"/>
                <a:ea typeface="+mn-ea"/>
                <a:cs typeface="Book Antiqua"/>
              </a:rPr>
              <a:t>s</a:t>
            </a:r>
            <a:r>
              <a:rPr lang="en-US" sz="1200" kern="1200" baseline="0" dirty="0">
                <a:solidFill>
                  <a:schemeClr val="tx1"/>
                </a:solidFill>
                <a:latin typeface="Book Antiqua"/>
                <a:ea typeface="+mn-ea"/>
                <a:cs typeface="Book Antiqua"/>
              </a:rPr>
              <a:t> relate this in terms that may be more familiar</a:t>
            </a:r>
            <a:r>
              <a:rPr lang="en-US" sz="1200" kern="1200" dirty="0">
                <a:solidFill>
                  <a:schemeClr val="tx1"/>
                </a:solidFill>
                <a:latin typeface="Book Antiqua"/>
                <a:ea typeface="+mn-ea"/>
                <a:cs typeface="Book Antiqua"/>
              </a:rPr>
              <a:t>. We eat food that is broken down into glucose,</a:t>
            </a:r>
            <a:r>
              <a:rPr lang="en-US" sz="1200" kern="1200" baseline="0" dirty="0">
                <a:solidFill>
                  <a:schemeClr val="tx1"/>
                </a:solidFill>
                <a:latin typeface="Book Antiqua"/>
                <a:ea typeface="+mn-ea"/>
                <a:cs typeface="Book Antiqua"/>
              </a:rPr>
              <a:t> and we breath in oxygen—those are the reactants. </a:t>
            </a:r>
          </a:p>
          <a:p>
            <a:pPr marL="0" lvl="0" indent="0">
              <a:buFont typeface="Arial" pitchFamily="34" charset="0"/>
              <a:buNone/>
            </a:pPr>
            <a:endParaRPr lang="pt-BR" sz="1200" kern="1200" baseline="0" dirty="0">
              <a:solidFill>
                <a:schemeClr val="tx1"/>
              </a:solidFill>
              <a:effectLst/>
              <a:latin typeface="Book Antiqua"/>
              <a:ea typeface="+mn-ea"/>
              <a:cs typeface="Book Antiqua"/>
            </a:endParaRPr>
          </a:p>
          <a:p>
            <a:pPr marL="0" lvl="0" indent="0">
              <a:buFont typeface="Arial" pitchFamily="34" charset="0"/>
              <a:buNone/>
            </a:pPr>
            <a:r>
              <a:rPr lang="pt-BR" sz="1200" kern="1200" baseline="0" dirty="0">
                <a:solidFill>
                  <a:schemeClr val="tx1"/>
                </a:solidFill>
                <a:effectLst/>
                <a:latin typeface="Book Antiqua"/>
                <a:ea typeface="+mn-ea"/>
                <a:cs typeface="Book Antiqua"/>
              </a:rPr>
              <a:t>{Go </a:t>
            </a:r>
            <a:r>
              <a:rPr lang="pt-BR" sz="1200" kern="1200" baseline="0" dirty="0" err="1">
                <a:solidFill>
                  <a:schemeClr val="tx1"/>
                </a:solidFill>
                <a:effectLst/>
                <a:latin typeface="Book Antiqua"/>
                <a:ea typeface="+mn-ea"/>
                <a:cs typeface="Book Antiqua"/>
              </a:rPr>
              <a:t>through</a:t>
            </a:r>
            <a:r>
              <a:rPr lang="pt-BR" sz="1200" kern="1200" baseline="0" dirty="0">
                <a:solidFill>
                  <a:schemeClr val="tx1"/>
                </a:solidFill>
                <a:effectLst/>
                <a:latin typeface="Book Antiqua"/>
                <a:ea typeface="+mn-ea"/>
                <a:cs typeface="Book Antiqua"/>
              </a:rPr>
              <a:t> </a:t>
            </a:r>
            <a:r>
              <a:rPr lang="pt-BR" sz="1200" kern="1200" baseline="0" dirty="0" err="1">
                <a:solidFill>
                  <a:schemeClr val="tx1"/>
                </a:solidFill>
                <a:effectLst/>
                <a:latin typeface="Book Antiqua"/>
                <a:ea typeface="+mn-ea"/>
                <a:cs typeface="Book Antiqua"/>
              </a:rPr>
              <a:t>the</a:t>
            </a:r>
            <a:r>
              <a:rPr lang="pt-BR" sz="1200" kern="1200" baseline="0" dirty="0">
                <a:solidFill>
                  <a:schemeClr val="tx1"/>
                </a:solidFill>
                <a:effectLst/>
                <a:latin typeface="Book Antiqua"/>
                <a:ea typeface="+mn-ea"/>
                <a:cs typeface="Book Antiqua"/>
              </a:rPr>
              <a:t> </a:t>
            </a:r>
            <a:r>
              <a:rPr lang="pt-BR" sz="1200" kern="1200" baseline="0" dirty="0" err="1">
                <a:solidFill>
                  <a:schemeClr val="tx1"/>
                </a:solidFill>
                <a:effectLst/>
                <a:latin typeface="Book Antiqua"/>
                <a:ea typeface="+mn-ea"/>
                <a:cs typeface="Book Antiqua"/>
              </a:rPr>
              <a:t>equation</a:t>
            </a:r>
            <a:r>
              <a:rPr lang="pt-BR" sz="1200" kern="1200" baseline="0" dirty="0">
                <a:solidFill>
                  <a:schemeClr val="tx1"/>
                </a:solidFill>
                <a:effectLst/>
                <a:latin typeface="Book Antiqua"/>
                <a:ea typeface="+mn-ea"/>
                <a:cs typeface="Book Antiqua"/>
              </a:rPr>
              <a:t> }</a:t>
            </a:r>
          </a:p>
          <a:p>
            <a:pPr marL="171450" lvl="0" indent="-171450">
              <a:buFont typeface="Arial" pitchFamily="34" charset="0"/>
              <a:buChar char="•"/>
            </a:pPr>
            <a:r>
              <a:rPr lang="pt-BR" sz="1200" kern="1200" baseline="0" dirty="0">
                <a:solidFill>
                  <a:schemeClr val="tx1"/>
                </a:solidFill>
                <a:effectLst/>
                <a:latin typeface="Book Antiqua"/>
                <a:ea typeface="+mn-ea"/>
                <a:cs typeface="Book Antiqua"/>
              </a:rPr>
              <a:t> C</a:t>
            </a:r>
            <a:r>
              <a:rPr lang="pt-BR" sz="1200" kern="1200" baseline="-25000" dirty="0">
                <a:solidFill>
                  <a:schemeClr val="tx1"/>
                </a:solidFill>
                <a:effectLst/>
                <a:latin typeface="Book Antiqua"/>
                <a:ea typeface="+mn-ea"/>
                <a:cs typeface="Book Antiqua"/>
              </a:rPr>
              <a:t>6</a:t>
            </a:r>
            <a:r>
              <a:rPr lang="pt-BR" sz="1200" kern="1200" baseline="0" dirty="0">
                <a:solidFill>
                  <a:schemeClr val="tx1"/>
                </a:solidFill>
                <a:effectLst/>
                <a:latin typeface="Book Antiqua"/>
                <a:ea typeface="+mn-ea"/>
                <a:cs typeface="Book Antiqua"/>
              </a:rPr>
              <a:t>H</a:t>
            </a:r>
            <a:r>
              <a:rPr lang="pt-BR" sz="1200" kern="1200" baseline="-25000" dirty="0">
                <a:solidFill>
                  <a:schemeClr val="tx1"/>
                </a:solidFill>
                <a:effectLst/>
                <a:latin typeface="Book Antiqua"/>
                <a:ea typeface="+mn-ea"/>
                <a:cs typeface="Book Antiqua"/>
              </a:rPr>
              <a:t>12</a:t>
            </a:r>
            <a:r>
              <a:rPr lang="pt-BR" sz="1200" kern="1200" baseline="0" dirty="0">
                <a:solidFill>
                  <a:schemeClr val="tx1"/>
                </a:solidFill>
                <a:effectLst/>
                <a:latin typeface="Book Antiqua"/>
                <a:ea typeface="+mn-ea"/>
                <a:cs typeface="Book Antiqua"/>
              </a:rPr>
              <a:t>O</a:t>
            </a:r>
            <a:r>
              <a:rPr lang="pt-BR" sz="1200" kern="1200" baseline="-25000" dirty="0">
                <a:solidFill>
                  <a:schemeClr val="tx1"/>
                </a:solidFill>
                <a:effectLst/>
                <a:latin typeface="Book Antiqua"/>
                <a:ea typeface="+mn-ea"/>
                <a:cs typeface="Book Antiqua"/>
              </a:rPr>
              <a:t>6</a:t>
            </a:r>
            <a:r>
              <a:rPr lang="pt-BR" sz="1200" kern="1200" baseline="0" dirty="0">
                <a:solidFill>
                  <a:schemeClr val="tx1"/>
                </a:solidFill>
                <a:effectLst/>
                <a:latin typeface="Book Antiqua"/>
                <a:ea typeface="+mn-ea"/>
                <a:cs typeface="Book Antiqua"/>
              </a:rPr>
              <a:t> + 6O</a:t>
            </a:r>
            <a:r>
              <a:rPr lang="pt-BR" sz="1200" kern="1200" baseline="-25000" dirty="0">
                <a:solidFill>
                  <a:schemeClr val="tx1"/>
                </a:solidFill>
                <a:effectLst/>
                <a:latin typeface="Book Antiqua"/>
                <a:ea typeface="+mn-ea"/>
                <a:cs typeface="Book Antiqua"/>
              </a:rPr>
              <a:t>2</a:t>
            </a:r>
            <a:r>
              <a:rPr lang="pt-BR" sz="1200" kern="1200" baseline="0" dirty="0">
                <a:solidFill>
                  <a:schemeClr val="tx1"/>
                </a:solidFill>
                <a:effectLst/>
                <a:latin typeface="Book Antiqua"/>
                <a:ea typeface="+mn-ea"/>
                <a:cs typeface="Book Antiqua"/>
              </a:rPr>
              <a:t> → 6CO</a:t>
            </a:r>
            <a:r>
              <a:rPr lang="pt-BR" sz="1200" kern="1200" baseline="-25000" dirty="0">
                <a:solidFill>
                  <a:schemeClr val="tx1"/>
                </a:solidFill>
                <a:effectLst/>
                <a:latin typeface="Book Antiqua"/>
                <a:ea typeface="+mn-ea"/>
                <a:cs typeface="Book Antiqua"/>
              </a:rPr>
              <a:t>2</a:t>
            </a:r>
            <a:r>
              <a:rPr lang="pt-BR" sz="1200" kern="1200" baseline="0" dirty="0">
                <a:solidFill>
                  <a:schemeClr val="tx1"/>
                </a:solidFill>
                <a:effectLst/>
                <a:latin typeface="Book Antiqua"/>
                <a:ea typeface="+mn-ea"/>
                <a:cs typeface="Book Antiqua"/>
              </a:rPr>
              <a:t> + 6H</a:t>
            </a:r>
            <a:r>
              <a:rPr lang="pt-BR" sz="1200" kern="1200" baseline="-25000" dirty="0">
                <a:solidFill>
                  <a:schemeClr val="tx1"/>
                </a:solidFill>
                <a:effectLst/>
                <a:latin typeface="Book Antiqua"/>
                <a:ea typeface="+mn-ea"/>
                <a:cs typeface="Book Antiqua"/>
              </a:rPr>
              <a:t>2</a:t>
            </a:r>
            <a:r>
              <a:rPr lang="pt-BR" sz="1200" kern="1200" baseline="0" dirty="0">
                <a:solidFill>
                  <a:schemeClr val="tx1"/>
                </a:solidFill>
                <a:effectLst/>
                <a:latin typeface="Book Antiqua"/>
                <a:ea typeface="+mn-ea"/>
                <a:cs typeface="Book Antiqua"/>
              </a:rPr>
              <a:t>O + Energy (ATP)</a:t>
            </a:r>
            <a:endParaRPr lang="en-US" sz="1200" kern="1200" baseline="0" dirty="0">
              <a:solidFill>
                <a:schemeClr val="tx1"/>
              </a:solidFill>
              <a:effectLst/>
              <a:latin typeface="Book Antiqua"/>
              <a:ea typeface="+mn-ea"/>
              <a:cs typeface="Book Antiqua"/>
            </a:endParaRPr>
          </a:p>
          <a:p>
            <a:pPr lvl="0">
              <a:buFont typeface="Arial" pitchFamily="34" charset="0"/>
              <a:buNone/>
            </a:pPr>
            <a:r>
              <a:rPr lang="en-US" sz="1200" kern="1200" baseline="0" dirty="0">
                <a:solidFill>
                  <a:schemeClr val="tx1"/>
                </a:solidFill>
                <a:effectLst/>
                <a:latin typeface="Book Antiqua"/>
                <a:ea typeface="+mn-ea"/>
                <a:cs typeface="Book Antiqua"/>
              </a:rPr>
              <a:t> Sugar + Oxygen → Carbon dioxide + Water +Energy(ATP)</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endParaRPr lang="en-US" sz="1200" kern="1200" baseline="0" dirty="0">
              <a:solidFill>
                <a:schemeClr val="tx1"/>
              </a:solidFill>
              <a:latin typeface="Book Antiqua"/>
              <a:ea typeface="+mn-ea"/>
              <a:cs typeface="Book Antiqua"/>
            </a:endParaRP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200" kern="1200" baseline="0" dirty="0">
                <a:solidFill>
                  <a:schemeClr val="tx1"/>
                </a:solidFill>
                <a:latin typeface="Book Antiqua"/>
                <a:ea typeface="+mn-ea"/>
                <a:cs typeface="Book Antiqua"/>
              </a:rPr>
              <a:t>As a result, we are able to do all the things that we do in out lives, we exhale CO2 and H2O (breathe on a pane of glass and you will see the water).</a:t>
            </a:r>
            <a:endParaRPr lang="en-US" sz="1600" b="0" kern="1200" baseline="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4898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5.11a Exergonic reaction, energy released</a:t>
            </a:r>
          </a:p>
        </p:txBody>
      </p:sp>
    </p:spTree>
    <p:extLst>
      <p:ext uri="{BB962C8B-B14F-4D97-AF65-F5344CB8AC3E}">
        <p14:creationId xmlns:p14="http://schemas.microsoft.com/office/powerpoint/2010/main" val="2056689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32AB93-5008-4591-95F4-DEF954345479}" type="slidenum">
              <a:rPr lang="en-US">
                <a:solidFill>
                  <a:srgbClr val="000000"/>
                </a:solidFill>
              </a:rPr>
              <a:pPr eaLnBrk="1" hangingPunct="1"/>
              <a:t>30</a:t>
            </a:fld>
            <a:endParaRPr lang="en-US">
              <a:solidFill>
                <a:srgbClr val="000000"/>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32AB93-5008-4591-95F4-DEF954345479}" type="slidenum">
              <a:rPr lang="en-US">
                <a:solidFill>
                  <a:srgbClr val="000000"/>
                </a:solidFill>
              </a:rPr>
              <a:pPr eaLnBrk="1" hangingPunct="1"/>
              <a:t>31</a:t>
            </a:fld>
            <a:endParaRPr lang="en-US">
              <a:solidFill>
                <a:srgbClr val="000000"/>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62337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32AB93-5008-4591-95F4-DEF954345479}" type="slidenum">
              <a:rPr lang="en-US">
                <a:solidFill>
                  <a:srgbClr val="000000"/>
                </a:solidFill>
              </a:rPr>
              <a:pPr eaLnBrk="1" hangingPunct="1"/>
              <a:t>32</a:t>
            </a:fld>
            <a:endParaRPr lang="en-US">
              <a:solidFill>
                <a:srgbClr val="000000"/>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32AB93-5008-4591-95F4-DEF954345479}" type="slidenum">
              <a:rPr lang="en-US">
                <a:solidFill>
                  <a:srgbClr val="000000"/>
                </a:solidFill>
              </a:rPr>
              <a:pPr eaLnBrk="1" hangingPunct="1"/>
              <a:t>33</a:t>
            </a:fld>
            <a:endParaRPr lang="en-US">
              <a:solidFill>
                <a:srgbClr val="000000"/>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6712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Timing ~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After reviewing the five characteristics of life, use these criteria to identify the objects that are living.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Hint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Determine whether each item is </a:t>
            </a:r>
            <a:r>
              <a:rPr lang="en-US" sz="1050" b="0" i="1" u="none" strike="noStrike" kern="1200" baseline="0" dirty="0">
                <a:solidFill>
                  <a:schemeClr val="tx1"/>
                </a:solidFill>
                <a:effectLst/>
                <a:latin typeface="Book Antiqua"/>
                <a:ea typeface="+mn-ea"/>
                <a:cs typeface="Book Antiqua"/>
              </a:rPr>
              <a:t>missing </a:t>
            </a:r>
            <a:r>
              <a:rPr lang="en-US" sz="1050" b="0" i="0" u="none" strike="noStrike" kern="1200" baseline="0" dirty="0">
                <a:solidFill>
                  <a:schemeClr val="tx1"/>
                </a:solidFill>
                <a:effectLst/>
                <a:latin typeface="Book Antiqua"/>
                <a:ea typeface="+mn-ea"/>
                <a:cs typeface="Book Antiqua"/>
              </a:rPr>
              <a:t>one of the characteristics. If it is, then don’t check it — it’s not living.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sng" strike="noStrike"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Flower. “</a:t>
            </a:r>
            <a:r>
              <a:rPr lang="en-US" b="0" dirty="0"/>
              <a:t>Flowers,”</a:t>
            </a:r>
            <a:r>
              <a:rPr lang="en-US" b="0" baseline="0" dirty="0"/>
              <a:t> </a:t>
            </a:r>
            <a:r>
              <a:rPr lang="en-US" b="0" baseline="0" dirty="0" err="1"/>
              <a:t>Domenico</a:t>
            </a:r>
            <a:r>
              <a:rPr lang="en-US" b="0" baseline="0" dirty="0"/>
              <a:t> </a:t>
            </a:r>
            <a:r>
              <a:rPr lang="en-US" b="0" baseline="0" dirty="0" err="1"/>
              <a:t>Salvagnin</a:t>
            </a:r>
            <a:r>
              <a:rPr lang="en-US" b="0" baseline="0" dirty="0"/>
              <a:t>. 2005 as CC, Digital Image. http://www.flickr.com/photos/dominiqs/137546658/ (accessed April 9, 2012). </a:t>
            </a: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Rock. </a:t>
            </a:r>
            <a:r>
              <a:rPr lang="en-US" b="0" baseline="0" dirty="0"/>
              <a:t>“</a:t>
            </a:r>
            <a:r>
              <a:rPr lang="en-US" b="0" dirty="0">
                <a:effectLst/>
              </a:rPr>
              <a:t>Diorite.jpg,” </a:t>
            </a:r>
            <a:r>
              <a:rPr lang="en-US" baseline="0" dirty="0" err="1"/>
              <a:t>Siim</a:t>
            </a:r>
            <a:r>
              <a:rPr lang="en-US" baseline="0" dirty="0"/>
              <a:t> </a:t>
            </a:r>
            <a:r>
              <a:rPr lang="en-US" baseline="0" dirty="0" err="1"/>
              <a:t>Sepp</a:t>
            </a:r>
            <a:r>
              <a:rPr lang="en-US" baseline="0" dirty="0"/>
              <a:t>. 2005 as CC-SA/GNU, Digital Image. http://commons.wikimedia.org/wiki/File:Diorite.jpg (accessed April 20,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Lightning. “</a:t>
            </a:r>
            <a:r>
              <a:rPr lang="en-US" b="0" dirty="0"/>
              <a:t>Lightning,” </a:t>
            </a:r>
            <a:r>
              <a:rPr lang="en-US" sz="1050" b="0" i="0" u="none" strike="noStrike" kern="1200" baseline="0" dirty="0">
                <a:solidFill>
                  <a:schemeClr val="tx1"/>
                </a:solidFill>
                <a:effectLst/>
                <a:latin typeface="Book Antiqua"/>
                <a:ea typeface="+mn-ea"/>
                <a:cs typeface="Book Antiqua"/>
              </a:rPr>
              <a:t>Tim	. 2008 as CC, Digital Image. http://www.flickr.com/photos/seabamirum/2726998568/ </a:t>
            </a:r>
            <a:r>
              <a:rPr lang="en-US" baseline="0" dirty="0"/>
              <a:t>(accessed April 20,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Mushroom. “</a:t>
            </a:r>
            <a:r>
              <a:rPr lang="en-US" sz="1050" b="0" kern="1200" dirty="0">
                <a:solidFill>
                  <a:schemeClr val="tx1"/>
                </a:solidFill>
                <a:effectLst/>
                <a:latin typeface="Book Antiqua"/>
                <a:ea typeface="+mn-ea"/>
                <a:cs typeface="Book Antiqua"/>
              </a:rPr>
              <a:t>IMG_3008.JPG,</a:t>
            </a:r>
            <a:r>
              <a:rPr lang="en-US" sz="1050" b="0" kern="1200" baseline="0" dirty="0">
                <a:solidFill>
                  <a:schemeClr val="tx1"/>
                </a:solidFill>
                <a:effectLst/>
                <a:latin typeface="Book Antiqua"/>
                <a:ea typeface="+mn-ea"/>
                <a:cs typeface="Book Antiqua"/>
              </a:rPr>
              <a:t>” </a:t>
            </a:r>
            <a:r>
              <a:rPr lang="en-US" sz="1050" b="0" kern="1200" baseline="0" dirty="0" err="1">
                <a:solidFill>
                  <a:schemeClr val="tx1"/>
                </a:solidFill>
                <a:effectLst/>
                <a:latin typeface="Book Antiqua"/>
                <a:ea typeface="+mn-ea"/>
                <a:cs typeface="Book Antiqua"/>
              </a:rPr>
              <a:t>B</a:t>
            </a:r>
            <a:r>
              <a:rPr lang="en-US" baseline="0" dirty="0" err="1"/>
              <a:t>adeendjuh</a:t>
            </a:r>
            <a:r>
              <a:rPr lang="en-US" baseline="0" dirty="0"/>
              <a:t>. 2009 as Free Photo, Digital Image. http://www.morguefile.com/archive/display/629267 (accessed April 20, 2011).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4504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32AB93-5008-4591-95F4-DEF954345479}" type="slidenum">
              <a:rPr lang="en-US">
                <a:solidFill>
                  <a:srgbClr val="000000"/>
                </a:solidFill>
              </a:rPr>
              <a:pPr eaLnBrk="1" hangingPunct="1"/>
              <a:t>34</a:t>
            </a:fld>
            <a:endParaRPr lang="en-US">
              <a:solidFill>
                <a:srgbClr val="000000"/>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23451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5.11b Endergonic reaction, energy required</a:t>
            </a:r>
          </a:p>
        </p:txBody>
      </p:sp>
    </p:spTree>
    <p:extLst>
      <p:ext uri="{BB962C8B-B14F-4D97-AF65-F5344CB8AC3E}">
        <p14:creationId xmlns:p14="http://schemas.microsoft.com/office/powerpoint/2010/main" val="2053791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36</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1.5min</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Both processes are energy based</a:t>
            </a:r>
          </a:p>
          <a:p>
            <a:pPr lvl="0">
              <a:buFont typeface="Arial" pitchFamily="34" charset="0"/>
              <a:buNone/>
            </a:pPr>
            <a:r>
              <a:rPr lang="en-US" b="0" i="0" baseline="0" dirty="0"/>
              <a:t>Energy in photosynthesis and cellular respiration:  cyclic, reactants of photosynthesis, are products of cellular respiration, and vice versa</a:t>
            </a:r>
          </a:p>
          <a:p>
            <a:pPr marL="0" indent="0">
              <a:buFont typeface="Arial" pitchFamily="34" charset="0"/>
              <a:buNone/>
            </a:pPr>
            <a:r>
              <a:rPr lang="en-US" b="0" i="0" baseline="0" dirty="0"/>
              <a:t>[animate]</a:t>
            </a:r>
          </a:p>
          <a:p>
            <a:pPr marL="0" indent="0">
              <a:buFontTx/>
              <a:buNone/>
            </a:pPr>
            <a:r>
              <a:rPr lang="en-US" b="0" i="0" baseline="0" dirty="0"/>
              <a:t>Photosynthesis </a:t>
            </a:r>
          </a:p>
          <a:p>
            <a:pPr marL="0" indent="0">
              <a:buFontTx/>
              <a:buNone/>
            </a:pPr>
            <a:r>
              <a:rPr lang="en-US" dirty="0"/>
              <a:t>Uses solar energy to convert carbon dioxide and water to  sugars and other organic molecules</a:t>
            </a:r>
            <a:r>
              <a:rPr lang="en-US" baseline="0" dirty="0"/>
              <a:t>  </a:t>
            </a:r>
            <a:endParaRPr lang="en-US" b="0" i="0" baseline="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Reactants</a:t>
            </a:r>
          </a:p>
          <a:p>
            <a:pPr marL="640594" lvl="1" indent="-174708">
              <a:buFont typeface="Arial" pitchFamily="34" charset="0"/>
              <a:buChar char="•"/>
            </a:pPr>
            <a:r>
              <a:rPr lang="en-US" b="0" i="0" baseline="0" dirty="0"/>
              <a:t>CO</a:t>
            </a:r>
            <a:r>
              <a:rPr lang="en-US" b="0" i="0" baseline="-25000" dirty="0"/>
              <a:t>2</a:t>
            </a:r>
            <a:r>
              <a:rPr lang="en-US" b="0" i="0" baseline="0" dirty="0"/>
              <a:t>+H</a:t>
            </a:r>
            <a:r>
              <a:rPr lang="en-US" b="0" i="0" baseline="-25000" dirty="0"/>
              <a:t>2</a:t>
            </a:r>
            <a:r>
              <a:rPr lang="en-US" b="0" i="0" baseline="0" dirty="0"/>
              <a:t>O+Light energy</a:t>
            </a:r>
          </a:p>
          <a:p>
            <a:pPr marL="8686"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Products</a:t>
            </a:r>
          </a:p>
          <a:p>
            <a:pPr marL="640594" lvl="1" indent="-174708">
              <a:buFont typeface="Arial" pitchFamily="34" charset="0"/>
              <a:buChar char="•"/>
            </a:pPr>
            <a:r>
              <a:rPr lang="en-US" b="0" i="0" baseline="0" dirty="0"/>
              <a:t>C</a:t>
            </a:r>
            <a:r>
              <a:rPr lang="en-US" b="0" i="0" baseline="-25000" dirty="0"/>
              <a:t>6</a:t>
            </a:r>
            <a:r>
              <a:rPr lang="en-US" b="0" i="0" baseline="0" dirty="0"/>
              <a:t>H</a:t>
            </a:r>
            <a:r>
              <a:rPr lang="en-US" b="0" i="0" baseline="-25000" dirty="0"/>
              <a:t>12</a:t>
            </a:r>
            <a:r>
              <a:rPr lang="en-US" b="0" i="0" baseline="0" dirty="0"/>
              <a:t>O</a:t>
            </a:r>
            <a:r>
              <a:rPr lang="en-US" b="0" i="0" baseline="-25000" dirty="0"/>
              <a:t>6</a:t>
            </a:r>
            <a:r>
              <a:rPr lang="en-US" b="0" i="0" baseline="0" dirty="0"/>
              <a:t>+O</a:t>
            </a:r>
            <a:r>
              <a:rPr lang="en-US" b="0" i="0" baseline="-25000" dirty="0"/>
              <a:t>2</a:t>
            </a:r>
            <a:endParaRPr lang="en-US" b="0" i="0" baseline="0" dirty="0"/>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[animate]</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Cellular respiration</a:t>
            </a:r>
            <a:r>
              <a:rPr lang="en-US" dirty="0"/>
              <a:t> </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Uses energy from sugars and</a:t>
            </a:r>
            <a:r>
              <a:rPr lang="en-US" baseline="0" dirty="0"/>
              <a:t> other organic molecules </a:t>
            </a:r>
            <a:endParaRPr lang="en-US" b="0" i="0" baseline="0" dirty="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71450" lvl="0" indent="-171450">
              <a:buFont typeface="Arial" pitchFamily="34" charset="0"/>
              <a:buChar char="•"/>
            </a:pPr>
            <a:r>
              <a:rPr lang="en-US" b="0" i="0" baseline="0" dirty="0"/>
              <a:t> </a:t>
            </a:r>
            <a:r>
              <a:rPr lang="pt-BR" b="0" i="0" baseline="0" dirty="0" err="1"/>
              <a:t>Reactants</a:t>
            </a:r>
            <a:endParaRPr lang="pt-BR" b="0" i="0" baseline="0" dirty="0"/>
          </a:p>
          <a:p>
            <a:pPr marL="628650" lvl="1" indent="-171450">
              <a:buFont typeface="Arial" pitchFamily="34" charset="0"/>
              <a:buChar char="•"/>
            </a:pPr>
            <a:r>
              <a:rPr lang="pt-BR" b="0" i="0" baseline="0" dirty="0"/>
              <a:t>C</a:t>
            </a:r>
            <a:r>
              <a:rPr lang="pt-BR" b="0" i="0" baseline="-25000" dirty="0"/>
              <a:t>6</a:t>
            </a:r>
            <a:r>
              <a:rPr lang="pt-BR" b="0" i="0" baseline="0" dirty="0"/>
              <a:t>H</a:t>
            </a:r>
            <a:r>
              <a:rPr lang="pt-BR" b="0" i="0" baseline="-25000" dirty="0"/>
              <a:t>12</a:t>
            </a:r>
            <a:r>
              <a:rPr lang="pt-BR" b="0" i="0" baseline="0" dirty="0"/>
              <a:t>O</a:t>
            </a:r>
            <a:r>
              <a:rPr lang="pt-BR" b="0" i="0" baseline="-25000" dirty="0"/>
              <a:t>6</a:t>
            </a:r>
            <a:r>
              <a:rPr lang="pt-BR" b="0" i="0" baseline="0" dirty="0"/>
              <a:t>+O</a:t>
            </a:r>
            <a:r>
              <a:rPr lang="pt-BR" b="0" i="0" baseline="-25000" dirty="0"/>
              <a:t>2</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endParaRPr lang="pt-BR" b="0" i="0" baseline="0" dirty="0"/>
          </a:p>
          <a:p>
            <a:pPr marL="171450" lvl="0" indent="-171450">
              <a:buFont typeface="Arial" pitchFamily="34" charset="0"/>
              <a:buChar char="•"/>
            </a:pPr>
            <a:r>
              <a:rPr lang="pt-BR" b="0" i="0" baseline="0" dirty="0" err="1"/>
              <a:t>Products</a:t>
            </a:r>
            <a:endParaRPr lang="pt-BR" b="0" i="0" baseline="0" dirty="0"/>
          </a:p>
          <a:p>
            <a:pPr marL="628650" lvl="1" indent="-171450">
              <a:buFont typeface="Arial" pitchFamily="34" charset="0"/>
              <a:buChar char="•"/>
            </a:pPr>
            <a:r>
              <a:rPr lang="pt-BR" b="0" i="0" baseline="0" dirty="0"/>
              <a:t>CO</a:t>
            </a:r>
            <a:r>
              <a:rPr lang="pt-BR" b="0" i="0" baseline="-25000" dirty="0"/>
              <a:t>2</a:t>
            </a:r>
            <a:r>
              <a:rPr lang="pt-BR" b="0" i="0" baseline="0" dirty="0"/>
              <a:t>+H</a:t>
            </a:r>
            <a:r>
              <a:rPr lang="pt-BR" b="0" i="0" baseline="-25000" dirty="0"/>
              <a:t>2</a:t>
            </a:r>
            <a:r>
              <a:rPr lang="pt-BR" b="0" i="0" baseline="0" dirty="0"/>
              <a:t>O+energy (ATP)</a:t>
            </a:r>
          </a:p>
          <a:p>
            <a:pPr marL="628650" lvl="1" indent="-171450">
              <a:buFont typeface="Arial" pitchFamily="34" charset="0"/>
              <a:buChar char="•"/>
            </a:pPr>
            <a:endParaRPr lang="pt-BR" b="0" i="0" baseline="0" dirty="0"/>
          </a:p>
          <a:p>
            <a:pPr marL="628650" lvl="1" indent="-171450">
              <a:buFont typeface="Arial" pitchFamily="34" charset="0"/>
              <a:buChar char="•"/>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Images by e2020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2583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1.5min</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Both processes are energy based</a:t>
            </a:r>
          </a:p>
          <a:p>
            <a:pPr lvl="0">
              <a:buFont typeface="Arial" pitchFamily="34" charset="0"/>
              <a:buNone/>
            </a:pPr>
            <a:r>
              <a:rPr lang="en-US" b="0" i="0" baseline="0" dirty="0"/>
              <a:t>Energy in photosynthesis and cellular respiration:  cyclic, reactants of photosynthesis, are products of cellular respiration, and vice versa</a:t>
            </a:r>
          </a:p>
          <a:p>
            <a:pPr marL="0" indent="0">
              <a:buFont typeface="Arial" pitchFamily="34" charset="0"/>
              <a:buNone/>
            </a:pPr>
            <a:r>
              <a:rPr lang="en-US" b="0" i="0" baseline="0" dirty="0"/>
              <a:t>[animate]</a:t>
            </a:r>
          </a:p>
          <a:p>
            <a:pPr marL="0" indent="0">
              <a:buFontTx/>
              <a:buNone/>
            </a:pPr>
            <a:r>
              <a:rPr lang="en-US" b="0" i="0" baseline="0" dirty="0"/>
              <a:t>Photosynthesis </a:t>
            </a:r>
          </a:p>
          <a:p>
            <a:pPr marL="0" indent="0">
              <a:buFontTx/>
              <a:buNone/>
            </a:pPr>
            <a:r>
              <a:rPr lang="en-US" dirty="0"/>
              <a:t>Uses solar energy to convert carbon dioxide and water to  sugars and other organic molecules</a:t>
            </a:r>
            <a:r>
              <a:rPr lang="en-US" baseline="0" dirty="0"/>
              <a:t>  </a:t>
            </a:r>
            <a:endParaRPr lang="en-US" b="0" i="0" baseline="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Reactants</a:t>
            </a:r>
          </a:p>
          <a:p>
            <a:pPr marL="640594" lvl="1" indent="-174708">
              <a:buFont typeface="Arial" pitchFamily="34" charset="0"/>
              <a:buChar char="•"/>
            </a:pPr>
            <a:r>
              <a:rPr lang="en-US" b="0" i="0" baseline="0" dirty="0"/>
              <a:t>CO</a:t>
            </a:r>
            <a:r>
              <a:rPr lang="en-US" b="0" i="0" baseline="-25000" dirty="0"/>
              <a:t>2</a:t>
            </a:r>
            <a:r>
              <a:rPr lang="en-US" b="0" i="0" baseline="0" dirty="0"/>
              <a:t>+H</a:t>
            </a:r>
            <a:r>
              <a:rPr lang="en-US" b="0" i="0" baseline="-25000" dirty="0"/>
              <a:t>2</a:t>
            </a:r>
            <a:r>
              <a:rPr lang="en-US" b="0" i="0" baseline="0" dirty="0"/>
              <a:t>O+Light energy</a:t>
            </a:r>
          </a:p>
          <a:p>
            <a:pPr marL="8686"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Products</a:t>
            </a:r>
          </a:p>
          <a:p>
            <a:pPr marL="640594" lvl="1" indent="-174708">
              <a:buFont typeface="Arial" pitchFamily="34" charset="0"/>
              <a:buChar char="•"/>
            </a:pPr>
            <a:r>
              <a:rPr lang="en-US" b="0" i="0" baseline="0" dirty="0"/>
              <a:t>C</a:t>
            </a:r>
            <a:r>
              <a:rPr lang="en-US" b="0" i="0" baseline="-25000" dirty="0"/>
              <a:t>6</a:t>
            </a:r>
            <a:r>
              <a:rPr lang="en-US" b="0" i="0" baseline="0" dirty="0"/>
              <a:t>H</a:t>
            </a:r>
            <a:r>
              <a:rPr lang="en-US" b="0" i="0" baseline="-25000" dirty="0"/>
              <a:t>12</a:t>
            </a:r>
            <a:r>
              <a:rPr lang="en-US" b="0" i="0" baseline="0" dirty="0"/>
              <a:t>O</a:t>
            </a:r>
            <a:r>
              <a:rPr lang="en-US" b="0" i="0" baseline="-25000" dirty="0"/>
              <a:t>6</a:t>
            </a:r>
            <a:r>
              <a:rPr lang="en-US" b="0" i="0" baseline="0" dirty="0"/>
              <a:t>+O</a:t>
            </a:r>
            <a:r>
              <a:rPr lang="en-US" b="0" i="0" baseline="-25000" dirty="0"/>
              <a:t>2</a:t>
            </a:r>
            <a:endParaRPr lang="en-US" b="0" i="0" baseline="0" dirty="0"/>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[animate]</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Cellular respiration</a:t>
            </a:r>
            <a:r>
              <a:rPr lang="en-US" dirty="0"/>
              <a:t> </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Uses energy from sugars and</a:t>
            </a:r>
            <a:r>
              <a:rPr lang="en-US" baseline="0" dirty="0"/>
              <a:t> other organic molecules </a:t>
            </a:r>
            <a:endParaRPr lang="en-US" b="0" i="0" baseline="0" dirty="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71450" lvl="0" indent="-171450">
              <a:buFont typeface="Arial" pitchFamily="34" charset="0"/>
              <a:buChar char="•"/>
            </a:pPr>
            <a:r>
              <a:rPr lang="en-US" b="0" i="0" baseline="0" dirty="0"/>
              <a:t> </a:t>
            </a:r>
            <a:r>
              <a:rPr lang="pt-BR" b="0" i="0" baseline="0" dirty="0" err="1"/>
              <a:t>Reactants</a:t>
            </a:r>
            <a:endParaRPr lang="pt-BR" b="0" i="0" baseline="0" dirty="0"/>
          </a:p>
          <a:p>
            <a:pPr marL="628650" lvl="1" indent="-171450">
              <a:buFont typeface="Arial" pitchFamily="34" charset="0"/>
              <a:buChar char="•"/>
            </a:pPr>
            <a:r>
              <a:rPr lang="pt-BR" b="0" i="0" baseline="0" dirty="0"/>
              <a:t>C</a:t>
            </a:r>
            <a:r>
              <a:rPr lang="pt-BR" b="0" i="0" baseline="-25000" dirty="0"/>
              <a:t>6</a:t>
            </a:r>
            <a:r>
              <a:rPr lang="pt-BR" b="0" i="0" baseline="0" dirty="0"/>
              <a:t>H</a:t>
            </a:r>
            <a:r>
              <a:rPr lang="pt-BR" b="0" i="0" baseline="-25000" dirty="0"/>
              <a:t>12</a:t>
            </a:r>
            <a:r>
              <a:rPr lang="pt-BR" b="0" i="0" baseline="0" dirty="0"/>
              <a:t>O</a:t>
            </a:r>
            <a:r>
              <a:rPr lang="pt-BR" b="0" i="0" baseline="-25000" dirty="0"/>
              <a:t>6</a:t>
            </a:r>
            <a:r>
              <a:rPr lang="pt-BR" b="0" i="0" baseline="0" dirty="0"/>
              <a:t>+O</a:t>
            </a:r>
            <a:r>
              <a:rPr lang="pt-BR" b="0" i="0" baseline="-25000" dirty="0"/>
              <a:t>2</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endParaRPr lang="pt-BR" b="0" i="0" baseline="0" dirty="0"/>
          </a:p>
          <a:p>
            <a:pPr marL="171450" lvl="0" indent="-171450">
              <a:buFont typeface="Arial" pitchFamily="34" charset="0"/>
              <a:buChar char="•"/>
            </a:pPr>
            <a:r>
              <a:rPr lang="pt-BR" b="0" i="0" baseline="0" dirty="0" err="1"/>
              <a:t>Products</a:t>
            </a:r>
            <a:endParaRPr lang="pt-BR" b="0" i="0" baseline="0" dirty="0"/>
          </a:p>
          <a:p>
            <a:pPr marL="628650" lvl="1" indent="-171450">
              <a:buFont typeface="Arial" pitchFamily="34" charset="0"/>
              <a:buChar char="•"/>
            </a:pPr>
            <a:r>
              <a:rPr lang="pt-BR" b="0" i="0" baseline="0" dirty="0"/>
              <a:t>CO</a:t>
            </a:r>
            <a:r>
              <a:rPr lang="pt-BR" b="0" i="0" baseline="-25000" dirty="0"/>
              <a:t>2</a:t>
            </a:r>
            <a:r>
              <a:rPr lang="pt-BR" b="0" i="0" baseline="0" dirty="0"/>
              <a:t>+H</a:t>
            </a:r>
            <a:r>
              <a:rPr lang="pt-BR" b="0" i="0" baseline="-25000" dirty="0"/>
              <a:t>2</a:t>
            </a:r>
            <a:r>
              <a:rPr lang="pt-BR" b="0" i="0" baseline="0" dirty="0"/>
              <a:t>O+energy (ATP)</a:t>
            </a:r>
          </a:p>
          <a:p>
            <a:pPr marL="628650" lvl="1" indent="-171450">
              <a:buFont typeface="Arial" pitchFamily="34" charset="0"/>
              <a:buChar char="•"/>
            </a:pPr>
            <a:endParaRPr lang="pt-BR" b="0" i="0" baseline="0" dirty="0"/>
          </a:p>
          <a:p>
            <a:pPr marL="628650" lvl="1" indent="-171450">
              <a:buFont typeface="Arial" pitchFamily="34" charset="0"/>
              <a:buChar char="•"/>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Images by e2020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7617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1.5min</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Both processes are energy based</a:t>
            </a:r>
          </a:p>
          <a:p>
            <a:pPr lvl="0">
              <a:buFont typeface="Arial" pitchFamily="34" charset="0"/>
              <a:buNone/>
            </a:pPr>
            <a:r>
              <a:rPr lang="en-US" b="0" i="0" baseline="0" dirty="0"/>
              <a:t>Energy in photosynthesis and cellular respiration:  cyclic, reactants of photosynthesis, are products of cellular respiration, and vice versa</a:t>
            </a:r>
          </a:p>
          <a:p>
            <a:pPr marL="0" indent="0">
              <a:buFont typeface="Arial" pitchFamily="34" charset="0"/>
              <a:buNone/>
            </a:pPr>
            <a:r>
              <a:rPr lang="en-US" b="0" i="0" baseline="0" dirty="0"/>
              <a:t>[animate]</a:t>
            </a:r>
          </a:p>
          <a:p>
            <a:pPr marL="0" indent="0">
              <a:buFontTx/>
              <a:buNone/>
            </a:pPr>
            <a:r>
              <a:rPr lang="en-US" b="0" i="0" baseline="0" dirty="0"/>
              <a:t>Photosynthesis </a:t>
            </a:r>
          </a:p>
          <a:p>
            <a:pPr marL="0" indent="0">
              <a:buFontTx/>
              <a:buNone/>
            </a:pPr>
            <a:r>
              <a:rPr lang="en-US" dirty="0"/>
              <a:t>Uses solar energy to convert carbon dioxide and water to  sugars and other organic molecules</a:t>
            </a:r>
            <a:r>
              <a:rPr lang="en-US" baseline="0" dirty="0"/>
              <a:t>  </a:t>
            </a:r>
            <a:endParaRPr lang="en-US" b="0" i="0" baseline="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Reactants</a:t>
            </a:r>
          </a:p>
          <a:p>
            <a:pPr marL="640594" lvl="1" indent="-174708">
              <a:buFont typeface="Arial" pitchFamily="34" charset="0"/>
              <a:buChar char="•"/>
            </a:pPr>
            <a:r>
              <a:rPr lang="en-US" b="0" i="0" baseline="0" dirty="0"/>
              <a:t>CO</a:t>
            </a:r>
            <a:r>
              <a:rPr lang="en-US" b="0" i="0" baseline="-25000" dirty="0"/>
              <a:t>2</a:t>
            </a:r>
            <a:r>
              <a:rPr lang="en-US" b="0" i="0" baseline="0" dirty="0"/>
              <a:t>+H</a:t>
            </a:r>
            <a:r>
              <a:rPr lang="en-US" b="0" i="0" baseline="-25000" dirty="0"/>
              <a:t>2</a:t>
            </a:r>
            <a:r>
              <a:rPr lang="en-US" b="0" i="0" baseline="0" dirty="0"/>
              <a:t>O+Light energy</a:t>
            </a:r>
          </a:p>
          <a:p>
            <a:pPr marL="8686"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Products</a:t>
            </a:r>
          </a:p>
          <a:p>
            <a:pPr marL="640594" lvl="1" indent="-174708">
              <a:buFont typeface="Arial" pitchFamily="34" charset="0"/>
              <a:buChar char="•"/>
            </a:pPr>
            <a:r>
              <a:rPr lang="en-US" b="0" i="0" baseline="0" dirty="0"/>
              <a:t>C</a:t>
            </a:r>
            <a:r>
              <a:rPr lang="en-US" b="0" i="0" baseline="-25000" dirty="0"/>
              <a:t>6</a:t>
            </a:r>
            <a:r>
              <a:rPr lang="en-US" b="0" i="0" baseline="0" dirty="0"/>
              <a:t>H</a:t>
            </a:r>
            <a:r>
              <a:rPr lang="en-US" b="0" i="0" baseline="-25000" dirty="0"/>
              <a:t>12</a:t>
            </a:r>
            <a:r>
              <a:rPr lang="en-US" b="0" i="0" baseline="0" dirty="0"/>
              <a:t>O</a:t>
            </a:r>
            <a:r>
              <a:rPr lang="en-US" b="0" i="0" baseline="-25000" dirty="0"/>
              <a:t>6</a:t>
            </a:r>
            <a:r>
              <a:rPr lang="en-US" b="0" i="0" baseline="0" dirty="0"/>
              <a:t>+O</a:t>
            </a:r>
            <a:r>
              <a:rPr lang="en-US" b="0" i="0" baseline="-25000" dirty="0"/>
              <a:t>2</a:t>
            </a:r>
            <a:endParaRPr lang="en-US" b="0" i="0" baseline="0" dirty="0"/>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[animate]</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Cellular respiration</a:t>
            </a:r>
            <a:r>
              <a:rPr lang="en-US" dirty="0"/>
              <a:t> </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Uses energy from sugars and</a:t>
            </a:r>
            <a:r>
              <a:rPr lang="en-US" baseline="0" dirty="0"/>
              <a:t> other organic molecules </a:t>
            </a:r>
            <a:endParaRPr lang="en-US" b="0" i="0" baseline="0" dirty="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71450" lvl="0" indent="-171450">
              <a:buFont typeface="Arial" pitchFamily="34" charset="0"/>
              <a:buChar char="•"/>
            </a:pPr>
            <a:r>
              <a:rPr lang="en-US" b="0" i="0" baseline="0" dirty="0"/>
              <a:t> </a:t>
            </a:r>
            <a:r>
              <a:rPr lang="pt-BR" b="0" i="0" baseline="0" dirty="0" err="1"/>
              <a:t>Reactants</a:t>
            </a:r>
            <a:endParaRPr lang="pt-BR" b="0" i="0" baseline="0" dirty="0"/>
          </a:p>
          <a:p>
            <a:pPr marL="628650" lvl="1" indent="-171450">
              <a:buFont typeface="Arial" pitchFamily="34" charset="0"/>
              <a:buChar char="•"/>
            </a:pPr>
            <a:r>
              <a:rPr lang="pt-BR" b="0" i="0" baseline="0" dirty="0"/>
              <a:t>C</a:t>
            </a:r>
            <a:r>
              <a:rPr lang="pt-BR" b="0" i="0" baseline="-25000" dirty="0"/>
              <a:t>6</a:t>
            </a:r>
            <a:r>
              <a:rPr lang="pt-BR" b="0" i="0" baseline="0" dirty="0"/>
              <a:t>H</a:t>
            </a:r>
            <a:r>
              <a:rPr lang="pt-BR" b="0" i="0" baseline="-25000" dirty="0"/>
              <a:t>12</a:t>
            </a:r>
            <a:r>
              <a:rPr lang="pt-BR" b="0" i="0" baseline="0" dirty="0"/>
              <a:t>O</a:t>
            </a:r>
            <a:r>
              <a:rPr lang="pt-BR" b="0" i="0" baseline="-25000" dirty="0"/>
              <a:t>6</a:t>
            </a:r>
            <a:r>
              <a:rPr lang="pt-BR" b="0" i="0" baseline="0" dirty="0"/>
              <a:t>+O</a:t>
            </a:r>
            <a:r>
              <a:rPr lang="pt-BR" b="0" i="0" baseline="-25000" dirty="0"/>
              <a:t>2</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endParaRPr lang="pt-BR" b="0" i="0" baseline="0" dirty="0"/>
          </a:p>
          <a:p>
            <a:pPr marL="171450" lvl="0" indent="-171450">
              <a:buFont typeface="Arial" pitchFamily="34" charset="0"/>
              <a:buChar char="•"/>
            </a:pPr>
            <a:r>
              <a:rPr lang="pt-BR" b="0" i="0" baseline="0" dirty="0" err="1"/>
              <a:t>Products</a:t>
            </a:r>
            <a:endParaRPr lang="pt-BR" b="0" i="0" baseline="0" dirty="0"/>
          </a:p>
          <a:p>
            <a:pPr marL="628650" lvl="1" indent="-171450">
              <a:buFont typeface="Arial" pitchFamily="34" charset="0"/>
              <a:buChar char="•"/>
            </a:pPr>
            <a:r>
              <a:rPr lang="pt-BR" b="0" i="0" baseline="0" dirty="0"/>
              <a:t>CO</a:t>
            </a:r>
            <a:r>
              <a:rPr lang="pt-BR" b="0" i="0" baseline="-25000" dirty="0"/>
              <a:t>2</a:t>
            </a:r>
            <a:r>
              <a:rPr lang="pt-BR" b="0" i="0" baseline="0" dirty="0"/>
              <a:t>+H</a:t>
            </a:r>
            <a:r>
              <a:rPr lang="pt-BR" b="0" i="0" baseline="-25000" dirty="0"/>
              <a:t>2</a:t>
            </a:r>
            <a:r>
              <a:rPr lang="pt-BR" b="0" i="0" baseline="0" dirty="0"/>
              <a:t>O+energy (ATP)</a:t>
            </a:r>
          </a:p>
          <a:p>
            <a:pPr marL="628650" lvl="1" indent="-171450">
              <a:buFont typeface="Arial" pitchFamily="34" charset="0"/>
              <a:buChar char="•"/>
            </a:pPr>
            <a:endParaRPr lang="pt-BR" b="0" i="0" baseline="0" dirty="0"/>
          </a:p>
          <a:p>
            <a:pPr marL="628650" lvl="1" indent="-171450">
              <a:buFont typeface="Arial" pitchFamily="34" charset="0"/>
              <a:buChar char="•"/>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Images by e2020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2882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1.5min</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Both processes are energy based</a:t>
            </a:r>
          </a:p>
          <a:p>
            <a:pPr lvl="0">
              <a:buFont typeface="Arial" pitchFamily="34" charset="0"/>
              <a:buNone/>
            </a:pPr>
            <a:r>
              <a:rPr lang="en-US" b="0" i="0" baseline="0" dirty="0"/>
              <a:t>Energy in photosynthesis and cellular respiration:  cyclic, reactants of photosynthesis, are products of cellular respiration, and vice versa</a:t>
            </a:r>
          </a:p>
          <a:p>
            <a:pPr marL="0" indent="0">
              <a:buFont typeface="Arial" pitchFamily="34" charset="0"/>
              <a:buNone/>
            </a:pPr>
            <a:r>
              <a:rPr lang="en-US" b="0" i="0" baseline="0" dirty="0"/>
              <a:t>[animate]</a:t>
            </a:r>
          </a:p>
          <a:p>
            <a:pPr marL="0" indent="0">
              <a:buFontTx/>
              <a:buNone/>
            </a:pPr>
            <a:r>
              <a:rPr lang="en-US" b="0" i="0" baseline="0" dirty="0"/>
              <a:t>Photosynthesis </a:t>
            </a:r>
          </a:p>
          <a:p>
            <a:pPr marL="0" indent="0">
              <a:buFontTx/>
              <a:buNone/>
            </a:pPr>
            <a:r>
              <a:rPr lang="en-US" dirty="0"/>
              <a:t>Uses solar energy to convert carbon dioxide and water to  sugars and other organic molecules</a:t>
            </a:r>
            <a:r>
              <a:rPr lang="en-US" baseline="0" dirty="0"/>
              <a:t>  </a:t>
            </a:r>
            <a:endParaRPr lang="en-US" b="0" i="0" baseline="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Reactants</a:t>
            </a:r>
          </a:p>
          <a:p>
            <a:pPr marL="640594" lvl="1" indent="-174708">
              <a:buFont typeface="Arial" pitchFamily="34" charset="0"/>
              <a:buChar char="•"/>
            </a:pPr>
            <a:r>
              <a:rPr lang="en-US" b="0" i="0" baseline="0" dirty="0"/>
              <a:t>CO</a:t>
            </a:r>
            <a:r>
              <a:rPr lang="en-US" b="0" i="0" baseline="-25000" dirty="0"/>
              <a:t>2</a:t>
            </a:r>
            <a:r>
              <a:rPr lang="en-US" b="0" i="0" baseline="0" dirty="0"/>
              <a:t>+H</a:t>
            </a:r>
            <a:r>
              <a:rPr lang="en-US" b="0" i="0" baseline="-25000" dirty="0"/>
              <a:t>2</a:t>
            </a:r>
            <a:r>
              <a:rPr lang="en-US" b="0" i="0" baseline="0" dirty="0"/>
              <a:t>O+Light energy</a:t>
            </a:r>
          </a:p>
          <a:p>
            <a:pPr marL="8686"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Products</a:t>
            </a:r>
          </a:p>
          <a:p>
            <a:pPr marL="640594" lvl="1" indent="-174708">
              <a:buFont typeface="Arial" pitchFamily="34" charset="0"/>
              <a:buChar char="•"/>
            </a:pPr>
            <a:r>
              <a:rPr lang="en-US" b="0" i="0" baseline="0" dirty="0"/>
              <a:t>C</a:t>
            </a:r>
            <a:r>
              <a:rPr lang="en-US" b="0" i="0" baseline="-25000" dirty="0"/>
              <a:t>6</a:t>
            </a:r>
            <a:r>
              <a:rPr lang="en-US" b="0" i="0" baseline="0" dirty="0"/>
              <a:t>H</a:t>
            </a:r>
            <a:r>
              <a:rPr lang="en-US" b="0" i="0" baseline="-25000" dirty="0"/>
              <a:t>12</a:t>
            </a:r>
            <a:r>
              <a:rPr lang="en-US" b="0" i="0" baseline="0" dirty="0"/>
              <a:t>O</a:t>
            </a:r>
            <a:r>
              <a:rPr lang="en-US" b="0" i="0" baseline="-25000" dirty="0"/>
              <a:t>6</a:t>
            </a:r>
            <a:r>
              <a:rPr lang="en-US" b="0" i="0" baseline="0" dirty="0"/>
              <a:t>+O</a:t>
            </a:r>
            <a:r>
              <a:rPr lang="en-US" b="0" i="0" baseline="-25000" dirty="0"/>
              <a:t>2</a:t>
            </a:r>
            <a:endParaRPr lang="en-US" b="0" i="0" baseline="0" dirty="0"/>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[animate]</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Cellular respiration</a:t>
            </a:r>
            <a:r>
              <a:rPr lang="en-US" dirty="0"/>
              <a:t> </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Uses energy from sugars and</a:t>
            </a:r>
            <a:r>
              <a:rPr lang="en-US" baseline="0" dirty="0"/>
              <a:t> other organic molecules </a:t>
            </a:r>
            <a:endParaRPr lang="en-US" b="0" i="0" baseline="0" dirty="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71450" lvl="0" indent="-171450">
              <a:buFont typeface="Arial" pitchFamily="34" charset="0"/>
              <a:buChar char="•"/>
            </a:pPr>
            <a:r>
              <a:rPr lang="en-US" b="0" i="0" baseline="0" dirty="0"/>
              <a:t> </a:t>
            </a:r>
            <a:r>
              <a:rPr lang="pt-BR" b="0" i="0" baseline="0" dirty="0" err="1"/>
              <a:t>Reactants</a:t>
            </a:r>
            <a:endParaRPr lang="pt-BR" b="0" i="0" baseline="0" dirty="0"/>
          </a:p>
          <a:p>
            <a:pPr marL="628650" lvl="1" indent="-171450">
              <a:buFont typeface="Arial" pitchFamily="34" charset="0"/>
              <a:buChar char="•"/>
            </a:pPr>
            <a:r>
              <a:rPr lang="pt-BR" b="0" i="0" baseline="0" dirty="0"/>
              <a:t>C</a:t>
            </a:r>
            <a:r>
              <a:rPr lang="pt-BR" b="0" i="0" baseline="-25000" dirty="0"/>
              <a:t>6</a:t>
            </a:r>
            <a:r>
              <a:rPr lang="pt-BR" b="0" i="0" baseline="0" dirty="0"/>
              <a:t>H</a:t>
            </a:r>
            <a:r>
              <a:rPr lang="pt-BR" b="0" i="0" baseline="-25000" dirty="0"/>
              <a:t>12</a:t>
            </a:r>
            <a:r>
              <a:rPr lang="pt-BR" b="0" i="0" baseline="0" dirty="0"/>
              <a:t>O</a:t>
            </a:r>
            <a:r>
              <a:rPr lang="pt-BR" b="0" i="0" baseline="-25000" dirty="0"/>
              <a:t>6</a:t>
            </a:r>
            <a:r>
              <a:rPr lang="pt-BR" b="0" i="0" baseline="0" dirty="0"/>
              <a:t>+O</a:t>
            </a:r>
            <a:r>
              <a:rPr lang="pt-BR" b="0" i="0" baseline="-25000" dirty="0"/>
              <a:t>2</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endParaRPr lang="pt-BR" b="0" i="0" baseline="0" dirty="0"/>
          </a:p>
          <a:p>
            <a:pPr marL="171450" lvl="0" indent="-171450">
              <a:buFont typeface="Arial" pitchFamily="34" charset="0"/>
              <a:buChar char="•"/>
            </a:pPr>
            <a:r>
              <a:rPr lang="pt-BR" b="0" i="0" baseline="0" dirty="0" err="1"/>
              <a:t>Products</a:t>
            </a:r>
            <a:endParaRPr lang="pt-BR" b="0" i="0" baseline="0" dirty="0"/>
          </a:p>
          <a:p>
            <a:pPr marL="628650" lvl="1" indent="-171450">
              <a:buFont typeface="Arial" pitchFamily="34" charset="0"/>
              <a:buChar char="•"/>
            </a:pPr>
            <a:r>
              <a:rPr lang="pt-BR" b="0" i="0" baseline="0" dirty="0"/>
              <a:t>CO</a:t>
            </a:r>
            <a:r>
              <a:rPr lang="pt-BR" b="0" i="0" baseline="-25000" dirty="0"/>
              <a:t>2</a:t>
            </a:r>
            <a:r>
              <a:rPr lang="pt-BR" b="0" i="0" baseline="0" dirty="0"/>
              <a:t>+H</a:t>
            </a:r>
            <a:r>
              <a:rPr lang="pt-BR" b="0" i="0" baseline="-25000" dirty="0"/>
              <a:t>2</a:t>
            </a:r>
            <a:r>
              <a:rPr lang="pt-BR" b="0" i="0" baseline="0" dirty="0"/>
              <a:t>O+energy (ATP)</a:t>
            </a:r>
          </a:p>
          <a:p>
            <a:pPr marL="628650" lvl="1" indent="-171450">
              <a:buFont typeface="Arial" pitchFamily="34" charset="0"/>
              <a:buChar char="•"/>
            </a:pPr>
            <a:endParaRPr lang="pt-BR" b="0" i="0" baseline="0" dirty="0"/>
          </a:p>
          <a:p>
            <a:pPr marL="628650" lvl="1" indent="-171450">
              <a:buFont typeface="Arial" pitchFamily="34" charset="0"/>
              <a:buChar char="•"/>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Images by e2020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1058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41</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42</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p:spPr>
        <p:txBody>
          <a:bodyPr/>
          <a:lstStyle/>
          <a:p>
            <a:r>
              <a:rPr lang="en-US" b="1" dirty="0">
                <a:latin typeface="Book Antiqua" pitchFamily="18" charset="0"/>
                <a:cs typeface="Book Antiqua" pitchFamily="18" charset="0"/>
              </a:rPr>
              <a:t>Timing = 0.5 min</a:t>
            </a:r>
            <a:endParaRPr lang="en-US" dirty="0">
              <a:latin typeface="Book Antiqua" pitchFamily="18" charset="0"/>
              <a:cs typeface="Book Antiqua" pitchFamily="18" charset="0"/>
            </a:endParaRPr>
          </a:p>
          <a:p>
            <a:pPr>
              <a:buFontTx/>
              <a:buChar char="•"/>
            </a:pPr>
            <a:r>
              <a:rPr lang="en-US" dirty="0">
                <a:latin typeface="Book Antiqua" pitchFamily="18" charset="0"/>
                <a:cs typeface="Book Antiqua" pitchFamily="18" charset="0"/>
              </a:rPr>
              <a:t> [animate intro stem and image] ATP is a nucleotide (base + sugar + phosphate group) with 2 “extra” phosphate groups. [Teacher points or circles parts of ATP molecule as they are described. The blue is the base, purple is the sugar, orange are</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the phosphates.] </a:t>
            </a:r>
          </a:p>
          <a:p>
            <a:pPr>
              <a:buFontTx/>
              <a:buChar char="•"/>
            </a:pPr>
            <a:r>
              <a:rPr lang="en-US" dirty="0">
                <a:latin typeface="Book Antiqua" pitchFamily="18" charset="0"/>
                <a:cs typeface="Book Antiqua" pitchFamily="18" charset="0"/>
              </a:rPr>
              <a:t> [animate first bullet] The base is adenine.</a:t>
            </a:r>
          </a:p>
          <a:p>
            <a:pPr>
              <a:buFontTx/>
              <a:buChar char="•"/>
            </a:pPr>
            <a:r>
              <a:rPr lang="en-US" dirty="0">
                <a:latin typeface="Book Antiqua" pitchFamily="18" charset="0"/>
                <a:cs typeface="Book Antiqua" pitchFamily="18" charset="0"/>
              </a:rPr>
              <a:t> [animate second bullet] The sugar is ribose.</a:t>
            </a:r>
          </a:p>
          <a:p>
            <a:pPr>
              <a:buFontTx/>
              <a:buChar char="•"/>
            </a:pPr>
            <a:r>
              <a:rPr lang="en-US" dirty="0">
                <a:latin typeface="Book Antiqua" pitchFamily="18" charset="0"/>
                <a:cs typeface="Book Antiqua" pitchFamily="18" charset="0"/>
              </a:rPr>
              <a:t> [animate third bullet] And there are a total of three phosphate groups.</a:t>
            </a:r>
          </a:p>
          <a:p>
            <a:pPr>
              <a:buFontTx/>
              <a:buChar char="•"/>
            </a:pPr>
            <a:r>
              <a:rPr lang="en-US" dirty="0">
                <a:latin typeface="Book Antiqua" pitchFamily="18" charset="0"/>
                <a:cs typeface="Book Antiqua" pitchFamily="18" charset="0"/>
              </a:rPr>
              <a:t>[animate last sentence]</a:t>
            </a:r>
            <a:r>
              <a:rPr lang="en-US" baseline="0" dirty="0">
                <a:latin typeface="Book Antiqua" pitchFamily="18" charset="0"/>
                <a:cs typeface="Book Antiqua" pitchFamily="18" charset="0"/>
              </a:rPr>
              <a:t> So, now you can see why it’s called adenosine </a:t>
            </a:r>
            <a:r>
              <a:rPr lang="en-US" b="1" baseline="0" dirty="0">
                <a:latin typeface="Book Antiqua" pitchFamily="18" charset="0"/>
                <a:cs typeface="Book Antiqua" pitchFamily="18" charset="0"/>
              </a:rPr>
              <a:t>tri</a:t>
            </a:r>
            <a:r>
              <a:rPr lang="en-US" baseline="0" dirty="0">
                <a:latin typeface="Book Antiqua" pitchFamily="18" charset="0"/>
                <a:cs typeface="Book Antiqua" pitchFamily="18" charset="0"/>
              </a:rPr>
              <a:t>phosphate.</a:t>
            </a:r>
            <a:endParaRPr lang="en-US" dirty="0">
              <a:latin typeface="Book Antiqua" pitchFamily="18" charset="0"/>
              <a:cs typeface="Book Antiqua" pitchFamily="18" charset="0"/>
            </a:endParaRPr>
          </a:p>
        </p:txBody>
      </p:sp>
      <p:sp>
        <p:nvSpPr>
          <p:cNvPr id="7065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4FB434-FB9C-4A1A-B713-2762C447CD4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488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Timing ~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After reviewing the five characteristics of life, use these criteria to identify the objects that are living.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Hint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Determine whether each item is </a:t>
            </a:r>
            <a:r>
              <a:rPr lang="en-US" sz="1050" b="0" i="1" u="none" strike="noStrike" kern="1200" baseline="0" dirty="0">
                <a:solidFill>
                  <a:schemeClr val="tx1"/>
                </a:solidFill>
                <a:effectLst/>
                <a:latin typeface="Book Antiqua"/>
                <a:ea typeface="+mn-ea"/>
                <a:cs typeface="Book Antiqua"/>
              </a:rPr>
              <a:t>missing </a:t>
            </a:r>
            <a:r>
              <a:rPr lang="en-US" sz="1050" b="0" i="0" u="none" strike="noStrike" kern="1200" baseline="0" dirty="0">
                <a:solidFill>
                  <a:schemeClr val="tx1"/>
                </a:solidFill>
                <a:effectLst/>
                <a:latin typeface="Book Antiqua"/>
                <a:ea typeface="+mn-ea"/>
                <a:cs typeface="Book Antiqua"/>
              </a:rPr>
              <a:t>one of the characteristics. If it is, then don’t check it — it’s not living.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sng" strike="noStrike"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Flower. “</a:t>
            </a:r>
            <a:r>
              <a:rPr lang="en-US" b="0" dirty="0"/>
              <a:t>Flowers,”</a:t>
            </a:r>
            <a:r>
              <a:rPr lang="en-US" b="0" baseline="0" dirty="0"/>
              <a:t> </a:t>
            </a:r>
            <a:r>
              <a:rPr lang="en-US" b="0" baseline="0" dirty="0" err="1"/>
              <a:t>Domenico</a:t>
            </a:r>
            <a:r>
              <a:rPr lang="en-US" b="0" baseline="0" dirty="0"/>
              <a:t> </a:t>
            </a:r>
            <a:r>
              <a:rPr lang="en-US" b="0" baseline="0" dirty="0" err="1"/>
              <a:t>Salvagnin</a:t>
            </a:r>
            <a:r>
              <a:rPr lang="en-US" b="0" baseline="0" dirty="0"/>
              <a:t>. 2005 as CC, Digital Image. http://www.flickr.com/photos/dominiqs/137546658/ (accessed April 9, 2012). </a:t>
            </a: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Rock. </a:t>
            </a:r>
            <a:r>
              <a:rPr lang="en-US" b="0" baseline="0" dirty="0"/>
              <a:t>“</a:t>
            </a:r>
            <a:r>
              <a:rPr lang="en-US" b="0" dirty="0">
                <a:effectLst/>
              </a:rPr>
              <a:t>Diorite.jpg,” </a:t>
            </a:r>
            <a:r>
              <a:rPr lang="en-US" baseline="0" dirty="0" err="1"/>
              <a:t>Siim</a:t>
            </a:r>
            <a:r>
              <a:rPr lang="en-US" baseline="0" dirty="0"/>
              <a:t> </a:t>
            </a:r>
            <a:r>
              <a:rPr lang="en-US" baseline="0" dirty="0" err="1"/>
              <a:t>Sepp</a:t>
            </a:r>
            <a:r>
              <a:rPr lang="en-US" baseline="0" dirty="0"/>
              <a:t>. 2005 as CC-SA/GNU, Digital Image. http://commons.wikimedia.org/wiki/File:Diorite.jpg (accessed April 20,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Lightning. “</a:t>
            </a:r>
            <a:r>
              <a:rPr lang="en-US" b="0" dirty="0"/>
              <a:t>Lightning,” </a:t>
            </a:r>
            <a:r>
              <a:rPr lang="en-US" sz="1050" b="0" i="0" u="none" strike="noStrike" kern="1200" baseline="0" dirty="0">
                <a:solidFill>
                  <a:schemeClr val="tx1"/>
                </a:solidFill>
                <a:effectLst/>
                <a:latin typeface="Book Antiqua"/>
                <a:ea typeface="+mn-ea"/>
                <a:cs typeface="Book Antiqua"/>
              </a:rPr>
              <a:t>Tim	. 2008 as CC, Digital Image. http://www.flickr.com/photos/seabamirum/2726998568/ </a:t>
            </a:r>
            <a:r>
              <a:rPr lang="en-US" baseline="0" dirty="0"/>
              <a:t>(accessed April 20,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Mushroom. “</a:t>
            </a:r>
            <a:r>
              <a:rPr lang="en-US" sz="1050" b="0" kern="1200" dirty="0">
                <a:solidFill>
                  <a:schemeClr val="tx1"/>
                </a:solidFill>
                <a:effectLst/>
                <a:latin typeface="Book Antiqua"/>
                <a:ea typeface="+mn-ea"/>
                <a:cs typeface="Book Antiqua"/>
              </a:rPr>
              <a:t>IMG_3008.JPG,</a:t>
            </a:r>
            <a:r>
              <a:rPr lang="en-US" sz="1050" b="0" kern="1200" baseline="0" dirty="0">
                <a:solidFill>
                  <a:schemeClr val="tx1"/>
                </a:solidFill>
                <a:effectLst/>
                <a:latin typeface="Book Antiqua"/>
                <a:ea typeface="+mn-ea"/>
                <a:cs typeface="Book Antiqua"/>
              </a:rPr>
              <a:t>” </a:t>
            </a:r>
            <a:r>
              <a:rPr lang="en-US" sz="1050" b="0" kern="1200" baseline="0" dirty="0" err="1">
                <a:solidFill>
                  <a:schemeClr val="tx1"/>
                </a:solidFill>
                <a:effectLst/>
                <a:latin typeface="Book Antiqua"/>
                <a:ea typeface="+mn-ea"/>
                <a:cs typeface="Book Antiqua"/>
              </a:rPr>
              <a:t>B</a:t>
            </a:r>
            <a:r>
              <a:rPr lang="en-US" baseline="0" dirty="0" err="1"/>
              <a:t>adeendjuh</a:t>
            </a:r>
            <a:r>
              <a:rPr lang="en-US" baseline="0" dirty="0"/>
              <a:t>. 2009 as Free Photo, Digital Image. http://www.morguefile.com/archive/display/629267 (accessed April 20, 2011).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0812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44</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5.12a-2 The hydrolysis of ATP yielding ADP, a phosphate group, and energy (step 2)</a:t>
            </a:r>
          </a:p>
        </p:txBody>
      </p:sp>
    </p:spTree>
    <p:extLst>
      <p:ext uri="{BB962C8B-B14F-4D97-AF65-F5344CB8AC3E}">
        <p14:creationId xmlns:p14="http://schemas.microsoft.com/office/powerpoint/2010/main" val="1943393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r>
              <a:rPr lang="en-US" dirty="0">
                <a:latin typeface="Times New Roman"/>
                <a:cs typeface="Times New Roman"/>
              </a:rPr>
              <a:t>Figure 5.12a-2 The hydrolysis of ATP yielding ADP, a phosphate group, and energy (step 2)</a:t>
            </a:r>
          </a:p>
        </p:txBody>
      </p:sp>
    </p:spTree>
    <p:extLst>
      <p:ext uri="{BB962C8B-B14F-4D97-AF65-F5344CB8AC3E}">
        <p14:creationId xmlns:p14="http://schemas.microsoft.com/office/powerpoint/2010/main" val="2100886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D335D-4B5A-4E73-90C6-E4337DFBBE5C}" type="slidenum">
              <a:rPr lang="en-US">
                <a:solidFill>
                  <a:srgbClr val="000000"/>
                </a:solidFill>
              </a:rPr>
              <a:pPr eaLnBrk="1" hangingPunct="1"/>
              <a:t>49</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5.12c The ATP cycle</a:t>
            </a:r>
          </a:p>
        </p:txBody>
      </p:sp>
    </p:spTree>
    <p:extLst>
      <p:ext uri="{BB962C8B-B14F-4D97-AF65-F5344CB8AC3E}">
        <p14:creationId xmlns:p14="http://schemas.microsoft.com/office/powerpoint/2010/main" val="2571446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p:spPr>
        <p:txBody>
          <a:bodyPr/>
          <a:lstStyle/>
          <a:p>
            <a:r>
              <a:rPr lang="en-US" b="1" dirty="0">
                <a:latin typeface="Book Antiqua" pitchFamily="18" charset="0"/>
                <a:cs typeface="Book Antiqua" pitchFamily="18" charset="0"/>
              </a:rPr>
              <a:t>Timing = 1 min</a:t>
            </a:r>
          </a:p>
          <a:p>
            <a:pPr>
              <a:buFontTx/>
              <a:buChar char="•"/>
            </a:pPr>
            <a:r>
              <a:rPr lang="en-US" dirty="0">
                <a:latin typeface="Book Antiqua" pitchFamily="18" charset="0"/>
                <a:cs typeface="Book Antiqua" pitchFamily="18" charset="0"/>
              </a:rPr>
              <a:t> [animate blue box] [Teacher explains the top equation as breaking ATP down into ADP, a phosphate, and energy.] ATP and its “worn-down” form, ADP (adenosine </a:t>
            </a:r>
            <a:r>
              <a:rPr lang="en-US" b="1" i="0" dirty="0" err="1">
                <a:latin typeface="Book Antiqua" pitchFamily="18" charset="0"/>
                <a:cs typeface="Book Antiqua" pitchFamily="18" charset="0"/>
              </a:rPr>
              <a:t>di</a:t>
            </a:r>
            <a:r>
              <a:rPr lang="en-US" dirty="0" err="1">
                <a:latin typeface="Book Antiqua" pitchFamily="18" charset="0"/>
                <a:cs typeface="Book Antiqua" pitchFamily="18" charset="0"/>
              </a:rPr>
              <a:t>phosphate</a:t>
            </a:r>
            <a:r>
              <a:rPr lang="en-US" dirty="0">
                <a:latin typeface="Book Antiqua" pitchFamily="18" charset="0"/>
                <a:cs typeface="Book Antiqua" pitchFamily="18" charset="0"/>
              </a:rPr>
              <a:t>), are part of a cycle.</a:t>
            </a:r>
          </a:p>
          <a:p>
            <a:pPr>
              <a:buFontTx/>
              <a:buChar char="•"/>
            </a:pPr>
            <a:r>
              <a:rPr lang="en-US" dirty="0">
                <a:latin typeface="Book Antiqua" pitchFamily="18" charset="0"/>
                <a:cs typeface="Book Antiqua" pitchFamily="18" charset="0"/>
              </a:rPr>
              <a:t> The energy in ATP is stored in its chemical bonds. So, with three phosphate groups bonded to the rest of the molecule, ATP has more stored energy than ADP, which has two phosphate groups bonded to the molecule. </a:t>
            </a:r>
          </a:p>
          <a:p>
            <a:pPr>
              <a:buFontTx/>
              <a:buChar char="•"/>
            </a:pPr>
            <a:r>
              <a:rPr lang="en-US" dirty="0">
                <a:latin typeface="Book Antiqua" pitchFamily="18" charset="0"/>
                <a:cs typeface="Book Antiqua" pitchFamily="18" charset="0"/>
              </a:rPr>
              <a:t> [animate green box] [Teacher explains the bottom equation as combining ADP, a phosphate group, using energy, back into ATP.] To complete the cycle, the same amount of energy released by breaking ATP into ADP and P is required to make ATP again by combining ADP and P.</a:t>
            </a:r>
          </a:p>
          <a:p>
            <a:endParaRPr lang="en-US" dirty="0">
              <a:latin typeface="Book Antiqua" pitchFamily="18" charset="0"/>
              <a:cs typeface="Book Antiqua" pitchFamily="18" charset="0"/>
            </a:endParaRPr>
          </a:p>
          <a:p>
            <a:endParaRPr lang="en-US" dirty="0">
              <a:latin typeface="Book Antiqua" pitchFamily="18" charset="0"/>
              <a:cs typeface="Book Antiqua" pitchFamily="18" charset="0"/>
            </a:endParaRPr>
          </a:p>
        </p:txBody>
      </p:sp>
      <p:sp>
        <p:nvSpPr>
          <p:cNvPr id="78851"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9C1FCF-4B0F-4422-99CE-13438E0C563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5148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p:spPr>
        <p:txBody>
          <a:bodyPr/>
          <a:lstStyle/>
          <a:p>
            <a:r>
              <a:rPr lang="en-US" b="1" dirty="0">
                <a:latin typeface="Book Antiqua" pitchFamily="18" charset="0"/>
                <a:cs typeface="Book Antiqua" pitchFamily="18" charset="0"/>
              </a:rPr>
              <a:t>#frame</a:t>
            </a:r>
          </a:p>
          <a:p>
            <a:r>
              <a:rPr lang="en-US" b="1" dirty="0">
                <a:latin typeface="Book Antiqua" pitchFamily="18" charset="0"/>
                <a:cs typeface="Book Antiqua" pitchFamily="18" charset="0"/>
              </a:rPr>
              <a:t>Timing =1 min</a:t>
            </a:r>
          </a:p>
          <a:p>
            <a:pPr>
              <a:buFontTx/>
              <a:buNone/>
            </a:pPr>
            <a:r>
              <a:rPr lang="en-US" b="1" dirty="0">
                <a:latin typeface="Book Antiqua" pitchFamily="18" charset="0"/>
                <a:cs typeface="Book Antiqua" pitchFamily="18" charset="0"/>
              </a:rPr>
              <a:t>Entry Audio:</a:t>
            </a:r>
            <a:r>
              <a:rPr lang="en-US" dirty="0">
                <a:latin typeface="Book Antiqua" pitchFamily="18" charset="0"/>
                <a:cs typeface="Book Antiqua" pitchFamily="18" charset="0"/>
              </a:rPr>
              <a:t> Take a look at the pathways, or chemical reactions, shown here. Choose the pathway that correctly shows the relationships between ATP, ADP, chemical bonds, and energy.</a:t>
            </a:r>
          </a:p>
          <a:p>
            <a:pPr>
              <a:buFontTx/>
              <a:buNone/>
            </a:pPr>
            <a:r>
              <a:rPr lang="en-US" b="1" dirty="0">
                <a:latin typeface="Book Antiqua" pitchFamily="18" charset="0"/>
                <a:cs typeface="Book Antiqua" pitchFamily="18" charset="0"/>
              </a:rPr>
              <a:t>Hint Audio:</a:t>
            </a:r>
            <a:r>
              <a:rPr lang="en-US" dirty="0">
                <a:latin typeface="Book Antiqua" pitchFamily="18" charset="0"/>
                <a:cs typeface="Book Antiqua" pitchFamily="18" charset="0"/>
              </a:rPr>
              <a:t> If the word “energy” appears to the left of the arrow, it means that energy is required to add a bond. If the word “energy” appears to the right of the arrow, it means that energy is released as a bond is broken.</a:t>
            </a:r>
          </a:p>
          <a:p>
            <a:pPr>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You should have selected the pathway showing only ATP on the left and ADP, P, and energy on the right. This shows ATP being broken down to ADP, a process that releases energy.</a:t>
            </a:r>
          </a:p>
        </p:txBody>
      </p:sp>
      <p:sp>
        <p:nvSpPr>
          <p:cNvPr id="8089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3657F1-83D1-49AA-BFFE-4DB9F8EB265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3649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p:spPr>
        <p:txBody>
          <a:bodyPr/>
          <a:lstStyle/>
          <a:p>
            <a:r>
              <a:rPr lang="en-US" b="1" dirty="0">
                <a:latin typeface="Book Antiqua" pitchFamily="18" charset="0"/>
                <a:cs typeface="Book Antiqua" pitchFamily="18" charset="0"/>
              </a:rPr>
              <a:t>#frame</a:t>
            </a:r>
          </a:p>
          <a:p>
            <a:r>
              <a:rPr lang="en-US" b="1" dirty="0">
                <a:latin typeface="Book Antiqua" pitchFamily="18" charset="0"/>
                <a:cs typeface="Book Antiqua" pitchFamily="18" charset="0"/>
              </a:rPr>
              <a:t>Timing =1 min</a:t>
            </a:r>
          </a:p>
          <a:p>
            <a:pPr>
              <a:buFontTx/>
              <a:buNone/>
            </a:pPr>
            <a:r>
              <a:rPr lang="en-US" b="1" dirty="0">
                <a:latin typeface="Book Antiqua" pitchFamily="18" charset="0"/>
                <a:cs typeface="Book Antiqua" pitchFamily="18" charset="0"/>
              </a:rPr>
              <a:t>Entry Audio:</a:t>
            </a:r>
            <a:r>
              <a:rPr lang="en-US" dirty="0">
                <a:latin typeface="Book Antiqua" pitchFamily="18" charset="0"/>
                <a:cs typeface="Book Antiqua" pitchFamily="18" charset="0"/>
              </a:rPr>
              <a:t> Take a look at the pathways, or chemical reactions, shown here. Choose the pathway that correctly shows the relationships between ATP, ADP, chemical bonds, and energy.</a:t>
            </a:r>
          </a:p>
          <a:p>
            <a:pPr>
              <a:buFontTx/>
              <a:buNone/>
            </a:pPr>
            <a:r>
              <a:rPr lang="en-US" b="1" dirty="0">
                <a:latin typeface="Book Antiqua" pitchFamily="18" charset="0"/>
                <a:cs typeface="Book Antiqua" pitchFamily="18" charset="0"/>
              </a:rPr>
              <a:t>Hint Audio:</a:t>
            </a:r>
            <a:r>
              <a:rPr lang="en-US" dirty="0">
                <a:latin typeface="Book Antiqua" pitchFamily="18" charset="0"/>
                <a:cs typeface="Book Antiqua" pitchFamily="18" charset="0"/>
              </a:rPr>
              <a:t> If the word “energy” appears to the left of the arrow, it means that energy is required to add a bond. If the word “energy” appears to the right of the arrow, it means that energy is released as a bond is broken.</a:t>
            </a:r>
          </a:p>
          <a:p>
            <a:pPr>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You should have selected the pathway showing only ATP on the left and ADP, P, and energy on the right. This shows ATP being broken down to ADP, a process that releases energy.</a:t>
            </a:r>
          </a:p>
        </p:txBody>
      </p:sp>
      <p:sp>
        <p:nvSpPr>
          <p:cNvPr id="8089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3657F1-83D1-49AA-BFFE-4DB9F8EB265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36167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fontAlgn="base" hangingPunct="0">
              <a:spcBef>
                <a:spcPct val="0"/>
              </a:spcBef>
              <a:spcAft>
                <a:spcPct val="0"/>
              </a:spcAft>
            </a:pPr>
            <a:fld id="{932B701A-549B-D943-B3DC-64C65842CE2F}" type="slidenum">
              <a:rPr lang="en-US" sz="1200">
                <a:solidFill>
                  <a:prstClr val="black"/>
                </a:solidFill>
                <a:latin typeface="Times New Roman" charset="0"/>
                <a:ea typeface="Arial" charset="0"/>
                <a:cs typeface="Arial" charset="0"/>
              </a:rPr>
              <a:pPr algn="r" eaLnBrk="0" fontAlgn="base" hangingPunct="0">
                <a:spcBef>
                  <a:spcPct val="0"/>
                </a:spcBef>
                <a:spcAft>
                  <a:spcPct val="0"/>
                </a:spcAft>
              </a:pPr>
              <a:t>54</a:t>
            </a:fld>
            <a:endParaRPr lang="en-US" sz="1200" dirty="0">
              <a:solidFill>
                <a:prstClr val="black"/>
              </a:solidFill>
              <a:latin typeface="Times New Roman" charset="0"/>
              <a:ea typeface="Arial" charset="0"/>
              <a:cs typeface="Arial"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185760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fontAlgn="base" hangingPunct="0">
              <a:spcBef>
                <a:spcPct val="0"/>
              </a:spcBef>
              <a:spcAft>
                <a:spcPct val="0"/>
              </a:spcAft>
            </a:pPr>
            <a:fld id="{DB32E0E7-B3B3-EB42-8096-E7B0B353453E}" type="slidenum">
              <a:rPr lang="en-US" sz="1200">
                <a:solidFill>
                  <a:prstClr val="black"/>
                </a:solidFill>
                <a:latin typeface="Times New Roman" charset="0"/>
                <a:ea typeface="Arial" charset="0"/>
                <a:cs typeface="Arial" charset="0"/>
              </a:rPr>
              <a:pPr algn="r" eaLnBrk="0" fontAlgn="base" hangingPunct="0">
                <a:spcBef>
                  <a:spcPct val="0"/>
                </a:spcBef>
                <a:spcAft>
                  <a:spcPct val="0"/>
                </a:spcAft>
              </a:pPr>
              <a:t>55</a:t>
            </a:fld>
            <a:endParaRPr lang="en-US" sz="1200" dirty="0">
              <a:solidFill>
                <a:prstClr val="black"/>
              </a:solidFill>
              <a:latin typeface="Times New Roman" charset="0"/>
              <a:ea typeface="Arial" charset="0"/>
              <a:cs typeface="Arial"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5"/>
          <p:cNvSpPr>
            <a:spLocks noGrp="1" noChangeArrowheads="1"/>
          </p:cNvSpPr>
          <p:nvPr>
            <p:ph type="body" idx="1"/>
          </p:nvPr>
        </p:nvSpPr>
        <p:spPr>
          <a:noFill/>
          <a:ln>
            <a:solidFill>
              <a:schemeClr val="tx1"/>
            </a:solidFill>
          </a:ln>
        </p:spPr>
        <p:txBody>
          <a:bodyPr/>
          <a:lstStyle/>
          <a:p>
            <a:endParaRPr lang="en-US" dirty="0"/>
          </a:p>
        </p:txBody>
      </p:sp>
    </p:spTree>
    <p:extLst>
      <p:ext uri="{BB962C8B-B14F-4D97-AF65-F5344CB8AC3E}">
        <p14:creationId xmlns:p14="http://schemas.microsoft.com/office/powerpoint/2010/main" val="405658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Timing ~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After reviewing the five characteristics of life, use these criteria to identify the objects that are living.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Hint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Determine whether each item is </a:t>
            </a:r>
            <a:r>
              <a:rPr lang="en-US" sz="1050" b="0" i="1" u="none" strike="noStrike" kern="1200" baseline="0" dirty="0">
                <a:solidFill>
                  <a:schemeClr val="tx1"/>
                </a:solidFill>
                <a:effectLst/>
                <a:latin typeface="Book Antiqua"/>
                <a:ea typeface="+mn-ea"/>
                <a:cs typeface="Book Antiqua"/>
              </a:rPr>
              <a:t>missing </a:t>
            </a:r>
            <a:r>
              <a:rPr lang="en-US" sz="1050" b="0" i="0" u="none" strike="noStrike" kern="1200" baseline="0" dirty="0">
                <a:solidFill>
                  <a:schemeClr val="tx1"/>
                </a:solidFill>
                <a:effectLst/>
                <a:latin typeface="Book Antiqua"/>
                <a:ea typeface="+mn-ea"/>
                <a:cs typeface="Book Antiqua"/>
              </a:rPr>
              <a:t>one of the characteristics. If it is, then don’t check it — it’s not living.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sng" strike="noStrike"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Flower. “</a:t>
            </a:r>
            <a:r>
              <a:rPr lang="en-US" b="0" dirty="0"/>
              <a:t>Flowers,”</a:t>
            </a:r>
            <a:r>
              <a:rPr lang="en-US" b="0" baseline="0" dirty="0"/>
              <a:t> </a:t>
            </a:r>
            <a:r>
              <a:rPr lang="en-US" b="0" baseline="0" dirty="0" err="1"/>
              <a:t>Domenico</a:t>
            </a:r>
            <a:r>
              <a:rPr lang="en-US" b="0" baseline="0" dirty="0"/>
              <a:t> </a:t>
            </a:r>
            <a:r>
              <a:rPr lang="en-US" b="0" baseline="0" dirty="0" err="1"/>
              <a:t>Salvagnin</a:t>
            </a:r>
            <a:r>
              <a:rPr lang="en-US" b="0" baseline="0" dirty="0"/>
              <a:t>. 2005 as CC, Digital Image. http://www.flickr.com/photos/dominiqs/137546658/ (accessed April 9, 2012). </a:t>
            </a: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Rock. </a:t>
            </a:r>
            <a:r>
              <a:rPr lang="en-US" b="0" baseline="0" dirty="0"/>
              <a:t>“</a:t>
            </a:r>
            <a:r>
              <a:rPr lang="en-US" b="0" dirty="0">
                <a:effectLst/>
              </a:rPr>
              <a:t>Diorite.jpg,” </a:t>
            </a:r>
            <a:r>
              <a:rPr lang="en-US" baseline="0" dirty="0" err="1"/>
              <a:t>Siim</a:t>
            </a:r>
            <a:r>
              <a:rPr lang="en-US" baseline="0" dirty="0"/>
              <a:t> </a:t>
            </a:r>
            <a:r>
              <a:rPr lang="en-US" baseline="0" dirty="0" err="1"/>
              <a:t>Sepp</a:t>
            </a:r>
            <a:r>
              <a:rPr lang="en-US" baseline="0" dirty="0"/>
              <a:t>. 2005 as CC-SA/GNU, Digital Image. http://commons.wikimedia.org/wiki/File:Diorite.jpg (accessed April 20,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Lightning. “</a:t>
            </a:r>
            <a:r>
              <a:rPr lang="en-US" b="0" dirty="0"/>
              <a:t>Lightning,” </a:t>
            </a:r>
            <a:r>
              <a:rPr lang="en-US" sz="1050" b="0" i="0" u="none" strike="noStrike" kern="1200" baseline="0" dirty="0">
                <a:solidFill>
                  <a:schemeClr val="tx1"/>
                </a:solidFill>
                <a:effectLst/>
                <a:latin typeface="Book Antiqua"/>
                <a:ea typeface="+mn-ea"/>
                <a:cs typeface="Book Antiqua"/>
              </a:rPr>
              <a:t>Tim	. 2008 as CC, Digital Image. http://www.flickr.com/photos/seabamirum/2726998568/ </a:t>
            </a:r>
            <a:r>
              <a:rPr lang="en-US" baseline="0" dirty="0"/>
              <a:t>(accessed April 20,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Mushroom. “</a:t>
            </a:r>
            <a:r>
              <a:rPr lang="en-US" sz="1050" b="0" kern="1200" dirty="0">
                <a:solidFill>
                  <a:schemeClr val="tx1"/>
                </a:solidFill>
                <a:effectLst/>
                <a:latin typeface="Book Antiqua"/>
                <a:ea typeface="+mn-ea"/>
                <a:cs typeface="Book Antiqua"/>
              </a:rPr>
              <a:t>IMG_3008.JPG,</a:t>
            </a:r>
            <a:r>
              <a:rPr lang="en-US" sz="1050" b="0" kern="1200" baseline="0" dirty="0">
                <a:solidFill>
                  <a:schemeClr val="tx1"/>
                </a:solidFill>
                <a:effectLst/>
                <a:latin typeface="Book Antiqua"/>
                <a:ea typeface="+mn-ea"/>
                <a:cs typeface="Book Antiqua"/>
              </a:rPr>
              <a:t>” </a:t>
            </a:r>
            <a:r>
              <a:rPr lang="en-US" sz="1050" b="0" kern="1200" baseline="0" dirty="0" err="1">
                <a:solidFill>
                  <a:schemeClr val="tx1"/>
                </a:solidFill>
                <a:effectLst/>
                <a:latin typeface="Book Antiqua"/>
                <a:ea typeface="+mn-ea"/>
                <a:cs typeface="Book Antiqua"/>
              </a:rPr>
              <a:t>B</a:t>
            </a:r>
            <a:r>
              <a:rPr lang="en-US" baseline="0" dirty="0" err="1"/>
              <a:t>adeendjuh</a:t>
            </a:r>
            <a:r>
              <a:rPr lang="en-US" baseline="0" dirty="0"/>
              <a:t>. 2009 as Free Photo, Digital Image. http://www.morguefile.com/archive/display/629267 (accessed April 20, 2011).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2577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5.13-2 The effect of an enzyme in lowering the activation energy (part 2)</a:t>
            </a:r>
          </a:p>
        </p:txBody>
      </p:sp>
    </p:spTree>
    <p:extLst>
      <p:ext uri="{BB962C8B-B14F-4D97-AF65-F5344CB8AC3E}">
        <p14:creationId xmlns:p14="http://schemas.microsoft.com/office/powerpoint/2010/main" val="1489966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fontAlgn="base" hangingPunct="0">
              <a:spcBef>
                <a:spcPct val="0"/>
              </a:spcBef>
              <a:spcAft>
                <a:spcPct val="0"/>
              </a:spcAft>
            </a:pPr>
            <a:fld id="{BE7A6FBF-2C0B-CB4B-BE54-2DE7EBE738D0}" type="slidenum">
              <a:rPr lang="en-US" sz="1200">
                <a:solidFill>
                  <a:prstClr val="black"/>
                </a:solidFill>
                <a:latin typeface="Times New Roman" charset="0"/>
                <a:ea typeface="Arial" charset="0"/>
                <a:cs typeface="Arial" charset="0"/>
              </a:rPr>
              <a:pPr algn="r" eaLnBrk="0" fontAlgn="base" hangingPunct="0">
                <a:spcBef>
                  <a:spcPct val="0"/>
                </a:spcBef>
                <a:spcAft>
                  <a:spcPct val="0"/>
                </a:spcAft>
              </a:pPr>
              <a:t>57</a:t>
            </a:fld>
            <a:endParaRPr lang="en-US" sz="1200" dirty="0">
              <a:solidFill>
                <a:prstClr val="black"/>
              </a:solidFill>
              <a:latin typeface="Times New Roman" charset="0"/>
              <a:ea typeface="Arial" charset="0"/>
              <a:cs typeface="Arial"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5"/>
          <p:cNvSpPr>
            <a:spLocks noGrp="1" noChangeArrowheads="1"/>
          </p:cNvSpPr>
          <p:nvPr>
            <p:ph type="body" idx="1"/>
          </p:nvPr>
        </p:nvSpPr>
        <p:spPr>
          <a:noFill/>
          <a:ln>
            <a:solidFill>
              <a:schemeClr val="tx1"/>
            </a:solidFill>
          </a:ln>
        </p:spPr>
        <p:txBody>
          <a:bodyPr/>
          <a:lstStyle/>
          <a:p>
            <a:endParaRPr lang="en-US" dirty="0"/>
          </a:p>
        </p:txBody>
      </p:sp>
    </p:spTree>
    <p:extLst>
      <p:ext uri="{BB962C8B-B14F-4D97-AF65-F5344CB8AC3E}">
        <p14:creationId xmlns:p14="http://schemas.microsoft.com/office/powerpoint/2010/main" val="1056274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fontAlgn="base" hangingPunct="0">
              <a:spcBef>
                <a:spcPct val="0"/>
              </a:spcBef>
              <a:spcAft>
                <a:spcPct val="0"/>
              </a:spcAft>
            </a:pPr>
            <a:fld id="{EEF58E11-FB06-8F41-8FF1-30F41BB38CBD}" type="slidenum">
              <a:rPr lang="en-US" sz="1200">
                <a:solidFill>
                  <a:prstClr val="black"/>
                </a:solidFill>
                <a:latin typeface="Times New Roman" charset="0"/>
                <a:ea typeface="Arial" charset="0"/>
                <a:cs typeface="Arial" charset="0"/>
              </a:rPr>
              <a:pPr algn="r" eaLnBrk="0" fontAlgn="base" hangingPunct="0">
                <a:spcBef>
                  <a:spcPct val="0"/>
                </a:spcBef>
                <a:spcAft>
                  <a:spcPct val="0"/>
                </a:spcAft>
              </a:pPr>
              <a:t>58</a:t>
            </a:fld>
            <a:endParaRPr lang="en-US" sz="1200" dirty="0">
              <a:solidFill>
                <a:prstClr val="black"/>
              </a:solidFill>
              <a:latin typeface="Times New Roman" charset="0"/>
              <a:ea typeface="Arial" charset="0"/>
              <a:cs typeface="Arial" charset="0"/>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059176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5.13-1 The effect of an enzyme in lowering the activation energy (part 1)</a:t>
            </a:r>
          </a:p>
        </p:txBody>
      </p:sp>
    </p:spTree>
    <p:extLst>
      <p:ext uri="{BB962C8B-B14F-4D97-AF65-F5344CB8AC3E}">
        <p14:creationId xmlns:p14="http://schemas.microsoft.com/office/powerpoint/2010/main" val="1821716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fontAlgn="base" hangingPunct="0">
              <a:spcBef>
                <a:spcPct val="0"/>
              </a:spcBef>
              <a:spcAft>
                <a:spcPct val="0"/>
              </a:spcAft>
            </a:pPr>
            <a:fld id="{8CFB4BD7-5080-5645-A473-CA19E9141E14}" type="slidenum">
              <a:rPr lang="en-US" sz="1200">
                <a:solidFill>
                  <a:prstClr val="black"/>
                </a:solidFill>
                <a:latin typeface="Times New Roman" charset="0"/>
                <a:ea typeface="Arial" charset="0"/>
                <a:cs typeface="Arial" charset="0"/>
              </a:rPr>
              <a:pPr algn="r" eaLnBrk="0" fontAlgn="base" hangingPunct="0">
                <a:spcBef>
                  <a:spcPct val="0"/>
                </a:spcBef>
                <a:spcAft>
                  <a:spcPct val="0"/>
                </a:spcAft>
              </a:pPr>
              <a:t>60</a:t>
            </a:fld>
            <a:endParaRPr lang="en-US" sz="1200" dirty="0">
              <a:solidFill>
                <a:prstClr val="black"/>
              </a:solidFill>
              <a:latin typeface="Times New Roman" charset="0"/>
              <a:ea typeface="Arial" charset="0"/>
              <a:cs typeface="Arial"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r>
              <a:rPr lang="en-US" b="1" dirty="0"/>
              <a:t>Student Misconceptions and Concerns</a:t>
            </a:r>
            <a:endParaRPr lang="en-US" dirty="0"/>
          </a:p>
          <a:p>
            <a:r>
              <a:rPr lang="en-US" dirty="0"/>
              <a:t>• The specific interactions of enzymes and substrates can be illustrated with simple physical models. Many students new to these concepts will benefit from several forms of explanation, including diagrams such as those in the textbook, physical models, and the opportunity to manipulate or create their own examples. Just like pitching a tent, new concepts are best constructed with many lines of support.</a:t>
            </a:r>
          </a:p>
          <a:p>
            <a:r>
              <a:rPr lang="en-US" b="1" dirty="0"/>
              <a:t>Teaching Tips</a:t>
            </a:r>
            <a:endParaRPr lang="en-US" dirty="0"/>
          </a:p>
          <a:p>
            <a:r>
              <a:rPr lang="en-US" dirty="0"/>
              <a:t>• The information in DNA is used to direct the production of RNA, which in turn directs the production of proteins. However, in Chapter 3, four different types of biological molecules were noted as significant components of life. Students who think this through might wonder, and you could point out, that DNA does not directly control the production of carbohydrates and lipids. So how does DNA exert its influence over the synthesis of these two chemical groups? The answer is largely by way of enzymes, proteins with the ability to promote the production of carbohydrates and lipids.</a:t>
            </a:r>
          </a:p>
          <a:p>
            <a:r>
              <a:rPr lang="en-US" dirty="0"/>
              <a:t>• The text notes that the relationship between an enzyme and its substrate is like a handshake, with each hand generally conforming to the shape of the other. This induced fit is also like the change in shape of a glove when a hand is inserted. The glove’s general shape matches the hand, but the final “fit” requires some additional adjustments.</a:t>
            </a:r>
          </a:p>
          <a:p>
            <a:r>
              <a:rPr lang="en-US" b="1" dirty="0"/>
              <a:t>Active Lecture Tips</a:t>
            </a:r>
            <a:endParaRPr lang="en-US" dirty="0"/>
          </a:p>
          <a:p>
            <a:pPr fontAlgn="base"/>
            <a:r>
              <a:rPr lang="en-US" dirty="0"/>
              <a:t>• See the Activity </a:t>
            </a:r>
            <a:r>
              <a:rPr lang="en-US" i="1" dirty="0"/>
              <a:t>Students, Design Your Own Enzyme-Catalyzed Reaction</a:t>
            </a:r>
            <a:r>
              <a:rPr lang="en-US" dirty="0"/>
              <a:t> on the Instructor Exchange. Visit the Instructor Exchange in the </a:t>
            </a:r>
            <a:r>
              <a:rPr lang="en-US" dirty="0" err="1"/>
              <a:t>MasteringBiology</a:t>
            </a:r>
            <a:r>
              <a:rPr lang="en-US" dirty="0"/>
              <a:t> instructor resource area for a description of this activity.</a:t>
            </a:r>
          </a:p>
        </p:txBody>
      </p:sp>
    </p:spTree>
    <p:extLst>
      <p:ext uri="{BB962C8B-B14F-4D97-AF65-F5344CB8AC3E}">
        <p14:creationId xmlns:p14="http://schemas.microsoft.com/office/powerpoint/2010/main" val="36114266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endParaRPr lang="en-US" b="1" dirty="0"/>
          </a:p>
          <a:p>
            <a:r>
              <a:rPr lang="en-US" b="1" dirty="0"/>
              <a:t>Timing ≈ 1.5min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[animate] </a:t>
            </a:r>
            <a:r>
              <a:rPr lang="en-US" b="1" dirty="0"/>
              <a:t>A substrate is a reactant that is catalyzed</a:t>
            </a:r>
            <a:r>
              <a:rPr lang="en-US" b="1" baseline="0" dirty="0"/>
              <a:t> by an enzyme</a:t>
            </a:r>
            <a:r>
              <a:rPr lang="en-US" baseline="0" dirty="0"/>
              <a:t>.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[animate with image] Enzymes and substrates have complimentary shapes. One enzyme and one substrate fit together like a lock and a key.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T</a:t>
            </a:r>
            <a:r>
              <a:rPr lang="en-US" dirty="0"/>
              <a:t>his is a model of what a substrate and enzyme look like.</a:t>
            </a:r>
            <a:r>
              <a:rPr lang="en-US" baseline="0" dirty="0"/>
              <a:t> </a:t>
            </a:r>
            <a:r>
              <a:rPr lang="en-US" dirty="0"/>
              <a:t>Real</a:t>
            </a:r>
            <a:r>
              <a:rPr lang="en-US" baseline="0" dirty="0"/>
              <a:t> substrates and enzymes are actually much more complex because they are huge molecules with thousands of repeated parts. </a:t>
            </a:r>
            <a:r>
              <a:rPr lang="en-US" i="1" baseline="0" dirty="0"/>
              <a:t>Circle or point out the parts of the diagram as you discuss the following information. </a:t>
            </a:r>
            <a:endParaRPr lang="en-US" baseline="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The active site is the place on the enzyme where the substrate fits. Once they come together they are bound by attractive forces and form the enzyme-substrate complex. They will remain together until the reaction is complete.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While</a:t>
            </a:r>
            <a:r>
              <a:rPr lang="en-US" baseline="0" dirty="0"/>
              <a:t> the enzyme and substrate are bound together, the chemical reaction occurs. </a:t>
            </a:r>
            <a:r>
              <a:rPr lang="en-US" dirty="0"/>
              <a:t>As</a:t>
            </a:r>
            <a:r>
              <a:rPr lang="en-US" baseline="0" dirty="0"/>
              <a:t> chemical bonds break or form a reaction takes place and new substances result. </a:t>
            </a:r>
            <a:r>
              <a:rPr lang="en-US" i="1" baseline="0" dirty="0"/>
              <a:t>Point out these changes on the diagram, maybe put a star where the reaction takes place.</a:t>
            </a:r>
            <a:r>
              <a:rPr lang="en-US" baseline="0" dirty="0"/>
              <a:t> These new substances are the products of the reaction.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When these products are released, the enzyme is then free to bond with another substrate.</a:t>
            </a:r>
          </a:p>
          <a:p>
            <a:endParaRPr lang="en-US" baseline="0" dirty="0"/>
          </a:p>
          <a:p>
            <a:endParaRPr lang="en-US" baseline="0" dirty="0"/>
          </a:p>
          <a:p>
            <a:r>
              <a:rPr lang="en-US" b="1" u="sng" dirty="0"/>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Diagram. “</a:t>
            </a:r>
            <a:r>
              <a:rPr lang="en-US" b="0" dirty="0">
                <a:effectLst/>
              </a:rPr>
              <a:t>Induced fit diagram.</a:t>
            </a:r>
            <a:r>
              <a:rPr lang="en-US" b="0" dirty="0" err="1">
                <a:effectLst/>
              </a:rPr>
              <a:t>svg</a:t>
            </a:r>
            <a:r>
              <a:rPr lang="en-US" b="0" dirty="0">
                <a:effectLst/>
              </a:rPr>
              <a:t>,”Tim</a:t>
            </a:r>
            <a:r>
              <a:rPr lang="en-US" b="0" baseline="0" dirty="0">
                <a:effectLst/>
              </a:rPr>
              <a:t> Vickers. 2006 as PD, Digital Image. http://commons.wikimedia.org/wiki/File:Induced_fit_diagram.svg </a:t>
            </a:r>
            <a:r>
              <a:rPr lang="en-US" b="0" baseline="0" dirty="0"/>
              <a:t>(accessed January 3, 2011).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0AD9D-36F1-43EA-B990-4ECBE42BFFF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1443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endParaRPr lang="en-US" b="1" dirty="0"/>
          </a:p>
          <a:p>
            <a:r>
              <a:rPr lang="en-US" b="1" dirty="0"/>
              <a:t>Timing ≈ 1.5min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[animate] </a:t>
            </a:r>
            <a:r>
              <a:rPr lang="en-US" b="1" dirty="0"/>
              <a:t>A substrate is a reactant that is catalyzed</a:t>
            </a:r>
            <a:r>
              <a:rPr lang="en-US" b="1" baseline="0" dirty="0"/>
              <a:t> by an enzyme</a:t>
            </a:r>
            <a:r>
              <a:rPr lang="en-US" baseline="0" dirty="0"/>
              <a:t>.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[animate with image] Enzymes and substrates have complimentary shapes. One enzyme and one substrate fit together like a lock and a key.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T</a:t>
            </a:r>
            <a:r>
              <a:rPr lang="en-US" dirty="0"/>
              <a:t>his is a model of what a substrate and enzyme look like.</a:t>
            </a:r>
            <a:r>
              <a:rPr lang="en-US" baseline="0" dirty="0"/>
              <a:t> </a:t>
            </a:r>
            <a:r>
              <a:rPr lang="en-US" dirty="0"/>
              <a:t>Real</a:t>
            </a:r>
            <a:r>
              <a:rPr lang="en-US" baseline="0" dirty="0"/>
              <a:t> substrates and enzymes are actually much more complex because they are huge molecules with thousands of repeated parts. </a:t>
            </a:r>
            <a:r>
              <a:rPr lang="en-US" i="1" baseline="0" dirty="0"/>
              <a:t>Circle or point out the parts of the diagram as you discuss the following information. </a:t>
            </a:r>
            <a:endParaRPr lang="en-US" baseline="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The active site is the place on the enzyme where the substrate fits. Once they come together they are bound by attractive forces and form the enzyme-substrate complex. They will remain together until the reaction is complete.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While</a:t>
            </a:r>
            <a:r>
              <a:rPr lang="en-US" baseline="0" dirty="0"/>
              <a:t> the enzyme and substrate are bound together, the chemical reaction occurs. </a:t>
            </a:r>
            <a:r>
              <a:rPr lang="en-US" dirty="0"/>
              <a:t>As</a:t>
            </a:r>
            <a:r>
              <a:rPr lang="en-US" baseline="0" dirty="0"/>
              <a:t> chemical bonds break or form a reaction takes place and new substances result. </a:t>
            </a:r>
            <a:r>
              <a:rPr lang="en-US" i="1" baseline="0" dirty="0"/>
              <a:t>Point out these changes on the diagram, maybe put a star where the reaction takes place.</a:t>
            </a:r>
            <a:r>
              <a:rPr lang="en-US" baseline="0" dirty="0"/>
              <a:t> These new substances are the products of the reaction.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When these products are released, the enzyme is then free to bond with another substrate.</a:t>
            </a:r>
          </a:p>
          <a:p>
            <a:endParaRPr lang="en-US" baseline="0" dirty="0"/>
          </a:p>
          <a:p>
            <a:endParaRPr lang="en-US" baseline="0" dirty="0"/>
          </a:p>
          <a:p>
            <a:r>
              <a:rPr lang="en-US" b="1" u="sng" dirty="0"/>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Diagram. “</a:t>
            </a:r>
            <a:r>
              <a:rPr lang="en-US" b="0" dirty="0">
                <a:effectLst/>
              </a:rPr>
              <a:t>Induced fit diagram.</a:t>
            </a:r>
            <a:r>
              <a:rPr lang="en-US" b="0" dirty="0" err="1">
                <a:effectLst/>
              </a:rPr>
              <a:t>svg</a:t>
            </a:r>
            <a:r>
              <a:rPr lang="en-US" b="0" dirty="0">
                <a:effectLst/>
              </a:rPr>
              <a:t>,”Tim</a:t>
            </a:r>
            <a:r>
              <a:rPr lang="en-US" b="0" baseline="0" dirty="0">
                <a:effectLst/>
              </a:rPr>
              <a:t> Vickers. 2006 as PD, Digital Image. http://commons.wikimedia.org/wiki/File:Induced_fit_diagram.svg </a:t>
            </a:r>
            <a:r>
              <a:rPr lang="en-US" b="0" baseline="0" dirty="0"/>
              <a:t>(accessed January 3, 2011).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0AD9D-36F1-43EA-B990-4ECBE42BFFF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0555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endParaRPr lang="en-US" b="1" dirty="0"/>
          </a:p>
          <a:p>
            <a:r>
              <a:rPr lang="en-US" b="1" dirty="0"/>
              <a:t>Timing ≈ 1.5min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[animate] </a:t>
            </a:r>
            <a:r>
              <a:rPr lang="en-US" b="1" dirty="0"/>
              <a:t>A substrate is a reactant that is catalyzed</a:t>
            </a:r>
            <a:r>
              <a:rPr lang="en-US" b="1" baseline="0" dirty="0"/>
              <a:t> by an enzyme</a:t>
            </a:r>
            <a:r>
              <a:rPr lang="en-US" baseline="0" dirty="0"/>
              <a:t>.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[animate with image] Enzymes and substrates have complimentary shapes. One enzyme and one substrate fit together like a lock and a key.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T</a:t>
            </a:r>
            <a:r>
              <a:rPr lang="en-US" dirty="0"/>
              <a:t>his is a model of what a substrate and enzyme look like.</a:t>
            </a:r>
            <a:r>
              <a:rPr lang="en-US" baseline="0" dirty="0"/>
              <a:t> </a:t>
            </a:r>
            <a:r>
              <a:rPr lang="en-US" dirty="0"/>
              <a:t>Real</a:t>
            </a:r>
            <a:r>
              <a:rPr lang="en-US" baseline="0" dirty="0"/>
              <a:t> substrates and enzymes are actually much more complex because they are huge molecules with thousands of repeated parts. </a:t>
            </a:r>
            <a:r>
              <a:rPr lang="en-US" i="1" baseline="0" dirty="0"/>
              <a:t>Circle or point out the parts of the diagram as you discuss the following information. </a:t>
            </a:r>
            <a:endParaRPr lang="en-US" baseline="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The active site is the place on the enzyme where the substrate fits. Once they come together they are bound by attractive forces and form the enzyme-substrate complex. They will remain together until the reaction is complete.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While</a:t>
            </a:r>
            <a:r>
              <a:rPr lang="en-US" baseline="0" dirty="0"/>
              <a:t> the enzyme and substrate are bound together, the chemical reaction occurs. </a:t>
            </a:r>
            <a:r>
              <a:rPr lang="en-US" dirty="0"/>
              <a:t>As</a:t>
            </a:r>
            <a:r>
              <a:rPr lang="en-US" baseline="0" dirty="0"/>
              <a:t> chemical bonds break or form a reaction takes place and new substances result. </a:t>
            </a:r>
            <a:r>
              <a:rPr lang="en-US" i="1" baseline="0" dirty="0"/>
              <a:t>Point out these changes on the diagram, maybe put a star where the reaction takes place.</a:t>
            </a:r>
            <a:r>
              <a:rPr lang="en-US" baseline="0" dirty="0"/>
              <a:t> These new substances are the products of the reaction.</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dirty="0"/>
              <a:t>When these products are released, the enzyme is then free to bond with another substrate.</a:t>
            </a:r>
          </a:p>
          <a:p>
            <a:endParaRPr lang="en-US" baseline="0" dirty="0"/>
          </a:p>
          <a:p>
            <a:endParaRPr lang="en-US" baseline="0" dirty="0"/>
          </a:p>
          <a:p>
            <a:r>
              <a:rPr lang="en-US" b="1" u="sng" dirty="0"/>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Diagram. “</a:t>
            </a:r>
            <a:r>
              <a:rPr lang="en-US" b="0" dirty="0">
                <a:effectLst/>
              </a:rPr>
              <a:t>Induced fit diagram.</a:t>
            </a:r>
            <a:r>
              <a:rPr lang="en-US" b="0" dirty="0" err="1">
                <a:effectLst/>
              </a:rPr>
              <a:t>svg</a:t>
            </a:r>
            <a:r>
              <a:rPr lang="en-US" b="0" dirty="0">
                <a:effectLst/>
              </a:rPr>
              <a:t>,”Tim</a:t>
            </a:r>
            <a:r>
              <a:rPr lang="en-US" b="0" baseline="0" dirty="0">
                <a:effectLst/>
              </a:rPr>
              <a:t> Vickers. 2006 as PD, Digital Image. http://commons.wikimedia.org/wiki/File:Induced_fit_diagram.svg </a:t>
            </a:r>
            <a:r>
              <a:rPr lang="en-US" b="0" baseline="0" dirty="0"/>
              <a:t>(accessed January 3, 2011).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0AD9D-36F1-43EA-B990-4ECBE42BFFF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87451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5.14-1 The catalytic cycle of an enzyme (step 1)</a:t>
            </a:r>
          </a:p>
        </p:txBody>
      </p:sp>
    </p:spTree>
    <p:extLst>
      <p:ext uri="{BB962C8B-B14F-4D97-AF65-F5344CB8AC3E}">
        <p14:creationId xmlns:p14="http://schemas.microsoft.com/office/powerpoint/2010/main" val="2928196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5.14-2 The catalytic cycle of an enzyme (step 2)</a:t>
            </a:r>
          </a:p>
        </p:txBody>
      </p:sp>
    </p:spTree>
    <p:extLst>
      <p:ext uri="{BB962C8B-B14F-4D97-AF65-F5344CB8AC3E}">
        <p14:creationId xmlns:p14="http://schemas.microsoft.com/office/powerpoint/2010/main" val="275279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instructional</a:t>
            </a:r>
            <a:r>
              <a:rPr lang="en-US" b="1" baseline="0" dirty="0"/>
              <a:t> video</a:t>
            </a:r>
            <a:endParaRPr lang="en-US" b="1" dirty="0"/>
          </a:p>
          <a:p>
            <a:r>
              <a:rPr lang="en-US" b="1" dirty="0"/>
              <a:t>Timing ≈ 0.5 minutes</a:t>
            </a:r>
          </a:p>
          <a:p>
            <a:pPr marL="171450" indent="-171450">
              <a:buFont typeface="Arial"/>
              <a:buChar char="•"/>
            </a:pPr>
            <a:r>
              <a:rPr lang="en-US" b="1" dirty="0"/>
              <a:t>Intro</a:t>
            </a:r>
          </a:p>
          <a:p>
            <a:pPr marL="171450" indent="-171450">
              <a:buFont typeface="Arial"/>
              <a:buChar char="•"/>
            </a:pPr>
            <a:r>
              <a:rPr lang="en-US" b="1" dirty="0"/>
              <a:t>Transition: </a:t>
            </a:r>
            <a:r>
              <a:rPr lang="en-US" dirty="0"/>
              <a:t>In the warm-up, you observed two different types of cells and thought</a:t>
            </a:r>
            <a:r>
              <a:rPr lang="en-US" baseline="0" dirty="0"/>
              <a:t> about the differences in their internal structure</a:t>
            </a:r>
            <a:r>
              <a:rPr lang="en-US" dirty="0"/>
              <a:t>. In fact, that is what the first objective [read it] is really about. </a:t>
            </a:r>
          </a:p>
          <a:p>
            <a:pPr marL="171450" indent="-171450">
              <a:buFont typeface="Arial"/>
              <a:buChar char="•"/>
            </a:pPr>
            <a:r>
              <a:rPr lang="en-US" dirty="0"/>
              <a:t>Preview the other objectives:</a:t>
            </a:r>
          </a:p>
          <a:p>
            <a:pPr marL="388931" lvl="1" indent="-171450">
              <a:buFont typeface="Arial"/>
              <a:buChar char="•"/>
            </a:pPr>
            <a:r>
              <a:rPr lang="en-US" dirty="0"/>
              <a:t>Preview the 2nd objective as being part of the first.</a:t>
            </a:r>
          </a:p>
          <a:p>
            <a:pPr marL="388931" lvl="1" indent="-171450">
              <a:buFont typeface="Arial"/>
              <a:buChar char="•"/>
            </a:pPr>
            <a:r>
              <a:rPr lang="en-US" dirty="0"/>
              <a:t>Preview the third one that was created because</a:t>
            </a:r>
            <a:r>
              <a:rPr lang="en-US" baseline="0" dirty="0"/>
              <a:t> of our understanding of the first two objectives</a:t>
            </a:r>
            <a:r>
              <a:rPr lang="en-US" dirty="0"/>
              <a:t>.</a:t>
            </a:r>
          </a:p>
          <a:p>
            <a:pPr marL="388931" lvl="1" indent="-171450">
              <a:buFont typeface="Arial"/>
              <a:buChar char="•"/>
            </a:pPr>
            <a:r>
              <a:rPr lang="en-US" dirty="0"/>
              <a:t>Finally, mention that along the way, they’ll Evaluate past</a:t>
            </a:r>
            <a:r>
              <a:rPr lang="en-US" baseline="0" dirty="0"/>
              <a:t> research from investigations similar in design and purpose.</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7</a:t>
            </a:fld>
            <a:endParaRPr lang="en-US"/>
          </a:p>
        </p:txBody>
      </p:sp>
    </p:spTree>
    <p:extLst>
      <p:ext uri="{BB962C8B-B14F-4D97-AF65-F5344CB8AC3E}">
        <p14:creationId xmlns:p14="http://schemas.microsoft.com/office/powerpoint/2010/main" val="3460729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5.14-3 The catalytic cycle of an enzyme (step 3)</a:t>
            </a:r>
          </a:p>
        </p:txBody>
      </p:sp>
    </p:spTree>
    <p:extLst>
      <p:ext uri="{BB962C8B-B14F-4D97-AF65-F5344CB8AC3E}">
        <p14:creationId xmlns:p14="http://schemas.microsoft.com/office/powerpoint/2010/main" val="184652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5.14-4 The catalytic cycle of an enzyme (step 4)</a:t>
            </a:r>
          </a:p>
        </p:txBody>
      </p:sp>
    </p:spTree>
    <p:extLst>
      <p:ext uri="{BB962C8B-B14F-4D97-AF65-F5344CB8AC3E}">
        <p14:creationId xmlns:p14="http://schemas.microsoft.com/office/powerpoint/2010/main" val="278674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fontAlgn="base" hangingPunct="0">
              <a:spcBef>
                <a:spcPct val="0"/>
              </a:spcBef>
              <a:spcAft>
                <a:spcPct val="0"/>
              </a:spcAft>
            </a:pPr>
            <a:fld id="{B2057373-40AB-844F-8FE9-27D4AD345DA4}" type="slidenum">
              <a:rPr lang="en-US" sz="1200">
                <a:solidFill>
                  <a:prstClr val="black"/>
                </a:solidFill>
                <a:latin typeface="Times New Roman" charset="0"/>
                <a:ea typeface="Arial" charset="0"/>
                <a:cs typeface="Arial" charset="0"/>
              </a:rPr>
              <a:pPr algn="r" eaLnBrk="0" fontAlgn="base" hangingPunct="0">
                <a:spcBef>
                  <a:spcPct val="0"/>
                </a:spcBef>
                <a:spcAft>
                  <a:spcPct val="0"/>
                </a:spcAft>
              </a:pPr>
              <a:t>68</a:t>
            </a:fld>
            <a:endParaRPr lang="en-US" sz="1200" dirty="0">
              <a:solidFill>
                <a:prstClr val="black"/>
              </a:solidFill>
              <a:latin typeface="Times New Roman" charset="0"/>
              <a:ea typeface="Arial" charset="0"/>
              <a:cs typeface="Arial"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146532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6AA690-08FE-475B-843D-CD5963AE40A6}"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6AA690-08FE-475B-843D-CD5963AE40A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628103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6AA690-08FE-475B-843D-CD5963AE40A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802357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6AA690-08FE-475B-843D-CD5963AE40A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142449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endParaRPr lang="en-US" b="1" dirty="0"/>
          </a:p>
          <a:p>
            <a:r>
              <a:rPr lang="en-US" b="1" dirty="0"/>
              <a:t>Timing ~</a:t>
            </a:r>
            <a:r>
              <a:rPr lang="en-US" b="1" baseline="0" dirty="0"/>
              <a:t> 1 min</a:t>
            </a:r>
          </a:p>
          <a:p>
            <a:r>
              <a:rPr lang="en-US" b="1" baseline="0" dirty="0"/>
              <a:t>Entry audio: </a:t>
            </a:r>
            <a:r>
              <a:rPr lang="en-US" b="0" baseline="0" dirty="0"/>
              <a:t>Use what you remember about the interaction between enzymes and substrates to put the steps of enzyme activity in order from first to last.</a:t>
            </a:r>
            <a:endParaRPr lang="en-US" b="1" baseline="0" dirty="0"/>
          </a:p>
          <a:p>
            <a:r>
              <a:rPr lang="en-US" b="1" baseline="0" dirty="0"/>
              <a:t>Hint audio: </a:t>
            </a:r>
            <a:r>
              <a:rPr lang="en-US" b="0" baseline="0" dirty="0"/>
              <a:t>For a catalyzed reaction to begin, the substrate must enter the active site of the enzyme.</a:t>
            </a:r>
          </a:p>
          <a:p>
            <a:r>
              <a:rPr lang="en-US" b="1" baseline="0" dirty="0"/>
              <a:t>Exit audio: </a:t>
            </a:r>
            <a:r>
              <a:rPr lang="en-US" b="0" baseline="0" dirty="0"/>
              <a:t>Enzyme activity begins when a substrate enters the active site on the enzyme. The two bind to form the enzyme-substrate complex. Then, the chemical reaction occurs, forming new substances, called products.</a:t>
            </a: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0796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endParaRPr lang="en-US" b="1" dirty="0"/>
          </a:p>
          <a:p>
            <a:r>
              <a:rPr lang="en-US" b="1" dirty="0"/>
              <a:t>Timing ~</a:t>
            </a:r>
            <a:r>
              <a:rPr lang="en-US" b="1" baseline="0" dirty="0"/>
              <a:t> 1 min</a:t>
            </a:r>
          </a:p>
          <a:p>
            <a:r>
              <a:rPr lang="en-US" b="1" baseline="0" dirty="0"/>
              <a:t>Entry audio: </a:t>
            </a:r>
            <a:r>
              <a:rPr lang="en-US" b="0" baseline="0" dirty="0"/>
              <a:t>Use what you remember about the interaction between enzymes and substrates to put the steps of enzyme activity in order from first to last.</a:t>
            </a:r>
            <a:endParaRPr lang="en-US" b="1" baseline="0" dirty="0"/>
          </a:p>
          <a:p>
            <a:r>
              <a:rPr lang="en-US" b="1" baseline="0" dirty="0"/>
              <a:t>Hint audio: </a:t>
            </a:r>
            <a:r>
              <a:rPr lang="en-US" b="0" baseline="0" dirty="0"/>
              <a:t>For a catalyzed reaction to begin, the substrate must enter the active site of the enzyme.</a:t>
            </a:r>
          </a:p>
          <a:p>
            <a:r>
              <a:rPr lang="en-US" b="1" baseline="0" dirty="0"/>
              <a:t>Exit audio: </a:t>
            </a:r>
            <a:r>
              <a:rPr lang="en-US" b="0" baseline="0" dirty="0"/>
              <a:t>Enzyme activity begins when a substrate enters the active site on the enzyme. The two bind to form the enzyme-substrate complex. Then, the chemical reaction occurs, forming new substances, called products.</a:t>
            </a: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745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2941A6-ADCC-4DE0-8D53-DB59E8937EF8}" type="slidenum">
              <a:rPr lang="en-US">
                <a:solidFill>
                  <a:prstClr val="black"/>
                </a:solidFill>
              </a:rPr>
              <a:pPr>
                <a:defRPr/>
              </a:pPr>
              <a:t>10</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1846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AAE8B9-03F2-4694-AFEC-10503A6A9DE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15119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pic>
        <p:nvPicPr>
          <p:cNvPr id="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sp>
        <p:nvSpPr>
          <p:cNvPr id="23557"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2355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smtClean="0"/>
            </a:lvl1pPr>
          </a:lstStyle>
          <a:p>
            <a:pPr>
              <a:defRPr/>
            </a:pPr>
            <a:endParaRPr lang="en-US">
              <a:solidFill>
                <a:srgbClr val="2A3D7A"/>
              </a:solidFill>
            </a:endParaRPr>
          </a:p>
        </p:txBody>
      </p:sp>
      <p:sp>
        <p:nvSpPr>
          <p:cNvPr id="8" name="Rectangle 8"/>
          <p:cNvSpPr>
            <a:spLocks noGrp="1" noChangeArrowheads="1"/>
          </p:cNvSpPr>
          <p:nvPr>
            <p:ph type="ftr" sz="quarter" idx="11"/>
          </p:nvPr>
        </p:nvSpPr>
        <p:spPr>
          <a:xfrm>
            <a:off x="3124200" y="6324600"/>
            <a:ext cx="2895600" cy="457200"/>
          </a:xfrm>
        </p:spPr>
        <p:txBody>
          <a:bodyPr/>
          <a:lstStyle>
            <a:lvl1pPr>
              <a:defRPr smtClean="0"/>
            </a:lvl1pPr>
          </a:lstStyle>
          <a:p>
            <a:pPr>
              <a:defRPr/>
            </a:pPr>
            <a:r>
              <a:rPr lang="en-US">
                <a:solidFill>
                  <a:srgbClr val="2A3D7A"/>
                </a:solidFill>
              </a:rPr>
              <a:t>Metabolism &amp; Enzymes</a:t>
            </a:r>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smtClean="0"/>
            </a:lvl1pPr>
          </a:lstStyle>
          <a:p>
            <a:pPr>
              <a:defRPr/>
            </a:pPr>
            <a:fld id="{43974204-AA85-4174-B04F-34F10844D122}"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423351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6" name="Rectangle 11"/>
          <p:cNvSpPr>
            <a:spLocks noGrp="1" noChangeArrowheads="1"/>
          </p:cNvSpPr>
          <p:nvPr>
            <p:ph type="sldNum" sz="quarter" idx="12"/>
          </p:nvPr>
        </p:nvSpPr>
        <p:spPr>
          <a:ln/>
        </p:spPr>
        <p:txBody>
          <a:bodyPr/>
          <a:lstStyle>
            <a:lvl1pPr>
              <a:defRPr/>
            </a:lvl1pPr>
          </a:lstStyle>
          <a:p>
            <a:pPr>
              <a:defRPr/>
            </a:pPr>
            <a:fld id="{2C3C5F02-7132-4547-BE0B-52972753C86D}"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5713371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10/4/2023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423593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10/4/2023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025738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10/4/2023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75322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10/4/2023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538886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180901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6353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6" name="Rectangle 11"/>
          <p:cNvSpPr>
            <a:spLocks noGrp="1" noChangeArrowheads="1"/>
          </p:cNvSpPr>
          <p:nvPr>
            <p:ph type="sldNum" sz="quarter" idx="12"/>
          </p:nvPr>
        </p:nvSpPr>
        <p:spPr>
          <a:ln/>
        </p:spPr>
        <p:txBody>
          <a:bodyPr/>
          <a:lstStyle>
            <a:lvl1pPr>
              <a:defRPr/>
            </a:lvl1pPr>
          </a:lstStyle>
          <a:p>
            <a:pPr>
              <a:defRPr/>
            </a:pPr>
            <a:fld id="{C10CCED0-DB5B-45AD-8263-CB44DDB73578}"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265771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2101850"/>
            <a:ext cx="3810000" cy="4114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7" name="Rectangle 11"/>
          <p:cNvSpPr>
            <a:spLocks noGrp="1" noChangeArrowheads="1"/>
          </p:cNvSpPr>
          <p:nvPr>
            <p:ph type="sldNum" sz="quarter" idx="12"/>
          </p:nvPr>
        </p:nvSpPr>
        <p:spPr>
          <a:ln/>
        </p:spPr>
        <p:txBody>
          <a:bodyPr/>
          <a:lstStyle>
            <a:lvl1pPr>
              <a:defRPr/>
            </a:lvl1pPr>
          </a:lstStyle>
          <a:p>
            <a:pPr>
              <a:defRPr/>
            </a:pPr>
            <a:fld id="{E7B44566-6799-4347-A71C-88A6ED800C43}"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28637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19886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pic>
        <p:nvPicPr>
          <p:cNvPr id="5"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sp>
        <p:nvSpPr>
          <p:cNvPr id="23557"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2355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a:latin typeface="Arial" pitchFamily="34" charset="0"/>
              </a:defRPr>
            </a:lvl1pPr>
          </a:lstStyle>
          <a:p>
            <a:pPr>
              <a:defRPr/>
            </a:pPr>
            <a:endParaRPr lang="en-US"/>
          </a:p>
        </p:txBody>
      </p:sp>
      <p:sp>
        <p:nvSpPr>
          <p:cNvPr id="8" name="Rectangle 8"/>
          <p:cNvSpPr>
            <a:spLocks noGrp="1" noChangeArrowheads="1"/>
          </p:cNvSpPr>
          <p:nvPr>
            <p:ph type="ftr" sz="quarter" idx="11"/>
          </p:nvPr>
        </p:nvSpPr>
        <p:spPr>
          <a:xfrm>
            <a:off x="3124200" y="6324600"/>
            <a:ext cx="2895600" cy="457200"/>
          </a:xfrm>
        </p:spPr>
        <p:txBody>
          <a:bodyPr/>
          <a:lstStyle>
            <a:lvl1pPr>
              <a:defRPr>
                <a:latin typeface="Arial" pitchFamily="34" charset="0"/>
              </a:defRPr>
            </a:lvl1pPr>
          </a:lstStyle>
          <a:p>
            <a:pPr>
              <a:defRPr/>
            </a:pPr>
            <a:r>
              <a:rPr lang="en-US"/>
              <a:t>Metabolism &amp; Enzymes</a:t>
            </a:r>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atin typeface="Arial" pitchFamily="34" charset="0"/>
              </a:defRPr>
            </a:lvl1pPr>
          </a:lstStyle>
          <a:p>
            <a:pPr>
              <a:defRPr/>
            </a:pPr>
            <a:fld id="{B8E313BF-36A0-4D7E-9D1B-9DEF181B0D84}" type="slidenum">
              <a:rPr lang="en-US"/>
              <a:pPr>
                <a:defRPr/>
              </a:pPr>
              <a:t>‹#›</a:t>
            </a:fld>
            <a:endParaRPr lang="en-US"/>
          </a:p>
        </p:txBody>
      </p:sp>
    </p:spTree>
    <p:extLst>
      <p:ext uri="{BB962C8B-B14F-4D97-AF65-F5344CB8AC3E}">
        <p14:creationId xmlns:p14="http://schemas.microsoft.com/office/powerpoint/2010/main" val="1469615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6" name="Rectangle 11"/>
          <p:cNvSpPr>
            <a:spLocks noGrp="1" noChangeArrowheads="1"/>
          </p:cNvSpPr>
          <p:nvPr>
            <p:ph type="sldNum" sz="quarter" idx="12"/>
          </p:nvPr>
        </p:nvSpPr>
        <p:spPr/>
        <p:txBody>
          <a:bodyPr/>
          <a:lstStyle>
            <a:lvl1pPr>
              <a:defRPr sz="1800">
                <a:latin typeface="Arial" pitchFamily="34" charset="0"/>
              </a:defRPr>
            </a:lvl1pPr>
          </a:lstStyle>
          <a:p>
            <a:pPr>
              <a:defRPr/>
            </a:pPr>
            <a:fld id="{BCC5BE8D-A807-4414-B439-AD0A0FF2A38D}" type="slidenum">
              <a:rPr lang="en-US"/>
              <a:pPr>
                <a:defRPr/>
              </a:pPr>
              <a:t>‹#›</a:t>
            </a:fld>
            <a:endParaRPr lang="en-US" sz="1400"/>
          </a:p>
        </p:txBody>
      </p:sp>
    </p:spTree>
    <p:extLst>
      <p:ext uri="{BB962C8B-B14F-4D97-AF65-F5344CB8AC3E}">
        <p14:creationId xmlns:p14="http://schemas.microsoft.com/office/powerpoint/2010/main" val="178112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6" name="Rectangle 11"/>
          <p:cNvSpPr>
            <a:spLocks noGrp="1" noChangeArrowheads="1"/>
          </p:cNvSpPr>
          <p:nvPr>
            <p:ph type="sldNum" sz="quarter" idx="12"/>
          </p:nvPr>
        </p:nvSpPr>
        <p:spPr/>
        <p:txBody>
          <a:bodyPr/>
          <a:lstStyle>
            <a:lvl1pPr>
              <a:defRPr sz="1800">
                <a:latin typeface="Arial" pitchFamily="34" charset="0"/>
              </a:defRPr>
            </a:lvl1pPr>
          </a:lstStyle>
          <a:p>
            <a:pPr>
              <a:defRPr/>
            </a:pPr>
            <a:fld id="{735943D3-7DD5-4F41-9F97-812E402B0358}" type="slidenum">
              <a:rPr lang="en-US"/>
              <a:pPr>
                <a:defRPr/>
              </a:pPr>
              <a:t>‹#›</a:t>
            </a:fld>
            <a:endParaRPr lang="en-US" sz="1400"/>
          </a:p>
        </p:txBody>
      </p:sp>
    </p:spTree>
    <p:extLst>
      <p:ext uri="{BB962C8B-B14F-4D97-AF65-F5344CB8AC3E}">
        <p14:creationId xmlns:p14="http://schemas.microsoft.com/office/powerpoint/2010/main" val="3931284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7" name="Rectangle 11"/>
          <p:cNvSpPr>
            <a:spLocks noGrp="1" noChangeArrowheads="1"/>
          </p:cNvSpPr>
          <p:nvPr>
            <p:ph type="sldNum" sz="quarter" idx="12"/>
          </p:nvPr>
        </p:nvSpPr>
        <p:spPr/>
        <p:txBody>
          <a:bodyPr/>
          <a:lstStyle>
            <a:lvl1pPr>
              <a:defRPr sz="1800">
                <a:latin typeface="Arial" pitchFamily="34" charset="0"/>
              </a:defRPr>
            </a:lvl1pPr>
          </a:lstStyle>
          <a:p>
            <a:pPr>
              <a:defRPr/>
            </a:pPr>
            <a:fld id="{654CC75F-631E-443E-B405-78FB0305C8FD}" type="slidenum">
              <a:rPr lang="en-US"/>
              <a:pPr>
                <a:defRPr/>
              </a:pPr>
              <a:t>‹#›</a:t>
            </a:fld>
            <a:endParaRPr lang="en-US" sz="1400"/>
          </a:p>
        </p:txBody>
      </p:sp>
    </p:spTree>
    <p:extLst>
      <p:ext uri="{BB962C8B-B14F-4D97-AF65-F5344CB8AC3E}">
        <p14:creationId xmlns:p14="http://schemas.microsoft.com/office/powerpoint/2010/main" val="302390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9" name="Rectangle 11"/>
          <p:cNvSpPr>
            <a:spLocks noGrp="1" noChangeArrowheads="1"/>
          </p:cNvSpPr>
          <p:nvPr>
            <p:ph type="sldNum" sz="quarter" idx="12"/>
          </p:nvPr>
        </p:nvSpPr>
        <p:spPr/>
        <p:txBody>
          <a:bodyPr/>
          <a:lstStyle>
            <a:lvl1pPr>
              <a:defRPr sz="1800">
                <a:latin typeface="Arial" pitchFamily="34" charset="0"/>
              </a:defRPr>
            </a:lvl1pPr>
          </a:lstStyle>
          <a:p>
            <a:pPr>
              <a:defRPr/>
            </a:pPr>
            <a:fld id="{37F33A48-946D-48DE-B718-1685BC32F7FF}" type="slidenum">
              <a:rPr lang="en-US"/>
              <a:pPr>
                <a:defRPr/>
              </a:pPr>
              <a:t>‹#›</a:t>
            </a:fld>
            <a:endParaRPr lang="en-US" sz="1400"/>
          </a:p>
        </p:txBody>
      </p:sp>
    </p:spTree>
    <p:extLst>
      <p:ext uri="{BB962C8B-B14F-4D97-AF65-F5344CB8AC3E}">
        <p14:creationId xmlns:p14="http://schemas.microsoft.com/office/powerpoint/2010/main" val="300134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5" name="Rectangle 11"/>
          <p:cNvSpPr>
            <a:spLocks noGrp="1" noChangeArrowheads="1"/>
          </p:cNvSpPr>
          <p:nvPr>
            <p:ph type="sldNum" sz="quarter" idx="12"/>
          </p:nvPr>
        </p:nvSpPr>
        <p:spPr/>
        <p:txBody>
          <a:bodyPr/>
          <a:lstStyle>
            <a:lvl1pPr>
              <a:defRPr sz="1800">
                <a:latin typeface="Arial" pitchFamily="34" charset="0"/>
              </a:defRPr>
            </a:lvl1pPr>
          </a:lstStyle>
          <a:p>
            <a:pPr>
              <a:defRPr/>
            </a:pPr>
            <a:fld id="{112CA85E-05BB-438F-8C0F-7D6464FC2761}" type="slidenum">
              <a:rPr lang="en-US"/>
              <a:pPr>
                <a:defRPr/>
              </a:pPr>
              <a:t>‹#›</a:t>
            </a:fld>
            <a:endParaRPr lang="en-US" sz="1400"/>
          </a:p>
        </p:txBody>
      </p:sp>
    </p:spTree>
    <p:extLst>
      <p:ext uri="{BB962C8B-B14F-4D97-AF65-F5344CB8AC3E}">
        <p14:creationId xmlns:p14="http://schemas.microsoft.com/office/powerpoint/2010/main" val="21266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6" name="Rectangle 11"/>
          <p:cNvSpPr>
            <a:spLocks noGrp="1" noChangeArrowheads="1"/>
          </p:cNvSpPr>
          <p:nvPr>
            <p:ph type="sldNum" sz="quarter" idx="12"/>
          </p:nvPr>
        </p:nvSpPr>
        <p:spPr>
          <a:ln/>
        </p:spPr>
        <p:txBody>
          <a:bodyPr/>
          <a:lstStyle>
            <a:lvl1pPr>
              <a:defRPr/>
            </a:lvl1pPr>
          </a:lstStyle>
          <a:p>
            <a:pPr>
              <a:defRPr/>
            </a:pPr>
            <a:fld id="{22858AAF-0965-48A9-A14E-4515AC319103}"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231644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4" name="Rectangle 11"/>
          <p:cNvSpPr>
            <a:spLocks noGrp="1" noChangeArrowheads="1"/>
          </p:cNvSpPr>
          <p:nvPr>
            <p:ph type="sldNum" sz="quarter" idx="12"/>
          </p:nvPr>
        </p:nvSpPr>
        <p:spPr/>
        <p:txBody>
          <a:bodyPr/>
          <a:lstStyle>
            <a:lvl1pPr>
              <a:defRPr sz="1800">
                <a:latin typeface="Arial" pitchFamily="34" charset="0"/>
              </a:defRPr>
            </a:lvl1pPr>
          </a:lstStyle>
          <a:p>
            <a:pPr>
              <a:defRPr/>
            </a:pPr>
            <a:fld id="{6B6583A3-0A94-40FA-ABC4-C875184CC554}" type="slidenum">
              <a:rPr lang="en-US"/>
              <a:pPr>
                <a:defRPr/>
              </a:pPr>
              <a:t>‹#›</a:t>
            </a:fld>
            <a:endParaRPr lang="en-US" sz="1400"/>
          </a:p>
        </p:txBody>
      </p:sp>
    </p:spTree>
    <p:extLst>
      <p:ext uri="{BB962C8B-B14F-4D97-AF65-F5344CB8AC3E}">
        <p14:creationId xmlns:p14="http://schemas.microsoft.com/office/powerpoint/2010/main" val="404574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7" name="Rectangle 11"/>
          <p:cNvSpPr>
            <a:spLocks noGrp="1" noChangeArrowheads="1"/>
          </p:cNvSpPr>
          <p:nvPr>
            <p:ph type="sldNum" sz="quarter" idx="12"/>
          </p:nvPr>
        </p:nvSpPr>
        <p:spPr/>
        <p:txBody>
          <a:bodyPr/>
          <a:lstStyle>
            <a:lvl1pPr>
              <a:defRPr sz="1800">
                <a:latin typeface="Arial" pitchFamily="34" charset="0"/>
              </a:defRPr>
            </a:lvl1pPr>
          </a:lstStyle>
          <a:p>
            <a:pPr>
              <a:defRPr/>
            </a:pPr>
            <a:fld id="{3ECD12B6-8B15-47AD-883C-6C6401BCEA4F}" type="slidenum">
              <a:rPr lang="en-US"/>
              <a:pPr>
                <a:defRPr/>
              </a:pPr>
              <a:t>‹#›</a:t>
            </a:fld>
            <a:endParaRPr lang="en-US" sz="1400"/>
          </a:p>
        </p:txBody>
      </p:sp>
    </p:spTree>
    <p:extLst>
      <p:ext uri="{BB962C8B-B14F-4D97-AF65-F5344CB8AC3E}">
        <p14:creationId xmlns:p14="http://schemas.microsoft.com/office/powerpoint/2010/main" val="4253382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7" name="Rectangle 11"/>
          <p:cNvSpPr>
            <a:spLocks noGrp="1" noChangeArrowheads="1"/>
          </p:cNvSpPr>
          <p:nvPr>
            <p:ph type="sldNum" sz="quarter" idx="12"/>
          </p:nvPr>
        </p:nvSpPr>
        <p:spPr/>
        <p:txBody>
          <a:bodyPr/>
          <a:lstStyle>
            <a:lvl1pPr>
              <a:defRPr sz="1800">
                <a:latin typeface="Arial" pitchFamily="34" charset="0"/>
              </a:defRPr>
            </a:lvl1pPr>
          </a:lstStyle>
          <a:p>
            <a:pPr>
              <a:defRPr/>
            </a:pPr>
            <a:fld id="{5B8CB683-C3CB-4117-B261-CF20D629F720}" type="slidenum">
              <a:rPr lang="en-US"/>
              <a:pPr>
                <a:defRPr/>
              </a:pPr>
              <a:t>‹#›</a:t>
            </a:fld>
            <a:endParaRPr lang="en-US" sz="1400"/>
          </a:p>
        </p:txBody>
      </p:sp>
    </p:spTree>
    <p:extLst>
      <p:ext uri="{BB962C8B-B14F-4D97-AF65-F5344CB8AC3E}">
        <p14:creationId xmlns:p14="http://schemas.microsoft.com/office/powerpoint/2010/main" val="271907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6" name="Rectangle 11"/>
          <p:cNvSpPr>
            <a:spLocks noGrp="1" noChangeArrowheads="1"/>
          </p:cNvSpPr>
          <p:nvPr>
            <p:ph type="sldNum" sz="quarter" idx="12"/>
          </p:nvPr>
        </p:nvSpPr>
        <p:spPr/>
        <p:txBody>
          <a:bodyPr/>
          <a:lstStyle>
            <a:lvl1pPr>
              <a:defRPr sz="1800">
                <a:latin typeface="Arial" pitchFamily="34" charset="0"/>
              </a:defRPr>
            </a:lvl1pPr>
          </a:lstStyle>
          <a:p>
            <a:pPr>
              <a:defRPr/>
            </a:pPr>
            <a:fld id="{D95C2C13-200D-4FDE-9522-16C1007D949C}" type="slidenum">
              <a:rPr lang="en-US"/>
              <a:pPr>
                <a:defRPr/>
              </a:pPr>
              <a:t>‹#›</a:t>
            </a:fld>
            <a:endParaRPr lang="en-US" sz="1400"/>
          </a:p>
        </p:txBody>
      </p:sp>
    </p:spTree>
    <p:extLst>
      <p:ext uri="{BB962C8B-B14F-4D97-AF65-F5344CB8AC3E}">
        <p14:creationId xmlns:p14="http://schemas.microsoft.com/office/powerpoint/2010/main" val="427072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6" name="Rectangle 11"/>
          <p:cNvSpPr>
            <a:spLocks noGrp="1" noChangeArrowheads="1"/>
          </p:cNvSpPr>
          <p:nvPr>
            <p:ph type="sldNum" sz="quarter" idx="12"/>
          </p:nvPr>
        </p:nvSpPr>
        <p:spPr/>
        <p:txBody>
          <a:bodyPr/>
          <a:lstStyle>
            <a:lvl1pPr>
              <a:defRPr sz="1800">
                <a:latin typeface="Arial" pitchFamily="34" charset="0"/>
              </a:defRPr>
            </a:lvl1pPr>
          </a:lstStyle>
          <a:p>
            <a:pPr>
              <a:defRPr/>
            </a:pPr>
            <a:fld id="{DA985F11-76C8-4A7C-8BEF-5C5991E94032}" type="slidenum">
              <a:rPr lang="en-US"/>
              <a:pPr>
                <a:defRPr/>
              </a:pPr>
              <a:t>‹#›</a:t>
            </a:fld>
            <a:endParaRPr lang="en-US" sz="1400"/>
          </a:p>
        </p:txBody>
      </p:sp>
    </p:spTree>
    <p:extLst>
      <p:ext uri="{BB962C8B-B14F-4D97-AF65-F5344CB8AC3E}">
        <p14:creationId xmlns:p14="http://schemas.microsoft.com/office/powerpoint/2010/main" val="280538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2101850"/>
            <a:ext cx="3810000" cy="4114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a:defRPr>
                <a:latin typeface="Arial" pitchFamily="34" charset="0"/>
              </a:defRPr>
            </a:lvl1pPr>
          </a:lstStyle>
          <a:p>
            <a:pPr>
              <a:defRPr/>
            </a:pPr>
            <a:r>
              <a:rPr lang="en-US"/>
              <a:t>Metabolism &amp; Enzymes</a:t>
            </a:r>
          </a:p>
        </p:txBody>
      </p:sp>
      <p:sp>
        <p:nvSpPr>
          <p:cNvPr id="7" name="Rectangle 11"/>
          <p:cNvSpPr>
            <a:spLocks noGrp="1" noChangeArrowheads="1"/>
          </p:cNvSpPr>
          <p:nvPr>
            <p:ph type="sldNum" sz="quarter" idx="12"/>
          </p:nvPr>
        </p:nvSpPr>
        <p:spPr/>
        <p:txBody>
          <a:bodyPr/>
          <a:lstStyle>
            <a:lvl1pPr>
              <a:defRPr sz="1800">
                <a:latin typeface="Arial" pitchFamily="34" charset="0"/>
              </a:defRPr>
            </a:lvl1pPr>
          </a:lstStyle>
          <a:p>
            <a:pPr>
              <a:defRPr/>
            </a:pPr>
            <a:fld id="{EDE29EA2-7526-49AC-AD09-A05962701E63}" type="slidenum">
              <a:rPr lang="en-US"/>
              <a:pPr>
                <a:defRPr/>
              </a:pPr>
              <a:t>‹#›</a:t>
            </a:fld>
            <a:endParaRPr lang="en-US" sz="1400"/>
          </a:p>
        </p:txBody>
      </p:sp>
    </p:spTree>
    <p:extLst>
      <p:ext uri="{BB962C8B-B14F-4D97-AF65-F5344CB8AC3E}">
        <p14:creationId xmlns:p14="http://schemas.microsoft.com/office/powerpoint/2010/main" val="3228495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31383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white">
                    <a:lumMod val="65000"/>
                    <a:lumOff val="35000"/>
                  </a:prstClr>
                </a:solidFill>
              </a:rPr>
              <a:t>Metabolism &amp; Enzymes</a:t>
            </a:r>
          </a:p>
        </p:txBody>
      </p:sp>
      <p:sp>
        <p:nvSpPr>
          <p:cNvPr id="6" name="Slide Number Placeholder 5"/>
          <p:cNvSpPr>
            <a:spLocks noGrp="1"/>
          </p:cNvSpPr>
          <p:nvPr>
            <p:ph type="sldNum" sz="quarter" idx="12"/>
          </p:nvPr>
        </p:nvSpPr>
        <p:spPr/>
        <p:txBody>
          <a:bodyPr/>
          <a:lstStyle/>
          <a:p>
            <a:fld id="{D739C4FB-7D33-419B-8833-D1372BFD11C8}"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60971971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51499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screen">
            <a:extLst>
              <a:ext uri="{28A0092B-C50C-407E-A947-70E740481C1C}">
                <a14:useLocalDpi xmlns:a14="http://schemas.microsoft.com/office/drawing/2010/main"/>
              </a:ext>
            </a:extLst>
          </a:blip>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endParaRPr lang="en-US">
              <a:solidFill>
                <a:srgbClr val="E8E9D1">
                  <a:lumMod val="75000"/>
                </a:srgbClr>
              </a:solidFill>
            </a:endParaRP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r>
              <a:rPr lang="en-US">
                <a:solidFill>
                  <a:srgbClr val="E8E9D1">
                    <a:lumMod val="75000"/>
                  </a:srgbClr>
                </a:solidFill>
              </a:rPr>
              <a:t>Metabolism &amp; Enzymes</a:t>
            </a: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6B0EDCF8-8D5C-E345-B326-4AA6C1C1DC92}" type="slidenum">
              <a:rPr lang="en-US" smtClean="0">
                <a:solidFill>
                  <a:srgbClr val="E8E9D1">
                    <a:lumMod val="75000"/>
                  </a:srgbClr>
                </a:solidFill>
              </a:rPr>
              <a:pPr/>
              <a:t>‹#›</a:t>
            </a:fld>
            <a:endParaRPr lang="en-US">
              <a:solidFill>
                <a:srgbClr val="E8E9D1">
                  <a:lumMod val="75000"/>
                </a:srgbClr>
              </a:solidFill>
            </a:endParaRP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t>Drag picture to placeholder or click icon to add</a:t>
            </a:r>
            <a:endParaRPr/>
          </a:p>
        </p:txBody>
      </p:sp>
    </p:spTree>
    <p:extLst>
      <p:ext uri="{BB962C8B-B14F-4D97-AF65-F5344CB8AC3E}">
        <p14:creationId xmlns:p14="http://schemas.microsoft.com/office/powerpoint/2010/main" val="302410748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6" name="Rectangle 11"/>
          <p:cNvSpPr>
            <a:spLocks noGrp="1" noChangeArrowheads="1"/>
          </p:cNvSpPr>
          <p:nvPr>
            <p:ph type="sldNum" sz="quarter" idx="12"/>
          </p:nvPr>
        </p:nvSpPr>
        <p:spPr>
          <a:ln/>
        </p:spPr>
        <p:txBody>
          <a:bodyPr/>
          <a:lstStyle>
            <a:lvl1pPr>
              <a:defRPr/>
            </a:lvl1pPr>
          </a:lstStyle>
          <a:p>
            <a:pPr>
              <a:defRPr/>
            </a:pPr>
            <a:fld id="{06A52290-B0C4-4ABE-9E23-54625E7E38B3}"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868735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endParaRPr lang="en-US">
              <a:solidFill>
                <a:srgbClr val="E8E9D1">
                  <a:lumMod val="75000"/>
                </a:srgbClr>
              </a:solidFill>
            </a:endParaRPr>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r>
              <a:rPr lang="en-US">
                <a:solidFill>
                  <a:srgbClr val="E8E9D1">
                    <a:lumMod val="75000"/>
                  </a:srgbClr>
                </a:solidFill>
              </a:rPr>
              <a:t>Metabolism &amp; Enzymes</a:t>
            </a:r>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D7E63A33-8271-4DD0-9C48-789913D7C115}" type="slidenum">
              <a:rPr lang="en-US" smtClean="0">
                <a:solidFill>
                  <a:srgbClr val="E8E9D1">
                    <a:lumMod val="75000"/>
                  </a:srgbClr>
                </a:solidFill>
              </a:rPr>
              <a:pPr/>
              <a:t>‹#›</a:t>
            </a:fld>
            <a:endParaRPr lang="en-US">
              <a:solidFill>
                <a:srgbClr val="E8E9D1">
                  <a:lumMod val="75000"/>
                </a:srgbClr>
              </a:solidFill>
            </a:endParaRPr>
          </a:p>
        </p:txBody>
      </p:sp>
    </p:spTree>
    <p:extLst>
      <p:ext uri="{BB962C8B-B14F-4D97-AF65-F5344CB8AC3E}">
        <p14:creationId xmlns:p14="http://schemas.microsoft.com/office/powerpoint/2010/main" val="64789094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57813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9" name="Slide Number Placeholder 8"/>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13174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0421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52262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5" name="Slide Number Placeholder 4"/>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78356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5" name="Slide Number Placeholder 4"/>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43886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4" name="Slide Number Placeholder 3"/>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93947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53896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0" name="Picture 9" descr="pictureCaptionBacking.png"/>
          <p:cNvPicPr>
            <a:picLocks noChangeAspect="1"/>
          </p:cNvPicPr>
          <p:nvPr/>
        </p:nvPicPr>
        <p:blipFill>
          <a:blip r:embed="rId2" cstate="screen">
            <a:extLst>
              <a:ext uri="{28A0092B-C50C-407E-A947-70E740481C1C}">
                <a14:useLocalDpi xmlns:a14="http://schemas.microsoft.com/office/drawing/2010/main"/>
              </a:ext>
            </a:extLst>
          </a:blip>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250676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7" name="Rectangle 11"/>
          <p:cNvSpPr>
            <a:spLocks noGrp="1" noChangeArrowheads="1"/>
          </p:cNvSpPr>
          <p:nvPr>
            <p:ph type="sldNum" sz="quarter" idx="12"/>
          </p:nvPr>
        </p:nvSpPr>
        <p:spPr>
          <a:ln/>
        </p:spPr>
        <p:txBody>
          <a:bodyPr/>
          <a:lstStyle>
            <a:lvl1pPr>
              <a:defRPr/>
            </a:lvl1pPr>
          </a:lstStyle>
          <a:p>
            <a:pPr>
              <a:defRPr/>
            </a:pPr>
            <a:fld id="{C32B2EAF-F42F-45E2-972D-207FE6B8574B}"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478260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2353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Metabolism &amp; Enzymes</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48352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fontAlgn="base" hangingPunct="0">
              <a:spcBef>
                <a:spcPct val="0"/>
              </a:spcBef>
              <a:spcAft>
                <a:spcPct val="0"/>
              </a:spcAft>
              <a:defRPr/>
            </a:pPr>
            <a:r>
              <a:rPr lang="en-US" dirty="0">
                <a:solidFill>
                  <a:prstClr val="black"/>
                </a:solidFill>
                <a:ea typeface="Arial" charset="0"/>
                <a:cs typeface="Arial" charset="0"/>
              </a:rPr>
              <a:t>PowerPoint Lectures</a:t>
            </a:r>
          </a:p>
          <a:p>
            <a:pPr eaLnBrk="0" fontAlgn="base" hangingPunct="0">
              <a:spcBef>
                <a:spcPct val="0"/>
              </a:spcBef>
              <a:spcAft>
                <a:spcPct val="0"/>
              </a:spcAft>
              <a:defRPr/>
            </a:pPr>
            <a:r>
              <a:rPr lang="en-US" sz="2200" b="1" i="1" dirty="0">
                <a:solidFill>
                  <a:prstClr val="black"/>
                </a:solidFill>
                <a:ea typeface="Arial" charset="0"/>
                <a:cs typeface="Arial" charset="0"/>
              </a:rPr>
              <a:t>Campbell Biology: Concepts &amp; Connections, </a:t>
            </a:r>
            <a:r>
              <a:rPr lang="en-US" b="1" i="1" dirty="0">
                <a:solidFill>
                  <a:prstClr val="black"/>
                </a:solidFill>
                <a:ea typeface="Arial" charset="0"/>
                <a:cs typeface="Arial" charset="0"/>
              </a:rPr>
              <a:t>Eighth Edition</a:t>
            </a:r>
          </a:p>
          <a:p>
            <a:pPr eaLnBrk="0" fontAlgn="base" hangingPunct="0">
              <a:spcBef>
                <a:spcPct val="0"/>
              </a:spcBef>
              <a:spcAft>
                <a:spcPct val="0"/>
              </a:spcAft>
              <a:defRPr/>
            </a:pPr>
            <a:r>
              <a:rPr lang="en-US" sz="1400" cap="all" dirty="0">
                <a:solidFill>
                  <a:prstClr val="black"/>
                </a:solidFill>
                <a:ea typeface="Arial" charset="0"/>
                <a:cs typeface="Arial" charset="0"/>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rPr>
              <a:t>Simon</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rPr>
              <a:t> </a:t>
            </a:r>
            <a:r>
              <a:rPr lang="en-US" sz="1400" cap="all" dirty="0">
                <a:solidFill>
                  <a:prstClr val="black"/>
                </a:solidFill>
                <a:ea typeface="Arial" charset="0"/>
                <a:cs typeface="Arial" charset="0"/>
              </a:rPr>
              <a:t>Dickey</a:t>
            </a:r>
            <a:r>
              <a:rPr lang="en-US" sz="1400" dirty="0">
                <a:solidFill>
                  <a:prstClr val="black"/>
                </a:solidFill>
                <a:ea typeface="Arial" charset="0"/>
                <a:cs typeface="Arial" charset="0"/>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ea typeface="ＭＳ Ｐゴシック" charset="-128"/>
            </a:endParaRPr>
          </a:p>
        </p:txBody>
      </p:sp>
      <p:sp>
        <p:nvSpPr>
          <p:cNvPr id="12" name="TextBox 11"/>
          <p:cNvSpPr txBox="1"/>
          <p:nvPr/>
        </p:nvSpPr>
        <p:spPr>
          <a:xfrm>
            <a:off x="67733" y="3878298"/>
            <a:ext cx="3198311" cy="830997"/>
          </a:xfrm>
          <a:prstGeom prst="rect">
            <a:avLst/>
          </a:prstGeom>
          <a:noFill/>
        </p:spPr>
        <p:txBody>
          <a:bodyPr wrap="none" rtlCol="0">
            <a:spAutoFit/>
          </a:bodyPr>
          <a:lstStyle/>
          <a:p>
            <a:pPr fontAlgn="base">
              <a:spcBef>
                <a:spcPct val="0"/>
              </a:spcBef>
              <a:spcAft>
                <a:spcPct val="0"/>
              </a:spcAft>
            </a:pPr>
            <a:r>
              <a:rPr lang="en-US" sz="4800" b="1" dirty="0">
                <a:solidFill>
                  <a:srgbClr val="F2C552"/>
                </a:solidFill>
                <a:effectLst>
                  <a:outerShdw blurRad="50800" dist="38100" dir="8100000" algn="tr" rotWithShape="0">
                    <a:prstClr val="black">
                      <a:alpha val="40000"/>
                    </a:prstClr>
                  </a:outerShdw>
                </a:effectLst>
                <a:ea typeface="ＭＳ Ｐゴシック" charset="-128"/>
              </a:rPr>
              <a:t>Chapter 5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rPr>
              <a:t>Lecture by Edward J. </a:t>
            </a:r>
            <a:r>
              <a:rPr lang="en-US" sz="1400" b="1" dirty="0" err="1">
                <a:solidFill>
                  <a:prstClr val="black"/>
                </a:solidFill>
                <a:ea typeface="Arial" charset="0"/>
                <a:cs typeface="Arial" charset="0"/>
              </a:rPr>
              <a:t>Zalisko</a:t>
            </a:r>
            <a:endParaRPr lang="en-US" sz="1400" b="1" dirty="0">
              <a:solidFill>
                <a:prstClr val="black"/>
              </a:solidFill>
              <a:ea typeface="Arial" charset="0"/>
              <a:cs typeface="Arial" charset="0"/>
            </a:endParaRPr>
          </a:p>
        </p:txBody>
      </p:sp>
      <p:sp>
        <p:nvSpPr>
          <p:cNvPr id="14" name="TextBox 13"/>
          <p:cNvSpPr txBox="1"/>
          <p:nvPr/>
        </p:nvSpPr>
        <p:spPr>
          <a:xfrm>
            <a:off x="67733" y="4606307"/>
            <a:ext cx="3322833" cy="553998"/>
          </a:xfrm>
          <a:prstGeom prst="rect">
            <a:avLst/>
          </a:prstGeom>
          <a:noFill/>
        </p:spPr>
        <p:txBody>
          <a:bodyPr wrap="none" rtlCol="0">
            <a:spAutoFit/>
          </a:bodyPr>
          <a:lstStyle/>
          <a:p>
            <a:pPr fontAlgn="base">
              <a:spcBef>
                <a:spcPct val="0"/>
              </a:spcBef>
              <a:spcAft>
                <a:spcPct val="0"/>
              </a:spcAft>
            </a:pPr>
            <a:r>
              <a:rPr lang="en-US" sz="3000" b="1" dirty="0">
                <a:solidFill>
                  <a:srgbClr val="F2C552"/>
                </a:solidFill>
                <a:effectLst>
                  <a:outerShdw blurRad="50800" dist="38100" dir="8100000" algn="tr" rotWithShape="0">
                    <a:prstClr val="black">
                      <a:alpha val="40000"/>
                    </a:prstClr>
                  </a:outerShdw>
                </a:effectLst>
                <a:ea typeface="ＭＳ Ｐゴシック" charset="-128"/>
              </a:rPr>
              <a:t>The Working Cell</a:t>
            </a:r>
          </a:p>
        </p:txBody>
      </p:sp>
    </p:spTree>
    <p:extLst>
      <p:ext uri="{BB962C8B-B14F-4D97-AF65-F5344CB8AC3E}">
        <p14:creationId xmlns:p14="http://schemas.microsoft.com/office/powerpoint/2010/main" val="4031788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084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74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7" name="Text Placeholder 6"/>
          <p:cNvSpPr>
            <a:spLocks noGrp="1"/>
          </p:cNvSpPr>
          <p:nvPr>
            <p:ph type="body" sz="quarter" idx="12"/>
          </p:nvPr>
        </p:nvSpPr>
        <p:spPr>
          <a:xfrm>
            <a:off x="165100" y="3105835"/>
            <a:ext cx="8813800" cy="646331"/>
          </a:xfrm>
        </p:spPr>
        <p:txBody>
          <a:bodyPr>
            <a:noAutofit/>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3614434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fontAlgn="base">
              <a:spcBef>
                <a:spcPct val="0"/>
              </a:spcBef>
              <a:spcAft>
                <a:spcPct val="0"/>
              </a:spcAft>
            </a:pPr>
            <a:endParaRPr lang="en-US" sz="2400">
              <a:solidFill>
                <a:prstClr val="black"/>
              </a:solidFill>
              <a:ea typeface="ＭＳ Ｐゴシック" charset="-128"/>
            </a:endParaRPr>
          </a:p>
        </p:txBody>
      </p:sp>
      <p:sp>
        <p:nvSpPr>
          <p:cNvPr id="6" name="Footer Placeholder 5"/>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fontAlgn="base">
              <a:spcBef>
                <a:spcPct val="0"/>
              </a:spcBef>
              <a:spcAft>
                <a:spcPct val="0"/>
              </a:spcAft>
            </a:pPr>
            <a:fld id="{906A8973-3362-497B-9007-F5DEC9CE8D6A}" type="slidenum">
              <a:rPr lang="en-US" sz="2400">
                <a:solidFill>
                  <a:prstClr val="black"/>
                </a:solidFill>
                <a:ea typeface="ＭＳ Ｐゴシック" charset="-128"/>
              </a:rPr>
              <a:pPr fontAlgn="base">
                <a:spcBef>
                  <a:spcPct val="0"/>
                </a:spcBef>
                <a:spcAft>
                  <a:spcPct val="0"/>
                </a:spcAft>
              </a:pPr>
              <a:t>‹#›</a:t>
            </a:fld>
            <a:endParaRPr lang="en-US" sz="2400">
              <a:solidFill>
                <a:prstClr val="black"/>
              </a:solidFill>
              <a:ea typeface="ＭＳ Ｐゴシック" charset="-128"/>
            </a:endParaRPr>
          </a:p>
        </p:txBody>
      </p:sp>
    </p:spTree>
    <p:extLst>
      <p:ext uri="{BB962C8B-B14F-4D97-AF65-F5344CB8AC3E}">
        <p14:creationId xmlns:p14="http://schemas.microsoft.com/office/powerpoint/2010/main" val="3978111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fontAlgn="base">
              <a:spcBef>
                <a:spcPct val="0"/>
              </a:spcBef>
              <a:spcAft>
                <a:spcPct val="0"/>
              </a:spcAft>
            </a:pPr>
            <a:endParaRPr lang="en-US" sz="2400">
              <a:solidFill>
                <a:prstClr val="black"/>
              </a:solidFill>
              <a:ea typeface="ＭＳ Ｐゴシック" charset="-128"/>
            </a:endParaRPr>
          </a:p>
        </p:txBody>
      </p:sp>
      <p:sp>
        <p:nvSpPr>
          <p:cNvPr id="8" name="Footer Placeholder 7"/>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fontAlgn="base">
              <a:spcBef>
                <a:spcPct val="0"/>
              </a:spcBef>
              <a:spcAft>
                <a:spcPct val="0"/>
              </a:spcAft>
            </a:pPr>
            <a:fld id="{906A8973-3362-497B-9007-F5DEC9CE8D6A}" type="slidenum">
              <a:rPr lang="en-US" sz="2400">
                <a:solidFill>
                  <a:prstClr val="black"/>
                </a:solidFill>
                <a:ea typeface="ＭＳ Ｐゴシック" charset="-128"/>
              </a:rPr>
              <a:pPr fontAlgn="base">
                <a:spcBef>
                  <a:spcPct val="0"/>
                </a:spcBef>
                <a:spcAft>
                  <a:spcPct val="0"/>
                </a:spcAft>
              </a:pPr>
              <a:t>‹#›</a:t>
            </a:fld>
            <a:endParaRPr lang="en-US" sz="2400">
              <a:solidFill>
                <a:prstClr val="black"/>
              </a:solidFill>
              <a:ea typeface="ＭＳ Ｐゴシック" charset="-128"/>
            </a:endParaRPr>
          </a:p>
        </p:txBody>
      </p:sp>
    </p:spTree>
    <p:extLst>
      <p:ext uri="{BB962C8B-B14F-4D97-AF65-F5344CB8AC3E}">
        <p14:creationId xmlns:p14="http://schemas.microsoft.com/office/powerpoint/2010/main" val="525912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Tree>
    <p:extLst>
      <p:ext uri="{BB962C8B-B14F-4D97-AF65-F5344CB8AC3E}">
        <p14:creationId xmlns:p14="http://schemas.microsoft.com/office/powerpoint/2010/main" val="1424887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9583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9" name="Rectangle 11"/>
          <p:cNvSpPr>
            <a:spLocks noGrp="1" noChangeArrowheads="1"/>
          </p:cNvSpPr>
          <p:nvPr>
            <p:ph type="sldNum" sz="quarter" idx="12"/>
          </p:nvPr>
        </p:nvSpPr>
        <p:spPr>
          <a:ln/>
        </p:spPr>
        <p:txBody>
          <a:bodyPr/>
          <a:lstStyle>
            <a:lvl1pPr>
              <a:defRPr/>
            </a:lvl1pPr>
          </a:lstStyle>
          <a:p>
            <a:pPr>
              <a:defRPr/>
            </a:pPr>
            <a:fld id="{73ED2722-B609-49CA-B3DC-D74AB0EE0D1A}"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04884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78710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138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00577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8087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970692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4445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616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366384"/>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8749219"/>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892087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5" name="Rectangle 11"/>
          <p:cNvSpPr>
            <a:spLocks noGrp="1" noChangeArrowheads="1"/>
          </p:cNvSpPr>
          <p:nvPr>
            <p:ph type="sldNum" sz="quarter" idx="12"/>
          </p:nvPr>
        </p:nvSpPr>
        <p:spPr>
          <a:ln/>
        </p:spPr>
        <p:txBody>
          <a:bodyPr/>
          <a:lstStyle>
            <a:lvl1pPr>
              <a:defRPr/>
            </a:lvl1pPr>
          </a:lstStyle>
          <a:p>
            <a:pPr>
              <a:defRPr/>
            </a:pPr>
            <a:fld id="{C5A7B3EC-51B6-4A8B-BD80-9D00D8EC549D}"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2009819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968862915"/>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3498722910"/>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304024672"/>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r>
              <a:rPr lang="en-US"/>
              <a:t>Click to edit Master title style</a:t>
            </a:r>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a:t>Click to edit Master text styles</a:t>
            </a:r>
          </a:p>
          <a:p>
            <a:pPr lvl="1"/>
            <a:r>
              <a:rPr lang="en-US"/>
              <a:t>Second level</a:t>
            </a:r>
          </a:p>
          <a:p>
            <a:pPr lvl="2"/>
            <a:r>
              <a:rPr lang="en-US"/>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9885950"/>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219868" indent="-1219868" algn="l">
              <a:defRPr sz="2251" b="1"/>
            </a:lvl1pPr>
          </a:lstStyle>
          <a:p>
            <a:pPr lvl="0"/>
            <a:r>
              <a:rPr lang="en-US" noProof="0"/>
              <a:t>Click to edit Master subtitle style</a:t>
            </a:r>
            <a:endParaRPr lang="en-US" noProof="0"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Footer Placeholder 1"/>
          <p:cNvSpPr>
            <a:spLocks noGrp="1"/>
          </p:cNvSpPr>
          <p:nvPr>
            <p:ph type="ftr" sz="quarter" idx="11"/>
          </p:nvPr>
        </p:nvSpPr>
        <p:spPr>
          <a:xfrm>
            <a:off x="1" y="4000500"/>
            <a:ext cx="9144000" cy="1143000"/>
          </a:xfrm>
          <a:prstGeom prst="rect">
            <a:avLst/>
          </a:prstGeom>
          <a:solidFill>
            <a:srgbClr val="4D4F58"/>
          </a:solidFill>
        </p:spPr>
        <p:txBody>
          <a:bodyPr lIns="182880" tIns="21748" rIns="182880" bIns="21748" anchor="ctr" anchorCtr="0">
            <a:normAutofit/>
          </a:bodyPr>
          <a:lstStyle>
            <a:lvl1pPr algn="l">
              <a:lnSpc>
                <a:spcPct val="100000"/>
              </a:lnSpc>
              <a:spcBef>
                <a:spcPts val="0"/>
              </a:spcBef>
              <a:defRPr sz="2627" b="1">
                <a:solidFill>
                  <a:schemeClr val="bg1"/>
                </a:solidFill>
              </a:defRPr>
            </a:lvl1pPr>
          </a:lstStyle>
          <a:p>
            <a:pPr>
              <a:defRPr/>
            </a:pPr>
            <a:r>
              <a:rPr lang="en-US"/>
              <a:t>Example Deck</a:t>
            </a:r>
          </a:p>
        </p:txBody>
      </p:sp>
    </p:spTree>
    <p:extLst>
      <p:ext uri="{BB962C8B-B14F-4D97-AF65-F5344CB8AC3E}">
        <p14:creationId xmlns:p14="http://schemas.microsoft.com/office/powerpoint/2010/main" val="3312840685"/>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For Development Us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457200"/>
          </a:xfrm>
        </p:spPr>
        <p:txBody>
          <a:bodyPr lIns="130489" rIns="130489" anchor="t"/>
          <a:lstStyle>
            <a:lvl1pPr algn="l">
              <a:defRPr sz="1313" b="1">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 y="457200"/>
            <a:ext cx="9144000" cy="6324600"/>
          </a:xfrm>
        </p:spPr>
        <p:txBody>
          <a:bodyPr lIns="130489" rIns="130489">
            <a:normAutofit/>
          </a:bodyPr>
          <a:lstStyle>
            <a:lvl1pPr>
              <a:defRPr sz="1313"/>
            </a:lvl1pPr>
            <a:lvl2pPr>
              <a:defRPr sz="1313"/>
            </a:lvl2pPr>
            <a:lvl3pPr>
              <a:defRPr sz="1313"/>
            </a:lvl3pPr>
            <a:lvl4pPr>
              <a:defRPr sz="1313"/>
            </a:lvl4pPr>
            <a:lvl5pPr>
              <a:defRPr sz="13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4723904" y="1"/>
            <a:ext cx="4420096" cy="456408"/>
          </a:xfrm>
          <a:prstGeom prst="rect">
            <a:avLst/>
          </a:prstGeom>
        </p:spPr>
        <p:txBody>
          <a:bodyPr lIns="130489" tIns="21748" rIns="130489" bIns="21748" anchor="t" anchorCtr="0">
            <a:noAutofit/>
          </a:bodyPr>
          <a:lstStyle>
            <a:lvl1pPr algn="r">
              <a:lnSpc>
                <a:spcPct val="100000"/>
              </a:lnSpc>
              <a:spcBef>
                <a:spcPts val="0"/>
              </a:spcBef>
              <a:buClr>
                <a:srgbClr val="2877C4"/>
              </a:buClr>
              <a:buFont typeface="Wingdings" pitchFamily="2" charset="2"/>
              <a:buNone/>
              <a:defRPr sz="1313" b="1">
                <a:solidFill>
                  <a:schemeClr val="accent6">
                    <a:lumMod val="50000"/>
                  </a:schemeClr>
                </a:solidFill>
              </a:defRPr>
            </a:lvl1pPr>
          </a:lstStyle>
          <a:p>
            <a:pPr>
              <a:defRPr/>
            </a:pPr>
            <a:r>
              <a:rPr lang="en-US"/>
              <a:t>ATP</a:t>
            </a:r>
            <a:endParaRPr lang="en-US" dirty="0"/>
          </a:p>
        </p:txBody>
      </p:sp>
    </p:spTree>
    <p:extLst>
      <p:ext uri="{BB962C8B-B14F-4D97-AF65-F5344CB8AC3E}">
        <p14:creationId xmlns:p14="http://schemas.microsoft.com/office/powerpoint/2010/main" val="3013019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acher Title Slide w/Two Line Titl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srcRect t="24861"/>
          <a:stretch/>
        </p:blipFill>
        <p:spPr bwMode="auto">
          <a:xfrm>
            <a:off x="-235" y="-59533"/>
            <a:ext cx="6141905" cy="4294190"/>
          </a:xfrm>
          <a:prstGeom prst="rect">
            <a:avLst/>
          </a:prstGeom>
          <a:noFill/>
          <a:ln>
            <a:noFill/>
          </a:ln>
        </p:spPr>
      </p:pic>
      <p:pic>
        <p:nvPicPr>
          <p:cNvPr id="4" name="Picture 12" descr="on-screen-bg-gray.gif"/>
          <p:cNvPicPr>
            <a:picLocks noChangeAspect="1"/>
          </p:cNvPicPr>
          <p:nvPr userDrawn="1"/>
        </p:nvPicPr>
        <p:blipFill>
          <a:blip r:embed="rId3"/>
          <a:srcRect/>
          <a:stretch>
            <a:fillRect/>
          </a:stretch>
        </p:blipFill>
        <p:spPr bwMode="auto">
          <a:xfrm>
            <a:off x="6141670" y="0"/>
            <a:ext cx="3026158" cy="4000500"/>
          </a:xfrm>
          <a:prstGeom prst="rect">
            <a:avLst/>
          </a:prstGeom>
          <a:noFill/>
          <a:ln w="9525">
            <a:noFill/>
            <a:miter lim="800000"/>
            <a:headEnd/>
            <a:tailEnd/>
          </a:ln>
        </p:spPr>
      </p:pic>
      <p:sp>
        <p:nvSpPr>
          <p:cNvPr id="5" name="Rectangle 5"/>
          <p:cNvSpPr/>
          <p:nvPr userDrawn="1"/>
        </p:nvSpPr>
        <p:spPr>
          <a:xfrm>
            <a:off x="6228048" y="-326529"/>
            <a:ext cx="2787878" cy="232371"/>
          </a:xfrm>
          <a:prstGeom prst="rect">
            <a:avLst/>
          </a:prstGeom>
        </p:spPr>
        <p:txBody>
          <a:bodyPr tIns="0" bIns="0" anchor="ctr">
            <a:spAutoFit/>
          </a:bodyPr>
          <a:lstStyle/>
          <a:p>
            <a:pPr algn="ctr">
              <a:lnSpc>
                <a:spcPct val="115000"/>
              </a:lnSpc>
              <a:spcBef>
                <a:spcPct val="20000"/>
              </a:spcBef>
              <a:buClr>
                <a:srgbClr val="2877C4"/>
              </a:buClr>
              <a:buFont typeface="Wingdings" pitchFamily="2" charset="2"/>
              <a:buNone/>
              <a:defRPr/>
            </a:pPr>
            <a:r>
              <a:rPr lang="en-US" sz="1313" dirty="0">
                <a:solidFill>
                  <a:srgbClr val="000000"/>
                </a:solidFill>
              </a:rPr>
              <a:t>space for on-screen teacher</a:t>
            </a:r>
          </a:p>
        </p:txBody>
      </p:sp>
      <p:sp>
        <p:nvSpPr>
          <p:cNvPr id="6147" name="Rectangle 3"/>
          <p:cNvSpPr>
            <a:spLocks noGrp="1" noChangeArrowheads="1"/>
          </p:cNvSpPr>
          <p:nvPr>
            <p:ph type="subTitle" idx="1"/>
          </p:nvPr>
        </p:nvSpPr>
        <p:spPr>
          <a:xfrm>
            <a:off x="-2" y="5157225"/>
            <a:ext cx="9144002" cy="1700800"/>
          </a:xfrm>
        </p:spPr>
        <p:txBody>
          <a:bodyPr anchor="ctr"/>
          <a:lstStyle>
            <a:lvl1pPr marL="1219868" marR="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sz="2251" b="1"/>
            </a:lvl1pPr>
          </a:lstStyle>
          <a:p>
            <a:pPr lvl="0"/>
            <a:endParaRPr lang="en-US"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Footer Placeholder 1"/>
          <p:cNvSpPr>
            <a:spLocks noGrp="1"/>
          </p:cNvSpPr>
          <p:nvPr>
            <p:ph type="ftr" sz="quarter" idx="11"/>
          </p:nvPr>
        </p:nvSpPr>
        <p:spPr>
          <a:xfrm>
            <a:off x="1" y="4000500"/>
            <a:ext cx="9144000" cy="1143000"/>
          </a:xfrm>
          <a:prstGeom prst="rect">
            <a:avLst/>
          </a:prstGeom>
          <a:solidFill>
            <a:srgbClr val="4D4F58"/>
          </a:solidFill>
        </p:spPr>
        <p:txBody>
          <a:bodyPr vert="horz" wrap="square" lIns="164592" tIns="21745" rIns="164592" bIns="21745" numCol="1" anchor="ctr" anchorCtr="0" compatLnSpc="1">
            <a:prstTxWarp prst="textNoShape">
              <a:avLst/>
            </a:prstTxWarp>
          </a:bodyPr>
          <a:lstStyle>
            <a:lvl1pPr>
              <a:buClr>
                <a:srgbClr val="2877C4"/>
              </a:buClr>
              <a:buFont typeface="Wingdings" pitchFamily="2" charset="2"/>
              <a:buNone/>
              <a:defRPr sz="2251" b="1">
                <a:solidFill>
                  <a:schemeClr val="bg1"/>
                </a:solidFill>
              </a:defRPr>
            </a:lvl1pPr>
          </a:lstStyle>
          <a:p>
            <a:pPr>
              <a:defRPr/>
            </a:pPr>
            <a:endParaRPr lang="en-US"/>
          </a:p>
        </p:txBody>
      </p:sp>
      <p:sp>
        <p:nvSpPr>
          <p:cNvPr id="9" name="Rectangle 8"/>
          <p:cNvSpPr/>
          <p:nvPr userDrawn="1"/>
        </p:nvSpPr>
        <p:spPr bwMode="auto">
          <a:xfrm>
            <a:off x="6141908" y="0"/>
            <a:ext cx="3025919"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776086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2"/>
          </p:nvPr>
        </p:nvSpPr>
        <p:spPr>
          <a:xfrm>
            <a:off x="5" y="931865"/>
            <a:ext cx="4571997" cy="5339105"/>
          </a:xfrm>
        </p:spPr>
        <p:txBody>
          <a:bodyPr/>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3"/>
          </p:nvPr>
        </p:nvSpPr>
        <p:spPr>
          <a:xfrm>
            <a:off x="4569023" y="931869"/>
            <a:ext cx="4574984" cy="5338763"/>
          </a:xfrm>
        </p:spPr>
        <p:txBody>
          <a:bodyPr/>
          <a:lstStyle>
            <a:lvl1pPr>
              <a:defRPr sz="2064"/>
            </a:lvl1pPr>
            <a:lvl2pPr>
              <a:defRPr sz="2064"/>
            </a:lvl2pPr>
            <a:lvl3pPr>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25879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43008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93955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4" name="Rectangle 11"/>
          <p:cNvSpPr>
            <a:spLocks noGrp="1" noChangeArrowheads="1"/>
          </p:cNvSpPr>
          <p:nvPr>
            <p:ph type="sldNum" sz="quarter" idx="12"/>
          </p:nvPr>
        </p:nvSpPr>
        <p:spPr>
          <a:ln/>
        </p:spPr>
        <p:txBody>
          <a:bodyPr/>
          <a:lstStyle>
            <a:lvl1pPr>
              <a:defRPr/>
            </a:lvl1pPr>
          </a:lstStyle>
          <a:p>
            <a:pPr>
              <a:defRPr/>
            </a:pPr>
            <a:fld id="{CDCF356F-4B87-4BAA-B977-3B40CABE0ACA}"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2446964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7207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1376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32099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301527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172684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8945844"/>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77669023"/>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6063796"/>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816453">
              <a:defRPr/>
            </a:lvl1pPr>
          </a:lstStyle>
          <a:p>
            <a:pPr algn="ctr" defTabSz="435163"/>
            <a:r>
              <a:rPr lang="en-US" sz="1876" dirty="0"/>
              <a:t>Figure, Image, or </a:t>
            </a:r>
            <a:r>
              <a:rPr lang="en-US" sz="1876" dirty="0" err="1"/>
              <a:t>JavaSketchpad</a:t>
            </a:r>
            <a:endParaRPr lang="en-US" sz="1876"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996056886"/>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75804875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7" name="Rectangle 11"/>
          <p:cNvSpPr>
            <a:spLocks noGrp="1" noChangeArrowheads="1"/>
          </p:cNvSpPr>
          <p:nvPr>
            <p:ph type="sldNum" sz="quarter" idx="12"/>
          </p:nvPr>
        </p:nvSpPr>
        <p:spPr>
          <a:ln/>
        </p:spPr>
        <p:txBody>
          <a:bodyPr/>
          <a:lstStyle>
            <a:lvl1pPr>
              <a:defRPr/>
            </a:lvl1pPr>
          </a:lstStyle>
          <a:p>
            <a:pPr>
              <a:defRPr/>
            </a:pPr>
            <a:fld id="{CCCB5D46-149B-4A55-9BA2-0EBD27BC32AC}"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20741679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4219957128"/>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625782557"/>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r>
              <a:rPr lang="en-US"/>
              <a:t>Click to edit Master title style</a:t>
            </a:r>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a:t>Click to edit Master text styles</a:t>
            </a:r>
          </a:p>
          <a:p>
            <a:pPr lvl="1"/>
            <a:r>
              <a:rPr lang="en-US"/>
              <a:t>Second level</a:t>
            </a:r>
          </a:p>
          <a:p>
            <a:pPr lvl="2"/>
            <a:r>
              <a:rPr lang="en-US"/>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84827439"/>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219868" indent="-1219868" algn="l">
              <a:defRPr sz="2251" b="1"/>
            </a:lvl1pPr>
          </a:lstStyle>
          <a:p>
            <a:pPr lvl="0"/>
            <a:r>
              <a:rPr lang="en-US" noProof="0"/>
              <a:t>Click to edit Master subtitle style</a:t>
            </a:r>
            <a:endParaRPr lang="en-US" noProof="0"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2627" b="1">
                <a:solidFill>
                  <a:schemeClr val="bg1"/>
                </a:solidFill>
              </a:defRPr>
            </a:lvl1pPr>
          </a:lstStyle>
          <a:p>
            <a:pPr algn="l"/>
            <a:r>
              <a:rPr lang="en-US" dirty="0"/>
              <a:t>Example Deck</a:t>
            </a:r>
          </a:p>
        </p:txBody>
      </p:sp>
    </p:spTree>
    <p:extLst>
      <p:ext uri="{BB962C8B-B14F-4D97-AF65-F5344CB8AC3E}">
        <p14:creationId xmlns:p14="http://schemas.microsoft.com/office/powerpoint/2010/main" val="2892288092"/>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2"/>
          </p:nvPr>
        </p:nvSpPr>
        <p:spPr>
          <a:xfrm>
            <a:off x="5" y="931865"/>
            <a:ext cx="4571997" cy="5339105"/>
          </a:xfrm>
        </p:spPr>
        <p:txBody>
          <a:bodyPr/>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3"/>
          </p:nvPr>
        </p:nvSpPr>
        <p:spPr>
          <a:xfrm>
            <a:off x="4569023" y="931869"/>
            <a:ext cx="4574984" cy="5338763"/>
          </a:xfrm>
        </p:spPr>
        <p:txBody>
          <a:bodyPr/>
          <a:lstStyle>
            <a:lvl1pPr>
              <a:defRPr sz="2064"/>
            </a:lvl1pPr>
            <a:lvl2pPr>
              <a:defRPr sz="2064"/>
            </a:lvl2pPr>
            <a:lvl3pPr>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732725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5" y="931863"/>
            <a:ext cx="9144000" cy="526229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78188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115256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40206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659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9914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2A3D7A"/>
                </a:solidFill>
              </a:rPr>
              <a:t>Metabolism &amp; Enzymes</a:t>
            </a:r>
          </a:p>
        </p:txBody>
      </p:sp>
      <p:sp>
        <p:nvSpPr>
          <p:cNvPr id="7" name="Rectangle 11"/>
          <p:cNvSpPr>
            <a:spLocks noGrp="1" noChangeArrowheads="1"/>
          </p:cNvSpPr>
          <p:nvPr>
            <p:ph type="sldNum" sz="quarter" idx="12"/>
          </p:nvPr>
        </p:nvSpPr>
        <p:spPr>
          <a:ln/>
        </p:spPr>
        <p:txBody>
          <a:bodyPr/>
          <a:lstStyle>
            <a:lvl1pPr>
              <a:defRPr/>
            </a:lvl1pPr>
          </a:lstStyle>
          <a:p>
            <a:pPr>
              <a:defRPr/>
            </a:pPr>
            <a:fld id="{A7FA0366-3109-43DA-BF5B-80C5F477A0D8}"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11268444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54168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8608365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869204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10/4/2023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57270256"/>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10/4/2023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5816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10/4/2023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7184995"/>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10/4/2023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166298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10/4/2023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267138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10/4/2023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737870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10/4/2023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942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2.pn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9.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sp>
        <p:nvSpPr>
          <p:cNvPr id="2253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sp>
        <p:nvSpPr>
          <p:cNvPr id="22532"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sp>
        <p:nvSpPr>
          <p:cNvPr id="22533"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53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chemeClr val="tx2"/>
                </a:solidFill>
              </a:defRPr>
            </a:lvl1pPr>
          </a:lstStyle>
          <a:p>
            <a:pPr fontAlgn="base">
              <a:spcBef>
                <a:spcPct val="0"/>
              </a:spcBef>
              <a:spcAft>
                <a:spcPct val="0"/>
              </a:spcAft>
              <a:defRPr/>
            </a:pPr>
            <a:endParaRPr lang="en-US">
              <a:solidFill>
                <a:srgbClr val="2A3D7A"/>
              </a:solidFill>
            </a:endParaRPr>
          </a:p>
        </p:txBody>
      </p:sp>
      <p:sp>
        <p:nvSpPr>
          <p:cNvPr id="2253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solidFill>
                  <a:schemeClr val="tx2"/>
                </a:solidFill>
              </a:defRPr>
            </a:lvl1pPr>
          </a:lstStyle>
          <a:p>
            <a:pPr fontAlgn="base">
              <a:spcBef>
                <a:spcPct val="0"/>
              </a:spcBef>
              <a:spcAft>
                <a:spcPct val="0"/>
              </a:spcAft>
              <a:defRPr/>
            </a:pPr>
            <a:r>
              <a:rPr lang="en-US">
                <a:solidFill>
                  <a:srgbClr val="2A3D7A"/>
                </a:solidFill>
              </a:rPr>
              <a:t>Metabolism &amp; Enzymes</a:t>
            </a:r>
          </a:p>
        </p:txBody>
      </p:sp>
      <p:pic>
        <p:nvPicPr>
          <p:cNvPr id="1033" name="Picture 9" descr="anabnr2"/>
          <p:cNvPicPr>
            <a:picLocks noChangeAspect="1" noChangeArrowheads="1"/>
          </p:cNvPicPr>
          <p:nvPr/>
        </p:nvPicPr>
        <p:blipFill>
          <a:blip r:embed="rId16" cstate="print"/>
          <a:srcRect/>
          <a:stretch>
            <a:fillRect/>
          </a:stretch>
        </p:blipFill>
        <p:spPr bwMode="auto">
          <a:xfrm>
            <a:off x="1228725" y="0"/>
            <a:ext cx="7915275" cy="754063"/>
          </a:xfrm>
          <a:prstGeom prst="rect">
            <a:avLst/>
          </a:prstGeom>
          <a:noFill/>
          <a:ln w="9525">
            <a:noFill/>
            <a:miter lim="800000"/>
            <a:headEnd/>
            <a:tailEnd/>
          </a:ln>
        </p:spPr>
      </p:pic>
      <p:sp>
        <p:nvSpPr>
          <p:cNvPr id="2253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5B5249"/>
              </a:solidFill>
            </a:endParaRPr>
          </a:p>
        </p:txBody>
      </p:sp>
      <p:sp>
        <p:nvSpPr>
          <p:cNvPr id="2253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solidFill>
                  <a:schemeClr val="tx2"/>
                </a:solidFill>
              </a:defRPr>
            </a:lvl1pPr>
          </a:lstStyle>
          <a:p>
            <a:pPr fontAlgn="base">
              <a:spcBef>
                <a:spcPct val="0"/>
              </a:spcBef>
              <a:spcAft>
                <a:spcPct val="0"/>
              </a:spcAft>
              <a:defRPr/>
            </a:pPr>
            <a:fld id="{EA4B0F00-29AF-4EE4-9A24-A180549AF0DB}" type="slidenum">
              <a:rPr lang="en-US" sz="2400">
                <a:solidFill>
                  <a:srgbClr val="2A3D7A"/>
                </a:solidFill>
              </a:rPr>
              <a:pPr fontAlgn="base">
                <a:spcBef>
                  <a:spcPct val="0"/>
                </a:spcBef>
                <a:spcAft>
                  <a:spcPct val="0"/>
                </a:spcAft>
                <a:defRPr/>
              </a:pPr>
              <a:t>‹#›</a:t>
            </a:fld>
            <a:endParaRPr lang="en-US" sz="1400">
              <a:solidFill>
                <a:srgbClr val="2A3D7A"/>
              </a:solidFill>
            </a:endParaRPr>
          </a:p>
        </p:txBody>
      </p:sp>
      <p:sp>
        <p:nvSpPr>
          <p:cNvPr id="103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620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2"/>
          <p:cNvSpPr>
            <a:spLocks noGrp="1" noChangeArrowheads="1"/>
          </p:cNvSpPr>
          <p:nvPr>
            <p:ph type="title"/>
          </p:nvPr>
        </p:nvSpPr>
        <p:spPr bwMode="auto">
          <a:xfrm>
            <a:off x="-2977" y="0"/>
            <a:ext cx="9143996" cy="1377165"/>
          </a:xfrm>
          <a:prstGeom prst="rect">
            <a:avLst/>
          </a:prstGeom>
          <a:solidFill>
            <a:schemeClr val="accent4"/>
          </a:solidFill>
          <a:ln w="3175">
            <a:solidFill>
              <a:schemeClr val="accent4"/>
            </a:solid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8" name="Rectangle 7"/>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1892457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10/4/2023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6180859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sp>
        <p:nvSpPr>
          <p:cNvPr id="717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sp>
        <p:nvSpPr>
          <p:cNvPr id="7172" name="Rectangle 4"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sp>
        <p:nvSpPr>
          <p:cNvPr id="7173" name="Rectangle 5"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sp>
        <p:nvSpPr>
          <p:cNvPr id="7174" name="Rectangle 6"/>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53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2A3D7A"/>
                </a:solidFill>
                <a:latin typeface="Comic Sans MS"/>
              </a:defRPr>
            </a:lvl1pPr>
          </a:lstStyle>
          <a:p>
            <a:pPr fontAlgn="base">
              <a:spcBef>
                <a:spcPct val="0"/>
              </a:spcBef>
              <a:spcAft>
                <a:spcPct val="0"/>
              </a:spcAft>
              <a:defRPr/>
            </a:pPr>
            <a:endParaRPr lang="en-US"/>
          </a:p>
        </p:txBody>
      </p:sp>
      <p:sp>
        <p:nvSpPr>
          <p:cNvPr id="2253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2A3D7A"/>
                </a:solidFill>
                <a:latin typeface="Comic Sans MS"/>
              </a:defRPr>
            </a:lvl1pPr>
          </a:lstStyle>
          <a:p>
            <a:pPr fontAlgn="base">
              <a:spcBef>
                <a:spcPct val="0"/>
              </a:spcBef>
              <a:spcAft>
                <a:spcPct val="0"/>
              </a:spcAft>
              <a:defRPr/>
            </a:pPr>
            <a:r>
              <a:rPr lang="en-US"/>
              <a:t>Metabolism &amp; Enzymes</a:t>
            </a:r>
          </a:p>
        </p:txBody>
      </p:sp>
      <p:pic>
        <p:nvPicPr>
          <p:cNvPr id="7177" name="Picture 9" descr="anabn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0"/>
          <p:cNvSpPr>
            <a:spLocks noChangeArrowheads="1"/>
          </p:cNvSpPr>
          <p:nvPr/>
        </p:nvSpPr>
        <p:spPr bwMode="auto">
          <a:xfrm>
            <a:off x="304800" y="457200"/>
            <a:ext cx="25146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a:solidFill>
                <a:srgbClr val="5B5249"/>
              </a:solidFill>
            </a:endParaRPr>
          </a:p>
        </p:txBody>
      </p:sp>
      <p:sp>
        <p:nvSpPr>
          <p:cNvPr id="2253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400">
                <a:solidFill>
                  <a:srgbClr val="2A3D7A"/>
                </a:solidFill>
                <a:latin typeface="Comic Sans MS"/>
              </a:defRPr>
            </a:lvl1pPr>
          </a:lstStyle>
          <a:p>
            <a:pPr fontAlgn="base">
              <a:spcBef>
                <a:spcPct val="0"/>
              </a:spcBef>
              <a:spcAft>
                <a:spcPct val="0"/>
              </a:spcAft>
              <a:defRPr/>
            </a:pPr>
            <a:fld id="{1033176B-3C17-4D34-B93C-45BA7216C2C4}" type="slidenum">
              <a:rPr lang="en-US"/>
              <a:pPr fontAlgn="base">
                <a:spcBef>
                  <a:spcPct val="0"/>
                </a:spcBef>
                <a:spcAft>
                  <a:spcPct val="0"/>
                </a:spcAft>
                <a:defRPr/>
              </a:pPr>
              <a:t>‹#›</a:t>
            </a:fld>
            <a:endParaRPr lang="en-US" sz="1400"/>
          </a:p>
        </p:txBody>
      </p:sp>
      <p:sp>
        <p:nvSpPr>
          <p:cNvPr id="7180" name="Rectangle 12"/>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8788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377893064"/>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pPr defTabSz="457200"/>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pPr defTabSz="457200"/>
            <a:r>
              <a:rPr lang="en-US">
                <a:solidFill>
                  <a:prstClr val="black">
                    <a:lumMod val="65000"/>
                    <a:lumOff val="35000"/>
                  </a:prstClr>
                </a:solidFill>
              </a:rPr>
              <a:t>Metabolism &amp; Enzymes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21034528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7736" y="6569079"/>
            <a:ext cx="3086100" cy="259028"/>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pPr fontAlgn="base">
              <a:spcBef>
                <a:spcPct val="0"/>
              </a:spcBef>
              <a:spcAft>
                <a:spcPct val="0"/>
              </a:spcAft>
            </a:pPr>
            <a:r>
              <a:rPr lang="en-US">
                <a:solidFill>
                  <a:prstClr val="black"/>
                </a:solidFill>
                <a:ea typeface="ＭＳ Ｐゴシック" charset="-128"/>
              </a:rPr>
              <a:t>Metabolism &amp; Enzymes</a:t>
            </a:r>
            <a:endParaRPr lang="en-US" dirty="0">
              <a:solidFill>
                <a:prstClr val="black"/>
              </a:solidFill>
              <a:ea typeface="ＭＳ Ｐゴシック" charset="-128"/>
            </a:endParaRPr>
          </a:p>
        </p:txBody>
      </p:sp>
    </p:spTree>
    <p:extLst>
      <p:ext uri="{BB962C8B-B14F-4D97-AF65-F5344CB8AC3E}">
        <p14:creationId xmlns:p14="http://schemas.microsoft.com/office/powerpoint/2010/main" val="1200406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8435"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8436" name="Picture 2" descr="\\Storage\content_dev\Team_Folders\charliep\Templates-cs5\e2020\Templates-cs5\images\on-screen-bg_smaller-003.png"/>
          <p:cNvPicPr>
            <a:picLocks noChangeAspect="1" noChangeArrowheads="1"/>
          </p:cNvPicPr>
          <p:nvPr/>
        </p:nvPicPr>
        <p:blipFill>
          <a:blip r:embed="rId10"/>
          <a:srcRect/>
          <a:stretch>
            <a:fillRect/>
          </a:stretch>
        </p:blipFill>
        <p:spPr bwMode="auto">
          <a:xfrm>
            <a:off x="7702405" y="1"/>
            <a:ext cx="1441595" cy="1373188"/>
          </a:xfrm>
          <a:prstGeom prst="rect">
            <a:avLst/>
          </a:prstGeom>
          <a:noFill/>
          <a:ln w="9525">
            <a:noFill/>
            <a:miter lim="800000"/>
            <a:headEnd/>
            <a:tailEnd/>
          </a:ln>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596437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1876"/>
        </a:spcBef>
        <a:spcAft>
          <a:spcPct val="0"/>
        </a:spcAft>
        <a:buClr>
          <a:srgbClr val="2877C4"/>
        </a:buClr>
        <a:buFont typeface="Arial Unicode MS"/>
        <a:buChar char="•"/>
        <a:defRPr sz="2064">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2064">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2064">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5120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26" y="-702470"/>
            <a:ext cx="497411" cy="785280"/>
          </a:xfrm>
          <a:prstGeom prst="rect">
            <a:avLst/>
          </a:prstGeom>
          <a:noFill/>
        </p:spPr>
        <p:txBody>
          <a:bodyPr>
            <a:spAutoFit/>
          </a:bodyPr>
          <a:lstStyle/>
          <a:p>
            <a:pPr>
              <a:defRPr/>
            </a:pPr>
            <a:r>
              <a:rPr lang="en-US" sz="4503" dirty="0">
                <a:solidFill>
                  <a:schemeClr val="accent4"/>
                </a:solidFill>
              </a:rPr>
              <a:t>*</a:t>
            </a:r>
          </a:p>
        </p:txBody>
      </p:sp>
    </p:spTree>
    <p:extLst>
      <p:ext uri="{BB962C8B-B14F-4D97-AF65-F5344CB8AC3E}">
        <p14:creationId xmlns:p14="http://schemas.microsoft.com/office/powerpoint/2010/main" val="16277135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401392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785280"/>
          </a:xfrm>
          <a:prstGeom prst="rect">
            <a:avLst/>
          </a:prstGeom>
          <a:noFill/>
        </p:spPr>
        <p:txBody>
          <a:bodyPr wrap="square" rtlCol="0">
            <a:spAutoFit/>
          </a:bodyPr>
          <a:lstStyle/>
          <a:p>
            <a:r>
              <a:rPr lang="en-US" sz="4503" dirty="0">
                <a:solidFill>
                  <a:schemeClr val="accent4"/>
                </a:solidFill>
              </a:rPr>
              <a:t>*</a:t>
            </a:r>
          </a:p>
        </p:txBody>
      </p:sp>
    </p:spTree>
    <p:extLst>
      <p:ext uri="{BB962C8B-B14F-4D97-AF65-F5344CB8AC3E}">
        <p14:creationId xmlns:p14="http://schemas.microsoft.com/office/powerpoint/2010/main" val="41290293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844"/>
        </a:spcBef>
        <a:spcAft>
          <a:spcPts val="0"/>
        </a:spcAft>
        <a:buClr>
          <a:srgbClr val="2877C4"/>
        </a:buClr>
        <a:buFont typeface="Arial Unicode MS" pitchFamily="34" charset="-128"/>
        <a:defRPr sz="1501">
          <a:solidFill>
            <a:srgbClr val="000000"/>
          </a:solidFill>
          <a:latin typeface="+mn-lt"/>
          <a:ea typeface="+mn-ea"/>
          <a:cs typeface="+mn-cs"/>
        </a:defRPr>
      </a:lvl1pPr>
      <a:lvl2pPr marL="211472" indent="-211472" algn="l" rtl="0" eaLnBrk="1" fontAlgn="base" hangingPunct="1">
        <a:lnSpc>
          <a:spcPct val="113000"/>
        </a:lnSpc>
        <a:spcBef>
          <a:spcPts val="844"/>
        </a:spcBef>
        <a:spcAft>
          <a:spcPts val="0"/>
        </a:spcAft>
        <a:buClr>
          <a:schemeClr val="accent1"/>
        </a:buClr>
        <a:buFont typeface="Wingdings" charset="2"/>
        <a:buChar char="§"/>
        <a:defRPr sz="1501">
          <a:solidFill>
            <a:srgbClr val="000000"/>
          </a:solidFill>
          <a:latin typeface="+mn-lt"/>
        </a:defRPr>
      </a:lvl2pPr>
      <a:lvl3pPr marL="327631" indent="-327631" algn="l" rtl="0" eaLnBrk="1" fontAlgn="base" hangingPunct="1">
        <a:lnSpc>
          <a:spcPct val="113000"/>
        </a:lnSpc>
        <a:spcBef>
          <a:spcPts val="844"/>
        </a:spcBef>
        <a:spcAft>
          <a:spcPts val="0"/>
        </a:spcAft>
        <a:buClr>
          <a:schemeClr val="accent1"/>
        </a:buClr>
        <a:buFont typeface="Wingdings" charset="2"/>
        <a:buNone/>
        <a:defRPr sz="1501">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7.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0.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image" Target="../media/image18.jp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0.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jpeg"/><Relationship Id="rId1" Type="http://schemas.openxmlformats.org/officeDocument/2006/relationships/slideLayout" Target="../slideLayouts/slideLayout37.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image" Target="../media/image19.jp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43.xml"/><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77.xml"/><Relationship Id="rId5" Type="http://schemas.openxmlformats.org/officeDocument/2006/relationships/image" Target="../media/image18.jpg"/><Relationship Id="rId4" Type="http://schemas.openxmlformats.org/officeDocument/2006/relationships/image" Target="../media/image19.jp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86.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86.xml"/><Relationship Id="rId4" Type="http://schemas.microsoft.com/office/2007/relationships/hdphoto" Target="../media/hdphoto4.wdp"/></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7.xml"/><Relationship Id="rId1" Type="http://schemas.openxmlformats.org/officeDocument/2006/relationships/slideLayout" Target="../slideLayouts/slideLayout85.xml"/><Relationship Id="rId4" Type="http://schemas.openxmlformats.org/officeDocument/2006/relationships/image" Target="../media/image76.png"/></Relationships>
</file>

<file path=ppt/slides/_rels/slide7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8.xml"/><Relationship Id="rId1" Type="http://schemas.openxmlformats.org/officeDocument/2006/relationships/slideLayout" Target="../slideLayouts/slideLayout85.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8A1A9C5F-7E11-4347-BEB4-AA28BFEFDBB4}" type="slidenum">
              <a:rPr lang="en-US">
                <a:solidFill>
                  <a:srgbClr val="2A3D7A"/>
                </a:solidFill>
              </a:rPr>
              <a:pPr/>
              <a:t>10</a:t>
            </a:fld>
            <a:endParaRPr lang="en-US" sz="1400">
              <a:solidFill>
                <a:srgbClr val="2A3D7A"/>
              </a:solidFill>
            </a:endParaRPr>
          </a:p>
        </p:txBody>
      </p:sp>
      <p:sp>
        <p:nvSpPr>
          <p:cNvPr id="5123" name="Rectangle 2"/>
          <p:cNvSpPr>
            <a:spLocks noGrp="1" noChangeArrowheads="1"/>
          </p:cNvSpPr>
          <p:nvPr>
            <p:ph type="title"/>
          </p:nvPr>
        </p:nvSpPr>
        <p:spPr>
          <a:xfrm>
            <a:off x="609600" y="762000"/>
            <a:ext cx="7772400" cy="609600"/>
          </a:xfrm>
        </p:spPr>
        <p:txBody>
          <a:bodyPr/>
          <a:lstStyle/>
          <a:p>
            <a:pPr eaLnBrk="1" hangingPunct="1"/>
            <a:r>
              <a:rPr lang="en-US" sz="40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Energy</a:t>
            </a:r>
          </a:p>
        </p:txBody>
      </p:sp>
      <p:sp>
        <p:nvSpPr>
          <p:cNvPr id="24579" name="Rectangle 3"/>
          <p:cNvSpPr>
            <a:spLocks noGrp="1" noChangeArrowheads="1"/>
          </p:cNvSpPr>
          <p:nvPr>
            <p:ph type="body" sz="half" idx="1"/>
          </p:nvPr>
        </p:nvSpPr>
        <p:spPr>
          <a:xfrm>
            <a:off x="609600" y="1524000"/>
            <a:ext cx="4572000" cy="5181600"/>
          </a:xfrm>
        </p:spPr>
        <p:txBody>
          <a:bodyPr/>
          <a:lstStyle/>
          <a:p>
            <a:pPr eaLnBrk="1" hangingPunct="1"/>
            <a:r>
              <a:rPr lang="en-US" sz="2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Ability to do </a:t>
            </a:r>
            <a:r>
              <a:rPr lang="en-US" sz="24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Work</a:t>
            </a:r>
            <a:r>
              <a:rPr lang="en-US" sz="2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a:solidFill>
                  <a:srgbClr val="000000"/>
                </a:solidFill>
                <a:latin typeface="Tahoma" pitchFamily="34" charset="0"/>
                <a:ea typeface="Tahoma" pitchFamily="34" charset="0"/>
                <a:cs typeface="Tahoma" pitchFamily="34" charset="0"/>
              </a:rPr>
              <a:t>or</a:t>
            </a:r>
            <a:r>
              <a:rPr lang="en-US" sz="2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to cause </a:t>
            </a:r>
            <a:r>
              <a:rPr lang="en-US" sz="24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Change.</a:t>
            </a:r>
          </a:p>
          <a:p>
            <a:pPr eaLnBrk="1" hangingPunct="1">
              <a:spcBef>
                <a:spcPts val="1800"/>
              </a:spcBef>
            </a:pPr>
            <a:r>
              <a:rPr lang="en-US" sz="24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Two General Types of Energy that exist in all forms of energy:</a:t>
            </a:r>
          </a:p>
          <a:p>
            <a:pPr marL="914400" indent="-517525" eaLnBrk="1" hangingPunct="1">
              <a:spcBef>
                <a:spcPts val="1800"/>
              </a:spcBef>
              <a:buNone/>
            </a:pPr>
            <a:r>
              <a:rPr lang="en-US" sz="24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Kinetic energy</a:t>
            </a:r>
            <a:r>
              <a:rPr lang="en-US" sz="24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is the energy of </a:t>
            </a:r>
            <a:r>
              <a:rPr lang="en-US" sz="2400" b="1" dirty="0">
                <a:solidFill>
                  <a:srgbClr val="00B0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motion</a:t>
            </a:r>
          </a:p>
          <a:p>
            <a:pPr eaLnBrk="1" hangingPunct="1">
              <a:spcBef>
                <a:spcPts val="1800"/>
              </a:spcBef>
            </a:pPr>
            <a:endParaRPr lang="en-US" sz="24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125" name="Picture 9" descr="e1fd5aab-a2c1-4c50-a04e-ff1f8f0eab10-big"/>
          <p:cNvPicPr>
            <a:picLocks noGrp="1" noChangeAspect="1" noChangeArrowheads="1"/>
          </p:cNvPicPr>
          <p:nvPr>
            <p:ph type="clipArt" sz="half" idx="2"/>
          </p:nvPr>
        </p:nvPicPr>
        <p:blipFill>
          <a:blip r:embed="rId3" cstate="print"/>
          <a:srcRect/>
          <a:stretch>
            <a:fillRect/>
          </a:stretch>
        </p:blipFill>
        <p:spPr>
          <a:xfrm>
            <a:off x="5181600" y="1066800"/>
            <a:ext cx="3810000" cy="3048000"/>
          </a:xfrm>
        </p:spPr>
      </p:pic>
      <p:sp>
        <p:nvSpPr>
          <p:cNvPr id="2" name="Footer Placeholder 1"/>
          <p:cNvSpPr>
            <a:spLocks noGrp="1"/>
          </p:cNvSpPr>
          <p:nvPr>
            <p:ph type="ftr" sz="quarter" idx="11"/>
          </p:nvPr>
        </p:nvSpPr>
        <p:spPr>
          <a:xfrm>
            <a:off x="4861560" y="6400800"/>
            <a:ext cx="2895600" cy="457200"/>
          </a:xfrm>
        </p:spPr>
        <p:txBody>
          <a:bodyPr/>
          <a:lstStyle/>
          <a:p>
            <a:pPr>
              <a:defRPr/>
            </a:pPr>
            <a:r>
              <a:rPr lang="en-US" dirty="0">
                <a:solidFill>
                  <a:srgbClr val="2A3D7A"/>
                </a:solidFill>
              </a:rPr>
              <a:t>Metabolism &amp; Enzymes</a:t>
            </a:r>
          </a:p>
        </p:txBody>
      </p:sp>
      <p:sp>
        <p:nvSpPr>
          <p:cNvPr id="3" name="Rectangle 2"/>
          <p:cNvSpPr/>
          <p:nvPr/>
        </p:nvSpPr>
        <p:spPr>
          <a:xfrm>
            <a:off x="289560" y="4744269"/>
            <a:ext cx="8702040" cy="1885131"/>
          </a:xfrm>
          <a:prstGeom prst="rect">
            <a:avLst/>
          </a:prstGeom>
        </p:spPr>
        <p:txBody>
          <a:bodyPr wrap="square">
            <a:spAutoFit/>
          </a:bodyPr>
          <a:lstStyle/>
          <a:p>
            <a:pPr marL="1203325" lvl="1" indent="-517525">
              <a:spcBef>
                <a:spcPts val="500"/>
              </a:spcBef>
              <a:buClr>
                <a:srgbClr val="1F89BD"/>
              </a:buClr>
            </a:pPr>
            <a:r>
              <a:rPr lang="en-US" sz="2400" b="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Potential energy</a:t>
            </a:r>
            <a:r>
              <a:rPr lang="en-US" sz="2400"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is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stored</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energy that matter possesses as a result of its location or structure.</a:t>
            </a:r>
          </a:p>
          <a:p>
            <a:pPr lvl="1">
              <a:spcBef>
                <a:spcPts val="500"/>
              </a:spcBef>
              <a:buClr>
                <a:srgbClr val="1F89BD"/>
              </a:buClr>
            </a:pPr>
            <a:endParaRPr lang="en-US" sz="8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800100" lvl="1" indent="-511175">
              <a:spcBef>
                <a:spcPts val="500"/>
              </a:spcBef>
              <a:buClr>
                <a:srgbClr val="1F89BD"/>
              </a:buClr>
              <a:buFont typeface="Wingdings" panose="05000000000000000000" pitchFamily="2" charset="2"/>
              <a:buChar char="q"/>
            </a:pPr>
            <a:r>
              <a:rPr lang="en-US" sz="2400" dirty="0">
                <a:solidFill>
                  <a:srgbClr val="000000"/>
                </a:solidFill>
                <a:latin typeface="Tahoma" pitchFamily="34" charset="0"/>
                <a:ea typeface="Tahoma" pitchFamily="34" charset="0"/>
                <a:cs typeface="Tahoma" pitchFamily="34" charset="0"/>
              </a:rPr>
              <a:t>Energy can be </a:t>
            </a:r>
            <a:r>
              <a:rPr lang="en-US" sz="2400" dirty="0">
                <a:solidFill>
                  <a:srgbClr val="FF0000"/>
                </a:solidFill>
                <a:latin typeface="Tahoma" pitchFamily="34" charset="0"/>
                <a:ea typeface="Tahoma" pitchFamily="34" charset="0"/>
                <a:cs typeface="Tahoma" pitchFamily="34" charset="0"/>
              </a:rPr>
              <a:t>converted</a:t>
            </a:r>
            <a:r>
              <a:rPr lang="en-US" sz="2400" dirty="0">
                <a:solidFill>
                  <a:srgbClr val="000000"/>
                </a:solidFill>
                <a:latin typeface="Tahoma" pitchFamily="34" charset="0"/>
                <a:ea typeface="Tahoma" pitchFamily="34" charset="0"/>
                <a:cs typeface="Tahoma" pitchFamily="34" charset="0"/>
              </a:rPr>
              <a:t> from one form to another.</a:t>
            </a:r>
          </a:p>
          <a:p>
            <a:pPr lvl="1">
              <a:spcBef>
                <a:spcPts val="500"/>
              </a:spcBef>
              <a:buClr>
                <a:srgbClr val="1F89BD"/>
              </a:buClr>
            </a:pPr>
            <a:endParaRPr lang="en-US" sz="2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134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anim to="" calcmode="lin" valueType="num">
                                      <p:cBhvr>
                                        <p:cTn id="7" dur="1" fill="hold"/>
                                        <p:tgtEl>
                                          <p:spTgt spid="245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4579">
                                            <p:txEl>
                                              <p:pRg st="1" end="1"/>
                                            </p:txEl>
                                          </p:spTgt>
                                        </p:tgtEl>
                                        <p:attrNameLst>
                                          <p:attrName>style.visibility</p:attrName>
                                        </p:attrNameLst>
                                      </p:cBhvr>
                                      <p:to>
                                        <p:strVal val="visible"/>
                                      </p:to>
                                    </p:set>
                                    <p:anim to="" calcmode="lin" valueType="num">
                                      <p:cBhvr>
                                        <p:cTn id="12" dur="1" fill="hold"/>
                                        <p:tgtEl>
                                          <p:spTgt spid="2457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4579">
                                            <p:txEl>
                                              <p:pRg st="2" end="2"/>
                                            </p:txEl>
                                          </p:spTgt>
                                        </p:tgtEl>
                                        <p:attrNameLst>
                                          <p:attrName>style.visibility</p:attrName>
                                        </p:attrNameLst>
                                      </p:cBhvr>
                                      <p:to>
                                        <p:strVal val="visible"/>
                                      </p:to>
                                    </p:set>
                                    <p:anim to="" calcmode="lin" valueType="num">
                                      <p:cBhvr>
                                        <p:cTn id="17" dur="1" fill="hold"/>
                                        <p:tgtEl>
                                          <p:spTgt spid="2457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19200"/>
            <a:ext cx="6455196" cy="4762500"/>
          </a:xfrm>
          <a:prstGeom prst="rect">
            <a:avLst/>
          </a:prstGeom>
        </p:spPr>
      </p:pic>
      <p:sp>
        <p:nvSpPr>
          <p:cNvPr id="2" name="Footer Placeholder 1"/>
          <p:cNvSpPr>
            <a:spLocks noGrp="1"/>
          </p:cNvSpPr>
          <p:nvPr>
            <p:ph type="ftr" sz="quarter" idx="11"/>
          </p:nvPr>
        </p:nvSpPr>
        <p:spPr>
          <a:xfrm>
            <a:off x="3302000" y="6400800"/>
            <a:ext cx="2895600" cy="457200"/>
          </a:xfrm>
        </p:spPr>
        <p:txBody>
          <a:bodyPr/>
          <a:lstStyle/>
          <a:p>
            <a:pPr>
              <a:defRPr/>
            </a:pPr>
            <a:r>
              <a:rPr lang="en-US" dirty="0">
                <a:solidFill>
                  <a:srgbClr val="2A3D7A"/>
                </a:solidFill>
              </a:rPr>
              <a:t>Metabolism &amp; Enzymes</a:t>
            </a:r>
          </a:p>
        </p:txBody>
      </p:sp>
      <p:sp>
        <p:nvSpPr>
          <p:cNvPr id="3" name="Slide Number Placeholder 2"/>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11</a:t>
            </a:fld>
            <a:endParaRPr lang="en-US" sz="1400">
              <a:solidFill>
                <a:srgbClr val="2A3D7A"/>
              </a:solidFill>
            </a:endParaRPr>
          </a:p>
        </p:txBody>
      </p:sp>
      <p:sp>
        <p:nvSpPr>
          <p:cNvPr id="10" name="Title 4"/>
          <p:cNvSpPr>
            <a:spLocks noGrp="1"/>
          </p:cNvSpPr>
          <p:nvPr>
            <p:ph type="title"/>
          </p:nvPr>
        </p:nvSpPr>
        <p:spPr>
          <a:xfrm>
            <a:off x="762000" y="0"/>
            <a:ext cx="7772400" cy="762000"/>
          </a:xfrm>
          <a:solidFill>
            <a:schemeClr val="accent2"/>
          </a:solidFill>
        </p:spPr>
        <p:txBody>
          <a:bodyPr anchor="ctr"/>
          <a:lstStyle/>
          <a:p>
            <a:pPr algn="ctr"/>
            <a:r>
              <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rPr>
              <a:t>Potential &amp; Kinetic Energy</a:t>
            </a:r>
          </a:p>
        </p:txBody>
      </p:sp>
      <p:sp>
        <p:nvSpPr>
          <p:cNvPr id="12" name="TextBox 11"/>
          <p:cNvSpPr txBox="1"/>
          <p:nvPr/>
        </p:nvSpPr>
        <p:spPr>
          <a:xfrm>
            <a:off x="3276600" y="1154668"/>
            <a:ext cx="3048000"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a:t>
            </a:r>
            <a:endParaRPr lang="en-US" b="1" dirty="0">
              <a:solidFill>
                <a:srgbClr val="00B0F0"/>
              </a:solidFill>
              <a:effectLst>
                <a:outerShdw blurRad="38100" dist="38100" dir="2700000" algn="tl">
                  <a:srgbClr val="000000">
                    <a:alpha val="43137"/>
                  </a:srgbClr>
                </a:outerShdw>
              </a:effectLst>
            </a:endParaRPr>
          </a:p>
        </p:txBody>
      </p:sp>
      <p:sp>
        <p:nvSpPr>
          <p:cNvPr id="13" name="TextBox 12"/>
          <p:cNvSpPr txBox="1"/>
          <p:nvPr/>
        </p:nvSpPr>
        <p:spPr>
          <a:xfrm>
            <a:off x="457200" y="5602069"/>
            <a:ext cx="2819400"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a:t>
            </a:r>
            <a:endParaRPr lang="en-US" b="1" dirty="0">
              <a:solidFill>
                <a:srgbClr val="00B0F0"/>
              </a:solidFill>
              <a:effectLst>
                <a:outerShdw blurRad="38100" dist="38100" dir="2700000" algn="tl">
                  <a:srgbClr val="000000">
                    <a:alpha val="43137"/>
                  </a:srgbClr>
                </a:outerShdw>
              </a:effectLst>
            </a:endParaRPr>
          </a:p>
        </p:txBody>
      </p:sp>
      <p:sp>
        <p:nvSpPr>
          <p:cNvPr id="14" name="TextBox 13"/>
          <p:cNvSpPr txBox="1"/>
          <p:nvPr/>
        </p:nvSpPr>
        <p:spPr>
          <a:xfrm>
            <a:off x="6019800" y="5602069"/>
            <a:ext cx="3124200"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a:t>
            </a:r>
            <a:endParaRPr lang="en-US" b="1" dirty="0">
              <a:solidFill>
                <a:srgbClr val="00B0F0"/>
              </a:solidFill>
              <a:effectLst>
                <a:outerShdw blurRad="38100" dist="38100" dir="2700000" algn="tl">
                  <a:srgbClr val="000000">
                    <a:alpha val="43137"/>
                  </a:srgbClr>
                </a:outerShdw>
              </a:effectLst>
            </a:endParaRPr>
          </a:p>
        </p:txBody>
      </p:sp>
      <p:pic>
        <p:nvPicPr>
          <p:cNvPr id="15" name="Picture 14" descr="think_about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4774"/>
            <a:ext cx="1123950" cy="911311"/>
          </a:xfrm>
          <a:prstGeom prst="rect">
            <a:avLst/>
          </a:prstGeom>
        </p:spPr>
      </p:pic>
      <p:sp>
        <p:nvSpPr>
          <p:cNvPr id="16" name="TextBox 15"/>
          <p:cNvSpPr txBox="1"/>
          <p:nvPr/>
        </p:nvSpPr>
        <p:spPr>
          <a:xfrm>
            <a:off x="1905000" y="3048000"/>
            <a:ext cx="1800225"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a:t>
            </a:r>
            <a:endParaRPr lang="en-US" b="1" dirty="0">
              <a:solidFill>
                <a:srgbClr val="00B0F0"/>
              </a:solidFill>
              <a:effectLst>
                <a:outerShdw blurRad="38100" dist="38100" dir="2700000" algn="tl">
                  <a:srgbClr val="000000">
                    <a:alpha val="43137"/>
                  </a:srgbClr>
                </a:outerShdw>
              </a:effectLst>
            </a:endParaRPr>
          </a:p>
        </p:txBody>
      </p:sp>
      <p:sp>
        <p:nvSpPr>
          <p:cNvPr id="17" name="TextBox 16"/>
          <p:cNvSpPr txBox="1"/>
          <p:nvPr/>
        </p:nvSpPr>
        <p:spPr>
          <a:xfrm>
            <a:off x="5591175" y="3059668"/>
            <a:ext cx="1800225"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a:t>
            </a:r>
            <a:endParaRPr lang="en-US" b="1" dirty="0">
              <a:solidFill>
                <a:srgbClr val="00B0F0"/>
              </a:solidFill>
              <a:effectLst>
                <a:outerShdw blurRad="38100" dist="38100" dir="2700000" algn="tl">
                  <a:srgbClr val="000000">
                    <a:alpha val="43137"/>
                  </a:srgbClr>
                </a:outerShdw>
              </a:effectLst>
            </a:endParaRPr>
          </a:p>
        </p:txBody>
      </p:sp>
      <p:sp>
        <p:nvSpPr>
          <p:cNvPr id="18" name="TextBox 17"/>
          <p:cNvSpPr txBox="1"/>
          <p:nvPr/>
        </p:nvSpPr>
        <p:spPr>
          <a:xfrm>
            <a:off x="844866" y="1154668"/>
            <a:ext cx="2229060" cy="1200329"/>
          </a:xfrm>
          <a:prstGeom prst="rect">
            <a:avLst/>
          </a:prstGeom>
          <a:solidFill>
            <a:schemeClr val="bg1"/>
          </a:solidFill>
        </p:spPr>
        <p:txBody>
          <a:bodyPr wrap="square" rtlCol="0">
            <a:spAutoFit/>
          </a:bodyPr>
          <a:lstStyle/>
          <a:p>
            <a:pPr algn="ctr"/>
            <a:r>
              <a:rPr lang="en-US" sz="2400" b="1" dirty="0">
                <a:solidFill>
                  <a:srgbClr val="00B0F0"/>
                </a:solidFill>
                <a:effectLst>
                  <a:outerShdw blurRad="38100" dist="38100" dir="2700000" algn="tl">
                    <a:srgbClr val="000000">
                      <a:alpha val="43137"/>
                    </a:srgbClr>
                  </a:outerShdw>
                </a:effectLst>
              </a:rPr>
              <a:t>Describe the energy at each point.</a:t>
            </a:r>
          </a:p>
        </p:txBody>
      </p:sp>
    </p:spTree>
    <p:extLst>
      <p:ext uri="{BB962C8B-B14F-4D97-AF65-F5344CB8AC3E}">
        <p14:creationId xmlns:p14="http://schemas.microsoft.com/office/powerpoint/2010/main" val="260252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19200"/>
            <a:ext cx="6455196" cy="4762500"/>
          </a:xfrm>
          <a:prstGeom prst="rect">
            <a:avLst/>
          </a:prstGeom>
        </p:spPr>
      </p:pic>
      <p:sp>
        <p:nvSpPr>
          <p:cNvPr id="2" name="Footer Placeholder 1"/>
          <p:cNvSpPr>
            <a:spLocks noGrp="1"/>
          </p:cNvSpPr>
          <p:nvPr>
            <p:ph type="ftr" sz="quarter" idx="11"/>
          </p:nvPr>
        </p:nvSpPr>
        <p:spPr>
          <a:xfrm>
            <a:off x="3302000" y="6400800"/>
            <a:ext cx="2895600" cy="457200"/>
          </a:xfrm>
        </p:spPr>
        <p:txBody>
          <a:bodyPr/>
          <a:lstStyle/>
          <a:p>
            <a:pPr>
              <a:defRPr/>
            </a:pPr>
            <a:r>
              <a:rPr lang="en-US" dirty="0">
                <a:solidFill>
                  <a:srgbClr val="2A3D7A"/>
                </a:solidFill>
              </a:rPr>
              <a:t>Metabolism &amp; Enzymes</a:t>
            </a:r>
          </a:p>
        </p:txBody>
      </p:sp>
      <p:sp>
        <p:nvSpPr>
          <p:cNvPr id="3" name="Slide Number Placeholder 2"/>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12</a:t>
            </a:fld>
            <a:endParaRPr lang="en-US" sz="1400">
              <a:solidFill>
                <a:srgbClr val="2A3D7A"/>
              </a:solidFill>
            </a:endParaRPr>
          </a:p>
        </p:txBody>
      </p:sp>
      <p:sp>
        <p:nvSpPr>
          <p:cNvPr id="10" name="Title 4"/>
          <p:cNvSpPr>
            <a:spLocks noGrp="1"/>
          </p:cNvSpPr>
          <p:nvPr>
            <p:ph type="title"/>
          </p:nvPr>
        </p:nvSpPr>
        <p:spPr>
          <a:xfrm>
            <a:off x="762000" y="0"/>
            <a:ext cx="7772400" cy="762000"/>
          </a:xfrm>
          <a:solidFill>
            <a:schemeClr val="accent2"/>
          </a:solidFill>
        </p:spPr>
        <p:txBody>
          <a:bodyPr anchor="ctr"/>
          <a:lstStyle/>
          <a:p>
            <a:pPr algn="ctr"/>
            <a:r>
              <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rPr>
              <a:t>Potential &amp; Kinetic Energy</a:t>
            </a:r>
          </a:p>
        </p:txBody>
      </p:sp>
      <p:sp>
        <p:nvSpPr>
          <p:cNvPr id="12" name="TextBox 11"/>
          <p:cNvSpPr txBox="1"/>
          <p:nvPr/>
        </p:nvSpPr>
        <p:spPr>
          <a:xfrm>
            <a:off x="3276600" y="914400"/>
            <a:ext cx="3048000" cy="646331"/>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Maximum PE</a:t>
            </a:r>
          </a:p>
          <a:p>
            <a:pPr algn="ctr"/>
            <a:r>
              <a:rPr lang="en-US" b="1" dirty="0">
                <a:solidFill>
                  <a:srgbClr val="00B0F0"/>
                </a:solidFill>
                <a:effectLst>
                  <a:outerShdw blurRad="38100" dist="38100" dir="2700000" algn="tl">
                    <a:srgbClr val="000000">
                      <a:alpha val="43137"/>
                    </a:srgbClr>
                  </a:outerShdw>
                </a:effectLst>
              </a:rPr>
              <a:t>No KE</a:t>
            </a:r>
          </a:p>
        </p:txBody>
      </p:sp>
      <p:sp>
        <p:nvSpPr>
          <p:cNvPr id="13" name="TextBox 12"/>
          <p:cNvSpPr txBox="1"/>
          <p:nvPr/>
        </p:nvSpPr>
        <p:spPr>
          <a:xfrm>
            <a:off x="457200" y="5602069"/>
            <a:ext cx="2819400" cy="646331"/>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No PE</a:t>
            </a:r>
          </a:p>
          <a:p>
            <a:pPr algn="ctr"/>
            <a:r>
              <a:rPr lang="en-US" b="1" dirty="0">
                <a:solidFill>
                  <a:srgbClr val="00B0F0"/>
                </a:solidFill>
                <a:effectLst>
                  <a:outerShdw blurRad="38100" dist="38100" dir="2700000" algn="tl">
                    <a:srgbClr val="000000">
                      <a:alpha val="43137"/>
                    </a:srgbClr>
                  </a:outerShdw>
                </a:effectLst>
              </a:rPr>
              <a:t>KE supplied by rider</a:t>
            </a:r>
          </a:p>
        </p:txBody>
      </p:sp>
      <p:sp>
        <p:nvSpPr>
          <p:cNvPr id="14" name="TextBox 13"/>
          <p:cNvSpPr txBox="1"/>
          <p:nvPr/>
        </p:nvSpPr>
        <p:spPr>
          <a:xfrm>
            <a:off x="6019800" y="5602069"/>
            <a:ext cx="3124200" cy="646331"/>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No PE</a:t>
            </a:r>
          </a:p>
          <a:p>
            <a:pPr algn="ctr"/>
            <a:r>
              <a:rPr lang="en-US" b="1" dirty="0">
                <a:solidFill>
                  <a:srgbClr val="00B0F0"/>
                </a:solidFill>
                <a:effectLst>
                  <a:outerShdw blurRad="38100" dist="38100" dir="2700000" algn="tl">
                    <a:srgbClr val="000000">
                      <a:alpha val="43137"/>
                    </a:srgbClr>
                  </a:outerShdw>
                </a:effectLst>
              </a:rPr>
              <a:t>Maximum KE</a:t>
            </a:r>
          </a:p>
        </p:txBody>
      </p:sp>
      <p:pic>
        <p:nvPicPr>
          <p:cNvPr id="15" name="Picture 14" descr="think_about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4774"/>
            <a:ext cx="1123950" cy="911311"/>
          </a:xfrm>
          <a:prstGeom prst="rect">
            <a:avLst/>
          </a:prstGeom>
        </p:spPr>
      </p:pic>
      <p:sp>
        <p:nvSpPr>
          <p:cNvPr id="11" name="TextBox 10">
            <a:extLst>
              <a:ext uri="{FF2B5EF4-FFF2-40B4-BE49-F238E27FC236}">
                <a16:creationId xmlns:a16="http://schemas.microsoft.com/office/drawing/2014/main" id="{82C7EBE7-F8D3-45BC-846B-48B3F62C789D}"/>
              </a:ext>
            </a:extLst>
          </p:cNvPr>
          <p:cNvSpPr txBox="1"/>
          <p:nvPr/>
        </p:nvSpPr>
        <p:spPr>
          <a:xfrm>
            <a:off x="1866900" y="2740054"/>
            <a:ext cx="1752600"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Both PE &amp; </a:t>
            </a:r>
            <a:r>
              <a:rPr lang="en-US" b="1" dirty="0">
                <a:solidFill>
                  <a:srgbClr val="00B0F0"/>
                </a:solidFill>
                <a:effectLst>
                  <a:outerShdw blurRad="38100" dist="38100" dir="2700000" algn="tl">
                    <a:srgbClr val="000000">
                      <a:alpha val="43137"/>
                    </a:srgbClr>
                  </a:outerShdw>
                </a:effectLst>
              </a:rPr>
              <a:t>KE</a:t>
            </a:r>
          </a:p>
        </p:txBody>
      </p:sp>
      <p:sp>
        <p:nvSpPr>
          <p:cNvPr id="16" name="TextBox 15">
            <a:extLst>
              <a:ext uri="{FF2B5EF4-FFF2-40B4-BE49-F238E27FC236}">
                <a16:creationId xmlns:a16="http://schemas.microsoft.com/office/drawing/2014/main" id="{D6C9642B-B1A4-4A2C-BE22-DC6ABCE9058F}"/>
              </a:ext>
            </a:extLst>
          </p:cNvPr>
          <p:cNvSpPr txBox="1"/>
          <p:nvPr/>
        </p:nvSpPr>
        <p:spPr>
          <a:xfrm>
            <a:off x="5448300" y="2740054"/>
            <a:ext cx="1752600" cy="369332"/>
          </a:xfrm>
          <a:prstGeom prst="rect">
            <a:avLst/>
          </a:prstGeom>
          <a:solidFill>
            <a:schemeClr val="bg1"/>
          </a:solidFill>
        </p:spPr>
        <p:txBody>
          <a:bodyPr wrap="square" rtlCol="0">
            <a:spAutoFit/>
          </a:bodyPr>
          <a:lstStyle/>
          <a:p>
            <a:pPr algn="ctr"/>
            <a:r>
              <a:rPr lang="en-US" b="1" dirty="0">
                <a:effectLst>
                  <a:outerShdw blurRad="38100" dist="38100" dir="2700000" algn="tl">
                    <a:srgbClr val="000000">
                      <a:alpha val="43137"/>
                    </a:srgbClr>
                  </a:outerShdw>
                </a:effectLst>
              </a:rPr>
              <a:t>Both PE &amp; </a:t>
            </a:r>
            <a:r>
              <a:rPr lang="en-US" b="1" dirty="0">
                <a:solidFill>
                  <a:srgbClr val="00B0F0"/>
                </a:solidFill>
                <a:effectLst>
                  <a:outerShdw blurRad="38100" dist="38100" dir="2700000" algn="tl">
                    <a:srgbClr val="000000">
                      <a:alpha val="43137"/>
                    </a:srgbClr>
                  </a:outerShdw>
                </a:effectLst>
              </a:rPr>
              <a:t>KE</a:t>
            </a:r>
          </a:p>
        </p:txBody>
      </p:sp>
    </p:spTree>
    <p:extLst>
      <p:ext uri="{BB962C8B-B14F-4D97-AF65-F5344CB8AC3E}">
        <p14:creationId xmlns:p14="http://schemas.microsoft.com/office/powerpoint/2010/main" val="38280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1"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0"/>
            <a:ext cx="4267200" cy="825500"/>
          </a:xfrm>
          <a:solidFill>
            <a:schemeClr val="accent2"/>
          </a:solidFill>
        </p:spPr>
        <p:txBody>
          <a:bodyPr anchor="ctr"/>
          <a:lstStyle/>
          <a:p>
            <a:pPr eaLnBrk="1" hangingPunct="1"/>
            <a:r>
              <a:rPr lang="en-US" sz="40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Kinetic Energy</a:t>
            </a:r>
          </a:p>
        </p:txBody>
      </p:sp>
      <p:sp>
        <p:nvSpPr>
          <p:cNvPr id="25603" name="Rectangle 3"/>
          <p:cNvSpPr>
            <a:spLocks noGrp="1" noChangeArrowheads="1"/>
          </p:cNvSpPr>
          <p:nvPr>
            <p:ph idx="1"/>
          </p:nvPr>
        </p:nvSpPr>
        <p:spPr>
          <a:xfrm>
            <a:off x="533400" y="990600"/>
            <a:ext cx="8153400" cy="4953000"/>
          </a:xfrm>
        </p:spPr>
        <p:txBody>
          <a:bodyPr/>
          <a:lstStyle/>
          <a:p>
            <a:pPr eaLnBrk="1" hangingPunct="1">
              <a:spcBef>
                <a:spcPts val="1800"/>
              </a:spcBef>
            </a:pPr>
            <a:r>
              <a:rPr lang="en-US" sz="2700" dirty="0">
                <a:solidFill>
                  <a:srgbClr val="000000"/>
                </a:solidFill>
                <a:latin typeface="Tahoma" pitchFamily="34" charset="0"/>
                <a:ea typeface="Tahoma" pitchFamily="34" charset="0"/>
                <a:cs typeface="Tahoma" pitchFamily="34" charset="0"/>
              </a:rPr>
              <a:t>Energy of </a:t>
            </a:r>
            <a:r>
              <a:rPr lang="en-US" sz="27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Motion</a:t>
            </a:r>
            <a:r>
              <a:rPr lang="en-US" sz="2700" dirty="0">
                <a:solidFill>
                  <a:srgbClr val="FF0000"/>
                </a:solidFill>
                <a:latin typeface="Tahoma" pitchFamily="34" charset="0"/>
                <a:ea typeface="Tahoma" pitchFamily="34" charset="0"/>
                <a:cs typeface="Tahoma" pitchFamily="34" charset="0"/>
              </a:rPr>
              <a:t> </a:t>
            </a:r>
            <a:r>
              <a:rPr lang="en-US" sz="2700" dirty="0">
                <a:solidFill>
                  <a:schemeClr val="tx1">
                    <a:lumMod val="50000"/>
                  </a:schemeClr>
                </a:solidFill>
                <a:latin typeface="Tahoma" pitchFamily="34" charset="0"/>
                <a:ea typeface="Tahoma" pitchFamily="34" charset="0"/>
                <a:cs typeface="Tahoma" pitchFamily="34" charset="0"/>
              </a:rPr>
              <a:t>or</a:t>
            </a:r>
            <a:r>
              <a:rPr lang="en-US" sz="2700" dirty="0">
                <a:solidFill>
                  <a:srgbClr val="FF0000"/>
                </a:solidFill>
                <a:latin typeface="Tahoma" pitchFamily="34" charset="0"/>
                <a:ea typeface="Tahoma" pitchFamily="34" charset="0"/>
                <a:cs typeface="Tahoma" pitchFamily="34" charset="0"/>
              </a:rPr>
              <a:t> Active</a:t>
            </a:r>
            <a:r>
              <a:rPr lang="en-US" sz="2700" dirty="0">
                <a:solidFill>
                  <a:srgbClr val="000000"/>
                </a:solidFill>
                <a:latin typeface="Tahoma" pitchFamily="34" charset="0"/>
                <a:ea typeface="Tahoma" pitchFamily="34" charset="0"/>
                <a:cs typeface="Tahoma" pitchFamily="34" charset="0"/>
              </a:rPr>
              <a:t> Energy.</a:t>
            </a:r>
          </a:p>
          <a:p>
            <a:pPr eaLnBrk="1" hangingPunct="1">
              <a:spcBef>
                <a:spcPts val="1800"/>
              </a:spcBef>
            </a:pPr>
            <a:r>
              <a:rPr lang="en-US" sz="27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Work</a:t>
            </a:r>
            <a:r>
              <a:rPr lang="en-US" sz="2700" dirty="0">
                <a:solidFill>
                  <a:srgbClr val="FF0000"/>
                </a:solidFill>
                <a:latin typeface="Tahoma" pitchFamily="34" charset="0"/>
                <a:ea typeface="Tahoma" pitchFamily="34" charset="0"/>
                <a:cs typeface="Tahoma" pitchFamily="34" charset="0"/>
              </a:rPr>
              <a:t> </a:t>
            </a:r>
            <a:r>
              <a:rPr lang="en-US" sz="2700" b="1" dirty="0">
                <a:solidFill>
                  <a:srgbClr val="FF0000"/>
                </a:solidFill>
                <a:latin typeface="Tahoma" pitchFamily="34" charset="0"/>
                <a:ea typeface="Tahoma" pitchFamily="34" charset="0"/>
                <a:cs typeface="Tahoma" pitchFamily="34" charset="0"/>
              </a:rPr>
              <a:t>being done.</a:t>
            </a:r>
          </a:p>
          <a:p>
            <a:pPr eaLnBrk="1" hangingPunct="1">
              <a:spcBef>
                <a:spcPts val="1800"/>
              </a:spcBef>
            </a:pPr>
            <a:r>
              <a:rPr lang="en-US" sz="36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Thermal Energy </a:t>
            </a:r>
          </a:p>
          <a:p>
            <a:pPr lvl="1" eaLnBrk="1" hangingPunct="1">
              <a:spcBef>
                <a:spcPts val="1800"/>
              </a:spcBef>
            </a:pPr>
            <a:r>
              <a:rPr lang="en-US" sz="2300" dirty="0">
                <a:solidFill>
                  <a:srgbClr val="000000"/>
                </a:solidFill>
                <a:latin typeface="Tahoma" pitchFamily="34" charset="0"/>
                <a:ea typeface="Tahoma" pitchFamily="34" charset="0"/>
                <a:cs typeface="Tahoma" pitchFamily="34" charset="0"/>
                <a:sym typeface="Wingdings" panose="05000000000000000000" pitchFamily="2" charset="2"/>
              </a:rPr>
              <a:t>Type of kinetic energy associated with </a:t>
            </a:r>
            <a:r>
              <a:rPr lang="en-US" sz="2300" b="1" dirty="0">
                <a:solidFill>
                  <a:srgbClr val="0000FF"/>
                </a:solidFill>
                <a:latin typeface="Tahoma" pitchFamily="34" charset="0"/>
                <a:ea typeface="Tahoma" pitchFamily="34" charset="0"/>
                <a:cs typeface="Tahoma" pitchFamily="34" charset="0"/>
                <a:sym typeface="Wingdings" panose="05000000000000000000" pitchFamily="2" charset="2"/>
              </a:rPr>
              <a:t>Heat.</a:t>
            </a:r>
          </a:p>
          <a:p>
            <a:pPr lvl="1" eaLnBrk="1" hangingPunct="1">
              <a:spcBef>
                <a:spcPts val="1800"/>
              </a:spcBef>
            </a:pPr>
            <a:r>
              <a:rPr lang="en-US" sz="2300" dirty="0">
                <a:solidFill>
                  <a:srgbClr val="000000"/>
                </a:solidFill>
                <a:latin typeface="Tahoma" pitchFamily="34" charset="0"/>
                <a:ea typeface="Tahoma" pitchFamily="34" charset="0"/>
                <a:cs typeface="Tahoma" pitchFamily="34" charset="0"/>
                <a:sym typeface="Wingdings" panose="05000000000000000000" pitchFamily="2" charset="2"/>
              </a:rPr>
              <a:t>Deals with the </a:t>
            </a:r>
            <a:r>
              <a:rPr lang="en-US" sz="23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anose="05000000000000000000" pitchFamily="2" charset="2"/>
              </a:rPr>
              <a:t>amount of matter </a:t>
            </a:r>
            <a:r>
              <a:rPr lang="en-US" sz="2300" dirty="0">
                <a:solidFill>
                  <a:srgbClr val="000000"/>
                </a:solidFill>
                <a:latin typeface="Tahoma" pitchFamily="34" charset="0"/>
                <a:ea typeface="Tahoma" pitchFamily="34" charset="0"/>
                <a:cs typeface="Tahoma" pitchFamily="34" charset="0"/>
                <a:sym typeface="Wingdings" panose="05000000000000000000" pitchFamily="2" charset="2"/>
              </a:rPr>
              <a:t>and the </a:t>
            </a:r>
            <a:r>
              <a:rPr lang="en-US" sz="23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anose="05000000000000000000" pitchFamily="2" charset="2"/>
              </a:rPr>
              <a:t>random movement of atoms or molecules.</a:t>
            </a:r>
          </a:p>
          <a:p>
            <a:pPr marL="2578100" lvl="1" eaLnBrk="1" hangingPunct="1">
              <a:spcBef>
                <a:spcPts val="1800"/>
              </a:spcBef>
            </a:pPr>
            <a:r>
              <a:rPr lang="en-US" sz="2700" b="1" dirty="0">
                <a:solidFill>
                  <a:srgbClr val="0000FF"/>
                </a:solidFill>
                <a:latin typeface="Tahoma" pitchFamily="34" charset="0"/>
                <a:ea typeface="Tahoma" pitchFamily="34" charset="0"/>
                <a:cs typeface="Tahoma" pitchFamily="34" charset="0"/>
                <a:sym typeface="Wingdings" panose="05000000000000000000" pitchFamily="2" charset="2"/>
              </a:rPr>
              <a:t>Heat flows </a:t>
            </a:r>
            <a:r>
              <a:rPr lang="en-US" sz="2700" dirty="0">
                <a:latin typeface="Tahoma" pitchFamily="34" charset="0"/>
                <a:ea typeface="Tahoma" pitchFamily="34" charset="0"/>
                <a:cs typeface="Tahoma" pitchFamily="34" charset="0"/>
                <a:sym typeface="Wingdings" panose="05000000000000000000" pitchFamily="2" charset="2"/>
              </a:rPr>
              <a:t>(transfers thermal energy) from</a:t>
            </a:r>
            <a:r>
              <a:rPr lang="en-US" sz="2700" b="1" dirty="0">
                <a:solidFill>
                  <a:srgbClr val="0000FF"/>
                </a:solidFill>
                <a:latin typeface="Tahoma" pitchFamily="34" charset="0"/>
                <a:ea typeface="Tahoma" pitchFamily="34" charset="0"/>
                <a:cs typeface="Tahoma" pitchFamily="34" charset="0"/>
                <a:sym typeface="Wingdings" panose="05000000000000000000" pitchFamily="2" charset="2"/>
              </a:rPr>
              <a:t> </a:t>
            </a:r>
            <a:r>
              <a:rPr lang="en-US" sz="2700" b="1" dirty="0">
                <a:solidFill>
                  <a:srgbClr val="FF0000"/>
                </a:solidFill>
                <a:latin typeface="Tahoma" pitchFamily="34" charset="0"/>
                <a:ea typeface="Tahoma" pitchFamily="34" charset="0"/>
                <a:cs typeface="Tahoma" pitchFamily="34" charset="0"/>
                <a:sym typeface="Wingdings" panose="05000000000000000000" pitchFamily="2" charset="2"/>
              </a:rPr>
              <a:t>warmer</a:t>
            </a:r>
            <a:r>
              <a:rPr lang="en-US" sz="2700" b="1" dirty="0">
                <a:solidFill>
                  <a:srgbClr val="0000FF"/>
                </a:solidFill>
                <a:latin typeface="Tahoma" pitchFamily="34" charset="0"/>
                <a:ea typeface="Tahoma" pitchFamily="34" charset="0"/>
                <a:cs typeface="Tahoma" pitchFamily="34" charset="0"/>
                <a:sym typeface="Wingdings" panose="05000000000000000000" pitchFamily="2" charset="2"/>
              </a:rPr>
              <a:t> </a:t>
            </a:r>
            <a:r>
              <a:rPr lang="en-US" sz="2700" dirty="0">
                <a:latin typeface="Tahoma" pitchFamily="34" charset="0"/>
                <a:ea typeface="Tahoma" pitchFamily="34" charset="0"/>
                <a:cs typeface="Tahoma" pitchFamily="34" charset="0"/>
                <a:sym typeface="Wingdings" panose="05000000000000000000" pitchFamily="2" charset="2"/>
              </a:rPr>
              <a:t>to</a:t>
            </a:r>
            <a:r>
              <a:rPr lang="en-US" sz="2700" b="1" dirty="0">
                <a:solidFill>
                  <a:srgbClr val="0000FF"/>
                </a:solidFill>
                <a:latin typeface="Tahoma" pitchFamily="34" charset="0"/>
                <a:ea typeface="Tahoma" pitchFamily="34" charset="0"/>
                <a:cs typeface="Tahoma" pitchFamily="34" charset="0"/>
                <a:sym typeface="Wingdings" panose="05000000000000000000" pitchFamily="2" charset="2"/>
              </a:rPr>
              <a:t> cooler </a:t>
            </a:r>
            <a:r>
              <a:rPr lang="en-US" sz="2700" dirty="0">
                <a:latin typeface="Tahoma" pitchFamily="34" charset="0"/>
                <a:ea typeface="Tahoma" pitchFamily="34" charset="0"/>
                <a:cs typeface="Tahoma" pitchFamily="34" charset="0"/>
                <a:sym typeface="Wingdings" panose="05000000000000000000" pitchFamily="2" charset="2"/>
              </a:rPr>
              <a:t>(thus, KE).</a:t>
            </a:r>
            <a:endParaRPr lang="en-US" sz="2700" dirty="0">
              <a:solidFill>
                <a:srgbClr val="000000"/>
              </a:solidFill>
              <a:latin typeface="Tahoma" pitchFamily="34" charset="0"/>
              <a:ea typeface="Tahoma" pitchFamily="34" charset="0"/>
              <a:cs typeface="Tahoma" pitchFamily="34" charset="0"/>
              <a:sym typeface="Wingdings" panose="05000000000000000000" pitchFamily="2" charset="2"/>
            </a:endParaRPr>
          </a:p>
        </p:txBody>
      </p:sp>
      <p:sp>
        <p:nvSpPr>
          <p:cNvPr id="6146" name="Slide Number Placeholder 6"/>
          <p:cNvSpPr>
            <a:spLocks noGrp="1"/>
          </p:cNvSpPr>
          <p:nvPr>
            <p:ph type="sldNum" sz="quarter" idx="12"/>
          </p:nvPr>
        </p:nvSpPr>
        <p:spPr>
          <a:noFill/>
        </p:spPr>
        <p:txBody>
          <a:bodyPr/>
          <a:lstStyle/>
          <a:p>
            <a:fld id="{916E3209-9FF6-4A11-9B90-25F7AA72F034}" type="slidenum">
              <a:rPr lang="en-US">
                <a:solidFill>
                  <a:srgbClr val="2A3D7A"/>
                </a:solidFill>
              </a:rPr>
              <a:pPr/>
              <a:t>13</a:t>
            </a:fld>
            <a:endParaRPr lang="en-US" sz="1400">
              <a:solidFill>
                <a:srgbClr val="2A3D7A"/>
              </a:solidFill>
            </a:endParaRPr>
          </a:p>
        </p:txBody>
      </p:sp>
      <p:pic>
        <p:nvPicPr>
          <p:cNvPr id="3" name="ClipArt Placeholder 2"/>
          <p:cNvPicPr>
            <a:picLocks noGrp="1" noChangeAspect="1"/>
          </p:cNvPicPr>
          <p:nvPr>
            <p:ph type="clipArt" sz="half" idx="4294967295"/>
          </p:nvPr>
        </p:nvPicPr>
        <p:blipFill>
          <a:blip r:embed="rId3" cstate="print">
            <a:extLst>
              <a:ext uri="{28A0092B-C50C-407E-A947-70E740481C1C}">
                <a14:useLocalDpi xmlns:a14="http://schemas.microsoft.com/office/drawing/2010/main" val="0"/>
              </a:ext>
            </a:extLst>
          </a:blip>
          <a:stretch>
            <a:fillRect/>
          </a:stretch>
        </p:blipFill>
        <p:spPr>
          <a:xfrm>
            <a:off x="6612467" y="863600"/>
            <a:ext cx="2506133" cy="1879600"/>
          </a:xfrm>
        </p:spPr>
      </p:pic>
      <p:sp>
        <p:nvSpPr>
          <p:cNvPr id="2" name="Footer Placeholder 1"/>
          <p:cNvSpPr>
            <a:spLocks noGrp="1"/>
          </p:cNvSpPr>
          <p:nvPr>
            <p:ph type="ftr" sz="quarter" idx="11"/>
          </p:nvPr>
        </p:nvSpPr>
        <p:spPr>
          <a:xfrm>
            <a:off x="5227320" y="6383020"/>
            <a:ext cx="2895600" cy="457200"/>
          </a:xfrm>
        </p:spPr>
        <p:txBody>
          <a:bodyPr/>
          <a:lstStyle/>
          <a:p>
            <a:pPr>
              <a:defRPr/>
            </a:pPr>
            <a:r>
              <a:rPr lang="en-US" dirty="0">
                <a:solidFill>
                  <a:srgbClr val="2A3D7A"/>
                </a:solidFill>
              </a:rPr>
              <a:t>Metabolism &amp; Enzymes</a:t>
            </a:r>
          </a:p>
        </p:txBody>
      </p:sp>
      <p:pic>
        <p:nvPicPr>
          <p:cNvPr id="4" name="Picture 3"/>
          <p:cNvPicPr>
            <a:picLocks noChangeAspect="1"/>
          </p:cNvPicPr>
          <p:nvPr/>
        </p:nvPicPr>
        <p:blipFill>
          <a:blip r:embed="rId4"/>
          <a:stretch>
            <a:fillRect/>
          </a:stretch>
        </p:blipFill>
        <p:spPr>
          <a:xfrm>
            <a:off x="647538" y="4363505"/>
            <a:ext cx="1867062" cy="2476715"/>
          </a:xfrm>
          <a:prstGeom prst="rect">
            <a:avLst/>
          </a:prstGeom>
        </p:spPr>
      </p:pic>
    </p:spTree>
    <p:extLst>
      <p:ext uri="{BB962C8B-B14F-4D97-AF65-F5344CB8AC3E}">
        <p14:creationId xmlns:p14="http://schemas.microsoft.com/office/powerpoint/2010/main" val="25785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914400"/>
            <a:ext cx="8610600" cy="1799221"/>
          </a:xfrm>
        </p:spPr>
        <p:txBody>
          <a:bodyPr/>
          <a:lstStyle/>
          <a:p>
            <a:pPr marL="228600" lvl="1" indent="0" eaLnBrk="1" hangingPunct="1">
              <a:buNone/>
            </a:pPr>
            <a:r>
              <a:rPr lang="en-US" sz="3600" b="1" dirty="0">
                <a:solidFill>
                  <a:srgbClr val="0000FF"/>
                </a:solidFill>
                <a:latin typeface="Tahoma" pitchFamily="34" charset="0"/>
                <a:ea typeface="Tahoma" pitchFamily="34" charset="0"/>
                <a:cs typeface="Tahoma" pitchFamily="34" charset="0"/>
                <a:sym typeface="Wingdings" panose="05000000000000000000" pitchFamily="2" charset="2"/>
              </a:rPr>
              <a:t>Radiant (Light) Energy </a:t>
            </a:r>
          </a:p>
          <a:p>
            <a:pPr marL="685800" lvl="1" indent="-457200" eaLnBrk="1" hangingPunct="1">
              <a:spcBef>
                <a:spcPts val="1200"/>
              </a:spcBef>
            </a:pPr>
            <a:r>
              <a:rPr lang="en-US" sz="2700" dirty="0">
                <a:solidFill>
                  <a:srgbClr val="00B050"/>
                </a:solidFill>
                <a:latin typeface="Tahoma" pitchFamily="34" charset="0"/>
                <a:ea typeface="Tahoma" pitchFamily="34" charset="0"/>
                <a:cs typeface="Tahoma" pitchFamily="34" charset="0"/>
                <a:sym typeface="Wingdings" panose="05000000000000000000" pitchFamily="2" charset="2"/>
              </a:rPr>
              <a:t>The kinetic energy of photons or waves of light.</a:t>
            </a:r>
          </a:p>
          <a:p>
            <a:pPr marL="685800" lvl="1" indent="-457200" eaLnBrk="1" hangingPunct="1">
              <a:spcBef>
                <a:spcPts val="1200"/>
              </a:spcBef>
            </a:pPr>
            <a:r>
              <a:rPr lang="en-US" sz="2700" dirty="0">
                <a:solidFill>
                  <a:srgbClr val="000000"/>
                </a:solidFill>
                <a:latin typeface="Tahoma" pitchFamily="34" charset="0"/>
                <a:ea typeface="Tahoma" pitchFamily="34" charset="0"/>
                <a:cs typeface="Tahoma" pitchFamily="34" charset="0"/>
                <a:sym typeface="Wingdings" panose="05000000000000000000" pitchFamily="2" charset="2"/>
              </a:rPr>
              <a:t>Light energy is absorbed to power </a:t>
            </a:r>
            <a:r>
              <a:rPr lang="en-US" sz="2700" dirty="0">
                <a:solidFill>
                  <a:srgbClr val="FF0000"/>
                </a:solidFill>
                <a:latin typeface="Tahoma" pitchFamily="34" charset="0"/>
                <a:ea typeface="Tahoma" pitchFamily="34" charset="0"/>
                <a:cs typeface="Tahoma" pitchFamily="34" charset="0"/>
                <a:sym typeface="Wingdings" panose="05000000000000000000" pitchFamily="2" charset="2"/>
              </a:rPr>
              <a:t>photosynthesis.</a:t>
            </a:r>
          </a:p>
        </p:txBody>
      </p:sp>
      <p:sp>
        <p:nvSpPr>
          <p:cNvPr id="6146" name="Slide Number Placeholder 6"/>
          <p:cNvSpPr>
            <a:spLocks noGrp="1"/>
          </p:cNvSpPr>
          <p:nvPr>
            <p:ph type="sldNum" sz="quarter" idx="12"/>
          </p:nvPr>
        </p:nvSpPr>
        <p:spPr>
          <a:noFill/>
        </p:spPr>
        <p:txBody>
          <a:bodyPr/>
          <a:lstStyle/>
          <a:p>
            <a:fld id="{916E3209-9FF6-4A11-9B90-25F7AA72F034}" type="slidenum">
              <a:rPr lang="en-US">
                <a:solidFill>
                  <a:srgbClr val="2A3D7A"/>
                </a:solidFill>
              </a:rPr>
              <a:pPr/>
              <a:t>14</a:t>
            </a:fld>
            <a:endParaRPr lang="en-US" sz="1400">
              <a:solidFill>
                <a:srgbClr val="2A3D7A"/>
              </a:solidFill>
            </a:endParaRPr>
          </a:p>
        </p:txBody>
      </p:sp>
      <p:sp>
        <p:nvSpPr>
          <p:cNvPr id="2" name="Footer Placeholder 1"/>
          <p:cNvSpPr>
            <a:spLocks noGrp="1"/>
          </p:cNvSpPr>
          <p:nvPr>
            <p:ph type="ftr" sz="quarter" idx="11"/>
          </p:nvPr>
        </p:nvSpPr>
        <p:spPr>
          <a:xfrm>
            <a:off x="5227320" y="6383020"/>
            <a:ext cx="2895600" cy="457200"/>
          </a:xfrm>
        </p:spPr>
        <p:txBody>
          <a:bodyPr/>
          <a:lstStyle/>
          <a:p>
            <a:pPr>
              <a:defRPr/>
            </a:pPr>
            <a:r>
              <a:rPr lang="en-US" dirty="0">
                <a:solidFill>
                  <a:srgbClr val="2A3D7A"/>
                </a:solidFill>
              </a:rPr>
              <a:t>Metabolism &amp; Enzymes</a:t>
            </a:r>
          </a:p>
        </p:txBody>
      </p:sp>
      <p:pic>
        <p:nvPicPr>
          <p:cNvPr id="4" name="Picture 3"/>
          <p:cNvPicPr>
            <a:picLocks noChangeAspect="1"/>
          </p:cNvPicPr>
          <p:nvPr/>
        </p:nvPicPr>
        <p:blipFill>
          <a:blip r:embed="rId3"/>
          <a:stretch>
            <a:fillRect/>
          </a:stretch>
        </p:blipFill>
        <p:spPr>
          <a:xfrm>
            <a:off x="4343400" y="2866021"/>
            <a:ext cx="4800600" cy="3936099"/>
          </a:xfrm>
          <a:prstGeom prst="rect">
            <a:avLst/>
          </a:prstGeom>
        </p:spPr>
      </p:pic>
      <p:sp>
        <p:nvSpPr>
          <p:cNvPr id="10" name="Rectangle 2"/>
          <p:cNvSpPr>
            <a:spLocks noGrp="1" noChangeArrowheads="1"/>
          </p:cNvSpPr>
          <p:nvPr>
            <p:ph type="title"/>
          </p:nvPr>
        </p:nvSpPr>
        <p:spPr>
          <a:xfrm>
            <a:off x="4876800" y="0"/>
            <a:ext cx="4267200" cy="825500"/>
          </a:xfrm>
          <a:solidFill>
            <a:schemeClr val="accent2"/>
          </a:solidFill>
        </p:spPr>
        <p:txBody>
          <a:bodyPr anchor="ctr"/>
          <a:lstStyle/>
          <a:p>
            <a:pPr eaLnBrk="1" hangingPunct="1"/>
            <a:r>
              <a:rPr lang="en-US" sz="40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Kinetic Energy</a:t>
            </a:r>
          </a:p>
        </p:txBody>
      </p:sp>
      <p:sp>
        <p:nvSpPr>
          <p:cNvPr id="7" name="Rectangle 6"/>
          <p:cNvSpPr/>
          <p:nvPr/>
        </p:nvSpPr>
        <p:spPr>
          <a:xfrm>
            <a:off x="457200" y="3107320"/>
            <a:ext cx="3886200" cy="2400657"/>
          </a:xfrm>
          <a:prstGeom prst="rect">
            <a:avLst/>
          </a:prstGeom>
        </p:spPr>
        <p:txBody>
          <a:bodyPr wrap="square">
            <a:spAutoFit/>
          </a:bodyPr>
          <a:lstStyle/>
          <a:p>
            <a:pPr marL="685800" lvl="1" indent="-457200">
              <a:buFont typeface="Wingdings" panose="05000000000000000000" pitchFamily="2" charset="2"/>
              <a:buChar char="q"/>
            </a:pPr>
            <a:r>
              <a:rPr lang="en-US" sz="2700" dirty="0">
                <a:solidFill>
                  <a:srgbClr val="00B050"/>
                </a:solidFill>
                <a:latin typeface="Tahoma" pitchFamily="34" charset="0"/>
                <a:ea typeface="Tahoma" pitchFamily="34" charset="0"/>
                <a:cs typeface="Tahoma" pitchFamily="34" charset="0"/>
                <a:sym typeface="Wingdings" panose="05000000000000000000" pitchFamily="2" charset="2"/>
              </a:rPr>
              <a:t>Converted into other forms of energy.</a:t>
            </a:r>
          </a:p>
          <a:p>
            <a:pPr marL="685800" lvl="1" indent="-457200">
              <a:spcBef>
                <a:spcPts val="1800"/>
              </a:spcBef>
              <a:buFont typeface="Wingdings" panose="05000000000000000000" pitchFamily="2" charset="2"/>
              <a:buChar char="q"/>
            </a:pPr>
            <a:r>
              <a:rPr lang="en-US" sz="2700" dirty="0">
                <a:solidFill>
                  <a:srgbClr val="00B0F0"/>
                </a:solidFill>
                <a:latin typeface="Tahoma" pitchFamily="34" charset="0"/>
                <a:ea typeface="Tahoma" pitchFamily="34" charset="0"/>
                <a:cs typeface="Tahoma" pitchFamily="34" charset="0"/>
                <a:sym typeface="Wingdings" panose="05000000000000000000" pitchFamily="2" charset="2"/>
              </a:rPr>
              <a:t>Stored in chemical bonds (PE).</a:t>
            </a:r>
            <a:endParaRPr lang="en-US" sz="2700" dirty="0">
              <a:solidFill>
                <a:srgbClr val="00B0F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236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3400" y="990600"/>
            <a:ext cx="8305800" cy="5638800"/>
          </a:xfrm>
        </p:spPr>
        <p:txBody>
          <a:bodyPr/>
          <a:lstStyle/>
          <a:p>
            <a:pPr eaLnBrk="1" hangingPunct="1">
              <a:lnSpc>
                <a:spcPct val="90000"/>
              </a:lnSpc>
              <a:defRPr/>
            </a:pPr>
            <a:r>
              <a:rPr lang="en-US" sz="4000" b="1" dirty="0">
                <a:solidFill>
                  <a:srgbClr val="0000FF"/>
                </a:solidFill>
                <a:latin typeface="Tahoma" pitchFamily="34" charset="0"/>
                <a:ea typeface="Tahoma" pitchFamily="34" charset="0"/>
                <a:cs typeface="Tahoma" pitchFamily="34" charset="0"/>
              </a:rPr>
              <a:t>Stored </a:t>
            </a:r>
            <a:r>
              <a:rPr lang="en-US" sz="4000" dirty="0">
                <a:solidFill>
                  <a:srgbClr val="000000"/>
                </a:solidFill>
                <a:latin typeface="Tahoma" pitchFamily="34" charset="0"/>
                <a:ea typeface="Tahoma" pitchFamily="34" charset="0"/>
                <a:cs typeface="Tahoma" pitchFamily="34" charset="0"/>
              </a:rPr>
              <a:t>Energy</a:t>
            </a:r>
            <a:endParaRPr lang="en-US" sz="4000" b="1" dirty="0">
              <a:solidFill>
                <a:srgbClr val="0000FF"/>
              </a:solidFill>
              <a:latin typeface="Tahoma" pitchFamily="34" charset="0"/>
              <a:ea typeface="Tahoma" pitchFamily="34" charset="0"/>
              <a:cs typeface="Tahoma" pitchFamily="34" charset="0"/>
            </a:endParaRPr>
          </a:p>
          <a:p>
            <a:pPr lvl="1" eaLnBrk="1" hangingPunct="1">
              <a:spcBef>
                <a:spcPts val="1200"/>
              </a:spcBef>
              <a:defRPr/>
            </a:pPr>
            <a:r>
              <a:rPr lang="en-US"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chemical bonds</a:t>
            </a:r>
          </a:p>
          <a:p>
            <a:pPr lvl="1" eaLnBrk="1" hangingPunct="1">
              <a:spcBef>
                <a:spcPts val="1200"/>
              </a:spcBef>
              <a:defRPr/>
            </a:pP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concentration gradients</a:t>
            </a:r>
          </a:p>
          <a:p>
            <a:pPr lvl="1" eaLnBrk="1" hangingPunct="1">
              <a:spcBef>
                <a:spcPts val="1200"/>
              </a:spcBef>
              <a:defRPr/>
            </a:pPr>
            <a:r>
              <a:rPr lang="en-US" dirty="0">
                <a:solidFill>
                  <a:srgbClr val="0000FF"/>
                </a:solidFill>
                <a:latin typeface="Tahoma" pitchFamily="34" charset="0"/>
                <a:ea typeface="Tahoma" pitchFamily="34" charset="0"/>
                <a:cs typeface="Tahoma" pitchFamily="34" charset="0"/>
              </a:rPr>
              <a:t>In electric potential (cell membrane)</a:t>
            </a:r>
          </a:p>
          <a:p>
            <a:pPr eaLnBrk="1" hangingPunct="1">
              <a:spcBef>
                <a:spcPts val="1800"/>
              </a:spcBef>
              <a:defRPr/>
            </a:pPr>
            <a:r>
              <a:rPr lang="en-US" sz="40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Chemical Energy</a:t>
            </a:r>
            <a:r>
              <a:rPr lang="en-US" sz="4000"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40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eaLnBrk="1" fontAlgn="auto" hangingPunct="1">
              <a:spcBef>
                <a:spcPts val="1200"/>
              </a:spcBef>
              <a:spcAft>
                <a:spcPts val="0"/>
              </a:spcAft>
              <a:buClr>
                <a:srgbClr val="1F89BD"/>
              </a:buClr>
              <a:buSzTx/>
              <a:buFont typeface="Arial" panose="020B0604020202020204" pitchFamily="34" charset="0"/>
              <a:buChar char="•"/>
            </a:pPr>
            <a:r>
              <a:rPr lang="en-US" kern="1200" dirty="0">
                <a:solidFill>
                  <a:prstClr val="black"/>
                </a:solidFill>
                <a:latin typeface="Tahoma" panose="020B0604030504040204" pitchFamily="34" charset="0"/>
                <a:ea typeface="Tahoma" panose="020B0604030504040204" pitchFamily="34" charset="0"/>
                <a:cs typeface="Tahoma" panose="020B0604030504040204" pitchFamily="34" charset="0"/>
              </a:rPr>
              <a:t>Form of potential energy available for release in all chemical reactions .</a:t>
            </a:r>
          </a:p>
          <a:p>
            <a:pPr marL="685800" lvl="1" indent="-228600" eaLnBrk="1" fontAlgn="auto" hangingPunct="1">
              <a:spcBef>
                <a:spcPts val="1200"/>
              </a:spcBef>
              <a:spcAft>
                <a:spcPts val="0"/>
              </a:spcAft>
              <a:buClr>
                <a:srgbClr val="1F89BD"/>
              </a:buClr>
              <a:buSzTx/>
              <a:buFont typeface="Arial" panose="020B0604020202020204" pitchFamily="34" charset="0"/>
              <a:buChar char="•"/>
            </a:pPr>
            <a:r>
              <a:rPr lang="en-US" kern="12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u="sng" kern="1200" dirty="0">
                <a:solidFill>
                  <a:srgbClr val="FF0000"/>
                </a:solidFill>
                <a:latin typeface="Tahoma" panose="020B0604030504040204" pitchFamily="34" charset="0"/>
                <a:ea typeface="Tahoma" panose="020B0604030504040204" pitchFamily="34" charset="0"/>
                <a:cs typeface="Tahoma" panose="020B0604030504040204" pitchFamily="34" charset="0"/>
              </a:rPr>
              <a:t>most important type of energy</a:t>
            </a:r>
            <a:r>
              <a:rPr lang="en-US"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kern="1200" dirty="0">
                <a:solidFill>
                  <a:srgbClr val="0000FF"/>
                </a:solidFill>
                <a:latin typeface="Tahoma" panose="020B0604030504040204" pitchFamily="34" charset="0"/>
                <a:ea typeface="Tahoma" panose="020B0604030504040204" pitchFamily="34" charset="0"/>
                <a:cs typeface="Tahoma" panose="020B0604030504040204" pitchFamily="34" charset="0"/>
              </a:rPr>
              <a:t>for living organisms to power the </a:t>
            </a:r>
            <a:r>
              <a:rPr lang="en-US" u="sng" kern="1200" dirty="0">
                <a:solidFill>
                  <a:srgbClr val="FF0000"/>
                </a:solidFill>
                <a:latin typeface="Tahoma" panose="020B0604030504040204" pitchFamily="34" charset="0"/>
                <a:ea typeface="Tahoma" panose="020B0604030504040204" pitchFamily="34" charset="0"/>
                <a:cs typeface="Tahoma" panose="020B0604030504040204" pitchFamily="34" charset="0"/>
              </a:rPr>
              <a:t>work of the cell</a:t>
            </a:r>
            <a:r>
              <a:rPr lang="en-US" kern="1200" dirty="0">
                <a:solidFill>
                  <a:srgbClr val="0000FF"/>
                </a:solidFill>
                <a:latin typeface="Tahoma" panose="020B0604030504040204" pitchFamily="34" charset="0"/>
                <a:ea typeface="Tahoma" panose="020B0604030504040204" pitchFamily="34" charset="0"/>
                <a:cs typeface="Tahoma" panose="020B0604030504040204" pitchFamily="34" charset="0"/>
              </a:rPr>
              <a:t>.</a:t>
            </a:r>
            <a:endParaRPr lang="en-US" u="sng"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defRPr/>
            </a:pPr>
            <a:endParaRPr lang="en-US" sz="4000" b="1" dirty="0">
              <a:solidFill>
                <a:schemeClr val="tx2"/>
              </a:solidFill>
              <a:effectLst>
                <a:outerShdw blurRad="38100" dist="38100" dir="2700000" algn="tl">
                  <a:srgbClr val="C0C0C0"/>
                </a:outerShdw>
              </a:effectLst>
            </a:endParaRPr>
          </a:p>
        </p:txBody>
      </p:sp>
      <p:sp>
        <p:nvSpPr>
          <p:cNvPr id="7170" name="Slide Number Placeholder 6"/>
          <p:cNvSpPr>
            <a:spLocks noGrp="1"/>
          </p:cNvSpPr>
          <p:nvPr>
            <p:ph type="sldNum" sz="quarter" idx="12"/>
          </p:nvPr>
        </p:nvSpPr>
        <p:spPr>
          <a:noFill/>
        </p:spPr>
        <p:txBody>
          <a:bodyPr/>
          <a:lstStyle/>
          <a:p>
            <a:fld id="{B8E65DA7-A5F8-4113-B496-5BA8AD37C7D6}" type="slidenum">
              <a:rPr lang="en-US">
                <a:solidFill>
                  <a:srgbClr val="2A3D7A"/>
                </a:solidFill>
              </a:rPr>
              <a:pPr/>
              <a:t>15</a:t>
            </a:fld>
            <a:endParaRPr lang="en-US" sz="1400">
              <a:solidFill>
                <a:srgbClr val="2A3D7A"/>
              </a:solidFill>
            </a:endParaRPr>
          </a:p>
        </p:txBody>
      </p:sp>
      <p:pic>
        <p:nvPicPr>
          <p:cNvPr id="7173" name="Picture 6" descr="model7[1]"/>
          <p:cNvPicPr>
            <a:picLocks noGrp="1" noChangeAspect="1" noChangeArrowheads="1"/>
          </p:cNvPicPr>
          <p:nvPr>
            <p:ph type="clipArt" sz="half" idx="4294967295"/>
          </p:nvPr>
        </p:nvPicPr>
        <p:blipFill>
          <a:blip r:embed="rId3" cstate="print"/>
          <a:srcRect/>
          <a:stretch>
            <a:fillRect/>
          </a:stretch>
        </p:blipFill>
        <p:spPr>
          <a:xfrm>
            <a:off x="6019800" y="474279"/>
            <a:ext cx="3274142" cy="2819400"/>
          </a:xfrm>
          <a:noFill/>
        </p:spPr>
      </p:pic>
      <p:sp>
        <p:nvSpPr>
          <p:cNvPr id="2" name="Footer Placeholder 1"/>
          <p:cNvSpPr>
            <a:spLocks noGrp="1"/>
          </p:cNvSpPr>
          <p:nvPr>
            <p:ph type="ftr" sz="quarter" idx="11"/>
          </p:nvPr>
        </p:nvSpPr>
        <p:spPr/>
        <p:txBody>
          <a:bodyPr/>
          <a:lstStyle/>
          <a:p>
            <a:pPr>
              <a:defRPr/>
            </a:pPr>
            <a:r>
              <a:rPr lang="en-US">
                <a:solidFill>
                  <a:srgbClr val="2A3D7A"/>
                </a:solidFill>
              </a:rPr>
              <a:t>Metabolism &amp; Enzymes</a:t>
            </a:r>
          </a:p>
        </p:txBody>
      </p:sp>
      <p:sp>
        <p:nvSpPr>
          <p:cNvPr id="9" name="Rectangle 2"/>
          <p:cNvSpPr>
            <a:spLocks noGrp="1" noChangeArrowheads="1"/>
          </p:cNvSpPr>
          <p:nvPr>
            <p:ph type="title"/>
          </p:nvPr>
        </p:nvSpPr>
        <p:spPr>
          <a:xfrm>
            <a:off x="1143000" y="0"/>
            <a:ext cx="4495800" cy="825500"/>
          </a:xfrm>
          <a:solidFill>
            <a:schemeClr val="accent2"/>
          </a:solidFill>
        </p:spPr>
        <p:txBody>
          <a:bodyPr anchor="ctr"/>
          <a:lstStyle/>
          <a:p>
            <a:pPr eaLnBrk="1" hangingPunct="1"/>
            <a:r>
              <a:rPr lang="en-US" sz="4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Potential</a:t>
            </a:r>
            <a:r>
              <a:rPr lang="en-US" sz="4000" b="1"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Energy</a:t>
            </a:r>
          </a:p>
        </p:txBody>
      </p:sp>
    </p:spTree>
    <p:extLst>
      <p:ext uri="{BB962C8B-B14F-4D97-AF65-F5344CB8AC3E}">
        <p14:creationId xmlns:p14="http://schemas.microsoft.com/office/powerpoint/2010/main" val="130212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fade">
                                      <p:cBhvr>
                                        <p:cTn id="15" dur="500"/>
                                        <p:tgtEl>
                                          <p:spTgt spid="71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0"/>
            <a:ext cx="4343400" cy="762000"/>
          </a:xfrm>
          <a:solidFill>
            <a:schemeClr val="accent2"/>
          </a:solidFill>
        </p:spPr>
        <p:txBody>
          <a:bodyPr anchor="ctr"/>
          <a:lstStyle/>
          <a:p>
            <a:pPr algn="ctr"/>
            <a:r>
              <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rPr>
              <a:t>Potential Energy</a:t>
            </a:r>
          </a:p>
        </p:txBody>
      </p:sp>
      <p:sp>
        <p:nvSpPr>
          <p:cNvPr id="2" name="Footer Placeholder 1"/>
          <p:cNvSpPr>
            <a:spLocks noGrp="1"/>
          </p:cNvSpPr>
          <p:nvPr>
            <p:ph type="ftr" sz="quarter" idx="11"/>
          </p:nvPr>
        </p:nvSpPr>
        <p:spPr>
          <a:xfrm>
            <a:off x="381000" y="6400800"/>
            <a:ext cx="28956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A3D7A"/>
                </a:solidFill>
                <a:effectLst/>
                <a:uLnTx/>
                <a:uFillTx/>
                <a:latin typeface="Comic Sans MS"/>
                <a:ea typeface="+mn-ea"/>
                <a:cs typeface="+mn-cs"/>
              </a:rPr>
              <a:t>Metabolism &amp; Enzymes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58AAF-0965-48A9-A14E-4515AC319103}" type="slidenum">
              <a:rPr kumimoji="0" lang="en-US" sz="1800" b="0" i="0" u="none" strike="noStrike" kern="1200" cap="none" spc="0" normalizeH="0" baseline="0" noProof="0" smtClean="0">
                <a:ln>
                  <a:noFill/>
                </a:ln>
                <a:solidFill>
                  <a:srgbClr val="2A3D7A"/>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2A3D7A"/>
              </a:solidFill>
              <a:effectLst/>
              <a:uLnTx/>
              <a:uFillTx/>
              <a:latin typeface="Comic Sans MS"/>
              <a:ea typeface="+mn-ea"/>
              <a:cs typeface="+mn-cs"/>
            </a:endParaRPr>
          </a:p>
        </p:txBody>
      </p:sp>
      <p:sp>
        <p:nvSpPr>
          <p:cNvPr id="14" name="Rectangle 13"/>
          <p:cNvSpPr/>
          <p:nvPr/>
        </p:nvSpPr>
        <p:spPr bwMode="auto">
          <a:xfrm>
            <a:off x="7264400" y="2146300"/>
            <a:ext cx="1651000" cy="1739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5B5249"/>
              </a:solidFill>
              <a:effectLst/>
              <a:uLnTx/>
              <a:uFillTx/>
              <a:latin typeface="Comic Sans MS" pitchFamily="66" charset="0"/>
              <a:ea typeface="+mn-ea"/>
              <a:cs typeface="+mn-cs"/>
            </a:endParaRPr>
          </a:p>
        </p:txBody>
      </p:sp>
      <p:pic>
        <p:nvPicPr>
          <p:cNvPr id="9" name="Picture 8"/>
          <p:cNvPicPr>
            <a:picLocks noChangeAspect="1"/>
          </p:cNvPicPr>
          <p:nvPr/>
        </p:nvPicPr>
        <p:blipFill>
          <a:blip r:embed="rId3"/>
          <a:stretch>
            <a:fillRect/>
          </a:stretch>
        </p:blipFill>
        <p:spPr>
          <a:xfrm>
            <a:off x="5022549" y="3652768"/>
            <a:ext cx="4121451" cy="3205232"/>
          </a:xfrm>
          <a:prstGeom prst="rect">
            <a:avLst/>
          </a:prstGeom>
        </p:spPr>
      </p:pic>
      <p:pic>
        <p:nvPicPr>
          <p:cNvPr id="19" name="Picture 18"/>
          <p:cNvPicPr>
            <a:picLocks noChangeAspect="1"/>
          </p:cNvPicPr>
          <p:nvPr/>
        </p:nvPicPr>
        <p:blipFill>
          <a:blip r:embed="rId4"/>
          <a:stretch>
            <a:fillRect/>
          </a:stretch>
        </p:blipFill>
        <p:spPr>
          <a:xfrm>
            <a:off x="444020" y="1821645"/>
            <a:ext cx="4349929" cy="3556000"/>
          </a:xfrm>
          <a:prstGeom prst="rect">
            <a:avLst/>
          </a:prstGeom>
        </p:spPr>
      </p:pic>
      <p:sp>
        <p:nvSpPr>
          <p:cNvPr id="21" name="Rectangle 20"/>
          <p:cNvSpPr/>
          <p:nvPr/>
        </p:nvSpPr>
        <p:spPr>
          <a:xfrm>
            <a:off x="4769263" y="809932"/>
            <a:ext cx="4350051" cy="2431435"/>
          </a:xfrm>
          <a:prstGeom prst="rect">
            <a:avLst/>
          </a:prstGeom>
        </p:spPr>
        <p:txBody>
          <a:bodyPr wrap="square">
            <a:spAutoFit/>
          </a:bodyPr>
          <a:lstStyle/>
          <a:p>
            <a:pPr lvl="1">
              <a:spcBef>
                <a:spcPts val="1200"/>
              </a:spcBef>
              <a:defRPr/>
            </a:pPr>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concentration gradients</a:t>
            </a:r>
          </a:p>
          <a:p>
            <a:pPr lvl="1">
              <a:spcBef>
                <a:spcPts val="1200"/>
              </a:spcBef>
              <a:defRPr/>
            </a:pPr>
            <a:endParaRPr lang="en-US" sz="1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1">
              <a:spcBef>
                <a:spcPts val="1200"/>
              </a:spcBef>
              <a:defRPr/>
            </a:pPr>
            <a:r>
              <a:rPr lang="en-US" sz="2800" dirty="0">
                <a:solidFill>
                  <a:srgbClr val="0000FF"/>
                </a:solidFill>
                <a:latin typeface="Tahoma" pitchFamily="34" charset="0"/>
                <a:ea typeface="Tahoma" pitchFamily="34" charset="0"/>
                <a:cs typeface="Tahoma" pitchFamily="34" charset="0"/>
              </a:rPr>
              <a:t>In electric potential (cell membrane)</a:t>
            </a:r>
          </a:p>
        </p:txBody>
      </p:sp>
      <p:cxnSp>
        <p:nvCxnSpPr>
          <p:cNvPr id="12" name="Straight Arrow Connector 11"/>
          <p:cNvCxnSpPr>
            <a:cxnSpLocks/>
          </p:cNvCxnSpPr>
          <p:nvPr/>
        </p:nvCxnSpPr>
        <p:spPr bwMode="auto">
          <a:xfrm flipH="1">
            <a:off x="3879549" y="1295400"/>
            <a:ext cx="1338544" cy="1486072"/>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cxnSp>
        <p:nvCxnSpPr>
          <p:cNvPr id="15" name="Straight Arrow Connector 14"/>
          <p:cNvCxnSpPr>
            <a:cxnSpLocks/>
          </p:cNvCxnSpPr>
          <p:nvPr/>
        </p:nvCxnSpPr>
        <p:spPr bwMode="auto">
          <a:xfrm>
            <a:off x="6944289" y="3124200"/>
            <a:ext cx="0" cy="528568"/>
          </a:xfrm>
          <a:prstGeom prst="straightConnector1">
            <a:avLst/>
          </a:prstGeom>
          <a:solidFill>
            <a:schemeClr val="accent1"/>
          </a:solidFill>
          <a:ln w="76200" cap="flat" cmpd="sng" algn="ctr">
            <a:solidFill>
              <a:schemeClr val="tx2">
                <a:lumMod val="60000"/>
                <a:lumOff val="40000"/>
              </a:schemeClr>
            </a:solidFill>
            <a:prstDash val="solid"/>
            <a:round/>
            <a:headEnd type="none" w="med" len="med"/>
            <a:tailEnd type="triangle"/>
          </a:ln>
          <a:effectLst/>
        </p:spPr>
      </p:cxnSp>
    </p:spTree>
    <p:extLst>
      <p:ext uri="{BB962C8B-B14F-4D97-AF65-F5344CB8AC3E}">
        <p14:creationId xmlns:p14="http://schemas.microsoft.com/office/powerpoint/2010/main" val="10909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wipe(left)">
                                      <p:cBhvr>
                                        <p:cTn id="16" dur="500"/>
                                        <p:tgtEl>
                                          <p:spTgt spid="21">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0"/>
            <a:ext cx="4343400" cy="762000"/>
          </a:xfrm>
          <a:solidFill>
            <a:schemeClr val="accent2"/>
          </a:solidFill>
        </p:spPr>
        <p:txBody>
          <a:bodyPr anchor="ctr"/>
          <a:lstStyle/>
          <a:p>
            <a:pPr algn="ctr"/>
            <a:r>
              <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rPr>
              <a:t>Potential Energy</a:t>
            </a:r>
          </a:p>
        </p:txBody>
      </p:sp>
      <p:sp>
        <p:nvSpPr>
          <p:cNvPr id="2" name="Footer Placeholder 1"/>
          <p:cNvSpPr>
            <a:spLocks noGrp="1"/>
          </p:cNvSpPr>
          <p:nvPr>
            <p:ph type="ftr" sz="quarter" idx="11"/>
          </p:nvPr>
        </p:nvSpPr>
        <p:spPr>
          <a:xfrm>
            <a:off x="381000" y="6400800"/>
            <a:ext cx="28956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A3D7A"/>
                </a:solidFill>
                <a:effectLst/>
                <a:uLnTx/>
                <a:uFillTx/>
                <a:latin typeface="Comic Sans MS"/>
                <a:ea typeface="+mn-ea"/>
                <a:cs typeface="+mn-cs"/>
              </a:rPr>
              <a:t>Metabolism &amp; Enzymes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58AAF-0965-48A9-A14E-4515AC319103}" type="slidenum">
              <a:rPr kumimoji="0" lang="en-US" sz="1800" b="0" i="0" u="none" strike="noStrike" kern="1200" cap="none" spc="0" normalizeH="0" baseline="0" noProof="0" smtClean="0">
                <a:ln>
                  <a:noFill/>
                </a:ln>
                <a:solidFill>
                  <a:srgbClr val="2A3D7A"/>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2A3D7A"/>
              </a:solidFill>
              <a:effectLst/>
              <a:uLnTx/>
              <a:uFillTx/>
              <a:latin typeface="Comic Sans MS"/>
              <a:ea typeface="+mn-ea"/>
              <a:cs typeface="+mn-cs"/>
            </a:endParaRPr>
          </a:p>
        </p:txBody>
      </p:sp>
      <p:sp>
        <p:nvSpPr>
          <p:cNvPr id="14" name="Rectangle 13"/>
          <p:cNvSpPr/>
          <p:nvPr/>
        </p:nvSpPr>
        <p:spPr bwMode="auto">
          <a:xfrm>
            <a:off x="7264400" y="2146300"/>
            <a:ext cx="1651000" cy="1739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5B5249"/>
              </a:solidFill>
              <a:effectLst/>
              <a:uLnTx/>
              <a:uFillTx/>
              <a:latin typeface="Comic Sans MS" pitchFamily="66" charset="0"/>
              <a:ea typeface="+mn-ea"/>
              <a:cs typeface="+mn-cs"/>
            </a:endParaRPr>
          </a:p>
        </p:txBody>
      </p:sp>
      <p:pic>
        <p:nvPicPr>
          <p:cNvPr id="20" name="Picture 19"/>
          <p:cNvPicPr>
            <a:picLocks noChangeAspect="1"/>
          </p:cNvPicPr>
          <p:nvPr/>
        </p:nvPicPr>
        <p:blipFill>
          <a:blip r:embed="rId3"/>
          <a:stretch>
            <a:fillRect/>
          </a:stretch>
        </p:blipFill>
        <p:spPr>
          <a:xfrm>
            <a:off x="913453" y="1682846"/>
            <a:ext cx="7773347" cy="4699000"/>
          </a:xfrm>
          <a:prstGeom prst="rect">
            <a:avLst/>
          </a:prstGeom>
        </p:spPr>
      </p:pic>
      <p:sp>
        <p:nvSpPr>
          <p:cNvPr id="21" name="Rectangle 20"/>
          <p:cNvSpPr/>
          <p:nvPr/>
        </p:nvSpPr>
        <p:spPr>
          <a:xfrm>
            <a:off x="1905000" y="956883"/>
            <a:ext cx="5410200" cy="646331"/>
          </a:xfrm>
          <a:prstGeom prst="rect">
            <a:avLst/>
          </a:prstGeom>
        </p:spPr>
        <p:txBody>
          <a:bodyPr wrap="square">
            <a:spAutoFit/>
          </a:bodyPr>
          <a:lstStyle/>
          <a:p>
            <a:pPr lvl="1">
              <a:spcBef>
                <a:spcPts val="1200"/>
              </a:spcBef>
              <a:defRPr/>
            </a:pPr>
            <a:r>
              <a:rPr lang="en-US" sz="36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chemical bonds</a:t>
            </a:r>
          </a:p>
        </p:txBody>
      </p:sp>
      <p:sp>
        <p:nvSpPr>
          <p:cNvPr id="4" name="Oval 3">
            <a:extLst>
              <a:ext uri="{FF2B5EF4-FFF2-40B4-BE49-F238E27FC236}">
                <a16:creationId xmlns:a16="http://schemas.microsoft.com/office/drawing/2014/main" id="{05F198ED-CF2C-4F7E-A050-B008C6FA4214}"/>
              </a:ext>
            </a:extLst>
          </p:cNvPr>
          <p:cNvSpPr/>
          <p:nvPr/>
        </p:nvSpPr>
        <p:spPr bwMode="auto">
          <a:xfrm>
            <a:off x="1295400" y="3200400"/>
            <a:ext cx="2438400" cy="2057400"/>
          </a:xfrm>
          <a:prstGeom prst="ellipse">
            <a:avLst/>
          </a:prstGeom>
          <a:noFill/>
          <a:ln w="76200" cap="flat" cmpd="sng" algn="ctr">
            <a:solidFill>
              <a:srgbClr val="00B0F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6" name="Oval 15">
            <a:extLst>
              <a:ext uri="{FF2B5EF4-FFF2-40B4-BE49-F238E27FC236}">
                <a16:creationId xmlns:a16="http://schemas.microsoft.com/office/drawing/2014/main" id="{7B61691E-00DC-481C-85AA-FDE4AE99B9BF}"/>
              </a:ext>
            </a:extLst>
          </p:cNvPr>
          <p:cNvSpPr/>
          <p:nvPr/>
        </p:nvSpPr>
        <p:spPr bwMode="auto">
          <a:xfrm>
            <a:off x="6934200" y="3200400"/>
            <a:ext cx="1752600" cy="1593754"/>
          </a:xfrm>
          <a:prstGeom prst="ellipse">
            <a:avLst/>
          </a:prstGeom>
          <a:noFill/>
          <a:ln w="76200" cap="flat" cmpd="sng" algn="ctr">
            <a:solidFill>
              <a:srgbClr val="00B0F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5001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876800" cy="5105400"/>
          </a:xfrm>
        </p:spPr>
        <p:txBody>
          <a:bodyPr/>
          <a:lstStyle/>
          <a:p>
            <a:pPr marL="0" lvl="0" indent="0" algn="ctr" eaLnBrk="1" fontAlgn="auto" hangingPunct="1">
              <a:spcBef>
                <a:spcPts val="1000"/>
              </a:spcBef>
              <a:spcAft>
                <a:spcPts val="0"/>
              </a:spcAft>
              <a:buClr>
                <a:srgbClr val="1F89BD"/>
              </a:buClr>
              <a:buSzTx/>
              <a:buNone/>
            </a:pPr>
            <a:r>
              <a:rPr lang="en-US" sz="36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Thermodynamics</a:t>
            </a: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lvl="0" indent="0" eaLnBrk="1" fontAlgn="auto" hangingPunct="1">
              <a:spcBef>
                <a:spcPts val="1800"/>
              </a:spcBef>
              <a:spcAft>
                <a:spcPts val="0"/>
              </a:spcAft>
              <a:buClr>
                <a:srgbClr val="1F89BD"/>
              </a:buClr>
              <a:buSzTx/>
              <a:buNone/>
            </a:pP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The study of </a:t>
            </a:r>
            <a:r>
              <a:rPr lang="en-US" sz="2600" b="1" u="sng" kern="1200" dirty="0">
                <a:solidFill>
                  <a:srgbClr val="FF0000"/>
                </a:solidFill>
                <a:latin typeface="Tahoma" panose="020B0604030504040204" pitchFamily="34" charset="0"/>
                <a:ea typeface="Tahoma" panose="020B0604030504040204" pitchFamily="34" charset="0"/>
                <a:cs typeface="Tahoma" panose="020B0604030504040204" pitchFamily="34" charset="0"/>
              </a:rPr>
              <a:t>energy transformations</a:t>
            </a:r>
            <a:r>
              <a:rPr lang="en-US" sz="26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that occur in and between living organisms.</a:t>
            </a:r>
          </a:p>
          <a:p>
            <a:pPr marL="457200" lvl="1" indent="-228600" eaLnBrk="1" fontAlgn="auto" hangingPunct="1">
              <a:spcBef>
                <a:spcPts val="1800"/>
              </a:spcBef>
              <a:spcAft>
                <a:spcPts val="0"/>
              </a:spcAft>
              <a:buClr>
                <a:srgbClr val="1F89BD"/>
              </a:buClr>
              <a:buSzTx/>
              <a:buFont typeface="Arial" panose="020B0604020202020204" pitchFamily="34" charset="0"/>
              <a:buChar char="•"/>
            </a:pP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The word </a:t>
            </a:r>
            <a:r>
              <a:rPr lang="en-US" sz="2600" b="1" i="1" kern="1200" dirty="0">
                <a:solidFill>
                  <a:srgbClr val="0000FF"/>
                </a:solidFill>
                <a:latin typeface="Tahoma" panose="020B0604030504040204" pitchFamily="34" charset="0"/>
                <a:ea typeface="Tahoma" panose="020B0604030504040204" pitchFamily="34" charset="0"/>
                <a:cs typeface="Tahoma" panose="020B0604030504040204" pitchFamily="34" charset="0"/>
              </a:rPr>
              <a:t>system</a:t>
            </a:r>
            <a:r>
              <a:rPr lang="en-US" sz="2600" b="1" kern="12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is used for the matter under study.</a:t>
            </a:r>
          </a:p>
          <a:p>
            <a:pPr marL="457200" lvl="1" indent="-228600" eaLnBrk="1" fontAlgn="auto" hangingPunct="1">
              <a:spcBef>
                <a:spcPts val="1800"/>
              </a:spcBef>
              <a:spcAft>
                <a:spcPts val="0"/>
              </a:spcAft>
              <a:buClr>
                <a:srgbClr val="1F89BD"/>
              </a:buClr>
              <a:buSzTx/>
              <a:buFont typeface="Arial" panose="020B0604020202020204" pitchFamily="34" charset="0"/>
              <a:buChar char="•"/>
            </a:pP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The word </a:t>
            </a:r>
            <a:r>
              <a:rPr lang="en-US" sz="2600" b="1" i="1" kern="1200" dirty="0">
                <a:solidFill>
                  <a:srgbClr val="0000FF"/>
                </a:solidFill>
                <a:latin typeface="Tahoma" panose="020B0604030504040204" pitchFamily="34" charset="0"/>
                <a:ea typeface="Tahoma" panose="020B0604030504040204" pitchFamily="34" charset="0"/>
                <a:cs typeface="Tahoma" panose="020B0604030504040204" pitchFamily="34" charset="0"/>
              </a:rPr>
              <a:t>surroundings</a:t>
            </a:r>
            <a:r>
              <a:rPr lang="en-US" sz="2600" b="1" kern="12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kern="1200" dirty="0">
                <a:solidFill>
                  <a:prstClr val="black"/>
                </a:solidFill>
                <a:latin typeface="Tahoma" panose="020B0604030504040204" pitchFamily="34" charset="0"/>
                <a:ea typeface="Tahoma" panose="020B0604030504040204" pitchFamily="34" charset="0"/>
                <a:cs typeface="Tahoma" panose="020B0604030504040204" pitchFamily="34" charset="0"/>
              </a:rPr>
              <a:t>is used for everything outside the system; the rest of the universe.</a:t>
            </a:r>
          </a:p>
          <a:p>
            <a:endParaRPr lang="en-US" sz="2500"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1447800"/>
            <a:ext cx="3689222" cy="4114800"/>
          </a:xfrm>
        </p:spPr>
      </p:pic>
      <p:sp>
        <p:nvSpPr>
          <p:cNvPr id="5" name="Slide Number Placeholder 4"/>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18</a:t>
            </a:fld>
            <a:endParaRPr lang="en-US" sz="1400">
              <a:solidFill>
                <a:srgbClr val="2A3D7A"/>
              </a:solidFill>
            </a:endParaRPr>
          </a:p>
        </p:txBody>
      </p:sp>
      <p:sp>
        <p:nvSpPr>
          <p:cNvPr id="2" name="Footer Placeholder 1"/>
          <p:cNvSpPr>
            <a:spLocks noGrp="1"/>
          </p:cNvSpPr>
          <p:nvPr>
            <p:ph type="ftr" sz="quarter" idx="11"/>
          </p:nvPr>
        </p:nvSpPr>
        <p:spPr/>
        <p:txBody>
          <a:bodyPr/>
          <a:lstStyle/>
          <a:p>
            <a:pPr>
              <a:defRPr/>
            </a:pPr>
            <a:r>
              <a:rPr lang="en-US">
                <a:solidFill>
                  <a:srgbClr val="2A3D7A"/>
                </a:solidFill>
              </a:rPr>
              <a:t>Metabolism &amp; Enzymes</a:t>
            </a:r>
          </a:p>
        </p:txBody>
      </p:sp>
      <p:sp>
        <p:nvSpPr>
          <p:cNvPr id="9" name="Title 6"/>
          <p:cNvSpPr>
            <a:spLocks noGrp="1"/>
          </p:cNvSpPr>
          <p:nvPr>
            <p:ph type="title"/>
          </p:nvPr>
        </p:nvSpPr>
        <p:spPr>
          <a:xfrm>
            <a:off x="0" y="0"/>
            <a:ext cx="9144000" cy="762000"/>
          </a:xfrm>
          <a:solidFill>
            <a:schemeClr val="accent2"/>
          </a:solidFill>
        </p:spPr>
        <p:txBody>
          <a:bodyPr anchor="ctr" anchorCtr="0"/>
          <a:lstStyle/>
          <a:p>
            <a:r>
              <a:rPr lang="en-US" sz="30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Cells Transform </a:t>
            </a:r>
            <a:r>
              <a:rPr lang="en-US" sz="30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Energy</a:t>
            </a:r>
            <a:r>
              <a:rPr lang="en-US" sz="30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They Perform </a:t>
            </a:r>
            <a:r>
              <a:rPr lang="en-US" sz="30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a:t>
            </a:r>
            <a:endParaRPr lang="en-US" sz="30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397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4294967295"/>
          </p:nvPr>
        </p:nvSpPr>
        <p:spPr>
          <a:xfrm>
            <a:off x="609600" y="914400"/>
            <a:ext cx="8534400" cy="1905000"/>
          </a:xfrm>
        </p:spPr>
        <p:txBody>
          <a:bodyPr/>
          <a:lstStyle/>
          <a:p>
            <a:pPr marL="0" indent="0">
              <a:buNone/>
            </a:pPr>
            <a:r>
              <a:rPr lang="en-US" sz="3600" dirty="0">
                <a:solidFill>
                  <a:srgbClr val="002060"/>
                </a:solidFill>
                <a:latin typeface="Tahoma" pitchFamily="34" charset="0"/>
                <a:ea typeface="Tahoma" pitchFamily="34" charset="0"/>
                <a:cs typeface="Tahoma" pitchFamily="34" charset="0"/>
              </a:rPr>
              <a:t>The </a:t>
            </a:r>
            <a:r>
              <a:rPr lang="en-US"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LAWS OF THERMODYNAMICS </a:t>
            </a:r>
            <a:r>
              <a:rPr lang="en-US" sz="3600" dirty="0">
                <a:solidFill>
                  <a:srgbClr val="002060"/>
                </a:solidFill>
                <a:latin typeface="Tahoma" pitchFamily="34" charset="0"/>
                <a:ea typeface="Tahoma" pitchFamily="34" charset="0"/>
                <a:cs typeface="Tahoma" pitchFamily="34" charset="0"/>
              </a:rPr>
              <a:t>govern </a:t>
            </a:r>
            <a:r>
              <a:rPr lang="en-US" sz="3600" u="sng" dirty="0">
                <a:solidFill>
                  <a:srgbClr val="0000FF"/>
                </a:solidFill>
                <a:latin typeface="Tahoma" pitchFamily="34" charset="0"/>
                <a:ea typeface="Tahoma" pitchFamily="34" charset="0"/>
                <a:cs typeface="Tahoma" pitchFamily="34" charset="0"/>
              </a:rPr>
              <a:t>energy transformations</a:t>
            </a:r>
            <a:r>
              <a:rPr lang="en-US" sz="3600" dirty="0">
                <a:solidFill>
                  <a:srgbClr val="002060"/>
                </a:solidFill>
                <a:latin typeface="Tahoma" pitchFamily="34" charset="0"/>
                <a:ea typeface="Tahoma" pitchFamily="34" charset="0"/>
                <a:cs typeface="Tahoma" pitchFamily="34" charset="0"/>
              </a:rPr>
              <a:t> in organisms.</a:t>
            </a:r>
          </a:p>
          <a:p>
            <a:pPr>
              <a:buFont typeface="Wingdings" pitchFamily="2" charset="2"/>
              <a:buChar char="§"/>
            </a:pPr>
            <a:endParaRPr lang="en-US" b="1" dirty="0">
              <a:solidFill>
                <a:schemeClr val="tx1">
                  <a:lumMod val="75000"/>
                </a:schemeClr>
              </a:solidFill>
              <a:effectLst>
                <a:outerShdw blurRad="38100" dist="38100" dir="2700000" algn="tl">
                  <a:srgbClr val="000000">
                    <a:alpha val="43137"/>
                  </a:srgbClr>
                </a:outerShdw>
              </a:effectLst>
            </a:endParaRPr>
          </a:p>
          <a:p>
            <a:pPr>
              <a:buNone/>
            </a:pPr>
            <a:endParaRPr lang="en-US" b="1" dirty="0">
              <a:solidFill>
                <a:srgbClr val="00206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CDCF356F-4B87-4BAA-B977-3B40CABE0ACA}" type="slidenum">
              <a:rPr lang="en-US" smtClean="0">
                <a:solidFill>
                  <a:srgbClr val="2A3D7A"/>
                </a:solidFill>
              </a:rPr>
              <a:pPr>
                <a:defRPr/>
              </a:pPr>
              <a:t>19</a:t>
            </a:fld>
            <a:endParaRPr lang="en-US" sz="1400">
              <a:solidFill>
                <a:srgbClr val="2A3D7A"/>
              </a:solidFill>
            </a:endParaRPr>
          </a:p>
        </p:txBody>
      </p:sp>
      <p:pic>
        <p:nvPicPr>
          <p:cNvPr id="7" name="Picture 6">
            <a:extLst>
              <a:ext uri="{FF2B5EF4-FFF2-40B4-BE49-F238E27FC236}">
                <a16:creationId xmlns:a16="http://schemas.microsoft.com/office/drawing/2014/main" id="{BD654CAC-1553-46BF-90AE-CE2702F54B20}"/>
              </a:ext>
            </a:extLst>
          </p:cNvPr>
          <p:cNvPicPr>
            <a:picLocks noChangeAspect="1"/>
          </p:cNvPicPr>
          <p:nvPr/>
        </p:nvPicPr>
        <p:blipFill>
          <a:blip r:embed="rId3"/>
          <a:stretch>
            <a:fillRect/>
          </a:stretch>
        </p:blipFill>
        <p:spPr>
          <a:xfrm>
            <a:off x="585019" y="2679212"/>
            <a:ext cx="8394701" cy="3874476"/>
          </a:xfrm>
          <a:prstGeom prst="rect">
            <a:avLst/>
          </a:prstGeom>
        </p:spPr>
      </p:pic>
      <p:sp>
        <p:nvSpPr>
          <p:cNvPr id="2" name="Rectangle 1">
            <a:extLst>
              <a:ext uri="{FF2B5EF4-FFF2-40B4-BE49-F238E27FC236}">
                <a16:creationId xmlns:a16="http://schemas.microsoft.com/office/drawing/2014/main" id="{5B629C35-6E91-40DC-8B19-8A9D394D3BDE}"/>
              </a:ext>
            </a:extLst>
          </p:cNvPr>
          <p:cNvSpPr/>
          <p:nvPr/>
        </p:nvSpPr>
        <p:spPr bwMode="auto">
          <a:xfrm>
            <a:off x="4908754" y="6108700"/>
            <a:ext cx="2209799" cy="44498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6" name="Rectangle 5">
            <a:extLst>
              <a:ext uri="{FF2B5EF4-FFF2-40B4-BE49-F238E27FC236}">
                <a16:creationId xmlns:a16="http://schemas.microsoft.com/office/drawing/2014/main" id="{36FAD390-335D-45A2-9C11-AA9EEFB9C291}"/>
              </a:ext>
            </a:extLst>
          </p:cNvPr>
          <p:cNvSpPr/>
          <p:nvPr/>
        </p:nvSpPr>
        <p:spPr bwMode="auto">
          <a:xfrm>
            <a:off x="3352800" y="2971800"/>
            <a:ext cx="2209800" cy="457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8" name="Rectangle 7">
            <a:extLst>
              <a:ext uri="{FF2B5EF4-FFF2-40B4-BE49-F238E27FC236}">
                <a16:creationId xmlns:a16="http://schemas.microsoft.com/office/drawing/2014/main" id="{D4963133-44FA-4F44-BDDF-AA6FFB1112A0}"/>
              </a:ext>
            </a:extLst>
          </p:cNvPr>
          <p:cNvSpPr/>
          <p:nvPr/>
        </p:nvSpPr>
        <p:spPr bwMode="auto">
          <a:xfrm>
            <a:off x="6934200" y="5181600"/>
            <a:ext cx="19050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9" name="Rectangle 8">
            <a:extLst>
              <a:ext uri="{FF2B5EF4-FFF2-40B4-BE49-F238E27FC236}">
                <a16:creationId xmlns:a16="http://schemas.microsoft.com/office/drawing/2014/main" id="{0A1D52D0-9DF4-4383-9B83-BAE575444C5A}"/>
              </a:ext>
            </a:extLst>
          </p:cNvPr>
          <p:cNvSpPr/>
          <p:nvPr/>
        </p:nvSpPr>
        <p:spPr bwMode="auto">
          <a:xfrm>
            <a:off x="2324100" y="5813732"/>
            <a:ext cx="1790700" cy="59976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0" name="Rectangle 9">
            <a:extLst>
              <a:ext uri="{FF2B5EF4-FFF2-40B4-BE49-F238E27FC236}">
                <a16:creationId xmlns:a16="http://schemas.microsoft.com/office/drawing/2014/main" id="{5A4BC483-C4AD-459F-A83B-D4490849DB89}"/>
              </a:ext>
            </a:extLst>
          </p:cNvPr>
          <p:cNvSpPr/>
          <p:nvPr/>
        </p:nvSpPr>
        <p:spPr bwMode="auto">
          <a:xfrm>
            <a:off x="2362200" y="4876800"/>
            <a:ext cx="9144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1" name="Rectangle 10">
            <a:extLst>
              <a:ext uri="{FF2B5EF4-FFF2-40B4-BE49-F238E27FC236}">
                <a16:creationId xmlns:a16="http://schemas.microsoft.com/office/drawing/2014/main" id="{7777639E-9121-43FD-A072-B8959B2BC9F6}"/>
              </a:ext>
            </a:extLst>
          </p:cNvPr>
          <p:cNvSpPr/>
          <p:nvPr/>
        </p:nvSpPr>
        <p:spPr bwMode="auto">
          <a:xfrm>
            <a:off x="3872884" y="4311650"/>
            <a:ext cx="1232515"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2" name="Rectangle 11">
            <a:extLst>
              <a:ext uri="{FF2B5EF4-FFF2-40B4-BE49-F238E27FC236}">
                <a16:creationId xmlns:a16="http://schemas.microsoft.com/office/drawing/2014/main" id="{65007D9F-CFC1-4156-A81F-1C1F539EA16E}"/>
              </a:ext>
            </a:extLst>
          </p:cNvPr>
          <p:cNvSpPr/>
          <p:nvPr/>
        </p:nvSpPr>
        <p:spPr bwMode="auto">
          <a:xfrm>
            <a:off x="1905000" y="4419600"/>
            <a:ext cx="9144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5556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ctrTitle"/>
          </p:nvPr>
        </p:nvSpPr>
        <p:spPr>
          <a:xfrm>
            <a:off x="1143000" y="4038600"/>
            <a:ext cx="7772400" cy="1143000"/>
          </a:xfrm>
        </p:spPr>
        <p:txBody>
          <a:bodyPr/>
          <a:lstStyle/>
          <a:p>
            <a:pPr algn="ctr"/>
            <a:r>
              <a:rPr lang="en-US" dirty="0">
                <a:solidFill>
                  <a:srgbClr val="002060"/>
                </a:solidFill>
                <a:latin typeface="Tahoma" pitchFamily="34" charset="0"/>
                <a:ea typeface="Tahoma" pitchFamily="34" charset="0"/>
                <a:cs typeface="Tahoma" pitchFamily="34" charset="0"/>
              </a:rPr>
              <a:t>Chapter 6</a:t>
            </a:r>
          </a:p>
        </p:txBody>
      </p:sp>
      <p:sp>
        <p:nvSpPr>
          <p:cNvPr id="75781" name="Rectangle 5"/>
          <p:cNvSpPr>
            <a:spLocks noGrp="1" noChangeArrowheads="1"/>
          </p:cNvSpPr>
          <p:nvPr>
            <p:ph type="subTitle" idx="1"/>
          </p:nvPr>
        </p:nvSpPr>
        <p:spPr>
          <a:xfrm>
            <a:off x="1143000" y="1600200"/>
            <a:ext cx="7315200" cy="1371600"/>
          </a:xfrm>
        </p:spPr>
        <p:txBody>
          <a:bodyPr/>
          <a:lstStyle/>
          <a:p>
            <a:r>
              <a:rPr lang="en-US" sz="48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Metabolism Overview and Enzymes</a:t>
            </a:r>
          </a:p>
        </p:txBody>
      </p:sp>
      <p:sp>
        <p:nvSpPr>
          <p:cNvPr id="2" name="Footer Placeholder 1"/>
          <p:cNvSpPr>
            <a:spLocks noGrp="1"/>
          </p:cNvSpPr>
          <p:nvPr>
            <p:ph type="ftr" sz="quarter" idx="11"/>
          </p:nvPr>
        </p:nvSpPr>
        <p:spPr/>
        <p:txBody>
          <a:bodyPr/>
          <a:lstStyle/>
          <a:p>
            <a:pPr>
              <a:defRPr/>
            </a:pPr>
            <a:r>
              <a:rPr lang="en-US">
                <a:solidFill>
                  <a:srgbClr val="2A3D7A"/>
                </a:solidFill>
              </a:rPr>
              <a:t>Metabolism &amp; Enzymes</a:t>
            </a:r>
          </a:p>
        </p:txBody>
      </p:sp>
      <p:sp>
        <p:nvSpPr>
          <p:cNvPr id="3" name="Slide Number Placeholder 2"/>
          <p:cNvSpPr>
            <a:spLocks noGrp="1"/>
          </p:cNvSpPr>
          <p:nvPr>
            <p:ph type="sldNum" sz="quarter" idx="12"/>
          </p:nvPr>
        </p:nvSpPr>
        <p:spPr/>
        <p:txBody>
          <a:bodyPr/>
          <a:lstStyle/>
          <a:p>
            <a:pPr>
              <a:defRPr/>
            </a:pPr>
            <a:fld id="{43974204-AA85-4174-B04F-34F10844D122}" type="slidenum">
              <a:rPr lang="en-US" smtClean="0">
                <a:solidFill>
                  <a:srgbClr val="2A3D7A"/>
                </a:solidFill>
              </a:rPr>
              <a:pPr>
                <a:defRPr/>
              </a:pPr>
              <a:t>2</a:t>
            </a:fld>
            <a:endParaRPr lang="en-US">
              <a:solidFill>
                <a:srgbClr val="2A3D7A"/>
              </a:solidFill>
            </a:endParaRPr>
          </a:p>
        </p:txBody>
      </p:sp>
    </p:spTree>
    <p:custDataLst>
      <p:tags r:id="rId1"/>
    </p:custDataLst>
    <p:extLst>
      <p:ext uri="{BB962C8B-B14F-4D97-AF65-F5344CB8AC3E}">
        <p14:creationId xmlns:p14="http://schemas.microsoft.com/office/powerpoint/2010/main" val="301439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4294967295"/>
          </p:nvPr>
        </p:nvSpPr>
        <p:spPr>
          <a:xfrm>
            <a:off x="609600" y="914400"/>
            <a:ext cx="8534400" cy="1905000"/>
          </a:xfrm>
        </p:spPr>
        <p:txBody>
          <a:bodyPr/>
          <a:lstStyle/>
          <a:p>
            <a:pPr marL="0" indent="0">
              <a:buNone/>
            </a:pPr>
            <a:r>
              <a:rPr lang="en-US" sz="3600" dirty="0">
                <a:solidFill>
                  <a:srgbClr val="002060"/>
                </a:solidFill>
                <a:latin typeface="Tahoma" pitchFamily="34" charset="0"/>
                <a:ea typeface="Tahoma" pitchFamily="34" charset="0"/>
                <a:cs typeface="Tahoma" pitchFamily="34" charset="0"/>
              </a:rPr>
              <a:t>The </a:t>
            </a:r>
            <a:r>
              <a:rPr lang="en-US"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LAWS OF THERMODYNAMICS </a:t>
            </a:r>
            <a:r>
              <a:rPr lang="en-US" sz="3600" dirty="0">
                <a:solidFill>
                  <a:srgbClr val="002060"/>
                </a:solidFill>
                <a:latin typeface="Tahoma" pitchFamily="34" charset="0"/>
                <a:ea typeface="Tahoma" pitchFamily="34" charset="0"/>
                <a:cs typeface="Tahoma" pitchFamily="34" charset="0"/>
              </a:rPr>
              <a:t>govern </a:t>
            </a:r>
            <a:r>
              <a:rPr lang="en-US" sz="3600" u="sng" dirty="0">
                <a:solidFill>
                  <a:srgbClr val="0000FF"/>
                </a:solidFill>
                <a:latin typeface="Tahoma" pitchFamily="34" charset="0"/>
                <a:ea typeface="Tahoma" pitchFamily="34" charset="0"/>
                <a:cs typeface="Tahoma" pitchFamily="34" charset="0"/>
              </a:rPr>
              <a:t>energy transformations</a:t>
            </a:r>
            <a:r>
              <a:rPr lang="en-US" sz="3600" dirty="0">
                <a:solidFill>
                  <a:srgbClr val="002060"/>
                </a:solidFill>
                <a:latin typeface="Tahoma" pitchFamily="34" charset="0"/>
                <a:ea typeface="Tahoma" pitchFamily="34" charset="0"/>
                <a:cs typeface="Tahoma" pitchFamily="34" charset="0"/>
              </a:rPr>
              <a:t> in organisms.</a:t>
            </a:r>
          </a:p>
          <a:p>
            <a:pPr>
              <a:buFont typeface="Wingdings" pitchFamily="2" charset="2"/>
              <a:buChar char="§"/>
            </a:pPr>
            <a:endParaRPr lang="en-US" b="1" dirty="0">
              <a:solidFill>
                <a:schemeClr val="tx1">
                  <a:lumMod val="75000"/>
                </a:schemeClr>
              </a:solidFill>
              <a:effectLst>
                <a:outerShdw blurRad="38100" dist="38100" dir="2700000" algn="tl">
                  <a:srgbClr val="000000">
                    <a:alpha val="43137"/>
                  </a:srgbClr>
                </a:outerShdw>
              </a:effectLst>
            </a:endParaRPr>
          </a:p>
          <a:p>
            <a:pPr>
              <a:buNone/>
            </a:pPr>
            <a:endParaRPr lang="en-US" b="1" dirty="0">
              <a:solidFill>
                <a:srgbClr val="00206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CDCF356F-4B87-4BAA-B977-3B40CABE0ACA}" type="slidenum">
              <a:rPr lang="en-US" smtClean="0">
                <a:solidFill>
                  <a:srgbClr val="2A3D7A"/>
                </a:solidFill>
              </a:rPr>
              <a:pPr>
                <a:defRPr/>
              </a:pPr>
              <a:t>20</a:t>
            </a:fld>
            <a:endParaRPr lang="en-US" sz="1400">
              <a:solidFill>
                <a:srgbClr val="2A3D7A"/>
              </a:solidFill>
            </a:endParaRPr>
          </a:p>
        </p:txBody>
      </p:sp>
      <p:pic>
        <p:nvPicPr>
          <p:cNvPr id="7" name="Picture 6">
            <a:extLst>
              <a:ext uri="{FF2B5EF4-FFF2-40B4-BE49-F238E27FC236}">
                <a16:creationId xmlns:a16="http://schemas.microsoft.com/office/drawing/2014/main" id="{BD654CAC-1553-46BF-90AE-CE2702F54B20}"/>
              </a:ext>
            </a:extLst>
          </p:cNvPr>
          <p:cNvPicPr>
            <a:picLocks noChangeAspect="1"/>
          </p:cNvPicPr>
          <p:nvPr/>
        </p:nvPicPr>
        <p:blipFill>
          <a:blip r:embed="rId3"/>
          <a:stretch>
            <a:fillRect/>
          </a:stretch>
        </p:blipFill>
        <p:spPr>
          <a:xfrm>
            <a:off x="585019" y="2679212"/>
            <a:ext cx="8394701" cy="3874476"/>
          </a:xfrm>
          <a:prstGeom prst="rect">
            <a:avLst/>
          </a:prstGeom>
        </p:spPr>
      </p:pic>
    </p:spTree>
    <p:extLst>
      <p:ext uri="{BB962C8B-B14F-4D97-AF65-F5344CB8AC3E}">
        <p14:creationId xmlns:p14="http://schemas.microsoft.com/office/powerpoint/2010/main" val="413127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533400" y="990600"/>
            <a:ext cx="7772400" cy="457200"/>
          </a:xfrm>
        </p:spPr>
        <p:txBody>
          <a:bodyPr/>
          <a:lstStyle/>
          <a:p>
            <a:r>
              <a:rPr lang="en-US"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First Law of Thermodynamics</a:t>
            </a:r>
          </a:p>
        </p:txBody>
      </p:sp>
      <p:sp>
        <p:nvSpPr>
          <p:cNvPr id="317443" name="Rectangle 3"/>
          <p:cNvSpPr>
            <a:spLocks noGrp="1" noChangeArrowheads="1"/>
          </p:cNvSpPr>
          <p:nvPr>
            <p:ph sz="half" idx="1"/>
          </p:nvPr>
        </p:nvSpPr>
        <p:spPr>
          <a:xfrm>
            <a:off x="685800" y="1524000"/>
            <a:ext cx="3810000" cy="4889500"/>
          </a:xfrm>
        </p:spPr>
        <p:txBody>
          <a:bodyPr/>
          <a:lstStyle/>
          <a:p>
            <a:pPr>
              <a:spcBef>
                <a:spcPts val="1800"/>
              </a:spcBef>
            </a:pPr>
            <a:r>
              <a:rPr lang="en-US" sz="32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Law of Energy Conservation.</a:t>
            </a:r>
          </a:p>
          <a:p>
            <a:pPr>
              <a:spcBef>
                <a:spcPts val="1800"/>
              </a:spcBef>
            </a:pP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Energy can be </a:t>
            </a:r>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transferred</a:t>
            </a: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transformed.</a:t>
            </a:r>
          </a:p>
          <a:p>
            <a:pPr>
              <a:spcBef>
                <a:spcPts val="1800"/>
              </a:spcBef>
            </a:pP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Energy </a:t>
            </a:r>
            <a:r>
              <a:rPr lang="en-US" sz="32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cannot be created or destroyed.</a:t>
            </a:r>
          </a:p>
        </p:txBody>
      </p:sp>
      <p:grpSp>
        <p:nvGrpSpPr>
          <p:cNvPr id="5" name="Group 4"/>
          <p:cNvGrpSpPr>
            <a:grpSpLocks/>
          </p:cNvGrpSpPr>
          <p:nvPr/>
        </p:nvGrpSpPr>
        <p:grpSpPr bwMode="auto">
          <a:xfrm>
            <a:off x="3505200" y="1770839"/>
            <a:ext cx="4744624" cy="4620936"/>
            <a:chOff x="1274" y="1285"/>
            <a:chExt cx="2670" cy="2317"/>
          </a:xfrm>
        </p:grpSpPr>
        <p:sp>
          <p:nvSpPr>
            <p:cNvPr id="6" name="Text Box 5"/>
            <p:cNvSpPr txBox="1">
              <a:spLocks noChangeArrowheads="1"/>
            </p:cNvSpPr>
            <p:nvPr/>
          </p:nvSpPr>
          <p:spPr bwMode="auto">
            <a:xfrm>
              <a:off x="1274" y="3408"/>
              <a:ext cx="167" cy="194"/>
            </a:xfrm>
            <a:prstGeom prst="rect">
              <a:avLst/>
            </a:prstGeom>
            <a:noFill/>
            <a:ln w="34925">
              <a:noFill/>
              <a:miter lim="800000"/>
              <a:headEnd/>
              <a:tailEnd/>
            </a:ln>
            <a:effectLst/>
          </p:spPr>
          <p:txBody>
            <a:bodyPr wrap="none" lIns="92075" tIns="46038" rIns="92075" bIns="46038" anchor="ctr">
              <a:spAutoFit/>
            </a:bodyPr>
            <a:lstStyle/>
            <a:p>
              <a:r>
                <a:rPr lang="en-US" sz="1400" b="1" dirty="0">
                  <a:solidFill>
                    <a:srgbClr val="CEC8BA"/>
                  </a:solidFill>
                </a:rPr>
                <a:t> </a:t>
              </a:r>
              <a:endParaRPr lang="en-US" sz="1400" b="1" dirty="0">
                <a:solidFill>
                  <a:srgbClr val="CEC8BA"/>
                </a:solidFill>
                <a:latin typeface="Times New Roman" pitchFamily="18" charset="0"/>
              </a:endParaRPr>
            </a:p>
          </p:txBody>
        </p:sp>
        <p:sp>
          <p:nvSpPr>
            <p:cNvPr id="7" name="Text Box 6"/>
            <p:cNvSpPr txBox="1">
              <a:spLocks noChangeArrowheads="1"/>
            </p:cNvSpPr>
            <p:nvPr/>
          </p:nvSpPr>
          <p:spPr bwMode="auto">
            <a:xfrm>
              <a:off x="2164" y="2957"/>
              <a:ext cx="1571" cy="634"/>
            </a:xfrm>
            <a:prstGeom prst="rect">
              <a:avLst/>
            </a:prstGeom>
            <a:noFill/>
            <a:ln w="34925">
              <a:noFill/>
              <a:miter lim="800000"/>
              <a:headEnd/>
              <a:tailEnd/>
            </a:ln>
            <a:effectLst/>
          </p:spPr>
          <p:txBody>
            <a:bodyPr wrap="none" lIns="92075" tIns="46038" rIns="92075" bIns="46038" anchor="ctr">
              <a:spAutoFit/>
            </a:bodyPr>
            <a:lstStyle/>
            <a:p>
              <a:r>
                <a:rPr lang="en-US" sz="1000" b="1">
                  <a:solidFill>
                    <a:srgbClr val="5B5249"/>
                  </a:solidFill>
                </a:rPr>
                <a:t>First law of thermodynamics:</a:t>
              </a:r>
              <a:r>
                <a:rPr lang="en-US" sz="1000">
                  <a:solidFill>
                    <a:srgbClr val="5B5249"/>
                  </a:solidFill>
                </a:rPr>
                <a:t> Energy </a:t>
              </a:r>
              <a:br>
                <a:rPr lang="en-US" sz="1000">
                  <a:solidFill>
                    <a:srgbClr val="5B5249"/>
                  </a:solidFill>
                </a:rPr>
              </a:br>
              <a:r>
                <a:rPr lang="en-US" sz="1000">
                  <a:solidFill>
                    <a:srgbClr val="5B5249"/>
                  </a:solidFill>
                </a:rPr>
                <a:t>can be transferred or transformed but </a:t>
              </a:r>
            </a:p>
            <a:p>
              <a:r>
                <a:rPr lang="en-US" sz="1000">
                  <a:solidFill>
                    <a:srgbClr val="5B5249"/>
                  </a:solidFill>
                </a:rPr>
                <a:t>Neither created nor destroyed. For </a:t>
              </a:r>
            </a:p>
            <a:p>
              <a:r>
                <a:rPr lang="en-US" sz="1000">
                  <a:solidFill>
                    <a:srgbClr val="5B5249"/>
                  </a:solidFill>
                </a:rPr>
                <a:t>example, the chemical (potential) energy </a:t>
              </a:r>
            </a:p>
            <a:p>
              <a:r>
                <a:rPr lang="en-US" sz="1000">
                  <a:solidFill>
                    <a:srgbClr val="5B5249"/>
                  </a:solidFill>
                </a:rPr>
                <a:t>in food will be converted to the kinetic </a:t>
              </a:r>
            </a:p>
            <a:p>
              <a:r>
                <a:rPr lang="en-US" sz="1000">
                  <a:solidFill>
                    <a:srgbClr val="5B5249"/>
                  </a:solidFill>
                </a:rPr>
                <a:t>energy of the cheetah’s movement in (b).</a:t>
              </a:r>
            </a:p>
          </p:txBody>
        </p:sp>
        <p:sp>
          <p:nvSpPr>
            <p:cNvPr id="8" name="Text Box 7"/>
            <p:cNvSpPr txBox="1">
              <a:spLocks noChangeArrowheads="1"/>
            </p:cNvSpPr>
            <p:nvPr/>
          </p:nvSpPr>
          <p:spPr bwMode="auto">
            <a:xfrm>
              <a:off x="2036" y="2956"/>
              <a:ext cx="214" cy="154"/>
            </a:xfrm>
            <a:prstGeom prst="rect">
              <a:avLst/>
            </a:prstGeom>
            <a:noFill/>
            <a:ln w="25400">
              <a:noFill/>
              <a:miter lim="800000"/>
              <a:headEnd/>
              <a:tailEnd/>
            </a:ln>
            <a:effectLst/>
          </p:spPr>
          <p:txBody>
            <a:bodyPr wrap="none" lIns="92075" tIns="46038" rIns="92075" bIns="46038" anchor="ctr">
              <a:spAutoFit/>
            </a:bodyPr>
            <a:lstStyle/>
            <a:p>
              <a:r>
                <a:rPr lang="en-US" sz="1000" b="1">
                  <a:solidFill>
                    <a:srgbClr val="5B5249"/>
                  </a:solidFill>
                </a:rPr>
                <a:t>(a)</a:t>
              </a:r>
            </a:p>
          </p:txBody>
        </p:sp>
        <p:pic>
          <p:nvPicPr>
            <p:cNvPr id="9" name="Picture 8"/>
            <p:cNvPicPr>
              <a:picLocks noChangeAspect="1" noChangeArrowheads="1"/>
            </p:cNvPicPr>
            <p:nvPr/>
          </p:nvPicPr>
          <p:blipFill>
            <a:blip r:embed="rId3" cstate="print"/>
            <a:srcRect/>
            <a:stretch>
              <a:fillRect/>
            </a:stretch>
          </p:blipFill>
          <p:spPr bwMode="auto">
            <a:xfrm>
              <a:off x="2108" y="1285"/>
              <a:ext cx="1836" cy="1655"/>
            </a:xfrm>
            <a:prstGeom prst="rect">
              <a:avLst/>
            </a:prstGeom>
            <a:noFill/>
          </p:spPr>
        </p:pic>
        <p:sp>
          <p:nvSpPr>
            <p:cNvPr id="10" name="Text Box 9"/>
            <p:cNvSpPr txBox="1">
              <a:spLocks noChangeArrowheads="1"/>
            </p:cNvSpPr>
            <p:nvPr/>
          </p:nvSpPr>
          <p:spPr bwMode="auto">
            <a:xfrm>
              <a:off x="3356" y="1712"/>
              <a:ext cx="542" cy="288"/>
            </a:xfrm>
            <a:prstGeom prst="rect">
              <a:avLst/>
            </a:prstGeom>
            <a:noFill/>
            <a:ln w="34925">
              <a:noFill/>
              <a:miter lim="800000"/>
              <a:headEnd/>
              <a:tailEnd/>
            </a:ln>
            <a:effectLst/>
          </p:spPr>
          <p:txBody>
            <a:bodyPr wrap="none" lIns="92075" tIns="46038" rIns="92075" bIns="46038" anchor="ctr">
              <a:spAutoFit/>
            </a:bodyPr>
            <a:lstStyle/>
            <a:p>
              <a:r>
                <a:rPr lang="en-US" sz="1200" b="1">
                  <a:solidFill>
                    <a:srgbClr val="5B5249"/>
                  </a:solidFill>
                </a:rPr>
                <a:t>Chemical</a:t>
              </a:r>
            </a:p>
            <a:p>
              <a:r>
                <a:rPr lang="en-US" sz="1200" b="1">
                  <a:solidFill>
                    <a:srgbClr val="5B5249"/>
                  </a:solidFill>
                </a:rPr>
                <a:t>energy</a:t>
              </a:r>
            </a:p>
          </p:txBody>
        </p:sp>
        <p:sp>
          <p:nvSpPr>
            <p:cNvPr id="11" name="Line 10"/>
            <p:cNvSpPr>
              <a:spLocks noChangeShapeType="1"/>
            </p:cNvSpPr>
            <p:nvPr/>
          </p:nvSpPr>
          <p:spPr bwMode="auto">
            <a:xfrm flipV="1">
              <a:off x="3212" y="1861"/>
              <a:ext cx="192" cy="528"/>
            </a:xfrm>
            <a:prstGeom prst="line">
              <a:avLst/>
            </a:prstGeom>
            <a:noFill/>
            <a:ln w="25400">
              <a:solidFill>
                <a:schemeClr val="tx1"/>
              </a:solidFill>
              <a:round/>
              <a:headEnd/>
              <a:tailEnd/>
            </a:ln>
            <a:effectLst/>
          </p:spPr>
          <p:txBody>
            <a:bodyPr wrap="none" lIns="92075" tIns="46038" rIns="92075" bIns="46038" anchor="ctr"/>
            <a:lstStyle/>
            <a:p>
              <a:endParaRPr lang="en-US">
                <a:solidFill>
                  <a:srgbClr val="5B5249"/>
                </a:solidFill>
              </a:endParaRPr>
            </a:p>
          </p:txBody>
        </p:sp>
      </p:grpSp>
      <p:sp>
        <p:nvSpPr>
          <p:cNvPr id="2" name="Footer Placeholder 1"/>
          <p:cNvSpPr>
            <a:spLocks noGrp="1"/>
          </p:cNvSpPr>
          <p:nvPr>
            <p:ph type="ftr" sz="quarter" idx="11"/>
          </p:nvPr>
        </p:nvSpPr>
        <p:spPr/>
        <p:txBody>
          <a:bodyPr/>
          <a:lstStyle/>
          <a:p>
            <a:pPr>
              <a:defRPr/>
            </a:pPr>
            <a:r>
              <a:rPr lang="en-US">
                <a:solidFill>
                  <a:srgbClr val="2A3D7A"/>
                </a:solidFill>
              </a:rPr>
              <a:t>Metabolism &amp; Enzymes</a:t>
            </a:r>
          </a:p>
        </p:txBody>
      </p:sp>
      <p:sp>
        <p:nvSpPr>
          <p:cNvPr id="3" name="Slide Number Placeholder 2"/>
          <p:cNvSpPr>
            <a:spLocks noGrp="1"/>
          </p:cNvSpPr>
          <p:nvPr>
            <p:ph type="sldNum" sz="quarter" idx="12"/>
          </p:nvPr>
        </p:nvSpPr>
        <p:spPr/>
        <p:txBody>
          <a:bodyPr/>
          <a:lstStyle/>
          <a:p>
            <a:pPr>
              <a:defRPr/>
            </a:pPr>
            <a:fld id="{C32B2EAF-F42F-45E2-972D-207FE6B8574B}" type="slidenum">
              <a:rPr lang="en-US" smtClean="0">
                <a:solidFill>
                  <a:srgbClr val="2A3D7A"/>
                </a:solidFill>
              </a:rPr>
              <a:pPr>
                <a:defRPr/>
              </a:pPr>
              <a:t>21</a:t>
            </a:fld>
            <a:endParaRPr lang="en-US" sz="1400">
              <a:solidFill>
                <a:srgbClr val="2A3D7A"/>
              </a:solidFill>
            </a:endParaRPr>
          </a:p>
        </p:txBody>
      </p:sp>
      <p:sp>
        <p:nvSpPr>
          <p:cNvPr id="13" name="Rectangle 12"/>
          <p:cNvSpPr/>
          <p:nvPr/>
        </p:nvSpPr>
        <p:spPr>
          <a:xfrm>
            <a:off x="4832623" y="5092796"/>
            <a:ext cx="3605051" cy="1200329"/>
          </a:xfrm>
          <a:prstGeom prst="rect">
            <a:avLst/>
          </a:prstGeom>
          <a:solidFill>
            <a:schemeClr val="accent2"/>
          </a:solidFill>
        </p:spPr>
        <p:txBody>
          <a:bodyPr wrap="square">
            <a:spAutoFit/>
          </a:bodyPr>
          <a:lstStyle/>
          <a:p>
            <a:pPr lvl="1">
              <a:spcBef>
                <a:spcPts val="1200"/>
              </a:spcBef>
              <a:defRPr/>
            </a:pPr>
            <a:r>
              <a:rPr lang="en-US" sz="2400" i="1" dirty="0">
                <a:latin typeface="Times New Roman" panose="02020603050405020304" pitchFamily="18" charset="0"/>
                <a:ea typeface="Tahoma" pitchFamily="34" charset="0"/>
                <a:cs typeface="Times New Roman" panose="02020603050405020304" pitchFamily="18" charset="0"/>
              </a:rPr>
              <a:t>Food (PE) will be converted to KE in the Cheetah’s movement.</a:t>
            </a:r>
          </a:p>
        </p:txBody>
      </p:sp>
    </p:spTree>
    <p:extLst>
      <p:ext uri="{BB962C8B-B14F-4D97-AF65-F5344CB8AC3E}">
        <p14:creationId xmlns:p14="http://schemas.microsoft.com/office/powerpoint/2010/main" val="26216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wipe(up)">
                                      <p:cBhvr>
                                        <p:cTn id="7" dur="500"/>
                                        <p:tgtEl>
                                          <p:spTgt spid="317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7443">
                                            <p:txEl>
                                              <p:pRg st="1" end="1"/>
                                            </p:txEl>
                                          </p:spTgt>
                                        </p:tgtEl>
                                        <p:attrNameLst>
                                          <p:attrName>style.visibility</p:attrName>
                                        </p:attrNameLst>
                                      </p:cBhvr>
                                      <p:to>
                                        <p:strVal val="visible"/>
                                      </p:to>
                                    </p:set>
                                    <p:animEffect transition="in" filter="wipe(up)">
                                      <p:cBhvr>
                                        <p:cTn id="12" dur="500"/>
                                        <p:tgtEl>
                                          <p:spTgt spid="317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7443">
                                            <p:txEl>
                                              <p:pRg st="2" end="2"/>
                                            </p:txEl>
                                          </p:spTgt>
                                        </p:tgtEl>
                                        <p:attrNameLst>
                                          <p:attrName>style.visibility</p:attrName>
                                        </p:attrNameLst>
                                      </p:cBhvr>
                                      <p:to>
                                        <p:strVal val="visible"/>
                                      </p:to>
                                    </p:set>
                                    <p:animEffect transition="in" filter="wipe(up)">
                                      <p:cBhvr>
                                        <p:cTn id="17" dur="500"/>
                                        <p:tgtEl>
                                          <p:spTgt spid="317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533400" y="762000"/>
            <a:ext cx="7772400" cy="685800"/>
          </a:xfrm>
        </p:spPr>
        <p:txBody>
          <a:bodyPr/>
          <a:lstStyle/>
          <a:p>
            <a:r>
              <a:rPr kumimoji="1" lang="en-US"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Second Law of Thermodynamics</a:t>
            </a:r>
          </a:p>
        </p:txBody>
      </p:sp>
      <p:sp>
        <p:nvSpPr>
          <p:cNvPr id="319491" name="Rectangle 3"/>
          <p:cNvSpPr>
            <a:spLocks noGrp="1" noChangeArrowheads="1"/>
          </p:cNvSpPr>
          <p:nvPr>
            <p:ph type="body" idx="1"/>
          </p:nvPr>
        </p:nvSpPr>
        <p:spPr>
          <a:xfrm>
            <a:off x="533400" y="1447800"/>
            <a:ext cx="8534400" cy="1600200"/>
          </a:xfrm>
        </p:spPr>
        <p:txBody>
          <a:bodyPr/>
          <a:lstStyle/>
          <a:p>
            <a:pPr marL="458787" indent="-563563"/>
            <a:r>
              <a:rPr lang="en-US"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Energy conversions increase the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disorder </a:t>
            </a:r>
            <a:r>
              <a:rPr lang="en-US"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 the universe.</a:t>
            </a:r>
          </a:p>
          <a:p>
            <a:pPr marL="458787" indent="-563563"/>
            <a:r>
              <a:rPr lang="en-US"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ENTROPY</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measure of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disorder</a:t>
            </a:r>
          </a:p>
        </p:txBody>
      </p:sp>
      <p:grpSp>
        <p:nvGrpSpPr>
          <p:cNvPr id="4" name="Group 4"/>
          <p:cNvGrpSpPr>
            <a:grpSpLocks/>
          </p:cNvGrpSpPr>
          <p:nvPr/>
        </p:nvGrpSpPr>
        <p:grpSpPr bwMode="auto">
          <a:xfrm>
            <a:off x="457200" y="3124200"/>
            <a:ext cx="7276461" cy="2938992"/>
            <a:chOff x="399" y="1824"/>
            <a:chExt cx="4616" cy="2131"/>
          </a:xfrm>
        </p:grpSpPr>
        <p:sp>
          <p:nvSpPr>
            <p:cNvPr id="5" name="Text Box 5"/>
            <p:cNvSpPr txBox="1">
              <a:spLocks noChangeArrowheads="1"/>
            </p:cNvSpPr>
            <p:nvPr/>
          </p:nvSpPr>
          <p:spPr bwMode="auto">
            <a:xfrm>
              <a:off x="399" y="3761"/>
              <a:ext cx="167" cy="194"/>
            </a:xfrm>
            <a:prstGeom prst="rect">
              <a:avLst/>
            </a:prstGeom>
            <a:noFill/>
            <a:ln w="34925">
              <a:noFill/>
              <a:miter lim="800000"/>
              <a:headEnd/>
              <a:tailEnd/>
            </a:ln>
            <a:effectLst/>
          </p:spPr>
          <p:txBody>
            <a:bodyPr wrap="none" lIns="92075" tIns="46038" rIns="92075" bIns="46038" anchor="ctr">
              <a:spAutoFit/>
            </a:bodyPr>
            <a:lstStyle/>
            <a:p>
              <a:r>
                <a:rPr lang="en-US" sz="1400" b="1" dirty="0">
                  <a:solidFill>
                    <a:srgbClr val="CEC8BA"/>
                  </a:solidFill>
                </a:rPr>
                <a:t> </a:t>
              </a:r>
            </a:p>
          </p:txBody>
        </p:sp>
        <p:sp>
          <p:nvSpPr>
            <p:cNvPr id="6" name="Text Box 6"/>
            <p:cNvSpPr txBox="1">
              <a:spLocks noChangeArrowheads="1"/>
            </p:cNvSpPr>
            <p:nvPr/>
          </p:nvSpPr>
          <p:spPr bwMode="auto">
            <a:xfrm>
              <a:off x="1314" y="3503"/>
              <a:ext cx="3143" cy="442"/>
            </a:xfrm>
            <a:prstGeom prst="rect">
              <a:avLst/>
            </a:prstGeom>
            <a:noFill/>
            <a:ln w="34925">
              <a:noFill/>
              <a:miter lim="800000"/>
              <a:headEnd/>
              <a:tailEnd/>
            </a:ln>
            <a:effectLst/>
          </p:spPr>
          <p:txBody>
            <a:bodyPr wrap="none" lIns="92075" tIns="46038" rIns="92075" bIns="46038" anchor="ctr">
              <a:spAutoFit/>
            </a:bodyPr>
            <a:lstStyle/>
            <a:p>
              <a:r>
                <a:rPr lang="en-US" sz="1000" b="1">
                  <a:solidFill>
                    <a:srgbClr val="5B5249"/>
                  </a:solidFill>
                </a:rPr>
                <a:t>Second law of thermodynamics:</a:t>
              </a:r>
              <a:r>
                <a:rPr lang="en-US" sz="1000">
                  <a:solidFill>
                    <a:srgbClr val="5B5249"/>
                  </a:solidFill>
                </a:rPr>
                <a:t> Every energy transfer or transformation increases</a:t>
              </a:r>
            </a:p>
            <a:p>
              <a:r>
                <a:rPr lang="en-US" sz="1000">
                  <a:solidFill>
                    <a:srgbClr val="5B5249"/>
                  </a:solidFill>
                </a:rPr>
                <a:t>the disorder (entropy) of the universe. For example, disorder is added to the cheetah’s</a:t>
              </a:r>
            </a:p>
            <a:p>
              <a:r>
                <a:rPr lang="en-US" sz="1000">
                  <a:solidFill>
                    <a:srgbClr val="5B5249"/>
                  </a:solidFill>
                </a:rPr>
                <a:t>surroundings in the form of heat and the small molecules that are the by-products</a:t>
              </a:r>
            </a:p>
            <a:p>
              <a:r>
                <a:rPr lang="en-US" sz="1000">
                  <a:solidFill>
                    <a:srgbClr val="5B5249"/>
                  </a:solidFill>
                </a:rPr>
                <a:t>of metabolism.</a:t>
              </a:r>
            </a:p>
          </p:txBody>
        </p:sp>
        <p:sp>
          <p:nvSpPr>
            <p:cNvPr id="7" name="Text Box 7"/>
            <p:cNvSpPr txBox="1">
              <a:spLocks noChangeArrowheads="1"/>
            </p:cNvSpPr>
            <p:nvPr/>
          </p:nvSpPr>
          <p:spPr bwMode="auto">
            <a:xfrm>
              <a:off x="1173" y="3505"/>
              <a:ext cx="219" cy="154"/>
            </a:xfrm>
            <a:prstGeom prst="rect">
              <a:avLst/>
            </a:prstGeom>
            <a:noFill/>
            <a:ln w="25400">
              <a:noFill/>
              <a:miter lim="800000"/>
              <a:headEnd/>
              <a:tailEnd/>
            </a:ln>
            <a:effectLst/>
          </p:spPr>
          <p:txBody>
            <a:bodyPr wrap="none" lIns="92075" tIns="46038" rIns="92075" bIns="46038" anchor="ctr">
              <a:spAutoFit/>
            </a:bodyPr>
            <a:lstStyle/>
            <a:p>
              <a:r>
                <a:rPr lang="en-US" sz="1000" b="1">
                  <a:solidFill>
                    <a:srgbClr val="5B5249"/>
                  </a:solidFill>
                </a:rPr>
                <a:t>(b)</a:t>
              </a:r>
            </a:p>
          </p:txBody>
        </p:sp>
        <p:pic>
          <p:nvPicPr>
            <p:cNvPr id="8" name="Picture 8"/>
            <p:cNvPicPr>
              <a:picLocks noChangeAspect="1" noChangeArrowheads="1"/>
            </p:cNvPicPr>
            <p:nvPr/>
          </p:nvPicPr>
          <p:blipFill>
            <a:blip r:embed="rId3" cstate="print"/>
            <a:srcRect/>
            <a:stretch>
              <a:fillRect/>
            </a:stretch>
          </p:blipFill>
          <p:spPr bwMode="auto">
            <a:xfrm>
              <a:off x="1224" y="1824"/>
              <a:ext cx="3791" cy="1655"/>
            </a:xfrm>
            <a:prstGeom prst="rect">
              <a:avLst/>
            </a:prstGeom>
            <a:noFill/>
          </p:spPr>
        </p:pic>
        <p:sp>
          <p:nvSpPr>
            <p:cNvPr id="9" name="Text Box 9"/>
            <p:cNvSpPr txBox="1">
              <a:spLocks noChangeArrowheads="1"/>
            </p:cNvSpPr>
            <p:nvPr/>
          </p:nvSpPr>
          <p:spPr bwMode="auto">
            <a:xfrm>
              <a:off x="3495" y="2208"/>
              <a:ext cx="323" cy="173"/>
            </a:xfrm>
            <a:prstGeom prst="rect">
              <a:avLst/>
            </a:prstGeom>
            <a:noFill/>
            <a:ln w="34925">
              <a:noFill/>
              <a:miter lim="800000"/>
              <a:headEnd/>
              <a:tailEnd/>
            </a:ln>
            <a:effectLst/>
          </p:spPr>
          <p:txBody>
            <a:bodyPr wrap="none" lIns="92075" tIns="46038" rIns="92075" bIns="46038" anchor="ctr">
              <a:spAutoFit/>
            </a:bodyPr>
            <a:lstStyle/>
            <a:p>
              <a:r>
                <a:rPr lang="en-US" sz="1200" b="1" dirty="0">
                  <a:solidFill>
                    <a:srgbClr val="5B5249"/>
                  </a:solidFill>
                </a:rPr>
                <a:t>Heat</a:t>
              </a:r>
              <a:endParaRPr lang="en-US" dirty="0">
                <a:solidFill>
                  <a:srgbClr val="5B5249"/>
                </a:solidFill>
              </a:endParaRPr>
            </a:p>
          </p:txBody>
        </p:sp>
        <p:sp>
          <p:nvSpPr>
            <p:cNvPr id="10" name="Text Box 10"/>
            <p:cNvSpPr txBox="1">
              <a:spLocks noChangeArrowheads="1"/>
            </p:cNvSpPr>
            <p:nvPr/>
          </p:nvSpPr>
          <p:spPr bwMode="auto">
            <a:xfrm>
              <a:off x="4256" y="2247"/>
              <a:ext cx="264" cy="173"/>
            </a:xfrm>
            <a:prstGeom prst="rect">
              <a:avLst/>
            </a:prstGeom>
            <a:noFill/>
            <a:ln w="34925">
              <a:noFill/>
              <a:miter lim="800000"/>
              <a:headEnd/>
              <a:tailEnd/>
            </a:ln>
            <a:effectLst/>
          </p:spPr>
          <p:txBody>
            <a:bodyPr wrap="none" lIns="92075" tIns="46038" rIns="92075" bIns="46038" anchor="ctr">
              <a:spAutoFit/>
            </a:bodyPr>
            <a:lstStyle/>
            <a:p>
              <a:r>
                <a:rPr lang="en-US" sz="1200" b="1" dirty="0">
                  <a:solidFill>
                    <a:srgbClr val="5B5249"/>
                  </a:solidFill>
                </a:rPr>
                <a:t>co</a:t>
              </a:r>
              <a:r>
                <a:rPr lang="en-US" sz="1200" b="1" baseline="-25000" dirty="0">
                  <a:solidFill>
                    <a:srgbClr val="5B5249"/>
                  </a:solidFill>
                </a:rPr>
                <a:t>2</a:t>
              </a:r>
              <a:endParaRPr lang="en-US" b="1" dirty="0">
                <a:solidFill>
                  <a:srgbClr val="5B5249"/>
                </a:solidFill>
              </a:endParaRPr>
            </a:p>
          </p:txBody>
        </p:sp>
        <p:sp>
          <p:nvSpPr>
            <p:cNvPr id="11" name="Text Box 11"/>
            <p:cNvSpPr txBox="1">
              <a:spLocks noChangeArrowheads="1"/>
            </p:cNvSpPr>
            <p:nvPr/>
          </p:nvSpPr>
          <p:spPr bwMode="auto">
            <a:xfrm>
              <a:off x="4365" y="2535"/>
              <a:ext cx="296" cy="173"/>
            </a:xfrm>
            <a:prstGeom prst="rect">
              <a:avLst/>
            </a:prstGeom>
            <a:noFill/>
            <a:ln w="34925">
              <a:noFill/>
              <a:miter lim="800000"/>
              <a:headEnd/>
              <a:tailEnd/>
            </a:ln>
            <a:effectLst/>
          </p:spPr>
          <p:txBody>
            <a:bodyPr wrap="none" lIns="92075" tIns="46038" rIns="92075" bIns="46038" anchor="ctr">
              <a:spAutoFit/>
            </a:bodyPr>
            <a:lstStyle/>
            <a:p>
              <a:r>
                <a:rPr lang="en-US" sz="1200" b="1">
                  <a:solidFill>
                    <a:srgbClr val="5B5249"/>
                  </a:solidFill>
                </a:rPr>
                <a:t>H</a:t>
              </a:r>
              <a:r>
                <a:rPr lang="en-US" sz="1200" b="1" baseline="-25000">
                  <a:solidFill>
                    <a:srgbClr val="5B5249"/>
                  </a:solidFill>
                </a:rPr>
                <a:t>2</a:t>
              </a:r>
              <a:r>
                <a:rPr lang="en-US" sz="1200" b="1">
                  <a:solidFill>
                    <a:srgbClr val="5B5249"/>
                  </a:solidFill>
                </a:rPr>
                <a:t>O</a:t>
              </a:r>
              <a:endParaRPr lang="en-US">
                <a:solidFill>
                  <a:srgbClr val="5B5249"/>
                </a:solidFill>
              </a:endParaRPr>
            </a:p>
          </p:txBody>
        </p:sp>
        <p:sp>
          <p:nvSpPr>
            <p:cNvPr id="12" name="Rectangle 12"/>
            <p:cNvSpPr>
              <a:spLocks noChangeArrowheads="1"/>
            </p:cNvSpPr>
            <p:nvPr/>
          </p:nvSpPr>
          <p:spPr bwMode="auto">
            <a:xfrm>
              <a:off x="4335" y="2400"/>
              <a:ext cx="181" cy="192"/>
            </a:xfrm>
            <a:prstGeom prst="rect">
              <a:avLst/>
            </a:prstGeom>
            <a:noFill/>
            <a:ln w="34925">
              <a:noFill/>
              <a:miter lim="800000"/>
              <a:headEnd/>
              <a:tailEnd/>
            </a:ln>
            <a:effectLst/>
          </p:spPr>
          <p:txBody>
            <a:bodyPr wrap="none" lIns="92075" tIns="46038" rIns="92075" bIns="46038" anchor="ctr">
              <a:spAutoFit/>
            </a:bodyPr>
            <a:lstStyle/>
            <a:p>
              <a:r>
                <a:rPr lang="en-US" sz="1400">
                  <a:solidFill>
                    <a:srgbClr val="5B5249"/>
                  </a:solidFill>
                </a:rPr>
                <a:t>+</a:t>
              </a:r>
            </a:p>
          </p:txBody>
        </p:sp>
      </p:grpSp>
      <p:sp>
        <p:nvSpPr>
          <p:cNvPr id="3" name="Slide Number Placeholder 2"/>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22</a:t>
            </a:fld>
            <a:endParaRPr lang="en-US" sz="1400">
              <a:solidFill>
                <a:srgbClr val="2A3D7A"/>
              </a:solidFill>
            </a:endParaRPr>
          </a:p>
        </p:txBody>
      </p:sp>
      <p:sp>
        <p:nvSpPr>
          <p:cNvPr id="15" name="Rectangle 14"/>
          <p:cNvSpPr/>
          <p:nvPr/>
        </p:nvSpPr>
        <p:spPr>
          <a:xfrm>
            <a:off x="820432" y="5410200"/>
            <a:ext cx="8018768" cy="1200329"/>
          </a:xfrm>
          <a:prstGeom prst="rect">
            <a:avLst/>
          </a:prstGeom>
          <a:solidFill>
            <a:schemeClr val="accent2"/>
          </a:solidFill>
        </p:spPr>
        <p:txBody>
          <a:bodyPr wrap="square">
            <a:spAutoFit/>
          </a:bodyPr>
          <a:lstStyle/>
          <a:p>
            <a:pPr lvl="1">
              <a:spcBef>
                <a:spcPts val="1200"/>
              </a:spcBef>
              <a:defRPr/>
            </a:pPr>
            <a:r>
              <a:rPr lang="en-US" sz="2400" i="1" dirty="0">
                <a:latin typeface="Times New Roman" panose="02020603050405020304" pitchFamily="18" charset="0"/>
                <a:ea typeface="Tahoma" pitchFamily="34" charset="0"/>
                <a:cs typeface="Times New Roman" panose="02020603050405020304" pitchFamily="18" charset="0"/>
              </a:rPr>
              <a:t>The larger molecules in the Cheetah’s cells are broken down by cellular respiration (metabolism) and released into the atmosphere as smaller molecules (this increases disorder).</a:t>
            </a:r>
          </a:p>
        </p:txBody>
      </p:sp>
    </p:spTree>
    <p:extLst>
      <p:ext uri="{BB962C8B-B14F-4D97-AF65-F5344CB8AC3E}">
        <p14:creationId xmlns:p14="http://schemas.microsoft.com/office/powerpoint/2010/main" val="12978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Effect transition="in" filter="wipe(left)">
                                      <p:cBhvr>
                                        <p:cTn id="7" dur="500"/>
                                        <p:tgtEl>
                                          <p:spTgt spid="319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9491">
                                            <p:txEl>
                                              <p:pRg st="1" end="1"/>
                                            </p:txEl>
                                          </p:spTgt>
                                        </p:tgtEl>
                                        <p:attrNameLst>
                                          <p:attrName>style.visibility</p:attrName>
                                        </p:attrNameLst>
                                      </p:cBhvr>
                                      <p:to>
                                        <p:strVal val="visible"/>
                                      </p:to>
                                    </p:set>
                                    <p:animEffect transition="in" filter="wipe(left)">
                                      <p:cBhvr>
                                        <p:cTn id="12" dur="500"/>
                                        <p:tgtEl>
                                          <p:spTgt spid="319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321680" y="4887273"/>
            <a:ext cx="4119862" cy="1513527"/>
          </a:xfrm>
        </p:spPr>
        <p:txBody>
          <a:bodyPr/>
          <a:lstStyle/>
          <a:p>
            <a:r>
              <a:rPr lang="en-US" sz="2800" b="1" dirty="0">
                <a:solidFill>
                  <a:srgbClr val="FF0000"/>
                </a:solidFill>
              </a:rPr>
              <a:t>Photosynthesis</a:t>
            </a:r>
            <a:r>
              <a:rPr lang="en-US" sz="2800" dirty="0"/>
              <a:t> is carried out by plants, algae, and some bacteria.</a:t>
            </a:r>
          </a:p>
          <a:p>
            <a:endParaRPr lang="en-US" dirty="0"/>
          </a:p>
        </p:txBody>
      </p:sp>
      <p:sp>
        <p:nvSpPr>
          <p:cNvPr id="13" name="Text Placeholder 12"/>
          <p:cNvSpPr>
            <a:spLocks noGrp="1"/>
          </p:cNvSpPr>
          <p:nvPr>
            <p:ph type="body" sz="quarter" idx="15"/>
          </p:nvPr>
        </p:nvSpPr>
        <p:spPr>
          <a:xfrm>
            <a:off x="4896661" y="4887272"/>
            <a:ext cx="3937575" cy="1513527"/>
          </a:xfrm>
        </p:spPr>
        <p:txBody>
          <a:bodyPr/>
          <a:lstStyle/>
          <a:p>
            <a:r>
              <a:rPr lang="en-US" sz="2800" b="1" dirty="0">
                <a:solidFill>
                  <a:schemeClr val="tx2">
                    <a:lumMod val="60000"/>
                    <a:lumOff val="40000"/>
                  </a:schemeClr>
                </a:solidFill>
              </a:rPr>
              <a:t>Cellular respiration </a:t>
            </a:r>
            <a:r>
              <a:rPr lang="en-US" sz="2800" dirty="0"/>
              <a:t>is carried out by </a:t>
            </a:r>
            <a:r>
              <a:rPr lang="en-US" sz="2800" b="1" dirty="0"/>
              <a:t>ALL</a:t>
            </a:r>
            <a:r>
              <a:rPr lang="en-US" sz="2800" dirty="0"/>
              <a:t> living organisms.</a:t>
            </a:r>
          </a:p>
        </p:txBody>
      </p:sp>
      <p:sp>
        <p:nvSpPr>
          <p:cNvPr id="2" name="Title 1"/>
          <p:cNvSpPr>
            <a:spLocks noGrp="1"/>
          </p:cNvSpPr>
          <p:nvPr>
            <p:ph type="title"/>
          </p:nvPr>
        </p:nvSpPr>
        <p:spPr>
          <a:xfrm>
            <a:off x="0" y="-8"/>
            <a:ext cx="9143999" cy="1371600"/>
          </a:xfrm>
        </p:spPr>
        <p:txBody>
          <a:bodyPr/>
          <a:lstStyle/>
          <a:p>
            <a:r>
              <a:rPr lang="en-US" sz="3600" dirty="0">
                <a:solidFill>
                  <a:srgbClr val="FF0000"/>
                </a:solidFill>
                <a:effectLst>
                  <a:outerShdw blurRad="38100" dist="38100" dir="2700000" algn="tl">
                    <a:srgbClr val="000000">
                      <a:alpha val="43137"/>
                    </a:srgbClr>
                  </a:outerShdw>
                </a:effectLst>
              </a:rPr>
              <a:t>Endergonic</a:t>
            </a:r>
            <a:r>
              <a:rPr lang="en-US" sz="3600" dirty="0">
                <a:effectLst>
                  <a:outerShdw blurRad="38100" dist="38100" dir="2700000" algn="tl">
                    <a:srgbClr val="000000">
                      <a:alpha val="43137"/>
                    </a:srgbClr>
                  </a:outerShdw>
                </a:effectLst>
              </a:rPr>
              <a:t> &amp; </a:t>
            </a:r>
            <a:r>
              <a:rPr lang="en-US" sz="3600" dirty="0">
                <a:solidFill>
                  <a:schemeClr val="tx2">
                    <a:lumMod val="60000"/>
                    <a:lumOff val="40000"/>
                  </a:schemeClr>
                </a:solidFill>
                <a:effectLst>
                  <a:outerShdw blurRad="38100" dist="38100" dir="2700000" algn="tl">
                    <a:srgbClr val="000000">
                      <a:alpha val="43137"/>
                    </a:srgbClr>
                  </a:outerShdw>
                </a:effectLst>
              </a:rPr>
              <a:t>Exergonic</a:t>
            </a:r>
            <a:r>
              <a:rPr lang="en-US" sz="3600" dirty="0">
                <a:effectLst>
                  <a:outerShdw blurRad="38100" dist="38100" dir="2700000" algn="tl">
                    <a:srgbClr val="000000">
                      <a:alpha val="43137"/>
                    </a:srgbClr>
                  </a:outerShdw>
                </a:effectLst>
              </a:rPr>
              <a:t> Reactions</a:t>
            </a:r>
          </a:p>
        </p:txBody>
      </p:sp>
      <p:sp>
        <p:nvSpPr>
          <p:cNvPr id="7" name="TextBox 6"/>
          <p:cNvSpPr txBox="1"/>
          <p:nvPr/>
        </p:nvSpPr>
        <p:spPr>
          <a:xfrm>
            <a:off x="6031554" y="6582578"/>
            <a:ext cx="3112447" cy="199222"/>
          </a:xfrm>
          <a:prstGeom prst="rect">
            <a:avLst/>
          </a:prstGeom>
          <a:noFill/>
        </p:spPr>
        <p:txBody>
          <a:bodyPr wrap="none" tIns="0" rIns="85781" bIns="0" rtlCol="0">
            <a:spAutoFit/>
          </a:bodyPr>
          <a:lstStyle/>
          <a:p>
            <a:pPr algn="r" defTabSz="1715597" fontAlgn="base">
              <a:lnSpc>
                <a:spcPct val="115000"/>
              </a:lnSpc>
              <a:spcBef>
                <a:spcPct val="20000"/>
              </a:spcBef>
              <a:spcAft>
                <a:spcPct val="0"/>
              </a:spcAft>
              <a:buClr>
                <a:srgbClr val="2877C4"/>
              </a:buClr>
            </a:pPr>
            <a:r>
              <a:rPr lang="en-US" sz="1126" dirty="0">
                <a:solidFill>
                  <a:srgbClr val="FFFFFF">
                    <a:lumMod val="50000"/>
                  </a:srgbClr>
                </a:solidFill>
                <a:latin typeface="Arial" charset="0"/>
              </a:rPr>
              <a:t>Photos by Walter Simmons and Shane </a:t>
            </a:r>
            <a:r>
              <a:rPr lang="en-US" sz="1126" dirty="0" err="1">
                <a:solidFill>
                  <a:srgbClr val="FFFFFF">
                    <a:lumMod val="50000"/>
                  </a:srgbClr>
                </a:solidFill>
                <a:latin typeface="Arial" charset="0"/>
              </a:rPr>
              <a:t>Gorski</a:t>
            </a:r>
            <a:endParaRPr lang="en-US" sz="1126" dirty="0">
              <a:solidFill>
                <a:srgbClr val="FFFFFF">
                  <a:lumMod val="50000"/>
                </a:srgbClr>
              </a:solidFill>
              <a:latin typeface="Arial" charset="0"/>
            </a:endParaRPr>
          </a:p>
        </p:txBody>
      </p:sp>
      <p:pic>
        <p:nvPicPr>
          <p:cNvPr id="3074" name="Picture 2" descr="http://farm4.staticflickr.com/3001/2684107481_c213c4e795_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08"/>
          <a:stretch/>
        </p:blipFill>
        <p:spPr bwMode="auto">
          <a:xfrm>
            <a:off x="324659" y="2005276"/>
            <a:ext cx="3919708" cy="2786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arm3.staticflickr.com/2109/2515009456_e7c7ac28e4_z.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36" b="5208"/>
          <a:stretch/>
        </p:blipFill>
        <p:spPr bwMode="auto">
          <a:xfrm>
            <a:off x="4896661" y="2005273"/>
            <a:ext cx="3937575" cy="278669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1">
            <a:extLst>
              <a:ext uri="{FF2B5EF4-FFF2-40B4-BE49-F238E27FC236}">
                <a16:creationId xmlns:a16="http://schemas.microsoft.com/office/drawing/2014/main" id="{D961A10B-6FB8-4D43-A7BE-47FF68F82682}"/>
              </a:ext>
            </a:extLst>
          </p:cNvPr>
          <p:cNvSpPr txBox="1">
            <a:spLocks/>
          </p:cNvSpPr>
          <p:nvPr/>
        </p:nvSpPr>
        <p:spPr bwMode="auto">
          <a:xfrm>
            <a:off x="762000" y="1470795"/>
            <a:ext cx="2667000" cy="5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13000"/>
              </a:lnSpc>
              <a:spcBef>
                <a:spcPts val="1876"/>
              </a:spcBef>
              <a:spcAft>
                <a:spcPts val="0"/>
              </a:spcAft>
              <a:buClr>
                <a:srgbClr val="2877C4"/>
              </a:buClr>
              <a:buFont typeface="Arial Unicode MS" pitchFamily="34" charset="-128"/>
              <a:defRPr sz="1876">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064">
                <a:solidFill>
                  <a:srgbClr val="000000"/>
                </a:solidFill>
                <a:latin typeface="+mn-lt"/>
              </a:defRPr>
            </a:lvl4pPr>
            <a:lvl5pPr marL="1834760" indent="-202601" algn="l" rtl="0" eaLnBrk="1" fontAlgn="base" hangingPunct="1">
              <a:lnSpc>
                <a:spcPct val="115000"/>
              </a:lnSpc>
              <a:spcBef>
                <a:spcPct val="20000"/>
              </a:spcBef>
              <a:spcAft>
                <a:spcPct val="0"/>
              </a:spcAft>
              <a:buChar char="»"/>
              <a:defRPr sz="2064">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algn="ctr"/>
            <a:r>
              <a:rPr lang="en-US" sz="2800" b="1" kern="0" dirty="0">
                <a:solidFill>
                  <a:srgbClr val="FF0000"/>
                </a:solidFill>
              </a:rPr>
              <a:t>Endergonic</a:t>
            </a:r>
            <a:endParaRPr lang="en-US" sz="2800" kern="0" dirty="0"/>
          </a:p>
          <a:p>
            <a:endParaRPr lang="en-US" kern="0" dirty="0"/>
          </a:p>
        </p:txBody>
      </p:sp>
      <p:sp>
        <p:nvSpPr>
          <p:cNvPr id="9" name="Text Placeholder 12">
            <a:extLst>
              <a:ext uri="{FF2B5EF4-FFF2-40B4-BE49-F238E27FC236}">
                <a16:creationId xmlns:a16="http://schemas.microsoft.com/office/drawing/2014/main" id="{0DB3E9E0-F712-4B51-9121-43B9EBCB9062}"/>
              </a:ext>
            </a:extLst>
          </p:cNvPr>
          <p:cNvSpPr txBox="1">
            <a:spLocks/>
          </p:cNvSpPr>
          <p:nvPr/>
        </p:nvSpPr>
        <p:spPr bwMode="auto">
          <a:xfrm>
            <a:off x="5112848" y="1508287"/>
            <a:ext cx="3505200" cy="60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113000"/>
              </a:lnSpc>
              <a:spcBef>
                <a:spcPts val="1876"/>
              </a:spcBef>
              <a:spcAft>
                <a:spcPts val="0"/>
              </a:spcAft>
              <a:buClr>
                <a:srgbClr val="2877C4"/>
              </a:buClr>
              <a:buFont typeface="Arial Unicode MS" pitchFamily="34" charset="-128"/>
              <a:defRPr sz="1876">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064">
                <a:solidFill>
                  <a:srgbClr val="000000"/>
                </a:solidFill>
                <a:latin typeface="+mn-lt"/>
              </a:defRPr>
            </a:lvl4pPr>
            <a:lvl5pPr marL="1834760" indent="-202601" algn="l" rtl="0" eaLnBrk="1" fontAlgn="base" hangingPunct="1">
              <a:lnSpc>
                <a:spcPct val="115000"/>
              </a:lnSpc>
              <a:spcBef>
                <a:spcPct val="20000"/>
              </a:spcBef>
              <a:spcAft>
                <a:spcPct val="0"/>
              </a:spcAft>
              <a:buChar char="»"/>
              <a:defRPr sz="2064">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algn="ctr"/>
            <a:r>
              <a:rPr lang="en-US" sz="2800" b="1" kern="0" dirty="0">
                <a:solidFill>
                  <a:schemeClr val="tx2">
                    <a:lumMod val="60000"/>
                    <a:lumOff val="40000"/>
                  </a:schemeClr>
                </a:solidFill>
              </a:rPr>
              <a:t>Exergonic</a:t>
            </a:r>
            <a:endParaRPr lang="en-US" sz="2800" kern="0" dirty="0"/>
          </a:p>
        </p:txBody>
      </p:sp>
    </p:spTree>
    <p:extLst>
      <p:ext uri="{BB962C8B-B14F-4D97-AF65-F5344CB8AC3E}">
        <p14:creationId xmlns:p14="http://schemas.microsoft.com/office/powerpoint/2010/main" val="19365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8"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24</a:t>
            </a:fld>
            <a:endParaRPr lang="en-US" sz="1400">
              <a:solidFill>
                <a:srgbClr val="2A3D7A"/>
              </a:solidFill>
            </a:endParaRPr>
          </a:p>
        </p:txBody>
      </p:sp>
      <p:sp>
        <p:nvSpPr>
          <p:cNvPr id="105475" name="Rectangle 2"/>
          <p:cNvSpPr>
            <a:spLocks noGrp="1" noChangeArrowheads="1"/>
          </p:cNvSpPr>
          <p:nvPr>
            <p:ph type="title"/>
          </p:nvPr>
        </p:nvSpPr>
        <p:spPr>
          <a:xfrm>
            <a:off x="533400" y="838200"/>
            <a:ext cx="8305800" cy="609600"/>
          </a:xfrm>
        </p:spPr>
        <p:txBody>
          <a:bodyPr lIns="90488" tIns="44450" rIns="90488" bIns="44450" anchor="ctr"/>
          <a:lstStyle/>
          <a:p>
            <a:pPr eaLnBrk="1" hangingPunct="1"/>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Exergonic</a:t>
            </a:r>
            <a:r>
              <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p>
        </p:txBody>
      </p:sp>
      <p:sp>
        <p:nvSpPr>
          <p:cNvPr id="12291" name="Rectangle 3"/>
          <p:cNvSpPr>
            <a:spLocks noGrp="1" noChangeArrowheads="1"/>
          </p:cNvSpPr>
          <p:nvPr>
            <p:ph type="body" idx="1"/>
          </p:nvPr>
        </p:nvSpPr>
        <p:spPr>
          <a:xfrm>
            <a:off x="3200400" y="1676400"/>
            <a:ext cx="5867400" cy="4876800"/>
          </a:xfrm>
        </p:spPr>
        <p:txBody>
          <a:bodyPr lIns="90488" tIns="44450" rIns="90488" bIns="44450"/>
          <a:lstStyle/>
          <a:p>
            <a:pPr marL="574675" eaLnBrk="1" hangingPunct="1">
              <a:spcBef>
                <a:spcPts val="1200"/>
              </a:spcBef>
              <a:defRPr/>
            </a:pP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RELEASE ENERGY in the form of heat </a:t>
            </a:r>
            <a:r>
              <a:rPr lang="en-US" sz="2800" dirty="0">
                <a:solidFill>
                  <a:schemeClr val="tx2"/>
                </a:solidFill>
                <a:latin typeface="Tahoma" pitchFamily="34" charset="0"/>
                <a:ea typeface="Tahoma" pitchFamily="34" charset="0"/>
                <a:cs typeface="Tahoma" pitchFamily="34" charset="0"/>
              </a:rPr>
              <a:t>to the surroundings (</a:t>
            </a:r>
            <a:r>
              <a:rPr lang="en-US" sz="2800" i="1" dirty="0">
                <a:solidFill>
                  <a:srgbClr val="00B050"/>
                </a:solidFill>
                <a:latin typeface="Times New Roman" panose="02020603050405020304" pitchFamily="18" charset="0"/>
                <a:ea typeface="Tahoma" pitchFamily="34" charset="0"/>
                <a:cs typeface="Times New Roman" panose="02020603050405020304" pitchFamily="18" charset="0"/>
              </a:rPr>
              <a:t>exothermic</a:t>
            </a:r>
            <a:r>
              <a:rPr lang="en-US" sz="2800" dirty="0">
                <a:solidFill>
                  <a:schemeClr val="tx2"/>
                </a:solidFill>
                <a:latin typeface="Tahoma" pitchFamily="34" charset="0"/>
                <a:ea typeface="Tahoma" pitchFamily="34" charset="0"/>
                <a:cs typeface="Tahoma" pitchFamily="34" charset="0"/>
              </a:rPr>
              <a:t>).</a:t>
            </a:r>
          </a:p>
          <a:p>
            <a:pPr marL="574675" eaLnBrk="1" hangingPunct="1">
              <a:spcBef>
                <a:spcPts val="1200"/>
              </a:spcBef>
              <a:defRPr/>
            </a:pPr>
            <a:r>
              <a:rPr lang="en-US" sz="2800" dirty="0">
                <a:solidFill>
                  <a:srgbClr val="002060"/>
                </a:solidFill>
                <a:latin typeface="Tahoma" pitchFamily="34" charset="0"/>
                <a:ea typeface="Tahoma" pitchFamily="34" charset="0"/>
                <a:cs typeface="Tahoma" pitchFamily="34" charset="0"/>
              </a:rPr>
              <a:t>Releases the energy stored in the covalent bonds of the </a:t>
            </a:r>
            <a:r>
              <a:rPr lang="en-US" sz="28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reactants.</a:t>
            </a:r>
          </a:p>
          <a:p>
            <a:pPr marL="574675" eaLnBrk="1" hangingPunct="1">
              <a:spcBef>
                <a:spcPts val="1200"/>
              </a:spcBef>
              <a:defRPr/>
            </a:pPr>
            <a:r>
              <a:rPr lang="en-US" sz="2800" dirty="0">
                <a:solidFill>
                  <a:srgbClr val="002060"/>
                </a:solidFill>
                <a:latin typeface="Tahoma" pitchFamily="34" charset="0"/>
                <a:ea typeface="Tahoma" pitchFamily="34" charset="0"/>
                <a:cs typeface="Tahoma" pitchFamily="34" charset="0"/>
              </a:rPr>
              <a:t>Burning wood </a:t>
            </a:r>
            <a:r>
              <a:rPr lang="en-US" sz="2800" kern="1200" dirty="0">
                <a:solidFill>
                  <a:srgbClr val="002060"/>
                </a:solidFill>
                <a:latin typeface="Tahoma" panose="020B0604030504040204" pitchFamily="34" charset="0"/>
                <a:ea typeface="Tahoma" panose="020B0604030504040204" pitchFamily="34" charset="0"/>
                <a:cs typeface="Tahoma" panose="020B0604030504040204" pitchFamily="34" charset="0"/>
              </a:rPr>
              <a:t>releases the energy in glucose as heat &amp; light.</a:t>
            </a:r>
          </a:p>
          <a:p>
            <a:pPr marL="574675" eaLnBrk="1" hangingPunct="1">
              <a:spcBef>
                <a:spcPts val="1200"/>
              </a:spcBef>
              <a:tabLst>
                <a:tab pos="800100" algn="l"/>
              </a:tabLst>
              <a:defRPr/>
            </a:pPr>
            <a:r>
              <a:rPr lang="en-US" sz="28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Cellular Respiration</a:t>
            </a:r>
          </a:p>
        </p:txBody>
      </p:sp>
      <p:sp>
        <p:nvSpPr>
          <p:cNvPr id="9" name="Rectangle 2"/>
          <p:cNvSpPr txBox="1">
            <a:spLocks noChangeArrowheads="1"/>
          </p:cNvSpPr>
          <p:nvPr/>
        </p:nvSpPr>
        <p:spPr bwMode="auto">
          <a:xfrm>
            <a:off x="1524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36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a:t>
            </a:r>
          </a:p>
        </p:txBody>
      </p:sp>
      <p:pic>
        <p:nvPicPr>
          <p:cNvPr id="3" name="Picture 2">
            <a:extLst>
              <a:ext uri="{FF2B5EF4-FFF2-40B4-BE49-F238E27FC236}">
                <a16:creationId xmlns:a16="http://schemas.microsoft.com/office/drawing/2014/main" id="{471FC742-0F33-4CCC-8DAD-19393F080AE3}"/>
              </a:ext>
            </a:extLst>
          </p:cNvPr>
          <p:cNvPicPr>
            <a:picLocks noChangeAspect="1"/>
          </p:cNvPicPr>
          <p:nvPr/>
        </p:nvPicPr>
        <p:blipFill>
          <a:blip r:embed="rId3"/>
          <a:stretch>
            <a:fillRect/>
          </a:stretch>
        </p:blipFill>
        <p:spPr>
          <a:xfrm>
            <a:off x="533400" y="2743200"/>
            <a:ext cx="2771982" cy="1905000"/>
          </a:xfrm>
          <a:prstGeom prst="rect">
            <a:avLst/>
          </a:prstGeom>
        </p:spPr>
      </p:pic>
    </p:spTree>
    <p:extLst>
      <p:ext uri="{BB962C8B-B14F-4D97-AF65-F5344CB8AC3E}">
        <p14:creationId xmlns:p14="http://schemas.microsoft.com/office/powerpoint/2010/main" val="782704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fade">
                                      <p:cBhvr>
                                        <p:cTn id="16" dur="5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500"/>
                                        <p:tgtEl>
                                          <p:spTgt spid="1229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Effect transition="in" filter="fade">
                                      <p:cBhvr>
                                        <p:cTn id="26"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25</a:t>
            </a:fld>
            <a:endParaRPr lang="en-US" sz="1400">
              <a:solidFill>
                <a:srgbClr val="2A3D7A"/>
              </a:solidFill>
            </a:endParaRPr>
          </a:p>
        </p:txBody>
      </p:sp>
      <p:sp>
        <p:nvSpPr>
          <p:cNvPr id="105475" name="Rectangle 2"/>
          <p:cNvSpPr>
            <a:spLocks noGrp="1" noChangeArrowheads="1"/>
          </p:cNvSpPr>
          <p:nvPr>
            <p:ph type="title"/>
          </p:nvPr>
        </p:nvSpPr>
        <p:spPr>
          <a:xfrm>
            <a:off x="533400" y="838200"/>
            <a:ext cx="8305800" cy="609600"/>
          </a:xfrm>
        </p:spPr>
        <p:txBody>
          <a:bodyPr lIns="90488" tIns="44450" rIns="90488" bIns="44450" anchor="ctr"/>
          <a:lstStyle/>
          <a:p>
            <a:pPr eaLnBrk="1" hangingPunct="1"/>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Exergonic</a:t>
            </a:r>
            <a:r>
              <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p>
        </p:txBody>
      </p:sp>
      <p:sp>
        <p:nvSpPr>
          <p:cNvPr id="12291" name="Rectangle 3"/>
          <p:cNvSpPr>
            <a:spLocks noGrp="1" noChangeArrowheads="1"/>
          </p:cNvSpPr>
          <p:nvPr>
            <p:ph type="body" idx="1"/>
          </p:nvPr>
        </p:nvSpPr>
        <p:spPr>
          <a:xfrm>
            <a:off x="533401" y="1981200"/>
            <a:ext cx="5867400" cy="4495800"/>
          </a:xfrm>
        </p:spPr>
        <p:txBody>
          <a:bodyPr lIns="90488" tIns="44450" rIns="90488" bIns="44450"/>
          <a:lstStyle/>
          <a:p>
            <a:pPr marL="574675" eaLnBrk="1" hangingPunct="1">
              <a:spcBef>
                <a:spcPts val="1200"/>
              </a:spcBef>
              <a:defRPr/>
            </a:pP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800" b="1" dirty="0" err="1">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DownHill</a:t>
            </a:r>
            <a:r>
              <a:rPr lang="en-US" sz="2800" b="1"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Reaction</a:t>
            </a:r>
            <a:endParaRPr lang="en-US" sz="2800" dirty="0">
              <a:solidFill>
                <a:schemeClr val="tx2"/>
              </a:solidFill>
              <a:latin typeface="Tahoma" pitchFamily="34" charset="0"/>
              <a:ea typeface="Tahoma" pitchFamily="34" charset="0"/>
              <a:cs typeface="Tahoma" pitchFamily="34" charset="0"/>
            </a:endParaRPr>
          </a:p>
          <a:p>
            <a:pPr marL="574675" eaLnBrk="1" hangingPunct="1">
              <a:spcBef>
                <a:spcPts val="1200"/>
              </a:spcBef>
              <a:defRPr/>
            </a:pPr>
            <a:endParaRPr lang="en-US" sz="2800" dirty="0">
              <a:solidFill>
                <a:srgbClr val="002060"/>
              </a:solidFill>
              <a:latin typeface="Tahoma" pitchFamily="34" charset="0"/>
              <a:ea typeface="Tahoma" pitchFamily="34" charset="0"/>
              <a:cs typeface="Tahoma" pitchFamily="34" charset="0"/>
            </a:endParaRPr>
          </a:p>
          <a:p>
            <a:pPr marL="574675" eaLnBrk="1" hangingPunct="1">
              <a:spcBef>
                <a:spcPts val="1200"/>
              </a:spcBef>
              <a:defRPr/>
            </a:pPr>
            <a:r>
              <a:rPr lang="en-US" sz="2800" dirty="0">
                <a:solidFill>
                  <a:srgbClr val="002060"/>
                </a:solidFill>
                <a:latin typeface="Tahoma" pitchFamily="34" charset="0"/>
                <a:ea typeface="Tahoma" pitchFamily="34" charset="0"/>
                <a:cs typeface="Tahoma" pitchFamily="34" charset="0"/>
              </a:rPr>
              <a:t>Energy of the </a:t>
            </a:r>
            <a:r>
              <a:rPr lang="en-US" sz="28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reactants </a:t>
            </a:r>
            <a:r>
              <a:rPr lang="en-US" sz="2800" dirty="0">
                <a:solidFill>
                  <a:srgbClr val="002060"/>
                </a:solidFill>
                <a:latin typeface="Tahoma" pitchFamily="34" charset="0"/>
                <a:ea typeface="Tahoma" pitchFamily="34" charset="0"/>
                <a:cs typeface="Tahoma" pitchFamily="34" charset="0"/>
              </a:rPr>
              <a:t>is greater than the energy of the products.</a:t>
            </a:r>
            <a:endParaRPr lang="en-US" sz="2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2"/>
          <p:cNvSpPr txBox="1">
            <a:spLocks noChangeArrowheads="1"/>
          </p:cNvSpPr>
          <p:nvPr/>
        </p:nvSpPr>
        <p:spPr bwMode="auto">
          <a:xfrm>
            <a:off x="1524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36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a:t>
            </a:r>
          </a:p>
        </p:txBody>
      </p:sp>
      <p:pic>
        <p:nvPicPr>
          <p:cNvPr id="4" name="Picture 3"/>
          <p:cNvPicPr>
            <a:picLocks noChangeAspect="1"/>
          </p:cNvPicPr>
          <p:nvPr/>
        </p:nvPicPr>
        <p:blipFill rotWithShape="1">
          <a:blip r:embed="rId3"/>
          <a:srcRect t="2703"/>
          <a:stretch/>
        </p:blipFill>
        <p:spPr>
          <a:xfrm>
            <a:off x="2893610" y="4095303"/>
            <a:ext cx="3356779" cy="2743200"/>
          </a:xfrm>
          <a:prstGeom prst="rect">
            <a:avLst/>
          </a:prstGeom>
        </p:spPr>
      </p:pic>
      <p:pic>
        <p:nvPicPr>
          <p:cNvPr id="5" name="Picture 4"/>
          <p:cNvPicPr>
            <a:picLocks noChangeAspect="1"/>
          </p:cNvPicPr>
          <p:nvPr/>
        </p:nvPicPr>
        <p:blipFill rotWithShape="1">
          <a:blip r:embed="rId4"/>
          <a:srcRect t="4115"/>
          <a:stretch/>
        </p:blipFill>
        <p:spPr>
          <a:xfrm>
            <a:off x="5410200" y="1469230"/>
            <a:ext cx="2324301" cy="1775620"/>
          </a:xfrm>
          <a:prstGeom prst="rect">
            <a:avLst/>
          </a:prstGeom>
        </p:spPr>
      </p:pic>
    </p:spTree>
    <p:extLst>
      <p:ext uri="{BB962C8B-B14F-4D97-AF65-F5344CB8AC3E}">
        <p14:creationId xmlns:p14="http://schemas.microsoft.com/office/powerpoint/2010/main" val="43065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26</a:t>
            </a:fld>
            <a:endParaRPr lang="en-US" sz="1400">
              <a:solidFill>
                <a:srgbClr val="2A3D7A"/>
              </a:solidFill>
            </a:endParaRPr>
          </a:p>
        </p:txBody>
      </p:sp>
      <p:sp>
        <p:nvSpPr>
          <p:cNvPr id="105475" name="Rectangle 2"/>
          <p:cNvSpPr>
            <a:spLocks noGrp="1" noChangeArrowheads="1"/>
          </p:cNvSpPr>
          <p:nvPr>
            <p:ph type="title"/>
          </p:nvPr>
        </p:nvSpPr>
        <p:spPr>
          <a:xfrm>
            <a:off x="533400" y="838200"/>
            <a:ext cx="8305800" cy="609600"/>
          </a:xfrm>
        </p:spPr>
        <p:txBody>
          <a:bodyPr lIns="90488" tIns="44450" rIns="90488" bIns="44450" anchor="ctr"/>
          <a:lstStyle/>
          <a:p>
            <a:pPr eaLnBrk="1" hangingPunct="1"/>
            <a:r>
              <a:rPr lang="en-US" sz="1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Exergonic</a:t>
            </a:r>
            <a:r>
              <a:rPr lang="en-US" sz="14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4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p>
        </p:txBody>
      </p:sp>
      <p:sp>
        <p:nvSpPr>
          <p:cNvPr id="12291" name="Rectangle 3"/>
          <p:cNvSpPr>
            <a:spLocks noGrp="1" noChangeArrowheads="1"/>
          </p:cNvSpPr>
          <p:nvPr>
            <p:ph type="body" idx="1"/>
          </p:nvPr>
        </p:nvSpPr>
        <p:spPr>
          <a:xfrm>
            <a:off x="533400" y="1447800"/>
            <a:ext cx="8534400" cy="4215887"/>
          </a:xfrm>
        </p:spPr>
        <p:txBody>
          <a:bodyPr lIns="90488" tIns="44450" rIns="90488" bIns="44450"/>
          <a:lstStyle/>
          <a:p>
            <a:pPr marL="0" indent="0" algn="ctr" eaLnBrk="1" hangingPunct="1">
              <a:buNone/>
              <a:defRPr/>
            </a:pPr>
            <a:r>
              <a:rPr lang="en-US" sz="4000" b="1"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Cellular Respiration</a:t>
            </a:r>
          </a:p>
          <a:p>
            <a:pPr marL="342900" lvl="1" indent="-279400" eaLnBrk="1" fontAlgn="auto" hangingPunct="1">
              <a:spcBef>
                <a:spcPts val="5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involves many steps.</a:t>
            </a:r>
          </a:p>
          <a:p>
            <a:pPr marL="342900" lvl="1" indent="-279400" eaLnBrk="1" fontAlgn="auto" hangingPunct="1">
              <a:spcBef>
                <a:spcPts val="5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releases energy slowly.</a:t>
            </a:r>
          </a:p>
          <a:p>
            <a:pPr marL="342900" lvl="1" indent="-279400" eaLnBrk="1" fontAlgn="auto" hangingPunct="1">
              <a:spcBef>
                <a:spcPts val="5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uses some of the released energy to produce</a:t>
            </a:r>
            <a:r>
              <a:rPr lang="en-US" kern="1200" dirty="0">
                <a:solidFill>
                  <a:srgbClr val="002060"/>
                </a:solidFill>
                <a:latin typeface="Arial"/>
                <a:ea typeface="+mn-ea"/>
                <a:cs typeface="+mn-cs"/>
              </a:rPr>
              <a:t> ATP.</a:t>
            </a:r>
            <a:endParaRPr lang="en-US" dirty="0">
              <a:solidFill>
                <a:srgbClr val="002060"/>
              </a:solidFill>
              <a:effectLst>
                <a:outerShdw blurRad="38100" dist="38100" dir="2700000" algn="tl">
                  <a:srgbClr val="C0C0C0"/>
                </a:outerShdw>
              </a:effectLst>
            </a:endParaRPr>
          </a:p>
          <a:p>
            <a:pPr eaLnBrk="1" hangingPunct="1">
              <a:buFont typeface="Wingdings" pitchFamily="2" charset="2"/>
              <a:buNone/>
              <a:defRPr/>
            </a:pPr>
            <a:r>
              <a:rPr lang="en-US" dirty="0"/>
              <a:t> </a:t>
            </a:r>
            <a:endParaRPr lang="en-US" b="1" dirty="0"/>
          </a:p>
        </p:txBody>
      </p:sp>
      <p:sp>
        <p:nvSpPr>
          <p:cNvPr id="9" name="Rectangle 2"/>
          <p:cNvSpPr txBox="1">
            <a:spLocks noChangeArrowheads="1"/>
          </p:cNvSpPr>
          <p:nvPr/>
        </p:nvSpPr>
        <p:spPr bwMode="auto">
          <a:xfrm>
            <a:off x="1524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36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a:t>
            </a:r>
          </a:p>
        </p:txBody>
      </p:sp>
      <p:sp>
        <p:nvSpPr>
          <p:cNvPr id="3" name="Footer Placeholder 2"/>
          <p:cNvSpPr>
            <a:spLocks noGrp="1"/>
          </p:cNvSpPr>
          <p:nvPr>
            <p:ph type="ftr" sz="quarter" idx="11"/>
          </p:nvPr>
        </p:nvSpPr>
        <p:spPr/>
        <p:txBody>
          <a:bodyPr/>
          <a:lstStyle/>
          <a:p>
            <a:pPr>
              <a:defRPr/>
            </a:pPr>
            <a:r>
              <a:rPr lang="en-US"/>
              <a:t>Metabolism &amp; Enzymes</a:t>
            </a:r>
          </a:p>
        </p:txBody>
      </p:sp>
      <p:pic>
        <p:nvPicPr>
          <p:cNvPr id="4" name="Picture 3"/>
          <p:cNvPicPr>
            <a:picLocks noChangeAspect="1"/>
          </p:cNvPicPr>
          <p:nvPr/>
        </p:nvPicPr>
        <p:blipFill>
          <a:blip r:embed="rId3"/>
          <a:stretch>
            <a:fillRect/>
          </a:stretch>
        </p:blipFill>
        <p:spPr>
          <a:xfrm>
            <a:off x="533400" y="4114800"/>
            <a:ext cx="8534400" cy="1904999"/>
          </a:xfrm>
          <a:prstGeom prst="rect">
            <a:avLst/>
          </a:prstGeom>
        </p:spPr>
      </p:pic>
    </p:spTree>
    <p:extLst>
      <p:ext uri="{BB962C8B-B14F-4D97-AF65-F5344CB8AC3E}">
        <p14:creationId xmlns:p14="http://schemas.microsoft.com/office/powerpoint/2010/main" val="239281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left)">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wipe(left)">
                                      <p:cBhvr>
                                        <p:cTn id="17" dur="500"/>
                                        <p:tgtEl>
                                          <p:spTgt spid="12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4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27</a:t>
            </a:fld>
            <a:endParaRPr lang="en-US" sz="1400">
              <a:solidFill>
                <a:srgbClr val="2A3D7A"/>
              </a:solidFill>
            </a:endParaRPr>
          </a:p>
        </p:txBody>
      </p:sp>
      <p:sp>
        <p:nvSpPr>
          <p:cNvPr id="105475" name="Rectangle 2"/>
          <p:cNvSpPr>
            <a:spLocks noGrp="1" noChangeArrowheads="1"/>
          </p:cNvSpPr>
          <p:nvPr>
            <p:ph type="title"/>
          </p:nvPr>
        </p:nvSpPr>
        <p:spPr>
          <a:xfrm>
            <a:off x="533400" y="838200"/>
            <a:ext cx="8305800" cy="609600"/>
          </a:xfrm>
        </p:spPr>
        <p:txBody>
          <a:bodyPr lIns="90488" tIns="44450" rIns="90488" bIns="44450" anchor="ctr"/>
          <a:lstStyle/>
          <a:p>
            <a:pPr eaLnBrk="1" hangingPunct="1"/>
            <a:r>
              <a:rPr lang="en-US" sz="1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Exergonic</a:t>
            </a:r>
            <a:r>
              <a:rPr lang="en-US" sz="14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4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p>
        </p:txBody>
      </p:sp>
      <p:sp>
        <p:nvSpPr>
          <p:cNvPr id="12291" name="Rectangle 3"/>
          <p:cNvSpPr>
            <a:spLocks noGrp="1" noChangeArrowheads="1"/>
          </p:cNvSpPr>
          <p:nvPr>
            <p:ph type="body" idx="1"/>
          </p:nvPr>
        </p:nvSpPr>
        <p:spPr>
          <a:xfrm>
            <a:off x="533400" y="1524000"/>
            <a:ext cx="8534400" cy="4139687"/>
          </a:xfrm>
        </p:spPr>
        <p:txBody>
          <a:bodyPr lIns="90488" tIns="44450" rIns="90488" bIns="44450"/>
          <a:lstStyle/>
          <a:p>
            <a:pPr marL="0" indent="0" algn="ctr" eaLnBrk="1" hangingPunct="1">
              <a:buNone/>
              <a:defRPr/>
            </a:pPr>
            <a:r>
              <a:rPr lang="en-US" sz="4000" b="1"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Cellular Respiration</a:t>
            </a:r>
          </a:p>
          <a:p>
            <a:pPr marL="0" indent="0" algn="ctr" eaLnBrk="1" hangingPunct="1">
              <a:buNone/>
              <a:defRPr/>
            </a:pPr>
            <a:endParaRPr lang="en-US" sz="1600" b="1"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lvl="1" indent="-279400" eaLnBrk="1" fontAlgn="auto" hangingPunct="1">
              <a:spcBef>
                <a:spcPts val="500"/>
              </a:spcBef>
              <a:spcAft>
                <a:spcPts val="0"/>
              </a:spcAft>
              <a:buClr>
                <a:srgbClr val="1F89BD"/>
              </a:buClr>
              <a:buSzTx/>
              <a:buFont typeface="Arial" panose="020B0604020202020204" pitchFamily="34" charset="0"/>
              <a:buChar char="•"/>
            </a:pPr>
            <a:r>
              <a:rPr lang="en-US" sz="4000" kern="1200" dirty="0">
                <a:solidFill>
                  <a:srgbClr val="002060"/>
                </a:solidFill>
                <a:latin typeface="Tahoma" panose="020B0604030504040204" pitchFamily="34" charset="0"/>
                <a:ea typeface="Tahoma" panose="020B0604030504040204" pitchFamily="34" charset="0"/>
                <a:cs typeface="Tahoma" panose="020B0604030504040204" pitchFamily="34" charset="0"/>
              </a:rPr>
              <a:t>Occurs in both plants and animal cells (and all living organisms).</a:t>
            </a:r>
            <a:endParaRPr lang="en-US" sz="4000" dirty="0">
              <a:solidFill>
                <a:srgbClr val="002060"/>
              </a:solidFill>
              <a:effectLst>
                <a:outerShdw blurRad="38100" dist="38100" dir="2700000" algn="tl">
                  <a:srgbClr val="C0C0C0"/>
                </a:outerShdw>
              </a:effectLst>
            </a:endParaRPr>
          </a:p>
          <a:p>
            <a:pPr eaLnBrk="1" hangingPunct="1">
              <a:buFont typeface="Wingdings" pitchFamily="2" charset="2"/>
              <a:buNone/>
              <a:defRPr/>
            </a:pPr>
            <a:r>
              <a:rPr lang="en-US" dirty="0"/>
              <a:t> </a:t>
            </a:r>
            <a:endParaRPr lang="en-US" b="1" dirty="0"/>
          </a:p>
        </p:txBody>
      </p:sp>
      <p:sp>
        <p:nvSpPr>
          <p:cNvPr id="9" name="Rectangle 2"/>
          <p:cNvSpPr txBox="1">
            <a:spLocks noChangeArrowheads="1"/>
          </p:cNvSpPr>
          <p:nvPr/>
        </p:nvSpPr>
        <p:spPr bwMode="auto">
          <a:xfrm>
            <a:off x="1524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36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a:t>
            </a:r>
          </a:p>
        </p:txBody>
      </p:sp>
      <p:sp>
        <p:nvSpPr>
          <p:cNvPr id="3" name="Footer Placeholder 2"/>
          <p:cNvSpPr>
            <a:spLocks noGrp="1"/>
          </p:cNvSpPr>
          <p:nvPr>
            <p:ph type="ftr" sz="quarter" idx="11"/>
          </p:nvPr>
        </p:nvSpPr>
        <p:spPr/>
        <p:txBody>
          <a:bodyPr/>
          <a:lstStyle/>
          <a:p>
            <a:pPr>
              <a:defRPr/>
            </a:pPr>
            <a:r>
              <a:rPr lang="en-US"/>
              <a:t>Metabolism &amp; Enzymes</a:t>
            </a:r>
          </a:p>
        </p:txBody>
      </p:sp>
      <p:pic>
        <p:nvPicPr>
          <p:cNvPr id="4" name="Picture 3"/>
          <p:cNvPicPr>
            <a:picLocks noChangeAspect="1"/>
          </p:cNvPicPr>
          <p:nvPr/>
        </p:nvPicPr>
        <p:blipFill>
          <a:blip r:embed="rId3"/>
          <a:stretch>
            <a:fillRect/>
          </a:stretch>
        </p:blipFill>
        <p:spPr>
          <a:xfrm>
            <a:off x="533400" y="4114800"/>
            <a:ext cx="8534400" cy="1904999"/>
          </a:xfrm>
          <a:prstGeom prst="rect">
            <a:avLst/>
          </a:prstGeom>
        </p:spPr>
      </p:pic>
    </p:spTree>
    <p:extLst>
      <p:ext uri="{BB962C8B-B14F-4D97-AF65-F5344CB8AC3E}">
        <p14:creationId xmlns:p14="http://schemas.microsoft.com/office/powerpoint/2010/main" val="2285145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vert="horz" wrap="square" lIns="155448" tIns="64008" rIns="171562" bIns="64008" numCol="1" anchor="ctr" anchorCtr="0" compatLnSpc="1">
            <a:prstTxWarp prst="textNoShape">
              <a:avLst/>
            </a:prstTxWarp>
            <a:noAutofit/>
          </a:bodyPr>
          <a:lstStyle/>
          <a:p>
            <a:pPr marL="228600" indent="0"/>
            <a:r>
              <a:rPr lang="en-US" sz="3200" dirty="0">
                <a:solidFill>
                  <a:srgbClr val="FFFF00"/>
                </a:solidFill>
              </a:rPr>
              <a:t>Exergonic Reaction:  Cellular Respiration</a:t>
            </a:r>
          </a:p>
        </p:txBody>
      </p:sp>
      <p:sp>
        <p:nvSpPr>
          <p:cNvPr id="6" name="Right Arrow 5"/>
          <p:cNvSpPr/>
          <p:nvPr/>
        </p:nvSpPr>
        <p:spPr>
          <a:xfrm>
            <a:off x="2997925" y="2242536"/>
            <a:ext cx="2596300" cy="161231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1" i="0" u="none" strike="noStrike" kern="1200" cap="none" spc="0" normalizeH="0" baseline="0" noProof="0" dirty="0">
                <a:ln>
                  <a:noFill/>
                </a:ln>
                <a:solidFill>
                  <a:srgbClr val="FFFFFF"/>
                </a:solidFill>
                <a:effectLst/>
                <a:uLnTx/>
                <a:uFillTx/>
                <a:latin typeface="Arial"/>
                <a:ea typeface="+mn-ea"/>
                <a:cs typeface="+mn-cs"/>
              </a:rPr>
              <a:t>Cellular respiration</a:t>
            </a:r>
          </a:p>
        </p:txBody>
      </p:sp>
      <p:sp>
        <p:nvSpPr>
          <p:cNvPr id="7" name="Right Brace 6"/>
          <p:cNvSpPr/>
          <p:nvPr/>
        </p:nvSpPr>
        <p:spPr>
          <a:xfrm rot="16200000">
            <a:off x="1412135" y="2565473"/>
            <a:ext cx="503248" cy="2230302"/>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9" name="Right Brace 8"/>
          <p:cNvSpPr/>
          <p:nvPr/>
        </p:nvSpPr>
        <p:spPr>
          <a:xfrm rot="16200000">
            <a:off x="6547016" y="2590631"/>
            <a:ext cx="503248" cy="2230302"/>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p:cNvSpPr txBox="1"/>
          <p:nvPr/>
        </p:nvSpPr>
        <p:spPr>
          <a:xfrm>
            <a:off x="476964" y="4066645"/>
            <a:ext cx="2202847" cy="523990"/>
          </a:xfrm>
          <a:prstGeom prst="rect">
            <a:avLst/>
          </a:prstGeom>
          <a:noFill/>
        </p:spPr>
        <p:txBody>
          <a:bodyPr wrap="none"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2439" b="0" i="0" u="none" strike="noStrike" kern="1200" cap="none" spc="0" normalizeH="0" baseline="0" noProof="0" dirty="0">
                <a:ln>
                  <a:noFill/>
                </a:ln>
                <a:solidFill>
                  <a:srgbClr val="000000"/>
                </a:solidFill>
                <a:effectLst/>
                <a:uLnTx/>
                <a:uFillTx/>
                <a:latin typeface="Arial" charset="0"/>
                <a:ea typeface="+mn-ea"/>
                <a:cs typeface="+mn-cs"/>
              </a:rPr>
              <a:t>C</a:t>
            </a:r>
            <a:r>
              <a:rPr kumimoji="0" lang="en-US" sz="2439" b="0" i="0" u="none" strike="noStrike" kern="1200" cap="none" spc="0" normalizeH="0" baseline="-25000" noProof="0" dirty="0">
                <a:ln>
                  <a:noFill/>
                </a:ln>
                <a:solidFill>
                  <a:srgbClr val="000000"/>
                </a:solidFill>
                <a:effectLst/>
                <a:uLnTx/>
                <a:uFillTx/>
                <a:latin typeface="Arial" charset="0"/>
                <a:ea typeface="+mn-ea"/>
                <a:cs typeface="+mn-cs"/>
              </a:rPr>
              <a:t>6</a:t>
            </a:r>
            <a:r>
              <a:rPr kumimoji="0" lang="en-US" sz="2439" b="0" i="0" u="none" strike="noStrike" kern="1200" cap="none" spc="0" normalizeH="0" baseline="0" noProof="0" dirty="0">
                <a:ln>
                  <a:noFill/>
                </a:ln>
                <a:solidFill>
                  <a:srgbClr val="000000"/>
                </a:solidFill>
                <a:effectLst/>
                <a:uLnTx/>
                <a:uFillTx/>
                <a:latin typeface="Arial" charset="0"/>
                <a:ea typeface="+mn-ea"/>
                <a:cs typeface="+mn-cs"/>
              </a:rPr>
              <a:t>H</a:t>
            </a:r>
            <a:r>
              <a:rPr kumimoji="0" lang="en-US" sz="2439" b="0" i="0" u="none" strike="noStrike" kern="1200" cap="none" spc="0" normalizeH="0" baseline="-25000" noProof="0" dirty="0">
                <a:ln>
                  <a:noFill/>
                </a:ln>
                <a:solidFill>
                  <a:srgbClr val="000000"/>
                </a:solidFill>
                <a:effectLst/>
                <a:uLnTx/>
                <a:uFillTx/>
                <a:latin typeface="Arial" charset="0"/>
                <a:ea typeface="+mn-ea"/>
                <a:cs typeface="+mn-cs"/>
              </a:rPr>
              <a:t>12</a:t>
            </a:r>
            <a:r>
              <a:rPr kumimoji="0" lang="en-US" sz="2439" b="0" i="0" u="none" strike="noStrike" kern="1200" cap="none" spc="0" normalizeH="0" baseline="0" noProof="0" dirty="0">
                <a:ln>
                  <a:noFill/>
                </a:ln>
                <a:solidFill>
                  <a:srgbClr val="000000"/>
                </a:solidFill>
                <a:effectLst/>
                <a:uLnTx/>
                <a:uFillTx/>
                <a:latin typeface="Arial" charset="0"/>
                <a:ea typeface="+mn-ea"/>
                <a:cs typeface="+mn-cs"/>
              </a:rPr>
              <a:t>O</a:t>
            </a:r>
            <a:r>
              <a:rPr kumimoji="0" lang="en-US" sz="2439" b="0" i="0" u="none" strike="noStrike" kern="1200" cap="none" spc="0" normalizeH="0" baseline="-25000" noProof="0" dirty="0">
                <a:ln>
                  <a:noFill/>
                </a:ln>
                <a:solidFill>
                  <a:srgbClr val="000000"/>
                </a:solidFill>
                <a:effectLst/>
                <a:uLnTx/>
                <a:uFillTx/>
                <a:latin typeface="Arial" charset="0"/>
                <a:ea typeface="+mn-ea"/>
                <a:cs typeface="+mn-cs"/>
              </a:rPr>
              <a:t>6 </a:t>
            </a:r>
            <a:r>
              <a:rPr kumimoji="0" lang="en-US" sz="2439" b="0" i="0" u="none" strike="noStrike" kern="1200" cap="none" spc="0" normalizeH="0" baseline="0" noProof="0" dirty="0">
                <a:ln>
                  <a:noFill/>
                </a:ln>
                <a:solidFill>
                  <a:srgbClr val="000000"/>
                </a:solidFill>
                <a:effectLst/>
                <a:uLnTx/>
                <a:uFillTx/>
                <a:latin typeface="Arial" charset="0"/>
                <a:ea typeface="+mn-ea"/>
                <a:cs typeface="+mn-cs"/>
              </a:rPr>
              <a:t>+ 6O</a:t>
            </a:r>
            <a:r>
              <a:rPr kumimoji="0" lang="en-US" sz="2439" b="0" i="0" u="none" strike="noStrike" kern="1200" cap="none" spc="0" normalizeH="0" baseline="-25000" noProof="0" dirty="0">
                <a:ln>
                  <a:noFill/>
                </a:ln>
                <a:solidFill>
                  <a:srgbClr val="000000"/>
                </a:solidFill>
                <a:effectLst/>
                <a:uLnTx/>
                <a:uFillTx/>
                <a:latin typeface="Arial" charset="0"/>
                <a:ea typeface="+mn-ea"/>
                <a:cs typeface="+mn-cs"/>
              </a:rPr>
              <a:t>2</a:t>
            </a:r>
            <a:endParaRPr kumimoji="0" lang="en-US" sz="2439"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p:cNvSpPr txBox="1"/>
          <p:nvPr/>
        </p:nvSpPr>
        <p:spPr>
          <a:xfrm>
            <a:off x="5004975" y="4066645"/>
            <a:ext cx="3419141" cy="523990"/>
          </a:xfrm>
          <a:prstGeom prst="rect">
            <a:avLst/>
          </a:prstGeom>
          <a:noFill/>
        </p:spPr>
        <p:txBody>
          <a:bodyPr wrap="none"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2439" b="0" i="0" u="none" strike="noStrike" kern="1200" cap="none" spc="0" normalizeH="0" baseline="0" noProof="0" dirty="0">
                <a:ln>
                  <a:noFill/>
                </a:ln>
                <a:solidFill>
                  <a:srgbClr val="000000"/>
                </a:solidFill>
                <a:effectLst/>
                <a:uLnTx/>
                <a:uFillTx/>
                <a:latin typeface="Arial" charset="0"/>
                <a:ea typeface="+mn-ea"/>
                <a:cs typeface="+mn-cs"/>
              </a:rPr>
              <a:t>6CO</a:t>
            </a:r>
            <a:r>
              <a:rPr kumimoji="0" lang="en-US" sz="2439" b="0" i="0" u="none" strike="noStrike" kern="1200" cap="none" spc="0" normalizeH="0" baseline="-25000" noProof="0" dirty="0">
                <a:ln>
                  <a:noFill/>
                </a:ln>
                <a:solidFill>
                  <a:srgbClr val="000000"/>
                </a:solidFill>
                <a:effectLst/>
                <a:uLnTx/>
                <a:uFillTx/>
                <a:latin typeface="Arial" charset="0"/>
                <a:ea typeface="+mn-ea"/>
                <a:cs typeface="+mn-cs"/>
              </a:rPr>
              <a:t>2</a:t>
            </a:r>
            <a:r>
              <a:rPr kumimoji="0" lang="en-US" sz="2439" b="0" i="0" u="none" strike="noStrike" kern="1200" cap="none" spc="0" normalizeH="0" baseline="0" noProof="0" dirty="0">
                <a:ln>
                  <a:noFill/>
                </a:ln>
                <a:solidFill>
                  <a:srgbClr val="000000"/>
                </a:solidFill>
                <a:effectLst/>
                <a:uLnTx/>
                <a:uFillTx/>
                <a:latin typeface="Arial" charset="0"/>
                <a:ea typeface="+mn-ea"/>
                <a:cs typeface="+mn-cs"/>
              </a:rPr>
              <a:t> + 6H</a:t>
            </a:r>
            <a:r>
              <a:rPr kumimoji="0" lang="en-US" sz="2439" b="0" i="0" u="none" strike="noStrike" kern="1200" cap="none" spc="0" normalizeH="0" baseline="-25000" noProof="0" dirty="0">
                <a:ln>
                  <a:noFill/>
                </a:ln>
                <a:solidFill>
                  <a:srgbClr val="000000"/>
                </a:solidFill>
                <a:effectLst/>
                <a:uLnTx/>
                <a:uFillTx/>
                <a:latin typeface="Arial" charset="0"/>
                <a:ea typeface="+mn-ea"/>
                <a:cs typeface="+mn-cs"/>
              </a:rPr>
              <a:t>2</a:t>
            </a:r>
            <a:r>
              <a:rPr kumimoji="0" lang="en-US" sz="2439" b="0" i="0" u="none" strike="noStrike" kern="1200" cap="none" spc="0" normalizeH="0" baseline="0" noProof="0" dirty="0">
                <a:ln>
                  <a:noFill/>
                </a:ln>
                <a:solidFill>
                  <a:srgbClr val="000000"/>
                </a:solidFill>
                <a:effectLst/>
                <a:uLnTx/>
                <a:uFillTx/>
                <a:latin typeface="Arial" charset="0"/>
                <a:ea typeface="+mn-ea"/>
                <a:cs typeface="+mn-cs"/>
              </a:rPr>
              <a:t>O + 36 ATP</a:t>
            </a:r>
          </a:p>
        </p:txBody>
      </p:sp>
      <p:sp>
        <p:nvSpPr>
          <p:cNvPr id="12" name="TextBox 11"/>
          <p:cNvSpPr txBox="1"/>
          <p:nvPr/>
        </p:nvSpPr>
        <p:spPr>
          <a:xfrm>
            <a:off x="763974" y="5041681"/>
            <a:ext cx="979755" cy="391261"/>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689" b="0" i="0" u="none" strike="noStrike" kern="1200" cap="none" spc="0" normalizeH="0" baseline="0" noProof="0" dirty="0">
                <a:ln>
                  <a:noFill/>
                </a:ln>
                <a:solidFill>
                  <a:srgbClr val="000000"/>
                </a:solidFill>
                <a:effectLst/>
                <a:uLnTx/>
                <a:uFillTx/>
                <a:latin typeface="Arial" charset="0"/>
                <a:ea typeface="+mn-ea"/>
                <a:cs typeface="+mn-cs"/>
              </a:rPr>
              <a:t>Glucose</a:t>
            </a:r>
          </a:p>
        </p:txBody>
      </p:sp>
      <p:sp>
        <p:nvSpPr>
          <p:cNvPr id="13" name="TextBox 12"/>
          <p:cNvSpPr txBox="1"/>
          <p:nvPr/>
        </p:nvSpPr>
        <p:spPr>
          <a:xfrm>
            <a:off x="1904436" y="5041681"/>
            <a:ext cx="931665" cy="391261"/>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689" b="0" i="0" u="none" strike="noStrike" kern="1200" cap="none" spc="0" normalizeH="0" baseline="0" noProof="0" dirty="0">
                <a:ln>
                  <a:noFill/>
                </a:ln>
                <a:solidFill>
                  <a:srgbClr val="000000"/>
                </a:solidFill>
                <a:effectLst/>
                <a:uLnTx/>
                <a:uFillTx/>
                <a:latin typeface="Arial" charset="0"/>
                <a:ea typeface="+mn-ea"/>
                <a:cs typeface="+mn-cs"/>
              </a:rPr>
              <a:t>Oxygen</a:t>
            </a:r>
          </a:p>
        </p:txBody>
      </p:sp>
      <p:sp>
        <p:nvSpPr>
          <p:cNvPr id="15" name="TextBox 14"/>
          <p:cNvSpPr txBox="1"/>
          <p:nvPr/>
        </p:nvSpPr>
        <p:spPr>
          <a:xfrm>
            <a:off x="5004975" y="5062848"/>
            <a:ext cx="1098612" cy="690189"/>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689" b="0" i="0" u="none" strike="noStrike" kern="1200" cap="none" spc="0" normalizeH="0" baseline="0" noProof="0" dirty="0">
                <a:ln>
                  <a:noFill/>
                </a:ln>
                <a:solidFill>
                  <a:srgbClr val="000000"/>
                </a:solidFill>
                <a:effectLst/>
                <a:uLnTx/>
                <a:uFillTx/>
                <a:latin typeface="Arial" charset="0"/>
                <a:ea typeface="+mn-ea"/>
                <a:cs typeface="+mn-cs"/>
              </a:rPr>
              <a:t>Carbon dioxide</a:t>
            </a:r>
          </a:p>
        </p:txBody>
      </p:sp>
      <p:sp>
        <p:nvSpPr>
          <p:cNvPr id="16" name="TextBox 15"/>
          <p:cNvSpPr txBox="1"/>
          <p:nvPr/>
        </p:nvSpPr>
        <p:spPr>
          <a:xfrm>
            <a:off x="6272101" y="5041681"/>
            <a:ext cx="755335" cy="391261"/>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689" b="0" i="0" u="none" strike="noStrike" kern="1200" cap="none" spc="0" normalizeH="0" baseline="0" noProof="0" dirty="0">
                <a:ln>
                  <a:noFill/>
                </a:ln>
                <a:solidFill>
                  <a:srgbClr val="000000"/>
                </a:solidFill>
                <a:effectLst/>
                <a:uLnTx/>
                <a:uFillTx/>
                <a:latin typeface="Arial" charset="0"/>
                <a:ea typeface="+mn-ea"/>
                <a:cs typeface="+mn-cs"/>
              </a:rPr>
              <a:t>Water</a:t>
            </a:r>
          </a:p>
        </p:txBody>
      </p:sp>
      <p:sp>
        <p:nvSpPr>
          <p:cNvPr id="17" name="TextBox 16"/>
          <p:cNvSpPr txBox="1"/>
          <p:nvPr/>
        </p:nvSpPr>
        <p:spPr>
          <a:xfrm>
            <a:off x="7118092" y="5041681"/>
            <a:ext cx="1483098" cy="610488"/>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charset="0"/>
                <a:ea typeface="+mn-ea"/>
                <a:cs typeface="+mn-cs"/>
              </a:rPr>
              <a:t>Energy</a:t>
            </a:r>
          </a:p>
        </p:txBody>
      </p:sp>
      <p:cxnSp>
        <p:nvCxnSpPr>
          <p:cNvPr id="19" name="Straight Connector 18"/>
          <p:cNvCxnSpPr>
            <a:endCxn id="12" idx="0"/>
          </p:cNvCxnSpPr>
          <p:nvPr/>
        </p:nvCxnSpPr>
        <p:spPr bwMode="auto">
          <a:xfrm>
            <a:off x="1253852" y="4633617"/>
            <a:ext cx="0" cy="408064"/>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endCxn id="13" idx="0"/>
          </p:cNvCxnSpPr>
          <p:nvPr/>
        </p:nvCxnSpPr>
        <p:spPr bwMode="auto">
          <a:xfrm>
            <a:off x="2370269" y="4611251"/>
            <a:ext cx="0" cy="430430"/>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endCxn id="15" idx="0"/>
          </p:cNvCxnSpPr>
          <p:nvPr/>
        </p:nvCxnSpPr>
        <p:spPr bwMode="auto">
          <a:xfrm>
            <a:off x="5554281" y="4573867"/>
            <a:ext cx="0" cy="488981"/>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endCxn id="16" idx="0"/>
          </p:cNvCxnSpPr>
          <p:nvPr/>
        </p:nvCxnSpPr>
        <p:spPr bwMode="auto">
          <a:xfrm>
            <a:off x="6643334" y="4634840"/>
            <a:ext cx="6435" cy="406841"/>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ounded Rectangle 26"/>
          <p:cNvSpPr/>
          <p:nvPr/>
        </p:nvSpPr>
        <p:spPr>
          <a:xfrm>
            <a:off x="5987266" y="2802749"/>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marL="0" marR="0" lvl="0" indent="0" algn="ctr" defTabSz="1715597" rtl="0" eaLnBrk="1" fontAlgn="base" latinLnBrk="0" hangingPunct="1">
              <a:lnSpc>
                <a:spcPct val="100000"/>
              </a:lnSpc>
              <a:spcBef>
                <a:spcPts val="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Products</a:t>
            </a:r>
          </a:p>
        </p:txBody>
      </p:sp>
      <p:cxnSp>
        <p:nvCxnSpPr>
          <p:cNvPr id="29" name="Straight Connector 28"/>
          <p:cNvCxnSpPr>
            <a:endCxn id="17" idx="0"/>
          </p:cNvCxnSpPr>
          <p:nvPr/>
        </p:nvCxnSpPr>
        <p:spPr bwMode="auto">
          <a:xfrm>
            <a:off x="7853206" y="4611251"/>
            <a:ext cx="6435" cy="430430"/>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ounded Rectangle 20"/>
          <p:cNvSpPr/>
          <p:nvPr/>
        </p:nvSpPr>
        <p:spPr>
          <a:xfrm>
            <a:off x="805949" y="2627025"/>
            <a:ext cx="1715617" cy="894554"/>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marL="0" marR="0" lvl="0" indent="0" algn="ctr" defTabSz="1715597" rtl="0" eaLnBrk="1" fontAlgn="base" latinLnBrk="0" hangingPunct="1">
              <a:lnSpc>
                <a:spcPct val="100000"/>
              </a:lnSpc>
              <a:spcBef>
                <a:spcPts val="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Reactants</a:t>
            </a:r>
          </a:p>
        </p:txBody>
      </p:sp>
    </p:spTree>
    <p:extLst>
      <p:ext uri="{BB962C8B-B14F-4D97-AF65-F5344CB8AC3E}">
        <p14:creationId xmlns:p14="http://schemas.microsoft.com/office/powerpoint/2010/main" val="38500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P spid="13"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05_11aExergonicRxn-U.jpg"/>
          <p:cNvPicPr>
            <a:picLocks noChangeAspect="1"/>
          </p:cNvPicPr>
          <p:nvPr/>
        </p:nvPicPr>
        <p:blipFill rotWithShape="1">
          <a:blip r:embed="rId3">
            <a:extLst>
              <a:ext uri="{28A0092B-C50C-407E-A947-70E740481C1C}">
                <a14:useLocalDpi xmlns:a14="http://schemas.microsoft.com/office/drawing/2010/main" val="0"/>
              </a:ext>
            </a:extLst>
          </a:blip>
          <a:srcRect b="3704"/>
          <a:stretch/>
        </p:blipFill>
        <p:spPr>
          <a:xfrm>
            <a:off x="298704" y="1609344"/>
            <a:ext cx="8546592" cy="3504523"/>
          </a:xfrm>
          <a:prstGeom prst="rect">
            <a:avLst/>
          </a:prstGeom>
        </p:spPr>
      </p:pic>
      <p:sp>
        <p:nvSpPr>
          <p:cNvPr id="27" name="Text Box 31"/>
          <p:cNvSpPr txBox="1">
            <a:spLocks noChangeArrowheads="1"/>
          </p:cNvSpPr>
          <p:nvPr/>
        </p:nvSpPr>
        <p:spPr bwMode="auto">
          <a:xfrm>
            <a:off x="1035095" y="1940092"/>
            <a:ext cx="1106971" cy="3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Reactants</a:t>
            </a:r>
          </a:p>
        </p:txBody>
      </p:sp>
      <p:sp>
        <p:nvSpPr>
          <p:cNvPr id="7" name="Text Box 31"/>
          <p:cNvSpPr txBox="1">
            <a:spLocks noChangeArrowheads="1"/>
          </p:cNvSpPr>
          <p:nvPr/>
        </p:nvSpPr>
        <p:spPr bwMode="auto">
          <a:xfrm>
            <a:off x="3287228" y="3438692"/>
            <a:ext cx="1106971" cy="3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Energy</a:t>
            </a:r>
          </a:p>
        </p:txBody>
      </p:sp>
      <p:sp>
        <p:nvSpPr>
          <p:cNvPr id="8" name="Text Box 31"/>
          <p:cNvSpPr txBox="1">
            <a:spLocks noChangeArrowheads="1"/>
          </p:cNvSpPr>
          <p:nvPr/>
        </p:nvSpPr>
        <p:spPr bwMode="auto">
          <a:xfrm>
            <a:off x="5226096" y="3506425"/>
            <a:ext cx="1106971" cy="3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Products</a:t>
            </a:r>
          </a:p>
        </p:txBody>
      </p:sp>
      <p:sp>
        <p:nvSpPr>
          <p:cNvPr id="9" name="Text Box 31"/>
          <p:cNvSpPr txBox="1">
            <a:spLocks noChangeArrowheads="1"/>
          </p:cNvSpPr>
          <p:nvPr/>
        </p:nvSpPr>
        <p:spPr bwMode="auto">
          <a:xfrm>
            <a:off x="6792428" y="2634358"/>
            <a:ext cx="1953638" cy="61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2000" dirty="0">
                <a:solidFill>
                  <a:srgbClr val="000000"/>
                </a:solidFill>
                <a:latin typeface="Arial" charset="0"/>
              </a:rPr>
              <a:t>Amount of</a:t>
            </a:r>
            <a:br>
              <a:rPr lang="en-US" sz="2000" dirty="0">
                <a:solidFill>
                  <a:srgbClr val="000000"/>
                </a:solidFill>
                <a:latin typeface="Arial" charset="0"/>
              </a:rPr>
            </a:br>
            <a:r>
              <a:rPr lang="en-US" sz="2000" dirty="0">
                <a:solidFill>
                  <a:srgbClr val="000000"/>
                </a:solidFill>
                <a:latin typeface="Arial" charset="0"/>
              </a:rPr>
              <a:t>energy released</a:t>
            </a:r>
          </a:p>
        </p:txBody>
      </p:sp>
      <p:sp>
        <p:nvSpPr>
          <p:cNvPr id="10" name="Text Box 31"/>
          <p:cNvSpPr txBox="1">
            <a:spLocks noChangeArrowheads="1"/>
          </p:cNvSpPr>
          <p:nvPr/>
        </p:nvSpPr>
        <p:spPr bwMode="auto">
          <a:xfrm rot="16200000">
            <a:off x="-607440" y="3862023"/>
            <a:ext cx="2072172" cy="3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Potential energy</a:t>
            </a:r>
          </a:p>
        </p:txBody>
      </p:sp>
      <p:cxnSp>
        <p:nvCxnSpPr>
          <p:cNvPr id="5" name="Straight Arrow Connector 4"/>
          <p:cNvCxnSpPr/>
          <p:nvPr/>
        </p:nvCxnSpPr>
        <p:spPr bwMode="auto">
          <a:xfrm flipH="1" flipV="1">
            <a:off x="457200" y="1676400"/>
            <a:ext cx="8467" cy="1329267"/>
          </a:xfrm>
          <a:prstGeom prst="straightConnector1">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
          <p:cNvSpPr txBox="1">
            <a:spLocks noChangeArrowheads="1"/>
          </p:cNvSpPr>
          <p:nvPr/>
        </p:nvSpPr>
        <p:spPr>
          <a:xfrm>
            <a:off x="276858" y="389474"/>
            <a:ext cx="8562342" cy="1058326"/>
          </a:xfrm>
          <a:prstGeom prst="rect">
            <a:avLst/>
          </a:prstGeom>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algn="l" eaLnBrk="1" hangingPunct="1"/>
            <a:r>
              <a:rPr lang="en-US" sz="2800" b="1" kern="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Exergonic</a:t>
            </a:r>
            <a:r>
              <a:rPr lang="en-US" sz="2800" b="1" kern="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  </a:t>
            </a:r>
            <a:r>
              <a:rPr lang="en-US" sz="2800" b="1" kern="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Cellular Respiration</a:t>
            </a:r>
          </a:p>
        </p:txBody>
      </p:sp>
      <p:sp>
        <p:nvSpPr>
          <p:cNvPr id="2" name="Arrow: Right 1"/>
          <p:cNvSpPr/>
          <p:nvPr/>
        </p:nvSpPr>
        <p:spPr bwMode="auto">
          <a:xfrm rot="1539826">
            <a:off x="2401332" y="2607775"/>
            <a:ext cx="2881941" cy="392401"/>
          </a:xfrm>
          <a:prstGeom prst="rightArrow">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 name="TextBox 2"/>
          <p:cNvSpPr txBox="1"/>
          <p:nvPr/>
        </p:nvSpPr>
        <p:spPr>
          <a:xfrm>
            <a:off x="2895600" y="1676400"/>
            <a:ext cx="44958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“DOWNHILL Reactions”</a:t>
            </a:r>
          </a:p>
        </p:txBody>
      </p:sp>
    </p:spTree>
    <p:extLst>
      <p:ext uri="{BB962C8B-B14F-4D97-AF65-F5344CB8AC3E}">
        <p14:creationId xmlns:p14="http://schemas.microsoft.com/office/powerpoint/2010/main" val="24026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4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10"/>
            <a:ext cx="8762995" cy="1295410"/>
          </a:xfrm>
        </p:spPr>
        <p:txBody>
          <a:bodyPr/>
          <a:lstStyle/>
          <a:p>
            <a:r>
              <a:rPr lang="en-US" dirty="0"/>
              <a:t>	Label the Organelles (</a:t>
            </a:r>
            <a:r>
              <a:rPr lang="en-US" dirty="0">
                <a:solidFill>
                  <a:srgbClr val="FFFF00"/>
                </a:solidFill>
              </a:rPr>
              <a:t>Animal or Plant?</a:t>
            </a:r>
            <a:r>
              <a:rPr lang="en-US" dirty="0"/>
              <a:t>)</a:t>
            </a:r>
          </a:p>
        </p:txBody>
      </p:sp>
      <p:pic>
        <p:nvPicPr>
          <p:cNvPr id="12" name="Picture 11"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881636" cy="714840"/>
          </a:xfrm>
          <a:prstGeom prst="rect">
            <a:avLst/>
          </a:prstGeom>
        </p:spPr>
      </p:pic>
      <p:pic>
        <p:nvPicPr>
          <p:cNvPr id="6" name="Content Placeholder 5"/>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1752600" y="2475146"/>
            <a:ext cx="5743915" cy="3362801"/>
          </a:xfrm>
        </p:spPr>
      </p:pic>
      <p:grpSp>
        <p:nvGrpSpPr>
          <p:cNvPr id="5" name="Group 4">
            <a:extLst>
              <a:ext uri="{FF2B5EF4-FFF2-40B4-BE49-F238E27FC236}">
                <a16:creationId xmlns:a16="http://schemas.microsoft.com/office/drawing/2014/main" id="{ED68BFD3-7012-4176-A712-2FF271D0D25B}"/>
              </a:ext>
            </a:extLst>
          </p:cNvPr>
          <p:cNvGrpSpPr/>
          <p:nvPr/>
        </p:nvGrpSpPr>
        <p:grpSpPr>
          <a:xfrm>
            <a:off x="1981200" y="2286000"/>
            <a:ext cx="4724400" cy="3859436"/>
            <a:chOff x="228600" y="2769964"/>
            <a:chExt cx="4724400" cy="3859436"/>
          </a:xfrm>
        </p:grpSpPr>
        <p:sp>
          <p:nvSpPr>
            <p:cNvPr id="3" name="TextBox 2"/>
            <p:cNvSpPr txBox="1"/>
            <p:nvPr/>
          </p:nvSpPr>
          <p:spPr>
            <a:xfrm>
              <a:off x="1110236" y="2907268"/>
              <a:ext cx="489964" cy="369332"/>
            </a:xfrm>
            <a:prstGeom prst="rect">
              <a:avLst/>
            </a:prstGeom>
            <a:noFill/>
          </p:spPr>
          <p:txBody>
            <a:bodyPr wrap="square" rtlCol="0">
              <a:spAutoFit/>
            </a:bodyPr>
            <a:lstStyle/>
            <a:p>
              <a:pPr algn="ctr"/>
              <a:r>
                <a:rPr lang="en-US" dirty="0"/>
                <a:t>7</a:t>
              </a:r>
            </a:p>
          </p:txBody>
        </p:sp>
        <p:sp>
          <p:nvSpPr>
            <p:cNvPr id="7" name="TextBox 6"/>
            <p:cNvSpPr txBox="1"/>
            <p:nvPr/>
          </p:nvSpPr>
          <p:spPr>
            <a:xfrm>
              <a:off x="4463036" y="2907268"/>
              <a:ext cx="489964" cy="369332"/>
            </a:xfrm>
            <a:prstGeom prst="rect">
              <a:avLst/>
            </a:prstGeom>
            <a:noFill/>
          </p:spPr>
          <p:txBody>
            <a:bodyPr wrap="square" rtlCol="0">
              <a:spAutoFit/>
            </a:bodyPr>
            <a:lstStyle/>
            <a:p>
              <a:pPr algn="ctr"/>
              <a:r>
                <a:rPr lang="en-US" dirty="0"/>
                <a:t>9</a:t>
              </a:r>
            </a:p>
          </p:txBody>
        </p:sp>
        <p:sp>
          <p:nvSpPr>
            <p:cNvPr id="8" name="TextBox 7"/>
            <p:cNvSpPr txBox="1"/>
            <p:nvPr/>
          </p:nvSpPr>
          <p:spPr>
            <a:xfrm>
              <a:off x="228600" y="5193268"/>
              <a:ext cx="489964" cy="369332"/>
            </a:xfrm>
            <a:prstGeom prst="rect">
              <a:avLst/>
            </a:prstGeom>
            <a:noFill/>
          </p:spPr>
          <p:txBody>
            <a:bodyPr wrap="square" rtlCol="0">
              <a:spAutoFit/>
            </a:bodyPr>
            <a:lstStyle/>
            <a:p>
              <a:pPr algn="ctr"/>
              <a:r>
                <a:rPr lang="en-US" dirty="0"/>
                <a:t>11</a:t>
              </a:r>
            </a:p>
          </p:txBody>
        </p:sp>
        <p:sp>
          <p:nvSpPr>
            <p:cNvPr id="9" name="TextBox 8"/>
            <p:cNvSpPr txBox="1"/>
            <p:nvPr/>
          </p:nvSpPr>
          <p:spPr>
            <a:xfrm>
              <a:off x="2558036" y="2769964"/>
              <a:ext cx="489964" cy="523220"/>
            </a:xfrm>
            <a:prstGeom prst="rect">
              <a:avLst/>
            </a:prstGeom>
            <a:noFill/>
          </p:spPr>
          <p:txBody>
            <a:bodyPr wrap="square" rtlCol="0">
              <a:spAutoFit/>
            </a:bodyPr>
            <a:lstStyle/>
            <a:p>
              <a:pPr algn="ctr"/>
              <a:r>
                <a:rPr lang="en-US" sz="2800" dirty="0"/>
                <a:t>8</a:t>
              </a:r>
            </a:p>
          </p:txBody>
        </p:sp>
        <p:sp>
          <p:nvSpPr>
            <p:cNvPr id="10" name="TextBox 9"/>
            <p:cNvSpPr txBox="1"/>
            <p:nvPr/>
          </p:nvSpPr>
          <p:spPr>
            <a:xfrm>
              <a:off x="1948436" y="6260068"/>
              <a:ext cx="489964" cy="369332"/>
            </a:xfrm>
            <a:prstGeom prst="rect">
              <a:avLst/>
            </a:prstGeom>
            <a:noFill/>
          </p:spPr>
          <p:txBody>
            <a:bodyPr wrap="square" rtlCol="0">
              <a:spAutoFit/>
            </a:bodyPr>
            <a:lstStyle/>
            <a:p>
              <a:pPr algn="ctr"/>
              <a:r>
                <a:rPr lang="en-US" dirty="0"/>
                <a:t>10</a:t>
              </a:r>
            </a:p>
          </p:txBody>
        </p:sp>
      </p:grpSp>
      <p:sp>
        <p:nvSpPr>
          <p:cNvPr id="4" name="TextBox 3">
            <a:extLst>
              <a:ext uri="{FF2B5EF4-FFF2-40B4-BE49-F238E27FC236}">
                <a16:creationId xmlns:a16="http://schemas.microsoft.com/office/drawing/2014/main" id="{74ED8E05-8210-9AFF-5626-89CF340F5914}"/>
              </a:ext>
            </a:extLst>
          </p:cNvPr>
          <p:cNvSpPr txBox="1"/>
          <p:nvPr/>
        </p:nvSpPr>
        <p:spPr>
          <a:xfrm>
            <a:off x="2862836" y="5776104"/>
            <a:ext cx="489964" cy="369332"/>
          </a:xfrm>
          <a:prstGeom prst="rect">
            <a:avLst/>
          </a:prstGeom>
          <a:noFill/>
        </p:spPr>
        <p:txBody>
          <a:bodyPr wrap="square" rtlCol="0">
            <a:spAutoFit/>
          </a:bodyPr>
          <a:lstStyle/>
          <a:p>
            <a:r>
              <a:rPr lang="en-US" dirty="0"/>
              <a:t>12</a:t>
            </a:r>
          </a:p>
        </p:txBody>
      </p:sp>
      <p:sp>
        <p:nvSpPr>
          <p:cNvPr id="11" name="TextBox 10">
            <a:extLst>
              <a:ext uri="{FF2B5EF4-FFF2-40B4-BE49-F238E27FC236}">
                <a16:creationId xmlns:a16="http://schemas.microsoft.com/office/drawing/2014/main" id="{59D5BBA0-90C4-EAAA-ADD8-557CEC55FCFC}"/>
              </a:ext>
            </a:extLst>
          </p:cNvPr>
          <p:cNvSpPr txBox="1"/>
          <p:nvPr/>
        </p:nvSpPr>
        <p:spPr>
          <a:xfrm>
            <a:off x="4528457" y="5758291"/>
            <a:ext cx="489964"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1514845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BA333-BBA2-493A-9755-A7C9F28409D2}" type="slidenum">
              <a:rPr lang="en-US" smtClean="0">
                <a:solidFill>
                  <a:srgbClr val="2A3D7A"/>
                </a:solidFill>
              </a:rPr>
              <a:pPr eaLnBrk="1" hangingPunct="1"/>
              <a:t>30</a:t>
            </a:fld>
            <a:endParaRPr lang="en-US" sz="1400">
              <a:solidFill>
                <a:srgbClr val="2A3D7A"/>
              </a:solidFill>
            </a:endParaRPr>
          </a:p>
        </p:txBody>
      </p:sp>
      <p:sp>
        <p:nvSpPr>
          <p:cNvPr id="104451" name="Rectangle 2"/>
          <p:cNvSpPr>
            <a:spLocks noGrp="1" noChangeArrowheads="1"/>
          </p:cNvSpPr>
          <p:nvPr>
            <p:ph type="title"/>
          </p:nvPr>
        </p:nvSpPr>
        <p:spPr>
          <a:xfrm>
            <a:off x="457200" y="762000"/>
            <a:ext cx="7772400" cy="685800"/>
          </a:xfrm>
        </p:spPr>
        <p:txBody>
          <a:bodyPr lIns="90488" tIns="44450" rIns="90488" bIns="44450" anchor="ctr"/>
          <a:lstStyle/>
          <a:p>
            <a:pPr eaLnBrk="1" hangingPunct="1"/>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Endergonic</a:t>
            </a:r>
            <a:r>
              <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p>
        </p:txBody>
      </p:sp>
      <p:sp>
        <p:nvSpPr>
          <p:cNvPr id="11267" name="Rectangle 3"/>
          <p:cNvSpPr>
            <a:spLocks noGrp="1" noChangeArrowheads="1"/>
          </p:cNvSpPr>
          <p:nvPr>
            <p:ph type="body" idx="1"/>
          </p:nvPr>
        </p:nvSpPr>
        <p:spPr>
          <a:xfrm>
            <a:off x="3505200" y="1524000"/>
            <a:ext cx="5638800" cy="5257800"/>
          </a:xfrm>
        </p:spPr>
        <p:txBody>
          <a:bodyPr lIns="90488" tIns="44450" rIns="90488" bIns="44450"/>
          <a:lstStyle/>
          <a:p>
            <a:pPr eaLnBrk="1" hangingPunct="1">
              <a:spcBef>
                <a:spcPts val="1800"/>
              </a:spcBef>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3000" b="1" u="sng"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Absorb ENERGY</a:t>
            </a:r>
            <a:r>
              <a:rPr lang="en-US" sz="3000" dirty="0">
                <a:solidFill>
                  <a:schemeClr val="tx2"/>
                </a:solidFill>
                <a:latin typeface="Tahoma" pitchFamily="34" charset="0"/>
                <a:ea typeface="Tahoma" pitchFamily="34" charset="0"/>
                <a:cs typeface="Tahoma" pitchFamily="34" charset="0"/>
              </a:rPr>
              <a:t> from the surroundings (</a:t>
            </a:r>
            <a:r>
              <a:rPr lang="en-US" sz="3000" i="1" dirty="0">
                <a:solidFill>
                  <a:srgbClr val="00B0F0"/>
                </a:solidFill>
                <a:latin typeface="Times New Roman" panose="02020603050405020304" pitchFamily="18" charset="0"/>
                <a:ea typeface="Tahoma" pitchFamily="34" charset="0"/>
                <a:cs typeface="Times New Roman" panose="02020603050405020304" pitchFamily="18" charset="0"/>
              </a:rPr>
              <a:t>endothermic</a:t>
            </a:r>
            <a:r>
              <a:rPr lang="en-US" sz="3000" dirty="0">
                <a:solidFill>
                  <a:schemeClr val="tx2"/>
                </a:solidFill>
                <a:latin typeface="Tahoma" pitchFamily="34" charset="0"/>
                <a:ea typeface="Tahoma" pitchFamily="34" charset="0"/>
                <a:cs typeface="Tahoma" pitchFamily="34" charset="0"/>
              </a:rPr>
              <a:t>).</a:t>
            </a:r>
          </a:p>
          <a:p>
            <a:pPr eaLnBrk="1" hangingPunct="1">
              <a:spcBef>
                <a:spcPts val="1800"/>
              </a:spcBef>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3000" dirty="0">
                <a:solidFill>
                  <a:srgbClr val="00B050"/>
                </a:solidFill>
                <a:latin typeface="Tahoma" pitchFamily="34" charset="0"/>
                <a:ea typeface="Tahoma" pitchFamily="34" charset="0"/>
                <a:cs typeface="Tahoma" pitchFamily="34" charset="0"/>
              </a:rPr>
              <a:t>Yield products rich in potential energy.</a:t>
            </a:r>
          </a:p>
          <a:p>
            <a:pPr eaLnBrk="1" hangingPunct="1">
              <a:spcBef>
                <a:spcPts val="1800"/>
              </a:spcBef>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3000" kern="1200" dirty="0">
                <a:solidFill>
                  <a:srgbClr val="002060"/>
                </a:solidFill>
                <a:latin typeface="Tahoma" panose="020B0604030504040204" pitchFamily="34" charset="0"/>
                <a:ea typeface="Tahoma" panose="020B0604030504040204" pitchFamily="34" charset="0"/>
                <a:cs typeface="Tahoma" panose="020B0604030504040204" pitchFamily="34" charset="0"/>
              </a:rPr>
              <a:t>Start with </a:t>
            </a:r>
            <a:r>
              <a:rPr lang="en-US" sz="3000" kern="1200" dirty="0">
                <a:solidFill>
                  <a:srgbClr val="FF0000"/>
                </a:solidFill>
                <a:latin typeface="Tahoma" panose="020B0604030504040204" pitchFamily="34" charset="0"/>
                <a:ea typeface="Tahoma" panose="020B0604030504040204" pitchFamily="34" charset="0"/>
                <a:cs typeface="Tahoma" panose="020B0604030504040204" pitchFamily="34" charset="0"/>
              </a:rPr>
              <a:t>reactant</a:t>
            </a:r>
            <a:r>
              <a:rPr lang="en-US" sz="3000" kern="1200" dirty="0">
                <a:solidFill>
                  <a:srgbClr val="002060"/>
                </a:solidFill>
                <a:latin typeface="Tahoma" panose="020B0604030504040204" pitchFamily="34" charset="0"/>
                <a:ea typeface="Tahoma" panose="020B0604030504040204" pitchFamily="34" charset="0"/>
                <a:cs typeface="Tahoma" panose="020B0604030504040204" pitchFamily="34" charset="0"/>
              </a:rPr>
              <a:t> molecules that contain relatively little potential energy.</a:t>
            </a:r>
          </a:p>
          <a:p>
            <a:pPr eaLnBrk="1" hangingPunct="1">
              <a:spcBef>
                <a:spcPts val="1800"/>
              </a:spcBef>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3000" kern="1200" dirty="0">
                <a:solidFill>
                  <a:srgbClr val="FF0000"/>
                </a:solidFill>
                <a:latin typeface="Tahoma" panose="020B0604030504040204" pitchFamily="34" charset="0"/>
                <a:ea typeface="Tahoma" panose="020B0604030504040204" pitchFamily="34" charset="0"/>
                <a:cs typeface="Tahoma" panose="020B0604030504040204" pitchFamily="34" charset="0"/>
              </a:rPr>
              <a:t>End with </a:t>
            </a:r>
            <a:r>
              <a:rPr lang="en-US" sz="3000" b="1"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products</a:t>
            </a:r>
            <a:r>
              <a:rPr lang="en-US" sz="3000" kern="1200" dirty="0">
                <a:solidFill>
                  <a:srgbClr val="FF0000"/>
                </a:solidFill>
                <a:latin typeface="Tahoma" panose="020B0604030504040204" pitchFamily="34" charset="0"/>
                <a:ea typeface="Tahoma" panose="020B0604030504040204" pitchFamily="34" charset="0"/>
                <a:cs typeface="Tahoma" panose="020B0604030504040204" pitchFamily="34" charset="0"/>
              </a:rPr>
              <a:t> that contain more chemical energy.</a:t>
            </a:r>
          </a:p>
          <a:p>
            <a:pPr eaLnBrk="1" hangingPunct="1">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dirty="0">
              <a:solidFill>
                <a:srgbClr val="002060"/>
              </a:solidFill>
              <a:latin typeface="Tahoma" pitchFamily="34" charset="0"/>
              <a:ea typeface="Tahoma" pitchFamily="34" charset="0"/>
              <a:cs typeface="Tahoma" pitchFamily="34" charset="0"/>
            </a:endParaRPr>
          </a:p>
          <a:p>
            <a:pPr marL="0" indent="0" eaLnBrk="1" hangingPunct="1">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b="1" dirty="0">
              <a:solidFill>
                <a:srgbClr val="002060"/>
              </a:solidFill>
              <a:effectLst>
                <a:outerShdw blurRad="38100" dist="38100" dir="2700000" algn="tl">
                  <a:srgbClr val="000000">
                    <a:alpha val="43137"/>
                  </a:srgbClr>
                </a:outerShdw>
              </a:effectLst>
            </a:endParaRPr>
          </a:p>
          <a:p>
            <a:pPr eaLnBrk="1" hangingPunct="1">
              <a:buFont typeface="Wingdings" pitchFamily="2" charset="2"/>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sz="3600" b="1" dirty="0"/>
          </a:p>
          <a:p>
            <a:pPr algn="ctr" eaLnBrk="1" hangingPunct="1">
              <a:buFont typeface="Wingdings" pitchFamily="2" charset="2"/>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3600" b="1" dirty="0"/>
              <a:t>	</a:t>
            </a:r>
          </a:p>
        </p:txBody>
      </p:sp>
      <p:sp>
        <p:nvSpPr>
          <p:cNvPr id="12" name="Rectangle 2"/>
          <p:cNvSpPr txBox="1">
            <a:spLocks noChangeArrowheads="1"/>
          </p:cNvSpPr>
          <p:nvPr/>
        </p:nvSpPr>
        <p:spPr bwMode="auto">
          <a:xfrm>
            <a:off x="1524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36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a:t>
            </a:r>
          </a:p>
        </p:txBody>
      </p:sp>
      <p:sp>
        <p:nvSpPr>
          <p:cNvPr id="2" name="Footer Placeholder 1"/>
          <p:cNvSpPr>
            <a:spLocks noGrp="1"/>
          </p:cNvSpPr>
          <p:nvPr>
            <p:ph type="ftr" sz="quarter" idx="11"/>
          </p:nvPr>
        </p:nvSpPr>
        <p:spPr>
          <a:xfrm>
            <a:off x="12879" y="6343095"/>
            <a:ext cx="2895600" cy="457200"/>
          </a:xfrm>
        </p:spPr>
        <p:txBody>
          <a:bodyPr/>
          <a:lstStyle/>
          <a:p>
            <a:pPr>
              <a:defRPr/>
            </a:pPr>
            <a:r>
              <a:rPr lang="en-US" dirty="0"/>
              <a:t>Metabolism &amp; Enzymes</a:t>
            </a:r>
          </a:p>
        </p:txBody>
      </p:sp>
      <p:pic>
        <p:nvPicPr>
          <p:cNvPr id="5" name="Picture 4">
            <a:extLst>
              <a:ext uri="{FF2B5EF4-FFF2-40B4-BE49-F238E27FC236}">
                <a16:creationId xmlns:a16="http://schemas.microsoft.com/office/drawing/2014/main" id="{F787680B-6FDD-40A4-9B9F-66488165AF4E}"/>
              </a:ext>
            </a:extLst>
          </p:cNvPr>
          <p:cNvPicPr>
            <a:picLocks noChangeAspect="1"/>
          </p:cNvPicPr>
          <p:nvPr/>
        </p:nvPicPr>
        <p:blipFill>
          <a:blip r:embed="rId3"/>
          <a:stretch>
            <a:fillRect/>
          </a:stretch>
        </p:blipFill>
        <p:spPr>
          <a:xfrm>
            <a:off x="12879" y="2419510"/>
            <a:ext cx="3395478" cy="3217393"/>
          </a:xfrm>
          <a:prstGeom prst="rect">
            <a:avLst/>
          </a:prstGeom>
        </p:spPr>
      </p:pic>
    </p:spTree>
    <p:extLst>
      <p:ext uri="{BB962C8B-B14F-4D97-AF65-F5344CB8AC3E}">
        <p14:creationId xmlns:p14="http://schemas.microsoft.com/office/powerpoint/2010/main" val="368930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Effect transition="in" filter="wipe(left)">
                                      <p:cBhvr>
                                        <p:cTn id="16" dur="500"/>
                                        <p:tgtEl>
                                          <p:spTgt spid="112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wipe(left)">
                                      <p:cBhvr>
                                        <p:cTn id="21" dur="500"/>
                                        <p:tgtEl>
                                          <p:spTgt spid="1126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Effect transition="in" filter="wipe(left)">
                                      <p:cBhvr>
                                        <p:cTn id="26"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BA333-BBA2-493A-9755-A7C9F28409D2}" type="slidenum">
              <a:rPr lang="en-US" smtClean="0">
                <a:solidFill>
                  <a:srgbClr val="2A3D7A"/>
                </a:solidFill>
              </a:rPr>
              <a:pPr eaLnBrk="1" hangingPunct="1"/>
              <a:t>31</a:t>
            </a:fld>
            <a:endParaRPr lang="en-US" sz="1400">
              <a:solidFill>
                <a:srgbClr val="2A3D7A"/>
              </a:solidFill>
            </a:endParaRPr>
          </a:p>
        </p:txBody>
      </p:sp>
      <p:sp>
        <p:nvSpPr>
          <p:cNvPr id="104451" name="Rectangle 2"/>
          <p:cNvSpPr>
            <a:spLocks noGrp="1" noChangeArrowheads="1"/>
          </p:cNvSpPr>
          <p:nvPr>
            <p:ph type="title"/>
          </p:nvPr>
        </p:nvSpPr>
        <p:spPr>
          <a:xfrm>
            <a:off x="457200" y="762000"/>
            <a:ext cx="7772400" cy="685800"/>
          </a:xfrm>
        </p:spPr>
        <p:txBody>
          <a:bodyPr lIns="90488" tIns="44450" rIns="90488" bIns="44450" anchor="ctr"/>
          <a:lstStyle/>
          <a:p>
            <a:pPr eaLnBrk="1" hangingPunct="1"/>
            <a:r>
              <a:rPr lang="en-US"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a:t>
            </a:r>
            <a:r>
              <a:rPr lang="en-US"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Endergonic</a:t>
            </a:r>
            <a:r>
              <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p>
        </p:txBody>
      </p:sp>
      <p:sp>
        <p:nvSpPr>
          <p:cNvPr id="12" name="Rectangle 2"/>
          <p:cNvSpPr txBox="1">
            <a:spLocks noChangeArrowheads="1"/>
          </p:cNvSpPr>
          <p:nvPr/>
        </p:nvSpPr>
        <p:spPr bwMode="auto">
          <a:xfrm>
            <a:off x="1524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36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a:t>
            </a:r>
          </a:p>
        </p:txBody>
      </p:sp>
      <p:pic>
        <p:nvPicPr>
          <p:cNvPr id="3" name="Picture 2"/>
          <p:cNvPicPr>
            <a:picLocks noChangeAspect="1"/>
          </p:cNvPicPr>
          <p:nvPr/>
        </p:nvPicPr>
        <p:blipFill rotWithShape="1">
          <a:blip r:embed="rId3"/>
          <a:srcRect r="46615"/>
          <a:stretch/>
        </p:blipFill>
        <p:spPr>
          <a:xfrm>
            <a:off x="1010992" y="4117430"/>
            <a:ext cx="3332408" cy="2459686"/>
          </a:xfrm>
          <a:prstGeom prst="rect">
            <a:avLst/>
          </a:prstGeom>
        </p:spPr>
      </p:pic>
      <p:sp>
        <p:nvSpPr>
          <p:cNvPr id="9" name="Rectangle 3">
            <a:extLst>
              <a:ext uri="{FF2B5EF4-FFF2-40B4-BE49-F238E27FC236}">
                <a16:creationId xmlns:a16="http://schemas.microsoft.com/office/drawing/2014/main" id="{C09946E3-0A6F-4952-A9CD-E69FA04F9F3D}"/>
              </a:ext>
            </a:extLst>
          </p:cNvPr>
          <p:cNvSpPr txBox="1">
            <a:spLocks noChangeArrowheads="1"/>
          </p:cNvSpPr>
          <p:nvPr/>
        </p:nvSpPr>
        <p:spPr bwMode="auto">
          <a:xfrm>
            <a:off x="1524000" y="1659890"/>
            <a:ext cx="5867400" cy="245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marL="574675" eaLnBrk="1" hangingPunct="1">
              <a:spcBef>
                <a:spcPts val="1200"/>
              </a:spcBef>
              <a:defRPr/>
            </a:pPr>
            <a:r>
              <a:rPr lang="en-US" sz="2800" b="1" kern="0"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2800" b="1" kern="0" dirty="0" err="1">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UPHill</a:t>
            </a:r>
            <a:r>
              <a:rPr lang="en-US" sz="2800" b="1" kern="0" dirty="0">
                <a:solidFill>
                  <a:srgbClr val="00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Reaction</a:t>
            </a:r>
            <a:endParaRPr lang="en-US" sz="2800" kern="0" dirty="0">
              <a:solidFill>
                <a:schemeClr val="tx2"/>
              </a:solidFill>
              <a:latin typeface="Tahoma" pitchFamily="34" charset="0"/>
              <a:ea typeface="Tahoma" pitchFamily="34" charset="0"/>
              <a:cs typeface="Tahoma" pitchFamily="34" charset="0"/>
            </a:endParaRPr>
          </a:p>
          <a:p>
            <a:pPr marL="574675" eaLnBrk="1" hangingPunct="1">
              <a:spcBef>
                <a:spcPts val="1200"/>
              </a:spcBef>
              <a:defRPr/>
            </a:pPr>
            <a:endParaRPr lang="en-US" sz="1200" kern="0" dirty="0">
              <a:solidFill>
                <a:srgbClr val="002060"/>
              </a:solidFill>
              <a:latin typeface="Tahoma" pitchFamily="34" charset="0"/>
              <a:ea typeface="Tahoma" pitchFamily="34" charset="0"/>
              <a:cs typeface="Tahoma" pitchFamily="34" charset="0"/>
            </a:endParaRPr>
          </a:p>
          <a:p>
            <a:pPr marL="574675" eaLnBrk="1" hangingPunct="1">
              <a:spcBef>
                <a:spcPts val="1200"/>
              </a:spcBef>
              <a:defRPr/>
            </a:pPr>
            <a:r>
              <a:rPr lang="en-US" sz="2800" kern="0" dirty="0">
                <a:solidFill>
                  <a:srgbClr val="002060"/>
                </a:solidFill>
                <a:latin typeface="Tahoma" pitchFamily="34" charset="0"/>
                <a:ea typeface="Tahoma" pitchFamily="34" charset="0"/>
                <a:cs typeface="Tahoma" pitchFamily="34" charset="0"/>
              </a:rPr>
              <a:t>Energy of the </a:t>
            </a:r>
            <a:r>
              <a:rPr lang="en-US" sz="2800" b="1" kern="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products </a:t>
            </a:r>
            <a:r>
              <a:rPr lang="en-US" sz="2800" kern="0" dirty="0">
                <a:solidFill>
                  <a:srgbClr val="002060"/>
                </a:solidFill>
                <a:latin typeface="Tahoma" pitchFamily="34" charset="0"/>
                <a:ea typeface="Tahoma" pitchFamily="34" charset="0"/>
                <a:cs typeface="Tahoma" pitchFamily="34" charset="0"/>
              </a:rPr>
              <a:t>is greater than the energy of the reactants.</a:t>
            </a:r>
            <a:endParaRPr lang="en-US" sz="2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57F7EC79-EAF5-4565-BCC9-89F77C94FE99}"/>
              </a:ext>
            </a:extLst>
          </p:cNvPr>
          <p:cNvPicPr>
            <a:picLocks noChangeAspect="1"/>
          </p:cNvPicPr>
          <p:nvPr/>
        </p:nvPicPr>
        <p:blipFill rotWithShape="1">
          <a:blip r:embed="rId3"/>
          <a:srcRect l="50943"/>
          <a:stretch/>
        </p:blipFill>
        <p:spPr>
          <a:xfrm>
            <a:off x="4557779" y="4117430"/>
            <a:ext cx="3062221" cy="2459686"/>
          </a:xfrm>
          <a:prstGeom prst="rect">
            <a:avLst/>
          </a:prstGeom>
        </p:spPr>
      </p:pic>
    </p:spTree>
    <p:extLst>
      <p:ext uri="{BB962C8B-B14F-4D97-AF65-F5344CB8AC3E}">
        <p14:creationId xmlns:p14="http://schemas.microsoft.com/office/powerpoint/2010/main" val="967370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DDDA1AB-8C16-4EBB-9B67-A94EC25FF6CA}"/>
              </a:ext>
            </a:extLst>
          </p:cNvPr>
          <p:cNvSpPr/>
          <p:nvPr/>
        </p:nvSpPr>
        <p:spPr bwMode="auto">
          <a:xfrm>
            <a:off x="685800" y="4224972"/>
            <a:ext cx="7924800" cy="19472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BA333-BBA2-493A-9755-A7C9F28409D2}" type="slidenum">
              <a:rPr lang="en-US" smtClean="0">
                <a:solidFill>
                  <a:srgbClr val="2A3D7A"/>
                </a:solidFill>
              </a:rPr>
              <a:pPr eaLnBrk="1" hangingPunct="1"/>
              <a:t>32</a:t>
            </a:fld>
            <a:endParaRPr lang="en-US" sz="1400">
              <a:solidFill>
                <a:srgbClr val="2A3D7A"/>
              </a:solidFill>
            </a:endParaRPr>
          </a:p>
        </p:txBody>
      </p:sp>
      <p:sp>
        <p:nvSpPr>
          <p:cNvPr id="11267" name="Rectangle 3"/>
          <p:cNvSpPr>
            <a:spLocks noGrp="1" noChangeArrowheads="1"/>
          </p:cNvSpPr>
          <p:nvPr>
            <p:ph type="body" idx="1"/>
          </p:nvPr>
        </p:nvSpPr>
        <p:spPr>
          <a:xfrm>
            <a:off x="533400" y="762000"/>
            <a:ext cx="8534400" cy="4114800"/>
          </a:xfrm>
        </p:spPr>
        <p:txBody>
          <a:bodyPr lIns="90488" tIns="44450" rIns="90488" bIns="44450"/>
          <a:lstStyle/>
          <a:p>
            <a:pPr marL="0" indent="0" algn="ctr" eaLnBrk="1" hangingPunct="1">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4800"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rPr>
              <a:t>Photosynthesis</a:t>
            </a:r>
            <a:endParaRPr lang="en-US"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endParaRPr>
          </a:p>
          <a:p>
            <a:pPr marL="342900" indent="-279400" eaLnBrk="1" fontAlgn="auto" hangingPunct="1">
              <a:spcBef>
                <a:spcPts val="500"/>
              </a:spcBef>
              <a:spcAft>
                <a:spcPts val="0"/>
              </a:spcAft>
              <a:buClr>
                <a:srgbClr val="1F89BD"/>
              </a:buClr>
              <a:buSzTx/>
              <a:buFont typeface="Arial" panose="020B0604020202020204" pitchFamily="34" charset="0"/>
              <a:buChar char="•"/>
            </a:pPr>
            <a:r>
              <a:rPr lang="en-US" sz="3000" kern="1200" dirty="0">
                <a:solidFill>
                  <a:srgbClr val="002060"/>
                </a:solidFill>
                <a:latin typeface="Tahoma" panose="020B0604030504040204" pitchFamily="34" charset="0"/>
                <a:ea typeface="Tahoma" panose="020B0604030504040204" pitchFamily="34" charset="0"/>
                <a:cs typeface="Tahoma" panose="020B0604030504040204" pitchFamily="34" charset="0"/>
              </a:rPr>
              <a:t>Uses energy-poor reactants </a:t>
            </a:r>
            <a:r>
              <a:rPr lang="en-US" sz="1800" kern="1200" dirty="0">
                <a:solidFill>
                  <a:srgbClr val="002060"/>
                </a:solidFill>
                <a:latin typeface="Tahoma" panose="020B0604030504040204" pitchFamily="34" charset="0"/>
                <a:ea typeface="Tahoma" panose="020B0604030504040204" pitchFamily="34" charset="0"/>
                <a:cs typeface="Tahoma" panose="020B0604030504040204" pitchFamily="34" charset="0"/>
              </a:rPr>
              <a:t>(carbon dioxide &amp; water).</a:t>
            </a:r>
            <a:r>
              <a:rPr lang="en-US" sz="3000" kern="12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342900" indent="-279400" eaLnBrk="1" fontAlgn="auto" hangingPunct="1">
              <a:spcBef>
                <a:spcPts val="500"/>
              </a:spcBef>
              <a:spcAft>
                <a:spcPts val="0"/>
              </a:spcAft>
              <a:buClr>
                <a:srgbClr val="1F89BD"/>
              </a:buClr>
              <a:buSzTx/>
              <a:buFont typeface="Arial" panose="020B0604020202020204" pitchFamily="34" charset="0"/>
              <a:buChar char="•"/>
            </a:pPr>
            <a:r>
              <a:rPr lang="en-US" sz="3000" kern="1200" dirty="0">
                <a:solidFill>
                  <a:srgbClr val="FF0000"/>
                </a:solidFill>
                <a:latin typeface="Tahoma" panose="020B0604030504040204" pitchFamily="34" charset="0"/>
                <a:ea typeface="Tahoma" panose="020B0604030504040204" pitchFamily="34" charset="0"/>
                <a:cs typeface="Tahoma" panose="020B0604030504040204" pitchFamily="34" charset="0"/>
              </a:rPr>
              <a:t>Energy is absorbed from sunlight.</a:t>
            </a:r>
          </a:p>
          <a:p>
            <a:pPr marL="342900" indent="-279400" eaLnBrk="1" fontAlgn="auto" hangingPunct="1">
              <a:spcBef>
                <a:spcPts val="500"/>
              </a:spcBef>
              <a:spcAft>
                <a:spcPts val="0"/>
              </a:spcAft>
              <a:buClr>
                <a:srgbClr val="1F89BD"/>
              </a:buClr>
              <a:buSzTx/>
              <a:buFont typeface="Arial" panose="020B0604020202020204" pitchFamily="34" charset="0"/>
              <a:buChar char="•"/>
            </a:pPr>
            <a:r>
              <a:rPr lang="en-US" sz="3000" b="1" kern="1200" dirty="0">
                <a:solidFill>
                  <a:srgbClr val="00B050"/>
                </a:solidFill>
                <a:latin typeface="Tahoma" panose="020B0604030504040204" pitchFamily="34" charset="0"/>
                <a:ea typeface="Tahoma" panose="020B0604030504040204" pitchFamily="34" charset="0"/>
                <a:cs typeface="Tahoma" panose="020B0604030504040204" pitchFamily="34" charset="0"/>
              </a:rPr>
              <a:t>Energy-rich sugar molecules are produced.</a:t>
            </a:r>
          </a:p>
          <a:p>
            <a:pPr eaLnBrk="1" hangingPunct="1">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sz="3600"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endParaRPr>
          </a:p>
          <a:p>
            <a:pPr marL="0" indent="0" eaLnBrk="1" hangingPunct="1">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sz="800"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buFont typeface="Wingdings" pitchFamily="2" charset="2"/>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sz="2400" b="1" dirty="0"/>
          </a:p>
          <a:p>
            <a:pPr algn="ctr" eaLnBrk="1" hangingPunct="1">
              <a:buFont typeface="Wingdings" pitchFamily="2" charset="2"/>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3600" b="1" dirty="0"/>
              <a:t>6CO</a:t>
            </a:r>
            <a:r>
              <a:rPr lang="en-US" sz="3600" b="1" baseline="-25000" dirty="0"/>
              <a:t>2	</a:t>
            </a:r>
            <a:r>
              <a:rPr lang="en-US" sz="3600" b="1" dirty="0"/>
              <a:t>+	6H</a:t>
            </a:r>
            <a:r>
              <a:rPr lang="en-US" sz="3600" b="1" baseline="-25000" dirty="0"/>
              <a:t>2</a:t>
            </a:r>
            <a:r>
              <a:rPr lang="en-US" sz="3600" b="1" dirty="0"/>
              <a:t>O	</a:t>
            </a:r>
            <a:r>
              <a:rPr lang="en-US" sz="3600" b="1" dirty="0">
                <a:sym typeface="Symbol" pitchFamily="18" charset="2"/>
              </a:rPr>
              <a:t></a:t>
            </a:r>
            <a:r>
              <a:rPr lang="en-US" sz="3600" b="1" dirty="0"/>
              <a:t>	 C</a:t>
            </a:r>
            <a:r>
              <a:rPr lang="en-US" sz="3600" b="1" baseline="-25000" dirty="0"/>
              <a:t>6</a:t>
            </a:r>
            <a:r>
              <a:rPr lang="en-US" sz="3600" b="1" dirty="0"/>
              <a:t>H</a:t>
            </a:r>
            <a:r>
              <a:rPr lang="en-US" sz="3600" b="1" baseline="-25000" dirty="0"/>
              <a:t>12</a:t>
            </a:r>
            <a:r>
              <a:rPr lang="en-US" sz="3600" b="1" dirty="0"/>
              <a:t>O</a:t>
            </a:r>
            <a:r>
              <a:rPr lang="en-US" sz="3600" b="1" baseline="-25000" dirty="0"/>
              <a:t>6  </a:t>
            </a:r>
            <a:r>
              <a:rPr lang="en-US" sz="3600" b="1" dirty="0"/>
              <a:t>+  6O</a:t>
            </a:r>
            <a:r>
              <a:rPr lang="en-US" sz="3600" b="1" baseline="-25000" dirty="0"/>
              <a:t>2</a:t>
            </a:r>
          </a:p>
        </p:txBody>
      </p:sp>
      <p:grpSp>
        <p:nvGrpSpPr>
          <p:cNvPr id="2" name="Group 4"/>
          <p:cNvGrpSpPr>
            <a:grpSpLocks/>
          </p:cNvGrpSpPr>
          <p:nvPr/>
        </p:nvGrpSpPr>
        <p:grpSpPr bwMode="auto">
          <a:xfrm>
            <a:off x="4419600" y="3573462"/>
            <a:ext cx="4152901" cy="2446338"/>
            <a:chOff x="2688" y="2496"/>
            <a:chExt cx="2616" cy="1541"/>
          </a:xfrm>
        </p:grpSpPr>
        <p:sp>
          <p:nvSpPr>
            <p:cNvPr id="104455" name="Oval 5"/>
            <p:cNvSpPr>
              <a:spLocks noChangeArrowheads="1"/>
            </p:cNvSpPr>
            <p:nvPr/>
          </p:nvSpPr>
          <p:spPr bwMode="auto">
            <a:xfrm>
              <a:off x="3653" y="2496"/>
              <a:ext cx="808" cy="760"/>
            </a:xfrm>
            <a:prstGeom prst="ellipse">
              <a:avLst/>
            </a:prstGeom>
            <a:solidFill>
              <a:srgbClr val="FE9B03"/>
            </a:solidFill>
            <a:ln w="12700">
              <a:solidFill>
                <a:schemeClr val="tx1"/>
              </a:solidFill>
              <a:round/>
              <a:headEnd/>
              <a:tailEnd/>
            </a:ln>
          </p:spPr>
          <p:txBody>
            <a:bodyPr wrap="none" anchor="ctr"/>
            <a:lstStyle/>
            <a:p>
              <a:pPr fontAlgn="base">
                <a:spcBef>
                  <a:spcPct val="0"/>
                </a:spcBef>
                <a:spcAft>
                  <a:spcPct val="0"/>
                </a:spcAft>
              </a:pPr>
              <a:endParaRPr lang="en-US" sz="2400">
                <a:solidFill>
                  <a:srgbClr val="5B5249"/>
                </a:solidFill>
              </a:endParaRPr>
            </a:p>
          </p:txBody>
        </p:sp>
        <p:sp>
          <p:nvSpPr>
            <p:cNvPr id="104456" name="Rectangle 6"/>
            <p:cNvSpPr>
              <a:spLocks noChangeArrowheads="1"/>
            </p:cNvSpPr>
            <p:nvPr/>
          </p:nvSpPr>
          <p:spPr bwMode="auto">
            <a:xfrm>
              <a:off x="3792" y="2731"/>
              <a:ext cx="5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2400" b="1" dirty="0">
                  <a:solidFill>
                    <a:srgbClr val="5B5249"/>
                  </a:solidFill>
                  <a:latin typeface="Tahoma" pitchFamily="34" charset="0"/>
                  <a:ea typeface="Tahoma" pitchFamily="34" charset="0"/>
                  <a:cs typeface="Tahoma" pitchFamily="34" charset="0"/>
                </a:rPr>
                <a:t>SUN</a:t>
              </a:r>
            </a:p>
          </p:txBody>
        </p:sp>
        <p:sp>
          <p:nvSpPr>
            <p:cNvPr id="104457" name="Freeform 7"/>
            <p:cNvSpPr>
              <a:spLocks/>
            </p:cNvSpPr>
            <p:nvPr/>
          </p:nvSpPr>
          <p:spPr bwMode="auto">
            <a:xfrm>
              <a:off x="2688" y="2836"/>
              <a:ext cx="817" cy="565"/>
            </a:xfrm>
            <a:custGeom>
              <a:avLst/>
              <a:gdLst>
                <a:gd name="T0" fmla="*/ 816 w 817"/>
                <a:gd name="T1" fmla="*/ 0 h 565"/>
                <a:gd name="T2" fmla="*/ 792 w 817"/>
                <a:gd name="T3" fmla="*/ 36 h 565"/>
                <a:gd name="T4" fmla="*/ 756 w 817"/>
                <a:gd name="T5" fmla="*/ 60 h 565"/>
                <a:gd name="T6" fmla="*/ 720 w 817"/>
                <a:gd name="T7" fmla="*/ 72 h 565"/>
                <a:gd name="T8" fmla="*/ 684 w 817"/>
                <a:gd name="T9" fmla="*/ 60 h 565"/>
                <a:gd name="T10" fmla="*/ 648 w 817"/>
                <a:gd name="T11" fmla="*/ 72 h 565"/>
                <a:gd name="T12" fmla="*/ 648 w 817"/>
                <a:gd name="T13" fmla="*/ 108 h 565"/>
                <a:gd name="T14" fmla="*/ 636 w 817"/>
                <a:gd name="T15" fmla="*/ 144 h 565"/>
                <a:gd name="T16" fmla="*/ 624 w 817"/>
                <a:gd name="T17" fmla="*/ 180 h 565"/>
                <a:gd name="T18" fmla="*/ 588 w 817"/>
                <a:gd name="T19" fmla="*/ 204 h 565"/>
                <a:gd name="T20" fmla="*/ 552 w 817"/>
                <a:gd name="T21" fmla="*/ 216 h 565"/>
                <a:gd name="T22" fmla="*/ 516 w 817"/>
                <a:gd name="T23" fmla="*/ 216 h 565"/>
                <a:gd name="T24" fmla="*/ 480 w 817"/>
                <a:gd name="T25" fmla="*/ 216 h 565"/>
                <a:gd name="T26" fmla="*/ 444 w 817"/>
                <a:gd name="T27" fmla="*/ 228 h 565"/>
                <a:gd name="T28" fmla="*/ 420 w 817"/>
                <a:gd name="T29" fmla="*/ 264 h 565"/>
                <a:gd name="T30" fmla="*/ 408 w 817"/>
                <a:gd name="T31" fmla="*/ 300 h 565"/>
                <a:gd name="T32" fmla="*/ 396 w 817"/>
                <a:gd name="T33" fmla="*/ 336 h 565"/>
                <a:gd name="T34" fmla="*/ 360 w 817"/>
                <a:gd name="T35" fmla="*/ 360 h 565"/>
                <a:gd name="T36" fmla="*/ 324 w 817"/>
                <a:gd name="T37" fmla="*/ 372 h 565"/>
                <a:gd name="T38" fmla="*/ 288 w 817"/>
                <a:gd name="T39" fmla="*/ 372 h 565"/>
                <a:gd name="T40" fmla="*/ 252 w 817"/>
                <a:gd name="T41" fmla="*/ 372 h 565"/>
                <a:gd name="T42" fmla="*/ 216 w 817"/>
                <a:gd name="T43" fmla="*/ 372 h 565"/>
                <a:gd name="T44" fmla="*/ 180 w 817"/>
                <a:gd name="T45" fmla="*/ 384 h 565"/>
                <a:gd name="T46" fmla="*/ 144 w 817"/>
                <a:gd name="T47" fmla="*/ 396 h 565"/>
                <a:gd name="T48" fmla="*/ 120 w 817"/>
                <a:gd name="T49" fmla="*/ 432 h 565"/>
                <a:gd name="T50" fmla="*/ 84 w 817"/>
                <a:gd name="T51" fmla="*/ 456 h 565"/>
                <a:gd name="T52" fmla="*/ 72 w 817"/>
                <a:gd name="T53" fmla="*/ 492 h 565"/>
                <a:gd name="T54" fmla="*/ 48 w 817"/>
                <a:gd name="T55" fmla="*/ 528 h 565"/>
                <a:gd name="T56" fmla="*/ 36 w 817"/>
                <a:gd name="T57" fmla="*/ 564 h 565"/>
                <a:gd name="T58" fmla="*/ 0 w 817"/>
                <a:gd name="T59" fmla="*/ 564 h 5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7"/>
                <a:gd name="T91" fmla="*/ 0 h 565"/>
                <a:gd name="T92" fmla="*/ 817 w 817"/>
                <a:gd name="T93" fmla="*/ 565 h 5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7" h="565">
                  <a:moveTo>
                    <a:pt x="816" y="0"/>
                  </a:moveTo>
                  <a:lnTo>
                    <a:pt x="792" y="36"/>
                  </a:lnTo>
                  <a:lnTo>
                    <a:pt x="756" y="60"/>
                  </a:lnTo>
                  <a:lnTo>
                    <a:pt x="720" y="72"/>
                  </a:lnTo>
                  <a:lnTo>
                    <a:pt x="684" y="60"/>
                  </a:lnTo>
                  <a:lnTo>
                    <a:pt x="648" y="72"/>
                  </a:lnTo>
                  <a:lnTo>
                    <a:pt x="648" y="108"/>
                  </a:lnTo>
                  <a:lnTo>
                    <a:pt x="636" y="144"/>
                  </a:lnTo>
                  <a:lnTo>
                    <a:pt x="624" y="180"/>
                  </a:lnTo>
                  <a:lnTo>
                    <a:pt x="588" y="204"/>
                  </a:lnTo>
                  <a:lnTo>
                    <a:pt x="552" y="216"/>
                  </a:lnTo>
                  <a:lnTo>
                    <a:pt x="516" y="216"/>
                  </a:lnTo>
                  <a:lnTo>
                    <a:pt x="480" y="216"/>
                  </a:lnTo>
                  <a:lnTo>
                    <a:pt x="444" y="228"/>
                  </a:lnTo>
                  <a:lnTo>
                    <a:pt x="420" y="264"/>
                  </a:lnTo>
                  <a:lnTo>
                    <a:pt x="408" y="300"/>
                  </a:lnTo>
                  <a:lnTo>
                    <a:pt x="396" y="336"/>
                  </a:lnTo>
                  <a:lnTo>
                    <a:pt x="360" y="360"/>
                  </a:lnTo>
                  <a:lnTo>
                    <a:pt x="324" y="372"/>
                  </a:lnTo>
                  <a:lnTo>
                    <a:pt x="288" y="372"/>
                  </a:lnTo>
                  <a:lnTo>
                    <a:pt x="252" y="372"/>
                  </a:lnTo>
                  <a:lnTo>
                    <a:pt x="216" y="372"/>
                  </a:lnTo>
                  <a:lnTo>
                    <a:pt x="180" y="384"/>
                  </a:lnTo>
                  <a:lnTo>
                    <a:pt x="144" y="396"/>
                  </a:lnTo>
                  <a:lnTo>
                    <a:pt x="120" y="432"/>
                  </a:lnTo>
                  <a:lnTo>
                    <a:pt x="84" y="456"/>
                  </a:lnTo>
                  <a:lnTo>
                    <a:pt x="72" y="492"/>
                  </a:lnTo>
                  <a:lnTo>
                    <a:pt x="48" y="528"/>
                  </a:lnTo>
                  <a:lnTo>
                    <a:pt x="36" y="564"/>
                  </a:lnTo>
                  <a:lnTo>
                    <a:pt x="0" y="564"/>
                  </a:lnTo>
                </a:path>
              </a:pathLst>
            </a:custGeom>
            <a:noFill/>
            <a:ln w="508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5B5249"/>
                </a:solidFill>
                <a:latin typeface="Arial" pitchFamily="34" charset="0"/>
              </a:endParaRPr>
            </a:p>
          </p:txBody>
        </p:sp>
        <p:sp>
          <p:nvSpPr>
            <p:cNvPr id="104458" name="Rectangle 9"/>
            <p:cNvSpPr>
              <a:spLocks noChangeArrowheads="1"/>
            </p:cNvSpPr>
            <p:nvPr/>
          </p:nvSpPr>
          <p:spPr bwMode="auto">
            <a:xfrm>
              <a:off x="4512" y="2498"/>
              <a:ext cx="792"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2400" b="1" dirty="0">
                  <a:solidFill>
                    <a:srgbClr val="5B5249"/>
                  </a:solidFill>
                  <a:latin typeface="Tahoma" pitchFamily="34" charset="0"/>
                  <a:ea typeface="Tahoma" pitchFamily="34" charset="0"/>
                  <a:cs typeface="Tahoma" pitchFamily="34" charset="0"/>
                </a:rPr>
                <a:t>Light</a:t>
              </a:r>
            </a:p>
            <a:p>
              <a:pPr eaLnBrk="0" fontAlgn="base" hangingPunct="0">
                <a:spcBef>
                  <a:spcPct val="0"/>
                </a:spcBef>
                <a:spcAft>
                  <a:spcPct val="0"/>
                </a:spcAft>
              </a:pPr>
              <a:r>
                <a:rPr lang="en-US" sz="2400" b="1" dirty="0">
                  <a:solidFill>
                    <a:srgbClr val="5B5249"/>
                  </a:solidFill>
                  <a:latin typeface="Tahoma" pitchFamily="34" charset="0"/>
                  <a:ea typeface="Tahoma" pitchFamily="34" charset="0"/>
                  <a:cs typeface="Tahoma" pitchFamily="34" charset="0"/>
                </a:rPr>
                <a:t>Energy</a:t>
              </a:r>
            </a:p>
          </p:txBody>
        </p:sp>
        <p:sp>
          <p:nvSpPr>
            <p:cNvPr id="11274" name="Rectangle 10"/>
            <p:cNvSpPr>
              <a:spLocks noChangeArrowheads="1"/>
            </p:cNvSpPr>
            <p:nvPr/>
          </p:nvSpPr>
          <p:spPr bwMode="auto">
            <a:xfrm>
              <a:off x="2928" y="3748"/>
              <a:ext cx="1055" cy="289"/>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24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(Glucose)</a:t>
              </a:r>
            </a:p>
          </p:txBody>
        </p:sp>
      </p:grpSp>
      <p:sp>
        <p:nvSpPr>
          <p:cNvPr id="12" name="Rectangle 2"/>
          <p:cNvSpPr txBox="1">
            <a:spLocks noChangeArrowheads="1"/>
          </p:cNvSpPr>
          <p:nvPr/>
        </p:nvSpPr>
        <p:spPr bwMode="auto">
          <a:xfrm>
            <a:off x="152400" y="0"/>
            <a:ext cx="7772400" cy="685800"/>
          </a:xfrm>
          <a:prstGeom prst="rect">
            <a:avLst/>
          </a:prstGeom>
          <a:solidFill>
            <a:schemeClr val="accent2"/>
          </a:solidFill>
          <a:ln>
            <a:noFill/>
          </a:ln>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20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 </a:t>
            </a:r>
            <a:r>
              <a:rPr lang="en-US" sz="2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Endergonic</a:t>
            </a: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endParaRPr lang="en-US" sz="20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a:xfrm>
            <a:off x="379267" y="6383020"/>
            <a:ext cx="2895600" cy="457200"/>
          </a:xfrm>
        </p:spPr>
        <p:txBody>
          <a:bodyPr/>
          <a:lstStyle/>
          <a:p>
            <a:pPr>
              <a:defRPr/>
            </a:pPr>
            <a:r>
              <a:rPr lang="en-US" dirty="0"/>
              <a:t>Metabolism &amp; Enzymes</a:t>
            </a:r>
          </a:p>
        </p:txBody>
      </p:sp>
    </p:spTree>
    <p:extLst>
      <p:ext uri="{BB962C8B-B14F-4D97-AF65-F5344CB8AC3E}">
        <p14:creationId xmlns:p14="http://schemas.microsoft.com/office/powerpoint/2010/main" val="3128746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animEffect transition="in" filter="wipe(left)">
                                      <p:cBhvr>
                                        <p:cTn id="19" dur="4000"/>
                                        <p:tgtEl>
                                          <p:spTgt spid="1126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BA333-BBA2-493A-9755-A7C9F28409D2}" type="slidenum">
              <a:rPr lang="en-US" smtClean="0">
                <a:solidFill>
                  <a:srgbClr val="2A3D7A"/>
                </a:solidFill>
              </a:rPr>
              <a:pPr eaLnBrk="1" hangingPunct="1"/>
              <a:t>33</a:t>
            </a:fld>
            <a:endParaRPr lang="en-US" sz="1400">
              <a:solidFill>
                <a:srgbClr val="2A3D7A"/>
              </a:solidFill>
            </a:endParaRPr>
          </a:p>
        </p:txBody>
      </p:sp>
      <p:sp>
        <p:nvSpPr>
          <p:cNvPr id="11267" name="Rectangle 3"/>
          <p:cNvSpPr>
            <a:spLocks noGrp="1" noChangeArrowheads="1"/>
          </p:cNvSpPr>
          <p:nvPr>
            <p:ph type="body" idx="1"/>
          </p:nvPr>
        </p:nvSpPr>
        <p:spPr>
          <a:xfrm>
            <a:off x="533400" y="762000"/>
            <a:ext cx="8534400" cy="838200"/>
          </a:xfrm>
        </p:spPr>
        <p:txBody>
          <a:bodyPr lIns="90488" tIns="44450" rIns="90488" bIns="44450"/>
          <a:lstStyle/>
          <a:p>
            <a:pPr marL="0" indent="0" algn="ctr" eaLnBrk="1" hangingPunct="1">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4800"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rPr>
              <a:t>Photosynthesis</a:t>
            </a:r>
            <a:endParaRPr lang="en-US"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endParaRPr>
          </a:p>
          <a:p>
            <a:pPr marL="342900" indent="-279400" eaLnBrk="1" fontAlgn="auto" hangingPunct="1">
              <a:spcBef>
                <a:spcPts val="500"/>
              </a:spcBef>
              <a:spcAft>
                <a:spcPts val="0"/>
              </a:spcAft>
              <a:buClr>
                <a:srgbClr val="1F89BD"/>
              </a:buClr>
              <a:buSzTx/>
              <a:buFont typeface="Arial" panose="020B0604020202020204" pitchFamily="34" charset="0"/>
              <a:buChar char="•"/>
            </a:pPr>
            <a:endParaRPr lang="en-US" sz="30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sz="2400" b="1" dirty="0"/>
          </a:p>
        </p:txBody>
      </p:sp>
      <p:sp>
        <p:nvSpPr>
          <p:cNvPr id="12" name="Rectangle 2"/>
          <p:cNvSpPr txBox="1">
            <a:spLocks noChangeArrowheads="1"/>
          </p:cNvSpPr>
          <p:nvPr/>
        </p:nvSpPr>
        <p:spPr bwMode="auto">
          <a:xfrm>
            <a:off x="152400" y="0"/>
            <a:ext cx="7772400" cy="685800"/>
          </a:xfrm>
          <a:prstGeom prst="rect">
            <a:avLst/>
          </a:prstGeom>
          <a:solidFill>
            <a:schemeClr val="accent2"/>
          </a:solidFill>
          <a:ln>
            <a:noFill/>
          </a:ln>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20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 </a:t>
            </a:r>
            <a:r>
              <a:rPr lang="en-US" sz="2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Endergonic</a:t>
            </a: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endParaRPr lang="en-US" sz="20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 name="Picture 4">
            <a:extLst>
              <a:ext uri="{FF2B5EF4-FFF2-40B4-BE49-F238E27FC236}">
                <a16:creationId xmlns:a16="http://schemas.microsoft.com/office/drawing/2014/main" id="{3AC09D4E-CDB0-4293-922C-654F80557A94}"/>
              </a:ext>
            </a:extLst>
          </p:cNvPr>
          <p:cNvPicPr>
            <a:picLocks noChangeAspect="1"/>
          </p:cNvPicPr>
          <p:nvPr/>
        </p:nvPicPr>
        <p:blipFill>
          <a:blip r:embed="rId3"/>
          <a:stretch>
            <a:fillRect/>
          </a:stretch>
        </p:blipFill>
        <p:spPr>
          <a:xfrm>
            <a:off x="723899" y="1643130"/>
            <a:ext cx="7696201" cy="5150002"/>
          </a:xfrm>
          <a:prstGeom prst="rect">
            <a:avLst/>
          </a:prstGeom>
        </p:spPr>
      </p:pic>
      <p:sp>
        <p:nvSpPr>
          <p:cNvPr id="6" name="Rectangle 5">
            <a:extLst>
              <a:ext uri="{FF2B5EF4-FFF2-40B4-BE49-F238E27FC236}">
                <a16:creationId xmlns:a16="http://schemas.microsoft.com/office/drawing/2014/main" id="{C4315DCC-7882-44E5-8632-70F93AEE77BA}"/>
              </a:ext>
            </a:extLst>
          </p:cNvPr>
          <p:cNvSpPr/>
          <p:nvPr/>
        </p:nvSpPr>
        <p:spPr bwMode="auto">
          <a:xfrm>
            <a:off x="800099" y="2635250"/>
            <a:ext cx="2857501" cy="717550"/>
          </a:xfrm>
          <a:prstGeom prst="rect">
            <a:avLst/>
          </a:prstGeom>
          <a:solidFill>
            <a:srgbClr val="BEE39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7" name="Rectangle 6">
            <a:extLst>
              <a:ext uri="{FF2B5EF4-FFF2-40B4-BE49-F238E27FC236}">
                <a16:creationId xmlns:a16="http://schemas.microsoft.com/office/drawing/2014/main" id="{B1D80089-70A5-4C8C-91D4-49B0D468609B}"/>
              </a:ext>
            </a:extLst>
          </p:cNvPr>
          <p:cNvSpPr/>
          <p:nvPr/>
        </p:nvSpPr>
        <p:spPr bwMode="auto">
          <a:xfrm>
            <a:off x="762000" y="3395730"/>
            <a:ext cx="3657600" cy="949190"/>
          </a:xfrm>
          <a:prstGeom prst="rect">
            <a:avLst/>
          </a:prstGeom>
          <a:solidFill>
            <a:srgbClr val="BEE39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8" name="Rectangle 7">
            <a:extLst>
              <a:ext uri="{FF2B5EF4-FFF2-40B4-BE49-F238E27FC236}">
                <a16:creationId xmlns:a16="http://schemas.microsoft.com/office/drawing/2014/main" id="{BAAEA280-F1D6-45BE-8A82-5F0B89802510}"/>
              </a:ext>
            </a:extLst>
          </p:cNvPr>
          <p:cNvSpPr/>
          <p:nvPr/>
        </p:nvSpPr>
        <p:spPr bwMode="auto">
          <a:xfrm>
            <a:off x="753414" y="4851476"/>
            <a:ext cx="3818586" cy="1244524"/>
          </a:xfrm>
          <a:prstGeom prst="rect">
            <a:avLst/>
          </a:prstGeom>
          <a:solidFill>
            <a:srgbClr val="BEE39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1294579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BA333-BBA2-493A-9755-A7C9F28409D2}" type="slidenum">
              <a:rPr lang="en-US" smtClean="0">
                <a:solidFill>
                  <a:srgbClr val="2A3D7A"/>
                </a:solidFill>
              </a:rPr>
              <a:pPr eaLnBrk="1" hangingPunct="1"/>
              <a:t>34</a:t>
            </a:fld>
            <a:endParaRPr lang="en-US" sz="1400">
              <a:solidFill>
                <a:srgbClr val="2A3D7A"/>
              </a:solidFill>
            </a:endParaRPr>
          </a:p>
        </p:txBody>
      </p:sp>
      <p:sp>
        <p:nvSpPr>
          <p:cNvPr id="11267" name="Rectangle 3"/>
          <p:cNvSpPr>
            <a:spLocks noGrp="1" noChangeArrowheads="1"/>
          </p:cNvSpPr>
          <p:nvPr>
            <p:ph type="body" idx="1"/>
          </p:nvPr>
        </p:nvSpPr>
        <p:spPr>
          <a:xfrm>
            <a:off x="533400" y="762000"/>
            <a:ext cx="8534400" cy="838200"/>
          </a:xfrm>
        </p:spPr>
        <p:txBody>
          <a:bodyPr lIns="90488" tIns="44450" rIns="90488" bIns="44450"/>
          <a:lstStyle/>
          <a:p>
            <a:pPr marL="0" indent="0" algn="ctr" eaLnBrk="1" hangingPunct="1">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r>
              <a:rPr lang="en-US" sz="4800"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rPr>
              <a:t>Photosynthesis</a:t>
            </a:r>
            <a:endParaRPr lang="en-US" b="1" dirty="0">
              <a:solidFill>
                <a:srgbClr val="336600"/>
              </a:solidFill>
              <a:effectLst>
                <a:outerShdw blurRad="38100" dist="38100" dir="2700000" algn="tl">
                  <a:srgbClr val="C0C0C0"/>
                </a:outerShdw>
              </a:effectLst>
              <a:latin typeface="Tahoma" pitchFamily="34" charset="0"/>
              <a:ea typeface="Tahoma" pitchFamily="34" charset="0"/>
              <a:cs typeface="Tahoma" pitchFamily="34" charset="0"/>
            </a:endParaRPr>
          </a:p>
          <a:p>
            <a:pPr marL="342900" indent="-279400" eaLnBrk="1" fontAlgn="auto" hangingPunct="1">
              <a:spcBef>
                <a:spcPts val="500"/>
              </a:spcBef>
              <a:spcAft>
                <a:spcPts val="0"/>
              </a:spcAft>
              <a:buClr>
                <a:srgbClr val="1F89BD"/>
              </a:buClr>
              <a:buSzTx/>
              <a:buFont typeface="Arial" panose="020B0604020202020204" pitchFamily="34" charset="0"/>
              <a:buChar char="•"/>
            </a:pPr>
            <a:endParaRPr lang="en-US" sz="30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None/>
              <a:tabLst>
                <a:tab pos="1143000" algn="l"/>
                <a:tab pos="1600200" algn="l"/>
                <a:tab pos="2057400" algn="l"/>
                <a:tab pos="2514600" algn="l"/>
                <a:tab pos="2971800" algn="l"/>
                <a:tab pos="3429000" algn="l"/>
                <a:tab pos="3886200" algn="l"/>
                <a:tab pos="4343400" algn="l"/>
                <a:tab pos="4800600" algn="l"/>
                <a:tab pos="5257800" algn="l"/>
                <a:tab pos="5715000" algn="l"/>
                <a:tab pos="6172200" algn="l"/>
              </a:tabLst>
              <a:defRPr/>
            </a:pPr>
            <a:endParaRPr lang="en-US" sz="2400" b="1" dirty="0"/>
          </a:p>
        </p:txBody>
      </p:sp>
      <p:sp>
        <p:nvSpPr>
          <p:cNvPr id="12" name="Rectangle 2"/>
          <p:cNvSpPr txBox="1">
            <a:spLocks noChangeArrowheads="1"/>
          </p:cNvSpPr>
          <p:nvPr/>
        </p:nvSpPr>
        <p:spPr bwMode="auto">
          <a:xfrm>
            <a:off x="152400" y="0"/>
            <a:ext cx="7772400" cy="685800"/>
          </a:xfrm>
          <a:prstGeom prst="rect">
            <a:avLst/>
          </a:prstGeom>
          <a:solidFill>
            <a:schemeClr val="accent2"/>
          </a:solidFill>
          <a:ln>
            <a:noFill/>
          </a:ln>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a:lstStyle>
          <a:p>
            <a:pPr eaLnBrk="1" hangingPunct="1"/>
            <a:r>
              <a:rPr lang="en-US" sz="20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Types of Chemical Reactions: </a:t>
            </a:r>
            <a:r>
              <a:rPr lang="en-US" sz="2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Endergonic</a:t>
            </a: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a:t>
            </a:r>
            <a:endParaRPr lang="en-US" sz="20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 name="Picture 4">
            <a:extLst>
              <a:ext uri="{FF2B5EF4-FFF2-40B4-BE49-F238E27FC236}">
                <a16:creationId xmlns:a16="http://schemas.microsoft.com/office/drawing/2014/main" id="{3AC09D4E-CDB0-4293-922C-654F80557A94}"/>
              </a:ext>
            </a:extLst>
          </p:cNvPr>
          <p:cNvPicPr>
            <a:picLocks noChangeAspect="1"/>
          </p:cNvPicPr>
          <p:nvPr/>
        </p:nvPicPr>
        <p:blipFill>
          <a:blip r:embed="rId3"/>
          <a:stretch>
            <a:fillRect/>
          </a:stretch>
        </p:blipFill>
        <p:spPr>
          <a:xfrm>
            <a:off x="723899" y="1631798"/>
            <a:ext cx="7696201" cy="5150002"/>
          </a:xfrm>
          <a:prstGeom prst="rect">
            <a:avLst/>
          </a:prstGeom>
        </p:spPr>
      </p:pic>
    </p:spTree>
    <p:extLst>
      <p:ext uri="{BB962C8B-B14F-4D97-AF65-F5344CB8AC3E}">
        <p14:creationId xmlns:p14="http://schemas.microsoft.com/office/powerpoint/2010/main" val="13149377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05_11bEndergonicRxn-U.jpg"/>
          <p:cNvPicPr>
            <a:picLocks noChangeAspect="1"/>
          </p:cNvPicPr>
          <p:nvPr/>
        </p:nvPicPr>
        <p:blipFill rotWithShape="1">
          <a:blip r:embed="rId3">
            <a:extLst>
              <a:ext uri="{28A0092B-C50C-407E-A947-70E740481C1C}">
                <a14:useLocalDpi xmlns:a14="http://schemas.microsoft.com/office/drawing/2010/main" val="0"/>
              </a:ext>
            </a:extLst>
          </a:blip>
          <a:srcRect b="4401"/>
          <a:stretch/>
        </p:blipFill>
        <p:spPr>
          <a:xfrm>
            <a:off x="298704" y="1609344"/>
            <a:ext cx="8546592" cy="3479123"/>
          </a:xfrm>
          <a:prstGeom prst="rect">
            <a:avLst/>
          </a:prstGeom>
        </p:spPr>
      </p:pic>
      <p:sp>
        <p:nvSpPr>
          <p:cNvPr id="7" name="Text Box 31"/>
          <p:cNvSpPr txBox="1">
            <a:spLocks noChangeArrowheads="1"/>
          </p:cNvSpPr>
          <p:nvPr/>
        </p:nvSpPr>
        <p:spPr bwMode="auto">
          <a:xfrm>
            <a:off x="1001228" y="3447158"/>
            <a:ext cx="1106971" cy="3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Reactants</a:t>
            </a:r>
          </a:p>
        </p:txBody>
      </p:sp>
      <p:sp>
        <p:nvSpPr>
          <p:cNvPr id="8" name="Text Box 31"/>
          <p:cNvSpPr txBox="1">
            <a:spLocks noChangeArrowheads="1"/>
          </p:cNvSpPr>
          <p:nvPr/>
        </p:nvSpPr>
        <p:spPr bwMode="auto">
          <a:xfrm>
            <a:off x="3321095" y="2905292"/>
            <a:ext cx="1106971" cy="3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Energy</a:t>
            </a:r>
          </a:p>
        </p:txBody>
      </p:sp>
      <p:sp>
        <p:nvSpPr>
          <p:cNvPr id="9" name="Text Box 31"/>
          <p:cNvSpPr txBox="1">
            <a:spLocks noChangeArrowheads="1"/>
          </p:cNvSpPr>
          <p:nvPr/>
        </p:nvSpPr>
        <p:spPr bwMode="auto">
          <a:xfrm>
            <a:off x="5209164" y="1880824"/>
            <a:ext cx="1106971" cy="3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Products</a:t>
            </a:r>
          </a:p>
        </p:txBody>
      </p:sp>
      <p:sp>
        <p:nvSpPr>
          <p:cNvPr id="10" name="Text Box 31"/>
          <p:cNvSpPr txBox="1">
            <a:spLocks noChangeArrowheads="1"/>
          </p:cNvSpPr>
          <p:nvPr/>
        </p:nvSpPr>
        <p:spPr bwMode="auto">
          <a:xfrm>
            <a:off x="6758561" y="2888357"/>
            <a:ext cx="1953638" cy="61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2000" dirty="0">
                <a:solidFill>
                  <a:srgbClr val="000000"/>
                </a:solidFill>
                <a:latin typeface="Arial" charset="0"/>
              </a:rPr>
              <a:t>Amount of</a:t>
            </a:r>
            <a:br>
              <a:rPr lang="en-US" sz="2000" dirty="0">
                <a:solidFill>
                  <a:srgbClr val="000000"/>
                </a:solidFill>
                <a:latin typeface="Arial" charset="0"/>
              </a:rPr>
            </a:br>
            <a:r>
              <a:rPr lang="en-US" sz="2000" dirty="0">
                <a:solidFill>
                  <a:srgbClr val="000000"/>
                </a:solidFill>
                <a:latin typeface="Arial" charset="0"/>
              </a:rPr>
              <a:t>energy required</a:t>
            </a:r>
          </a:p>
        </p:txBody>
      </p:sp>
      <p:sp>
        <p:nvSpPr>
          <p:cNvPr id="11" name="Text Box 31"/>
          <p:cNvSpPr txBox="1">
            <a:spLocks noChangeArrowheads="1"/>
          </p:cNvSpPr>
          <p:nvPr/>
        </p:nvSpPr>
        <p:spPr bwMode="auto">
          <a:xfrm rot="16200000">
            <a:off x="-607440" y="3862023"/>
            <a:ext cx="2072172" cy="3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Potential energy</a:t>
            </a:r>
          </a:p>
        </p:txBody>
      </p:sp>
      <p:cxnSp>
        <p:nvCxnSpPr>
          <p:cNvPr id="12" name="Straight Arrow Connector 11"/>
          <p:cNvCxnSpPr/>
          <p:nvPr/>
        </p:nvCxnSpPr>
        <p:spPr bwMode="auto">
          <a:xfrm flipH="1" flipV="1">
            <a:off x="465667" y="1778000"/>
            <a:ext cx="2" cy="1227669"/>
          </a:xfrm>
          <a:prstGeom prst="straightConnector1">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p:cNvSpPr txBox="1">
            <a:spLocks noChangeArrowheads="1"/>
          </p:cNvSpPr>
          <p:nvPr/>
        </p:nvSpPr>
        <p:spPr>
          <a:xfrm>
            <a:off x="276858" y="389474"/>
            <a:ext cx="8562342" cy="1058326"/>
          </a:xfrm>
          <a:prstGeom prst="rect">
            <a:avLst/>
          </a:prstGeom>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algn="l" eaLnBrk="1" hangingPunct="1"/>
            <a:r>
              <a:rPr lang="en-US" sz="2800" b="1" kern="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Endergonic</a:t>
            </a:r>
            <a:r>
              <a:rPr lang="en-US" sz="2800" b="1" kern="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kern="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Reactions:  </a:t>
            </a:r>
            <a:r>
              <a:rPr lang="en-US" sz="2800" b="1" kern="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Photosynthesis</a:t>
            </a:r>
          </a:p>
        </p:txBody>
      </p:sp>
      <p:sp>
        <p:nvSpPr>
          <p:cNvPr id="14" name="Arrow: Right 13"/>
          <p:cNvSpPr/>
          <p:nvPr/>
        </p:nvSpPr>
        <p:spPr bwMode="auto">
          <a:xfrm rot="19773196">
            <a:off x="2433609" y="3448702"/>
            <a:ext cx="2881941" cy="392401"/>
          </a:xfrm>
          <a:prstGeom prst="rightArrow">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5" name="TextBox 14"/>
          <p:cNvSpPr txBox="1"/>
          <p:nvPr/>
        </p:nvSpPr>
        <p:spPr>
          <a:xfrm>
            <a:off x="2108199" y="5359947"/>
            <a:ext cx="4495800" cy="523220"/>
          </a:xfrm>
          <a:prstGeom prst="rect">
            <a:avLst/>
          </a:prstGeom>
          <a:solidFill>
            <a:schemeClr val="accent5">
              <a:lumMod val="75000"/>
            </a:schemeClr>
          </a:solid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“UPHILL Reactions”</a:t>
            </a:r>
          </a:p>
        </p:txBody>
      </p:sp>
    </p:spTree>
    <p:extLst>
      <p:ext uri="{BB962C8B-B14F-4D97-AF65-F5344CB8AC3E}">
        <p14:creationId xmlns:p14="http://schemas.microsoft.com/office/powerpoint/2010/main" val="18696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36</a:t>
            </a:fld>
            <a:endParaRPr lang="en-US" sz="1400">
              <a:solidFill>
                <a:srgbClr val="2A3D7A"/>
              </a:solidFill>
            </a:endParaRPr>
          </a:p>
        </p:txBody>
      </p:sp>
      <p:sp>
        <p:nvSpPr>
          <p:cNvPr id="105475" name="Rectangle 2"/>
          <p:cNvSpPr>
            <a:spLocks noGrp="1" noChangeArrowheads="1"/>
          </p:cNvSpPr>
          <p:nvPr>
            <p:ph type="title"/>
          </p:nvPr>
        </p:nvSpPr>
        <p:spPr>
          <a:xfrm>
            <a:off x="228600" y="152400"/>
            <a:ext cx="8305800" cy="609600"/>
          </a:xfrm>
        </p:spPr>
        <p:txBody>
          <a:bodyPr lIns="90488" tIns="44450" rIns="90488" bIns="44450" anchor="ctr"/>
          <a:lstStyle/>
          <a:p>
            <a:pPr eaLnBrk="1" hangingPunct="1"/>
            <a:r>
              <a:rPr lang="en-US" sz="36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Chemical Reactions:</a:t>
            </a:r>
          </a:p>
        </p:txBody>
      </p:sp>
      <p:sp>
        <p:nvSpPr>
          <p:cNvPr id="12291" name="Rectangle 3"/>
          <p:cNvSpPr>
            <a:spLocks noGrp="1" noChangeArrowheads="1"/>
          </p:cNvSpPr>
          <p:nvPr>
            <p:ph type="body" idx="1"/>
          </p:nvPr>
        </p:nvSpPr>
        <p:spPr>
          <a:xfrm>
            <a:off x="533400" y="838200"/>
            <a:ext cx="8305800" cy="5638800"/>
          </a:xfrm>
        </p:spPr>
        <p:txBody>
          <a:bodyPr lIns="90488" tIns="44450" rIns="90488" bIns="44450"/>
          <a:lstStyle/>
          <a:p>
            <a:pPr marL="228600" lvl="0" indent="-228600" eaLnBrk="1" fontAlgn="auto" hangingPunct="1">
              <a:spcBef>
                <a:spcPts val="10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A living organism carries out thousands of </a:t>
            </a:r>
            <a:r>
              <a:rPr lang="en-US" b="1" kern="1200" dirty="0">
                <a:solidFill>
                  <a:srgbClr val="00B050"/>
                </a:solidFill>
                <a:latin typeface="Tahoma" panose="020B0604030504040204" pitchFamily="34" charset="0"/>
                <a:ea typeface="Tahoma" panose="020B0604030504040204" pitchFamily="34" charset="0"/>
                <a:cs typeface="Tahoma" panose="020B0604030504040204" pitchFamily="34" charset="0"/>
              </a:rPr>
              <a:t>endergonic</a:t>
            </a:r>
            <a:r>
              <a:rPr lang="en-US" b="1" kern="12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and </a:t>
            </a:r>
            <a:r>
              <a:rPr lang="en-US" b="1" kern="1200" dirty="0">
                <a:solidFill>
                  <a:srgbClr val="FF0000"/>
                </a:solidFill>
                <a:latin typeface="Tahoma" panose="020B0604030504040204" pitchFamily="34" charset="0"/>
                <a:ea typeface="Tahoma" panose="020B0604030504040204" pitchFamily="34" charset="0"/>
                <a:cs typeface="Tahoma" panose="020B0604030504040204" pitchFamily="34" charset="0"/>
              </a:rPr>
              <a:t>exergonic</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 chemical reactions.</a:t>
            </a:r>
          </a:p>
          <a:p>
            <a:pPr marL="228600" lvl="0" indent="-228600" eaLnBrk="1" fontAlgn="auto" hangingPunct="1">
              <a:spcBef>
                <a:spcPts val="10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The total of an organism’s chemical reactions is called </a:t>
            </a:r>
            <a:r>
              <a:rPr lang="en-US" b="1" u="sng" kern="1200"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METABOLISM</a:t>
            </a:r>
            <a:r>
              <a:rPr lang="en-US" b="1" kern="1200"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kern="1200"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28600" lvl="0" indent="-228600" eaLnBrk="1" fontAlgn="auto" hangingPunct="1">
              <a:spcBef>
                <a:spcPts val="10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A </a:t>
            </a:r>
            <a:r>
              <a:rPr lang="en-US"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metabolic pathway</a:t>
            </a:r>
            <a:r>
              <a:rPr lang="en-US"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is a series of chemical reactions that either …</a:t>
            </a:r>
          </a:p>
          <a:p>
            <a:pPr marL="685800" lvl="1" indent="-228600" eaLnBrk="1" fontAlgn="auto" hangingPunct="1">
              <a:spcBef>
                <a:spcPts val="500"/>
              </a:spcBef>
              <a:spcAft>
                <a:spcPts val="0"/>
              </a:spcAft>
              <a:buClr>
                <a:srgbClr val="1F89BD"/>
              </a:buClr>
              <a:buSzTx/>
              <a:buFont typeface="Arial" panose="020B0604020202020204" pitchFamily="34" charset="0"/>
              <a:buChar char="•"/>
            </a:pPr>
            <a:r>
              <a:rPr lang="en-US" sz="3200" b="1" u="sng" kern="1200" dirty="0">
                <a:solidFill>
                  <a:srgbClr val="00B0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builds</a:t>
            </a:r>
            <a:r>
              <a:rPr lang="en-US" sz="3200" kern="1200" dirty="0">
                <a:solidFill>
                  <a:srgbClr val="002060"/>
                </a:solidFill>
                <a:latin typeface="Tahoma" panose="020B0604030504040204" pitchFamily="34" charset="0"/>
                <a:ea typeface="Tahoma" panose="020B0604030504040204" pitchFamily="34" charset="0"/>
                <a:cs typeface="Tahoma" panose="020B0604030504040204" pitchFamily="34" charset="0"/>
              </a:rPr>
              <a:t> a complex molecule or </a:t>
            </a:r>
          </a:p>
          <a:p>
            <a:pPr marL="685800" lvl="1" indent="-228600" eaLnBrk="1" fontAlgn="auto" hangingPunct="1">
              <a:spcBef>
                <a:spcPts val="500"/>
              </a:spcBef>
              <a:spcAft>
                <a:spcPts val="0"/>
              </a:spcAft>
              <a:buClr>
                <a:srgbClr val="1F89BD"/>
              </a:buClr>
              <a:buSzTx/>
              <a:buFont typeface="Arial" panose="020B0604020202020204" pitchFamily="34" charset="0"/>
              <a:buChar char="•"/>
            </a:pPr>
            <a:r>
              <a:rPr lang="en-US" sz="3200" b="1" u="sng" kern="1200"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breaks down </a:t>
            </a:r>
            <a:r>
              <a:rPr lang="en-US" sz="3200" kern="1200" dirty="0">
                <a:solidFill>
                  <a:srgbClr val="002060"/>
                </a:solidFill>
                <a:latin typeface="Tahoma" panose="020B0604030504040204" pitchFamily="34" charset="0"/>
                <a:ea typeface="Tahoma" panose="020B0604030504040204" pitchFamily="34" charset="0"/>
                <a:cs typeface="Tahoma" panose="020B0604030504040204" pitchFamily="34" charset="0"/>
              </a:rPr>
              <a:t>a complex molecule into simpler compounds.</a:t>
            </a:r>
          </a:p>
          <a:p>
            <a:pPr eaLnBrk="1" hangingPunct="1">
              <a:defRP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p:cNvSpPr>
            <a:spLocks noGrp="1"/>
          </p:cNvSpPr>
          <p:nvPr>
            <p:ph type="ftr" sz="quarter" idx="11"/>
          </p:nvPr>
        </p:nvSpPr>
        <p:spPr/>
        <p:txBody>
          <a:bodyPr/>
          <a:lstStyle/>
          <a:p>
            <a:pPr>
              <a:defRPr/>
            </a:pPr>
            <a:r>
              <a:rPr lang="en-US"/>
              <a:t>Metabolism &amp; Enzymes</a:t>
            </a:r>
          </a:p>
        </p:txBody>
      </p:sp>
    </p:spTree>
    <p:extLst>
      <p:ext uri="{BB962C8B-B14F-4D97-AF65-F5344CB8AC3E}">
        <p14:creationId xmlns:p14="http://schemas.microsoft.com/office/powerpoint/2010/main" val="1065790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027894" y="3163682"/>
            <a:ext cx="1000142"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H</a:t>
            </a:r>
            <a:r>
              <a:rPr lang="en-US" sz="2064" dirty="0">
                <a:solidFill>
                  <a:srgbClr val="000000"/>
                </a:solidFill>
                <a:latin typeface="Calibri"/>
                <a:cs typeface="Calibri"/>
              </a:rPr>
              <a:t>₂O</a:t>
            </a:r>
            <a:endParaRPr lang="en-US" sz="2064" dirty="0">
              <a:solidFill>
                <a:srgbClr val="000000"/>
              </a:solidFill>
              <a:latin typeface="Arial" charset="0"/>
            </a:endParaRPr>
          </a:p>
        </p:txBody>
      </p:sp>
      <p:sp>
        <p:nvSpPr>
          <p:cNvPr id="27" name="TextBox 26"/>
          <p:cNvSpPr txBox="1"/>
          <p:nvPr/>
        </p:nvSpPr>
        <p:spPr>
          <a:xfrm>
            <a:off x="6132019" y="2541716"/>
            <a:ext cx="869949" cy="457626"/>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CO</a:t>
            </a:r>
            <a:r>
              <a:rPr lang="en-US" sz="2064" dirty="0">
                <a:solidFill>
                  <a:srgbClr val="000000"/>
                </a:solidFill>
                <a:latin typeface="Calibri"/>
                <a:cs typeface="Calibri"/>
              </a:rPr>
              <a:t>₂</a:t>
            </a:r>
            <a:endParaRPr lang="en-US" sz="2064" dirty="0">
              <a:solidFill>
                <a:srgbClr val="000000"/>
              </a:solidFill>
              <a:latin typeface="Arial" charset="0"/>
            </a:endParaRPr>
          </a:p>
        </p:txBody>
      </p:sp>
      <p:sp>
        <p:nvSpPr>
          <p:cNvPr id="24" name="Arc 23"/>
          <p:cNvSpPr/>
          <p:nvPr/>
        </p:nvSpPr>
        <p:spPr>
          <a:xfrm rot="16200000">
            <a:off x="6036150" y="2733700"/>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6" name="Arc 25"/>
          <p:cNvSpPr/>
          <p:nvPr/>
        </p:nvSpPr>
        <p:spPr>
          <a:xfrm rot="16200000">
            <a:off x="5615991" y="2304611"/>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8" name="Arc 17"/>
          <p:cNvSpPr/>
          <p:nvPr/>
        </p:nvSpPr>
        <p:spPr>
          <a:xfrm rot="16200000" flipH="1">
            <a:off x="5667393" y="3824153"/>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9" name="Arc 18"/>
          <p:cNvSpPr/>
          <p:nvPr/>
        </p:nvSpPr>
        <p:spPr>
          <a:xfrm rot="16200000" flipH="1">
            <a:off x="5989643" y="3752268"/>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 name="Title 1"/>
          <p:cNvSpPr>
            <a:spLocks noGrp="1"/>
          </p:cNvSpPr>
          <p:nvPr>
            <p:ph type="title"/>
          </p:nvPr>
        </p:nvSpPr>
        <p:spPr>
          <a:xfrm>
            <a:off x="4" y="0"/>
            <a:ext cx="9143995" cy="1371600"/>
          </a:xfrm>
        </p:spPr>
        <p:txBody>
          <a:bodyPr/>
          <a:lstStyle/>
          <a:p>
            <a:pPr marL="1020763" indent="-166688"/>
            <a:r>
              <a:rPr lang="en-US" sz="3600" dirty="0"/>
              <a:t>Energy Is Cyclic</a:t>
            </a:r>
          </a:p>
        </p:txBody>
      </p:sp>
      <p:sp>
        <p:nvSpPr>
          <p:cNvPr id="5" name="Text Placeholder 4"/>
          <p:cNvSpPr>
            <a:spLocks noGrp="1"/>
          </p:cNvSpPr>
          <p:nvPr>
            <p:ph type="body" sz="quarter" idx="4294967295"/>
          </p:nvPr>
        </p:nvSpPr>
        <p:spPr>
          <a:xfrm>
            <a:off x="7" y="1617573"/>
            <a:ext cx="3794216" cy="4859427"/>
          </a:xfrm>
          <a:prstGeom prst="rect">
            <a:avLst/>
          </a:prstGeom>
        </p:spPr>
        <p:txBody>
          <a:bodyPr/>
          <a:lstStyle/>
          <a:p>
            <a:pPr marL="0" lvl="1" indent="0">
              <a:buNone/>
            </a:pPr>
            <a:r>
              <a:rPr lang="en-US" sz="3600" b="1" dirty="0">
                <a:solidFill>
                  <a:srgbClr val="FF0000"/>
                </a:solidFill>
              </a:rPr>
              <a:t>Photosynthesis</a:t>
            </a:r>
            <a:r>
              <a:rPr lang="en-US" sz="2800" b="1" dirty="0">
                <a:solidFill>
                  <a:srgbClr val="6F9347"/>
                </a:solidFill>
              </a:rPr>
              <a:t> </a:t>
            </a:r>
          </a:p>
          <a:p>
            <a:pPr marL="288925" lvl="2" indent="-207963">
              <a:spcBef>
                <a:spcPts val="1800"/>
              </a:spcBef>
            </a:pPr>
            <a:r>
              <a:rPr lang="en-US" sz="2800" dirty="0">
                <a:solidFill>
                  <a:prstClr val="black"/>
                </a:solidFill>
              </a:rPr>
              <a:t>Uses sunlight as the energy source.</a:t>
            </a:r>
          </a:p>
          <a:p>
            <a:pPr marL="288925" lvl="2" indent="-207963">
              <a:spcBef>
                <a:spcPts val="1800"/>
              </a:spcBef>
            </a:pPr>
            <a:r>
              <a:rPr lang="en-US" sz="2800" dirty="0">
                <a:solidFill>
                  <a:srgbClr val="FF0000"/>
                </a:solidFill>
              </a:rPr>
              <a:t>Chloroplast uses carbon dioxide and water.</a:t>
            </a:r>
          </a:p>
          <a:p>
            <a:pPr marL="288925" lvl="2" indent="-207963">
              <a:spcBef>
                <a:spcPts val="1800"/>
              </a:spcBef>
            </a:pPr>
            <a:r>
              <a:rPr lang="en-US" sz="2800" dirty="0">
                <a:solidFill>
                  <a:srgbClr val="0070C0"/>
                </a:solidFill>
              </a:rPr>
              <a:t>Produces sugar and oxygen.</a:t>
            </a:r>
          </a:p>
          <a:p>
            <a:pPr marL="220406" lvl="2" indent="0">
              <a:buNone/>
            </a:pPr>
            <a:endParaRPr lang="en-US" sz="2800" dirty="0">
              <a:solidFill>
                <a:prstClr val="black"/>
              </a:solidFill>
            </a:endParaRPr>
          </a:p>
        </p:txBody>
      </p:sp>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67617">
            <a:off x="4754730" y="3686344"/>
            <a:ext cx="1446002" cy="765487"/>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35414" y="4469713"/>
            <a:ext cx="1750986" cy="635687"/>
          </a:xfrm>
          <a:prstGeom prst="rect">
            <a:avLst/>
          </a:prstGeom>
          <a:noFill/>
        </p:spPr>
        <p:txBody>
          <a:bodyPr wrap="square" lIns="85781" tIns="0" rIns="85781" bIns="0" rtlCol="0">
            <a:spAutoFit/>
          </a:bodyPr>
          <a:lstStyle/>
          <a:p>
            <a:pPr defTabSz="1715597" fontAlgn="base">
              <a:lnSpc>
                <a:spcPct val="115000"/>
              </a:lnSpc>
              <a:spcBef>
                <a:spcPct val="20000"/>
              </a:spcBef>
              <a:spcAft>
                <a:spcPct val="0"/>
              </a:spcAft>
              <a:buClr>
                <a:srgbClr val="2877C4"/>
              </a:buClr>
            </a:pPr>
            <a:r>
              <a:rPr lang="en-US" sz="1876" b="1" dirty="0">
                <a:solidFill>
                  <a:srgbClr val="00B050"/>
                </a:solidFill>
                <a:latin typeface="Arial" charset="0"/>
              </a:rPr>
              <a:t>Chloroplasts in plant cells</a:t>
            </a:r>
          </a:p>
        </p:txBody>
      </p:sp>
      <p:sp>
        <p:nvSpPr>
          <p:cNvPr id="11" name="Down Arrow 10"/>
          <p:cNvSpPr/>
          <p:nvPr/>
        </p:nvSpPr>
        <p:spPr>
          <a:xfrm rot="18664269">
            <a:off x="4494493" y="2879607"/>
            <a:ext cx="329304" cy="1157109"/>
          </a:xfrm>
          <a:prstGeom prst="downArrow">
            <a:avLst/>
          </a:prstGeom>
          <a:solidFill>
            <a:schemeClr val="accent1">
              <a:lumMod val="40000"/>
              <a:lumOff val="60000"/>
            </a:schemeClr>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2" name="Rectangle 11"/>
          <p:cNvSpPr/>
          <p:nvPr/>
        </p:nvSpPr>
        <p:spPr>
          <a:xfrm rot="18845956">
            <a:off x="3011724" y="2773150"/>
            <a:ext cx="2141363" cy="349525"/>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a:rPr>
              <a:t>Sunlight energy</a:t>
            </a:r>
          </a:p>
        </p:txBody>
      </p:sp>
      <p:sp>
        <p:nvSpPr>
          <p:cNvPr id="25" name="Chevron 24"/>
          <p:cNvSpPr/>
          <p:nvPr/>
        </p:nvSpPr>
        <p:spPr>
          <a:xfrm rot="10800000">
            <a:off x="6360802" y="3007087"/>
            <a:ext cx="296205"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8" name="Chevron 27"/>
          <p:cNvSpPr/>
          <p:nvPr/>
        </p:nvSpPr>
        <p:spPr>
          <a:xfrm rot="10800000">
            <a:off x="6360799" y="2369660"/>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2" name="TextBox 21"/>
          <p:cNvSpPr txBox="1"/>
          <p:nvPr/>
        </p:nvSpPr>
        <p:spPr>
          <a:xfrm>
            <a:off x="6081891" y="5114114"/>
            <a:ext cx="709531" cy="424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O</a:t>
            </a:r>
            <a:r>
              <a:rPr lang="en-US" sz="1876" dirty="0">
                <a:solidFill>
                  <a:srgbClr val="000000"/>
                </a:solidFill>
                <a:latin typeface="Calibri"/>
                <a:cs typeface="Calibri"/>
              </a:rPr>
              <a:t>₂</a:t>
            </a:r>
            <a:endParaRPr lang="en-US" sz="1876" dirty="0">
              <a:solidFill>
                <a:srgbClr val="000000"/>
              </a:solidFill>
              <a:latin typeface="Arial" charset="0"/>
            </a:endParaRPr>
          </a:p>
        </p:txBody>
      </p:sp>
      <p:sp>
        <p:nvSpPr>
          <p:cNvPr id="23" name="TextBox 22"/>
          <p:cNvSpPr txBox="1"/>
          <p:nvPr/>
        </p:nvSpPr>
        <p:spPr>
          <a:xfrm>
            <a:off x="5808778" y="4463016"/>
            <a:ext cx="1352461" cy="434158"/>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C</a:t>
            </a:r>
            <a:r>
              <a:rPr lang="en-US" sz="2064" dirty="0">
                <a:solidFill>
                  <a:srgbClr val="000000"/>
                </a:solidFill>
                <a:latin typeface="Arial" charset="0"/>
                <a:cs typeface="Calibri"/>
              </a:rPr>
              <a:t>₆</a:t>
            </a:r>
            <a:r>
              <a:rPr lang="en-US" sz="2064" dirty="0">
                <a:solidFill>
                  <a:srgbClr val="000000"/>
                </a:solidFill>
                <a:latin typeface="Calibri"/>
                <a:cs typeface="Calibri"/>
              </a:rPr>
              <a:t>H₁₂O₆</a:t>
            </a:r>
            <a:endParaRPr lang="en-US" sz="2064" dirty="0">
              <a:solidFill>
                <a:srgbClr val="000000"/>
              </a:solidFill>
              <a:latin typeface="Arial" charset="0"/>
            </a:endParaRPr>
          </a:p>
        </p:txBody>
      </p:sp>
    </p:spTree>
    <p:extLst>
      <p:ext uri="{BB962C8B-B14F-4D97-AF65-F5344CB8AC3E}">
        <p14:creationId xmlns:p14="http://schemas.microsoft.com/office/powerpoint/2010/main" val="14505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24" grpId="0" animBg="1"/>
      <p:bldP spid="26" grpId="0" animBg="1"/>
      <p:bldP spid="18" grpId="0" animBg="1"/>
      <p:bldP spid="19" grpId="0" animBg="1"/>
      <p:bldP spid="31" grpId="0"/>
      <p:bldP spid="11" grpId="0" animBg="1"/>
      <p:bldP spid="12" grpId="0" animBg="1"/>
      <p:bldP spid="25" grpId="0" animBg="1"/>
      <p:bldP spid="28" grpId="0" animBg="1"/>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6157374" y="2474887"/>
            <a:ext cx="869949" cy="457626"/>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CO</a:t>
            </a:r>
            <a:r>
              <a:rPr lang="en-US" sz="2064" dirty="0">
                <a:solidFill>
                  <a:srgbClr val="000000"/>
                </a:solidFill>
                <a:latin typeface="Calibri"/>
                <a:cs typeface="Calibri"/>
              </a:rPr>
              <a:t>₂</a:t>
            </a:r>
            <a:endParaRPr lang="en-US" sz="2064" dirty="0">
              <a:solidFill>
                <a:srgbClr val="000000"/>
              </a:solidFill>
              <a:latin typeface="Arial" charset="0"/>
            </a:endParaRPr>
          </a:p>
        </p:txBody>
      </p:sp>
      <p:sp>
        <p:nvSpPr>
          <p:cNvPr id="46" name="TextBox 45"/>
          <p:cNvSpPr txBox="1"/>
          <p:nvPr/>
        </p:nvSpPr>
        <p:spPr>
          <a:xfrm>
            <a:off x="5992347" y="3148631"/>
            <a:ext cx="1000142"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H</a:t>
            </a:r>
            <a:r>
              <a:rPr lang="en-US" sz="2064" dirty="0">
                <a:solidFill>
                  <a:srgbClr val="000000"/>
                </a:solidFill>
                <a:latin typeface="Calibri"/>
                <a:cs typeface="Calibri"/>
              </a:rPr>
              <a:t>₂O</a:t>
            </a:r>
            <a:endParaRPr lang="en-US" sz="2064" dirty="0">
              <a:solidFill>
                <a:srgbClr val="000000"/>
              </a:solidFill>
              <a:latin typeface="Arial" charset="0"/>
            </a:endParaRPr>
          </a:p>
        </p:txBody>
      </p:sp>
      <p:sp>
        <p:nvSpPr>
          <p:cNvPr id="41" name="Arc 40"/>
          <p:cNvSpPr/>
          <p:nvPr/>
        </p:nvSpPr>
        <p:spPr>
          <a:xfrm rot="16200000" flipH="1">
            <a:off x="5690232" y="3831517"/>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2" name="Arc 41"/>
          <p:cNvSpPr/>
          <p:nvPr/>
        </p:nvSpPr>
        <p:spPr>
          <a:xfrm rot="16200000" flipH="1">
            <a:off x="6054544" y="3764766"/>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 name="Title 1"/>
          <p:cNvSpPr>
            <a:spLocks noGrp="1"/>
          </p:cNvSpPr>
          <p:nvPr>
            <p:ph type="title"/>
          </p:nvPr>
        </p:nvSpPr>
        <p:spPr>
          <a:xfrm>
            <a:off x="4" y="0"/>
            <a:ext cx="9143995" cy="1371600"/>
          </a:xfrm>
        </p:spPr>
        <p:txBody>
          <a:bodyPr/>
          <a:lstStyle/>
          <a:p>
            <a:pPr marL="1020763" indent="-166688"/>
            <a:r>
              <a:rPr lang="en-US" sz="3600" dirty="0"/>
              <a:t>Energy Is Cyclic</a:t>
            </a:r>
          </a:p>
        </p:txBody>
      </p:sp>
      <p:sp>
        <p:nvSpPr>
          <p:cNvPr id="5" name="Text Placeholder 4"/>
          <p:cNvSpPr>
            <a:spLocks noGrp="1"/>
          </p:cNvSpPr>
          <p:nvPr>
            <p:ph type="body" sz="quarter" idx="4294967295"/>
          </p:nvPr>
        </p:nvSpPr>
        <p:spPr>
          <a:xfrm>
            <a:off x="6" y="1524000"/>
            <a:ext cx="4555664" cy="4953000"/>
          </a:xfrm>
          <a:prstGeom prst="rect">
            <a:avLst/>
          </a:prstGeom>
        </p:spPr>
        <p:txBody>
          <a:bodyPr/>
          <a:lstStyle/>
          <a:p>
            <a:pPr marL="0" lvl="1" indent="0">
              <a:buNone/>
            </a:pPr>
            <a:r>
              <a:rPr lang="en-US" sz="3600" b="1" dirty="0">
                <a:solidFill>
                  <a:srgbClr val="0070C0"/>
                </a:solidFill>
              </a:rPr>
              <a:t>Cellular respiration</a:t>
            </a:r>
          </a:p>
          <a:p>
            <a:pPr marL="288925" lvl="2" indent="-207963">
              <a:spcBef>
                <a:spcPts val="1800"/>
              </a:spcBef>
            </a:pPr>
            <a:r>
              <a:rPr lang="en-US" sz="2800" dirty="0"/>
              <a:t>Mitochondrion uses energy from sugars and other organic molecules. </a:t>
            </a:r>
          </a:p>
          <a:p>
            <a:pPr marL="288925" lvl="2" indent="-207963">
              <a:spcBef>
                <a:spcPts val="1800"/>
              </a:spcBef>
            </a:pPr>
            <a:r>
              <a:rPr lang="en-US" sz="2800" b="1" dirty="0">
                <a:solidFill>
                  <a:srgbClr val="6F9347"/>
                </a:solidFill>
              </a:rPr>
              <a:t>Produces carbon dioxide and water.</a:t>
            </a:r>
          </a:p>
          <a:p>
            <a:pPr marL="288925" lvl="2" indent="-207963">
              <a:spcBef>
                <a:spcPts val="1800"/>
              </a:spcBef>
            </a:pPr>
            <a:r>
              <a:rPr lang="en-US" sz="2800" b="1" dirty="0">
                <a:solidFill>
                  <a:srgbClr val="FF0000"/>
                </a:solidFill>
              </a:rPr>
              <a:t>Releases energy.</a:t>
            </a: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485" y="3606259"/>
            <a:ext cx="1262320" cy="941145"/>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626894" y="3024942"/>
            <a:ext cx="1603505" cy="896784"/>
          </a:xfrm>
          <a:prstGeom prst="rect">
            <a:avLst/>
          </a:prstGeom>
          <a:noFill/>
        </p:spPr>
        <p:txBody>
          <a:bodyPr wrap="square" lIns="85781" tIns="0" rIns="85781" bIns="0" rtlCol="0">
            <a:spAutoFit/>
          </a:bodyPr>
          <a:lstStyle/>
          <a:p>
            <a:pPr defTabSz="1715597" fontAlgn="base">
              <a:lnSpc>
                <a:spcPct val="115000"/>
              </a:lnSpc>
              <a:spcBef>
                <a:spcPct val="20000"/>
              </a:spcBef>
              <a:spcAft>
                <a:spcPct val="0"/>
              </a:spcAft>
              <a:buClr>
                <a:srgbClr val="2877C4"/>
              </a:buClr>
            </a:pPr>
            <a:r>
              <a:rPr lang="en-US" sz="1689" b="1" dirty="0">
                <a:solidFill>
                  <a:srgbClr val="FF0000"/>
                </a:solidFill>
                <a:latin typeface="Arial" charset="0"/>
              </a:rPr>
              <a:t>Mitochondria in plant &amp; animal cells</a:t>
            </a:r>
          </a:p>
        </p:txBody>
      </p:sp>
      <p:sp>
        <p:nvSpPr>
          <p:cNvPr id="21" name="Chevron 20"/>
          <p:cNvSpPr/>
          <p:nvPr/>
        </p:nvSpPr>
        <p:spPr>
          <a:xfrm>
            <a:off x="6329486" y="4934486"/>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6" name="Rectangle 15"/>
          <p:cNvSpPr/>
          <p:nvPr/>
        </p:nvSpPr>
        <p:spPr>
          <a:xfrm>
            <a:off x="7929837" y="4146128"/>
            <a:ext cx="997623" cy="676978"/>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lIns="85781" tIns="0" rIns="85781" bIns="0" rtlCol="0" anchor="ct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a:rPr>
              <a:t>ATP for work</a:t>
            </a:r>
          </a:p>
        </p:txBody>
      </p:sp>
      <p:sp>
        <p:nvSpPr>
          <p:cNvPr id="17" name="Down Arrow 16"/>
          <p:cNvSpPr/>
          <p:nvPr/>
        </p:nvSpPr>
        <p:spPr>
          <a:xfrm>
            <a:off x="8077200" y="4842774"/>
            <a:ext cx="618191" cy="1405626"/>
          </a:xfrm>
          <a:prstGeom prst="downArrow">
            <a:avLst/>
          </a:prstGeom>
          <a:solidFill>
            <a:srgbClr val="FF0000"/>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r>
              <a:rPr lang="en-US" sz="1876" b="1" dirty="0">
                <a:solidFill>
                  <a:schemeClr val="bg1"/>
                </a:solidFill>
                <a:latin typeface="Arial"/>
              </a:rPr>
              <a:t>HEAT</a:t>
            </a:r>
          </a:p>
        </p:txBody>
      </p:sp>
      <p:sp>
        <p:nvSpPr>
          <p:cNvPr id="38" name="TextBox 37"/>
          <p:cNvSpPr txBox="1"/>
          <p:nvPr/>
        </p:nvSpPr>
        <p:spPr>
          <a:xfrm>
            <a:off x="5851021" y="4468176"/>
            <a:ext cx="1352461" cy="434158"/>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C</a:t>
            </a:r>
            <a:r>
              <a:rPr lang="en-US" sz="2064" dirty="0">
                <a:solidFill>
                  <a:srgbClr val="000000"/>
                </a:solidFill>
                <a:latin typeface="Arial" charset="0"/>
                <a:cs typeface="Calibri"/>
              </a:rPr>
              <a:t>₆</a:t>
            </a:r>
            <a:r>
              <a:rPr lang="en-US" sz="2064" dirty="0">
                <a:solidFill>
                  <a:srgbClr val="000000"/>
                </a:solidFill>
                <a:latin typeface="Calibri"/>
                <a:cs typeface="Calibri"/>
              </a:rPr>
              <a:t>H₁₂O₆</a:t>
            </a:r>
            <a:endParaRPr lang="en-US" sz="2064" dirty="0">
              <a:solidFill>
                <a:srgbClr val="000000"/>
              </a:solidFill>
              <a:latin typeface="Arial" charset="0"/>
            </a:endParaRPr>
          </a:p>
        </p:txBody>
      </p:sp>
      <p:sp>
        <p:nvSpPr>
          <p:cNvPr id="39" name="TextBox 38"/>
          <p:cNvSpPr txBox="1"/>
          <p:nvPr/>
        </p:nvSpPr>
        <p:spPr>
          <a:xfrm>
            <a:off x="6137653" y="5136924"/>
            <a:ext cx="709531" cy="424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O</a:t>
            </a:r>
            <a:r>
              <a:rPr lang="en-US" sz="1876" dirty="0">
                <a:solidFill>
                  <a:srgbClr val="000000"/>
                </a:solidFill>
                <a:latin typeface="Calibri"/>
                <a:cs typeface="Calibri"/>
              </a:rPr>
              <a:t>₂</a:t>
            </a:r>
            <a:endParaRPr lang="en-US" sz="1876" dirty="0">
              <a:solidFill>
                <a:srgbClr val="000000"/>
              </a:solidFill>
              <a:latin typeface="Arial" charset="0"/>
            </a:endParaRPr>
          </a:p>
        </p:txBody>
      </p:sp>
      <p:sp>
        <p:nvSpPr>
          <p:cNvPr id="36" name="Chevron 35"/>
          <p:cNvSpPr/>
          <p:nvPr/>
        </p:nvSpPr>
        <p:spPr>
          <a:xfrm>
            <a:off x="6344316" y="5519008"/>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3" name="Arc 42"/>
          <p:cNvSpPr/>
          <p:nvPr/>
        </p:nvSpPr>
        <p:spPr>
          <a:xfrm rot="16200000">
            <a:off x="6009002" y="2649753"/>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4" name="Arc 43"/>
          <p:cNvSpPr/>
          <p:nvPr/>
        </p:nvSpPr>
        <p:spPr>
          <a:xfrm rot="16200000">
            <a:off x="5596265" y="2304374"/>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Tree>
    <p:extLst>
      <p:ext uri="{BB962C8B-B14F-4D97-AF65-F5344CB8AC3E}">
        <p14:creationId xmlns:p14="http://schemas.microsoft.com/office/powerpoint/2010/main" val="31788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1" grpId="0" animBg="1"/>
      <p:bldP spid="42" grpId="0" animBg="1"/>
      <p:bldP spid="33" grpId="0"/>
      <p:bldP spid="21" grpId="0" animBg="1"/>
      <p:bldP spid="16" grpId="0" animBg="1"/>
      <p:bldP spid="17" grpId="0" animBg="1"/>
      <p:bldP spid="38" grpId="0"/>
      <p:bldP spid="39" grpId="0"/>
      <p:bldP spid="36" grpId="0" animBg="1"/>
      <p:bldP spid="43" grpId="0" animBg="1"/>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027894" y="3163682"/>
            <a:ext cx="1000142"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H</a:t>
            </a:r>
            <a:r>
              <a:rPr lang="en-US" sz="2064" dirty="0">
                <a:solidFill>
                  <a:srgbClr val="000000"/>
                </a:solidFill>
                <a:latin typeface="Calibri"/>
                <a:cs typeface="Calibri"/>
              </a:rPr>
              <a:t>₂O</a:t>
            </a:r>
            <a:endParaRPr lang="en-US" sz="2064" dirty="0">
              <a:solidFill>
                <a:srgbClr val="000000"/>
              </a:solidFill>
              <a:latin typeface="Arial" charset="0"/>
            </a:endParaRPr>
          </a:p>
        </p:txBody>
      </p:sp>
      <p:sp>
        <p:nvSpPr>
          <p:cNvPr id="27" name="TextBox 26"/>
          <p:cNvSpPr txBox="1"/>
          <p:nvPr/>
        </p:nvSpPr>
        <p:spPr>
          <a:xfrm>
            <a:off x="6132019" y="2541716"/>
            <a:ext cx="869949" cy="457626"/>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CO</a:t>
            </a:r>
            <a:r>
              <a:rPr lang="en-US" sz="2064" dirty="0">
                <a:solidFill>
                  <a:srgbClr val="000000"/>
                </a:solidFill>
                <a:latin typeface="Calibri"/>
                <a:cs typeface="Calibri"/>
              </a:rPr>
              <a:t>₂</a:t>
            </a:r>
            <a:endParaRPr lang="en-US" sz="2064" dirty="0">
              <a:solidFill>
                <a:srgbClr val="000000"/>
              </a:solidFill>
              <a:latin typeface="Arial" charset="0"/>
            </a:endParaRPr>
          </a:p>
        </p:txBody>
      </p:sp>
      <p:sp>
        <p:nvSpPr>
          <p:cNvPr id="24" name="Arc 23"/>
          <p:cNvSpPr/>
          <p:nvPr/>
        </p:nvSpPr>
        <p:spPr>
          <a:xfrm rot="16200000">
            <a:off x="6036150" y="2733700"/>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6" name="Arc 25"/>
          <p:cNvSpPr/>
          <p:nvPr/>
        </p:nvSpPr>
        <p:spPr>
          <a:xfrm rot="16200000">
            <a:off x="5615991" y="2304611"/>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5" name="TextBox 44"/>
          <p:cNvSpPr txBox="1"/>
          <p:nvPr/>
        </p:nvSpPr>
        <p:spPr>
          <a:xfrm>
            <a:off x="6120165" y="2541714"/>
            <a:ext cx="869949" cy="457626"/>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CO</a:t>
            </a:r>
            <a:r>
              <a:rPr lang="en-US" sz="2064" dirty="0">
                <a:solidFill>
                  <a:srgbClr val="000000"/>
                </a:solidFill>
                <a:latin typeface="Calibri"/>
                <a:cs typeface="Calibri"/>
              </a:rPr>
              <a:t>₂</a:t>
            </a:r>
            <a:endParaRPr lang="en-US" sz="2064" dirty="0">
              <a:solidFill>
                <a:srgbClr val="000000"/>
              </a:solidFill>
              <a:latin typeface="Arial" charset="0"/>
            </a:endParaRPr>
          </a:p>
        </p:txBody>
      </p:sp>
      <p:sp>
        <p:nvSpPr>
          <p:cNvPr id="46" name="TextBox 45"/>
          <p:cNvSpPr txBox="1"/>
          <p:nvPr/>
        </p:nvSpPr>
        <p:spPr>
          <a:xfrm>
            <a:off x="6027181" y="3163680"/>
            <a:ext cx="1000142"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H</a:t>
            </a:r>
            <a:r>
              <a:rPr lang="en-US" sz="2064" dirty="0">
                <a:solidFill>
                  <a:srgbClr val="000000"/>
                </a:solidFill>
                <a:latin typeface="Calibri"/>
                <a:cs typeface="Calibri"/>
              </a:rPr>
              <a:t>₂O</a:t>
            </a:r>
            <a:endParaRPr lang="en-US" sz="2064" dirty="0">
              <a:solidFill>
                <a:srgbClr val="000000"/>
              </a:solidFill>
              <a:latin typeface="Arial" charset="0"/>
            </a:endParaRPr>
          </a:p>
        </p:txBody>
      </p:sp>
      <p:sp>
        <p:nvSpPr>
          <p:cNvPr id="18" name="Arc 17"/>
          <p:cNvSpPr/>
          <p:nvPr/>
        </p:nvSpPr>
        <p:spPr>
          <a:xfrm rot="16200000" flipH="1">
            <a:off x="5667393" y="3824153"/>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1" name="Arc 40"/>
          <p:cNvSpPr/>
          <p:nvPr/>
        </p:nvSpPr>
        <p:spPr>
          <a:xfrm rot="16200000" flipH="1">
            <a:off x="5664819" y="3824151"/>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9" name="Arc 18"/>
          <p:cNvSpPr/>
          <p:nvPr/>
        </p:nvSpPr>
        <p:spPr>
          <a:xfrm rot="16200000" flipH="1">
            <a:off x="5989643" y="3752268"/>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2" name="Arc 41"/>
          <p:cNvSpPr/>
          <p:nvPr/>
        </p:nvSpPr>
        <p:spPr>
          <a:xfrm rot="16200000" flipH="1">
            <a:off x="5987071" y="3752289"/>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 name="Title 1"/>
          <p:cNvSpPr>
            <a:spLocks noGrp="1"/>
          </p:cNvSpPr>
          <p:nvPr>
            <p:ph type="title"/>
          </p:nvPr>
        </p:nvSpPr>
        <p:spPr>
          <a:xfrm>
            <a:off x="4" y="0"/>
            <a:ext cx="9143995" cy="1371600"/>
          </a:xfrm>
        </p:spPr>
        <p:txBody>
          <a:bodyPr/>
          <a:lstStyle/>
          <a:p>
            <a:pPr marL="1020763" indent="-166688"/>
            <a:r>
              <a:rPr lang="en-US" sz="3600" dirty="0"/>
              <a:t>Energy Is Cyclic</a:t>
            </a:r>
          </a:p>
        </p:txBody>
      </p:sp>
      <p:sp>
        <p:nvSpPr>
          <p:cNvPr id="5" name="Text Placeholder 4"/>
          <p:cNvSpPr>
            <a:spLocks noGrp="1"/>
          </p:cNvSpPr>
          <p:nvPr>
            <p:ph type="body" sz="quarter" idx="4294967295"/>
          </p:nvPr>
        </p:nvSpPr>
        <p:spPr>
          <a:xfrm>
            <a:off x="6" y="1524000"/>
            <a:ext cx="4250319" cy="4478427"/>
          </a:xfrm>
          <a:prstGeom prst="rect">
            <a:avLst/>
          </a:prstGeom>
        </p:spPr>
        <p:txBody>
          <a:bodyPr/>
          <a:lstStyle/>
          <a:p>
            <a:pPr marL="0" lvl="1" indent="0">
              <a:buNone/>
            </a:pPr>
            <a:r>
              <a:rPr lang="en-US" sz="2800" b="1" dirty="0">
                <a:solidFill>
                  <a:srgbClr val="FF0000"/>
                </a:solidFill>
              </a:rPr>
              <a:t>Photosynthesis</a:t>
            </a:r>
            <a:r>
              <a:rPr lang="en-US" sz="2800" b="1" dirty="0">
                <a:solidFill>
                  <a:srgbClr val="6F9347"/>
                </a:solidFill>
              </a:rPr>
              <a:t> </a:t>
            </a:r>
          </a:p>
          <a:p>
            <a:pPr marL="288925" lvl="2" indent="-207963"/>
            <a:r>
              <a:rPr lang="en-US" sz="2800" dirty="0">
                <a:solidFill>
                  <a:prstClr val="black"/>
                </a:solidFill>
              </a:rPr>
              <a:t>Uses sunlight as the energy source.</a:t>
            </a:r>
          </a:p>
          <a:p>
            <a:pPr marL="220406" lvl="2" indent="0">
              <a:buNone/>
            </a:pPr>
            <a:endParaRPr lang="en-US" sz="2800" dirty="0">
              <a:solidFill>
                <a:prstClr val="black"/>
              </a:solidFill>
            </a:endParaRPr>
          </a:p>
          <a:p>
            <a:pPr marL="0" lvl="1" indent="0">
              <a:buNone/>
            </a:pPr>
            <a:r>
              <a:rPr lang="en-US" sz="2800" b="1" dirty="0">
                <a:solidFill>
                  <a:srgbClr val="0070C0"/>
                </a:solidFill>
              </a:rPr>
              <a:t>Cellular respiration</a:t>
            </a:r>
          </a:p>
          <a:p>
            <a:pPr marL="288925" lvl="2" indent="-207963"/>
            <a:r>
              <a:rPr lang="en-US" sz="2800" dirty="0"/>
              <a:t>Uses energy from sugars and other organic molecules. </a:t>
            </a:r>
            <a:endParaRPr lang="en-US" sz="2800" b="1" dirty="0">
              <a:solidFill>
                <a:srgbClr val="6F9347"/>
              </a:solidFill>
            </a:endParaRP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485" y="3606259"/>
            <a:ext cx="1262320" cy="941145"/>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626894" y="3024942"/>
            <a:ext cx="1603505" cy="896784"/>
          </a:xfrm>
          <a:prstGeom prst="rect">
            <a:avLst/>
          </a:prstGeom>
          <a:noFill/>
        </p:spPr>
        <p:txBody>
          <a:bodyPr wrap="square" lIns="85781" tIns="0" rIns="85781" bIns="0" rtlCol="0">
            <a:spAutoFit/>
          </a:bodyPr>
          <a:lstStyle/>
          <a:p>
            <a:pPr defTabSz="1715597" fontAlgn="base">
              <a:lnSpc>
                <a:spcPct val="115000"/>
              </a:lnSpc>
              <a:spcBef>
                <a:spcPct val="20000"/>
              </a:spcBef>
              <a:spcAft>
                <a:spcPct val="0"/>
              </a:spcAft>
              <a:buClr>
                <a:srgbClr val="2877C4"/>
              </a:buClr>
            </a:pPr>
            <a:r>
              <a:rPr lang="en-US" sz="1689" b="1" dirty="0">
                <a:solidFill>
                  <a:srgbClr val="FF0000"/>
                </a:solidFill>
                <a:latin typeface="Arial" charset="0"/>
              </a:rPr>
              <a:t>Mitochondria in plant &amp; animal cells</a:t>
            </a:r>
          </a:p>
        </p:txBody>
      </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67617">
            <a:off x="4754730" y="3686344"/>
            <a:ext cx="1446002" cy="765487"/>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35414" y="4469713"/>
            <a:ext cx="1750986" cy="635687"/>
          </a:xfrm>
          <a:prstGeom prst="rect">
            <a:avLst/>
          </a:prstGeom>
          <a:noFill/>
        </p:spPr>
        <p:txBody>
          <a:bodyPr wrap="square" lIns="85781" tIns="0" rIns="85781" bIns="0" rtlCol="0">
            <a:spAutoFit/>
          </a:bodyPr>
          <a:lstStyle/>
          <a:p>
            <a:pPr defTabSz="1715597" fontAlgn="base">
              <a:lnSpc>
                <a:spcPct val="115000"/>
              </a:lnSpc>
              <a:spcBef>
                <a:spcPct val="20000"/>
              </a:spcBef>
              <a:spcAft>
                <a:spcPct val="0"/>
              </a:spcAft>
              <a:buClr>
                <a:srgbClr val="2877C4"/>
              </a:buClr>
            </a:pPr>
            <a:r>
              <a:rPr lang="en-US" sz="1876" b="1" dirty="0">
                <a:solidFill>
                  <a:srgbClr val="00B050"/>
                </a:solidFill>
                <a:latin typeface="Arial" charset="0"/>
              </a:rPr>
              <a:t>Chloroplasts in plant cells</a:t>
            </a:r>
          </a:p>
        </p:txBody>
      </p:sp>
      <p:sp>
        <p:nvSpPr>
          <p:cNvPr id="11" name="Down Arrow 10"/>
          <p:cNvSpPr/>
          <p:nvPr/>
        </p:nvSpPr>
        <p:spPr>
          <a:xfrm rot="18664269">
            <a:off x="4494493" y="2879607"/>
            <a:ext cx="329304" cy="1157109"/>
          </a:xfrm>
          <a:prstGeom prst="downArrow">
            <a:avLst/>
          </a:prstGeom>
          <a:solidFill>
            <a:schemeClr val="accent1">
              <a:lumMod val="40000"/>
              <a:lumOff val="60000"/>
            </a:schemeClr>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2" name="Rectangle 11"/>
          <p:cNvSpPr/>
          <p:nvPr/>
        </p:nvSpPr>
        <p:spPr>
          <a:xfrm rot="18845956">
            <a:off x="3011724" y="2773150"/>
            <a:ext cx="2141363" cy="349525"/>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a:rPr>
              <a:t>Sunlight energy</a:t>
            </a:r>
          </a:p>
        </p:txBody>
      </p:sp>
      <p:sp>
        <p:nvSpPr>
          <p:cNvPr id="25" name="Chevron 24"/>
          <p:cNvSpPr/>
          <p:nvPr/>
        </p:nvSpPr>
        <p:spPr>
          <a:xfrm rot="10800000">
            <a:off x="6360802" y="3007087"/>
            <a:ext cx="296205"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8" name="Chevron 27"/>
          <p:cNvSpPr/>
          <p:nvPr/>
        </p:nvSpPr>
        <p:spPr>
          <a:xfrm rot="10800000">
            <a:off x="6360799" y="2369660"/>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1" name="Chevron 20"/>
          <p:cNvSpPr/>
          <p:nvPr/>
        </p:nvSpPr>
        <p:spPr>
          <a:xfrm>
            <a:off x="6329486" y="4934486"/>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2" name="TextBox 21"/>
          <p:cNvSpPr txBox="1"/>
          <p:nvPr/>
        </p:nvSpPr>
        <p:spPr>
          <a:xfrm>
            <a:off x="6081891" y="5114114"/>
            <a:ext cx="709531" cy="424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O</a:t>
            </a:r>
            <a:r>
              <a:rPr lang="en-US" sz="1876" dirty="0">
                <a:solidFill>
                  <a:srgbClr val="000000"/>
                </a:solidFill>
                <a:latin typeface="Calibri"/>
                <a:cs typeface="Calibri"/>
              </a:rPr>
              <a:t>₂</a:t>
            </a:r>
            <a:endParaRPr lang="en-US" sz="1876" dirty="0">
              <a:solidFill>
                <a:srgbClr val="000000"/>
              </a:solidFill>
              <a:latin typeface="Arial" charset="0"/>
            </a:endParaRPr>
          </a:p>
        </p:txBody>
      </p:sp>
      <p:sp>
        <p:nvSpPr>
          <p:cNvPr id="23" name="TextBox 22"/>
          <p:cNvSpPr txBox="1"/>
          <p:nvPr/>
        </p:nvSpPr>
        <p:spPr>
          <a:xfrm>
            <a:off x="5808778" y="4463016"/>
            <a:ext cx="1352461"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C</a:t>
            </a:r>
            <a:r>
              <a:rPr lang="en-US" sz="2064" dirty="0">
                <a:solidFill>
                  <a:srgbClr val="000000"/>
                </a:solidFill>
                <a:latin typeface="Arial" charset="0"/>
                <a:cs typeface="Calibri"/>
              </a:rPr>
              <a:t> ₆</a:t>
            </a:r>
            <a:r>
              <a:rPr lang="en-US" sz="2064" dirty="0">
                <a:solidFill>
                  <a:srgbClr val="000000"/>
                </a:solidFill>
                <a:latin typeface="Calibri"/>
                <a:cs typeface="Calibri"/>
              </a:rPr>
              <a:t>H₁₂O₆</a:t>
            </a:r>
            <a:endParaRPr lang="en-US" sz="2064" dirty="0">
              <a:solidFill>
                <a:srgbClr val="000000"/>
              </a:solidFill>
              <a:latin typeface="Arial" charset="0"/>
            </a:endParaRPr>
          </a:p>
        </p:txBody>
      </p:sp>
      <p:sp>
        <p:nvSpPr>
          <p:cNvPr id="16" name="Rectangle 15"/>
          <p:cNvSpPr/>
          <p:nvPr/>
        </p:nvSpPr>
        <p:spPr>
          <a:xfrm>
            <a:off x="7929837" y="4146128"/>
            <a:ext cx="997623" cy="676978"/>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lIns="85781" tIns="0" rIns="85781" bIns="0" rtlCol="0" anchor="ct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a:rPr>
              <a:t>ATP for work</a:t>
            </a:r>
          </a:p>
        </p:txBody>
      </p:sp>
      <p:sp>
        <p:nvSpPr>
          <p:cNvPr id="17" name="Down Arrow 16"/>
          <p:cNvSpPr/>
          <p:nvPr/>
        </p:nvSpPr>
        <p:spPr>
          <a:xfrm>
            <a:off x="8077200" y="4842774"/>
            <a:ext cx="618191" cy="1405626"/>
          </a:xfrm>
          <a:prstGeom prst="downArrow">
            <a:avLst/>
          </a:prstGeom>
          <a:solidFill>
            <a:srgbClr val="FF0000"/>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r>
              <a:rPr lang="en-US" sz="1876" b="1" dirty="0">
                <a:solidFill>
                  <a:schemeClr val="bg1"/>
                </a:solidFill>
                <a:latin typeface="Arial"/>
              </a:rPr>
              <a:t>HEAT</a:t>
            </a:r>
          </a:p>
        </p:txBody>
      </p:sp>
      <p:sp>
        <p:nvSpPr>
          <p:cNvPr id="38" name="TextBox 37"/>
          <p:cNvSpPr txBox="1"/>
          <p:nvPr/>
        </p:nvSpPr>
        <p:spPr>
          <a:xfrm>
            <a:off x="5812500" y="4467725"/>
            <a:ext cx="1352461"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C</a:t>
            </a:r>
            <a:r>
              <a:rPr lang="en-US" sz="2064" dirty="0">
                <a:solidFill>
                  <a:srgbClr val="000000"/>
                </a:solidFill>
                <a:latin typeface="Arial" charset="0"/>
                <a:cs typeface="Calibri"/>
              </a:rPr>
              <a:t> ₆</a:t>
            </a:r>
            <a:r>
              <a:rPr lang="en-US" sz="2064" dirty="0">
                <a:solidFill>
                  <a:srgbClr val="000000"/>
                </a:solidFill>
                <a:latin typeface="Calibri"/>
                <a:cs typeface="Calibri"/>
              </a:rPr>
              <a:t>H₁₂O₆</a:t>
            </a:r>
            <a:endParaRPr lang="en-US" sz="2064" dirty="0">
              <a:solidFill>
                <a:srgbClr val="000000"/>
              </a:solidFill>
              <a:latin typeface="Arial" charset="0"/>
            </a:endParaRPr>
          </a:p>
        </p:txBody>
      </p:sp>
      <p:sp>
        <p:nvSpPr>
          <p:cNvPr id="39" name="TextBox 38"/>
          <p:cNvSpPr txBox="1"/>
          <p:nvPr/>
        </p:nvSpPr>
        <p:spPr>
          <a:xfrm>
            <a:off x="6078765" y="5113990"/>
            <a:ext cx="709531" cy="424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O</a:t>
            </a:r>
            <a:r>
              <a:rPr lang="en-US" sz="1876" dirty="0">
                <a:solidFill>
                  <a:srgbClr val="000000"/>
                </a:solidFill>
                <a:latin typeface="Calibri"/>
                <a:cs typeface="Calibri"/>
              </a:rPr>
              <a:t>₂</a:t>
            </a:r>
            <a:endParaRPr lang="en-US" sz="1876" dirty="0">
              <a:solidFill>
                <a:srgbClr val="000000"/>
              </a:solidFill>
              <a:latin typeface="Arial" charset="0"/>
            </a:endParaRPr>
          </a:p>
        </p:txBody>
      </p:sp>
      <p:sp>
        <p:nvSpPr>
          <p:cNvPr id="36" name="Chevron 35"/>
          <p:cNvSpPr/>
          <p:nvPr/>
        </p:nvSpPr>
        <p:spPr>
          <a:xfrm>
            <a:off x="6344316" y="5519008"/>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3" name="Arc 42"/>
          <p:cNvSpPr/>
          <p:nvPr/>
        </p:nvSpPr>
        <p:spPr>
          <a:xfrm rot="16200000">
            <a:off x="6046578" y="2733699"/>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4" name="Arc 43"/>
          <p:cNvSpPr/>
          <p:nvPr/>
        </p:nvSpPr>
        <p:spPr>
          <a:xfrm rot="16200000">
            <a:off x="5626420" y="2304609"/>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Tree>
    <p:extLst>
      <p:ext uri="{BB962C8B-B14F-4D97-AF65-F5344CB8AC3E}">
        <p14:creationId xmlns:p14="http://schemas.microsoft.com/office/powerpoint/2010/main" val="351459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7" grpId="0"/>
      <p:bldP spid="27" grpId="1"/>
      <p:bldP spid="24" grpId="0" animBg="1"/>
      <p:bldP spid="24" grpId="1" animBg="1"/>
      <p:bldP spid="26" grpId="0" animBg="1"/>
      <p:bldP spid="26" grpId="1" animBg="1"/>
      <p:bldP spid="45" grpId="0"/>
      <p:bldP spid="46" grpId="0"/>
      <p:bldP spid="18" grpId="0" animBg="1"/>
      <p:bldP spid="18" grpId="1" animBg="1"/>
      <p:bldP spid="41" grpId="0" animBg="1"/>
      <p:bldP spid="19" grpId="0" animBg="1"/>
      <p:bldP spid="19" grpId="1" animBg="1"/>
      <p:bldP spid="42" grpId="0" animBg="1"/>
      <p:bldP spid="33" grpId="0"/>
      <p:bldP spid="31" grpId="0"/>
      <p:bldP spid="31" grpId="1"/>
      <p:bldP spid="11" grpId="0" animBg="1"/>
      <p:bldP spid="11" grpId="1" animBg="1"/>
      <p:bldP spid="12" grpId="0" animBg="1"/>
      <p:bldP spid="12" grpId="1" animBg="1"/>
      <p:bldP spid="25" grpId="0" animBg="1"/>
      <p:bldP spid="25" grpId="1" animBg="1"/>
      <p:bldP spid="28" grpId="0" animBg="1"/>
      <p:bldP spid="28" grpId="1" animBg="1"/>
      <p:bldP spid="21" grpId="0" animBg="1"/>
      <p:bldP spid="22" grpId="0"/>
      <p:bldP spid="22" grpId="1"/>
      <p:bldP spid="23" grpId="0"/>
      <p:bldP spid="23" grpId="1"/>
      <p:bldP spid="16" grpId="0" animBg="1"/>
      <p:bldP spid="17" grpId="0" animBg="1"/>
      <p:bldP spid="38" grpId="0"/>
      <p:bldP spid="39" grpId="0"/>
      <p:bldP spid="36"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10"/>
            <a:ext cx="3134260" cy="1524010"/>
          </a:xfrm>
        </p:spPr>
        <p:txBody>
          <a:bodyPr/>
          <a:lstStyle/>
          <a:p>
            <a:r>
              <a:rPr lang="en-US" dirty="0"/>
              <a:t>	Label the Organelles</a:t>
            </a:r>
          </a:p>
        </p:txBody>
      </p:sp>
      <p:pic>
        <p:nvPicPr>
          <p:cNvPr id="12" name="Picture 11"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881636" cy="714840"/>
          </a:xfrm>
          <a:prstGeom prst="rect">
            <a:avLst/>
          </a:prstGeom>
        </p:spPr>
      </p:pic>
      <p:pic>
        <p:nvPicPr>
          <p:cNvPr id="11" name="Content Placeholder 10"/>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1428257" y="1676400"/>
            <a:ext cx="6713755" cy="4800600"/>
          </a:xfrm>
        </p:spPr>
      </p:pic>
    </p:spTree>
    <p:extLst>
      <p:ext uri="{BB962C8B-B14F-4D97-AF65-F5344CB8AC3E}">
        <p14:creationId xmlns:p14="http://schemas.microsoft.com/office/powerpoint/2010/main" val="420782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027894" y="3163682"/>
            <a:ext cx="1000142"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H</a:t>
            </a:r>
            <a:r>
              <a:rPr lang="en-US" sz="2064" dirty="0">
                <a:solidFill>
                  <a:srgbClr val="000000"/>
                </a:solidFill>
                <a:latin typeface="Calibri"/>
                <a:cs typeface="Calibri"/>
              </a:rPr>
              <a:t>₂O</a:t>
            </a:r>
            <a:endParaRPr lang="en-US" sz="2064" dirty="0">
              <a:solidFill>
                <a:srgbClr val="000000"/>
              </a:solidFill>
              <a:latin typeface="Arial" charset="0"/>
            </a:endParaRPr>
          </a:p>
        </p:txBody>
      </p:sp>
      <p:sp>
        <p:nvSpPr>
          <p:cNvPr id="27" name="TextBox 26"/>
          <p:cNvSpPr txBox="1"/>
          <p:nvPr/>
        </p:nvSpPr>
        <p:spPr>
          <a:xfrm>
            <a:off x="6132019" y="2541716"/>
            <a:ext cx="869949" cy="457626"/>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CO</a:t>
            </a:r>
            <a:r>
              <a:rPr lang="en-US" sz="2064" dirty="0">
                <a:solidFill>
                  <a:srgbClr val="000000"/>
                </a:solidFill>
                <a:latin typeface="Calibri"/>
                <a:cs typeface="Calibri"/>
              </a:rPr>
              <a:t>₂</a:t>
            </a:r>
            <a:endParaRPr lang="en-US" sz="2064" dirty="0">
              <a:solidFill>
                <a:srgbClr val="000000"/>
              </a:solidFill>
              <a:latin typeface="Arial" charset="0"/>
            </a:endParaRPr>
          </a:p>
        </p:txBody>
      </p:sp>
      <p:sp>
        <p:nvSpPr>
          <p:cNvPr id="24" name="Arc 23"/>
          <p:cNvSpPr/>
          <p:nvPr/>
        </p:nvSpPr>
        <p:spPr>
          <a:xfrm rot="16200000">
            <a:off x="6036150" y="2733700"/>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6" name="Arc 25"/>
          <p:cNvSpPr/>
          <p:nvPr/>
        </p:nvSpPr>
        <p:spPr>
          <a:xfrm rot="16200000">
            <a:off x="5615991" y="2304611"/>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5" name="TextBox 44"/>
          <p:cNvSpPr txBox="1"/>
          <p:nvPr/>
        </p:nvSpPr>
        <p:spPr>
          <a:xfrm>
            <a:off x="6120165" y="2541714"/>
            <a:ext cx="869949" cy="457626"/>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CO</a:t>
            </a:r>
            <a:r>
              <a:rPr lang="en-US" sz="2064" dirty="0">
                <a:solidFill>
                  <a:srgbClr val="000000"/>
                </a:solidFill>
                <a:latin typeface="Calibri"/>
                <a:cs typeface="Calibri"/>
              </a:rPr>
              <a:t>₂</a:t>
            </a:r>
            <a:endParaRPr lang="en-US" sz="2064" dirty="0">
              <a:solidFill>
                <a:srgbClr val="000000"/>
              </a:solidFill>
              <a:latin typeface="Arial" charset="0"/>
            </a:endParaRPr>
          </a:p>
        </p:txBody>
      </p:sp>
      <p:sp>
        <p:nvSpPr>
          <p:cNvPr id="46" name="TextBox 45"/>
          <p:cNvSpPr txBox="1"/>
          <p:nvPr/>
        </p:nvSpPr>
        <p:spPr>
          <a:xfrm>
            <a:off x="6027181" y="3163680"/>
            <a:ext cx="1000142"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H</a:t>
            </a:r>
            <a:r>
              <a:rPr lang="en-US" sz="2064" dirty="0">
                <a:solidFill>
                  <a:srgbClr val="000000"/>
                </a:solidFill>
                <a:latin typeface="Calibri"/>
                <a:cs typeface="Calibri"/>
              </a:rPr>
              <a:t>₂O</a:t>
            </a:r>
            <a:endParaRPr lang="en-US" sz="2064" dirty="0">
              <a:solidFill>
                <a:srgbClr val="000000"/>
              </a:solidFill>
              <a:latin typeface="Arial" charset="0"/>
            </a:endParaRPr>
          </a:p>
        </p:txBody>
      </p:sp>
      <p:sp>
        <p:nvSpPr>
          <p:cNvPr id="18" name="Arc 17"/>
          <p:cNvSpPr/>
          <p:nvPr/>
        </p:nvSpPr>
        <p:spPr>
          <a:xfrm rot="16200000" flipH="1">
            <a:off x="5667393" y="3824153"/>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1" name="Arc 40"/>
          <p:cNvSpPr/>
          <p:nvPr/>
        </p:nvSpPr>
        <p:spPr>
          <a:xfrm rot="16200000" flipH="1">
            <a:off x="5664819" y="3824151"/>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9" name="Arc 18"/>
          <p:cNvSpPr/>
          <p:nvPr/>
        </p:nvSpPr>
        <p:spPr>
          <a:xfrm rot="16200000" flipH="1">
            <a:off x="5989643" y="3752268"/>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2" name="Arc 41"/>
          <p:cNvSpPr/>
          <p:nvPr/>
        </p:nvSpPr>
        <p:spPr>
          <a:xfrm rot="16200000" flipH="1">
            <a:off x="5987071" y="3752289"/>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 name="Title 1"/>
          <p:cNvSpPr>
            <a:spLocks noGrp="1"/>
          </p:cNvSpPr>
          <p:nvPr>
            <p:ph type="title"/>
          </p:nvPr>
        </p:nvSpPr>
        <p:spPr>
          <a:xfrm>
            <a:off x="4" y="0"/>
            <a:ext cx="9143995" cy="1371600"/>
          </a:xfrm>
        </p:spPr>
        <p:txBody>
          <a:bodyPr/>
          <a:lstStyle/>
          <a:p>
            <a:pPr marL="1020763" indent="-166688"/>
            <a:r>
              <a:rPr lang="en-US" sz="3600" dirty="0"/>
              <a:t>Energy Is Cyclic</a:t>
            </a:r>
          </a:p>
        </p:txBody>
      </p:sp>
      <p:sp>
        <p:nvSpPr>
          <p:cNvPr id="5" name="Text Placeholder 4"/>
          <p:cNvSpPr>
            <a:spLocks noGrp="1"/>
          </p:cNvSpPr>
          <p:nvPr>
            <p:ph type="body" sz="quarter" idx="4294967295"/>
          </p:nvPr>
        </p:nvSpPr>
        <p:spPr>
          <a:xfrm>
            <a:off x="6" y="1524000"/>
            <a:ext cx="4250319" cy="4478427"/>
          </a:xfrm>
          <a:prstGeom prst="rect">
            <a:avLst/>
          </a:prstGeom>
        </p:spPr>
        <p:txBody>
          <a:bodyPr/>
          <a:lstStyle/>
          <a:p>
            <a:pPr marL="0" lvl="1" indent="0">
              <a:buNone/>
            </a:pPr>
            <a:r>
              <a:rPr lang="en-US" sz="2800" b="1" dirty="0">
                <a:solidFill>
                  <a:srgbClr val="FF0000"/>
                </a:solidFill>
              </a:rPr>
              <a:t>Photosynthesis</a:t>
            </a:r>
            <a:r>
              <a:rPr lang="en-US" sz="2800" b="1" dirty="0">
                <a:solidFill>
                  <a:srgbClr val="6F9347"/>
                </a:solidFill>
              </a:rPr>
              <a:t> </a:t>
            </a:r>
          </a:p>
          <a:p>
            <a:pPr marL="288925" lvl="2" indent="-207963"/>
            <a:r>
              <a:rPr lang="en-US" sz="2800" dirty="0">
                <a:solidFill>
                  <a:prstClr val="black"/>
                </a:solidFill>
              </a:rPr>
              <a:t>Uses sunlight as the energy source.</a:t>
            </a:r>
          </a:p>
          <a:p>
            <a:pPr marL="220406" lvl="2" indent="0">
              <a:buNone/>
            </a:pPr>
            <a:endParaRPr lang="en-US" sz="2800" dirty="0">
              <a:solidFill>
                <a:prstClr val="black"/>
              </a:solidFill>
            </a:endParaRPr>
          </a:p>
          <a:p>
            <a:pPr marL="0" lvl="1" indent="0">
              <a:buNone/>
            </a:pPr>
            <a:r>
              <a:rPr lang="en-US" sz="2800" b="1" dirty="0">
                <a:solidFill>
                  <a:srgbClr val="0070C0"/>
                </a:solidFill>
              </a:rPr>
              <a:t>Cellular respiration</a:t>
            </a:r>
          </a:p>
          <a:p>
            <a:pPr marL="288925" lvl="2" indent="-207963"/>
            <a:r>
              <a:rPr lang="en-US" sz="2800" dirty="0"/>
              <a:t>Uses energy from sugars and other organic molecules. </a:t>
            </a:r>
            <a:endParaRPr lang="en-US" sz="2800" b="1" dirty="0">
              <a:solidFill>
                <a:srgbClr val="6F9347"/>
              </a:solidFill>
            </a:endParaRP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485" y="3606259"/>
            <a:ext cx="1262320" cy="941145"/>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626894" y="3024942"/>
            <a:ext cx="1603505" cy="896784"/>
          </a:xfrm>
          <a:prstGeom prst="rect">
            <a:avLst/>
          </a:prstGeom>
          <a:noFill/>
        </p:spPr>
        <p:txBody>
          <a:bodyPr wrap="square" lIns="85781" tIns="0" rIns="85781" bIns="0" rtlCol="0">
            <a:spAutoFit/>
          </a:bodyPr>
          <a:lstStyle/>
          <a:p>
            <a:pPr defTabSz="1715597" fontAlgn="base">
              <a:lnSpc>
                <a:spcPct val="115000"/>
              </a:lnSpc>
              <a:spcBef>
                <a:spcPct val="20000"/>
              </a:spcBef>
              <a:spcAft>
                <a:spcPct val="0"/>
              </a:spcAft>
              <a:buClr>
                <a:srgbClr val="2877C4"/>
              </a:buClr>
            </a:pPr>
            <a:r>
              <a:rPr lang="en-US" sz="1689" b="1" dirty="0">
                <a:solidFill>
                  <a:srgbClr val="FF0000"/>
                </a:solidFill>
                <a:latin typeface="Arial" charset="0"/>
              </a:rPr>
              <a:t>Mitochondria in plant &amp; animal cells</a:t>
            </a:r>
          </a:p>
        </p:txBody>
      </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67617">
            <a:off x="4754730" y="3686344"/>
            <a:ext cx="1446002" cy="765487"/>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35414" y="4469713"/>
            <a:ext cx="1750986" cy="635687"/>
          </a:xfrm>
          <a:prstGeom prst="rect">
            <a:avLst/>
          </a:prstGeom>
          <a:noFill/>
        </p:spPr>
        <p:txBody>
          <a:bodyPr wrap="square" lIns="85781" tIns="0" rIns="85781" bIns="0" rtlCol="0">
            <a:spAutoFit/>
          </a:bodyPr>
          <a:lstStyle/>
          <a:p>
            <a:pPr defTabSz="1715597" fontAlgn="base">
              <a:lnSpc>
                <a:spcPct val="115000"/>
              </a:lnSpc>
              <a:spcBef>
                <a:spcPct val="20000"/>
              </a:spcBef>
              <a:spcAft>
                <a:spcPct val="0"/>
              </a:spcAft>
              <a:buClr>
                <a:srgbClr val="2877C4"/>
              </a:buClr>
            </a:pPr>
            <a:r>
              <a:rPr lang="en-US" sz="1876" b="1" dirty="0">
                <a:solidFill>
                  <a:srgbClr val="00B050"/>
                </a:solidFill>
                <a:latin typeface="Arial" charset="0"/>
              </a:rPr>
              <a:t>Chloroplasts in plant cells</a:t>
            </a:r>
          </a:p>
        </p:txBody>
      </p:sp>
      <p:sp>
        <p:nvSpPr>
          <p:cNvPr id="11" name="Down Arrow 10"/>
          <p:cNvSpPr/>
          <p:nvPr/>
        </p:nvSpPr>
        <p:spPr>
          <a:xfrm rot="18664269">
            <a:off x="4494493" y="2879607"/>
            <a:ext cx="329304" cy="1157109"/>
          </a:xfrm>
          <a:prstGeom prst="downArrow">
            <a:avLst/>
          </a:prstGeom>
          <a:solidFill>
            <a:schemeClr val="accent1">
              <a:lumMod val="40000"/>
              <a:lumOff val="60000"/>
            </a:schemeClr>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12" name="Rectangle 11"/>
          <p:cNvSpPr/>
          <p:nvPr/>
        </p:nvSpPr>
        <p:spPr>
          <a:xfrm rot="18845956">
            <a:off x="3011724" y="2773150"/>
            <a:ext cx="2141363" cy="349525"/>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a:rPr>
              <a:t>Sunlight energy</a:t>
            </a:r>
          </a:p>
        </p:txBody>
      </p:sp>
      <p:sp>
        <p:nvSpPr>
          <p:cNvPr id="25" name="Chevron 24"/>
          <p:cNvSpPr/>
          <p:nvPr/>
        </p:nvSpPr>
        <p:spPr>
          <a:xfrm rot="10800000">
            <a:off x="6360802" y="3007087"/>
            <a:ext cx="296205"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8" name="Chevron 27"/>
          <p:cNvSpPr/>
          <p:nvPr/>
        </p:nvSpPr>
        <p:spPr>
          <a:xfrm rot="10800000">
            <a:off x="6360799" y="2369660"/>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1" name="Chevron 20"/>
          <p:cNvSpPr/>
          <p:nvPr/>
        </p:nvSpPr>
        <p:spPr>
          <a:xfrm>
            <a:off x="6329486" y="4934486"/>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22" name="TextBox 21"/>
          <p:cNvSpPr txBox="1"/>
          <p:nvPr/>
        </p:nvSpPr>
        <p:spPr>
          <a:xfrm>
            <a:off x="6081891" y="5114114"/>
            <a:ext cx="709531" cy="424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O</a:t>
            </a:r>
            <a:r>
              <a:rPr lang="en-US" sz="1876" dirty="0">
                <a:solidFill>
                  <a:srgbClr val="000000"/>
                </a:solidFill>
                <a:latin typeface="Calibri"/>
                <a:cs typeface="Calibri"/>
              </a:rPr>
              <a:t>₂</a:t>
            </a:r>
            <a:endParaRPr lang="en-US" sz="1876" dirty="0">
              <a:solidFill>
                <a:srgbClr val="000000"/>
              </a:solidFill>
              <a:latin typeface="Arial" charset="0"/>
            </a:endParaRPr>
          </a:p>
        </p:txBody>
      </p:sp>
      <p:sp>
        <p:nvSpPr>
          <p:cNvPr id="23" name="TextBox 22"/>
          <p:cNvSpPr txBox="1"/>
          <p:nvPr/>
        </p:nvSpPr>
        <p:spPr>
          <a:xfrm>
            <a:off x="5808778" y="4463016"/>
            <a:ext cx="1352461"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C</a:t>
            </a:r>
            <a:r>
              <a:rPr lang="en-US" sz="2064" dirty="0">
                <a:solidFill>
                  <a:srgbClr val="000000"/>
                </a:solidFill>
                <a:latin typeface="Arial" charset="0"/>
                <a:cs typeface="Calibri"/>
              </a:rPr>
              <a:t> ₆</a:t>
            </a:r>
            <a:r>
              <a:rPr lang="en-US" sz="2064" dirty="0">
                <a:solidFill>
                  <a:srgbClr val="000000"/>
                </a:solidFill>
                <a:latin typeface="Calibri"/>
                <a:cs typeface="Calibri"/>
              </a:rPr>
              <a:t>H₁₂O₆</a:t>
            </a:r>
            <a:endParaRPr lang="en-US" sz="2064" dirty="0">
              <a:solidFill>
                <a:srgbClr val="000000"/>
              </a:solidFill>
              <a:latin typeface="Arial" charset="0"/>
            </a:endParaRPr>
          </a:p>
        </p:txBody>
      </p:sp>
      <p:sp>
        <p:nvSpPr>
          <p:cNvPr id="16" name="Rectangle 15"/>
          <p:cNvSpPr/>
          <p:nvPr/>
        </p:nvSpPr>
        <p:spPr>
          <a:xfrm>
            <a:off x="7929837" y="4146128"/>
            <a:ext cx="997623" cy="676978"/>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lIns="85781" tIns="0" rIns="85781" bIns="0" rtlCol="0" anchor="ct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a:rPr>
              <a:t>ATP for work</a:t>
            </a:r>
          </a:p>
        </p:txBody>
      </p:sp>
      <p:sp>
        <p:nvSpPr>
          <p:cNvPr id="17" name="Down Arrow 16"/>
          <p:cNvSpPr/>
          <p:nvPr/>
        </p:nvSpPr>
        <p:spPr>
          <a:xfrm>
            <a:off x="8077200" y="4842774"/>
            <a:ext cx="618191" cy="1405626"/>
          </a:xfrm>
          <a:prstGeom prst="downArrow">
            <a:avLst/>
          </a:prstGeom>
          <a:solidFill>
            <a:srgbClr val="FF0000"/>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r>
              <a:rPr lang="en-US" sz="1876" b="1" dirty="0">
                <a:solidFill>
                  <a:schemeClr val="bg1"/>
                </a:solidFill>
                <a:latin typeface="Arial"/>
              </a:rPr>
              <a:t>HEAT</a:t>
            </a:r>
          </a:p>
        </p:txBody>
      </p:sp>
      <p:sp>
        <p:nvSpPr>
          <p:cNvPr id="38" name="TextBox 37"/>
          <p:cNvSpPr txBox="1"/>
          <p:nvPr/>
        </p:nvSpPr>
        <p:spPr>
          <a:xfrm>
            <a:off x="5812500" y="4467725"/>
            <a:ext cx="1352461" cy="457626"/>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dirty="0">
                <a:solidFill>
                  <a:srgbClr val="000000"/>
                </a:solidFill>
                <a:latin typeface="Arial" charset="0"/>
              </a:rPr>
              <a:t>C</a:t>
            </a:r>
            <a:r>
              <a:rPr lang="en-US" sz="2064" dirty="0">
                <a:solidFill>
                  <a:srgbClr val="000000"/>
                </a:solidFill>
                <a:latin typeface="Arial" charset="0"/>
                <a:cs typeface="Calibri"/>
              </a:rPr>
              <a:t> ₆</a:t>
            </a:r>
            <a:r>
              <a:rPr lang="en-US" sz="2064" dirty="0">
                <a:solidFill>
                  <a:srgbClr val="000000"/>
                </a:solidFill>
                <a:latin typeface="Calibri"/>
                <a:cs typeface="Calibri"/>
              </a:rPr>
              <a:t>H₁₂O₆</a:t>
            </a:r>
            <a:endParaRPr lang="en-US" sz="2064" dirty="0">
              <a:solidFill>
                <a:srgbClr val="000000"/>
              </a:solidFill>
              <a:latin typeface="Arial" charset="0"/>
            </a:endParaRPr>
          </a:p>
        </p:txBody>
      </p:sp>
      <p:sp>
        <p:nvSpPr>
          <p:cNvPr id="39" name="TextBox 38"/>
          <p:cNvSpPr txBox="1"/>
          <p:nvPr/>
        </p:nvSpPr>
        <p:spPr>
          <a:xfrm>
            <a:off x="6078765" y="5113990"/>
            <a:ext cx="709531" cy="424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O</a:t>
            </a:r>
            <a:r>
              <a:rPr lang="en-US" sz="1876" dirty="0">
                <a:solidFill>
                  <a:srgbClr val="000000"/>
                </a:solidFill>
                <a:latin typeface="Calibri"/>
                <a:cs typeface="Calibri"/>
              </a:rPr>
              <a:t>₂</a:t>
            </a:r>
            <a:endParaRPr lang="en-US" sz="1876" dirty="0">
              <a:solidFill>
                <a:srgbClr val="000000"/>
              </a:solidFill>
              <a:latin typeface="Arial" charset="0"/>
            </a:endParaRPr>
          </a:p>
        </p:txBody>
      </p:sp>
      <p:sp>
        <p:nvSpPr>
          <p:cNvPr id="36" name="Chevron 35"/>
          <p:cNvSpPr/>
          <p:nvPr/>
        </p:nvSpPr>
        <p:spPr>
          <a:xfrm>
            <a:off x="6344316" y="5519008"/>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3" name="Arc 42"/>
          <p:cNvSpPr/>
          <p:nvPr/>
        </p:nvSpPr>
        <p:spPr>
          <a:xfrm rot="16200000">
            <a:off x="6046578" y="2733699"/>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44" name="Arc 43"/>
          <p:cNvSpPr/>
          <p:nvPr/>
        </p:nvSpPr>
        <p:spPr>
          <a:xfrm rot="16200000">
            <a:off x="5626420" y="2304609"/>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Tree>
    <p:extLst>
      <p:ext uri="{BB962C8B-B14F-4D97-AF65-F5344CB8AC3E}">
        <p14:creationId xmlns:p14="http://schemas.microsoft.com/office/powerpoint/2010/main" val="70611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41</a:t>
            </a:fld>
            <a:endParaRPr lang="en-US" sz="1400">
              <a:solidFill>
                <a:srgbClr val="2A3D7A"/>
              </a:solidFill>
            </a:endParaRPr>
          </a:p>
        </p:txBody>
      </p:sp>
      <p:sp>
        <p:nvSpPr>
          <p:cNvPr id="105475" name="Rectangle 2"/>
          <p:cNvSpPr>
            <a:spLocks noGrp="1" noChangeArrowheads="1"/>
          </p:cNvSpPr>
          <p:nvPr>
            <p:ph type="title"/>
          </p:nvPr>
        </p:nvSpPr>
        <p:spPr>
          <a:xfrm>
            <a:off x="228600" y="152400"/>
            <a:ext cx="8305800" cy="609600"/>
          </a:xfrm>
        </p:spPr>
        <p:txBody>
          <a:bodyPr lIns="90488" tIns="44450" rIns="90488" bIns="44450" anchor="ctr"/>
          <a:lstStyle/>
          <a:p>
            <a:pPr eaLnBrk="1" hangingPunct="1"/>
            <a:r>
              <a:rPr lang="en-US" sz="4000" b="1" u="sng"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Energy Coupling</a:t>
            </a:r>
            <a:endParaRPr lang="en-US" sz="54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2291" name="Rectangle 3"/>
          <p:cNvSpPr>
            <a:spLocks noGrp="1" noChangeArrowheads="1"/>
          </p:cNvSpPr>
          <p:nvPr>
            <p:ph type="body" idx="1"/>
          </p:nvPr>
        </p:nvSpPr>
        <p:spPr>
          <a:xfrm>
            <a:off x="533400" y="838200"/>
            <a:ext cx="8305800" cy="5638800"/>
          </a:xfrm>
        </p:spPr>
        <p:txBody>
          <a:bodyPr lIns="90488" tIns="44450" rIns="90488" bIns="44450"/>
          <a:lstStyle/>
          <a:p>
            <a:pPr eaLnBrk="1" fontAlgn="auto" hangingPunct="1">
              <a:spcBef>
                <a:spcPts val="1000"/>
              </a:spcBef>
              <a:spcAft>
                <a:spcPts val="0"/>
              </a:spcAft>
              <a:buClr>
                <a:srgbClr val="1F89BD"/>
              </a:buClr>
              <a:buSzTx/>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uses the energy released from </a:t>
            </a:r>
            <a:r>
              <a:rPr lang="en-US" b="1" kern="1200" dirty="0">
                <a:solidFill>
                  <a:srgbClr val="FF0000"/>
                </a:solidFill>
                <a:latin typeface="Tahoma" panose="020B0604030504040204" pitchFamily="34" charset="0"/>
                <a:ea typeface="Tahoma" panose="020B0604030504040204" pitchFamily="34" charset="0"/>
                <a:cs typeface="Tahoma" panose="020B0604030504040204" pitchFamily="34" charset="0"/>
              </a:rPr>
              <a:t>exergonic reactions</a:t>
            </a:r>
            <a:r>
              <a:rPr lang="en-US" b="1" kern="1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to drive </a:t>
            </a:r>
            <a:r>
              <a:rPr lang="en-US" b="1" kern="1200" dirty="0">
                <a:solidFill>
                  <a:srgbClr val="00B050"/>
                </a:solidFill>
                <a:latin typeface="Tahoma" panose="020B0604030504040204" pitchFamily="34" charset="0"/>
                <a:ea typeface="Tahoma" panose="020B0604030504040204" pitchFamily="34" charset="0"/>
                <a:cs typeface="Tahoma" panose="020B0604030504040204" pitchFamily="34" charset="0"/>
              </a:rPr>
              <a:t>endergonic reactions</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 typically using the energy stored in </a:t>
            </a:r>
            <a:r>
              <a:rPr lang="en-US"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molecules.</a:t>
            </a:r>
          </a:p>
          <a:p>
            <a:pPr marL="0" indent="0" eaLnBrk="1" hangingPunct="1">
              <a:buNone/>
              <a:defRP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895600"/>
            <a:ext cx="7467600" cy="3467480"/>
          </a:xfrm>
          <a:prstGeom prst="rect">
            <a:avLst/>
          </a:prstGeom>
        </p:spPr>
      </p:pic>
      <p:sp>
        <p:nvSpPr>
          <p:cNvPr id="3" name="Footer Placeholder 2"/>
          <p:cNvSpPr>
            <a:spLocks noGrp="1"/>
          </p:cNvSpPr>
          <p:nvPr>
            <p:ph type="ftr" sz="quarter" idx="11"/>
          </p:nvPr>
        </p:nvSpPr>
        <p:spPr/>
        <p:txBody>
          <a:bodyPr/>
          <a:lstStyle/>
          <a:p>
            <a:pPr>
              <a:defRPr/>
            </a:pPr>
            <a:r>
              <a:rPr lang="en-US"/>
              <a:t>Metabolism &amp; Enzymes</a:t>
            </a:r>
          </a:p>
        </p:txBody>
      </p:sp>
      <p:sp>
        <p:nvSpPr>
          <p:cNvPr id="4" name="Arrow: Curved Left 3">
            <a:extLst>
              <a:ext uri="{FF2B5EF4-FFF2-40B4-BE49-F238E27FC236}">
                <a16:creationId xmlns:a16="http://schemas.microsoft.com/office/drawing/2014/main" id="{8E30D288-067C-4FD8-B424-A0D19975552B}"/>
              </a:ext>
            </a:extLst>
          </p:cNvPr>
          <p:cNvSpPr/>
          <p:nvPr/>
        </p:nvSpPr>
        <p:spPr bwMode="auto">
          <a:xfrm>
            <a:off x="5486400" y="3505200"/>
            <a:ext cx="609600" cy="2514600"/>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8" name="Arrow: Curved Left 7">
            <a:extLst>
              <a:ext uri="{FF2B5EF4-FFF2-40B4-BE49-F238E27FC236}">
                <a16:creationId xmlns:a16="http://schemas.microsoft.com/office/drawing/2014/main" id="{CD9B266D-E39C-4EAD-9161-37F9D426FBB8}"/>
              </a:ext>
            </a:extLst>
          </p:cNvPr>
          <p:cNvSpPr/>
          <p:nvPr/>
        </p:nvSpPr>
        <p:spPr bwMode="auto">
          <a:xfrm rot="10800000">
            <a:off x="3429000" y="3429000"/>
            <a:ext cx="762000" cy="2514600"/>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732545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4000"/>
                                        <p:tgtEl>
                                          <p:spTgt spid="4"/>
                                        </p:tgtEl>
                                      </p:cBhvr>
                                    </p:animEffect>
                                  </p:childTnLst>
                                </p:cTn>
                              </p:par>
                            </p:childTnLst>
                          </p:cTn>
                        </p:par>
                        <p:par>
                          <p:cTn id="18" fill="hold">
                            <p:stCondLst>
                              <p:cond delay="400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4"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42</a:t>
            </a:fld>
            <a:endParaRPr lang="en-US" sz="1400">
              <a:solidFill>
                <a:srgbClr val="2A3D7A"/>
              </a:solidFill>
            </a:endParaRPr>
          </a:p>
        </p:txBody>
      </p:sp>
      <p:sp>
        <p:nvSpPr>
          <p:cNvPr id="105475" name="Rectangle 2"/>
          <p:cNvSpPr>
            <a:spLocks noGrp="1" noChangeArrowheads="1"/>
          </p:cNvSpPr>
          <p:nvPr>
            <p:ph type="title"/>
          </p:nvPr>
        </p:nvSpPr>
        <p:spPr>
          <a:xfrm>
            <a:off x="381000" y="48260"/>
            <a:ext cx="8686800" cy="1143000"/>
          </a:xfrm>
          <a:solidFill>
            <a:srgbClr val="FFC000"/>
          </a:solidFill>
        </p:spPr>
        <p:txBody>
          <a:bodyPr lIns="90488" tIns="44450" rIns="90488" bIns="44450" anchor="ctr"/>
          <a:lstStyle/>
          <a:p>
            <a:pPr eaLnBrk="1" hangingPunct="1"/>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drives Cellular Work by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Coupling</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&amp;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Endergonic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Reactions</a:t>
            </a:r>
            <a:endParaRPr lang="en-US"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291" name="Rectangle 3"/>
          <p:cNvSpPr>
            <a:spLocks noGrp="1" noChangeArrowheads="1"/>
          </p:cNvSpPr>
          <p:nvPr>
            <p:ph type="body" idx="1"/>
          </p:nvPr>
        </p:nvSpPr>
        <p:spPr>
          <a:xfrm>
            <a:off x="609600" y="1371600"/>
            <a:ext cx="7391400" cy="4953000"/>
          </a:xfrm>
        </p:spPr>
        <p:txBody>
          <a:bodyPr lIns="90488" tIns="44450" rIns="90488" bIns="44450"/>
          <a:lstStyle/>
          <a:p>
            <a:pPr marL="228600" lvl="0" indent="-228600" eaLnBrk="1" fontAlgn="auto" hangingPunct="1">
              <a:spcBef>
                <a:spcPts val="1000"/>
              </a:spcBef>
              <a:spcAft>
                <a:spcPts val="0"/>
              </a:spcAft>
              <a:buClr>
                <a:srgbClr val="1F89BD"/>
              </a:buClr>
              <a:buSzTx/>
              <a:buFont typeface="Arial" panose="020B0604020202020204" pitchFamily="34" charset="0"/>
              <a:buChar char="•"/>
            </a:pPr>
            <a:r>
              <a:rPr lang="en-US" sz="3000" b="1" kern="1200"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a:t>
            </a:r>
            <a:r>
              <a:rPr lang="en-US" sz="3000" kern="12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000" b="1" u="sng" kern="1200" dirty="0">
                <a:solidFill>
                  <a:srgbClr val="7030A0"/>
                </a:solidFill>
                <a:latin typeface="Tahoma" panose="020B0604030504040204" pitchFamily="34" charset="0"/>
                <a:ea typeface="Tahoma" panose="020B0604030504040204" pitchFamily="34" charset="0"/>
                <a:cs typeface="Tahoma" panose="020B0604030504040204" pitchFamily="34" charset="0"/>
              </a:rPr>
              <a:t>A</a:t>
            </a:r>
            <a:r>
              <a:rPr lang="en-US" sz="3000" kern="1200" dirty="0">
                <a:solidFill>
                  <a:srgbClr val="00B050"/>
                </a:solidFill>
                <a:latin typeface="Tahoma" panose="020B0604030504040204" pitchFamily="34" charset="0"/>
                <a:ea typeface="Tahoma" panose="020B0604030504040204" pitchFamily="34" charset="0"/>
                <a:cs typeface="Tahoma" panose="020B0604030504040204" pitchFamily="34" charset="0"/>
              </a:rPr>
              <a:t>denosine </a:t>
            </a:r>
            <a:r>
              <a:rPr lang="en-US" sz="3000" b="1" u="sng" kern="1200"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t>
            </a:r>
            <a:r>
              <a:rPr lang="en-US" sz="3000" kern="1200" dirty="0">
                <a:solidFill>
                  <a:srgbClr val="00B050"/>
                </a:solidFill>
                <a:latin typeface="Tahoma" panose="020B0604030504040204" pitchFamily="34" charset="0"/>
                <a:ea typeface="Tahoma" panose="020B0604030504040204" pitchFamily="34" charset="0"/>
                <a:cs typeface="Tahoma" panose="020B0604030504040204" pitchFamily="34" charset="0"/>
              </a:rPr>
              <a:t>ri</a:t>
            </a:r>
            <a:r>
              <a:rPr lang="en-US" sz="3000" b="1" u="sng" kern="1200"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t>
            </a:r>
            <a:r>
              <a:rPr lang="en-US" sz="3000" kern="1200" dirty="0">
                <a:solidFill>
                  <a:srgbClr val="00B050"/>
                </a:solidFill>
                <a:latin typeface="Tahoma" panose="020B0604030504040204" pitchFamily="34" charset="0"/>
                <a:ea typeface="Tahoma" panose="020B0604030504040204" pitchFamily="34" charset="0"/>
                <a:cs typeface="Tahoma" panose="020B0604030504040204" pitchFamily="34" charset="0"/>
              </a:rPr>
              <a:t>hosphate, powers nearly all forms of cellular work.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62200"/>
            <a:ext cx="7162800" cy="4082796"/>
          </a:xfrm>
          <a:prstGeom prst="rect">
            <a:avLst/>
          </a:prstGeom>
        </p:spPr>
      </p:pic>
      <p:sp>
        <p:nvSpPr>
          <p:cNvPr id="2" name="Footer Placeholder 1"/>
          <p:cNvSpPr>
            <a:spLocks noGrp="1"/>
          </p:cNvSpPr>
          <p:nvPr>
            <p:ph type="ftr" sz="quarter" idx="11"/>
          </p:nvPr>
        </p:nvSpPr>
        <p:spPr>
          <a:xfrm>
            <a:off x="228600" y="6352540"/>
            <a:ext cx="2895600" cy="457200"/>
          </a:xfrm>
        </p:spPr>
        <p:txBody>
          <a:bodyPr/>
          <a:lstStyle/>
          <a:p>
            <a:pPr>
              <a:defRPr/>
            </a:pPr>
            <a:r>
              <a:rPr lang="en-US" dirty="0"/>
              <a:t>Metabolism &amp; Enzymes</a:t>
            </a:r>
          </a:p>
        </p:txBody>
      </p:sp>
    </p:spTree>
    <p:extLst>
      <p:ext uri="{BB962C8B-B14F-4D97-AF65-F5344CB8AC3E}">
        <p14:creationId xmlns:p14="http://schemas.microsoft.com/office/powerpoint/2010/main" val="470435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15240" y="-1"/>
            <a:ext cx="9128760" cy="1420443"/>
          </a:xfrm>
        </p:spPr>
        <p:txBody>
          <a:bodyPr/>
          <a:lstStyle/>
          <a:p>
            <a:pPr marL="1020763" indent="-563563" eaLnBrk="1" hangingPunct="1"/>
            <a:r>
              <a:rPr lang="en-US" sz="3600" dirty="0"/>
              <a:t>Structure of ATP</a:t>
            </a:r>
          </a:p>
        </p:txBody>
      </p:sp>
      <p:sp>
        <p:nvSpPr>
          <p:cNvPr id="69634" name="Text Placeholder 5"/>
          <p:cNvSpPr>
            <a:spLocks noGrp="1"/>
          </p:cNvSpPr>
          <p:nvPr>
            <p:ph type="body" sz="quarter" idx="12"/>
          </p:nvPr>
        </p:nvSpPr>
        <p:spPr>
          <a:xfrm>
            <a:off x="0" y="1584316"/>
            <a:ext cx="7973450" cy="4511684"/>
          </a:xfrm>
        </p:spPr>
        <p:txBody>
          <a:bodyPr/>
          <a:lstStyle/>
          <a:p>
            <a:pPr marL="0" indent="0" eaLnBrk="1" hangingPunct="1">
              <a:lnSpc>
                <a:spcPct val="103000"/>
              </a:lnSpc>
              <a:buNone/>
            </a:pPr>
            <a:r>
              <a:rPr lang="en-US" sz="2800" dirty="0"/>
              <a:t>ATP is composed of three parts:</a:t>
            </a:r>
          </a:p>
          <a:p>
            <a:pPr lvl="1" indent="0" eaLnBrk="1" hangingPunct="1">
              <a:buNone/>
            </a:pPr>
            <a:endParaRPr lang="en-US" sz="3200" dirty="0">
              <a:solidFill>
                <a:srgbClr val="FF0000"/>
              </a:solidFill>
            </a:endParaRPr>
          </a:p>
          <a:p>
            <a:pPr marL="431879" lvl="1" indent="-229343" eaLnBrk="1" hangingPunct="1"/>
            <a:r>
              <a:rPr lang="en-US" sz="3200" dirty="0">
                <a:solidFill>
                  <a:srgbClr val="FF0000"/>
                </a:solidFill>
              </a:rPr>
              <a:t>A base</a:t>
            </a:r>
            <a:r>
              <a:rPr lang="en-US" sz="2800" dirty="0"/>
              <a:t>, adenine </a:t>
            </a:r>
          </a:p>
          <a:p>
            <a:pPr marL="431879" lvl="1" indent="-229343" eaLnBrk="1" hangingPunct="1">
              <a:spcBef>
                <a:spcPts val="1800"/>
              </a:spcBef>
            </a:pPr>
            <a:r>
              <a:rPr lang="en-US" sz="3200" dirty="0">
                <a:solidFill>
                  <a:srgbClr val="0070C0"/>
                </a:solidFill>
              </a:rPr>
              <a:t>A sugar</a:t>
            </a:r>
            <a:r>
              <a:rPr lang="en-US" sz="2800" dirty="0"/>
              <a:t>, ribose</a:t>
            </a:r>
          </a:p>
          <a:p>
            <a:pPr marL="431879" lvl="1" indent="-229343" eaLnBrk="1" hangingPunct="1">
              <a:spcBef>
                <a:spcPts val="1800"/>
              </a:spcBef>
            </a:pPr>
            <a:r>
              <a:rPr lang="en-US" sz="2800" dirty="0"/>
              <a:t>Tri-phosphate tail</a:t>
            </a:r>
          </a:p>
          <a:p>
            <a:pPr marL="0" lvl="1" indent="0" eaLnBrk="1" hangingPunct="1">
              <a:buNone/>
            </a:pPr>
            <a:endParaRPr lang="en-US" sz="2800" dirty="0"/>
          </a:p>
          <a:p>
            <a:pPr marL="0" lvl="1" indent="0" eaLnBrk="1" hangingPunct="1">
              <a:buNone/>
            </a:pPr>
            <a:r>
              <a:rPr lang="en-US" sz="2800" dirty="0"/>
              <a:t>“adenosine </a:t>
            </a:r>
            <a:r>
              <a:rPr lang="en-US" sz="4800" b="1" dirty="0">
                <a:solidFill>
                  <a:schemeClr val="tx2"/>
                </a:solidFill>
              </a:rPr>
              <a:t>tri</a:t>
            </a:r>
            <a:r>
              <a:rPr lang="en-US" sz="2800" dirty="0"/>
              <a:t>phosphate”</a:t>
            </a:r>
          </a:p>
        </p:txBody>
      </p:sp>
      <p:cxnSp>
        <p:nvCxnSpPr>
          <p:cNvPr id="69648" name="Straight Connector 37"/>
          <p:cNvCxnSpPr>
            <a:cxnSpLocks noChangeShapeType="1"/>
            <a:stCxn id="43" idx="1"/>
          </p:cNvCxnSpPr>
          <p:nvPr/>
        </p:nvCxnSpPr>
        <p:spPr bwMode="auto">
          <a:xfrm>
            <a:off x="5464513" y="3944160"/>
            <a:ext cx="0" cy="364423"/>
          </a:xfrm>
          <a:prstGeom prst="line">
            <a:avLst/>
          </a:prstGeom>
          <a:noFill/>
          <a:ln w="28575" algn="ctr">
            <a:solidFill>
              <a:schemeClr val="tx1"/>
            </a:solidFill>
            <a:round/>
            <a:headEnd/>
            <a:tailEnd/>
          </a:ln>
        </p:spPr>
      </p:cxnSp>
      <p:grpSp>
        <p:nvGrpSpPr>
          <p:cNvPr id="2" name="Group 1">
            <a:extLst>
              <a:ext uri="{FF2B5EF4-FFF2-40B4-BE49-F238E27FC236}">
                <a16:creationId xmlns:a16="http://schemas.microsoft.com/office/drawing/2014/main" id="{7DEA0D5B-C0BD-4659-8912-2D28A223CA37}"/>
              </a:ext>
            </a:extLst>
          </p:cNvPr>
          <p:cNvGrpSpPr/>
          <p:nvPr/>
        </p:nvGrpSpPr>
        <p:grpSpPr>
          <a:xfrm>
            <a:off x="4190999" y="3071581"/>
            <a:ext cx="1547736" cy="934951"/>
            <a:chOff x="4190999" y="3071581"/>
            <a:chExt cx="1547736" cy="934951"/>
          </a:xfrm>
        </p:grpSpPr>
        <p:sp>
          <p:nvSpPr>
            <p:cNvPr id="42" name="Hexagon 41"/>
            <p:cNvSpPr/>
            <p:nvPr/>
          </p:nvSpPr>
          <p:spPr bwMode="auto">
            <a:xfrm rot="16200000">
              <a:off x="4113457" y="3149123"/>
              <a:ext cx="934951" cy="779867"/>
            </a:xfrm>
            <a:prstGeom prst="hexago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defTabSz="1715597" fontAlgn="base">
                <a:lnSpc>
                  <a:spcPct val="115000"/>
                </a:lnSpc>
                <a:spcBef>
                  <a:spcPct val="20000"/>
                </a:spcBef>
                <a:spcAft>
                  <a:spcPct val="0"/>
                </a:spcAft>
                <a:buClr>
                  <a:srgbClr val="2877C4"/>
                </a:buClr>
                <a:defRPr/>
              </a:pPr>
              <a:endParaRPr lang="en-US" sz="1501" dirty="0">
                <a:solidFill>
                  <a:srgbClr val="000000"/>
                </a:solidFill>
                <a:latin typeface="Arial"/>
              </a:endParaRPr>
            </a:p>
          </p:txBody>
        </p:sp>
        <p:sp>
          <p:nvSpPr>
            <p:cNvPr id="43" name="Regular Pentagon 42"/>
            <p:cNvSpPr/>
            <p:nvPr/>
          </p:nvSpPr>
          <p:spPr bwMode="auto">
            <a:xfrm rot="5400000" flipH="1">
              <a:off x="4963090" y="3171119"/>
              <a:ext cx="815415" cy="735875"/>
            </a:xfrm>
            <a:prstGeom prst="pentago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defTabSz="1715597" fontAlgn="base">
                <a:lnSpc>
                  <a:spcPct val="115000"/>
                </a:lnSpc>
                <a:spcBef>
                  <a:spcPct val="20000"/>
                </a:spcBef>
                <a:spcAft>
                  <a:spcPct val="0"/>
                </a:spcAft>
                <a:buClr>
                  <a:srgbClr val="2877C4"/>
                </a:buClr>
                <a:defRPr/>
              </a:pPr>
              <a:endParaRPr lang="en-US" sz="1501" dirty="0">
                <a:solidFill>
                  <a:srgbClr val="000000"/>
                </a:solidFill>
                <a:latin typeface="Arial"/>
              </a:endParaRPr>
            </a:p>
          </p:txBody>
        </p:sp>
      </p:grpSp>
      <p:sp>
        <p:nvSpPr>
          <p:cNvPr id="41" name="Regular Pentagon 40"/>
          <p:cNvSpPr/>
          <p:nvPr/>
        </p:nvSpPr>
        <p:spPr bwMode="auto">
          <a:xfrm flipH="1">
            <a:off x="5462783" y="4006533"/>
            <a:ext cx="751871" cy="794067"/>
          </a:xfrm>
          <a:prstGeom prst="pentagon">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defTabSz="1715597" fontAlgn="base">
              <a:lnSpc>
                <a:spcPct val="115000"/>
              </a:lnSpc>
              <a:spcBef>
                <a:spcPct val="20000"/>
              </a:spcBef>
              <a:spcAft>
                <a:spcPct val="0"/>
              </a:spcAft>
              <a:buClr>
                <a:srgbClr val="2877C4"/>
              </a:buClr>
              <a:defRPr/>
            </a:pPr>
            <a:endParaRPr lang="en-US" sz="1501" dirty="0">
              <a:solidFill>
                <a:srgbClr val="000000"/>
              </a:solidFill>
              <a:latin typeface="Arial"/>
            </a:endParaRPr>
          </a:p>
        </p:txBody>
      </p:sp>
      <p:grpSp>
        <p:nvGrpSpPr>
          <p:cNvPr id="3" name="Group 2">
            <a:extLst>
              <a:ext uri="{FF2B5EF4-FFF2-40B4-BE49-F238E27FC236}">
                <a16:creationId xmlns:a16="http://schemas.microsoft.com/office/drawing/2014/main" id="{14FEF426-C7B8-48F1-85F4-5C3E5C841869}"/>
              </a:ext>
            </a:extLst>
          </p:cNvPr>
          <p:cNvGrpSpPr/>
          <p:nvPr/>
        </p:nvGrpSpPr>
        <p:grpSpPr>
          <a:xfrm>
            <a:off x="6224833" y="4053493"/>
            <a:ext cx="2329424" cy="499493"/>
            <a:chOff x="6224833" y="4053493"/>
            <a:chExt cx="2329424" cy="499493"/>
          </a:xfrm>
        </p:grpSpPr>
        <p:cxnSp>
          <p:nvCxnSpPr>
            <p:cNvPr id="69639" name="Straight Connector 28"/>
            <p:cNvCxnSpPr>
              <a:cxnSpLocks noChangeShapeType="1"/>
            </p:cNvCxnSpPr>
            <p:nvPr/>
          </p:nvCxnSpPr>
          <p:spPr bwMode="auto">
            <a:xfrm>
              <a:off x="7000146" y="4319442"/>
              <a:ext cx="314700" cy="0"/>
            </a:xfrm>
            <a:prstGeom prst="line">
              <a:avLst/>
            </a:prstGeom>
            <a:noFill/>
            <a:ln w="28575" algn="ctr">
              <a:solidFill>
                <a:schemeClr val="tx1"/>
              </a:solidFill>
              <a:round/>
              <a:headEnd/>
              <a:tailEnd/>
            </a:ln>
          </p:spPr>
        </p:cxnSp>
        <p:cxnSp>
          <p:nvCxnSpPr>
            <p:cNvPr id="69654" name="Straight Connector 43"/>
            <p:cNvCxnSpPr>
              <a:cxnSpLocks noChangeShapeType="1"/>
            </p:cNvCxnSpPr>
            <p:nvPr/>
          </p:nvCxnSpPr>
          <p:spPr bwMode="auto">
            <a:xfrm>
              <a:off x="7778884" y="4300348"/>
              <a:ext cx="314700" cy="0"/>
            </a:xfrm>
            <a:prstGeom prst="line">
              <a:avLst/>
            </a:prstGeom>
            <a:noFill/>
            <a:ln w="28575" algn="ctr">
              <a:solidFill>
                <a:schemeClr val="tx1"/>
              </a:solidFill>
              <a:round/>
              <a:headEnd/>
              <a:tailEnd/>
            </a:ln>
          </p:spPr>
        </p:cxnSp>
        <p:sp>
          <p:nvSpPr>
            <p:cNvPr id="45" name="Oval 44"/>
            <p:cNvSpPr/>
            <p:nvPr/>
          </p:nvSpPr>
          <p:spPr bwMode="auto">
            <a:xfrm>
              <a:off x="8094335" y="4062030"/>
              <a:ext cx="459922" cy="490956"/>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lIns="0" tIns="0" rIns="0" bIns="0" anchor="ctr"/>
            <a:lstStyle/>
            <a:p>
              <a:pPr algn="ctr" defTabSz="1715597" fontAlgn="base">
                <a:lnSpc>
                  <a:spcPct val="115000"/>
                </a:lnSpc>
                <a:spcBef>
                  <a:spcPct val="20000"/>
                </a:spcBef>
                <a:spcAft>
                  <a:spcPct val="0"/>
                </a:spcAft>
                <a:buClr>
                  <a:srgbClr val="2877C4"/>
                </a:buClr>
                <a:defRPr/>
              </a:pPr>
              <a:r>
                <a:rPr lang="en-US" sz="1501" b="1" dirty="0">
                  <a:solidFill>
                    <a:srgbClr val="000000"/>
                  </a:solidFill>
                  <a:latin typeface="Arial" charset="0"/>
                </a:rPr>
                <a:t>P</a:t>
              </a:r>
            </a:p>
          </p:txBody>
        </p:sp>
        <p:cxnSp>
          <p:nvCxnSpPr>
            <p:cNvPr id="69646" name="Straight Connector 35"/>
            <p:cNvCxnSpPr>
              <a:cxnSpLocks noChangeShapeType="1"/>
            </p:cNvCxnSpPr>
            <p:nvPr/>
          </p:nvCxnSpPr>
          <p:spPr bwMode="auto">
            <a:xfrm>
              <a:off x="6224833" y="4308583"/>
              <a:ext cx="314700" cy="0"/>
            </a:xfrm>
            <a:prstGeom prst="line">
              <a:avLst/>
            </a:prstGeom>
            <a:noFill/>
            <a:ln w="28575" algn="ctr">
              <a:solidFill>
                <a:schemeClr val="tx1"/>
              </a:solidFill>
              <a:round/>
              <a:headEnd/>
              <a:tailEnd/>
            </a:ln>
          </p:spPr>
        </p:cxnSp>
        <p:sp>
          <p:nvSpPr>
            <p:cNvPr id="37" name="Oval 36"/>
            <p:cNvSpPr/>
            <p:nvPr/>
          </p:nvSpPr>
          <p:spPr bwMode="auto">
            <a:xfrm>
              <a:off x="6538601" y="4062030"/>
              <a:ext cx="459922" cy="490956"/>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lIns="0" tIns="0" rIns="0" bIns="0" anchor="ctr"/>
            <a:lstStyle/>
            <a:p>
              <a:pPr algn="ctr" defTabSz="1715597" fontAlgn="base">
                <a:lnSpc>
                  <a:spcPct val="115000"/>
                </a:lnSpc>
                <a:spcBef>
                  <a:spcPct val="20000"/>
                </a:spcBef>
                <a:spcAft>
                  <a:spcPct val="0"/>
                </a:spcAft>
                <a:buClr>
                  <a:srgbClr val="2877C4"/>
                </a:buClr>
                <a:defRPr/>
              </a:pPr>
              <a:r>
                <a:rPr lang="en-US" sz="1501" b="1" dirty="0">
                  <a:solidFill>
                    <a:srgbClr val="000000"/>
                  </a:solidFill>
                  <a:latin typeface="Arial" charset="0"/>
                </a:rPr>
                <a:t>P</a:t>
              </a:r>
            </a:p>
          </p:txBody>
        </p:sp>
        <p:sp>
          <p:nvSpPr>
            <p:cNvPr id="34" name="Oval 33"/>
            <p:cNvSpPr/>
            <p:nvPr/>
          </p:nvSpPr>
          <p:spPr bwMode="auto">
            <a:xfrm>
              <a:off x="7314468" y="4053493"/>
              <a:ext cx="459922" cy="490956"/>
            </a:xfrm>
            <a:prstGeom prst="ellipse">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lIns="0" tIns="0" rIns="0" bIns="0" anchor="ctr"/>
            <a:lstStyle/>
            <a:p>
              <a:pPr algn="ctr" defTabSz="1715597" fontAlgn="base">
                <a:lnSpc>
                  <a:spcPct val="115000"/>
                </a:lnSpc>
                <a:spcBef>
                  <a:spcPct val="20000"/>
                </a:spcBef>
                <a:spcAft>
                  <a:spcPct val="0"/>
                </a:spcAft>
                <a:buClr>
                  <a:srgbClr val="2877C4"/>
                </a:buClr>
                <a:defRPr/>
              </a:pPr>
              <a:r>
                <a:rPr lang="en-US" sz="1501" b="1" dirty="0">
                  <a:solidFill>
                    <a:srgbClr val="000000"/>
                  </a:solidFill>
                  <a:latin typeface="Arial" charset="0"/>
                </a:rPr>
                <a:t>P</a:t>
              </a:r>
            </a:p>
          </p:txBody>
        </p:sp>
      </p:grpSp>
      <p:sp>
        <p:nvSpPr>
          <p:cNvPr id="69638" name="TextBox 17"/>
          <p:cNvSpPr txBox="1">
            <a:spLocks noChangeArrowheads="1"/>
          </p:cNvSpPr>
          <p:nvPr/>
        </p:nvSpPr>
        <p:spPr bwMode="auto">
          <a:xfrm>
            <a:off x="4376284" y="2538170"/>
            <a:ext cx="3976986" cy="409984"/>
          </a:xfrm>
          <a:prstGeom prst="rect">
            <a:avLst/>
          </a:prstGeom>
          <a:noFill/>
          <a:ln w="9525">
            <a:noFill/>
            <a:miter lim="800000"/>
            <a:headEnd/>
            <a:tailEnd/>
          </a:ln>
        </p:spPr>
        <p:txBody>
          <a:bodyPr wrap="none">
            <a:spAutoFit/>
          </a:bodyPr>
          <a:lstStyle/>
          <a:p>
            <a:pPr defTabSz="1715597" fontAlgn="base">
              <a:spcBef>
                <a:spcPct val="0"/>
              </a:spcBef>
              <a:spcAft>
                <a:spcPct val="0"/>
              </a:spcAft>
            </a:pPr>
            <a:r>
              <a:rPr lang="en-US" sz="2064" b="1" i="1" dirty="0">
                <a:solidFill>
                  <a:srgbClr val="7030A0"/>
                </a:solidFill>
                <a:effectLst>
                  <a:outerShdw blurRad="38100" dist="38100" dir="2700000" algn="tl">
                    <a:srgbClr val="000000">
                      <a:alpha val="43137"/>
                    </a:srgbClr>
                  </a:outerShdw>
                </a:effectLst>
                <a:latin typeface="Arial" charset="0"/>
              </a:rPr>
              <a:t>Adenosine triphosphate (ATP)</a:t>
            </a:r>
          </a:p>
        </p:txBody>
      </p:sp>
    </p:spTree>
    <p:extLst>
      <p:ext uri="{BB962C8B-B14F-4D97-AF65-F5344CB8AC3E}">
        <p14:creationId xmlns:p14="http://schemas.microsoft.com/office/powerpoint/2010/main" val="74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4">
                                            <p:txEl>
                                              <p:pRg st="3" end="3"/>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69648"/>
                                        </p:tgtEl>
                                        <p:attrNameLst>
                                          <p:attrName>style.visibility</p:attrName>
                                        </p:attrNameLst>
                                      </p:cBhvr>
                                      <p:to>
                                        <p:strVal val="visible"/>
                                      </p:to>
                                    </p:set>
                                    <p:animEffect transition="in" filter="fade">
                                      <p:cBhvr>
                                        <p:cTn id="22" dur="500"/>
                                        <p:tgtEl>
                                          <p:spTgt spid="6964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634">
                                            <p:txEl>
                                              <p:pRg st="4" end="4"/>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63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63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44</a:t>
            </a:fld>
            <a:endParaRPr lang="en-US" sz="1400">
              <a:solidFill>
                <a:srgbClr val="2A3D7A"/>
              </a:solidFill>
            </a:endParaRPr>
          </a:p>
        </p:txBody>
      </p:sp>
      <p:sp>
        <p:nvSpPr>
          <p:cNvPr id="105475" name="Rectangle 2"/>
          <p:cNvSpPr>
            <a:spLocks noGrp="1" noChangeArrowheads="1"/>
          </p:cNvSpPr>
          <p:nvPr>
            <p:ph type="title"/>
          </p:nvPr>
        </p:nvSpPr>
        <p:spPr>
          <a:xfrm>
            <a:off x="228600" y="0"/>
            <a:ext cx="8686800" cy="1143000"/>
          </a:xfrm>
          <a:solidFill>
            <a:schemeClr val="accent6">
              <a:lumMod val="40000"/>
              <a:lumOff val="60000"/>
            </a:schemeClr>
          </a:solidFill>
        </p:spPr>
        <p:txBody>
          <a:bodyPr lIns="90488" tIns="44450" rIns="90488" bIns="44450" anchor="ctr"/>
          <a:lstStyle/>
          <a:p>
            <a:pPr algn="ctr" eaLnBrk="1" hangingPunct="1"/>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drives Cellular Work by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Coupling</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&amp;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Endergonic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Reactions</a:t>
            </a:r>
            <a:endParaRPr lang="en-US"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291" name="Rectangle 3"/>
          <p:cNvSpPr>
            <a:spLocks noGrp="1" noChangeArrowheads="1"/>
          </p:cNvSpPr>
          <p:nvPr>
            <p:ph type="body" idx="1"/>
          </p:nvPr>
        </p:nvSpPr>
        <p:spPr>
          <a:xfrm>
            <a:off x="876300" y="1460500"/>
            <a:ext cx="7391400" cy="4953000"/>
          </a:xfrm>
        </p:spPr>
        <p:txBody>
          <a:bodyPr lIns="90488" tIns="44450" rIns="90488" bIns="44450"/>
          <a:lstStyle/>
          <a:p>
            <a:pPr marL="396875" lvl="0" indent="-396875" eaLnBrk="1" fontAlgn="auto" hangingPunct="1">
              <a:spcBef>
                <a:spcPts val="1800"/>
              </a:spcBef>
              <a:spcAft>
                <a:spcPts val="0"/>
              </a:spcAft>
              <a:buClr>
                <a:srgbClr val="1F89BD"/>
              </a:buClr>
              <a:buSzTx/>
              <a:buFont typeface="Arial" panose="020B0604020202020204" pitchFamily="34" charset="0"/>
              <a:buChar char="•"/>
            </a:pPr>
            <a:r>
              <a:rPr lang="en-US" b="1" kern="1200" dirty="0">
                <a:solidFill>
                  <a:srgbClr val="0000FF"/>
                </a:solidFill>
                <a:latin typeface="Tahoma" panose="020B0604030504040204" pitchFamily="34" charset="0"/>
                <a:ea typeface="Tahoma" panose="020B0604030504040204" pitchFamily="34" charset="0"/>
                <a:cs typeface="Tahoma" panose="020B0604030504040204" pitchFamily="34" charset="0"/>
              </a:rPr>
              <a:t>Hydrolysis of ATP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releases energy by transferring its </a:t>
            </a:r>
            <a:r>
              <a:rPr lang="en-US" u="sng" kern="1200" dirty="0">
                <a:solidFill>
                  <a:srgbClr val="002060"/>
                </a:solidFill>
                <a:latin typeface="Tahoma" panose="020B0604030504040204" pitchFamily="34" charset="0"/>
                <a:ea typeface="Tahoma" panose="020B0604030504040204" pitchFamily="34" charset="0"/>
                <a:cs typeface="Tahoma" panose="020B0604030504040204" pitchFamily="34" charset="0"/>
              </a:rPr>
              <a:t>third phosphate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from ATP to some other molecule in a process called </a:t>
            </a:r>
            <a:r>
              <a:rPr lang="en-US" b="1" kern="1200" dirty="0">
                <a:solidFill>
                  <a:srgbClr val="0000FF"/>
                </a:solidFill>
                <a:latin typeface="Tahoma" panose="020B0604030504040204" pitchFamily="34" charset="0"/>
                <a:ea typeface="Tahoma" panose="020B0604030504040204" pitchFamily="34" charset="0"/>
                <a:cs typeface="Tahoma" panose="020B0604030504040204" pitchFamily="34" charset="0"/>
              </a:rPr>
              <a:t>Phosphorylation.</a:t>
            </a:r>
          </a:p>
          <a:p>
            <a:pPr marL="0" lvl="0" indent="0" eaLnBrk="1" fontAlgn="auto" hangingPunct="1">
              <a:spcBef>
                <a:spcPts val="1800"/>
              </a:spcBef>
              <a:spcAft>
                <a:spcPts val="0"/>
              </a:spcAft>
              <a:buClr>
                <a:srgbClr val="1F89BD"/>
              </a:buClr>
              <a:buSzTx/>
              <a:buNone/>
            </a:pPr>
            <a:endParaRPr lang="en-US" kern="12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396875" lvl="0" indent="-396875" eaLnBrk="1" fontAlgn="auto" hangingPunct="1">
              <a:spcBef>
                <a:spcPts val="18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Most cellular work depends on </a:t>
            </a:r>
            <a:r>
              <a:rPr lang="en-US" b="1" kern="1200" dirty="0">
                <a:solidFill>
                  <a:srgbClr val="002060"/>
                </a:solidFill>
                <a:latin typeface="Tahoma" panose="020B0604030504040204" pitchFamily="34" charset="0"/>
                <a:ea typeface="Tahoma" panose="020B0604030504040204" pitchFamily="34" charset="0"/>
                <a:cs typeface="Tahoma" panose="020B0604030504040204" pitchFamily="34" charset="0"/>
              </a:rPr>
              <a:t>ATP energizing molecules</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 by </a:t>
            </a:r>
            <a:r>
              <a:rPr lang="en-US" b="1" kern="1200" dirty="0">
                <a:solidFill>
                  <a:srgbClr val="002060"/>
                </a:solidFill>
                <a:latin typeface="Tahoma" panose="020B0604030504040204" pitchFamily="34" charset="0"/>
                <a:ea typeface="Tahoma" panose="020B0604030504040204" pitchFamily="34" charset="0"/>
                <a:cs typeface="Tahoma" panose="020B0604030504040204" pitchFamily="34" charset="0"/>
              </a:rPr>
              <a:t>phosphorylating</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 them.</a:t>
            </a:r>
          </a:p>
          <a:p>
            <a:pPr marL="228600" lvl="0" indent="-228600" eaLnBrk="1" fontAlgn="auto" hangingPunct="1">
              <a:spcBef>
                <a:spcPts val="1000"/>
              </a:spcBef>
              <a:spcAft>
                <a:spcPts val="0"/>
              </a:spcAft>
              <a:buClr>
                <a:srgbClr val="1F89BD"/>
              </a:buClr>
              <a:buSzTx/>
              <a:buFont typeface="Arial" panose="020B0604020202020204" pitchFamily="34" charset="0"/>
              <a:buChar char="•"/>
            </a:pPr>
            <a:endParaRPr lang="en-US" sz="3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p:cNvSpPr>
            <a:spLocks noGrp="1"/>
          </p:cNvSpPr>
          <p:nvPr>
            <p:ph type="ftr" sz="quarter" idx="11"/>
          </p:nvPr>
        </p:nvSpPr>
        <p:spPr/>
        <p:txBody>
          <a:bodyPr/>
          <a:lstStyle/>
          <a:p>
            <a:pPr>
              <a:defRPr/>
            </a:pPr>
            <a:r>
              <a:rPr lang="en-US"/>
              <a:t>Metabolism &amp; Enzymes</a:t>
            </a:r>
          </a:p>
        </p:txBody>
      </p:sp>
    </p:spTree>
    <p:extLst>
      <p:ext uri="{BB962C8B-B14F-4D97-AF65-F5344CB8AC3E}">
        <p14:creationId xmlns:p14="http://schemas.microsoft.com/office/powerpoint/2010/main" val="2427646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left)">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bwMode="auto">
          <a:xfrm flipH="1">
            <a:off x="6985000" y="4431834"/>
            <a:ext cx="4565" cy="37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05_12aHydrolysisATP_2-U.jpg"/>
          <p:cNvPicPr>
            <a:picLocks noChangeAspect="1"/>
          </p:cNvPicPr>
          <p:nvPr/>
        </p:nvPicPr>
        <p:blipFill rotWithShape="1">
          <a:blip r:embed="rId3">
            <a:extLst>
              <a:ext uri="{28A0092B-C50C-407E-A947-70E740481C1C}">
                <a14:useLocalDpi xmlns:a14="http://schemas.microsoft.com/office/drawing/2010/main" val="0"/>
              </a:ext>
            </a:extLst>
          </a:blip>
          <a:srcRect b="9556"/>
          <a:stretch/>
        </p:blipFill>
        <p:spPr>
          <a:xfrm>
            <a:off x="298704" y="1438165"/>
            <a:ext cx="8546592" cy="4230442"/>
          </a:xfrm>
          <a:prstGeom prst="rect">
            <a:avLst/>
          </a:prstGeom>
        </p:spPr>
      </p:pic>
      <p:sp>
        <p:nvSpPr>
          <p:cNvPr id="16" name="Text Box 31"/>
          <p:cNvSpPr txBox="1">
            <a:spLocks noChangeArrowheads="1"/>
          </p:cNvSpPr>
          <p:nvPr/>
        </p:nvSpPr>
        <p:spPr bwMode="auto">
          <a:xfrm>
            <a:off x="2728432" y="3952852"/>
            <a:ext cx="53970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H</a:t>
            </a:r>
            <a:r>
              <a:rPr lang="en-US" sz="2000" baseline="-25000" dirty="0">
                <a:solidFill>
                  <a:srgbClr val="000000"/>
                </a:solidFill>
                <a:latin typeface="Arial" charset="0"/>
              </a:rPr>
              <a:t>2</a:t>
            </a:r>
            <a:r>
              <a:rPr lang="en-US" sz="2000" dirty="0">
                <a:solidFill>
                  <a:srgbClr val="000000"/>
                </a:solidFill>
                <a:latin typeface="Arial" charset="0"/>
              </a:rPr>
              <a:t>O</a:t>
            </a:r>
          </a:p>
        </p:txBody>
      </p:sp>
      <p:sp>
        <p:nvSpPr>
          <p:cNvPr id="17" name="Text Box 31"/>
          <p:cNvSpPr txBox="1">
            <a:spLocks noChangeArrowheads="1"/>
          </p:cNvSpPr>
          <p:nvPr/>
        </p:nvSpPr>
        <p:spPr bwMode="auto">
          <a:xfrm>
            <a:off x="5217629" y="3932062"/>
            <a:ext cx="1530303" cy="3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err="1">
                <a:solidFill>
                  <a:srgbClr val="000000"/>
                </a:solidFill>
                <a:latin typeface="Arial" charset="0"/>
              </a:rPr>
              <a:t>Diphosphate</a:t>
            </a:r>
            <a:endParaRPr lang="en-US" sz="2000" dirty="0">
              <a:solidFill>
                <a:srgbClr val="000000"/>
              </a:solidFill>
              <a:latin typeface="Arial" charset="0"/>
            </a:endParaRPr>
          </a:p>
        </p:txBody>
      </p:sp>
      <p:sp>
        <p:nvSpPr>
          <p:cNvPr id="18" name="Text Box 31"/>
          <p:cNvSpPr txBox="1">
            <a:spLocks noChangeArrowheads="1"/>
          </p:cNvSpPr>
          <p:nvPr/>
        </p:nvSpPr>
        <p:spPr bwMode="auto">
          <a:xfrm>
            <a:off x="4845098" y="5647103"/>
            <a:ext cx="565104" cy="37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ADP</a:t>
            </a:r>
          </a:p>
        </p:txBody>
      </p:sp>
      <p:sp>
        <p:nvSpPr>
          <p:cNvPr id="19" name="Text Box 31"/>
          <p:cNvSpPr txBox="1">
            <a:spLocks noChangeArrowheads="1"/>
          </p:cNvSpPr>
          <p:nvPr/>
        </p:nvSpPr>
        <p:spPr bwMode="auto">
          <a:xfrm>
            <a:off x="6318298" y="5522375"/>
            <a:ext cx="1310170" cy="3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70C0"/>
                </a:solidFill>
                <a:latin typeface="Arial" charset="0"/>
              </a:rPr>
              <a:t>Phosphate</a:t>
            </a:r>
          </a:p>
        </p:txBody>
      </p:sp>
      <p:sp>
        <p:nvSpPr>
          <p:cNvPr id="20" name="Text Box 31"/>
          <p:cNvSpPr txBox="1">
            <a:spLocks noChangeArrowheads="1"/>
          </p:cNvSpPr>
          <p:nvPr/>
        </p:nvSpPr>
        <p:spPr bwMode="auto">
          <a:xfrm>
            <a:off x="7783031" y="4701233"/>
            <a:ext cx="937636"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Energy</a:t>
            </a:r>
          </a:p>
        </p:txBody>
      </p:sp>
      <p:sp>
        <p:nvSpPr>
          <p:cNvPr id="23" name="Text Box 31"/>
          <p:cNvSpPr txBox="1">
            <a:spLocks noChangeArrowheads="1"/>
          </p:cNvSpPr>
          <p:nvPr/>
        </p:nvSpPr>
        <p:spPr bwMode="auto">
          <a:xfrm>
            <a:off x="5564762" y="4690836"/>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4" name="Text Box 31"/>
          <p:cNvSpPr txBox="1">
            <a:spLocks noChangeArrowheads="1"/>
          </p:cNvSpPr>
          <p:nvPr/>
        </p:nvSpPr>
        <p:spPr bwMode="auto">
          <a:xfrm>
            <a:off x="6157428" y="4690835"/>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5" name="Text Box 31"/>
          <p:cNvSpPr txBox="1">
            <a:spLocks noChangeArrowheads="1"/>
          </p:cNvSpPr>
          <p:nvPr/>
        </p:nvSpPr>
        <p:spPr bwMode="auto">
          <a:xfrm>
            <a:off x="6851696" y="4690836"/>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6" name="Text Box 31"/>
          <p:cNvSpPr txBox="1">
            <a:spLocks noChangeArrowheads="1"/>
          </p:cNvSpPr>
          <p:nvPr/>
        </p:nvSpPr>
        <p:spPr bwMode="auto">
          <a:xfrm>
            <a:off x="3854499" y="4659652"/>
            <a:ext cx="1344036" cy="35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Adenosine</a:t>
            </a:r>
          </a:p>
        </p:txBody>
      </p:sp>
      <p:sp>
        <p:nvSpPr>
          <p:cNvPr id="7" name="Left Brace 6"/>
          <p:cNvSpPr/>
          <p:nvPr/>
        </p:nvSpPr>
        <p:spPr bwMode="auto">
          <a:xfrm rot="5400000">
            <a:off x="2708124" y="1293377"/>
            <a:ext cx="332618" cy="1532467"/>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0" name="Left Brace 9"/>
          <p:cNvSpPr/>
          <p:nvPr/>
        </p:nvSpPr>
        <p:spPr bwMode="auto">
          <a:xfrm rot="5400000">
            <a:off x="5828092" y="4049665"/>
            <a:ext cx="332618" cy="863598"/>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grpSp>
        <p:nvGrpSpPr>
          <p:cNvPr id="5" name="Group 4">
            <a:extLst>
              <a:ext uri="{FF2B5EF4-FFF2-40B4-BE49-F238E27FC236}">
                <a16:creationId xmlns:a16="http://schemas.microsoft.com/office/drawing/2014/main" id="{80981F8D-7AAA-4C73-92C4-7E64247DBB6F}"/>
              </a:ext>
            </a:extLst>
          </p:cNvPr>
          <p:cNvGrpSpPr/>
          <p:nvPr/>
        </p:nvGrpSpPr>
        <p:grpSpPr>
          <a:xfrm>
            <a:off x="347133" y="1499818"/>
            <a:ext cx="3361267" cy="2108527"/>
            <a:chOff x="347133" y="1499818"/>
            <a:chExt cx="3361267" cy="2108527"/>
          </a:xfrm>
        </p:grpSpPr>
        <p:sp>
          <p:nvSpPr>
            <p:cNvPr id="27" name="Text Box 31"/>
            <p:cNvSpPr txBox="1">
              <a:spLocks noChangeArrowheads="1"/>
            </p:cNvSpPr>
            <p:nvPr/>
          </p:nvSpPr>
          <p:spPr bwMode="auto">
            <a:xfrm>
              <a:off x="2076497" y="1499818"/>
              <a:ext cx="163190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Triphosphate</a:t>
              </a:r>
            </a:p>
          </p:txBody>
        </p:sp>
        <p:sp>
          <p:nvSpPr>
            <p:cNvPr id="13" name="Text Box 31"/>
            <p:cNvSpPr txBox="1">
              <a:spLocks noChangeArrowheads="1"/>
            </p:cNvSpPr>
            <p:nvPr/>
          </p:nvSpPr>
          <p:spPr bwMode="auto">
            <a:xfrm>
              <a:off x="417031" y="2227410"/>
              <a:ext cx="1344036" cy="35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Adenosine</a:t>
              </a:r>
            </a:p>
          </p:txBody>
        </p:sp>
        <p:sp>
          <p:nvSpPr>
            <p:cNvPr id="14" name="Text Box 31"/>
            <p:cNvSpPr txBox="1">
              <a:spLocks noChangeArrowheads="1"/>
            </p:cNvSpPr>
            <p:nvPr/>
          </p:nvSpPr>
          <p:spPr bwMode="auto">
            <a:xfrm>
              <a:off x="2127296" y="2258593"/>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15" name="Text Box 31"/>
            <p:cNvSpPr txBox="1">
              <a:spLocks noChangeArrowheads="1"/>
            </p:cNvSpPr>
            <p:nvPr/>
          </p:nvSpPr>
          <p:spPr bwMode="auto">
            <a:xfrm>
              <a:off x="1703964" y="3225254"/>
              <a:ext cx="514303" cy="38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ATP</a:t>
              </a:r>
            </a:p>
          </p:txBody>
        </p:sp>
        <p:sp>
          <p:nvSpPr>
            <p:cNvPr id="21" name="Text Box 31"/>
            <p:cNvSpPr txBox="1">
              <a:spLocks noChangeArrowheads="1"/>
            </p:cNvSpPr>
            <p:nvPr/>
          </p:nvSpPr>
          <p:spPr bwMode="auto">
            <a:xfrm>
              <a:off x="2719963" y="2268986"/>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2" name="Text Box 31"/>
            <p:cNvSpPr txBox="1">
              <a:spLocks noChangeArrowheads="1"/>
            </p:cNvSpPr>
            <p:nvPr/>
          </p:nvSpPr>
          <p:spPr bwMode="auto">
            <a:xfrm>
              <a:off x="3312629" y="2258592"/>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11" name="Left Brace 10"/>
            <p:cNvSpPr/>
            <p:nvPr/>
          </p:nvSpPr>
          <p:spPr bwMode="auto">
            <a:xfrm rot="16200000">
              <a:off x="1789493" y="1448786"/>
              <a:ext cx="332618" cy="3217337"/>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grpSp>
      <p:sp>
        <p:nvSpPr>
          <p:cNvPr id="12" name="Left Brace 11"/>
          <p:cNvSpPr/>
          <p:nvPr/>
        </p:nvSpPr>
        <p:spPr bwMode="auto">
          <a:xfrm rot="16200000">
            <a:off x="4951793" y="4166594"/>
            <a:ext cx="332618" cy="2667002"/>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8" name="Rectangle 2"/>
          <p:cNvSpPr txBox="1">
            <a:spLocks noChangeArrowheads="1"/>
          </p:cNvSpPr>
          <p:nvPr/>
        </p:nvSpPr>
        <p:spPr>
          <a:xfrm>
            <a:off x="2032001" y="-18153"/>
            <a:ext cx="5130799" cy="1143000"/>
          </a:xfrm>
          <a:prstGeom prst="rect">
            <a:avLst/>
          </a:prstGeom>
          <a:solidFill>
            <a:srgbClr val="FFC000"/>
          </a:solidFill>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eaLnBrk="1" hangingPunct="1"/>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Hydrolysis of ATP</a:t>
            </a:r>
            <a:endParaRPr lang="en-US" sz="4000" b="1"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2A7BB790-B246-4A9A-80CC-3686BCE592C3}"/>
              </a:ext>
            </a:extLst>
          </p:cNvPr>
          <p:cNvSpPr/>
          <p:nvPr/>
        </p:nvSpPr>
        <p:spPr bwMode="auto">
          <a:xfrm>
            <a:off x="2413000" y="3608345"/>
            <a:ext cx="1246972" cy="172544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29" name="Rectangle 28">
            <a:extLst>
              <a:ext uri="{FF2B5EF4-FFF2-40B4-BE49-F238E27FC236}">
                <a16:creationId xmlns:a16="http://schemas.microsoft.com/office/drawing/2014/main" id="{5F160C39-CBC5-465B-BEC7-CEE9F443869B}"/>
              </a:ext>
            </a:extLst>
          </p:cNvPr>
          <p:cNvSpPr/>
          <p:nvPr/>
        </p:nvSpPr>
        <p:spPr bwMode="auto">
          <a:xfrm>
            <a:off x="3676886" y="3848040"/>
            <a:ext cx="3071045" cy="210852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0" name="Rectangle 29">
            <a:extLst>
              <a:ext uri="{FF2B5EF4-FFF2-40B4-BE49-F238E27FC236}">
                <a16:creationId xmlns:a16="http://schemas.microsoft.com/office/drawing/2014/main" id="{6E3E7B62-7934-41E1-9758-8D615BDC12B0}"/>
              </a:ext>
            </a:extLst>
          </p:cNvPr>
          <p:cNvSpPr/>
          <p:nvPr/>
        </p:nvSpPr>
        <p:spPr bwMode="auto">
          <a:xfrm>
            <a:off x="6553200" y="4190999"/>
            <a:ext cx="2317855" cy="130836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84" charset="0"/>
            </a:endParaRPr>
          </a:p>
        </p:txBody>
      </p:sp>
      <p:sp>
        <p:nvSpPr>
          <p:cNvPr id="31" name="Arrow: Bent-Up 30">
            <a:extLst>
              <a:ext uri="{FF2B5EF4-FFF2-40B4-BE49-F238E27FC236}">
                <a16:creationId xmlns:a16="http://schemas.microsoft.com/office/drawing/2014/main" id="{46586888-710A-4023-97A2-D4F80ED50E4B}"/>
              </a:ext>
            </a:extLst>
          </p:cNvPr>
          <p:cNvSpPr/>
          <p:nvPr/>
        </p:nvSpPr>
        <p:spPr bwMode="auto">
          <a:xfrm rot="5400000">
            <a:off x="1039547" y="3091017"/>
            <a:ext cx="1019499" cy="1574595"/>
          </a:xfrm>
          <a:prstGeom prst="bentUpArrow">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2" name="Rectangle 31">
            <a:extLst>
              <a:ext uri="{FF2B5EF4-FFF2-40B4-BE49-F238E27FC236}">
                <a16:creationId xmlns:a16="http://schemas.microsoft.com/office/drawing/2014/main" id="{F5830E99-96A2-4BE6-88E6-F59FD66E35F8}"/>
              </a:ext>
            </a:extLst>
          </p:cNvPr>
          <p:cNvSpPr/>
          <p:nvPr/>
        </p:nvSpPr>
        <p:spPr bwMode="auto">
          <a:xfrm>
            <a:off x="6274449" y="5562600"/>
            <a:ext cx="2170500" cy="78793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Tree>
    <p:extLst>
      <p:ext uri="{BB962C8B-B14F-4D97-AF65-F5344CB8AC3E}">
        <p14:creationId xmlns:p14="http://schemas.microsoft.com/office/powerpoint/2010/main" val="24922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0" grpId="0" animBg="1"/>
      <p:bldP spid="31" grpId="0" animBg="1"/>
      <p:bldP spid="3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bwMode="auto">
          <a:xfrm flipH="1">
            <a:off x="6985000" y="4431834"/>
            <a:ext cx="4565" cy="37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05_12aHydrolysisATP_2-U.jpg"/>
          <p:cNvPicPr>
            <a:picLocks noChangeAspect="1"/>
          </p:cNvPicPr>
          <p:nvPr/>
        </p:nvPicPr>
        <p:blipFill rotWithShape="1">
          <a:blip r:embed="rId3">
            <a:extLst>
              <a:ext uri="{28A0092B-C50C-407E-A947-70E740481C1C}">
                <a14:useLocalDpi xmlns:a14="http://schemas.microsoft.com/office/drawing/2010/main" val="0"/>
              </a:ext>
            </a:extLst>
          </a:blip>
          <a:srcRect b="9556"/>
          <a:stretch/>
        </p:blipFill>
        <p:spPr>
          <a:xfrm>
            <a:off x="298704" y="1438165"/>
            <a:ext cx="8546592" cy="4230442"/>
          </a:xfrm>
          <a:prstGeom prst="rect">
            <a:avLst/>
          </a:prstGeom>
        </p:spPr>
      </p:pic>
      <p:sp>
        <p:nvSpPr>
          <p:cNvPr id="16" name="Text Box 31"/>
          <p:cNvSpPr txBox="1">
            <a:spLocks noChangeArrowheads="1"/>
          </p:cNvSpPr>
          <p:nvPr/>
        </p:nvSpPr>
        <p:spPr bwMode="auto">
          <a:xfrm>
            <a:off x="2728432" y="3952852"/>
            <a:ext cx="53970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H</a:t>
            </a:r>
            <a:r>
              <a:rPr lang="en-US" sz="2000" baseline="-25000" dirty="0">
                <a:solidFill>
                  <a:srgbClr val="000000"/>
                </a:solidFill>
                <a:latin typeface="Arial" charset="0"/>
              </a:rPr>
              <a:t>2</a:t>
            </a:r>
            <a:r>
              <a:rPr lang="en-US" sz="2000" dirty="0">
                <a:solidFill>
                  <a:srgbClr val="000000"/>
                </a:solidFill>
                <a:latin typeface="Arial" charset="0"/>
              </a:rPr>
              <a:t>O</a:t>
            </a:r>
          </a:p>
        </p:txBody>
      </p:sp>
      <p:sp>
        <p:nvSpPr>
          <p:cNvPr id="17" name="Text Box 31"/>
          <p:cNvSpPr txBox="1">
            <a:spLocks noChangeArrowheads="1"/>
          </p:cNvSpPr>
          <p:nvPr/>
        </p:nvSpPr>
        <p:spPr bwMode="auto">
          <a:xfrm>
            <a:off x="5217629" y="3932062"/>
            <a:ext cx="1530303" cy="3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err="1">
                <a:solidFill>
                  <a:srgbClr val="000000"/>
                </a:solidFill>
                <a:latin typeface="Arial" charset="0"/>
              </a:rPr>
              <a:t>Diphosphate</a:t>
            </a:r>
            <a:endParaRPr lang="en-US" sz="2000" dirty="0">
              <a:solidFill>
                <a:srgbClr val="000000"/>
              </a:solidFill>
              <a:latin typeface="Arial" charset="0"/>
            </a:endParaRPr>
          </a:p>
        </p:txBody>
      </p:sp>
      <p:sp>
        <p:nvSpPr>
          <p:cNvPr id="18" name="Text Box 31"/>
          <p:cNvSpPr txBox="1">
            <a:spLocks noChangeArrowheads="1"/>
          </p:cNvSpPr>
          <p:nvPr/>
        </p:nvSpPr>
        <p:spPr bwMode="auto">
          <a:xfrm>
            <a:off x="4845098" y="5647103"/>
            <a:ext cx="565104" cy="37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ADP</a:t>
            </a:r>
          </a:p>
        </p:txBody>
      </p:sp>
      <p:sp>
        <p:nvSpPr>
          <p:cNvPr id="19" name="Text Box 31"/>
          <p:cNvSpPr txBox="1">
            <a:spLocks noChangeArrowheads="1"/>
          </p:cNvSpPr>
          <p:nvPr/>
        </p:nvSpPr>
        <p:spPr bwMode="auto">
          <a:xfrm>
            <a:off x="6318298" y="5522375"/>
            <a:ext cx="1310170" cy="3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70C0"/>
                </a:solidFill>
                <a:latin typeface="Arial" charset="0"/>
              </a:rPr>
              <a:t>Phosphate</a:t>
            </a:r>
          </a:p>
        </p:txBody>
      </p:sp>
      <p:sp>
        <p:nvSpPr>
          <p:cNvPr id="20" name="Text Box 31"/>
          <p:cNvSpPr txBox="1">
            <a:spLocks noChangeArrowheads="1"/>
          </p:cNvSpPr>
          <p:nvPr/>
        </p:nvSpPr>
        <p:spPr bwMode="auto">
          <a:xfrm>
            <a:off x="7783031" y="4701233"/>
            <a:ext cx="937636"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Energy</a:t>
            </a:r>
          </a:p>
        </p:txBody>
      </p:sp>
      <p:sp>
        <p:nvSpPr>
          <p:cNvPr id="23" name="Text Box 31"/>
          <p:cNvSpPr txBox="1">
            <a:spLocks noChangeArrowheads="1"/>
          </p:cNvSpPr>
          <p:nvPr/>
        </p:nvSpPr>
        <p:spPr bwMode="auto">
          <a:xfrm>
            <a:off x="5564762" y="4690836"/>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4" name="Text Box 31"/>
          <p:cNvSpPr txBox="1">
            <a:spLocks noChangeArrowheads="1"/>
          </p:cNvSpPr>
          <p:nvPr/>
        </p:nvSpPr>
        <p:spPr bwMode="auto">
          <a:xfrm>
            <a:off x="6157428" y="4690835"/>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5" name="Text Box 31"/>
          <p:cNvSpPr txBox="1">
            <a:spLocks noChangeArrowheads="1"/>
          </p:cNvSpPr>
          <p:nvPr/>
        </p:nvSpPr>
        <p:spPr bwMode="auto">
          <a:xfrm>
            <a:off x="6851696" y="4690836"/>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6" name="Text Box 31"/>
          <p:cNvSpPr txBox="1">
            <a:spLocks noChangeArrowheads="1"/>
          </p:cNvSpPr>
          <p:nvPr/>
        </p:nvSpPr>
        <p:spPr bwMode="auto">
          <a:xfrm>
            <a:off x="3854499" y="4659652"/>
            <a:ext cx="1344036" cy="35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Adenosine</a:t>
            </a:r>
          </a:p>
        </p:txBody>
      </p:sp>
      <p:sp>
        <p:nvSpPr>
          <p:cNvPr id="7" name="Left Brace 6"/>
          <p:cNvSpPr/>
          <p:nvPr/>
        </p:nvSpPr>
        <p:spPr bwMode="auto">
          <a:xfrm rot="5400000">
            <a:off x="2708124" y="1293377"/>
            <a:ext cx="332618" cy="1532467"/>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0" name="Left Brace 9"/>
          <p:cNvSpPr/>
          <p:nvPr/>
        </p:nvSpPr>
        <p:spPr bwMode="auto">
          <a:xfrm rot="5400000">
            <a:off x="5828092" y="4049665"/>
            <a:ext cx="332618" cy="863598"/>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grpSp>
        <p:nvGrpSpPr>
          <p:cNvPr id="5" name="Group 4">
            <a:extLst>
              <a:ext uri="{FF2B5EF4-FFF2-40B4-BE49-F238E27FC236}">
                <a16:creationId xmlns:a16="http://schemas.microsoft.com/office/drawing/2014/main" id="{80981F8D-7AAA-4C73-92C4-7E64247DBB6F}"/>
              </a:ext>
            </a:extLst>
          </p:cNvPr>
          <p:cNvGrpSpPr/>
          <p:nvPr/>
        </p:nvGrpSpPr>
        <p:grpSpPr>
          <a:xfrm>
            <a:off x="347133" y="1499818"/>
            <a:ext cx="3361267" cy="2108527"/>
            <a:chOff x="347133" y="1499818"/>
            <a:chExt cx="3361267" cy="2108527"/>
          </a:xfrm>
        </p:grpSpPr>
        <p:sp>
          <p:nvSpPr>
            <p:cNvPr id="27" name="Text Box 31"/>
            <p:cNvSpPr txBox="1">
              <a:spLocks noChangeArrowheads="1"/>
            </p:cNvSpPr>
            <p:nvPr/>
          </p:nvSpPr>
          <p:spPr bwMode="auto">
            <a:xfrm>
              <a:off x="2076497" y="1499818"/>
              <a:ext cx="163190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Triphosphate</a:t>
              </a:r>
            </a:p>
          </p:txBody>
        </p:sp>
        <p:sp>
          <p:nvSpPr>
            <p:cNvPr id="13" name="Text Box 31"/>
            <p:cNvSpPr txBox="1">
              <a:spLocks noChangeArrowheads="1"/>
            </p:cNvSpPr>
            <p:nvPr/>
          </p:nvSpPr>
          <p:spPr bwMode="auto">
            <a:xfrm>
              <a:off x="417031" y="2227410"/>
              <a:ext cx="1344036" cy="35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Adenosine</a:t>
              </a:r>
            </a:p>
          </p:txBody>
        </p:sp>
        <p:sp>
          <p:nvSpPr>
            <p:cNvPr id="14" name="Text Box 31"/>
            <p:cNvSpPr txBox="1">
              <a:spLocks noChangeArrowheads="1"/>
            </p:cNvSpPr>
            <p:nvPr/>
          </p:nvSpPr>
          <p:spPr bwMode="auto">
            <a:xfrm>
              <a:off x="2127296" y="2258593"/>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15" name="Text Box 31"/>
            <p:cNvSpPr txBox="1">
              <a:spLocks noChangeArrowheads="1"/>
            </p:cNvSpPr>
            <p:nvPr/>
          </p:nvSpPr>
          <p:spPr bwMode="auto">
            <a:xfrm>
              <a:off x="1703964" y="3225254"/>
              <a:ext cx="514303" cy="38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a:solidFill>
                    <a:srgbClr val="000000"/>
                  </a:solidFill>
                  <a:latin typeface="Arial" charset="0"/>
                </a:rPr>
                <a:t>ATP</a:t>
              </a:r>
            </a:p>
          </p:txBody>
        </p:sp>
        <p:sp>
          <p:nvSpPr>
            <p:cNvPr id="21" name="Text Box 31"/>
            <p:cNvSpPr txBox="1">
              <a:spLocks noChangeArrowheads="1"/>
            </p:cNvSpPr>
            <p:nvPr/>
          </p:nvSpPr>
          <p:spPr bwMode="auto">
            <a:xfrm>
              <a:off x="2719963" y="2268986"/>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22" name="Text Box 31"/>
            <p:cNvSpPr txBox="1">
              <a:spLocks noChangeArrowheads="1"/>
            </p:cNvSpPr>
            <p:nvPr/>
          </p:nvSpPr>
          <p:spPr bwMode="auto">
            <a:xfrm>
              <a:off x="3312629" y="2258592"/>
              <a:ext cx="285704" cy="34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a:solidFill>
                    <a:srgbClr val="000000"/>
                  </a:solidFill>
                  <a:latin typeface="Arial" charset="0"/>
                </a:rPr>
                <a:t>P</a:t>
              </a:r>
            </a:p>
          </p:txBody>
        </p:sp>
        <p:sp>
          <p:nvSpPr>
            <p:cNvPr id="11" name="Left Brace 10"/>
            <p:cNvSpPr/>
            <p:nvPr/>
          </p:nvSpPr>
          <p:spPr bwMode="auto">
            <a:xfrm rot="16200000">
              <a:off x="1789493" y="1448786"/>
              <a:ext cx="332618" cy="3217337"/>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grpSp>
      <p:sp>
        <p:nvSpPr>
          <p:cNvPr id="12" name="Left Brace 11"/>
          <p:cNvSpPr/>
          <p:nvPr/>
        </p:nvSpPr>
        <p:spPr bwMode="auto">
          <a:xfrm rot="16200000">
            <a:off x="4951793" y="4166594"/>
            <a:ext cx="332618" cy="2667002"/>
          </a:xfrm>
          <a:prstGeom prst="leftBrace">
            <a:avLst>
              <a:gd name="adj1" fmla="val 2458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8" name="Rectangle 2"/>
          <p:cNvSpPr txBox="1">
            <a:spLocks noChangeArrowheads="1"/>
          </p:cNvSpPr>
          <p:nvPr/>
        </p:nvSpPr>
        <p:spPr>
          <a:xfrm>
            <a:off x="2032001" y="-18153"/>
            <a:ext cx="5130799" cy="1143000"/>
          </a:xfrm>
          <a:prstGeom prst="rect">
            <a:avLst/>
          </a:prstGeom>
          <a:solidFill>
            <a:srgbClr val="FFC000"/>
          </a:solidFill>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eaLnBrk="1" hangingPunct="1"/>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Hydrolysis of ATP</a:t>
            </a:r>
            <a:endParaRPr lang="en-US" sz="4000" b="1"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9" name="Arrow: Bent-Up 28">
            <a:extLst>
              <a:ext uri="{FF2B5EF4-FFF2-40B4-BE49-F238E27FC236}">
                <a16:creationId xmlns:a16="http://schemas.microsoft.com/office/drawing/2014/main" id="{DE05BB0C-43FE-47A0-9DCF-481EBCE54238}"/>
              </a:ext>
            </a:extLst>
          </p:cNvPr>
          <p:cNvSpPr/>
          <p:nvPr/>
        </p:nvSpPr>
        <p:spPr bwMode="auto">
          <a:xfrm rot="5400000">
            <a:off x="1026018" y="3043301"/>
            <a:ext cx="975100" cy="1594104"/>
          </a:xfrm>
          <a:prstGeom prst="bentUpArrow">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Tree>
    <p:extLst>
      <p:ext uri="{BB962C8B-B14F-4D97-AF65-F5344CB8AC3E}">
        <p14:creationId xmlns:p14="http://schemas.microsoft.com/office/powerpoint/2010/main" val="199453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pPr defTabSz="457200"/>
            <a:r>
              <a:rPr lang="en-US" sz="5400" dirty="0">
                <a:solidFill>
                  <a:srgbClr val="00B0F0"/>
                </a:solidFill>
              </a:rPr>
              <a:t>ATP</a:t>
            </a:r>
            <a:r>
              <a:rPr lang="en-US" sz="3900" dirty="0">
                <a:solidFill>
                  <a:srgbClr val="FFFF00"/>
                </a:solidFill>
              </a:rPr>
              <a:t> </a:t>
            </a:r>
            <a:r>
              <a:rPr lang="en-US" sz="3600" dirty="0">
                <a:solidFill>
                  <a:srgbClr val="FFFF00"/>
                </a:solidFill>
              </a:rPr>
              <a:t>has enough stored energy to power a variety of cellular activities such as... </a:t>
            </a:r>
          </a:p>
        </p:txBody>
      </p:sp>
      <p:pic>
        <p:nvPicPr>
          <p:cNvPr id="3" name="Picture 2" descr="images-2.jpeg"/>
          <p:cNvPicPr>
            <a:picLocks noChangeAspect="1"/>
          </p:cNvPicPr>
          <p:nvPr/>
        </p:nvPicPr>
        <p:blipFill>
          <a:blip r:embed="rId2"/>
          <a:stretch>
            <a:fillRect/>
          </a:stretch>
        </p:blipFill>
        <p:spPr>
          <a:xfrm>
            <a:off x="188331" y="2286000"/>
            <a:ext cx="4803855" cy="2916626"/>
          </a:xfrm>
          <a:prstGeom prst="rect">
            <a:avLst/>
          </a:prstGeom>
          <a:ln w="57150" cap="sq" cmpd="sng" algn="ctr">
            <a:solidFill>
              <a:srgbClr val="FF0000"/>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4" name="TextBox 3"/>
          <p:cNvSpPr txBox="1"/>
          <p:nvPr/>
        </p:nvSpPr>
        <p:spPr>
          <a:xfrm>
            <a:off x="5181600" y="1600200"/>
            <a:ext cx="3735036" cy="5155257"/>
          </a:xfrm>
          <a:prstGeom prst="rect">
            <a:avLst/>
          </a:prstGeom>
          <a:noFill/>
        </p:spPr>
        <p:txBody>
          <a:bodyPr wrap="square" rtlCol="0">
            <a:spAutoFit/>
          </a:bodyPr>
          <a:lstStyle/>
          <a:p>
            <a:pPr marL="514350" indent="-514350" defTabSz="457200">
              <a:spcBef>
                <a:spcPts val="1200"/>
              </a:spcBef>
              <a:buFontTx/>
              <a:buAutoNum type="arabicPeriod"/>
            </a:pPr>
            <a:r>
              <a:rPr lang="en-US" sz="3100" dirty="0">
                <a:solidFill>
                  <a:srgbClr val="824F1C">
                    <a:lumMod val="60000"/>
                    <a:lumOff val="40000"/>
                  </a:srgbClr>
                </a:solidFill>
              </a:rPr>
              <a:t>Photosynthesis</a:t>
            </a:r>
          </a:p>
          <a:p>
            <a:pPr marL="514350" indent="-514350" defTabSz="457200">
              <a:spcBef>
                <a:spcPts val="1200"/>
              </a:spcBef>
              <a:buFontTx/>
              <a:buAutoNum type="arabicPeriod"/>
            </a:pPr>
            <a:r>
              <a:rPr lang="en-US" sz="3100" dirty="0">
                <a:solidFill>
                  <a:srgbClr val="00B0F0"/>
                </a:solidFill>
              </a:rPr>
              <a:t>Protein synthesis</a:t>
            </a:r>
          </a:p>
          <a:p>
            <a:pPr marL="514350" indent="-514350" defTabSz="457200">
              <a:spcBef>
                <a:spcPts val="1200"/>
              </a:spcBef>
              <a:buFontTx/>
              <a:buAutoNum type="arabicPeriod"/>
            </a:pPr>
            <a:r>
              <a:rPr lang="en-US" sz="3100" dirty="0">
                <a:solidFill>
                  <a:srgbClr val="824F1C">
                    <a:lumMod val="60000"/>
                    <a:lumOff val="40000"/>
                  </a:srgbClr>
                </a:solidFill>
              </a:rPr>
              <a:t>Muscle contraction </a:t>
            </a:r>
          </a:p>
          <a:p>
            <a:pPr marL="514350" indent="-514350" defTabSz="457200">
              <a:spcBef>
                <a:spcPts val="1200"/>
              </a:spcBef>
              <a:buFontTx/>
              <a:buAutoNum type="arabicPeriod"/>
            </a:pPr>
            <a:r>
              <a:rPr lang="en-US" sz="3100" dirty="0">
                <a:solidFill>
                  <a:srgbClr val="00B0F0"/>
                </a:solidFill>
              </a:rPr>
              <a:t>Active transport across the cell membrane </a:t>
            </a:r>
          </a:p>
          <a:p>
            <a:pPr marL="514350" indent="-514350" defTabSz="457200">
              <a:spcBef>
                <a:spcPts val="1200"/>
              </a:spcBef>
              <a:buFontTx/>
              <a:buAutoNum type="arabicPeriod"/>
            </a:pPr>
            <a:r>
              <a:rPr lang="en-US" sz="3100" dirty="0">
                <a:solidFill>
                  <a:srgbClr val="824F1C">
                    <a:lumMod val="60000"/>
                    <a:lumOff val="40000"/>
                  </a:srgbClr>
                </a:solidFill>
              </a:rPr>
              <a:t>Growth &amp; repair</a:t>
            </a:r>
          </a:p>
          <a:p>
            <a:pPr marL="514350" indent="-514350" defTabSz="457200">
              <a:spcBef>
                <a:spcPts val="1200"/>
              </a:spcBef>
              <a:buFontTx/>
              <a:buAutoNum type="arabicPeriod"/>
            </a:pPr>
            <a:r>
              <a:rPr lang="en-US" sz="3100" dirty="0">
                <a:solidFill>
                  <a:srgbClr val="00B0F0"/>
                </a:solidFill>
              </a:rPr>
              <a:t>Reproduction</a:t>
            </a:r>
          </a:p>
        </p:txBody>
      </p:sp>
      <p:sp>
        <p:nvSpPr>
          <p:cNvPr id="9" name="Slide Number Placeholder 8"/>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47</a:t>
            </a:fld>
            <a:endParaRPr lang="en-US">
              <a:solidFill>
                <a:prstClr val="black">
                  <a:lumMod val="65000"/>
                  <a:lumOff val="35000"/>
                </a:prstClr>
              </a:solidFill>
            </a:endParaRPr>
          </a:p>
        </p:txBody>
      </p:sp>
    </p:spTree>
    <p:extLst>
      <p:ext uri="{BB962C8B-B14F-4D97-AF65-F5344CB8AC3E}">
        <p14:creationId xmlns:p14="http://schemas.microsoft.com/office/powerpoint/2010/main" val="35799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838200" y="0"/>
            <a:ext cx="7467600" cy="1323439"/>
          </a:xfrm>
          <a:prstGeom prst="rect">
            <a:avLst/>
          </a:prstGeom>
          <a:noFill/>
        </p:spPr>
        <p:txBody>
          <a:bodyPr wrap="square" rtlCol="0">
            <a:spAutoFit/>
          </a:bodyPr>
          <a:lstStyle/>
          <a:p>
            <a:pPr defTabSz="457200"/>
            <a:r>
              <a:rPr lang="en-US" sz="4000" dirty="0">
                <a:solidFill>
                  <a:schemeClr val="bg1"/>
                </a:solidFill>
                <a:ea typeface="Lucida Grande"/>
                <a:cs typeface="Arial"/>
              </a:rPr>
              <a:t>How do cells receive the energy they need to function?</a:t>
            </a:r>
            <a:endParaRPr lang="en-US" sz="3900" dirty="0">
              <a:solidFill>
                <a:srgbClr val="FFFF00"/>
              </a:solidFill>
            </a:endParaRPr>
          </a:p>
        </p:txBody>
      </p:sp>
      <p:sp>
        <p:nvSpPr>
          <p:cNvPr id="5" name="TextBox 4"/>
          <p:cNvSpPr txBox="1"/>
          <p:nvPr/>
        </p:nvSpPr>
        <p:spPr>
          <a:xfrm>
            <a:off x="3198888" y="1477383"/>
            <a:ext cx="2733208" cy="3477875"/>
          </a:xfrm>
          <a:prstGeom prst="rect">
            <a:avLst/>
          </a:prstGeom>
          <a:noFill/>
        </p:spPr>
        <p:txBody>
          <a:bodyPr wrap="square" rtlCol="0">
            <a:spAutoFit/>
          </a:bodyPr>
          <a:lstStyle/>
          <a:p>
            <a:pPr algn="ctr" defTabSz="457200"/>
            <a:r>
              <a:rPr lang="en-US" sz="3200" dirty="0">
                <a:solidFill>
                  <a:srgbClr val="21C7B7"/>
                </a:solidFill>
              </a:rPr>
              <a:t>The ATP molecule is the </a:t>
            </a:r>
            <a:r>
              <a:rPr lang="en-US" sz="3200" dirty="0">
                <a:solidFill>
                  <a:srgbClr val="FFFF00"/>
                </a:solidFill>
              </a:rPr>
              <a:t>basic energy source </a:t>
            </a:r>
            <a:r>
              <a:rPr lang="en-US" sz="3200" dirty="0">
                <a:solidFill>
                  <a:srgbClr val="21C7B7"/>
                </a:solidFill>
              </a:rPr>
              <a:t>of all living cells.</a:t>
            </a:r>
          </a:p>
          <a:p>
            <a:pPr defTabSz="457200"/>
            <a:endParaRPr lang="en-US" sz="2800" dirty="0">
              <a:solidFill>
                <a:srgbClr val="21C7B7"/>
              </a:solidFill>
            </a:endParaRPr>
          </a:p>
        </p:txBody>
      </p:sp>
      <p:sp>
        <p:nvSpPr>
          <p:cNvPr id="7" name="TextBox 6"/>
          <p:cNvSpPr txBox="1"/>
          <p:nvPr/>
        </p:nvSpPr>
        <p:spPr>
          <a:xfrm>
            <a:off x="487680" y="5015805"/>
            <a:ext cx="8400975"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defTabSz="457200"/>
            <a:r>
              <a:rPr lang="en-US" sz="2800" dirty="0">
                <a:solidFill>
                  <a:prstClr val="black"/>
                </a:solidFill>
              </a:rPr>
              <a:t>In a cell, ATP is used continuously and must be regenerated continuously.  In a working muscle cell, 10 million ATP are consumed &amp; regenerated </a:t>
            </a:r>
            <a:r>
              <a:rPr lang="en-US" sz="2800" dirty="0">
                <a:solidFill>
                  <a:srgbClr val="FF0000"/>
                </a:solidFill>
              </a:rPr>
              <a:t>per sec</a:t>
            </a:r>
            <a:r>
              <a:rPr lang="en-US" sz="2800" dirty="0">
                <a:solidFill>
                  <a:prstClr val="black"/>
                </a:solidFill>
              </a:rPr>
              <a:t>!!</a:t>
            </a:r>
          </a:p>
        </p:txBody>
      </p:sp>
      <p:sp>
        <p:nvSpPr>
          <p:cNvPr id="9" name="Slide Number Placeholder 8"/>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48</a:t>
            </a:fld>
            <a:endParaRPr lang="en-US">
              <a:solidFill>
                <a:prstClr val="black">
                  <a:lumMod val="65000"/>
                  <a:lumOff val="35000"/>
                </a:prstClr>
              </a:solidFill>
            </a:endParaRPr>
          </a:p>
        </p:txBody>
      </p:sp>
      <p:pic>
        <p:nvPicPr>
          <p:cNvPr id="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3000" contrast="-5000"/>
                    </a14:imgEffect>
                  </a14:imgLayer>
                </a14:imgProps>
              </a:ext>
              <a:ext uri="{28A0092B-C50C-407E-A947-70E740481C1C}">
                <a14:useLocalDpi xmlns:a14="http://schemas.microsoft.com/office/drawing/2010/main" val="0"/>
              </a:ext>
            </a:extLst>
          </a:blip>
          <a:srcRect t="16573" b="16573"/>
          <a:stretch>
            <a:fillRect/>
          </a:stretch>
        </p:blipFill>
        <p:spPr bwMode="auto">
          <a:xfrm>
            <a:off x="258052" y="1728151"/>
            <a:ext cx="2874645" cy="269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farm5.staticflickr.com/4129/5197327623_dde9c65af0_z.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26464"/>
          <a:stretch/>
        </p:blipFill>
        <p:spPr bwMode="auto">
          <a:xfrm>
            <a:off x="5932095" y="1651951"/>
            <a:ext cx="2956560" cy="269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2E17FD-20F4-4984-9E56-660EDA0AFEC1}" type="slidenum">
              <a:rPr lang="en-US" smtClean="0">
                <a:solidFill>
                  <a:srgbClr val="2A3D7A"/>
                </a:solidFill>
              </a:rPr>
              <a:pPr eaLnBrk="1" hangingPunct="1"/>
              <a:t>49</a:t>
            </a:fld>
            <a:endParaRPr lang="en-US" sz="1400">
              <a:solidFill>
                <a:srgbClr val="2A3D7A"/>
              </a:solidFill>
            </a:endParaRPr>
          </a:p>
        </p:txBody>
      </p:sp>
      <p:sp>
        <p:nvSpPr>
          <p:cNvPr id="105475" name="Rectangle 2"/>
          <p:cNvSpPr>
            <a:spLocks noGrp="1" noChangeArrowheads="1"/>
          </p:cNvSpPr>
          <p:nvPr>
            <p:ph type="title"/>
          </p:nvPr>
        </p:nvSpPr>
        <p:spPr>
          <a:xfrm>
            <a:off x="228600" y="0"/>
            <a:ext cx="8686800" cy="1143000"/>
          </a:xfrm>
          <a:solidFill>
            <a:schemeClr val="accent6">
              <a:lumMod val="40000"/>
              <a:lumOff val="60000"/>
            </a:schemeClr>
          </a:solidFill>
        </p:spPr>
        <p:txBody>
          <a:bodyPr lIns="90488" tIns="44450" rIns="90488" bIns="44450" anchor="ctr"/>
          <a:lstStyle/>
          <a:p>
            <a:pPr algn="ctr" eaLnBrk="1" hangingPunct="1"/>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drives Cellular Work by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Coupling</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Endergonic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Reactions</a:t>
            </a:r>
            <a:endParaRPr lang="en-US" sz="4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291" name="Rectangle 3"/>
          <p:cNvSpPr>
            <a:spLocks noGrp="1" noChangeArrowheads="1"/>
          </p:cNvSpPr>
          <p:nvPr>
            <p:ph type="body" idx="1"/>
          </p:nvPr>
        </p:nvSpPr>
        <p:spPr>
          <a:xfrm>
            <a:off x="533400" y="1295400"/>
            <a:ext cx="8382000" cy="3352800"/>
          </a:xfrm>
        </p:spPr>
        <p:txBody>
          <a:bodyPr lIns="90488" tIns="44450" rIns="90488" bIns="44450"/>
          <a:lstStyle/>
          <a:p>
            <a:pPr marL="228600" lvl="0" indent="-228600" eaLnBrk="1" fontAlgn="auto" hangingPunct="1">
              <a:spcBef>
                <a:spcPts val="1000"/>
              </a:spcBef>
              <a:spcAft>
                <a:spcPts val="0"/>
              </a:spcAft>
              <a:buClr>
                <a:srgbClr val="1F89BD"/>
              </a:buClr>
              <a:buSzTx/>
              <a:buFont typeface="Arial" panose="020B0604020202020204" pitchFamily="34" charset="0"/>
              <a:buChar char="•"/>
            </a:pPr>
            <a:r>
              <a:rPr lang="en-US" kern="1200" dirty="0">
                <a:solidFill>
                  <a:srgbClr val="00B050"/>
                </a:solidFill>
                <a:latin typeface="Tahoma" panose="020B0604030504040204" pitchFamily="34" charset="0"/>
                <a:ea typeface="Tahoma" panose="020B0604030504040204" pitchFamily="34" charset="0"/>
                <a:cs typeface="Tahoma" panose="020B0604030504040204" pitchFamily="34" charset="0"/>
              </a:rPr>
              <a:t>A cell uses &amp; regenerates ATP continuously.</a:t>
            </a:r>
          </a:p>
          <a:p>
            <a:pPr marL="228600" lvl="0" indent="-228600" eaLnBrk="1" fontAlgn="auto" hangingPunct="1">
              <a:spcBef>
                <a:spcPts val="1800"/>
              </a:spcBef>
              <a:spcAft>
                <a:spcPts val="0"/>
              </a:spcAft>
              <a:buClr>
                <a:srgbClr val="1F89BD"/>
              </a:buClr>
              <a:buSzTx/>
              <a:buFont typeface="Arial" panose="020B0604020202020204" pitchFamily="34" charset="0"/>
              <a:buChar char="•"/>
            </a:pP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In the </a:t>
            </a:r>
            <a:r>
              <a:rPr lang="en-US" b="1" kern="1200"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 Cycle</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 energy released in an </a:t>
            </a:r>
            <a:r>
              <a:rPr lang="en-US" b="1" kern="1200" dirty="0">
                <a:solidFill>
                  <a:srgbClr val="0000FF"/>
                </a:solidFill>
                <a:latin typeface="Tahoma" panose="020B0604030504040204" pitchFamily="34" charset="0"/>
                <a:ea typeface="Tahoma" panose="020B0604030504040204" pitchFamily="34" charset="0"/>
                <a:cs typeface="Tahoma" panose="020B0604030504040204" pitchFamily="34" charset="0"/>
              </a:rPr>
              <a:t>exergonic</a:t>
            </a:r>
            <a:r>
              <a:rPr lang="en-US" b="1" kern="1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reaction, </a:t>
            </a:r>
            <a:r>
              <a:rPr lang="en-US"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such as the breakdown of glucose during cellular respiration</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 is used in an </a:t>
            </a:r>
            <a:r>
              <a:rPr lang="en-US" b="1" kern="1200" dirty="0">
                <a:solidFill>
                  <a:srgbClr val="0000FF"/>
                </a:solidFill>
                <a:latin typeface="Tahoma" panose="020B0604030504040204" pitchFamily="34" charset="0"/>
                <a:ea typeface="Tahoma" panose="020B0604030504040204" pitchFamily="34" charset="0"/>
                <a:cs typeface="Tahoma" panose="020B0604030504040204" pitchFamily="34" charset="0"/>
              </a:rPr>
              <a:t>endergonic </a:t>
            </a:r>
            <a:r>
              <a:rPr lang="en-US" kern="1200" dirty="0">
                <a:solidFill>
                  <a:srgbClr val="002060"/>
                </a:solidFill>
                <a:latin typeface="Tahoma" panose="020B0604030504040204" pitchFamily="34" charset="0"/>
                <a:ea typeface="Tahoma" panose="020B0604030504040204" pitchFamily="34" charset="0"/>
                <a:cs typeface="Tahoma" panose="020B0604030504040204" pitchFamily="34" charset="0"/>
              </a:rPr>
              <a:t>reaction </a:t>
            </a:r>
            <a:r>
              <a:rPr lang="en-US"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to generate ATP from ADP.</a:t>
            </a:r>
          </a:p>
        </p:txBody>
      </p:sp>
      <p:sp>
        <p:nvSpPr>
          <p:cNvPr id="2" name="Footer Placeholder 1"/>
          <p:cNvSpPr>
            <a:spLocks noGrp="1"/>
          </p:cNvSpPr>
          <p:nvPr>
            <p:ph type="ftr" sz="quarter" idx="11"/>
          </p:nvPr>
        </p:nvSpPr>
        <p:spPr>
          <a:xfrm>
            <a:off x="0" y="6341011"/>
            <a:ext cx="2895600" cy="457200"/>
          </a:xfrm>
        </p:spPr>
        <p:txBody>
          <a:bodyPr/>
          <a:lstStyle/>
          <a:p>
            <a:pPr>
              <a:defRPr/>
            </a:pPr>
            <a:r>
              <a:rPr lang="en-US" dirty="0"/>
              <a:t>Metabolism &amp; Enzymes</a:t>
            </a:r>
          </a:p>
        </p:txBody>
      </p:sp>
      <p:sp>
        <p:nvSpPr>
          <p:cNvPr id="8" name="TextBox 7"/>
          <p:cNvSpPr txBox="1"/>
          <p:nvPr/>
        </p:nvSpPr>
        <p:spPr>
          <a:xfrm>
            <a:off x="3743720" y="6400802"/>
            <a:ext cx="708056" cy="356884"/>
          </a:xfrm>
          <a:prstGeom prst="rect">
            <a:avLst/>
          </a:prstGeom>
          <a:noFill/>
        </p:spPr>
        <p:txBody>
          <a:bodyPr wrap="none" rtlCol="0">
            <a:spAutoFit/>
          </a:bodyPr>
          <a:lstStyle/>
          <a:p>
            <a:r>
              <a:rPr lang="en-US" sz="800" b="1" dirty="0">
                <a:solidFill>
                  <a:schemeClr val="bg1"/>
                </a:solidFill>
              </a:rPr>
              <a:t>Sugar</a:t>
            </a:r>
          </a:p>
        </p:txBody>
      </p:sp>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2925" t="2540" r="1392" b="2321"/>
          <a:stretch/>
        </p:blipFill>
        <p:spPr bwMode="auto">
          <a:xfrm>
            <a:off x="2667000" y="4114801"/>
            <a:ext cx="5227930" cy="2666999"/>
          </a:xfrm>
          <a:prstGeom prst="rect">
            <a:avLst/>
          </a:prstGeom>
          <a:noFill/>
          <a:ln w="9525">
            <a:noFill/>
            <a:miter lim="800000"/>
            <a:headEnd/>
            <a:tailEnd/>
          </a:ln>
        </p:spPr>
      </p:pic>
    </p:spTree>
    <p:extLst>
      <p:ext uri="{BB962C8B-B14F-4D97-AF65-F5344CB8AC3E}">
        <p14:creationId xmlns:p14="http://schemas.microsoft.com/office/powerpoint/2010/main" val="2610692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anim to="" calcmode="lin" valueType="num">
                                      <p:cBhvr>
                                        <p:cTn id="7" dur="1" fill="hold"/>
                                        <p:tgtEl>
                                          <p:spTgt spid="122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291">
                                            <p:txEl>
                                              <p:pRg st="1" end="1"/>
                                            </p:txEl>
                                          </p:spTgt>
                                        </p:tgtEl>
                                        <p:attrNameLst>
                                          <p:attrName>style.visibility</p:attrName>
                                        </p:attrNameLst>
                                      </p:cBhvr>
                                      <p:to>
                                        <p:strVal val="visible"/>
                                      </p:to>
                                    </p:set>
                                    <p:anim to="" calcmode="lin" valueType="num">
                                      <p:cBhvr>
                                        <p:cTn id="12" dur="1" fill="hold"/>
                                        <p:tgtEl>
                                          <p:spTgt spid="1229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10"/>
            <a:ext cx="9143995" cy="1219210"/>
          </a:xfrm>
        </p:spPr>
        <p:txBody>
          <a:bodyPr/>
          <a:lstStyle/>
          <a:p>
            <a:r>
              <a:rPr lang="en-US" dirty="0"/>
              <a:t>	Label the Organelles &amp; </a:t>
            </a:r>
            <a:r>
              <a:rPr lang="en-US" dirty="0">
                <a:solidFill>
                  <a:srgbClr val="FFFF00"/>
                </a:solidFill>
              </a:rPr>
              <a:t>Name Differences between Plant and Animal Cells</a:t>
            </a:r>
          </a:p>
        </p:txBody>
      </p:sp>
      <p:pic>
        <p:nvPicPr>
          <p:cNvPr id="12" name="Picture 11"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881636" cy="714840"/>
          </a:xfrm>
          <a:prstGeom prst="rect">
            <a:avLst/>
          </a:prstGeom>
        </p:spPr>
      </p:pic>
      <p:pic>
        <p:nvPicPr>
          <p:cNvPr id="17" name="Content Placeholder 16"/>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685800" y="1752595"/>
            <a:ext cx="6958663" cy="3352810"/>
          </a:xfrm>
        </p:spPr>
      </p:pic>
      <p:grpSp>
        <p:nvGrpSpPr>
          <p:cNvPr id="13" name="Group 12">
            <a:extLst>
              <a:ext uri="{FF2B5EF4-FFF2-40B4-BE49-F238E27FC236}">
                <a16:creationId xmlns:a16="http://schemas.microsoft.com/office/drawing/2014/main" id="{A6059910-C427-4CB5-A2F8-F1C69AD2A2E9}"/>
              </a:ext>
            </a:extLst>
          </p:cNvPr>
          <p:cNvGrpSpPr/>
          <p:nvPr/>
        </p:nvGrpSpPr>
        <p:grpSpPr>
          <a:xfrm>
            <a:off x="685800" y="1981200"/>
            <a:ext cx="7315200" cy="2959826"/>
            <a:chOff x="685800" y="1981200"/>
            <a:chExt cx="7315200" cy="2959826"/>
          </a:xfrm>
        </p:grpSpPr>
        <p:sp>
          <p:nvSpPr>
            <p:cNvPr id="11" name="TextBox 10">
              <a:extLst>
                <a:ext uri="{FF2B5EF4-FFF2-40B4-BE49-F238E27FC236}">
                  <a16:creationId xmlns:a16="http://schemas.microsoft.com/office/drawing/2014/main" id="{F9EFC586-1A3E-4E29-880A-0947FEA5E967}"/>
                </a:ext>
              </a:extLst>
            </p:cNvPr>
            <p:cNvSpPr txBox="1"/>
            <p:nvPr/>
          </p:nvSpPr>
          <p:spPr>
            <a:xfrm>
              <a:off x="685800" y="3581400"/>
              <a:ext cx="1806677" cy="369332"/>
            </a:xfrm>
            <a:prstGeom prst="rect">
              <a:avLst/>
            </a:prstGeom>
            <a:solidFill>
              <a:schemeClr val="bg1">
                <a:lumMod val="95000"/>
              </a:schemeClr>
            </a:solidFill>
          </p:spPr>
          <p:txBody>
            <a:bodyPr wrap="square" rtlCol="0">
              <a:spAutoFit/>
            </a:bodyPr>
            <a:lstStyle/>
            <a:p>
              <a:pPr algn="r"/>
              <a:r>
                <a:rPr lang="en-US" dirty="0"/>
                <a:t>4</a:t>
              </a:r>
            </a:p>
          </p:txBody>
        </p:sp>
        <p:sp>
          <p:nvSpPr>
            <p:cNvPr id="14" name="TextBox 13">
              <a:extLst>
                <a:ext uri="{FF2B5EF4-FFF2-40B4-BE49-F238E27FC236}">
                  <a16:creationId xmlns:a16="http://schemas.microsoft.com/office/drawing/2014/main" id="{98AE4E5B-6ED1-4615-AE16-178CEC5CC9C9}"/>
                </a:ext>
              </a:extLst>
            </p:cNvPr>
            <p:cNvSpPr txBox="1"/>
            <p:nvPr/>
          </p:nvSpPr>
          <p:spPr>
            <a:xfrm>
              <a:off x="990600" y="4085918"/>
              <a:ext cx="1676400" cy="369332"/>
            </a:xfrm>
            <a:prstGeom prst="rect">
              <a:avLst/>
            </a:prstGeom>
            <a:solidFill>
              <a:schemeClr val="bg1">
                <a:lumMod val="95000"/>
              </a:schemeClr>
            </a:solidFill>
          </p:spPr>
          <p:txBody>
            <a:bodyPr wrap="square" rtlCol="0">
              <a:spAutoFit/>
            </a:bodyPr>
            <a:lstStyle/>
            <a:p>
              <a:pPr algn="r"/>
              <a:r>
                <a:rPr lang="en-US" dirty="0"/>
                <a:t>5</a:t>
              </a:r>
            </a:p>
          </p:txBody>
        </p:sp>
        <p:sp>
          <p:nvSpPr>
            <p:cNvPr id="15" name="TextBox 14">
              <a:extLst>
                <a:ext uri="{FF2B5EF4-FFF2-40B4-BE49-F238E27FC236}">
                  <a16:creationId xmlns:a16="http://schemas.microsoft.com/office/drawing/2014/main" id="{3D2C03EC-1B27-40E0-8A0A-388C7DBD12B0}"/>
                </a:ext>
              </a:extLst>
            </p:cNvPr>
            <p:cNvSpPr txBox="1"/>
            <p:nvPr/>
          </p:nvSpPr>
          <p:spPr>
            <a:xfrm>
              <a:off x="1828800" y="4571694"/>
              <a:ext cx="1757531" cy="369332"/>
            </a:xfrm>
            <a:prstGeom prst="rect">
              <a:avLst/>
            </a:prstGeom>
            <a:solidFill>
              <a:schemeClr val="bg1">
                <a:lumMod val="95000"/>
              </a:schemeClr>
            </a:solidFill>
          </p:spPr>
          <p:txBody>
            <a:bodyPr wrap="square" rtlCol="0">
              <a:spAutoFit/>
            </a:bodyPr>
            <a:lstStyle/>
            <a:p>
              <a:pPr algn="r"/>
              <a:r>
                <a:rPr lang="en-US" dirty="0"/>
                <a:t>6</a:t>
              </a:r>
            </a:p>
          </p:txBody>
        </p:sp>
        <p:sp>
          <p:nvSpPr>
            <p:cNvPr id="16" name="TextBox 15">
              <a:extLst>
                <a:ext uri="{FF2B5EF4-FFF2-40B4-BE49-F238E27FC236}">
                  <a16:creationId xmlns:a16="http://schemas.microsoft.com/office/drawing/2014/main" id="{74F2F098-09C3-41A6-9D9D-469C0E386610}"/>
                </a:ext>
              </a:extLst>
            </p:cNvPr>
            <p:cNvSpPr txBox="1"/>
            <p:nvPr/>
          </p:nvSpPr>
          <p:spPr>
            <a:xfrm>
              <a:off x="6324600" y="1981200"/>
              <a:ext cx="1676400" cy="369332"/>
            </a:xfrm>
            <a:prstGeom prst="rect">
              <a:avLst/>
            </a:prstGeom>
            <a:solidFill>
              <a:schemeClr val="bg1">
                <a:lumMod val="95000"/>
              </a:schemeClr>
            </a:solidFill>
          </p:spPr>
          <p:txBody>
            <a:bodyPr wrap="square" rtlCol="0">
              <a:spAutoFit/>
            </a:bodyPr>
            <a:lstStyle/>
            <a:p>
              <a:r>
                <a:rPr lang="en-US" dirty="0"/>
                <a:t>8</a:t>
              </a:r>
            </a:p>
          </p:txBody>
        </p:sp>
        <p:sp>
          <p:nvSpPr>
            <p:cNvPr id="18" name="TextBox 17">
              <a:extLst>
                <a:ext uri="{FF2B5EF4-FFF2-40B4-BE49-F238E27FC236}">
                  <a16:creationId xmlns:a16="http://schemas.microsoft.com/office/drawing/2014/main" id="{75F0928D-98FF-468C-BD90-18480F67C756}"/>
                </a:ext>
              </a:extLst>
            </p:cNvPr>
            <p:cNvSpPr txBox="1"/>
            <p:nvPr/>
          </p:nvSpPr>
          <p:spPr>
            <a:xfrm>
              <a:off x="6324600" y="3581400"/>
              <a:ext cx="1676400" cy="369332"/>
            </a:xfrm>
            <a:prstGeom prst="rect">
              <a:avLst/>
            </a:prstGeom>
            <a:solidFill>
              <a:schemeClr val="bg1">
                <a:lumMod val="95000"/>
              </a:schemeClr>
            </a:solidFill>
          </p:spPr>
          <p:txBody>
            <a:bodyPr wrap="square" rtlCol="0">
              <a:spAutoFit/>
            </a:bodyPr>
            <a:lstStyle/>
            <a:p>
              <a:r>
                <a:rPr lang="en-US" dirty="0"/>
                <a:t>7</a:t>
              </a:r>
            </a:p>
          </p:txBody>
        </p:sp>
      </p:grpSp>
    </p:spTree>
    <p:extLst>
      <p:ext uri="{BB962C8B-B14F-4D97-AF65-F5344CB8AC3E}">
        <p14:creationId xmlns:p14="http://schemas.microsoft.com/office/powerpoint/2010/main" val="1718924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5_12cATPCycle-U.jpg"/>
          <p:cNvPicPr>
            <a:picLocks noChangeAspect="1"/>
          </p:cNvPicPr>
          <p:nvPr/>
        </p:nvPicPr>
        <p:blipFill rotWithShape="1">
          <a:blip r:embed="rId3">
            <a:extLst>
              <a:ext uri="{28A0092B-C50C-407E-A947-70E740481C1C}">
                <a14:useLocalDpi xmlns:a14="http://schemas.microsoft.com/office/drawing/2010/main" val="0"/>
              </a:ext>
            </a:extLst>
          </a:blip>
          <a:srcRect b="3985"/>
          <a:stretch/>
        </p:blipFill>
        <p:spPr>
          <a:xfrm>
            <a:off x="298704" y="1423416"/>
            <a:ext cx="8546592" cy="3851317"/>
          </a:xfrm>
          <a:prstGeom prst="rect">
            <a:avLst/>
          </a:prstGeom>
        </p:spPr>
      </p:pic>
      <p:sp>
        <p:nvSpPr>
          <p:cNvPr id="27" name="Text Box 31"/>
          <p:cNvSpPr txBox="1">
            <a:spLocks noChangeArrowheads="1"/>
          </p:cNvSpPr>
          <p:nvPr/>
        </p:nvSpPr>
        <p:spPr bwMode="auto">
          <a:xfrm>
            <a:off x="450894" y="1855418"/>
            <a:ext cx="2377440" cy="731520"/>
          </a:xfrm>
          <a:prstGeom prst="rect">
            <a:avLst/>
          </a:prstGeom>
          <a:solidFill>
            <a:srgbClr val="FFFF0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2300" dirty="0">
                <a:solidFill>
                  <a:srgbClr val="000000"/>
                </a:solidFill>
                <a:latin typeface="Arial" charset="0"/>
              </a:rPr>
              <a:t>ATP synthesis</a:t>
            </a:r>
            <a:br>
              <a:rPr lang="en-US" sz="2300" dirty="0">
                <a:solidFill>
                  <a:srgbClr val="000000"/>
                </a:solidFill>
                <a:latin typeface="Arial" charset="0"/>
              </a:rPr>
            </a:br>
            <a:r>
              <a:rPr lang="en-US" sz="2300" dirty="0">
                <a:solidFill>
                  <a:srgbClr val="000000"/>
                </a:solidFill>
                <a:latin typeface="Arial" charset="0"/>
              </a:rPr>
              <a:t>is endergonic</a:t>
            </a:r>
          </a:p>
        </p:txBody>
      </p:sp>
      <p:sp>
        <p:nvSpPr>
          <p:cNvPr id="8" name="Text Box 31"/>
          <p:cNvSpPr txBox="1">
            <a:spLocks noChangeArrowheads="1"/>
          </p:cNvSpPr>
          <p:nvPr/>
        </p:nvSpPr>
        <p:spPr bwMode="auto">
          <a:xfrm>
            <a:off x="6707762" y="1846954"/>
            <a:ext cx="2286000" cy="731520"/>
          </a:xfrm>
          <a:prstGeom prst="rect">
            <a:avLst/>
          </a:prstGeom>
          <a:solidFill>
            <a:srgbClr val="92D05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2300" dirty="0">
                <a:solidFill>
                  <a:srgbClr val="000000"/>
                </a:solidFill>
                <a:latin typeface="Arial" charset="0"/>
              </a:rPr>
              <a:t>ATP hydrolysis</a:t>
            </a:r>
            <a:br>
              <a:rPr lang="en-US" sz="2300" dirty="0">
                <a:solidFill>
                  <a:srgbClr val="000000"/>
                </a:solidFill>
                <a:latin typeface="Arial" charset="0"/>
              </a:rPr>
            </a:br>
            <a:r>
              <a:rPr lang="en-US" sz="2300" dirty="0">
                <a:solidFill>
                  <a:srgbClr val="000000"/>
                </a:solidFill>
                <a:latin typeface="Arial" charset="0"/>
              </a:rPr>
              <a:t>is exergonic</a:t>
            </a:r>
          </a:p>
        </p:txBody>
      </p:sp>
      <p:sp>
        <p:nvSpPr>
          <p:cNvPr id="9" name="Text Box 31"/>
          <p:cNvSpPr txBox="1">
            <a:spLocks noChangeArrowheads="1"/>
          </p:cNvSpPr>
          <p:nvPr/>
        </p:nvSpPr>
        <p:spPr bwMode="auto">
          <a:xfrm>
            <a:off x="450895" y="4048283"/>
            <a:ext cx="2571704" cy="9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2300" dirty="0">
                <a:solidFill>
                  <a:srgbClr val="000000"/>
                </a:solidFill>
                <a:latin typeface="Arial" charset="0"/>
              </a:rPr>
              <a:t>Energy from</a:t>
            </a:r>
            <a:br>
              <a:rPr lang="en-US" sz="2300" dirty="0">
                <a:solidFill>
                  <a:srgbClr val="000000"/>
                </a:solidFill>
                <a:latin typeface="Arial" charset="0"/>
              </a:rPr>
            </a:br>
            <a:r>
              <a:rPr lang="en-US" sz="2300" dirty="0">
                <a:solidFill>
                  <a:srgbClr val="000000"/>
                </a:solidFill>
                <a:latin typeface="Arial" charset="0"/>
              </a:rPr>
              <a:t>cellular respiration</a:t>
            </a:r>
            <a:br>
              <a:rPr lang="en-US" sz="2300" dirty="0">
                <a:solidFill>
                  <a:srgbClr val="000000"/>
                </a:solidFill>
                <a:latin typeface="Arial" charset="0"/>
              </a:rPr>
            </a:br>
            <a:r>
              <a:rPr lang="en-US" sz="2300" dirty="0">
                <a:solidFill>
                  <a:srgbClr val="000000"/>
                </a:solidFill>
                <a:latin typeface="Arial" charset="0"/>
              </a:rPr>
              <a:t>(</a:t>
            </a:r>
            <a:r>
              <a:rPr lang="en-US" sz="2300" dirty="0">
                <a:solidFill>
                  <a:srgbClr val="00B050"/>
                </a:solidFill>
                <a:latin typeface="Arial" charset="0"/>
              </a:rPr>
              <a:t>exergonic</a:t>
            </a:r>
            <a:r>
              <a:rPr lang="en-US" sz="2300" dirty="0">
                <a:solidFill>
                  <a:srgbClr val="000000"/>
                </a:solidFill>
                <a:latin typeface="Arial" charset="0"/>
              </a:rPr>
              <a:t>)</a:t>
            </a:r>
          </a:p>
        </p:txBody>
      </p:sp>
      <p:sp>
        <p:nvSpPr>
          <p:cNvPr id="10" name="Text Box 31"/>
          <p:cNvSpPr txBox="1">
            <a:spLocks noChangeArrowheads="1"/>
          </p:cNvSpPr>
          <p:nvPr/>
        </p:nvSpPr>
        <p:spPr bwMode="auto">
          <a:xfrm>
            <a:off x="6682363" y="4039819"/>
            <a:ext cx="1784304" cy="98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2300" dirty="0">
                <a:solidFill>
                  <a:srgbClr val="000000"/>
                </a:solidFill>
                <a:latin typeface="Arial" charset="0"/>
              </a:rPr>
              <a:t>Energy for</a:t>
            </a:r>
            <a:br>
              <a:rPr lang="en-US" sz="2300" dirty="0">
                <a:solidFill>
                  <a:srgbClr val="000000"/>
                </a:solidFill>
                <a:latin typeface="Arial" charset="0"/>
              </a:rPr>
            </a:br>
            <a:r>
              <a:rPr lang="en-US" sz="2300" dirty="0">
                <a:solidFill>
                  <a:srgbClr val="000000"/>
                </a:solidFill>
                <a:latin typeface="Arial" charset="0"/>
              </a:rPr>
              <a:t>cellular work</a:t>
            </a:r>
            <a:br>
              <a:rPr lang="en-US" sz="2300" dirty="0">
                <a:solidFill>
                  <a:srgbClr val="000000"/>
                </a:solidFill>
                <a:latin typeface="Arial" charset="0"/>
              </a:rPr>
            </a:br>
            <a:r>
              <a:rPr lang="en-US" sz="2300" dirty="0">
                <a:solidFill>
                  <a:srgbClr val="000000"/>
                </a:solidFill>
                <a:latin typeface="Arial" charset="0"/>
              </a:rPr>
              <a:t>(</a:t>
            </a:r>
            <a:r>
              <a:rPr lang="en-US" sz="2300" dirty="0">
                <a:solidFill>
                  <a:srgbClr val="FF0000"/>
                </a:solidFill>
                <a:latin typeface="Arial" charset="0"/>
              </a:rPr>
              <a:t>endergonic</a:t>
            </a:r>
            <a:r>
              <a:rPr lang="en-US" sz="2300" dirty="0">
                <a:solidFill>
                  <a:srgbClr val="000000"/>
                </a:solidFill>
                <a:latin typeface="Arial" charset="0"/>
              </a:rPr>
              <a:t>)</a:t>
            </a:r>
          </a:p>
        </p:txBody>
      </p:sp>
      <p:sp>
        <p:nvSpPr>
          <p:cNvPr id="11" name="Text Box 31"/>
          <p:cNvSpPr txBox="1">
            <a:spLocks noChangeArrowheads="1"/>
          </p:cNvSpPr>
          <p:nvPr/>
        </p:nvSpPr>
        <p:spPr bwMode="auto">
          <a:xfrm>
            <a:off x="4472563" y="1855419"/>
            <a:ext cx="582038" cy="30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2300" dirty="0">
                <a:solidFill>
                  <a:srgbClr val="000000"/>
                </a:solidFill>
                <a:latin typeface="Arial" charset="0"/>
              </a:rPr>
              <a:t>ATP</a:t>
            </a:r>
          </a:p>
        </p:txBody>
      </p:sp>
      <p:sp>
        <p:nvSpPr>
          <p:cNvPr id="12" name="Text Box 31"/>
          <p:cNvSpPr txBox="1">
            <a:spLocks noChangeArrowheads="1"/>
          </p:cNvSpPr>
          <p:nvPr/>
        </p:nvSpPr>
        <p:spPr bwMode="auto">
          <a:xfrm>
            <a:off x="3812160" y="4878018"/>
            <a:ext cx="920705" cy="2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2300" dirty="0">
                <a:solidFill>
                  <a:srgbClr val="000000"/>
                </a:solidFill>
                <a:latin typeface="Arial" charset="0"/>
              </a:rPr>
              <a:t>ADP </a:t>
            </a:r>
            <a:r>
              <a:rPr lang="en-US" sz="2300" dirty="0">
                <a:solidFill>
                  <a:srgbClr val="000000"/>
                </a:solidFill>
                <a:latin typeface="Symbol Std"/>
                <a:cs typeface="Symbol Std"/>
              </a:rPr>
              <a:t>+</a:t>
            </a:r>
          </a:p>
        </p:txBody>
      </p:sp>
      <p:sp>
        <p:nvSpPr>
          <p:cNvPr id="13" name="Text Box 31"/>
          <p:cNvSpPr txBox="1">
            <a:spLocks noChangeArrowheads="1"/>
          </p:cNvSpPr>
          <p:nvPr/>
        </p:nvSpPr>
        <p:spPr bwMode="auto">
          <a:xfrm>
            <a:off x="4845096" y="4878018"/>
            <a:ext cx="243370" cy="29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2300" dirty="0">
                <a:solidFill>
                  <a:srgbClr val="000000"/>
                </a:solidFill>
                <a:latin typeface="Arial" charset="0"/>
              </a:rPr>
              <a:t>P</a:t>
            </a:r>
          </a:p>
        </p:txBody>
      </p:sp>
      <p:sp>
        <p:nvSpPr>
          <p:cNvPr id="14" name="Rectangle 2"/>
          <p:cNvSpPr txBox="1">
            <a:spLocks noChangeArrowheads="1"/>
          </p:cNvSpPr>
          <p:nvPr/>
        </p:nvSpPr>
        <p:spPr>
          <a:xfrm>
            <a:off x="228600" y="0"/>
            <a:ext cx="8686800" cy="1143000"/>
          </a:xfrm>
          <a:prstGeom prst="rect">
            <a:avLst/>
          </a:prstGeom>
          <a:solidFill>
            <a:srgbClr val="FFC000"/>
          </a:solidFill>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eaLnBrk="1" hangingPunct="1"/>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ATP</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drives Cellular Work by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Coupling</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3200" b="1" kern="12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Endergonic</a:t>
            </a:r>
            <a:r>
              <a:rPr lang="en-US" sz="32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Reactions</a:t>
            </a:r>
            <a:endParaRPr lang="en-US" sz="4000" b="1"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5" name="Arrow: Curved Left 14">
            <a:extLst>
              <a:ext uri="{FF2B5EF4-FFF2-40B4-BE49-F238E27FC236}">
                <a16:creationId xmlns:a16="http://schemas.microsoft.com/office/drawing/2014/main" id="{E4F63CC6-B1A7-465D-8D0F-9C6762BFD2B0}"/>
              </a:ext>
            </a:extLst>
          </p:cNvPr>
          <p:cNvSpPr/>
          <p:nvPr/>
        </p:nvSpPr>
        <p:spPr bwMode="auto">
          <a:xfrm>
            <a:off x="5331844" y="2253584"/>
            <a:ext cx="696894" cy="2827865"/>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6" name="Arrow: Curved Left 15">
            <a:extLst>
              <a:ext uri="{FF2B5EF4-FFF2-40B4-BE49-F238E27FC236}">
                <a16:creationId xmlns:a16="http://schemas.microsoft.com/office/drawing/2014/main" id="{C66BE428-014F-4713-8D0F-BCDB37B44204}"/>
              </a:ext>
            </a:extLst>
          </p:cNvPr>
          <p:cNvSpPr/>
          <p:nvPr/>
        </p:nvSpPr>
        <p:spPr bwMode="auto">
          <a:xfrm rot="10800000">
            <a:off x="3053545" y="2158998"/>
            <a:ext cx="758613" cy="2827865"/>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4697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4000"/>
                                        <p:tgtEl>
                                          <p:spTgt spid="15"/>
                                        </p:tgtEl>
                                      </p:cBhvr>
                                    </p:animEffect>
                                  </p:childTnLst>
                                </p:cTn>
                              </p:par>
                            </p:childTnLst>
                          </p:cTn>
                        </p:par>
                        <p:par>
                          <p:cTn id="8" fill="hold">
                            <p:stCondLst>
                              <p:cond delay="40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4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3"/>
          <p:cNvSpPr>
            <a:spLocks noGrp="1"/>
          </p:cNvSpPr>
          <p:nvPr>
            <p:ph type="title"/>
          </p:nvPr>
        </p:nvSpPr>
        <p:spPr>
          <a:xfrm>
            <a:off x="0" y="0"/>
            <a:ext cx="9144000" cy="1371600"/>
          </a:xfrm>
        </p:spPr>
        <p:txBody>
          <a:bodyPr/>
          <a:lstStyle/>
          <a:p>
            <a:pPr marL="1020763" indent="-563563" eaLnBrk="1" hangingPunct="1"/>
            <a:r>
              <a:rPr lang="en-US" sz="3200" dirty="0">
                <a:solidFill>
                  <a:srgbClr val="FFFF00"/>
                </a:solidFill>
              </a:rPr>
              <a:t>ADP and ATP Recycling</a:t>
            </a:r>
          </a:p>
        </p:txBody>
      </p:sp>
      <p:grpSp>
        <p:nvGrpSpPr>
          <p:cNvPr id="2" name="Group 1"/>
          <p:cNvGrpSpPr/>
          <p:nvPr/>
        </p:nvGrpSpPr>
        <p:grpSpPr>
          <a:xfrm>
            <a:off x="321680" y="4517406"/>
            <a:ext cx="8512558" cy="578882"/>
            <a:chOff x="466569" y="1431676"/>
            <a:chExt cx="3819978" cy="308536"/>
          </a:xfrm>
        </p:grpSpPr>
        <p:sp>
          <p:nvSpPr>
            <p:cNvPr id="8" name="Rounded Rectangle 7"/>
            <p:cNvSpPr/>
            <p:nvPr/>
          </p:nvSpPr>
          <p:spPr>
            <a:xfrm>
              <a:off x="466569" y="1431676"/>
              <a:ext cx="3819978" cy="308536"/>
            </a:xfrm>
            <a:prstGeom prst="roundRect">
              <a:avLst/>
            </a:prstGeom>
            <a:solidFill>
              <a:srgbClr val="BEE593"/>
            </a:solidFill>
            <a:ln w="28575" cmpd="sng">
              <a:solidFill>
                <a:schemeClr val="accent3"/>
              </a:solidFill>
            </a:ln>
          </p:spPr>
          <p:txBody>
            <a:bodyPr wrap="square" anchor="ctr">
              <a:spAutoFit/>
            </a:bodyPr>
            <a:lstStyle/>
            <a:p>
              <a:pPr defTabSz="1715597" fontAlgn="base">
                <a:spcAft>
                  <a:spcPct val="0"/>
                </a:spcAft>
                <a:defRPr/>
              </a:pPr>
              <a:r>
                <a:rPr lang="en-US" sz="2064" b="1" dirty="0">
                  <a:solidFill>
                    <a:srgbClr val="000000"/>
                  </a:solidFill>
                  <a:latin typeface="Arial" charset="0"/>
                </a:rPr>
                <a:t>     </a:t>
              </a:r>
              <a:r>
                <a:rPr lang="en-US" sz="2800" b="1" dirty="0">
                  <a:solidFill>
                    <a:srgbClr val="000000"/>
                  </a:solidFill>
                  <a:latin typeface="Arial" charset="0"/>
                </a:rPr>
                <a:t>ADP + P + energy	                          ATP</a:t>
              </a:r>
            </a:p>
          </p:txBody>
        </p:sp>
        <p:sp>
          <p:nvSpPr>
            <p:cNvPr id="9" name="Right Arrow 8"/>
            <p:cNvSpPr/>
            <p:nvPr/>
          </p:nvSpPr>
          <p:spPr bwMode="auto">
            <a:xfrm>
              <a:off x="2291579" y="1513015"/>
              <a:ext cx="492638" cy="145856"/>
            </a:xfrm>
            <a:prstGeom prst="rightArrow">
              <a:avLst/>
            </a:prstGeom>
            <a:solidFill>
              <a:schemeClr val="tx1"/>
            </a:solidFill>
            <a:ln w="28575" cap="flat" cmpd="sng" algn="ctr">
              <a:solidFill>
                <a:schemeClr val="tx1"/>
              </a:solidFill>
              <a:prstDash val="solid"/>
              <a:round/>
              <a:headEnd type="none" w="med" len="med"/>
              <a:tailEnd type="none" w="med" len="med"/>
            </a:ln>
            <a:effectLst/>
          </p:spPr>
          <p:txBody>
            <a:bodyPr lIns="0" tIns="0" rIns="0" bIns="0" anchor="ctr"/>
            <a:lstStyle/>
            <a:p>
              <a:pPr algn="ctr" defTabSz="1715597" fontAlgn="base">
                <a:lnSpc>
                  <a:spcPct val="115000"/>
                </a:lnSpc>
                <a:spcBef>
                  <a:spcPct val="20000"/>
                </a:spcBef>
                <a:spcAft>
                  <a:spcPct val="0"/>
                </a:spcAft>
                <a:buClr>
                  <a:srgbClr val="2877C4"/>
                </a:buClr>
                <a:defRPr/>
              </a:pPr>
              <a:endParaRPr lang="en-US" sz="1501" dirty="0">
                <a:solidFill>
                  <a:srgbClr val="000000"/>
                </a:solidFill>
                <a:latin typeface="Arial" charset="0"/>
              </a:endParaRPr>
            </a:p>
          </p:txBody>
        </p:sp>
      </p:grpSp>
      <p:grpSp>
        <p:nvGrpSpPr>
          <p:cNvPr id="3" name="Group 2"/>
          <p:cNvGrpSpPr/>
          <p:nvPr/>
        </p:nvGrpSpPr>
        <p:grpSpPr>
          <a:xfrm>
            <a:off x="312744" y="2493567"/>
            <a:ext cx="8512556" cy="640885"/>
            <a:chOff x="171450" y="800100"/>
            <a:chExt cx="4537074" cy="341583"/>
          </a:xfrm>
        </p:grpSpPr>
        <p:sp>
          <p:nvSpPr>
            <p:cNvPr id="11" name="Content Placeholder 2"/>
            <p:cNvSpPr txBox="1">
              <a:spLocks/>
            </p:cNvSpPr>
            <p:nvPr/>
          </p:nvSpPr>
          <p:spPr bwMode="auto">
            <a:xfrm>
              <a:off x="171450" y="800100"/>
              <a:ext cx="4537074" cy="341583"/>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defTabSz="1715597">
                <a:spcBef>
                  <a:spcPts val="844"/>
                </a:spcBef>
                <a:tabLst>
                  <a:tab pos="4694238" algn="l"/>
                </a:tabLst>
                <a:defRPr/>
              </a:pPr>
              <a:r>
                <a:rPr lang="en-US" sz="2800" b="1" dirty="0">
                  <a:solidFill>
                    <a:srgbClr val="000000"/>
                  </a:solidFill>
                  <a:latin typeface="Arial"/>
                </a:rPr>
                <a:t>               ATP 	ADP + P + energy</a:t>
              </a:r>
            </a:p>
          </p:txBody>
        </p:sp>
        <p:sp>
          <p:nvSpPr>
            <p:cNvPr id="10" name="Right Arrow 9"/>
            <p:cNvSpPr/>
            <p:nvPr/>
          </p:nvSpPr>
          <p:spPr bwMode="auto">
            <a:xfrm>
              <a:off x="1669917" y="892537"/>
              <a:ext cx="585117" cy="145856"/>
            </a:xfrm>
            <a:prstGeom prst="rightArrow">
              <a:avLst/>
            </a:prstGeom>
            <a:solidFill>
              <a:schemeClr val="tx1"/>
            </a:solidFill>
            <a:ln w="28575" cap="flat" cmpd="sng" algn="ctr">
              <a:solidFill>
                <a:schemeClr val="tx1"/>
              </a:solidFill>
              <a:prstDash val="solid"/>
              <a:round/>
              <a:headEnd type="none" w="med" len="med"/>
              <a:tailEnd type="none" w="med" len="med"/>
            </a:ln>
            <a:effectLst/>
          </p:spPr>
          <p:txBody>
            <a:bodyPr lIns="0" tIns="0" rIns="0" bIns="0" anchor="ctr"/>
            <a:lstStyle/>
            <a:p>
              <a:pPr algn="ctr" defTabSz="1715597" fontAlgn="base">
                <a:lnSpc>
                  <a:spcPct val="115000"/>
                </a:lnSpc>
                <a:spcBef>
                  <a:spcPct val="20000"/>
                </a:spcBef>
                <a:spcAft>
                  <a:spcPct val="0"/>
                </a:spcAft>
                <a:buClr>
                  <a:srgbClr val="2877C4"/>
                </a:buClr>
                <a:defRPr/>
              </a:pPr>
              <a:endParaRPr lang="en-US" sz="1501" dirty="0">
                <a:solidFill>
                  <a:srgbClr val="000000"/>
                </a:solidFill>
                <a:latin typeface="Arial" charset="0"/>
              </a:endParaRPr>
            </a:p>
          </p:txBody>
        </p:sp>
      </p:grpSp>
    </p:spTree>
    <p:extLst>
      <p:ext uri="{BB962C8B-B14F-4D97-AF65-F5344CB8AC3E}">
        <p14:creationId xmlns:p14="http://schemas.microsoft.com/office/powerpoint/2010/main" val="14948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marL="1889125" indent="-1020763" eaLnBrk="1" hangingPunct="1"/>
            <a:r>
              <a:rPr lang="en-US" dirty="0"/>
              <a:t>	</a:t>
            </a:r>
            <a:r>
              <a:rPr lang="en-US" sz="3200" dirty="0"/>
              <a:t>Review of Energy &amp; ATP</a:t>
            </a:r>
          </a:p>
        </p:txBody>
      </p:sp>
      <p:sp>
        <p:nvSpPr>
          <p:cNvPr id="79875" name="Content Placeholder 5"/>
          <p:cNvSpPr>
            <a:spLocks noGrp="1"/>
          </p:cNvSpPr>
          <p:nvPr>
            <p:ph idx="1"/>
          </p:nvPr>
        </p:nvSpPr>
        <p:spPr>
          <a:xfrm>
            <a:off x="1" y="1377159"/>
            <a:ext cx="3962399" cy="2555478"/>
          </a:xfrm>
        </p:spPr>
        <p:txBody>
          <a:bodyPr/>
          <a:lstStyle/>
          <a:p>
            <a:pPr marL="0" indent="0" eaLnBrk="1" hangingPunct="1">
              <a:buNone/>
            </a:pPr>
            <a:r>
              <a:rPr lang="en-US" sz="2000" dirty="0">
                <a:solidFill>
                  <a:srgbClr val="0070C0"/>
                </a:solidFill>
              </a:rPr>
              <a:t>Which pathway shows the hydrolysis of ATP ?</a:t>
            </a:r>
          </a:p>
          <a:p>
            <a:pPr marL="0" indent="0" eaLnBrk="1" hangingPunct="1">
              <a:lnSpc>
                <a:spcPct val="100000"/>
              </a:lnSpc>
              <a:spcBef>
                <a:spcPts val="600"/>
              </a:spcBef>
              <a:buNone/>
            </a:pPr>
            <a:r>
              <a:rPr lang="en-US" sz="2000" dirty="0">
                <a:solidFill>
                  <a:srgbClr val="0070C0"/>
                </a:solidFill>
              </a:rPr>
              <a:t>[  ] ATP + P + energy  </a:t>
            </a:r>
            <a:r>
              <a:rPr lang="en-US" sz="2000" dirty="0">
                <a:solidFill>
                  <a:srgbClr val="0070C0"/>
                </a:solidFill>
                <a:sym typeface="Wingdings" panose="05000000000000000000" pitchFamily="2" charset="2"/>
              </a:rPr>
              <a:t>  </a:t>
            </a:r>
            <a:r>
              <a:rPr lang="en-US" sz="2000" dirty="0">
                <a:solidFill>
                  <a:srgbClr val="0070C0"/>
                </a:solidFill>
              </a:rPr>
              <a:t>ADP</a:t>
            </a:r>
          </a:p>
          <a:p>
            <a:pPr marL="0" indent="0" eaLnBrk="1" hangingPunct="1">
              <a:lnSpc>
                <a:spcPct val="100000"/>
              </a:lnSpc>
              <a:spcBef>
                <a:spcPts val="600"/>
              </a:spcBef>
              <a:buNone/>
            </a:pPr>
            <a:r>
              <a:rPr lang="en-US" sz="2000" dirty="0">
                <a:solidFill>
                  <a:srgbClr val="0070C0"/>
                </a:solidFill>
              </a:rPr>
              <a:t>[  ] ATP   </a:t>
            </a:r>
            <a:r>
              <a:rPr lang="en-US" sz="2000" dirty="0">
                <a:solidFill>
                  <a:srgbClr val="0070C0"/>
                </a:solidFill>
                <a:sym typeface="Wingdings" panose="05000000000000000000" pitchFamily="2" charset="2"/>
              </a:rPr>
              <a:t></a:t>
            </a:r>
            <a:r>
              <a:rPr lang="en-US" sz="2000" dirty="0">
                <a:solidFill>
                  <a:srgbClr val="0070C0"/>
                </a:solidFill>
              </a:rPr>
              <a:t>   ADP + P + energy</a:t>
            </a:r>
          </a:p>
          <a:p>
            <a:pPr marL="0" indent="0" eaLnBrk="1" hangingPunct="1">
              <a:lnSpc>
                <a:spcPct val="100000"/>
              </a:lnSpc>
              <a:spcBef>
                <a:spcPts val="600"/>
              </a:spcBef>
              <a:buNone/>
            </a:pPr>
            <a:r>
              <a:rPr lang="en-US" sz="2000" dirty="0">
                <a:solidFill>
                  <a:srgbClr val="0070C0"/>
                </a:solidFill>
              </a:rPr>
              <a:t>[  ] ADP  </a:t>
            </a:r>
            <a:r>
              <a:rPr lang="en-US" sz="2000" dirty="0">
                <a:solidFill>
                  <a:srgbClr val="0070C0"/>
                </a:solidFill>
                <a:sym typeface="Wingdings" panose="05000000000000000000" pitchFamily="2" charset="2"/>
              </a:rPr>
              <a:t></a:t>
            </a:r>
            <a:r>
              <a:rPr lang="en-US" sz="2000" dirty="0">
                <a:solidFill>
                  <a:srgbClr val="0070C0"/>
                </a:solidFill>
              </a:rPr>
              <a:t>   ATP + P + energy</a:t>
            </a:r>
          </a:p>
          <a:p>
            <a:pPr marL="0" indent="0" eaLnBrk="1" hangingPunct="1">
              <a:lnSpc>
                <a:spcPct val="100000"/>
              </a:lnSpc>
              <a:spcBef>
                <a:spcPts val="600"/>
              </a:spcBef>
              <a:buNone/>
            </a:pPr>
            <a:r>
              <a:rPr lang="en-US" sz="2000" dirty="0">
                <a:solidFill>
                  <a:srgbClr val="0070C0"/>
                </a:solidFill>
              </a:rPr>
              <a:t>[  ] ADP + P + energy </a:t>
            </a:r>
            <a:r>
              <a:rPr lang="en-US" sz="2000" dirty="0">
                <a:solidFill>
                  <a:srgbClr val="0070C0"/>
                </a:solidFill>
                <a:sym typeface="Wingdings" panose="05000000000000000000" pitchFamily="2" charset="2"/>
              </a:rPr>
              <a:t></a:t>
            </a:r>
            <a:r>
              <a:rPr lang="en-US" sz="2000" dirty="0">
                <a:solidFill>
                  <a:srgbClr val="0070C0"/>
                </a:solidFill>
              </a:rPr>
              <a:t>  ADP</a:t>
            </a:r>
          </a:p>
        </p:txBody>
      </p:sp>
      <p:sp>
        <p:nvSpPr>
          <p:cNvPr id="79876" name="Right Arrow 7"/>
          <p:cNvSpPr>
            <a:spLocks noChangeArrowheads="1"/>
          </p:cNvSpPr>
          <p:nvPr/>
        </p:nvSpPr>
        <p:spPr bwMode="auto">
          <a:xfrm>
            <a:off x="2326212" y="3268161"/>
            <a:ext cx="783345" cy="86377"/>
          </a:xfrm>
          <a:prstGeom prst="rightArrow">
            <a:avLst>
              <a:gd name="adj1" fmla="val 50000"/>
              <a:gd name="adj2" fmla="val 49795"/>
            </a:avLst>
          </a:prstGeom>
          <a:noFill/>
          <a:ln w="9525">
            <a:noFill/>
            <a:miter lim="800000"/>
            <a:headEnd/>
            <a:tailEnd/>
          </a:ln>
        </p:spPr>
        <p:txBody>
          <a:bodyPr lIns="514685" rIns="514685"/>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79877" name="Right Arrow 8"/>
          <p:cNvSpPr>
            <a:spLocks noChangeArrowheads="1"/>
          </p:cNvSpPr>
          <p:nvPr/>
        </p:nvSpPr>
        <p:spPr bwMode="auto">
          <a:xfrm>
            <a:off x="2326212" y="3268161"/>
            <a:ext cx="783345" cy="86377"/>
          </a:xfrm>
          <a:prstGeom prst="rightArrow">
            <a:avLst>
              <a:gd name="adj1" fmla="val 50000"/>
              <a:gd name="adj2" fmla="val 49795"/>
            </a:avLst>
          </a:prstGeom>
          <a:noFill/>
          <a:ln w="9525">
            <a:noFill/>
            <a:miter lim="800000"/>
            <a:headEnd/>
            <a:tailEnd/>
          </a:ln>
        </p:spPr>
        <p:txBody>
          <a:bodyPr lIns="514685" rIns="514685"/>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pic>
        <p:nvPicPr>
          <p:cNvPr id="79883" name="Picture 35" descr="quick_check-01.eps"/>
          <p:cNvPicPr>
            <a:picLocks noChangeAspect="1"/>
          </p:cNvPicPr>
          <p:nvPr/>
        </p:nvPicPr>
        <p:blipFill>
          <a:blip r:embed="rId3"/>
          <a:srcRect/>
          <a:stretch>
            <a:fillRect/>
          </a:stretch>
        </p:blipFill>
        <p:spPr bwMode="auto">
          <a:xfrm>
            <a:off x="166102" y="182881"/>
            <a:ext cx="1184147" cy="960119"/>
          </a:xfrm>
          <a:prstGeom prst="rect">
            <a:avLst/>
          </a:prstGeom>
          <a:noFill/>
          <a:ln w="9525">
            <a:noFill/>
            <a:miter lim="800000"/>
            <a:headEnd/>
            <a:tailEnd/>
          </a:ln>
        </p:spPr>
      </p:pic>
      <p:sp>
        <p:nvSpPr>
          <p:cNvPr id="7" name="Content Placeholder 5"/>
          <p:cNvSpPr txBox="1">
            <a:spLocks/>
          </p:cNvSpPr>
          <p:nvPr/>
        </p:nvSpPr>
        <p:spPr bwMode="auto">
          <a:xfrm>
            <a:off x="4114801" y="1377159"/>
            <a:ext cx="5029200" cy="2356641"/>
          </a:xfrm>
          <a:prstGeom prst="rect">
            <a:avLst/>
          </a:prstGeom>
          <a:noFill/>
          <a:ln w="9525">
            <a:noFill/>
            <a:miter lim="800000"/>
            <a:headEnd/>
            <a:tailEnd/>
          </a:ln>
          <a:effectLst/>
        </p:spPr>
        <p:txBody>
          <a:bodyPr vert="horz" wrap="square" lIns="164592" tIns="91440" rIns="164592" bIns="91440" numCol="1" anchor="t" anchorCtr="0" compatLnSpc="1">
            <a:prstTxWarp prst="textNoShape">
              <a:avLst/>
            </a:prstTxWarp>
          </a:bodyPr>
          <a:lst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eaLnBrk="1" hangingPunct="1">
              <a:buFont typeface="Arial Unicode MS"/>
              <a:buNone/>
            </a:pPr>
            <a:r>
              <a:rPr lang="en-US" sz="2000" kern="0" dirty="0"/>
              <a:t>Label each item exergonic or endergonic.</a:t>
            </a:r>
          </a:p>
          <a:p>
            <a:pPr marL="457200" indent="-457200" eaLnBrk="1" hangingPunct="1">
              <a:lnSpc>
                <a:spcPct val="100000"/>
              </a:lnSpc>
              <a:spcBef>
                <a:spcPts val="600"/>
              </a:spcBef>
              <a:buFont typeface="+mj-lt"/>
              <a:buAutoNum type="arabicPeriod"/>
            </a:pPr>
            <a:r>
              <a:rPr lang="en-US" sz="2000" kern="0" dirty="0">
                <a:solidFill>
                  <a:srgbClr val="00B050"/>
                </a:solidFill>
              </a:rPr>
              <a:t>Cellular Respiration	 </a:t>
            </a:r>
          </a:p>
          <a:p>
            <a:pPr marL="457200" indent="-457200" eaLnBrk="1" hangingPunct="1">
              <a:lnSpc>
                <a:spcPct val="100000"/>
              </a:lnSpc>
              <a:spcBef>
                <a:spcPts val="600"/>
              </a:spcBef>
              <a:buFont typeface="+mj-lt"/>
              <a:buAutoNum type="arabicPeriod"/>
              <a:tabLst>
                <a:tab pos="3200400" algn="l"/>
              </a:tabLst>
            </a:pPr>
            <a:r>
              <a:rPr lang="en-US" sz="2000" kern="0" dirty="0"/>
              <a:t>Phosphorylation of ATP	 </a:t>
            </a:r>
          </a:p>
          <a:p>
            <a:pPr marL="457200" indent="-457200" eaLnBrk="1" hangingPunct="1">
              <a:lnSpc>
                <a:spcPct val="100000"/>
              </a:lnSpc>
              <a:spcBef>
                <a:spcPts val="600"/>
              </a:spcBef>
              <a:buFont typeface="+mj-lt"/>
              <a:buAutoNum type="arabicPeriod"/>
            </a:pPr>
            <a:r>
              <a:rPr lang="en-US" sz="2000" kern="0" dirty="0">
                <a:solidFill>
                  <a:srgbClr val="00B050"/>
                </a:solidFill>
              </a:rPr>
              <a:t>Photosynthesis		 </a:t>
            </a:r>
          </a:p>
          <a:p>
            <a:pPr marL="457200" indent="-457200" eaLnBrk="1" hangingPunct="1">
              <a:lnSpc>
                <a:spcPct val="100000"/>
              </a:lnSpc>
              <a:spcBef>
                <a:spcPts val="600"/>
              </a:spcBef>
              <a:buFont typeface="+mj-lt"/>
              <a:buAutoNum type="arabicPeriod"/>
              <a:tabLst>
                <a:tab pos="3200400" algn="l"/>
              </a:tabLst>
            </a:pPr>
            <a:r>
              <a:rPr lang="en-US" sz="2000" kern="0" dirty="0"/>
              <a:t>Hydrolysis of ATP	 </a:t>
            </a:r>
          </a:p>
          <a:p>
            <a:pPr marL="0" indent="0" eaLnBrk="1" hangingPunct="1">
              <a:lnSpc>
                <a:spcPct val="100000"/>
              </a:lnSpc>
              <a:spcBef>
                <a:spcPts val="600"/>
              </a:spcBef>
              <a:buFont typeface="Arial Unicode MS"/>
              <a:buNone/>
              <a:tabLst>
                <a:tab pos="3200400" algn="l"/>
              </a:tabLst>
            </a:pPr>
            <a:endParaRPr lang="en-US" sz="2000" kern="0" dirty="0"/>
          </a:p>
        </p:txBody>
      </p:sp>
      <p:sp>
        <p:nvSpPr>
          <p:cNvPr id="8" name="Content Placeholder 5"/>
          <p:cNvSpPr txBox="1">
            <a:spLocks/>
          </p:cNvSpPr>
          <p:nvPr/>
        </p:nvSpPr>
        <p:spPr bwMode="auto">
          <a:xfrm>
            <a:off x="304800" y="3932637"/>
            <a:ext cx="8534400" cy="2356641"/>
          </a:xfrm>
          <a:prstGeom prst="rect">
            <a:avLst/>
          </a:prstGeom>
          <a:noFill/>
          <a:ln w="9525">
            <a:noFill/>
            <a:miter lim="800000"/>
            <a:headEnd/>
            <a:tailEnd/>
          </a:ln>
          <a:effectLst/>
        </p:spPr>
        <p:txBody>
          <a:bodyPr vert="horz" wrap="square" lIns="164592" tIns="91440" rIns="164592" bIns="91440" numCol="1" anchor="t" anchorCtr="0" compatLnSpc="1">
            <a:prstTxWarp prst="textNoShape">
              <a:avLst/>
            </a:prstTxWarp>
          </a:bodyPr>
          <a:lst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eaLnBrk="1" hangingPunct="1">
              <a:buFont typeface="Arial Unicode MS"/>
              <a:buNone/>
            </a:pPr>
            <a:r>
              <a:rPr lang="en-US" sz="2400" kern="0" dirty="0">
                <a:solidFill>
                  <a:srgbClr val="FF0000"/>
                </a:solidFill>
                <a:latin typeface="Times New Roman" panose="02020603050405020304" pitchFamily="18" charset="0"/>
                <a:cs typeface="Times New Roman" panose="02020603050405020304" pitchFamily="18" charset="0"/>
              </a:rPr>
              <a:t>Label each item Potential Energy (PE) or Kinetic Energy (KE).</a:t>
            </a:r>
          </a:p>
          <a:p>
            <a:pPr marL="457200" indent="-457200" eaLnBrk="1" hangingPunct="1">
              <a:lnSpc>
                <a:spcPct val="100000"/>
              </a:lnSpc>
              <a:spcBef>
                <a:spcPts val="600"/>
              </a:spcBef>
              <a:buFont typeface="+mj-lt"/>
              <a:buAutoNum type="arabicPeriod"/>
              <a:tabLst>
                <a:tab pos="3657600" algn="l"/>
              </a:tabLst>
            </a:pPr>
            <a:r>
              <a:rPr lang="en-US" sz="2400" kern="0" dirty="0">
                <a:solidFill>
                  <a:schemeClr val="tx1"/>
                </a:solidFill>
                <a:latin typeface="Times New Roman" panose="02020603050405020304" pitchFamily="18" charset="0"/>
                <a:cs typeface="Times New Roman" panose="02020603050405020304" pitchFamily="18" charset="0"/>
              </a:rPr>
              <a:t>Chemical Bonds	 </a:t>
            </a:r>
          </a:p>
          <a:p>
            <a:pPr marL="457200" indent="-457200" eaLnBrk="1" hangingPunct="1">
              <a:lnSpc>
                <a:spcPct val="100000"/>
              </a:lnSpc>
              <a:spcBef>
                <a:spcPts val="600"/>
              </a:spcBef>
              <a:buFont typeface="+mj-lt"/>
              <a:buAutoNum type="arabicPeriod"/>
              <a:tabLst>
                <a:tab pos="3657600" algn="l"/>
              </a:tabLst>
            </a:pPr>
            <a:r>
              <a:rPr lang="en-US" sz="2400" kern="0" dirty="0">
                <a:solidFill>
                  <a:srgbClr val="FF0000"/>
                </a:solidFill>
                <a:latin typeface="Times New Roman" panose="02020603050405020304" pitchFamily="18" charset="0"/>
                <a:cs typeface="Times New Roman" panose="02020603050405020304" pitchFamily="18" charset="0"/>
              </a:rPr>
              <a:t>Radiant Energy shining	 </a:t>
            </a:r>
          </a:p>
          <a:p>
            <a:pPr marL="457200" indent="-457200" eaLnBrk="1" hangingPunct="1">
              <a:lnSpc>
                <a:spcPct val="100000"/>
              </a:lnSpc>
              <a:spcBef>
                <a:spcPts val="600"/>
              </a:spcBef>
              <a:buFont typeface="+mj-lt"/>
              <a:buAutoNum type="arabicPeriod"/>
              <a:tabLst>
                <a:tab pos="3657600" algn="l"/>
              </a:tabLst>
            </a:pPr>
            <a:r>
              <a:rPr lang="en-US" sz="2400" kern="0" dirty="0">
                <a:solidFill>
                  <a:schemeClr val="tx1"/>
                </a:solidFill>
                <a:latin typeface="Times New Roman" panose="02020603050405020304" pitchFamily="18" charset="0"/>
                <a:cs typeface="Times New Roman" panose="02020603050405020304" pitchFamily="18" charset="0"/>
              </a:rPr>
              <a:t>Heat flowing	 </a:t>
            </a:r>
          </a:p>
          <a:p>
            <a:pPr marL="457200" indent="-457200" eaLnBrk="1" hangingPunct="1">
              <a:lnSpc>
                <a:spcPct val="100000"/>
              </a:lnSpc>
              <a:spcBef>
                <a:spcPts val="600"/>
              </a:spcBef>
              <a:buFont typeface="+mj-lt"/>
              <a:buAutoNum type="arabicPeriod"/>
              <a:tabLst>
                <a:tab pos="3657600" algn="l"/>
              </a:tabLst>
            </a:pPr>
            <a:r>
              <a:rPr lang="en-US" sz="2400" kern="0" dirty="0">
                <a:solidFill>
                  <a:srgbClr val="FF0000"/>
                </a:solidFill>
                <a:latin typeface="Times New Roman" panose="02020603050405020304" pitchFamily="18" charset="0"/>
                <a:cs typeface="Times New Roman" panose="02020603050405020304" pitchFamily="18" charset="0"/>
              </a:rPr>
              <a:t>Concentration gradients	 </a:t>
            </a:r>
          </a:p>
          <a:p>
            <a:pPr marL="0" indent="0" eaLnBrk="1" hangingPunct="1">
              <a:lnSpc>
                <a:spcPct val="100000"/>
              </a:lnSpc>
              <a:spcBef>
                <a:spcPts val="600"/>
              </a:spcBef>
              <a:buFont typeface="Arial Unicode MS"/>
              <a:buNone/>
              <a:tabLst>
                <a:tab pos="3200400" algn="l"/>
              </a:tabLst>
            </a:pPr>
            <a:endParaRPr lang="en-US" sz="2000" kern="0" dirty="0"/>
          </a:p>
        </p:txBody>
      </p:sp>
    </p:spTree>
    <p:extLst>
      <p:ext uri="{BB962C8B-B14F-4D97-AF65-F5344CB8AC3E}">
        <p14:creationId xmlns:p14="http://schemas.microsoft.com/office/powerpoint/2010/main" val="43859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marL="1889125" indent="-1020763" eaLnBrk="1" hangingPunct="1"/>
            <a:r>
              <a:rPr lang="en-US" dirty="0"/>
              <a:t>	</a:t>
            </a:r>
            <a:r>
              <a:rPr lang="en-US" sz="2800" dirty="0"/>
              <a:t> Review of Energy &amp; ATP</a:t>
            </a:r>
            <a:endParaRPr lang="en-US" dirty="0"/>
          </a:p>
        </p:txBody>
      </p:sp>
      <p:sp>
        <p:nvSpPr>
          <p:cNvPr id="79875" name="Content Placeholder 5"/>
          <p:cNvSpPr>
            <a:spLocks noGrp="1"/>
          </p:cNvSpPr>
          <p:nvPr>
            <p:ph idx="1"/>
          </p:nvPr>
        </p:nvSpPr>
        <p:spPr>
          <a:xfrm>
            <a:off x="1" y="1377159"/>
            <a:ext cx="3962399" cy="4113310"/>
          </a:xfrm>
        </p:spPr>
        <p:txBody>
          <a:bodyPr/>
          <a:lstStyle/>
          <a:p>
            <a:pPr marL="0" indent="0" eaLnBrk="1" hangingPunct="1">
              <a:buNone/>
            </a:pPr>
            <a:r>
              <a:rPr lang="en-US" sz="2000" dirty="0">
                <a:solidFill>
                  <a:srgbClr val="0070C0"/>
                </a:solidFill>
              </a:rPr>
              <a:t>Which pathway shows the hydrolysis of ATP ?</a:t>
            </a:r>
          </a:p>
          <a:p>
            <a:pPr marL="0" indent="0" eaLnBrk="1" hangingPunct="1">
              <a:lnSpc>
                <a:spcPct val="100000"/>
              </a:lnSpc>
              <a:spcBef>
                <a:spcPts val="600"/>
              </a:spcBef>
              <a:buNone/>
            </a:pPr>
            <a:r>
              <a:rPr lang="en-US" sz="2000" dirty="0">
                <a:solidFill>
                  <a:srgbClr val="0070C0"/>
                </a:solidFill>
              </a:rPr>
              <a:t>[  ] ATP + P + energy  </a:t>
            </a:r>
            <a:r>
              <a:rPr lang="en-US" sz="2000" dirty="0">
                <a:solidFill>
                  <a:srgbClr val="0070C0"/>
                </a:solidFill>
                <a:sym typeface="Wingdings" panose="05000000000000000000" pitchFamily="2" charset="2"/>
              </a:rPr>
              <a:t>  </a:t>
            </a:r>
            <a:r>
              <a:rPr lang="en-US" sz="2000" dirty="0">
                <a:solidFill>
                  <a:srgbClr val="0070C0"/>
                </a:solidFill>
              </a:rPr>
              <a:t>ADP</a:t>
            </a:r>
          </a:p>
          <a:p>
            <a:pPr marL="0" indent="0" eaLnBrk="1" hangingPunct="1">
              <a:lnSpc>
                <a:spcPct val="100000"/>
              </a:lnSpc>
              <a:spcBef>
                <a:spcPts val="600"/>
              </a:spcBef>
              <a:buNone/>
            </a:pPr>
            <a:r>
              <a:rPr lang="en-US" sz="2000" dirty="0">
                <a:solidFill>
                  <a:srgbClr val="0070C0"/>
                </a:solidFill>
              </a:rPr>
              <a:t>[X] ATP   </a:t>
            </a:r>
            <a:r>
              <a:rPr lang="en-US" sz="2000" dirty="0">
                <a:solidFill>
                  <a:srgbClr val="0070C0"/>
                </a:solidFill>
                <a:sym typeface="Wingdings" panose="05000000000000000000" pitchFamily="2" charset="2"/>
              </a:rPr>
              <a:t></a:t>
            </a:r>
            <a:r>
              <a:rPr lang="en-US" sz="2000" dirty="0">
                <a:solidFill>
                  <a:srgbClr val="0070C0"/>
                </a:solidFill>
              </a:rPr>
              <a:t>   ADP + P + energy</a:t>
            </a:r>
          </a:p>
          <a:p>
            <a:pPr marL="0" indent="0" eaLnBrk="1" hangingPunct="1">
              <a:lnSpc>
                <a:spcPct val="100000"/>
              </a:lnSpc>
              <a:spcBef>
                <a:spcPts val="600"/>
              </a:spcBef>
              <a:buNone/>
            </a:pPr>
            <a:r>
              <a:rPr lang="en-US" sz="2000" dirty="0">
                <a:solidFill>
                  <a:srgbClr val="0070C0"/>
                </a:solidFill>
              </a:rPr>
              <a:t>[  ] ADP  </a:t>
            </a:r>
            <a:r>
              <a:rPr lang="en-US" sz="2000" dirty="0">
                <a:solidFill>
                  <a:srgbClr val="0070C0"/>
                </a:solidFill>
                <a:sym typeface="Wingdings" panose="05000000000000000000" pitchFamily="2" charset="2"/>
              </a:rPr>
              <a:t></a:t>
            </a:r>
            <a:r>
              <a:rPr lang="en-US" sz="2000" dirty="0">
                <a:solidFill>
                  <a:srgbClr val="0070C0"/>
                </a:solidFill>
              </a:rPr>
              <a:t>   ATP + P + energy</a:t>
            </a:r>
          </a:p>
          <a:p>
            <a:pPr marL="0" indent="0" eaLnBrk="1" hangingPunct="1">
              <a:lnSpc>
                <a:spcPct val="100000"/>
              </a:lnSpc>
              <a:spcBef>
                <a:spcPts val="600"/>
              </a:spcBef>
              <a:buNone/>
            </a:pPr>
            <a:r>
              <a:rPr lang="en-US" sz="2000" dirty="0">
                <a:solidFill>
                  <a:srgbClr val="0070C0"/>
                </a:solidFill>
              </a:rPr>
              <a:t>[  ] ADP + P + energy </a:t>
            </a:r>
            <a:r>
              <a:rPr lang="en-US" sz="2000" dirty="0">
                <a:solidFill>
                  <a:srgbClr val="0070C0"/>
                </a:solidFill>
                <a:sym typeface="Wingdings" panose="05000000000000000000" pitchFamily="2" charset="2"/>
              </a:rPr>
              <a:t></a:t>
            </a:r>
            <a:r>
              <a:rPr lang="en-US" sz="2000" dirty="0">
                <a:solidFill>
                  <a:srgbClr val="0070C0"/>
                </a:solidFill>
              </a:rPr>
              <a:t>  ADP</a:t>
            </a:r>
          </a:p>
        </p:txBody>
      </p:sp>
      <p:sp>
        <p:nvSpPr>
          <p:cNvPr id="79876" name="Right Arrow 7"/>
          <p:cNvSpPr>
            <a:spLocks noChangeArrowheads="1"/>
          </p:cNvSpPr>
          <p:nvPr/>
        </p:nvSpPr>
        <p:spPr bwMode="auto">
          <a:xfrm>
            <a:off x="2326212" y="3268161"/>
            <a:ext cx="783345" cy="86377"/>
          </a:xfrm>
          <a:prstGeom prst="rightArrow">
            <a:avLst>
              <a:gd name="adj1" fmla="val 50000"/>
              <a:gd name="adj2" fmla="val 49795"/>
            </a:avLst>
          </a:prstGeom>
          <a:noFill/>
          <a:ln w="9525">
            <a:noFill/>
            <a:miter lim="800000"/>
            <a:headEnd/>
            <a:tailEnd/>
          </a:ln>
        </p:spPr>
        <p:txBody>
          <a:bodyPr lIns="514685" rIns="514685"/>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79877" name="Right Arrow 8"/>
          <p:cNvSpPr>
            <a:spLocks noChangeArrowheads="1"/>
          </p:cNvSpPr>
          <p:nvPr/>
        </p:nvSpPr>
        <p:spPr bwMode="auto">
          <a:xfrm>
            <a:off x="2326212" y="3268161"/>
            <a:ext cx="783345" cy="86377"/>
          </a:xfrm>
          <a:prstGeom prst="rightArrow">
            <a:avLst>
              <a:gd name="adj1" fmla="val 50000"/>
              <a:gd name="adj2" fmla="val 49795"/>
            </a:avLst>
          </a:prstGeom>
          <a:noFill/>
          <a:ln w="9525">
            <a:noFill/>
            <a:miter lim="800000"/>
            <a:headEnd/>
            <a:tailEnd/>
          </a:ln>
        </p:spPr>
        <p:txBody>
          <a:bodyPr lIns="514685" rIns="514685"/>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pic>
        <p:nvPicPr>
          <p:cNvPr id="79883" name="Picture 35" descr="quick_check-01.eps"/>
          <p:cNvPicPr>
            <a:picLocks noChangeAspect="1"/>
          </p:cNvPicPr>
          <p:nvPr/>
        </p:nvPicPr>
        <p:blipFill>
          <a:blip r:embed="rId3"/>
          <a:srcRect/>
          <a:stretch>
            <a:fillRect/>
          </a:stretch>
        </p:blipFill>
        <p:spPr bwMode="auto">
          <a:xfrm>
            <a:off x="166102" y="182881"/>
            <a:ext cx="1184147" cy="960119"/>
          </a:xfrm>
          <a:prstGeom prst="rect">
            <a:avLst/>
          </a:prstGeom>
          <a:noFill/>
          <a:ln w="9525">
            <a:noFill/>
            <a:miter lim="800000"/>
            <a:headEnd/>
            <a:tailEnd/>
          </a:ln>
        </p:spPr>
      </p:pic>
      <p:sp>
        <p:nvSpPr>
          <p:cNvPr id="7" name="Content Placeholder 5"/>
          <p:cNvSpPr txBox="1">
            <a:spLocks/>
          </p:cNvSpPr>
          <p:nvPr/>
        </p:nvSpPr>
        <p:spPr bwMode="auto">
          <a:xfrm>
            <a:off x="4114801" y="1377159"/>
            <a:ext cx="5029200" cy="2356641"/>
          </a:xfrm>
          <a:prstGeom prst="rect">
            <a:avLst/>
          </a:prstGeom>
          <a:noFill/>
          <a:ln w="9525">
            <a:noFill/>
            <a:miter lim="800000"/>
            <a:headEnd/>
            <a:tailEnd/>
          </a:ln>
          <a:effectLst/>
        </p:spPr>
        <p:txBody>
          <a:bodyPr vert="horz" wrap="square" lIns="164592" tIns="91440" rIns="164592" bIns="91440" numCol="1" anchor="t" anchorCtr="0" compatLnSpc="1">
            <a:prstTxWarp prst="textNoShape">
              <a:avLst/>
            </a:prstTxWarp>
          </a:bodyPr>
          <a:lst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eaLnBrk="1" hangingPunct="1">
              <a:buFont typeface="Arial Unicode MS"/>
              <a:buNone/>
            </a:pPr>
            <a:r>
              <a:rPr lang="en-US" sz="2000" kern="0" dirty="0"/>
              <a:t>Label each item exergonic or endergonic.</a:t>
            </a:r>
          </a:p>
          <a:p>
            <a:pPr marL="457200" indent="-457200" eaLnBrk="1" hangingPunct="1">
              <a:lnSpc>
                <a:spcPct val="100000"/>
              </a:lnSpc>
              <a:spcBef>
                <a:spcPts val="600"/>
              </a:spcBef>
              <a:buFont typeface="+mj-lt"/>
              <a:buAutoNum type="arabicPeriod"/>
            </a:pPr>
            <a:r>
              <a:rPr lang="en-US" sz="2000" kern="0" dirty="0">
                <a:solidFill>
                  <a:srgbClr val="00B050"/>
                </a:solidFill>
              </a:rPr>
              <a:t>Cellular Respiration	…</a:t>
            </a:r>
            <a:r>
              <a:rPr lang="en-US" sz="2000" kern="0" dirty="0">
                <a:solidFill>
                  <a:srgbClr val="FF0000"/>
                </a:solidFill>
              </a:rPr>
              <a:t>exergonic</a:t>
            </a:r>
          </a:p>
          <a:p>
            <a:pPr marL="457200" indent="-457200" eaLnBrk="1" hangingPunct="1">
              <a:lnSpc>
                <a:spcPct val="100000"/>
              </a:lnSpc>
              <a:spcBef>
                <a:spcPts val="600"/>
              </a:spcBef>
              <a:buFont typeface="+mj-lt"/>
              <a:buAutoNum type="arabicPeriod"/>
              <a:tabLst>
                <a:tab pos="3200400" algn="l"/>
              </a:tabLst>
            </a:pPr>
            <a:r>
              <a:rPr lang="en-US" sz="2000" kern="0" dirty="0"/>
              <a:t>Phosphorylation of ATP…</a:t>
            </a:r>
            <a:r>
              <a:rPr lang="en-US" sz="2000" kern="0" dirty="0">
                <a:solidFill>
                  <a:srgbClr val="0070C0"/>
                </a:solidFill>
              </a:rPr>
              <a:t>endergonic</a:t>
            </a:r>
          </a:p>
          <a:p>
            <a:pPr marL="457200" indent="-457200" eaLnBrk="1" hangingPunct="1">
              <a:lnSpc>
                <a:spcPct val="100000"/>
              </a:lnSpc>
              <a:spcBef>
                <a:spcPts val="600"/>
              </a:spcBef>
              <a:buFont typeface="+mj-lt"/>
              <a:buAutoNum type="arabicPeriod"/>
            </a:pPr>
            <a:r>
              <a:rPr lang="en-US" sz="2000" kern="0" dirty="0">
                <a:solidFill>
                  <a:srgbClr val="00B050"/>
                </a:solidFill>
              </a:rPr>
              <a:t>Photosynthesis …</a:t>
            </a:r>
            <a:r>
              <a:rPr lang="en-US" sz="2000" kern="0" dirty="0">
                <a:solidFill>
                  <a:srgbClr val="FF0000"/>
                </a:solidFill>
              </a:rPr>
              <a:t>endergonic</a:t>
            </a:r>
          </a:p>
          <a:p>
            <a:pPr marL="457200" indent="-457200" eaLnBrk="1" hangingPunct="1">
              <a:lnSpc>
                <a:spcPct val="100000"/>
              </a:lnSpc>
              <a:spcBef>
                <a:spcPts val="600"/>
              </a:spcBef>
              <a:buFont typeface="+mj-lt"/>
              <a:buAutoNum type="arabicPeriod"/>
              <a:tabLst>
                <a:tab pos="3200400" algn="l"/>
              </a:tabLst>
            </a:pPr>
            <a:r>
              <a:rPr lang="en-US" sz="2000" kern="0" dirty="0"/>
              <a:t>Hydrolysis of ATP … </a:t>
            </a:r>
            <a:r>
              <a:rPr lang="en-US" sz="2000" kern="0" dirty="0">
                <a:solidFill>
                  <a:srgbClr val="0070C0"/>
                </a:solidFill>
              </a:rPr>
              <a:t>exergonic</a:t>
            </a:r>
          </a:p>
          <a:p>
            <a:pPr marL="0" indent="0" eaLnBrk="1" hangingPunct="1">
              <a:lnSpc>
                <a:spcPct val="100000"/>
              </a:lnSpc>
              <a:spcBef>
                <a:spcPts val="600"/>
              </a:spcBef>
              <a:buFont typeface="Arial Unicode MS"/>
              <a:buNone/>
              <a:tabLst>
                <a:tab pos="3200400" algn="l"/>
              </a:tabLst>
            </a:pPr>
            <a:endParaRPr lang="en-US" sz="2000" kern="0" dirty="0"/>
          </a:p>
        </p:txBody>
      </p:sp>
      <p:sp>
        <p:nvSpPr>
          <p:cNvPr id="8" name="Content Placeholder 5"/>
          <p:cNvSpPr txBox="1">
            <a:spLocks/>
          </p:cNvSpPr>
          <p:nvPr/>
        </p:nvSpPr>
        <p:spPr bwMode="auto">
          <a:xfrm>
            <a:off x="304800" y="3932637"/>
            <a:ext cx="8534400" cy="2356641"/>
          </a:xfrm>
          <a:prstGeom prst="rect">
            <a:avLst/>
          </a:prstGeom>
          <a:noFill/>
          <a:ln w="9525">
            <a:noFill/>
            <a:miter lim="800000"/>
            <a:headEnd/>
            <a:tailEnd/>
          </a:ln>
          <a:effectLst/>
        </p:spPr>
        <p:txBody>
          <a:bodyPr vert="horz" wrap="square" lIns="164592" tIns="91440" rIns="164592" bIns="91440" numCol="1" anchor="t" anchorCtr="0" compatLnSpc="1">
            <a:prstTxWarp prst="textNoShape">
              <a:avLst/>
            </a:prstTxWarp>
          </a:bodyPr>
          <a:lst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eaLnBrk="1" hangingPunct="1">
              <a:buFont typeface="Arial Unicode MS"/>
              <a:buNone/>
            </a:pPr>
            <a:r>
              <a:rPr lang="en-US" sz="2400" kern="0" dirty="0">
                <a:solidFill>
                  <a:srgbClr val="FF0000"/>
                </a:solidFill>
                <a:latin typeface="Times New Roman" panose="02020603050405020304" pitchFamily="18" charset="0"/>
                <a:cs typeface="Times New Roman" panose="02020603050405020304" pitchFamily="18" charset="0"/>
              </a:rPr>
              <a:t>Label each item Potential Energy (PE) or Kinetic Energy (KE).</a:t>
            </a:r>
          </a:p>
          <a:p>
            <a:pPr marL="457200" indent="-457200" eaLnBrk="1" hangingPunct="1">
              <a:lnSpc>
                <a:spcPct val="100000"/>
              </a:lnSpc>
              <a:spcBef>
                <a:spcPts val="600"/>
              </a:spcBef>
              <a:buFont typeface="+mj-lt"/>
              <a:buAutoNum type="arabicPeriod"/>
              <a:tabLst>
                <a:tab pos="3657600" algn="l"/>
              </a:tabLst>
            </a:pPr>
            <a:r>
              <a:rPr lang="en-US" sz="2400" kern="0" dirty="0">
                <a:solidFill>
                  <a:schemeClr val="tx1"/>
                </a:solidFill>
                <a:latin typeface="Times New Roman" panose="02020603050405020304" pitchFamily="18" charset="0"/>
                <a:cs typeface="Times New Roman" panose="02020603050405020304" pitchFamily="18" charset="0"/>
              </a:rPr>
              <a:t>Chemical Bonds	</a:t>
            </a:r>
            <a:r>
              <a:rPr lang="en-US" sz="2400" kern="0" dirty="0">
                <a:solidFill>
                  <a:srgbClr val="FF0000"/>
                </a:solidFill>
                <a:latin typeface="Times New Roman" panose="02020603050405020304" pitchFamily="18" charset="0"/>
                <a:cs typeface="Times New Roman" panose="02020603050405020304" pitchFamily="18" charset="0"/>
              </a:rPr>
              <a:t>PE</a:t>
            </a:r>
          </a:p>
          <a:p>
            <a:pPr marL="457200" indent="-457200" eaLnBrk="1" hangingPunct="1">
              <a:lnSpc>
                <a:spcPct val="100000"/>
              </a:lnSpc>
              <a:spcBef>
                <a:spcPts val="600"/>
              </a:spcBef>
              <a:buFont typeface="+mj-lt"/>
              <a:buAutoNum type="arabicPeriod"/>
              <a:tabLst>
                <a:tab pos="3657600" algn="l"/>
              </a:tabLst>
            </a:pPr>
            <a:r>
              <a:rPr lang="en-US" sz="2400" kern="0" dirty="0">
                <a:solidFill>
                  <a:srgbClr val="FF0000"/>
                </a:solidFill>
                <a:latin typeface="Times New Roman" panose="02020603050405020304" pitchFamily="18" charset="0"/>
                <a:cs typeface="Times New Roman" panose="02020603050405020304" pitchFamily="18" charset="0"/>
              </a:rPr>
              <a:t>Radiant Energy shining	</a:t>
            </a:r>
            <a:r>
              <a:rPr lang="en-US" sz="2400" kern="0" dirty="0">
                <a:solidFill>
                  <a:srgbClr val="00B0F0"/>
                </a:solidFill>
                <a:latin typeface="Times New Roman" panose="02020603050405020304" pitchFamily="18" charset="0"/>
                <a:cs typeface="Times New Roman" panose="02020603050405020304" pitchFamily="18" charset="0"/>
              </a:rPr>
              <a:t>KE</a:t>
            </a:r>
          </a:p>
          <a:p>
            <a:pPr marL="457200" indent="-457200" eaLnBrk="1" hangingPunct="1">
              <a:lnSpc>
                <a:spcPct val="100000"/>
              </a:lnSpc>
              <a:spcBef>
                <a:spcPts val="600"/>
              </a:spcBef>
              <a:buFont typeface="+mj-lt"/>
              <a:buAutoNum type="arabicPeriod"/>
              <a:tabLst>
                <a:tab pos="3657600" algn="l"/>
              </a:tabLst>
            </a:pPr>
            <a:r>
              <a:rPr lang="en-US" sz="2400" kern="0" dirty="0">
                <a:solidFill>
                  <a:schemeClr val="tx1"/>
                </a:solidFill>
                <a:latin typeface="Times New Roman" panose="02020603050405020304" pitchFamily="18" charset="0"/>
                <a:cs typeface="Times New Roman" panose="02020603050405020304" pitchFamily="18" charset="0"/>
              </a:rPr>
              <a:t>Heat flowing	</a:t>
            </a:r>
            <a:r>
              <a:rPr lang="en-US" sz="2400" kern="0" dirty="0">
                <a:solidFill>
                  <a:srgbClr val="FF0000"/>
                </a:solidFill>
                <a:latin typeface="Times New Roman" panose="02020603050405020304" pitchFamily="18" charset="0"/>
                <a:cs typeface="Times New Roman" panose="02020603050405020304" pitchFamily="18" charset="0"/>
              </a:rPr>
              <a:t>KE</a:t>
            </a:r>
          </a:p>
          <a:p>
            <a:pPr marL="457200" indent="-457200" eaLnBrk="1" hangingPunct="1">
              <a:lnSpc>
                <a:spcPct val="100000"/>
              </a:lnSpc>
              <a:spcBef>
                <a:spcPts val="600"/>
              </a:spcBef>
              <a:buFont typeface="+mj-lt"/>
              <a:buAutoNum type="arabicPeriod"/>
              <a:tabLst>
                <a:tab pos="3657600" algn="l"/>
              </a:tabLst>
            </a:pPr>
            <a:r>
              <a:rPr lang="en-US" sz="2400" kern="0" dirty="0">
                <a:solidFill>
                  <a:srgbClr val="FF0000"/>
                </a:solidFill>
                <a:latin typeface="Times New Roman" panose="02020603050405020304" pitchFamily="18" charset="0"/>
                <a:cs typeface="Times New Roman" panose="02020603050405020304" pitchFamily="18" charset="0"/>
              </a:rPr>
              <a:t>Concentration gradients	</a:t>
            </a:r>
            <a:r>
              <a:rPr lang="en-US" sz="2400" kern="0" dirty="0">
                <a:solidFill>
                  <a:srgbClr val="00B0F0"/>
                </a:solidFill>
                <a:latin typeface="Times New Roman" panose="02020603050405020304" pitchFamily="18" charset="0"/>
                <a:cs typeface="Times New Roman" panose="02020603050405020304" pitchFamily="18" charset="0"/>
              </a:rPr>
              <a:t>PE</a:t>
            </a:r>
          </a:p>
          <a:p>
            <a:pPr marL="0" indent="0" eaLnBrk="1" hangingPunct="1">
              <a:lnSpc>
                <a:spcPct val="100000"/>
              </a:lnSpc>
              <a:spcBef>
                <a:spcPts val="600"/>
              </a:spcBef>
              <a:buFont typeface="Arial Unicode MS"/>
              <a:buNone/>
              <a:tabLst>
                <a:tab pos="3200400" algn="l"/>
              </a:tabLst>
            </a:pPr>
            <a:endParaRPr lang="en-US" sz="2000" kern="0" dirty="0"/>
          </a:p>
        </p:txBody>
      </p:sp>
    </p:spTree>
    <p:extLst>
      <p:ext uri="{BB962C8B-B14F-4D97-AF65-F5344CB8AC3E}">
        <p14:creationId xmlns:p14="http://schemas.microsoft.com/office/powerpoint/2010/main" val="2869833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164866" name="Rectangle 3"/>
          <p:cNvSpPr>
            <a:spLocks noGrp="1" noChangeArrowheads="1"/>
          </p:cNvSpPr>
          <p:nvPr>
            <p:ph type="body" sz="quarter" idx="12"/>
          </p:nvPr>
        </p:nvSpPr>
        <p:spPr>
          <a:xfrm>
            <a:off x="152400" y="457200"/>
            <a:ext cx="8813800" cy="1676400"/>
          </a:xfrm>
        </p:spPr>
        <p:txBody>
          <a:bodyPr/>
          <a:lstStyle/>
          <a:p>
            <a:pPr marL="339725" indent="-339725" algn="ctr" eaLnBrk="1" hangingPunct="1">
              <a:buFont typeface="Wingdings" charset="2"/>
              <a:buNone/>
            </a:pPr>
            <a:r>
              <a:rPr lang="en-US" sz="4400" dirty="0">
                <a:solidFill>
                  <a:srgbClr val="FFC000"/>
                </a:solidFill>
                <a:latin typeface="Tahoma" panose="020B0604030504040204" pitchFamily="34" charset="0"/>
                <a:ea typeface="Tahoma" panose="020B0604030504040204" pitchFamily="34" charset="0"/>
                <a:cs typeface="Tahoma" panose="020B0604030504040204" pitchFamily="34" charset="0"/>
              </a:rPr>
              <a:t>The Importance of Enzymes</a:t>
            </a:r>
          </a:p>
          <a:p>
            <a:pPr marL="339725" indent="-339725" algn="ctr" eaLnBrk="1" hangingPunct="1">
              <a:buFont typeface="Wingdings" charset="2"/>
              <a:buNone/>
            </a:pPr>
            <a:r>
              <a:rPr lang="en-US" sz="4400" dirty="0">
                <a:solidFill>
                  <a:srgbClr val="FFC000"/>
                </a:solidFill>
                <a:latin typeface="Tahoma" panose="020B0604030504040204" pitchFamily="34" charset="0"/>
                <a:ea typeface="Tahoma" panose="020B0604030504040204" pitchFamily="34" charset="0"/>
                <a:cs typeface="Tahoma" panose="020B0604030504040204" pitchFamily="34" charset="0"/>
              </a:rPr>
              <a:t>And How They Function</a:t>
            </a:r>
          </a:p>
        </p:txBody>
      </p:sp>
      <p:grpSp>
        <p:nvGrpSpPr>
          <p:cNvPr id="4" name="Group 3"/>
          <p:cNvGrpSpPr/>
          <p:nvPr/>
        </p:nvGrpSpPr>
        <p:grpSpPr>
          <a:xfrm>
            <a:off x="1066800" y="2678332"/>
            <a:ext cx="6781800" cy="1512668"/>
            <a:chOff x="637060" y="1881188"/>
            <a:chExt cx="3314217" cy="809243"/>
          </a:xfrm>
        </p:grpSpPr>
        <p:grpSp>
          <p:nvGrpSpPr>
            <p:cNvPr id="5" name="Group 4"/>
            <p:cNvGrpSpPr/>
            <p:nvPr/>
          </p:nvGrpSpPr>
          <p:grpSpPr>
            <a:xfrm>
              <a:off x="637060" y="2132894"/>
              <a:ext cx="3314217" cy="213911"/>
              <a:chOff x="2146773" y="1104194"/>
              <a:chExt cx="3314217" cy="213911"/>
            </a:xfrm>
          </p:grpSpPr>
          <p:cxnSp>
            <p:nvCxnSpPr>
              <p:cNvPr id="7" name="Straight Arrow Connector 6"/>
              <p:cNvCxnSpPr/>
              <p:nvPr/>
            </p:nvCxnSpPr>
            <p:spPr bwMode="auto">
              <a:xfrm>
                <a:off x="4378152" y="1207801"/>
                <a:ext cx="345447"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p:cNvGrpSpPr/>
              <p:nvPr/>
            </p:nvGrpSpPr>
            <p:grpSpPr>
              <a:xfrm>
                <a:off x="2146773" y="1104194"/>
                <a:ext cx="3314217" cy="213911"/>
                <a:chOff x="539264" y="2066766"/>
                <a:chExt cx="3314217" cy="213911"/>
              </a:xfrm>
            </p:grpSpPr>
            <p:grpSp>
              <p:nvGrpSpPr>
                <p:cNvPr id="9" name="Group 8"/>
                <p:cNvGrpSpPr/>
                <p:nvPr/>
              </p:nvGrpSpPr>
              <p:grpSpPr>
                <a:xfrm>
                  <a:off x="539264" y="2066766"/>
                  <a:ext cx="3314217" cy="213911"/>
                  <a:chOff x="-474845" y="1610744"/>
                  <a:chExt cx="3314217" cy="213911"/>
                </a:xfrm>
              </p:grpSpPr>
              <p:sp>
                <p:nvSpPr>
                  <p:cNvPr id="11" name="TextBox 10"/>
                  <p:cNvSpPr txBox="1"/>
                  <p:nvPr/>
                </p:nvSpPr>
                <p:spPr>
                  <a:xfrm>
                    <a:off x="-474845" y="1610744"/>
                    <a:ext cx="1624011" cy="188161"/>
                  </a:xfrm>
                  <a:prstGeom prst="rect">
                    <a:avLst/>
                  </a:prstGeom>
                  <a:noFill/>
                </p:spPr>
                <p:txBody>
                  <a:bodyPr wrap="square" lIns="43516" tIns="21758" rIns="43516" bIns="21758" rtlCol="0" anchor="ctr">
                    <a:spAutoFit/>
                  </a:bodyPr>
                  <a:lstStyle/>
                  <a:p>
                    <a:r>
                      <a:rPr lang="en-US" sz="2000" dirty="0">
                        <a:latin typeface="+mj-lt"/>
                        <a:cs typeface="Calibri" pitchFamily="34" charset="0"/>
                      </a:rPr>
                      <a:t>Reactants</a:t>
                    </a:r>
                  </a:p>
                </p:txBody>
              </p:sp>
              <p:sp>
                <p:nvSpPr>
                  <p:cNvPr id="12" name="TextBox 11"/>
                  <p:cNvSpPr txBox="1"/>
                  <p:nvPr/>
                </p:nvSpPr>
                <p:spPr>
                  <a:xfrm>
                    <a:off x="2101981" y="1636494"/>
                    <a:ext cx="737391" cy="188161"/>
                  </a:xfrm>
                  <a:prstGeom prst="rect">
                    <a:avLst/>
                  </a:prstGeom>
                  <a:noFill/>
                </p:spPr>
                <p:txBody>
                  <a:bodyPr wrap="square" lIns="43516" tIns="21758" rIns="43516" bIns="21758" rtlCol="0" anchor="ctr">
                    <a:spAutoFit/>
                  </a:bodyPr>
                  <a:lstStyle/>
                  <a:p>
                    <a:pPr algn="ctr"/>
                    <a:r>
                      <a:rPr lang="en-US" sz="2000" dirty="0">
                        <a:latin typeface="+mj-lt"/>
                        <a:cs typeface="Calibri" pitchFamily="34" charset="0"/>
                      </a:rPr>
                      <a:t>Products</a:t>
                    </a:r>
                  </a:p>
                </p:txBody>
              </p:sp>
            </p:grpSp>
            <p:cxnSp>
              <p:nvCxnSpPr>
                <p:cNvPr id="10" name="Straight Arrow Connector 9"/>
                <p:cNvCxnSpPr/>
                <p:nvPr/>
              </p:nvCxnSpPr>
              <p:spPr bwMode="auto">
                <a:xfrm>
                  <a:off x="1240465" y="2170373"/>
                  <a:ext cx="345447"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 name="Explosion 1 26"/>
            <p:cNvSpPr/>
            <p:nvPr/>
          </p:nvSpPr>
          <p:spPr bwMode="auto">
            <a:xfrm>
              <a:off x="1734815" y="1881188"/>
              <a:ext cx="1123480" cy="809243"/>
            </a:xfrm>
            <a:prstGeom prst="irregularSeal1">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
                  <a:srgbClr val="2877C4"/>
                </a:buClr>
                <a:buSzTx/>
                <a:buFont typeface="Wingdings" pitchFamily="2" charset="2"/>
                <a:buNone/>
                <a:tabLst/>
              </a:pPr>
              <a:r>
                <a:rPr kumimoji="0" lang="en-US" sz="1050" b="0" i="0" u="none" strike="noStrike" cap="none" normalizeH="0" baseline="0" dirty="0">
                  <a:ln>
                    <a:noFill/>
                  </a:ln>
                  <a:solidFill>
                    <a:schemeClr val="tx1"/>
                  </a:solidFill>
                  <a:effectLst/>
                  <a:latin typeface="Arial" charset="0"/>
                </a:rPr>
                <a:t>Chemical reaction</a:t>
              </a:r>
            </a:p>
          </p:txBody>
        </p:sp>
      </p:grpSp>
      <p:sp>
        <p:nvSpPr>
          <p:cNvPr id="14" name="Rectangle 3"/>
          <p:cNvSpPr txBox="1">
            <a:spLocks noChangeArrowheads="1"/>
          </p:cNvSpPr>
          <p:nvPr/>
        </p:nvSpPr>
        <p:spPr>
          <a:xfrm>
            <a:off x="152400" y="4343400"/>
            <a:ext cx="8813800" cy="16764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Clr>
                <a:srgbClr val="1F89BD"/>
              </a:buClr>
              <a:buFont typeface="Arial" panose="020B0604020202020204" pitchFamily="34" charset="0"/>
              <a:buNone/>
              <a:defRPr sz="3600" b="1" kern="1200" cap="small" baseline="0">
                <a:solidFill>
                  <a:srgbClr val="F2C552"/>
                </a:solidFill>
                <a:effectLst>
                  <a:outerShdw blurRad="38100" dist="38100" dir="2700000" algn="tl">
                    <a:srgbClr val="000000">
                      <a:alpha val="43137"/>
                    </a:srgbClr>
                  </a:outerShdw>
                </a:effectLst>
                <a:latin typeface="+mn-lt"/>
                <a:ea typeface="+mn-ea"/>
                <a:cs typeface="+mn-cs"/>
              </a:defRPr>
            </a:lvl1pPr>
            <a:lvl2pPr marL="685800" indent="-228600" algn="ctr"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ctr"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ctr"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ctr"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buFont typeface="Wingdings" charset="2"/>
              <a:buNone/>
            </a:pPr>
            <a:r>
              <a:rPr lang="en-US" sz="4400" dirty="0">
                <a:solidFill>
                  <a:srgbClr val="92D050"/>
                </a:solidFill>
                <a:latin typeface="Tahoma" panose="020B0604030504040204" pitchFamily="34" charset="0"/>
                <a:ea typeface="Tahoma" panose="020B0604030504040204" pitchFamily="34" charset="0"/>
                <a:cs typeface="Tahoma" panose="020B0604030504040204" pitchFamily="34" charset="0"/>
              </a:rPr>
              <a:t>Chemical Reactions are influenced by Enzymes.</a:t>
            </a:r>
          </a:p>
        </p:txBody>
      </p:sp>
    </p:spTree>
    <p:extLst>
      <p:ext uri="{BB962C8B-B14F-4D97-AF65-F5344CB8AC3E}">
        <p14:creationId xmlns:p14="http://schemas.microsoft.com/office/powerpoint/2010/main" val="20620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a:t>
            </a:r>
            <a:r>
              <a:rPr lang="en-US"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Speed Up the Cell’s Chemical Reactions by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Lowering Energy Barriers</a:t>
            </a:r>
          </a:p>
        </p:txBody>
      </p:sp>
      <p:sp>
        <p:nvSpPr>
          <p:cNvPr id="166915" name="Rectangle 3"/>
          <p:cNvSpPr>
            <a:spLocks noGrp="1" noChangeArrowheads="1"/>
          </p:cNvSpPr>
          <p:nvPr>
            <p:ph idx="1"/>
          </p:nvPr>
        </p:nvSpPr>
        <p:spPr>
          <a:xfrm>
            <a:off x="3211514" y="1600200"/>
            <a:ext cx="5856286" cy="4758267"/>
          </a:xfrm>
        </p:spPr>
        <p:txBody>
          <a:bodyPr/>
          <a:lstStyle/>
          <a:p>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Although biological molecules possess much potential energy, it is not released spontaneously.</a:t>
            </a:r>
          </a:p>
          <a:p>
            <a:pPr lvl="1">
              <a:spcBef>
                <a:spcPts val="1200"/>
              </a:spcBef>
            </a:pP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An energy barrier must be overcome before a chemical reaction can begin.</a:t>
            </a:r>
          </a:p>
          <a:p>
            <a:pPr lvl="1">
              <a:spcBef>
                <a:spcPts val="1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This energy is called the </a:t>
            </a:r>
            <a:r>
              <a:rPr lang="en-US"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Activation Energy</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(because it activates the reactants).</a:t>
            </a:r>
          </a:p>
        </p:txBody>
      </p:sp>
      <p:sp>
        <p:nvSpPr>
          <p:cNvPr id="2" name="Footer Placeholder 1"/>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grpSp>
        <p:nvGrpSpPr>
          <p:cNvPr id="5" name="Group 4"/>
          <p:cNvGrpSpPr/>
          <p:nvPr/>
        </p:nvGrpSpPr>
        <p:grpSpPr>
          <a:xfrm>
            <a:off x="228600" y="1616079"/>
            <a:ext cx="3648976" cy="3565521"/>
            <a:chOff x="446150" y="387184"/>
            <a:chExt cx="4313381" cy="2161847"/>
          </a:xfrm>
        </p:grpSpPr>
        <p:cxnSp>
          <p:nvCxnSpPr>
            <p:cNvPr id="6" name="Straight Connector 5"/>
            <p:cNvCxnSpPr/>
            <p:nvPr/>
          </p:nvCxnSpPr>
          <p:spPr bwMode="auto">
            <a:xfrm>
              <a:off x="1243963" y="998390"/>
              <a:ext cx="680998" cy="0"/>
            </a:xfrm>
            <a:prstGeom prst="line">
              <a:avLst/>
            </a:prstGeom>
            <a:noFill/>
            <a:ln w="9525" cap="flat" cmpd="sng" algn="ctr">
              <a:solidFill>
                <a:schemeClr val="accent4"/>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6"/>
            <p:cNvGrpSpPr/>
            <p:nvPr/>
          </p:nvGrpSpPr>
          <p:grpSpPr>
            <a:xfrm>
              <a:off x="446150" y="387184"/>
              <a:ext cx="4313381" cy="2161847"/>
              <a:chOff x="446150" y="387184"/>
              <a:chExt cx="4313381" cy="2161847"/>
            </a:xfrm>
          </p:grpSpPr>
          <p:grpSp>
            <p:nvGrpSpPr>
              <p:cNvPr id="8" name="Group 7"/>
              <p:cNvGrpSpPr/>
              <p:nvPr/>
            </p:nvGrpSpPr>
            <p:grpSpPr>
              <a:xfrm>
                <a:off x="948917" y="387184"/>
                <a:ext cx="3111583" cy="2161847"/>
                <a:chOff x="1263669" y="1752598"/>
                <a:chExt cx="6469782" cy="4346619"/>
              </a:xfrm>
            </p:grpSpPr>
            <p:cxnSp>
              <p:nvCxnSpPr>
                <p:cNvPr id="13" name="Straight Connector 12"/>
                <p:cNvCxnSpPr/>
                <p:nvPr/>
              </p:nvCxnSpPr>
              <p:spPr>
                <a:xfrm>
                  <a:off x="1795815" y="5638801"/>
                  <a:ext cx="5937636" cy="0"/>
                </a:xfrm>
                <a:prstGeom prst="line">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8"/>
                <p:cNvSpPr/>
                <p:nvPr/>
              </p:nvSpPr>
              <p:spPr>
                <a:xfrm>
                  <a:off x="1867138" y="2441445"/>
                  <a:ext cx="5377607" cy="2587755"/>
                </a:xfrm>
                <a:custGeom>
                  <a:avLst/>
                  <a:gdLst>
                    <a:gd name="connsiteX0" fmla="*/ 0 w 4997668"/>
                    <a:gd name="connsiteY0" fmla="*/ 475174 h 2319739"/>
                    <a:gd name="connsiteX1" fmla="*/ 346841 w 4997668"/>
                    <a:gd name="connsiteY1" fmla="*/ 96801 h 2319739"/>
                    <a:gd name="connsiteX2" fmla="*/ 646386 w 4997668"/>
                    <a:gd name="connsiteY2" fmla="*/ 2208 h 2319739"/>
                    <a:gd name="connsiteX3" fmla="*/ 1040524 w 4997668"/>
                    <a:gd name="connsiteY3" fmla="*/ 159863 h 2319739"/>
                    <a:gd name="connsiteX4" fmla="*/ 2002220 w 4997668"/>
                    <a:gd name="connsiteY4" fmla="*/ 1137325 h 2319739"/>
                    <a:gd name="connsiteX5" fmla="*/ 3263462 w 4997668"/>
                    <a:gd name="connsiteY5" fmla="*/ 1862539 h 2319739"/>
                    <a:gd name="connsiteX6" fmla="*/ 4997668 w 4997668"/>
                    <a:gd name="connsiteY6" fmla="*/ 2319739 h 231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7668" h="2319739">
                      <a:moveTo>
                        <a:pt x="0" y="475174"/>
                      </a:moveTo>
                      <a:cubicBezTo>
                        <a:pt x="119555" y="325401"/>
                        <a:pt x="239110" y="175629"/>
                        <a:pt x="346841" y="96801"/>
                      </a:cubicBezTo>
                      <a:cubicBezTo>
                        <a:pt x="454572" y="17973"/>
                        <a:pt x="530772" y="-8302"/>
                        <a:pt x="646386" y="2208"/>
                      </a:cubicBezTo>
                      <a:cubicBezTo>
                        <a:pt x="762000" y="12718"/>
                        <a:pt x="814552" y="-29323"/>
                        <a:pt x="1040524" y="159863"/>
                      </a:cubicBezTo>
                      <a:cubicBezTo>
                        <a:pt x="1266496" y="349049"/>
                        <a:pt x="1631730" y="853546"/>
                        <a:pt x="2002220" y="1137325"/>
                      </a:cubicBezTo>
                      <a:cubicBezTo>
                        <a:pt x="2372710" y="1421104"/>
                        <a:pt x="2764221" y="1665470"/>
                        <a:pt x="3263462" y="1862539"/>
                      </a:cubicBezTo>
                      <a:cubicBezTo>
                        <a:pt x="3762703" y="2059608"/>
                        <a:pt x="4380185" y="2189673"/>
                        <a:pt x="4997668" y="2319739"/>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solidFill>
                      <a:schemeClr val="accent6"/>
                    </a:solidFill>
                  </a:endParaRPr>
                </a:p>
              </p:txBody>
            </p:sp>
            <p:sp>
              <p:nvSpPr>
                <p:cNvPr id="15" name="TextBox 14"/>
                <p:cNvSpPr txBox="1"/>
                <p:nvPr/>
              </p:nvSpPr>
              <p:spPr>
                <a:xfrm>
                  <a:off x="1828801" y="5597934"/>
                  <a:ext cx="5654883" cy="501283"/>
                </a:xfrm>
                <a:prstGeom prst="rect">
                  <a:avLst/>
                </a:prstGeom>
                <a:noFill/>
              </p:spPr>
              <p:txBody>
                <a:bodyPr wrap="square" rtlCol="0">
                  <a:spAutoFit/>
                </a:bodyPr>
                <a:lstStyle/>
                <a:p>
                  <a:pPr algn="ctr"/>
                  <a:r>
                    <a:rPr lang="en-US" sz="900" dirty="0">
                      <a:solidFill>
                        <a:prstClr val="black"/>
                      </a:solidFill>
                      <a:latin typeface="+mn-lt"/>
                      <a:cs typeface="Calibri" pitchFamily="34" charset="0"/>
                    </a:rPr>
                    <a:t>Time</a:t>
                  </a:r>
                </a:p>
              </p:txBody>
            </p:sp>
            <p:sp>
              <p:nvSpPr>
                <p:cNvPr id="16" name="TextBox 15"/>
                <p:cNvSpPr txBox="1"/>
                <p:nvPr/>
              </p:nvSpPr>
              <p:spPr>
                <a:xfrm rot="16200000">
                  <a:off x="634816" y="3952207"/>
                  <a:ext cx="1752600" cy="494893"/>
                </a:xfrm>
                <a:prstGeom prst="rect">
                  <a:avLst/>
                </a:prstGeom>
                <a:noFill/>
              </p:spPr>
              <p:txBody>
                <a:bodyPr wrap="square" rtlCol="0">
                  <a:spAutoFit/>
                </a:bodyPr>
                <a:lstStyle/>
                <a:p>
                  <a:r>
                    <a:rPr lang="en-US" sz="900" dirty="0">
                      <a:solidFill>
                        <a:prstClr val="black"/>
                      </a:solidFill>
                      <a:latin typeface="+mn-lt"/>
                      <a:cs typeface="Calibri" pitchFamily="34" charset="0"/>
                    </a:rPr>
                    <a:t>Energy</a:t>
                  </a:r>
                </a:p>
              </p:txBody>
            </p:sp>
            <p:cxnSp>
              <p:nvCxnSpPr>
                <p:cNvPr id="17" name="Straight Connector 16"/>
                <p:cNvCxnSpPr/>
                <p:nvPr/>
              </p:nvCxnSpPr>
              <p:spPr>
                <a:xfrm>
                  <a:off x="1828800" y="1752598"/>
                  <a:ext cx="2" cy="3890167"/>
                </a:xfrm>
                <a:prstGeom prst="line">
                  <a:avLst/>
                </a:prstGeom>
                <a:ln w="28575"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795009" y="709834"/>
                <a:ext cx="1831200" cy="319117"/>
              </a:xfrm>
              <a:prstGeom prst="rect">
                <a:avLst/>
              </a:prstGeom>
              <a:noFill/>
            </p:spPr>
            <p:txBody>
              <a:bodyPr wrap="square" rtlCol="0">
                <a:spAutoFit/>
              </a:bodyPr>
              <a:lstStyle/>
              <a:p>
                <a:r>
                  <a:rPr lang="en-US" sz="900" dirty="0">
                    <a:latin typeface="+mn-lt"/>
                    <a:cs typeface="Calibri" pitchFamily="34" charset="0"/>
                  </a:rPr>
                  <a:t>Activation energy</a:t>
                </a:r>
              </a:p>
            </p:txBody>
          </p:sp>
          <p:sp>
            <p:nvSpPr>
              <p:cNvPr id="10" name="TextBox 9"/>
              <p:cNvSpPr txBox="1"/>
              <p:nvPr/>
            </p:nvSpPr>
            <p:spPr>
              <a:xfrm>
                <a:off x="446150" y="848055"/>
                <a:ext cx="1088445" cy="319117"/>
              </a:xfrm>
              <a:prstGeom prst="rect">
                <a:avLst/>
              </a:prstGeom>
              <a:noFill/>
            </p:spPr>
            <p:txBody>
              <a:bodyPr wrap="square" rtlCol="0">
                <a:spAutoFit/>
              </a:bodyPr>
              <a:lstStyle/>
              <a:p>
                <a:r>
                  <a:rPr lang="en-US" sz="900" dirty="0">
                    <a:latin typeface="+mn-lt"/>
                    <a:cs typeface="Calibri" pitchFamily="34" charset="0"/>
                  </a:rPr>
                  <a:t>Reactants</a:t>
                </a:r>
              </a:p>
            </p:txBody>
          </p:sp>
          <p:sp>
            <p:nvSpPr>
              <p:cNvPr id="11" name="TextBox 10"/>
              <p:cNvSpPr txBox="1"/>
              <p:nvPr/>
            </p:nvSpPr>
            <p:spPr>
              <a:xfrm>
                <a:off x="3760168" y="1880540"/>
                <a:ext cx="999363" cy="319117"/>
              </a:xfrm>
              <a:prstGeom prst="rect">
                <a:avLst/>
              </a:prstGeom>
              <a:noFill/>
            </p:spPr>
            <p:txBody>
              <a:bodyPr wrap="square" rtlCol="0">
                <a:spAutoFit/>
              </a:bodyPr>
              <a:lstStyle/>
              <a:p>
                <a:r>
                  <a:rPr lang="en-US" sz="900" dirty="0">
                    <a:latin typeface="+mn-lt"/>
                    <a:cs typeface="Calibri" pitchFamily="34" charset="0"/>
                  </a:rPr>
                  <a:t>Products</a:t>
                </a:r>
              </a:p>
            </p:txBody>
          </p:sp>
          <p:cxnSp>
            <p:nvCxnSpPr>
              <p:cNvPr id="12" name="Straight Arrow Connector 11"/>
              <p:cNvCxnSpPr/>
              <p:nvPr/>
            </p:nvCxnSpPr>
            <p:spPr bwMode="auto">
              <a:xfrm>
                <a:off x="1566411" y="736574"/>
                <a:ext cx="1965" cy="261816"/>
              </a:xfrm>
              <a:prstGeom prst="straightConnector1">
                <a:avLst/>
              </a:prstGeom>
              <a:noFill/>
              <a:ln w="9525" cap="flat" cmpd="sng" algn="ctr">
                <a:solidFill>
                  <a:schemeClr val="accent5"/>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 name="Oval 2">
            <a:extLst>
              <a:ext uri="{FF2B5EF4-FFF2-40B4-BE49-F238E27FC236}">
                <a16:creationId xmlns:a16="http://schemas.microsoft.com/office/drawing/2014/main" id="{75FE65F4-784F-443B-8EA3-6BBE9640FC7A}"/>
              </a:ext>
            </a:extLst>
          </p:cNvPr>
          <p:cNvSpPr/>
          <p:nvPr/>
        </p:nvSpPr>
        <p:spPr>
          <a:xfrm>
            <a:off x="653924" y="1616079"/>
            <a:ext cx="1860676" cy="128523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78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fade">
                                      <p:cBhvr>
                                        <p:cTn id="12" dur="500"/>
                                        <p:tgtEl>
                                          <p:spTgt spid="166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animEffect transition="in" filter="fade">
                                      <p:cBhvr>
                                        <p:cTn id="17" dur="500"/>
                                        <p:tgtEl>
                                          <p:spTgt spid="166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05_13bActivationEnergy-U.jpg"/>
          <p:cNvPicPr>
            <a:picLocks noChangeAspect="1"/>
          </p:cNvPicPr>
          <p:nvPr/>
        </p:nvPicPr>
        <p:blipFill rotWithShape="1">
          <a:blip r:embed="rId3">
            <a:extLst>
              <a:ext uri="{28A0092B-C50C-407E-A947-70E740481C1C}">
                <a14:useLocalDpi xmlns:a14="http://schemas.microsoft.com/office/drawing/2010/main" val="0"/>
              </a:ext>
            </a:extLst>
          </a:blip>
          <a:srcRect b="6739"/>
          <a:stretch/>
        </p:blipFill>
        <p:spPr>
          <a:xfrm>
            <a:off x="838200" y="1011936"/>
            <a:ext cx="6403848" cy="5406395"/>
          </a:xfrm>
          <a:prstGeom prst="rect">
            <a:avLst/>
          </a:prstGeom>
        </p:spPr>
      </p:pic>
      <p:cxnSp>
        <p:nvCxnSpPr>
          <p:cNvPr id="7" name="Straight Connector 6"/>
          <p:cNvCxnSpPr/>
          <p:nvPr/>
        </p:nvCxnSpPr>
        <p:spPr bwMode="auto">
          <a:xfrm flipV="1">
            <a:off x="4915232" y="1312333"/>
            <a:ext cx="875968" cy="122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31"/>
          <p:cNvSpPr txBox="1">
            <a:spLocks noChangeArrowheads="1"/>
          </p:cNvSpPr>
          <p:nvPr/>
        </p:nvSpPr>
        <p:spPr bwMode="auto">
          <a:xfrm>
            <a:off x="5211760" y="5415042"/>
            <a:ext cx="1158879" cy="28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rPr>
              <a:t>Products</a:t>
            </a:r>
          </a:p>
        </p:txBody>
      </p:sp>
      <p:sp>
        <p:nvSpPr>
          <p:cNvPr id="9" name="Text Box 31"/>
          <p:cNvSpPr txBox="1">
            <a:spLocks noChangeArrowheads="1"/>
          </p:cNvSpPr>
          <p:nvPr/>
        </p:nvSpPr>
        <p:spPr bwMode="auto">
          <a:xfrm>
            <a:off x="2286000" y="3198203"/>
            <a:ext cx="1147373" cy="30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rPr>
              <a:t>Reactant</a:t>
            </a:r>
          </a:p>
        </p:txBody>
      </p:sp>
      <p:sp>
        <p:nvSpPr>
          <p:cNvPr id="10" name="Text Box 31"/>
          <p:cNvSpPr txBox="1">
            <a:spLocks noChangeArrowheads="1"/>
          </p:cNvSpPr>
          <p:nvPr/>
        </p:nvSpPr>
        <p:spPr bwMode="auto">
          <a:xfrm rot="16200000">
            <a:off x="702885" y="3716715"/>
            <a:ext cx="866463" cy="29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rPr>
              <a:t>Energy</a:t>
            </a:r>
          </a:p>
        </p:txBody>
      </p:sp>
      <p:sp>
        <p:nvSpPr>
          <p:cNvPr id="11" name="Text Box 31"/>
          <p:cNvSpPr txBox="1">
            <a:spLocks noChangeArrowheads="1"/>
          </p:cNvSpPr>
          <p:nvPr/>
        </p:nvSpPr>
        <p:spPr bwMode="auto">
          <a:xfrm>
            <a:off x="5791200" y="788459"/>
            <a:ext cx="1600200" cy="1040341"/>
          </a:xfrm>
          <a:prstGeom prst="rect">
            <a:avLst/>
          </a:prstGeom>
          <a:solidFill>
            <a:srgbClr val="FFFF00"/>
          </a:solidFill>
          <a:ln>
            <a:noFill/>
          </a:ln>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2100" dirty="0">
                <a:solidFill>
                  <a:srgbClr val="000000"/>
                </a:solidFill>
                <a:latin typeface="Arial" charset="0"/>
              </a:rPr>
              <a:t>Activation</a:t>
            </a:r>
            <a:br>
              <a:rPr lang="en-US" sz="2100" dirty="0">
                <a:solidFill>
                  <a:srgbClr val="000000"/>
                </a:solidFill>
                <a:latin typeface="Arial" charset="0"/>
              </a:rPr>
            </a:br>
            <a:r>
              <a:rPr lang="en-US" sz="2100" dirty="0">
                <a:solidFill>
                  <a:srgbClr val="000000"/>
                </a:solidFill>
                <a:latin typeface="Arial" charset="0"/>
              </a:rPr>
              <a:t>energy</a:t>
            </a:r>
            <a:br>
              <a:rPr lang="en-US" sz="2100" dirty="0">
                <a:solidFill>
                  <a:srgbClr val="000000"/>
                </a:solidFill>
                <a:latin typeface="Arial" charset="0"/>
              </a:rPr>
            </a:br>
            <a:r>
              <a:rPr lang="en-US" sz="2100" dirty="0">
                <a:solidFill>
                  <a:srgbClr val="000000"/>
                </a:solidFill>
                <a:latin typeface="Arial" charset="0"/>
              </a:rPr>
              <a:t>barrier</a:t>
            </a:r>
          </a:p>
        </p:txBody>
      </p:sp>
      <p:sp>
        <p:nvSpPr>
          <p:cNvPr id="12" name="Text Box 31"/>
          <p:cNvSpPr txBox="1">
            <a:spLocks noChangeArrowheads="1"/>
          </p:cNvSpPr>
          <p:nvPr/>
        </p:nvSpPr>
        <p:spPr bwMode="auto">
          <a:xfrm>
            <a:off x="5562600" y="2945175"/>
            <a:ext cx="3127247" cy="63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3200" dirty="0">
                <a:solidFill>
                  <a:srgbClr val="00B0F0"/>
                </a:solidFill>
                <a:latin typeface="Arial" charset="0"/>
              </a:rPr>
              <a:t>Without enzyme</a:t>
            </a:r>
          </a:p>
        </p:txBody>
      </p:sp>
      <p:sp>
        <p:nvSpPr>
          <p:cNvPr id="14" name="Rectangle 2"/>
          <p:cNvSpPr txBox="1">
            <a:spLocks noChangeArrowheads="1"/>
          </p:cNvSpPr>
          <p:nvPr/>
        </p:nvSpPr>
        <p:spPr>
          <a:xfrm>
            <a:off x="313267" y="152400"/>
            <a:ext cx="8475133" cy="1040341"/>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18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a:t>
            </a:r>
            <a:r>
              <a:rPr lang="en-US" sz="1800" kern="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Speed Up the Cell’s Chemical Reactions by </a:t>
            </a:r>
            <a:r>
              <a:rPr lang="en-US" sz="18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Lowering Energy Barriers</a:t>
            </a:r>
          </a:p>
        </p:txBody>
      </p:sp>
      <p:sp>
        <p:nvSpPr>
          <p:cNvPr id="2" name="Arrow: Up-Down 1">
            <a:extLst>
              <a:ext uri="{FF2B5EF4-FFF2-40B4-BE49-F238E27FC236}">
                <a16:creationId xmlns:a16="http://schemas.microsoft.com/office/drawing/2014/main" id="{9FF2234A-92F4-4BE8-9A7C-93A8752CBEBA}"/>
              </a:ext>
            </a:extLst>
          </p:cNvPr>
          <p:cNvSpPr/>
          <p:nvPr/>
        </p:nvSpPr>
        <p:spPr bwMode="auto">
          <a:xfrm>
            <a:off x="4267200" y="3198203"/>
            <a:ext cx="170540" cy="2216839"/>
          </a:xfrm>
          <a:prstGeom prst="upDown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Tree>
    <p:extLst>
      <p:ext uri="{BB962C8B-B14F-4D97-AF65-F5344CB8AC3E}">
        <p14:creationId xmlns:p14="http://schemas.microsoft.com/office/powerpoint/2010/main" val="39629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334433" y="762001"/>
            <a:ext cx="3932767" cy="3962400"/>
          </a:xfrm>
        </p:spPr>
        <p:txBody>
          <a:bodyPr/>
          <a:lstStyle/>
          <a:p>
            <a:pPr marL="0" indent="0">
              <a:buNone/>
            </a:pPr>
            <a:r>
              <a:rPr lang="en-US"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Activation energy </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T</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he energy needed for a reactant molecule to move “</a:t>
            </a:r>
            <a:r>
              <a:rPr lang="en-US" sz="2400" dirty="0">
                <a:solidFill>
                  <a:srgbClr val="00B0F0"/>
                </a:solidFill>
                <a:latin typeface="Tahoma" panose="020B0604030504040204" pitchFamily="34" charset="0"/>
                <a:ea typeface="Tahoma" panose="020B0604030504040204" pitchFamily="34" charset="0"/>
                <a:cs typeface="Tahoma" panose="020B0604030504040204" pitchFamily="34" charset="0"/>
              </a:rPr>
              <a:t>uphill</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to a higher-energy (</a:t>
            </a:r>
            <a:r>
              <a:rPr lang="en-US" sz="24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although an unstable state</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so that the “downhill” part of the reaction can begin.</a:t>
            </a:r>
          </a:p>
          <a:p>
            <a:pPr marL="0" indent="0">
              <a:buNone/>
            </a:pPr>
            <a:r>
              <a:rPr lang="en-US" sz="24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e.g. use a ski lift to get to the top of the hill.</a:t>
            </a:r>
          </a:p>
        </p:txBody>
      </p:sp>
      <p:sp>
        <p:nvSpPr>
          <p:cNvPr id="2" name="Footer Placeholder 1"/>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6" name="Rectangle 2"/>
          <p:cNvSpPr>
            <a:spLocks noGrp="1" noChangeArrowheads="1"/>
          </p:cNvSpPr>
          <p:nvPr>
            <p:ph type="title"/>
          </p:nvPr>
        </p:nvSpPr>
        <p:spPr>
          <a:xfrm>
            <a:off x="76200" y="152400"/>
            <a:ext cx="8991600" cy="570735"/>
          </a:xfrm>
        </p:spPr>
        <p:txBody>
          <a:bodyPr/>
          <a:lstStyle/>
          <a:p>
            <a:pPr algn="ctr"/>
            <a:r>
              <a:rPr lang="en-US" sz="1800" b="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a:t>
            </a:r>
            <a:r>
              <a:rPr lang="en-US" sz="1800" b="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Speed Up the Cell’s Chemical Reactions by </a:t>
            </a:r>
            <a:r>
              <a:rPr lang="en-US" sz="1800" b="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Lowering Energy Barriers</a:t>
            </a:r>
          </a:p>
        </p:txBody>
      </p:sp>
      <p:pic>
        <p:nvPicPr>
          <p:cNvPr id="3" name="Picture 2"/>
          <p:cNvPicPr>
            <a:picLocks noChangeAspect="1"/>
          </p:cNvPicPr>
          <p:nvPr/>
        </p:nvPicPr>
        <p:blipFill>
          <a:blip r:embed="rId3"/>
          <a:stretch>
            <a:fillRect/>
          </a:stretch>
        </p:blipFill>
        <p:spPr>
          <a:xfrm>
            <a:off x="4373034" y="1250486"/>
            <a:ext cx="4694766" cy="3169114"/>
          </a:xfrm>
          <a:prstGeom prst="rect">
            <a:avLst/>
          </a:prstGeom>
        </p:spPr>
      </p:pic>
      <p:sp>
        <p:nvSpPr>
          <p:cNvPr id="4" name="Rectangle 3"/>
          <p:cNvSpPr/>
          <p:nvPr/>
        </p:nvSpPr>
        <p:spPr>
          <a:xfrm>
            <a:off x="457200" y="4971871"/>
            <a:ext cx="8305800" cy="1200329"/>
          </a:xfrm>
          <a:prstGeom prst="rect">
            <a:avLst/>
          </a:prstGeom>
          <a:solidFill>
            <a:srgbClr val="92D050"/>
          </a:solidFill>
        </p:spPr>
        <p:txBody>
          <a:bodyPr wrap="square">
            <a:spAutoFit/>
          </a:bodyPr>
          <a:lstStyle/>
          <a:p>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One way to speed up a reaction is to add heat, which agitates atoms so that bonds break more easily and reactions can proceed, </a:t>
            </a: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but too much heat will kill a cell.</a:t>
            </a:r>
            <a:endParaRPr lang="en-US" sz="2400" dirty="0">
              <a:solidFill>
                <a:srgbClr val="002060"/>
              </a:solidFill>
            </a:endParaRPr>
          </a:p>
        </p:txBody>
      </p:sp>
      <p:sp>
        <p:nvSpPr>
          <p:cNvPr id="5" name="Arrow: Up-Down 4">
            <a:extLst>
              <a:ext uri="{FF2B5EF4-FFF2-40B4-BE49-F238E27FC236}">
                <a16:creationId xmlns:a16="http://schemas.microsoft.com/office/drawing/2014/main" id="{D02F74C9-18DE-4088-A779-F4E420789418}"/>
              </a:ext>
            </a:extLst>
          </p:cNvPr>
          <p:cNvSpPr/>
          <p:nvPr/>
        </p:nvSpPr>
        <p:spPr>
          <a:xfrm>
            <a:off x="5638800" y="2819407"/>
            <a:ext cx="152400" cy="1523993"/>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AA96672-2BF0-4386-A1DA-BF6C367B0C19}"/>
              </a:ext>
            </a:extLst>
          </p:cNvPr>
          <p:cNvCxnSpPr/>
          <p:nvPr/>
        </p:nvCxnSpPr>
        <p:spPr>
          <a:xfrm flipH="1">
            <a:off x="5638800" y="4343400"/>
            <a:ext cx="28194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4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animEffect transition="in" filter="fade">
                                      <p:cBhvr>
                                        <p:cTn id="7" dur="500"/>
                                        <p:tgtEl>
                                          <p:spTgt spid="168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3">
                                            <p:txEl>
                                              <p:pRg st="2" end="2"/>
                                            </p:txEl>
                                          </p:spTgt>
                                        </p:tgtEl>
                                        <p:attrNameLst>
                                          <p:attrName>style.visibility</p:attrName>
                                        </p:attrNameLst>
                                      </p:cBhvr>
                                      <p:to>
                                        <p:strVal val="visible"/>
                                      </p:to>
                                    </p:set>
                                    <p:animEffect transition="in" filter="fade">
                                      <p:cBhvr>
                                        <p:cTn id="12" dur="500"/>
                                        <p:tgtEl>
                                          <p:spTgt spid="168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a:xfrm>
            <a:off x="304800" y="838200"/>
            <a:ext cx="4343400" cy="4038600"/>
          </a:xfrm>
        </p:spPr>
        <p:txBody>
          <a:bodyPr/>
          <a:lstStyle/>
          <a:p>
            <a:pPr marL="0" indent="0">
              <a:buNone/>
            </a:pPr>
            <a:r>
              <a:rPr lang="en-US" sz="44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a:t>
            </a:r>
          </a:p>
          <a:p>
            <a:pPr marL="457200" lvl="1" indent="-342900"/>
            <a:r>
              <a:rPr lang="en-US" sz="2800" dirty="0">
                <a:latin typeface="Tahoma" panose="020B0604030504040204" pitchFamily="34" charset="0"/>
                <a:ea typeface="Tahoma" panose="020B0604030504040204" pitchFamily="34" charset="0"/>
                <a:cs typeface="Tahoma" panose="020B0604030504040204" pitchFamily="34" charset="0"/>
              </a:rPr>
              <a:t>function as biological </a:t>
            </a:r>
            <a:r>
              <a:rPr lang="en-US" sz="40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catalysts.</a:t>
            </a:r>
          </a:p>
          <a:p>
            <a:pPr marL="457200" lvl="1" indent="-342900"/>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speeds up a reaction without being consumed by the reaction.</a:t>
            </a:r>
          </a:p>
          <a:p>
            <a:pPr marL="457200" lvl="1" indent="-342900"/>
            <a:r>
              <a:rPr lang="en-US" sz="2800" dirty="0">
                <a:latin typeface="Tahoma" panose="020B0604030504040204" pitchFamily="34" charset="0"/>
                <a:ea typeface="Tahoma" panose="020B0604030504040204" pitchFamily="34" charset="0"/>
                <a:cs typeface="Tahoma" panose="020B0604030504040204" pitchFamily="34" charset="0"/>
              </a:rPr>
              <a:t>are usually </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proteins. </a:t>
            </a:r>
          </a:p>
        </p:txBody>
      </p:sp>
      <p:sp>
        <p:nvSpPr>
          <p:cNvPr id="2" name="Footer Placeholder 1"/>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8" name="Rectangle 2"/>
          <p:cNvSpPr>
            <a:spLocks noGrp="1" noChangeArrowheads="1"/>
          </p:cNvSpPr>
          <p:nvPr>
            <p:ph type="title"/>
          </p:nvPr>
        </p:nvSpPr>
        <p:spPr>
          <a:xfrm>
            <a:off x="76200" y="152400"/>
            <a:ext cx="8991600" cy="570735"/>
          </a:xfrm>
        </p:spPr>
        <p:txBody>
          <a:bodyPr/>
          <a:lstStyle/>
          <a:p>
            <a:pPr algn="ctr"/>
            <a:r>
              <a:rPr lang="en-US" sz="1800" b="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a:t>
            </a:r>
            <a:r>
              <a:rPr lang="en-US" sz="1800" b="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Speed Up the Cell’s Chemical Reactions by </a:t>
            </a:r>
            <a:r>
              <a:rPr lang="en-US" sz="1800" b="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Lowering Energy Barriers</a:t>
            </a:r>
          </a:p>
        </p:txBody>
      </p:sp>
      <p:grpSp>
        <p:nvGrpSpPr>
          <p:cNvPr id="9" name="Group 8"/>
          <p:cNvGrpSpPr/>
          <p:nvPr/>
        </p:nvGrpSpPr>
        <p:grpSpPr>
          <a:xfrm>
            <a:off x="4495800" y="838200"/>
            <a:ext cx="4495800" cy="3872568"/>
            <a:chOff x="2444752" y="346831"/>
            <a:chExt cx="2428873" cy="2021798"/>
          </a:xfrm>
        </p:grpSpPr>
        <p:grpSp>
          <p:nvGrpSpPr>
            <p:cNvPr id="10" name="Group 9"/>
            <p:cNvGrpSpPr/>
            <p:nvPr/>
          </p:nvGrpSpPr>
          <p:grpSpPr>
            <a:xfrm>
              <a:off x="2444752" y="346831"/>
              <a:ext cx="2428873" cy="2021798"/>
              <a:chOff x="2444752" y="346831"/>
              <a:chExt cx="2428873" cy="2021798"/>
            </a:xfrm>
          </p:grpSpPr>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44752" y="346831"/>
                <a:ext cx="2428873" cy="202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74230" y="779051"/>
                <a:ext cx="585479" cy="363433"/>
              </a:xfrm>
              <a:prstGeom prst="rect">
                <a:avLst/>
              </a:prstGeom>
              <a:noFill/>
            </p:spPr>
            <p:txBody>
              <a:bodyPr wrap="square" rtlCol="0">
                <a:spAutoFit/>
              </a:bodyPr>
              <a:lstStyle/>
              <a:p>
                <a:pPr algn="ctr"/>
                <a:r>
                  <a:rPr lang="en-US" sz="800" b="1" dirty="0">
                    <a:solidFill>
                      <a:schemeClr val="accent5">
                        <a:lumMod val="75000"/>
                      </a:schemeClr>
                    </a:solidFill>
                  </a:rPr>
                  <a:t>Without catalyst</a:t>
                </a:r>
              </a:p>
            </p:txBody>
          </p:sp>
        </p:grpSp>
        <p:sp>
          <p:nvSpPr>
            <p:cNvPr id="11" name="TextBox 10"/>
            <p:cNvSpPr txBox="1"/>
            <p:nvPr/>
          </p:nvSpPr>
          <p:spPr>
            <a:xfrm>
              <a:off x="3278845" y="1164823"/>
              <a:ext cx="585479" cy="375487"/>
            </a:xfrm>
            <a:prstGeom prst="rect">
              <a:avLst/>
            </a:prstGeom>
            <a:noFill/>
          </p:spPr>
          <p:txBody>
            <a:bodyPr wrap="square" rtlCol="0">
              <a:spAutoFit/>
            </a:bodyPr>
            <a:lstStyle/>
            <a:p>
              <a:pPr algn="ctr"/>
              <a:r>
                <a:rPr lang="en-US" sz="800" b="1" dirty="0">
                  <a:solidFill>
                    <a:schemeClr val="accent2">
                      <a:lumMod val="75000"/>
                    </a:schemeClr>
                  </a:solidFill>
                </a:rPr>
                <a:t>With catalyst</a:t>
              </a:r>
            </a:p>
          </p:txBody>
        </p:sp>
      </p:grpSp>
      <p:sp>
        <p:nvSpPr>
          <p:cNvPr id="5" name="Rectangle 4"/>
          <p:cNvSpPr/>
          <p:nvPr/>
        </p:nvSpPr>
        <p:spPr>
          <a:xfrm>
            <a:off x="647700" y="5141893"/>
            <a:ext cx="8001000" cy="954107"/>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Enzymes </a:t>
            </a: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speed up a reaction </a:t>
            </a:r>
            <a:r>
              <a:rPr lang="en-US" sz="2800" dirty="0">
                <a:latin typeface="Tahoma" panose="020B0604030504040204" pitchFamily="34" charset="0"/>
                <a:ea typeface="Tahoma" panose="020B0604030504040204" pitchFamily="34" charset="0"/>
                <a:cs typeface="Tahoma" panose="020B0604030504040204" pitchFamily="34" charset="0"/>
              </a:rPr>
              <a:t>by </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lowering the activation energy </a:t>
            </a:r>
            <a:r>
              <a:rPr lang="en-US" sz="2800" dirty="0">
                <a:latin typeface="Tahoma" panose="020B0604030504040204" pitchFamily="34" charset="0"/>
                <a:ea typeface="Tahoma" panose="020B0604030504040204" pitchFamily="34" charset="0"/>
                <a:cs typeface="Tahoma" panose="020B0604030504040204" pitchFamily="34" charset="0"/>
              </a:rPr>
              <a:t>needed for a reaction to begin.</a:t>
            </a:r>
          </a:p>
        </p:txBody>
      </p:sp>
      <p:sp>
        <p:nvSpPr>
          <p:cNvPr id="15" name="Text Box 31"/>
          <p:cNvSpPr txBox="1">
            <a:spLocks noChangeArrowheads="1"/>
          </p:cNvSpPr>
          <p:nvPr/>
        </p:nvSpPr>
        <p:spPr bwMode="auto">
          <a:xfrm>
            <a:off x="4937760" y="2914587"/>
            <a:ext cx="929640" cy="209612"/>
          </a:xfrm>
          <a:prstGeom prst="rect">
            <a:avLst/>
          </a:prstGeom>
          <a:solidFill>
            <a:srgbClr val="FFFF0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200" dirty="0">
                <a:solidFill>
                  <a:srgbClr val="000000"/>
                </a:solidFill>
                <a:latin typeface="Arial" charset="0"/>
              </a:rPr>
              <a:t>reactants</a:t>
            </a:r>
          </a:p>
        </p:txBody>
      </p:sp>
      <p:sp>
        <p:nvSpPr>
          <p:cNvPr id="16" name="Text Box 31"/>
          <p:cNvSpPr txBox="1">
            <a:spLocks noChangeArrowheads="1"/>
          </p:cNvSpPr>
          <p:nvPr/>
        </p:nvSpPr>
        <p:spPr bwMode="auto">
          <a:xfrm>
            <a:off x="8061960" y="3276600"/>
            <a:ext cx="929640" cy="209612"/>
          </a:xfrm>
          <a:prstGeom prst="rect">
            <a:avLst/>
          </a:prstGeom>
          <a:solidFill>
            <a:srgbClr val="FFFF0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200" dirty="0">
                <a:solidFill>
                  <a:srgbClr val="000000"/>
                </a:solidFill>
                <a:latin typeface="Arial" charset="0"/>
              </a:rPr>
              <a:t>products</a:t>
            </a:r>
          </a:p>
        </p:txBody>
      </p:sp>
      <p:sp>
        <p:nvSpPr>
          <p:cNvPr id="14" name="Arrow: Up-Down 13">
            <a:extLst>
              <a:ext uri="{FF2B5EF4-FFF2-40B4-BE49-F238E27FC236}">
                <a16:creationId xmlns:a16="http://schemas.microsoft.com/office/drawing/2014/main" id="{9D3D617F-2FBE-4185-B1F4-6E5544E6EFDA}"/>
              </a:ext>
            </a:extLst>
          </p:cNvPr>
          <p:cNvSpPr/>
          <p:nvPr/>
        </p:nvSpPr>
        <p:spPr>
          <a:xfrm>
            <a:off x="6505346" y="2209810"/>
            <a:ext cx="124054" cy="583516"/>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Down 16">
            <a:extLst>
              <a:ext uri="{FF2B5EF4-FFF2-40B4-BE49-F238E27FC236}">
                <a16:creationId xmlns:a16="http://schemas.microsoft.com/office/drawing/2014/main" id="{7239EC2F-80FB-4C54-9F78-E67D41F17955}"/>
              </a:ext>
            </a:extLst>
          </p:cNvPr>
          <p:cNvSpPr/>
          <p:nvPr/>
        </p:nvSpPr>
        <p:spPr>
          <a:xfrm>
            <a:off x="6743700" y="1154260"/>
            <a:ext cx="124054" cy="1639066"/>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4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9203">
                                            <p:txEl>
                                              <p:pRg st="1" end="1"/>
                                            </p:txEl>
                                          </p:spTgt>
                                        </p:tgtEl>
                                        <p:attrNameLst>
                                          <p:attrName>style.visibility</p:attrName>
                                        </p:attrNameLst>
                                      </p:cBhvr>
                                      <p:to>
                                        <p:strVal val="visible"/>
                                      </p:to>
                                    </p:set>
                                    <p:animEffect transition="in" filter="wipe(left)">
                                      <p:cBhvr>
                                        <p:cTn id="7" dur="500"/>
                                        <p:tgtEl>
                                          <p:spTgt spid="179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203">
                                            <p:txEl>
                                              <p:pRg st="2" end="2"/>
                                            </p:txEl>
                                          </p:spTgt>
                                        </p:tgtEl>
                                        <p:attrNameLst>
                                          <p:attrName>style.visibility</p:attrName>
                                        </p:attrNameLst>
                                      </p:cBhvr>
                                      <p:to>
                                        <p:strVal val="visible"/>
                                      </p:to>
                                    </p:set>
                                    <p:animEffect transition="in" filter="wipe(left)">
                                      <p:cBhvr>
                                        <p:cTn id="12" dur="500"/>
                                        <p:tgtEl>
                                          <p:spTgt spid="179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9203">
                                            <p:txEl>
                                              <p:pRg st="3" end="3"/>
                                            </p:txEl>
                                          </p:spTgt>
                                        </p:tgtEl>
                                        <p:attrNameLst>
                                          <p:attrName>style.visibility</p:attrName>
                                        </p:attrNameLst>
                                      </p:cBhvr>
                                      <p:to>
                                        <p:strVal val="visible"/>
                                      </p:to>
                                    </p:set>
                                    <p:animEffect transition="in" filter="wipe(left)">
                                      <p:cBhvr>
                                        <p:cTn id="17" dur="500"/>
                                        <p:tgtEl>
                                          <p:spTgt spid="179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05_13aActivationEnergy-U.jpg"/>
          <p:cNvPicPr>
            <a:picLocks noChangeAspect="1"/>
          </p:cNvPicPr>
          <p:nvPr/>
        </p:nvPicPr>
        <p:blipFill rotWithShape="1">
          <a:blip r:embed="rId3">
            <a:extLst>
              <a:ext uri="{28A0092B-C50C-407E-A947-70E740481C1C}">
                <a14:useLocalDpi xmlns:a14="http://schemas.microsoft.com/office/drawing/2010/main" val="0"/>
              </a:ext>
            </a:extLst>
          </a:blip>
          <a:srcRect b="6188"/>
          <a:stretch/>
        </p:blipFill>
        <p:spPr>
          <a:xfrm>
            <a:off x="298704" y="1554480"/>
            <a:ext cx="8546592" cy="3517053"/>
          </a:xfrm>
          <a:prstGeom prst="rect">
            <a:avLst/>
          </a:prstGeom>
        </p:spPr>
      </p:pic>
      <p:cxnSp>
        <p:nvCxnSpPr>
          <p:cNvPr id="7" name="Straight Connector 6"/>
          <p:cNvCxnSpPr/>
          <p:nvPr/>
        </p:nvCxnSpPr>
        <p:spPr bwMode="auto">
          <a:xfrm>
            <a:off x="2569966" y="1857967"/>
            <a:ext cx="73203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972633" y="2687701"/>
            <a:ext cx="69816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5657897" y="2981482"/>
            <a:ext cx="886837" cy="2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Reactant</a:t>
            </a:r>
          </a:p>
        </p:txBody>
      </p:sp>
      <p:sp>
        <p:nvSpPr>
          <p:cNvPr id="10" name="Text Box 31"/>
          <p:cNvSpPr txBox="1">
            <a:spLocks noChangeArrowheads="1"/>
          </p:cNvSpPr>
          <p:nvPr/>
        </p:nvSpPr>
        <p:spPr bwMode="auto">
          <a:xfrm>
            <a:off x="2880831" y="4361554"/>
            <a:ext cx="852971" cy="2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Products</a:t>
            </a:r>
          </a:p>
        </p:txBody>
      </p:sp>
      <p:sp>
        <p:nvSpPr>
          <p:cNvPr id="11" name="Text Box 31"/>
          <p:cNvSpPr txBox="1">
            <a:spLocks noChangeArrowheads="1"/>
          </p:cNvSpPr>
          <p:nvPr/>
        </p:nvSpPr>
        <p:spPr bwMode="auto">
          <a:xfrm>
            <a:off x="1143000" y="3032282"/>
            <a:ext cx="844502" cy="2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Reactant</a:t>
            </a:r>
          </a:p>
        </p:txBody>
      </p:sp>
      <p:sp>
        <p:nvSpPr>
          <p:cNvPr id="12" name="Text Box 31"/>
          <p:cNvSpPr txBox="1">
            <a:spLocks noChangeArrowheads="1"/>
          </p:cNvSpPr>
          <p:nvPr/>
        </p:nvSpPr>
        <p:spPr bwMode="auto">
          <a:xfrm>
            <a:off x="7249634" y="4420816"/>
            <a:ext cx="852971" cy="2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Products</a:t>
            </a:r>
          </a:p>
        </p:txBody>
      </p:sp>
      <p:sp>
        <p:nvSpPr>
          <p:cNvPr id="13" name="Text Box 31"/>
          <p:cNvSpPr txBox="1">
            <a:spLocks noChangeArrowheads="1"/>
          </p:cNvSpPr>
          <p:nvPr/>
        </p:nvSpPr>
        <p:spPr bwMode="auto">
          <a:xfrm rot="16200000">
            <a:off x="157711" y="3421143"/>
            <a:ext cx="689559" cy="2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Energy</a:t>
            </a:r>
          </a:p>
        </p:txBody>
      </p:sp>
      <p:sp>
        <p:nvSpPr>
          <p:cNvPr id="14" name="Text Box 31"/>
          <p:cNvSpPr txBox="1">
            <a:spLocks noChangeArrowheads="1"/>
          </p:cNvSpPr>
          <p:nvPr/>
        </p:nvSpPr>
        <p:spPr bwMode="auto">
          <a:xfrm>
            <a:off x="3312630" y="1753817"/>
            <a:ext cx="920704" cy="6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600" dirty="0">
                <a:solidFill>
                  <a:srgbClr val="000000"/>
                </a:solidFill>
                <a:latin typeface="Arial" charset="0"/>
              </a:rPr>
              <a:t>Activation</a:t>
            </a:r>
            <a:br>
              <a:rPr lang="en-US" sz="1600" dirty="0">
                <a:solidFill>
                  <a:srgbClr val="000000"/>
                </a:solidFill>
                <a:latin typeface="Arial" charset="0"/>
              </a:rPr>
            </a:br>
            <a:r>
              <a:rPr lang="en-US" sz="1600" dirty="0">
                <a:solidFill>
                  <a:srgbClr val="000000"/>
                </a:solidFill>
                <a:latin typeface="Arial" charset="0"/>
              </a:rPr>
              <a:t>energy</a:t>
            </a:r>
            <a:br>
              <a:rPr lang="en-US" sz="1600" dirty="0">
                <a:solidFill>
                  <a:srgbClr val="000000"/>
                </a:solidFill>
                <a:latin typeface="Arial" charset="0"/>
              </a:rPr>
            </a:br>
            <a:r>
              <a:rPr lang="en-US" sz="1600" dirty="0">
                <a:solidFill>
                  <a:srgbClr val="000000"/>
                </a:solidFill>
                <a:latin typeface="Arial" charset="0"/>
              </a:rPr>
              <a:t>barrier</a:t>
            </a:r>
          </a:p>
        </p:txBody>
      </p:sp>
      <p:sp>
        <p:nvSpPr>
          <p:cNvPr id="15" name="Text Box 31"/>
          <p:cNvSpPr txBox="1">
            <a:spLocks noChangeArrowheads="1"/>
          </p:cNvSpPr>
          <p:nvPr/>
        </p:nvSpPr>
        <p:spPr bwMode="auto">
          <a:xfrm>
            <a:off x="1209650" y="4945141"/>
            <a:ext cx="1555704" cy="252784"/>
          </a:xfrm>
          <a:prstGeom prst="rect">
            <a:avLst/>
          </a:prstGeom>
          <a:solidFill>
            <a:srgbClr val="92D050"/>
          </a:solidFill>
          <a:ln>
            <a:noFill/>
          </a:ln>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Without enzyme</a:t>
            </a:r>
          </a:p>
        </p:txBody>
      </p:sp>
      <p:sp>
        <p:nvSpPr>
          <p:cNvPr id="16" name="Text Box 31"/>
          <p:cNvSpPr txBox="1">
            <a:spLocks noChangeArrowheads="1"/>
          </p:cNvSpPr>
          <p:nvPr/>
        </p:nvSpPr>
        <p:spPr bwMode="auto">
          <a:xfrm>
            <a:off x="6521498" y="1948549"/>
            <a:ext cx="768304" cy="2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FFFFFF"/>
                </a:solidFill>
                <a:latin typeface="Arial" charset="0"/>
              </a:rPr>
              <a:t>Enzyme</a:t>
            </a:r>
          </a:p>
        </p:txBody>
      </p:sp>
      <p:sp>
        <p:nvSpPr>
          <p:cNvPr id="17" name="Text Box 31"/>
          <p:cNvSpPr txBox="1">
            <a:spLocks noChangeArrowheads="1"/>
          </p:cNvSpPr>
          <p:nvPr/>
        </p:nvSpPr>
        <p:spPr bwMode="auto">
          <a:xfrm rot="16200000">
            <a:off x="4548760" y="3379416"/>
            <a:ext cx="717504" cy="2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Energy</a:t>
            </a:r>
          </a:p>
        </p:txBody>
      </p:sp>
      <p:sp>
        <p:nvSpPr>
          <p:cNvPr id="18" name="Text Box 31"/>
          <p:cNvSpPr txBox="1">
            <a:spLocks noChangeArrowheads="1"/>
          </p:cNvSpPr>
          <p:nvPr/>
        </p:nvSpPr>
        <p:spPr bwMode="auto">
          <a:xfrm>
            <a:off x="7696200" y="2057400"/>
            <a:ext cx="1226676" cy="1296615"/>
          </a:xfrm>
          <a:prstGeom prst="rect">
            <a:avLst/>
          </a:prstGeom>
          <a:solidFill>
            <a:srgbClr val="FFC00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600" dirty="0">
                <a:latin typeface="Arial" charset="0"/>
              </a:rPr>
              <a:t>Activation</a:t>
            </a:r>
            <a:br>
              <a:rPr lang="en-US" sz="1600" dirty="0">
                <a:latin typeface="Arial" charset="0"/>
              </a:rPr>
            </a:br>
            <a:r>
              <a:rPr lang="en-US" sz="1600" dirty="0">
                <a:latin typeface="Arial" charset="0"/>
              </a:rPr>
              <a:t>energy</a:t>
            </a:r>
            <a:br>
              <a:rPr lang="en-US" sz="1600" dirty="0">
                <a:latin typeface="Arial" charset="0"/>
              </a:rPr>
            </a:br>
            <a:r>
              <a:rPr lang="en-US" sz="1600" dirty="0">
                <a:latin typeface="Arial" charset="0"/>
              </a:rPr>
              <a:t>barrier</a:t>
            </a:r>
            <a:br>
              <a:rPr lang="en-US" sz="1600" dirty="0">
                <a:latin typeface="Arial" charset="0"/>
              </a:rPr>
            </a:br>
            <a:r>
              <a:rPr lang="en-US" sz="1600" dirty="0">
                <a:latin typeface="Arial" charset="0"/>
              </a:rPr>
              <a:t>reduced by</a:t>
            </a:r>
            <a:br>
              <a:rPr lang="en-US" sz="1600" dirty="0">
                <a:latin typeface="Arial" charset="0"/>
              </a:rPr>
            </a:br>
            <a:r>
              <a:rPr lang="en-US" sz="1600" dirty="0">
                <a:latin typeface="Arial" charset="0"/>
              </a:rPr>
              <a:t>enzyme</a:t>
            </a:r>
          </a:p>
        </p:txBody>
      </p:sp>
      <p:sp>
        <p:nvSpPr>
          <p:cNvPr id="19" name="Text Box 31"/>
          <p:cNvSpPr txBox="1">
            <a:spLocks noChangeArrowheads="1"/>
          </p:cNvSpPr>
          <p:nvPr/>
        </p:nvSpPr>
        <p:spPr bwMode="auto">
          <a:xfrm>
            <a:off x="5562601" y="4861086"/>
            <a:ext cx="1938870" cy="692952"/>
          </a:xfrm>
          <a:prstGeom prst="rect">
            <a:avLst/>
          </a:prstGeom>
          <a:solidFill>
            <a:srgbClr val="00B0F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dirty="0">
                <a:solidFill>
                  <a:srgbClr val="000000"/>
                </a:solidFill>
                <a:latin typeface="Arial" charset="0"/>
              </a:rPr>
              <a:t>With enzyme</a:t>
            </a:r>
          </a:p>
        </p:txBody>
      </p:sp>
      <p:sp>
        <p:nvSpPr>
          <p:cNvPr id="20" name="Rectangle 2"/>
          <p:cNvSpPr txBox="1">
            <a:spLocks noChangeArrowheads="1"/>
          </p:cNvSpPr>
          <p:nvPr/>
        </p:nvSpPr>
        <p:spPr>
          <a:xfrm>
            <a:off x="76200" y="152400"/>
            <a:ext cx="8991600" cy="570735"/>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1800" ker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a:t>
            </a:r>
            <a:r>
              <a:rPr lang="en-US" sz="1800" ker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Speed Up the Cell’s Chemical Reactions by </a:t>
            </a:r>
            <a:r>
              <a:rPr lang="en-US" sz="1800" ker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Lowering Energy Barriers</a:t>
            </a:r>
            <a:endParaRPr lang="en-US" sz="18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1" name="Straight Connector 20">
            <a:extLst>
              <a:ext uri="{FF2B5EF4-FFF2-40B4-BE49-F238E27FC236}">
                <a16:creationId xmlns:a16="http://schemas.microsoft.com/office/drawing/2014/main" id="{07015172-97E9-4361-99B2-1784E44186FA}"/>
              </a:ext>
            </a:extLst>
          </p:cNvPr>
          <p:cNvCxnSpPr>
            <a:cxnSpLocks/>
          </p:cNvCxnSpPr>
          <p:nvPr/>
        </p:nvCxnSpPr>
        <p:spPr>
          <a:xfrm flipH="1">
            <a:off x="2324102" y="1600200"/>
            <a:ext cx="5346698"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2" name="Arrow: Up-Down 21">
            <a:extLst>
              <a:ext uri="{FF2B5EF4-FFF2-40B4-BE49-F238E27FC236}">
                <a16:creationId xmlns:a16="http://schemas.microsoft.com/office/drawing/2014/main" id="{CD2F4BFE-67A7-4FCD-ADA0-C223A5B719D4}"/>
              </a:ext>
            </a:extLst>
          </p:cNvPr>
          <p:cNvSpPr/>
          <p:nvPr/>
        </p:nvSpPr>
        <p:spPr>
          <a:xfrm>
            <a:off x="6298792" y="1645921"/>
            <a:ext cx="145126" cy="737900"/>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7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10"/>
            <a:ext cx="3200395" cy="1371610"/>
          </a:xfrm>
        </p:spPr>
        <p:txBody>
          <a:bodyPr/>
          <a:lstStyle/>
          <a:p>
            <a:r>
              <a:rPr lang="en-US" dirty="0"/>
              <a:t>	Organelles</a:t>
            </a:r>
            <a:br>
              <a:rPr lang="en-US" dirty="0"/>
            </a:br>
            <a:r>
              <a:rPr lang="en-US" dirty="0"/>
              <a:t>Differences</a:t>
            </a:r>
          </a:p>
        </p:txBody>
      </p:sp>
      <p:pic>
        <p:nvPicPr>
          <p:cNvPr id="12" name="Picture 11"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881636" cy="714840"/>
          </a:xfrm>
          <a:prstGeom prst="rect">
            <a:avLst/>
          </a:prstGeom>
        </p:spPr>
      </p:pic>
      <p:pic>
        <p:nvPicPr>
          <p:cNvPr id="17" name="Content Placeholder 16"/>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3134265" y="0"/>
            <a:ext cx="6009736" cy="2895600"/>
          </a:xfrm>
        </p:spPr>
      </p:pic>
      <p:sp>
        <p:nvSpPr>
          <p:cNvPr id="27" name="Content Placeholder 6"/>
          <p:cNvSpPr txBox="1">
            <a:spLocks/>
          </p:cNvSpPr>
          <p:nvPr/>
        </p:nvSpPr>
        <p:spPr>
          <a:xfrm>
            <a:off x="5971951" y="2521974"/>
            <a:ext cx="2988517" cy="1440427"/>
          </a:xfrm>
          <a:prstGeom prst="rect">
            <a:avLst/>
          </a:prstGeom>
        </p:spPr>
        <p:txBody>
          <a:bodyPr/>
          <a:lstStyle>
            <a:lvl1pPr algn="l" rtl="0" eaLnBrk="1" fontAlgn="base" hangingPunct="1">
              <a:lnSpc>
                <a:spcPct val="113000"/>
              </a:lnSpc>
              <a:spcBef>
                <a:spcPts val="844"/>
              </a:spcBef>
              <a:spcAft>
                <a:spcPts val="0"/>
              </a:spcAft>
              <a:buClr>
                <a:srgbClr val="2877C4"/>
              </a:buClr>
              <a:buFont typeface="Arial Unicode MS" pitchFamily="34" charset="-128"/>
              <a:defRPr sz="1501">
                <a:solidFill>
                  <a:srgbClr val="000000"/>
                </a:solidFill>
                <a:latin typeface="+mn-lt"/>
                <a:ea typeface="+mn-ea"/>
                <a:cs typeface="+mn-cs"/>
              </a:defRPr>
            </a:lvl1pPr>
            <a:lvl2pPr marL="211472" indent="-211472" algn="l" rtl="0" eaLnBrk="1" fontAlgn="base" hangingPunct="1">
              <a:lnSpc>
                <a:spcPct val="113000"/>
              </a:lnSpc>
              <a:spcBef>
                <a:spcPts val="844"/>
              </a:spcBef>
              <a:spcAft>
                <a:spcPts val="0"/>
              </a:spcAft>
              <a:buClr>
                <a:schemeClr val="accent1"/>
              </a:buClr>
              <a:buFont typeface="Wingdings" charset="2"/>
              <a:buChar char="§"/>
              <a:defRPr sz="1501">
                <a:solidFill>
                  <a:srgbClr val="000000"/>
                </a:solidFill>
                <a:latin typeface="+mn-lt"/>
              </a:defRPr>
            </a:lvl2pPr>
            <a:lvl3pPr marL="327631" indent="-327631" algn="l" rtl="0" eaLnBrk="1" fontAlgn="base" hangingPunct="1">
              <a:lnSpc>
                <a:spcPct val="113000"/>
              </a:lnSpc>
              <a:spcBef>
                <a:spcPts val="844"/>
              </a:spcBef>
              <a:spcAft>
                <a:spcPts val="0"/>
              </a:spcAft>
              <a:buClr>
                <a:schemeClr val="accent1"/>
              </a:buClr>
              <a:buFont typeface="Wingdings" charset="2"/>
              <a:buNone/>
              <a:defRPr sz="1501">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algn="r">
              <a:spcBef>
                <a:spcPts val="1200"/>
              </a:spcBef>
            </a:pPr>
            <a:r>
              <a:rPr lang="en-US" sz="2000" kern="0" dirty="0">
                <a:solidFill>
                  <a:srgbClr val="00B050"/>
                </a:solidFill>
              </a:rPr>
              <a:t>1  Cell wall</a:t>
            </a:r>
          </a:p>
          <a:p>
            <a:pPr algn="r">
              <a:spcBef>
                <a:spcPts val="1200"/>
              </a:spcBef>
            </a:pPr>
            <a:r>
              <a:rPr lang="en-US" sz="2000" kern="0" dirty="0"/>
              <a:t>2 Large Central Vacuole</a:t>
            </a:r>
          </a:p>
          <a:p>
            <a:pPr algn="r">
              <a:spcBef>
                <a:spcPts val="1200"/>
              </a:spcBef>
            </a:pPr>
            <a:r>
              <a:rPr lang="en-US" sz="2000" kern="0" dirty="0">
                <a:solidFill>
                  <a:srgbClr val="FF0000"/>
                </a:solidFill>
              </a:rPr>
              <a:t>3  Chloroplast</a:t>
            </a:r>
          </a:p>
        </p:txBody>
      </p:sp>
      <p:pic>
        <p:nvPicPr>
          <p:cNvPr id="10" name="Content Placeholder 10">
            <a:extLst>
              <a:ext uri="{FF2B5EF4-FFF2-40B4-BE49-F238E27FC236}">
                <a16:creationId xmlns:a16="http://schemas.microsoft.com/office/drawing/2014/main" id="{C16DF5CF-46C0-4CBC-B0D5-04114646F4BD}"/>
              </a:ext>
            </a:extLst>
          </p:cNvPr>
          <p:cNvPicPr>
            <a:picLocks noGrp="1" noChangeAspect="1"/>
          </p:cNvPicPr>
          <p:nvPr>
            <p:ph sz="quarter" idx="15"/>
          </p:nvPr>
        </p:nvPicPr>
        <p:blipFill>
          <a:blip r:embed="rId5">
            <a:extLst>
              <a:ext uri="{28A0092B-C50C-407E-A947-70E740481C1C}">
                <a14:useLocalDpi xmlns:a14="http://schemas.microsoft.com/office/drawing/2010/main" val="0"/>
              </a:ext>
            </a:extLst>
          </a:blip>
          <a:stretch>
            <a:fillRect/>
          </a:stretch>
        </p:blipFill>
        <p:spPr>
          <a:xfrm>
            <a:off x="-5471" y="2819400"/>
            <a:ext cx="5339471" cy="3817932"/>
          </a:xfrm>
        </p:spPr>
      </p:pic>
      <p:sp>
        <p:nvSpPr>
          <p:cNvPr id="5" name="Oval 4">
            <a:extLst>
              <a:ext uri="{FF2B5EF4-FFF2-40B4-BE49-F238E27FC236}">
                <a16:creationId xmlns:a16="http://schemas.microsoft.com/office/drawing/2014/main" id="{704001E5-3C29-4099-91C1-C612431EB434}"/>
              </a:ext>
            </a:extLst>
          </p:cNvPr>
          <p:cNvSpPr/>
          <p:nvPr/>
        </p:nvSpPr>
        <p:spPr bwMode="auto">
          <a:xfrm>
            <a:off x="228600" y="3429000"/>
            <a:ext cx="685800" cy="381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E5D8BC71-20FC-4A68-95EA-67CFA2AB7037}"/>
              </a:ext>
            </a:extLst>
          </p:cNvPr>
          <p:cNvSpPr/>
          <p:nvPr/>
        </p:nvSpPr>
        <p:spPr bwMode="auto">
          <a:xfrm>
            <a:off x="228600" y="3200400"/>
            <a:ext cx="729236" cy="609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1D14958A-8741-45E8-8B90-430A2369AAAA}"/>
              </a:ext>
            </a:extLst>
          </p:cNvPr>
          <p:cNvSpPr/>
          <p:nvPr/>
        </p:nvSpPr>
        <p:spPr bwMode="auto">
          <a:xfrm>
            <a:off x="241714" y="3372465"/>
            <a:ext cx="672685" cy="410040"/>
          </a:xfrm>
          <a:prstGeom prst="ellipse">
            <a:avLst/>
          </a:prstGeom>
          <a:noFill/>
          <a:ln w="38100">
            <a:solidFill>
              <a:schemeClr val="accent1"/>
            </a:solid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7D57A714-EAA2-4381-9ABF-683EB987F2F7}"/>
              </a:ext>
            </a:extLst>
          </p:cNvPr>
          <p:cNvSpPr/>
          <p:nvPr/>
        </p:nvSpPr>
        <p:spPr bwMode="auto">
          <a:xfrm>
            <a:off x="2057400" y="20574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348CAD80-06E2-4096-A594-A504B84AAAA6}"/>
              </a:ext>
            </a:extLst>
          </p:cNvPr>
          <p:cNvSpPr/>
          <p:nvPr/>
        </p:nvSpPr>
        <p:spPr bwMode="auto">
          <a:xfrm>
            <a:off x="4092096" y="2839065"/>
            <a:ext cx="672685" cy="410040"/>
          </a:xfrm>
          <a:prstGeom prst="ellipse">
            <a:avLst/>
          </a:prstGeom>
          <a:noFill/>
          <a:ln w="38100">
            <a:solidFill>
              <a:schemeClr val="accent1"/>
            </a:solid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13305E95-2682-492F-B7CE-AD0FE9943338}"/>
              </a:ext>
            </a:extLst>
          </p:cNvPr>
          <p:cNvSpPr txBox="1"/>
          <p:nvPr/>
        </p:nvSpPr>
        <p:spPr>
          <a:xfrm>
            <a:off x="4858512" y="4212468"/>
            <a:ext cx="950975" cy="830997"/>
          </a:xfrm>
          <a:prstGeom prst="rect">
            <a:avLst/>
          </a:prstGeom>
          <a:solidFill>
            <a:srgbClr val="FFC000"/>
          </a:solidFill>
        </p:spPr>
        <p:txBody>
          <a:bodyPr wrap="square" rtlCol="0">
            <a:spAutoFit/>
          </a:bodyPr>
          <a:lstStyle/>
          <a:p>
            <a:pPr algn="ctr"/>
            <a:r>
              <a:rPr lang="en-US" sz="1600" dirty="0"/>
              <a:t>Flagella (if present)</a:t>
            </a:r>
          </a:p>
        </p:txBody>
      </p:sp>
    </p:spTree>
    <p:extLst>
      <p:ext uri="{BB962C8B-B14F-4D97-AF65-F5344CB8AC3E}">
        <p14:creationId xmlns:p14="http://schemas.microsoft.com/office/powerpoint/2010/main" val="1941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4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87317" y="232082"/>
            <a:ext cx="6553200" cy="1040341"/>
          </a:xfrm>
        </p:spPr>
        <p:txBody>
          <a:bodyPr/>
          <a:lstStyle/>
          <a:p>
            <a:pPr algn="ctr"/>
            <a:r>
              <a:rPr lang="en-US"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Specific Enzyme</a:t>
            </a:r>
            <a:r>
              <a:rPr lang="en-US"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Catalyzes Each Cellular Reaction</a:t>
            </a:r>
            <a:endPar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81251" name="Rectangle 3"/>
          <p:cNvSpPr>
            <a:spLocks noGrp="1" noChangeArrowheads="1"/>
          </p:cNvSpPr>
          <p:nvPr>
            <p:ph idx="1"/>
          </p:nvPr>
        </p:nvSpPr>
        <p:spPr>
          <a:xfrm>
            <a:off x="304800" y="1219200"/>
            <a:ext cx="8475133" cy="5349879"/>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An </a:t>
            </a:r>
            <a:r>
              <a:rPr lang="en-US"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a:t>
            </a:r>
          </a:p>
          <a:p>
            <a:pPr lvl="1"/>
            <a:r>
              <a:rPr lang="en-US" sz="2800" dirty="0">
                <a:latin typeface="Tahoma" panose="020B0604030504040204" pitchFamily="34" charset="0"/>
                <a:ea typeface="Tahoma" panose="020B0604030504040204" pitchFamily="34" charset="0"/>
                <a:cs typeface="Tahoma" panose="020B0604030504040204" pitchFamily="34" charset="0"/>
              </a:rPr>
              <a:t>is very selective in the reaction it catalyzes.</a:t>
            </a:r>
          </a:p>
          <a:p>
            <a:pPr lvl="1"/>
            <a:r>
              <a:rPr lang="en-US" sz="2800" dirty="0">
                <a:latin typeface="Tahoma" panose="020B0604030504040204" pitchFamily="34" charset="0"/>
                <a:ea typeface="Tahoma" panose="020B0604030504040204" pitchFamily="34" charset="0"/>
                <a:cs typeface="Tahoma" panose="020B0604030504040204" pitchFamily="34" charset="0"/>
              </a:rPr>
              <a:t>has a </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shape</a:t>
            </a: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that determines the </a:t>
            </a:r>
            <a:r>
              <a:rPr lang="en-US"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enzyme’s specificity.</a:t>
            </a:r>
          </a:p>
          <a:p>
            <a:r>
              <a:rPr lang="en-US" dirty="0">
                <a:latin typeface="Tahoma" panose="020B0604030504040204" pitchFamily="34" charset="0"/>
                <a:ea typeface="Tahoma" panose="020B0604030504040204" pitchFamily="34" charset="0"/>
                <a:cs typeface="Tahoma" panose="020B0604030504040204" pitchFamily="34" charset="0"/>
              </a:rPr>
              <a:t>The specific reactant that an enzyme acts on is called the enzyme’s </a:t>
            </a:r>
            <a:r>
              <a:rPr lang="en-US"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substrate.</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 substrate fits into a region of the enzyme called the </a:t>
            </a:r>
            <a:r>
              <a:rPr lang="en-US"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active site.</a:t>
            </a:r>
            <a:endParaRPr lang="en-US"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Enzymes are specific because </a:t>
            </a:r>
            <a:r>
              <a:rPr 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only specific substrate molecules fit into their active</a:t>
            </a: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site</a:t>
            </a: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a:t>
            </a:r>
          </a:p>
        </p:txBody>
      </p:sp>
      <p:sp>
        <p:nvSpPr>
          <p:cNvPr id="2" name="Footer Placeholder 1"/>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pic>
        <p:nvPicPr>
          <p:cNvPr id="5" name="Picture 4"/>
          <p:cNvPicPr>
            <a:picLocks noChangeAspect="1"/>
          </p:cNvPicPr>
          <p:nvPr/>
        </p:nvPicPr>
        <p:blipFill>
          <a:blip r:embed="rId3"/>
          <a:stretch>
            <a:fillRect/>
          </a:stretch>
        </p:blipFill>
        <p:spPr>
          <a:xfrm>
            <a:off x="7423034" y="274372"/>
            <a:ext cx="1325262"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63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wipe(left)">
                                      <p:cBhvr>
                                        <p:cTn id="7" dur="500"/>
                                        <p:tgtEl>
                                          <p:spTgt spid="181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wipe(left)">
                                      <p:cBhvr>
                                        <p:cTn id="12" dur="500"/>
                                        <p:tgtEl>
                                          <p:spTgt spid="181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wipe(left)">
                                      <p:cBhvr>
                                        <p:cTn id="17" dur="500"/>
                                        <p:tgtEl>
                                          <p:spTgt spid="181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wipe(left)">
                                      <p:cBhvr>
                                        <p:cTn id="22" dur="500"/>
                                        <p:tgtEl>
                                          <p:spTgt spid="181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wipe(left)">
                                      <p:cBhvr>
                                        <p:cTn id="27" dur="500"/>
                                        <p:tgtEl>
                                          <p:spTgt spid="181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1251">
                                            <p:txEl>
                                              <p:pRg st="5" end="5"/>
                                            </p:txEl>
                                          </p:spTgt>
                                        </p:tgtEl>
                                        <p:attrNameLst>
                                          <p:attrName>style.visibility</p:attrName>
                                        </p:attrNameLst>
                                      </p:cBhvr>
                                      <p:to>
                                        <p:strVal val="visible"/>
                                      </p:to>
                                    </p:set>
                                    <p:animEffect transition="in" filter="wipe(left)">
                                      <p:cBhvr>
                                        <p:cTn id="32" dur="500"/>
                                        <p:tgtEl>
                                          <p:spTgt spid="181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 y="1676399"/>
            <a:ext cx="9143996" cy="5181599"/>
          </a:xfrm>
        </p:spPr>
        <p:txBody>
          <a:bodyPr/>
          <a:lstStyle/>
          <a:p>
            <a:pPr marL="0" lvl="1" indent="0">
              <a:lnSpc>
                <a:spcPct val="100000"/>
              </a:lnSpc>
              <a:buNone/>
            </a:pPr>
            <a:r>
              <a:rPr lang="en-US" sz="3200" b="1" dirty="0">
                <a:solidFill>
                  <a:schemeClr val="accent3"/>
                </a:solidFill>
              </a:rPr>
              <a:t>Substrate</a:t>
            </a:r>
            <a:r>
              <a:rPr lang="en-US" sz="2400" b="1" dirty="0">
                <a:solidFill>
                  <a:schemeClr val="accent3"/>
                </a:solidFill>
              </a:rPr>
              <a:t>:</a:t>
            </a:r>
            <a:r>
              <a:rPr lang="en-US" sz="2400" b="1" dirty="0">
                <a:solidFill>
                  <a:srgbClr val="6F9347"/>
                </a:solidFill>
              </a:rPr>
              <a:t> </a:t>
            </a:r>
            <a:r>
              <a:rPr lang="en-US" sz="2400" dirty="0">
                <a:solidFill>
                  <a:schemeClr val="tx1"/>
                </a:solidFill>
              </a:rPr>
              <a:t>is</a:t>
            </a:r>
            <a:r>
              <a:rPr lang="en-US" sz="2400" b="1" dirty="0">
                <a:solidFill>
                  <a:schemeClr val="tx1"/>
                </a:solidFill>
              </a:rPr>
              <a:t> </a:t>
            </a:r>
            <a:r>
              <a:rPr lang="en-US" sz="2400" dirty="0"/>
              <a:t>a reactant that is catalyzed by an enzyme</a:t>
            </a:r>
          </a:p>
          <a:p>
            <a:pPr marL="0" lvl="1" indent="0">
              <a:lnSpc>
                <a:spcPct val="100000"/>
              </a:lnSpc>
              <a:buNone/>
            </a:pPr>
            <a:r>
              <a:rPr lang="en-US" sz="2400" dirty="0"/>
              <a:t>One enzyme and one substrate fit together like a </a:t>
            </a:r>
            <a:r>
              <a:rPr lang="en-US" sz="2400" dirty="0">
                <a:solidFill>
                  <a:srgbClr val="00B050"/>
                </a:solidFill>
                <a:effectLst>
                  <a:outerShdw blurRad="38100" dist="38100" dir="2700000" algn="tl">
                    <a:srgbClr val="000000">
                      <a:alpha val="43137"/>
                    </a:srgbClr>
                  </a:outerShdw>
                </a:effectLst>
              </a:rPr>
              <a:t>lock and key</a:t>
            </a:r>
            <a:r>
              <a:rPr lang="en-US" sz="2400" dirty="0"/>
              <a:t>.</a:t>
            </a:r>
          </a:p>
          <a:p>
            <a:pPr marL="321674" indent="-321674">
              <a:lnSpc>
                <a:spcPct val="100000"/>
              </a:lnSpc>
              <a:spcBef>
                <a:spcPts val="938"/>
              </a:spcBef>
              <a:buClr>
                <a:schemeClr val="accent1"/>
              </a:buClr>
              <a:buFont typeface="Wingdings" pitchFamily="2" charset="2"/>
              <a:buChar char="§"/>
            </a:pPr>
            <a:endParaRPr lang="en-US" dirty="0"/>
          </a:p>
        </p:txBody>
      </p:sp>
      <p:sp>
        <p:nvSpPr>
          <p:cNvPr id="3" name="Title 2"/>
          <p:cNvSpPr>
            <a:spLocks noGrp="1"/>
          </p:cNvSpPr>
          <p:nvPr>
            <p:ph type="title"/>
          </p:nvPr>
        </p:nvSpPr>
        <p:spPr>
          <a:xfrm>
            <a:off x="4" y="0"/>
            <a:ext cx="9143995" cy="1371600"/>
          </a:xfrm>
        </p:spPr>
        <p:txBody>
          <a:bodyPr/>
          <a:lstStyle/>
          <a:p>
            <a:r>
              <a:rPr lang="en-US" dirty="0"/>
              <a:t>Enzymes at Work</a:t>
            </a:r>
          </a:p>
        </p:txBody>
      </p:sp>
      <p:grpSp>
        <p:nvGrpSpPr>
          <p:cNvPr id="6" name="Group 5"/>
          <p:cNvGrpSpPr/>
          <p:nvPr/>
        </p:nvGrpSpPr>
        <p:grpSpPr>
          <a:xfrm>
            <a:off x="215998" y="3124200"/>
            <a:ext cx="8712004" cy="2859363"/>
            <a:chOff x="113220" y="1219199"/>
            <a:chExt cx="4654723" cy="1524001"/>
          </a:xfrm>
        </p:grpSpPr>
        <p:pic>
          <p:nvPicPr>
            <p:cNvPr id="2052" name="Picture 4" descr="File:Induced fit diagram.sv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rcRect/>
            <a:stretch>
              <a:fillRect/>
            </a:stretch>
          </p:blipFill>
          <p:spPr bwMode="auto">
            <a:xfrm>
              <a:off x="113220" y="1219199"/>
              <a:ext cx="4654723"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680"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sp>
          <p:nvSpPr>
            <p:cNvPr id="7" name="TextBox 6"/>
            <p:cNvSpPr txBox="1"/>
            <p:nvPr/>
          </p:nvSpPr>
          <p:spPr>
            <a:xfrm>
              <a:off x="1494816"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sp>
          <p:nvSpPr>
            <p:cNvPr id="8" name="TextBox 7"/>
            <p:cNvSpPr txBox="1"/>
            <p:nvPr/>
          </p:nvSpPr>
          <p:spPr>
            <a:xfrm>
              <a:off x="2645922"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sp>
          <p:nvSpPr>
            <p:cNvPr id="9" name="TextBox 8"/>
            <p:cNvSpPr txBox="1"/>
            <p:nvPr/>
          </p:nvSpPr>
          <p:spPr>
            <a:xfrm>
              <a:off x="3855394"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grpSp>
      <p:sp>
        <p:nvSpPr>
          <p:cNvPr id="10" name="Rectangle 9">
            <a:extLst>
              <a:ext uri="{FF2B5EF4-FFF2-40B4-BE49-F238E27FC236}">
                <a16:creationId xmlns:a16="http://schemas.microsoft.com/office/drawing/2014/main" id="{948045F0-E30B-4A1A-937F-51EC439023F8}"/>
              </a:ext>
            </a:extLst>
          </p:cNvPr>
          <p:cNvSpPr/>
          <p:nvPr/>
        </p:nvSpPr>
        <p:spPr bwMode="auto">
          <a:xfrm>
            <a:off x="6400800" y="3222245"/>
            <a:ext cx="2527202" cy="276131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1" name="Rectangle 10">
            <a:extLst>
              <a:ext uri="{FF2B5EF4-FFF2-40B4-BE49-F238E27FC236}">
                <a16:creationId xmlns:a16="http://schemas.microsoft.com/office/drawing/2014/main" id="{BA4AF999-7C90-47D5-81B2-0BE2F1968C2F}"/>
              </a:ext>
            </a:extLst>
          </p:cNvPr>
          <p:cNvSpPr/>
          <p:nvPr/>
        </p:nvSpPr>
        <p:spPr bwMode="auto">
          <a:xfrm>
            <a:off x="4146672" y="3810000"/>
            <a:ext cx="2527202" cy="217356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2" name="Rectangle 11">
            <a:extLst>
              <a:ext uri="{FF2B5EF4-FFF2-40B4-BE49-F238E27FC236}">
                <a16:creationId xmlns:a16="http://schemas.microsoft.com/office/drawing/2014/main" id="{AFBDD82E-AAB0-4DB6-A4F8-1A1790FC91C2}"/>
              </a:ext>
            </a:extLst>
          </p:cNvPr>
          <p:cNvSpPr/>
          <p:nvPr/>
        </p:nvSpPr>
        <p:spPr bwMode="auto">
          <a:xfrm>
            <a:off x="2502001" y="3886200"/>
            <a:ext cx="2527202" cy="209736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13" name="Rectangle 12">
            <a:extLst>
              <a:ext uri="{FF2B5EF4-FFF2-40B4-BE49-F238E27FC236}">
                <a16:creationId xmlns:a16="http://schemas.microsoft.com/office/drawing/2014/main" id="{9CE89D07-6441-406B-96D0-1227CBB34525}"/>
              </a:ext>
            </a:extLst>
          </p:cNvPr>
          <p:cNvSpPr/>
          <p:nvPr/>
        </p:nvSpPr>
        <p:spPr bwMode="auto">
          <a:xfrm>
            <a:off x="3545063" y="3124199"/>
            <a:ext cx="2309580" cy="99060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298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animBg="1"/>
      <p:bldP spid="11" grpId="0" animBg="1"/>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 y="1676399"/>
            <a:ext cx="9143996" cy="5181599"/>
          </a:xfrm>
        </p:spPr>
        <p:txBody>
          <a:bodyPr/>
          <a:lstStyle/>
          <a:p>
            <a:pPr marL="0" lvl="1" indent="0">
              <a:lnSpc>
                <a:spcPct val="100000"/>
              </a:lnSpc>
              <a:buNone/>
            </a:pPr>
            <a:r>
              <a:rPr lang="en-US" sz="3200" b="1" dirty="0">
                <a:solidFill>
                  <a:schemeClr val="accent3"/>
                </a:solidFill>
              </a:rPr>
              <a:t>Substrate</a:t>
            </a:r>
            <a:r>
              <a:rPr lang="en-US" sz="2400" b="1" dirty="0">
                <a:solidFill>
                  <a:schemeClr val="accent3"/>
                </a:solidFill>
              </a:rPr>
              <a:t>:</a:t>
            </a:r>
            <a:r>
              <a:rPr lang="en-US" sz="2400" b="1" dirty="0">
                <a:solidFill>
                  <a:srgbClr val="6F9347"/>
                </a:solidFill>
              </a:rPr>
              <a:t> </a:t>
            </a:r>
            <a:r>
              <a:rPr lang="en-US" sz="2400" dirty="0">
                <a:solidFill>
                  <a:schemeClr val="tx1"/>
                </a:solidFill>
              </a:rPr>
              <a:t>is</a:t>
            </a:r>
            <a:r>
              <a:rPr lang="en-US" sz="2400" b="1" dirty="0">
                <a:solidFill>
                  <a:schemeClr val="tx1"/>
                </a:solidFill>
              </a:rPr>
              <a:t> </a:t>
            </a:r>
            <a:r>
              <a:rPr lang="en-US" sz="2400" dirty="0"/>
              <a:t>a reactant that is catalyzed by an enzyme</a:t>
            </a:r>
          </a:p>
          <a:p>
            <a:pPr marL="0" lvl="1" indent="0">
              <a:lnSpc>
                <a:spcPct val="100000"/>
              </a:lnSpc>
              <a:buNone/>
            </a:pPr>
            <a:r>
              <a:rPr lang="en-US" sz="2400" dirty="0"/>
              <a:t>One enzyme and one substrate fit together like a </a:t>
            </a:r>
            <a:r>
              <a:rPr lang="en-US" sz="2400" dirty="0">
                <a:solidFill>
                  <a:srgbClr val="00B050"/>
                </a:solidFill>
                <a:effectLst>
                  <a:outerShdw blurRad="38100" dist="38100" dir="2700000" algn="tl">
                    <a:srgbClr val="000000">
                      <a:alpha val="43137"/>
                    </a:srgbClr>
                  </a:outerShdw>
                </a:effectLst>
              </a:rPr>
              <a:t>lock and key</a:t>
            </a:r>
            <a:r>
              <a:rPr lang="en-US" sz="2400" dirty="0"/>
              <a:t>.</a:t>
            </a:r>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r>
              <a:rPr lang="en-US" sz="2400" b="1" dirty="0">
                <a:solidFill>
                  <a:srgbClr val="FFC000"/>
                </a:solidFill>
                <a:effectLst>
                  <a:outerShdw blurRad="38100" dist="38100" dir="2700000" algn="tl">
                    <a:srgbClr val="000000">
                      <a:alpha val="43137"/>
                    </a:srgbClr>
                  </a:outerShdw>
                </a:effectLst>
              </a:rPr>
              <a:t>Induced Fit Model </a:t>
            </a:r>
            <a:r>
              <a:rPr lang="en-US" sz="2400" b="1" dirty="0">
                <a:solidFill>
                  <a:srgbClr val="FFC000"/>
                </a:solidFill>
                <a:effectLst>
                  <a:outerShdw blurRad="38100" dist="38100" dir="2700000" algn="tl">
                    <a:srgbClr val="000000">
                      <a:alpha val="43137"/>
                    </a:srgbClr>
                  </a:outerShdw>
                </a:effectLst>
                <a:sym typeface="Wingdings" panose="05000000000000000000" pitchFamily="2" charset="2"/>
              </a:rPr>
              <a:t> the enzyme/substrate changes shape</a:t>
            </a:r>
            <a:endParaRPr lang="en-US" sz="2400" b="1" dirty="0">
              <a:solidFill>
                <a:srgbClr val="FFC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4" y="0"/>
            <a:ext cx="9143995" cy="1371600"/>
          </a:xfrm>
        </p:spPr>
        <p:txBody>
          <a:bodyPr/>
          <a:lstStyle/>
          <a:p>
            <a:r>
              <a:rPr lang="en-US" dirty="0"/>
              <a:t>Enzymes at Work</a:t>
            </a:r>
          </a:p>
        </p:txBody>
      </p:sp>
      <p:grpSp>
        <p:nvGrpSpPr>
          <p:cNvPr id="6" name="Group 5"/>
          <p:cNvGrpSpPr/>
          <p:nvPr/>
        </p:nvGrpSpPr>
        <p:grpSpPr>
          <a:xfrm>
            <a:off x="215998" y="3124200"/>
            <a:ext cx="8712004" cy="2859363"/>
            <a:chOff x="113220" y="1219199"/>
            <a:chExt cx="4654723" cy="1524001"/>
          </a:xfrm>
        </p:grpSpPr>
        <p:pic>
          <p:nvPicPr>
            <p:cNvPr id="2052" name="Picture 4" descr="File:Induced fit diagram.sv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rcRect/>
            <a:stretch>
              <a:fillRect/>
            </a:stretch>
          </p:blipFill>
          <p:spPr bwMode="auto">
            <a:xfrm>
              <a:off x="113220" y="1219199"/>
              <a:ext cx="4654723"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680"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sp>
          <p:nvSpPr>
            <p:cNvPr id="7" name="TextBox 6"/>
            <p:cNvSpPr txBox="1"/>
            <p:nvPr/>
          </p:nvSpPr>
          <p:spPr>
            <a:xfrm>
              <a:off x="1494816"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sp>
          <p:nvSpPr>
            <p:cNvPr id="8" name="TextBox 7"/>
            <p:cNvSpPr txBox="1"/>
            <p:nvPr/>
          </p:nvSpPr>
          <p:spPr>
            <a:xfrm>
              <a:off x="2645922"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sp>
          <p:nvSpPr>
            <p:cNvPr id="9" name="TextBox 8"/>
            <p:cNvSpPr txBox="1"/>
            <p:nvPr/>
          </p:nvSpPr>
          <p:spPr>
            <a:xfrm>
              <a:off x="3855394" y="1981199"/>
              <a:ext cx="603115" cy="20853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1689" dirty="0">
                  <a:solidFill>
                    <a:srgbClr val="FFFFFF"/>
                  </a:solidFill>
                  <a:latin typeface="Arial" charset="0"/>
                </a:rPr>
                <a:t>Enzyme</a:t>
              </a:r>
            </a:p>
          </p:txBody>
        </p:sp>
      </p:grpSp>
    </p:spTree>
    <p:extLst>
      <p:ext uri="{BB962C8B-B14F-4D97-AF65-F5344CB8AC3E}">
        <p14:creationId xmlns:p14="http://schemas.microsoft.com/office/powerpoint/2010/main" val="37943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 y="1676399"/>
            <a:ext cx="9143996" cy="5181599"/>
          </a:xfrm>
        </p:spPr>
        <p:txBody>
          <a:bodyPr/>
          <a:lstStyle/>
          <a:p>
            <a:pPr marL="0" lvl="1" indent="0">
              <a:lnSpc>
                <a:spcPct val="100000"/>
              </a:lnSpc>
              <a:buNone/>
            </a:pPr>
            <a:r>
              <a:rPr lang="en-US" sz="2400" dirty="0">
                <a:solidFill>
                  <a:schemeClr val="tx1"/>
                </a:solidFill>
              </a:rPr>
              <a:t>The </a:t>
            </a:r>
            <a:r>
              <a:rPr lang="en-US" sz="2400" dirty="0">
                <a:solidFill>
                  <a:srgbClr val="00B050"/>
                </a:solidFill>
                <a:effectLst>
                  <a:outerShdw blurRad="38100" dist="38100" dir="2700000" algn="tl">
                    <a:srgbClr val="000000">
                      <a:alpha val="43137"/>
                    </a:srgbClr>
                  </a:outerShdw>
                </a:effectLst>
              </a:rPr>
              <a:t>enzyme/substrate intermediate</a:t>
            </a:r>
            <a:r>
              <a:rPr lang="en-US" sz="2400" dirty="0"/>
              <a:t> induces a changed shape.</a:t>
            </a:r>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marL="321674" indent="-321674">
              <a:lnSpc>
                <a:spcPct val="100000"/>
              </a:lnSpc>
              <a:spcBef>
                <a:spcPts val="938"/>
              </a:spcBef>
              <a:buClr>
                <a:schemeClr val="accent1"/>
              </a:buClr>
              <a:buFont typeface="Wingdings" pitchFamily="2" charset="2"/>
              <a:buChar char="§"/>
            </a:pPr>
            <a:endParaRPr lang="en-US" dirty="0"/>
          </a:p>
          <a:p>
            <a:pPr>
              <a:lnSpc>
                <a:spcPct val="100000"/>
              </a:lnSpc>
              <a:spcBef>
                <a:spcPts val="938"/>
              </a:spcBef>
              <a:buClr>
                <a:schemeClr val="accent1"/>
              </a:buClr>
              <a:tabLst>
                <a:tab pos="1030288" algn="l"/>
                <a:tab pos="3889375" algn="l"/>
                <a:tab pos="6799263" algn="l"/>
              </a:tabLst>
            </a:pPr>
            <a:r>
              <a:rPr lang="en-US" sz="2400" b="1" dirty="0">
                <a:solidFill>
                  <a:srgbClr val="FFC000"/>
                </a:solidFill>
                <a:effectLst>
                  <a:outerShdw blurRad="38100" dist="38100" dir="2700000" algn="tl">
                    <a:srgbClr val="000000">
                      <a:alpha val="43137"/>
                    </a:srgbClr>
                  </a:outerShdw>
                </a:effectLst>
              </a:rPr>
              <a:t>	square	pentagon	triangle</a:t>
            </a:r>
          </a:p>
        </p:txBody>
      </p:sp>
      <p:sp>
        <p:nvSpPr>
          <p:cNvPr id="3" name="Title 2"/>
          <p:cNvSpPr>
            <a:spLocks noGrp="1"/>
          </p:cNvSpPr>
          <p:nvPr>
            <p:ph type="title"/>
          </p:nvPr>
        </p:nvSpPr>
        <p:spPr>
          <a:xfrm>
            <a:off x="4" y="0"/>
            <a:ext cx="9143995" cy="1371600"/>
          </a:xfrm>
        </p:spPr>
        <p:txBody>
          <a:bodyPr/>
          <a:lstStyle/>
          <a:p>
            <a:r>
              <a:rPr lang="en-US" dirty="0"/>
              <a:t>Induced Fit Model of Enzyme Action</a:t>
            </a:r>
          </a:p>
        </p:txBody>
      </p:sp>
      <p:pic>
        <p:nvPicPr>
          <p:cNvPr id="10" name="Picture 9">
            <a:extLst>
              <a:ext uri="{FF2B5EF4-FFF2-40B4-BE49-F238E27FC236}">
                <a16:creationId xmlns:a16="http://schemas.microsoft.com/office/drawing/2014/main" id="{CE3CEA35-5953-4E6B-9411-C23852AC77CB}"/>
              </a:ext>
            </a:extLst>
          </p:cNvPr>
          <p:cNvPicPr>
            <a:picLocks noChangeAspect="1"/>
          </p:cNvPicPr>
          <p:nvPr/>
        </p:nvPicPr>
        <p:blipFill rotWithShape="1">
          <a:blip r:embed="rId3"/>
          <a:srcRect r="67308"/>
          <a:stretch/>
        </p:blipFill>
        <p:spPr>
          <a:xfrm>
            <a:off x="609600" y="2438400"/>
            <a:ext cx="2590799" cy="2886892"/>
          </a:xfrm>
          <a:prstGeom prst="rect">
            <a:avLst/>
          </a:prstGeom>
        </p:spPr>
      </p:pic>
      <p:pic>
        <p:nvPicPr>
          <p:cNvPr id="12" name="Picture 11">
            <a:extLst>
              <a:ext uri="{FF2B5EF4-FFF2-40B4-BE49-F238E27FC236}">
                <a16:creationId xmlns:a16="http://schemas.microsoft.com/office/drawing/2014/main" id="{761E1B89-8A35-4003-A7F7-6051E4DE06F7}"/>
              </a:ext>
            </a:extLst>
          </p:cNvPr>
          <p:cNvPicPr>
            <a:picLocks noChangeAspect="1"/>
          </p:cNvPicPr>
          <p:nvPr/>
        </p:nvPicPr>
        <p:blipFill rotWithShape="1">
          <a:blip r:embed="rId3"/>
          <a:srcRect l="33655" r="33653"/>
          <a:stretch/>
        </p:blipFill>
        <p:spPr>
          <a:xfrm>
            <a:off x="3352804" y="2438400"/>
            <a:ext cx="2590799" cy="2886892"/>
          </a:xfrm>
          <a:prstGeom prst="rect">
            <a:avLst/>
          </a:prstGeom>
        </p:spPr>
      </p:pic>
      <p:pic>
        <p:nvPicPr>
          <p:cNvPr id="13" name="Picture 12">
            <a:extLst>
              <a:ext uri="{FF2B5EF4-FFF2-40B4-BE49-F238E27FC236}">
                <a16:creationId xmlns:a16="http://schemas.microsoft.com/office/drawing/2014/main" id="{0B36BCF1-830F-4ADA-91DD-DB07EB287231}"/>
              </a:ext>
            </a:extLst>
          </p:cNvPr>
          <p:cNvPicPr>
            <a:picLocks noChangeAspect="1"/>
          </p:cNvPicPr>
          <p:nvPr/>
        </p:nvPicPr>
        <p:blipFill rotWithShape="1">
          <a:blip r:embed="rId3"/>
          <a:srcRect l="68269"/>
          <a:stretch/>
        </p:blipFill>
        <p:spPr>
          <a:xfrm>
            <a:off x="6163087" y="2438400"/>
            <a:ext cx="2514600" cy="2886892"/>
          </a:xfrm>
          <a:prstGeom prst="rect">
            <a:avLst/>
          </a:prstGeom>
        </p:spPr>
      </p:pic>
    </p:spTree>
    <p:extLst>
      <p:ext uri="{BB962C8B-B14F-4D97-AF65-F5344CB8AC3E}">
        <p14:creationId xmlns:p14="http://schemas.microsoft.com/office/powerpoint/2010/main" val="16970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5_14CatalyticCycle_1-U.jpg"/>
          <p:cNvPicPr>
            <a:picLocks noChangeAspect="1"/>
          </p:cNvPicPr>
          <p:nvPr/>
        </p:nvPicPr>
        <p:blipFill rotWithShape="1">
          <a:blip r:embed="rId3">
            <a:extLst>
              <a:ext uri="{28A0092B-C50C-407E-A947-70E740481C1C}">
                <a14:useLocalDpi xmlns:a14="http://schemas.microsoft.com/office/drawing/2010/main" val="0"/>
              </a:ext>
            </a:extLst>
          </a:blip>
          <a:srcRect b="8076"/>
          <a:stretch/>
        </p:blipFill>
        <p:spPr>
          <a:xfrm>
            <a:off x="1246632" y="137160"/>
            <a:ext cx="6650736" cy="6051973"/>
          </a:xfrm>
          <a:prstGeom prst="rect">
            <a:avLst/>
          </a:prstGeom>
        </p:spPr>
      </p:pic>
      <p:cxnSp>
        <p:nvCxnSpPr>
          <p:cNvPr id="4" name="Straight Connector 3"/>
          <p:cNvCxnSpPr/>
          <p:nvPr/>
        </p:nvCxnSpPr>
        <p:spPr bwMode="auto">
          <a:xfrm>
            <a:off x="3077966" y="2509900"/>
            <a:ext cx="478034" cy="487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Left Brace 4"/>
          <p:cNvSpPr/>
          <p:nvPr/>
        </p:nvSpPr>
        <p:spPr bwMode="auto">
          <a:xfrm rot="5400000">
            <a:off x="2705102" y="901702"/>
            <a:ext cx="245529" cy="1286932"/>
          </a:xfrm>
          <a:prstGeom prst="leftBrace">
            <a:avLst>
              <a:gd name="adj1" fmla="val 44696"/>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8" name="Text Box 31"/>
          <p:cNvSpPr txBox="1">
            <a:spLocks noChangeArrowheads="1"/>
          </p:cNvSpPr>
          <p:nvPr/>
        </p:nvSpPr>
        <p:spPr bwMode="auto">
          <a:xfrm>
            <a:off x="3592030" y="2820617"/>
            <a:ext cx="103923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FF0000"/>
                </a:solidFill>
                <a:latin typeface="Arial" charset="0"/>
              </a:rPr>
              <a:t>Enzyme</a:t>
            </a:r>
            <a:br>
              <a:rPr lang="en-US" sz="1800" dirty="0">
                <a:solidFill>
                  <a:srgbClr val="000000"/>
                </a:solidFill>
                <a:latin typeface="Arial" charset="0"/>
              </a:rPr>
            </a:br>
            <a:r>
              <a:rPr lang="en-US" sz="1800" dirty="0">
                <a:solidFill>
                  <a:srgbClr val="000000"/>
                </a:solidFill>
                <a:latin typeface="Arial" charset="0"/>
              </a:rPr>
              <a:t>(sucrase)</a:t>
            </a:r>
          </a:p>
        </p:txBody>
      </p:sp>
      <p:sp>
        <p:nvSpPr>
          <p:cNvPr id="11" name="Text Box 31"/>
          <p:cNvSpPr txBox="1">
            <a:spLocks noChangeArrowheads="1"/>
          </p:cNvSpPr>
          <p:nvPr/>
        </p:nvSpPr>
        <p:spPr bwMode="auto">
          <a:xfrm>
            <a:off x="2262765" y="1135751"/>
            <a:ext cx="1200102" cy="2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Active site</a:t>
            </a:r>
          </a:p>
        </p:txBody>
      </p:sp>
      <p:sp>
        <p:nvSpPr>
          <p:cNvPr id="12" name="Text Box 31"/>
          <p:cNvSpPr txBox="1">
            <a:spLocks noChangeArrowheads="1"/>
          </p:cNvSpPr>
          <p:nvPr/>
        </p:nvSpPr>
        <p:spPr bwMode="auto">
          <a:xfrm>
            <a:off x="1627764" y="449951"/>
            <a:ext cx="2749502" cy="4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enzyme available</a:t>
            </a:r>
            <a:br>
              <a:rPr lang="en-US" sz="1800" dirty="0">
                <a:solidFill>
                  <a:srgbClr val="000000"/>
                </a:solidFill>
                <a:latin typeface="Arial" charset="0"/>
              </a:rPr>
            </a:br>
            <a:r>
              <a:rPr lang="en-US" sz="1800" dirty="0">
                <a:solidFill>
                  <a:srgbClr val="000000"/>
                </a:solidFill>
                <a:latin typeface="Arial" charset="0"/>
              </a:rPr>
              <a:t>with an empty active site</a:t>
            </a:r>
          </a:p>
        </p:txBody>
      </p:sp>
      <p:grpSp>
        <p:nvGrpSpPr>
          <p:cNvPr id="13" name="Group 12"/>
          <p:cNvGrpSpPr/>
          <p:nvPr/>
        </p:nvGrpSpPr>
        <p:grpSpPr>
          <a:xfrm>
            <a:off x="1284874" y="471524"/>
            <a:ext cx="270204" cy="280744"/>
            <a:chOff x="987097" y="5951781"/>
            <a:chExt cx="270204" cy="280744"/>
          </a:xfrm>
        </p:grpSpPr>
        <p:sp>
          <p:nvSpPr>
            <p:cNvPr id="14" name="Oval 13"/>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5"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1</a:t>
              </a:r>
            </a:p>
          </p:txBody>
        </p:sp>
      </p:grpSp>
    </p:spTree>
    <p:extLst>
      <p:ext uri="{BB962C8B-B14F-4D97-AF65-F5344CB8AC3E}">
        <p14:creationId xmlns:p14="http://schemas.microsoft.com/office/powerpoint/2010/main" val="406963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5_14CatalyticCycle_2-U.jpg"/>
          <p:cNvPicPr>
            <a:picLocks noChangeAspect="1"/>
          </p:cNvPicPr>
          <p:nvPr/>
        </p:nvPicPr>
        <p:blipFill rotWithShape="1">
          <a:blip r:embed="rId3">
            <a:extLst>
              <a:ext uri="{28A0092B-C50C-407E-A947-70E740481C1C}">
                <a14:useLocalDpi xmlns:a14="http://schemas.microsoft.com/office/drawing/2010/main" val="0"/>
              </a:ext>
            </a:extLst>
          </a:blip>
          <a:srcRect b="13735"/>
          <a:stretch/>
        </p:blipFill>
        <p:spPr>
          <a:xfrm>
            <a:off x="1246632" y="137160"/>
            <a:ext cx="6650736" cy="5679440"/>
          </a:xfrm>
          <a:prstGeom prst="rect">
            <a:avLst/>
          </a:prstGeom>
        </p:spPr>
      </p:pic>
      <p:cxnSp>
        <p:nvCxnSpPr>
          <p:cNvPr id="4" name="Straight Connector 3"/>
          <p:cNvCxnSpPr/>
          <p:nvPr/>
        </p:nvCxnSpPr>
        <p:spPr bwMode="auto">
          <a:xfrm>
            <a:off x="3077966" y="2509900"/>
            <a:ext cx="478034" cy="487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Left Brace 4"/>
          <p:cNvSpPr/>
          <p:nvPr/>
        </p:nvSpPr>
        <p:spPr bwMode="auto">
          <a:xfrm rot="5400000">
            <a:off x="2705102" y="901702"/>
            <a:ext cx="245529" cy="1286932"/>
          </a:xfrm>
          <a:prstGeom prst="leftBrace">
            <a:avLst>
              <a:gd name="adj1" fmla="val 44696"/>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8" name="Text Box 31"/>
          <p:cNvSpPr txBox="1">
            <a:spLocks noChangeArrowheads="1"/>
          </p:cNvSpPr>
          <p:nvPr/>
        </p:nvSpPr>
        <p:spPr bwMode="auto">
          <a:xfrm>
            <a:off x="3592030" y="2820617"/>
            <a:ext cx="103923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Enzyme</a:t>
            </a:r>
            <a:br>
              <a:rPr lang="en-US" sz="1800" dirty="0">
                <a:solidFill>
                  <a:srgbClr val="000000"/>
                </a:solidFill>
                <a:latin typeface="Arial" charset="0"/>
              </a:rPr>
            </a:br>
            <a:r>
              <a:rPr lang="en-US" sz="1800" dirty="0">
                <a:solidFill>
                  <a:srgbClr val="000000"/>
                </a:solidFill>
                <a:latin typeface="Arial" charset="0"/>
              </a:rPr>
              <a:t>(sucrase)</a:t>
            </a:r>
          </a:p>
        </p:txBody>
      </p:sp>
      <p:sp>
        <p:nvSpPr>
          <p:cNvPr id="9" name="Text Box 31"/>
          <p:cNvSpPr txBox="1">
            <a:spLocks noChangeArrowheads="1"/>
          </p:cNvSpPr>
          <p:nvPr/>
        </p:nvSpPr>
        <p:spPr bwMode="auto">
          <a:xfrm>
            <a:off x="6528311" y="1545168"/>
            <a:ext cx="2156836" cy="137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Substrate</a:t>
            </a:r>
            <a:br>
              <a:rPr lang="en-US" sz="1800" dirty="0">
                <a:solidFill>
                  <a:srgbClr val="000000"/>
                </a:solidFill>
                <a:latin typeface="Arial" charset="0"/>
              </a:rPr>
            </a:br>
            <a:r>
              <a:rPr lang="en-US" sz="1800" dirty="0">
                <a:solidFill>
                  <a:srgbClr val="000000"/>
                </a:solidFill>
                <a:latin typeface="Arial" charset="0"/>
              </a:rPr>
              <a:t>binds to</a:t>
            </a:r>
            <a:br>
              <a:rPr lang="en-US" sz="1800" dirty="0">
                <a:solidFill>
                  <a:srgbClr val="000000"/>
                </a:solidFill>
                <a:latin typeface="Arial" charset="0"/>
              </a:rPr>
            </a:br>
            <a:r>
              <a:rPr lang="en-US" sz="1800" dirty="0">
                <a:solidFill>
                  <a:srgbClr val="000000"/>
                </a:solidFill>
                <a:latin typeface="Arial" charset="0"/>
              </a:rPr>
              <a:t>enzyme with</a:t>
            </a:r>
            <a:br>
              <a:rPr lang="en-US" sz="1800" dirty="0">
                <a:solidFill>
                  <a:srgbClr val="000000"/>
                </a:solidFill>
                <a:latin typeface="Arial" charset="0"/>
              </a:rPr>
            </a:br>
            <a:r>
              <a:rPr lang="en-US" sz="3200" u="sng" dirty="0">
                <a:solidFill>
                  <a:srgbClr val="FF0000"/>
                </a:solidFill>
                <a:latin typeface="Arial" charset="0"/>
              </a:rPr>
              <a:t>induced fit</a:t>
            </a:r>
            <a:r>
              <a:rPr lang="en-US" sz="1800" dirty="0">
                <a:solidFill>
                  <a:srgbClr val="000000"/>
                </a:solidFill>
                <a:latin typeface="Arial" charset="0"/>
              </a:rPr>
              <a:t>.</a:t>
            </a:r>
          </a:p>
        </p:txBody>
      </p:sp>
      <p:sp>
        <p:nvSpPr>
          <p:cNvPr id="10" name="Text Box 31"/>
          <p:cNvSpPr txBox="1">
            <a:spLocks noChangeArrowheads="1"/>
          </p:cNvSpPr>
          <p:nvPr/>
        </p:nvSpPr>
        <p:spPr bwMode="auto">
          <a:xfrm>
            <a:off x="5090631" y="1034150"/>
            <a:ext cx="1090036" cy="54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FF0000"/>
                </a:solidFill>
                <a:latin typeface="Arial" charset="0"/>
              </a:rPr>
              <a:t>Substrate</a:t>
            </a:r>
            <a:br>
              <a:rPr lang="en-US" sz="1800" dirty="0">
                <a:solidFill>
                  <a:srgbClr val="000000"/>
                </a:solidFill>
                <a:latin typeface="Arial" charset="0"/>
              </a:rPr>
            </a:br>
            <a:r>
              <a:rPr lang="en-US" sz="1800" dirty="0">
                <a:solidFill>
                  <a:srgbClr val="000000"/>
                </a:solidFill>
                <a:latin typeface="Arial" charset="0"/>
              </a:rPr>
              <a:t>(sucrose)</a:t>
            </a:r>
          </a:p>
        </p:txBody>
      </p:sp>
      <p:sp>
        <p:nvSpPr>
          <p:cNvPr id="11" name="Text Box 31"/>
          <p:cNvSpPr txBox="1">
            <a:spLocks noChangeArrowheads="1"/>
          </p:cNvSpPr>
          <p:nvPr/>
        </p:nvSpPr>
        <p:spPr bwMode="auto">
          <a:xfrm>
            <a:off x="2262765" y="1135751"/>
            <a:ext cx="1200102" cy="2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Active site</a:t>
            </a:r>
          </a:p>
        </p:txBody>
      </p:sp>
      <p:sp>
        <p:nvSpPr>
          <p:cNvPr id="12" name="Text Box 31"/>
          <p:cNvSpPr txBox="1">
            <a:spLocks noChangeArrowheads="1"/>
          </p:cNvSpPr>
          <p:nvPr/>
        </p:nvSpPr>
        <p:spPr bwMode="auto">
          <a:xfrm>
            <a:off x="1627764" y="449951"/>
            <a:ext cx="2749502" cy="4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enzyme available</a:t>
            </a:r>
            <a:br>
              <a:rPr lang="en-US" sz="1800" dirty="0">
                <a:solidFill>
                  <a:srgbClr val="000000"/>
                </a:solidFill>
                <a:latin typeface="Arial" charset="0"/>
              </a:rPr>
            </a:br>
            <a:r>
              <a:rPr lang="en-US" sz="1800" dirty="0">
                <a:solidFill>
                  <a:srgbClr val="000000"/>
                </a:solidFill>
                <a:latin typeface="Arial" charset="0"/>
              </a:rPr>
              <a:t>with an empty active site</a:t>
            </a:r>
          </a:p>
        </p:txBody>
      </p:sp>
      <p:grpSp>
        <p:nvGrpSpPr>
          <p:cNvPr id="13" name="Group 12"/>
          <p:cNvGrpSpPr/>
          <p:nvPr/>
        </p:nvGrpSpPr>
        <p:grpSpPr>
          <a:xfrm>
            <a:off x="1284874" y="471524"/>
            <a:ext cx="270204" cy="280744"/>
            <a:chOff x="987097" y="5951781"/>
            <a:chExt cx="270204" cy="280744"/>
          </a:xfrm>
        </p:grpSpPr>
        <p:sp>
          <p:nvSpPr>
            <p:cNvPr id="14" name="Oval 13"/>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5"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1</a:t>
              </a:r>
            </a:p>
          </p:txBody>
        </p:sp>
      </p:grpSp>
      <p:grpSp>
        <p:nvGrpSpPr>
          <p:cNvPr id="16" name="Group 15"/>
          <p:cNvGrpSpPr/>
          <p:nvPr/>
        </p:nvGrpSpPr>
        <p:grpSpPr>
          <a:xfrm>
            <a:off x="6051607" y="1648390"/>
            <a:ext cx="270204" cy="280744"/>
            <a:chOff x="987097" y="5951781"/>
            <a:chExt cx="270204" cy="280744"/>
          </a:xfrm>
        </p:grpSpPr>
        <p:sp>
          <p:nvSpPr>
            <p:cNvPr id="17" name="Oval 16"/>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8"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2</a:t>
              </a:r>
            </a:p>
          </p:txBody>
        </p:sp>
      </p:grpSp>
    </p:spTree>
    <p:extLst>
      <p:ext uri="{BB962C8B-B14F-4D97-AF65-F5344CB8AC3E}">
        <p14:creationId xmlns:p14="http://schemas.microsoft.com/office/powerpoint/2010/main" val="3819296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5_14CatalyticCycle_3-U.jpg"/>
          <p:cNvPicPr>
            <a:picLocks noChangeAspect="1"/>
          </p:cNvPicPr>
          <p:nvPr/>
        </p:nvPicPr>
        <p:blipFill rotWithShape="1">
          <a:blip r:embed="rId3">
            <a:extLst>
              <a:ext uri="{28A0092B-C50C-407E-A947-70E740481C1C}">
                <a14:useLocalDpi xmlns:a14="http://schemas.microsoft.com/office/drawing/2010/main" val="0"/>
              </a:ext>
            </a:extLst>
          </a:blip>
          <a:srcRect b="2675"/>
          <a:stretch/>
        </p:blipFill>
        <p:spPr>
          <a:xfrm>
            <a:off x="1246632" y="137160"/>
            <a:ext cx="6650736" cy="6407573"/>
          </a:xfrm>
          <a:prstGeom prst="rect">
            <a:avLst/>
          </a:prstGeom>
        </p:spPr>
      </p:pic>
      <p:cxnSp>
        <p:nvCxnSpPr>
          <p:cNvPr id="4" name="Straight Connector 3"/>
          <p:cNvCxnSpPr/>
          <p:nvPr/>
        </p:nvCxnSpPr>
        <p:spPr bwMode="auto">
          <a:xfrm>
            <a:off x="3077966" y="2509900"/>
            <a:ext cx="478034" cy="487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Left Brace 4"/>
          <p:cNvSpPr/>
          <p:nvPr/>
        </p:nvSpPr>
        <p:spPr bwMode="auto">
          <a:xfrm rot="5400000">
            <a:off x="2705102" y="901702"/>
            <a:ext cx="245529" cy="1286932"/>
          </a:xfrm>
          <a:prstGeom prst="leftBrace">
            <a:avLst>
              <a:gd name="adj1" fmla="val 44696"/>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6" name="Text Box 31"/>
          <p:cNvSpPr txBox="1">
            <a:spLocks noChangeArrowheads="1"/>
          </p:cNvSpPr>
          <p:nvPr/>
        </p:nvSpPr>
        <p:spPr bwMode="auto">
          <a:xfrm>
            <a:off x="6343699" y="5369085"/>
            <a:ext cx="1454102" cy="81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substrate</a:t>
            </a:r>
            <a:br>
              <a:rPr lang="en-US" sz="1800" dirty="0">
                <a:solidFill>
                  <a:srgbClr val="000000"/>
                </a:solidFill>
                <a:latin typeface="Arial" charset="0"/>
              </a:rPr>
            </a:br>
            <a:r>
              <a:rPr lang="en-US" sz="1800" dirty="0">
                <a:solidFill>
                  <a:srgbClr val="000000"/>
                </a:solidFill>
                <a:latin typeface="Arial" charset="0"/>
              </a:rPr>
              <a:t>is converted</a:t>
            </a:r>
            <a:br>
              <a:rPr lang="en-US" sz="1800" dirty="0">
                <a:solidFill>
                  <a:srgbClr val="000000"/>
                </a:solidFill>
                <a:latin typeface="Arial" charset="0"/>
              </a:rPr>
            </a:br>
            <a:r>
              <a:rPr lang="en-US" sz="1800" dirty="0">
                <a:solidFill>
                  <a:srgbClr val="000000"/>
                </a:solidFill>
                <a:latin typeface="Arial" charset="0"/>
              </a:rPr>
              <a:t>to </a:t>
            </a:r>
            <a:r>
              <a:rPr lang="en-US" sz="1800" dirty="0">
                <a:solidFill>
                  <a:srgbClr val="FF0000"/>
                </a:solidFill>
                <a:latin typeface="Arial" charset="0"/>
              </a:rPr>
              <a:t>products</a:t>
            </a:r>
          </a:p>
        </p:txBody>
      </p:sp>
      <p:sp>
        <p:nvSpPr>
          <p:cNvPr id="7" name="Text Box 31"/>
          <p:cNvSpPr txBox="1">
            <a:spLocks noChangeArrowheads="1"/>
          </p:cNvSpPr>
          <p:nvPr/>
        </p:nvSpPr>
        <p:spPr bwMode="auto">
          <a:xfrm>
            <a:off x="7139567" y="4336151"/>
            <a:ext cx="488902" cy="29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H</a:t>
            </a:r>
            <a:r>
              <a:rPr lang="en-US" sz="1800" baseline="-25000" dirty="0">
                <a:solidFill>
                  <a:srgbClr val="000000"/>
                </a:solidFill>
                <a:latin typeface="Arial" charset="0"/>
              </a:rPr>
              <a:t>2</a:t>
            </a:r>
            <a:r>
              <a:rPr lang="en-US" sz="1800" dirty="0">
                <a:solidFill>
                  <a:srgbClr val="000000"/>
                </a:solidFill>
                <a:latin typeface="Arial" charset="0"/>
              </a:rPr>
              <a:t>O</a:t>
            </a:r>
          </a:p>
        </p:txBody>
      </p:sp>
      <p:sp>
        <p:nvSpPr>
          <p:cNvPr id="8" name="Text Box 31"/>
          <p:cNvSpPr txBox="1">
            <a:spLocks noChangeArrowheads="1"/>
          </p:cNvSpPr>
          <p:nvPr/>
        </p:nvSpPr>
        <p:spPr bwMode="auto">
          <a:xfrm>
            <a:off x="3592030" y="2820617"/>
            <a:ext cx="103923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Enzyme</a:t>
            </a:r>
            <a:br>
              <a:rPr lang="en-US" sz="1800" dirty="0">
                <a:solidFill>
                  <a:srgbClr val="000000"/>
                </a:solidFill>
                <a:latin typeface="Arial" charset="0"/>
              </a:rPr>
            </a:br>
            <a:r>
              <a:rPr lang="en-US" sz="1800" dirty="0">
                <a:solidFill>
                  <a:srgbClr val="000000"/>
                </a:solidFill>
                <a:latin typeface="Arial" charset="0"/>
              </a:rPr>
              <a:t>(sucrase)</a:t>
            </a:r>
          </a:p>
        </p:txBody>
      </p:sp>
      <p:sp>
        <p:nvSpPr>
          <p:cNvPr id="9" name="Text Box 31"/>
          <p:cNvSpPr txBox="1">
            <a:spLocks noChangeArrowheads="1"/>
          </p:cNvSpPr>
          <p:nvPr/>
        </p:nvSpPr>
        <p:spPr bwMode="auto">
          <a:xfrm>
            <a:off x="6377564" y="1626818"/>
            <a:ext cx="1369436" cy="109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Substrate</a:t>
            </a:r>
            <a:br>
              <a:rPr lang="en-US" sz="1800" dirty="0">
                <a:solidFill>
                  <a:srgbClr val="000000"/>
                </a:solidFill>
                <a:latin typeface="Arial" charset="0"/>
              </a:rPr>
            </a:br>
            <a:r>
              <a:rPr lang="en-US" sz="1800" dirty="0">
                <a:solidFill>
                  <a:srgbClr val="000000"/>
                </a:solidFill>
                <a:latin typeface="Arial" charset="0"/>
              </a:rPr>
              <a:t>binds to</a:t>
            </a:r>
            <a:br>
              <a:rPr lang="en-US" sz="1800" dirty="0">
                <a:solidFill>
                  <a:srgbClr val="000000"/>
                </a:solidFill>
                <a:latin typeface="Arial" charset="0"/>
              </a:rPr>
            </a:br>
            <a:r>
              <a:rPr lang="en-US" sz="1800" dirty="0">
                <a:solidFill>
                  <a:srgbClr val="000000"/>
                </a:solidFill>
                <a:latin typeface="Arial" charset="0"/>
              </a:rPr>
              <a:t>enzyme with</a:t>
            </a:r>
            <a:br>
              <a:rPr lang="en-US" sz="1800" dirty="0">
                <a:solidFill>
                  <a:srgbClr val="000000"/>
                </a:solidFill>
                <a:latin typeface="Arial" charset="0"/>
              </a:rPr>
            </a:br>
            <a:r>
              <a:rPr lang="en-US" sz="1800" dirty="0">
                <a:solidFill>
                  <a:srgbClr val="000000"/>
                </a:solidFill>
                <a:latin typeface="Arial" charset="0"/>
              </a:rPr>
              <a:t>induced fit.</a:t>
            </a:r>
          </a:p>
        </p:txBody>
      </p:sp>
      <p:sp>
        <p:nvSpPr>
          <p:cNvPr id="10" name="Text Box 31"/>
          <p:cNvSpPr txBox="1">
            <a:spLocks noChangeArrowheads="1"/>
          </p:cNvSpPr>
          <p:nvPr/>
        </p:nvSpPr>
        <p:spPr bwMode="auto">
          <a:xfrm>
            <a:off x="5090631" y="1034150"/>
            <a:ext cx="1090036" cy="54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Substrate</a:t>
            </a:r>
            <a:br>
              <a:rPr lang="en-US" sz="1800" dirty="0">
                <a:solidFill>
                  <a:srgbClr val="000000"/>
                </a:solidFill>
                <a:latin typeface="Arial" charset="0"/>
              </a:rPr>
            </a:br>
            <a:r>
              <a:rPr lang="en-US" sz="1800" dirty="0">
                <a:solidFill>
                  <a:srgbClr val="000000"/>
                </a:solidFill>
                <a:latin typeface="Arial" charset="0"/>
              </a:rPr>
              <a:t>(sucrose)</a:t>
            </a:r>
          </a:p>
        </p:txBody>
      </p:sp>
      <p:sp>
        <p:nvSpPr>
          <p:cNvPr id="11" name="Text Box 31"/>
          <p:cNvSpPr txBox="1">
            <a:spLocks noChangeArrowheads="1"/>
          </p:cNvSpPr>
          <p:nvPr/>
        </p:nvSpPr>
        <p:spPr bwMode="auto">
          <a:xfrm>
            <a:off x="2262765" y="1135751"/>
            <a:ext cx="1200102" cy="2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Active site</a:t>
            </a:r>
          </a:p>
        </p:txBody>
      </p:sp>
      <p:sp>
        <p:nvSpPr>
          <p:cNvPr id="12" name="Text Box 31"/>
          <p:cNvSpPr txBox="1">
            <a:spLocks noChangeArrowheads="1"/>
          </p:cNvSpPr>
          <p:nvPr/>
        </p:nvSpPr>
        <p:spPr bwMode="auto">
          <a:xfrm>
            <a:off x="1627764" y="449951"/>
            <a:ext cx="2749502" cy="4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enzyme available</a:t>
            </a:r>
            <a:br>
              <a:rPr lang="en-US" sz="1800" dirty="0">
                <a:solidFill>
                  <a:srgbClr val="000000"/>
                </a:solidFill>
                <a:latin typeface="Arial" charset="0"/>
              </a:rPr>
            </a:br>
            <a:r>
              <a:rPr lang="en-US" sz="1800" dirty="0">
                <a:solidFill>
                  <a:srgbClr val="000000"/>
                </a:solidFill>
                <a:latin typeface="Arial" charset="0"/>
              </a:rPr>
              <a:t>with an empty active site</a:t>
            </a:r>
          </a:p>
        </p:txBody>
      </p:sp>
      <p:grpSp>
        <p:nvGrpSpPr>
          <p:cNvPr id="13" name="Group 12"/>
          <p:cNvGrpSpPr/>
          <p:nvPr/>
        </p:nvGrpSpPr>
        <p:grpSpPr>
          <a:xfrm>
            <a:off x="1284874" y="471524"/>
            <a:ext cx="270204" cy="280744"/>
            <a:chOff x="987097" y="5951781"/>
            <a:chExt cx="270204" cy="280744"/>
          </a:xfrm>
        </p:grpSpPr>
        <p:sp>
          <p:nvSpPr>
            <p:cNvPr id="14" name="Oval 13"/>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5"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1</a:t>
              </a:r>
            </a:p>
          </p:txBody>
        </p:sp>
      </p:grpSp>
      <p:grpSp>
        <p:nvGrpSpPr>
          <p:cNvPr id="16" name="Group 15"/>
          <p:cNvGrpSpPr/>
          <p:nvPr/>
        </p:nvGrpSpPr>
        <p:grpSpPr>
          <a:xfrm>
            <a:off x="6051607" y="1648390"/>
            <a:ext cx="270204" cy="280744"/>
            <a:chOff x="987097" y="5951781"/>
            <a:chExt cx="270204" cy="280744"/>
          </a:xfrm>
        </p:grpSpPr>
        <p:sp>
          <p:nvSpPr>
            <p:cNvPr id="17" name="Oval 16"/>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8"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2</a:t>
              </a:r>
            </a:p>
          </p:txBody>
        </p:sp>
      </p:grpSp>
      <p:grpSp>
        <p:nvGrpSpPr>
          <p:cNvPr id="19" name="Group 18"/>
          <p:cNvGrpSpPr/>
          <p:nvPr/>
        </p:nvGrpSpPr>
        <p:grpSpPr>
          <a:xfrm>
            <a:off x="6034674" y="5390658"/>
            <a:ext cx="270204" cy="280744"/>
            <a:chOff x="987097" y="5951781"/>
            <a:chExt cx="270204" cy="280744"/>
          </a:xfrm>
        </p:grpSpPr>
        <p:sp>
          <p:nvSpPr>
            <p:cNvPr id="20" name="Oval 19"/>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1"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3</a:t>
              </a:r>
            </a:p>
          </p:txBody>
        </p:sp>
      </p:grpSp>
    </p:spTree>
    <p:extLst>
      <p:ext uri="{BB962C8B-B14F-4D97-AF65-F5344CB8AC3E}">
        <p14:creationId xmlns:p14="http://schemas.microsoft.com/office/powerpoint/2010/main" val="3584558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05_14CatalyticCycle_4-U.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1246632" y="137160"/>
            <a:ext cx="6650736" cy="6416040"/>
          </a:xfrm>
          <a:prstGeom prst="rect">
            <a:avLst/>
          </a:prstGeom>
        </p:spPr>
      </p:pic>
      <p:sp>
        <p:nvSpPr>
          <p:cNvPr id="27" name="Text Box 31"/>
          <p:cNvSpPr txBox="1">
            <a:spLocks noChangeArrowheads="1"/>
          </p:cNvSpPr>
          <p:nvPr/>
        </p:nvSpPr>
        <p:spPr bwMode="auto">
          <a:xfrm>
            <a:off x="1306031" y="3176218"/>
            <a:ext cx="937637" cy="31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Glucose</a:t>
            </a:r>
          </a:p>
        </p:txBody>
      </p:sp>
      <p:cxnSp>
        <p:nvCxnSpPr>
          <p:cNvPr id="6" name="Straight Connector 5"/>
          <p:cNvCxnSpPr/>
          <p:nvPr/>
        </p:nvCxnSpPr>
        <p:spPr bwMode="auto">
          <a:xfrm>
            <a:off x="3077966" y="2509900"/>
            <a:ext cx="478034" cy="487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Left Brace 3"/>
          <p:cNvSpPr/>
          <p:nvPr/>
        </p:nvSpPr>
        <p:spPr bwMode="auto">
          <a:xfrm rot="5400000">
            <a:off x="2705102" y="901702"/>
            <a:ext cx="245529" cy="1286932"/>
          </a:xfrm>
          <a:prstGeom prst="leftBrace">
            <a:avLst>
              <a:gd name="adj1" fmla="val 44696"/>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8" name="Text Box 31"/>
          <p:cNvSpPr txBox="1">
            <a:spLocks noChangeArrowheads="1"/>
          </p:cNvSpPr>
          <p:nvPr/>
        </p:nvSpPr>
        <p:spPr bwMode="auto">
          <a:xfrm>
            <a:off x="1619299" y="3955151"/>
            <a:ext cx="937637" cy="31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Fructose</a:t>
            </a:r>
          </a:p>
        </p:txBody>
      </p:sp>
      <p:sp>
        <p:nvSpPr>
          <p:cNvPr id="9" name="Text Box 31"/>
          <p:cNvSpPr txBox="1">
            <a:spLocks noChangeArrowheads="1"/>
          </p:cNvSpPr>
          <p:nvPr/>
        </p:nvSpPr>
        <p:spPr bwMode="auto">
          <a:xfrm>
            <a:off x="1610831" y="4937284"/>
            <a:ext cx="1428702" cy="50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products</a:t>
            </a:r>
            <a:br>
              <a:rPr lang="en-US" sz="1800" dirty="0">
                <a:solidFill>
                  <a:srgbClr val="000000"/>
                </a:solidFill>
                <a:latin typeface="Arial" charset="0"/>
              </a:rPr>
            </a:br>
            <a:r>
              <a:rPr lang="en-US" sz="1800" dirty="0">
                <a:solidFill>
                  <a:srgbClr val="000000"/>
                </a:solidFill>
                <a:latin typeface="Arial" charset="0"/>
              </a:rPr>
              <a:t>are released</a:t>
            </a:r>
          </a:p>
        </p:txBody>
      </p:sp>
      <p:sp>
        <p:nvSpPr>
          <p:cNvPr id="10" name="Text Box 31"/>
          <p:cNvSpPr txBox="1">
            <a:spLocks noChangeArrowheads="1"/>
          </p:cNvSpPr>
          <p:nvPr/>
        </p:nvSpPr>
        <p:spPr bwMode="auto">
          <a:xfrm>
            <a:off x="6343699" y="5369085"/>
            <a:ext cx="1454102" cy="81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substrate</a:t>
            </a:r>
            <a:br>
              <a:rPr lang="en-US" sz="1800" dirty="0">
                <a:solidFill>
                  <a:srgbClr val="000000"/>
                </a:solidFill>
                <a:latin typeface="Arial" charset="0"/>
              </a:rPr>
            </a:br>
            <a:r>
              <a:rPr lang="en-US" sz="1800" dirty="0">
                <a:solidFill>
                  <a:srgbClr val="000000"/>
                </a:solidFill>
                <a:latin typeface="Arial" charset="0"/>
              </a:rPr>
              <a:t>is converted</a:t>
            </a:r>
            <a:br>
              <a:rPr lang="en-US" sz="1800" dirty="0">
                <a:solidFill>
                  <a:srgbClr val="000000"/>
                </a:solidFill>
                <a:latin typeface="Arial" charset="0"/>
              </a:rPr>
            </a:br>
            <a:r>
              <a:rPr lang="en-US" sz="1800" dirty="0">
                <a:solidFill>
                  <a:srgbClr val="000000"/>
                </a:solidFill>
                <a:latin typeface="Arial" charset="0"/>
              </a:rPr>
              <a:t>to products</a:t>
            </a:r>
          </a:p>
        </p:txBody>
      </p:sp>
      <p:sp>
        <p:nvSpPr>
          <p:cNvPr id="11" name="Text Box 31"/>
          <p:cNvSpPr txBox="1">
            <a:spLocks noChangeArrowheads="1"/>
          </p:cNvSpPr>
          <p:nvPr/>
        </p:nvSpPr>
        <p:spPr bwMode="auto">
          <a:xfrm>
            <a:off x="7139567" y="4336151"/>
            <a:ext cx="488902" cy="29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H</a:t>
            </a:r>
            <a:r>
              <a:rPr lang="en-US" sz="1800" baseline="-25000" dirty="0">
                <a:solidFill>
                  <a:srgbClr val="000000"/>
                </a:solidFill>
                <a:latin typeface="Arial" charset="0"/>
              </a:rPr>
              <a:t>2</a:t>
            </a:r>
            <a:r>
              <a:rPr lang="en-US" sz="1800" dirty="0">
                <a:solidFill>
                  <a:srgbClr val="000000"/>
                </a:solidFill>
                <a:latin typeface="Arial" charset="0"/>
              </a:rPr>
              <a:t>O</a:t>
            </a:r>
          </a:p>
        </p:txBody>
      </p:sp>
      <p:sp>
        <p:nvSpPr>
          <p:cNvPr id="12" name="Text Box 31"/>
          <p:cNvSpPr txBox="1">
            <a:spLocks noChangeArrowheads="1"/>
          </p:cNvSpPr>
          <p:nvPr/>
        </p:nvSpPr>
        <p:spPr bwMode="auto">
          <a:xfrm>
            <a:off x="3592030" y="2820617"/>
            <a:ext cx="103923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Enzyme</a:t>
            </a:r>
            <a:br>
              <a:rPr lang="en-US" sz="1800" dirty="0">
                <a:solidFill>
                  <a:srgbClr val="000000"/>
                </a:solidFill>
                <a:latin typeface="Arial" charset="0"/>
              </a:rPr>
            </a:br>
            <a:r>
              <a:rPr lang="en-US" sz="1800" dirty="0">
                <a:solidFill>
                  <a:srgbClr val="000000"/>
                </a:solidFill>
                <a:latin typeface="Arial" charset="0"/>
              </a:rPr>
              <a:t>(sucrase)</a:t>
            </a:r>
          </a:p>
        </p:txBody>
      </p:sp>
      <p:sp>
        <p:nvSpPr>
          <p:cNvPr id="13" name="Text Box 31"/>
          <p:cNvSpPr txBox="1">
            <a:spLocks noChangeArrowheads="1"/>
          </p:cNvSpPr>
          <p:nvPr/>
        </p:nvSpPr>
        <p:spPr bwMode="auto">
          <a:xfrm>
            <a:off x="6377564" y="1626818"/>
            <a:ext cx="1369436" cy="109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Substrate</a:t>
            </a:r>
            <a:br>
              <a:rPr lang="en-US" sz="1800" dirty="0">
                <a:solidFill>
                  <a:srgbClr val="000000"/>
                </a:solidFill>
                <a:latin typeface="Arial" charset="0"/>
              </a:rPr>
            </a:br>
            <a:r>
              <a:rPr lang="en-US" sz="1800" dirty="0">
                <a:solidFill>
                  <a:srgbClr val="000000"/>
                </a:solidFill>
                <a:latin typeface="Arial" charset="0"/>
              </a:rPr>
              <a:t>binds to</a:t>
            </a:r>
            <a:br>
              <a:rPr lang="en-US" sz="1800" dirty="0">
                <a:solidFill>
                  <a:srgbClr val="000000"/>
                </a:solidFill>
                <a:latin typeface="Arial" charset="0"/>
              </a:rPr>
            </a:br>
            <a:r>
              <a:rPr lang="en-US" sz="1800" dirty="0">
                <a:solidFill>
                  <a:srgbClr val="000000"/>
                </a:solidFill>
                <a:latin typeface="Arial" charset="0"/>
              </a:rPr>
              <a:t>enzyme with</a:t>
            </a:r>
            <a:br>
              <a:rPr lang="en-US" sz="1800" dirty="0">
                <a:solidFill>
                  <a:srgbClr val="000000"/>
                </a:solidFill>
                <a:latin typeface="Arial" charset="0"/>
              </a:rPr>
            </a:br>
            <a:r>
              <a:rPr lang="en-US" sz="1800" dirty="0">
                <a:solidFill>
                  <a:srgbClr val="000000"/>
                </a:solidFill>
                <a:latin typeface="Arial" charset="0"/>
              </a:rPr>
              <a:t>induced fit.</a:t>
            </a:r>
          </a:p>
        </p:txBody>
      </p:sp>
      <p:sp>
        <p:nvSpPr>
          <p:cNvPr id="14" name="Text Box 31"/>
          <p:cNvSpPr txBox="1">
            <a:spLocks noChangeArrowheads="1"/>
          </p:cNvSpPr>
          <p:nvPr/>
        </p:nvSpPr>
        <p:spPr bwMode="auto">
          <a:xfrm>
            <a:off x="5090631" y="1034150"/>
            <a:ext cx="1090036" cy="54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Substrate</a:t>
            </a:r>
            <a:br>
              <a:rPr lang="en-US" sz="1800" dirty="0">
                <a:solidFill>
                  <a:srgbClr val="000000"/>
                </a:solidFill>
                <a:latin typeface="Arial" charset="0"/>
              </a:rPr>
            </a:br>
            <a:r>
              <a:rPr lang="en-US" sz="1800" dirty="0">
                <a:solidFill>
                  <a:srgbClr val="000000"/>
                </a:solidFill>
                <a:latin typeface="Arial" charset="0"/>
              </a:rPr>
              <a:t>(sucrose)</a:t>
            </a:r>
          </a:p>
        </p:txBody>
      </p:sp>
      <p:sp>
        <p:nvSpPr>
          <p:cNvPr id="15" name="Text Box 31"/>
          <p:cNvSpPr txBox="1">
            <a:spLocks noChangeArrowheads="1"/>
          </p:cNvSpPr>
          <p:nvPr/>
        </p:nvSpPr>
        <p:spPr bwMode="auto">
          <a:xfrm>
            <a:off x="2262765" y="1135751"/>
            <a:ext cx="1200102" cy="2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Active site</a:t>
            </a:r>
          </a:p>
        </p:txBody>
      </p:sp>
      <p:sp>
        <p:nvSpPr>
          <p:cNvPr id="16" name="Text Box 31"/>
          <p:cNvSpPr txBox="1">
            <a:spLocks noChangeArrowheads="1"/>
          </p:cNvSpPr>
          <p:nvPr/>
        </p:nvSpPr>
        <p:spPr bwMode="auto">
          <a:xfrm>
            <a:off x="1627764" y="449951"/>
            <a:ext cx="2749502" cy="4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a:solidFill>
                  <a:srgbClr val="000000"/>
                </a:solidFill>
                <a:latin typeface="Arial" charset="0"/>
              </a:rPr>
              <a:t>The enzyme available</a:t>
            </a:r>
            <a:br>
              <a:rPr lang="en-US" sz="1800" dirty="0">
                <a:solidFill>
                  <a:srgbClr val="000000"/>
                </a:solidFill>
                <a:latin typeface="Arial" charset="0"/>
              </a:rPr>
            </a:br>
            <a:r>
              <a:rPr lang="en-US" sz="1800" dirty="0">
                <a:solidFill>
                  <a:srgbClr val="000000"/>
                </a:solidFill>
                <a:latin typeface="Arial" charset="0"/>
              </a:rPr>
              <a:t>with an empty active site</a:t>
            </a:r>
          </a:p>
        </p:txBody>
      </p:sp>
      <p:grpSp>
        <p:nvGrpSpPr>
          <p:cNvPr id="17" name="Group 16"/>
          <p:cNvGrpSpPr/>
          <p:nvPr/>
        </p:nvGrpSpPr>
        <p:grpSpPr>
          <a:xfrm>
            <a:off x="1284874" y="471524"/>
            <a:ext cx="270204" cy="280744"/>
            <a:chOff x="987097" y="5951781"/>
            <a:chExt cx="270204" cy="280744"/>
          </a:xfrm>
        </p:grpSpPr>
        <p:sp>
          <p:nvSpPr>
            <p:cNvPr id="18" name="Oval 17"/>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19"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1</a:t>
              </a:r>
            </a:p>
          </p:txBody>
        </p:sp>
      </p:grpSp>
      <p:grpSp>
        <p:nvGrpSpPr>
          <p:cNvPr id="20" name="Group 19"/>
          <p:cNvGrpSpPr/>
          <p:nvPr/>
        </p:nvGrpSpPr>
        <p:grpSpPr>
          <a:xfrm>
            <a:off x="6051607" y="1648390"/>
            <a:ext cx="270204" cy="280744"/>
            <a:chOff x="987097" y="5951781"/>
            <a:chExt cx="270204" cy="280744"/>
          </a:xfrm>
        </p:grpSpPr>
        <p:sp>
          <p:nvSpPr>
            <p:cNvPr id="21" name="Oval 20"/>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2"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2</a:t>
              </a:r>
            </a:p>
          </p:txBody>
        </p:sp>
      </p:grpSp>
      <p:grpSp>
        <p:nvGrpSpPr>
          <p:cNvPr id="23" name="Group 22"/>
          <p:cNvGrpSpPr/>
          <p:nvPr/>
        </p:nvGrpSpPr>
        <p:grpSpPr>
          <a:xfrm>
            <a:off x="6034674" y="5390658"/>
            <a:ext cx="270204" cy="280744"/>
            <a:chOff x="987097" y="5951781"/>
            <a:chExt cx="270204" cy="280744"/>
          </a:xfrm>
        </p:grpSpPr>
        <p:sp>
          <p:nvSpPr>
            <p:cNvPr id="24" name="Oval 23"/>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5"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3</a:t>
              </a:r>
            </a:p>
          </p:txBody>
        </p:sp>
      </p:grpSp>
      <p:grpSp>
        <p:nvGrpSpPr>
          <p:cNvPr id="26" name="Group 25"/>
          <p:cNvGrpSpPr/>
          <p:nvPr/>
        </p:nvGrpSpPr>
        <p:grpSpPr>
          <a:xfrm>
            <a:off x="1293341" y="4950390"/>
            <a:ext cx="270204" cy="280744"/>
            <a:chOff x="987097" y="5951781"/>
            <a:chExt cx="270204" cy="280744"/>
          </a:xfrm>
        </p:grpSpPr>
        <p:sp>
          <p:nvSpPr>
            <p:cNvPr id="28" name="Oval 27"/>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9"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a:solidFill>
                    <a:srgbClr val="FFFFFF"/>
                  </a:solidFill>
                  <a:latin typeface="Arial" charset="0"/>
                </a:rPr>
                <a:t>4</a:t>
              </a:r>
            </a:p>
          </p:txBody>
        </p:sp>
      </p:grpSp>
      <p:sp>
        <p:nvSpPr>
          <p:cNvPr id="30" name="TextBox 29"/>
          <p:cNvSpPr txBox="1"/>
          <p:nvPr/>
        </p:nvSpPr>
        <p:spPr>
          <a:xfrm>
            <a:off x="6707598" y="6356866"/>
            <a:ext cx="2180405" cy="369332"/>
          </a:xfrm>
          <a:prstGeom prst="rect">
            <a:avLst/>
          </a:prstGeom>
          <a:solidFill>
            <a:srgbClr val="FFFF00"/>
          </a:solidFill>
        </p:spPr>
        <p:txBody>
          <a:bodyPr wrap="none" rtlCol="0">
            <a:spAutoFit/>
          </a:bodyPr>
          <a:lstStyle/>
          <a:p>
            <a:r>
              <a:rPr lang="en-US" b="1" dirty="0">
                <a:solidFill>
                  <a:srgbClr val="FF0000"/>
                </a:solidFill>
                <a:latin typeface="Tahoma" pitchFamily="34" charset="0"/>
                <a:ea typeface="Tahoma" pitchFamily="34" charset="0"/>
                <a:cs typeface="Tahoma" pitchFamily="34" charset="0"/>
              </a:rPr>
              <a:t>Watch Animation</a:t>
            </a:r>
          </a:p>
        </p:txBody>
      </p:sp>
    </p:spTree>
    <p:extLst>
      <p:ext uri="{BB962C8B-B14F-4D97-AF65-F5344CB8AC3E}">
        <p14:creationId xmlns:p14="http://schemas.microsoft.com/office/powerpoint/2010/main" val="1321741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304800" y="1295400"/>
            <a:ext cx="8475133" cy="4758267"/>
          </a:xfrm>
        </p:spPr>
        <p:txBody>
          <a:bodyPr/>
          <a:lstStyle/>
          <a:p>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For every enzyme, there are </a:t>
            </a:r>
            <a:r>
              <a:rPr lang="en-US" u="sng" dirty="0">
                <a:solidFill>
                  <a:srgbClr val="00B050"/>
                </a:solidFill>
                <a:latin typeface="Tahoma" panose="020B0604030504040204" pitchFamily="34" charset="0"/>
                <a:ea typeface="Tahoma" panose="020B0604030504040204" pitchFamily="34" charset="0"/>
                <a:cs typeface="Tahoma" panose="020B0604030504040204" pitchFamily="34" charset="0"/>
              </a:rPr>
              <a:t>optimal conditions </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under which it is </a:t>
            </a:r>
            <a:r>
              <a:rPr lang="en-US" u="sng" dirty="0">
                <a:solidFill>
                  <a:srgbClr val="00B050"/>
                </a:solidFill>
                <a:latin typeface="Tahoma" panose="020B0604030504040204" pitchFamily="34" charset="0"/>
                <a:ea typeface="Tahoma" panose="020B0604030504040204" pitchFamily="34" charset="0"/>
                <a:cs typeface="Tahoma" panose="020B0604030504040204" pitchFamily="34" charset="0"/>
              </a:rPr>
              <a:t>most effective</a:t>
            </a: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a:t>
            </a:r>
            <a:endParaRPr lang="en-US" u="sng"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Temperature</a:t>
            </a:r>
            <a:r>
              <a:rPr lang="en-US" dirty="0">
                <a:latin typeface="Tahoma" panose="020B0604030504040204" pitchFamily="34" charset="0"/>
                <a:ea typeface="Tahoma" panose="020B0604030504040204" pitchFamily="34" charset="0"/>
                <a:cs typeface="Tahoma" panose="020B0604030504040204" pitchFamily="34" charset="0"/>
              </a:rPr>
              <a:t> affects molecular motion.</a:t>
            </a:r>
          </a:p>
          <a:p>
            <a:pPr lvl="1">
              <a:spcBef>
                <a:spcPts val="1200"/>
              </a:spcBef>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An enzyme’s optimal temperature produces the highest rate of contact between the reactants and the enzyme’s active site.</a:t>
            </a:r>
          </a:p>
          <a:p>
            <a:pPr lvl="1">
              <a:spcBef>
                <a:spcPts val="1200"/>
              </a:spcBef>
            </a:pPr>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Most human enzymes work best at 35–40°C.</a:t>
            </a:r>
          </a:p>
          <a:p>
            <a:pPr>
              <a:spcBef>
                <a:spcPts val="1200"/>
              </a:spcBef>
            </a:pPr>
            <a:r>
              <a:rPr lang="en-US" dirty="0">
                <a:latin typeface="Tahoma" panose="020B0604030504040204" pitchFamily="34" charset="0"/>
                <a:ea typeface="Tahoma" panose="020B0604030504040204" pitchFamily="34" charset="0"/>
                <a:cs typeface="Tahoma" panose="020B0604030504040204" pitchFamily="34" charset="0"/>
              </a:rPr>
              <a:t>The optimal </a:t>
            </a:r>
            <a:r>
              <a:rPr lang="en-US"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a:t>
            </a:r>
            <a:r>
              <a:rPr lang="en-US" dirty="0">
                <a:latin typeface="Tahoma" panose="020B0604030504040204" pitchFamily="34" charset="0"/>
                <a:ea typeface="Tahoma" panose="020B0604030504040204" pitchFamily="34" charset="0"/>
                <a:cs typeface="Tahoma" panose="020B0604030504040204" pitchFamily="34" charset="0"/>
              </a:rPr>
              <a:t> for most enzymes is near neutrality (about 7).</a:t>
            </a:r>
          </a:p>
        </p:txBody>
      </p:sp>
      <p:sp>
        <p:nvSpPr>
          <p:cNvPr id="2" name="Footer Placeholder 1"/>
          <p:cNvSpPr>
            <a:spLocks noGrp="1"/>
          </p:cNvSpPr>
          <p:nvPr>
            <p:ph type="ftr" sz="quarter" idx="11"/>
          </p:nvPr>
        </p:nvSpPr>
        <p:spPr/>
        <p:txBody>
          <a:bodyPr/>
          <a:lstStyle/>
          <a:p>
            <a:r>
              <a:rPr lang="en-US">
                <a:solidFill>
                  <a:prstClr val="black"/>
                </a:solidFill>
              </a:rPr>
              <a:t>Metabolism &amp; Enzymes</a:t>
            </a:r>
            <a:endParaRPr lang="en-US" dirty="0">
              <a:solidFill>
                <a:prstClr val="black"/>
              </a:solidFill>
            </a:endParaRPr>
          </a:p>
        </p:txBody>
      </p:sp>
      <p:sp>
        <p:nvSpPr>
          <p:cNvPr id="7" name="Rectangle 2"/>
          <p:cNvSpPr>
            <a:spLocks noGrp="1" noChangeArrowheads="1"/>
          </p:cNvSpPr>
          <p:nvPr>
            <p:ph type="title"/>
          </p:nvPr>
        </p:nvSpPr>
        <p:spPr>
          <a:xfrm>
            <a:off x="1295400" y="228600"/>
            <a:ext cx="6553200" cy="1040341"/>
          </a:xfrm>
        </p:spPr>
        <p:txBody>
          <a:bodyPr/>
          <a:lstStyle/>
          <a:p>
            <a:pPr algn="ctr"/>
            <a:r>
              <a:rPr lang="en-US"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a:t>
            </a:r>
            <a:r>
              <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Specific Enzyme</a:t>
            </a:r>
            <a:r>
              <a:rPr lang="en-US"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Catalyzes Each Cellular Reaction</a:t>
            </a:r>
            <a:endPar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410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fade">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fade">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fade">
                                      <p:cBhvr>
                                        <p:cTn id="17" dur="500"/>
                                        <p:tgtEl>
                                          <p:spTgt spid="193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539">
                                            <p:txEl>
                                              <p:pRg st="3" end="3"/>
                                            </p:txEl>
                                          </p:spTgt>
                                        </p:tgtEl>
                                        <p:attrNameLst>
                                          <p:attrName>style.visibility</p:attrName>
                                        </p:attrNameLst>
                                      </p:cBhvr>
                                      <p:to>
                                        <p:strVal val="visible"/>
                                      </p:to>
                                    </p:set>
                                    <p:animEffect transition="in" filter="fade">
                                      <p:cBhvr>
                                        <p:cTn id="22" dur="500"/>
                                        <p:tgtEl>
                                          <p:spTgt spid="193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539">
                                            <p:txEl>
                                              <p:pRg st="4" end="4"/>
                                            </p:txEl>
                                          </p:spTgt>
                                        </p:tgtEl>
                                        <p:attrNameLst>
                                          <p:attrName>style.visibility</p:attrName>
                                        </p:attrNameLst>
                                      </p:cBhvr>
                                      <p:to>
                                        <p:strVal val="visible"/>
                                      </p:to>
                                    </p:set>
                                    <p:animEffect transition="in" filter="fade">
                                      <p:cBhvr>
                                        <p:cTn id="27" dur="500"/>
                                        <p:tgtEl>
                                          <p:spTgt spid="193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772400" cy="838200"/>
          </a:xfrm>
        </p:spPr>
        <p:txBody>
          <a:bodyPr/>
          <a:lstStyle/>
          <a:p>
            <a:r>
              <a:rPr lang="en-US" sz="4000" b="1" dirty="0">
                <a:effectLst>
                  <a:outerShdw blurRad="38100" dist="38100" dir="2700000" algn="tl">
                    <a:srgbClr val="000000">
                      <a:alpha val="43137"/>
                    </a:srgbClr>
                  </a:outerShdw>
                </a:effectLst>
                <a:latin typeface="Tahoma" pitchFamily="34" charset="0"/>
                <a:ea typeface="Tahoma" pitchFamily="34" charset="0"/>
                <a:cs typeface="Tahoma" pitchFamily="34" charset="0"/>
              </a:rPr>
              <a:t>Some Enzyme “Helpers”:</a:t>
            </a:r>
          </a:p>
        </p:txBody>
      </p:sp>
      <p:sp>
        <p:nvSpPr>
          <p:cNvPr id="3" name="Content Placeholder 2"/>
          <p:cNvSpPr>
            <a:spLocks noGrp="1"/>
          </p:cNvSpPr>
          <p:nvPr>
            <p:ph idx="1"/>
          </p:nvPr>
        </p:nvSpPr>
        <p:spPr>
          <a:xfrm>
            <a:off x="609600" y="2209800"/>
            <a:ext cx="8470900" cy="4114800"/>
          </a:xfrm>
        </p:spPr>
        <p:txBody>
          <a:bodyPr/>
          <a:lstStyle/>
          <a:p>
            <a:r>
              <a:rPr lang="en-US" dirty="0">
                <a:solidFill>
                  <a:srgbClr val="C00000"/>
                </a:solidFill>
                <a:latin typeface="Tahoma" pitchFamily="34" charset="0"/>
                <a:ea typeface="Tahoma" pitchFamily="34" charset="0"/>
                <a:cs typeface="Tahoma" pitchFamily="34" charset="0"/>
              </a:rPr>
              <a:t>Coenzymes</a:t>
            </a:r>
            <a:r>
              <a:rPr lang="en-US" dirty="0">
                <a:latin typeface="Tahoma" pitchFamily="34" charset="0"/>
                <a:ea typeface="Tahoma" pitchFamily="34" charset="0"/>
                <a:cs typeface="Tahoma" pitchFamily="34" charset="0"/>
              </a:rPr>
              <a:t> and </a:t>
            </a:r>
            <a:r>
              <a:rPr lang="en-US" dirty="0">
                <a:solidFill>
                  <a:srgbClr val="C00000"/>
                </a:solidFill>
                <a:latin typeface="Tahoma" pitchFamily="34" charset="0"/>
                <a:ea typeface="Tahoma" pitchFamily="34" charset="0"/>
                <a:cs typeface="Tahoma" pitchFamily="34" charset="0"/>
              </a:rPr>
              <a:t>Cofactors</a:t>
            </a:r>
          </a:p>
          <a:p>
            <a:r>
              <a:rPr lang="en-US" dirty="0">
                <a:latin typeface="Tahoma" pitchFamily="34" charset="0"/>
                <a:ea typeface="Tahoma" pitchFamily="34" charset="0"/>
                <a:cs typeface="Tahoma" pitchFamily="34" charset="0"/>
              </a:rPr>
              <a:t>Necessary for some enzymes to function properly.</a:t>
            </a:r>
          </a:p>
          <a:p>
            <a:pPr marL="2286000" indent="-2286000">
              <a:spcBef>
                <a:spcPts val="1800"/>
              </a:spcBef>
              <a:buNone/>
              <a:tabLst>
                <a:tab pos="406400" algn="l"/>
              </a:tabLst>
            </a:pPr>
            <a:r>
              <a:rPr lang="en-US"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Cofactors</a:t>
            </a:r>
            <a:r>
              <a:rPr lang="en-US" b="1"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inorganic (Mg</a:t>
            </a:r>
            <a:r>
              <a:rPr lang="en-US" baseline="30000" dirty="0">
                <a:latin typeface="Tahoma" pitchFamily="34" charset="0"/>
                <a:ea typeface="Tahoma" pitchFamily="34" charset="0"/>
                <a:cs typeface="Tahoma" pitchFamily="34" charset="0"/>
              </a:rPr>
              <a:t>+2</a:t>
            </a:r>
            <a:r>
              <a:rPr lang="en-US" dirty="0">
                <a:latin typeface="Tahoma" pitchFamily="34" charset="0"/>
                <a:ea typeface="Tahoma" pitchFamily="34" charset="0"/>
                <a:cs typeface="Tahoma" pitchFamily="34" charset="0"/>
              </a:rPr>
              <a:t>, Cu</a:t>
            </a:r>
            <a:r>
              <a:rPr lang="en-US" baseline="30000" dirty="0">
                <a:latin typeface="Tahoma" pitchFamily="34" charset="0"/>
                <a:ea typeface="Tahoma" pitchFamily="34" charset="0"/>
                <a:cs typeface="Tahoma" pitchFamily="34" charset="0"/>
              </a:rPr>
              <a:t>+2</a:t>
            </a:r>
            <a:r>
              <a:rPr lang="en-US" dirty="0">
                <a:latin typeface="Tahoma" pitchFamily="34" charset="0"/>
                <a:ea typeface="Tahoma" pitchFamily="34" charset="0"/>
                <a:cs typeface="Tahoma" pitchFamily="34" charset="0"/>
              </a:rPr>
              <a:t>, Zn</a:t>
            </a:r>
            <a:r>
              <a:rPr lang="en-US" baseline="30000" dirty="0">
                <a:latin typeface="Tahoma" pitchFamily="34" charset="0"/>
                <a:ea typeface="Tahoma" pitchFamily="34" charset="0"/>
                <a:cs typeface="Tahoma" pitchFamily="34" charset="0"/>
              </a:rPr>
              <a:t>+2</a:t>
            </a:r>
            <a:r>
              <a:rPr lang="en-US" dirty="0">
                <a:latin typeface="Tahoma" pitchFamily="34" charset="0"/>
                <a:ea typeface="Tahoma" pitchFamily="34" charset="0"/>
                <a:cs typeface="Tahoma" pitchFamily="34" charset="0"/>
              </a:rPr>
              <a:t>, Fe</a:t>
            </a:r>
            <a:r>
              <a:rPr lang="en-US" baseline="30000" dirty="0">
                <a:latin typeface="Tahoma" pitchFamily="34" charset="0"/>
                <a:ea typeface="Tahoma" pitchFamily="34" charset="0"/>
                <a:cs typeface="Tahoma" pitchFamily="34" charset="0"/>
              </a:rPr>
              <a:t>+2, </a:t>
            </a:r>
            <a:r>
              <a:rPr lang="en-US" dirty="0">
                <a:latin typeface="Tahoma" pitchFamily="34" charset="0"/>
                <a:ea typeface="Tahoma" pitchFamily="34" charset="0"/>
                <a:cs typeface="Tahoma" pitchFamily="34" charset="0"/>
              </a:rPr>
              <a:t>Ca</a:t>
            </a:r>
            <a:r>
              <a:rPr lang="en-US" baseline="30000" dirty="0">
                <a:latin typeface="Tahoma" pitchFamily="34" charset="0"/>
                <a:ea typeface="Tahoma" pitchFamily="34" charset="0"/>
                <a:cs typeface="Tahoma" pitchFamily="34" charset="0"/>
              </a:rPr>
              <a:t>+2</a:t>
            </a:r>
            <a:r>
              <a:rPr lang="en-US" dirty="0">
                <a:latin typeface="Tahoma" pitchFamily="34" charset="0"/>
                <a:ea typeface="Tahoma" pitchFamily="34" charset="0"/>
                <a:cs typeface="Tahoma" pitchFamily="34" charset="0"/>
              </a:rPr>
              <a:t>) or organic</a:t>
            </a:r>
          </a:p>
          <a:p>
            <a:pPr marL="2628900" indent="-2628900">
              <a:spcBef>
                <a:spcPts val="1800"/>
              </a:spcBef>
              <a:buNone/>
            </a:pPr>
            <a:r>
              <a:rPr lang="en-US"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Coenzymes</a:t>
            </a:r>
            <a:r>
              <a:rPr lang="en-US" dirty="0">
                <a:latin typeface="Tahoma" pitchFamily="34" charset="0"/>
                <a:ea typeface="Tahoma" pitchFamily="34" charset="0"/>
                <a:cs typeface="Tahoma" pitchFamily="34" charset="0"/>
              </a:rPr>
              <a:t>: organic; most </a:t>
            </a:r>
            <a:r>
              <a:rPr lang="en-US" b="1" dirty="0">
                <a:latin typeface="Tahoma" pitchFamily="34" charset="0"/>
                <a:ea typeface="Tahoma" pitchFamily="34" charset="0"/>
                <a:cs typeface="Tahoma" pitchFamily="34" charset="0"/>
              </a:rPr>
              <a:t>Vitamins; NAD, FAD</a:t>
            </a:r>
          </a:p>
        </p:txBody>
      </p:sp>
      <p:sp>
        <p:nvSpPr>
          <p:cNvPr id="5" name="Slide Number Placeholder 4"/>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69</a:t>
            </a:fld>
            <a:endParaRPr lang="en-US" sz="1400">
              <a:solidFill>
                <a:srgbClr val="2A3D7A"/>
              </a:solidFill>
            </a:endParaRPr>
          </a:p>
        </p:txBody>
      </p:sp>
      <p:sp>
        <p:nvSpPr>
          <p:cNvPr id="4" name="Footer Placeholder 3"/>
          <p:cNvSpPr>
            <a:spLocks noGrp="1"/>
          </p:cNvSpPr>
          <p:nvPr>
            <p:ph type="ftr" sz="quarter" idx="11"/>
          </p:nvPr>
        </p:nvSpPr>
        <p:spPr/>
        <p:txBody>
          <a:bodyPr/>
          <a:lstStyle/>
          <a:p>
            <a:pPr>
              <a:defRPr/>
            </a:pPr>
            <a:r>
              <a:rPr lang="en-US">
                <a:solidFill>
                  <a:srgbClr val="2A3D7A"/>
                </a:solidFill>
              </a:rPr>
              <a:t>Metabolism &amp; Enzymes</a:t>
            </a:r>
          </a:p>
        </p:txBody>
      </p:sp>
      <p:pic>
        <p:nvPicPr>
          <p:cNvPr id="6" name="Picture 5" descr="MC900139349.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971550"/>
            <a:ext cx="2679700" cy="1879600"/>
          </a:xfrm>
          <a:prstGeom prst="rect">
            <a:avLst/>
          </a:prstGeom>
        </p:spPr>
      </p:pic>
    </p:spTree>
    <p:extLst>
      <p:ext uri="{BB962C8B-B14F-4D97-AF65-F5344CB8AC3E}">
        <p14:creationId xmlns:p14="http://schemas.microsoft.com/office/powerpoint/2010/main" val="36842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399" y="1752602"/>
            <a:ext cx="8991601" cy="3926239"/>
          </a:xfrm>
          <a:prstGeom prst="rect">
            <a:avLst/>
          </a:prstGeom>
        </p:spPr>
        <p:txBody>
          <a:bodyPr/>
          <a:lstStyle/>
          <a:p>
            <a:pPr marL="1417" lvl="1" indent="0">
              <a:spcBef>
                <a:spcPts val="1800"/>
              </a:spcBef>
              <a:buNone/>
            </a:pPr>
            <a:r>
              <a:rPr lang="en-US" sz="2800" dirty="0"/>
              <a:t>By the end of this lesson, you should be able to:</a:t>
            </a:r>
          </a:p>
          <a:p>
            <a:pPr>
              <a:spcBef>
                <a:spcPts val="1200"/>
              </a:spcBef>
            </a:pPr>
            <a:r>
              <a:rPr lang="en-US" dirty="0">
                <a:solidFill>
                  <a:srgbClr val="00B050"/>
                </a:solidFill>
              </a:rPr>
              <a:t>Define types of Metabolism.</a:t>
            </a:r>
          </a:p>
          <a:p>
            <a:pPr>
              <a:spcBef>
                <a:spcPts val="1200"/>
              </a:spcBef>
            </a:pPr>
            <a:r>
              <a:rPr lang="en-US" dirty="0"/>
              <a:t>Investigate the structure and function of ATP.</a:t>
            </a:r>
          </a:p>
          <a:p>
            <a:pPr>
              <a:spcBef>
                <a:spcPts val="1200"/>
              </a:spcBef>
            </a:pPr>
            <a:r>
              <a:rPr lang="en-US" dirty="0">
                <a:solidFill>
                  <a:srgbClr val="FF0000"/>
                </a:solidFill>
              </a:rPr>
              <a:t>Investigate the properties and actions of Enzymes in living systems.</a:t>
            </a:r>
          </a:p>
          <a:p>
            <a:pPr>
              <a:spcBef>
                <a:spcPts val="1200"/>
              </a:spcBef>
            </a:pPr>
            <a:r>
              <a:rPr lang="en-US" b="1" dirty="0">
                <a:solidFill>
                  <a:schemeClr val="tx2"/>
                </a:solidFill>
              </a:rPr>
              <a:t>Science Practice: </a:t>
            </a:r>
            <a:r>
              <a:rPr lang="en-US" dirty="0"/>
              <a:t> Enzymes in Pineapple</a:t>
            </a:r>
          </a:p>
        </p:txBody>
      </p:sp>
      <p:sp>
        <p:nvSpPr>
          <p:cNvPr id="6" name="Title 5"/>
          <p:cNvSpPr>
            <a:spLocks noGrp="1"/>
          </p:cNvSpPr>
          <p:nvPr>
            <p:ph type="title"/>
          </p:nvPr>
        </p:nvSpPr>
        <p:spPr>
          <a:xfrm>
            <a:off x="1371600" y="457200"/>
            <a:ext cx="7722811" cy="1029370"/>
          </a:xfrm>
        </p:spPr>
        <p:txBody>
          <a:bodyPr/>
          <a:lstStyle/>
          <a:p>
            <a:pPr algn="l"/>
            <a:r>
              <a:rPr lang="en-US" dirty="0"/>
              <a:t>	Lesson Objectives</a:t>
            </a:r>
          </a:p>
        </p:txBody>
      </p:sp>
      <p:pic>
        <p:nvPicPr>
          <p:cNvPr id="8" name="Picture 7" descr="objectives-0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0"/>
            <a:ext cx="1116391" cy="905182"/>
          </a:xfrm>
          <a:prstGeom prst="rect">
            <a:avLst/>
          </a:prstGeom>
        </p:spPr>
      </p:pic>
      <p:grpSp>
        <p:nvGrpSpPr>
          <p:cNvPr id="9" name="Group 8"/>
          <p:cNvGrpSpPr>
            <a:grpSpLocks noChangeAspect="1"/>
          </p:cNvGrpSpPr>
          <p:nvPr/>
        </p:nvGrpSpPr>
        <p:grpSpPr>
          <a:xfrm>
            <a:off x="8153400" y="76200"/>
            <a:ext cx="898623" cy="1117509"/>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latin typeface="Arial" charset="0"/>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grpSp>
      </p:grpSp>
      <p:sp>
        <p:nvSpPr>
          <p:cNvPr id="20" name="Footer Placeholder 1"/>
          <p:cNvSpPr txBox="1">
            <a:spLocks/>
          </p:cNvSpPr>
          <p:nvPr/>
        </p:nvSpPr>
        <p:spPr>
          <a:xfrm>
            <a:off x="3429000" y="6413500"/>
            <a:ext cx="2895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2A3D7A"/>
                </a:solidFill>
              </a:rPr>
              <a:t>Metabolism &amp; Enzymes</a:t>
            </a:r>
            <a:endParaRPr lang="en-US" dirty="0">
              <a:solidFill>
                <a:srgbClr val="2A3D7A"/>
              </a:solidFill>
            </a:endParaRPr>
          </a:p>
        </p:txBody>
      </p:sp>
    </p:spTree>
    <p:extLst>
      <p:ext uri="{BB962C8B-B14F-4D97-AF65-F5344CB8AC3E}">
        <p14:creationId xmlns:p14="http://schemas.microsoft.com/office/powerpoint/2010/main" val="36840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70</a:t>
            </a:fld>
            <a:endParaRPr lang="en-US" sz="1400">
              <a:solidFill>
                <a:srgbClr val="2A3D7A"/>
              </a:solidFill>
            </a:endParaRPr>
          </a:p>
        </p:txBody>
      </p:sp>
      <p:pic>
        <p:nvPicPr>
          <p:cNvPr id="2" name="Picture 1"/>
          <p:cNvPicPr>
            <a:picLocks noChangeAspect="1"/>
          </p:cNvPicPr>
          <p:nvPr/>
        </p:nvPicPr>
        <p:blipFill>
          <a:blip r:embed="rId3"/>
          <a:stretch>
            <a:fillRect/>
          </a:stretch>
        </p:blipFill>
        <p:spPr>
          <a:xfrm>
            <a:off x="438403" y="762000"/>
            <a:ext cx="8705597" cy="4152900"/>
          </a:xfrm>
          <a:prstGeom prst="rect">
            <a:avLst/>
          </a:prstGeom>
        </p:spPr>
      </p:pic>
      <p:sp>
        <p:nvSpPr>
          <p:cNvPr id="4" name="Content Placeholder 2">
            <a:extLst>
              <a:ext uri="{FF2B5EF4-FFF2-40B4-BE49-F238E27FC236}">
                <a16:creationId xmlns:a16="http://schemas.microsoft.com/office/drawing/2014/main" id="{EBBD8127-95C4-4B7B-88E6-03CA42AD07D2}"/>
              </a:ext>
            </a:extLst>
          </p:cNvPr>
          <p:cNvSpPr>
            <a:spLocks noGrp="1"/>
          </p:cNvSpPr>
          <p:nvPr>
            <p:ph idx="1"/>
          </p:nvPr>
        </p:nvSpPr>
        <p:spPr>
          <a:xfrm>
            <a:off x="438403" y="5288387"/>
            <a:ext cx="5257800" cy="800100"/>
          </a:xfrm>
        </p:spPr>
        <p:txBody>
          <a:bodyPr/>
          <a:lstStyle/>
          <a:p>
            <a:pPr marL="0" indent="0">
              <a:buNone/>
            </a:pPr>
            <a:r>
              <a:rPr lang="en-US" dirty="0">
                <a:solidFill>
                  <a:srgbClr val="C00000"/>
                </a:solidFill>
                <a:latin typeface="Tahoma" pitchFamily="34" charset="0"/>
                <a:ea typeface="Tahoma" pitchFamily="34" charset="0"/>
                <a:cs typeface="Tahoma" pitchFamily="34" charset="0"/>
              </a:rPr>
              <a:t>Coenzymes</a:t>
            </a:r>
            <a:r>
              <a:rPr lang="en-US" dirty="0">
                <a:latin typeface="Tahoma" pitchFamily="34" charset="0"/>
                <a:ea typeface="Tahoma" pitchFamily="34" charset="0"/>
                <a:cs typeface="Tahoma" pitchFamily="34" charset="0"/>
              </a:rPr>
              <a:t> are </a:t>
            </a:r>
            <a:r>
              <a:rPr lang="en-US" dirty="0">
                <a:solidFill>
                  <a:srgbClr val="C00000"/>
                </a:solidFill>
                <a:latin typeface="Tahoma" pitchFamily="34" charset="0"/>
                <a:ea typeface="Tahoma" pitchFamily="34" charset="0"/>
                <a:cs typeface="Tahoma" pitchFamily="34" charset="0"/>
              </a:rPr>
              <a:t>Cofactors</a:t>
            </a:r>
          </a:p>
        </p:txBody>
      </p:sp>
      <p:pic>
        <p:nvPicPr>
          <p:cNvPr id="6" name="Picture 5">
            <a:extLst>
              <a:ext uri="{FF2B5EF4-FFF2-40B4-BE49-F238E27FC236}">
                <a16:creationId xmlns:a16="http://schemas.microsoft.com/office/drawing/2014/main" id="{D2394E14-11E0-4031-9482-0CB6EA2F8EDB}"/>
              </a:ext>
            </a:extLst>
          </p:cNvPr>
          <p:cNvPicPr>
            <a:picLocks noChangeAspect="1"/>
          </p:cNvPicPr>
          <p:nvPr/>
        </p:nvPicPr>
        <p:blipFill>
          <a:blip r:embed="rId4"/>
          <a:stretch>
            <a:fillRect/>
          </a:stretch>
        </p:blipFill>
        <p:spPr>
          <a:xfrm>
            <a:off x="5255484" y="3581400"/>
            <a:ext cx="3875637" cy="3248696"/>
          </a:xfrm>
          <a:prstGeom prst="rect">
            <a:avLst/>
          </a:prstGeom>
        </p:spPr>
      </p:pic>
      <p:sp>
        <p:nvSpPr>
          <p:cNvPr id="3" name="Oval 2">
            <a:extLst>
              <a:ext uri="{FF2B5EF4-FFF2-40B4-BE49-F238E27FC236}">
                <a16:creationId xmlns:a16="http://schemas.microsoft.com/office/drawing/2014/main" id="{F69F57C4-E2F7-470C-B573-46C64A2E6E91}"/>
              </a:ext>
            </a:extLst>
          </p:cNvPr>
          <p:cNvSpPr/>
          <p:nvPr/>
        </p:nvSpPr>
        <p:spPr bwMode="auto">
          <a:xfrm>
            <a:off x="7543800" y="4191000"/>
            <a:ext cx="1371600" cy="990600"/>
          </a:xfrm>
          <a:prstGeom prst="ellipse">
            <a:avLst/>
          </a:prstGeom>
          <a:noFill/>
          <a:ln w="57150" cap="flat" cmpd="sng" algn="ctr">
            <a:solidFill>
              <a:srgbClr val="FFC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
        <p:nvSpPr>
          <p:cNvPr id="7" name="Rectangle: Rounded Corners 6">
            <a:extLst>
              <a:ext uri="{FF2B5EF4-FFF2-40B4-BE49-F238E27FC236}">
                <a16:creationId xmlns:a16="http://schemas.microsoft.com/office/drawing/2014/main" id="{4A8B5BAE-FE65-4644-B35F-2D72C396E4E0}"/>
              </a:ext>
            </a:extLst>
          </p:cNvPr>
          <p:cNvSpPr/>
          <p:nvPr/>
        </p:nvSpPr>
        <p:spPr bwMode="auto">
          <a:xfrm>
            <a:off x="6324600" y="3429000"/>
            <a:ext cx="1752600" cy="685800"/>
          </a:xfrm>
          <a:prstGeom prst="roundRect">
            <a:avLst/>
          </a:prstGeom>
          <a:noFill/>
          <a:ln w="57150" cap="flat" cmpd="sng" algn="ctr">
            <a:solidFill>
              <a:srgbClr val="00B0F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42421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71</a:t>
            </a:fld>
            <a:endParaRPr lang="en-US" sz="1400">
              <a:solidFill>
                <a:srgbClr val="2A3D7A"/>
              </a:solidFill>
            </a:endParaRPr>
          </a:p>
        </p:txBody>
      </p:sp>
      <p:pic>
        <p:nvPicPr>
          <p:cNvPr id="3" name="Picture 2">
            <a:extLst>
              <a:ext uri="{FF2B5EF4-FFF2-40B4-BE49-F238E27FC236}">
                <a16:creationId xmlns:a16="http://schemas.microsoft.com/office/drawing/2014/main" id="{A0E8B637-56B5-499E-8941-96EA6AD02709}"/>
              </a:ext>
            </a:extLst>
          </p:cNvPr>
          <p:cNvPicPr>
            <a:picLocks noChangeAspect="1"/>
          </p:cNvPicPr>
          <p:nvPr/>
        </p:nvPicPr>
        <p:blipFill rotWithShape="1">
          <a:blip r:embed="rId3"/>
          <a:srcRect r="50360"/>
          <a:stretch/>
        </p:blipFill>
        <p:spPr>
          <a:xfrm>
            <a:off x="609600" y="1061782"/>
            <a:ext cx="4114800" cy="5110417"/>
          </a:xfrm>
          <a:prstGeom prst="rect">
            <a:avLst/>
          </a:prstGeom>
        </p:spPr>
      </p:pic>
      <p:pic>
        <p:nvPicPr>
          <p:cNvPr id="8" name="Picture 7">
            <a:extLst>
              <a:ext uri="{FF2B5EF4-FFF2-40B4-BE49-F238E27FC236}">
                <a16:creationId xmlns:a16="http://schemas.microsoft.com/office/drawing/2014/main" id="{AD64AAB1-D260-47EF-8EDF-FDD8996A4B58}"/>
              </a:ext>
            </a:extLst>
          </p:cNvPr>
          <p:cNvPicPr>
            <a:picLocks noChangeAspect="1"/>
          </p:cNvPicPr>
          <p:nvPr/>
        </p:nvPicPr>
        <p:blipFill rotWithShape="1">
          <a:blip r:embed="rId3"/>
          <a:srcRect l="53317"/>
          <a:stretch/>
        </p:blipFill>
        <p:spPr>
          <a:xfrm>
            <a:off x="5105400" y="1061782"/>
            <a:ext cx="3869634" cy="5110417"/>
          </a:xfrm>
          <a:prstGeom prst="rect">
            <a:avLst/>
          </a:prstGeom>
        </p:spPr>
      </p:pic>
    </p:spTree>
    <p:extLst>
      <p:ext uri="{BB962C8B-B14F-4D97-AF65-F5344CB8AC3E}">
        <p14:creationId xmlns:p14="http://schemas.microsoft.com/office/powerpoint/2010/main" val="15864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666" t="6685" r="38514" b="18824"/>
          <a:stretch/>
        </p:blipFill>
        <p:spPr>
          <a:xfrm>
            <a:off x="5366" y="-12863"/>
            <a:ext cx="5562600" cy="4953000"/>
          </a:xfrm>
          <a:prstGeom prst="rect">
            <a:avLst/>
          </a:prstGeom>
        </p:spPr>
      </p:pic>
      <p:sp>
        <p:nvSpPr>
          <p:cNvPr id="5" name="Slide Number Placeholder 4"/>
          <p:cNvSpPr>
            <a:spLocks noGrp="1"/>
          </p:cNvSpPr>
          <p:nvPr>
            <p:ph type="sldNum" sz="quarter" idx="12"/>
          </p:nvPr>
        </p:nvSpPr>
        <p:spPr/>
        <p:txBody>
          <a:bodyPr/>
          <a:lstStyle/>
          <a:p>
            <a:pPr>
              <a:defRPr/>
            </a:pPr>
            <a:fld id="{22858AAF-0965-48A9-A14E-4515AC319103}" type="slidenum">
              <a:rPr lang="en-US" smtClean="0">
                <a:solidFill>
                  <a:srgbClr val="2A3D7A"/>
                </a:solidFill>
              </a:rPr>
              <a:pPr>
                <a:defRPr/>
              </a:pPr>
              <a:t>72</a:t>
            </a:fld>
            <a:endParaRPr lang="en-US" sz="1400">
              <a:solidFill>
                <a:srgbClr val="2A3D7A"/>
              </a:solidFill>
            </a:endParaRPr>
          </a:p>
        </p:txBody>
      </p:sp>
      <p:pic>
        <p:nvPicPr>
          <p:cNvPr id="12" name="Picture 11"/>
          <p:cNvPicPr>
            <a:picLocks noChangeAspect="1"/>
          </p:cNvPicPr>
          <p:nvPr/>
        </p:nvPicPr>
        <p:blipFill>
          <a:blip r:embed="rId4"/>
          <a:stretch>
            <a:fillRect/>
          </a:stretch>
        </p:blipFill>
        <p:spPr>
          <a:xfrm>
            <a:off x="3200400" y="4153242"/>
            <a:ext cx="2244165" cy="2704758"/>
          </a:xfrm>
          <a:prstGeom prst="rect">
            <a:avLst/>
          </a:prstGeom>
        </p:spPr>
      </p:pic>
      <p:pic>
        <p:nvPicPr>
          <p:cNvPr id="13" name="Picture 12"/>
          <p:cNvPicPr>
            <a:picLocks noChangeAspect="1"/>
          </p:cNvPicPr>
          <p:nvPr/>
        </p:nvPicPr>
        <p:blipFill>
          <a:blip r:embed="rId5"/>
          <a:stretch>
            <a:fillRect/>
          </a:stretch>
        </p:blipFill>
        <p:spPr>
          <a:xfrm>
            <a:off x="0" y="1981200"/>
            <a:ext cx="1981200" cy="579406"/>
          </a:xfrm>
          <a:prstGeom prst="rect">
            <a:avLst/>
          </a:prstGeom>
        </p:spPr>
      </p:pic>
      <p:pic>
        <p:nvPicPr>
          <p:cNvPr id="6" name="Picture 5">
            <a:extLst>
              <a:ext uri="{FF2B5EF4-FFF2-40B4-BE49-F238E27FC236}">
                <a16:creationId xmlns:a16="http://schemas.microsoft.com/office/drawing/2014/main" id="{61B71380-9ED6-48D5-95A5-8B76FBA1F0E3}"/>
              </a:ext>
            </a:extLst>
          </p:cNvPr>
          <p:cNvPicPr>
            <a:picLocks noChangeAspect="1"/>
          </p:cNvPicPr>
          <p:nvPr/>
        </p:nvPicPr>
        <p:blipFill rotWithShape="1">
          <a:blip r:embed="rId3"/>
          <a:srcRect l="60667" t="6685" b="18824"/>
          <a:stretch/>
        </p:blipFill>
        <p:spPr>
          <a:xfrm>
            <a:off x="5486400" y="-39694"/>
            <a:ext cx="3657600" cy="4953000"/>
          </a:xfrm>
          <a:prstGeom prst="rect">
            <a:avLst/>
          </a:prstGeom>
        </p:spPr>
      </p:pic>
    </p:spTree>
    <p:extLst>
      <p:ext uri="{BB962C8B-B14F-4D97-AF65-F5344CB8AC3E}">
        <p14:creationId xmlns:p14="http://schemas.microsoft.com/office/powerpoint/2010/main" val="347239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Enzymes</a:t>
            </a:r>
          </a:p>
        </p:txBody>
      </p:sp>
      <p:sp>
        <p:nvSpPr>
          <p:cNvPr id="7" name="Text Placeholder 6"/>
          <p:cNvSpPr>
            <a:spLocks noGrp="1"/>
          </p:cNvSpPr>
          <p:nvPr>
            <p:ph type="body" sz="quarter" idx="12"/>
          </p:nvPr>
        </p:nvSpPr>
        <p:spPr>
          <a:xfrm>
            <a:off x="5" y="1371600"/>
            <a:ext cx="9144000" cy="4133384"/>
          </a:xfrm>
        </p:spPr>
        <p:txBody>
          <a:bodyPr/>
          <a:lstStyle/>
          <a:p>
            <a:r>
              <a:rPr lang="en-US" sz="1800" dirty="0"/>
              <a:t>Put the steps of enzyme activity in order from first (1) to last (4).</a:t>
            </a:r>
          </a:p>
          <a:p>
            <a:r>
              <a:rPr lang="en-US" sz="1800" dirty="0"/>
              <a:t>[  ] The chemical reaction occurs.</a:t>
            </a:r>
          </a:p>
          <a:p>
            <a:r>
              <a:rPr lang="en-US" sz="1800" dirty="0"/>
              <a:t>[  ] A substrate enters the active site of enzyme.</a:t>
            </a:r>
          </a:p>
          <a:p>
            <a:r>
              <a:rPr lang="en-US" sz="1800" dirty="0"/>
              <a:t>[  ] New substances called “products” are formed.</a:t>
            </a:r>
          </a:p>
          <a:p>
            <a:r>
              <a:rPr lang="en-US" sz="1800" dirty="0"/>
              <a:t>[  ] The enzyme and the substrate bind to form the enzyme-substrate complex.</a:t>
            </a:r>
          </a:p>
          <a:p>
            <a:endParaRPr lang="en-US" sz="1501" dirty="0"/>
          </a:p>
          <a:p>
            <a:endParaRPr lang="en-US" sz="1501" dirty="0">
              <a:solidFill>
                <a:schemeClr val="accent1"/>
              </a:solidFill>
            </a:endParaRPr>
          </a:p>
        </p:txBody>
      </p:sp>
      <p:pic>
        <p:nvPicPr>
          <p:cNvPr id="8" name="Picture 35" descr="quick_check-01.eps"/>
          <p:cNvPicPr>
            <a:picLocks noChangeAspect="1"/>
          </p:cNvPicPr>
          <p:nvPr/>
        </p:nvPicPr>
        <p:blipFill>
          <a:blip r:embed="rId3"/>
          <a:srcRect/>
          <a:stretch>
            <a:fillRect/>
          </a:stretch>
        </p:blipFill>
        <p:spPr bwMode="auto">
          <a:xfrm>
            <a:off x="7807453" y="152400"/>
            <a:ext cx="1184147" cy="960119"/>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522059" y="3565878"/>
            <a:ext cx="5174428" cy="3254022"/>
          </a:xfrm>
          <a:prstGeom prst="rect">
            <a:avLst/>
          </a:prstGeom>
        </p:spPr>
      </p:pic>
      <p:grpSp>
        <p:nvGrpSpPr>
          <p:cNvPr id="6" name="Group 5">
            <a:extLst>
              <a:ext uri="{FF2B5EF4-FFF2-40B4-BE49-F238E27FC236}">
                <a16:creationId xmlns:a16="http://schemas.microsoft.com/office/drawing/2014/main" id="{D17C6AAD-7060-4D11-8F64-5506D1109672}"/>
              </a:ext>
            </a:extLst>
          </p:cNvPr>
          <p:cNvGrpSpPr/>
          <p:nvPr/>
        </p:nvGrpSpPr>
        <p:grpSpPr>
          <a:xfrm>
            <a:off x="1676400" y="3886200"/>
            <a:ext cx="5295902" cy="2898130"/>
            <a:chOff x="1676400" y="3886200"/>
            <a:chExt cx="5295902" cy="2898130"/>
          </a:xfrm>
        </p:grpSpPr>
        <p:sp>
          <p:nvSpPr>
            <p:cNvPr id="11" name="TextBox 10"/>
            <p:cNvSpPr txBox="1"/>
            <p:nvPr/>
          </p:nvSpPr>
          <p:spPr>
            <a:xfrm>
              <a:off x="4847818" y="6522720"/>
              <a:ext cx="2124484" cy="261610"/>
            </a:xfrm>
            <a:prstGeom prst="rect">
              <a:avLst/>
            </a:prstGeom>
            <a:solidFill>
              <a:schemeClr val="bg1"/>
            </a:solidFill>
          </p:spPr>
          <p:txBody>
            <a:bodyPr wrap="square" rtlCol="0">
              <a:spAutoFit/>
            </a:bodyPr>
            <a:lstStyle/>
            <a:p>
              <a:pPr algn="ctr"/>
              <a:r>
                <a:rPr lang="en-US" sz="1100" dirty="0"/>
                <a:t>?</a:t>
              </a:r>
            </a:p>
          </p:txBody>
        </p:sp>
        <p:grpSp>
          <p:nvGrpSpPr>
            <p:cNvPr id="4" name="Group 3">
              <a:extLst>
                <a:ext uri="{FF2B5EF4-FFF2-40B4-BE49-F238E27FC236}">
                  <a16:creationId xmlns:a16="http://schemas.microsoft.com/office/drawing/2014/main" id="{70979175-1AF1-4F1E-90BC-CD7D3B86E5FC}"/>
                </a:ext>
              </a:extLst>
            </p:cNvPr>
            <p:cNvGrpSpPr/>
            <p:nvPr/>
          </p:nvGrpSpPr>
          <p:grpSpPr>
            <a:xfrm>
              <a:off x="1676400" y="3886200"/>
              <a:ext cx="5020087" cy="2035854"/>
              <a:chOff x="1676400" y="3886200"/>
              <a:chExt cx="5020087" cy="2035854"/>
            </a:xfrm>
          </p:grpSpPr>
          <p:sp>
            <p:nvSpPr>
              <p:cNvPr id="3" name="TextBox 2"/>
              <p:cNvSpPr txBox="1"/>
              <p:nvPr/>
            </p:nvSpPr>
            <p:spPr>
              <a:xfrm>
                <a:off x="4495800" y="3886200"/>
                <a:ext cx="2124484" cy="457200"/>
              </a:xfrm>
              <a:prstGeom prst="rect">
                <a:avLst/>
              </a:prstGeom>
              <a:solidFill>
                <a:schemeClr val="bg1"/>
              </a:solidFill>
            </p:spPr>
            <p:txBody>
              <a:bodyPr wrap="square" rtlCol="0">
                <a:spAutoFit/>
              </a:bodyPr>
              <a:lstStyle/>
              <a:p>
                <a:pPr algn="ctr"/>
                <a:r>
                  <a:rPr lang="en-US" dirty="0"/>
                  <a:t>?</a:t>
                </a:r>
              </a:p>
            </p:txBody>
          </p:sp>
          <p:sp>
            <p:nvSpPr>
              <p:cNvPr id="9" name="TextBox 8"/>
              <p:cNvSpPr txBox="1"/>
              <p:nvPr/>
            </p:nvSpPr>
            <p:spPr>
              <a:xfrm>
                <a:off x="4648200" y="4572000"/>
                <a:ext cx="2048287" cy="457200"/>
              </a:xfrm>
              <a:prstGeom prst="rect">
                <a:avLst/>
              </a:prstGeom>
              <a:solidFill>
                <a:schemeClr val="bg1"/>
              </a:solidFill>
            </p:spPr>
            <p:txBody>
              <a:bodyPr wrap="square" rtlCol="0">
                <a:spAutoFit/>
              </a:bodyPr>
              <a:lstStyle/>
              <a:p>
                <a:pPr algn="ctr"/>
                <a:r>
                  <a:rPr lang="en-US" dirty="0"/>
                  <a:t>?</a:t>
                </a:r>
              </a:p>
            </p:txBody>
          </p:sp>
          <p:sp>
            <p:nvSpPr>
              <p:cNvPr id="10" name="TextBox 9"/>
              <p:cNvSpPr txBox="1"/>
              <p:nvPr/>
            </p:nvSpPr>
            <p:spPr>
              <a:xfrm>
                <a:off x="1676400" y="5105400"/>
                <a:ext cx="1066800" cy="369332"/>
              </a:xfrm>
              <a:prstGeom prst="rect">
                <a:avLst/>
              </a:prstGeom>
              <a:solidFill>
                <a:schemeClr val="bg1"/>
              </a:solidFill>
            </p:spPr>
            <p:txBody>
              <a:bodyPr wrap="square" rtlCol="0">
                <a:spAutoFit/>
              </a:bodyPr>
              <a:lstStyle/>
              <a:p>
                <a:pPr algn="ctr"/>
                <a:r>
                  <a:rPr lang="en-US" dirty="0"/>
                  <a:t>?</a:t>
                </a:r>
              </a:p>
            </p:txBody>
          </p:sp>
          <p:sp>
            <p:nvSpPr>
              <p:cNvPr id="12" name="TextBox 11"/>
              <p:cNvSpPr txBox="1"/>
              <p:nvPr/>
            </p:nvSpPr>
            <p:spPr>
              <a:xfrm>
                <a:off x="2895600" y="5552722"/>
                <a:ext cx="1295400" cy="369332"/>
              </a:xfrm>
              <a:prstGeom prst="rect">
                <a:avLst/>
              </a:prstGeom>
              <a:solidFill>
                <a:schemeClr val="bg1"/>
              </a:solidFill>
            </p:spPr>
            <p:txBody>
              <a:bodyPr wrap="square" rtlCol="0">
                <a:spAutoFit/>
              </a:bodyPr>
              <a:lstStyle/>
              <a:p>
                <a:r>
                  <a:rPr lang="en-US" dirty="0"/>
                  <a:t>heat</a:t>
                </a:r>
              </a:p>
            </p:txBody>
          </p:sp>
        </p:grpSp>
      </p:grpSp>
      <p:sp>
        <p:nvSpPr>
          <p:cNvPr id="13" name="TextBox 12"/>
          <p:cNvSpPr txBox="1"/>
          <p:nvPr/>
        </p:nvSpPr>
        <p:spPr>
          <a:xfrm>
            <a:off x="6972302" y="3886200"/>
            <a:ext cx="2124484" cy="369332"/>
          </a:xfrm>
          <a:prstGeom prst="rect">
            <a:avLst/>
          </a:prstGeom>
          <a:solidFill>
            <a:schemeClr val="bg1"/>
          </a:solidFill>
        </p:spPr>
        <p:txBody>
          <a:bodyPr wrap="square" rtlCol="0">
            <a:spAutoFit/>
          </a:bodyPr>
          <a:lstStyle/>
          <a:p>
            <a:pPr algn="ctr"/>
            <a:r>
              <a:rPr lang="en-US" dirty="0"/>
              <a:t>Label the diagram</a:t>
            </a:r>
          </a:p>
        </p:txBody>
      </p:sp>
    </p:spTree>
    <p:extLst>
      <p:ext uri="{BB962C8B-B14F-4D97-AF65-F5344CB8AC3E}">
        <p14:creationId xmlns:p14="http://schemas.microsoft.com/office/powerpoint/2010/main" val="25315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Enzymes</a:t>
            </a:r>
          </a:p>
        </p:txBody>
      </p:sp>
      <p:sp>
        <p:nvSpPr>
          <p:cNvPr id="7" name="Text Placeholder 6"/>
          <p:cNvSpPr>
            <a:spLocks noGrp="1"/>
          </p:cNvSpPr>
          <p:nvPr>
            <p:ph type="body" sz="quarter" idx="12"/>
          </p:nvPr>
        </p:nvSpPr>
        <p:spPr>
          <a:xfrm>
            <a:off x="5" y="1371600"/>
            <a:ext cx="9144000" cy="4133384"/>
          </a:xfrm>
        </p:spPr>
        <p:txBody>
          <a:bodyPr/>
          <a:lstStyle/>
          <a:p>
            <a:r>
              <a:rPr lang="en-US" sz="1800" dirty="0"/>
              <a:t>Put the steps of enzyme activity in order from first (1) to last (4).</a:t>
            </a:r>
          </a:p>
          <a:p>
            <a:r>
              <a:rPr lang="en-US" sz="1800" dirty="0"/>
              <a:t>[ 3 ] The chemical reaction occurs.</a:t>
            </a:r>
          </a:p>
          <a:p>
            <a:r>
              <a:rPr lang="en-US" sz="1800" dirty="0"/>
              <a:t>[ 1 ] A substrate enters the active site of enzyme.</a:t>
            </a:r>
          </a:p>
          <a:p>
            <a:r>
              <a:rPr lang="en-US" sz="1800" dirty="0"/>
              <a:t>[ 4 ] New substances called “products” are formed.</a:t>
            </a:r>
          </a:p>
          <a:p>
            <a:r>
              <a:rPr lang="en-US" sz="1800" dirty="0"/>
              <a:t>[ 2 ] The enzyme and the substrate bind to form the enzyme-substrate complex.</a:t>
            </a:r>
          </a:p>
          <a:p>
            <a:endParaRPr lang="en-US" sz="1501" dirty="0"/>
          </a:p>
          <a:p>
            <a:endParaRPr lang="en-US" sz="1501" dirty="0">
              <a:solidFill>
                <a:schemeClr val="accent1"/>
              </a:solidFill>
            </a:endParaRPr>
          </a:p>
        </p:txBody>
      </p:sp>
      <p:pic>
        <p:nvPicPr>
          <p:cNvPr id="8" name="Picture 35" descr="quick_check-01.eps"/>
          <p:cNvPicPr>
            <a:picLocks noChangeAspect="1"/>
          </p:cNvPicPr>
          <p:nvPr/>
        </p:nvPicPr>
        <p:blipFill>
          <a:blip r:embed="rId3"/>
          <a:srcRect/>
          <a:stretch>
            <a:fillRect/>
          </a:stretch>
        </p:blipFill>
        <p:spPr bwMode="auto">
          <a:xfrm>
            <a:off x="7807453" y="152400"/>
            <a:ext cx="1184147" cy="960119"/>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522059" y="3565878"/>
            <a:ext cx="5174428" cy="3254022"/>
          </a:xfrm>
          <a:prstGeom prst="rect">
            <a:avLst/>
          </a:prstGeom>
        </p:spPr>
      </p:pic>
      <p:sp>
        <p:nvSpPr>
          <p:cNvPr id="12" name="TextBox 11"/>
          <p:cNvSpPr txBox="1"/>
          <p:nvPr/>
        </p:nvSpPr>
        <p:spPr>
          <a:xfrm>
            <a:off x="2895600" y="5552722"/>
            <a:ext cx="1295400" cy="369332"/>
          </a:xfrm>
          <a:prstGeom prst="rect">
            <a:avLst/>
          </a:prstGeom>
          <a:solidFill>
            <a:schemeClr val="bg1"/>
          </a:solidFill>
        </p:spPr>
        <p:txBody>
          <a:bodyPr wrap="square" rtlCol="0">
            <a:spAutoFit/>
          </a:bodyPr>
          <a:lstStyle/>
          <a:p>
            <a:r>
              <a:rPr lang="en-US" dirty="0"/>
              <a:t>heat</a:t>
            </a:r>
          </a:p>
        </p:txBody>
      </p:sp>
      <p:sp>
        <p:nvSpPr>
          <p:cNvPr id="13" name="TextBox 12"/>
          <p:cNvSpPr txBox="1"/>
          <p:nvPr/>
        </p:nvSpPr>
        <p:spPr>
          <a:xfrm>
            <a:off x="6972302" y="3886200"/>
            <a:ext cx="2124484" cy="369332"/>
          </a:xfrm>
          <a:prstGeom prst="rect">
            <a:avLst/>
          </a:prstGeom>
          <a:solidFill>
            <a:schemeClr val="bg1"/>
          </a:solidFill>
        </p:spPr>
        <p:txBody>
          <a:bodyPr wrap="square" rtlCol="0">
            <a:spAutoFit/>
          </a:bodyPr>
          <a:lstStyle/>
          <a:p>
            <a:pPr algn="ctr"/>
            <a:r>
              <a:rPr lang="en-US" dirty="0"/>
              <a:t>Label the diagram</a:t>
            </a:r>
          </a:p>
        </p:txBody>
      </p:sp>
    </p:spTree>
    <p:extLst>
      <p:ext uri="{BB962C8B-B14F-4D97-AF65-F5344CB8AC3E}">
        <p14:creationId xmlns:p14="http://schemas.microsoft.com/office/powerpoint/2010/main" val="350487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82650"/>
          </a:xfrm>
          <a:solidFill>
            <a:schemeClr val="accent2"/>
          </a:solidFill>
        </p:spPr>
        <p:txBody>
          <a:bodyPr anchor="ctr" anchorCtr="0"/>
          <a:lstStyle/>
          <a:p>
            <a:pPr algn="ctr"/>
            <a:r>
              <a:rPr lang="en-US" sz="28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Cells Transform </a:t>
            </a:r>
            <a:r>
              <a:rPr lang="en-US" sz="28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Energy</a:t>
            </a:r>
            <a:r>
              <a:rPr lang="en-US" sz="28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They Perform </a:t>
            </a:r>
            <a:r>
              <a:rPr lang="en-US" sz="28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a:t>
            </a:r>
            <a:endPar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half" idx="1"/>
          </p:nvPr>
        </p:nvSpPr>
        <p:spPr>
          <a:xfrm>
            <a:off x="457200" y="1219200"/>
            <a:ext cx="3135428" cy="5194300"/>
          </a:xfrm>
        </p:spPr>
        <p:txBody>
          <a:bodyPr/>
          <a:lstStyle/>
          <a:p>
            <a:pPr marL="228600" lvl="0" indent="-228600" eaLnBrk="1" fontAlgn="auto" hangingPunct="1">
              <a:spcBef>
                <a:spcPts val="1800"/>
              </a:spcBef>
              <a:spcAft>
                <a:spcPts val="0"/>
              </a:spcAft>
              <a:buClr>
                <a:srgbClr val="1F89BD"/>
              </a:buClr>
              <a:buSzTx/>
              <a:buFont typeface="Arial" panose="020B0604020202020204" pitchFamily="34" charset="0"/>
              <a:buChar char="•"/>
            </a:pPr>
            <a:r>
              <a:rPr lang="en-US" sz="2800" i="1" kern="120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Picture a cell with its organelles as a manufacturing plant.</a:t>
            </a:r>
          </a:p>
          <a:p>
            <a:pPr marL="228600" lvl="0" indent="-228600" eaLnBrk="1" fontAlgn="auto" hangingPunct="1">
              <a:spcBef>
                <a:spcPts val="1800"/>
              </a:spcBef>
              <a:spcAft>
                <a:spcPts val="0"/>
              </a:spcAft>
              <a:buClr>
                <a:srgbClr val="1F89BD"/>
              </a:buClr>
              <a:buSzTx/>
              <a:buFont typeface="Arial" panose="020B0604020202020204" pitchFamily="34" charset="0"/>
              <a:buChar char="•"/>
            </a:pPr>
            <a:r>
              <a:rPr lang="en-US" b="1" kern="1200" dirty="0">
                <a:solidFill>
                  <a:prstClr val="black"/>
                </a:solidFill>
                <a:latin typeface="Tahoma" panose="020B0604030504040204" pitchFamily="34" charset="0"/>
                <a:ea typeface="Tahoma" panose="020B0604030504040204" pitchFamily="34" charset="0"/>
                <a:cs typeface="Tahoma" panose="020B0604030504040204" pitchFamily="34" charset="0"/>
              </a:rPr>
              <a:t>What organelles would take on the functions shown in the diagram?</a:t>
            </a:r>
            <a:endParaRPr lang="en-US" b="1" dirty="0">
              <a:solidFill>
                <a:srgbClr val="00B050"/>
              </a:solidFill>
            </a:endParaRPr>
          </a:p>
        </p:txBody>
      </p:sp>
      <p:sp>
        <p:nvSpPr>
          <p:cNvPr id="6" name="Slide Number Placeholder 5"/>
          <p:cNvSpPr>
            <a:spLocks noGrp="1"/>
          </p:cNvSpPr>
          <p:nvPr>
            <p:ph type="sldNum" sz="quarter" idx="12"/>
          </p:nvPr>
        </p:nvSpPr>
        <p:spPr/>
        <p:txBody>
          <a:bodyPr/>
          <a:lstStyle/>
          <a:p>
            <a:pPr>
              <a:defRPr/>
            </a:pPr>
            <a:fld id="{E7B44566-6799-4347-A71C-88A6ED800C43}" type="slidenum">
              <a:rPr lang="en-US" smtClean="0">
                <a:solidFill>
                  <a:srgbClr val="2A3D7A"/>
                </a:solidFill>
              </a:rPr>
              <a:pPr>
                <a:defRPr/>
              </a:pPr>
              <a:t>8</a:t>
            </a:fld>
            <a:endParaRPr lang="en-US" sz="1400">
              <a:solidFill>
                <a:srgbClr val="2A3D7A"/>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3833"/>
          <a:stretch/>
        </p:blipFill>
        <p:spPr>
          <a:xfrm>
            <a:off x="3592628" y="992262"/>
            <a:ext cx="5551372" cy="5027538"/>
          </a:xfrm>
          <a:prstGeom prst="rect">
            <a:avLst/>
          </a:prstGeom>
        </p:spPr>
      </p:pic>
    </p:spTree>
    <p:extLst>
      <p:ext uri="{BB962C8B-B14F-4D97-AF65-F5344CB8AC3E}">
        <p14:creationId xmlns:p14="http://schemas.microsoft.com/office/powerpoint/2010/main" val="7519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0"/>
            <a:ext cx="8915400" cy="882650"/>
          </a:xfrm>
          <a:solidFill>
            <a:schemeClr val="accent2"/>
          </a:solidFill>
        </p:spPr>
        <p:txBody>
          <a:bodyPr anchor="ctr"/>
          <a:lstStyle/>
          <a:p>
            <a:pPr algn="ctr"/>
            <a:r>
              <a:rPr lang="en-US" sz="28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Cells Transform </a:t>
            </a:r>
            <a:r>
              <a:rPr lang="en-US" sz="28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Energy</a:t>
            </a:r>
            <a:r>
              <a:rPr lang="en-US" sz="28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They Perform </a:t>
            </a:r>
            <a:r>
              <a:rPr lang="en-US" sz="2800" b="1" kern="1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a:t>
            </a:r>
            <a:endParaRPr lang="en-US"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half" idx="1"/>
          </p:nvPr>
        </p:nvSpPr>
        <p:spPr>
          <a:xfrm>
            <a:off x="457200" y="882650"/>
            <a:ext cx="3200400" cy="5975350"/>
          </a:xfrm>
        </p:spPr>
        <p:txBody>
          <a:bodyPr/>
          <a:lstStyle/>
          <a:p>
            <a:pPr marL="228600" lvl="0" indent="-228600" eaLnBrk="1" fontAlgn="auto" hangingPunct="1">
              <a:spcBef>
                <a:spcPts val="1800"/>
              </a:spcBef>
              <a:spcAft>
                <a:spcPts val="0"/>
              </a:spcAft>
              <a:buClr>
                <a:srgbClr val="1F89BD"/>
              </a:buClr>
              <a:buSzTx/>
              <a:buFont typeface="Arial" panose="020B0604020202020204" pitchFamily="34" charset="0"/>
              <a:buChar char="•"/>
            </a:pP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Cells are miniature chemical factories, housing thousands of </a:t>
            </a:r>
            <a:r>
              <a:rPr lang="en-US" sz="2800" kern="1200" dirty="0">
                <a:solidFill>
                  <a:srgbClr val="0000FF"/>
                </a:solidFill>
                <a:latin typeface="Tahoma" panose="020B0604030504040204" pitchFamily="34" charset="0"/>
                <a:ea typeface="Tahoma" panose="020B0604030504040204" pitchFamily="34" charset="0"/>
                <a:cs typeface="Tahoma" panose="020B0604030504040204" pitchFamily="34" charset="0"/>
              </a:rPr>
              <a:t>chemical reactions.</a:t>
            </a:r>
            <a:endPar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28600" lvl="0" indent="-228600" eaLnBrk="1" fontAlgn="auto" hangingPunct="1">
              <a:spcBef>
                <a:spcPts val="1800"/>
              </a:spcBef>
              <a:spcAft>
                <a:spcPts val="0"/>
              </a:spcAft>
              <a:buClr>
                <a:srgbClr val="1F89BD"/>
              </a:buClr>
              <a:buSzTx/>
              <a:buFont typeface="Arial" panose="020B0604020202020204" pitchFamily="34" charset="0"/>
              <a:buChar char="•"/>
            </a:pP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Some of these chemical reactions </a:t>
            </a:r>
            <a:r>
              <a:rPr lang="en-US" sz="28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release energy</a:t>
            </a:r>
            <a:r>
              <a:rPr 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 and others </a:t>
            </a:r>
            <a:r>
              <a:rPr lang="en-US" sz="2800" b="1" kern="1200" dirty="0">
                <a:solidFill>
                  <a:srgbClr val="00B050"/>
                </a:solidFill>
                <a:latin typeface="Tahoma" panose="020B0604030504040204" pitchFamily="34" charset="0"/>
                <a:ea typeface="Tahoma" panose="020B0604030504040204" pitchFamily="34" charset="0"/>
                <a:cs typeface="Tahoma" panose="020B0604030504040204" pitchFamily="34" charset="0"/>
              </a:rPr>
              <a:t>require energy.</a:t>
            </a:r>
            <a:endParaRPr lang="en-US" b="1" dirty="0">
              <a:solidFill>
                <a:srgbClr val="00B050"/>
              </a:solidFill>
            </a:endParaRPr>
          </a:p>
        </p:txBody>
      </p:sp>
      <p:sp>
        <p:nvSpPr>
          <p:cNvPr id="6" name="Slide Number Placeholder 5"/>
          <p:cNvSpPr>
            <a:spLocks noGrp="1"/>
          </p:cNvSpPr>
          <p:nvPr>
            <p:ph type="sldNum" sz="quarter" idx="12"/>
          </p:nvPr>
        </p:nvSpPr>
        <p:spPr/>
        <p:txBody>
          <a:bodyPr/>
          <a:lstStyle/>
          <a:p>
            <a:pPr>
              <a:defRPr/>
            </a:pPr>
            <a:fld id="{E7B44566-6799-4347-A71C-88A6ED800C43}" type="slidenum">
              <a:rPr lang="en-US" smtClean="0">
                <a:solidFill>
                  <a:srgbClr val="2A3D7A"/>
                </a:solidFill>
              </a:rPr>
              <a:pPr>
                <a:defRPr/>
              </a:pPr>
              <a:t>9</a:t>
            </a:fld>
            <a:endParaRPr lang="en-US" sz="1400">
              <a:solidFill>
                <a:srgbClr val="2A3D7A"/>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628" y="992262"/>
            <a:ext cx="5551372" cy="5834614"/>
          </a:xfrm>
          <a:prstGeom prst="rect">
            <a:avLst/>
          </a:prstGeom>
        </p:spPr>
      </p:pic>
    </p:spTree>
    <p:extLst>
      <p:ext uri="{BB962C8B-B14F-4D97-AF65-F5344CB8AC3E}">
        <p14:creationId xmlns:p14="http://schemas.microsoft.com/office/powerpoint/2010/main" val="40530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_rels/theme11.xml.rels><?xml version="1.0" encoding="UTF-8" standalone="yes"?>
<Relationships xmlns="http://schemas.openxmlformats.org/package/2006/relationships"><Relationship Id="rId1" Type="http://schemas.openxmlformats.org/officeDocument/2006/relationships/image" Target="../media/image15.jpeg"/></Relationships>
</file>

<file path=ppt/theme/_rels/them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ampbellConcepts_Lecture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bellConcepts_LectureDesign" id="{6ABB3D2E-7B8E-4043-AA3F-F4B2FA0FE5A9}" vid="{095C42ED-B070-47A2-A4C9-E6A4F4D7912A}"/>
    </a:ext>
  </a:extLst>
</a:theme>
</file>

<file path=ppt/theme/theme6.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ew Shell Theme">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ew Shell Theme">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1768</TotalTime>
  <Words>6523</Words>
  <Application>Microsoft Office PowerPoint</Application>
  <PresentationFormat>On-screen Show (4:3)</PresentationFormat>
  <Paragraphs>940</Paragraphs>
  <Slides>74</Slides>
  <Notes>68</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74</vt:i4>
      </vt:variant>
    </vt:vector>
  </HeadingPairs>
  <TitlesOfParts>
    <vt:vector size="98" baseType="lpstr">
      <vt:lpstr>Arial</vt:lpstr>
      <vt:lpstr>Arial Unicode MS</vt:lpstr>
      <vt:lpstr>Book Antiqua</vt:lpstr>
      <vt:lpstr>Calibri</vt:lpstr>
      <vt:lpstr>Calisto MT</vt:lpstr>
      <vt:lpstr>Comic Sans MS</vt:lpstr>
      <vt:lpstr>Constantia</vt:lpstr>
      <vt:lpstr>Symbol Std</vt:lpstr>
      <vt:lpstr>Tahoma</vt:lpstr>
      <vt:lpstr>Times</vt:lpstr>
      <vt:lpstr>Times New Roman</vt:lpstr>
      <vt:lpstr>Wingdings</vt:lpstr>
      <vt:lpstr>Wingdings 2</vt:lpstr>
      <vt:lpstr>Nature</vt:lpstr>
      <vt:lpstr>1_Nature</vt:lpstr>
      <vt:lpstr>29_Blank</vt:lpstr>
      <vt:lpstr>Venture</vt:lpstr>
      <vt:lpstr>CampbellConcepts_LectureDesign</vt:lpstr>
      <vt:lpstr>VIDEO TEMPLATES</vt:lpstr>
      <vt:lpstr>New Shell Theme</vt:lpstr>
      <vt:lpstr>1_VIDEO TEMPLATES</vt:lpstr>
      <vt:lpstr>1_New Shell Theme</vt:lpstr>
      <vt:lpstr>2_VIDEO TEMPLATES</vt:lpstr>
      <vt:lpstr>Flow</vt:lpstr>
      <vt:lpstr>Go to the “Slide Show” shade above</vt:lpstr>
      <vt:lpstr>Chapter 6</vt:lpstr>
      <vt:lpstr> Label the Organelles (Animal or Plant?)</vt:lpstr>
      <vt:lpstr> Label the Organelles</vt:lpstr>
      <vt:lpstr> Label the Organelles &amp; Name Differences between Plant and Animal Cells</vt:lpstr>
      <vt:lpstr> Organelles Differences</vt:lpstr>
      <vt:lpstr> Lesson Objectives</vt:lpstr>
      <vt:lpstr>Cells Transform Energy As They Perform Work</vt:lpstr>
      <vt:lpstr>Cells Transform Energy As They Perform Work</vt:lpstr>
      <vt:lpstr>Energy</vt:lpstr>
      <vt:lpstr>Potential &amp; Kinetic Energy</vt:lpstr>
      <vt:lpstr>Potential &amp; Kinetic Energy</vt:lpstr>
      <vt:lpstr>Kinetic Energy</vt:lpstr>
      <vt:lpstr>Kinetic Energy</vt:lpstr>
      <vt:lpstr>Potential Energy</vt:lpstr>
      <vt:lpstr>Potential Energy</vt:lpstr>
      <vt:lpstr>Potential Energy</vt:lpstr>
      <vt:lpstr>Cells Transform Energy As They Perform Work</vt:lpstr>
      <vt:lpstr>PowerPoint Presentation</vt:lpstr>
      <vt:lpstr>PowerPoint Presentation</vt:lpstr>
      <vt:lpstr>First Law of Thermodynamics</vt:lpstr>
      <vt:lpstr>Second Law of Thermodynamics</vt:lpstr>
      <vt:lpstr>Endergonic &amp; Exergonic Reactions</vt:lpstr>
      <vt:lpstr>1) Exergonic Reactions</vt:lpstr>
      <vt:lpstr>1) Exergonic Reactions</vt:lpstr>
      <vt:lpstr>1) Exergonic Reactions</vt:lpstr>
      <vt:lpstr>1) Exergonic Reactions</vt:lpstr>
      <vt:lpstr>Exergonic Reaction:  Cellular Respiration</vt:lpstr>
      <vt:lpstr>PowerPoint Presentation</vt:lpstr>
      <vt:lpstr>2) Endergonic Reactions</vt:lpstr>
      <vt:lpstr>2) Endergonic Reactions</vt:lpstr>
      <vt:lpstr>PowerPoint Presentation</vt:lpstr>
      <vt:lpstr>PowerPoint Presentation</vt:lpstr>
      <vt:lpstr>PowerPoint Presentation</vt:lpstr>
      <vt:lpstr>PowerPoint Presentation</vt:lpstr>
      <vt:lpstr>Chemical Reactions:</vt:lpstr>
      <vt:lpstr>Energy Is Cyclic</vt:lpstr>
      <vt:lpstr>Energy Is Cyclic</vt:lpstr>
      <vt:lpstr>Energy Is Cyclic</vt:lpstr>
      <vt:lpstr>Energy Is Cyclic</vt:lpstr>
      <vt:lpstr>Energy Coupling</vt:lpstr>
      <vt:lpstr>ATP drives Cellular Work by Coupling Exergonic &amp; Endergonic Reactions</vt:lpstr>
      <vt:lpstr>Structure of ATP</vt:lpstr>
      <vt:lpstr>ATP drives Cellular Work by Coupling Exergonic &amp; Endergonic Reactions</vt:lpstr>
      <vt:lpstr>PowerPoint Presentation</vt:lpstr>
      <vt:lpstr>PowerPoint Presentation</vt:lpstr>
      <vt:lpstr>PowerPoint Presentation</vt:lpstr>
      <vt:lpstr>PowerPoint Presentation</vt:lpstr>
      <vt:lpstr>ATP drives Cellular Work by Coupling Exergonic and Endergonic Reactions</vt:lpstr>
      <vt:lpstr>PowerPoint Presentation</vt:lpstr>
      <vt:lpstr>ADP and ATP Recycling</vt:lpstr>
      <vt:lpstr> Review of Energy &amp; ATP</vt:lpstr>
      <vt:lpstr>  Review of Energy &amp; ATP</vt:lpstr>
      <vt:lpstr>PowerPoint Presentation</vt:lpstr>
      <vt:lpstr>Enzymes Speed Up the Cell’s Chemical Reactions by Lowering Energy Barriers</vt:lpstr>
      <vt:lpstr>PowerPoint Presentation</vt:lpstr>
      <vt:lpstr>Enzymes Speed Up the Cell’s Chemical Reactions by Lowering Energy Barriers</vt:lpstr>
      <vt:lpstr>Enzymes Speed Up the Cell’s Chemical Reactions by Lowering Energy Barriers</vt:lpstr>
      <vt:lpstr>PowerPoint Presentation</vt:lpstr>
      <vt:lpstr>A Specific Enzyme Catalyzes Each Cellular Reaction</vt:lpstr>
      <vt:lpstr>Enzymes at Work</vt:lpstr>
      <vt:lpstr>Enzymes at Work</vt:lpstr>
      <vt:lpstr>Induced Fit Model of Enzyme Action</vt:lpstr>
      <vt:lpstr>PowerPoint Presentation</vt:lpstr>
      <vt:lpstr>PowerPoint Presentation</vt:lpstr>
      <vt:lpstr>PowerPoint Presentation</vt:lpstr>
      <vt:lpstr>PowerPoint Presentation</vt:lpstr>
      <vt:lpstr>A Specific Enzyme Catalyzes Each Cellular Reaction</vt:lpstr>
      <vt:lpstr>Some Enzyme “Helpers”:</vt:lpstr>
      <vt:lpstr>PowerPoint Presentation</vt:lpstr>
      <vt:lpstr>PowerPoint Presentation</vt:lpstr>
      <vt:lpstr>PowerPoint Presentation</vt:lpstr>
      <vt:lpstr>Enzymes</vt:lpstr>
      <vt:lpstr>Enzymes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Noemi</dc:creator>
  <cp:lastModifiedBy>Craig Riesen</cp:lastModifiedBy>
  <cp:revision>66</cp:revision>
  <dcterms:created xsi:type="dcterms:W3CDTF">2017-02-26T18:08:58Z</dcterms:created>
  <dcterms:modified xsi:type="dcterms:W3CDTF">2023-10-04T20:56:33Z</dcterms:modified>
</cp:coreProperties>
</file>