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6" r:id="rId3"/>
    <p:sldMasterId id="2147483713" r:id="rId4"/>
    <p:sldMasterId id="2147483740" r:id="rId5"/>
    <p:sldMasterId id="2147483749" r:id="rId6"/>
  </p:sldMasterIdLst>
  <p:notesMasterIdLst>
    <p:notesMasterId r:id="rId86"/>
  </p:notesMasterIdLst>
  <p:sldIdLst>
    <p:sldId id="457" r:id="rId7"/>
    <p:sldId id="257" r:id="rId8"/>
    <p:sldId id="320" r:id="rId9"/>
    <p:sldId id="349" r:id="rId10"/>
    <p:sldId id="456" r:id="rId11"/>
    <p:sldId id="458" r:id="rId12"/>
    <p:sldId id="281" r:id="rId13"/>
    <p:sldId id="340" r:id="rId14"/>
    <p:sldId id="350" r:id="rId15"/>
    <p:sldId id="352" r:id="rId16"/>
    <p:sldId id="459" r:id="rId17"/>
    <p:sldId id="287" r:id="rId18"/>
    <p:sldId id="353" r:id="rId19"/>
    <p:sldId id="285" r:id="rId20"/>
    <p:sldId id="354" r:id="rId21"/>
    <p:sldId id="286" r:id="rId22"/>
    <p:sldId id="467" r:id="rId23"/>
    <p:sldId id="468" r:id="rId24"/>
    <p:sldId id="466" r:id="rId25"/>
    <p:sldId id="288" r:id="rId26"/>
    <p:sldId id="469" r:id="rId27"/>
    <p:sldId id="470" r:id="rId28"/>
    <p:sldId id="289" r:id="rId29"/>
    <p:sldId id="290" r:id="rId30"/>
    <p:sldId id="460" r:id="rId31"/>
    <p:sldId id="461" r:id="rId32"/>
    <p:sldId id="463" r:id="rId33"/>
    <p:sldId id="464" r:id="rId34"/>
    <p:sldId id="465" r:id="rId35"/>
    <p:sldId id="462" r:id="rId36"/>
    <p:sldId id="293" r:id="rId37"/>
    <p:sldId id="294" r:id="rId38"/>
    <p:sldId id="295" r:id="rId39"/>
    <p:sldId id="471" r:id="rId40"/>
    <p:sldId id="472" r:id="rId41"/>
    <p:sldId id="364" r:id="rId42"/>
    <p:sldId id="365" r:id="rId43"/>
    <p:sldId id="296" r:id="rId44"/>
    <p:sldId id="473" r:id="rId45"/>
    <p:sldId id="355" r:id="rId46"/>
    <p:sldId id="297" r:id="rId47"/>
    <p:sldId id="299" r:id="rId48"/>
    <p:sldId id="356" r:id="rId49"/>
    <p:sldId id="357" r:id="rId50"/>
    <p:sldId id="358" r:id="rId51"/>
    <p:sldId id="359" r:id="rId52"/>
    <p:sldId id="360" r:id="rId53"/>
    <p:sldId id="361" r:id="rId54"/>
    <p:sldId id="298" r:id="rId55"/>
    <p:sldId id="474" r:id="rId56"/>
    <p:sldId id="475" r:id="rId57"/>
    <p:sldId id="306" r:id="rId58"/>
    <p:sldId id="307" r:id="rId59"/>
    <p:sldId id="308" r:id="rId60"/>
    <p:sldId id="309" r:id="rId61"/>
    <p:sldId id="476" r:id="rId62"/>
    <p:sldId id="310" r:id="rId63"/>
    <p:sldId id="366" r:id="rId64"/>
    <p:sldId id="311" r:id="rId65"/>
    <p:sldId id="312" r:id="rId66"/>
    <p:sldId id="313" r:id="rId67"/>
    <p:sldId id="314" r:id="rId68"/>
    <p:sldId id="477" r:id="rId69"/>
    <p:sldId id="315" r:id="rId70"/>
    <p:sldId id="478" r:id="rId71"/>
    <p:sldId id="362" r:id="rId72"/>
    <p:sldId id="363" r:id="rId73"/>
    <p:sldId id="316" r:id="rId74"/>
    <p:sldId id="317" r:id="rId75"/>
    <p:sldId id="367" r:id="rId76"/>
    <p:sldId id="368" r:id="rId77"/>
    <p:sldId id="318" r:id="rId78"/>
    <p:sldId id="479" r:id="rId79"/>
    <p:sldId id="319" r:id="rId80"/>
    <p:sldId id="480" r:id="rId81"/>
    <p:sldId id="347" r:id="rId82"/>
    <p:sldId id="348" r:id="rId83"/>
    <p:sldId id="481" r:id="rId84"/>
    <p:sldId id="48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70" autoAdjust="0"/>
  </p:normalViewPr>
  <p:slideViewPr>
    <p:cSldViewPr>
      <p:cViewPr varScale="1">
        <p:scale>
          <a:sx n="81" d="100"/>
          <a:sy n="81" d="100"/>
        </p:scale>
        <p:origin x="90"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70FF-02B7-417A-890F-BCF14CDED9A7}" type="datetimeFigureOut">
              <a:rPr lang="en-US" smtClean="0"/>
              <a:t>10/27/2022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12FD2-70D0-42AC-AE55-F05C69194784}" type="slidenum">
              <a:rPr lang="en-US" smtClean="0"/>
              <a:t>‹#›</a:t>
            </a:fld>
            <a:endParaRPr lang="en-US"/>
          </a:p>
        </p:txBody>
      </p:sp>
    </p:spTree>
    <p:extLst>
      <p:ext uri="{BB962C8B-B14F-4D97-AF65-F5344CB8AC3E}">
        <p14:creationId xmlns:p14="http://schemas.microsoft.com/office/powerpoint/2010/main" val="318655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biol.vt.edu/research/images/C._perfringens_in_mac._jpg.jpg"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utoronto.ca/greenblattlab/images/a/yeast%201.jpg"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A3FB20-2E52-4765-9F47-CE8A6C02536F}" type="slidenum">
              <a:rPr lang="en-US">
                <a:solidFill>
                  <a:srgbClr val="000000"/>
                </a:solidFill>
                <a:latin typeface="Arial Black" pitchFamily="34" charset="0"/>
              </a:rPr>
              <a:pPr eaLnBrk="1" hangingPunct="1"/>
              <a:t>2</a:t>
            </a:fld>
            <a:endParaRPr lang="en-US" dirty="0">
              <a:solidFill>
                <a:srgbClr val="000000"/>
              </a:solidFill>
              <a:latin typeface="Arial Black"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0.5min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baseline="0" dirty="0">
                <a:solidFill>
                  <a:schemeClr val="tx1"/>
                </a:solidFill>
                <a:effectLst/>
                <a:latin typeface="Book Antiqua"/>
                <a:ea typeface="+mn-ea"/>
                <a:cs typeface="Book Antiqua"/>
              </a:rPr>
              <a:t>[animate] </a:t>
            </a:r>
            <a:r>
              <a:rPr lang="en-US" sz="1050" b="0" i="0" kern="1200" dirty="0">
                <a:solidFill>
                  <a:schemeClr val="tx1"/>
                </a:solidFill>
                <a:effectLst/>
                <a:latin typeface="Book Antiqua"/>
                <a:ea typeface="+mn-ea"/>
                <a:cs typeface="Book Antiqua"/>
              </a:rPr>
              <a:t>In</a:t>
            </a:r>
            <a:r>
              <a:rPr lang="en-US" sz="1050" b="0" i="0" kern="1200" baseline="0" dirty="0">
                <a:solidFill>
                  <a:schemeClr val="tx1"/>
                </a:solidFill>
                <a:effectLst/>
                <a:latin typeface="Book Antiqua"/>
                <a:ea typeface="+mn-ea"/>
                <a:cs typeface="Book Antiqua"/>
              </a:rPr>
              <a:t> preparation for aerobic respiration, </a:t>
            </a:r>
            <a:r>
              <a:rPr lang="en-US" sz="1050" b="0" i="0" kern="1200" dirty="0">
                <a:solidFill>
                  <a:schemeClr val="tx1"/>
                </a:solidFill>
                <a:effectLst/>
                <a:latin typeface="Book Antiqua"/>
                <a:ea typeface="+mn-ea"/>
                <a:cs typeface="Book Antiqua"/>
              </a:rPr>
              <a:t>after</a:t>
            </a:r>
            <a:r>
              <a:rPr lang="en-US" sz="1050" b="0" i="0" kern="1200" baseline="0" dirty="0">
                <a:solidFill>
                  <a:schemeClr val="tx1"/>
                </a:solidFill>
                <a:effectLst/>
                <a:latin typeface="Book Antiqua"/>
                <a:ea typeface="+mn-ea"/>
                <a:cs typeface="Book Antiqua"/>
              </a:rPr>
              <a:t> glycolysis but before the next stage the two pyruvic acid molecules are converted into a molecule known as acetyl-CoA. It occurs in the presence of oxygen, and the p</a:t>
            </a:r>
            <a:r>
              <a:rPr lang="en-US" sz="1050" b="0" i="0" kern="1200" dirty="0">
                <a:solidFill>
                  <a:schemeClr val="tx1"/>
                </a:solidFill>
                <a:effectLst/>
                <a:latin typeface="Book Antiqua"/>
                <a:ea typeface="+mn-ea"/>
                <a:cs typeface="Book Antiqua"/>
              </a:rPr>
              <a:t>yruvic acid produced in glycolysis reacts with a molecule called coenzyme A</a:t>
            </a:r>
            <a:r>
              <a:rPr lang="en-US" sz="1050" b="0" i="0" u="sng" kern="1200" dirty="0">
                <a:solidFill>
                  <a:schemeClr val="tx1"/>
                </a:solidFill>
                <a:effectLst/>
                <a:latin typeface="Book Antiqua"/>
                <a:ea typeface="+mn-ea"/>
                <a:cs typeface="Book Antiqua"/>
              </a:rPr>
              <a:t> </a:t>
            </a:r>
            <a:r>
              <a:rPr lang="en-US" sz="1050" b="0" i="0" kern="1200" dirty="0">
                <a:solidFill>
                  <a:schemeClr val="tx1"/>
                </a:solidFill>
                <a:effectLst/>
                <a:latin typeface="Book Antiqua"/>
                <a:ea typeface="+mn-ea"/>
                <a:cs typeface="Book Antiqua"/>
              </a:rPr>
              <a:t>to form acetyl Co-A. Each of the two pyruvic acid produces one molecule</a:t>
            </a:r>
            <a:r>
              <a:rPr lang="en-US" sz="1050" b="0" i="0" kern="1200" baseline="0" dirty="0">
                <a:solidFill>
                  <a:schemeClr val="tx1"/>
                </a:solidFill>
                <a:effectLst/>
                <a:latin typeface="Book Antiqua"/>
                <a:ea typeface="+mn-ea"/>
                <a:cs typeface="Book Antiqua"/>
              </a:rPr>
              <a:t> of acetyl-CoA; hence, each glucose molecule produces two acetyl-CoA molecules.</a:t>
            </a:r>
            <a:endParaRPr lang="en-US" sz="1050" b="0" i="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a:t>
            </a:r>
            <a:r>
              <a:rPr lang="en-US" sz="1050" b="0" i="0" kern="1200" dirty="0">
                <a:solidFill>
                  <a:schemeClr val="tx1"/>
                </a:solidFill>
                <a:effectLst/>
                <a:latin typeface="Book Antiqua"/>
                <a:ea typeface="+mn-ea"/>
                <a:cs typeface="Book Antiqua"/>
              </a:rPr>
              <a:t>This reaction connects glycolysis to the citric acid, or Krebs, cycle</a:t>
            </a:r>
            <a:r>
              <a:rPr lang="en-US" sz="1050" b="0" i="0" kern="1200" baseline="0" dirty="0">
                <a:solidFill>
                  <a:schemeClr val="tx1"/>
                </a:solidFill>
                <a:effectLst/>
                <a:latin typeface="Book Antiqua"/>
                <a:ea typeface="+mn-ea"/>
                <a:cs typeface="Book Antiqua"/>
              </a:rPr>
              <a:t> and is an intermediate step.</a:t>
            </a:r>
          </a:p>
          <a:p>
            <a:pPr marL="171450" indent="-171450">
              <a:buFont typeface="Arial" pitchFamily="34" charset="0"/>
              <a:buChar char="•"/>
            </a:pPr>
            <a:r>
              <a:rPr lang="en-US" sz="1050" b="0" i="0" kern="1200" baseline="0" dirty="0">
                <a:solidFill>
                  <a:schemeClr val="tx1"/>
                </a:solidFill>
                <a:effectLst/>
                <a:latin typeface="Book Antiqua"/>
                <a:ea typeface="+mn-ea"/>
                <a:cs typeface="Book Antiqua"/>
              </a:rPr>
              <a:t>This is also where the CO2 that we exhale is produced.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016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16</a:t>
            </a:fld>
            <a:endParaRPr lang="en-US">
              <a:solidFill>
                <a:srgbClr val="000000"/>
              </a:solidFill>
              <a:latin typeface="Arial Black"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17</a:t>
            </a:fld>
            <a:endParaRPr lang="en-US">
              <a:solidFill>
                <a:srgbClr val="000000"/>
              </a:solidFill>
              <a:latin typeface="Arial Black" pitchFamily="34" charset="0"/>
            </a:endParaRPr>
          </a:p>
        </p:txBody>
      </p:sp>
    </p:spTree>
    <p:extLst>
      <p:ext uri="{BB962C8B-B14F-4D97-AF65-F5344CB8AC3E}">
        <p14:creationId xmlns:p14="http://schemas.microsoft.com/office/powerpoint/2010/main" val="192639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18</a:t>
            </a:fld>
            <a:endParaRPr lang="en-US">
              <a:solidFill>
                <a:srgbClr val="000000"/>
              </a:solidFill>
              <a:latin typeface="Arial Black" pitchFamily="34" charset="0"/>
            </a:endParaRPr>
          </a:p>
        </p:txBody>
      </p:sp>
    </p:spTree>
    <p:extLst>
      <p:ext uri="{BB962C8B-B14F-4D97-AF65-F5344CB8AC3E}">
        <p14:creationId xmlns:p14="http://schemas.microsoft.com/office/powerpoint/2010/main" val="188281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19</a:t>
            </a:fld>
            <a:endParaRPr lang="en-US">
              <a:solidFill>
                <a:srgbClr val="000000"/>
              </a:solidFill>
              <a:latin typeface="Arial Black" pitchFamily="34" charset="0"/>
            </a:endParaRPr>
          </a:p>
        </p:txBody>
      </p:sp>
    </p:spTree>
    <p:extLst>
      <p:ext uri="{BB962C8B-B14F-4D97-AF65-F5344CB8AC3E}">
        <p14:creationId xmlns:p14="http://schemas.microsoft.com/office/powerpoint/2010/main" val="231532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Remember that glycolysis broke</a:t>
            </a:r>
            <a:r>
              <a:rPr lang="en-US" baseline="0" dirty="0"/>
              <a:t> down a 6 carbon glucose molecule providing</a:t>
            </a:r>
          </a:p>
          <a:p>
            <a:r>
              <a:rPr lang="en-US" baseline="0" dirty="0"/>
              <a:t>	2 3-Carbon pyruvate molecules</a:t>
            </a:r>
          </a:p>
          <a:p>
            <a:r>
              <a:rPr lang="en-US" baseline="0" dirty="0"/>
              <a:t>	2 ATPs</a:t>
            </a:r>
          </a:p>
          <a:p>
            <a:r>
              <a:rPr lang="en-US" baseline="0" dirty="0"/>
              <a:t>	2 NADH</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20</a:t>
            </a:fld>
            <a:endParaRPr lang="en-US">
              <a:solidFill>
                <a:srgbClr val="000000"/>
              </a:solidFill>
              <a:latin typeface="Arial Black"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971A957-2E0A-4FFF-8BB0-A2101AE6DE93}" type="slidenum">
              <a:rPr lang="en-US">
                <a:solidFill>
                  <a:prstClr val="black"/>
                </a:solidFill>
              </a:rPr>
              <a:pPr/>
              <a:t>23</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t>The remaining carbon molecules from glucose</a:t>
            </a:r>
            <a:r>
              <a:rPr lang="en-US" baseline="0" dirty="0"/>
              <a:t> are catabolized.  When these bonds are broken energy is released.  Enzymes capture the released energy and make ATP</a:t>
            </a:r>
          </a:p>
          <a:p>
            <a:r>
              <a:rPr lang="en-US" baseline="0" dirty="0"/>
              <a:t>FAD- </a:t>
            </a:r>
            <a:r>
              <a:rPr lang="en-US" baseline="0" dirty="0" err="1"/>
              <a:t>Flavin</a:t>
            </a:r>
            <a:r>
              <a:rPr lang="en-US" baseline="0" dirty="0"/>
              <a:t> adenine dinucleotide.  FADH</a:t>
            </a:r>
            <a:r>
              <a:rPr lang="en-US" baseline="-25000" dirty="0"/>
              <a:t>2 </a:t>
            </a:r>
            <a:r>
              <a:rPr lang="en-US" baseline="0" dirty="0"/>
              <a:t>is the hydrogenated form of FAD and is the form of FAD that is actively carrying activated electrons.</a:t>
            </a:r>
            <a:endParaRPr lang="en-US" baseline="-25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69353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5912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0920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endParaRPr lang="en-US" b="1" dirty="0"/>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.5min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The energy from the Sun eventually allows all living things to have energy. Categorize the activities as low, moderate, or high energy.</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Exit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Over the course of one day the amount of energy a person uses can vary.</a:t>
            </a:r>
          </a:p>
          <a:p>
            <a:pPr lvl="0">
              <a:buFont typeface="Arial" pitchFamily="34" charset="0"/>
              <a:buNone/>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3416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9978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3094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13513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8318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971A957-2E0A-4FFF-8BB0-A2101AE6DE93}" type="slidenum">
              <a:rPr lang="en-US">
                <a:solidFill>
                  <a:prstClr val="black"/>
                </a:solidFill>
              </a:rPr>
              <a:pPr/>
              <a:t>31</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t>Acetyl-CoA enters the mitochondria</a:t>
            </a:r>
            <a:r>
              <a:rPr lang="en-US" baseline="0" dirty="0"/>
              <a:t> after glycolysis. A total of 6 CO2 molecules are released during this process.  2 during the transition reaction (reducing the Pyruvate from a 3 carbon molecule to a 2 carbon molecule) then 4 are released as each of the Acetyl CoA molecules release 2 of their carbon molecules each.  The ATP produced either stays in the mitochondria or is released into the cytoplasm</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971A957-2E0A-4FFF-8BB0-A2101AE6DE93}" type="slidenum">
              <a:rPr lang="en-US">
                <a:solidFill>
                  <a:prstClr val="black"/>
                </a:solidFill>
              </a:rPr>
              <a:pPr/>
              <a:t>32</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2622239-AB53-4B28-9A4E-2341070605E9}" type="slidenum">
              <a:rPr lang="en-US">
                <a:solidFill>
                  <a:prstClr val="black"/>
                </a:solidFill>
              </a:rPr>
              <a:pPr/>
              <a:t>33</a:t>
            </a:fld>
            <a:endParaRPr 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531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5355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E3F536-9A00-48CE-8DBF-D13C08AF2222}" type="slidenum">
              <a:rPr lang="en-US" sz="1200">
                <a:solidFill>
                  <a:srgbClr val="000000"/>
                </a:solidFill>
              </a:rPr>
              <a:pPr eaLnBrk="1" hangingPunct="1"/>
              <a:t>38</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The purpose of the Krebs cycle is to</a:t>
            </a:r>
            <a:r>
              <a:rPr lang="en-US" baseline="0" dirty="0"/>
              <a:t> generate molecules of NADH and FADH2 to be used in the electron transport chain where the majority of ATP is made during cellular respiration.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endParaRPr lang="en-US" b="1" dirty="0"/>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.5min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The energy from the Sun eventually allows all living things to have energy. Categorize the activities as low, moderate, or high energy.</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Exit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Over the course of one day the amount of energy a person uses can vary.</a:t>
            </a:r>
          </a:p>
          <a:p>
            <a:pPr lvl="0">
              <a:buFont typeface="Arial" pitchFamily="34" charset="0"/>
              <a:buNone/>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617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E3F536-9A00-48CE-8DBF-D13C08AF2222}" type="slidenum">
              <a:rPr lang="en-US" sz="1200">
                <a:solidFill>
                  <a:srgbClr val="000000"/>
                </a:solidFill>
              </a:rPr>
              <a:pPr eaLnBrk="1" hangingPunct="1"/>
              <a:t>39</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The purpose of the Krebs cycle is to</a:t>
            </a:r>
            <a:r>
              <a:rPr lang="en-US" baseline="0" dirty="0"/>
              <a:t> generate molecules of NADH and FADH2 to be used in the electron transport chain where the majority of ATP is made during cellular respiration.</a:t>
            </a:r>
            <a:endParaRPr lang="en-US" dirty="0"/>
          </a:p>
        </p:txBody>
      </p:sp>
    </p:spTree>
    <p:extLst>
      <p:ext uri="{BB962C8B-B14F-4D97-AF65-F5344CB8AC3E}">
        <p14:creationId xmlns:p14="http://schemas.microsoft.com/office/powerpoint/2010/main" val="732694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E3F536-9A00-48CE-8DBF-D13C08AF2222}" type="slidenum">
              <a:rPr lang="en-US" sz="1200">
                <a:solidFill>
                  <a:srgbClr val="000000"/>
                </a:solidFill>
              </a:rPr>
              <a:pPr eaLnBrk="1" hangingPunct="1"/>
              <a:t>40</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The purpose of the Krebs cycle is to</a:t>
            </a:r>
            <a:r>
              <a:rPr lang="en-US" baseline="0" dirty="0"/>
              <a:t> generate molecules of NADH and FADH2 to be used in the electron transport chain where the majority of ATP is made during cellular respiration.</a:t>
            </a:r>
            <a:endParaRPr lang="en-US" dirty="0"/>
          </a:p>
        </p:txBody>
      </p:sp>
    </p:spTree>
    <p:extLst>
      <p:ext uri="{BB962C8B-B14F-4D97-AF65-F5344CB8AC3E}">
        <p14:creationId xmlns:p14="http://schemas.microsoft.com/office/powerpoint/2010/main" val="1080641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B23217-FC71-430A-AE03-CE7B4CE15C9A}" type="slidenum">
              <a:rPr lang="en-US" sz="1200">
                <a:solidFill>
                  <a:srgbClr val="000000"/>
                </a:solidFill>
              </a:rPr>
              <a:pPr eaLnBrk="1" hangingPunct="1"/>
              <a:t>41</a:t>
            </a:fld>
            <a:endParaRPr lang="en-US" sz="1200">
              <a:solidFill>
                <a:srgbClr val="000000"/>
              </a:solidFill>
            </a:endParaRPr>
          </a:p>
        </p:txBody>
      </p:sp>
      <p:sp>
        <p:nvSpPr>
          <p:cNvPr id="187395"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975DCA-90C2-400E-997C-110C1EB321D1}" type="slidenum">
              <a:rPr lang="en-US" sz="1200">
                <a:solidFill>
                  <a:srgbClr val="000000"/>
                </a:solidFill>
              </a:rPr>
              <a:pPr eaLnBrk="1" hangingPunct="1"/>
              <a:t>52</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975DCA-90C2-400E-997C-110C1EB321D1}" type="slidenum">
              <a:rPr lang="en-US" sz="1200">
                <a:solidFill>
                  <a:srgbClr val="000000"/>
                </a:solidFill>
              </a:rPr>
              <a:pPr eaLnBrk="1" hangingPunct="1"/>
              <a:t>53</a:t>
            </a:fld>
            <a:endParaRPr 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D87EA0-93B0-44D8-867A-9FF19E8222D3}" type="slidenum">
              <a:rPr lang="en-US" sz="1200">
                <a:solidFill>
                  <a:srgbClr val="000000"/>
                </a:solidFill>
              </a:rPr>
              <a:pPr eaLnBrk="1" hangingPunct="1"/>
              <a:t>55</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D87EA0-93B0-44D8-867A-9FF19E8222D3}" type="slidenum">
              <a:rPr lang="en-US" sz="1200">
                <a:solidFill>
                  <a:srgbClr val="000000"/>
                </a:solidFill>
              </a:rPr>
              <a:pPr eaLnBrk="1" hangingPunct="1"/>
              <a:t>56</a:t>
            </a:fld>
            <a:endParaRPr lang="en-US" sz="1200">
              <a:solidFill>
                <a:srgbClr val="000000"/>
              </a:solidFill>
            </a:endParaRPr>
          </a:p>
        </p:txBody>
      </p:sp>
    </p:spTree>
    <p:extLst>
      <p:ext uri="{BB962C8B-B14F-4D97-AF65-F5344CB8AC3E}">
        <p14:creationId xmlns:p14="http://schemas.microsoft.com/office/powerpoint/2010/main" val="145519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9382BE-4BF7-49F3-8BFF-10824B70FC1B}" type="slidenum">
              <a:rPr lang="en-US" sz="1200">
                <a:solidFill>
                  <a:srgbClr val="000000"/>
                </a:solidFill>
              </a:rPr>
              <a:pPr eaLnBrk="1" hangingPunct="1"/>
              <a:t>57</a:t>
            </a:fld>
            <a:endParaRPr lang="en-US"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9382BE-4BF7-49F3-8BFF-10824B70FC1B}" type="slidenum">
              <a:rPr lang="en-US" sz="1200">
                <a:solidFill>
                  <a:srgbClr val="000000"/>
                </a:solidFill>
              </a:rPr>
              <a:pPr eaLnBrk="1" hangingPunct="1"/>
              <a:t>58</a:t>
            </a:fld>
            <a:endParaRPr lang="en-US" sz="1200">
              <a:solidFill>
                <a:srgbClr val="000000"/>
              </a:solidFill>
            </a:endParaRPr>
          </a:p>
        </p:txBody>
      </p:sp>
    </p:spTree>
    <p:extLst>
      <p:ext uri="{BB962C8B-B14F-4D97-AF65-F5344CB8AC3E}">
        <p14:creationId xmlns:p14="http://schemas.microsoft.com/office/powerpoint/2010/main" val="4124425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F55C0B-C05A-43D0-989E-78ED1D9B2560}" type="slidenum">
              <a:rPr lang="en-US" sz="1200">
                <a:solidFill>
                  <a:srgbClr val="000000"/>
                </a:solidFill>
              </a:rPr>
              <a:pPr eaLnBrk="1" hangingPunct="1"/>
              <a:t>59</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067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3EC18A-55A8-4545-8C2D-2C604055C6CE}" type="slidenum">
              <a:rPr lang="en-US" sz="1200">
                <a:solidFill>
                  <a:srgbClr val="000000"/>
                </a:solidFill>
              </a:rPr>
              <a:pPr eaLnBrk="1" hangingPunct="1"/>
              <a:t>60</a:t>
            </a:fld>
            <a:endParaRPr lang="en-US"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0A1FB9-DCB5-4026-A46B-D8A09B23119D}" type="slidenum">
              <a:rPr lang="en-US" sz="1200">
                <a:solidFill>
                  <a:srgbClr val="000000"/>
                </a:solidFill>
              </a:rPr>
              <a:pPr eaLnBrk="1" hangingPunct="1"/>
              <a:t>61</a:t>
            </a:fld>
            <a:endParaRPr lang="en-US" sz="1200">
              <a:solidFill>
                <a:srgbClr val="000000"/>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4BADC0-62A2-48E0-ABA0-D0327FA3B9B0}" type="slidenum">
              <a:rPr lang="en-US" sz="1200">
                <a:solidFill>
                  <a:srgbClr val="000000"/>
                </a:solidFill>
              </a:rPr>
              <a:pPr eaLnBrk="1" hangingPunct="1"/>
              <a:t>62</a:t>
            </a:fld>
            <a:endParaRPr 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4BADC0-62A2-48E0-ABA0-D0327FA3B9B0}" type="slidenum">
              <a:rPr lang="en-US" sz="1200">
                <a:solidFill>
                  <a:srgbClr val="000000"/>
                </a:solidFill>
              </a:rPr>
              <a:pPr eaLnBrk="1" hangingPunct="1"/>
              <a:t>63</a:t>
            </a:fld>
            <a:endParaRPr lang="en-US" sz="1200">
              <a:solidFill>
                <a:srgbClr val="000000"/>
              </a:solidFill>
            </a:endParaRPr>
          </a:p>
        </p:txBody>
      </p:sp>
    </p:spTree>
    <p:extLst>
      <p:ext uri="{BB962C8B-B14F-4D97-AF65-F5344CB8AC3E}">
        <p14:creationId xmlns:p14="http://schemas.microsoft.com/office/powerpoint/2010/main" val="2789442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sz="1050" b="1" dirty="0"/>
              <a:t>≈ 1 minute</a:t>
            </a:r>
            <a:endParaRPr lang="en-US" b="1" dirty="0"/>
          </a:p>
          <a:p>
            <a:r>
              <a:rPr lang="en-US" b="1" dirty="0"/>
              <a:t>Entry</a:t>
            </a:r>
            <a:r>
              <a:rPr lang="en-US" b="1" baseline="0" dirty="0"/>
              <a:t> Audio: </a:t>
            </a:r>
            <a:r>
              <a:rPr lang="en-US" b="0" baseline="0" dirty="0"/>
              <a:t>Identify the stage of cellular respiration in which each product is generated.</a:t>
            </a:r>
          </a:p>
          <a:p>
            <a:r>
              <a:rPr lang="en-US" b="1" baseline="0" dirty="0"/>
              <a:t>Exit Audio: </a:t>
            </a:r>
            <a:r>
              <a:rPr lang="en-US" b="0" baseline="0" dirty="0"/>
              <a:t>Overall, 36 molecules of ATP are produced through these three stages of cellular respiration.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012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sz="1050" b="1" dirty="0"/>
              <a:t>≈ 1 minute</a:t>
            </a:r>
            <a:endParaRPr lang="en-US" b="1" dirty="0"/>
          </a:p>
          <a:p>
            <a:r>
              <a:rPr lang="en-US" b="1" dirty="0"/>
              <a:t>Entry</a:t>
            </a:r>
            <a:r>
              <a:rPr lang="en-US" b="1" baseline="0" dirty="0"/>
              <a:t> Audio: </a:t>
            </a:r>
            <a:r>
              <a:rPr lang="en-US" b="0" baseline="0" dirty="0"/>
              <a:t>Identify the stage of cellular respiration in which each product is generated.</a:t>
            </a:r>
          </a:p>
          <a:p>
            <a:r>
              <a:rPr lang="en-US" b="1" baseline="0" dirty="0"/>
              <a:t>Exit Audio: </a:t>
            </a:r>
            <a:r>
              <a:rPr lang="en-US" b="0" baseline="0" dirty="0"/>
              <a:t>Overall, 36 molecules of ATP are produced through these three stages of cellular respiration.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78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t>
            </a:r>
            <a:r>
              <a:rPr lang="en-US" sz="1200" dirty="0">
                <a:solidFill>
                  <a:srgbClr val="000000"/>
                </a:solidFill>
                <a:hlinkClick r:id="rId3"/>
              </a:rPr>
              <a:t>http://www.biol.vt.edu/research/images/C._perfringens_in_mac._jpg.jpg</a:t>
            </a: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a:t>
            </a:r>
            <a:r>
              <a:rPr lang="en-US" sz="1200" dirty="0">
                <a:solidFill>
                  <a:srgbClr val="000000"/>
                </a:solidFill>
                <a:hlinkClick r:id="rId4"/>
              </a:rPr>
              <a:t>http://www.utoronto.ca/greenblattlab/images/a/yeast%201.jpg</a:t>
            </a:r>
            <a:endParaRPr lang="en-US" sz="1200" dirty="0">
              <a:solidFill>
                <a:srgbClr val="000000"/>
              </a:solidFill>
            </a:endParaRPr>
          </a:p>
          <a:p>
            <a:endParaRPr lang="en-US" dirty="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DCC86B-C82B-422A-B3B1-CB0772494496}" type="slidenum">
              <a:rPr lang="en-US" sz="1200">
                <a:solidFill>
                  <a:srgbClr val="000000"/>
                </a:solidFill>
              </a:rPr>
              <a:pPr eaLnBrk="1" hangingPunct="1"/>
              <a:t>68</a:t>
            </a:fld>
            <a:endParaRPr lang="en-US"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B786E-10A4-4148-9328-17BA871810DA}" type="slidenum">
              <a:rPr lang="en-US" sz="1200">
                <a:solidFill>
                  <a:srgbClr val="000000"/>
                </a:solidFill>
              </a:rPr>
              <a:pPr eaLnBrk="1" hangingPunct="1"/>
              <a:t>69</a:t>
            </a:fld>
            <a:endParaRPr 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Alcohol fermentation and lactic acid fermentation have commercial applications that you may benefit from.</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[animate] Alcohol fermentation by yeast is used commercially in</a:t>
            </a:r>
          </a:p>
          <a:p>
            <a:pPr marL="171450" indent="-171450">
              <a:buFont typeface="Arial" pitchFamily="34" charset="0"/>
              <a:buChar char="•"/>
            </a:pPr>
            <a:r>
              <a:rPr lang="en-US" baseline="0" dirty="0"/>
              <a:t>Baking</a:t>
            </a:r>
          </a:p>
          <a:p>
            <a:pPr marL="171450" indent="-171450">
              <a:buFont typeface="Arial" pitchFamily="34" charset="0"/>
              <a:buChar char="•"/>
            </a:pPr>
            <a:r>
              <a:rPr lang="en-US" baseline="0" dirty="0"/>
              <a:t>Brewing</a:t>
            </a:r>
          </a:p>
          <a:p>
            <a:pPr marL="171450" indent="-171450">
              <a:buFont typeface="Arial" pitchFamily="34" charset="0"/>
              <a:buChar char="•"/>
            </a:pPr>
            <a:r>
              <a:rPr lang="en-US" baseline="0" dirty="0"/>
              <a:t>Winemaking</a:t>
            </a:r>
            <a:endParaRPr lang="en-US" b="0" i="0" baseline="0" dirty="0"/>
          </a:p>
          <a:p>
            <a:pPr marL="0" indent="0">
              <a:buFont typeface="Arial" pitchFamily="34" charset="0"/>
              <a:buNone/>
            </a:pPr>
            <a:r>
              <a:rPr lang="en-US" b="0" i="0" baseline="0" dirty="0"/>
              <a:t>For baking and brewing, yeast is a helpful organism. Yeast is a live single-celled organism. Yeast cells reproduce rapidly no matter where they are. During this growth, yeast produces enzymes, so when yeast is added to bread dough, an enzyme goes to work on the flour, changing the starch in it into sugar. Another enzyme changes the sugar into alcohol and carbon dioxide. This gas spreads through the dough in the form of bubbles, causing it to rise. Yeast is also used in winemaking to produce carbon dioxide; the gas builds up in champagne and causes the bubbly froth that overflows when it is uncorked. It also causes the froth in beer.</a:t>
            </a:r>
            <a:endParaRPr lang="en-US" baseline="0" dirty="0"/>
          </a:p>
          <a:p>
            <a:r>
              <a:rPr lang="en-US" baseline="0" dirty="0"/>
              <a:t>[animate] Lactic acid fermentation is also used commercially in</a:t>
            </a:r>
          </a:p>
          <a:p>
            <a:pPr marL="171450" indent="-171450">
              <a:buFont typeface="Arial" pitchFamily="34" charset="0"/>
              <a:buChar char="•"/>
            </a:pPr>
            <a:r>
              <a:rPr lang="en-US" baseline="0" dirty="0"/>
              <a:t>preparation of cheese.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preparation of yogurt.</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The lactic acid is what gives yogurt its sour taste. All these are made possible through cellular respiration. </a:t>
            </a:r>
          </a:p>
          <a:p>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Yogurt.</a:t>
            </a:r>
            <a:r>
              <a:rPr lang="en-US" baseline="0" dirty="0"/>
              <a:t> “B</a:t>
            </a:r>
            <a:r>
              <a:rPr lang="en-US" b="0" dirty="0"/>
              <a:t>reakfast,” </a:t>
            </a:r>
            <a:r>
              <a:rPr lang="en-US" dirty="0"/>
              <a:t>Janine.</a:t>
            </a:r>
            <a:r>
              <a:rPr lang="en-US" baseline="0" dirty="0"/>
              <a:t> 2010 as </a:t>
            </a:r>
            <a:r>
              <a:rPr lang="en-US" dirty="0"/>
              <a:t>CC, Digital</a:t>
            </a:r>
            <a:r>
              <a:rPr lang="en-US" baseline="0" dirty="0"/>
              <a:t> Image. </a:t>
            </a:r>
            <a:r>
              <a:rPr lang="en-US" dirty="0"/>
              <a:t>http://www.flickr.com/photos/geishabot/4579250516/</a:t>
            </a:r>
            <a:r>
              <a:rPr lang="en-US" baseline="0" dirty="0"/>
              <a:t> (accessed April 11,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Bread.</a:t>
            </a:r>
            <a:r>
              <a:rPr lang="en-US" baseline="0" dirty="0"/>
              <a:t> “</a:t>
            </a:r>
            <a:r>
              <a:rPr lang="en-US" sz="1050" b="0" kern="1200" dirty="0">
                <a:solidFill>
                  <a:schemeClr val="tx1"/>
                </a:solidFill>
                <a:effectLst/>
                <a:latin typeface="Book Antiqua"/>
                <a:ea typeface="+mn-ea"/>
                <a:cs typeface="Book Antiqua"/>
              </a:rPr>
              <a:t>Bread 12.JPG,” </a:t>
            </a:r>
            <a:r>
              <a:rPr lang="en-US" dirty="0"/>
              <a:t>Naomi.</a:t>
            </a:r>
            <a:r>
              <a:rPr lang="en-US" baseline="0" dirty="0"/>
              <a:t> 2007 as Free Photo, Digital Image. </a:t>
            </a:r>
            <a:r>
              <a:rPr lang="en-US" dirty="0"/>
              <a:t>http://www.morguefile.com/archive/display/708746</a:t>
            </a:r>
            <a:r>
              <a:rPr lang="en-US" baseline="0" dirty="0"/>
              <a:t> (accessed April 11, 2011).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5681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Alcohol fermentation and lactic acid fermentation have commercial applications that you may benefit from.</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[animate] Alcohol fermentation by yeast is used commercially in</a:t>
            </a:r>
          </a:p>
          <a:p>
            <a:pPr marL="171450" indent="-171450">
              <a:buFont typeface="Arial" pitchFamily="34" charset="0"/>
              <a:buChar char="•"/>
            </a:pPr>
            <a:r>
              <a:rPr lang="en-US" baseline="0" dirty="0"/>
              <a:t>Baking</a:t>
            </a:r>
          </a:p>
          <a:p>
            <a:pPr marL="171450" indent="-171450">
              <a:buFont typeface="Arial" pitchFamily="34" charset="0"/>
              <a:buChar char="•"/>
            </a:pPr>
            <a:r>
              <a:rPr lang="en-US" baseline="0" dirty="0"/>
              <a:t>Brewing</a:t>
            </a:r>
          </a:p>
          <a:p>
            <a:pPr marL="171450" indent="-171450">
              <a:buFont typeface="Arial" pitchFamily="34" charset="0"/>
              <a:buChar char="•"/>
            </a:pPr>
            <a:r>
              <a:rPr lang="en-US" baseline="0" dirty="0"/>
              <a:t>Winemaking</a:t>
            </a:r>
            <a:endParaRPr lang="en-US" b="0" i="0" baseline="0" dirty="0"/>
          </a:p>
          <a:p>
            <a:pPr marL="0" indent="0">
              <a:buFont typeface="Arial" pitchFamily="34" charset="0"/>
              <a:buNone/>
            </a:pPr>
            <a:r>
              <a:rPr lang="en-US" b="0" i="0" baseline="0" dirty="0"/>
              <a:t>For baking and brewing, yeast is a helpful organism. Yeast is a live single-celled organism. Yeast cells reproduce rapidly no matter where they are. During this growth, yeast produces enzymes, so when yeast is added to bread dough, an enzyme goes to work on the flour, changing the starch in it into sugar. Another enzyme changes the sugar into alcohol and carbon dioxide. This gas spreads through the dough in the form of bubbles, causing it to rise. Yeast is also used in winemaking to produce carbon dioxide; the gas builds up in champagne and causes the bubbly froth that overflows when it is uncorked. It also causes the froth in beer.</a:t>
            </a:r>
            <a:endParaRPr lang="en-US" baseline="0" dirty="0"/>
          </a:p>
          <a:p>
            <a:r>
              <a:rPr lang="en-US" baseline="0" dirty="0"/>
              <a:t>[animate] Lactic acid fermentation is also used commercially in</a:t>
            </a:r>
          </a:p>
          <a:p>
            <a:pPr marL="171450" indent="-171450">
              <a:buFont typeface="Arial" pitchFamily="34" charset="0"/>
              <a:buChar char="•"/>
            </a:pPr>
            <a:r>
              <a:rPr lang="en-US" baseline="0" dirty="0"/>
              <a:t>preparation of cheese.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preparation of yogurt.</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The lactic acid is what gives yogurt its sour taste. All these are made possible through cellular respiration. </a:t>
            </a:r>
          </a:p>
          <a:p>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Yogurt.</a:t>
            </a:r>
            <a:r>
              <a:rPr lang="en-US" baseline="0" dirty="0"/>
              <a:t> “B</a:t>
            </a:r>
            <a:r>
              <a:rPr lang="en-US" b="0" dirty="0"/>
              <a:t>reakfast,” </a:t>
            </a:r>
            <a:r>
              <a:rPr lang="en-US" dirty="0"/>
              <a:t>Janine.</a:t>
            </a:r>
            <a:r>
              <a:rPr lang="en-US" baseline="0" dirty="0"/>
              <a:t> 2010 as </a:t>
            </a:r>
            <a:r>
              <a:rPr lang="en-US" dirty="0"/>
              <a:t>CC, Digital</a:t>
            </a:r>
            <a:r>
              <a:rPr lang="en-US" baseline="0" dirty="0"/>
              <a:t> Image. </a:t>
            </a:r>
            <a:r>
              <a:rPr lang="en-US" dirty="0"/>
              <a:t>http://www.flickr.com/photos/geishabot/4579250516/</a:t>
            </a:r>
            <a:r>
              <a:rPr lang="en-US" baseline="0" dirty="0"/>
              <a:t> (accessed April 11,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Bread.</a:t>
            </a:r>
            <a:r>
              <a:rPr lang="en-US" baseline="0" dirty="0"/>
              <a:t> “</a:t>
            </a:r>
            <a:r>
              <a:rPr lang="en-US" sz="1050" b="0" kern="1200" dirty="0">
                <a:solidFill>
                  <a:schemeClr val="tx1"/>
                </a:solidFill>
                <a:effectLst/>
                <a:latin typeface="Book Antiqua"/>
                <a:ea typeface="+mn-ea"/>
                <a:cs typeface="Book Antiqua"/>
              </a:rPr>
              <a:t>Bread 12.JPG,” </a:t>
            </a:r>
            <a:r>
              <a:rPr lang="en-US" dirty="0"/>
              <a:t>Naomi.</a:t>
            </a:r>
            <a:r>
              <a:rPr lang="en-US" baseline="0" dirty="0"/>
              <a:t> 2007 as Free Photo, Digital Image. </a:t>
            </a:r>
            <a:r>
              <a:rPr lang="en-US" dirty="0"/>
              <a:t>http://www.morguefile.com/archive/display/708746</a:t>
            </a:r>
            <a:r>
              <a:rPr lang="en-US" baseline="0" dirty="0"/>
              <a:t> (accessed April 11, 2011).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46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7749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B786E-10A4-4148-9328-17BA871810DA}" type="slidenum">
              <a:rPr lang="en-US" sz="1200">
                <a:solidFill>
                  <a:srgbClr val="000000"/>
                </a:solidFill>
              </a:rPr>
              <a:pPr eaLnBrk="1" hangingPunct="1"/>
              <a:t>72</a:t>
            </a:fld>
            <a:endParaRPr lang="en-US" sz="120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B786E-10A4-4148-9328-17BA871810DA}" type="slidenum">
              <a:rPr lang="en-US" sz="1200">
                <a:solidFill>
                  <a:srgbClr val="000000"/>
                </a:solidFill>
              </a:rPr>
              <a:pPr eaLnBrk="1" hangingPunct="1"/>
              <a:t>73</a:t>
            </a:fld>
            <a:endParaRPr lang="en-US" sz="1200">
              <a:solidFill>
                <a:srgbClr val="000000"/>
              </a:solidFill>
            </a:endParaRPr>
          </a:p>
        </p:txBody>
      </p:sp>
    </p:spTree>
    <p:extLst>
      <p:ext uri="{BB962C8B-B14F-4D97-AF65-F5344CB8AC3E}">
        <p14:creationId xmlns:p14="http://schemas.microsoft.com/office/powerpoint/2010/main" val="4007107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CED6EF-4183-46A3-900E-274A5EB2E901}" type="slidenum">
              <a:rPr lang="en-US" sz="1200">
                <a:solidFill>
                  <a:srgbClr val="000000"/>
                </a:solidFill>
              </a:rPr>
              <a:pPr eaLnBrk="1" hangingPunct="1"/>
              <a:t>74</a:t>
            </a:fld>
            <a:endParaRPr lang="en-US" sz="120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CED6EF-4183-46A3-900E-274A5EB2E901}" type="slidenum">
              <a:rPr lang="en-US" sz="1200">
                <a:solidFill>
                  <a:srgbClr val="000000"/>
                </a:solidFill>
              </a:rPr>
              <a:pPr eaLnBrk="1" hangingPunct="1"/>
              <a:t>75</a:t>
            </a:fld>
            <a:endParaRPr lang="en-US" sz="1200">
              <a:solidFill>
                <a:srgbClr val="000000"/>
              </a:solidFill>
            </a:endParaRPr>
          </a:p>
        </p:txBody>
      </p:sp>
    </p:spTree>
    <p:extLst>
      <p:ext uri="{BB962C8B-B14F-4D97-AF65-F5344CB8AC3E}">
        <p14:creationId xmlns:p14="http://schemas.microsoft.com/office/powerpoint/2010/main" val="1656350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461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766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0329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329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8910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now a total of 4 ATP molecules and 4 NADH molecules are formed from glycolysis and the transition reaction.</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12</a:t>
            </a:fld>
            <a:endParaRPr lang="en-US">
              <a:solidFill>
                <a:srgbClr val="000000"/>
              </a:solidFill>
              <a:latin typeface="Arial Black"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E2EDC8-C650-4D17-A079-3E10BA0FDBF6}" type="slidenum">
              <a:rPr lang="en-US">
                <a:solidFill>
                  <a:srgbClr val="000000"/>
                </a:solidFill>
                <a:latin typeface="Arial Black" pitchFamily="34" charset="0"/>
              </a:rPr>
              <a:pPr eaLnBrk="1" hangingPunct="1"/>
              <a:t>13</a:t>
            </a:fld>
            <a:endParaRPr lang="en-US">
              <a:solidFill>
                <a:srgbClr val="000000"/>
              </a:solidFill>
              <a:latin typeface="Arial Black" pitchFamily="34" charset="0"/>
            </a:endParaRPr>
          </a:p>
        </p:txBody>
      </p:sp>
      <p:sp>
        <p:nvSpPr>
          <p:cNvPr id="247811"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Pyruvic acid oxidation.  The Pyruvates are converted to</a:t>
            </a:r>
            <a:r>
              <a:rPr lang="en-US" baseline="0" dirty="0"/>
              <a:t> two carbon molecule called an acetyl group.  In this process two hydrogen atoms are removed along with their electrons which is an oxidation reaction.  The electrons are moved by the NADH (electron carrier) the the ETC so their energy can be used to make ATP.  The Acetyl group is attached to a coenzyme and is now called acetyl </a:t>
            </a:r>
            <a:r>
              <a:rPr lang="en-US" baseline="0" dirty="0" err="1"/>
              <a:t>coA</a:t>
            </a:r>
            <a:r>
              <a:rPr lang="en-US" baseline="0" dirty="0"/>
              <a:t> which carries it to the Krebs cycle.</a:t>
            </a:r>
            <a:endParaRPr lang="en-US" dirty="0"/>
          </a:p>
        </p:txBody>
      </p:sp>
    </p:spTree>
    <p:extLst>
      <p:ext uri="{BB962C8B-B14F-4D97-AF65-F5344CB8AC3E}">
        <p14:creationId xmlns:p14="http://schemas.microsoft.com/office/powerpoint/2010/main" val="184051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E2EDC8-C650-4D17-A079-3E10BA0FDBF6}" type="slidenum">
              <a:rPr lang="en-US">
                <a:solidFill>
                  <a:srgbClr val="000000"/>
                </a:solidFill>
                <a:latin typeface="Arial Black" pitchFamily="34" charset="0"/>
              </a:rPr>
              <a:pPr eaLnBrk="1" hangingPunct="1"/>
              <a:t>14</a:t>
            </a:fld>
            <a:endParaRPr lang="en-US">
              <a:solidFill>
                <a:srgbClr val="000000"/>
              </a:solidFill>
              <a:latin typeface="Arial Black" pitchFamily="34" charset="0"/>
            </a:endParaRPr>
          </a:p>
        </p:txBody>
      </p:sp>
      <p:sp>
        <p:nvSpPr>
          <p:cNvPr id="247811"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Pyruvic acid oxidation.  The Pyruvates are converted to</a:t>
            </a:r>
            <a:r>
              <a:rPr lang="en-US" baseline="0" dirty="0"/>
              <a:t> two carbon molecule called an acetyl group.  In this process two hydrogen atoms are removed along with their electrons which is an oxidation reaction.  The electrons are moved by the NADH (electron carrier) the the ETC so their energy can be used to make ATP.  The Acetyl group is attached to a coenzyme and is now called acetyl </a:t>
            </a:r>
            <a:r>
              <a:rPr lang="en-US" baseline="0" dirty="0" err="1"/>
              <a:t>coA</a:t>
            </a:r>
            <a:r>
              <a:rPr lang="en-US" baseline="0" dirty="0"/>
              <a:t> which carries it to the Krebs cycle.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7C14021-D007-436B-B10F-9A03424C352E}" type="datetime1">
              <a:rPr lang="en-US" smtClean="0">
                <a:solidFill>
                  <a:prstClr val="black">
                    <a:lumMod val="50000"/>
                    <a:lumOff val="50000"/>
                  </a:prstClr>
                </a:solidFill>
              </a:rPr>
              <a:t>10/27/2022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Cell Respiration</a:t>
            </a: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12185469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CCA577-EBBE-4B12-9BA7-81560B65C746}" type="datetime1">
              <a:rPr lang="en-US" smtClean="0">
                <a:solidFill>
                  <a:srgbClr val="FFFFFF"/>
                </a:solidFill>
              </a:rPr>
              <a:t>10/27/2022</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52AAFDD6-DE89-482A-A6EE-18E21AECC30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18100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388E5F21-DA81-4F5C-A883-C889ACF8694D}" type="datetime1">
              <a:rPr lang="en-US" smtClean="0">
                <a:solidFill>
                  <a:srgbClr val="FFFFFF"/>
                </a:solidFill>
              </a:rPr>
              <a:t>10/27/2022</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r>
              <a:rPr lang="en-US">
                <a:solidFill>
                  <a:srgbClr val="FFFFFF"/>
                </a:solidFill>
              </a:rPr>
              <a:t>Cell Respiration</a:t>
            </a:r>
          </a:p>
        </p:txBody>
      </p:sp>
      <p:sp>
        <p:nvSpPr>
          <p:cNvPr id="7" name="Slide Number Placeholder 6"/>
          <p:cNvSpPr>
            <a:spLocks noGrp="1"/>
          </p:cNvSpPr>
          <p:nvPr>
            <p:ph type="sldNum" sz="quarter" idx="12"/>
          </p:nvPr>
        </p:nvSpPr>
        <p:spPr/>
        <p:txBody>
          <a:bodyPr/>
          <a:lstStyle/>
          <a:p>
            <a:pPr>
              <a:defRPr/>
            </a:pPr>
            <a:fld id="{AC9756EF-C00E-47AD-AC53-F363637F17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205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3DD35970-F21C-4F13-A6E9-5776D6E588F8}" type="datetime1">
              <a:rPr lang="en-US" smtClean="0">
                <a:solidFill>
                  <a:srgbClr val="FFFFFF"/>
                </a:solidFill>
              </a:rPr>
              <a:t>10/27/2022</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r>
              <a:rPr lang="en-US">
                <a:solidFill>
                  <a:srgbClr val="FFFFFF"/>
                </a:solidFill>
              </a:rPr>
              <a:t>Cell Respiration</a:t>
            </a:r>
          </a:p>
        </p:txBody>
      </p:sp>
      <p:sp>
        <p:nvSpPr>
          <p:cNvPr id="7" name="Slide Number Placeholder 6"/>
          <p:cNvSpPr>
            <a:spLocks noGrp="1"/>
          </p:cNvSpPr>
          <p:nvPr>
            <p:ph type="sldNum" sz="quarter" idx="12"/>
          </p:nvPr>
        </p:nvSpPr>
        <p:spPr/>
        <p:txBody>
          <a:bodyPr/>
          <a:lstStyle/>
          <a:p>
            <a:pPr>
              <a:defRPr/>
            </a:pPr>
            <a:fld id="{0CA0FB58-9175-439F-9367-0991048FBAA2}" type="slidenum">
              <a:rPr lang="en-US" smtClean="0">
                <a:solidFill>
                  <a:srgbClr val="FFFFFF"/>
                </a:solidFill>
              </a:rPr>
              <a:pPr>
                <a:defRPr/>
              </a:pPr>
              <a:t>‹#›</a:t>
            </a:fld>
            <a:endParaRPr lang="en-US">
              <a:solidFill>
                <a:srgbClr val="FFFFFF"/>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extLst>
      <p:ext uri="{BB962C8B-B14F-4D97-AF65-F5344CB8AC3E}">
        <p14:creationId xmlns:p14="http://schemas.microsoft.com/office/powerpoint/2010/main" val="2483854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defTabSz="457200"/>
            <a:fld id="{D78B06B9-1A9F-4837-B2B1-EBAABB859157}"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extLst>
      <p:ext uri="{BB962C8B-B14F-4D97-AF65-F5344CB8AC3E}">
        <p14:creationId xmlns:p14="http://schemas.microsoft.com/office/powerpoint/2010/main" val="173128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105285CB-55B7-4E27-9DFF-4800DE86288F}" type="datetime1">
              <a:rPr lang="en-US" smtClean="0">
                <a:solidFill>
                  <a:srgbClr val="FFFFFF"/>
                </a:solidFill>
              </a:rPr>
              <a:t>10/27/2022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Cell Respiration</a:t>
            </a:r>
          </a:p>
        </p:txBody>
      </p:sp>
      <p:sp>
        <p:nvSpPr>
          <p:cNvPr id="6" name="Slide Number Placeholder 5"/>
          <p:cNvSpPr>
            <a:spLocks noGrp="1"/>
          </p:cNvSpPr>
          <p:nvPr>
            <p:ph type="sldNum" sz="quarter" idx="12"/>
          </p:nvPr>
        </p:nvSpPr>
        <p:spPr/>
        <p:txBody>
          <a:bodyPr/>
          <a:lstStyle/>
          <a:p>
            <a:pPr>
              <a:defRPr/>
            </a:pPr>
            <a:fld id="{6CC213F1-1428-4F96-A7BD-F29B29D5A66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89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A5A47A57-ECCB-4BB8-8639-C593730DA87F}" type="datetime1">
              <a:rPr lang="en-US" smtClean="0">
                <a:solidFill>
                  <a:srgbClr val="FFFFFF"/>
                </a:solidFill>
              </a:rPr>
              <a:t>10/27/2022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Cell Respiration</a:t>
            </a:r>
          </a:p>
        </p:txBody>
      </p:sp>
      <p:sp>
        <p:nvSpPr>
          <p:cNvPr id="6" name="Slide Number Placeholder 5"/>
          <p:cNvSpPr>
            <a:spLocks noGrp="1"/>
          </p:cNvSpPr>
          <p:nvPr>
            <p:ph type="sldNum" sz="quarter" idx="12"/>
          </p:nvPr>
        </p:nvSpPr>
        <p:spPr/>
        <p:txBody>
          <a:bodyPr/>
          <a:lstStyle/>
          <a:p>
            <a:pPr>
              <a:defRPr/>
            </a:pPr>
            <a:fld id="{DAFAA485-3CBE-4D35-BDB5-5AB1CA8C983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22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fld id="{2C46D88F-B80A-4512-AEB9-EAB58A84F4BF}"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5" name="Slide Number Placeholder 4"/>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15026930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59DF83A7-DAD3-4C84-B4AD-6518D7F2EC71}" type="datetime1">
              <a:rPr lang="en-US" smtClean="0">
                <a:solidFill>
                  <a:prstClr val="white">
                    <a:lumMod val="65000"/>
                    <a:lumOff val="35000"/>
                  </a:prstClr>
                </a:solidFill>
              </a:rPr>
              <a:t>10/27/2022</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white">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D739C4FB-7D33-419B-8833-D1372BFD11C8}"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09349931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E39A04-BD44-4C35-8691-FBBF34396AAF}"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6546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email">
            <a:extLst>
              <a:ext uri="{28A0092B-C50C-407E-A947-70E740481C1C}">
                <a14:useLocalDpi xmlns:a14="http://schemas.microsoft.com/office/drawing/2010/main"/>
              </a:ext>
            </a:extLst>
          </a:blip>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7EF0CC2C-B46E-4535-9C83-7D0A0174BB60}" type="datetime1">
              <a:rPr lang="en-US" smtClean="0">
                <a:solidFill>
                  <a:srgbClr val="E8E9D1">
                    <a:lumMod val="75000"/>
                  </a:srgbClr>
                </a:solidFill>
              </a:rPr>
              <a:t>10/27/2022</a:t>
            </a:fld>
            <a:endParaRPr lang="en-US">
              <a:solidFill>
                <a:srgbClr val="E8E9D1">
                  <a:lumMod val="75000"/>
                </a:srgbClr>
              </a:solidFill>
            </a:endParaRP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r>
              <a:rPr lang="en-US">
                <a:solidFill>
                  <a:srgbClr val="E8E9D1">
                    <a:lumMod val="75000"/>
                  </a:srgbClr>
                </a:solidFill>
              </a:rPr>
              <a:t>Cell Respiration</a:t>
            </a: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6B0EDCF8-8D5C-E345-B326-4AA6C1C1DC92}" type="slidenum">
              <a:rPr lang="en-US" smtClean="0">
                <a:solidFill>
                  <a:srgbClr val="E8E9D1">
                    <a:lumMod val="75000"/>
                  </a:srgbClr>
                </a:solidFill>
              </a:rPr>
              <a:pPr/>
              <a:t>‹#›</a:t>
            </a:fld>
            <a:endParaRPr lang="en-US">
              <a:solidFill>
                <a:srgbClr val="E8E9D1">
                  <a:lumMod val="75000"/>
                </a:srgbClr>
              </a:solidFill>
            </a:endParaRP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t>Drag picture to placeholder or click icon to add</a:t>
            </a:r>
            <a:endParaRPr/>
          </a:p>
        </p:txBody>
      </p:sp>
    </p:spTree>
    <p:extLst>
      <p:ext uri="{BB962C8B-B14F-4D97-AF65-F5344CB8AC3E}">
        <p14:creationId xmlns:p14="http://schemas.microsoft.com/office/powerpoint/2010/main" val="7026720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A18FB23C-06BC-4EDD-8532-6FB21ABFAC98}" type="datetime1">
              <a:rPr lang="en-US" smtClean="0">
                <a:solidFill>
                  <a:srgbClr val="FFFFFF"/>
                </a:solidFill>
              </a:rPr>
              <a:t>10/27/2022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Cell Respiration</a:t>
            </a:r>
          </a:p>
        </p:txBody>
      </p:sp>
      <p:sp>
        <p:nvSpPr>
          <p:cNvPr id="6" name="Slide Number Placeholder 5"/>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07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CAB6BE47-17E6-4109-B509-EC441BD8C751}" type="datetime1">
              <a:rPr lang="en-US" smtClean="0">
                <a:solidFill>
                  <a:srgbClr val="E8E9D1">
                    <a:lumMod val="75000"/>
                  </a:srgbClr>
                </a:solidFill>
              </a:rPr>
              <a:t>10/27/2022</a:t>
            </a:fld>
            <a:endParaRPr lang="en-US">
              <a:solidFill>
                <a:srgbClr val="E8E9D1">
                  <a:lumMod val="75000"/>
                </a:srgbClr>
              </a:solidFill>
            </a:endParaRPr>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r>
              <a:rPr lang="en-US">
                <a:solidFill>
                  <a:srgbClr val="E8E9D1">
                    <a:lumMod val="75000"/>
                  </a:srgbClr>
                </a:solidFill>
              </a:rPr>
              <a:t>Cell Respiration</a:t>
            </a:r>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D7E63A33-8271-4DD0-9C48-789913D7C115}" type="slidenum">
              <a:rPr lang="en-US" smtClean="0">
                <a:solidFill>
                  <a:srgbClr val="E8E9D1">
                    <a:lumMod val="75000"/>
                  </a:srgbClr>
                </a:solidFill>
              </a:rPr>
              <a:pPr/>
              <a:t>‹#›</a:t>
            </a:fld>
            <a:endParaRPr lang="en-US">
              <a:solidFill>
                <a:srgbClr val="E8E9D1">
                  <a:lumMod val="75000"/>
                </a:srgbClr>
              </a:solidFill>
            </a:endParaRPr>
          </a:p>
        </p:txBody>
      </p:sp>
    </p:spTree>
    <p:extLst>
      <p:ext uri="{BB962C8B-B14F-4D97-AF65-F5344CB8AC3E}">
        <p14:creationId xmlns:p14="http://schemas.microsoft.com/office/powerpoint/2010/main" val="197455225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F137D42-051D-4893-AB7F-12F706A512F1}"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1670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AE6A65E-4F85-4350-A0DC-322191ACAC1B}"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9" name="Slide Number Placeholder 8"/>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6489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010823C-64E6-4E0F-8A58-3F06249E8328}"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081665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D3296D4-0C35-4F0C-B6BE-5ACB7BD1A85F}"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31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5FBED53-984C-49C5-9938-6834EC73900A}"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5" name="Slide Number Placeholder 4"/>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93586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1AB7A3E-6030-4CBE-A5FC-895102C89F12}"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5" name="Slide Number Placeholder 4"/>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0769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956B0-4D50-45E1-9EBB-68FDC86B45C4}"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4" name="Slide Number Placeholder 3"/>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2862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B51B0-1326-4F37-B89D-D3CB79D78668}"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01983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5E863-A492-40D8-9BC1-F213DA450253}"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0" name="Picture 9" descr="pictureCaptionBacking.png"/>
          <p:cNvPicPr>
            <a:picLocks noChangeAspect="1"/>
          </p:cNvPicPr>
          <p:nvPr/>
        </p:nvPicPr>
        <p:blipFill>
          <a:blip r:embed="rId2" cstate="email">
            <a:extLst>
              <a:ext uri="{28A0092B-C50C-407E-A947-70E740481C1C}">
                <a14:useLocalDpi xmlns:a14="http://schemas.microsoft.com/office/drawing/2010/main"/>
              </a:ext>
            </a:extLst>
          </a:blip>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34765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27116D0F-68A7-49F5-9FC1-01D77E05EEAD}" type="datetime1">
              <a:rPr lang="en-US" smtClean="0">
                <a:solidFill>
                  <a:prstClr val="white"/>
                </a:solidFill>
              </a:rPr>
              <a:t>10/27/2022</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r>
              <a:rPr lang="en-US">
                <a:solidFill>
                  <a:prstClr val="black">
                    <a:lumMod val="50000"/>
                    <a:lumOff val="50000"/>
                  </a:prstClr>
                </a:solidFill>
              </a:rPr>
              <a:t>Cell Respiration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8079A4-7AA8-4A4F-87E2-7781EC5097DD}"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1738017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D37C17B-E5BD-41A1-A392-74779693942E}"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47744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067D199-790A-408B-95D6-19751E2FEFC9}"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58739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588842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8012559"/>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816453">
              <a:defRPr/>
            </a:lvl1pPr>
          </a:lstStyle>
          <a:p>
            <a:pPr algn="ctr" defTabSz="435163"/>
            <a:r>
              <a:rPr lang="en-US" sz="1876" dirty="0"/>
              <a:t>Figure, Image, or </a:t>
            </a:r>
            <a:r>
              <a:rPr lang="en-US" sz="1876" dirty="0" err="1"/>
              <a:t>JavaSketchpad</a:t>
            </a:r>
            <a:endParaRPr lang="en-US" sz="1876"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96122664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621460094"/>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3908917072"/>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515666877"/>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r>
              <a:rPr lang="en-US"/>
              <a:t>Click to edit Master title style</a:t>
            </a:r>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a:t>Click to edit Master text styles</a:t>
            </a:r>
          </a:p>
          <a:p>
            <a:pPr lvl="1"/>
            <a:r>
              <a:rPr lang="en-US"/>
              <a:t>Second level</a:t>
            </a:r>
          </a:p>
          <a:p>
            <a:pPr lvl="2"/>
            <a:r>
              <a:rPr lang="en-US"/>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747174"/>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219868" indent="-1219868" algn="l">
              <a:defRPr sz="2251" b="1"/>
            </a:lvl1pPr>
          </a:lstStyle>
          <a:p>
            <a:pPr lvl="0"/>
            <a:r>
              <a:rPr lang="en-US" noProof="0"/>
              <a:t>Click to edit Master subtitle style</a:t>
            </a:r>
            <a:endParaRPr lang="en-US" noProof="0"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2627" b="1">
                <a:solidFill>
                  <a:schemeClr val="bg1"/>
                </a:solidFill>
              </a:defRPr>
            </a:lvl1pPr>
          </a:lstStyle>
          <a:p>
            <a:pPr algn="l"/>
            <a:r>
              <a:rPr lang="en-US" dirty="0"/>
              <a:t>Example Deck</a:t>
            </a:r>
          </a:p>
        </p:txBody>
      </p:sp>
    </p:spTree>
    <p:extLst>
      <p:ext uri="{BB962C8B-B14F-4D97-AF65-F5344CB8AC3E}">
        <p14:creationId xmlns:p14="http://schemas.microsoft.com/office/powerpoint/2010/main" val="305248251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338656F6-5D26-462B-BCD7-9314580474E2}" type="datetime1">
              <a:rPr lang="en-US" smtClean="0">
                <a:solidFill>
                  <a:srgbClr val="FFFFFF"/>
                </a:solidFill>
              </a:rPr>
              <a:t>10/27/2022</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r>
              <a:rPr lang="en-US">
                <a:solidFill>
                  <a:srgbClr val="FFFFFF"/>
                </a:solidFill>
              </a:rPr>
              <a:t>Cell Respiration</a:t>
            </a:r>
          </a:p>
        </p:txBody>
      </p:sp>
      <p:sp>
        <p:nvSpPr>
          <p:cNvPr id="7" name="Slide Number Placeholder 6"/>
          <p:cNvSpPr>
            <a:spLocks noGrp="1"/>
          </p:cNvSpPr>
          <p:nvPr>
            <p:ph type="sldNum" sz="quarter" idx="12"/>
          </p:nvPr>
        </p:nvSpPr>
        <p:spPr/>
        <p:txBody>
          <a:bodyPr/>
          <a:lstStyle/>
          <a:p>
            <a:pPr>
              <a:defRPr/>
            </a:pPr>
            <a:fld id="{B3FFAB94-0837-46A4-B30C-B5DFE0C97937}"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6992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acher Title Slide w/Two Line Title">
    <p:spTree>
      <p:nvGrpSpPr>
        <p:cNvPr id="1" name=""/>
        <p:cNvGrpSpPr/>
        <p:nvPr/>
      </p:nvGrpSpPr>
      <p:grpSpPr>
        <a:xfrm>
          <a:off x="0" y="0"/>
          <a:ext cx="0" cy="0"/>
          <a:chOff x="0" y="0"/>
          <a:chExt cx="0" cy="0"/>
        </a:xfrm>
      </p:grpSpPr>
      <p:pic>
        <p:nvPicPr>
          <p:cNvPr id="2050" name="Picture 2" descr="http://farm5.staticflickr.com/4102/4894884461_5c7a535449_z.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27" b="22194"/>
          <a:stretch/>
        </p:blipFill>
        <p:spPr bwMode="auto">
          <a:xfrm>
            <a:off x="0" y="1"/>
            <a:ext cx="6141909" cy="4000498"/>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subTitle" idx="1"/>
          </p:nvPr>
        </p:nvSpPr>
        <p:spPr>
          <a:xfrm>
            <a:off x="-2" y="5157225"/>
            <a:ext cx="9144002" cy="1700800"/>
          </a:xfrm>
        </p:spPr>
        <p:txBody>
          <a:bodyPr anchor="ctr" anchorCtr="0"/>
          <a:lstStyle>
            <a:lvl1pPr marL="1219868" marR="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sz="2251" b="1"/>
            </a:lvl1pPr>
          </a:lstStyle>
          <a:p>
            <a:pPr marL="1219868" marR="0" lvl="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a:pPr>
            <a:endParaRPr lang="en-US"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1" y="4000500"/>
            <a:ext cx="9144000" cy="1143000"/>
          </a:xfrm>
          <a:prstGeom prst="rect">
            <a:avLst/>
          </a:prstGeom>
          <a:solidFill>
            <a:srgbClr val="4D4F58"/>
          </a:solidFill>
        </p:spPr>
        <p:txBody>
          <a:bodyPr lIns="164592" tIns="21745" rIns="164592" bIns="21745" anchor="ctr" anchorCtr="0"/>
          <a:lstStyle>
            <a:lvl1pPr algn="l">
              <a:lnSpc>
                <a:spcPct val="100000"/>
              </a:lnSpc>
              <a:spcBef>
                <a:spcPts val="0"/>
              </a:spcBef>
              <a:defRPr sz="2251" b="1">
                <a:solidFill>
                  <a:schemeClr val="bg1"/>
                </a:solidFill>
              </a:defRPr>
            </a:lvl1pPr>
          </a:lstStyle>
          <a:p>
            <a:r>
              <a:rPr lang="en-US" dirty="0"/>
              <a:t>Lesson Title (Go to Insert &gt; Header and Footer...)</a:t>
            </a:r>
          </a:p>
        </p:txBody>
      </p:sp>
      <p:sp>
        <p:nvSpPr>
          <p:cNvPr id="6" name="Rectangle 5"/>
          <p:cNvSpPr/>
          <p:nvPr userDrawn="1"/>
        </p:nvSpPr>
        <p:spPr>
          <a:xfrm>
            <a:off x="6227776" y="-312242"/>
            <a:ext cx="2786748" cy="202043"/>
          </a:xfrm>
          <a:prstGeom prst="rect">
            <a:avLst/>
          </a:prstGeom>
        </p:spPr>
        <p:txBody>
          <a:bodyPr wrap="square" tIns="0" bIns="0" anchor="ctr" anchorCtr="0">
            <a:spAutoFit/>
          </a:bodyPr>
          <a:lstStyle/>
          <a:p>
            <a:pPr algn="ctr">
              <a:defRPr/>
            </a:pPr>
            <a:r>
              <a:rPr lang="en-US" sz="1313" dirty="0">
                <a:solidFill>
                  <a:srgbClr val="000000"/>
                </a:solidFill>
                <a:cs typeface="+mn-cs"/>
              </a:rPr>
              <a:t>space for on-screen teacher</a:t>
            </a:r>
          </a:p>
        </p:txBody>
      </p:sp>
      <p:sp>
        <p:nvSpPr>
          <p:cNvPr id="8" name="Rectangle 7"/>
          <p:cNvSpPr/>
          <p:nvPr userDrawn="1"/>
        </p:nvSpPr>
        <p:spPr bwMode="auto">
          <a:xfrm>
            <a:off x="6141908" y="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30235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2"/>
          </p:nvPr>
        </p:nvSpPr>
        <p:spPr>
          <a:xfrm>
            <a:off x="5" y="931865"/>
            <a:ext cx="4571997" cy="5339105"/>
          </a:xfrm>
        </p:spPr>
        <p:txBody>
          <a:bodyPr/>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3"/>
          </p:nvPr>
        </p:nvSpPr>
        <p:spPr>
          <a:xfrm>
            <a:off x="4569023" y="931869"/>
            <a:ext cx="4574984" cy="5338763"/>
          </a:xfrm>
        </p:spPr>
        <p:txBody>
          <a:bodyPr/>
          <a:lstStyle>
            <a:lvl1pPr>
              <a:defRPr sz="2064"/>
            </a:lvl1pPr>
            <a:lvl2pPr>
              <a:defRPr sz="2064"/>
            </a:lvl2pPr>
            <a:lvl3pPr>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21636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5" y="931863"/>
            <a:ext cx="9144000" cy="526229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5310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3-up object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1431931"/>
            <a:ext cx="2424114" cy="2957513"/>
          </a:xfrm>
        </p:spPr>
        <p:txBody>
          <a:bodyPr/>
          <a:lstStyle/>
          <a:p>
            <a:pPr lvl="0"/>
            <a:r>
              <a:rPr lang="en-US" dirty="0"/>
              <a:t>Click to edit Master text styles</a:t>
            </a:r>
          </a:p>
        </p:txBody>
      </p:sp>
      <p:sp>
        <p:nvSpPr>
          <p:cNvPr id="6" name="Content Placeholder 4"/>
          <p:cNvSpPr>
            <a:spLocks noGrp="1"/>
          </p:cNvSpPr>
          <p:nvPr>
            <p:ph sz="quarter" idx="12"/>
          </p:nvPr>
        </p:nvSpPr>
        <p:spPr>
          <a:xfrm>
            <a:off x="6449240" y="1431931"/>
            <a:ext cx="2424114" cy="2957513"/>
          </a:xfrm>
        </p:spPr>
        <p:txBody>
          <a:bodyPr/>
          <a:lstStyle/>
          <a:p>
            <a:pPr lvl="0"/>
            <a:r>
              <a:rPr lang="en-US" dirty="0"/>
              <a:t>Click to edit Master text styles</a:t>
            </a:r>
          </a:p>
        </p:txBody>
      </p:sp>
      <p:sp>
        <p:nvSpPr>
          <p:cNvPr id="7" name="Content Placeholder 4"/>
          <p:cNvSpPr>
            <a:spLocks noGrp="1"/>
          </p:cNvSpPr>
          <p:nvPr>
            <p:ph sz="quarter" idx="13"/>
          </p:nvPr>
        </p:nvSpPr>
        <p:spPr>
          <a:xfrm>
            <a:off x="3343047" y="1431949"/>
            <a:ext cx="2424114" cy="2957513"/>
          </a:xfrm>
        </p:spPr>
        <p:txBody>
          <a:bodyPr/>
          <a:lstStyle/>
          <a:p>
            <a:pPr lvl="0"/>
            <a:r>
              <a:rPr lang="en-US"/>
              <a:t>Click to edit Master text styles</a:t>
            </a:r>
          </a:p>
        </p:txBody>
      </p:sp>
      <p:sp>
        <p:nvSpPr>
          <p:cNvPr id="9" name="Text Placeholder 8"/>
          <p:cNvSpPr>
            <a:spLocks noGrp="1"/>
          </p:cNvSpPr>
          <p:nvPr>
            <p:ph type="body" sz="quarter" idx="14"/>
          </p:nvPr>
        </p:nvSpPr>
        <p:spPr>
          <a:xfrm>
            <a:off x="304802"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5"/>
          </p:nvPr>
        </p:nvSpPr>
        <p:spPr>
          <a:xfrm>
            <a:off x="3359950"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6"/>
          </p:nvPr>
        </p:nvSpPr>
        <p:spPr>
          <a:xfrm>
            <a:off x="6450015" y="48239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31955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2-up objects, 2-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806843" y="1431931"/>
            <a:ext cx="2424114" cy="2957513"/>
          </a:xfrm>
        </p:spPr>
        <p:txBody>
          <a:bodyPr/>
          <a:lstStyle/>
          <a:p>
            <a:pPr lvl="0"/>
            <a:r>
              <a:rPr lang="en-US"/>
              <a:t>Click to edit Master text styles</a:t>
            </a:r>
          </a:p>
        </p:txBody>
      </p:sp>
      <p:sp>
        <p:nvSpPr>
          <p:cNvPr id="7" name="Content Placeholder 4"/>
          <p:cNvSpPr>
            <a:spLocks noGrp="1"/>
          </p:cNvSpPr>
          <p:nvPr>
            <p:ph sz="quarter" idx="13"/>
          </p:nvPr>
        </p:nvSpPr>
        <p:spPr>
          <a:xfrm>
            <a:off x="4845082" y="1431949"/>
            <a:ext cx="2424114" cy="2957513"/>
          </a:xfrm>
        </p:spPr>
        <p:txBody>
          <a:bodyPr/>
          <a:lstStyle/>
          <a:p>
            <a:pPr lvl="0"/>
            <a:r>
              <a:rPr lang="en-US"/>
              <a:t>Click to edit Master text styles</a:t>
            </a:r>
          </a:p>
        </p:txBody>
      </p:sp>
      <p:sp>
        <p:nvSpPr>
          <p:cNvPr id="9" name="Text Placeholder 8"/>
          <p:cNvSpPr>
            <a:spLocks noGrp="1"/>
          </p:cNvSpPr>
          <p:nvPr>
            <p:ph type="body" sz="quarter" idx="14"/>
          </p:nvPr>
        </p:nvSpPr>
        <p:spPr>
          <a:xfrm>
            <a:off x="1806843"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5"/>
          </p:nvPr>
        </p:nvSpPr>
        <p:spPr>
          <a:xfrm>
            <a:off x="4861991"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069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cherless Title Slide - Single Lin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4000" cy="1219200"/>
          </a:xfrm>
        </p:spPr>
        <p:txBody>
          <a:bodyPr/>
          <a:lstStyle>
            <a:lvl1pPr marL="1219868" indent="-1219868" algn="r">
              <a:defRPr sz="2439" b="1"/>
            </a:lvl1pPr>
          </a:lstStyle>
          <a:p>
            <a:pPr lvl="0"/>
            <a:r>
              <a:rPr lang="en-US" noProof="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3659430"/>
            <a:ext cx="9144000" cy="1143000"/>
          </a:xfrm>
          <a:prstGeom prst="rect">
            <a:avLst/>
          </a:prstGeom>
          <a:solidFill>
            <a:srgbClr val="4D4F58"/>
          </a:solidFill>
        </p:spPr>
        <p:txBody>
          <a:bodyPr lIns="130489" tIns="21748" rIns="130489" bIns="21748" anchor="ctr" anchorCtr="0"/>
          <a:lstStyle>
            <a:lvl1pPr algn="r">
              <a:lnSpc>
                <a:spcPct val="100000"/>
              </a:lnSpc>
              <a:spcBef>
                <a:spcPts val="0"/>
              </a:spcBef>
              <a:defRPr sz="3190" b="1">
                <a:solidFill>
                  <a:schemeClr val="bg1"/>
                </a:solidFill>
              </a:defRPr>
            </a:lvl1pPr>
          </a:lstStyle>
          <a:p>
            <a:r>
              <a:rPr lang="en-US"/>
              <a:t>Lesson Title (Go to Insert &gt; Header and Footer...)</a:t>
            </a:r>
            <a:endParaRPr lang="en-US" dirty="0"/>
          </a:p>
        </p:txBody>
      </p:sp>
    </p:spTree>
    <p:extLst>
      <p:ext uri="{BB962C8B-B14F-4D97-AF65-F5344CB8AC3E}">
        <p14:creationId xmlns:p14="http://schemas.microsoft.com/office/powerpoint/2010/main" val="2126143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cherless Title Slide - 2 Lin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4000" cy="1219200"/>
          </a:xfrm>
        </p:spPr>
        <p:txBody>
          <a:bodyPr/>
          <a:lstStyle>
            <a:lvl1pPr marL="1219868" indent="-1219868" algn="r">
              <a:defRPr sz="2439" b="1"/>
            </a:lvl1pPr>
          </a:lstStyle>
          <a:p>
            <a:pPr lvl="0"/>
            <a:r>
              <a:rPr lang="en-US" noProof="0"/>
              <a:t>Click to edit Master subtitle style</a:t>
            </a:r>
          </a:p>
        </p:txBody>
      </p:sp>
      <p:sp>
        <p:nvSpPr>
          <p:cNvPr id="2" name="Footer Placeholder 1"/>
          <p:cNvSpPr>
            <a:spLocks noGrp="1"/>
          </p:cNvSpPr>
          <p:nvPr>
            <p:ph type="ftr" sz="quarter" idx="11"/>
          </p:nvPr>
        </p:nvSpPr>
        <p:spPr>
          <a:xfrm>
            <a:off x="5" y="3657600"/>
            <a:ext cx="9144000" cy="1143000"/>
          </a:xfrm>
          <a:prstGeom prst="rect">
            <a:avLst/>
          </a:prstGeom>
          <a:solidFill>
            <a:srgbClr val="4D4F58"/>
          </a:solidFill>
        </p:spPr>
        <p:txBody>
          <a:bodyPr lIns="130489" tIns="21748" rIns="130489" bIns="21748" anchor="ctr" anchorCtr="0"/>
          <a:lstStyle>
            <a:lvl1pPr algn="r">
              <a:lnSpc>
                <a:spcPct val="100000"/>
              </a:lnSpc>
              <a:spcBef>
                <a:spcPts val="0"/>
              </a:spcBef>
              <a:spcAft>
                <a:spcPts val="0"/>
              </a:spcAft>
              <a:defRPr sz="2627" b="1">
                <a:solidFill>
                  <a:srgbClr val="FFFFFF"/>
                </a:solidFill>
              </a:defRPr>
            </a:lvl1pPr>
          </a:lstStyle>
          <a:p>
            <a:r>
              <a:rPr lang="en-US"/>
              <a:t>Lesson Title (Go to Insert &gt; Header and Footer...)</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1394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For Development Us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457200"/>
          </a:xfrm>
        </p:spPr>
        <p:txBody>
          <a:bodyPr lIns="130489" rIns="130489" anchor="t" anchorCtr="0">
            <a:noAutofit/>
          </a:bodyPr>
          <a:lstStyle>
            <a:lvl1pPr algn="l">
              <a:defRPr sz="1313" b="1">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 y="457200"/>
            <a:ext cx="9144000" cy="6324600"/>
          </a:xfrm>
        </p:spPr>
        <p:txBody>
          <a:bodyPr lIns="130489" rIns="130489">
            <a:normAutofit/>
          </a:bodyPr>
          <a:lstStyle>
            <a:lvl1pPr>
              <a:defRPr sz="1313"/>
            </a:lvl1pPr>
            <a:lvl2pPr>
              <a:defRPr sz="1313"/>
            </a:lvl2pPr>
            <a:lvl3pPr>
              <a:defRPr sz="1313"/>
            </a:lvl3pPr>
            <a:lvl4pPr>
              <a:defRPr sz="1313"/>
            </a:lvl4pPr>
            <a:lvl5pPr>
              <a:defRPr sz="13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24406" y="0"/>
            <a:ext cx="4419599" cy="457200"/>
          </a:xfrm>
          <a:prstGeom prst="rect">
            <a:avLst/>
          </a:prstGeom>
        </p:spPr>
        <p:txBody>
          <a:bodyPr lIns="130489" tIns="21748" rIns="130489" bIns="21748" anchor="t" anchorCtr="0">
            <a:noAutofit/>
          </a:bodyPr>
          <a:lstStyle>
            <a:lvl1pPr algn="r">
              <a:lnSpc>
                <a:spcPct val="100000"/>
              </a:lnSpc>
              <a:spcBef>
                <a:spcPts val="0"/>
              </a:spcBef>
              <a:defRPr sz="1313" b="1">
                <a:solidFill>
                  <a:schemeClr val="accent6">
                    <a:lumMod val="50000"/>
                  </a:schemeClr>
                </a:solidFill>
              </a:defRPr>
            </a:lvl1pPr>
          </a:lstStyle>
          <a:p>
            <a:r>
              <a:rPr lang="en-US"/>
              <a:t>Lesson Title (Go to Insert &gt; Header and Footer...)</a:t>
            </a:r>
            <a:endParaRPr lang="en-US" dirty="0"/>
          </a:p>
        </p:txBody>
      </p:sp>
    </p:spTree>
    <p:extLst>
      <p:ext uri="{BB962C8B-B14F-4D97-AF65-F5344CB8AC3E}">
        <p14:creationId xmlns:p14="http://schemas.microsoft.com/office/powerpoint/2010/main" val="169846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61516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520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762A56CF-AE3E-4056-A192-F9D648C417BF}" type="datetime1">
              <a:rPr lang="en-US" smtClean="0">
                <a:solidFill>
                  <a:srgbClr val="FFFFFF"/>
                </a:solidFill>
              </a:rPr>
              <a:t>10/27/2022</a:t>
            </a:fld>
            <a:endParaRPr lang="en-US">
              <a:solidFill>
                <a:srgbClr val="FFFFFF"/>
              </a:solidFill>
            </a:endParaRPr>
          </a:p>
        </p:txBody>
      </p:sp>
      <p:sp>
        <p:nvSpPr>
          <p:cNvPr id="8" name="Footer Placeholder 7"/>
          <p:cNvSpPr>
            <a:spLocks noGrp="1"/>
          </p:cNvSpPr>
          <p:nvPr>
            <p:ph type="ftr" sz="quarter" idx="11"/>
          </p:nvPr>
        </p:nvSpPr>
        <p:spPr/>
        <p:txBody>
          <a:bodyPr/>
          <a:lstStyle/>
          <a:p>
            <a:pPr>
              <a:defRPr/>
            </a:pPr>
            <a:r>
              <a:rPr lang="en-US">
                <a:solidFill>
                  <a:srgbClr val="FFFFFF"/>
                </a:solidFill>
              </a:rPr>
              <a:t>Cell Respiration</a:t>
            </a:r>
          </a:p>
        </p:txBody>
      </p:sp>
      <p:sp>
        <p:nvSpPr>
          <p:cNvPr id="9" name="Slide Number Placeholder 8"/>
          <p:cNvSpPr>
            <a:spLocks noGrp="1"/>
          </p:cNvSpPr>
          <p:nvPr>
            <p:ph type="sldNum" sz="quarter" idx="12"/>
          </p:nvPr>
        </p:nvSpPr>
        <p:spPr/>
        <p:txBody>
          <a:bodyPr/>
          <a:lstStyle/>
          <a:p>
            <a:pPr>
              <a:defRPr/>
            </a:pPr>
            <a:fld id="{9703C1C6-CC4F-4C4F-A189-111F8D99564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1955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06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3297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02118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426649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04647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95267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26795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1950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07693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616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0801BA65-E559-4E05-97BC-08096D9FC6D5}"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58004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910457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93427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7800888"/>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10/27/2022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221972022"/>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10/27/2022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90031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10/27/2022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57913760"/>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10/27/2022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06060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10/27/2022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73848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10/27/2022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66853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10/27/2022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0176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0C34F65A-4F3A-4710-963B-DAC08A049138}"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764215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10/27/2022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85228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10/27/2022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331719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10/27/2022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48802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10/27/2022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70455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24662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932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C95670C4-526D-440B-8C6C-9754F46F6CA0}"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5923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D1E0AB03-C666-4F09-8ECE-9A3E5B4B91C8}" type="datetime1">
              <a:rPr lang="en-US" smtClean="0">
                <a:solidFill>
                  <a:srgbClr val="FFFFFF"/>
                </a:solidFill>
              </a:rPr>
              <a:t>10/27/2022</a:t>
            </a:fld>
            <a:endParaRPr lang="en-US">
              <a:solidFill>
                <a:srgbClr val="FFFFFF"/>
              </a:solidFill>
            </a:endParaRPr>
          </a:p>
        </p:txBody>
      </p:sp>
      <p:sp>
        <p:nvSpPr>
          <p:cNvPr id="4" name="Footer Placeholder 3"/>
          <p:cNvSpPr>
            <a:spLocks noGrp="1"/>
          </p:cNvSpPr>
          <p:nvPr>
            <p:ph type="ftr" sz="quarter" idx="11"/>
          </p:nvPr>
        </p:nvSpPr>
        <p:spPr/>
        <p:txBody>
          <a:bodyPr/>
          <a:lstStyle/>
          <a:p>
            <a:pPr>
              <a:defRPr/>
            </a:pPr>
            <a:r>
              <a:rPr lang="en-US">
                <a:solidFill>
                  <a:srgbClr val="FFFFFF"/>
                </a:solidFill>
              </a:rPr>
              <a:t>Cell Respiration</a:t>
            </a:r>
          </a:p>
        </p:txBody>
      </p:sp>
      <p:sp>
        <p:nvSpPr>
          <p:cNvPr id="5" name="Slide Number Placeholder 4"/>
          <p:cNvSpPr>
            <a:spLocks noGrp="1"/>
          </p:cNvSpPr>
          <p:nvPr>
            <p:ph type="sldNum" sz="quarter" idx="12"/>
          </p:nvPr>
        </p:nvSpPr>
        <p:spPr/>
        <p:txBody>
          <a:bodyPr/>
          <a:lstStyle/>
          <a:p>
            <a:pPr>
              <a:defRPr/>
            </a:pPr>
            <a:fld id="{A29609CE-81EC-4B17-9645-98CD21ABF8D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071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defTabSz="457200"/>
            <a:fld id="{5400E975-4344-4C11-B34C-55C7CE4B3215}"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defTabSz="457200"/>
            <a:r>
              <a:rPr lang="en-US">
                <a:solidFill>
                  <a:prstClr val="black">
                    <a:lumMod val="65000"/>
                    <a:lumOff val="35000"/>
                  </a:prstClr>
                </a:solidFill>
              </a:rPr>
              <a:t>Cell Respiration</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41411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pPr defTabSz="457200"/>
            <a:fld id="{D2D05637-3F18-445C-B082-409DBF3691AD}" type="datetime1">
              <a:rPr lang="en-US" smtClean="0">
                <a:solidFill>
                  <a:prstClr val="black">
                    <a:lumMod val="65000"/>
                    <a:lumOff val="35000"/>
                  </a:prstClr>
                </a:solidFill>
              </a:rPr>
              <a:t>10/27/2022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pPr defTabSz="457200"/>
            <a:r>
              <a:rPr lang="en-US">
                <a:solidFill>
                  <a:prstClr val="black">
                    <a:lumMod val="65000"/>
                    <a:lumOff val="35000"/>
                  </a:prstClr>
                </a:solidFill>
              </a:rPr>
              <a:t>Cell Respiration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20249592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785280"/>
          </a:xfrm>
          <a:prstGeom prst="rect">
            <a:avLst/>
          </a:prstGeom>
          <a:noFill/>
        </p:spPr>
        <p:txBody>
          <a:bodyPr wrap="square" rtlCol="0">
            <a:spAutoFit/>
          </a:bodyPr>
          <a:lstStyle/>
          <a:p>
            <a:r>
              <a:rPr lang="en-US" sz="4503" dirty="0">
                <a:solidFill>
                  <a:schemeClr val="accent4"/>
                </a:solidFill>
              </a:rPr>
              <a:t>*</a:t>
            </a:r>
          </a:p>
        </p:txBody>
      </p:sp>
    </p:spTree>
    <p:extLst>
      <p:ext uri="{BB962C8B-B14F-4D97-AF65-F5344CB8AC3E}">
        <p14:creationId xmlns:p14="http://schemas.microsoft.com/office/powerpoint/2010/main" val="8544541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844"/>
        </a:spcBef>
        <a:spcAft>
          <a:spcPts val="0"/>
        </a:spcAft>
        <a:buClr>
          <a:srgbClr val="2877C4"/>
        </a:buClr>
        <a:buFont typeface="Arial Unicode MS" pitchFamily="34" charset="-128"/>
        <a:defRPr sz="1501">
          <a:solidFill>
            <a:srgbClr val="000000"/>
          </a:solidFill>
          <a:latin typeface="+mn-lt"/>
          <a:ea typeface="+mn-ea"/>
          <a:cs typeface="+mn-cs"/>
        </a:defRPr>
      </a:lvl1pPr>
      <a:lvl2pPr marL="211472" indent="-211472" algn="l" rtl="0" eaLnBrk="1" fontAlgn="base" hangingPunct="1">
        <a:lnSpc>
          <a:spcPct val="113000"/>
        </a:lnSpc>
        <a:spcBef>
          <a:spcPts val="844"/>
        </a:spcBef>
        <a:spcAft>
          <a:spcPts val="0"/>
        </a:spcAft>
        <a:buClr>
          <a:schemeClr val="accent1"/>
        </a:buClr>
        <a:buFont typeface="Wingdings" charset="2"/>
        <a:buChar char="§"/>
        <a:defRPr sz="1501">
          <a:solidFill>
            <a:srgbClr val="000000"/>
          </a:solidFill>
          <a:latin typeface="+mn-lt"/>
        </a:defRPr>
      </a:lvl2pPr>
      <a:lvl3pPr marL="327631" indent="-327631" algn="l" rtl="0" eaLnBrk="1" fontAlgn="base" hangingPunct="1">
        <a:lnSpc>
          <a:spcPct val="113000"/>
        </a:lnSpc>
        <a:spcBef>
          <a:spcPts val="844"/>
        </a:spcBef>
        <a:spcAft>
          <a:spcPts val="0"/>
        </a:spcAft>
        <a:buClr>
          <a:schemeClr val="accent1"/>
        </a:buClr>
        <a:buFont typeface="Wingdings" charset="2"/>
        <a:buNone/>
        <a:defRPr sz="1501">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07184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553455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10/27/2022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23408800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0.png"/><Relationship Id="rId12" Type="http://schemas.microsoft.com/office/2007/relationships/hdphoto" Target="../media/hdphoto3.wdp"/><Relationship Id="rId17" Type="http://schemas.openxmlformats.org/officeDocument/2006/relationships/image" Target="../media/image37.png"/><Relationship Id="rId2" Type="http://schemas.openxmlformats.org/officeDocument/2006/relationships/notesSlide" Target="../notesSlides/notesSlide11.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image" Target="../media/image38.png"/><Relationship Id="rId7" Type="http://schemas.openxmlformats.org/officeDocument/2006/relationships/image" Target="../media/image30.png"/><Relationship Id="rId12" Type="http://schemas.microsoft.com/office/2007/relationships/hdphoto" Target="../media/hdphoto3.wdp"/><Relationship Id="rId1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36.png"/><Relationship Id="rId15" Type="http://schemas.microsoft.com/office/2007/relationships/hdphoto" Target="../media/hdphoto1.wdp"/><Relationship Id="rId10" Type="http://schemas.openxmlformats.org/officeDocument/2006/relationships/image" Target="../media/image32.png"/><Relationship Id="rId4" Type="http://schemas.microsoft.com/office/2007/relationships/hdphoto" Target="../media/hdphoto4.wdp"/><Relationship Id="rId9" Type="http://schemas.openxmlformats.org/officeDocument/2006/relationships/image" Target="../media/image31.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1.wdp"/><Relationship Id="rId17"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0.png"/><Relationship Id="rId9" Type="http://schemas.microsoft.com/office/2007/relationships/hdphoto" Target="../media/hdphoto3.wdp"/><Relationship Id="rId1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7.png"/><Relationship Id="rId7" Type="http://schemas.microsoft.com/office/2007/relationships/hdphoto" Target="../media/hdphoto4.wdp"/><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microsoft.com/office/2007/relationships/hdphoto" Target="../media/hdphoto2.wdp"/><Relationship Id="rId5"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29.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1.wdp"/><Relationship Id="rId2" Type="http://schemas.openxmlformats.org/officeDocument/2006/relationships/notesSlide" Target="../notesSlides/notesSlide15.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0.png"/><Relationship Id="rId9" Type="http://schemas.microsoft.com/office/2007/relationships/hdphoto" Target="../media/hdphoto3.wdp"/><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18" Type="http://schemas.openxmlformats.org/officeDocument/2006/relationships/image" Target="../media/image49.png"/><Relationship Id="rId3" Type="http://schemas.openxmlformats.org/officeDocument/2006/relationships/image" Target="../media/image33.png"/><Relationship Id="rId21" Type="http://schemas.openxmlformats.org/officeDocument/2006/relationships/image" Target="../media/image31.png"/><Relationship Id="rId7" Type="http://schemas.openxmlformats.org/officeDocument/2006/relationships/image" Target="../media/image30.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notesSlide" Target="../notesSlides/notesSlide17.xml"/><Relationship Id="rId16" Type="http://schemas.openxmlformats.org/officeDocument/2006/relationships/image" Target="../media/image36.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6.png"/><Relationship Id="rId5" Type="http://schemas.openxmlformats.org/officeDocument/2006/relationships/image" Target="../media/image29.png"/><Relationship Id="rId15" Type="http://schemas.microsoft.com/office/2007/relationships/hdphoto" Target="../media/hdphoto7.wdp"/><Relationship Id="rId10" Type="http://schemas.microsoft.com/office/2007/relationships/hdphoto" Target="../media/hdphoto6.wdp"/><Relationship Id="rId19"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5.pn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8.png"/><Relationship Id="rId18" Type="http://schemas.openxmlformats.org/officeDocument/2006/relationships/image" Target="../media/image49.png"/><Relationship Id="rId3" Type="http://schemas.openxmlformats.org/officeDocument/2006/relationships/image" Target="../media/image33.png"/><Relationship Id="rId21" Type="http://schemas.microsoft.com/office/2007/relationships/hdphoto" Target="../media/hdphoto8.wdp"/><Relationship Id="rId7" Type="http://schemas.openxmlformats.org/officeDocument/2006/relationships/image" Target="../media/image32.png"/><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notesSlide" Target="../notesSlides/notesSlide18.xml"/><Relationship Id="rId16" Type="http://schemas.microsoft.com/office/2007/relationships/hdphoto" Target="../media/hdphoto7.wdp"/><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6.wdp"/><Relationship Id="rId5" Type="http://schemas.openxmlformats.org/officeDocument/2006/relationships/image" Target="../media/image29.png"/><Relationship Id="rId15" Type="http://schemas.openxmlformats.org/officeDocument/2006/relationships/image" Target="../media/image47.png"/><Relationship Id="rId10" Type="http://schemas.openxmlformats.org/officeDocument/2006/relationships/image" Target="../media/image45.png"/><Relationship Id="rId19" Type="http://schemas.openxmlformats.org/officeDocument/2006/relationships/image" Target="../media/image50.png"/><Relationship Id="rId4" Type="http://schemas.openxmlformats.org/officeDocument/2006/relationships/image" Target="../media/image44.png"/><Relationship Id="rId9" Type="http://schemas.microsoft.com/office/2007/relationships/hdphoto" Target="../media/hdphoto5.wdp"/><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wdp"/><Relationship Id="rId3"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28.png"/><Relationship Id="rId17" Type="http://schemas.openxmlformats.org/officeDocument/2006/relationships/image" Target="../media/image50.png"/><Relationship Id="rId2" Type="http://schemas.openxmlformats.org/officeDocument/2006/relationships/notesSlide" Target="../notesSlides/notesSlide19.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6.png"/><Relationship Id="rId5" Type="http://schemas.openxmlformats.org/officeDocument/2006/relationships/image" Target="../media/image29.png"/><Relationship Id="rId15" Type="http://schemas.microsoft.com/office/2007/relationships/hdphoto" Target="../media/hdphoto7.wdp"/><Relationship Id="rId10" Type="http://schemas.microsoft.com/office/2007/relationships/hdphoto" Target="../media/hdphoto6.wdp"/><Relationship Id="rId4" Type="http://schemas.openxmlformats.org/officeDocument/2006/relationships/image" Target="../media/image44.png"/><Relationship Id="rId9" Type="http://schemas.microsoft.com/office/2007/relationships/hdphoto" Target="../media/hdphoto5.wdp"/><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33.png"/><Relationship Id="rId21" Type="http://schemas.openxmlformats.org/officeDocument/2006/relationships/image" Target="../media/image53.png"/><Relationship Id="rId7" Type="http://schemas.openxmlformats.org/officeDocument/2006/relationships/image" Target="../media/image32.png"/><Relationship Id="rId12" Type="http://schemas.microsoft.com/office/2007/relationships/hdphoto" Target="../media/hdphoto6.wdp"/><Relationship Id="rId17" Type="http://schemas.microsoft.com/office/2007/relationships/hdphoto" Target="../media/hdphoto7.wdp"/><Relationship Id="rId2" Type="http://schemas.openxmlformats.org/officeDocument/2006/relationships/notesSlide" Target="../notesSlides/notesSlide20.xml"/><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5.wdp"/><Relationship Id="rId5" Type="http://schemas.openxmlformats.org/officeDocument/2006/relationships/image" Target="../media/image29.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9.png"/><Relationship Id="rId4" Type="http://schemas.openxmlformats.org/officeDocument/2006/relationships/image" Target="../media/image44.png"/><Relationship Id="rId9" Type="http://schemas.microsoft.com/office/2007/relationships/hdphoto" Target="../media/hdphoto9.wdp"/><Relationship Id="rId1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44.png"/><Relationship Id="rId7" Type="http://schemas.openxmlformats.org/officeDocument/2006/relationships/image" Target="../media/image33.png"/><Relationship Id="rId12" Type="http://schemas.openxmlformats.org/officeDocument/2006/relationships/image" Target="../media/image45.png"/><Relationship Id="rId17" Type="http://schemas.microsoft.com/office/2007/relationships/hdphoto" Target="../media/hdphoto7.wdp"/><Relationship Id="rId2" Type="http://schemas.openxmlformats.org/officeDocument/2006/relationships/notesSlide" Target="../notesSlides/notesSlide21.xml"/><Relationship Id="rId16" Type="http://schemas.openxmlformats.org/officeDocument/2006/relationships/image" Target="../media/image47.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8.png"/><Relationship Id="rId4" Type="http://schemas.openxmlformats.org/officeDocument/2006/relationships/image" Target="../media/image29.png"/><Relationship Id="rId9" Type="http://schemas.microsoft.com/office/2007/relationships/hdphoto" Target="../media/hdphoto9.wdp"/><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44.png"/><Relationship Id="rId7" Type="http://schemas.openxmlformats.org/officeDocument/2006/relationships/image" Target="../media/image33.png"/><Relationship Id="rId12" Type="http://schemas.microsoft.com/office/2007/relationships/hdphoto" Target="../media/hdphoto6.wdp"/><Relationship Id="rId17" Type="http://schemas.microsoft.com/office/2007/relationships/hdphoto" Target="../media/hdphoto7.wdp"/><Relationship Id="rId2" Type="http://schemas.openxmlformats.org/officeDocument/2006/relationships/notesSlide" Target="../notesSlides/notesSlide22.xml"/><Relationship Id="rId16" Type="http://schemas.openxmlformats.org/officeDocument/2006/relationships/image" Target="../media/image47.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9.png"/><Relationship Id="rId4" Type="http://schemas.openxmlformats.org/officeDocument/2006/relationships/image" Target="../media/image29.png"/><Relationship Id="rId9" Type="http://schemas.microsoft.com/office/2007/relationships/hdphoto" Target="../media/hdphoto9.wdp"/><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44.png"/><Relationship Id="rId21" Type="http://schemas.openxmlformats.org/officeDocument/2006/relationships/image" Target="../media/image50.png"/><Relationship Id="rId7" Type="http://schemas.openxmlformats.org/officeDocument/2006/relationships/image" Target="../media/image33.png"/><Relationship Id="rId12" Type="http://schemas.microsoft.com/office/2007/relationships/hdphoto" Target="../media/hdphoto6.wdp"/><Relationship Id="rId17" Type="http://schemas.microsoft.com/office/2007/relationships/hdphoto" Target="../media/hdphoto7.wdp"/><Relationship Id="rId2" Type="http://schemas.openxmlformats.org/officeDocument/2006/relationships/notesSlide" Target="../notesSlides/notesSlide23.xm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8.png"/><Relationship Id="rId4" Type="http://schemas.openxmlformats.org/officeDocument/2006/relationships/image" Target="../media/image29.png"/><Relationship Id="rId9" Type="http://schemas.microsoft.com/office/2007/relationships/hdphoto" Target="../media/hdphoto9.wdp"/><Relationship Id="rId14" Type="http://schemas.openxmlformats.org/officeDocument/2006/relationships/image" Target="../media/image28.png"/><Relationship Id="rId22"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png"/><Relationship Id="rId1" Type="http://schemas.openxmlformats.org/officeDocument/2006/relationships/slideLayout" Target="../slideLayouts/slideLayout27.xml"/><Relationship Id="rId6" Type="http://schemas.openxmlformats.org/officeDocument/2006/relationships/image" Target="../media/image43.png"/><Relationship Id="rId5" Type="http://schemas.openxmlformats.org/officeDocument/2006/relationships/image" Target="../media/image27.png"/><Relationship Id="rId4" Type="http://schemas.microsoft.com/office/2007/relationships/hdphoto" Target="../media/hdphoto11.wdp"/></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1.wdp"/><Relationship Id="rId7"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1.jpeg"/><Relationship Id="rId7"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43.png"/><Relationship Id="rId4" Type="http://schemas.microsoft.com/office/2007/relationships/hdphoto" Target="../media/hdphoto11.wdp"/><Relationship Id="rId9" Type="http://schemas.microsoft.com/office/2007/relationships/hdphoto" Target="../media/hdphoto7.wdp"/></Relationships>
</file>

<file path=ppt/slides/_rels/slide4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3.png"/><Relationship Id="rId3" Type="http://schemas.microsoft.com/office/2007/relationships/hdphoto" Target="../media/hdphoto12.wdp"/><Relationship Id="rId7" Type="http://schemas.openxmlformats.org/officeDocument/2006/relationships/image" Target="../media/image28.png"/><Relationship Id="rId12" Type="http://schemas.microsoft.com/office/2007/relationships/hdphoto" Target="../media/hdphoto13.wdp"/><Relationship Id="rId2" Type="http://schemas.openxmlformats.org/officeDocument/2006/relationships/image" Target="../media/image64.png"/><Relationship Id="rId1" Type="http://schemas.openxmlformats.org/officeDocument/2006/relationships/slideLayout" Target="../slideLayouts/slideLayout27.xml"/><Relationship Id="rId6" Type="http://schemas.openxmlformats.org/officeDocument/2006/relationships/image" Target="../media/image27.png"/><Relationship Id="rId11" Type="http://schemas.openxmlformats.org/officeDocument/2006/relationships/image" Target="../media/image65.png"/><Relationship Id="rId5" Type="http://schemas.microsoft.com/office/2007/relationships/hdphoto" Target="../media/hdphoto11.wdp"/><Relationship Id="rId10" Type="http://schemas.microsoft.com/office/2007/relationships/hdphoto" Target="../media/hdphoto7.wdp"/><Relationship Id="rId4" Type="http://schemas.openxmlformats.org/officeDocument/2006/relationships/image" Target="../media/image61.jpeg"/><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3.png"/><Relationship Id="rId3" Type="http://schemas.microsoft.com/office/2007/relationships/hdphoto" Target="../media/hdphoto11.wdp"/><Relationship Id="rId7" Type="http://schemas.openxmlformats.org/officeDocument/2006/relationships/image" Target="../media/image47.png"/><Relationship Id="rId12" Type="http://schemas.openxmlformats.org/officeDocument/2006/relationships/image" Target="../media/image39.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66.png"/><Relationship Id="rId5" Type="http://schemas.openxmlformats.org/officeDocument/2006/relationships/image" Target="../media/image28.png"/><Relationship Id="rId10" Type="http://schemas.microsoft.com/office/2007/relationships/hdphoto" Target="../media/hdphoto13.wdp"/><Relationship Id="rId4" Type="http://schemas.openxmlformats.org/officeDocument/2006/relationships/image" Target="../media/image27.png"/><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3.png"/><Relationship Id="rId3" Type="http://schemas.microsoft.com/office/2007/relationships/hdphoto" Target="../media/hdphoto11.wdp"/><Relationship Id="rId7" Type="http://schemas.openxmlformats.org/officeDocument/2006/relationships/image" Target="../media/image67.png"/><Relationship Id="rId12" Type="http://schemas.openxmlformats.org/officeDocument/2006/relationships/image" Target="../media/image49.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66.png"/><Relationship Id="rId5" Type="http://schemas.openxmlformats.org/officeDocument/2006/relationships/image" Target="../media/image34.png"/><Relationship Id="rId10" Type="http://schemas.microsoft.com/office/2007/relationships/hdphoto" Target="../media/hdphoto13.wdp"/><Relationship Id="rId4" Type="http://schemas.openxmlformats.org/officeDocument/2006/relationships/image" Target="../media/image27.png"/><Relationship Id="rId9"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0.png"/><Relationship Id="rId3" Type="http://schemas.microsoft.com/office/2007/relationships/hdphoto" Target="../media/hdphoto11.wdp"/><Relationship Id="rId7" Type="http://schemas.openxmlformats.org/officeDocument/2006/relationships/image" Target="../media/image67.png"/><Relationship Id="rId12" Type="http://schemas.openxmlformats.org/officeDocument/2006/relationships/image" Target="../media/image49.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66.png"/><Relationship Id="rId5" Type="http://schemas.openxmlformats.org/officeDocument/2006/relationships/image" Target="../media/image34.png"/><Relationship Id="rId10" Type="http://schemas.microsoft.com/office/2007/relationships/hdphoto" Target="../media/hdphoto13.wdp"/><Relationship Id="rId4" Type="http://schemas.openxmlformats.org/officeDocument/2006/relationships/image" Target="../media/image27.png"/><Relationship Id="rId9" Type="http://schemas.openxmlformats.org/officeDocument/2006/relationships/image" Target="../media/image65.png"/><Relationship Id="rId14"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0.png"/><Relationship Id="rId3" Type="http://schemas.microsoft.com/office/2007/relationships/hdphoto" Target="../media/hdphoto11.wdp"/><Relationship Id="rId7" Type="http://schemas.openxmlformats.org/officeDocument/2006/relationships/image" Target="../media/image47.png"/><Relationship Id="rId12" Type="http://schemas.openxmlformats.org/officeDocument/2006/relationships/image" Target="../media/image49.png"/><Relationship Id="rId2" Type="http://schemas.openxmlformats.org/officeDocument/2006/relationships/image" Target="../media/image61.jpeg"/><Relationship Id="rId1" Type="http://schemas.openxmlformats.org/officeDocument/2006/relationships/slideLayout" Target="../slideLayouts/slideLayout27.xml"/><Relationship Id="rId6" Type="http://schemas.openxmlformats.org/officeDocument/2006/relationships/image" Target="../media/image27.png"/><Relationship Id="rId11" Type="http://schemas.openxmlformats.org/officeDocument/2006/relationships/image" Target="../media/image66.png"/><Relationship Id="rId5" Type="http://schemas.microsoft.com/office/2007/relationships/hdphoto" Target="../media/hdphoto1.wdp"/><Relationship Id="rId10" Type="http://schemas.microsoft.com/office/2007/relationships/hdphoto" Target="../media/hdphoto14.wdp"/><Relationship Id="rId4" Type="http://schemas.openxmlformats.org/officeDocument/2006/relationships/image" Target="../media/image28.png"/><Relationship Id="rId9" Type="http://schemas.openxmlformats.org/officeDocument/2006/relationships/image" Target="../media/image65.png"/><Relationship Id="rId14" Type="http://schemas.openxmlformats.org/officeDocument/2006/relationships/image" Target="../media/image68.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71.wmf"/></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6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52.xml"/><Relationship Id="rId6" Type="http://schemas.openxmlformats.org/officeDocument/2006/relationships/image" Target="../media/image85.jpeg"/><Relationship Id="rId5" Type="http://schemas.openxmlformats.org/officeDocument/2006/relationships/image" Target="../media/image84.emf"/><Relationship Id="rId4" Type="http://schemas.microsoft.com/office/2007/relationships/hdphoto" Target="../media/hdphoto15.wdp"/></Relationships>
</file>

<file path=ppt/slides/_rels/slide7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9.xml"/><Relationship Id="rId1" Type="http://schemas.openxmlformats.org/officeDocument/2006/relationships/slideLayout" Target="../slideLayouts/slideLayout52.xml"/><Relationship Id="rId6" Type="http://schemas.openxmlformats.org/officeDocument/2006/relationships/image" Target="../media/image81.emf"/><Relationship Id="rId5" Type="http://schemas.openxmlformats.org/officeDocument/2006/relationships/image" Target="../media/image87.png"/><Relationship Id="rId4" Type="http://schemas.openxmlformats.org/officeDocument/2006/relationships/image" Target="../media/image86.jpeg"/></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6.xml"/><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solidFill>
                  <a:srgbClr val="FFFF00"/>
                </a:solidFill>
              </a:rPr>
              <a:t>	Cellular Respiration Overview (4 Stages)</a:t>
            </a:r>
          </a:p>
        </p:txBody>
      </p:sp>
      <p:pic>
        <p:nvPicPr>
          <p:cNvPr id="6" name="Picture 5">
            <a:extLst>
              <a:ext uri="{FF2B5EF4-FFF2-40B4-BE49-F238E27FC236}">
                <a16:creationId xmlns:a16="http://schemas.microsoft.com/office/drawing/2014/main" id="{39522BC3-B9AC-40DB-BFEC-FD0A7DB31A8F}"/>
              </a:ext>
            </a:extLst>
          </p:cNvPr>
          <p:cNvPicPr>
            <a:picLocks noChangeAspect="1"/>
          </p:cNvPicPr>
          <p:nvPr/>
        </p:nvPicPr>
        <p:blipFill rotWithShape="1">
          <a:blip r:embed="rId3"/>
          <a:srcRect r="74742"/>
          <a:stretch/>
        </p:blipFill>
        <p:spPr>
          <a:xfrm>
            <a:off x="140119" y="1371600"/>
            <a:ext cx="2240314" cy="5337040"/>
          </a:xfrm>
          <a:prstGeom prst="rect">
            <a:avLst/>
          </a:prstGeom>
        </p:spPr>
      </p:pic>
      <p:pic>
        <p:nvPicPr>
          <p:cNvPr id="23" name="Picture 22">
            <a:extLst>
              <a:ext uri="{FF2B5EF4-FFF2-40B4-BE49-F238E27FC236}">
                <a16:creationId xmlns:a16="http://schemas.microsoft.com/office/drawing/2014/main" id="{721D2CFF-82F7-44F6-92D5-6D0058A26584}"/>
              </a:ext>
            </a:extLst>
          </p:cNvPr>
          <p:cNvPicPr>
            <a:picLocks noChangeAspect="1"/>
          </p:cNvPicPr>
          <p:nvPr/>
        </p:nvPicPr>
        <p:blipFill rotWithShape="1">
          <a:blip r:embed="rId3"/>
          <a:srcRect l="25119" r="53298"/>
          <a:stretch/>
        </p:blipFill>
        <p:spPr>
          <a:xfrm>
            <a:off x="2368156" y="1371600"/>
            <a:ext cx="1914297" cy="5337040"/>
          </a:xfrm>
          <a:prstGeom prst="rect">
            <a:avLst/>
          </a:prstGeom>
        </p:spPr>
      </p:pic>
      <p:pic>
        <p:nvPicPr>
          <p:cNvPr id="25" name="Picture 24">
            <a:extLst>
              <a:ext uri="{FF2B5EF4-FFF2-40B4-BE49-F238E27FC236}">
                <a16:creationId xmlns:a16="http://schemas.microsoft.com/office/drawing/2014/main" id="{E332DE40-AAEB-4D65-8A5B-5CF76748D4CA}"/>
              </a:ext>
            </a:extLst>
          </p:cNvPr>
          <p:cNvPicPr>
            <a:picLocks noChangeAspect="1"/>
          </p:cNvPicPr>
          <p:nvPr/>
        </p:nvPicPr>
        <p:blipFill rotWithShape="1">
          <a:blip r:embed="rId3"/>
          <a:srcRect l="44020" r="36083"/>
          <a:stretch/>
        </p:blipFill>
        <p:spPr>
          <a:xfrm>
            <a:off x="4026319" y="1371600"/>
            <a:ext cx="1764881" cy="5337040"/>
          </a:xfrm>
          <a:prstGeom prst="rect">
            <a:avLst/>
          </a:prstGeom>
        </p:spPr>
      </p:pic>
      <p:pic>
        <p:nvPicPr>
          <p:cNvPr id="26" name="Picture 25">
            <a:extLst>
              <a:ext uri="{FF2B5EF4-FFF2-40B4-BE49-F238E27FC236}">
                <a16:creationId xmlns:a16="http://schemas.microsoft.com/office/drawing/2014/main" id="{700C0A5C-58A0-472E-BF62-4A0A24FF496F}"/>
              </a:ext>
            </a:extLst>
          </p:cNvPr>
          <p:cNvPicPr>
            <a:picLocks noChangeAspect="1"/>
          </p:cNvPicPr>
          <p:nvPr/>
        </p:nvPicPr>
        <p:blipFill rotWithShape="1">
          <a:blip r:embed="rId3"/>
          <a:srcRect l="63779"/>
          <a:stretch/>
        </p:blipFill>
        <p:spPr>
          <a:xfrm>
            <a:off x="5778919" y="1371600"/>
            <a:ext cx="3212681" cy="5337040"/>
          </a:xfrm>
          <a:prstGeom prst="rect">
            <a:avLst/>
          </a:prstGeom>
        </p:spPr>
      </p:pic>
    </p:spTree>
    <p:extLst>
      <p:ext uri="{BB962C8B-B14F-4D97-AF65-F5344CB8AC3E}">
        <p14:creationId xmlns:p14="http://schemas.microsoft.com/office/powerpoint/2010/main" val="39245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solidFill>
                  <a:srgbClr val="FFFF00"/>
                </a:solidFill>
              </a:rPr>
              <a:t>	Cellular Respiration Overview (3 Major Stages)</a:t>
            </a:r>
          </a:p>
        </p:txBody>
      </p:sp>
      <p:cxnSp>
        <p:nvCxnSpPr>
          <p:cNvPr id="24" name="Straight Connector 23"/>
          <p:cNvCxnSpPr>
            <a:endCxn id="45" idx="2"/>
          </p:cNvCxnSpPr>
          <p:nvPr/>
        </p:nvCxnSpPr>
        <p:spPr bwMode="auto">
          <a:xfrm flipV="1">
            <a:off x="4569022" y="2295711"/>
            <a:ext cx="1" cy="3047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185451" y="3223482"/>
            <a:ext cx="2044149" cy="357918"/>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r>
              <a:rPr kumimoji="0" lang="en-US" sz="1501" b="1" i="0" u="none" strike="noStrike" kern="1200" cap="none" spc="0" normalizeH="0" baseline="0" noProof="0" dirty="0">
                <a:ln>
                  <a:noFill/>
                </a:ln>
                <a:solidFill>
                  <a:srgbClr val="FF0000"/>
                </a:solidFill>
                <a:effectLst/>
                <a:uLnTx/>
                <a:uFillTx/>
                <a:latin typeface="Arial" charset="0"/>
                <a:ea typeface="+mn-ea"/>
                <a:cs typeface="+mn-cs"/>
              </a:rPr>
              <a:t>No oxygen present</a:t>
            </a: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33" name="TextBox 32"/>
          <p:cNvSpPr txBox="1"/>
          <p:nvPr/>
        </p:nvSpPr>
        <p:spPr>
          <a:xfrm>
            <a:off x="1066800" y="3276600"/>
            <a:ext cx="1766830" cy="357918"/>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r>
              <a:rPr kumimoji="0" lang="en-US" sz="1501" b="1" i="0" u="none" strike="noStrike" kern="1200" cap="none" spc="0" normalizeH="0" baseline="0" noProof="0" dirty="0">
                <a:ln>
                  <a:noFill/>
                </a:ln>
                <a:solidFill>
                  <a:srgbClr val="00B050"/>
                </a:solidFill>
                <a:effectLst/>
                <a:uLnTx/>
                <a:uFillTx/>
                <a:latin typeface="Arial" charset="0"/>
                <a:ea typeface="+mn-ea"/>
                <a:cs typeface="+mn-cs"/>
              </a:rPr>
              <a:t>Oxygen present</a:t>
            </a: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34" name="TextBox 33"/>
          <p:cNvSpPr txBox="1"/>
          <p:nvPr/>
        </p:nvSpPr>
        <p:spPr>
          <a:xfrm>
            <a:off x="458377" y="3537770"/>
            <a:ext cx="3361241" cy="675249"/>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Glycolysis</a:t>
            </a:r>
            <a:r>
              <a:rPr kumimoji="0" lang="en-US" sz="2064"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064" b="1" i="0" u="none" strike="noStrike" kern="1200" cap="none" spc="0" normalizeH="0" baseline="0" noProof="0" dirty="0">
                <a:ln>
                  <a:noFill/>
                </a:ln>
                <a:solidFill>
                  <a:srgbClr val="000000"/>
                </a:solidFill>
                <a:effectLst/>
                <a:uLnTx/>
                <a:uFillTx/>
                <a:latin typeface="Arial" charset="0"/>
                <a:ea typeface="+mn-ea"/>
                <a:cs typeface="+mn-cs"/>
              </a:rPr>
              <a:t>2 ATP</a:t>
            </a:r>
          </a:p>
        </p:txBody>
      </p:sp>
      <p:sp>
        <p:nvSpPr>
          <p:cNvPr id="35" name="TextBox 34"/>
          <p:cNvSpPr txBox="1"/>
          <p:nvPr/>
        </p:nvSpPr>
        <p:spPr>
          <a:xfrm>
            <a:off x="167319" y="4223570"/>
            <a:ext cx="4566699" cy="675249"/>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600" b="1" i="0" u="none" strike="noStrike" kern="1200" cap="none" spc="0" normalizeH="0" baseline="0" noProof="0" dirty="0">
                <a:ln>
                  <a:noFill/>
                </a:ln>
                <a:solidFill>
                  <a:srgbClr val="0070C0"/>
                </a:solidFill>
                <a:effectLst/>
                <a:uLnTx/>
                <a:uFillTx/>
                <a:latin typeface="Arial" charset="0"/>
                <a:ea typeface="+mn-ea"/>
                <a:cs typeface="+mn-cs"/>
              </a:rPr>
              <a:t>Citric acid cycle</a:t>
            </a:r>
            <a:r>
              <a:rPr kumimoji="0" lang="en-US" sz="2064" b="0" i="0" u="none" strike="noStrike" kern="1200" cap="none" spc="0" normalizeH="0" baseline="0" noProof="0" dirty="0">
                <a:ln>
                  <a:noFill/>
                </a:ln>
                <a:solidFill>
                  <a:srgbClr val="0070C0"/>
                </a:solidFill>
                <a:effectLst/>
                <a:uLnTx/>
                <a:uFillTx/>
                <a:latin typeface="Arial" charset="0"/>
                <a:ea typeface="+mn-ea"/>
                <a:cs typeface="+mn-cs"/>
              </a:rPr>
              <a:t>: </a:t>
            </a:r>
            <a:r>
              <a:rPr kumimoji="0" lang="en-US" sz="2064" b="1" i="0" u="none" strike="noStrike" kern="1200" cap="none" spc="0" normalizeH="0" baseline="0" noProof="0" dirty="0">
                <a:ln>
                  <a:noFill/>
                </a:ln>
                <a:solidFill>
                  <a:srgbClr val="0070C0"/>
                </a:solidFill>
                <a:effectLst/>
                <a:uLnTx/>
                <a:uFillTx/>
                <a:latin typeface="Arial" charset="0"/>
                <a:ea typeface="+mn-ea"/>
                <a:cs typeface="+mn-cs"/>
              </a:rPr>
              <a:t>2 ATP</a:t>
            </a:r>
          </a:p>
        </p:txBody>
      </p:sp>
      <p:sp>
        <p:nvSpPr>
          <p:cNvPr id="36" name="TextBox 35"/>
          <p:cNvSpPr txBox="1"/>
          <p:nvPr/>
        </p:nvSpPr>
        <p:spPr>
          <a:xfrm>
            <a:off x="-141" y="4903958"/>
            <a:ext cx="5562741" cy="658642"/>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5B8F22"/>
                </a:solidFill>
                <a:effectLst/>
                <a:uLnTx/>
                <a:uFillTx/>
                <a:latin typeface="Arial" charset="0"/>
                <a:ea typeface="+mn-ea"/>
                <a:cs typeface="+mn-cs"/>
              </a:rPr>
              <a:t>Electron transport chain </a:t>
            </a:r>
            <a:r>
              <a:rPr kumimoji="0" lang="en-US" sz="2064" b="1" i="0" u="none" strike="noStrike" kern="1200" cap="none" spc="0" normalizeH="0" baseline="0" noProof="0" dirty="0">
                <a:ln>
                  <a:noFill/>
                </a:ln>
                <a:solidFill>
                  <a:srgbClr val="5B8F22"/>
                </a:solidFill>
                <a:effectLst/>
                <a:uLnTx/>
                <a:uFillTx/>
                <a:latin typeface="Arial" charset="0"/>
                <a:ea typeface="+mn-ea"/>
                <a:cs typeface="+mn-cs"/>
              </a:rPr>
              <a:t>ETC</a:t>
            </a:r>
          </a:p>
        </p:txBody>
      </p:sp>
      <p:sp>
        <p:nvSpPr>
          <p:cNvPr id="37" name="TextBox 36"/>
          <p:cNvSpPr txBox="1"/>
          <p:nvPr/>
        </p:nvSpPr>
        <p:spPr>
          <a:xfrm>
            <a:off x="1129320" y="5486400"/>
            <a:ext cx="1716496" cy="424283"/>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charset="0"/>
                <a:ea typeface="+mn-ea"/>
                <a:cs typeface="+mn-cs"/>
              </a:rPr>
              <a:t>(up to 32 ATP)</a:t>
            </a:r>
          </a:p>
        </p:txBody>
      </p:sp>
      <p:sp>
        <p:nvSpPr>
          <p:cNvPr id="40" name="TextBox 39"/>
          <p:cNvSpPr txBox="1"/>
          <p:nvPr/>
        </p:nvSpPr>
        <p:spPr>
          <a:xfrm>
            <a:off x="685449" y="5887726"/>
            <a:ext cx="2604239" cy="545727"/>
          </a:xfrm>
          <a:prstGeom prst="rect">
            <a:avLst/>
          </a:prstGeom>
          <a:solidFill>
            <a:srgbClr val="00B0F0"/>
          </a:solid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Total = 36 ATP</a:t>
            </a:r>
          </a:p>
        </p:txBody>
      </p:sp>
      <p:sp>
        <p:nvSpPr>
          <p:cNvPr id="41" name="TextBox 40"/>
          <p:cNvSpPr txBox="1"/>
          <p:nvPr/>
        </p:nvSpPr>
        <p:spPr>
          <a:xfrm>
            <a:off x="5984674" y="3720302"/>
            <a:ext cx="2359365" cy="457626"/>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Glycolysis</a:t>
            </a:r>
            <a:r>
              <a:rPr kumimoji="0" lang="en-US" sz="2064" b="0" i="0" u="none" strike="noStrike" kern="1200" cap="none" spc="0" normalizeH="0" baseline="0" noProof="0" dirty="0">
                <a:ln>
                  <a:noFill/>
                </a:ln>
                <a:solidFill>
                  <a:srgbClr val="000000"/>
                </a:solidFill>
                <a:effectLst/>
                <a:uLnTx/>
                <a:uFillTx/>
                <a:latin typeface="Arial" charset="0"/>
                <a:ea typeface="+mn-ea"/>
                <a:cs typeface="+mn-cs"/>
              </a:rPr>
              <a:t>: 2 ATP</a:t>
            </a:r>
          </a:p>
        </p:txBody>
      </p:sp>
      <p:sp>
        <p:nvSpPr>
          <p:cNvPr id="42" name="TextBox 41"/>
          <p:cNvSpPr txBox="1"/>
          <p:nvPr/>
        </p:nvSpPr>
        <p:spPr>
          <a:xfrm>
            <a:off x="5526058" y="4267200"/>
            <a:ext cx="3276590"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Fermentation</a:t>
            </a:r>
            <a:r>
              <a:rPr kumimoji="0" lang="en-US" sz="2064" b="0" i="0" u="none" strike="noStrike" kern="1200" cap="none" spc="0" normalizeH="0" baseline="0" noProof="0" dirty="0">
                <a:ln>
                  <a:noFill/>
                </a:ln>
                <a:solidFill>
                  <a:srgbClr val="000000"/>
                </a:solidFill>
                <a:effectLst/>
                <a:uLnTx/>
                <a:uFillTx/>
                <a:latin typeface="Arial" charset="0"/>
                <a:ea typeface="+mn-ea"/>
                <a:cs typeface="+mn-cs"/>
              </a:rPr>
              <a:t>: 0 ATP</a:t>
            </a:r>
          </a:p>
        </p:txBody>
      </p:sp>
      <p:sp>
        <p:nvSpPr>
          <p:cNvPr id="44" name="TextBox 43"/>
          <p:cNvSpPr txBox="1"/>
          <p:nvPr/>
        </p:nvSpPr>
        <p:spPr>
          <a:xfrm>
            <a:off x="5978137" y="4800600"/>
            <a:ext cx="2403863" cy="545727"/>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Total = 2 ATP</a:t>
            </a:r>
          </a:p>
        </p:txBody>
      </p:sp>
      <p:sp>
        <p:nvSpPr>
          <p:cNvPr id="45" name="Rounded Rectangle 44"/>
          <p:cNvSpPr/>
          <p:nvPr/>
        </p:nvSpPr>
        <p:spPr>
          <a:xfrm>
            <a:off x="3711214" y="1752600"/>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marL="0" marR="0" lvl="0" indent="0" algn="ctr" defTabSz="1715597" rtl="0" eaLnBrk="1" fontAlgn="base" latinLnBrk="0" hangingPunct="1">
              <a:lnSpc>
                <a:spcPct val="100000"/>
              </a:lnSpc>
              <a:spcBef>
                <a:spcPts val="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Glucose</a:t>
            </a:r>
          </a:p>
        </p:txBody>
      </p:sp>
      <p:cxnSp>
        <p:nvCxnSpPr>
          <p:cNvPr id="46" name="Straight Connector 45"/>
          <p:cNvCxnSpPr>
            <a:endCxn id="47" idx="1"/>
          </p:cNvCxnSpPr>
          <p:nvPr/>
        </p:nvCxnSpPr>
        <p:spPr bwMode="auto">
          <a:xfrm>
            <a:off x="3247700" y="2599297"/>
            <a:ext cx="2701265" cy="116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_s2055"/>
          <p:cNvSpPr>
            <a:spLocks noChangeArrowheads="1"/>
          </p:cNvSpPr>
          <p:nvPr/>
        </p:nvSpPr>
        <p:spPr bwMode="auto">
          <a:xfrm>
            <a:off x="5948965" y="2153181"/>
            <a:ext cx="2430782" cy="894554"/>
          </a:xfrm>
          <a:prstGeom prst="roundRect">
            <a:avLst/>
          </a:prstGeom>
          <a:solidFill>
            <a:schemeClr val="accent4">
              <a:lumMod val="40000"/>
              <a:lumOff val="60000"/>
            </a:schemeClr>
          </a:solidFill>
          <a:ln w="28575" cmpd="sng">
            <a:solidFill>
              <a:schemeClr val="accent4"/>
            </a:solidFill>
            <a:miter lim="800000"/>
            <a:headEnd/>
            <a:tailEnd/>
          </a:ln>
        </p:spPr>
        <p:txBody>
          <a:bodyPr wrap="square" lIns="171562" tIns="85781" rIns="171562" bIns="85781" anchor="ctr">
            <a:spAutoFit/>
          </a:bodyPr>
          <a:lstStyle/>
          <a:p>
            <a:pPr marL="0" marR="0" lvl="0" indent="0" algn="ctr" defTabSz="1715597" rtl="0" eaLnBrk="1" fontAlgn="base" latinLnBrk="0" hangingPunct="1">
              <a:lnSpc>
                <a:spcPct val="100000"/>
              </a:lnSpc>
              <a:spcBef>
                <a:spcPct val="0"/>
              </a:spcBef>
              <a:spcAft>
                <a:spcPct val="0"/>
              </a:spcAft>
              <a:buClrTx/>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Anaerobic respiration</a:t>
            </a:r>
          </a:p>
        </p:txBody>
      </p:sp>
      <p:sp>
        <p:nvSpPr>
          <p:cNvPr id="22" name="Content Placeholder 2"/>
          <p:cNvSpPr txBox="1">
            <a:spLocks noGrp="1"/>
          </p:cNvSpPr>
          <p:nvPr>
            <p:ph idx="1"/>
          </p:nvPr>
        </p:nvSpPr>
        <p:spPr bwMode="auto">
          <a:xfrm>
            <a:off x="760677" y="2153236"/>
            <a:ext cx="2487022" cy="985927"/>
          </a:xfrm>
          <a:prstGeom prst="roundRect">
            <a:avLst/>
          </a:prstGeom>
          <a:solidFill>
            <a:schemeClr val="tx2">
              <a:lumMod val="40000"/>
              <a:lumOff val="60000"/>
            </a:schemeClr>
          </a:solidFill>
          <a:ln w="28575" cap="flat" cmpd="sng" algn="ctr">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71562" tIns="85781" rIns="171562" bIns="85781"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064" b="1" dirty="0">
                <a:solidFill>
                  <a:schemeClr val="tx1"/>
                </a:solidFill>
              </a:rPr>
              <a:t>Aerobic respiration</a:t>
            </a:r>
          </a:p>
        </p:txBody>
      </p:sp>
    </p:spTree>
    <p:extLst>
      <p:ext uri="{BB962C8B-B14F-4D97-AF65-F5344CB8AC3E}">
        <p14:creationId xmlns:p14="http://schemas.microsoft.com/office/powerpoint/2010/main" val="23510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bg/>
                                          </p:spTgt>
                                        </p:tgtEl>
                                        <p:attrNameLst>
                                          <p:attrName>style.visibility</p:attrName>
                                        </p:attrNameLst>
                                      </p:cBhvr>
                                      <p:to>
                                        <p:strVal val="visible"/>
                                      </p:to>
                                    </p:set>
                                    <p:animEffect transition="in" filter="fade">
                                      <p:cBhvr>
                                        <p:cTn id="20" dur="500"/>
                                        <p:tgtEl>
                                          <p:spTgt spid="22">
                                            <p:bg/>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4" grpId="0"/>
      <p:bldP spid="35" grpId="0"/>
      <p:bldP spid="36" grpId="0"/>
      <p:bldP spid="37" grpId="0"/>
      <p:bldP spid="40" grpId="0" animBg="1"/>
      <p:bldP spid="41" grpId="0"/>
      <p:bldP spid="42" grpId="0"/>
      <p:bldP spid="44" grpId="0"/>
      <p:bldP spid="45" grpId="0" animBg="1"/>
      <p:bldP spid="47" grpId="0" animBg="1"/>
      <p:bldP spid="2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600200"/>
          </a:xfrm>
        </p:spPr>
        <p:txBody>
          <a:bodyPr>
            <a:normAutofit/>
          </a:bodyPr>
          <a:lstStyle/>
          <a:p>
            <a:pPr>
              <a:defRPr/>
            </a:pPr>
            <a:r>
              <a:rPr lang="en-US" sz="3600" b="1" dirty="0">
                <a:solidFill>
                  <a:srgbClr val="CC66FF"/>
                </a:solidFill>
                <a:effectLst>
                  <a:outerShdw blurRad="38100" dist="38100" dir="2700000" algn="tl">
                    <a:srgbClr val="000000">
                      <a:alpha val="43137"/>
                    </a:srgbClr>
                  </a:outerShdw>
                </a:effectLst>
              </a:rPr>
              <a:t>Molecular Accounting of Glycolysis</a:t>
            </a:r>
          </a:p>
        </p:txBody>
      </p:sp>
      <p:sp>
        <p:nvSpPr>
          <p:cNvPr id="3" name="Content Placeholder 2"/>
          <p:cNvSpPr>
            <a:spLocks noGrp="1"/>
          </p:cNvSpPr>
          <p:nvPr>
            <p:ph idx="1"/>
          </p:nvPr>
        </p:nvSpPr>
        <p:spPr>
          <a:xfrm>
            <a:off x="228600" y="1981199"/>
            <a:ext cx="4076700" cy="4010025"/>
          </a:xfrm>
        </p:spPr>
        <p:txBody>
          <a:bodyPr>
            <a:normAutofit/>
          </a:bodyPr>
          <a:lstStyle/>
          <a:p>
            <a:pPr>
              <a:buFontTx/>
              <a:buNone/>
              <a:defRPr/>
            </a:pPr>
            <a:r>
              <a:rPr lang="en-US" sz="2800" b="1" dirty="0">
                <a:solidFill>
                  <a:srgbClr val="0000FF"/>
                </a:solidFill>
                <a:effectLst>
                  <a:outerShdw blurRad="38100" dist="38100" dir="2700000" algn="tl">
                    <a:srgbClr val="000000">
                      <a:alpha val="43137"/>
                    </a:srgbClr>
                  </a:outerShdw>
                </a:effectLst>
                <a:latin typeface="+mj-lt"/>
              </a:rPr>
              <a:t>Glycolysis</a:t>
            </a:r>
            <a:r>
              <a:rPr lang="en-US" b="1" dirty="0">
                <a:solidFill>
                  <a:srgbClr val="0000FF"/>
                </a:solidFill>
                <a:effectLst>
                  <a:outerShdw blurRad="38100" dist="38100" dir="2700000" algn="tl">
                    <a:srgbClr val="000000">
                      <a:alpha val="43137"/>
                    </a:srgbClr>
                  </a:outerShdw>
                </a:effectLst>
                <a:latin typeface="+mj-lt"/>
              </a:rPr>
              <a:t>:</a:t>
            </a:r>
          </a:p>
          <a:p>
            <a:pPr>
              <a:buFont typeface="Wingdings" pitchFamily="2" charset="2"/>
              <a:buChar char="§"/>
              <a:defRPr/>
            </a:pPr>
            <a:r>
              <a:rPr lang="en-US" dirty="0">
                <a:latin typeface="+mj-lt"/>
              </a:rPr>
              <a:t>One 6-carbon glucose molecule</a:t>
            </a:r>
          </a:p>
          <a:p>
            <a:pPr>
              <a:buFont typeface="Wingdings" pitchFamily="2" charset="2"/>
              <a:buChar char="§"/>
              <a:defRPr/>
            </a:pPr>
            <a:r>
              <a:rPr lang="en-US" dirty="0">
                <a:latin typeface="+mj-lt"/>
              </a:rPr>
              <a:t>Two </a:t>
            </a:r>
            <a:r>
              <a:rPr lang="en-US" b="1" dirty="0">
                <a:solidFill>
                  <a:srgbClr val="FF0000"/>
                </a:solidFill>
                <a:latin typeface="+mj-lt"/>
              </a:rPr>
              <a:t>3-Carbon Pyruvate </a:t>
            </a:r>
            <a:r>
              <a:rPr lang="en-US" dirty="0">
                <a:latin typeface="+mj-lt"/>
              </a:rPr>
              <a:t>molecules</a:t>
            </a:r>
          </a:p>
          <a:p>
            <a:pPr>
              <a:buFont typeface="Wingdings" pitchFamily="2" charset="2"/>
              <a:buChar char="§"/>
              <a:defRPr/>
            </a:pPr>
            <a:r>
              <a:rPr lang="en-US" b="1" dirty="0">
                <a:solidFill>
                  <a:srgbClr val="FF0000"/>
                </a:solidFill>
                <a:latin typeface="+mj-lt"/>
              </a:rPr>
              <a:t>2 ATP </a:t>
            </a:r>
            <a:r>
              <a:rPr lang="en-US" dirty="0">
                <a:solidFill>
                  <a:srgbClr val="663300"/>
                </a:solidFill>
                <a:latin typeface="+mj-lt"/>
              </a:rPr>
              <a:t>(4 are produced but 2 are used)</a:t>
            </a:r>
          </a:p>
          <a:p>
            <a:pPr>
              <a:buFont typeface="Wingdings" pitchFamily="2" charset="2"/>
              <a:buChar char="§"/>
              <a:defRPr/>
            </a:pPr>
            <a:r>
              <a:rPr lang="en-US" b="1" dirty="0">
                <a:solidFill>
                  <a:srgbClr val="FF0000"/>
                </a:solidFill>
                <a:latin typeface="+mj-lt"/>
              </a:rPr>
              <a:t>2 NADH</a:t>
            </a:r>
          </a:p>
          <a:p>
            <a:pPr marL="0" indent="0">
              <a:buNone/>
              <a:defRPr/>
            </a:pPr>
            <a:endParaRPr lang="en-US" dirty="0">
              <a:solidFill>
                <a:srgbClr val="663300"/>
              </a:solidFill>
              <a:latin typeface="+mj-lt"/>
            </a:endParaRPr>
          </a:p>
          <a:p>
            <a:pPr>
              <a:buFontTx/>
              <a:buNone/>
              <a:defRPr/>
            </a:pPr>
            <a:endParaRPr lang="en-US" dirty="0">
              <a:latin typeface="+mj-lt"/>
            </a:endParaRPr>
          </a:p>
        </p:txBody>
      </p:sp>
      <p:sp>
        <p:nvSpPr>
          <p:cNvPr id="4" name="Footer Placeholder 3"/>
          <p:cNvSpPr>
            <a:spLocks noGrp="1"/>
          </p:cNvSpPr>
          <p:nvPr>
            <p:ph type="ftr" sz="quarter" idx="11"/>
          </p:nvPr>
        </p:nvSpPr>
        <p:spPr>
          <a:xfrm>
            <a:off x="30804" y="6416675"/>
            <a:ext cx="2895600" cy="365125"/>
          </a:xfrm>
        </p:spPr>
        <p:txBody>
          <a:bodyPr/>
          <a:lstStyle/>
          <a:p>
            <a:pPr algn="l">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12</a:t>
            </a:fld>
            <a:endParaRPr lang="en-US">
              <a:solidFill>
                <a:srgbClr val="FFFFFF"/>
              </a:solidFill>
            </a:endParaRPr>
          </a:p>
        </p:txBody>
      </p:sp>
      <p:sp>
        <p:nvSpPr>
          <p:cNvPr id="8" name="Rectangle 16"/>
          <p:cNvSpPr txBox="1">
            <a:spLocks noChangeArrowheads="1"/>
          </p:cNvSpPr>
          <p:nvPr/>
        </p:nvSpPr>
        <p:spPr>
          <a:xfrm>
            <a:off x="8686800" y="6429375"/>
            <a:ext cx="457200" cy="352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12</a:t>
            </a:fld>
            <a:endParaRPr lang="en-US">
              <a:solidFill>
                <a:srgbClr val="000000"/>
              </a:solidFill>
            </a:endParaRPr>
          </a:p>
        </p:txBody>
      </p:sp>
      <p:pic>
        <p:nvPicPr>
          <p:cNvPr id="9" name="Picture 8"/>
          <p:cNvPicPr>
            <a:picLocks noChangeAspect="1"/>
          </p:cNvPicPr>
          <p:nvPr/>
        </p:nvPicPr>
        <p:blipFill>
          <a:blip r:embed="rId3"/>
          <a:stretch>
            <a:fillRect/>
          </a:stretch>
        </p:blipFill>
        <p:spPr>
          <a:xfrm>
            <a:off x="4305300" y="1472030"/>
            <a:ext cx="4861955" cy="5349875"/>
          </a:xfrm>
          <a:prstGeom prst="rect">
            <a:avLst/>
          </a:prstGeom>
        </p:spPr>
      </p:pic>
    </p:spTree>
    <p:extLst>
      <p:ext uri="{BB962C8B-B14F-4D97-AF65-F5344CB8AC3E}">
        <p14:creationId xmlns:p14="http://schemas.microsoft.com/office/powerpoint/2010/main" val="34986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436813" y="4011"/>
            <a:ext cx="6707187" cy="1015691"/>
          </a:xfrm>
        </p:spPr>
        <p:txBody>
          <a:bodyPr lIns="90488" tIns="44450" rIns="90488" bIns="44450"/>
          <a:lstStyle/>
          <a:p>
            <a:pPr eaLnBrk="1" hangingPunct="1">
              <a:defRPr/>
            </a:pPr>
            <a:r>
              <a:rPr lang="en-US" sz="4400" b="1" dirty="0">
                <a:solidFill>
                  <a:srgbClr val="FFFF00"/>
                </a:solidFill>
                <a:effectLst>
                  <a:outerShdw blurRad="38100" dist="38100" dir="2700000" algn="tl">
                    <a:srgbClr val="C0C0C0"/>
                  </a:outerShdw>
                </a:effectLst>
              </a:rPr>
              <a:t>Transition (link) Reaction</a:t>
            </a:r>
            <a:endParaRPr lang="en-US" sz="4400" b="1" dirty="0">
              <a:solidFill>
                <a:srgbClr val="FFFF00"/>
              </a:solidFill>
            </a:endParaRPr>
          </a:p>
        </p:txBody>
      </p:sp>
      <p:sp>
        <p:nvSpPr>
          <p:cNvPr id="45059" name="Rectangle 3"/>
          <p:cNvSpPr>
            <a:spLocks noGrp="1" noChangeArrowheads="1"/>
          </p:cNvSpPr>
          <p:nvPr>
            <p:ph idx="1"/>
          </p:nvPr>
        </p:nvSpPr>
        <p:spPr>
          <a:xfrm>
            <a:off x="0" y="244475"/>
            <a:ext cx="2436813" cy="6477000"/>
          </a:xfrm>
          <a:solidFill>
            <a:schemeClr val="accent1">
              <a:lumMod val="20000"/>
              <a:lumOff val="80000"/>
            </a:schemeClr>
          </a:solidFill>
        </p:spPr>
        <p:txBody>
          <a:bodyPr lIns="90488" tIns="44450" rIns="90488" bIns="44450">
            <a:normAutofit lnSpcReduction="10000"/>
          </a:bodyPr>
          <a:lstStyle/>
          <a:p>
            <a:pPr marL="222250" indent="-222250">
              <a:buFont typeface="Wingdings" pitchFamily="2" charset="2"/>
              <a:buChar char="§"/>
              <a:defRPr/>
            </a:pPr>
            <a:r>
              <a:rPr lang="en-US" sz="2600" dirty="0">
                <a:solidFill>
                  <a:srgbClr val="663300"/>
                </a:solidFill>
              </a:rPr>
              <a:t>2 Pyruvates </a:t>
            </a:r>
            <a:r>
              <a:rPr lang="en-US" sz="2600" dirty="0"/>
              <a:t>enter the </a:t>
            </a:r>
            <a:r>
              <a:rPr lang="en-US" sz="2600" b="1" dirty="0">
                <a:solidFill>
                  <a:srgbClr val="FF0000"/>
                </a:solidFill>
              </a:rPr>
              <a:t>Mitochondria</a:t>
            </a:r>
            <a:r>
              <a:rPr lang="en-US" sz="2600" dirty="0"/>
              <a:t> </a:t>
            </a:r>
            <a:r>
              <a:rPr lang="en-US" sz="2600" dirty="0">
                <a:solidFill>
                  <a:srgbClr val="663300"/>
                </a:solidFill>
              </a:rPr>
              <a:t>per glucose </a:t>
            </a:r>
            <a:r>
              <a:rPr lang="en-US" sz="2600" dirty="0"/>
              <a:t>molecule</a:t>
            </a:r>
            <a:endParaRPr lang="en-US" sz="2600" dirty="0">
              <a:latin typeface="+mj-lt"/>
            </a:endParaRPr>
          </a:p>
          <a:p>
            <a:pPr marL="222250" indent="-222250">
              <a:buFont typeface="Wingdings" pitchFamily="2" charset="2"/>
              <a:buChar char="§"/>
              <a:defRPr/>
            </a:pPr>
            <a:r>
              <a:rPr lang="en-US" sz="2600" dirty="0">
                <a:latin typeface="+mj-lt"/>
              </a:rPr>
              <a:t>It occurs in the </a:t>
            </a:r>
            <a:r>
              <a:rPr lang="en-US" sz="2600" b="1" dirty="0">
                <a:solidFill>
                  <a:srgbClr val="002060"/>
                </a:solidFill>
                <a:latin typeface="+mj-lt"/>
              </a:rPr>
              <a:t>Matrix</a:t>
            </a:r>
            <a:r>
              <a:rPr lang="en-US" sz="2600" dirty="0">
                <a:solidFill>
                  <a:srgbClr val="663300"/>
                </a:solidFill>
                <a:latin typeface="+mj-lt"/>
              </a:rPr>
              <a:t>   of the mitochondria</a:t>
            </a:r>
          </a:p>
          <a:p>
            <a:pPr marL="222250" indent="-222250">
              <a:buFont typeface="Wingdings" pitchFamily="2" charset="2"/>
              <a:buChar char="§"/>
              <a:defRPr/>
            </a:pPr>
            <a:r>
              <a:rPr lang="en-US" sz="2600" dirty="0">
                <a:latin typeface="+mj-lt"/>
              </a:rPr>
              <a:t>When pyruvate enters the mitochondria, it undergoes a </a:t>
            </a:r>
            <a:r>
              <a:rPr lang="en-US" sz="2600" b="1" dirty="0">
                <a:solidFill>
                  <a:srgbClr val="00B0F0"/>
                </a:solidFill>
                <a:latin typeface="+mj-lt"/>
              </a:rPr>
              <a:t>Transition Reaction</a:t>
            </a:r>
            <a:r>
              <a:rPr lang="en-US" sz="2600" dirty="0">
                <a:solidFill>
                  <a:srgbClr val="663300"/>
                </a:solidFill>
                <a:latin typeface="+mj-lt"/>
              </a:rPr>
              <a:t>.</a:t>
            </a:r>
          </a:p>
          <a:p>
            <a:pPr>
              <a:buFont typeface="Wingdings" pitchFamily="2" charset="2"/>
              <a:buChar char="§"/>
              <a:defRPr/>
            </a:pPr>
            <a:endParaRPr lang="en-US" dirty="0">
              <a:latin typeface="+mj-lt"/>
            </a:endParaRPr>
          </a:p>
        </p:txBody>
      </p:sp>
      <p:sp>
        <p:nvSpPr>
          <p:cNvPr id="3" name="Footer Placeholder 2"/>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13</a:t>
            </a:fld>
            <a:endParaRPr lang="en-US">
              <a:solidFill>
                <a:srgbClr val="FFFFFF"/>
              </a:solidFill>
            </a:endParaRPr>
          </a:p>
        </p:txBody>
      </p:sp>
      <p:sp>
        <p:nvSpPr>
          <p:cNvPr id="8" name="Rectangle 16"/>
          <p:cNvSpPr txBox="1">
            <a:spLocks noChangeArrowheads="1"/>
          </p:cNvSpPr>
          <p:nvPr/>
        </p:nvSpPr>
        <p:spPr>
          <a:xfrm>
            <a:off x="8665578" y="651192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13</a:t>
            </a:fld>
            <a:endParaRPr lang="en-US" dirty="0">
              <a:solidFill>
                <a:srgbClr val="000000"/>
              </a:solidFill>
            </a:endParaRPr>
          </a:p>
        </p:txBody>
      </p:sp>
      <p:pic>
        <p:nvPicPr>
          <p:cNvPr id="7" name="Picture 6">
            <a:extLst>
              <a:ext uri="{FF2B5EF4-FFF2-40B4-BE49-F238E27FC236}">
                <a16:creationId xmlns:a16="http://schemas.microsoft.com/office/drawing/2014/main" id="{850F7D60-57C6-4792-8CFC-18868C4F1C56}"/>
              </a:ext>
            </a:extLst>
          </p:cNvPr>
          <p:cNvPicPr>
            <a:picLocks noChangeAspect="1"/>
          </p:cNvPicPr>
          <p:nvPr/>
        </p:nvPicPr>
        <p:blipFill>
          <a:blip r:embed="rId3"/>
          <a:stretch>
            <a:fillRect/>
          </a:stretch>
        </p:blipFill>
        <p:spPr>
          <a:xfrm>
            <a:off x="2394922" y="1850267"/>
            <a:ext cx="6727856" cy="4245734"/>
          </a:xfrm>
          <a:prstGeom prst="rect">
            <a:avLst/>
          </a:prstGeom>
        </p:spPr>
      </p:pic>
      <p:sp>
        <p:nvSpPr>
          <p:cNvPr id="5" name="Arrow: Down 4"/>
          <p:cNvSpPr/>
          <p:nvPr/>
        </p:nvSpPr>
        <p:spPr>
          <a:xfrm>
            <a:off x="4631921" y="834575"/>
            <a:ext cx="271693" cy="24352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up)">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up)">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up)">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335991"/>
            <a:ext cx="3428769" cy="1483659"/>
          </a:xfrm>
        </p:spPr>
        <p:txBody>
          <a:bodyPr lIns="90488" tIns="44450" rIns="90488" bIns="44450"/>
          <a:lstStyle/>
          <a:p>
            <a:pPr eaLnBrk="1" hangingPunct="1">
              <a:defRPr/>
            </a:pPr>
            <a:r>
              <a:rPr lang="en-US" b="1" dirty="0">
                <a:solidFill>
                  <a:srgbClr val="CC66FF"/>
                </a:solidFill>
                <a:effectLst>
                  <a:outerShdw blurRad="38100" dist="38100" dir="2700000" algn="tl">
                    <a:srgbClr val="C0C0C0"/>
                  </a:outerShdw>
                </a:effectLst>
              </a:rPr>
              <a:t>Transition</a:t>
            </a:r>
            <a:br>
              <a:rPr lang="en-US" b="1" dirty="0">
                <a:solidFill>
                  <a:srgbClr val="CC66FF"/>
                </a:solidFill>
                <a:effectLst>
                  <a:outerShdw blurRad="38100" dist="38100" dir="2700000" algn="tl">
                    <a:srgbClr val="C0C0C0"/>
                  </a:outerShdw>
                </a:effectLst>
              </a:rPr>
            </a:br>
            <a:r>
              <a:rPr lang="en-US" b="1" dirty="0">
                <a:solidFill>
                  <a:srgbClr val="CC66FF"/>
                </a:solidFill>
                <a:effectLst>
                  <a:outerShdw blurRad="38100" dist="38100" dir="2700000" algn="tl">
                    <a:srgbClr val="C0C0C0"/>
                  </a:outerShdw>
                </a:effectLst>
              </a:rPr>
              <a:t> Reaction</a:t>
            </a:r>
            <a:endParaRPr lang="en-US" b="1" dirty="0">
              <a:solidFill>
                <a:srgbClr val="CC66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04969" y="1"/>
            <a:ext cx="5639031" cy="6781800"/>
          </a:xfrm>
          <a:prstGeom prst="rect">
            <a:avLst/>
          </a:prstGeom>
        </p:spPr>
      </p:pic>
      <p:sp>
        <p:nvSpPr>
          <p:cNvPr id="8"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14</a:t>
            </a:fld>
            <a:endParaRPr lang="en-US">
              <a:solidFill>
                <a:srgbClr val="000000"/>
              </a:solidFill>
            </a:endParaRPr>
          </a:p>
        </p:txBody>
      </p:sp>
      <p:pic>
        <p:nvPicPr>
          <p:cNvPr id="9" name="Picture 8"/>
          <p:cNvPicPr>
            <a:picLocks noChangeAspect="1"/>
          </p:cNvPicPr>
          <p:nvPr/>
        </p:nvPicPr>
        <p:blipFill>
          <a:blip r:embed="rId4"/>
          <a:stretch>
            <a:fillRect/>
          </a:stretch>
        </p:blipFill>
        <p:spPr>
          <a:xfrm>
            <a:off x="0" y="24064"/>
            <a:ext cx="5379483" cy="1728536"/>
          </a:xfrm>
          <a:prstGeom prst="rect">
            <a:avLst/>
          </a:prstGeom>
        </p:spPr>
      </p:pic>
      <p:sp>
        <p:nvSpPr>
          <p:cNvPr id="12" name="Footer Placeholder 3"/>
          <p:cNvSpPr>
            <a:spLocks noGrp="1"/>
          </p:cNvSpPr>
          <p:nvPr>
            <p:ph type="ftr" sz="quarter" idx="11"/>
          </p:nvPr>
        </p:nvSpPr>
        <p:spPr>
          <a:xfrm>
            <a:off x="30804" y="6416675"/>
            <a:ext cx="2895600" cy="365125"/>
          </a:xfrm>
        </p:spPr>
        <p:txBody>
          <a:bodyPr/>
          <a:lstStyle/>
          <a:p>
            <a:pPr algn="l">
              <a:defRPr/>
            </a:pPr>
            <a:r>
              <a:rPr lang="en-US" dirty="0">
                <a:solidFill>
                  <a:schemeClr val="tx1"/>
                </a:solidFill>
              </a:rPr>
              <a:t>Cell Respiration</a:t>
            </a:r>
          </a:p>
        </p:txBody>
      </p:sp>
    </p:spTree>
    <p:extLst>
      <p:ext uri="{BB962C8B-B14F-4D97-AF65-F5344CB8AC3E}">
        <p14:creationId xmlns:p14="http://schemas.microsoft.com/office/powerpoint/2010/main" val="10693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 y="1600200"/>
            <a:ext cx="4569018" cy="4973054"/>
          </a:xfrm>
        </p:spPr>
        <p:txBody>
          <a:bodyPr/>
          <a:lstStyle/>
          <a:p>
            <a:pPr marL="214450" indent="-214450">
              <a:buClr>
                <a:schemeClr val="accent1"/>
              </a:buClr>
              <a:buFont typeface="Wingdings" pitchFamily="2" charset="2"/>
              <a:buChar char="§"/>
              <a:tabLst>
                <a:tab pos="214450" algn="l"/>
              </a:tabLst>
            </a:pPr>
            <a:r>
              <a:rPr lang="en-US" dirty="0">
                <a:solidFill>
                  <a:srgbClr val="00B0F0"/>
                </a:solidFill>
              </a:rPr>
              <a:t>2 </a:t>
            </a:r>
            <a:r>
              <a:rPr lang="en-US" b="1" dirty="0">
                <a:solidFill>
                  <a:srgbClr val="00B0F0"/>
                </a:solidFill>
                <a:effectLst>
                  <a:outerShdw blurRad="38100" dist="38100" dir="2700000" algn="tl">
                    <a:srgbClr val="000000">
                      <a:alpha val="43137"/>
                    </a:srgbClr>
                  </a:outerShdw>
                </a:effectLst>
              </a:rPr>
              <a:t>Pyruvic Acid </a:t>
            </a:r>
            <a:r>
              <a:rPr lang="en-US" dirty="0"/>
              <a:t>molecules (pyruvate) are converted into 2 acetyl-CoA (from glycolysis).</a:t>
            </a:r>
          </a:p>
          <a:p>
            <a:pPr marL="214450" indent="-214450">
              <a:buClr>
                <a:schemeClr val="accent1"/>
              </a:buClr>
              <a:buFont typeface="Wingdings" pitchFamily="2" charset="2"/>
              <a:buChar char="§"/>
              <a:tabLst>
                <a:tab pos="214450" algn="l"/>
              </a:tabLst>
            </a:pPr>
            <a:r>
              <a:rPr lang="en-US" b="1" dirty="0">
                <a:solidFill>
                  <a:srgbClr val="FF0000"/>
                </a:solidFill>
              </a:rPr>
              <a:t>Acetyl Co-A</a:t>
            </a:r>
            <a:r>
              <a:rPr lang="en-US" dirty="0"/>
              <a:t> (2 carbon molecule) connects glycolysis to the </a:t>
            </a:r>
            <a:r>
              <a:rPr lang="en-US" b="1" dirty="0">
                <a:solidFill>
                  <a:srgbClr val="00B050"/>
                </a:solidFill>
              </a:rPr>
              <a:t>Citric Acid cycle </a:t>
            </a:r>
            <a:r>
              <a:rPr lang="en-US" dirty="0"/>
              <a:t>(</a:t>
            </a:r>
            <a:r>
              <a:rPr lang="en-US" i="1" dirty="0">
                <a:latin typeface="Times New Roman" panose="02020603050405020304" pitchFamily="18" charset="0"/>
                <a:cs typeface="Times New Roman" panose="02020603050405020304" pitchFamily="18" charset="0"/>
              </a:rPr>
              <a:t>Stage 2 of cellular respiration</a:t>
            </a:r>
            <a:r>
              <a:rPr lang="en-US" dirty="0"/>
              <a:t>).</a:t>
            </a:r>
          </a:p>
          <a:p>
            <a:pPr marL="214450" indent="-214450">
              <a:buClr>
                <a:schemeClr val="accent1"/>
              </a:buClr>
              <a:buFont typeface="Wingdings" pitchFamily="2" charset="2"/>
              <a:buChar char="§"/>
              <a:tabLst>
                <a:tab pos="214450" algn="l"/>
              </a:tabLst>
            </a:pPr>
            <a:r>
              <a:rPr lang="en-US" b="1" dirty="0">
                <a:solidFill>
                  <a:srgbClr val="7030A0"/>
                </a:solidFill>
              </a:rPr>
              <a:t>NAD+</a:t>
            </a:r>
            <a:r>
              <a:rPr lang="en-US" dirty="0"/>
              <a:t> is </a:t>
            </a:r>
            <a:r>
              <a:rPr lang="en-US" b="1" dirty="0">
                <a:solidFill>
                  <a:srgbClr val="00B050"/>
                </a:solidFill>
              </a:rPr>
              <a:t>REDUCED</a:t>
            </a:r>
            <a:r>
              <a:rPr lang="en-US" dirty="0"/>
              <a:t> to </a:t>
            </a:r>
            <a:r>
              <a:rPr lang="en-US" b="1" dirty="0">
                <a:solidFill>
                  <a:srgbClr val="7030A0"/>
                </a:solidFill>
              </a:rPr>
              <a:t>NADH</a:t>
            </a:r>
            <a:r>
              <a:rPr lang="en-US" dirty="0"/>
              <a:t> by gaining H+ and electrons, entering the </a:t>
            </a:r>
            <a:r>
              <a:rPr lang="en-US" b="1" dirty="0">
                <a:solidFill>
                  <a:srgbClr val="FF0000"/>
                </a:solidFill>
              </a:rPr>
              <a:t>Electron Transport Chain </a:t>
            </a:r>
            <a:r>
              <a:rPr lang="en-US" dirty="0"/>
              <a:t>(ETC). (</a:t>
            </a:r>
            <a:r>
              <a:rPr lang="en-US" i="1" dirty="0">
                <a:latin typeface="Times New Roman" panose="02020603050405020304" pitchFamily="18" charset="0"/>
                <a:cs typeface="Times New Roman" panose="02020603050405020304" pitchFamily="18" charset="0"/>
              </a:rPr>
              <a:t>Stage 3 of cellular respiration</a:t>
            </a:r>
            <a:r>
              <a:rPr lang="en-US" dirty="0"/>
              <a:t>).</a:t>
            </a:r>
          </a:p>
        </p:txBody>
      </p:sp>
      <p:sp>
        <p:nvSpPr>
          <p:cNvPr id="2" name="Title 1"/>
          <p:cNvSpPr>
            <a:spLocks noGrp="1"/>
          </p:cNvSpPr>
          <p:nvPr>
            <p:ph type="title"/>
          </p:nvPr>
        </p:nvSpPr>
        <p:spPr>
          <a:xfrm>
            <a:off x="4" y="0"/>
            <a:ext cx="9143995" cy="1371600"/>
          </a:xfrm>
        </p:spPr>
        <p:txBody>
          <a:bodyPr/>
          <a:lstStyle/>
          <a:p>
            <a:pPr>
              <a:defRPr/>
            </a:pPr>
            <a:r>
              <a:rPr lang="en-US" sz="4000" dirty="0">
                <a:solidFill>
                  <a:srgbClr val="CC66FF"/>
                </a:solidFill>
                <a:effectLst>
                  <a:outerShdw blurRad="38100" dist="38100" dir="2700000" algn="tl">
                    <a:srgbClr val="C0C0C0"/>
                  </a:outerShdw>
                </a:effectLst>
              </a:rPr>
              <a:t>	Transition (Link) Reaction</a:t>
            </a:r>
            <a:endParaRPr lang="en-US" sz="4000" dirty="0">
              <a:solidFill>
                <a:srgbClr val="CC66FF"/>
              </a:solidFill>
            </a:endParaRPr>
          </a:p>
        </p:txBody>
      </p:sp>
      <p:sp>
        <p:nvSpPr>
          <p:cNvPr id="4" name="Rectangle 3"/>
          <p:cNvSpPr/>
          <p:nvPr/>
        </p:nvSpPr>
        <p:spPr bwMode="auto">
          <a:xfrm>
            <a:off x="5167167" y="2039758"/>
            <a:ext cx="1461828" cy="416213"/>
          </a:xfrm>
          <a:prstGeom prst="rect">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Pyruvic acid</a:t>
            </a:r>
          </a:p>
        </p:txBody>
      </p:sp>
      <p:sp>
        <p:nvSpPr>
          <p:cNvPr id="7" name="Rectangle 6"/>
          <p:cNvSpPr/>
          <p:nvPr/>
        </p:nvSpPr>
        <p:spPr bwMode="auto">
          <a:xfrm>
            <a:off x="7329443" y="2039758"/>
            <a:ext cx="1461828" cy="416213"/>
          </a:xfrm>
          <a:prstGeom prst="rect">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Pyruvic acid</a:t>
            </a:r>
          </a:p>
        </p:txBody>
      </p:sp>
      <p:grpSp>
        <p:nvGrpSpPr>
          <p:cNvPr id="3" name="Group 2">
            <a:extLst>
              <a:ext uri="{FF2B5EF4-FFF2-40B4-BE49-F238E27FC236}">
                <a16:creationId xmlns:a16="http://schemas.microsoft.com/office/drawing/2014/main" id="{D47514AF-CC49-4A5C-9843-FEEE7B7F9CD4}"/>
              </a:ext>
            </a:extLst>
          </p:cNvPr>
          <p:cNvGrpSpPr/>
          <p:nvPr/>
        </p:nvGrpSpPr>
        <p:grpSpPr>
          <a:xfrm>
            <a:off x="5441261" y="2571189"/>
            <a:ext cx="923797" cy="355314"/>
            <a:chOff x="5441261" y="2571189"/>
            <a:chExt cx="923797" cy="355314"/>
          </a:xfrm>
        </p:grpSpPr>
        <p:sp>
          <p:nvSpPr>
            <p:cNvPr id="6" name="Oval 5"/>
            <p:cNvSpPr/>
            <p:nvPr/>
          </p:nvSpPr>
          <p:spPr bwMode="auto">
            <a:xfrm>
              <a:off x="5441261" y="2571191"/>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9" name="Oval 8"/>
            <p:cNvSpPr/>
            <p:nvPr/>
          </p:nvSpPr>
          <p:spPr bwMode="auto">
            <a:xfrm>
              <a:off x="5722116" y="2571189"/>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0" name="Oval 9"/>
            <p:cNvSpPr/>
            <p:nvPr/>
          </p:nvSpPr>
          <p:spPr bwMode="auto">
            <a:xfrm>
              <a:off x="6013131" y="2574576"/>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grpSp>
        <p:nvGrpSpPr>
          <p:cNvPr id="35" name="Group 34">
            <a:extLst>
              <a:ext uri="{FF2B5EF4-FFF2-40B4-BE49-F238E27FC236}">
                <a16:creationId xmlns:a16="http://schemas.microsoft.com/office/drawing/2014/main" id="{74BB13FF-BC8B-409B-9E0A-F47B90B7EA74}"/>
              </a:ext>
            </a:extLst>
          </p:cNvPr>
          <p:cNvGrpSpPr/>
          <p:nvPr/>
        </p:nvGrpSpPr>
        <p:grpSpPr>
          <a:xfrm>
            <a:off x="7605221" y="2571189"/>
            <a:ext cx="923798" cy="355314"/>
            <a:chOff x="7605221" y="2571189"/>
            <a:chExt cx="923798" cy="355314"/>
          </a:xfrm>
        </p:grpSpPr>
        <p:sp>
          <p:nvSpPr>
            <p:cNvPr id="11" name="Oval 10"/>
            <p:cNvSpPr/>
            <p:nvPr/>
          </p:nvSpPr>
          <p:spPr bwMode="auto">
            <a:xfrm>
              <a:off x="7605221" y="2571191"/>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2" name="Oval 11"/>
            <p:cNvSpPr/>
            <p:nvPr/>
          </p:nvSpPr>
          <p:spPr bwMode="auto">
            <a:xfrm>
              <a:off x="7886077" y="2571189"/>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3" name="Oval 12"/>
            <p:cNvSpPr/>
            <p:nvPr/>
          </p:nvSpPr>
          <p:spPr bwMode="auto">
            <a:xfrm>
              <a:off x="8177092" y="2574576"/>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sp>
        <p:nvSpPr>
          <p:cNvPr id="14" name="Left Arrow 13"/>
          <p:cNvSpPr/>
          <p:nvPr/>
        </p:nvSpPr>
        <p:spPr bwMode="auto">
          <a:xfrm rot="16200000">
            <a:off x="4936767" y="3814699"/>
            <a:ext cx="1922632" cy="320991"/>
          </a:xfrm>
          <a:prstGeom prst="leftArrow">
            <a:avLst>
              <a:gd name="adj1" fmla="val 50000"/>
              <a:gd name="adj2" fmla="val 65813"/>
            </a:avLst>
          </a:prstGeom>
          <a:solidFill>
            <a:schemeClr val="accent3"/>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15" name="Rectangle 14"/>
          <p:cNvSpPr/>
          <p:nvPr/>
        </p:nvSpPr>
        <p:spPr bwMode="auto">
          <a:xfrm>
            <a:off x="5167169" y="5023892"/>
            <a:ext cx="1461828" cy="416213"/>
          </a:xfrm>
          <a:prstGeom prst="rect">
            <a:avLst/>
          </a:prstGeom>
          <a:solidFill>
            <a:srgbClr val="FFC000"/>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Acetyl-CoA</a:t>
            </a:r>
          </a:p>
        </p:txBody>
      </p:sp>
      <p:sp>
        <p:nvSpPr>
          <p:cNvPr id="16" name="Left Arrow 15"/>
          <p:cNvSpPr/>
          <p:nvPr/>
        </p:nvSpPr>
        <p:spPr bwMode="auto">
          <a:xfrm rot="16200000">
            <a:off x="7116192" y="3814699"/>
            <a:ext cx="1922632" cy="320991"/>
          </a:xfrm>
          <a:prstGeom prst="leftArrow">
            <a:avLst>
              <a:gd name="adj1" fmla="val 50000"/>
              <a:gd name="adj2" fmla="val 65813"/>
            </a:avLst>
          </a:prstGeom>
          <a:solidFill>
            <a:schemeClr val="accent3"/>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17" name="Rectangle 16"/>
          <p:cNvSpPr/>
          <p:nvPr/>
        </p:nvSpPr>
        <p:spPr bwMode="auto">
          <a:xfrm>
            <a:off x="7346594" y="5023892"/>
            <a:ext cx="1461828" cy="416213"/>
          </a:xfrm>
          <a:prstGeom prst="rect">
            <a:avLst/>
          </a:prstGeom>
          <a:solidFill>
            <a:srgbClr val="FFC000"/>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Acetyl-CoA</a:t>
            </a:r>
          </a:p>
        </p:txBody>
      </p:sp>
      <p:grpSp>
        <p:nvGrpSpPr>
          <p:cNvPr id="22" name="Group 21">
            <a:extLst>
              <a:ext uri="{FF2B5EF4-FFF2-40B4-BE49-F238E27FC236}">
                <a16:creationId xmlns:a16="http://schemas.microsoft.com/office/drawing/2014/main" id="{EEE32A4C-B4CB-4F65-A5D3-8F9C7F1F5522}"/>
              </a:ext>
            </a:extLst>
          </p:cNvPr>
          <p:cNvGrpSpPr/>
          <p:nvPr/>
        </p:nvGrpSpPr>
        <p:grpSpPr>
          <a:xfrm>
            <a:off x="5546153" y="5547295"/>
            <a:ext cx="642942" cy="355314"/>
            <a:chOff x="5546153" y="5547295"/>
            <a:chExt cx="642942" cy="355314"/>
          </a:xfrm>
        </p:grpSpPr>
        <p:sp>
          <p:nvSpPr>
            <p:cNvPr id="18" name="Oval 17"/>
            <p:cNvSpPr/>
            <p:nvPr/>
          </p:nvSpPr>
          <p:spPr bwMode="auto">
            <a:xfrm>
              <a:off x="5546153" y="5547295"/>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9" name="Oval 18"/>
            <p:cNvSpPr/>
            <p:nvPr/>
          </p:nvSpPr>
          <p:spPr bwMode="auto">
            <a:xfrm>
              <a:off x="5837168" y="5550682"/>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grpSp>
        <p:nvGrpSpPr>
          <p:cNvPr id="36" name="Group 35">
            <a:extLst>
              <a:ext uri="{FF2B5EF4-FFF2-40B4-BE49-F238E27FC236}">
                <a16:creationId xmlns:a16="http://schemas.microsoft.com/office/drawing/2014/main" id="{45A22E2F-5A4A-4F53-B998-BAF6B8D61D18}"/>
              </a:ext>
            </a:extLst>
          </p:cNvPr>
          <p:cNvGrpSpPr/>
          <p:nvPr/>
        </p:nvGrpSpPr>
        <p:grpSpPr>
          <a:xfrm>
            <a:off x="7774413" y="5569296"/>
            <a:ext cx="642943" cy="355313"/>
            <a:chOff x="7774413" y="5569296"/>
            <a:chExt cx="642943" cy="355313"/>
          </a:xfrm>
        </p:grpSpPr>
        <p:sp>
          <p:nvSpPr>
            <p:cNvPr id="20" name="Oval 19"/>
            <p:cNvSpPr/>
            <p:nvPr/>
          </p:nvSpPr>
          <p:spPr bwMode="auto">
            <a:xfrm>
              <a:off x="7774413" y="5569296"/>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21" name="Oval 20"/>
            <p:cNvSpPr/>
            <p:nvPr/>
          </p:nvSpPr>
          <p:spPr bwMode="auto">
            <a:xfrm>
              <a:off x="8065429" y="5572682"/>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sp>
        <p:nvSpPr>
          <p:cNvPr id="8" name="TextBox 7"/>
          <p:cNvSpPr txBox="1"/>
          <p:nvPr/>
        </p:nvSpPr>
        <p:spPr>
          <a:xfrm>
            <a:off x="4665361" y="3155670"/>
            <a:ext cx="543417"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3" name="TextBox 22"/>
          <p:cNvSpPr txBox="1"/>
          <p:nvPr/>
        </p:nvSpPr>
        <p:spPr>
          <a:xfrm>
            <a:off x="4617774" y="4118269"/>
            <a:ext cx="615553"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NADH</a:t>
            </a:r>
          </a:p>
        </p:txBody>
      </p:sp>
      <p:sp>
        <p:nvSpPr>
          <p:cNvPr id="24" name="TextBox 23"/>
          <p:cNvSpPr txBox="1"/>
          <p:nvPr/>
        </p:nvSpPr>
        <p:spPr>
          <a:xfrm>
            <a:off x="4722265" y="4386922"/>
            <a:ext cx="429605"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 H</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5" name="TextBox 24"/>
          <p:cNvSpPr txBox="1"/>
          <p:nvPr/>
        </p:nvSpPr>
        <p:spPr>
          <a:xfrm>
            <a:off x="6861345" y="3138786"/>
            <a:ext cx="543417"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6" name="TextBox 25"/>
          <p:cNvSpPr txBox="1"/>
          <p:nvPr/>
        </p:nvSpPr>
        <p:spPr>
          <a:xfrm>
            <a:off x="6861368" y="4118780"/>
            <a:ext cx="615553"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NADH</a:t>
            </a:r>
          </a:p>
        </p:txBody>
      </p:sp>
      <p:sp>
        <p:nvSpPr>
          <p:cNvPr id="27" name="TextBox 26"/>
          <p:cNvSpPr txBox="1"/>
          <p:nvPr/>
        </p:nvSpPr>
        <p:spPr>
          <a:xfrm>
            <a:off x="7037423" y="4381955"/>
            <a:ext cx="429605"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 H</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8" name="TextBox 27"/>
          <p:cNvSpPr txBox="1"/>
          <p:nvPr/>
        </p:nvSpPr>
        <p:spPr>
          <a:xfrm>
            <a:off x="6154263" y="3149704"/>
            <a:ext cx="42158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a:t>
            </a:r>
          </a:p>
        </p:txBody>
      </p:sp>
      <p:sp>
        <p:nvSpPr>
          <p:cNvPr id="29" name="TextBox 28"/>
          <p:cNvSpPr txBox="1"/>
          <p:nvPr/>
        </p:nvSpPr>
        <p:spPr>
          <a:xfrm>
            <a:off x="8325879" y="3138788"/>
            <a:ext cx="42158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a:t>
            </a:r>
          </a:p>
        </p:txBody>
      </p:sp>
      <p:sp>
        <p:nvSpPr>
          <p:cNvPr id="30" name="TextBox 29"/>
          <p:cNvSpPr txBox="1"/>
          <p:nvPr/>
        </p:nvSpPr>
        <p:spPr>
          <a:xfrm>
            <a:off x="6261138" y="4278685"/>
            <a:ext cx="40555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t>
            </a:r>
            <a:r>
              <a:rPr lang="en-US" sz="1689" baseline="-25000" dirty="0">
                <a:solidFill>
                  <a:srgbClr val="000000"/>
                </a:solidFill>
                <a:latin typeface="Arial" charset="0"/>
              </a:rPr>
              <a:t>2</a:t>
            </a:r>
            <a:endParaRPr lang="en-US" sz="1689" dirty="0">
              <a:solidFill>
                <a:srgbClr val="000000"/>
              </a:solidFill>
              <a:latin typeface="Arial" charset="0"/>
            </a:endParaRPr>
          </a:p>
        </p:txBody>
      </p:sp>
      <p:sp>
        <p:nvSpPr>
          <p:cNvPr id="31" name="TextBox 30"/>
          <p:cNvSpPr txBox="1"/>
          <p:nvPr/>
        </p:nvSpPr>
        <p:spPr>
          <a:xfrm>
            <a:off x="8438050" y="4301895"/>
            <a:ext cx="40555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t>
            </a:r>
            <a:r>
              <a:rPr lang="en-US" sz="1689" baseline="-25000" dirty="0">
                <a:solidFill>
                  <a:srgbClr val="000000"/>
                </a:solidFill>
                <a:latin typeface="Arial" charset="0"/>
              </a:rPr>
              <a:t>2</a:t>
            </a:r>
            <a:endParaRPr lang="en-US" sz="1689" dirty="0">
              <a:solidFill>
                <a:srgbClr val="000000"/>
              </a:solidFill>
              <a:latin typeface="Arial" charset="0"/>
            </a:endParaRPr>
          </a:p>
        </p:txBody>
      </p:sp>
      <p:sp>
        <p:nvSpPr>
          <p:cNvPr id="32" name="Oval 31"/>
          <p:cNvSpPr/>
          <p:nvPr/>
        </p:nvSpPr>
        <p:spPr bwMode="auto">
          <a:xfrm>
            <a:off x="6338716" y="4575225"/>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33" name="Oval 32"/>
          <p:cNvSpPr/>
          <p:nvPr/>
        </p:nvSpPr>
        <p:spPr bwMode="auto">
          <a:xfrm>
            <a:off x="8458330" y="4577538"/>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34" name="Left Arrow 33"/>
          <p:cNvSpPr/>
          <p:nvPr/>
        </p:nvSpPr>
        <p:spPr bwMode="auto">
          <a:xfrm rot="18343302">
            <a:off x="5949757" y="3544016"/>
            <a:ext cx="524661" cy="204459"/>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37" name="Left Arrow 36"/>
          <p:cNvSpPr/>
          <p:nvPr/>
        </p:nvSpPr>
        <p:spPr bwMode="auto">
          <a:xfrm rot="13698532">
            <a:off x="5981118" y="4082750"/>
            <a:ext cx="378755" cy="183748"/>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39" name="Curved Left Arrow 38"/>
          <p:cNvSpPr/>
          <p:nvPr/>
        </p:nvSpPr>
        <p:spPr bwMode="auto">
          <a:xfrm>
            <a:off x="5258513" y="3229037"/>
            <a:ext cx="513402" cy="1209523"/>
          </a:xfrm>
          <a:prstGeom prst="curvedLeftArrow">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endParaRPr lang="en-US" sz="1501" dirty="0">
              <a:solidFill>
                <a:srgbClr val="000000"/>
              </a:solidFill>
              <a:latin typeface="Arial" charset="0"/>
            </a:endParaRPr>
          </a:p>
        </p:txBody>
      </p:sp>
      <p:sp>
        <p:nvSpPr>
          <p:cNvPr id="41" name="Curved Left Arrow 40"/>
          <p:cNvSpPr/>
          <p:nvPr/>
        </p:nvSpPr>
        <p:spPr bwMode="auto">
          <a:xfrm>
            <a:off x="7461411" y="3205825"/>
            <a:ext cx="494317" cy="1228422"/>
          </a:xfrm>
          <a:prstGeom prst="curvedLeftArrow">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endParaRPr lang="en-US" sz="1501" dirty="0">
              <a:solidFill>
                <a:srgbClr val="000000"/>
              </a:solidFill>
              <a:latin typeface="Arial" charset="0"/>
            </a:endParaRPr>
          </a:p>
        </p:txBody>
      </p:sp>
      <p:sp>
        <p:nvSpPr>
          <p:cNvPr id="42" name="Left Arrow 41"/>
          <p:cNvSpPr/>
          <p:nvPr/>
        </p:nvSpPr>
        <p:spPr bwMode="auto">
          <a:xfrm rot="18343302">
            <a:off x="8090727" y="3544014"/>
            <a:ext cx="524661" cy="204459"/>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43" name="Left Arrow 42"/>
          <p:cNvSpPr/>
          <p:nvPr/>
        </p:nvSpPr>
        <p:spPr bwMode="auto">
          <a:xfrm rot="13698532">
            <a:off x="8162886" y="4097712"/>
            <a:ext cx="378755" cy="183748"/>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48"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15</a:t>
            </a:fld>
            <a:endParaRPr lang="en-US">
              <a:solidFill>
                <a:srgbClr val="000000"/>
              </a:solidFill>
            </a:endParaRPr>
          </a:p>
        </p:txBody>
      </p:sp>
      <p:sp>
        <p:nvSpPr>
          <p:cNvPr id="49" name="Footer Placeholder 3"/>
          <p:cNvSpPr txBox="1">
            <a:spLocks/>
          </p:cNvSpPr>
          <p:nvPr/>
        </p:nvSpPr>
        <p:spPr>
          <a:xfrm>
            <a:off x="6248400" y="6416675"/>
            <a:ext cx="28956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Cell Respiration</a:t>
            </a:r>
          </a:p>
        </p:txBody>
      </p:sp>
    </p:spTree>
    <p:extLst>
      <p:ext uri="{BB962C8B-B14F-4D97-AF65-F5344CB8AC3E}">
        <p14:creationId xmlns:p14="http://schemas.microsoft.com/office/powerpoint/2010/main" val="357541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5">
                                            <p:txEl>
                                              <p:pRg st="2" end="2"/>
                                            </p:txEl>
                                          </p:spTgt>
                                        </p:tgtEl>
                                        <p:attrNameLst>
                                          <p:attrName>style.visibility</p:attrName>
                                        </p:attrNameLst>
                                      </p:cBhvr>
                                      <p:to>
                                        <p:strVal val="visible"/>
                                      </p:to>
                                    </p:set>
                                    <p:animEffect transition="in" filter="wipe(up)">
                                      <p:cBhvr>
                                        <p:cTn id="89" dur="500"/>
                                        <p:tgtEl>
                                          <p:spTgt spid="5">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P spid="15" grpId="0" animBg="1"/>
      <p:bldP spid="16" grpId="0" animBg="1"/>
      <p:bldP spid="17" grpId="0" animBg="1"/>
      <p:bldP spid="8" grpId="0"/>
      <p:bldP spid="23" grpId="0"/>
      <p:bldP spid="24" grpId="0"/>
      <p:bldP spid="25" grpId="0"/>
      <p:bldP spid="26" grpId="0"/>
      <p:bldP spid="27" grpId="0"/>
      <p:bldP spid="28" grpId="0"/>
      <p:bldP spid="29" grpId="0"/>
      <p:bldP spid="30" grpId="0"/>
      <p:bldP spid="31" grpId="0"/>
      <p:bldP spid="32" grpId="0" animBg="1"/>
      <p:bldP spid="33" grpId="0" animBg="1"/>
      <p:bldP spid="34" grpId="0" animBg="1"/>
      <p:bldP spid="37" grpId="0" animBg="1"/>
      <p:bldP spid="39"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228600" y="2409825"/>
            <a:ext cx="3906222" cy="4343400"/>
          </a:xfrm>
        </p:spPr>
        <p:txBody>
          <a:bodyPr>
            <a:normAutofit/>
          </a:bodyPr>
          <a:lstStyle/>
          <a:p>
            <a:pPr marL="0" indent="0">
              <a:buNone/>
              <a:defRPr/>
            </a:pPr>
            <a:r>
              <a:rPr lang="en-US" dirty="0">
                <a:solidFill>
                  <a:srgbClr val="663300"/>
                </a:solidFill>
                <a:latin typeface="+mj-lt"/>
              </a:rPr>
              <a:t>Each pyruvate enters </a:t>
            </a:r>
            <a:r>
              <a:rPr lang="en-US" b="1" dirty="0">
                <a:solidFill>
                  <a:srgbClr val="3366FF"/>
                </a:solidFill>
                <a:latin typeface="+mj-lt"/>
              </a:rPr>
              <a:t>Matrix </a:t>
            </a:r>
            <a:r>
              <a:rPr lang="en-US" dirty="0">
                <a:solidFill>
                  <a:srgbClr val="663300"/>
                </a:solidFill>
                <a:latin typeface="+mj-lt"/>
              </a:rPr>
              <a:t>of the mitochondria from glycolysis.</a:t>
            </a:r>
          </a:p>
          <a:p>
            <a:pPr marL="0" indent="0">
              <a:buNone/>
              <a:defRPr/>
            </a:pPr>
            <a:r>
              <a:rPr lang="en-US" dirty="0">
                <a:solidFill>
                  <a:srgbClr val="663300"/>
                </a:solidFill>
                <a:latin typeface="+mj-lt"/>
              </a:rPr>
              <a:t>Pyruvate releases one </a:t>
            </a:r>
            <a:r>
              <a:rPr lang="en-US" b="1" dirty="0">
                <a:solidFill>
                  <a:srgbClr val="CC66FF"/>
                </a:solidFill>
                <a:effectLst>
                  <a:outerShdw blurRad="38100" dist="38100" dir="2700000" algn="tl">
                    <a:srgbClr val="000000">
                      <a:alpha val="43137"/>
                    </a:srgbClr>
                  </a:outerShdw>
                </a:effectLst>
                <a:latin typeface="+mj-lt"/>
              </a:rPr>
              <a:t>CO</a:t>
            </a:r>
            <a:r>
              <a:rPr lang="en-US" b="1" baseline="-25000" dirty="0">
                <a:solidFill>
                  <a:srgbClr val="CC66FF"/>
                </a:solidFill>
                <a:effectLst>
                  <a:outerShdw blurRad="38100" dist="38100" dir="2700000" algn="tl">
                    <a:srgbClr val="000000">
                      <a:alpha val="43137"/>
                    </a:srgbClr>
                  </a:outerShdw>
                </a:effectLst>
                <a:latin typeface="+mj-lt"/>
              </a:rPr>
              <a:t>2</a:t>
            </a:r>
            <a:r>
              <a:rPr lang="en-US" dirty="0">
                <a:solidFill>
                  <a:srgbClr val="663300"/>
                </a:solidFill>
                <a:latin typeface="+mj-lt"/>
              </a:rPr>
              <a:t> molecule.</a:t>
            </a:r>
          </a:p>
          <a:p>
            <a:pPr marL="0" indent="0">
              <a:buNone/>
              <a:defRPr/>
            </a:pPr>
            <a:endParaRPr lang="en-US" dirty="0">
              <a:solidFill>
                <a:srgbClr val="663300"/>
              </a:solidFill>
              <a:latin typeface="+mj-lt"/>
            </a:endParaRPr>
          </a:p>
          <a:p>
            <a:pPr>
              <a:buFontTx/>
              <a:buNone/>
              <a:defRPr/>
            </a:pPr>
            <a:endParaRPr lang="en-US" dirty="0">
              <a:latin typeface="+mj-lt"/>
            </a:endParaRPr>
          </a:p>
        </p:txBody>
      </p:sp>
      <p:pic>
        <p:nvPicPr>
          <p:cNvPr id="103"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76200" y="2438400"/>
            <a:ext cx="228600" cy="228600"/>
          </a:xfrm>
          <a:prstGeom prst="rect">
            <a:avLst/>
          </a:prstGeom>
          <a:ln w="12700">
            <a:miter lim="400000"/>
          </a:ln>
        </p:spPr>
      </p:pic>
      <p:pic>
        <p:nvPicPr>
          <p:cNvPr id="105" name="pasted-image.png"/>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8100" y="3802508"/>
            <a:ext cx="228600" cy="228600"/>
          </a:xfrm>
          <a:prstGeom prst="rect">
            <a:avLst/>
          </a:prstGeom>
          <a:ln w="12700">
            <a:miter lim="400000"/>
          </a:ln>
        </p:spPr>
      </p:pic>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7"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3"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16"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7"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16</a:t>
            </a:fld>
            <a:endParaRPr lang="en-US">
              <a:solidFill>
                <a:srgbClr val="000000"/>
              </a:solidFill>
            </a:endParaRPr>
          </a:p>
        </p:txBody>
      </p:sp>
      <p:sp>
        <p:nvSpPr>
          <p:cNvPr id="98" name="Rectangle: Rounded Corners 97">
            <a:extLst>
              <a:ext uri="{FF2B5EF4-FFF2-40B4-BE49-F238E27FC236}">
                <a16:creationId xmlns:a16="http://schemas.microsoft.com/office/drawing/2014/main" id="{056CE1CE-E929-41E1-82B6-4A59813DFD31}"/>
              </a:ext>
            </a:extLst>
          </p:cNvPr>
          <p:cNvSpPr/>
          <p:nvPr/>
        </p:nvSpPr>
        <p:spPr bwMode="auto">
          <a:xfrm>
            <a:off x="4134822" y="3616357"/>
            <a:ext cx="5009178" cy="3136867"/>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0" name="Rectangle: Rounded Corners 99">
            <a:extLst>
              <a:ext uri="{FF2B5EF4-FFF2-40B4-BE49-F238E27FC236}">
                <a16:creationId xmlns:a16="http://schemas.microsoft.com/office/drawing/2014/main" id="{221B278E-C0A8-4B33-A0E3-0E387057A0C3}"/>
              </a:ext>
            </a:extLst>
          </p:cNvPr>
          <p:cNvSpPr/>
          <p:nvPr/>
        </p:nvSpPr>
        <p:spPr bwMode="auto">
          <a:xfrm>
            <a:off x="5009178" y="2648562"/>
            <a:ext cx="3995912" cy="506258"/>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1" name="Rectangle: Rounded Corners 100">
            <a:extLst>
              <a:ext uri="{FF2B5EF4-FFF2-40B4-BE49-F238E27FC236}">
                <a16:creationId xmlns:a16="http://schemas.microsoft.com/office/drawing/2014/main" id="{48D1DF79-8E0E-4223-BCDA-FBFF3922B497}"/>
              </a:ext>
            </a:extLst>
          </p:cNvPr>
          <p:cNvSpPr/>
          <p:nvPr/>
        </p:nvSpPr>
        <p:spPr bwMode="auto">
          <a:xfrm>
            <a:off x="5161578" y="2246136"/>
            <a:ext cx="904707" cy="1061084"/>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2" name="Rectangle: Rounded Corners 101">
            <a:extLst>
              <a:ext uri="{FF2B5EF4-FFF2-40B4-BE49-F238E27FC236}">
                <a16:creationId xmlns:a16="http://schemas.microsoft.com/office/drawing/2014/main" id="{99CE0261-C7A0-4A11-9C6E-833915DC84B2}"/>
              </a:ext>
            </a:extLst>
          </p:cNvPr>
          <p:cNvSpPr/>
          <p:nvPr/>
        </p:nvSpPr>
        <p:spPr bwMode="auto">
          <a:xfrm>
            <a:off x="3733800" y="1115986"/>
            <a:ext cx="5423690" cy="2686522"/>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18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5436"/>
                                        </p:tgtEl>
                                        <p:attrNameLst>
                                          <p:attrName>style.visibility</p:attrName>
                                        </p:attrNameLst>
                                      </p:cBhvr>
                                      <p:to>
                                        <p:strVal val="visible"/>
                                      </p:to>
                                    </p:set>
                                    <p:animEffect transition="in" filter="fade">
                                      <p:cBhvr>
                                        <p:cTn id="15" dur="500"/>
                                        <p:tgtEl>
                                          <p:spTgt spid="145436"/>
                                        </p:tgtEl>
                                      </p:cBhvr>
                                    </p:animEffec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500"/>
                                        <p:tgtEl>
                                          <p:spTgt spid="10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1000"/>
                            </p:stCondLst>
                            <p:childTnLst>
                              <p:par>
                                <p:cTn id="30" presetID="10" presetClass="exit" presetSubtype="0" fill="hold" grpId="0" nodeType="afterEffect">
                                  <p:stCondLst>
                                    <p:cond delay="0"/>
                                  </p:stCondLst>
                                  <p:childTnLst>
                                    <p:animEffect transition="out" filter="fade">
                                      <p:cBhvr>
                                        <p:cTn id="31" dur="500"/>
                                        <p:tgtEl>
                                          <p:spTgt spid="100"/>
                                        </p:tgtEl>
                                      </p:cBhvr>
                                    </p:animEffect>
                                    <p:set>
                                      <p:cBhvr>
                                        <p:cTn id="32" dur="1" fill="hold">
                                          <p:stCondLst>
                                            <p:cond delay="499"/>
                                          </p:stCondLst>
                                        </p:cTn>
                                        <p:tgtEl>
                                          <p:spTgt spid="100"/>
                                        </p:tgtEl>
                                        <p:attrNameLst>
                                          <p:attrName>style.visibility</p:attrName>
                                        </p:attrNameLst>
                                      </p:cBhvr>
                                      <p:to>
                                        <p:strVal val="hidden"/>
                                      </p:to>
                                    </p:set>
                                  </p:childTnLst>
                                </p:cTn>
                              </p:par>
                            </p:childTnLst>
                          </p:cTn>
                        </p:par>
                        <p:par>
                          <p:cTn id="33" fill="hold">
                            <p:stCondLst>
                              <p:cond delay="1500"/>
                            </p:stCondLst>
                            <p:childTnLst>
                              <p:par>
                                <p:cTn id="34" presetID="10" presetClass="exit" presetSubtype="0" fill="hold" grpId="0" nodeType="afterEffect">
                                  <p:stCondLst>
                                    <p:cond delay="0"/>
                                  </p:stCondLst>
                                  <p:childTnLst>
                                    <p:animEffect transition="out" filter="fade">
                                      <p:cBhvr>
                                        <p:cTn id="35" dur="500"/>
                                        <p:tgtEl>
                                          <p:spTgt spid="101"/>
                                        </p:tgtEl>
                                      </p:cBhvr>
                                    </p:animEffect>
                                    <p:set>
                                      <p:cBhvr>
                                        <p:cTn id="36"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305751" y="2422735"/>
            <a:ext cx="3839849" cy="3457778"/>
          </a:xfrm>
        </p:spPr>
        <p:txBody>
          <a:bodyPr>
            <a:normAutofit/>
          </a:bodyPr>
          <a:lstStyle/>
          <a:p>
            <a:pPr marL="0" indent="0">
              <a:buNone/>
              <a:defRPr/>
            </a:pPr>
            <a:r>
              <a:rPr lang="en-US" dirty="0">
                <a:solidFill>
                  <a:srgbClr val="663300"/>
                </a:solidFill>
                <a:latin typeface="+mj-lt"/>
              </a:rPr>
              <a:t>The remaining portion of the molecule is </a:t>
            </a:r>
            <a:r>
              <a:rPr lang="en-US" dirty="0">
                <a:solidFill>
                  <a:schemeClr val="tx1">
                    <a:lumMod val="95000"/>
                    <a:lumOff val="5000"/>
                  </a:schemeClr>
                </a:solidFill>
                <a:latin typeface="+mj-lt"/>
              </a:rPr>
              <a:t>attached to </a:t>
            </a:r>
            <a:r>
              <a:rPr lang="en-US" b="1" dirty="0">
                <a:solidFill>
                  <a:schemeClr val="accent1">
                    <a:lumMod val="75000"/>
                  </a:schemeClr>
                </a:solidFill>
                <a:latin typeface="+mj-lt"/>
              </a:rPr>
              <a:t>Coenzyme-A </a:t>
            </a:r>
            <a:r>
              <a:rPr lang="en-US" dirty="0">
                <a:solidFill>
                  <a:srgbClr val="663300"/>
                </a:solidFill>
                <a:latin typeface="+mj-lt"/>
              </a:rPr>
              <a:t>(2 carbon molecule).</a:t>
            </a:r>
          </a:p>
          <a:p>
            <a:pPr marL="0" indent="0">
              <a:buNone/>
              <a:defRPr/>
            </a:pPr>
            <a:r>
              <a:rPr lang="en-US" i="1" dirty="0">
                <a:solidFill>
                  <a:srgbClr val="663300"/>
                </a:solidFill>
                <a:latin typeface="+mj-lt"/>
              </a:rPr>
              <a:t>This releases H+ &amp; two electrons. </a:t>
            </a:r>
          </a:p>
          <a:p>
            <a:pPr marL="0" indent="0">
              <a:buNone/>
              <a:defRPr/>
            </a:pPr>
            <a:r>
              <a:rPr lang="en-US" dirty="0">
                <a:solidFill>
                  <a:srgbClr val="663300"/>
                </a:solidFill>
                <a:latin typeface="+mj-lt"/>
              </a:rPr>
              <a:t>NAD+ is reduced by gaining H+ and electrons which creates </a:t>
            </a:r>
            <a:r>
              <a:rPr lang="en-US" b="1" dirty="0">
                <a:solidFill>
                  <a:srgbClr val="0000FF"/>
                </a:solidFill>
                <a:latin typeface="+mj-lt"/>
              </a:rPr>
              <a:t>NADH.</a:t>
            </a:r>
            <a:endParaRPr lang="en-US" dirty="0">
              <a:solidFill>
                <a:srgbClr val="663300"/>
              </a:solidFill>
              <a:latin typeface="+mj-lt"/>
            </a:endParaRPr>
          </a:p>
          <a:p>
            <a:pPr>
              <a:buFontTx/>
              <a:buNone/>
              <a:defRPr/>
            </a:pPr>
            <a:endParaRPr lang="en-US" dirty="0">
              <a:latin typeface="+mj-lt"/>
            </a:endParaRPr>
          </a:p>
        </p:txBody>
      </p:sp>
      <p:pic>
        <p:nvPicPr>
          <p:cNvPr id="107" name="pasted-image.png"/>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9191" y="2531886"/>
            <a:ext cx="228600" cy="228600"/>
          </a:xfrm>
          <a:prstGeom prst="rect">
            <a:avLst/>
          </a:prstGeom>
          <a:ln w="12700">
            <a:miter lim="400000"/>
          </a:ln>
        </p:spPr>
      </p:pic>
      <p:pic>
        <p:nvPicPr>
          <p:cNvPr id="109"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63209" y="4719799"/>
            <a:ext cx="228600" cy="228600"/>
          </a:xfrm>
          <a:prstGeom prst="rect">
            <a:avLst/>
          </a:prstGeom>
          <a:ln w="12700">
            <a:miter lim="400000"/>
          </a:ln>
        </p:spPr>
      </p:pic>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7"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6"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7"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17</a:t>
            </a:fld>
            <a:endParaRPr lang="en-US">
              <a:solidFill>
                <a:srgbClr val="000000"/>
              </a:solidFill>
            </a:endParaRPr>
          </a:p>
        </p:txBody>
      </p:sp>
      <p:sp>
        <p:nvSpPr>
          <p:cNvPr id="98" name="Rectangle: Rounded Corners 97">
            <a:extLst>
              <a:ext uri="{FF2B5EF4-FFF2-40B4-BE49-F238E27FC236}">
                <a16:creationId xmlns:a16="http://schemas.microsoft.com/office/drawing/2014/main" id="{BCA588ED-092D-4D18-845E-4DDD338A6CED}"/>
              </a:ext>
            </a:extLst>
          </p:cNvPr>
          <p:cNvSpPr/>
          <p:nvPr/>
        </p:nvSpPr>
        <p:spPr bwMode="auto">
          <a:xfrm>
            <a:off x="4134822" y="5138256"/>
            <a:ext cx="5009178" cy="1614967"/>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99" name="Rectangle: Rounded Corners 98">
            <a:extLst>
              <a:ext uri="{FF2B5EF4-FFF2-40B4-BE49-F238E27FC236}">
                <a16:creationId xmlns:a16="http://schemas.microsoft.com/office/drawing/2014/main" id="{4D1F0C8E-A7B6-4733-9CBE-882F9D55B5E7}"/>
              </a:ext>
            </a:extLst>
          </p:cNvPr>
          <p:cNvSpPr/>
          <p:nvPr/>
        </p:nvSpPr>
        <p:spPr bwMode="auto">
          <a:xfrm>
            <a:off x="4517144" y="4335983"/>
            <a:ext cx="1816357" cy="851401"/>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0" name="Rectangle: Rounded Corners 99">
            <a:extLst>
              <a:ext uri="{FF2B5EF4-FFF2-40B4-BE49-F238E27FC236}">
                <a16:creationId xmlns:a16="http://schemas.microsoft.com/office/drawing/2014/main" id="{A857B4D2-25F9-4FE0-8D8F-8D55FD89C34E}"/>
              </a:ext>
            </a:extLst>
          </p:cNvPr>
          <p:cNvSpPr/>
          <p:nvPr/>
        </p:nvSpPr>
        <p:spPr bwMode="auto">
          <a:xfrm>
            <a:off x="7095500" y="3936194"/>
            <a:ext cx="1629401" cy="125118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1" name="Rectangle: Rounded Corners 100">
            <a:extLst>
              <a:ext uri="{FF2B5EF4-FFF2-40B4-BE49-F238E27FC236}">
                <a16:creationId xmlns:a16="http://schemas.microsoft.com/office/drawing/2014/main" id="{599F89B4-E7FB-4AC5-9C2B-855ED4DF97CE}"/>
              </a:ext>
            </a:extLst>
          </p:cNvPr>
          <p:cNvSpPr/>
          <p:nvPr/>
        </p:nvSpPr>
        <p:spPr bwMode="auto">
          <a:xfrm>
            <a:off x="5165737" y="3573291"/>
            <a:ext cx="2211064" cy="718756"/>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2" name="Rectangle: Rounded Corners 101">
            <a:extLst>
              <a:ext uri="{FF2B5EF4-FFF2-40B4-BE49-F238E27FC236}">
                <a16:creationId xmlns:a16="http://schemas.microsoft.com/office/drawing/2014/main" id="{020E34A2-14FA-4069-8D6D-B75D56A3952B}"/>
              </a:ext>
            </a:extLst>
          </p:cNvPr>
          <p:cNvSpPr/>
          <p:nvPr/>
        </p:nvSpPr>
        <p:spPr bwMode="auto">
          <a:xfrm rot="1371434">
            <a:off x="5633399" y="4849057"/>
            <a:ext cx="1816357" cy="851401"/>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13" name="Rectangle: Rounded Corners 112">
            <a:extLst>
              <a:ext uri="{FF2B5EF4-FFF2-40B4-BE49-F238E27FC236}">
                <a16:creationId xmlns:a16="http://schemas.microsoft.com/office/drawing/2014/main" id="{09797BD1-0A53-427F-AB9E-3278C33D25DB}"/>
              </a:ext>
            </a:extLst>
          </p:cNvPr>
          <p:cNvSpPr/>
          <p:nvPr/>
        </p:nvSpPr>
        <p:spPr bwMode="auto">
          <a:xfrm>
            <a:off x="5485624" y="4254154"/>
            <a:ext cx="2211064" cy="718756"/>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01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1000"/>
                                        <p:tgtEl>
                                          <p:spTgt spid="101"/>
                                        </p:tgtEl>
                                      </p:cBhvr>
                                    </p:animEffect>
                                    <p:set>
                                      <p:cBhvr>
                                        <p:cTn id="15" dur="1" fill="hold">
                                          <p:stCondLst>
                                            <p:cond delay="999"/>
                                          </p:stCondLst>
                                        </p:cTn>
                                        <p:tgtEl>
                                          <p:spTgt spid="10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1000"/>
                                        <p:tgtEl>
                                          <p:spTgt spid="113"/>
                                        </p:tgtEl>
                                      </p:cBhvr>
                                    </p:animEffect>
                                    <p:set>
                                      <p:cBhvr>
                                        <p:cTn id="24" dur="1" fill="hold">
                                          <p:stCondLst>
                                            <p:cond delay="999"/>
                                          </p:stCondLst>
                                        </p:cTn>
                                        <p:tgtEl>
                                          <p:spTgt spid="1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par>
                          <p:cTn id="34" fill="hold">
                            <p:stCondLst>
                              <p:cond delay="1000"/>
                            </p:stCondLst>
                            <p:childTnLst>
                              <p:par>
                                <p:cTn id="35" presetID="10" presetClass="exit" presetSubtype="0" fill="hold" grpId="0" nodeType="afterEffect">
                                  <p:stCondLst>
                                    <p:cond delay="0"/>
                                  </p:stCondLst>
                                  <p:childTnLst>
                                    <p:animEffect transition="out" filter="fade">
                                      <p:cBhvr>
                                        <p:cTn id="36" dur="1000"/>
                                        <p:tgtEl>
                                          <p:spTgt spid="99"/>
                                        </p:tgtEl>
                                      </p:cBhvr>
                                    </p:animEffect>
                                    <p:set>
                                      <p:cBhvr>
                                        <p:cTn id="37" dur="1" fill="hold">
                                          <p:stCondLst>
                                            <p:cond delay="999"/>
                                          </p:stCondLst>
                                        </p:cTn>
                                        <p:tgtEl>
                                          <p:spTgt spid="99"/>
                                        </p:tgtEl>
                                        <p:attrNameLst>
                                          <p:attrName>style.visibility</p:attrName>
                                        </p:attrNameLst>
                                      </p:cBhvr>
                                      <p:to>
                                        <p:strVal val="hidden"/>
                                      </p:to>
                                    </p:set>
                                  </p:childTnLst>
                                </p:cTn>
                              </p:par>
                            </p:childTnLst>
                          </p:cTn>
                        </p:par>
                        <p:par>
                          <p:cTn id="38" fill="hold">
                            <p:stCondLst>
                              <p:cond delay="2000"/>
                            </p:stCondLst>
                            <p:childTnLst>
                              <p:par>
                                <p:cTn id="39" presetID="10" presetClass="exit" presetSubtype="0" fill="hold" grpId="0" nodeType="afterEffect">
                                  <p:stCondLst>
                                    <p:cond delay="0"/>
                                  </p:stCondLst>
                                  <p:childTnLst>
                                    <p:animEffect transition="out" filter="fade">
                                      <p:cBhvr>
                                        <p:cTn id="40" dur="1000"/>
                                        <p:tgtEl>
                                          <p:spTgt spid="102"/>
                                        </p:tgtEl>
                                      </p:cBhvr>
                                    </p:animEffect>
                                    <p:set>
                                      <p:cBhvr>
                                        <p:cTn id="41" dur="1" fill="hold">
                                          <p:stCondLst>
                                            <p:cond delay="999"/>
                                          </p:stCondLst>
                                        </p:cTn>
                                        <p:tgtEl>
                                          <p:spTgt spid="102"/>
                                        </p:tgtEl>
                                        <p:attrNameLst>
                                          <p:attrName>style.visibility</p:attrName>
                                        </p:attrNameLst>
                                      </p:cBhvr>
                                      <p:to>
                                        <p:strVal val="hidden"/>
                                      </p:to>
                                    </p:set>
                                  </p:childTnLst>
                                </p:cTn>
                              </p:par>
                            </p:childTnLst>
                          </p:cTn>
                        </p:par>
                        <p:par>
                          <p:cTn id="42" fill="hold">
                            <p:stCondLst>
                              <p:cond delay="3000"/>
                            </p:stCondLst>
                            <p:childTnLst>
                              <p:par>
                                <p:cTn id="43" presetID="10" presetClass="exit" presetSubtype="0" fill="hold" grpId="0" nodeType="afterEffect">
                                  <p:stCondLst>
                                    <p:cond delay="0"/>
                                  </p:stCondLst>
                                  <p:childTnLst>
                                    <p:animEffect transition="out" filter="fade">
                                      <p:cBhvr>
                                        <p:cTn id="44" dur="1000"/>
                                        <p:tgtEl>
                                          <p:spTgt spid="100"/>
                                        </p:tgtEl>
                                      </p:cBhvr>
                                    </p:animEffect>
                                    <p:set>
                                      <p:cBhvr>
                                        <p:cTn id="45" dur="1" fill="hold">
                                          <p:stCondLst>
                                            <p:cond delay="9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305751" y="2422735"/>
            <a:ext cx="4100200" cy="4343400"/>
          </a:xfrm>
        </p:spPr>
        <p:txBody>
          <a:bodyPr>
            <a:normAutofit/>
          </a:bodyPr>
          <a:lstStyle/>
          <a:p>
            <a:pPr marL="0" indent="0">
              <a:buNone/>
              <a:defRPr/>
            </a:pPr>
            <a:r>
              <a:rPr lang="en-US" dirty="0">
                <a:solidFill>
                  <a:srgbClr val="663300"/>
                </a:solidFill>
                <a:latin typeface="+mj-lt"/>
              </a:rPr>
              <a:t>Coenzyme-A joins with Acetic Acid to form </a:t>
            </a:r>
            <a:r>
              <a:rPr lang="en-US" b="1" u="sng" dirty="0">
                <a:solidFill>
                  <a:srgbClr val="FF0000"/>
                </a:solidFill>
                <a:effectLst>
                  <a:outerShdw blurRad="38100" dist="38100" dir="2700000" algn="tl">
                    <a:srgbClr val="000000">
                      <a:alpha val="43137"/>
                    </a:srgbClr>
                  </a:outerShdw>
                </a:effectLst>
                <a:latin typeface="+mj-lt"/>
              </a:rPr>
              <a:t>Acetyl Co-A</a:t>
            </a:r>
            <a:r>
              <a:rPr lang="en-US" b="1" dirty="0">
                <a:solidFill>
                  <a:srgbClr val="FF0000"/>
                </a:solidFill>
                <a:effectLst>
                  <a:outerShdw blurRad="38100" dist="38100" dir="2700000" algn="tl">
                    <a:srgbClr val="000000">
                      <a:alpha val="43137"/>
                    </a:srgbClr>
                  </a:outerShdw>
                </a:effectLst>
                <a:latin typeface="+mj-lt"/>
              </a:rPr>
              <a:t>.</a:t>
            </a:r>
            <a:endParaRPr lang="en-US" b="1" u="sng" dirty="0">
              <a:solidFill>
                <a:srgbClr val="FF0000"/>
              </a:solidFill>
              <a:effectLst>
                <a:outerShdw blurRad="38100" dist="38100" dir="2700000" algn="tl">
                  <a:srgbClr val="000000">
                    <a:alpha val="43137"/>
                  </a:srgbClr>
                </a:outerShdw>
              </a:effectLst>
              <a:latin typeface="+mj-lt"/>
            </a:endParaRPr>
          </a:p>
          <a:p>
            <a:pPr marL="0" indent="0">
              <a:buNone/>
              <a:defRPr/>
            </a:pPr>
            <a:endParaRPr lang="en-US" dirty="0">
              <a:solidFill>
                <a:srgbClr val="663300"/>
              </a:solidFill>
              <a:latin typeface="+mj-lt"/>
            </a:endParaRPr>
          </a:p>
          <a:p>
            <a:pPr>
              <a:buFontTx/>
              <a:buNone/>
              <a:defRPr/>
            </a:pPr>
            <a:endParaRPr lang="en-US" dirty="0">
              <a:latin typeface="+mj-lt"/>
            </a:endParaRPr>
          </a:p>
        </p:txBody>
      </p:sp>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4" cstate="email">
                <a:extLst>
                  <a:ext uri="{BEBA8EAE-BF5A-486C-A8C5-ECC9F3942E4B}">
                    <a14:imgProps xmlns:a14="http://schemas.microsoft.com/office/drawing/2010/main">
                      <a14:imgLayer r:embed="rId5">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4"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10"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1" cstate="email">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15"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6"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pic>
        <p:nvPicPr>
          <p:cNvPr id="112" name="pasted-image.png"/>
          <p:cNvPicPr/>
          <p:nvPr/>
        </p:nvPicPr>
        <p:blipFill>
          <a:blip r:embed="rId17" cstate="email">
            <a:extLst>
              <a:ext uri="{28A0092B-C50C-407E-A947-70E740481C1C}">
                <a14:useLocalDpi xmlns:a14="http://schemas.microsoft.com/office/drawing/2010/main"/>
              </a:ext>
            </a:extLst>
          </a:blip>
          <a:stretch>
            <a:fillRect/>
          </a:stretch>
        </p:blipFill>
        <p:spPr>
          <a:xfrm>
            <a:off x="105216" y="2509600"/>
            <a:ext cx="297570" cy="304800"/>
          </a:xfrm>
          <a:prstGeom prst="rect">
            <a:avLst/>
          </a:prstGeom>
          <a:ln w="12700">
            <a:miter lim="400000"/>
          </a:ln>
        </p:spPr>
      </p:pic>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18</a:t>
            </a:fld>
            <a:endParaRPr lang="en-US">
              <a:solidFill>
                <a:srgbClr val="000000"/>
              </a:solidFill>
            </a:endParaRPr>
          </a:p>
        </p:txBody>
      </p:sp>
      <p:sp>
        <p:nvSpPr>
          <p:cNvPr id="93" name="Rectangle: Rounded Corners 92">
            <a:extLst>
              <a:ext uri="{FF2B5EF4-FFF2-40B4-BE49-F238E27FC236}">
                <a16:creationId xmlns:a16="http://schemas.microsoft.com/office/drawing/2014/main" id="{97887407-CB55-4768-B367-3536D65F288B}"/>
              </a:ext>
            </a:extLst>
          </p:cNvPr>
          <p:cNvSpPr/>
          <p:nvPr/>
        </p:nvSpPr>
        <p:spPr bwMode="auto">
          <a:xfrm>
            <a:off x="4413644" y="5129337"/>
            <a:ext cx="4730355" cy="1501090"/>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779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93"/>
                                        </p:tgtEl>
                                      </p:cBhvr>
                                    </p:animEffect>
                                    <p:set>
                                      <p:cBhvr>
                                        <p:cTn id="15"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228600" y="2409825"/>
            <a:ext cx="4100200" cy="4343400"/>
          </a:xfrm>
        </p:spPr>
        <p:txBody>
          <a:bodyPr>
            <a:normAutofit fontScale="92500" lnSpcReduction="20000"/>
          </a:bodyPr>
          <a:lstStyle/>
          <a:p>
            <a:pPr marL="0" indent="0">
              <a:buNone/>
              <a:defRPr/>
            </a:pPr>
            <a:r>
              <a:rPr lang="en-US" dirty="0">
                <a:solidFill>
                  <a:srgbClr val="663300"/>
                </a:solidFill>
                <a:latin typeface="+mj-lt"/>
              </a:rPr>
              <a:t>Each pyruvate enters </a:t>
            </a:r>
            <a:r>
              <a:rPr lang="en-US" b="1" dirty="0">
                <a:solidFill>
                  <a:srgbClr val="3366FF"/>
                </a:solidFill>
                <a:latin typeface="+mj-lt"/>
              </a:rPr>
              <a:t>Matrix </a:t>
            </a:r>
            <a:r>
              <a:rPr lang="en-US" dirty="0">
                <a:solidFill>
                  <a:srgbClr val="663300"/>
                </a:solidFill>
                <a:latin typeface="+mj-lt"/>
              </a:rPr>
              <a:t>of the mitochondria from glycolysis.</a:t>
            </a:r>
          </a:p>
          <a:p>
            <a:pPr marL="0" indent="0">
              <a:buNone/>
              <a:defRPr/>
            </a:pPr>
            <a:r>
              <a:rPr lang="en-US" dirty="0">
                <a:solidFill>
                  <a:srgbClr val="663300"/>
                </a:solidFill>
                <a:latin typeface="+mj-lt"/>
              </a:rPr>
              <a:t>Pyruvate releases one </a:t>
            </a:r>
            <a:r>
              <a:rPr lang="en-US" b="1" dirty="0">
                <a:solidFill>
                  <a:srgbClr val="CC66FF"/>
                </a:solidFill>
                <a:effectLst>
                  <a:outerShdw blurRad="38100" dist="38100" dir="2700000" algn="tl">
                    <a:srgbClr val="000000">
                      <a:alpha val="43137"/>
                    </a:srgbClr>
                  </a:outerShdw>
                </a:effectLst>
                <a:latin typeface="+mj-lt"/>
              </a:rPr>
              <a:t>CO</a:t>
            </a:r>
            <a:r>
              <a:rPr lang="en-US" b="1" baseline="-25000" dirty="0">
                <a:solidFill>
                  <a:srgbClr val="CC66FF"/>
                </a:solidFill>
                <a:effectLst>
                  <a:outerShdw blurRad="38100" dist="38100" dir="2700000" algn="tl">
                    <a:srgbClr val="000000">
                      <a:alpha val="43137"/>
                    </a:srgbClr>
                  </a:outerShdw>
                </a:effectLst>
                <a:latin typeface="+mj-lt"/>
              </a:rPr>
              <a:t>2</a:t>
            </a:r>
            <a:r>
              <a:rPr lang="en-US" dirty="0">
                <a:solidFill>
                  <a:srgbClr val="663300"/>
                </a:solidFill>
                <a:latin typeface="+mj-lt"/>
              </a:rPr>
              <a:t> molecule.</a:t>
            </a:r>
          </a:p>
          <a:p>
            <a:pPr marL="0" indent="0">
              <a:buNone/>
              <a:defRPr/>
            </a:pPr>
            <a:r>
              <a:rPr lang="en-US" dirty="0">
                <a:solidFill>
                  <a:srgbClr val="663300"/>
                </a:solidFill>
                <a:latin typeface="+mj-lt"/>
              </a:rPr>
              <a:t>The remaining portion of the molecule is </a:t>
            </a:r>
            <a:r>
              <a:rPr lang="en-US" dirty="0">
                <a:solidFill>
                  <a:schemeClr val="tx1">
                    <a:lumMod val="95000"/>
                    <a:lumOff val="5000"/>
                  </a:schemeClr>
                </a:solidFill>
                <a:latin typeface="+mj-lt"/>
              </a:rPr>
              <a:t>attached to </a:t>
            </a:r>
            <a:r>
              <a:rPr lang="en-US" b="1" dirty="0">
                <a:solidFill>
                  <a:schemeClr val="accent1">
                    <a:lumMod val="75000"/>
                  </a:schemeClr>
                </a:solidFill>
                <a:latin typeface="+mj-lt"/>
              </a:rPr>
              <a:t>Coenzyme-A </a:t>
            </a:r>
            <a:r>
              <a:rPr lang="en-US" dirty="0">
                <a:solidFill>
                  <a:srgbClr val="663300"/>
                </a:solidFill>
                <a:latin typeface="+mj-lt"/>
              </a:rPr>
              <a:t>(2 carbon molecule).</a:t>
            </a:r>
          </a:p>
          <a:p>
            <a:pPr marL="0" indent="0">
              <a:buNone/>
              <a:defRPr/>
            </a:pPr>
            <a:r>
              <a:rPr lang="en-US" i="1" dirty="0">
                <a:solidFill>
                  <a:srgbClr val="663300"/>
                </a:solidFill>
                <a:latin typeface="+mj-lt"/>
              </a:rPr>
              <a:t>This releases H+ &amp; two electrons </a:t>
            </a:r>
          </a:p>
          <a:p>
            <a:pPr marL="0" indent="0">
              <a:buNone/>
              <a:defRPr/>
            </a:pPr>
            <a:r>
              <a:rPr lang="en-US" dirty="0">
                <a:solidFill>
                  <a:srgbClr val="663300"/>
                </a:solidFill>
                <a:latin typeface="+mj-lt"/>
              </a:rPr>
              <a:t>NAD+ is </a:t>
            </a:r>
            <a:r>
              <a:rPr lang="en-US" b="1" dirty="0">
                <a:solidFill>
                  <a:srgbClr val="00B050"/>
                </a:solidFill>
                <a:latin typeface="+mj-lt"/>
              </a:rPr>
              <a:t>reduced</a:t>
            </a:r>
            <a:r>
              <a:rPr lang="en-US" dirty="0">
                <a:solidFill>
                  <a:srgbClr val="663300"/>
                </a:solidFill>
                <a:latin typeface="+mj-lt"/>
              </a:rPr>
              <a:t> by gaining H+ and electrons which creates </a:t>
            </a:r>
            <a:r>
              <a:rPr lang="en-US" b="1" dirty="0">
                <a:solidFill>
                  <a:srgbClr val="0000FF"/>
                </a:solidFill>
                <a:latin typeface="+mj-lt"/>
              </a:rPr>
              <a:t>NADH.</a:t>
            </a:r>
          </a:p>
          <a:p>
            <a:pPr marL="0" indent="0">
              <a:buNone/>
              <a:defRPr/>
            </a:pPr>
            <a:r>
              <a:rPr lang="en-US" dirty="0">
                <a:solidFill>
                  <a:srgbClr val="663300"/>
                </a:solidFill>
                <a:latin typeface="+mj-lt"/>
              </a:rPr>
              <a:t>Coenzyme-A joins with Acetic Acid to form </a:t>
            </a:r>
            <a:r>
              <a:rPr lang="en-US" b="1" u="sng" dirty="0">
                <a:solidFill>
                  <a:srgbClr val="FF0000"/>
                </a:solidFill>
                <a:effectLst>
                  <a:outerShdw blurRad="38100" dist="38100" dir="2700000" algn="tl">
                    <a:srgbClr val="000000">
                      <a:alpha val="43137"/>
                    </a:srgbClr>
                  </a:outerShdw>
                </a:effectLst>
                <a:latin typeface="+mj-lt"/>
              </a:rPr>
              <a:t>Acetyl Co-A</a:t>
            </a:r>
            <a:r>
              <a:rPr lang="en-US" b="1" dirty="0">
                <a:solidFill>
                  <a:srgbClr val="FF0000"/>
                </a:solidFill>
                <a:effectLst>
                  <a:outerShdw blurRad="38100" dist="38100" dir="2700000" algn="tl">
                    <a:srgbClr val="000000">
                      <a:alpha val="43137"/>
                    </a:srgbClr>
                  </a:outerShdw>
                </a:effectLst>
                <a:latin typeface="+mj-lt"/>
              </a:rPr>
              <a:t>.</a:t>
            </a:r>
            <a:endParaRPr lang="en-US" b="1" u="sng" dirty="0">
              <a:solidFill>
                <a:srgbClr val="FF0000"/>
              </a:solidFill>
              <a:effectLst>
                <a:outerShdw blurRad="38100" dist="38100" dir="2700000" algn="tl">
                  <a:srgbClr val="000000">
                    <a:alpha val="43137"/>
                  </a:srgbClr>
                </a:outerShdw>
              </a:effectLst>
              <a:latin typeface="+mj-lt"/>
            </a:endParaRPr>
          </a:p>
          <a:p>
            <a:pPr marL="0" indent="0">
              <a:buNone/>
              <a:defRPr/>
            </a:pPr>
            <a:endParaRPr lang="en-US" dirty="0">
              <a:solidFill>
                <a:srgbClr val="663300"/>
              </a:solidFill>
              <a:latin typeface="+mj-lt"/>
            </a:endParaRPr>
          </a:p>
          <a:p>
            <a:pPr>
              <a:buFontTx/>
              <a:buNone/>
              <a:defRPr/>
            </a:pPr>
            <a:endParaRPr lang="en-US" dirty="0">
              <a:latin typeface="+mj-lt"/>
            </a:endParaRPr>
          </a:p>
        </p:txBody>
      </p:sp>
      <p:pic>
        <p:nvPicPr>
          <p:cNvPr id="103"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76200" y="2438400"/>
            <a:ext cx="228600" cy="228600"/>
          </a:xfrm>
          <a:prstGeom prst="rect">
            <a:avLst/>
          </a:prstGeom>
          <a:ln w="12700">
            <a:miter lim="400000"/>
          </a:ln>
        </p:spPr>
      </p:pic>
      <p:pic>
        <p:nvPicPr>
          <p:cNvPr id="105" name="pasted-image.png"/>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6200" y="3161395"/>
            <a:ext cx="228600" cy="228600"/>
          </a:xfrm>
          <a:prstGeom prst="rect">
            <a:avLst/>
          </a:prstGeom>
          <a:ln w="12700">
            <a:miter lim="400000"/>
          </a:ln>
        </p:spPr>
      </p:pic>
      <p:pic>
        <p:nvPicPr>
          <p:cNvPr id="107" name="pasted-image.png"/>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6200" y="3886200"/>
            <a:ext cx="228600" cy="228600"/>
          </a:xfrm>
          <a:prstGeom prst="rect">
            <a:avLst/>
          </a:prstGeom>
          <a:ln w="12700">
            <a:miter lim="400000"/>
          </a:ln>
        </p:spPr>
      </p:pic>
      <p:pic>
        <p:nvPicPr>
          <p:cNvPr id="109" name="pasted-image.png"/>
          <p:cNvPicPr/>
          <p:nvPr/>
        </p:nvPicPr>
        <p:blipFill>
          <a:blip r:embed="rId8" cstate="email">
            <a:extLst>
              <a:ext uri="{28A0092B-C50C-407E-A947-70E740481C1C}">
                <a14:useLocalDpi xmlns:a14="http://schemas.microsoft.com/office/drawing/2010/main"/>
              </a:ext>
            </a:extLst>
          </a:blip>
          <a:srcRect/>
          <a:stretch>
            <a:fillRect/>
          </a:stretch>
        </p:blipFill>
        <p:spPr>
          <a:xfrm>
            <a:off x="76200" y="5410200"/>
            <a:ext cx="228600" cy="228600"/>
          </a:xfrm>
          <a:prstGeom prst="rect">
            <a:avLst/>
          </a:prstGeom>
          <a:ln w="12700">
            <a:miter lim="400000"/>
          </a:ln>
        </p:spPr>
      </p:pic>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10"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10" cstate="email">
                  <a:extLst>
                    <a:ext uri="{BEBA8EAE-BF5A-486C-A8C5-ECC9F3942E4B}">
                      <a14:imgProps xmlns:a14="http://schemas.microsoft.com/office/drawing/2010/main">
                        <a14:imgLayer r:embed="rId15">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6"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7"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8"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8"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pic>
        <p:nvPicPr>
          <p:cNvPr id="112" name="pasted-image.png"/>
          <p:cNvPicPr/>
          <p:nvPr/>
        </p:nvPicPr>
        <p:blipFill>
          <a:blip r:embed="rId19" cstate="email">
            <a:extLst>
              <a:ext uri="{28A0092B-C50C-407E-A947-70E740481C1C}">
                <a14:useLocalDpi xmlns:a14="http://schemas.microsoft.com/office/drawing/2010/main"/>
              </a:ext>
            </a:extLst>
          </a:blip>
          <a:stretch>
            <a:fillRect/>
          </a:stretch>
        </p:blipFill>
        <p:spPr>
          <a:xfrm>
            <a:off x="0" y="6096000"/>
            <a:ext cx="297570" cy="304800"/>
          </a:xfrm>
          <a:prstGeom prst="rect">
            <a:avLst/>
          </a:prstGeom>
          <a:ln w="12700">
            <a:miter lim="400000"/>
          </a:ln>
        </p:spPr>
      </p:pic>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19</a:t>
            </a:fld>
            <a:endParaRPr lang="en-US">
              <a:solidFill>
                <a:srgbClr val="000000"/>
              </a:solidFill>
            </a:endParaRPr>
          </a:p>
        </p:txBody>
      </p:sp>
    </p:spTree>
    <p:extLst>
      <p:ext uri="{BB962C8B-B14F-4D97-AF65-F5344CB8AC3E}">
        <p14:creationId xmlns:p14="http://schemas.microsoft.com/office/powerpoint/2010/main" val="303627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242" y="533400"/>
            <a:ext cx="4686158" cy="4495800"/>
          </a:xfrm>
          <a:prstGeom prst="rect">
            <a:avLst/>
          </a:prstGeom>
        </p:spPr>
      </p:pic>
      <p:sp>
        <p:nvSpPr>
          <p:cNvPr id="2" name="Rectangle 2"/>
          <p:cNvSpPr>
            <a:spLocks noGrp="1" noChangeArrowheads="1"/>
          </p:cNvSpPr>
          <p:nvPr>
            <p:ph type="ctrTitle"/>
          </p:nvPr>
        </p:nvSpPr>
        <p:spPr>
          <a:xfrm>
            <a:off x="223982" y="838200"/>
            <a:ext cx="3866980" cy="3733800"/>
          </a:xfrm>
        </p:spPr>
        <p:txBody>
          <a:bodyPr>
            <a:noAutofit/>
          </a:bodyPr>
          <a:lstStyle/>
          <a:p>
            <a:pPr eaLnBrk="1" hangingPunct="1">
              <a:defRPr/>
            </a:pPr>
            <a:r>
              <a:rPr lang="en-US" sz="4800" b="1" dirty="0">
                <a:solidFill>
                  <a:srgbClr val="CC66FF"/>
                </a:solidFill>
                <a:effectLst>
                  <a:outerShdw blurRad="38100" dist="38100" dir="2700000" algn="tl">
                    <a:srgbClr val="C0C0C0"/>
                  </a:outerShdw>
                </a:effectLst>
              </a:rPr>
              <a:t>Chapter 8B: Cellular Respiration</a:t>
            </a:r>
            <a:br>
              <a:rPr lang="en-US" sz="4800" b="1" dirty="0">
                <a:solidFill>
                  <a:srgbClr val="CC66FF"/>
                </a:solidFill>
                <a:effectLst>
                  <a:outerShdw blurRad="38100" dist="38100" dir="2700000" algn="tl">
                    <a:srgbClr val="C0C0C0"/>
                  </a:outerShdw>
                </a:effectLst>
              </a:rPr>
            </a:br>
            <a:r>
              <a:rPr lang="en-US" sz="4800" b="1" dirty="0">
                <a:solidFill>
                  <a:srgbClr val="CC66FF"/>
                </a:solidFill>
                <a:effectLst>
                  <a:outerShdw blurRad="38100" dist="38100" dir="2700000" algn="tl">
                    <a:srgbClr val="C0C0C0"/>
                  </a:outerShdw>
                </a:effectLst>
              </a:rPr>
              <a:t>-----</a:t>
            </a:r>
            <a:br>
              <a:rPr lang="en-US" sz="4800" b="1" dirty="0">
                <a:solidFill>
                  <a:srgbClr val="CC66FF"/>
                </a:solidFill>
                <a:effectLst>
                  <a:outerShdw blurRad="38100" dist="38100" dir="2700000" algn="tl">
                    <a:srgbClr val="C0C0C0"/>
                  </a:outerShdw>
                </a:effectLst>
              </a:rPr>
            </a:br>
            <a:r>
              <a:rPr lang="en-US" sz="4800" b="1" dirty="0">
                <a:solidFill>
                  <a:srgbClr val="FFFF00"/>
                </a:solidFill>
                <a:effectLst>
                  <a:outerShdw blurRad="38100" dist="38100" dir="2700000" algn="tl">
                    <a:srgbClr val="C0C0C0"/>
                  </a:outerShdw>
                </a:effectLst>
              </a:rPr>
              <a:t>Krebs Cycle</a:t>
            </a:r>
          </a:p>
        </p:txBody>
      </p:sp>
      <p:sp>
        <p:nvSpPr>
          <p:cNvPr id="117762" name="Rectangle 16"/>
          <p:cNvSpPr>
            <a:spLocks noGrp="1" noChangeArrowheads="1"/>
          </p:cNvSpPr>
          <p:nvPr>
            <p:ph type="sldNum" sz="quarter" idx="12"/>
          </p:nvPr>
        </p:nvSpPr>
        <p:spPr>
          <a:xfrm>
            <a:off x="0" y="5743575"/>
            <a:ext cx="45720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B8FD43-0DE0-4223-9668-E262B358A543}" type="slidenum">
              <a:rPr lang="en-US" smtClean="0">
                <a:solidFill>
                  <a:srgbClr val="000000"/>
                </a:solidFill>
              </a:rPr>
              <a:pPr eaLnBrk="1" hangingPunct="1"/>
              <a:t>2</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chemeClr val="tx1"/>
                </a:solidFill>
              </a:rPr>
              <a:t>Cell Respiration</a:t>
            </a:r>
          </a:p>
        </p:txBody>
      </p:sp>
    </p:spTree>
    <p:extLst>
      <p:ext uri="{BB962C8B-B14F-4D97-AF65-F5344CB8AC3E}">
        <p14:creationId xmlns:p14="http://schemas.microsoft.com/office/powerpoint/2010/main" val="39547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5" y="32266"/>
            <a:ext cx="7116323" cy="1600200"/>
          </a:xfrm>
        </p:spPr>
        <p:txBody>
          <a:bodyPr>
            <a:normAutofit/>
          </a:bodyPr>
          <a:lstStyle/>
          <a:p>
            <a:pPr>
              <a:defRPr/>
            </a:pPr>
            <a:r>
              <a:rPr lang="en-US" sz="3600" b="1" dirty="0">
                <a:solidFill>
                  <a:srgbClr val="CC66FF"/>
                </a:solidFill>
                <a:effectLst>
                  <a:outerShdw blurRad="38100" dist="38100" dir="2700000" algn="tl">
                    <a:srgbClr val="000000">
                      <a:alpha val="43137"/>
                    </a:srgbClr>
                  </a:outerShdw>
                </a:effectLst>
              </a:rPr>
              <a:t>Molecular Accounting in Transition Reaction</a:t>
            </a:r>
          </a:p>
        </p:txBody>
      </p:sp>
      <p:sp>
        <p:nvSpPr>
          <p:cNvPr id="3" name="Content Placeholder 2"/>
          <p:cNvSpPr>
            <a:spLocks noGrp="1"/>
          </p:cNvSpPr>
          <p:nvPr>
            <p:ph idx="1"/>
          </p:nvPr>
        </p:nvSpPr>
        <p:spPr>
          <a:xfrm>
            <a:off x="228600" y="2512254"/>
            <a:ext cx="3826200" cy="3366814"/>
          </a:xfrm>
        </p:spPr>
        <p:txBody>
          <a:bodyPr>
            <a:normAutofit fontScale="92500"/>
          </a:bodyPr>
          <a:lstStyle/>
          <a:p>
            <a:pPr>
              <a:buFontTx/>
              <a:buNone/>
              <a:defRPr/>
            </a:pPr>
            <a:r>
              <a:rPr lang="en-US" sz="3200" b="1" dirty="0">
                <a:solidFill>
                  <a:srgbClr val="0000FF"/>
                </a:solidFill>
                <a:effectLst>
                  <a:outerShdw blurRad="38100" dist="38100" dir="2700000" algn="tl">
                    <a:srgbClr val="000000">
                      <a:alpha val="43137"/>
                    </a:srgbClr>
                  </a:outerShdw>
                </a:effectLst>
                <a:latin typeface="+mj-lt"/>
              </a:rPr>
              <a:t>Transition Reaction</a:t>
            </a:r>
            <a:r>
              <a:rPr lang="en-US" sz="2400" b="1" dirty="0">
                <a:solidFill>
                  <a:srgbClr val="0000FF"/>
                </a:solidFill>
                <a:latin typeface="+mj-lt"/>
              </a:rPr>
              <a:t>:</a:t>
            </a:r>
          </a:p>
          <a:p>
            <a:pPr>
              <a:buFont typeface="Wingdings" pitchFamily="2" charset="2"/>
              <a:buChar char="§"/>
              <a:defRPr/>
            </a:pPr>
            <a:r>
              <a:rPr lang="en-US" sz="2600" dirty="0">
                <a:latin typeface="+mj-lt"/>
              </a:rPr>
              <a:t>2 </a:t>
            </a:r>
            <a:r>
              <a:rPr lang="en-US" sz="2600" b="1" dirty="0">
                <a:solidFill>
                  <a:srgbClr val="FF33CC"/>
                </a:solidFill>
                <a:latin typeface="+mj-lt"/>
              </a:rPr>
              <a:t>Acetyl Co-A </a:t>
            </a:r>
            <a:r>
              <a:rPr lang="en-US" sz="2600" dirty="0">
                <a:latin typeface="+mj-lt"/>
              </a:rPr>
              <a:t>molecules </a:t>
            </a:r>
          </a:p>
          <a:p>
            <a:pPr>
              <a:buFont typeface="Wingdings" pitchFamily="2" charset="2"/>
              <a:buChar char="§"/>
              <a:defRPr/>
            </a:pPr>
            <a:r>
              <a:rPr lang="en-US" sz="2600" dirty="0">
                <a:solidFill>
                  <a:srgbClr val="FF0000"/>
                </a:solidFill>
                <a:latin typeface="+mj-lt"/>
              </a:rPr>
              <a:t>2 </a:t>
            </a:r>
            <a:r>
              <a:rPr lang="en-US" sz="2600" b="1" dirty="0">
                <a:solidFill>
                  <a:srgbClr val="FF0000"/>
                </a:solidFill>
                <a:latin typeface="+mj-lt"/>
              </a:rPr>
              <a:t>Carbon Dioxide </a:t>
            </a:r>
            <a:r>
              <a:rPr lang="en-US" sz="2600" dirty="0">
                <a:latin typeface="+mj-lt"/>
              </a:rPr>
              <a:t>molecules </a:t>
            </a:r>
          </a:p>
          <a:p>
            <a:pPr lvl="0">
              <a:buFont typeface="Wingdings" pitchFamily="2" charset="2"/>
              <a:buChar char="§"/>
              <a:defRPr/>
            </a:pPr>
            <a:r>
              <a:rPr lang="en-US" sz="2600" dirty="0">
                <a:solidFill>
                  <a:srgbClr val="FF0000"/>
                </a:solidFill>
                <a:latin typeface="+mj-lt"/>
              </a:rPr>
              <a:t>2 </a:t>
            </a:r>
            <a:r>
              <a:rPr lang="en-US" sz="2600" b="1" dirty="0">
                <a:solidFill>
                  <a:srgbClr val="00B0F0"/>
                </a:solidFill>
                <a:latin typeface="+mj-lt"/>
              </a:rPr>
              <a:t>NADH</a:t>
            </a:r>
            <a:r>
              <a:rPr lang="en-US" sz="2600" dirty="0">
                <a:solidFill>
                  <a:srgbClr val="FF0000"/>
                </a:solidFill>
                <a:latin typeface="+mj-lt"/>
              </a:rPr>
              <a:t> </a:t>
            </a:r>
          </a:p>
          <a:p>
            <a:pPr marL="0" lvl="0" indent="0" algn="ctr">
              <a:buNone/>
              <a:defRPr/>
            </a:pPr>
            <a:r>
              <a:rPr lang="en-US" sz="2000" b="1" i="1" dirty="0">
                <a:latin typeface="Times New Roman" panose="02020603050405020304" pitchFamily="18" charset="0"/>
                <a:cs typeface="Times New Roman" panose="02020603050405020304" pitchFamily="18" charset="0"/>
              </a:rPr>
              <a:t>[one of each per Pyruvate molecule]</a:t>
            </a:r>
            <a:endParaRPr lang="en-US" dirty="0">
              <a:latin typeface="+mj-lt"/>
            </a:endParaRPr>
          </a:p>
        </p:txBody>
      </p:sp>
      <p:sp>
        <p:nvSpPr>
          <p:cNvPr id="96" name="TextBox 95"/>
          <p:cNvSpPr txBox="1"/>
          <p:nvPr/>
        </p:nvSpPr>
        <p:spPr>
          <a:xfrm>
            <a:off x="7463800" y="3440072"/>
            <a:ext cx="1235870" cy="461665"/>
          </a:xfrm>
          <a:prstGeom prst="rect">
            <a:avLst/>
          </a:prstGeom>
          <a:noFill/>
        </p:spPr>
        <p:txBody>
          <a:bodyPr wrap="square" rtlCol="0">
            <a:spAutoFit/>
          </a:bodyPr>
          <a:lstStyle/>
          <a:p>
            <a:r>
              <a:rPr lang="en-US" sz="1200" b="1" dirty="0">
                <a:solidFill>
                  <a:srgbClr val="8000FF"/>
                </a:solidFill>
              </a:rPr>
              <a:t>Matrix of Mitochondria</a:t>
            </a:r>
          </a:p>
        </p:txBody>
      </p:sp>
      <p:grpSp>
        <p:nvGrpSpPr>
          <p:cNvPr id="97" name="Group 96"/>
          <p:cNvGrpSpPr/>
          <p:nvPr/>
        </p:nvGrpSpPr>
        <p:grpSpPr>
          <a:xfrm>
            <a:off x="3429000" y="1406727"/>
            <a:ext cx="5011298" cy="5451273"/>
            <a:chOff x="4132702" y="1318859"/>
            <a:chExt cx="5011298" cy="5451273"/>
          </a:xfrm>
        </p:grpSpPr>
        <p:grpSp>
          <p:nvGrpSpPr>
            <p:cNvPr id="98" name="Group 97"/>
            <p:cNvGrpSpPr/>
            <p:nvPr/>
          </p:nvGrpSpPr>
          <p:grpSpPr>
            <a:xfrm>
              <a:off x="6576700" y="2514600"/>
              <a:ext cx="508000" cy="508000"/>
              <a:chOff x="1371600" y="2667000"/>
              <a:chExt cx="508000" cy="508000"/>
            </a:xfrm>
          </p:grpSpPr>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0" name="TextBox 17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99" name="Group 98"/>
            <p:cNvGrpSpPr/>
            <p:nvPr/>
          </p:nvGrpSpPr>
          <p:grpSpPr>
            <a:xfrm>
              <a:off x="6881500" y="2514600"/>
              <a:ext cx="812800" cy="508000"/>
              <a:chOff x="6858000" y="2743200"/>
              <a:chExt cx="812800" cy="508000"/>
            </a:xfrm>
          </p:grpSpPr>
          <p:grpSp>
            <p:nvGrpSpPr>
              <p:cNvPr id="173" name="Group 172"/>
              <p:cNvGrpSpPr/>
              <p:nvPr/>
            </p:nvGrpSpPr>
            <p:grpSpPr>
              <a:xfrm>
                <a:off x="6858000" y="2743200"/>
                <a:ext cx="508000" cy="508000"/>
                <a:chOff x="1371600" y="2667000"/>
                <a:chExt cx="508000" cy="508000"/>
              </a:xfrm>
            </p:grpSpPr>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8" name="TextBox 17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4" name="Group 173"/>
              <p:cNvGrpSpPr/>
              <p:nvPr/>
            </p:nvGrpSpPr>
            <p:grpSpPr>
              <a:xfrm>
                <a:off x="7162800" y="2743200"/>
                <a:ext cx="508000" cy="508000"/>
                <a:chOff x="1371600" y="2667000"/>
                <a:chExt cx="508000" cy="508000"/>
              </a:xfrm>
            </p:grpSpPr>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6" name="TextBox 17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00" name="TextBox 99"/>
            <p:cNvSpPr txBox="1"/>
            <p:nvPr/>
          </p:nvSpPr>
          <p:spPr>
            <a:xfrm>
              <a:off x="6324600" y="1318859"/>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02" name="TextBox 101"/>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03" name="Down Arrow 102"/>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 name="Curved Left Arrow 103"/>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05" name="Group 104"/>
            <p:cNvGrpSpPr/>
            <p:nvPr/>
          </p:nvGrpSpPr>
          <p:grpSpPr>
            <a:xfrm>
              <a:off x="6119500" y="2895600"/>
              <a:ext cx="508000" cy="508000"/>
              <a:chOff x="1371600" y="2667000"/>
              <a:chExt cx="508000" cy="508000"/>
            </a:xfrm>
          </p:grpSpPr>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06" name="TextBox 105"/>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107" name="Group 106"/>
            <p:cNvGrpSpPr/>
            <p:nvPr/>
          </p:nvGrpSpPr>
          <p:grpSpPr>
            <a:xfrm>
              <a:off x="6729100" y="4114800"/>
              <a:ext cx="812800" cy="508000"/>
              <a:chOff x="6858000" y="2743200"/>
              <a:chExt cx="812800" cy="508000"/>
            </a:xfrm>
          </p:grpSpPr>
          <p:grpSp>
            <p:nvGrpSpPr>
              <p:cNvPr id="165" name="Group 164"/>
              <p:cNvGrpSpPr/>
              <p:nvPr/>
            </p:nvGrpSpPr>
            <p:grpSpPr>
              <a:xfrm>
                <a:off x="6858000" y="2743200"/>
                <a:ext cx="508000" cy="508000"/>
                <a:chOff x="1371600" y="2667000"/>
                <a:chExt cx="508000" cy="508000"/>
              </a:xfrm>
            </p:grpSpPr>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0" name="TextBox 16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6" name="Group 165"/>
              <p:cNvGrpSpPr/>
              <p:nvPr/>
            </p:nvGrpSpPr>
            <p:grpSpPr>
              <a:xfrm>
                <a:off x="7162800" y="2743200"/>
                <a:ext cx="508000" cy="508000"/>
                <a:chOff x="1371600" y="2667000"/>
                <a:chExt cx="508000" cy="508000"/>
              </a:xfrm>
            </p:grpSpPr>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8" name="TextBox 16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08" name="Group 107"/>
            <p:cNvGrpSpPr/>
            <p:nvPr/>
          </p:nvGrpSpPr>
          <p:grpSpPr>
            <a:xfrm flipH="1">
              <a:off x="5128900" y="4572000"/>
              <a:ext cx="1219200" cy="654350"/>
              <a:chOff x="609600" y="3581400"/>
              <a:chExt cx="1219200" cy="654350"/>
            </a:xfrm>
          </p:grpSpPr>
          <p:pic>
            <p:nvPicPr>
              <p:cNvPr id="163" name="Picture 162" descr="jpg_0703TRUCK.jpg"/>
              <p:cNvPicPr>
                <a:picLocks noChangeAspect="1"/>
              </p:cNvPicPr>
              <p:nvPr/>
            </p:nvPicPr>
            <p:blipFill>
              <a:blip r:embed="rId4" cstate="email">
                <a:extLst>
                  <a:ext uri="{BEBA8EAE-BF5A-486C-A8C5-ECC9F3942E4B}">
                    <a14:imgProps xmlns:a14="http://schemas.microsoft.com/office/drawing/2010/main">
                      <a14:imgLayer r:embed="rId5">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164" name="TextBox 163"/>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109" name="Curved Left Arrow 108"/>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10" name="Group 109"/>
            <p:cNvGrpSpPr/>
            <p:nvPr/>
          </p:nvGrpSpPr>
          <p:grpSpPr>
            <a:xfrm>
              <a:off x="5738500" y="4038600"/>
              <a:ext cx="1061202" cy="590955"/>
              <a:chOff x="5181600" y="3810000"/>
              <a:chExt cx="1061202" cy="590955"/>
            </a:xfrm>
          </p:grpSpPr>
          <p:pic>
            <p:nvPicPr>
              <p:cNvPr id="161" name="Picture 16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62" name="TextBox 161"/>
              <p:cNvSpPr txBox="1"/>
              <p:nvPr/>
            </p:nvSpPr>
            <p:spPr>
              <a:xfrm>
                <a:off x="5187705" y="3978533"/>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111" name="Group 110"/>
            <p:cNvGrpSpPr/>
            <p:nvPr/>
          </p:nvGrpSpPr>
          <p:grpSpPr>
            <a:xfrm>
              <a:off x="6805300" y="4572000"/>
              <a:ext cx="762000" cy="610218"/>
              <a:chOff x="3810000" y="3962400"/>
              <a:chExt cx="762000" cy="610218"/>
            </a:xfrm>
          </p:grpSpPr>
          <p:grpSp>
            <p:nvGrpSpPr>
              <p:cNvPr id="151" name="Group 150"/>
              <p:cNvGrpSpPr/>
              <p:nvPr/>
            </p:nvGrpSpPr>
            <p:grpSpPr>
              <a:xfrm>
                <a:off x="4191000" y="3962400"/>
                <a:ext cx="381000" cy="381000"/>
                <a:chOff x="914400" y="4648200"/>
                <a:chExt cx="381000" cy="381000"/>
              </a:xfrm>
            </p:grpSpPr>
            <p:pic>
              <p:nvPicPr>
                <p:cNvPr id="159" name="Picture 15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0" name="TextBox 159"/>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52" name="Group 151"/>
              <p:cNvGrpSpPr/>
              <p:nvPr/>
            </p:nvGrpSpPr>
            <p:grpSpPr>
              <a:xfrm>
                <a:off x="3810000" y="4038600"/>
                <a:ext cx="381000" cy="381000"/>
                <a:chOff x="914400" y="4648200"/>
                <a:chExt cx="381000" cy="381000"/>
              </a:xfrm>
            </p:grpSpPr>
            <p:pic>
              <p:nvPicPr>
                <p:cNvPr id="157" name="Picture 1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8" name="TextBox 15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153" name="Down Arrow 152"/>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54" name="Group 153"/>
              <p:cNvGrpSpPr/>
              <p:nvPr/>
            </p:nvGrpSpPr>
            <p:grpSpPr>
              <a:xfrm>
                <a:off x="4038600" y="4191000"/>
                <a:ext cx="457200" cy="381618"/>
                <a:chOff x="1371600" y="4724276"/>
                <a:chExt cx="457200" cy="381618"/>
              </a:xfrm>
            </p:grpSpPr>
            <p:pic>
              <p:nvPicPr>
                <p:cNvPr id="155" name="Picture 15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6" name="TextBox 155"/>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12" name="Right Arrow 111"/>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3" name="Right Arrow 112"/>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14" name="Group 113"/>
            <p:cNvGrpSpPr/>
            <p:nvPr/>
          </p:nvGrpSpPr>
          <p:grpSpPr>
            <a:xfrm>
              <a:off x="7924800" y="4343400"/>
              <a:ext cx="1219200" cy="959150"/>
              <a:chOff x="4419600" y="4800600"/>
              <a:chExt cx="1219200" cy="959150"/>
            </a:xfrm>
          </p:grpSpPr>
          <p:grpSp>
            <p:nvGrpSpPr>
              <p:cNvPr id="139" name="Group 138"/>
              <p:cNvGrpSpPr/>
              <p:nvPr/>
            </p:nvGrpSpPr>
            <p:grpSpPr>
              <a:xfrm>
                <a:off x="4419600" y="4800600"/>
                <a:ext cx="1219200" cy="959150"/>
                <a:chOff x="4343400" y="3352800"/>
                <a:chExt cx="1219200" cy="959150"/>
              </a:xfrm>
            </p:grpSpPr>
            <p:grpSp>
              <p:nvGrpSpPr>
                <p:cNvPr id="141" name="Group 140"/>
                <p:cNvGrpSpPr/>
                <p:nvPr/>
              </p:nvGrpSpPr>
              <p:grpSpPr>
                <a:xfrm>
                  <a:off x="4648200" y="3505200"/>
                  <a:ext cx="457200" cy="381618"/>
                  <a:chOff x="1371600" y="4724276"/>
                  <a:chExt cx="457200" cy="381618"/>
                </a:xfrm>
              </p:grpSpPr>
              <p:pic>
                <p:nvPicPr>
                  <p:cNvPr id="149" name="Picture 1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0" name="TextBox 14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2" name="Group 141"/>
                <p:cNvGrpSpPr/>
                <p:nvPr/>
              </p:nvGrpSpPr>
              <p:grpSpPr>
                <a:xfrm>
                  <a:off x="4495800" y="3352800"/>
                  <a:ext cx="381000" cy="381000"/>
                  <a:chOff x="914400" y="4648200"/>
                  <a:chExt cx="381000" cy="381000"/>
                </a:xfrm>
              </p:grpSpPr>
              <p:pic>
                <p:nvPicPr>
                  <p:cNvPr id="147" name="Picture 1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48" name="TextBox 14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3" name="Group 142"/>
                <p:cNvGrpSpPr/>
                <p:nvPr/>
              </p:nvGrpSpPr>
              <p:grpSpPr>
                <a:xfrm>
                  <a:off x="4419600" y="3505200"/>
                  <a:ext cx="381000" cy="381000"/>
                  <a:chOff x="914400" y="4648200"/>
                  <a:chExt cx="381000" cy="381000"/>
                </a:xfrm>
              </p:grpSpPr>
              <p:pic>
                <p:nvPicPr>
                  <p:cNvPr id="145" name="Picture 1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46" name="TextBox 14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4" name="Picture 143" descr="jpg_0703TRUCK.jpg"/>
                <p:cNvPicPr>
                  <a:picLocks noChangeAspect="1"/>
                </p:cNvPicPr>
                <p:nvPr/>
              </p:nvPicPr>
              <p:blipFill>
                <a:blip r:embed="rId4"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0" name="TextBox 13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15" name="Group 114"/>
            <p:cNvGrpSpPr/>
            <p:nvPr/>
          </p:nvGrpSpPr>
          <p:grpSpPr>
            <a:xfrm>
              <a:off x="6271900" y="5715000"/>
              <a:ext cx="1651000" cy="590955"/>
              <a:chOff x="6271900" y="5715000"/>
              <a:chExt cx="1651000" cy="590955"/>
            </a:xfrm>
          </p:grpSpPr>
          <p:grpSp>
            <p:nvGrpSpPr>
              <p:cNvPr id="129" name="Group 128"/>
              <p:cNvGrpSpPr/>
              <p:nvPr/>
            </p:nvGrpSpPr>
            <p:grpSpPr>
              <a:xfrm>
                <a:off x="7110100" y="5791200"/>
                <a:ext cx="812800" cy="508000"/>
                <a:chOff x="6858000" y="2743200"/>
                <a:chExt cx="812800" cy="508000"/>
              </a:xfrm>
            </p:grpSpPr>
            <p:grpSp>
              <p:nvGrpSpPr>
                <p:cNvPr id="133" name="Group 132"/>
                <p:cNvGrpSpPr/>
                <p:nvPr/>
              </p:nvGrpSpPr>
              <p:grpSpPr>
                <a:xfrm>
                  <a:off x="6858000" y="2743200"/>
                  <a:ext cx="508000" cy="508000"/>
                  <a:chOff x="1371600" y="2667000"/>
                  <a:chExt cx="508000" cy="508000"/>
                </a:xfrm>
              </p:grpSpPr>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8" name="TextBox 1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34" name="Group 133"/>
                <p:cNvGrpSpPr/>
                <p:nvPr/>
              </p:nvGrpSpPr>
              <p:grpSpPr>
                <a:xfrm>
                  <a:off x="7162800" y="2743200"/>
                  <a:ext cx="508000" cy="508000"/>
                  <a:chOff x="1371600" y="2667000"/>
                  <a:chExt cx="508000" cy="508000"/>
                </a:xfrm>
              </p:grpSpPr>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6" name="TextBox 1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30" name="Group 129"/>
              <p:cNvGrpSpPr/>
              <p:nvPr/>
            </p:nvGrpSpPr>
            <p:grpSpPr>
              <a:xfrm>
                <a:off x="6271900" y="5715000"/>
                <a:ext cx="1061202" cy="590955"/>
                <a:chOff x="5181600" y="3810000"/>
                <a:chExt cx="1061202" cy="590955"/>
              </a:xfrm>
            </p:grpSpPr>
            <p:pic>
              <p:nvPicPr>
                <p:cNvPr id="131" name="Picture 1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32" name="TextBox 131"/>
                <p:cNvSpPr txBox="1"/>
                <p:nvPr/>
              </p:nvSpPr>
              <p:spPr>
                <a:xfrm>
                  <a:off x="5187705"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116" name="Down Arrow 115"/>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7" name="TextBox 116"/>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118" name="TextBox 117"/>
            <p:cNvSpPr txBox="1"/>
            <p:nvPr/>
          </p:nvSpPr>
          <p:spPr>
            <a:xfrm>
              <a:off x="4132702" y="2023646"/>
              <a:ext cx="1585600" cy="338554"/>
            </a:xfrm>
            <a:prstGeom prst="rect">
              <a:avLst/>
            </a:prstGeom>
            <a:solidFill>
              <a:srgbClr val="FFFFFF"/>
            </a:solidFill>
          </p:spPr>
          <p:txBody>
            <a:bodyPr wrap="square" rtlCol="0">
              <a:spAutoFit/>
            </a:bodyPr>
            <a:lstStyle/>
            <a:p>
              <a:r>
                <a:rPr lang="en-US" sz="1600" b="1" dirty="0">
                  <a:solidFill>
                    <a:srgbClr val="8000FF"/>
                  </a:solidFill>
                </a:rPr>
                <a:t>Mitochondria</a:t>
              </a:r>
            </a:p>
          </p:txBody>
        </p:sp>
        <p:cxnSp>
          <p:nvCxnSpPr>
            <p:cNvPr id="119" name="Straight Arrow Connector 118"/>
            <p:cNvCxnSpPr>
              <a:stCxn id="118" idx="2"/>
            </p:cNvCxnSpPr>
            <p:nvPr/>
          </p:nvCxnSpPr>
          <p:spPr>
            <a:xfrm>
              <a:off x="4925502" y="2362200"/>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endCxn id="176"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23" name="Straight Arrow Connector 122"/>
            <p:cNvCxnSpPr>
              <a:stCxn id="122" idx="2"/>
              <a:endCxn id="132" idx="1"/>
            </p:cNvCxnSpPr>
            <p:nvPr/>
          </p:nvCxnSpPr>
          <p:spPr>
            <a:xfrm>
              <a:off x="5600700" y="5901154"/>
              <a:ext cx="677305"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24" name="pasted-image.png"/>
            <p:cNvPicPr/>
            <p:nvPr/>
          </p:nvPicPr>
          <p:blipFill>
            <a:blip r:embed="rId10"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25" name="pasted-image.png"/>
            <p:cNvPicPr/>
            <p:nvPr/>
          </p:nvPicPr>
          <p:blipFill>
            <a:blip r:embed="rId11" cstate="email">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26" name="pasted-image.png"/>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27" name="pasted-image.png"/>
            <p:cNvPicPr/>
            <p:nvPr/>
          </p:nvPicPr>
          <p:blipFill>
            <a:blip r:embed="rId15"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28" name="pasted-image.png"/>
            <p:cNvPicPr/>
            <p:nvPr/>
          </p:nvPicPr>
          <p:blipFill>
            <a:blip r:embed="rId16" cstate="email">
              <a:extLst>
                <a:ext uri="{28A0092B-C50C-407E-A947-70E740481C1C}">
                  <a14:useLocalDpi xmlns:a14="http://schemas.microsoft.com/office/drawing/2010/main"/>
                </a:ext>
              </a:extLst>
            </a:blip>
            <a:stretch>
              <a:fillRect/>
            </a:stretch>
          </p:blipFill>
          <p:spPr>
            <a:xfrm>
              <a:off x="6705600" y="5562600"/>
              <a:ext cx="228600" cy="228600"/>
            </a:xfrm>
            <a:prstGeom prst="rect">
              <a:avLst/>
            </a:prstGeom>
            <a:ln w="12700">
              <a:miter lim="400000"/>
            </a:ln>
          </p:spPr>
        </p:pic>
        <p:sp>
          <p:nvSpPr>
            <p:cNvPr id="101" name="Down Arrow 100"/>
            <p:cNvSpPr/>
            <p:nvPr/>
          </p:nvSpPr>
          <p:spPr>
            <a:xfrm>
              <a:off x="7061110" y="1660675"/>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1" name="Chord 180"/>
          <p:cNvSpPr/>
          <p:nvPr/>
        </p:nvSpPr>
        <p:spPr>
          <a:xfrm rot="5400000">
            <a:off x="3582364" y="2330461"/>
            <a:ext cx="5997523" cy="5085050"/>
          </a:xfrm>
          <a:prstGeom prst="chord">
            <a:avLst>
              <a:gd name="adj1" fmla="val 2690381"/>
              <a:gd name="adj2" fmla="val 18933947"/>
            </a:avLst>
          </a:prstGeom>
          <a:noFill/>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4" name="Footer Placeholder 3"/>
          <p:cNvSpPr>
            <a:spLocks noGrp="1"/>
          </p:cNvSpPr>
          <p:nvPr>
            <p:ph type="ftr" sz="quarter" idx="11"/>
          </p:nvPr>
        </p:nvSpPr>
        <p:spPr>
          <a:xfrm>
            <a:off x="0" y="6492875"/>
            <a:ext cx="2895600" cy="365125"/>
          </a:xfrm>
        </p:spPr>
        <p:txBody>
          <a:bodyPr/>
          <a:lstStyle/>
          <a:p>
            <a:pPr algn="l">
              <a:defRPr/>
            </a:pPr>
            <a:r>
              <a:rPr lang="en-US" dirty="0">
                <a:solidFill>
                  <a:schemeClr val="tx1"/>
                </a:solidFill>
              </a:rPr>
              <a:t>Cell Respiration</a:t>
            </a:r>
          </a:p>
        </p:txBody>
      </p:sp>
      <p:sp>
        <p:nvSpPr>
          <p:cNvPr id="91" name="Rectangle 16"/>
          <p:cNvSpPr txBox="1">
            <a:spLocks noChangeArrowheads="1"/>
          </p:cNvSpPr>
          <p:nvPr/>
        </p:nvSpPr>
        <p:spPr>
          <a:xfrm>
            <a:off x="8686800" y="651721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20</a:t>
            </a:fld>
            <a:endParaRPr lang="en-US" dirty="0">
              <a:solidFill>
                <a:srgbClr val="000000"/>
              </a:solidFill>
            </a:endParaRPr>
          </a:p>
        </p:txBody>
      </p:sp>
    </p:spTree>
    <p:extLst>
      <p:ext uri="{BB962C8B-B14F-4D97-AF65-F5344CB8AC3E}">
        <p14:creationId xmlns:p14="http://schemas.microsoft.com/office/powerpoint/2010/main" val="24658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Transition Stage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0" indent="0" eaLnBrk="1" hangingPunct="1">
              <a:spcBef>
                <a:spcPts val="0"/>
              </a:spcBef>
              <a:buNone/>
            </a:pPr>
            <a:r>
              <a:rPr lang="en-US" sz="3200" dirty="0"/>
              <a:t>Where does it occur?</a:t>
            </a:r>
          </a:p>
          <a:p>
            <a:pPr marL="0" indent="0" eaLnBrk="1" hangingPunct="1">
              <a:spcBef>
                <a:spcPts val="0"/>
              </a:spcBef>
              <a:buNone/>
            </a:pPr>
            <a:endParaRPr lang="en-US" sz="3200" dirty="0"/>
          </a:p>
          <a:p>
            <a:pPr marL="0" indent="0" eaLnBrk="1" hangingPunct="1">
              <a:spcBef>
                <a:spcPts val="0"/>
              </a:spcBef>
              <a:buNone/>
            </a:pPr>
            <a:r>
              <a:rPr lang="en-US" sz="3200" dirty="0"/>
              <a:t>What is used?</a:t>
            </a:r>
          </a:p>
          <a:p>
            <a:pPr marL="0" indent="0" eaLnBrk="1" hangingPunct="1">
              <a:spcBef>
                <a:spcPts val="0"/>
              </a:spcBef>
              <a:buNone/>
            </a:pPr>
            <a:endParaRPr lang="en-US" sz="3200" dirty="0"/>
          </a:p>
          <a:p>
            <a:pPr marL="0" indent="0" eaLnBrk="1" hangingPunct="1">
              <a:spcBef>
                <a:spcPts val="0"/>
              </a:spcBef>
              <a:buNone/>
            </a:pPr>
            <a:r>
              <a:rPr lang="en-US" sz="3200" dirty="0"/>
              <a:t>What molecule is produced?</a:t>
            </a:r>
          </a:p>
          <a:p>
            <a:pPr marL="0" indent="0" eaLnBrk="1" hangingPunct="1">
              <a:spcBef>
                <a:spcPts val="0"/>
              </a:spcBef>
              <a:buNone/>
            </a:pPr>
            <a:endParaRPr lang="en-US" sz="3200" dirty="0"/>
          </a:p>
          <a:p>
            <a:pPr marL="0" indent="0" eaLnBrk="1" hangingPunct="1">
              <a:spcBef>
                <a:spcPts val="0"/>
              </a:spcBef>
              <a:buNone/>
            </a:pPr>
            <a:r>
              <a:rPr lang="en-US" sz="3000" dirty="0"/>
              <a:t>What are the electron carriers produced? Process?</a:t>
            </a:r>
          </a:p>
          <a:p>
            <a:pPr marL="0" indent="0" eaLnBrk="1" hangingPunct="1">
              <a:buNone/>
            </a:pPr>
            <a:endParaRPr lang="en-US" dirty="0"/>
          </a:p>
        </p:txBody>
      </p:sp>
      <p:pic>
        <p:nvPicPr>
          <p:cNvPr id="4" name="Picture 3" descr="quick_check-01.eps">
            <a:extLst>
              <a:ext uri="{FF2B5EF4-FFF2-40B4-BE49-F238E27FC236}">
                <a16:creationId xmlns:a16="http://schemas.microsoft.com/office/drawing/2014/main" id="{8437C7C8-0A16-4881-BBDE-0AF30656C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42146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20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fade">
                                      <p:cBhvr>
                                        <p:cTn id="22"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Transition Stage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609600" indent="-609600" eaLnBrk="1" hangingPunct="1">
              <a:buFontTx/>
              <a:buAutoNum type="arabicPeriod"/>
            </a:pPr>
            <a:r>
              <a:rPr lang="en-US" dirty="0"/>
              <a:t>Where does it occur?</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Starts in cytoplasm</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Ends in mitochondria</a:t>
            </a:r>
          </a:p>
          <a:p>
            <a:pPr marL="609600" indent="-609600" eaLnBrk="1" hangingPunct="1">
              <a:buFontTx/>
              <a:buAutoNum type="arabicPeriod"/>
            </a:pPr>
            <a:r>
              <a:rPr lang="en-US" dirty="0"/>
              <a:t>What is used?</a:t>
            </a:r>
          </a:p>
          <a:p>
            <a:pPr marL="1009650" lvl="1" indent="-609600"/>
            <a:r>
              <a:rPr lang="en-US" sz="2400" b="1" dirty="0">
                <a:solidFill>
                  <a:srgbClr val="FFFF00"/>
                </a:solidFill>
                <a:effectLst>
                  <a:outerShdw blurRad="38100" dist="38100" dir="2700000" algn="tl">
                    <a:srgbClr val="000000">
                      <a:alpha val="43137"/>
                    </a:srgbClr>
                  </a:outerShdw>
                </a:effectLst>
              </a:rPr>
              <a:t>Pyruvate</a:t>
            </a:r>
            <a:endParaRPr lang="en-US" b="1"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molecule is produced?</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2 CO</a:t>
            </a:r>
            <a:r>
              <a:rPr lang="en-US" sz="2400" b="1" baseline="-25000" dirty="0">
                <a:solidFill>
                  <a:srgbClr val="FFFF00"/>
                </a:solidFill>
                <a:effectLst>
                  <a:outerShdw blurRad="38100" dist="38100" dir="2700000" algn="tl">
                    <a:srgbClr val="000000">
                      <a:alpha val="43137"/>
                    </a:srgbClr>
                  </a:outerShdw>
                </a:effectLst>
              </a:rPr>
              <a:t>2</a:t>
            </a:r>
          </a:p>
          <a:p>
            <a:pPr marL="609600" indent="-609600" eaLnBrk="1" hangingPunct="1">
              <a:buFontTx/>
              <a:buAutoNum type="arabicPeriod"/>
            </a:pPr>
            <a:r>
              <a:rPr lang="en-US" dirty="0"/>
              <a:t>What are the electron carriers produced? Process?</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2 NADH, 2 Acetyl CoA … reduction</a:t>
            </a:r>
          </a:p>
          <a:p>
            <a:pPr marL="609600" indent="-609600" eaLnBrk="1" hangingPunct="1"/>
            <a:endParaRPr lang="en-US" dirty="0"/>
          </a:p>
        </p:txBody>
      </p:sp>
      <p:pic>
        <p:nvPicPr>
          <p:cNvPr id="4" name="Picture 3" descr="quick_check-01.eps">
            <a:extLst>
              <a:ext uri="{FF2B5EF4-FFF2-40B4-BE49-F238E27FC236}">
                <a16:creationId xmlns:a16="http://schemas.microsoft.com/office/drawing/2014/main" id="{96E3A42D-9CD5-4B80-A29C-32F5C7FD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407786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2000"/>
                                        <p:tgtEl>
                                          <p:spTgt spid="6041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Effect transition="in" filter="fade">
                                      <p:cBhvr>
                                        <p:cTn id="25" dur="2000"/>
                                        <p:tgtEl>
                                          <p:spTgt spid="6041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419">
                                            <p:txEl>
                                              <p:pRg st="6" end="6"/>
                                            </p:txEl>
                                          </p:spTgt>
                                        </p:tgtEl>
                                        <p:attrNameLst>
                                          <p:attrName>style.visibility</p:attrName>
                                        </p:attrNameLst>
                                      </p:cBhvr>
                                      <p:to>
                                        <p:strVal val="visible"/>
                                      </p:to>
                                    </p:set>
                                    <p:animEffect transition="in" filter="fade">
                                      <p:cBhvr>
                                        <p:cTn id="30" dur="2000"/>
                                        <p:tgtEl>
                                          <p:spTgt spid="6041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Effect transition="in" filter="fade">
                                      <p:cBhvr>
                                        <p:cTn id="35" dur="2000"/>
                                        <p:tgtEl>
                                          <p:spTgt spid="60419">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419">
                                            <p:txEl>
                                              <p:pRg st="8" end="8"/>
                                            </p:txEl>
                                          </p:spTgt>
                                        </p:tgtEl>
                                        <p:attrNameLst>
                                          <p:attrName>style.visibility</p:attrName>
                                        </p:attrNameLst>
                                      </p:cBhvr>
                                      <p:to>
                                        <p:strVal val="visible"/>
                                      </p:to>
                                    </p:set>
                                    <p:animEffect transition="in" filter="fade">
                                      <p:cBhvr>
                                        <p:cTn id="40" dur="20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34638"/>
            <a:ext cx="7772400" cy="1489362"/>
          </a:xfrm>
        </p:spPr>
        <p:txBody>
          <a:bodyPr/>
          <a:lstStyle/>
          <a:p>
            <a:pPr marL="2514600" indent="-2514600" eaLnBrk="1" hangingPunct="1">
              <a:defRPr/>
            </a:pPr>
            <a:r>
              <a:rPr lang="en-US" sz="4800" b="1" dirty="0">
                <a:solidFill>
                  <a:srgbClr val="FFFF00"/>
                </a:solidFill>
                <a:effectLst>
                  <a:outerShdw blurRad="38100" dist="38100" dir="2700000" algn="tl">
                    <a:srgbClr val="000000">
                      <a:alpha val="43137"/>
                    </a:srgbClr>
                  </a:outerShdw>
                </a:effectLst>
              </a:rPr>
              <a:t>Stage 2:</a:t>
            </a:r>
            <a:r>
              <a:rPr lang="en-US" sz="4800" b="1" dirty="0">
                <a:solidFill>
                  <a:srgbClr val="CC66FF"/>
                </a:solidFill>
                <a:effectLst>
                  <a:outerShdw blurRad="38100" dist="38100" dir="2700000" algn="tl">
                    <a:srgbClr val="000000">
                      <a:alpha val="43137"/>
                    </a:srgbClr>
                  </a:outerShdw>
                </a:effectLst>
              </a:rPr>
              <a:t>  	Krebs Cycle</a:t>
            </a:r>
            <a:br>
              <a:rPr lang="en-US" sz="4800" b="1" dirty="0">
                <a:solidFill>
                  <a:srgbClr val="CC66FF"/>
                </a:solidFill>
                <a:effectLst>
                  <a:outerShdw blurRad="38100" dist="38100" dir="2700000" algn="tl">
                    <a:srgbClr val="000000">
                      <a:alpha val="43137"/>
                    </a:srgbClr>
                  </a:outerShdw>
                </a:effectLst>
              </a:rPr>
            </a:br>
            <a:r>
              <a:rPr lang="en-US" sz="2000" b="1" dirty="0">
                <a:solidFill>
                  <a:srgbClr val="FFFF00"/>
                </a:solidFill>
                <a:effectLst>
                  <a:outerShdw blurRad="38100" dist="38100" dir="2700000" algn="tl">
                    <a:srgbClr val="000000">
                      <a:alpha val="43137"/>
                    </a:srgbClr>
                  </a:outerShdw>
                </a:effectLst>
              </a:rPr>
              <a:t>Citric Acid Cycle</a:t>
            </a:r>
            <a:endParaRPr lang="en-US" sz="5400" b="1" dirty="0">
              <a:solidFill>
                <a:srgbClr val="FFFF00"/>
              </a:solidFill>
              <a:effectLst>
                <a:outerShdw blurRad="38100" dist="38100" dir="2700000" algn="tl">
                  <a:srgbClr val="000000">
                    <a:alpha val="43137"/>
                  </a:srgbClr>
                </a:outerShdw>
              </a:effectLst>
            </a:endParaRPr>
          </a:p>
        </p:txBody>
      </p:sp>
      <p:sp>
        <p:nvSpPr>
          <p:cNvPr id="66563" name="Rectangle 3"/>
          <p:cNvSpPr>
            <a:spLocks noGrp="1" noChangeArrowheads="1"/>
          </p:cNvSpPr>
          <p:nvPr>
            <p:ph idx="1"/>
          </p:nvPr>
        </p:nvSpPr>
        <p:spPr>
          <a:xfrm>
            <a:off x="250278" y="1691090"/>
            <a:ext cx="5774100" cy="1752600"/>
          </a:xfrm>
          <a:solidFill>
            <a:schemeClr val="accent4">
              <a:lumMod val="20000"/>
              <a:lumOff val="80000"/>
            </a:schemeClr>
          </a:solidFill>
        </p:spPr>
        <p:txBody>
          <a:bodyPr>
            <a:normAutofit/>
          </a:bodyPr>
          <a:lstStyle/>
          <a:p>
            <a:pPr eaLnBrk="1" hangingPunct="1">
              <a:lnSpc>
                <a:spcPct val="90000"/>
              </a:lnSpc>
              <a:defRPr/>
            </a:pPr>
            <a:r>
              <a:rPr lang="en-US" sz="2400" b="1" dirty="0">
                <a:solidFill>
                  <a:schemeClr val="folHlink"/>
                </a:solidFill>
                <a:effectLst>
                  <a:outerShdw blurRad="38100" dist="38100" dir="2700000" algn="tl">
                    <a:srgbClr val="000000"/>
                  </a:outerShdw>
                </a:effectLst>
              </a:rPr>
              <a:t>Takes place in </a:t>
            </a:r>
            <a:r>
              <a:rPr lang="en-US" sz="2400" b="1" dirty="0">
                <a:solidFill>
                  <a:srgbClr val="CC66FF"/>
                </a:solidFill>
                <a:effectLst>
                  <a:outerShdw blurRad="38100" dist="38100" dir="2700000" algn="tl">
                    <a:srgbClr val="000000"/>
                  </a:outerShdw>
                </a:effectLst>
              </a:rPr>
              <a:t>matrix</a:t>
            </a:r>
            <a:r>
              <a:rPr lang="en-US" sz="2400" b="1" dirty="0">
                <a:solidFill>
                  <a:srgbClr val="FF0000"/>
                </a:solidFill>
                <a:effectLst>
                  <a:outerShdw blurRad="38100" dist="38100" dir="2700000" algn="tl">
                    <a:srgbClr val="000000"/>
                  </a:outerShdw>
                </a:effectLst>
              </a:rPr>
              <a:t> of mitochondria.</a:t>
            </a:r>
          </a:p>
          <a:p>
            <a:pPr>
              <a:lnSpc>
                <a:spcPct val="90000"/>
              </a:lnSpc>
              <a:defRPr/>
            </a:pPr>
            <a:r>
              <a:rPr lang="en-US" sz="2400" b="1" dirty="0">
                <a:solidFill>
                  <a:srgbClr val="FF0000"/>
                </a:solidFill>
                <a:effectLst>
                  <a:outerShdw blurRad="38100" dist="38100" dir="2700000" algn="tl">
                    <a:srgbClr val="000000"/>
                  </a:outerShdw>
                </a:effectLst>
              </a:rPr>
              <a:t>Acetyl Co-A </a:t>
            </a:r>
            <a:r>
              <a:rPr lang="en-US" sz="2400" b="1" dirty="0">
                <a:solidFill>
                  <a:schemeClr val="folHlink"/>
                </a:solidFill>
                <a:effectLst>
                  <a:outerShdw blurRad="38100" dist="38100" dir="2700000" algn="tl">
                    <a:srgbClr val="000000"/>
                  </a:outerShdw>
                </a:effectLst>
              </a:rPr>
              <a:t>enters the </a:t>
            </a:r>
            <a:r>
              <a:rPr lang="en-US" sz="2400" b="1" dirty="0">
                <a:solidFill>
                  <a:srgbClr val="CC66FF"/>
                </a:solidFill>
                <a:effectLst>
                  <a:outerShdw blurRad="38100" dist="38100" dir="2700000" algn="tl">
                    <a:srgbClr val="000000"/>
                  </a:outerShdw>
                </a:effectLst>
              </a:rPr>
              <a:t>Krebs Cycle</a:t>
            </a:r>
            <a:r>
              <a:rPr lang="en-US" sz="2400" b="1" dirty="0">
                <a:solidFill>
                  <a:schemeClr val="folHlink"/>
                </a:solidFill>
                <a:effectLst>
                  <a:outerShdw blurRad="38100" dist="38100" dir="2700000" algn="tl">
                    <a:srgbClr val="000000"/>
                  </a:outerShdw>
                </a:effectLst>
              </a:rPr>
              <a:t>.</a:t>
            </a:r>
            <a:endParaRPr lang="en-US" sz="2400" b="1" dirty="0">
              <a:solidFill>
                <a:srgbClr val="FF0000"/>
              </a:solidFill>
              <a:effectLst>
                <a:outerShdw blurRad="38100" dist="38100" dir="2700000" algn="tl">
                  <a:srgbClr val="000000"/>
                </a:outerShdw>
              </a:effectLst>
            </a:endParaRPr>
          </a:p>
          <a:p>
            <a:pPr eaLnBrk="1" hangingPunct="1">
              <a:lnSpc>
                <a:spcPct val="90000"/>
              </a:lnSpc>
              <a:defRPr/>
            </a:pPr>
            <a:r>
              <a:rPr lang="en-US" sz="2400" b="1" dirty="0">
                <a:solidFill>
                  <a:schemeClr val="folHlink"/>
                </a:solidFill>
                <a:effectLst>
                  <a:outerShdw blurRad="38100" dist="38100" dir="2700000" algn="tl">
                    <a:srgbClr val="000000"/>
                  </a:outerShdw>
                </a:effectLst>
              </a:rPr>
              <a:t>Requires </a:t>
            </a:r>
            <a:r>
              <a:rPr lang="en-US" sz="2400" b="1" dirty="0">
                <a:solidFill>
                  <a:srgbClr val="FF0000"/>
                </a:solidFill>
                <a:effectLst>
                  <a:outerShdw blurRad="38100" dist="38100" dir="2700000" algn="tl">
                    <a:srgbClr val="000000"/>
                  </a:outerShdw>
                </a:effectLst>
              </a:rPr>
              <a:t>Oxygen</a:t>
            </a:r>
            <a:r>
              <a:rPr lang="en-US" sz="2400" b="1" dirty="0">
                <a:solidFill>
                  <a:schemeClr val="folHlink"/>
                </a:solidFill>
                <a:effectLst>
                  <a:outerShdw blurRad="38100" dist="38100" dir="2700000" algn="tl">
                    <a:srgbClr val="000000"/>
                  </a:outerShdw>
                </a:effectLst>
              </a:rPr>
              <a:t> (</a:t>
            </a:r>
            <a:r>
              <a:rPr lang="en-US" sz="2400" b="1" dirty="0">
                <a:solidFill>
                  <a:srgbClr val="FF0000"/>
                </a:solidFill>
                <a:effectLst>
                  <a:outerShdw blurRad="38100" dist="38100" dir="2700000" algn="tl">
                    <a:srgbClr val="000000"/>
                  </a:outerShdw>
                </a:effectLst>
              </a:rPr>
              <a:t>Aerobic</a:t>
            </a:r>
            <a:r>
              <a:rPr lang="en-US" sz="2400" b="1" dirty="0">
                <a:solidFill>
                  <a:schemeClr val="folHlink"/>
                </a:solidFill>
                <a:effectLst>
                  <a:outerShdw blurRad="38100" dist="38100" dir="2700000" algn="tl">
                    <a:srgbClr val="000000"/>
                  </a:outerShdw>
                </a:effectLst>
              </a:rPr>
              <a:t>).</a:t>
            </a:r>
          </a:p>
        </p:txBody>
      </p:sp>
      <p:pic>
        <p:nvPicPr>
          <p:cNvPr id="5" name="Picture 4" descr="C:\Documents and Settings\Jennifer Allsbrook\My Documents\My Pictures\mitochondr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 y="3477681"/>
            <a:ext cx="2907629" cy="33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23</a:t>
            </a:fld>
            <a:endParaRPr lang="en-US">
              <a:solidFill>
                <a:srgbClr val="FFFFFF"/>
              </a:solidFill>
            </a:endParaRPr>
          </a:p>
        </p:txBody>
      </p:sp>
      <p:sp>
        <p:nvSpPr>
          <p:cNvPr id="9" name="Rectangle 16"/>
          <p:cNvSpPr txBox="1">
            <a:spLocks noChangeArrowheads="1"/>
          </p:cNvSpPr>
          <p:nvPr/>
        </p:nvSpPr>
        <p:spPr>
          <a:xfrm>
            <a:off x="8637986" y="6583362"/>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23</a:t>
            </a:fld>
            <a:endParaRPr lang="en-US" dirty="0">
              <a:solidFill>
                <a:srgbClr val="000000"/>
              </a:solidFill>
            </a:endParaRPr>
          </a:p>
        </p:txBody>
      </p:sp>
      <p:grpSp>
        <p:nvGrpSpPr>
          <p:cNvPr id="82" name="Group 81"/>
          <p:cNvGrpSpPr/>
          <p:nvPr/>
        </p:nvGrpSpPr>
        <p:grpSpPr>
          <a:xfrm>
            <a:off x="4135951" y="2180327"/>
            <a:ext cx="4931852" cy="4372872"/>
            <a:chOff x="1972068" y="1409617"/>
            <a:chExt cx="3167058" cy="2701315"/>
          </a:xfrm>
        </p:grpSpPr>
        <p:grpSp>
          <p:nvGrpSpPr>
            <p:cNvPr id="84" name="Group 83"/>
            <p:cNvGrpSpPr/>
            <p:nvPr/>
          </p:nvGrpSpPr>
          <p:grpSpPr>
            <a:xfrm>
              <a:off x="3804811" y="1409617"/>
              <a:ext cx="1065620" cy="764739"/>
              <a:chOff x="3804811" y="1409617"/>
              <a:chExt cx="1065620" cy="764739"/>
            </a:xfrm>
          </p:grpSpPr>
          <p:sp>
            <p:nvSpPr>
              <p:cNvPr id="136" name="Rectangle 135"/>
              <p:cNvSpPr/>
              <p:nvPr/>
            </p:nvSpPr>
            <p:spPr bwMode="auto">
              <a:xfrm>
                <a:off x="3901442" y="1409617"/>
                <a:ext cx="779134" cy="221836"/>
              </a:xfrm>
              <a:prstGeom prst="rect">
                <a:avLst/>
              </a:prstGeom>
              <a:solidFill>
                <a:schemeClr val="accent6">
                  <a:lumMod val="40000"/>
                  <a:lumOff val="60000"/>
                </a:schemeClr>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Acetyl-CoA</a:t>
                </a:r>
              </a:p>
            </p:txBody>
          </p:sp>
          <p:sp>
            <p:nvSpPr>
              <p:cNvPr id="137" name="Oval 136"/>
              <p:cNvSpPr/>
              <p:nvPr/>
            </p:nvSpPr>
            <p:spPr bwMode="auto">
              <a:xfrm>
                <a:off x="4129977" y="165637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8" name="Oval 137"/>
              <p:cNvSpPr/>
              <p:nvPr/>
            </p:nvSpPr>
            <p:spPr bwMode="auto">
              <a:xfrm>
                <a:off x="4279669" y="1656371"/>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9" name="Left Arrow 144"/>
              <p:cNvSpPr/>
              <p:nvPr/>
            </p:nvSpPr>
            <p:spPr bwMode="auto">
              <a:xfrm rot="19359646">
                <a:off x="3804811" y="1960596"/>
                <a:ext cx="500662" cy="144734"/>
              </a:xfrm>
              <a:prstGeom prst="leftArrow">
                <a:avLst>
                  <a:gd name="adj1" fmla="val 50000"/>
                  <a:gd name="adj2" fmla="val 65813"/>
                </a:avLst>
              </a:prstGeom>
              <a:solidFill>
                <a:srgbClr val="B5B7BF"/>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0" name="Curved Left Arrow 145"/>
              <p:cNvSpPr/>
              <p:nvPr/>
            </p:nvSpPr>
            <p:spPr bwMode="auto">
              <a:xfrm flipV="1">
                <a:off x="4466917" y="1673927"/>
                <a:ext cx="403514" cy="452165"/>
              </a:xfrm>
              <a:prstGeom prst="curvedLeftArrow">
                <a:avLst>
                  <a:gd name="adj1" fmla="val 17189"/>
                  <a:gd name="adj2" fmla="val 33524"/>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41" name="TextBox 140"/>
              <p:cNvSpPr txBox="1"/>
              <p:nvPr/>
            </p:nvSpPr>
            <p:spPr>
              <a:xfrm>
                <a:off x="4393131" y="1847194"/>
                <a:ext cx="224420" cy="145681"/>
              </a:xfrm>
              <a:prstGeom prst="rect">
                <a:avLst/>
              </a:prstGeom>
              <a:noFill/>
            </p:spPr>
            <p:txBody>
              <a:bodyPr wrap="none" lIns="0" tIns="0" rIns="0" bIns="0" rtlCol="0">
                <a:spAutoFit/>
              </a:bodyPr>
              <a:lstStyle/>
              <a:p>
                <a:pPr algn="ctr"/>
                <a:r>
                  <a:rPr lang="en-US" sz="900" dirty="0"/>
                  <a:t>CoA</a:t>
                </a:r>
              </a:p>
            </p:txBody>
          </p:sp>
          <p:sp>
            <p:nvSpPr>
              <p:cNvPr id="142" name="TextBox 141"/>
              <p:cNvSpPr txBox="1"/>
              <p:nvPr/>
            </p:nvSpPr>
            <p:spPr>
              <a:xfrm>
                <a:off x="4178799" y="2028675"/>
                <a:ext cx="224420" cy="145681"/>
              </a:xfrm>
              <a:prstGeom prst="rect">
                <a:avLst/>
              </a:prstGeom>
              <a:noFill/>
            </p:spPr>
            <p:txBody>
              <a:bodyPr wrap="none" lIns="0" tIns="0" rIns="0" bIns="0" rtlCol="0">
                <a:spAutoFit/>
              </a:bodyPr>
              <a:lstStyle/>
              <a:p>
                <a:pPr algn="ctr"/>
                <a:r>
                  <a:rPr lang="en-US" sz="900" dirty="0"/>
                  <a:t>CoA</a:t>
                </a:r>
              </a:p>
            </p:txBody>
          </p:sp>
        </p:grpSp>
        <p:grpSp>
          <p:nvGrpSpPr>
            <p:cNvPr id="85" name="Group 84"/>
            <p:cNvGrpSpPr/>
            <p:nvPr/>
          </p:nvGrpSpPr>
          <p:grpSpPr>
            <a:xfrm>
              <a:off x="3935135" y="2392263"/>
              <a:ext cx="810026" cy="587052"/>
              <a:chOff x="3935135" y="2392263"/>
              <a:chExt cx="810026" cy="587052"/>
            </a:xfrm>
          </p:grpSpPr>
          <p:sp>
            <p:nvSpPr>
              <p:cNvPr id="128" name="Rectangle 127"/>
              <p:cNvSpPr/>
              <p:nvPr/>
            </p:nvSpPr>
            <p:spPr bwMode="auto">
              <a:xfrm>
                <a:off x="3935135" y="2392263"/>
                <a:ext cx="779134" cy="221836"/>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Citric Acid</a:t>
                </a:r>
              </a:p>
            </p:txBody>
          </p:sp>
          <p:grpSp>
            <p:nvGrpSpPr>
              <p:cNvPr id="129" name="Group 128"/>
              <p:cNvGrpSpPr/>
              <p:nvPr/>
            </p:nvGrpSpPr>
            <p:grpSpPr>
              <a:xfrm>
                <a:off x="3944129" y="2657599"/>
                <a:ext cx="801032" cy="321716"/>
                <a:chOff x="3944129" y="2784599"/>
                <a:chExt cx="801032" cy="321716"/>
              </a:xfrm>
            </p:grpSpPr>
            <p:sp>
              <p:nvSpPr>
                <p:cNvPr id="130" name="Oval 129"/>
                <p:cNvSpPr/>
                <p:nvPr/>
              </p:nvSpPr>
              <p:spPr bwMode="auto">
                <a:xfrm>
                  <a:off x="4252192" y="2784599"/>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1" name="Oval 130"/>
                <p:cNvSpPr/>
                <p:nvPr/>
              </p:nvSpPr>
              <p:spPr bwMode="auto">
                <a:xfrm>
                  <a:off x="3944129" y="29187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2" name="Oval 131"/>
                <p:cNvSpPr/>
                <p:nvPr/>
              </p:nvSpPr>
              <p:spPr bwMode="auto">
                <a:xfrm>
                  <a:off x="4093821" y="29187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3" name="Oval 132"/>
                <p:cNvSpPr/>
                <p:nvPr/>
              </p:nvSpPr>
              <p:spPr bwMode="auto">
                <a:xfrm>
                  <a:off x="4252192" y="29187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4" name="Oval 133"/>
                <p:cNvSpPr/>
                <p:nvPr/>
              </p:nvSpPr>
              <p:spPr bwMode="auto">
                <a:xfrm>
                  <a:off x="4401884" y="29187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5" name="Oval 134"/>
                <p:cNvSpPr/>
                <p:nvPr/>
              </p:nvSpPr>
              <p:spPr bwMode="auto">
                <a:xfrm>
                  <a:off x="4557589" y="29187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grpSp>
          <p:nvGrpSpPr>
            <p:cNvPr id="86" name="Group 85"/>
            <p:cNvGrpSpPr/>
            <p:nvPr/>
          </p:nvGrpSpPr>
          <p:grpSpPr>
            <a:xfrm>
              <a:off x="2354703" y="2391013"/>
              <a:ext cx="795991" cy="586415"/>
              <a:chOff x="2354703" y="2391013"/>
              <a:chExt cx="795991" cy="586415"/>
            </a:xfrm>
          </p:grpSpPr>
          <p:sp>
            <p:nvSpPr>
              <p:cNvPr id="122" name="Rectangle 121"/>
              <p:cNvSpPr/>
              <p:nvPr/>
            </p:nvSpPr>
            <p:spPr bwMode="auto">
              <a:xfrm>
                <a:off x="2354703" y="2391013"/>
                <a:ext cx="795991" cy="339857"/>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4-carbon </a:t>
                </a:r>
              </a:p>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compound</a:t>
                </a:r>
              </a:p>
            </p:txBody>
          </p:sp>
          <p:grpSp>
            <p:nvGrpSpPr>
              <p:cNvPr id="123" name="Group 122"/>
              <p:cNvGrpSpPr/>
              <p:nvPr/>
            </p:nvGrpSpPr>
            <p:grpSpPr>
              <a:xfrm>
                <a:off x="2430034" y="2789855"/>
                <a:ext cx="645327" cy="187573"/>
                <a:chOff x="2147079" y="2730870"/>
                <a:chExt cx="645327" cy="187573"/>
              </a:xfrm>
            </p:grpSpPr>
            <p:sp>
              <p:nvSpPr>
                <p:cNvPr id="124" name="Oval 123"/>
                <p:cNvSpPr/>
                <p:nvPr/>
              </p:nvSpPr>
              <p:spPr bwMode="auto">
                <a:xfrm>
                  <a:off x="2147079" y="2730871"/>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25" name="Oval 124"/>
                <p:cNvSpPr/>
                <p:nvPr/>
              </p:nvSpPr>
              <p:spPr bwMode="auto">
                <a:xfrm>
                  <a:off x="2296771" y="2730870"/>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26" name="Oval 125"/>
                <p:cNvSpPr/>
                <p:nvPr/>
              </p:nvSpPr>
              <p:spPr bwMode="auto">
                <a:xfrm>
                  <a:off x="2455142" y="2730871"/>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27" name="Oval 126"/>
                <p:cNvSpPr/>
                <p:nvPr/>
              </p:nvSpPr>
              <p:spPr bwMode="auto">
                <a:xfrm>
                  <a:off x="2604834" y="2730870"/>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grpSp>
          <p:nvGrpSpPr>
            <p:cNvPr id="87" name="Group 86"/>
            <p:cNvGrpSpPr/>
            <p:nvPr/>
          </p:nvGrpSpPr>
          <p:grpSpPr>
            <a:xfrm>
              <a:off x="2559037" y="1635455"/>
              <a:ext cx="1459796" cy="1364541"/>
              <a:chOff x="2559037" y="1635455"/>
              <a:chExt cx="1459796" cy="1364541"/>
            </a:xfrm>
          </p:grpSpPr>
          <p:sp>
            <p:nvSpPr>
              <p:cNvPr id="115" name="Circular Arrow 120"/>
              <p:cNvSpPr/>
              <p:nvPr/>
            </p:nvSpPr>
            <p:spPr bwMode="auto">
              <a:xfrm rot="20431402">
                <a:off x="2920283" y="2076761"/>
                <a:ext cx="1098550" cy="923235"/>
              </a:xfrm>
              <a:prstGeom prst="circularArrow">
                <a:avLst>
                  <a:gd name="adj1" fmla="val 13202"/>
                  <a:gd name="adj2" fmla="val 1142319"/>
                  <a:gd name="adj3" fmla="val 20457681"/>
                  <a:gd name="adj4" fmla="val 13971716"/>
                  <a:gd name="adj5" fmla="val 125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 </a:t>
                </a:r>
              </a:p>
            </p:txBody>
          </p:sp>
          <p:sp>
            <p:nvSpPr>
              <p:cNvPr id="116" name="Curved Left Arrow 121"/>
              <p:cNvSpPr/>
              <p:nvPr/>
            </p:nvSpPr>
            <p:spPr bwMode="auto">
              <a:xfrm rot="4672252" flipV="1">
                <a:off x="3381009" y="1779206"/>
                <a:ext cx="278834" cy="352108"/>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17" name="TextBox 116"/>
              <p:cNvSpPr txBox="1"/>
              <p:nvPr/>
            </p:nvSpPr>
            <p:spPr>
              <a:xfrm>
                <a:off x="3097238" y="1705799"/>
                <a:ext cx="288541" cy="145681"/>
              </a:xfrm>
              <a:prstGeom prst="rect">
                <a:avLst/>
              </a:prstGeom>
              <a:noFill/>
            </p:spPr>
            <p:txBody>
              <a:bodyPr wrap="none" lIns="0" tIns="0" rIns="0" bIns="0" rtlCol="0">
                <a:spAutoFit/>
              </a:bodyPr>
              <a:lstStyle/>
              <a:p>
                <a:pPr algn="ctr"/>
                <a:r>
                  <a:rPr lang="en-US" sz="900" dirty="0"/>
                  <a:t>NAD</a:t>
                </a:r>
                <a:r>
                  <a:rPr lang="en-US" sz="900" baseline="30000" dirty="0"/>
                  <a:t>+</a:t>
                </a:r>
                <a:endParaRPr lang="en-US" sz="900" dirty="0"/>
              </a:p>
            </p:txBody>
          </p:sp>
          <p:sp>
            <p:nvSpPr>
              <p:cNvPr id="118" name="TextBox 117"/>
              <p:cNvSpPr txBox="1"/>
              <p:nvPr/>
            </p:nvSpPr>
            <p:spPr>
              <a:xfrm>
                <a:off x="3432931" y="1635455"/>
                <a:ext cx="327013" cy="145681"/>
              </a:xfrm>
              <a:prstGeom prst="rect">
                <a:avLst/>
              </a:prstGeom>
              <a:noFill/>
            </p:spPr>
            <p:txBody>
              <a:bodyPr wrap="none" lIns="0" tIns="0" rIns="0" bIns="0" rtlCol="0">
                <a:spAutoFit/>
              </a:bodyPr>
              <a:lstStyle/>
              <a:p>
                <a:pPr algn="ctr"/>
                <a:r>
                  <a:rPr lang="en-US" sz="900" dirty="0"/>
                  <a:t>NADH</a:t>
                </a:r>
              </a:p>
            </p:txBody>
          </p:sp>
          <p:sp>
            <p:nvSpPr>
              <p:cNvPr id="119" name="Curved Left Arrow 124"/>
              <p:cNvSpPr/>
              <p:nvPr/>
            </p:nvSpPr>
            <p:spPr bwMode="auto">
              <a:xfrm rot="931169" flipV="1">
                <a:off x="2888118" y="1958252"/>
                <a:ext cx="374488" cy="254583"/>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20" name="TextBox 119"/>
              <p:cNvSpPr txBox="1"/>
              <p:nvPr/>
            </p:nvSpPr>
            <p:spPr>
              <a:xfrm>
                <a:off x="2559037" y="1842926"/>
                <a:ext cx="359074" cy="145681"/>
              </a:xfrm>
              <a:prstGeom prst="rect">
                <a:avLst/>
              </a:prstGeom>
              <a:noFill/>
            </p:spPr>
            <p:txBody>
              <a:bodyPr wrap="none" lIns="0" tIns="0" rIns="0" bIns="0" rtlCol="0">
                <a:spAutoFit/>
              </a:bodyPr>
              <a:lstStyle/>
              <a:p>
                <a:pPr algn="ctr"/>
                <a:r>
                  <a:rPr lang="en-US" sz="900" dirty="0"/>
                  <a:t>FADH</a:t>
                </a:r>
                <a:r>
                  <a:rPr lang="en-US" sz="900" baseline="-25000" dirty="0"/>
                  <a:t>2</a:t>
                </a:r>
              </a:p>
            </p:txBody>
          </p:sp>
          <p:sp>
            <p:nvSpPr>
              <p:cNvPr id="121" name="TextBox 120"/>
              <p:cNvSpPr txBox="1"/>
              <p:nvPr/>
            </p:nvSpPr>
            <p:spPr>
              <a:xfrm>
                <a:off x="2608970" y="2050511"/>
                <a:ext cx="230832" cy="145681"/>
              </a:xfrm>
              <a:prstGeom prst="rect">
                <a:avLst/>
              </a:prstGeom>
              <a:noFill/>
            </p:spPr>
            <p:txBody>
              <a:bodyPr wrap="none" lIns="0" tIns="0" rIns="0" bIns="0" rtlCol="0">
                <a:spAutoFit/>
              </a:bodyPr>
              <a:lstStyle/>
              <a:p>
                <a:pPr algn="ctr"/>
                <a:r>
                  <a:rPr lang="en-US" sz="900" dirty="0"/>
                  <a:t>FAD</a:t>
                </a:r>
                <a:endParaRPr lang="en-US" sz="900" baseline="-25000" dirty="0"/>
              </a:p>
            </p:txBody>
          </p:sp>
        </p:grpSp>
        <p:grpSp>
          <p:nvGrpSpPr>
            <p:cNvPr id="88" name="Group 87"/>
            <p:cNvGrpSpPr/>
            <p:nvPr/>
          </p:nvGrpSpPr>
          <p:grpSpPr>
            <a:xfrm>
              <a:off x="3141388" y="3499188"/>
              <a:ext cx="801032" cy="583141"/>
              <a:chOff x="3141388" y="3499188"/>
              <a:chExt cx="801032" cy="583141"/>
            </a:xfrm>
          </p:grpSpPr>
          <p:sp>
            <p:nvSpPr>
              <p:cNvPr id="108" name="Rectangle 107"/>
              <p:cNvSpPr/>
              <p:nvPr/>
            </p:nvSpPr>
            <p:spPr bwMode="auto">
              <a:xfrm>
                <a:off x="3144919" y="3499188"/>
                <a:ext cx="795991" cy="339857"/>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5-carbon </a:t>
                </a:r>
              </a:p>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compound</a:t>
                </a:r>
              </a:p>
            </p:txBody>
          </p:sp>
          <p:grpSp>
            <p:nvGrpSpPr>
              <p:cNvPr id="109" name="Group 108"/>
              <p:cNvGrpSpPr/>
              <p:nvPr/>
            </p:nvGrpSpPr>
            <p:grpSpPr>
              <a:xfrm>
                <a:off x="3141388" y="3894756"/>
                <a:ext cx="801032" cy="187573"/>
                <a:chOff x="4096529" y="2944142"/>
                <a:chExt cx="801032" cy="187573"/>
              </a:xfrm>
            </p:grpSpPr>
            <p:sp>
              <p:nvSpPr>
                <p:cNvPr id="110" name="Oval 109"/>
                <p:cNvSpPr/>
                <p:nvPr/>
              </p:nvSpPr>
              <p:spPr bwMode="auto">
                <a:xfrm>
                  <a:off x="4096529" y="29441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1" name="Oval 110"/>
                <p:cNvSpPr/>
                <p:nvPr/>
              </p:nvSpPr>
              <p:spPr bwMode="auto">
                <a:xfrm>
                  <a:off x="4246221" y="29441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2" name="Oval 111"/>
                <p:cNvSpPr/>
                <p:nvPr/>
              </p:nvSpPr>
              <p:spPr bwMode="auto">
                <a:xfrm>
                  <a:off x="4404592" y="29441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3" name="Oval 112"/>
                <p:cNvSpPr/>
                <p:nvPr/>
              </p:nvSpPr>
              <p:spPr bwMode="auto">
                <a:xfrm>
                  <a:off x="4554284" y="29441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4" name="Oval 113"/>
                <p:cNvSpPr/>
                <p:nvPr/>
              </p:nvSpPr>
              <p:spPr bwMode="auto">
                <a:xfrm>
                  <a:off x="4709989" y="29441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grpSp>
          <p:nvGrpSpPr>
            <p:cNvPr id="89" name="Group 88"/>
            <p:cNvGrpSpPr/>
            <p:nvPr/>
          </p:nvGrpSpPr>
          <p:grpSpPr>
            <a:xfrm>
              <a:off x="3630836" y="2649644"/>
              <a:ext cx="1508290" cy="1145925"/>
              <a:chOff x="3630836" y="2649644"/>
              <a:chExt cx="1508290" cy="1145925"/>
            </a:xfrm>
          </p:grpSpPr>
          <p:sp>
            <p:nvSpPr>
              <p:cNvPr id="101" name="Circular Arrow 106"/>
              <p:cNvSpPr/>
              <p:nvPr/>
            </p:nvSpPr>
            <p:spPr bwMode="auto">
              <a:xfrm rot="6079959">
                <a:off x="3543179" y="2737301"/>
                <a:ext cx="1098550" cy="923235"/>
              </a:xfrm>
              <a:prstGeom prst="circularArrow">
                <a:avLst>
                  <a:gd name="adj1" fmla="val 13202"/>
                  <a:gd name="adj2" fmla="val 1142319"/>
                  <a:gd name="adj3" fmla="val 20457681"/>
                  <a:gd name="adj4" fmla="val 13971716"/>
                  <a:gd name="adj5" fmla="val 125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 </a:t>
                </a:r>
              </a:p>
            </p:txBody>
          </p:sp>
          <p:sp>
            <p:nvSpPr>
              <p:cNvPr id="102" name="Left Arrow 107"/>
              <p:cNvSpPr/>
              <p:nvPr/>
            </p:nvSpPr>
            <p:spPr bwMode="auto">
              <a:xfrm rot="11700000">
                <a:off x="4389077" y="3088639"/>
                <a:ext cx="326087" cy="165833"/>
              </a:xfrm>
              <a:prstGeom prst="leftArrow">
                <a:avLst>
                  <a:gd name="adj1" fmla="val 50000"/>
                  <a:gd name="adj2" fmla="val 65813"/>
                </a:avLst>
              </a:prstGeom>
              <a:solidFill>
                <a:schemeClr val="accent3"/>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3" name="TextBox 102"/>
              <p:cNvSpPr txBox="1"/>
              <p:nvPr/>
            </p:nvSpPr>
            <p:spPr>
              <a:xfrm>
                <a:off x="4731069" y="3153785"/>
                <a:ext cx="216406" cy="145681"/>
              </a:xfrm>
              <a:prstGeom prst="rect">
                <a:avLst/>
              </a:prstGeom>
              <a:noFill/>
            </p:spPr>
            <p:txBody>
              <a:bodyPr wrap="none" lIns="0" tIns="0" rIns="0" bIns="0" rtlCol="0">
                <a:spAutoFit/>
              </a:bodyPr>
              <a:lstStyle/>
              <a:p>
                <a:pPr algn="ctr"/>
                <a:r>
                  <a:rPr lang="en-US" sz="900" dirty="0"/>
                  <a:t>CO</a:t>
                </a:r>
                <a:r>
                  <a:rPr lang="en-US" sz="900" baseline="-25000" dirty="0"/>
                  <a:t>2</a:t>
                </a:r>
                <a:endParaRPr lang="en-US" sz="900" dirty="0"/>
              </a:p>
            </p:txBody>
          </p:sp>
          <p:sp>
            <p:nvSpPr>
              <p:cNvPr id="104" name="Curved Left Arrow 109"/>
              <p:cNvSpPr/>
              <p:nvPr/>
            </p:nvSpPr>
            <p:spPr bwMode="auto">
              <a:xfrm rot="11700000" flipV="1">
                <a:off x="4419824" y="3441643"/>
                <a:ext cx="312699" cy="284708"/>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05" name="TextBox 104"/>
              <p:cNvSpPr txBox="1"/>
              <p:nvPr/>
            </p:nvSpPr>
            <p:spPr>
              <a:xfrm>
                <a:off x="4793703" y="3430991"/>
                <a:ext cx="288541" cy="145681"/>
              </a:xfrm>
              <a:prstGeom prst="rect">
                <a:avLst/>
              </a:prstGeom>
              <a:noFill/>
            </p:spPr>
            <p:txBody>
              <a:bodyPr wrap="none" lIns="0" tIns="0" rIns="0" bIns="0" rtlCol="0">
                <a:spAutoFit/>
              </a:bodyPr>
              <a:lstStyle/>
              <a:p>
                <a:pPr algn="ctr"/>
                <a:r>
                  <a:rPr lang="en-US" sz="900" dirty="0"/>
                  <a:t>NAD</a:t>
                </a:r>
                <a:r>
                  <a:rPr lang="en-US" sz="900" baseline="30000" dirty="0"/>
                  <a:t>+</a:t>
                </a:r>
                <a:endParaRPr lang="en-US" sz="900" dirty="0"/>
              </a:p>
            </p:txBody>
          </p:sp>
          <p:sp>
            <p:nvSpPr>
              <p:cNvPr id="106" name="TextBox 105"/>
              <p:cNvSpPr txBox="1"/>
              <p:nvPr/>
            </p:nvSpPr>
            <p:spPr>
              <a:xfrm>
                <a:off x="4723240" y="3649888"/>
                <a:ext cx="327013" cy="145681"/>
              </a:xfrm>
              <a:prstGeom prst="rect">
                <a:avLst/>
              </a:prstGeom>
              <a:noFill/>
            </p:spPr>
            <p:txBody>
              <a:bodyPr wrap="none" lIns="0" tIns="0" rIns="0" bIns="0" rtlCol="0">
                <a:spAutoFit/>
              </a:bodyPr>
              <a:lstStyle/>
              <a:p>
                <a:pPr algn="ctr"/>
                <a:r>
                  <a:rPr lang="en-US" sz="900" dirty="0"/>
                  <a:t>NADH</a:t>
                </a:r>
              </a:p>
            </p:txBody>
          </p:sp>
          <p:sp>
            <p:nvSpPr>
              <p:cNvPr id="107" name="Oval 106"/>
              <p:cNvSpPr/>
              <p:nvPr/>
            </p:nvSpPr>
            <p:spPr bwMode="auto">
              <a:xfrm>
                <a:off x="4951554" y="3070685"/>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nvGrpSpPr>
            <p:cNvPr id="90" name="Group 89"/>
            <p:cNvGrpSpPr/>
            <p:nvPr/>
          </p:nvGrpSpPr>
          <p:grpSpPr>
            <a:xfrm>
              <a:off x="1972068" y="2820757"/>
              <a:ext cx="1621309" cy="1290175"/>
              <a:chOff x="1972068" y="2820757"/>
              <a:chExt cx="1621309" cy="1290175"/>
            </a:xfrm>
          </p:grpSpPr>
          <p:sp>
            <p:nvSpPr>
              <p:cNvPr id="91" name="Circular Arrow 96"/>
              <p:cNvSpPr/>
              <p:nvPr/>
            </p:nvSpPr>
            <p:spPr bwMode="auto">
              <a:xfrm rot="12969493">
                <a:off x="2494827" y="2820757"/>
                <a:ext cx="1098550" cy="923235"/>
              </a:xfrm>
              <a:prstGeom prst="circularArrow">
                <a:avLst>
                  <a:gd name="adj1" fmla="val 13202"/>
                  <a:gd name="adj2" fmla="val 1142319"/>
                  <a:gd name="adj3" fmla="val 20457681"/>
                  <a:gd name="adj4" fmla="val 13971716"/>
                  <a:gd name="adj5" fmla="val 125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 </a:t>
                </a:r>
              </a:p>
            </p:txBody>
          </p:sp>
          <p:sp>
            <p:nvSpPr>
              <p:cNvPr id="92" name="Curved Left Arrow 97"/>
              <p:cNvSpPr/>
              <p:nvPr/>
            </p:nvSpPr>
            <p:spPr bwMode="auto">
              <a:xfrm rot="21424311">
                <a:off x="2244970" y="3156919"/>
                <a:ext cx="299069" cy="299222"/>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93" name="Curved Left Arrow 98"/>
              <p:cNvSpPr/>
              <p:nvPr/>
            </p:nvSpPr>
            <p:spPr bwMode="auto">
              <a:xfrm rot="20021673" flipV="1">
                <a:off x="2397774" y="3523752"/>
                <a:ext cx="312699" cy="284708"/>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94" name="TextBox 93"/>
              <p:cNvSpPr txBox="1"/>
              <p:nvPr/>
            </p:nvSpPr>
            <p:spPr>
              <a:xfrm>
                <a:off x="1972068" y="3103165"/>
                <a:ext cx="237244" cy="145681"/>
              </a:xfrm>
              <a:prstGeom prst="rect">
                <a:avLst/>
              </a:prstGeom>
              <a:noFill/>
            </p:spPr>
            <p:txBody>
              <a:bodyPr wrap="none" lIns="0" tIns="0" rIns="0" bIns="0" rtlCol="0">
                <a:spAutoFit/>
              </a:bodyPr>
              <a:lstStyle/>
              <a:p>
                <a:pPr algn="ctr"/>
                <a:r>
                  <a:rPr lang="en-US" sz="900" dirty="0"/>
                  <a:t>ADP</a:t>
                </a:r>
                <a:endParaRPr lang="en-US" sz="900" baseline="-25000" dirty="0"/>
              </a:p>
            </p:txBody>
          </p:sp>
          <p:sp>
            <p:nvSpPr>
              <p:cNvPr id="95" name="TextBox 94"/>
              <p:cNvSpPr txBox="1"/>
              <p:nvPr/>
            </p:nvSpPr>
            <p:spPr>
              <a:xfrm>
                <a:off x="1994994" y="3341096"/>
                <a:ext cx="224420" cy="145681"/>
              </a:xfrm>
              <a:prstGeom prst="rect">
                <a:avLst/>
              </a:prstGeom>
              <a:noFill/>
            </p:spPr>
            <p:txBody>
              <a:bodyPr wrap="none" lIns="0" tIns="0" rIns="0" bIns="0" rtlCol="0">
                <a:spAutoFit/>
              </a:bodyPr>
              <a:lstStyle/>
              <a:p>
                <a:pPr algn="ctr"/>
                <a:r>
                  <a:rPr lang="en-US" sz="900" dirty="0"/>
                  <a:t>ATP</a:t>
                </a:r>
                <a:endParaRPr lang="en-US" sz="900" baseline="-25000" dirty="0"/>
              </a:p>
            </p:txBody>
          </p:sp>
          <p:sp>
            <p:nvSpPr>
              <p:cNvPr id="96" name="TextBox 95"/>
              <p:cNvSpPr txBox="1"/>
              <p:nvPr/>
            </p:nvSpPr>
            <p:spPr>
              <a:xfrm>
                <a:off x="2141493" y="3811513"/>
                <a:ext cx="288541" cy="145681"/>
              </a:xfrm>
              <a:prstGeom prst="rect">
                <a:avLst/>
              </a:prstGeom>
              <a:noFill/>
            </p:spPr>
            <p:txBody>
              <a:bodyPr wrap="none" lIns="0" tIns="0" rIns="0" bIns="0" rtlCol="0">
                <a:spAutoFit/>
              </a:bodyPr>
              <a:lstStyle/>
              <a:p>
                <a:pPr algn="ctr"/>
                <a:r>
                  <a:rPr lang="en-US" sz="900" dirty="0"/>
                  <a:t>NAD</a:t>
                </a:r>
                <a:r>
                  <a:rPr lang="en-US" sz="900" baseline="30000" dirty="0"/>
                  <a:t>+</a:t>
                </a:r>
                <a:endParaRPr lang="en-US" sz="900" dirty="0"/>
              </a:p>
            </p:txBody>
          </p:sp>
          <p:sp>
            <p:nvSpPr>
              <p:cNvPr id="97" name="TextBox 96"/>
              <p:cNvSpPr txBox="1"/>
              <p:nvPr/>
            </p:nvSpPr>
            <p:spPr>
              <a:xfrm>
                <a:off x="2031298" y="3601666"/>
                <a:ext cx="327013" cy="145681"/>
              </a:xfrm>
              <a:prstGeom prst="rect">
                <a:avLst/>
              </a:prstGeom>
              <a:noFill/>
            </p:spPr>
            <p:txBody>
              <a:bodyPr wrap="none" lIns="0" tIns="0" rIns="0" bIns="0" rtlCol="0">
                <a:spAutoFit/>
              </a:bodyPr>
              <a:lstStyle/>
              <a:p>
                <a:pPr algn="ctr"/>
                <a:r>
                  <a:rPr lang="en-US" sz="900" dirty="0"/>
                  <a:t>NADH</a:t>
                </a:r>
              </a:p>
            </p:txBody>
          </p:sp>
          <p:sp>
            <p:nvSpPr>
              <p:cNvPr id="98" name="Left Arrow 103"/>
              <p:cNvSpPr/>
              <p:nvPr/>
            </p:nvSpPr>
            <p:spPr bwMode="auto">
              <a:xfrm rot="17816013">
                <a:off x="2730229" y="3677467"/>
                <a:ext cx="326087" cy="165833"/>
              </a:xfrm>
              <a:prstGeom prst="leftArrow">
                <a:avLst>
                  <a:gd name="adj1" fmla="val 50000"/>
                  <a:gd name="adj2" fmla="val 65813"/>
                </a:avLst>
              </a:prstGeom>
              <a:solidFill>
                <a:schemeClr val="accent3"/>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99" name="TextBox 98"/>
              <p:cNvSpPr txBox="1"/>
              <p:nvPr/>
            </p:nvSpPr>
            <p:spPr>
              <a:xfrm>
                <a:off x="2686199" y="3915702"/>
                <a:ext cx="216406" cy="145681"/>
              </a:xfrm>
              <a:prstGeom prst="rect">
                <a:avLst/>
              </a:prstGeom>
              <a:noFill/>
            </p:spPr>
            <p:txBody>
              <a:bodyPr wrap="none" lIns="0" tIns="0" rIns="0" bIns="0" rtlCol="0">
                <a:spAutoFit/>
              </a:bodyPr>
              <a:lstStyle/>
              <a:p>
                <a:pPr algn="ctr"/>
                <a:r>
                  <a:rPr lang="en-US" sz="900" dirty="0"/>
                  <a:t>CO</a:t>
                </a:r>
                <a:r>
                  <a:rPr lang="en-US" sz="900" baseline="-25000" dirty="0"/>
                  <a:t>2</a:t>
                </a:r>
                <a:endParaRPr lang="en-US" sz="900" dirty="0"/>
              </a:p>
            </p:txBody>
          </p:sp>
          <p:sp>
            <p:nvSpPr>
              <p:cNvPr id="100" name="Oval 99"/>
              <p:cNvSpPr/>
              <p:nvPr/>
            </p:nvSpPr>
            <p:spPr bwMode="auto">
              <a:xfrm>
                <a:off x="2056351" y="3923360"/>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pic>
        <p:nvPicPr>
          <p:cNvPr id="7" name="Picture 6"/>
          <p:cNvPicPr>
            <a:picLocks noChangeAspect="1"/>
          </p:cNvPicPr>
          <p:nvPr/>
        </p:nvPicPr>
        <p:blipFill>
          <a:blip r:embed="rId4"/>
          <a:stretch>
            <a:fillRect/>
          </a:stretch>
        </p:blipFill>
        <p:spPr>
          <a:xfrm>
            <a:off x="537565" y="6324600"/>
            <a:ext cx="986435" cy="472376"/>
          </a:xfrm>
          <a:prstGeom prst="rect">
            <a:avLst/>
          </a:prstGeom>
        </p:spPr>
      </p:pic>
      <p:sp>
        <p:nvSpPr>
          <p:cNvPr id="4" name="Rectangle: Rounded Corners 3">
            <a:extLst>
              <a:ext uri="{FF2B5EF4-FFF2-40B4-BE49-F238E27FC236}">
                <a16:creationId xmlns:a16="http://schemas.microsoft.com/office/drawing/2014/main" id="{E26EBF78-C21A-44FD-9ACD-5265CDA58035}"/>
              </a:ext>
            </a:extLst>
          </p:cNvPr>
          <p:cNvSpPr/>
          <p:nvPr/>
        </p:nvSpPr>
        <p:spPr>
          <a:xfrm>
            <a:off x="6936859" y="1828800"/>
            <a:ext cx="1838850" cy="1648881"/>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3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wipe(left)">
                                      <p:cBhvr>
                                        <p:cTn id="17" dur="500"/>
                                        <p:tgtEl>
                                          <p:spTgt spid="665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563">
                                            <p:txEl>
                                              <p:pRg st="2" end="2"/>
                                            </p:txEl>
                                          </p:spTgt>
                                        </p:tgtEl>
                                        <p:attrNameLst>
                                          <p:attrName>style.visibility</p:attrName>
                                        </p:attrNameLst>
                                      </p:cBhvr>
                                      <p:to>
                                        <p:strVal val="visible"/>
                                      </p:to>
                                    </p:set>
                                    <p:animEffect transition="in" filter="wipe(left)">
                                      <p:cBhvr>
                                        <p:cTn id="2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5" name="Group 274"/>
          <p:cNvGrpSpPr/>
          <p:nvPr/>
        </p:nvGrpSpPr>
        <p:grpSpPr>
          <a:xfrm>
            <a:off x="5410200" y="5105400"/>
            <a:ext cx="1066800" cy="1219200"/>
            <a:chOff x="5410200" y="5105400"/>
            <a:chExt cx="1066800" cy="1219200"/>
          </a:xfrm>
        </p:grpSpPr>
        <p:sp>
          <p:nvSpPr>
            <p:cNvPr id="267" name="Curved Left Arrow 266"/>
            <p:cNvSpPr/>
            <p:nvPr/>
          </p:nvSpPr>
          <p:spPr>
            <a:xfrm>
              <a:off x="6096000" y="5181600"/>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68" name="Group 267"/>
            <p:cNvGrpSpPr/>
            <p:nvPr/>
          </p:nvGrpSpPr>
          <p:grpSpPr>
            <a:xfrm>
              <a:off x="5562600" y="5105400"/>
              <a:ext cx="609600" cy="381000"/>
              <a:chOff x="6248400" y="3962400"/>
              <a:chExt cx="609600" cy="381000"/>
            </a:xfrm>
          </p:grpSpPr>
          <p:sp>
            <p:nvSpPr>
              <p:cNvPr id="269" name="Oval 268"/>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TextBox 269"/>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271" name="Group 270"/>
            <p:cNvGrpSpPr/>
            <p:nvPr/>
          </p:nvGrpSpPr>
          <p:grpSpPr>
            <a:xfrm>
              <a:off x="5410200" y="5486400"/>
              <a:ext cx="908618" cy="838200"/>
              <a:chOff x="3886200" y="2514600"/>
              <a:chExt cx="908618" cy="838200"/>
            </a:xfrm>
          </p:grpSpPr>
          <p:pic>
            <p:nvPicPr>
              <p:cNvPr id="272" name="Picture 27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273" name="TextBox 272"/>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cxnSp>
        <p:nvCxnSpPr>
          <p:cNvPr id="277" name="Straight Arrow Connector 276"/>
          <p:cNvCxnSpPr>
            <a:endCxn id="262" idx="3"/>
          </p:cNvCxnSpPr>
          <p:nvPr/>
        </p:nvCxnSpPr>
        <p:spPr>
          <a:xfrm flipH="1">
            <a:off x="5181600" y="5257800"/>
            <a:ext cx="381000" cy="1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7"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7"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grpSp>
        <p:nvGrpSpPr>
          <p:cNvPr id="346" name="Group 345"/>
          <p:cNvGrpSpPr/>
          <p:nvPr/>
        </p:nvGrpSpPr>
        <p:grpSpPr>
          <a:xfrm flipH="1">
            <a:off x="685800" y="3200400"/>
            <a:ext cx="1219200" cy="654350"/>
            <a:chOff x="609600" y="3581400"/>
            <a:chExt cx="1219200" cy="654350"/>
          </a:xfrm>
        </p:grpSpPr>
        <p:sp>
          <p:nvSpPr>
            <p:cNvPr id="348" name="TextBox 347"/>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49" name="Picture 348" descr="jpg_0703TRUCK.jpg"/>
            <p:cNvPicPr>
              <a:picLocks noChangeAspect="1"/>
            </p:cNvPicPr>
            <p:nvPr/>
          </p:nvPicPr>
          <p:blipFill>
            <a:blip r:embed="rId7"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8" name="Rectangle 367"/>
          <p:cNvSpPr/>
          <p:nvPr/>
        </p:nvSpPr>
        <p:spPr>
          <a:xfrm>
            <a:off x="762000" y="32766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7" name="TextBox 346"/>
          <p:cNvSpPr txBox="1"/>
          <p:nvPr/>
        </p:nvSpPr>
        <p:spPr>
          <a:xfrm>
            <a:off x="762000" y="3276600"/>
            <a:ext cx="685800" cy="276999"/>
          </a:xfrm>
          <a:prstGeom prst="rect">
            <a:avLst/>
          </a:prstGeom>
          <a:noFill/>
        </p:spPr>
        <p:txBody>
          <a:bodyPr wrap="square" rtlCol="0">
            <a:spAutoFit/>
          </a:bodyPr>
          <a:lstStyle/>
          <a:p>
            <a:r>
              <a:rPr lang="en-US" sz="1200" b="1" dirty="0">
                <a:solidFill>
                  <a:prstClr val="white"/>
                </a:solidFill>
              </a:rPr>
              <a:t>FAD</a:t>
            </a:r>
            <a:endParaRPr lang="en-US" sz="1200" b="1" baseline="30000" dirty="0">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1"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2" cstate="email">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6"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1" name="pasted-image.png"/>
          <p:cNvPicPr/>
          <p:nvPr/>
        </p:nvPicPr>
        <p:blipFill>
          <a:blip r:embed="rId17" cstate="email">
            <a:extLst>
              <a:ext uri="{28A0092B-C50C-407E-A947-70E740481C1C}">
                <a14:useLocalDpi xmlns:a14="http://schemas.microsoft.com/office/drawing/2010/main"/>
              </a:ext>
            </a:extLst>
          </a:blip>
          <a:stretch>
            <a:fillRect/>
          </a:stretch>
        </p:blipFill>
        <p:spPr>
          <a:xfrm>
            <a:off x="5257800" y="5486400"/>
            <a:ext cx="301196" cy="257977"/>
          </a:xfrm>
          <a:prstGeom prst="rect">
            <a:avLst/>
          </a:prstGeom>
          <a:ln w="12700">
            <a:miter lim="400000"/>
          </a:ln>
        </p:spPr>
      </p:pic>
      <p:pic>
        <p:nvPicPr>
          <p:cNvPr id="382" name="pasted-image.png"/>
          <p:cNvPicPr/>
          <p:nvPr/>
        </p:nvPicPr>
        <p:blipFill>
          <a:blip r:embed="rId18"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19"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24</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24</a:t>
            </a:fld>
            <a:endParaRPr lang="en-US">
              <a:solidFill>
                <a:srgbClr val="000000"/>
              </a:solidFill>
            </a:endParaRPr>
          </a:p>
        </p:txBody>
      </p:sp>
      <p:sp>
        <p:nvSpPr>
          <p:cNvPr id="345" name="Rectangle 3">
            <a:extLst>
              <a:ext uri="{FF2B5EF4-FFF2-40B4-BE49-F238E27FC236}">
                <a16:creationId xmlns:a16="http://schemas.microsoft.com/office/drawing/2014/main" id="{662530EB-E698-47E9-8389-A5959F39B210}"/>
              </a:ext>
            </a:extLst>
          </p:cNvPr>
          <p:cNvSpPr>
            <a:spLocks noGrp="1" noChangeArrowheads="1"/>
          </p:cNvSpPr>
          <p:nvPr>
            <p:ph idx="1"/>
          </p:nvPr>
        </p:nvSpPr>
        <p:spPr>
          <a:xfrm>
            <a:off x="2854206" y="152400"/>
            <a:ext cx="5984994" cy="866267"/>
          </a:xfrm>
        </p:spPr>
        <p:txBody>
          <a:bodyPr>
            <a:noAutofit/>
          </a:bodyPr>
          <a:lstStyle/>
          <a:p>
            <a:pPr marL="0" indent="0">
              <a:lnSpc>
                <a:spcPct val="90000"/>
              </a:lnSpc>
              <a:buNone/>
              <a:defRPr/>
            </a:pPr>
            <a:r>
              <a:rPr lang="en-US" sz="2800" b="1" dirty="0">
                <a:solidFill>
                  <a:srgbClr val="FF0000"/>
                </a:solidFill>
                <a:effectLst>
                  <a:outerShdw blurRad="38100" dist="38100" dir="2700000" algn="tl">
                    <a:srgbClr val="000000"/>
                  </a:outerShdw>
                </a:effectLst>
              </a:rPr>
              <a:t>Acetyl CoA</a:t>
            </a:r>
            <a:r>
              <a:rPr lang="en-US" sz="2800" b="1" dirty="0">
                <a:solidFill>
                  <a:schemeClr val="folHlink"/>
                </a:solidFill>
                <a:effectLst>
                  <a:outerShdw blurRad="38100" dist="38100" dir="2700000" algn="tl">
                    <a:srgbClr val="000000"/>
                  </a:outerShdw>
                </a:effectLst>
              </a:rPr>
              <a:t> </a:t>
            </a:r>
            <a:r>
              <a:rPr lang="en-US" sz="2800" dirty="0">
                <a:solidFill>
                  <a:srgbClr val="0DB48A"/>
                </a:solidFill>
                <a:effectLst>
                  <a:outerShdw blurRad="38100" dist="38100" dir="2700000" algn="tl">
                    <a:srgbClr val="000000"/>
                  </a:outerShdw>
                </a:effectLst>
              </a:rPr>
              <a:t>enters the mitochondria from the </a:t>
            </a:r>
            <a:r>
              <a:rPr lang="en-US" sz="2800" b="1" dirty="0">
                <a:solidFill>
                  <a:srgbClr val="0000FF"/>
                </a:solidFill>
                <a:effectLst>
                  <a:outerShdw blurRad="38100" dist="38100" dir="2700000" algn="tl">
                    <a:srgbClr val="000000"/>
                  </a:outerShdw>
                </a:effectLst>
              </a:rPr>
              <a:t>Transition Reaction</a:t>
            </a:r>
            <a:r>
              <a:rPr lang="en-US" sz="2800" dirty="0">
                <a:solidFill>
                  <a:srgbClr val="0DB48A"/>
                </a:solidFill>
                <a:effectLst>
                  <a:outerShdw blurRad="38100" dist="38100" dir="2700000" algn="tl">
                    <a:srgbClr val="000000"/>
                  </a:outerShdw>
                </a:effectLst>
              </a:rPr>
              <a:t>.</a:t>
            </a:r>
          </a:p>
        </p:txBody>
      </p:sp>
      <p:pic>
        <p:nvPicPr>
          <p:cNvPr id="376" name="pasted-image.png">
            <a:extLst>
              <a:ext uri="{FF2B5EF4-FFF2-40B4-BE49-F238E27FC236}">
                <a16:creationId xmlns:a16="http://schemas.microsoft.com/office/drawing/2014/main" id="{471BD375-A574-45C4-A3FB-FCFE896F56E0}"/>
              </a:ext>
            </a:extLst>
          </p:cNvPr>
          <p:cNvPicPr/>
          <p:nvPr/>
        </p:nvPicPr>
        <p:blipFill>
          <a:blip r:embed="rId20" cstate="email">
            <a:extLst>
              <a:ext uri="{28A0092B-C50C-407E-A947-70E740481C1C}">
                <a14:useLocalDpi xmlns:a14="http://schemas.microsoft.com/office/drawing/2010/main"/>
              </a:ext>
            </a:extLst>
          </a:blip>
          <a:srcRect/>
          <a:stretch>
            <a:fillRect/>
          </a:stretch>
        </p:blipFill>
        <p:spPr>
          <a:xfrm>
            <a:off x="2542370" y="188330"/>
            <a:ext cx="311836" cy="320307"/>
          </a:xfrm>
          <a:prstGeom prst="rect">
            <a:avLst/>
          </a:prstGeom>
          <a:ln w="12700">
            <a:miter lim="400000"/>
          </a:ln>
        </p:spPr>
      </p:pic>
      <p:sp>
        <p:nvSpPr>
          <p:cNvPr id="384" name="Rectangle: Rounded Corners 383">
            <a:extLst>
              <a:ext uri="{FF2B5EF4-FFF2-40B4-BE49-F238E27FC236}">
                <a16:creationId xmlns:a16="http://schemas.microsoft.com/office/drawing/2014/main" id="{086B5438-A5AF-4A02-8991-05BA6F151B63}"/>
              </a:ext>
            </a:extLst>
          </p:cNvPr>
          <p:cNvSpPr/>
          <p:nvPr/>
        </p:nvSpPr>
        <p:spPr bwMode="auto">
          <a:xfrm>
            <a:off x="241300" y="2525197"/>
            <a:ext cx="8902700" cy="3767953"/>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grpSp>
        <p:nvGrpSpPr>
          <p:cNvPr id="387" name="Group 386">
            <a:extLst>
              <a:ext uri="{FF2B5EF4-FFF2-40B4-BE49-F238E27FC236}">
                <a16:creationId xmlns:a16="http://schemas.microsoft.com/office/drawing/2014/main" id="{6230C446-9CDB-4E3A-8E67-45672BACE6EE}"/>
              </a:ext>
            </a:extLst>
          </p:cNvPr>
          <p:cNvGrpSpPr/>
          <p:nvPr/>
        </p:nvGrpSpPr>
        <p:grpSpPr>
          <a:xfrm>
            <a:off x="2209800" y="2362200"/>
            <a:ext cx="1055097" cy="590955"/>
            <a:chOff x="5181600" y="3810000"/>
            <a:chExt cx="1055097" cy="590955"/>
          </a:xfrm>
        </p:grpSpPr>
        <p:pic>
          <p:nvPicPr>
            <p:cNvPr id="388" name="Picture 387">
              <a:extLst>
                <a:ext uri="{FF2B5EF4-FFF2-40B4-BE49-F238E27FC236}">
                  <a16:creationId xmlns:a16="http://schemas.microsoft.com/office/drawing/2014/main" id="{72FA3384-5EEF-42DD-930B-B4ADF094C4A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389" name="TextBox 388">
              <a:extLst>
                <a:ext uri="{FF2B5EF4-FFF2-40B4-BE49-F238E27FC236}">
                  <a16:creationId xmlns:a16="http://schemas.microsoft.com/office/drawing/2014/main" id="{0D0CE900-E6A0-4DCC-8841-3DBBED70C9F1}"/>
                </a:ext>
              </a:extLst>
            </p:cNvPr>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390" name="Group 389">
            <a:extLst>
              <a:ext uri="{FF2B5EF4-FFF2-40B4-BE49-F238E27FC236}">
                <a16:creationId xmlns:a16="http://schemas.microsoft.com/office/drawing/2014/main" id="{E7B762F7-0A76-4CDC-8DFE-8B9F6D52C23C}"/>
              </a:ext>
            </a:extLst>
          </p:cNvPr>
          <p:cNvGrpSpPr/>
          <p:nvPr/>
        </p:nvGrpSpPr>
        <p:grpSpPr>
          <a:xfrm>
            <a:off x="3073400" y="2387600"/>
            <a:ext cx="812800" cy="508000"/>
            <a:chOff x="6858000" y="2743200"/>
            <a:chExt cx="812800" cy="508000"/>
          </a:xfrm>
        </p:grpSpPr>
        <p:grpSp>
          <p:nvGrpSpPr>
            <p:cNvPr id="391" name="Group 390">
              <a:extLst>
                <a:ext uri="{FF2B5EF4-FFF2-40B4-BE49-F238E27FC236}">
                  <a16:creationId xmlns:a16="http://schemas.microsoft.com/office/drawing/2014/main" id="{ACE39969-84CD-42F5-B3B8-951C12D3DA7A}"/>
                </a:ext>
              </a:extLst>
            </p:cNvPr>
            <p:cNvGrpSpPr/>
            <p:nvPr/>
          </p:nvGrpSpPr>
          <p:grpSpPr>
            <a:xfrm>
              <a:off x="6858000" y="2743200"/>
              <a:ext cx="508000" cy="508000"/>
              <a:chOff x="1371600" y="2667000"/>
              <a:chExt cx="508000" cy="508000"/>
            </a:xfrm>
          </p:grpSpPr>
          <p:pic>
            <p:nvPicPr>
              <p:cNvPr id="395" name="Picture 394">
                <a:extLst>
                  <a:ext uri="{FF2B5EF4-FFF2-40B4-BE49-F238E27FC236}">
                    <a16:creationId xmlns:a16="http://schemas.microsoft.com/office/drawing/2014/main" id="{7F05B3DF-F873-416E-B3C3-FC262B710A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96" name="TextBox 395">
                <a:extLst>
                  <a:ext uri="{FF2B5EF4-FFF2-40B4-BE49-F238E27FC236}">
                    <a16:creationId xmlns:a16="http://schemas.microsoft.com/office/drawing/2014/main" id="{C29AE7C8-2022-423B-B0CA-ED2173C426F5}"/>
                  </a:ext>
                </a:extLst>
              </p:cNvPr>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92" name="Group 391">
              <a:extLst>
                <a:ext uri="{FF2B5EF4-FFF2-40B4-BE49-F238E27FC236}">
                  <a16:creationId xmlns:a16="http://schemas.microsoft.com/office/drawing/2014/main" id="{BA945B14-5A37-429C-9D15-654DEBB77B34}"/>
                </a:ext>
              </a:extLst>
            </p:cNvPr>
            <p:cNvGrpSpPr/>
            <p:nvPr/>
          </p:nvGrpSpPr>
          <p:grpSpPr>
            <a:xfrm>
              <a:off x="7162800" y="2743200"/>
              <a:ext cx="508000" cy="508000"/>
              <a:chOff x="1371600" y="2667000"/>
              <a:chExt cx="508000" cy="508000"/>
            </a:xfrm>
          </p:grpSpPr>
          <p:pic>
            <p:nvPicPr>
              <p:cNvPr id="393" name="Picture 392">
                <a:extLst>
                  <a:ext uri="{FF2B5EF4-FFF2-40B4-BE49-F238E27FC236}">
                    <a16:creationId xmlns:a16="http://schemas.microsoft.com/office/drawing/2014/main" id="{EF7A2D49-BED9-47C8-892E-1F2DA42099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94" name="TextBox 393">
                <a:extLst>
                  <a:ext uri="{FF2B5EF4-FFF2-40B4-BE49-F238E27FC236}">
                    <a16:creationId xmlns:a16="http://schemas.microsoft.com/office/drawing/2014/main" id="{EEF752D1-5518-4544-B621-C1E1AD122AF6}"/>
                  </a:ext>
                </a:extLst>
              </p:cNvPr>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Tree>
    <p:extLst>
      <p:ext uri="{BB962C8B-B14F-4D97-AF65-F5344CB8AC3E}">
        <p14:creationId xmlns:p14="http://schemas.microsoft.com/office/powerpoint/2010/main" val="17932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par>
                                <p:cTn id="8" presetID="10" presetClass="entr" presetSubtype="0"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Effect transition="in" filter="fade">
                                      <p:cBhvr>
                                        <p:cTn id="10" dur="500"/>
                                        <p:tgtEl>
                                          <p:spTgt spid="37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5">
                                            <p:txEl>
                                              <p:pRg st="0" end="0"/>
                                            </p:txEl>
                                          </p:spTgt>
                                        </p:tgtEl>
                                        <p:attrNameLst>
                                          <p:attrName>style.visibility</p:attrName>
                                        </p:attrNameLst>
                                      </p:cBhvr>
                                      <p:to>
                                        <p:strVal val="visible"/>
                                      </p:to>
                                    </p:set>
                                    <p:animEffect transition="in" filter="wipe(left)">
                                      <p:cBhvr>
                                        <p:cTn id="14" dur="1000"/>
                                        <p:tgtEl>
                                          <p:spTgt spid="345">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fade">
                                      <p:cBhvr>
                                        <p:cTn id="18" dur="1000"/>
                                        <p:tgtEl>
                                          <p:spTgt spid="27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390"/>
                                        </p:tgtEl>
                                        <p:attrNameLst>
                                          <p:attrName>style.visibility</p:attrName>
                                        </p:attrNameLst>
                                      </p:cBhvr>
                                      <p:to>
                                        <p:strVal val="visible"/>
                                      </p:to>
                                    </p:set>
                                    <p:animEffect transition="in" filter="fade">
                                      <p:cBhvr>
                                        <p:cTn id="26" dur="1000"/>
                                        <p:tgtEl>
                                          <p:spTgt spid="390"/>
                                        </p:tgtEl>
                                      </p:cBhvr>
                                    </p:animEffect>
                                  </p:childTnLst>
                                </p:cTn>
                              </p:par>
                              <p:par>
                                <p:cTn id="27" presetID="10" presetClass="entr" presetSubtype="0" fill="hold" nodeType="withEffect">
                                  <p:stCondLst>
                                    <p:cond delay="0"/>
                                  </p:stCondLst>
                                  <p:childTnLst>
                                    <p:set>
                                      <p:cBhvr>
                                        <p:cTn id="28" dur="1" fill="hold">
                                          <p:stCondLst>
                                            <p:cond delay="0"/>
                                          </p:stCondLst>
                                        </p:cTn>
                                        <p:tgtEl>
                                          <p:spTgt spid="387"/>
                                        </p:tgtEl>
                                        <p:attrNameLst>
                                          <p:attrName>style.visibility</p:attrName>
                                        </p:attrNameLst>
                                      </p:cBhvr>
                                      <p:to>
                                        <p:strVal val="visible"/>
                                      </p:to>
                                    </p:set>
                                    <p:animEffect transition="in" filter="fade">
                                      <p:cBhvr>
                                        <p:cTn id="29" dur="500"/>
                                        <p:tgtEl>
                                          <p:spTgt spid="387"/>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334"/>
                                        </p:tgtEl>
                                        <p:attrNameLst>
                                          <p:attrName>style.visibility</p:attrName>
                                        </p:attrNameLst>
                                      </p:cBhvr>
                                      <p:to>
                                        <p:strVal val="visible"/>
                                      </p:to>
                                    </p:set>
                                    <p:animEffect transition="in" filter="fade">
                                      <p:cBhvr>
                                        <p:cTn id="33"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6" grpId="0" animBg="1"/>
      <p:bldP spid="3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73400" y="23876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5" name="Group 274"/>
          <p:cNvGrpSpPr/>
          <p:nvPr/>
        </p:nvGrpSpPr>
        <p:grpSpPr>
          <a:xfrm>
            <a:off x="5410200" y="5105400"/>
            <a:ext cx="1066800" cy="1219200"/>
            <a:chOff x="5410200" y="5105400"/>
            <a:chExt cx="1066800" cy="1219200"/>
          </a:xfrm>
        </p:grpSpPr>
        <p:sp>
          <p:nvSpPr>
            <p:cNvPr id="267" name="Curved Left Arrow 266"/>
            <p:cNvSpPr/>
            <p:nvPr/>
          </p:nvSpPr>
          <p:spPr>
            <a:xfrm>
              <a:off x="6096000" y="5181600"/>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68" name="Group 267"/>
            <p:cNvGrpSpPr/>
            <p:nvPr/>
          </p:nvGrpSpPr>
          <p:grpSpPr>
            <a:xfrm>
              <a:off x="5562600" y="5105400"/>
              <a:ext cx="609600" cy="381000"/>
              <a:chOff x="6248400" y="3962400"/>
              <a:chExt cx="609600" cy="381000"/>
            </a:xfrm>
          </p:grpSpPr>
          <p:sp>
            <p:nvSpPr>
              <p:cNvPr id="269" name="Oval 268"/>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TextBox 269"/>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271" name="Group 270"/>
            <p:cNvGrpSpPr/>
            <p:nvPr/>
          </p:nvGrpSpPr>
          <p:grpSpPr>
            <a:xfrm>
              <a:off x="5410200" y="5486400"/>
              <a:ext cx="908618" cy="838200"/>
              <a:chOff x="3886200" y="2514600"/>
              <a:chExt cx="908618" cy="838200"/>
            </a:xfrm>
          </p:grpSpPr>
          <p:pic>
            <p:nvPicPr>
              <p:cNvPr id="272" name="Picture 27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273" name="TextBox 272"/>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cxnSp>
        <p:nvCxnSpPr>
          <p:cNvPr id="277" name="Straight Arrow Connector 276"/>
          <p:cNvCxnSpPr>
            <a:endCxn id="262" idx="3"/>
          </p:cNvCxnSpPr>
          <p:nvPr/>
        </p:nvCxnSpPr>
        <p:spPr>
          <a:xfrm flipH="1">
            <a:off x="5181600" y="5257800"/>
            <a:ext cx="381000" cy="1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2"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5" cstate="email">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1" name="pasted-image.png"/>
          <p:cNvPicPr/>
          <p:nvPr/>
        </p:nvPicPr>
        <p:blipFill>
          <a:blip r:embed="rId17" cstate="email">
            <a:extLst>
              <a:ext uri="{28A0092B-C50C-407E-A947-70E740481C1C}">
                <a14:useLocalDpi xmlns:a14="http://schemas.microsoft.com/office/drawing/2010/main"/>
              </a:ext>
            </a:extLst>
          </a:blip>
          <a:stretch>
            <a:fillRect/>
          </a:stretch>
        </p:blipFill>
        <p:spPr>
          <a:xfrm>
            <a:off x="5257800" y="5486400"/>
            <a:ext cx="301196" cy="257977"/>
          </a:xfrm>
          <a:prstGeom prst="rect">
            <a:avLst/>
          </a:prstGeom>
          <a:ln w="12700">
            <a:miter lim="400000"/>
          </a:ln>
        </p:spPr>
      </p:pic>
      <p:pic>
        <p:nvPicPr>
          <p:cNvPr id="382" name="pasted-image.png"/>
          <p:cNvPicPr/>
          <p:nvPr/>
        </p:nvPicPr>
        <p:blipFill>
          <a:blip r:embed="rId18"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19"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25</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25</a:t>
            </a:fld>
            <a:endParaRPr lang="en-US">
              <a:solidFill>
                <a:srgbClr val="000000"/>
              </a:solidFill>
            </a:endParaRPr>
          </a:p>
        </p:txBody>
      </p:sp>
      <p:sp>
        <p:nvSpPr>
          <p:cNvPr id="342" name="Rectangle 3">
            <a:extLst>
              <a:ext uri="{FF2B5EF4-FFF2-40B4-BE49-F238E27FC236}">
                <a16:creationId xmlns:a16="http://schemas.microsoft.com/office/drawing/2014/main" id="{BAD83FEB-36EC-4376-BB89-4A838A60677A}"/>
              </a:ext>
            </a:extLst>
          </p:cNvPr>
          <p:cNvSpPr>
            <a:spLocks noGrp="1" noChangeArrowheads="1"/>
          </p:cNvSpPr>
          <p:nvPr>
            <p:ph idx="1"/>
          </p:nvPr>
        </p:nvSpPr>
        <p:spPr>
          <a:xfrm>
            <a:off x="2520950" y="136525"/>
            <a:ext cx="6546850" cy="1257244"/>
          </a:xfrm>
        </p:spPr>
        <p:txBody>
          <a:bodyPr>
            <a:normAutofit/>
          </a:bodyPr>
          <a:lstStyle/>
          <a:p>
            <a:pPr>
              <a:lnSpc>
                <a:spcPct val="120000"/>
              </a:lnSpc>
              <a:spcBef>
                <a:spcPts val="1200"/>
              </a:spcBef>
              <a:defRPr/>
            </a:pPr>
            <a:r>
              <a:rPr lang="en-US" b="1" dirty="0">
                <a:solidFill>
                  <a:srgbClr val="FF0000"/>
                </a:solidFill>
                <a:effectLst>
                  <a:outerShdw blurRad="38100" dist="38100" dir="2700000" algn="tl">
                    <a:srgbClr val="000000"/>
                  </a:outerShdw>
                </a:effectLst>
              </a:rPr>
              <a:t>Acetyl Co-A</a:t>
            </a:r>
            <a:r>
              <a:rPr lang="en-US" dirty="0">
                <a:solidFill>
                  <a:srgbClr val="0DB48A"/>
                </a:solidFill>
                <a:effectLst>
                  <a:outerShdw blurRad="38100" dist="38100" dir="2700000" algn="tl">
                    <a:srgbClr val="000000"/>
                  </a:outerShdw>
                </a:effectLst>
              </a:rPr>
              <a:t> (a two carbon molecule) joins with a </a:t>
            </a:r>
            <a:r>
              <a:rPr lang="en-US" b="1" dirty="0">
                <a:solidFill>
                  <a:srgbClr val="0000FF"/>
                </a:solidFill>
                <a:effectLst>
                  <a:outerShdw blurRad="38100" dist="38100" dir="2700000" algn="tl">
                    <a:srgbClr val="000000"/>
                  </a:outerShdw>
                </a:effectLst>
              </a:rPr>
              <a:t>4 Carbon molecule </a:t>
            </a:r>
            <a:r>
              <a:rPr lang="en-US" dirty="0">
                <a:solidFill>
                  <a:srgbClr val="0DB48A"/>
                </a:solidFill>
                <a:effectLst>
                  <a:outerShdw blurRad="38100" dist="38100" dir="2700000" algn="tl">
                    <a:srgbClr val="000000"/>
                  </a:outerShdw>
                </a:effectLst>
              </a:rPr>
              <a:t>forming a 6 Carbon molecule.</a:t>
            </a:r>
          </a:p>
        </p:txBody>
      </p:sp>
      <p:pic>
        <p:nvPicPr>
          <p:cNvPr id="344" name="pasted-image.png">
            <a:extLst>
              <a:ext uri="{FF2B5EF4-FFF2-40B4-BE49-F238E27FC236}">
                <a16:creationId xmlns:a16="http://schemas.microsoft.com/office/drawing/2014/main" id="{C1D472C5-B21A-4019-A874-45EB5518B2CE}"/>
              </a:ext>
            </a:extLst>
          </p:cNvPr>
          <p:cNvPicPr/>
          <p:nvPr/>
        </p:nvPicPr>
        <p:blipFill>
          <a:blip r:embed="rId20" cstate="email">
            <a:extLst>
              <a:ext uri="{BEBA8EAE-BF5A-486C-A8C5-ECC9F3942E4B}">
                <a14:imgProps xmlns:a14="http://schemas.microsoft.com/office/drawing/2010/main">
                  <a14:imgLayer r:embed="rId21">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506860" y="246875"/>
            <a:ext cx="320279" cy="320279"/>
          </a:xfrm>
          <a:prstGeom prst="rect">
            <a:avLst/>
          </a:prstGeom>
          <a:ln w="12700">
            <a:miter lim="400000"/>
          </a:ln>
        </p:spPr>
      </p:pic>
      <p:sp>
        <p:nvSpPr>
          <p:cNvPr id="345" name="Rectangle: Rounded Corners 344">
            <a:extLst>
              <a:ext uri="{FF2B5EF4-FFF2-40B4-BE49-F238E27FC236}">
                <a16:creationId xmlns:a16="http://schemas.microsoft.com/office/drawing/2014/main" id="{DC83D9FA-3FFE-44E6-ABA1-9F75090638F4}"/>
              </a:ext>
            </a:extLst>
          </p:cNvPr>
          <p:cNvSpPr/>
          <p:nvPr/>
        </p:nvSpPr>
        <p:spPr bwMode="auto">
          <a:xfrm>
            <a:off x="0" y="3321350"/>
            <a:ext cx="9144000" cy="297179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57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78"/>
                                        </p:tgtEl>
                                        <p:attrNameLst>
                                          <p:attrName>style.visibility</p:attrName>
                                        </p:attrNameLst>
                                      </p:cBhvr>
                                      <p:to>
                                        <p:strVal val="visible"/>
                                      </p:to>
                                    </p:set>
                                    <p:animEffect transition="in" filter="fade">
                                      <p:cBhvr>
                                        <p:cTn id="10" dur="500"/>
                                        <p:tgtEl>
                                          <p:spTgt spid="37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000"/>
                                        <p:tgtEl>
                                          <p:spTgt spid="21"/>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1000"/>
                                        <p:tgtEl>
                                          <p:spTgt spid="197"/>
                                        </p:tgtEl>
                                      </p:cBhvr>
                                    </p:animEffect>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177"/>
                                        </p:tgtEl>
                                        <p:attrNameLst>
                                          <p:attrName>style.visibility</p:attrName>
                                        </p:attrNameLst>
                                      </p:cBhvr>
                                      <p:to>
                                        <p:strVal val="visible"/>
                                      </p:to>
                                    </p:set>
                                    <p:animEffect transition="in" filter="wipe(down)">
                                      <p:cBhvr>
                                        <p:cTn id="26" dur="1000"/>
                                        <p:tgtEl>
                                          <p:spTgt spid="177"/>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fade">
                                      <p:cBhvr>
                                        <p:cTn id="30" dur="1000"/>
                                        <p:tgtEl>
                                          <p:spTgt spid="198"/>
                                        </p:tgtEl>
                                      </p:cBhvr>
                                    </p:animEffect>
                                  </p:childTnLst>
                                </p:cTn>
                              </p:par>
                            </p:childTnLst>
                          </p:cTn>
                        </p:par>
                        <p:par>
                          <p:cTn id="31" fill="hold">
                            <p:stCondLst>
                              <p:cond delay="5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1"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2" cstate="email">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2" name="pasted-image.png"/>
          <p:cNvPicPr/>
          <p:nvPr/>
        </p:nvPicPr>
        <p:blipFill>
          <a:blip r:embed="rId16"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17"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26</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26</a:t>
            </a:fld>
            <a:endParaRPr lang="en-US">
              <a:solidFill>
                <a:srgbClr val="000000"/>
              </a:solidFill>
            </a:endParaRPr>
          </a:p>
        </p:txBody>
      </p:sp>
      <p:sp>
        <p:nvSpPr>
          <p:cNvPr id="342" name="Rectangle 3">
            <a:extLst>
              <a:ext uri="{FF2B5EF4-FFF2-40B4-BE49-F238E27FC236}">
                <a16:creationId xmlns:a16="http://schemas.microsoft.com/office/drawing/2014/main" id="{C1F42549-7D48-4730-BB2F-9419902E1DB8}"/>
              </a:ext>
            </a:extLst>
          </p:cNvPr>
          <p:cNvSpPr>
            <a:spLocks noGrp="1" noChangeArrowheads="1"/>
          </p:cNvSpPr>
          <p:nvPr>
            <p:ph idx="1"/>
          </p:nvPr>
        </p:nvSpPr>
        <p:spPr>
          <a:xfrm>
            <a:off x="3086100" y="187808"/>
            <a:ext cx="5599113" cy="1076142"/>
          </a:xfrm>
        </p:spPr>
        <p:txBody>
          <a:bodyPr>
            <a:normAutofit fontScale="85000" lnSpcReduction="10000"/>
          </a:bodyPr>
          <a:lstStyle/>
          <a:p>
            <a:pPr marL="0" indent="0">
              <a:lnSpc>
                <a:spcPct val="120000"/>
              </a:lnSpc>
              <a:spcBef>
                <a:spcPts val="1200"/>
              </a:spcBef>
              <a:buNone/>
              <a:defRPr/>
            </a:pPr>
            <a:r>
              <a:rPr lang="en-US" sz="2800" dirty="0">
                <a:solidFill>
                  <a:srgbClr val="0DB48A"/>
                </a:solidFill>
                <a:effectLst>
                  <a:outerShdw blurRad="38100" dist="38100" dir="2700000" algn="tl">
                    <a:srgbClr val="000000"/>
                  </a:outerShdw>
                </a:effectLst>
              </a:rPr>
              <a:t>Two carbons break off this molecule releasing </a:t>
            </a:r>
            <a:r>
              <a:rPr lang="en-US" sz="2800" b="1" dirty="0">
                <a:solidFill>
                  <a:srgbClr val="FF0000"/>
                </a:solidFill>
                <a:effectLst>
                  <a:outerShdw blurRad="38100" dist="38100" dir="2700000" algn="tl">
                    <a:srgbClr val="000000"/>
                  </a:outerShdw>
                </a:effectLst>
              </a:rPr>
              <a:t>2 Carbon Dioxide </a:t>
            </a:r>
            <a:r>
              <a:rPr lang="en-US" sz="2800" dirty="0">
                <a:solidFill>
                  <a:srgbClr val="0DB48A"/>
                </a:solidFill>
                <a:effectLst>
                  <a:outerShdw blurRad="38100" dist="38100" dir="2700000" algn="tl">
                    <a:srgbClr val="000000"/>
                  </a:outerShdw>
                </a:effectLst>
              </a:rPr>
              <a:t>molecules. </a:t>
            </a: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9455A6A9-3FC4-4E31-B64C-428D88C80CAC}"/>
              </a:ext>
            </a:extLst>
          </p:cNvPr>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724149" y="264894"/>
            <a:ext cx="323851" cy="402261"/>
          </a:xfrm>
          <a:prstGeom prst="rect">
            <a:avLst/>
          </a:prstGeom>
          <a:ln w="12700">
            <a:miter lim="400000"/>
          </a:ln>
        </p:spPr>
      </p:pic>
      <p:sp>
        <p:nvSpPr>
          <p:cNvPr id="345" name="Rectangle: Rounded Corners 344">
            <a:extLst>
              <a:ext uri="{FF2B5EF4-FFF2-40B4-BE49-F238E27FC236}">
                <a16:creationId xmlns:a16="http://schemas.microsoft.com/office/drawing/2014/main" id="{EED51558-B961-467E-98A1-420804E8EE7B}"/>
              </a:ext>
            </a:extLst>
          </p:cNvPr>
          <p:cNvSpPr/>
          <p:nvPr/>
        </p:nvSpPr>
        <p:spPr bwMode="auto">
          <a:xfrm>
            <a:off x="-1" y="3321350"/>
            <a:ext cx="4583239" cy="297179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5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par>
                                <p:cTn id="8" presetID="10" presetClass="entr" presetSubtype="0" fill="hold" nodeType="with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fade">
                                      <p:cBhvr>
                                        <p:cTn id="10" dur="500"/>
                                        <p:tgtEl>
                                          <p:spTgt spid="34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1000"/>
                                        <p:tgtEl>
                                          <p:spTgt spid="22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41"/>
                                        </p:tgtEl>
                                        <p:attrNameLst>
                                          <p:attrName>style.visibility</p:attrName>
                                        </p:attrNameLst>
                                      </p:cBhvr>
                                      <p:to>
                                        <p:strVal val="visible"/>
                                      </p:to>
                                    </p:set>
                                    <p:animEffect transition="in" filter="fade">
                                      <p:cBhvr>
                                        <p:cTn id="27" dur="1000"/>
                                        <p:tgtEl>
                                          <p:spTgt spid="24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5"/>
                                        </p:tgtEl>
                                        <p:attrNameLst>
                                          <p:attrName>style.visibility</p:attrName>
                                        </p:attrNameLst>
                                      </p:cBhvr>
                                      <p:to>
                                        <p:strVal val="visible"/>
                                      </p:to>
                                    </p:set>
                                    <p:animEffect transition="in" filter="fade">
                                      <p:cBhvr>
                                        <p:cTn id="35" dur="1000"/>
                                        <p:tgtEl>
                                          <p:spTgt spid="33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53"/>
                                        </p:tgtEl>
                                        <p:attrNameLst>
                                          <p:attrName>style.visibility</p:attrName>
                                        </p:attrNameLst>
                                      </p:cBhvr>
                                      <p:to>
                                        <p:strVal val="visible"/>
                                      </p:to>
                                    </p:set>
                                    <p:animEffect transition="in" filter="fade">
                                      <p:cBhvr>
                                        <p:cTn id="39" dur="1000"/>
                                        <p:tgtEl>
                                          <p:spTgt spid="253"/>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46"/>
                                        </p:tgtEl>
                                        <p:attrNameLst>
                                          <p:attrName>style.visibility</p:attrName>
                                        </p:attrNameLst>
                                      </p:cBhvr>
                                      <p:to>
                                        <p:strVal val="visible"/>
                                      </p:to>
                                    </p:set>
                                    <p:animEffect transition="in" filter="fade">
                                      <p:cBhvr>
                                        <p:cTn id="43" dur="1000"/>
                                        <p:tgtEl>
                                          <p:spTgt spid="246"/>
                                        </p:tgtEl>
                                      </p:cBhvr>
                                    </p:animEffect>
                                  </p:childTnLst>
                                </p:cTn>
                              </p:par>
                            </p:childTnLst>
                          </p:cTn>
                        </p:par>
                        <p:par>
                          <p:cTn id="44" fill="hold">
                            <p:stCondLst>
                              <p:cond delay="6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337"/>
                                        </p:tgtEl>
                                        <p:attrNameLst>
                                          <p:attrName>style.visibility</p:attrName>
                                        </p:attrNameLst>
                                      </p:cBhvr>
                                      <p:to>
                                        <p:strVal val="visible"/>
                                      </p:to>
                                    </p:set>
                                    <p:animEffect transition="in" filter="fade">
                                      <p:cBhvr>
                                        <p:cTn id="51"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7" name="Group 16">
            <a:extLst>
              <a:ext uri="{FF2B5EF4-FFF2-40B4-BE49-F238E27FC236}">
                <a16:creationId xmlns:a16="http://schemas.microsoft.com/office/drawing/2014/main" id="{D34A4840-6969-41A1-837E-D9036499EC1D}"/>
              </a:ext>
            </a:extLst>
          </p:cNvPr>
          <p:cNvGrpSpPr/>
          <p:nvPr/>
        </p:nvGrpSpPr>
        <p:grpSpPr>
          <a:xfrm>
            <a:off x="5867400" y="1905000"/>
            <a:ext cx="762000" cy="610218"/>
            <a:chOff x="5867400" y="1905000"/>
            <a:chExt cx="762000" cy="610218"/>
          </a:xfrm>
        </p:grpSpPr>
        <p:grpSp>
          <p:nvGrpSpPr>
            <p:cNvPr id="16" name="Group 15">
              <a:extLst>
                <a:ext uri="{FF2B5EF4-FFF2-40B4-BE49-F238E27FC236}">
                  <a16:creationId xmlns:a16="http://schemas.microsoft.com/office/drawing/2014/main" id="{9738F941-BEFE-4630-A9D8-95FB6153913C}"/>
                </a:ext>
              </a:extLst>
            </p:cNvPr>
            <p:cNvGrpSpPr/>
            <p:nvPr/>
          </p:nvGrpSpPr>
          <p:grpSpPr>
            <a:xfrm>
              <a:off x="5867400" y="1905000"/>
              <a:ext cx="762000" cy="457200"/>
              <a:chOff x="5867400" y="1905000"/>
              <a:chExt cx="762000" cy="457200"/>
            </a:xfrm>
          </p:grpSpPr>
          <p:grpSp>
            <p:nvGrpSpPr>
              <p:cNvPr id="65" name="Group 64"/>
              <p:cNvGrpSpPr/>
              <p:nvPr/>
            </p:nvGrpSpPr>
            <p:grpSpPr>
              <a:xfrm>
                <a:off x="6248400" y="1905000"/>
                <a:ext cx="381000" cy="381000"/>
                <a:chOff x="914400" y="4648200"/>
                <a:chExt cx="381000" cy="381000"/>
              </a:xfrm>
            </p:grpSpPr>
            <p:pic>
              <p:nvPicPr>
                <p:cNvPr id="90" name="Picture 8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5867400" y="1981200"/>
                <a:ext cx="381000" cy="381000"/>
                <a:chOff x="914400" y="4648200"/>
                <a:chExt cx="381000" cy="381000"/>
              </a:xfrm>
            </p:grpSpPr>
            <p:pic>
              <p:nvPicPr>
                <p:cNvPr id="88" name="Picture 8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grpSp>
          <p:nvGrpSpPr>
            <p:cNvPr id="67" name="Group 66"/>
            <p:cNvGrpSpPr/>
            <p:nvPr/>
          </p:nvGrpSpPr>
          <p:grpSpPr>
            <a:xfrm>
              <a:off x="6096000" y="2133600"/>
              <a:ext cx="457200" cy="381618"/>
              <a:chOff x="1371600" y="4724276"/>
              <a:chExt cx="457200" cy="381618"/>
            </a:xfrm>
          </p:grpSpPr>
          <p:pic>
            <p:nvPicPr>
              <p:cNvPr id="86" name="Picture 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68" name="Curved Left Arrow 67"/>
          <p:cNvSpPr/>
          <p:nvPr/>
        </p:nvSpPr>
        <p:spPr>
          <a:xfrm rot="20864004" flipH="1">
            <a:off x="6553200" y="19727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6910261" y="20574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6605461" y="14478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2" name="pasted-image.png"/>
          <p:cNvPicPr/>
          <p:nvPr/>
        </p:nvPicPr>
        <p:blipFill>
          <a:blip r:embed="rId19"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20"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27</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27</a:t>
            </a:fld>
            <a:endParaRPr lang="en-US">
              <a:solidFill>
                <a:srgbClr val="000000"/>
              </a:solidFill>
            </a:endParaRPr>
          </a:p>
        </p:txBody>
      </p:sp>
      <p:sp>
        <p:nvSpPr>
          <p:cNvPr id="342" name="Rectangle 3">
            <a:extLst>
              <a:ext uri="{FF2B5EF4-FFF2-40B4-BE49-F238E27FC236}">
                <a16:creationId xmlns:a16="http://schemas.microsoft.com/office/drawing/2014/main" id="{5A085AD9-7F64-4388-9437-F1A7CD50483E}"/>
              </a:ext>
            </a:extLst>
          </p:cNvPr>
          <p:cNvSpPr>
            <a:spLocks noGrp="1" noChangeArrowheads="1"/>
          </p:cNvSpPr>
          <p:nvPr>
            <p:ph idx="1"/>
          </p:nvPr>
        </p:nvSpPr>
        <p:spPr>
          <a:xfrm>
            <a:off x="2466776" y="240797"/>
            <a:ext cx="5991424" cy="807359"/>
          </a:xfrm>
        </p:spPr>
        <p:txBody>
          <a:bodyPr>
            <a:normAutofit fontScale="92500"/>
          </a:bodyPr>
          <a:lstStyle/>
          <a:p>
            <a:pPr marL="0" indent="0">
              <a:lnSpc>
                <a:spcPct val="90000"/>
              </a:lnSpc>
              <a:buNone/>
              <a:defRPr/>
            </a:pPr>
            <a:r>
              <a:rPr lang="en-US" sz="2800" dirty="0">
                <a:solidFill>
                  <a:srgbClr val="0DB48A"/>
                </a:solidFill>
                <a:effectLst>
                  <a:outerShdw blurRad="38100" dist="38100" dir="2700000" algn="tl">
                    <a:srgbClr val="000000"/>
                  </a:outerShdw>
                </a:effectLst>
              </a:rPr>
              <a:t>The Hydrogen and Electrons released by each reaction form</a:t>
            </a:r>
            <a:r>
              <a:rPr lang="en-US" sz="2800" dirty="0">
                <a:solidFill>
                  <a:srgbClr val="FF0000"/>
                </a:solidFill>
                <a:effectLst>
                  <a:outerShdw blurRad="38100" dist="38100" dir="2700000" algn="tl">
                    <a:srgbClr val="000000"/>
                  </a:outerShdw>
                </a:effectLst>
              </a:rPr>
              <a:t> </a:t>
            </a:r>
            <a:r>
              <a:rPr lang="en-US" sz="2800" b="1" dirty="0">
                <a:solidFill>
                  <a:srgbClr val="FF0000"/>
                </a:solidFill>
                <a:effectLst>
                  <a:outerShdw blurRad="38100" dist="38100" dir="2700000" algn="tl">
                    <a:srgbClr val="000000"/>
                  </a:outerShdw>
                </a:effectLst>
              </a:rPr>
              <a:t>2 NADH</a:t>
            </a:r>
            <a:r>
              <a:rPr lang="en-US" sz="2800" dirty="0">
                <a:solidFill>
                  <a:srgbClr val="0DB48A"/>
                </a:solidFill>
                <a:effectLst>
                  <a:outerShdw blurRad="38100" dist="38100" dir="2700000" algn="tl">
                    <a:srgbClr val="000000"/>
                  </a:outerShdw>
                </a:effectLst>
              </a:rPr>
              <a:t> (reduction).</a:t>
            </a:r>
            <a:endParaRPr lang="en-US" sz="2800" b="1" dirty="0">
              <a:solidFill>
                <a:schemeClr val="folHlink"/>
              </a:solidFill>
              <a:effectLst>
                <a:outerShdw blurRad="38100" dist="38100" dir="2700000" algn="tl">
                  <a:srgbClr val="000000"/>
                </a:outerShdw>
              </a:effectLst>
            </a:endParaRP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634DF568-B32C-4720-8D43-6FA44AA268D3}"/>
              </a:ext>
            </a:extLst>
          </p:cNvPr>
          <p:cNvPicPr/>
          <p:nvPr/>
        </p:nvPicPr>
        <p:blipFill>
          <a:blip r:embed="rId21" cstate="email">
            <a:extLst>
              <a:ext uri="{28A0092B-C50C-407E-A947-70E740481C1C}">
                <a14:useLocalDpi xmlns:a14="http://schemas.microsoft.com/office/drawing/2010/main"/>
              </a:ext>
            </a:extLst>
          </a:blip>
          <a:srcRect/>
          <a:stretch>
            <a:fillRect/>
          </a:stretch>
        </p:blipFill>
        <p:spPr>
          <a:xfrm>
            <a:off x="2185862" y="239210"/>
            <a:ext cx="268896" cy="351746"/>
          </a:xfrm>
          <a:prstGeom prst="rect">
            <a:avLst/>
          </a:prstGeom>
          <a:ln w="12700">
            <a:miter lim="400000"/>
          </a:ln>
        </p:spPr>
      </p:pic>
      <p:sp>
        <p:nvSpPr>
          <p:cNvPr id="345" name="Rectangle: Rounded Corners 344">
            <a:extLst>
              <a:ext uri="{FF2B5EF4-FFF2-40B4-BE49-F238E27FC236}">
                <a16:creationId xmlns:a16="http://schemas.microsoft.com/office/drawing/2014/main" id="{103C0BF0-2808-4637-B72E-E8829A0C7FEA}"/>
              </a:ext>
            </a:extLst>
          </p:cNvPr>
          <p:cNvSpPr/>
          <p:nvPr/>
        </p:nvSpPr>
        <p:spPr bwMode="auto">
          <a:xfrm>
            <a:off x="-1" y="3321350"/>
            <a:ext cx="4583239" cy="297179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grpSp>
        <p:nvGrpSpPr>
          <p:cNvPr id="376" name="Group 375">
            <a:extLst>
              <a:ext uri="{FF2B5EF4-FFF2-40B4-BE49-F238E27FC236}">
                <a16:creationId xmlns:a16="http://schemas.microsoft.com/office/drawing/2014/main" id="{564C5E86-F859-44EA-A7DD-1E00D9E3B7AE}"/>
              </a:ext>
            </a:extLst>
          </p:cNvPr>
          <p:cNvGrpSpPr/>
          <p:nvPr/>
        </p:nvGrpSpPr>
        <p:grpSpPr>
          <a:xfrm>
            <a:off x="6819900" y="3461620"/>
            <a:ext cx="762000" cy="610218"/>
            <a:chOff x="5867400" y="1905000"/>
            <a:chExt cx="762000" cy="610218"/>
          </a:xfrm>
        </p:grpSpPr>
        <p:grpSp>
          <p:nvGrpSpPr>
            <p:cNvPr id="384" name="Group 383">
              <a:extLst>
                <a:ext uri="{FF2B5EF4-FFF2-40B4-BE49-F238E27FC236}">
                  <a16:creationId xmlns:a16="http://schemas.microsoft.com/office/drawing/2014/main" id="{B374A72C-822F-4EA7-80C4-778CFC6D628E}"/>
                </a:ext>
              </a:extLst>
            </p:cNvPr>
            <p:cNvGrpSpPr/>
            <p:nvPr/>
          </p:nvGrpSpPr>
          <p:grpSpPr>
            <a:xfrm>
              <a:off x="5867400" y="1905000"/>
              <a:ext cx="762000" cy="457200"/>
              <a:chOff x="5867400" y="1905000"/>
              <a:chExt cx="762000" cy="457200"/>
            </a:xfrm>
          </p:grpSpPr>
          <p:grpSp>
            <p:nvGrpSpPr>
              <p:cNvPr id="388" name="Group 387">
                <a:extLst>
                  <a:ext uri="{FF2B5EF4-FFF2-40B4-BE49-F238E27FC236}">
                    <a16:creationId xmlns:a16="http://schemas.microsoft.com/office/drawing/2014/main" id="{2A2ECEBA-F30B-4293-93DA-85F8ECEC2489}"/>
                  </a:ext>
                </a:extLst>
              </p:cNvPr>
              <p:cNvGrpSpPr/>
              <p:nvPr/>
            </p:nvGrpSpPr>
            <p:grpSpPr>
              <a:xfrm>
                <a:off x="6248400" y="1905000"/>
                <a:ext cx="381000" cy="381000"/>
                <a:chOff x="914400" y="4648200"/>
                <a:chExt cx="381000" cy="381000"/>
              </a:xfrm>
            </p:grpSpPr>
            <p:pic>
              <p:nvPicPr>
                <p:cNvPr id="392" name="Picture 391">
                  <a:extLst>
                    <a:ext uri="{FF2B5EF4-FFF2-40B4-BE49-F238E27FC236}">
                      <a16:creationId xmlns:a16="http://schemas.microsoft.com/office/drawing/2014/main" id="{70ED99FB-9D82-4159-A671-5A52011CE1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93" name="TextBox 392">
                  <a:extLst>
                    <a:ext uri="{FF2B5EF4-FFF2-40B4-BE49-F238E27FC236}">
                      <a16:creationId xmlns:a16="http://schemas.microsoft.com/office/drawing/2014/main" id="{D8C942C5-1AE9-4673-9AC5-DAA7FB3661A4}"/>
                    </a:ext>
                  </a:extLst>
                </p:cNvPr>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89" name="Group 388">
                <a:extLst>
                  <a:ext uri="{FF2B5EF4-FFF2-40B4-BE49-F238E27FC236}">
                    <a16:creationId xmlns:a16="http://schemas.microsoft.com/office/drawing/2014/main" id="{2E6249A9-F1A4-440C-B549-9E728A9861F0}"/>
                  </a:ext>
                </a:extLst>
              </p:cNvPr>
              <p:cNvGrpSpPr/>
              <p:nvPr/>
            </p:nvGrpSpPr>
            <p:grpSpPr>
              <a:xfrm>
                <a:off x="5867400" y="1981200"/>
                <a:ext cx="381000" cy="381000"/>
                <a:chOff x="914400" y="4648200"/>
                <a:chExt cx="381000" cy="381000"/>
              </a:xfrm>
            </p:grpSpPr>
            <p:pic>
              <p:nvPicPr>
                <p:cNvPr id="390" name="Picture 389">
                  <a:extLst>
                    <a:ext uri="{FF2B5EF4-FFF2-40B4-BE49-F238E27FC236}">
                      <a16:creationId xmlns:a16="http://schemas.microsoft.com/office/drawing/2014/main" id="{3AEC7B7D-AAA9-4B9E-A73C-BFB191D132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91" name="TextBox 390">
                  <a:extLst>
                    <a:ext uri="{FF2B5EF4-FFF2-40B4-BE49-F238E27FC236}">
                      <a16:creationId xmlns:a16="http://schemas.microsoft.com/office/drawing/2014/main" id="{29548787-2DD7-476D-939B-667713B08149}"/>
                    </a:ext>
                  </a:extLst>
                </p:cNvPr>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grpSp>
          <p:nvGrpSpPr>
            <p:cNvPr id="385" name="Group 384">
              <a:extLst>
                <a:ext uri="{FF2B5EF4-FFF2-40B4-BE49-F238E27FC236}">
                  <a16:creationId xmlns:a16="http://schemas.microsoft.com/office/drawing/2014/main" id="{EF5FDC87-D7AB-433E-9481-9D163F3FF369}"/>
                </a:ext>
              </a:extLst>
            </p:cNvPr>
            <p:cNvGrpSpPr/>
            <p:nvPr/>
          </p:nvGrpSpPr>
          <p:grpSpPr>
            <a:xfrm>
              <a:off x="6096000" y="2133600"/>
              <a:ext cx="457200" cy="381618"/>
              <a:chOff x="1371600" y="4724276"/>
              <a:chExt cx="457200" cy="381618"/>
            </a:xfrm>
          </p:grpSpPr>
          <p:pic>
            <p:nvPicPr>
              <p:cNvPr id="386" name="Picture 385">
                <a:extLst>
                  <a:ext uri="{FF2B5EF4-FFF2-40B4-BE49-F238E27FC236}">
                    <a16:creationId xmlns:a16="http://schemas.microsoft.com/office/drawing/2014/main" id="{32221628-268C-4080-B52F-870AB2D140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87" name="TextBox 386">
                <a:extLst>
                  <a:ext uri="{FF2B5EF4-FFF2-40B4-BE49-F238E27FC236}">
                    <a16:creationId xmlns:a16="http://schemas.microsoft.com/office/drawing/2014/main" id="{64BBE008-7382-427B-93D9-AACBA15FEF55}"/>
                  </a:ext>
                </a:extLst>
              </p:cNvPr>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Tree>
    <p:extLst>
      <p:ext uri="{BB962C8B-B14F-4D97-AF65-F5344CB8AC3E}">
        <p14:creationId xmlns:p14="http://schemas.microsoft.com/office/powerpoint/2010/main" val="33659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par>
                                <p:cTn id="8" presetID="10" presetClass="entr" presetSubtype="0" fill="hold" nodeType="with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fade">
                                      <p:cBhvr>
                                        <p:cTn id="10" dur="500"/>
                                        <p:tgtEl>
                                          <p:spTgt spid="34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376"/>
                                        </p:tgtEl>
                                        <p:attrNameLst>
                                          <p:attrName>style.visibility</p:attrName>
                                        </p:attrNameLst>
                                      </p:cBhvr>
                                      <p:to>
                                        <p:strVal val="visible"/>
                                      </p:to>
                                    </p:set>
                                    <p:animEffect transition="in" filter="fade">
                                      <p:cBhvr>
                                        <p:cTn id="22" dur="1000"/>
                                        <p:tgtEl>
                                          <p:spTgt spid="37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1000"/>
                                        <p:tgtEl>
                                          <p:spTgt spid="128"/>
                                        </p:tgtEl>
                                      </p:cBhvr>
                                    </p:animEffect>
                                  </p:childTnLst>
                                </p:cTn>
                              </p:par>
                              <p:par>
                                <p:cTn id="27" presetID="10"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1000"/>
                                        <p:tgtEl>
                                          <p:spTgt spid="13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up)">
                                      <p:cBhvr>
                                        <p:cTn id="33" dur="1000"/>
                                        <p:tgtEl>
                                          <p:spTgt spid="6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wipe(up)">
                                      <p:cBhvr>
                                        <p:cTn id="36" dur="1000"/>
                                        <p:tgtEl>
                                          <p:spTgt spid="137"/>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1000"/>
                                        <p:tgtEl>
                                          <p:spTgt spid="69"/>
                                        </p:tgtEl>
                                      </p:cBhvr>
                                    </p:animEffect>
                                  </p:childTnLst>
                                </p:cTn>
                              </p:par>
                              <p:par>
                                <p:cTn id="41" presetID="10" presetClass="entr" presetSubtype="0" fill="hold"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1" name="Group 130"/>
          <p:cNvGrpSpPr/>
          <p:nvPr/>
        </p:nvGrpSpPr>
        <p:grpSpPr>
          <a:xfrm>
            <a:off x="5867400" y="1447800"/>
            <a:ext cx="2262061" cy="1568750"/>
            <a:chOff x="6248400" y="1371600"/>
            <a:chExt cx="2262061" cy="1568750"/>
          </a:xfrm>
        </p:grpSpPr>
        <p:grpSp>
          <p:nvGrpSpPr>
            <p:cNvPr id="65" name="Group 64"/>
            <p:cNvGrpSpPr/>
            <p:nvPr/>
          </p:nvGrpSpPr>
          <p:grpSpPr>
            <a:xfrm>
              <a:off x="6629400" y="1828800"/>
              <a:ext cx="381000" cy="381000"/>
              <a:chOff x="914400" y="4648200"/>
              <a:chExt cx="381000" cy="381000"/>
            </a:xfrm>
          </p:grpSpPr>
          <p:pic>
            <p:nvPicPr>
              <p:cNvPr id="90" name="Picture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6248400" y="1905000"/>
              <a:ext cx="381000" cy="381000"/>
              <a:chOff x="914400" y="4648200"/>
              <a:chExt cx="381000" cy="381000"/>
            </a:xfrm>
          </p:grpSpPr>
          <p:pic>
            <p:nvPicPr>
              <p:cNvPr id="88" name="Picture 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7" name="Group 66"/>
            <p:cNvGrpSpPr/>
            <p:nvPr/>
          </p:nvGrpSpPr>
          <p:grpSpPr>
            <a:xfrm>
              <a:off x="6477000" y="2057400"/>
              <a:ext cx="457200" cy="381618"/>
              <a:chOff x="1371600" y="4724276"/>
              <a:chExt cx="457200" cy="381618"/>
            </a:xfrm>
          </p:grpSpPr>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29" name="Group 128"/>
            <p:cNvGrpSpPr/>
            <p:nvPr/>
          </p:nvGrpSpPr>
          <p:grpSpPr>
            <a:xfrm>
              <a:off x="6934200" y="1371600"/>
              <a:ext cx="1576261" cy="1568750"/>
              <a:chOff x="7034339" y="1676400"/>
              <a:chExt cx="1576261" cy="1568750"/>
            </a:xfrm>
          </p:grpSpPr>
          <p:sp>
            <p:nvSpPr>
              <p:cNvPr id="68" name="Curved Left Arrow 67"/>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7391400" y="22860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7086600" y="16764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267" name="Curved Left Arrow 266"/>
          <p:cNvSpPr/>
          <p:nvPr/>
        </p:nvSpPr>
        <p:spPr>
          <a:xfrm rot="16200000">
            <a:off x="4421031" y="5352603"/>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68" name="Group 267"/>
          <p:cNvGrpSpPr/>
          <p:nvPr/>
        </p:nvGrpSpPr>
        <p:grpSpPr>
          <a:xfrm>
            <a:off x="3886200" y="6067656"/>
            <a:ext cx="609600" cy="381000"/>
            <a:chOff x="6248400" y="3962400"/>
            <a:chExt cx="609600" cy="381000"/>
          </a:xfrm>
        </p:grpSpPr>
        <p:sp>
          <p:nvSpPr>
            <p:cNvPr id="269" name="Oval 268"/>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TextBox 269"/>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271" name="Group 270"/>
          <p:cNvGrpSpPr/>
          <p:nvPr/>
        </p:nvGrpSpPr>
        <p:grpSpPr>
          <a:xfrm>
            <a:off x="4628582" y="5891922"/>
            <a:ext cx="908618" cy="838200"/>
            <a:chOff x="3886200" y="2514600"/>
            <a:chExt cx="908618" cy="838200"/>
          </a:xfrm>
        </p:grpSpPr>
        <p:pic>
          <p:nvPicPr>
            <p:cNvPr id="272" name="Picture 27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273" name="TextBox 272"/>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1" name="pasted-image.png"/>
          <p:cNvPicPr/>
          <p:nvPr/>
        </p:nvPicPr>
        <p:blipFill>
          <a:blip r:embed="rId19" cstate="email">
            <a:extLst>
              <a:ext uri="{28A0092B-C50C-407E-A947-70E740481C1C}">
                <a14:useLocalDpi xmlns:a14="http://schemas.microsoft.com/office/drawing/2010/main"/>
              </a:ext>
            </a:extLst>
          </a:blip>
          <a:stretch>
            <a:fillRect/>
          </a:stretch>
        </p:blipFill>
        <p:spPr>
          <a:xfrm>
            <a:off x="5257800" y="5363376"/>
            <a:ext cx="355600" cy="38100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28</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28</a:t>
            </a:fld>
            <a:endParaRPr lang="en-US">
              <a:solidFill>
                <a:srgbClr val="000000"/>
              </a:solidFill>
            </a:endParaRPr>
          </a:p>
        </p:txBody>
      </p:sp>
      <p:sp>
        <p:nvSpPr>
          <p:cNvPr id="342" name="Rectangle 3">
            <a:extLst>
              <a:ext uri="{FF2B5EF4-FFF2-40B4-BE49-F238E27FC236}">
                <a16:creationId xmlns:a16="http://schemas.microsoft.com/office/drawing/2014/main" id="{C2F40033-74F3-4BBF-87E7-6E0176164CC7}"/>
              </a:ext>
            </a:extLst>
          </p:cNvPr>
          <p:cNvSpPr>
            <a:spLocks noGrp="1" noChangeArrowheads="1"/>
          </p:cNvSpPr>
          <p:nvPr>
            <p:ph idx="1"/>
          </p:nvPr>
        </p:nvSpPr>
        <p:spPr>
          <a:xfrm>
            <a:off x="2906331" y="251025"/>
            <a:ext cx="5399469" cy="918861"/>
          </a:xfrm>
        </p:spPr>
        <p:txBody>
          <a:bodyPr>
            <a:normAutofit/>
          </a:bodyPr>
          <a:lstStyle/>
          <a:p>
            <a:pPr marL="0" indent="0">
              <a:lnSpc>
                <a:spcPct val="90000"/>
              </a:lnSpc>
              <a:buNone/>
              <a:defRPr/>
            </a:pPr>
            <a:r>
              <a:rPr lang="en-US" sz="2800" dirty="0">
                <a:solidFill>
                  <a:srgbClr val="0DB48A"/>
                </a:solidFill>
                <a:effectLst>
                  <a:outerShdw blurRad="38100" dist="38100" dir="2700000" algn="tl">
                    <a:srgbClr val="000000"/>
                  </a:outerShdw>
                </a:effectLst>
              </a:rPr>
              <a:t>This</a:t>
            </a:r>
            <a:r>
              <a:rPr lang="en-US" sz="2800" b="1" dirty="0">
                <a:solidFill>
                  <a:schemeClr val="folHlink"/>
                </a:solidFill>
                <a:effectLst>
                  <a:outerShdw blurRad="38100" dist="38100" dir="2700000" algn="tl">
                    <a:srgbClr val="000000"/>
                  </a:outerShdw>
                </a:effectLst>
              </a:rPr>
              <a:t> 4 carbon molecule </a:t>
            </a:r>
            <a:r>
              <a:rPr lang="en-US" sz="2800" dirty="0">
                <a:solidFill>
                  <a:srgbClr val="0DB48A"/>
                </a:solidFill>
                <a:effectLst>
                  <a:outerShdw blurRad="38100" dist="38100" dir="2700000" algn="tl">
                    <a:srgbClr val="000000"/>
                  </a:outerShdw>
                </a:effectLst>
              </a:rPr>
              <a:t>reacts with ADP forming</a:t>
            </a:r>
            <a:r>
              <a:rPr lang="en-US" sz="2800" b="1" dirty="0">
                <a:solidFill>
                  <a:schemeClr val="folHlink"/>
                </a:solidFill>
                <a:effectLst>
                  <a:outerShdw blurRad="38100" dist="38100" dir="2700000" algn="tl">
                    <a:srgbClr val="000000"/>
                  </a:outerShdw>
                </a:effectLst>
              </a:rPr>
              <a:t> </a:t>
            </a:r>
            <a:r>
              <a:rPr lang="en-US" sz="2800" b="1" dirty="0">
                <a:solidFill>
                  <a:srgbClr val="FF0000"/>
                </a:solidFill>
                <a:effectLst>
                  <a:outerShdw blurRad="38100" dist="38100" dir="2700000" algn="tl">
                    <a:srgbClr val="000000"/>
                  </a:outerShdw>
                </a:effectLst>
              </a:rPr>
              <a:t>ATP.</a:t>
            </a: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D7F22E31-AE42-4575-A79C-C7C1CADBD31E}"/>
              </a:ext>
            </a:extLst>
          </p:cNvPr>
          <p:cNvPicPr/>
          <p:nvPr/>
        </p:nvPicPr>
        <p:blipFill>
          <a:blip r:embed="rId20" cstate="email">
            <a:extLst>
              <a:ext uri="{28A0092B-C50C-407E-A947-70E740481C1C}">
                <a14:useLocalDpi xmlns:a14="http://schemas.microsoft.com/office/drawing/2010/main"/>
              </a:ext>
            </a:extLst>
          </a:blip>
          <a:stretch>
            <a:fillRect/>
          </a:stretch>
        </p:blipFill>
        <p:spPr>
          <a:xfrm>
            <a:off x="2500857" y="216259"/>
            <a:ext cx="428759" cy="448943"/>
          </a:xfrm>
          <a:prstGeom prst="rect">
            <a:avLst/>
          </a:prstGeom>
          <a:ln w="12700">
            <a:miter lim="400000"/>
          </a:ln>
        </p:spPr>
      </p:pic>
    </p:spTree>
    <p:extLst>
      <p:ext uri="{BB962C8B-B14F-4D97-AF65-F5344CB8AC3E}">
        <p14:creationId xmlns:p14="http://schemas.microsoft.com/office/powerpoint/2010/main" val="12195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81"/>
                                        </p:tgtEl>
                                        <p:attrNameLst>
                                          <p:attrName>style.visibility</p:attrName>
                                        </p:attrNameLst>
                                      </p:cBhvr>
                                      <p:to>
                                        <p:strVal val="visible"/>
                                      </p:to>
                                    </p:set>
                                    <p:animEffect transition="in" filter="fade">
                                      <p:cBhvr>
                                        <p:cTn id="10" dur="500"/>
                                        <p:tgtEl>
                                          <p:spTgt spid="38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4"/>
                                        </p:tgtEl>
                                        <p:attrNameLst>
                                          <p:attrName>style.visibility</p:attrName>
                                        </p:attrNameLst>
                                      </p:cBhvr>
                                      <p:to>
                                        <p:strVal val="visible"/>
                                      </p:to>
                                    </p:set>
                                    <p:animEffect transition="in" filter="fade">
                                      <p:cBhvr>
                                        <p:cTn id="19" dur="1000"/>
                                        <p:tgtEl>
                                          <p:spTgt spid="25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68"/>
                                        </p:tgtEl>
                                        <p:attrNameLst>
                                          <p:attrName>style.visibility</p:attrName>
                                        </p:attrNameLst>
                                      </p:cBhvr>
                                      <p:to>
                                        <p:strVal val="visible"/>
                                      </p:to>
                                    </p:set>
                                    <p:animEffect transition="in" filter="fade">
                                      <p:cBhvr>
                                        <p:cTn id="23" dur="1000"/>
                                        <p:tgtEl>
                                          <p:spTgt spid="26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wipe(left)">
                                      <p:cBhvr>
                                        <p:cTn id="27" dur="1000"/>
                                        <p:tgtEl>
                                          <p:spTgt spid="26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1"/>
                                        </p:tgtEl>
                                        <p:attrNameLst>
                                          <p:attrName>style.visibility</p:attrName>
                                        </p:attrNameLst>
                                      </p:cBhvr>
                                      <p:to>
                                        <p:strVal val="visible"/>
                                      </p:to>
                                    </p:set>
                                    <p:animEffect transition="in" filter="fade">
                                      <p:cBhvr>
                                        <p:cTn id="31"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1" name="Group 130"/>
          <p:cNvGrpSpPr/>
          <p:nvPr/>
        </p:nvGrpSpPr>
        <p:grpSpPr>
          <a:xfrm>
            <a:off x="5867400" y="1447800"/>
            <a:ext cx="2262061" cy="1568750"/>
            <a:chOff x="6248400" y="1371600"/>
            <a:chExt cx="2262061" cy="1568750"/>
          </a:xfrm>
        </p:grpSpPr>
        <p:grpSp>
          <p:nvGrpSpPr>
            <p:cNvPr id="65" name="Group 64"/>
            <p:cNvGrpSpPr/>
            <p:nvPr/>
          </p:nvGrpSpPr>
          <p:grpSpPr>
            <a:xfrm>
              <a:off x="6629400" y="1828800"/>
              <a:ext cx="381000" cy="381000"/>
              <a:chOff x="914400" y="4648200"/>
              <a:chExt cx="381000" cy="381000"/>
            </a:xfrm>
          </p:grpSpPr>
          <p:pic>
            <p:nvPicPr>
              <p:cNvPr id="90" name="Picture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6248400" y="1905000"/>
              <a:ext cx="381000" cy="381000"/>
              <a:chOff x="914400" y="4648200"/>
              <a:chExt cx="381000" cy="381000"/>
            </a:xfrm>
          </p:grpSpPr>
          <p:pic>
            <p:nvPicPr>
              <p:cNvPr id="88" name="Picture 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7" name="Group 66"/>
            <p:cNvGrpSpPr/>
            <p:nvPr/>
          </p:nvGrpSpPr>
          <p:grpSpPr>
            <a:xfrm>
              <a:off x="6477000" y="2057400"/>
              <a:ext cx="457200" cy="381618"/>
              <a:chOff x="1371600" y="4724276"/>
              <a:chExt cx="457200" cy="381618"/>
            </a:xfrm>
          </p:grpSpPr>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29" name="Group 128"/>
            <p:cNvGrpSpPr/>
            <p:nvPr/>
          </p:nvGrpSpPr>
          <p:grpSpPr>
            <a:xfrm>
              <a:off x="6934200" y="1371600"/>
              <a:ext cx="1576261" cy="1568750"/>
              <a:chOff x="7034339" y="1676400"/>
              <a:chExt cx="1576261" cy="1568750"/>
            </a:xfrm>
          </p:grpSpPr>
          <p:sp>
            <p:nvSpPr>
              <p:cNvPr id="68" name="Curved Left Arrow 67"/>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7391400" y="22860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7086600" y="16764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 name="Group 18">
            <a:extLst>
              <a:ext uri="{FF2B5EF4-FFF2-40B4-BE49-F238E27FC236}">
                <a16:creationId xmlns:a16="http://schemas.microsoft.com/office/drawing/2014/main" id="{14741C5A-F61D-4352-9405-D90C08E43413}"/>
              </a:ext>
            </a:extLst>
          </p:cNvPr>
          <p:cNvGrpSpPr/>
          <p:nvPr/>
        </p:nvGrpSpPr>
        <p:grpSpPr>
          <a:xfrm>
            <a:off x="2414461" y="5181600"/>
            <a:ext cx="762000" cy="610218"/>
            <a:chOff x="2414461" y="5181600"/>
            <a:chExt cx="762000" cy="610218"/>
          </a:xfrm>
        </p:grpSpPr>
        <p:grpSp>
          <p:nvGrpSpPr>
            <p:cNvPr id="305" name="Group 304"/>
            <p:cNvGrpSpPr/>
            <p:nvPr/>
          </p:nvGrpSpPr>
          <p:grpSpPr>
            <a:xfrm flipH="1">
              <a:off x="2414461" y="5181600"/>
              <a:ext cx="381000" cy="381000"/>
              <a:chOff x="914400" y="4648200"/>
              <a:chExt cx="381000" cy="381000"/>
            </a:xfrm>
          </p:grpSpPr>
          <p:pic>
            <p:nvPicPr>
              <p:cNvPr id="332" name="Picture 3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flipH="1">
              <a:off x="2795461" y="5257800"/>
              <a:ext cx="381000" cy="381000"/>
              <a:chOff x="914400" y="4648200"/>
              <a:chExt cx="381000" cy="381000"/>
            </a:xfrm>
          </p:grpSpPr>
          <p:pic>
            <p:nvPicPr>
              <p:cNvPr id="330" name="Picture 3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flipH="1">
              <a:off x="2514600" y="5410200"/>
              <a:ext cx="457200" cy="381618"/>
              <a:chOff x="1347661" y="4724276"/>
              <a:chExt cx="457200" cy="381618"/>
            </a:xfrm>
          </p:grpSpPr>
          <p:pic>
            <p:nvPicPr>
              <p:cNvPr id="328" name="Picture 3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309" name="Curved Left Arrow 308"/>
          <p:cNvSpPr/>
          <p:nvPr/>
        </p:nvSpPr>
        <p:spPr>
          <a:xfrm rot="735996">
            <a:off x="2132059" y="5249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flipH="1">
            <a:off x="848704" y="5365277"/>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flipH="1">
            <a:off x="963004" y="4683299"/>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336" name="Straight Arrow Connector 335"/>
          <p:cNvCxnSpPr>
            <a:cxnSpLocks/>
          </p:cNvCxnSpPr>
          <p:nvPr/>
        </p:nvCxnSpPr>
        <p:spPr>
          <a:xfrm flipH="1">
            <a:off x="2883630" y="5029200"/>
            <a:ext cx="240570" cy="288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2" name="pasted-image.png"/>
          <p:cNvPicPr/>
          <p:nvPr/>
        </p:nvPicPr>
        <p:blipFill>
          <a:blip r:embed="rId19"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29</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29</a:t>
            </a:fld>
            <a:endParaRPr lang="en-US">
              <a:solidFill>
                <a:srgbClr val="000000"/>
              </a:solidFill>
            </a:endParaRPr>
          </a:p>
        </p:txBody>
      </p:sp>
      <p:grpSp>
        <p:nvGrpSpPr>
          <p:cNvPr id="16" name="Group 15">
            <a:extLst>
              <a:ext uri="{FF2B5EF4-FFF2-40B4-BE49-F238E27FC236}">
                <a16:creationId xmlns:a16="http://schemas.microsoft.com/office/drawing/2014/main" id="{8D9AA8E3-48F9-4EC6-99D5-FC89F02A35CF}"/>
              </a:ext>
            </a:extLst>
          </p:cNvPr>
          <p:cNvGrpSpPr/>
          <p:nvPr/>
        </p:nvGrpSpPr>
        <p:grpSpPr>
          <a:xfrm>
            <a:off x="3886200" y="5581203"/>
            <a:ext cx="1651000" cy="1148919"/>
            <a:chOff x="3886200" y="5581203"/>
            <a:chExt cx="1651000" cy="1148919"/>
          </a:xfrm>
        </p:grpSpPr>
        <p:sp>
          <p:nvSpPr>
            <p:cNvPr id="342" name="Curved Left Arrow 266">
              <a:extLst>
                <a:ext uri="{FF2B5EF4-FFF2-40B4-BE49-F238E27FC236}">
                  <a16:creationId xmlns:a16="http://schemas.microsoft.com/office/drawing/2014/main" id="{D8077B6F-D2B0-48BB-997F-041EDEF1712B}"/>
                </a:ext>
              </a:extLst>
            </p:cNvPr>
            <p:cNvSpPr/>
            <p:nvPr/>
          </p:nvSpPr>
          <p:spPr>
            <a:xfrm rot="16200000">
              <a:off x="4421031" y="5352603"/>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44" name="Group 343">
              <a:extLst>
                <a:ext uri="{FF2B5EF4-FFF2-40B4-BE49-F238E27FC236}">
                  <a16:creationId xmlns:a16="http://schemas.microsoft.com/office/drawing/2014/main" id="{347EDAF9-629F-41F1-B3A5-2FD6C98430A1}"/>
                </a:ext>
              </a:extLst>
            </p:cNvPr>
            <p:cNvGrpSpPr/>
            <p:nvPr/>
          </p:nvGrpSpPr>
          <p:grpSpPr>
            <a:xfrm>
              <a:off x="3886200" y="6067656"/>
              <a:ext cx="609600" cy="381000"/>
              <a:chOff x="6248400" y="3962400"/>
              <a:chExt cx="609600" cy="381000"/>
            </a:xfrm>
          </p:grpSpPr>
          <p:sp>
            <p:nvSpPr>
              <p:cNvPr id="345" name="Oval 344">
                <a:extLst>
                  <a:ext uri="{FF2B5EF4-FFF2-40B4-BE49-F238E27FC236}">
                    <a16:creationId xmlns:a16="http://schemas.microsoft.com/office/drawing/2014/main" id="{194933EC-DD9C-4A7B-9395-EFB74A327C60}"/>
                  </a:ext>
                </a:extLst>
              </p:cNvPr>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6" name="TextBox 375">
                <a:extLst>
                  <a:ext uri="{FF2B5EF4-FFF2-40B4-BE49-F238E27FC236}">
                    <a16:creationId xmlns:a16="http://schemas.microsoft.com/office/drawing/2014/main" id="{BFD860AD-8955-4602-8B7E-FEBDA871EE0E}"/>
                  </a:ext>
                </a:extLst>
              </p:cNvPr>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384" name="Group 383">
              <a:extLst>
                <a:ext uri="{FF2B5EF4-FFF2-40B4-BE49-F238E27FC236}">
                  <a16:creationId xmlns:a16="http://schemas.microsoft.com/office/drawing/2014/main" id="{B1032CB3-2AB5-4B83-ADC7-73CEE4171B04}"/>
                </a:ext>
              </a:extLst>
            </p:cNvPr>
            <p:cNvGrpSpPr/>
            <p:nvPr/>
          </p:nvGrpSpPr>
          <p:grpSpPr>
            <a:xfrm>
              <a:off x="4628582" y="5891922"/>
              <a:ext cx="908618" cy="838200"/>
              <a:chOff x="3886200" y="2514600"/>
              <a:chExt cx="908618" cy="838200"/>
            </a:xfrm>
          </p:grpSpPr>
          <p:pic>
            <p:nvPicPr>
              <p:cNvPr id="385" name="Picture 384">
                <a:extLst>
                  <a:ext uri="{FF2B5EF4-FFF2-40B4-BE49-F238E27FC236}">
                    <a16:creationId xmlns:a16="http://schemas.microsoft.com/office/drawing/2014/main" id="{623A6BCC-4FB0-49B2-A703-ECA56535347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386" name="TextBox 385">
                <a:extLst>
                  <a:ext uri="{FF2B5EF4-FFF2-40B4-BE49-F238E27FC236}">
                    <a16:creationId xmlns:a16="http://schemas.microsoft.com/office/drawing/2014/main" id="{998D69CB-B61C-4F9A-8227-1993BA621F36}"/>
                  </a:ext>
                </a:extLst>
              </p:cNvPr>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sp>
        <p:nvSpPr>
          <p:cNvPr id="387" name="Rectangle 3">
            <a:extLst>
              <a:ext uri="{FF2B5EF4-FFF2-40B4-BE49-F238E27FC236}">
                <a16:creationId xmlns:a16="http://schemas.microsoft.com/office/drawing/2014/main" id="{7FC3DEB8-9FE7-4FA0-B38E-7A04EC446947}"/>
              </a:ext>
            </a:extLst>
          </p:cNvPr>
          <p:cNvSpPr>
            <a:spLocks noGrp="1" noChangeArrowheads="1"/>
          </p:cNvSpPr>
          <p:nvPr>
            <p:ph idx="1"/>
          </p:nvPr>
        </p:nvSpPr>
        <p:spPr>
          <a:xfrm>
            <a:off x="2743201" y="226904"/>
            <a:ext cx="6142206" cy="842873"/>
          </a:xfrm>
        </p:spPr>
        <p:txBody>
          <a:bodyPr>
            <a:normAutofit fontScale="92500"/>
          </a:bodyPr>
          <a:lstStyle/>
          <a:p>
            <a:pPr marL="0" indent="0">
              <a:lnSpc>
                <a:spcPct val="90000"/>
              </a:lnSpc>
              <a:buNone/>
              <a:defRPr/>
            </a:pPr>
            <a:r>
              <a:rPr lang="en-US" sz="2800" dirty="0">
                <a:solidFill>
                  <a:srgbClr val="0DB48A"/>
                </a:solidFill>
                <a:effectLst>
                  <a:outerShdw blurRad="38100" dist="38100" dir="2700000" algn="tl">
                    <a:srgbClr val="000000"/>
                  </a:outerShdw>
                </a:effectLst>
              </a:rPr>
              <a:t>Then the 4 carbon molecule releases</a:t>
            </a:r>
            <a:r>
              <a:rPr lang="en-US" sz="2800" b="1" dirty="0">
                <a:solidFill>
                  <a:schemeClr val="folHlink"/>
                </a:solidFill>
                <a:effectLst>
                  <a:outerShdw blurRad="38100" dist="38100" dir="2700000" algn="tl">
                    <a:srgbClr val="000000"/>
                  </a:outerShdw>
                </a:effectLst>
              </a:rPr>
              <a:t> H+ </a:t>
            </a:r>
            <a:r>
              <a:rPr lang="en-US" sz="2800" dirty="0">
                <a:solidFill>
                  <a:srgbClr val="0DB48A"/>
                </a:solidFill>
                <a:effectLst>
                  <a:outerShdw blurRad="38100" dist="38100" dir="2700000" algn="tl">
                    <a:srgbClr val="000000"/>
                  </a:outerShdw>
                </a:effectLst>
              </a:rPr>
              <a:t>and</a:t>
            </a:r>
            <a:r>
              <a:rPr lang="en-US" sz="2800" b="1" dirty="0">
                <a:solidFill>
                  <a:schemeClr val="folHlink"/>
                </a:solidFill>
                <a:effectLst>
                  <a:outerShdw blurRad="38100" dist="38100" dir="2700000" algn="tl">
                    <a:srgbClr val="000000"/>
                  </a:outerShdw>
                </a:effectLst>
              </a:rPr>
              <a:t> 2 Electrons </a:t>
            </a:r>
            <a:r>
              <a:rPr lang="en-US" sz="2800" dirty="0">
                <a:solidFill>
                  <a:srgbClr val="0DB48A"/>
                </a:solidFill>
                <a:effectLst>
                  <a:outerShdw blurRad="38100" dist="38100" dir="2700000" algn="tl">
                    <a:srgbClr val="000000"/>
                  </a:outerShdw>
                </a:effectLst>
              </a:rPr>
              <a:t>to form another </a:t>
            </a:r>
            <a:r>
              <a:rPr lang="en-US" sz="2800" b="1" dirty="0">
                <a:solidFill>
                  <a:srgbClr val="FF0000"/>
                </a:solidFill>
                <a:effectLst>
                  <a:outerShdw blurRad="38100" dist="38100" dir="2700000" algn="tl">
                    <a:srgbClr val="000000"/>
                  </a:outerShdw>
                </a:effectLst>
              </a:rPr>
              <a:t>NADH</a:t>
            </a:r>
            <a:r>
              <a:rPr lang="en-US" sz="2800" b="1" dirty="0">
                <a:solidFill>
                  <a:schemeClr val="folHlink"/>
                </a:solidFill>
                <a:effectLst>
                  <a:outerShdw blurRad="38100" dist="38100" dir="2700000" algn="tl">
                    <a:srgbClr val="000000"/>
                  </a:outerShdw>
                </a:effectLst>
              </a:rPr>
              <a:t>.</a:t>
            </a:r>
          </a:p>
        </p:txBody>
      </p:sp>
      <p:pic>
        <p:nvPicPr>
          <p:cNvPr id="388" name="pasted-image.png">
            <a:extLst>
              <a:ext uri="{FF2B5EF4-FFF2-40B4-BE49-F238E27FC236}">
                <a16:creationId xmlns:a16="http://schemas.microsoft.com/office/drawing/2014/main" id="{5F751586-BBEB-449B-971D-F520D1ED4262}"/>
              </a:ext>
            </a:extLst>
          </p:cNvPr>
          <p:cNvPicPr/>
          <p:nvPr/>
        </p:nvPicPr>
        <p:blipFill>
          <a:blip r:embed="rId19" cstate="email">
            <a:extLst>
              <a:ext uri="{28A0092B-C50C-407E-A947-70E740481C1C}">
                <a14:useLocalDpi xmlns:a14="http://schemas.microsoft.com/office/drawing/2010/main"/>
              </a:ext>
            </a:extLst>
          </a:blip>
          <a:stretch>
            <a:fillRect/>
          </a:stretch>
        </p:blipFill>
        <p:spPr>
          <a:xfrm>
            <a:off x="2376361" y="247848"/>
            <a:ext cx="345993" cy="399852"/>
          </a:xfrm>
          <a:prstGeom prst="rect">
            <a:avLst/>
          </a:prstGeom>
          <a:ln w="12700">
            <a:miter lim="400000"/>
          </a:ln>
        </p:spPr>
      </p:pic>
    </p:spTree>
    <p:extLst>
      <p:ext uri="{BB962C8B-B14F-4D97-AF65-F5344CB8AC3E}">
        <p14:creationId xmlns:p14="http://schemas.microsoft.com/office/powerpoint/2010/main" val="38101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87">
                                            <p:txEl>
                                              <p:pRg st="0" end="0"/>
                                            </p:txEl>
                                          </p:spTgt>
                                        </p:tgtEl>
                                        <p:attrNameLst>
                                          <p:attrName>style.visibility</p:attrName>
                                        </p:attrNameLst>
                                      </p:cBhvr>
                                      <p:to>
                                        <p:strVal val="visible"/>
                                      </p:to>
                                    </p:set>
                                    <p:animEffect transition="in" filter="wipe(left)">
                                      <p:cBhvr>
                                        <p:cTn id="14" dur="1000"/>
                                        <p:tgtEl>
                                          <p:spTgt spid="3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animEffect transition="in" filter="fade">
                                      <p:cBhvr>
                                        <p:cTn id="19" dur="500"/>
                                        <p:tgtEl>
                                          <p:spTgt spid="27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wipe(up)">
                                      <p:cBhvr>
                                        <p:cTn id="23" dur="1000"/>
                                        <p:tgtEl>
                                          <p:spTgt spid="33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11"/>
                                        </p:tgtEl>
                                        <p:attrNameLst>
                                          <p:attrName>style.visibility</p:attrName>
                                        </p:attrNameLst>
                                      </p:cBhvr>
                                      <p:to>
                                        <p:strVal val="visible"/>
                                      </p:to>
                                    </p:set>
                                    <p:animEffect transition="in" filter="fade">
                                      <p:cBhvr>
                                        <p:cTn id="31" dur="1000"/>
                                        <p:tgtEl>
                                          <p:spTgt spid="3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9"/>
                                        </p:tgtEl>
                                        <p:attrNameLst>
                                          <p:attrName>style.visibility</p:attrName>
                                        </p:attrNameLst>
                                      </p:cBhvr>
                                      <p:to>
                                        <p:strVal val="visible"/>
                                      </p:to>
                                    </p:set>
                                    <p:animEffect transition="in" filter="fade">
                                      <p:cBhvr>
                                        <p:cTn id="35" dur="1000"/>
                                        <p:tgtEl>
                                          <p:spTgt spid="309"/>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962046" indent="0">
              <a:spcAft>
                <a:spcPts val="3377"/>
              </a:spcAft>
            </a:pPr>
            <a:r>
              <a:rPr lang="en-US" dirty="0"/>
              <a:t>	</a:t>
            </a:r>
            <a:r>
              <a:rPr lang="en-US" sz="2800" dirty="0">
                <a:solidFill>
                  <a:srgbClr val="FFFF00"/>
                </a:solidFill>
              </a:rPr>
              <a:t>Review</a:t>
            </a:r>
            <a:endParaRPr lang="en-US" dirty="0">
              <a:solidFill>
                <a:srgbClr val="FFFF00"/>
              </a:solidFill>
            </a:endParaRPr>
          </a:p>
        </p:txBody>
      </p:sp>
      <p:sp>
        <p:nvSpPr>
          <p:cNvPr id="2" name="Content Placeholder 1"/>
          <p:cNvSpPr>
            <a:spLocks noGrp="1"/>
          </p:cNvSpPr>
          <p:nvPr>
            <p:ph idx="1"/>
          </p:nvPr>
        </p:nvSpPr>
        <p:spPr>
          <a:xfrm>
            <a:off x="1" y="1377155"/>
            <a:ext cx="4800599" cy="5480845"/>
          </a:xfrm>
        </p:spPr>
        <p:txBody>
          <a:bodyPr/>
          <a:lstStyle/>
          <a:p>
            <a:pPr marL="457200" indent="-457200">
              <a:lnSpc>
                <a:spcPct val="100000"/>
              </a:lnSpc>
              <a:spcBef>
                <a:spcPts val="1800"/>
              </a:spcBef>
              <a:buFont typeface="Wingdings" panose="05000000000000000000" pitchFamily="2" charset="2"/>
              <a:buChar char="q"/>
            </a:pPr>
            <a:r>
              <a:rPr lang="en-US" sz="2400" kern="1200" dirty="0">
                <a:solidFill>
                  <a:srgbClr val="0070C0"/>
                </a:solidFill>
                <a:cs typeface="Book Antiqua"/>
              </a:rPr>
              <a:t>What process is shown in the image?</a:t>
            </a:r>
          </a:p>
          <a:p>
            <a:pPr marL="457200" indent="-457200">
              <a:lnSpc>
                <a:spcPct val="100000"/>
              </a:lnSpc>
              <a:spcBef>
                <a:spcPts val="1800"/>
              </a:spcBef>
              <a:buFont typeface="Wingdings" panose="05000000000000000000" pitchFamily="2" charset="2"/>
              <a:buChar char="q"/>
            </a:pPr>
            <a:r>
              <a:rPr lang="en-US" sz="2400" kern="1200" dirty="0">
                <a:solidFill>
                  <a:srgbClr val="FF0000"/>
                </a:solidFill>
                <a:cs typeface="Book Antiqua"/>
              </a:rPr>
              <a:t>Define the term (above).</a:t>
            </a:r>
          </a:p>
          <a:p>
            <a:pPr marL="457200" indent="-457200">
              <a:lnSpc>
                <a:spcPct val="100000"/>
              </a:lnSpc>
              <a:spcBef>
                <a:spcPts val="1800"/>
              </a:spcBef>
              <a:buFont typeface="Wingdings" panose="05000000000000000000" pitchFamily="2" charset="2"/>
              <a:buChar char="q"/>
            </a:pPr>
            <a:r>
              <a:rPr lang="en-US" sz="2400" kern="1200" dirty="0">
                <a:solidFill>
                  <a:srgbClr val="0070C0"/>
                </a:solidFill>
                <a:cs typeface="Book Antiqua"/>
              </a:rPr>
              <a:t>Label the diagram to the right.</a:t>
            </a:r>
          </a:p>
          <a:p>
            <a:pPr marL="457200" indent="-457200">
              <a:lnSpc>
                <a:spcPct val="100000"/>
              </a:lnSpc>
              <a:spcBef>
                <a:spcPts val="1800"/>
              </a:spcBef>
              <a:buFont typeface="Wingdings" panose="05000000000000000000" pitchFamily="2" charset="2"/>
              <a:buChar char="q"/>
            </a:pPr>
            <a:r>
              <a:rPr lang="en-US" sz="2400" kern="1200" dirty="0">
                <a:solidFill>
                  <a:srgbClr val="FF0000"/>
                </a:solidFill>
                <a:cs typeface="Book Antiqua"/>
              </a:rPr>
              <a:t>How is NADH formed (what chemical process)?</a:t>
            </a:r>
          </a:p>
          <a:p>
            <a:pPr marL="457200" indent="-457200">
              <a:lnSpc>
                <a:spcPct val="100000"/>
              </a:lnSpc>
              <a:spcBef>
                <a:spcPts val="1800"/>
              </a:spcBef>
              <a:buFont typeface="Wingdings" panose="05000000000000000000" pitchFamily="2" charset="2"/>
              <a:buChar char="q"/>
            </a:pPr>
            <a:r>
              <a:rPr lang="en-US" sz="2400" kern="1200" dirty="0">
                <a:solidFill>
                  <a:srgbClr val="0070C0"/>
                </a:solidFill>
                <a:cs typeface="Book Antiqua"/>
              </a:rPr>
              <a:t>How many carbons are in glucose and pyruvate?</a:t>
            </a:r>
          </a:p>
          <a:p>
            <a:pPr marL="457200" indent="-457200">
              <a:lnSpc>
                <a:spcPct val="100000"/>
              </a:lnSpc>
              <a:spcBef>
                <a:spcPts val="1800"/>
              </a:spcBef>
              <a:buFont typeface="Wingdings" panose="05000000000000000000" pitchFamily="2" charset="2"/>
              <a:buChar char="q"/>
            </a:pPr>
            <a:r>
              <a:rPr lang="en-US" sz="2400" kern="1200" dirty="0">
                <a:solidFill>
                  <a:srgbClr val="FF0000"/>
                </a:solidFill>
                <a:cs typeface="Book Antiqua"/>
              </a:rPr>
              <a:t>What is the net energy production?</a:t>
            </a:r>
          </a:p>
        </p:txBody>
      </p:sp>
      <p:pic>
        <p:nvPicPr>
          <p:cNvPr id="12" name="Picture 11"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399"/>
            <a:ext cx="1219200" cy="988541"/>
          </a:xfrm>
          <a:prstGeom prst="rect">
            <a:avLst/>
          </a:prstGeom>
        </p:spPr>
      </p:pic>
      <p:pic>
        <p:nvPicPr>
          <p:cNvPr id="3" name="Picture 2"/>
          <p:cNvPicPr>
            <a:picLocks noChangeAspect="1"/>
          </p:cNvPicPr>
          <p:nvPr/>
        </p:nvPicPr>
        <p:blipFill>
          <a:blip r:embed="rId4"/>
          <a:stretch>
            <a:fillRect/>
          </a:stretch>
        </p:blipFill>
        <p:spPr>
          <a:xfrm>
            <a:off x="4980548" y="51989"/>
            <a:ext cx="4163452" cy="6729811"/>
          </a:xfrm>
          <a:prstGeom prst="rect">
            <a:avLst/>
          </a:prstGeom>
        </p:spPr>
      </p:pic>
      <p:sp>
        <p:nvSpPr>
          <p:cNvPr id="4" name="TextBox 3"/>
          <p:cNvSpPr txBox="1"/>
          <p:nvPr/>
        </p:nvSpPr>
        <p:spPr>
          <a:xfrm>
            <a:off x="6629400" y="76200"/>
            <a:ext cx="762000" cy="369332"/>
          </a:xfrm>
          <a:prstGeom prst="rect">
            <a:avLst/>
          </a:prstGeom>
          <a:solidFill>
            <a:schemeClr val="bg2">
              <a:lumMod val="95000"/>
            </a:schemeClr>
          </a:solidFill>
        </p:spPr>
        <p:txBody>
          <a:bodyPr wrap="square" rtlCol="0">
            <a:spAutoFit/>
          </a:bodyPr>
          <a:lstStyle/>
          <a:p>
            <a:pPr algn="ctr"/>
            <a:r>
              <a:rPr lang="en-US" dirty="0"/>
              <a:t>?</a:t>
            </a:r>
          </a:p>
        </p:txBody>
      </p:sp>
      <p:sp>
        <p:nvSpPr>
          <p:cNvPr id="11" name="TextBox 10"/>
          <p:cNvSpPr txBox="1"/>
          <p:nvPr/>
        </p:nvSpPr>
        <p:spPr>
          <a:xfrm>
            <a:off x="5423974" y="409801"/>
            <a:ext cx="762000" cy="369332"/>
          </a:xfrm>
          <a:prstGeom prst="rect">
            <a:avLst/>
          </a:prstGeom>
          <a:solidFill>
            <a:schemeClr val="bg2">
              <a:lumMod val="95000"/>
            </a:schemeClr>
          </a:solidFill>
        </p:spPr>
        <p:txBody>
          <a:bodyPr wrap="square" rtlCol="0">
            <a:spAutoFit/>
          </a:bodyPr>
          <a:lstStyle/>
          <a:p>
            <a:pPr algn="ctr"/>
            <a:r>
              <a:rPr lang="en-US" dirty="0"/>
              <a:t>?</a:t>
            </a:r>
          </a:p>
        </p:txBody>
      </p:sp>
      <p:sp>
        <p:nvSpPr>
          <p:cNvPr id="13" name="TextBox 12"/>
          <p:cNvSpPr txBox="1"/>
          <p:nvPr/>
        </p:nvSpPr>
        <p:spPr>
          <a:xfrm>
            <a:off x="8422105" y="3932911"/>
            <a:ext cx="721895" cy="369332"/>
          </a:xfrm>
          <a:prstGeom prst="rect">
            <a:avLst/>
          </a:prstGeom>
          <a:solidFill>
            <a:schemeClr val="bg2">
              <a:lumMod val="95000"/>
            </a:schemeClr>
          </a:solidFill>
        </p:spPr>
        <p:txBody>
          <a:bodyPr wrap="square" rtlCol="0">
            <a:spAutoFit/>
          </a:bodyPr>
          <a:lstStyle/>
          <a:p>
            <a:pPr algn="ctr"/>
            <a:r>
              <a:rPr lang="en-US" dirty="0"/>
              <a:t>?</a:t>
            </a:r>
          </a:p>
        </p:txBody>
      </p:sp>
      <p:sp>
        <p:nvSpPr>
          <p:cNvPr id="14" name="TextBox 13"/>
          <p:cNvSpPr txBox="1"/>
          <p:nvPr/>
        </p:nvSpPr>
        <p:spPr>
          <a:xfrm>
            <a:off x="5056747" y="6019800"/>
            <a:ext cx="762000" cy="369332"/>
          </a:xfrm>
          <a:prstGeom prst="rect">
            <a:avLst/>
          </a:prstGeom>
          <a:solidFill>
            <a:schemeClr val="bg2">
              <a:lumMod val="95000"/>
            </a:schemeClr>
          </a:solidFill>
        </p:spPr>
        <p:txBody>
          <a:bodyPr wrap="square" rtlCol="0">
            <a:spAutoFit/>
          </a:bodyPr>
          <a:lstStyle/>
          <a:p>
            <a:pPr algn="ctr"/>
            <a:r>
              <a:rPr lang="en-US" dirty="0"/>
              <a:t>?</a:t>
            </a:r>
          </a:p>
        </p:txBody>
      </p:sp>
      <p:sp>
        <p:nvSpPr>
          <p:cNvPr id="15" name="TextBox 14"/>
          <p:cNvSpPr txBox="1"/>
          <p:nvPr/>
        </p:nvSpPr>
        <p:spPr>
          <a:xfrm>
            <a:off x="6338372" y="6377828"/>
            <a:ext cx="1205427" cy="369332"/>
          </a:xfrm>
          <a:prstGeom prst="rect">
            <a:avLst/>
          </a:prstGeom>
          <a:solidFill>
            <a:schemeClr val="bg2">
              <a:lumMod val="95000"/>
            </a:schemeClr>
          </a:solidFill>
        </p:spPr>
        <p:txBody>
          <a:bodyPr wrap="square" rtlCol="0">
            <a:spAutoFit/>
          </a:bodyPr>
          <a:lstStyle/>
          <a:p>
            <a:pPr algn="ctr"/>
            <a:r>
              <a:rPr lang="en-US" dirty="0"/>
              <a:t>?</a:t>
            </a:r>
          </a:p>
        </p:txBody>
      </p:sp>
    </p:spTree>
    <p:extLst>
      <p:ext uri="{BB962C8B-B14F-4D97-AF65-F5344CB8AC3E}">
        <p14:creationId xmlns:p14="http://schemas.microsoft.com/office/powerpoint/2010/main" val="33530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1" name="Group 130"/>
          <p:cNvGrpSpPr/>
          <p:nvPr/>
        </p:nvGrpSpPr>
        <p:grpSpPr>
          <a:xfrm>
            <a:off x="5867400" y="1447800"/>
            <a:ext cx="2262061" cy="1568750"/>
            <a:chOff x="6248400" y="1371600"/>
            <a:chExt cx="2262061" cy="1568750"/>
          </a:xfrm>
        </p:grpSpPr>
        <p:grpSp>
          <p:nvGrpSpPr>
            <p:cNvPr id="65" name="Group 64"/>
            <p:cNvGrpSpPr/>
            <p:nvPr/>
          </p:nvGrpSpPr>
          <p:grpSpPr>
            <a:xfrm>
              <a:off x="6629400" y="1828800"/>
              <a:ext cx="381000" cy="381000"/>
              <a:chOff x="914400" y="4648200"/>
              <a:chExt cx="381000" cy="381000"/>
            </a:xfrm>
          </p:grpSpPr>
          <p:pic>
            <p:nvPicPr>
              <p:cNvPr id="90" name="Picture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6248400" y="1905000"/>
              <a:ext cx="381000" cy="381000"/>
              <a:chOff x="914400" y="4648200"/>
              <a:chExt cx="381000" cy="381000"/>
            </a:xfrm>
          </p:grpSpPr>
          <p:pic>
            <p:nvPicPr>
              <p:cNvPr id="88" name="Picture 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7" name="Group 66"/>
            <p:cNvGrpSpPr/>
            <p:nvPr/>
          </p:nvGrpSpPr>
          <p:grpSpPr>
            <a:xfrm>
              <a:off x="6477000" y="2057400"/>
              <a:ext cx="457200" cy="381618"/>
              <a:chOff x="1371600" y="4724276"/>
              <a:chExt cx="457200" cy="381618"/>
            </a:xfrm>
          </p:grpSpPr>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29" name="Group 128"/>
            <p:cNvGrpSpPr/>
            <p:nvPr/>
          </p:nvGrpSpPr>
          <p:grpSpPr>
            <a:xfrm>
              <a:off x="6934200" y="1371600"/>
              <a:ext cx="1576261" cy="1568750"/>
              <a:chOff x="7034339" y="1676400"/>
              <a:chExt cx="1576261" cy="1568750"/>
            </a:xfrm>
          </p:grpSpPr>
          <p:sp>
            <p:nvSpPr>
              <p:cNvPr id="68" name="Curved Left Arrow 67"/>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7391400" y="22860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7086600" y="16764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6" name="Group 15">
            <a:extLst>
              <a:ext uri="{FF2B5EF4-FFF2-40B4-BE49-F238E27FC236}">
                <a16:creationId xmlns:a16="http://schemas.microsoft.com/office/drawing/2014/main" id="{8C97B8A0-B02B-4DE0-9E67-B127401C8F42}"/>
              </a:ext>
            </a:extLst>
          </p:cNvPr>
          <p:cNvGrpSpPr/>
          <p:nvPr/>
        </p:nvGrpSpPr>
        <p:grpSpPr>
          <a:xfrm>
            <a:off x="493015" y="3059160"/>
            <a:ext cx="1219200" cy="654350"/>
            <a:chOff x="685800" y="3200400"/>
            <a:chExt cx="1219200" cy="654350"/>
          </a:xfrm>
        </p:grpSpPr>
        <p:grpSp>
          <p:nvGrpSpPr>
            <p:cNvPr id="346" name="Group 345"/>
            <p:cNvGrpSpPr/>
            <p:nvPr/>
          </p:nvGrpSpPr>
          <p:grpSpPr>
            <a:xfrm flipH="1">
              <a:off x="685800" y="3200400"/>
              <a:ext cx="1219200" cy="654350"/>
              <a:chOff x="609600" y="3581400"/>
              <a:chExt cx="1219200" cy="654350"/>
            </a:xfrm>
          </p:grpSpPr>
          <p:sp>
            <p:nvSpPr>
              <p:cNvPr id="348" name="TextBox 347"/>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49" name="Picture 348"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47" name="TextBox 346"/>
            <p:cNvSpPr txBox="1"/>
            <p:nvPr/>
          </p:nvSpPr>
          <p:spPr>
            <a:xfrm>
              <a:off x="762000" y="3276600"/>
              <a:ext cx="685800" cy="276999"/>
            </a:xfrm>
            <a:prstGeom prst="rect">
              <a:avLst/>
            </a:prstGeom>
            <a:noFill/>
          </p:spPr>
          <p:txBody>
            <a:bodyPr wrap="square" rtlCol="0">
              <a:spAutoFit/>
            </a:bodyPr>
            <a:lstStyle/>
            <a:p>
              <a:r>
                <a:rPr lang="en-US" sz="1200" b="1" dirty="0">
                  <a:solidFill>
                    <a:prstClr val="white"/>
                  </a:solidFill>
                </a:rPr>
                <a:t>FAD</a:t>
              </a:r>
              <a:endParaRPr lang="en-US" sz="1200" b="1" baseline="30000" dirty="0">
                <a:solidFill>
                  <a:prstClr val="white"/>
                </a:solidFill>
              </a:endParaRPr>
            </a:p>
          </p:txBody>
        </p:sp>
      </p:grpSp>
      <p:grpSp>
        <p:nvGrpSpPr>
          <p:cNvPr id="17" name="Group 16">
            <a:extLst>
              <a:ext uri="{FF2B5EF4-FFF2-40B4-BE49-F238E27FC236}">
                <a16:creationId xmlns:a16="http://schemas.microsoft.com/office/drawing/2014/main" id="{FFAB14F5-6E85-4B01-B605-A13A8E77ECC2}"/>
              </a:ext>
            </a:extLst>
          </p:cNvPr>
          <p:cNvGrpSpPr/>
          <p:nvPr/>
        </p:nvGrpSpPr>
        <p:grpSpPr>
          <a:xfrm>
            <a:off x="354139" y="3796346"/>
            <a:ext cx="1295400" cy="959150"/>
            <a:chOff x="381000" y="3810000"/>
            <a:chExt cx="1295400" cy="959150"/>
          </a:xfrm>
        </p:grpSpPr>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grpSp>
        <p:nvGrpSpPr>
          <p:cNvPr id="19" name="Group 18">
            <a:extLst>
              <a:ext uri="{FF2B5EF4-FFF2-40B4-BE49-F238E27FC236}">
                <a16:creationId xmlns:a16="http://schemas.microsoft.com/office/drawing/2014/main" id="{AFD074F9-D2D7-4187-A9AC-A50EA6FF621A}"/>
              </a:ext>
            </a:extLst>
          </p:cNvPr>
          <p:cNvGrpSpPr/>
          <p:nvPr/>
        </p:nvGrpSpPr>
        <p:grpSpPr>
          <a:xfrm>
            <a:off x="1954339" y="3924526"/>
            <a:ext cx="636461" cy="495692"/>
            <a:chOff x="1954339" y="3924526"/>
            <a:chExt cx="636461" cy="495692"/>
          </a:xfrm>
        </p:grpSpPr>
        <p:grpSp>
          <p:nvGrpSpPr>
            <p:cNvPr id="341" name="Group 340"/>
            <p:cNvGrpSpPr/>
            <p:nvPr/>
          </p:nvGrpSpPr>
          <p:grpSpPr>
            <a:xfrm flipH="1">
              <a:off x="1954339" y="3924526"/>
              <a:ext cx="457200" cy="381618"/>
              <a:chOff x="1347661" y="4724276"/>
              <a:chExt cx="457200" cy="381618"/>
            </a:xfrm>
          </p:grpSpPr>
          <p:pic>
            <p:nvPicPr>
              <p:cNvPr id="362" name="Picture 36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1" name="pasted-image.png"/>
          <p:cNvPicPr/>
          <p:nvPr/>
        </p:nvPicPr>
        <p:blipFill>
          <a:blip r:embed="rId19" cstate="email">
            <a:extLst>
              <a:ext uri="{28A0092B-C50C-407E-A947-70E740481C1C}">
                <a14:useLocalDpi xmlns:a14="http://schemas.microsoft.com/office/drawing/2010/main"/>
              </a:ext>
            </a:extLst>
          </a:blip>
          <a:stretch>
            <a:fillRect/>
          </a:stretch>
        </p:blipFill>
        <p:spPr>
          <a:xfrm>
            <a:off x="5257800" y="5486400"/>
            <a:ext cx="301196" cy="257977"/>
          </a:xfrm>
          <a:prstGeom prst="rect">
            <a:avLst/>
          </a:prstGeom>
          <a:ln w="12700">
            <a:miter lim="400000"/>
          </a:ln>
        </p:spPr>
      </p:pic>
      <p:pic>
        <p:nvPicPr>
          <p:cNvPr id="382" name="pasted-image.png"/>
          <p:cNvPicPr/>
          <p:nvPr/>
        </p:nvPicPr>
        <p:blipFill>
          <a:blip r:embed="rId20"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21" cstate="email">
            <a:extLst>
              <a:ext uri="{28A0092B-C50C-407E-A947-70E740481C1C}">
                <a14:useLocalDpi xmlns:a14="http://schemas.microsoft.com/office/drawing/2010/main"/>
              </a:ext>
            </a:extLst>
          </a:blip>
          <a:stretch>
            <a:fillRect/>
          </a:stretch>
        </p:blipFill>
        <p:spPr>
          <a:xfrm>
            <a:off x="457200" y="3810000"/>
            <a:ext cx="309637" cy="3260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30</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30</a:t>
            </a:fld>
            <a:endParaRPr lang="en-US">
              <a:solidFill>
                <a:srgbClr val="000000"/>
              </a:solidFill>
            </a:endParaRPr>
          </a:p>
        </p:txBody>
      </p:sp>
      <p:sp>
        <p:nvSpPr>
          <p:cNvPr id="342" name="Rectangle 3">
            <a:extLst>
              <a:ext uri="{FF2B5EF4-FFF2-40B4-BE49-F238E27FC236}">
                <a16:creationId xmlns:a16="http://schemas.microsoft.com/office/drawing/2014/main" id="{15EDCDEF-156A-474F-90B1-414F4E0D7AFA}"/>
              </a:ext>
            </a:extLst>
          </p:cNvPr>
          <p:cNvSpPr>
            <a:spLocks noGrp="1" noChangeArrowheads="1"/>
          </p:cNvSpPr>
          <p:nvPr>
            <p:ph idx="1"/>
          </p:nvPr>
        </p:nvSpPr>
        <p:spPr>
          <a:xfrm>
            <a:off x="2819400" y="188067"/>
            <a:ext cx="5181600" cy="995680"/>
          </a:xfrm>
        </p:spPr>
        <p:txBody>
          <a:bodyPr>
            <a:normAutofit/>
          </a:bodyPr>
          <a:lstStyle/>
          <a:p>
            <a:pPr marL="0" indent="0">
              <a:lnSpc>
                <a:spcPct val="90000"/>
              </a:lnSpc>
              <a:buNone/>
              <a:defRPr/>
            </a:pPr>
            <a:r>
              <a:rPr lang="en-US" sz="3100" dirty="0">
                <a:solidFill>
                  <a:srgbClr val="0DB48A"/>
                </a:solidFill>
                <a:effectLst>
                  <a:outerShdw blurRad="38100" dist="38100" dir="2700000" algn="tl">
                    <a:srgbClr val="000000"/>
                  </a:outerShdw>
                </a:effectLst>
              </a:rPr>
              <a:t>Then it releases</a:t>
            </a:r>
            <a:r>
              <a:rPr lang="en-US" sz="3100" b="1" dirty="0">
                <a:solidFill>
                  <a:schemeClr val="folHlink"/>
                </a:solidFill>
                <a:effectLst>
                  <a:outerShdw blurRad="38100" dist="38100" dir="2700000" algn="tl">
                    <a:srgbClr val="000000"/>
                  </a:outerShdw>
                </a:effectLst>
              </a:rPr>
              <a:t> 2 H+ </a:t>
            </a:r>
            <a:r>
              <a:rPr lang="en-US" sz="3100" dirty="0">
                <a:solidFill>
                  <a:srgbClr val="0DB48A"/>
                </a:solidFill>
                <a:effectLst>
                  <a:outerShdw blurRad="38100" dist="38100" dir="2700000" algn="tl">
                    <a:srgbClr val="000000"/>
                  </a:outerShdw>
                </a:effectLst>
              </a:rPr>
              <a:t>and</a:t>
            </a:r>
            <a:r>
              <a:rPr lang="en-US" sz="3100" b="1" dirty="0">
                <a:solidFill>
                  <a:schemeClr val="folHlink"/>
                </a:solidFill>
                <a:effectLst>
                  <a:outerShdw blurRad="38100" dist="38100" dir="2700000" algn="tl">
                    <a:srgbClr val="000000"/>
                  </a:outerShdw>
                </a:effectLst>
              </a:rPr>
              <a:t> 2 electrons </a:t>
            </a:r>
            <a:r>
              <a:rPr lang="en-US" sz="3100" dirty="0">
                <a:solidFill>
                  <a:srgbClr val="0DB48A"/>
                </a:solidFill>
                <a:effectLst>
                  <a:outerShdw blurRad="38100" dist="38100" dir="2700000" algn="tl">
                    <a:srgbClr val="000000"/>
                  </a:outerShdw>
                </a:effectLst>
              </a:rPr>
              <a:t>to form </a:t>
            </a:r>
            <a:r>
              <a:rPr lang="en-US" sz="3100" b="1" dirty="0">
                <a:solidFill>
                  <a:srgbClr val="FF0000"/>
                </a:solidFill>
                <a:effectLst>
                  <a:outerShdw blurRad="38100" dist="38100" dir="2700000" algn="tl">
                    <a:srgbClr val="000000"/>
                  </a:outerShdw>
                </a:effectLst>
              </a:rPr>
              <a:t>FADH</a:t>
            </a:r>
            <a:r>
              <a:rPr lang="en-US" sz="3100" b="1" baseline="-25000" dirty="0">
                <a:solidFill>
                  <a:srgbClr val="FF0000"/>
                </a:solidFill>
                <a:effectLst>
                  <a:outerShdw blurRad="38100" dist="38100" dir="2700000" algn="tl">
                    <a:srgbClr val="000000"/>
                  </a:outerShdw>
                </a:effectLst>
              </a:rPr>
              <a:t>2</a:t>
            </a: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DFC9EF70-839D-4791-ACC3-FAA955C84591}"/>
              </a:ext>
            </a:extLst>
          </p:cNvPr>
          <p:cNvPicPr/>
          <p:nvPr/>
        </p:nvPicPr>
        <p:blipFill>
          <a:blip r:embed="rId21" cstate="email">
            <a:extLst>
              <a:ext uri="{28A0092B-C50C-407E-A947-70E740481C1C}">
                <a14:useLocalDpi xmlns:a14="http://schemas.microsoft.com/office/drawing/2010/main"/>
              </a:ext>
            </a:extLst>
          </a:blip>
          <a:stretch>
            <a:fillRect/>
          </a:stretch>
        </p:blipFill>
        <p:spPr>
          <a:xfrm>
            <a:off x="2427794" y="235777"/>
            <a:ext cx="367667" cy="376800"/>
          </a:xfrm>
          <a:prstGeom prst="rect">
            <a:avLst/>
          </a:prstGeom>
          <a:ln w="12700">
            <a:miter lim="400000"/>
          </a:ln>
        </p:spPr>
      </p:pic>
      <p:grpSp>
        <p:nvGrpSpPr>
          <p:cNvPr id="345" name="Group 344">
            <a:extLst>
              <a:ext uri="{FF2B5EF4-FFF2-40B4-BE49-F238E27FC236}">
                <a16:creationId xmlns:a16="http://schemas.microsoft.com/office/drawing/2014/main" id="{6A26F054-7CC0-4150-8678-B1CEFA7E4B16}"/>
              </a:ext>
            </a:extLst>
          </p:cNvPr>
          <p:cNvGrpSpPr/>
          <p:nvPr/>
        </p:nvGrpSpPr>
        <p:grpSpPr>
          <a:xfrm>
            <a:off x="3886200" y="5581203"/>
            <a:ext cx="1651000" cy="1148919"/>
            <a:chOff x="3886200" y="5581203"/>
            <a:chExt cx="1651000" cy="1148919"/>
          </a:xfrm>
        </p:grpSpPr>
        <p:sp>
          <p:nvSpPr>
            <p:cNvPr id="376" name="Curved Left Arrow 266">
              <a:extLst>
                <a:ext uri="{FF2B5EF4-FFF2-40B4-BE49-F238E27FC236}">
                  <a16:creationId xmlns:a16="http://schemas.microsoft.com/office/drawing/2014/main" id="{6A47CB7A-A9F6-4211-8B92-13CA155B1746}"/>
                </a:ext>
              </a:extLst>
            </p:cNvPr>
            <p:cNvSpPr/>
            <p:nvPr/>
          </p:nvSpPr>
          <p:spPr>
            <a:xfrm rot="16200000">
              <a:off x="4421031" y="5352603"/>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84" name="Group 383">
              <a:extLst>
                <a:ext uri="{FF2B5EF4-FFF2-40B4-BE49-F238E27FC236}">
                  <a16:creationId xmlns:a16="http://schemas.microsoft.com/office/drawing/2014/main" id="{E5E7CAE7-86FC-49EC-91CB-04FE9597E223}"/>
                </a:ext>
              </a:extLst>
            </p:cNvPr>
            <p:cNvGrpSpPr/>
            <p:nvPr/>
          </p:nvGrpSpPr>
          <p:grpSpPr>
            <a:xfrm>
              <a:off x="3886200" y="6067656"/>
              <a:ext cx="609600" cy="381000"/>
              <a:chOff x="6248400" y="3962400"/>
              <a:chExt cx="609600" cy="381000"/>
            </a:xfrm>
          </p:grpSpPr>
          <p:sp>
            <p:nvSpPr>
              <p:cNvPr id="388" name="Oval 387">
                <a:extLst>
                  <a:ext uri="{FF2B5EF4-FFF2-40B4-BE49-F238E27FC236}">
                    <a16:creationId xmlns:a16="http://schemas.microsoft.com/office/drawing/2014/main" id="{3EED7017-F63D-4DFA-A7F7-3EE7A0D0E4AF}"/>
                  </a:ext>
                </a:extLst>
              </p:cNvPr>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9" name="TextBox 388">
                <a:extLst>
                  <a:ext uri="{FF2B5EF4-FFF2-40B4-BE49-F238E27FC236}">
                    <a16:creationId xmlns:a16="http://schemas.microsoft.com/office/drawing/2014/main" id="{87C51EB4-181A-49FE-9E2A-41FF181EEE41}"/>
                  </a:ext>
                </a:extLst>
              </p:cNvPr>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385" name="Group 384">
              <a:extLst>
                <a:ext uri="{FF2B5EF4-FFF2-40B4-BE49-F238E27FC236}">
                  <a16:creationId xmlns:a16="http://schemas.microsoft.com/office/drawing/2014/main" id="{6011FF05-23CE-42AB-8721-213538DB82A8}"/>
                </a:ext>
              </a:extLst>
            </p:cNvPr>
            <p:cNvGrpSpPr/>
            <p:nvPr/>
          </p:nvGrpSpPr>
          <p:grpSpPr>
            <a:xfrm>
              <a:off x="4628582" y="5891922"/>
              <a:ext cx="908618" cy="838200"/>
              <a:chOff x="3886200" y="2514600"/>
              <a:chExt cx="908618" cy="838200"/>
            </a:xfrm>
          </p:grpSpPr>
          <p:pic>
            <p:nvPicPr>
              <p:cNvPr id="386" name="Picture 385">
                <a:extLst>
                  <a:ext uri="{FF2B5EF4-FFF2-40B4-BE49-F238E27FC236}">
                    <a16:creationId xmlns:a16="http://schemas.microsoft.com/office/drawing/2014/main" id="{98DFC13E-2B3F-422D-BBD5-D2ACBBB0712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387" name="TextBox 386">
                <a:extLst>
                  <a:ext uri="{FF2B5EF4-FFF2-40B4-BE49-F238E27FC236}">
                    <a16:creationId xmlns:a16="http://schemas.microsoft.com/office/drawing/2014/main" id="{3DA73DAB-41A4-4F3E-90BB-E5B9F5173A06}"/>
                  </a:ext>
                </a:extLst>
              </p:cNvPr>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spTree>
    <p:extLst>
      <p:ext uri="{BB962C8B-B14F-4D97-AF65-F5344CB8AC3E}">
        <p14:creationId xmlns:p14="http://schemas.microsoft.com/office/powerpoint/2010/main" val="266734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83"/>
                                        </p:tgtEl>
                                        <p:attrNameLst>
                                          <p:attrName>style.visibility</p:attrName>
                                        </p:attrNameLst>
                                      </p:cBhvr>
                                      <p:to>
                                        <p:strVal val="visible"/>
                                      </p:to>
                                    </p:set>
                                    <p:animEffect transition="in" filter="fade">
                                      <p:cBhvr>
                                        <p:cTn id="10" dur="500"/>
                                        <p:tgtEl>
                                          <p:spTgt spid="38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1"/>
                                        </p:tgtEl>
                                        <p:attrNameLst>
                                          <p:attrName>style.visibility</p:attrName>
                                        </p:attrNameLst>
                                      </p:cBhvr>
                                      <p:to>
                                        <p:strVal val="visible"/>
                                      </p:to>
                                    </p:set>
                                    <p:animEffect transition="in" filter="fade">
                                      <p:cBhvr>
                                        <p:cTn id="19" dur="500"/>
                                        <p:tgtEl>
                                          <p:spTgt spid="29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40"/>
                                        </p:tgtEl>
                                        <p:attrNameLst>
                                          <p:attrName>style.visibility</p:attrName>
                                        </p:attrNameLst>
                                      </p:cBhvr>
                                      <p:to>
                                        <p:strVal val="visible"/>
                                      </p:to>
                                    </p:set>
                                    <p:animEffect transition="in" filter="fade">
                                      <p:cBhvr>
                                        <p:cTn id="27" dur="1000"/>
                                        <p:tgtEl>
                                          <p:spTgt spid="340"/>
                                        </p:tgtEl>
                                      </p:cBhvr>
                                    </p:animEffect>
                                  </p:childTnLst>
                                </p:cTn>
                              </p:par>
                              <p:par>
                                <p:cTn id="28" presetID="10" presetClass="entr" presetSubtype="0" fill="hold" nodeType="withEffect">
                                  <p:stCondLst>
                                    <p:cond delay="0"/>
                                  </p:stCondLst>
                                  <p:childTnLst>
                                    <p:set>
                                      <p:cBhvr>
                                        <p:cTn id="29" dur="1" fill="hold">
                                          <p:stCondLst>
                                            <p:cond delay="0"/>
                                          </p:stCondLst>
                                        </p:cTn>
                                        <p:tgtEl>
                                          <p:spTgt spid="339"/>
                                        </p:tgtEl>
                                        <p:attrNameLst>
                                          <p:attrName>style.visibility</p:attrName>
                                        </p:attrNameLst>
                                      </p:cBhvr>
                                      <p:to>
                                        <p:strVal val="visible"/>
                                      </p:to>
                                    </p:set>
                                    <p:animEffect transition="in" filter="fade">
                                      <p:cBhvr>
                                        <p:cTn id="30" dur="1000"/>
                                        <p:tgtEl>
                                          <p:spTgt spid="33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43"/>
                                        </p:tgtEl>
                                        <p:attrNameLst>
                                          <p:attrName>style.visibility</p:attrName>
                                        </p:attrNameLst>
                                      </p:cBhvr>
                                      <p:to>
                                        <p:strVal val="visible"/>
                                      </p:to>
                                    </p:set>
                                    <p:animEffect transition="in" filter="fade">
                                      <p:cBhvr>
                                        <p:cTn id="38" dur="1000"/>
                                        <p:tgtEl>
                                          <p:spTgt spid="343"/>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276600"/>
          </a:xfrm>
          <a:prstGeom prst="rect">
            <a:avLst/>
          </a:prstGeom>
          <a:noFill/>
          <a:ln>
            <a:noFill/>
          </a:ln>
        </p:spPr>
      </p:pic>
      <p:sp>
        <p:nvSpPr>
          <p:cNvPr id="66563" name="Rectangle 3"/>
          <p:cNvSpPr>
            <a:spLocks noGrp="1" noChangeArrowheads="1"/>
          </p:cNvSpPr>
          <p:nvPr>
            <p:ph idx="1"/>
          </p:nvPr>
        </p:nvSpPr>
        <p:spPr>
          <a:xfrm>
            <a:off x="4038599" y="2286000"/>
            <a:ext cx="5065295" cy="4495800"/>
          </a:xfrm>
        </p:spPr>
        <p:txBody>
          <a:bodyPr>
            <a:normAutofit/>
          </a:bodyPr>
          <a:lstStyle/>
          <a:p>
            <a:pPr>
              <a:lnSpc>
                <a:spcPct val="90000"/>
              </a:lnSpc>
              <a:defRPr/>
            </a:pPr>
            <a:r>
              <a:rPr lang="en-US" sz="3200" dirty="0">
                <a:solidFill>
                  <a:srgbClr val="0DB48A"/>
                </a:solidFill>
                <a:effectLst>
                  <a:outerShdw blurRad="38100" dist="38100" dir="2700000" algn="tl">
                    <a:srgbClr val="000000"/>
                  </a:outerShdw>
                </a:effectLst>
              </a:rPr>
              <a:t>The </a:t>
            </a:r>
            <a:r>
              <a:rPr lang="en-US" sz="3200" b="1" dirty="0">
                <a:solidFill>
                  <a:srgbClr val="CC66FF"/>
                </a:solidFill>
                <a:effectLst>
                  <a:outerShdw blurRad="38100" dist="38100" dir="2700000" algn="tl">
                    <a:srgbClr val="000000"/>
                  </a:outerShdw>
                </a:effectLst>
              </a:rPr>
              <a:t>Krebs Cycle </a:t>
            </a:r>
            <a:r>
              <a:rPr lang="en-US" sz="3200" dirty="0">
                <a:solidFill>
                  <a:srgbClr val="0DB48A"/>
                </a:solidFill>
                <a:effectLst>
                  <a:outerShdw blurRad="38100" dist="38100" dir="2700000" algn="tl">
                    <a:srgbClr val="000000"/>
                  </a:outerShdw>
                </a:effectLst>
              </a:rPr>
              <a:t>turns </a:t>
            </a:r>
            <a:r>
              <a:rPr lang="en-US" sz="3200" b="1" dirty="0">
                <a:solidFill>
                  <a:srgbClr val="0000FF"/>
                </a:solidFill>
                <a:effectLst>
                  <a:outerShdw blurRad="38100" dist="38100" dir="2700000" algn="tl">
                    <a:srgbClr val="000000"/>
                  </a:outerShdw>
                </a:effectLst>
              </a:rPr>
              <a:t>twice</a:t>
            </a:r>
            <a:r>
              <a:rPr lang="en-US" sz="3200" dirty="0">
                <a:solidFill>
                  <a:srgbClr val="0DB48A"/>
                </a:solidFill>
                <a:effectLst>
                  <a:outerShdw blurRad="38100" dist="38100" dir="2700000" algn="tl">
                    <a:srgbClr val="000000"/>
                  </a:outerShdw>
                </a:effectLst>
              </a:rPr>
              <a:t> per </a:t>
            </a:r>
            <a:r>
              <a:rPr lang="en-US" sz="3200" b="1" dirty="0">
                <a:solidFill>
                  <a:srgbClr val="FF0000"/>
                </a:solidFill>
                <a:effectLst>
                  <a:outerShdw blurRad="38100" dist="38100" dir="2700000" algn="tl">
                    <a:srgbClr val="000000"/>
                  </a:outerShdw>
                </a:effectLst>
              </a:rPr>
              <a:t>glucose</a:t>
            </a:r>
            <a:r>
              <a:rPr lang="en-US" sz="3200" dirty="0">
                <a:solidFill>
                  <a:srgbClr val="0DB48A"/>
                </a:solidFill>
                <a:effectLst>
                  <a:outerShdw blurRad="38100" dist="38100" dir="2700000" algn="tl">
                    <a:srgbClr val="000000"/>
                  </a:outerShdw>
                </a:effectLst>
              </a:rPr>
              <a:t> molecule.</a:t>
            </a:r>
            <a:endParaRPr lang="en-US" sz="3200" b="1" dirty="0">
              <a:solidFill>
                <a:schemeClr val="accent2">
                  <a:lumMod val="60000"/>
                  <a:lumOff val="40000"/>
                </a:schemeClr>
              </a:solidFill>
              <a:effectLst>
                <a:outerShdw blurRad="38100" dist="38100" dir="2700000" algn="tl">
                  <a:srgbClr val="000000"/>
                </a:outerShdw>
              </a:effectLst>
            </a:endParaRPr>
          </a:p>
          <a:p>
            <a:pPr>
              <a:lnSpc>
                <a:spcPct val="90000"/>
              </a:lnSpc>
              <a:defRPr/>
            </a:pPr>
            <a:r>
              <a:rPr lang="en-US" sz="3200" b="1" dirty="0">
                <a:solidFill>
                  <a:srgbClr val="0000FF"/>
                </a:solidFill>
                <a:effectLst>
                  <a:outerShdw blurRad="38100" dist="38100" dir="2700000" algn="tl">
                    <a:srgbClr val="000000"/>
                  </a:outerShdw>
                </a:effectLst>
              </a:rPr>
              <a:t>Per Glucose </a:t>
            </a:r>
            <a:r>
              <a:rPr lang="en-US" sz="3200" dirty="0">
                <a:solidFill>
                  <a:srgbClr val="0DB48A"/>
                </a:solidFill>
                <a:effectLst>
                  <a:outerShdw blurRad="38100" dist="38100" dir="2700000" algn="tl">
                    <a:srgbClr val="000000"/>
                  </a:outerShdw>
                </a:effectLst>
              </a:rPr>
              <a:t>molecule it produces:</a:t>
            </a:r>
          </a:p>
          <a:p>
            <a:pPr lvl="1">
              <a:lnSpc>
                <a:spcPct val="90000"/>
              </a:lnSpc>
              <a:defRPr/>
            </a:pPr>
            <a:r>
              <a:rPr lang="en-US" sz="2800" b="1" dirty="0">
                <a:solidFill>
                  <a:srgbClr val="0000FF"/>
                </a:solidFill>
                <a:effectLst>
                  <a:outerShdw blurRad="38100" dist="38100" dir="2700000" algn="tl">
                    <a:srgbClr val="000000"/>
                  </a:outerShdw>
                </a:effectLst>
              </a:rPr>
              <a:t>4 CO</a:t>
            </a:r>
            <a:r>
              <a:rPr lang="en-US" sz="2800" b="1" baseline="-25000" dirty="0">
                <a:solidFill>
                  <a:srgbClr val="0000FF"/>
                </a:solidFill>
                <a:effectLst>
                  <a:outerShdw blurRad="38100" dist="38100" dir="2700000" algn="tl">
                    <a:srgbClr val="000000"/>
                  </a:outerShdw>
                </a:effectLst>
              </a:rPr>
              <a:t>2 </a:t>
            </a:r>
            <a:r>
              <a:rPr lang="en-US" sz="2800" b="1" dirty="0">
                <a:solidFill>
                  <a:srgbClr val="0DB48A"/>
                </a:solidFill>
                <a:effectLst>
                  <a:outerShdw blurRad="38100" dist="38100" dir="2700000" algn="tl">
                    <a:srgbClr val="000000"/>
                  </a:outerShdw>
                </a:effectLst>
              </a:rPr>
              <a:t>(2 per turn)</a:t>
            </a:r>
            <a:endParaRPr lang="en-US" sz="2800" b="1" baseline="-25000" dirty="0">
              <a:solidFill>
                <a:srgbClr val="0DB48A"/>
              </a:solidFill>
              <a:effectLst>
                <a:outerShdw blurRad="38100" dist="38100" dir="2700000" algn="tl">
                  <a:srgbClr val="000000"/>
                </a:outerShdw>
              </a:effectLst>
            </a:endParaRPr>
          </a:p>
          <a:p>
            <a:pPr lvl="1">
              <a:lnSpc>
                <a:spcPct val="90000"/>
              </a:lnSpc>
              <a:defRPr/>
            </a:pPr>
            <a:r>
              <a:rPr lang="en-US" sz="2800" b="1" dirty="0">
                <a:solidFill>
                  <a:srgbClr val="0000FF"/>
                </a:solidFill>
                <a:effectLst>
                  <a:outerShdw blurRad="38100" dist="38100" dir="2700000" algn="tl">
                    <a:srgbClr val="000000"/>
                  </a:outerShdw>
                </a:effectLst>
              </a:rPr>
              <a:t>2 ATP</a:t>
            </a:r>
            <a:r>
              <a:rPr lang="en-US" sz="2800" b="1" dirty="0">
                <a:solidFill>
                  <a:schemeClr val="folHlink"/>
                </a:solidFill>
                <a:effectLst>
                  <a:outerShdw blurRad="38100" dist="38100" dir="2700000" algn="tl">
                    <a:srgbClr val="000000"/>
                  </a:outerShdw>
                </a:effectLst>
              </a:rPr>
              <a:t> </a:t>
            </a:r>
            <a:r>
              <a:rPr lang="en-US" sz="2800" b="1" dirty="0">
                <a:solidFill>
                  <a:srgbClr val="0DB48A"/>
                </a:solidFill>
                <a:effectLst>
                  <a:outerShdw blurRad="38100" dist="38100" dir="2700000" algn="tl">
                    <a:srgbClr val="000000"/>
                  </a:outerShdw>
                </a:effectLst>
              </a:rPr>
              <a:t>(1 per turn)</a:t>
            </a:r>
            <a:endParaRPr lang="en-US" sz="2800" b="1" dirty="0">
              <a:solidFill>
                <a:schemeClr val="folHlink"/>
              </a:solidFill>
              <a:effectLst>
                <a:outerShdw blurRad="38100" dist="38100" dir="2700000" algn="tl">
                  <a:srgbClr val="000000"/>
                </a:outerShdw>
              </a:effectLst>
            </a:endParaRPr>
          </a:p>
          <a:p>
            <a:pPr lvl="1">
              <a:lnSpc>
                <a:spcPct val="90000"/>
              </a:lnSpc>
              <a:defRPr/>
            </a:pPr>
            <a:r>
              <a:rPr lang="en-US" sz="2800" b="1" dirty="0">
                <a:solidFill>
                  <a:srgbClr val="0000FF"/>
                </a:solidFill>
                <a:effectLst>
                  <a:outerShdw blurRad="38100" dist="38100" dir="2700000" algn="tl">
                    <a:srgbClr val="000000"/>
                  </a:outerShdw>
                </a:effectLst>
              </a:rPr>
              <a:t>6 NADH </a:t>
            </a:r>
            <a:r>
              <a:rPr lang="en-US" sz="2800" b="1" dirty="0">
                <a:solidFill>
                  <a:srgbClr val="0DB48A"/>
                </a:solidFill>
                <a:effectLst>
                  <a:outerShdw blurRad="38100" dist="38100" dir="2700000" algn="tl">
                    <a:srgbClr val="000000"/>
                  </a:outerShdw>
                </a:effectLst>
              </a:rPr>
              <a:t>(3 per turn)</a:t>
            </a:r>
            <a:endParaRPr lang="en-US" sz="2800" b="1" dirty="0">
              <a:solidFill>
                <a:schemeClr val="folHlink"/>
              </a:solidFill>
              <a:effectLst>
                <a:outerShdw blurRad="38100" dist="38100" dir="2700000" algn="tl">
                  <a:srgbClr val="000000"/>
                </a:outerShdw>
              </a:effectLst>
            </a:endParaRPr>
          </a:p>
          <a:p>
            <a:pPr lvl="1">
              <a:lnSpc>
                <a:spcPct val="90000"/>
              </a:lnSpc>
              <a:defRPr/>
            </a:pPr>
            <a:r>
              <a:rPr lang="en-US" sz="2800" b="1" dirty="0">
                <a:solidFill>
                  <a:srgbClr val="0000FF"/>
                </a:solidFill>
                <a:effectLst>
                  <a:outerShdw blurRad="38100" dist="38100" dir="2700000" algn="tl">
                    <a:srgbClr val="000000"/>
                  </a:outerShdw>
                </a:effectLst>
              </a:rPr>
              <a:t>2 FADH</a:t>
            </a:r>
            <a:r>
              <a:rPr lang="en-US" sz="2800" b="1" baseline="-25000" dirty="0">
                <a:solidFill>
                  <a:srgbClr val="0000FF"/>
                </a:solidFill>
                <a:effectLst>
                  <a:outerShdw blurRad="38100" dist="38100" dir="2700000" algn="tl">
                    <a:srgbClr val="000000"/>
                  </a:outerShdw>
                </a:effectLst>
              </a:rPr>
              <a:t>2 </a:t>
            </a:r>
            <a:r>
              <a:rPr lang="en-US" sz="2800" b="1" dirty="0">
                <a:solidFill>
                  <a:srgbClr val="0DB48A"/>
                </a:solidFill>
                <a:effectLst>
                  <a:outerShdw blurRad="38100" dist="38100" dir="2700000" algn="tl">
                    <a:srgbClr val="000000"/>
                  </a:outerShdw>
                </a:effectLst>
              </a:rPr>
              <a:t>(1 per turn)</a:t>
            </a:r>
            <a:endParaRPr lang="en-US" sz="2400" b="1" dirty="0">
              <a:solidFill>
                <a:schemeClr val="folHlink"/>
              </a:solidFill>
              <a:effectLst>
                <a:outerShdw blurRad="38100" dist="38100" dir="2700000" algn="tl">
                  <a:srgbClr val="000000"/>
                </a:outerShdw>
              </a:effectLst>
            </a:endParaRPr>
          </a:p>
          <a:p>
            <a:pPr lvl="1">
              <a:lnSpc>
                <a:spcPct val="90000"/>
              </a:lnSpc>
              <a:defRPr/>
            </a:pPr>
            <a:endParaRPr lang="en-US" b="1" dirty="0">
              <a:solidFill>
                <a:schemeClr val="folHlink"/>
              </a:solidFill>
              <a:effectLst>
                <a:outerShdw blurRad="38100" dist="38100" dir="2700000" algn="tl">
                  <a:srgbClr val="000000"/>
                </a:outerShdw>
              </a:effectLst>
            </a:endParaRPr>
          </a:p>
          <a:p>
            <a:pPr lvl="1">
              <a:lnSpc>
                <a:spcPct val="90000"/>
              </a:lnSpc>
              <a:defRPr/>
            </a:pPr>
            <a:endParaRPr lang="en-US" b="1" dirty="0">
              <a:solidFill>
                <a:schemeClr val="folHlink"/>
              </a:solidFill>
              <a:effectLst>
                <a:outerShdw blurRad="38100" dist="38100" dir="2700000" algn="tl">
                  <a:srgbClr val="000000"/>
                </a:outerShdw>
              </a:effectLst>
            </a:endParaRPr>
          </a:p>
          <a:p>
            <a:pPr>
              <a:lnSpc>
                <a:spcPct val="90000"/>
              </a:lnSpc>
              <a:defRPr/>
            </a:pPr>
            <a:endParaRPr lang="en-US" b="1" dirty="0">
              <a:solidFill>
                <a:schemeClr val="folHlink"/>
              </a:solidFill>
              <a:effectLst>
                <a:outerShdw blurRad="38100" dist="38100" dir="2700000" algn="tl">
                  <a:srgbClr val="000000"/>
                </a:outerShdw>
              </a:effectLst>
            </a:endParaRPr>
          </a:p>
        </p:txBody>
      </p:sp>
      <p:sp>
        <p:nvSpPr>
          <p:cNvPr id="7" name="Footer Placeholder 3"/>
          <p:cNvSpPr txBox="1">
            <a:spLocks/>
          </p:cNvSpPr>
          <p:nvPr/>
        </p:nvSpPr>
        <p:spPr>
          <a:xfrm>
            <a:off x="0" y="6438761"/>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schemeClr val="tx1"/>
                </a:solidFill>
              </a:rPr>
              <a:t>Cell Respiration</a:t>
            </a:r>
            <a:endParaRPr lang="en-US" dirty="0">
              <a:solidFill>
                <a:schemeClr val="tx1"/>
              </a:solidFill>
            </a:endParaRPr>
          </a:p>
        </p:txBody>
      </p:sp>
      <p:sp>
        <p:nvSpPr>
          <p:cNvPr id="8"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31</a:t>
            </a:fld>
            <a:endParaRPr lang="en-US">
              <a:solidFill>
                <a:srgbClr val="000000"/>
              </a:solidFill>
            </a:endParaRPr>
          </a:p>
        </p:txBody>
      </p:sp>
      <p:sp>
        <p:nvSpPr>
          <p:cNvPr id="11" name="Title 1"/>
          <p:cNvSpPr>
            <a:spLocks noGrp="1"/>
          </p:cNvSpPr>
          <p:nvPr>
            <p:ph type="title"/>
          </p:nvPr>
        </p:nvSpPr>
        <p:spPr>
          <a:xfrm>
            <a:off x="1" y="3550680"/>
            <a:ext cx="3581400" cy="2392919"/>
          </a:xfrm>
        </p:spPr>
        <p:txBody>
          <a:bodyPr>
            <a:normAutofit/>
          </a:bodyPr>
          <a:lstStyle/>
          <a:p>
            <a:pPr>
              <a:defRPr/>
            </a:pPr>
            <a:r>
              <a:rPr lang="en-US" sz="3600" b="1" dirty="0">
                <a:solidFill>
                  <a:srgbClr val="CC66FF"/>
                </a:solidFill>
                <a:effectLst>
                  <a:outerShdw blurRad="38100" dist="38100" dir="2700000" algn="tl">
                    <a:srgbClr val="000000">
                      <a:alpha val="43137"/>
                    </a:srgbClr>
                  </a:outerShdw>
                </a:effectLst>
              </a:rPr>
              <a:t>Molecular Accounting in the Krebs Cycle</a:t>
            </a:r>
          </a:p>
        </p:txBody>
      </p:sp>
      <p:pic>
        <p:nvPicPr>
          <p:cNvPr id="13" name="Picture 12"/>
          <p:cNvPicPr>
            <a:picLocks noChangeAspect="1"/>
          </p:cNvPicPr>
          <p:nvPr/>
        </p:nvPicPr>
        <p:blipFill>
          <a:blip r:embed="rId4"/>
          <a:stretch>
            <a:fillRect/>
          </a:stretch>
        </p:blipFill>
        <p:spPr>
          <a:xfrm>
            <a:off x="5715000" y="0"/>
            <a:ext cx="3445036" cy="2286000"/>
          </a:xfrm>
          <a:prstGeom prst="rect">
            <a:avLst/>
          </a:prstGeom>
        </p:spPr>
      </p:pic>
    </p:spTree>
    <p:extLst>
      <p:ext uri="{BB962C8B-B14F-4D97-AF65-F5344CB8AC3E}">
        <p14:creationId xmlns:p14="http://schemas.microsoft.com/office/powerpoint/2010/main" val="37672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left)">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wipe(left)">
                                      <p:cBhvr>
                                        <p:cTn id="32" dur="5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0"/>
            <a:ext cx="7772400" cy="1664536"/>
          </a:xfrm>
        </p:spPr>
        <p:txBody>
          <a:bodyPr/>
          <a:lstStyle/>
          <a:p>
            <a:pPr eaLnBrk="1" hangingPunct="1">
              <a:defRPr/>
            </a:pPr>
            <a:r>
              <a:rPr lang="en-US" sz="4400" b="1" dirty="0">
                <a:solidFill>
                  <a:srgbClr val="CC66FF"/>
                </a:solidFill>
                <a:effectLst>
                  <a:outerShdw blurRad="38100" dist="38100" dir="2700000" algn="tl">
                    <a:srgbClr val="000000">
                      <a:alpha val="43137"/>
                    </a:srgbClr>
                  </a:outerShdw>
                </a:effectLst>
              </a:rPr>
              <a:t>Krebs Cycle Follow Up</a:t>
            </a:r>
            <a:endParaRPr lang="en-US" sz="4800" b="1" dirty="0">
              <a:solidFill>
                <a:srgbClr val="CC66FF"/>
              </a:solidFill>
              <a:effectLst>
                <a:outerShdw blurRad="38100" dist="38100" dir="2700000" algn="tl">
                  <a:srgbClr val="000000">
                    <a:alpha val="43137"/>
                  </a:srgbClr>
                </a:outerShdw>
              </a:effectLst>
            </a:endParaRPr>
          </a:p>
        </p:txBody>
      </p:sp>
      <p:sp>
        <p:nvSpPr>
          <p:cNvPr id="66563" name="Rectangle 3"/>
          <p:cNvSpPr>
            <a:spLocks noGrp="1" noChangeArrowheads="1"/>
          </p:cNvSpPr>
          <p:nvPr>
            <p:ph idx="1"/>
          </p:nvPr>
        </p:nvSpPr>
        <p:spPr>
          <a:xfrm>
            <a:off x="0" y="1981200"/>
            <a:ext cx="8763000" cy="4267200"/>
          </a:xfrm>
          <a:solidFill>
            <a:schemeClr val="accent4">
              <a:lumMod val="20000"/>
              <a:lumOff val="80000"/>
            </a:schemeClr>
          </a:solidFill>
        </p:spPr>
        <p:txBody>
          <a:bodyPr>
            <a:normAutofit lnSpcReduction="10000"/>
          </a:bodyPr>
          <a:lstStyle/>
          <a:p>
            <a:pPr eaLnBrk="1" hangingPunct="1">
              <a:lnSpc>
                <a:spcPct val="90000"/>
              </a:lnSpc>
              <a:defRPr/>
            </a:pPr>
            <a:r>
              <a:rPr lang="en-US" sz="2800" b="1" dirty="0">
                <a:solidFill>
                  <a:srgbClr val="FF0000"/>
                </a:solidFill>
                <a:effectLst>
                  <a:outerShdw blurRad="38100" dist="38100" dir="2700000" algn="tl">
                    <a:srgbClr val="000000"/>
                  </a:outerShdw>
                </a:effectLst>
              </a:rPr>
              <a:t>ATP </a:t>
            </a:r>
            <a:r>
              <a:rPr lang="en-US" sz="2800" b="1" dirty="0">
                <a:solidFill>
                  <a:srgbClr val="CC66FF"/>
                </a:solidFill>
                <a:effectLst>
                  <a:outerShdw blurRad="38100" dist="38100" dir="2700000" algn="tl">
                    <a:srgbClr val="000000"/>
                  </a:outerShdw>
                </a:effectLst>
              </a:rPr>
              <a:t>is used directly by the cell for </a:t>
            </a:r>
            <a:r>
              <a:rPr lang="en-US" sz="2800" b="1" dirty="0">
                <a:solidFill>
                  <a:srgbClr val="00B050"/>
                </a:solidFill>
                <a:effectLst>
                  <a:outerShdw blurRad="38100" dist="38100" dir="2700000" algn="tl">
                    <a:srgbClr val="000000"/>
                  </a:outerShdw>
                </a:effectLst>
              </a:rPr>
              <a:t>ENERGY.</a:t>
            </a:r>
          </a:p>
          <a:p>
            <a:pPr eaLnBrk="1" hangingPunct="1">
              <a:lnSpc>
                <a:spcPct val="90000"/>
              </a:lnSpc>
              <a:defRPr/>
            </a:pPr>
            <a:r>
              <a:rPr lang="en-US" sz="2800" b="1" dirty="0">
                <a:solidFill>
                  <a:srgbClr val="FF0000"/>
                </a:solidFill>
                <a:effectLst>
                  <a:outerShdw blurRad="38100" dist="38100" dir="2700000" algn="tl">
                    <a:srgbClr val="000000"/>
                  </a:outerShdw>
                </a:effectLst>
              </a:rPr>
              <a:t>NADH</a:t>
            </a:r>
            <a:r>
              <a:rPr lang="en-US" sz="2800" b="1" dirty="0">
                <a:solidFill>
                  <a:schemeClr val="folHlink"/>
                </a:solidFill>
                <a:effectLst>
                  <a:outerShdw blurRad="38100" dist="38100" dir="2700000" algn="tl">
                    <a:srgbClr val="000000"/>
                  </a:outerShdw>
                </a:effectLst>
              </a:rPr>
              <a:t> and </a:t>
            </a:r>
            <a:r>
              <a:rPr lang="en-US" sz="2800" b="1" dirty="0">
                <a:solidFill>
                  <a:srgbClr val="FF0000"/>
                </a:solidFill>
                <a:effectLst>
                  <a:outerShdw blurRad="38100" dist="38100" dir="2700000" algn="tl">
                    <a:srgbClr val="000000"/>
                  </a:outerShdw>
                </a:effectLst>
              </a:rPr>
              <a:t>FADH</a:t>
            </a:r>
            <a:r>
              <a:rPr lang="en-US" sz="2800" b="1" baseline="-25000" dirty="0">
                <a:solidFill>
                  <a:srgbClr val="FF0000"/>
                </a:solidFill>
                <a:effectLst>
                  <a:outerShdw blurRad="38100" dist="38100" dir="2700000" algn="tl">
                    <a:srgbClr val="000000"/>
                  </a:outerShdw>
                </a:effectLst>
              </a:rPr>
              <a:t>2</a:t>
            </a:r>
            <a:r>
              <a:rPr lang="en-US" sz="2800" b="1" dirty="0">
                <a:solidFill>
                  <a:schemeClr val="folHlink"/>
                </a:solidFill>
                <a:effectLst>
                  <a:outerShdw blurRad="38100" dist="38100" dir="2700000" algn="tl">
                    <a:srgbClr val="000000"/>
                  </a:outerShdw>
                </a:effectLst>
              </a:rPr>
              <a:t> are coenzymes used to </a:t>
            </a:r>
            <a:r>
              <a:rPr lang="en-US" sz="2800" b="1" dirty="0">
                <a:solidFill>
                  <a:srgbClr val="CC66FF"/>
                </a:solidFill>
                <a:effectLst>
                  <a:outerShdw blurRad="38100" dist="38100" dir="2700000" algn="tl">
                    <a:srgbClr val="000000"/>
                  </a:outerShdw>
                </a:effectLst>
              </a:rPr>
              <a:t>transport activated electrons</a:t>
            </a:r>
            <a:r>
              <a:rPr lang="en-US" sz="2800" b="1" dirty="0">
                <a:solidFill>
                  <a:srgbClr val="FF0000"/>
                </a:solidFill>
                <a:effectLst>
                  <a:outerShdw blurRad="38100" dist="38100" dir="2700000" algn="tl">
                    <a:srgbClr val="000000"/>
                  </a:outerShdw>
                </a:effectLst>
              </a:rPr>
              <a:t> </a:t>
            </a:r>
            <a:r>
              <a:rPr lang="en-US" sz="2800" b="1" dirty="0">
                <a:solidFill>
                  <a:srgbClr val="0070C0"/>
                </a:solidFill>
                <a:effectLst>
                  <a:outerShdw blurRad="38100" dist="38100" dir="2700000" algn="tl">
                    <a:srgbClr val="000000"/>
                  </a:outerShdw>
                </a:effectLst>
              </a:rPr>
              <a:t>to the </a:t>
            </a:r>
            <a:r>
              <a:rPr lang="en-US" sz="2800" b="1" dirty="0">
                <a:solidFill>
                  <a:srgbClr val="FF0000"/>
                </a:solidFill>
                <a:effectLst>
                  <a:outerShdw blurRad="38100" dist="38100" dir="2700000" algn="tl">
                    <a:srgbClr val="000000"/>
                  </a:outerShdw>
                </a:effectLst>
              </a:rPr>
              <a:t>Electron Transport Chain (ETC).</a:t>
            </a:r>
          </a:p>
          <a:p>
            <a:pPr marL="0" indent="0" eaLnBrk="1" hangingPunct="1">
              <a:lnSpc>
                <a:spcPct val="90000"/>
              </a:lnSpc>
              <a:buNone/>
              <a:defRPr/>
            </a:pPr>
            <a:endParaRPr lang="en-US" sz="2800" b="1" dirty="0">
              <a:solidFill>
                <a:srgbClr val="FF0000"/>
              </a:solidFill>
              <a:effectLst>
                <a:outerShdw blurRad="38100" dist="38100" dir="2700000" algn="tl">
                  <a:srgbClr val="000000"/>
                </a:outerShdw>
              </a:effectLst>
            </a:endParaRPr>
          </a:p>
          <a:p>
            <a:pPr marL="0" indent="0" eaLnBrk="1" hangingPunct="1">
              <a:lnSpc>
                <a:spcPct val="90000"/>
              </a:lnSpc>
              <a:buNone/>
              <a:defRPr/>
            </a:pPr>
            <a:endParaRPr lang="en-US" sz="2800" b="1" dirty="0">
              <a:solidFill>
                <a:srgbClr val="FF0000"/>
              </a:solidFill>
              <a:effectLst>
                <a:outerShdw blurRad="38100" dist="38100" dir="2700000" algn="tl">
                  <a:srgbClr val="000000"/>
                </a:outerShdw>
              </a:effectLst>
            </a:endParaRPr>
          </a:p>
          <a:p>
            <a:pPr marL="0" indent="0" eaLnBrk="1" hangingPunct="1">
              <a:lnSpc>
                <a:spcPct val="90000"/>
              </a:lnSpc>
              <a:buNone/>
              <a:defRPr/>
            </a:pPr>
            <a:endParaRPr lang="en-US" sz="2800" b="1" dirty="0">
              <a:solidFill>
                <a:srgbClr val="FF0000"/>
              </a:solidFill>
              <a:effectLst>
                <a:outerShdw blurRad="38100" dist="38100" dir="2700000" algn="tl">
                  <a:srgbClr val="000000"/>
                </a:outerShdw>
              </a:effectLst>
            </a:endParaRPr>
          </a:p>
          <a:p>
            <a:pPr eaLnBrk="1" hangingPunct="1">
              <a:lnSpc>
                <a:spcPct val="90000"/>
              </a:lnSpc>
              <a:defRPr/>
            </a:pPr>
            <a:r>
              <a:rPr lang="en-US" sz="2800" b="1" dirty="0">
                <a:solidFill>
                  <a:srgbClr val="FF0000"/>
                </a:solidFill>
                <a:effectLst>
                  <a:outerShdw blurRad="38100" dist="38100" dir="2700000" algn="tl">
                    <a:srgbClr val="000000"/>
                  </a:outerShdw>
                </a:effectLst>
              </a:rPr>
              <a:t>Carbon Dioxide </a:t>
            </a:r>
            <a:r>
              <a:rPr lang="en-US" sz="2800" b="1" dirty="0">
                <a:solidFill>
                  <a:srgbClr val="CC66FF"/>
                </a:solidFill>
                <a:effectLst>
                  <a:outerShdw blurRad="38100" dist="38100" dir="2700000" algn="tl">
                    <a:srgbClr val="000000"/>
                  </a:outerShdw>
                </a:effectLst>
              </a:rPr>
              <a:t>is released by exhaling.</a:t>
            </a:r>
          </a:p>
          <a:p>
            <a:pPr eaLnBrk="1" hangingPunct="1">
              <a:lnSpc>
                <a:spcPct val="90000"/>
              </a:lnSpc>
              <a:buNone/>
              <a:defRPr/>
            </a:pPr>
            <a:endParaRPr lang="en-US" b="1" dirty="0">
              <a:solidFill>
                <a:srgbClr val="CC66FF"/>
              </a:solidFill>
              <a:effectLst>
                <a:outerShdw blurRad="38100" dist="38100" dir="2700000" algn="tl">
                  <a:srgbClr val="000000"/>
                </a:outerShdw>
              </a:effectLst>
            </a:endParaRPr>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32</a:t>
            </a:fld>
            <a:endParaRPr lang="en-US">
              <a:solidFill>
                <a:srgbClr val="FFFFFF"/>
              </a:solidFill>
            </a:endParaRPr>
          </a:p>
        </p:txBody>
      </p:sp>
      <p:sp>
        <p:nvSpPr>
          <p:cNvPr id="7" name="Footer Placeholder 3"/>
          <p:cNvSpPr txBox="1">
            <a:spLocks/>
          </p:cNvSpPr>
          <p:nvPr/>
        </p:nvSpPr>
        <p:spPr>
          <a:xfrm>
            <a:off x="0" y="6438761"/>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schemeClr val="tx1"/>
                </a:solidFill>
              </a:rPr>
              <a:t>Cell Respiration</a:t>
            </a:r>
            <a:endParaRPr lang="en-US" dirty="0">
              <a:solidFill>
                <a:schemeClr val="tx1"/>
              </a:solidFill>
            </a:endParaRPr>
          </a:p>
        </p:txBody>
      </p:sp>
      <p:sp>
        <p:nvSpPr>
          <p:cNvPr id="8" name="Rectangle 16"/>
          <p:cNvSpPr txBox="1">
            <a:spLocks noChangeArrowheads="1"/>
          </p:cNvSpPr>
          <p:nvPr/>
        </p:nvSpPr>
        <p:spPr>
          <a:xfrm>
            <a:off x="129540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32</a:t>
            </a:fld>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6747711" y="3829008"/>
            <a:ext cx="2423370" cy="2804403"/>
          </a:xfrm>
          <a:prstGeom prst="rect">
            <a:avLst/>
          </a:prstGeom>
        </p:spPr>
      </p:pic>
      <p:pic>
        <p:nvPicPr>
          <p:cNvPr id="10"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386" r="4195"/>
          <a:stretch/>
        </p:blipFill>
        <p:spPr bwMode="auto">
          <a:xfrm>
            <a:off x="2438400" y="3429171"/>
            <a:ext cx="3901230" cy="205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26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animEffect transition="in" filter="wipe(left)">
                                      <p:cBhvr>
                                        <p:cTn id="17" dur="500"/>
                                        <p:tgtEl>
                                          <p:spTgt spid="66563">
                                            <p:txEl>
                                              <p:pRg st="5" end="5"/>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4800" b="1" dirty="0">
                <a:solidFill>
                  <a:srgbClr val="CC66FF"/>
                </a:solidFill>
                <a:effectLst>
                  <a:outerShdw blurRad="38100" dist="38100" dir="2700000" algn="tl">
                    <a:srgbClr val="000000">
                      <a:alpha val="43137"/>
                    </a:srgbClr>
                  </a:outerShdw>
                </a:effectLst>
              </a:rPr>
              <a:t>Aerobic Respiration</a:t>
            </a:r>
          </a:p>
        </p:txBody>
      </p:sp>
      <p:sp>
        <p:nvSpPr>
          <p:cNvPr id="54275" name="Rectangle 3"/>
          <p:cNvSpPr>
            <a:spLocks noGrp="1" noChangeArrowheads="1"/>
          </p:cNvSpPr>
          <p:nvPr>
            <p:ph idx="1"/>
          </p:nvPr>
        </p:nvSpPr>
        <p:spPr>
          <a:xfrm>
            <a:off x="740568" y="1704932"/>
            <a:ext cx="7662864" cy="3267169"/>
          </a:xfrm>
          <a:solidFill>
            <a:schemeClr val="accent4">
              <a:lumMod val="20000"/>
              <a:lumOff val="80000"/>
            </a:schemeClr>
          </a:solidFill>
        </p:spPr>
        <p:txBody>
          <a:bodyPr>
            <a:normAutofit lnSpcReduction="10000"/>
          </a:bodyPr>
          <a:lstStyle/>
          <a:p>
            <a:pPr eaLnBrk="1" hangingPunct="1">
              <a:defRPr/>
            </a:pPr>
            <a:r>
              <a:rPr lang="en-US" sz="3600" b="1" dirty="0">
                <a:solidFill>
                  <a:srgbClr val="00B050"/>
                </a:solidFill>
                <a:effectLst>
                  <a:outerShdw blurRad="38100" dist="38100" dir="2700000" algn="tl">
                    <a:srgbClr val="000000"/>
                  </a:outerShdw>
                </a:effectLst>
              </a:rPr>
              <a:t>How many molecules of </a:t>
            </a:r>
            <a:r>
              <a:rPr lang="en-US" sz="3600" b="1" dirty="0">
                <a:solidFill>
                  <a:srgbClr val="0070C0"/>
                </a:solidFill>
                <a:effectLst>
                  <a:outerShdw blurRad="38100" dist="38100" dir="2700000" algn="tl">
                    <a:srgbClr val="000000"/>
                  </a:outerShdw>
                </a:effectLst>
              </a:rPr>
              <a:t>CO</a:t>
            </a:r>
            <a:r>
              <a:rPr lang="en-US" sz="3600" b="1" baseline="-25000" dirty="0">
                <a:solidFill>
                  <a:srgbClr val="0070C0"/>
                </a:solidFill>
                <a:effectLst>
                  <a:outerShdw blurRad="38100" dist="38100" dir="2700000" algn="tl">
                    <a:srgbClr val="000000"/>
                  </a:outerShdw>
                </a:effectLst>
              </a:rPr>
              <a:t>2</a:t>
            </a:r>
            <a:r>
              <a:rPr lang="en-US" sz="3600" b="1" dirty="0">
                <a:solidFill>
                  <a:srgbClr val="0070C0"/>
                </a:solidFill>
                <a:effectLst>
                  <a:outerShdw blurRad="38100" dist="38100" dir="2700000" algn="tl">
                    <a:srgbClr val="000000"/>
                  </a:outerShdw>
                </a:effectLst>
              </a:rPr>
              <a:t> </a:t>
            </a:r>
            <a:r>
              <a:rPr lang="en-US" sz="3600" b="1" dirty="0">
                <a:solidFill>
                  <a:srgbClr val="00B050"/>
                </a:solidFill>
                <a:effectLst>
                  <a:outerShdw blurRad="38100" dist="38100" dir="2700000" algn="tl">
                    <a:srgbClr val="000000"/>
                  </a:outerShdw>
                </a:effectLst>
              </a:rPr>
              <a:t>total</a:t>
            </a:r>
            <a:r>
              <a:rPr lang="en-US" sz="3600" b="1" dirty="0">
                <a:solidFill>
                  <a:schemeClr val="folHlink"/>
                </a:solidFill>
                <a:effectLst>
                  <a:outerShdw blurRad="38100" dist="38100" dir="2700000" algn="tl">
                    <a:srgbClr val="000000"/>
                  </a:outerShdw>
                </a:effectLst>
              </a:rPr>
              <a:t> </a:t>
            </a:r>
            <a:r>
              <a:rPr lang="en-US" sz="3600" b="1" dirty="0">
                <a:solidFill>
                  <a:srgbClr val="00B050"/>
                </a:solidFill>
                <a:effectLst>
                  <a:outerShdw blurRad="38100" dist="38100" dir="2700000" algn="tl">
                    <a:srgbClr val="000000"/>
                  </a:outerShdw>
                </a:effectLst>
              </a:rPr>
              <a:t>are produced during the </a:t>
            </a:r>
            <a:r>
              <a:rPr lang="en-US" sz="3600" b="1" dirty="0">
                <a:solidFill>
                  <a:srgbClr val="FF0000"/>
                </a:solidFill>
                <a:effectLst>
                  <a:outerShdw blurRad="38100" dist="38100" dir="2700000" algn="tl">
                    <a:srgbClr val="000000"/>
                  </a:outerShdw>
                </a:effectLst>
              </a:rPr>
              <a:t>aerobic metabolism </a:t>
            </a:r>
            <a:r>
              <a:rPr lang="en-US" sz="3600" b="1" dirty="0">
                <a:solidFill>
                  <a:srgbClr val="00B050"/>
                </a:solidFill>
                <a:effectLst>
                  <a:outerShdw blurRad="38100" dist="38100" dir="2700000" algn="tl">
                    <a:srgbClr val="000000"/>
                  </a:outerShdw>
                </a:effectLst>
              </a:rPr>
              <a:t>of glucose?</a:t>
            </a:r>
          </a:p>
          <a:p>
            <a:pPr eaLnBrk="1" hangingPunct="1">
              <a:defRPr/>
            </a:pPr>
            <a:r>
              <a:rPr lang="en-US" sz="3600" b="1" dirty="0">
                <a:solidFill>
                  <a:srgbClr val="FF0000"/>
                </a:solidFill>
                <a:effectLst>
                  <a:outerShdw blurRad="38100" dist="38100" dir="2700000" algn="tl">
                    <a:srgbClr val="000000"/>
                  </a:outerShdw>
                </a:effectLst>
              </a:rPr>
              <a:t>Six:</a:t>
            </a:r>
          </a:p>
          <a:p>
            <a:pPr lvl="1" eaLnBrk="1" hangingPunct="1">
              <a:buFont typeface="Wingdings" pitchFamily="2" charset="2"/>
              <a:buChar char="§"/>
              <a:defRPr/>
            </a:pPr>
            <a:r>
              <a:rPr lang="en-US" sz="2400" b="1" dirty="0">
                <a:solidFill>
                  <a:srgbClr val="0000FF"/>
                </a:solidFill>
                <a:effectLst>
                  <a:outerShdw blurRad="38100" dist="38100" dir="2700000" algn="tl">
                    <a:srgbClr val="000000"/>
                  </a:outerShdw>
                </a:effectLst>
              </a:rPr>
              <a:t>2 in the Transition Reaction</a:t>
            </a:r>
          </a:p>
          <a:p>
            <a:pPr lvl="1" eaLnBrk="1" hangingPunct="1">
              <a:buFont typeface="Wingdings" pitchFamily="2" charset="2"/>
              <a:buChar char="§"/>
              <a:defRPr/>
            </a:pPr>
            <a:r>
              <a:rPr lang="en-US" sz="2400" b="1" dirty="0">
                <a:solidFill>
                  <a:srgbClr val="0000FF"/>
                </a:solidFill>
                <a:effectLst>
                  <a:outerShdw blurRad="38100" dist="38100" dir="2700000" algn="tl">
                    <a:srgbClr val="000000"/>
                  </a:outerShdw>
                </a:effectLst>
              </a:rPr>
              <a:t>4 in the Krebs Cycle</a:t>
            </a:r>
          </a:p>
          <a:p>
            <a:pPr lvl="1" eaLnBrk="1" hangingPunct="1">
              <a:defRPr/>
            </a:pPr>
            <a:endParaRPr lang="en-US" b="1" dirty="0">
              <a:solidFill>
                <a:srgbClr val="FFFF00"/>
              </a:solidFill>
              <a:effectLst>
                <a:outerShdw blurRad="38100" dist="38100" dir="2700000" algn="tl">
                  <a:srgbClr val="000000"/>
                </a:outerShdw>
              </a:effectLst>
            </a:endParaRPr>
          </a:p>
        </p:txBody>
      </p:sp>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33</a:t>
            </a:fld>
            <a:endParaRPr lang="en-US">
              <a:solidFill>
                <a:srgbClr val="FFFFFF"/>
              </a:solidFill>
            </a:endParaRPr>
          </a:p>
        </p:txBody>
      </p:sp>
      <p:sp>
        <p:nvSpPr>
          <p:cNvPr id="6" name="Rectangle 16"/>
          <p:cNvSpPr txBox="1">
            <a:spLocks noChangeArrowheads="1"/>
          </p:cNvSpPr>
          <p:nvPr/>
        </p:nvSpPr>
        <p:spPr>
          <a:xfrm>
            <a:off x="0" y="64293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33</a:t>
            </a:fld>
            <a:endParaRPr lang="en-US">
              <a:solidFill>
                <a:srgbClr val="000000"/>
              </a:solidFill>
            </a:endParaRPr>
          </a:p>
        </p:txBody>
      </p:sp>
      <p:sp>
        <p:nvSpPr>
          <p:cNvPr id="7" name="TextBox 6"/>
          <p:cNvSpPr txBox="1"/>
          <p:nvPr/>
        </p:nvSpPr>
        <p:spPr>
          <a:xfrm>
            <a:off x="487679" y="5267980"/>
            <a:ext cx="8197534" cy="523220"/>
          </a:xfrm>
          <a:prstGeom prst="rect">
            <a:avLst/>
          </a:prstGeom>
          <a:noFill/>
        </p:spPr>
        <p:txBody>
          <a:bodyPr wrap="square" rtlCol="0">
            <a:spAutoFit/>
          </a:bodyPr>
          <a:lstStyle/>
          <a:p>
            <a:pPr algn="ct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 </a:t>
            </a:r>
            <a:r>
              <a:rPr lang="en-US" sz="2800" b="1" dirty="0">
                <a:solidFill>
                  <a:srgbClr val="FF0000"/>
                </a:solidFill>
                <a:effectLst>
                  <a:outerShdw blurRad="38100" dist="38100" dir="2700000" algn="tl">
                    <a:srgbClr val="000000">
                      <a:alpha val="43137"/>
                    </a:srgbClr>
                  </a:outerShdw>
                </a:effectLst>
              </a:rPr>
              <a:t>6O</a:t>
            </a:r>
            <a:r>
              <a:rPr lang="en-US" sz="2800" b="1" baseline="-25000" dirty="0">
                <a:solidFill>
                  <a:srgbClr val="FF0000"/>
                </a:solidFill>
                <a:effectLst>
                  <a:outerShdw blurRad="38100" dist="38100" dir="2700000" algn="tl">
                    <a:srgbClr val="000000">
                      <a:alpha val="43137"/>
                    </a:srgbClr>
                  </a:outerShdw>
                </a:effectLst>
              </a:rPr>
              <a:t>2 </a:t>
            </a:r>
            <a:r>
              <a:rPr lang="en-US" sz="2800" baseline="-25000" dirty="0"/>
              <a:t>             </a:t>
            </a:r>
            <a:r>
              <a:rPr lang="en-US" sz="2800" dirty="0"/>
              <a:t>6H</a:t>
            </a:r>
            <a:r>
              <a:rPr lang="en-US" sz="2800" baseline="-25000" dirty="0"/>
              <a:t>2</a:t>
            </a:r>
            <a:r>
              <a:rPr lang="en-US" sz="2800" dirty="0"/>
              <a:t>O + </a:t>
            </a:r>
            <a:r>
              <a:rPr lang="en-US" sz="2800" b="1" dirty="0">
                <a:solidFill>
                  <a:srgbClr val="0070C0"/>
                </a:solidFill>
                <a:effectLst>
                  <a:outerShdw blurRad="38100" dist="38100" dir="2700000" algn="tl">
                    <a:srgbClr val="000000">
                      <a:alpha val="43137"/>
                    </a:srgbClr>
                  </a:outerShdw>
                </a:effectLst>
              </a:rPr>
              <a:t>6CO</a:t>
            </a:r>
            <a:r>
              <a:rPr lang="en-US" sz="2800" b="1" baseline="-25000" dirty="0">
                <a:solidFill>
                  <a:srgbClr val="0070C0"/>
                </a:solidFill>
                <a:effectLst>
                  <a:outerShdw blurRad="38100" dist="38100" dir="2700000" algn="tl">
                    <a:srgbClr val="000000">
                      <a:alpha val="43137"/>
                    </a:srgbClr>
                  </a:outerShdw>
                </a:effectLst>
              </a:rPr>
              <a:t>2</a:t>
            </a:r>
            <a:r>
              <a:rPr lang="en-US" sz="2800" dirty="0"/>
              <a:t> + Energy (ATP)</a:t>
            </a:r>
          </a:p>
        </p:txBody>
      </p:sp>
      <p:sp>
        <p:nvSpPr>
          <p:cNvPr id="8" name="TextBox 7"/>
          <p:cNvSpPr txBox="1"/>
          <p:nvPr/>
        </p:nvSpPr>
        <p:spPr>
          <a:xfrm>
            <a:off x="838200" y="5757446"/>
            <a:ext cx="898003" cy="338554"/>
          </a:xfrm>
          <a:prstGeom prst="rect">
            <a:avLst/>
          </a:prstGeom>
          <a:noFill/>
        </p:spPr>
        <p:txBody>
          <a:bodyPr wrap="none" rtlCol="0">
            <a:spAutoFit/>
          </a:bodyPr>
          <a:lstStyle/>
          <a:p>
            <a:pPr algn="ctr"/>
            <a:r>
              <a:rPr lang="en-US" sz="1600" dirty="0"/>
              <a:t>Glucose</a:t>
            </a:r>
          </a:p>
        </p:txBody>
      </p:sp>
      <p:sp>
        <p:nvSpPr>
          <p:cNvPr id="9" name="TextBox 8"/>
          <p:cNvSpPr txBox="1"/>
          <p:nvPr/>
        </p:nvSpPr>
        <p:spPr>
          <a:xfrm>
            <a:off x="2259828" y="5757446"/>
            <a:ext cx="869983" cy="338554"/>
          </a:xfrm>
          <a:prstGeom prst="rect">
            <a:avLst/>
          </a:prstGeom>
          <a:noFill/>
        </p:spPr>
        <p:txBody>
          <a:bodyPr wrap="none" rtlCol="0">
            <a:spAutoFit/>
          </a:bodyPr>
          <a:lstStyle/>
          <a:p>
            <a:pPr algn="ctr"/>
            <a:r>
              <a:rPr lang="en-US" sz="1600" b="1" dirty="0">
                <a:solidFill>
                  <a:srgbClr val="FF0000"/>
                </a:solidFill>
                <a:effectLst>
                  <a:outerShdw blurRad="38100" dist="38100" dir="2700000" algn="tl">
                    <a:srgbClr val="000000">
                      <a:alpha val="43137"/>
                    </a:srgbClr>
                  </a:outerShdw>
                </a:effectLst>
              </a:rPr>
              <a:t>Oxygen</a:t>
            </a:r>
            <a:endParaRPr lang="en-US" sz="9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3852141" y="5791200"/>
            <a:ext cx="734305" cy="338554"/>
          </a:xfrm>
          <a:prstGeom prst="rect">
            <a:avLst/>
          </a:prstGeom>
          <a:noFill/>
        </p:spPr>
        <p:txBody>
          <a:bodyPr wrap="none" rtlCol="0">
            <a:spAutoFit/>
          </a:bodyPr>
          <a:lstStyle/>
          <a:p>
            <a:pPr algn="ctr"/>
            <a:r>
              <a:rPr lang="en-US" sz="1600" b="1" dirty="0">
                <a:solidFill>
                  <a:schemeClr val="tx2"/>
                </a:solidFill>
              </a:rPr>
              <a:t>Water</a:t>
            </a:r>
            <a:endParaRPr lang="en-US" sz="900" b="1" dirty="0">
              <a:solidFill>
                <a:schemeClr val="tx2"/>
              </a:solidFill>
            </a:endParaRPr>
          </a:p>
        </p:txBody>
      </p:sp>
      <p:sp>
        <p:nvSpPr>
          <p:cNvPr id="11" name="TextBox 10"/>
          <p:cNvSpPr txBox="1"/>
          <p:nvPr/>
        </p:nvSpPr>
        <p:spPr>
          <a:xfrm>
            <a:off x="4772861" y="5791200"/>
            <a:ext cx="1573380" cy="338554"/>
          </a:xfrm>
          <a:prstGeom prst="rect">
            <a:avLst/>
          </a:prstGeom>
          <a:noFill/>
        </p:spPr>
        <p:txBody>
          <a:bodyPr wrap="none" rtlCol="0">
            <a:spAutoFit/>
          </a:bodyPr>
          <a:lstStyle/>
          <a:p>
            <a:pPr algn="ctr"/>
            <a:r>
              <a:rPr lang="en-US" sz="1600" b="1" dirty="0">
                <a:solidFill>
                  <a:srgbClr val="0070C0"/>
                </a:solidFill>
                <a:effectLst>
                  <a:outerShdw blurRad="38100" dist="38100" dir="2700000" algn="tl">
                    <a:srgbClr val="000000">
                      <a:alpha val="43137"/>
                    </a:srgbClr>
                  </a:outerShdw>
                </a:effectLst>
              </a:rPr>
              <a:t>Carbon dioxide</a:t>
            </a:r>
          </a:p>
        </p:txBody>
      </p:sp>
      <p:cxnSp>
        <p:nvCxnSpPr>
          <p:cNvPr id="13" name="Straight Arrow Connector 12"/>
          <p:cNvCxnSpPr>
            <a:cxnSpLocks/>
          </p:cNvCxnSpPr>
          <p:nvPr/>
        </p:nvCxnSpPr>
        <p:spPr bwMode="auto">
          <a:xfrm>
            <a:off x="3137357" y="5532888"/>
            <a:ext cx="520243" cy="0"/>
          </a:xfrm>
          <a:prstGeom prst="straightConnector1">
            <a:avLst/>
          </a:prstGeom>
          <a:noFill/>
          <a:ln w="571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31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Effect transition="in" filter="dissolve">
                                      <p:cBhvr>
                                        <p:cTn id="13" dur="500"/>
                                        <p:tgtEl>
                                          <p:spTgt spid="542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Effect transition="in" filter="dissolve">
                                      <p:cBhvr>
                                        <p:cTn id="18" dur="500"/>
                                        <p:tgtEl>
                                          <p:spTgt spid="542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dissolve">
                                      <p:cBhvr>
                                        <p:cTn id="23" dur="500"/>
                                        <p:tgtEl>
                                          <p:spTgt spid="542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dissolve">
                                      <p:cBhvr>
                                        <p:cTn id="28"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Krebs Cycle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0" indent="0" eaLnBrk="1" hangingPunct="1">
              <a:spcBef>
                <a:spcPts val="0"/>
              </a:spcBef>
              <a:buNone/>
            </a:pPr>
            <a:r>
              <a:rPr lang="en-US" sz="3200" dirty="0"/>
              <a:t>Where does it occur?</a:t>
            </a:r>
          </a:p>
          <a:p>
            <a:pPr marL="0" indent="0" eaLnBrk="1" hangingPunct="1">
              <a:spcBef>
                <a:spcPts val="0"/>
              </a:spcBef>
              <a:buNone/>
            </a:pPr>
            <a:endParaRPr lang="en-US" sz="3200" dirty="0"/>
          </a:p>
          <a:p>
            <a:pPr marL="0" indent="0" eaLnBrk="1" hangingPunct="1">
              <a:spcBef>
                <a:spcPts val="0"/>
              </a:spcBef>
              <a:buNone/>
            </a:pPr>
            <a:r>
              <a:rPr lang="en-US" sz="3200" dirty="0"/>
              <a:t>What is used?</a:t>
            </a:r>
          </a:p>
          <a:p>
            <a:pPr marL="0" indent="0" eaLnBrk="1" hangingPunct="1">
              <a:spcBef>
                <a:spcPts val="0"/>
              </a:spcBef>
              <a:buNone/>
            </a:pPr>
            <a:endParaRPr lang="en-US" sz="3200" dirty="0"/>
          </a:p>
          <a:p>
            <a:pPr marL="0" indent="0" eaLnBrk="1" hangingPunct="1">
              <a:spcBef>
                <a:spcPts val="0"/>
              </a:spcBef>
              <a:buNone/>
            </a:pPr>
            <a:r>
              <a:rPr lang="en-US" sz="3200" dirty="0"/>
              <a:t>What energy molecule is produced? What do organisms get rid of?</a:t>
            </a:r>
          </a:p>
          <a:p>
            <a:pPr marL="0" indent="0" eaLnBrk="1" hangingPunct="1">
              <a:spcBef>
                <a:spcPts val="0"/>
              </a:spcBef>
              <a:buNone/>
            </a:pPr>
            <a:endParaRPr lang="en-US" sz="3200" dirty="0"/>
          </a:p>
          <a:p>
            <a:pPr marL="0" indent="0">
              <a:spcBef>
                <a:spcPts val="0"/>
              </a:spcBef>
              <a:buNone/>
            </a:pPr>
            <a:r>
              <a:rPr lang="en-US" sz="3200" dirty="0"/>
              <a:t>What are the products entering the ETC?</a:t>
            </a:r>
          </a:p>
          <a:p>
            <a:pPr marL="0" indent="0" eaLnBrk="1" hangingPunct="1">
              <a:spcBef>
                <a:spcPts val="0"/>
              </a:spcBef>
              <a:buNone/>
            </a:pPr>
            <a:endParaRPr lang="en-US" sz="3200" dirty="0"/>
          </a:p>
          <a:p>
            <a:pPr marL="0" indent="0" eaLnBrk="1" hangingPunct="1">
              <a:buNone/>
            </a:pPr>
            <a:endParaRPr lang="en-US" dirty="0"/>
          </a:p>
        </p:txBody>
      </p:sp>
      <p:pic>
        <p:nvPicPr>
          <p:cNvPr id="4" name="Picture 3" descr="quick_check-01.eps">
            <a:extLst>
              <a:ext uri="{FF2B5EF4-FFF2-40B4-BE49-F238E27FC236}">
                <a16:creationId xmlns:a16="http://schemas.microsoft.com/office/drawing/2014/main" id="{8437C7C8-0A16-4881-BBDE-0AF30656C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8900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2000"/>
                                        <p:tgtEl>
                                          <p:spTgt spid="6041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0419">
                                            <p:txEl>
                                              <p:pRg st="6" end="6"/>
                                            </p:txEl>
                                          </p:spTgt>
                                        </p:tgtEl>
                                        <p:attrNameLst>
                                          <p:attrName>style.visibility</p:attrName>
                                        </p:attrNameLst>
                                      </p:cBhvr>
                                      <p:to>
                                        <p:strVal val="visible"/>
                                      </p:to>
                                    </p:set>
                                    <p:animEffect transition="in" filter="fade">
                                      <p:cBhvr>
                                        <p:cTn id="20"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Krebs Cycle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609600" indent="-609600" eaLnBrk="1" hangingPunct="1">
              <a:buFontTx/>
              <a:buAutoNum type="arabicPeriod"/>
            </a:pPr>
            <a:r>
              <a:rPr lang="en-US" dirty="0"/>
              <a:t>Where does it occur?</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Matrix in mitochondria</a:t>
            </a:r>
          </a:p>
          <a:p>
            <a:pPr marL="609600" indent="-609600" eaLnBrk="1" hangingPunct="1">
              <a:buFontTx/>
              <a:buAutoNum type="arabicPeriod"/>
            </a:pPr>
            <a:r>
              <a:rPr lang="en-US" dirty="0"/>
              <a:t>What is used?</a:t>
            </a:r>
          </a:p>
          <a:p>
            <a:pPr marL="1009650" lvl="1" indent="-609600"/>
            <a:r>
              <a:rPr lang="en-US" sz="2400" b="1" dirty="0">
                <a:solidFill>
                  <a:srgbClr val="FFFF00"/>
                </a:solidFill>
                <a:effectLst>
                  <a:outerShdw blurRad="38100" dist="38100" dir="2700000" algn="tl">
                    <a:srgbClr val="000000">
                      <a:alpha val="43137"/>
                    </a:srgbClr>
                  </a:outerShdw>
                </a:effectLst>
              </a:rPr>
              <a:t>2 Acetyl CoA</a:t>
            </a:r>
            <a:endParaRPr lang="en-US" b="1" dirty="0">
              <a:solidFill>
                <a:srgbClr val="FFFF00"/>
              </a:solidFill>
              <a:effectLst>
                <a:outerShdw blurRad="38100" dist="38100" dir="2700000" algn="tl">
                  <a:srgbClr val="000000">
                    <a:alpha val="43137"/>
                  </a:srgbClr>
                </a:outerShdw>
              </a:effectLst>
            </a:endParaRPr>
          </a:p>
          <a:p>
            <a:pPr marL="609600" indent="-609600">
              <a:buFontTx/>
              <a:buAutoNum type="arabicPeriod"/>
            </a:pPr>
            <a:r>
              <a:rPr lang="en-US" dirty="0"/>
              <a:t>What </a:t>
            </a:r>
            <a:r>
              <a:rPr lang="en-US" sz="2400" dirty="0"/>
              <a:t>energy molecule is</a:t>
            </a:r>
            <a:r>
              <a:rPr lang="en-US" dirty="0"/>
              <a:t> produced? </a:t>
            </a:r>
            <a:r>
              <a:rPr lang="en-US" sz="2000" dirty="0"/>
              <a:t>What do organisms get rid of?</a:t>
            </a:r>
            <a:endParaRPr lang="en-US" dirty="0"/>
          </a:p>
          <a:p>
            <a:pPr marL="1009650" lvl="1" indent="-609600" eaLnBrk="1" hangingPunct="1"/>
            <a:r>
              <a:rPr lang="en-US" sz="2400" b="1" dirty="0">
                <a:solidFill>
                  <a:srgbClr val="FFFF00"/>
                </a:solidFill>
                <a:effectLst>
                  <a:outerShdw blurRad="38100" dist="38100" dir="2700000" algn="tl">
                    <a:srgbClr val="000000">
                      <a:alpha val="43137"/>
                    </a:srgbClr>
                  </a:outerShdw>
                </a:effectLst>
              </a:rPr>
              <a:t>4 CO</a:t>
            </a:r>
            <a:r>
              <a:rPr lang="en-US" sz="2400" b="1" baseline="-25000" dirty="0">
                <a:solidFill>
                  <a:srgbClr val="FFFF00"/>
                </a:solidFill>
                <a:effectLst>
                  <a:outerShdw blurRad="38100" dist="38100" dir="2700000" algn="tl">
                    <a:srgbClr val="000000">
                      <a:alpha val="43137"/>
                    </a:srgbClr>
                  </a:outerShdw>
                </a:effectLst>
              </a:rPr>
              <a:t>2</a:t>
            </a:r>
            <a:r>
              <a:rPr lang="en-US" sz="2400" b="1" dirty="0">
                <a:solidFill>
                  <a:srgbClr val="FFFF00"/>
                </a:solidFill>
                <a:effectLst>
                  <a:outerShdw blurRad="38100" dist="38100" dir="2700000" algn="tl">
                    <a:srgbClr val="000000">
                      <a:alpha val="43137"/>
                    </a:srgbClr>
                  </a:outerShdw>
                </a:effectLst>
              </a:rPr>
              <a:t>, 2 ATP</a:t>
            </a:r>
            <a:endParaRPr lang="en-US" sz="2400" b="1" baseline="-25000"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are the products that will enter the ETC?</a:t>
            </a:r>
          </a:p>
          <a:p>
            <a:pPr marL="1009650" lvl="1" indent="-609600"/>
            <a:r>
              <a:rPr lang="en-US" sz="2400" b="1" dirty="0">
                <a:solidFill>
                  <a:srgbClr val="FFFF00"/>
                </a:solidFill>
                <a:effectLst>
                  <a:outerShdw blurRad="38100" dist="38100" dir="2700000" algn="tl">
                    <a:srgbClr val="000000">
                      <a:alpha val="43137"/>
                    </a:srgbClr>
                  </a:outerShdw>
                </a:effectLst>
              </a:rPr>
              <a:t>6 NADH, 2 FADH</a:t>
            </a:r>
            <a:r>
              <a:rPr lang="en-US" sz="2400" b="1" baseline="-25000" dirty="0">
                <a:solidFill>
                  <a:srgbClr val="FFFF00"/>
                </a:solidFill>
                <a:effectLst>
                  <a:outerShdw blurRad="38100" dist="38100" dir="2700000" algn="tl">
                    <a:srgbClr val="000000">
                      <a:alpha val="43137"/>
                    </a:srgbClr>
                  </a:outerShdw>
                </a:effectLst>
              </a:rPr>
              <a:t>2 </a:t>
            </a:r>
            <a:r>
              <a:rPr lang="en-US" sz="2400" b="1" dirty="0">
                <a:solidFill>
                  <a:srgbClr val="00B050"/>
                </a:solidFill>
                <a:effectLst>
                  <a:outerShdw blurRad="38100" dist="38100" dir="2700000" algn="tl">
                    <a:srgbClr val="000000">
                      <a:alpha val="43137"/>
                    </a:srgbClr>
                  </a:outerShdw>
                </a:effectLst>
              </a:rPr>
              <a:t>via reduction.</a:t>
            </a:r>
          </a:p>
          <a:p>
            <a:pPr marL="609600" indent="-609600" eaLnBrk="1" hangingPunct="1"/>
            <a:endParaRPr lang="en-US" dirty="0"/>
          </a:p>
        </p:txBody>
      </p:sp>
      <p:pic>
        <p:nvPicPr>
          <p:cNvPr id="4" name="Picture 3" descr="quick_check-01.eps">
            <a:extLst>
              <a:ext uri="{FF2B5EF4-FFF2-40B4-BE49-F238E27FC236}">
                <a16:creationId xmlns:a16="http://schemas.microsoft.com/office/drawing/2014/main" id="{96E3A42D-9CD5-4B80-A29C-32F5C7FD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30744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bg/>
                                          </p:spTgt>
                                        </p:tgtEl>
                                        <p:attrNameLst>
                                          <p:attrName>style.visibility</p:attrName>
                                        </p:attrNameLst>
                                      </p:cBhvr>
                                      <p:to>
                                        <p:strVal val="visible"/>
                                      </p:to>
                                    </p:set>
                                    <p:animEffect transition="in" filter="fade">
                                      <p:cBhvr>
                                        <p:cTn id="7" dur="2000"/>
                                        <p:tgtEl>
                                          <p:spTgt spid="604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fade">
                                      <p:cBhvr>
                                        <p:cTn id="10" dur="2000"/>
                                        <p:tgtEl>
                                          <p:spTgt spid="604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fade">
                                      <p:cBhvr>
                                        <p:cTn id="15" dur="2000"/>
                                        <p:tgtEl>
                                          <p:spTgt spid="604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419">
                                            <p:txEl>
                                              <p:pRg st="3" end="3"/>
                                            </p:txEl>
                                          </p:spTgt>
                                        </p:tgtEl>
                                        <p:attrNameLst>
                                          <p:attrName>style.visibility</p:attrName>
                                        </p:attrNameLst>
                                      </p:cBhvr>
                                      <p:to>
                                        <p:strVal val="visible"/>
                                      </p:to>
                                    </p:set>
                                    <p:animEffect transition="in" filter="fade">
                                      <p:cBhvr>
                                        <p:cTn id="20" dur="2000"/>
                                        <p:tgtEl>
                                          <p:spTgt spid="6041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Effect transition="in" filter="fade">
                                      <p:cBhvr>
                                        <p:cTn id="23" dur="2000"/>
                                        <p:tgtEl>
                                          <p:spTgt spid="6041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0419">
                                            <p:txEl>
                                              <p:pRg st="5" end="5"/>
                                            </p:txEl>
                                          </p:spTgt>
                                        </p:tgtEl>
                                        <p:attrNameLst>
                                          <p:attrName>style.visibility</p:attrName>
                                        </p:attrNameLst>
                                      </p:cBhvr>
                                      <p:to>
                                        <p:strVal val="visible"/>
                                      </p:to>
                                    </p:set>
                                    <p:animEffect transition="in" filter="fade">
                                      <p:cBhvr>
                                        <p:cTn id="28" dur="2000"/>
                                        <p:tgtEl>
                                          <p:spTgt spid="6041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419">
                                            <p:txEl>
                                              <p:pRg st="6" end="6"/>
                                            </p:txEl>
                                          </p:spTgt>
                                        </p:tgtEl>
                                        <p:attrNameLst>
                                          <p:attrName>style.visibility</p:attrName>
                                        </p:attrNameLst>
                                      </p:cBhvr>
                                      <p:to>
                                        <p:strVal val="visible"/>
                                      </p:to>
                                    </p:set>
                                    <p:animEffect transition="in" filter="fade">
                                      <p:cBhvr>
                                        <p:cTn id="33" dur="2000"/>
                                        <p:tgtEl>
                                          <p:spTgt spid="60419">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0419">
                                            <p:txEl>
                                              <p:pRg st="7" end="7"/>
                                            </p:txEl>
                                          </p:spTgt>
                                        </p:tgtEl>
                                        <p:attrNameLst>
                                          <p:attrName>style.visibility</p:attrName>
                                        </p:attrNameLst>
                                      </p:cBhvr>
                                      <p:to>
                                        <p:strVal val="visible"/>
                                      </p:to>
                                    </p:set>
                                    <p:animEffect transition="in" filter="fade">
                                      <p:cBhvr>
                                        <p:cTn id="38" dur="20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Transition and Krebs Cycle</a:t>
            </a:r>
          </a:p>
        </p:txBody>
      </p:sp>
      <p:sp>
        <p:nvSpPr>
          <p:cNvPr id="5" name="Content Placeholder 4"/>
          <p:cNvSpPr>
            <a:spLocks noGrp="1"/>
          </p:cNvSpPr>
          <p:nvPr>
            <p:ph sz="quarter" idx="16"/>
          </p:nvPr>
        </p:nvSpPr>
        <p:spPr>
          <a:xfrm>
            <a:off x="1" y="1377155"/>
            <a:ext cx="9143999" cy="5480845"/>
          </a:xfrm>
        </p:spPr>
        <p:txBody>
          <a:bodyPr/>
          <a:lstStyle/>
          <a:p>
            <a:r>
              <a:rPr lang="en-US" sz="2400" dirty="0"/>
              <a:t>What role does the transition reaction play in cellular respiration? </a:t>
            </a:r>
          </a:p>
          <a:p>
            <a:pPr marL="457200" indent="-457200">
              <a:lnSpc>
                <a:spcPct val="100000"/>
              </a:lnSpc>
              <a:spcBef>
                <a:spcPts val="600"/>
              </a:spcBef>
              <a:buFont typeface="+mj-lt"/>
              <a:buAutoNum type="arabicPeriod"/>
            </a:pPr>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dirty="0"/>
              <a:t>How do glycolysis &amp; the Krebs cycle differ in terms of oxygen?</a:t>
            </a:r>
          </a:p>
          <a:p>
            <a:pPr marL="457200" indent="-457200">
              <a:lnSpc>
                <a:spcPct val="100000"/>
              </a:lnSpc>
              <a:spcBef>
                <a:spcPts val="600"/>
              </a:spcBef>
              <a:buFont typeface="+mj-lt"/>
              <a:buAutoNum type="arabicPeriod"/>
            </a:pPr>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dirty="0"/>
              <a:t>Name the energy molecules produced in the Citric Acid Cycle.</a:t>
            </a: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Tree>
    <p:extLst>
      <p:ext uri="{BB962C8B-B14F-4D97-AF65-F5344CB8AC3E}">
        <p14:creationId xmlns:p14="http://schemas.microsoft.com/office/powerpoint/2010/main" val="37569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wipe(left)">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Transition and Krebs Cycle</a:t>
            </a:r>
          </a:p>
        </p:txBody>
      </p:sp>
      <p:sp>
        <p:nvSpPr>
          <p:cNvPr id="5" name="Content Placeholder 4"/>
          <p:cNvSpPr>
            <a:spLocks noGrp="1"/>
          </p:cNvSpPr>
          <p:nvPr>
            <p:ph sz="quarter" idx="16"/>
          </p:nvPr>
        </p:nvSpPr>
        <p:spPr>
          <a:xfrm>
            <a:off x="1" y="1377155"/>
            <a:ext cx="9143999" cy="5480845"/>
          </a:xfrm>
        </p:spPr>
        <p:txBody>
          <a:bodyPr/>
          <a:lstStyle/>
          <a:p>
            <a:r>
              <a:rPr lang="en-US" sz="2400" dirty="0"/>
              <a:t>What role does the transition reaction play in cellular respiration? </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Pyruvate (from glycolysis) enters the “matrix” (of the mitochondria) and forms into Acetyl-CoA (a 2 carbon compound).</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Acetyl-CoA goes into the Krebs cycle; NADH enters ETC.</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Carbon Dioxide is released and will be exhaled from the lungs.</a:t>
            </a:r>
          </a:p>
          <a:p>
            <a:r>
              <a:rPr lang="en-US" sz="2400" dirty="0"/>
              <a:t>How do glycolysis &amp; the </a:t>
            </a:r>
            <a:r>
              <a:rPr lang="en-US" sz="2400" dirty="0" err="1"/>
              <a:t>Kreb’s</a:t>
            </a:r>
            <a:r>
              <a:rPr lang="en-US" sz="2400" dirty="0"/>
              <a:t> cycle differ in terms of oxygen?</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Glycolysis is anaerobic (does not require oxygen).</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The Krebs cycle is aerobic (utilizes oxygen).</a:t>
            </a:r>
          </a:p>
          <a:p>
            <a:r>
              <a:rPr lang="en-US" sz="2400" dirty="0"/>
              <a:t>Name the energy molecules produced in the Citric Acid Cycle.</a:t>
            </a:r>
          </a:p>
          <a:p>
            <a:pPr>
              <a:lnSpc>
                <a:spcPct val="100000"/>
              </a:lnSpc>
              <a:spcBef>
                <a:spcPts val="600"/>
              </a:spcBef>
            </a:pPr>
            <a:r>
              <a:rPr lang="en-US" sz="2400" i="1" dirty="0">
                <a:solidFill>
                  <a:srgbClr val="0070C0"/>
                </a:solidFill>
                <a:latin typeface="Times New Roman" panose="02020603050405020304" pitchFamily="18" charset="0"/>
                <a:cs typeface="Times New Roman" panose="02020603050405020304" pitchFamily="18" charset="0"/>
              </a:rPr>
              <a:t>1.</a:t>
            </a:r>
            <a:r>
              <a:rPr lang="en-US" sz="2400" i="1" dirty="0">
                <a:solidFill>
                  <a:srgbClr val="FF0000"/>
                </a:solidFill>
                <a:latin typeface="Times New Roman" panose="02020603050405020304" pitchFamily="18" charset="0"/>
                <a:cs typeface="Times New Roman" panose="02020603050405020304" pitchFamily="18" charset="0"/>
              </a:rPr>
              <a:t>  ATP          </a:t>
            </a:r>
            <a:r>
              <a:rPr lang="en-US" sz="2400" i="1" dirty="0">
                <a:solidFill>
                  <a:srgbClr val="0070C0"/>
                </a:solidFill>
                <a:latin typeface="Times New Roman" panose="02020603050405020304" pitchFamily="18" charset="0"/>
                <a:cs typeface="Times New Roman" panose="02020603050405020304" pitchFamily="18" charset="0"/>
              </a:rPr>
              <a:t>2.</a:t>
            </a:r>
            <a:r>
              <a:rPr lang="en-US" sz="2400" i="1" dirty="0">
                <a:solidFill>
                  <a:srgbClr val="FF0000"/>
                </a:solidFill>
                <a:latin typeface="Times New Roman" panose="02020603050405020304" pitchFamily="18" charset="0"/>
                <a:cs typeface="Times New Roman" panose="02020603050405020304" pitchFamily="18" charset="0"/>
              </a:rPr>
              <a:t>  NADH          </a:t>
            </a:r>
            <a:r>
              <a:rPr lang="en-US" sz="2400" i="1" dirty="0">
                <a:solidFill>
                  <a:srgbClr val="0070C0"/>
                </a:solidFill>
                <a:latin typeface="Times New Roman" panose="02020603050405020304" pitchFamily="18" charset="0"/>
                <a:cs typeface="Times New Roman" panose="02020603050405020304" pitchFamily="18" charset="0"/>
              </a:rPr>
              <a:t>3.  </a:t>
            </a:r>
            <a:r>
              <a:rPr lang="en-US" sz="2400" i="1" dirty="0">
                <a:solidFill>
                  <a:srgbClr val="FF0000"/>
                </a:solidFill>
                <a:latin typeface="Times New Roman" panose="02020603050405020304" pitchFamily="18" charset="0"/>
                <a:cs typeface="Times New Roman" panose="02020603050405020304" pitchFamily="18" charset="0"/>
              </a:rPr>
              <a:t>FADH</a:t>
            </a:r>
            <a:r>
              <a:rPr lang="en-US" sz="2400" i="1" baseline="-25000" dirty="0">
                <a:solidFill>
                  <a:srgbClr val="FF0000"/>
                </a:solidFill>
                <a:latin typeface="Times New Roman" panose="02020603050405020304" pitchFamily="18" charset="0"/>
                <a:cs typeface="Times New Roman" panose="02020603050405020304" pitchFamily="18" charset="0"/>
              </a:rPr>
              <a:t>2</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Tree>
    <p:extLst>
      <p:ext uri="{BB962C8B-B14F-4D97-AF65-F5344CB8AC3E}">
        <p14:creationId xmlns:p14="http://schemas.microsoft.com/office/powerpoint/2010/main" val="33130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9067800" cy="1747121"/>
          </a:xfrm>
        </p:spPr>
        <p:txBody>
          <a:bodyPr lIns="90488" tIns="44450" rIns="90488" bIns="44450"/>
          <a:lstStyle/>
          <a:p>
            <a:pPr marL="1720850" indent="-1720850" algn="l" eaLnBrk="1" hangingPunct="1">
              <a:defRPr/>
            </a:pPr>
            <a:r>
              <a:rPr lang="en-US" sz="3200" b="1" dirty="0">
                <a:solidFill>
                  <a:srgbClr val="FFFF00"/>
                </a:solidFill>
                <a:effectLst>
                  <a:outerShdw blurRad="38100" dist="38100" dir="2700000" algn="tl">
                    <a:srgbClr val="C0C0C0"/>
                  </a:outerShdw>
                </a:effectLst>
              </a:rPr>
              <a:t>Stage 3:</a:t>
            </a:r>
            <a:r>
              <a:rPr lang="en-US" sz="3200" b="1" dirty="0">
                <a:solidFill>
                  <a:srgbClr val="CC66FF"/>
                </a:solidFill>
                <a:effectLst>
                  <a:outerShdw blurRad="38100" dist="38100" dir="2700000" algn="tl">
                    <a:srgbClr val="C0C0C0"/>
                  </a:outerShdw>
                </a:effectLst>
              </a:rPr>
              <a:t>  	Electron Transport Chain (ETC) (Oxidative Phosphorylation)</a:t>
            </a:r>
            <a:endParaRPr lang="en-US" sz="3200" b="1" dirty="0">
              <a:solidFill>
                <a:srgbClr val="CC66FF"/>
              </a:solidFill>
            </a:endParaRPr>
          </a:p>
        </p:txBody>
      </p:sp>
      <p:sp>
        <p:nvSpPr>
          <p:cNvPr id="55299" name="Rectangle 3"/>
          <p:cNvSpPr>
            <a:spLocks noGrp="1" noChangeArrowheads="1"/>
          </p:cNvSpPr>
          <p:nvPr>
            <p:ph idx="1"/>
          </p:nvPr>
        </p:nvSpPr>
        <p:spPr>
          <a:xfrm>
            <a:off x="228600" y="2057400"/>
            <a:ext cx="8686800" cy="3352800"/>
          </a:xfrm>
        </p:spPr>
        <p:txBody>
          <a:bodyPr lIns="90488" tIns="44450" rIns="90488" bIns="44450">
            <a:normAutofit/>
          </a:bodyPr>
          <a:lstStyle/>
          <a:p>
            <a:pPr eaLnBrk="1" hangingPunct="1">
              <a:defRPr/>
            </a:pPr>
            <a:r>
              <a:rPr lang="en-US" sz="2800" b="1" dirty="0">
                <a:solidFill>
                  <a:srgbClr val="FF0000"/>
                </a:solidFill>
                <a:effectLst>
                  <a:outerShdw blurRad="38100" dist="38100" dir="2700000" algn="tl">
                    <a:srgbClr val="C0C0C0"/>
                  </a:outerShdw>
                </a:effectLst>
                <a:latin typeface="+mj-lt"/>
              </a:rPr>
              <a:t>Location</a:t>
            </a:r>
            <a:r>
              <a:rPr lang="en-US" sz="2800" dirty="0">
                <a:solidFill>
                  <a:srgbClr val="663300"/>
                </a:solidFill>
                <a:latin typeface="+mj-lt"/>
              </a:rPr>
              <a:t>  </a:t>
            </a:r>
          </a:p>
          <a:p>
            <a:pPr lvl="1" eaLnBrk="1" hangingPunct="1">
              <a:defRPr/>
            </a:pPr>
            <a:r>
              <a:rPr lang="en-US" sz="2800" b="1" dirty="0">
                <a:solidFill>
                  <a:srgbClr val="0000FF"/>
                </a:solidFill>
                <a:latin typeface="+mj-lt"/>
              </a:rPr>
              <a:t>Inner Mitochondrial Membrane (</a:t>
            </a:r>
            <a:r>
              <a:rPr lang="en-US" sz="2800" b="1" u="sng" dirty="0">
                <a:solidFill>
                  <a:srgbClr val="00B050"/>
                </a:solidFill>
                <a:latin typeface="+mj-lt"/>
              </a:rPr>
              <a:t>CRISTAE</a:t>
            </a:r>
            <a:r>
              <a:rPr lang="en-US" sz="2800" b="1" dirty="0">
                <a:solidFill>
                  <a:srgbClr val="0000FF"/>
                </a:solidFill>
                <a:latin typeface="+mj-lt"/>
              </a:rPr>
              <a:t>) </a:t>
            </a:r>
            <a:r>
              <a:rPr lang="en-US" sz="2800" b="1" dirty="0">
                <a:solidFill>
                  <a:srgbClr val="FF0000"/>
                </a:solidFill>
                <a:latin typeface="+mj-lt"/>
              </a:rPr>
              <a:t>(eukaryotes</a:t>
            </a:r>
            <a:r>
              <a:rPr lang="en-US" sz="2800" b="1" dirty="0">
                <a:solidFill>
                  <a:srgbClr val="663300"/>
                </a:solidFill>
                <a:latin typeface="+mj-lt"/>
              </a:rPr>
              <a:t>) </a:t>
            </a:r>
          </a:p>
          <a:p>
            <a:pPr lvl="1" eaLnBrk="1" hangingPunct="1">
              <a:spcBef>
                <a:spcPts val="1800"/>
              </a:spcBef>
              <a:defRPr/>
            </a:pPr>
            <a:r>
              <a:rPr lang="en-US" sz="2800" b="1" dirty="0">
                <a:solidFill>
                  <a:srgbClr val="0000FF"/>
                </a:solidFill>
                <a:latin typeface="+mj-lt"/>
              </a:rPr>
              <a:t>Plasma Membrane </a:t>
            </a:r>
            <a:r>
              <a:rPr lang="en-US" sz="2800" b="1" dirty="0">
                <a:solidFill>
                  <a:srgbClr val="663300"/>
                </a:solidFill>
                <a:latin typeface="+mj-lt"/>
              </a:rPr>
              <a:t>(</a:t>
            </a:r>
            <a:r>
              <a:rPr lang="en-US" sz="2800" b="1" dirty="0">
                <a:solidFill>
                  <a:srgbClr val="FF0000"/>
                </a:solidFill>
                <a:latin typeface="+mj-lt"/>
              </a:rPr>
              <a:t>prokaryotes</a:t>
            </a:r>
            <a:r>
              <a:rPr lang="en-US" sz="2800" b="1" dirty="0">
                <a:solidFill>
                  <a:srgbClr val="663300"/>
                </a:solidFill>
                <a:latin typeface="+mj-lt"/>
              </a:rPr>
              <a:t>)</a:t>
            </a:r>
            <a:endParaRPr lang="en-US" sz="3600" dirty="0">
              <a:solidFill>
                <a:srgbClr val="663300"/>
              </a:solidFill>
              <a:latin typeface="+mj-lt"/>
            </a:endParaRPr>
          </a:p>
          <a:p>
            <a:pPr eaLnBrk="1" hangingPunct="1">
              <a:lnSpc>
                <a:spcPct val="30000"/>
              </a:lnSpc>
              <a:buFont typeface="Wingdings" pitchFamily="2" charset="2"/>
              <a:buNone/>
              <a:defRPr/>
            </a:pPr>
            <a:endParaRPr lang="en-US" sz="2800" dirty="0"/>
          </a:p>
        </p:txBody>
      </p:sp>
      <p:sp>
        <p:nvSpPr>
          <p:cNvPr id="77826" name="Slide Number Placeholder 5"/>
          <p:cNvSpPr>
            <a:spLocks noGrp="1"/>
          </p:cNvSpPr>
          <p:nvPr>
            <p:ph type="sldNum" sz="quarter" idx="12"/>
          </p:nvPr>
        </p:nvSpPr>
        <p:spPr>
          <a:xfrm>
            <a:off x="8610600" y="6446837"/>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3C055B-2E48-4913-B17B-B58275478B06}" type="slidenum">
              <a:rPr lang="en-US" sz="1400" smtClean="0">
                <a:solidFill>
                  <a:srgbClr val="000000"/>
                </a:solidFill>
                <a:latin typeface="Arial" charset="0"/>
              </a:rPr>
              <a:pPr eaLnBrk="1" hangingPunct="1"/>
              <a:t>38</a:t>
            </a:fld>
            <a:endParaRPr lang="en-US" sz="1400" dirty="0">
              <a:solidFill>
                <a:srgbClr val="000000"/>
              </a:solidFill>
              <a:latin typeface="Arial" charset="0"/>
            </a:endParaRPr>
          </a:p>
        </p:txBody>
      </p:sp>
      <p:pic>
        <p:nvPicPr>
          <p:cNvPr id="7" name="Picture 6"/>
          <p:cNvPicPr>
            <a:picLocks noChangeAspect="1"/>
          </p:cNvPicPr>
          <p:nvPr/>
        </p:nvPicPr>
        <p:blipFill>
          <a:blip r:embed="rId3"/>
          <a:stretch>
            <a:fillRect/>
          </a:stretch>
        </p:blipFill>
        <p:spPr>
          <a:xfrm>
            <a:off x="5414365" y="6019800"/>
            <a:ext cx="986435" cy="472376"/>
          </a:xfrm>
          <a:prstGeom prst="rect">
            <a:avLst/>
          </a:prstGeom>
        </p:spPr>
      </p:pic>
      <p:pic>
        <p:nvPicPr>
          <p:cNvPr id="4" name="Picture 3">
            <a:extLst>
              <a:ext uri="{FF2B5EF4-FFF2-40B4-BE49-F238E27FC236}">
                <a16:creationId xmlns:a16="http://schemas.microsoft.com/office/drawing/2014/main" id="{4F44ECE7-A54F-4D0F-B4B4-BF6F00D14DB6}"/>
              </a:ext>
            </a:extLst>
          </p:cNvPr>
          <p:cNvPicPr>
            <a:picLocks noChangeAspect="1"/>
          </p:cNvPicPr>
          <p:nvPr/>
        </p:nvPicPr>
        <p:blipFill>
          <a:blip r:embed="rId4"/>
          <a:stretch>
            <a:fillRect/>
          </a:stretch>
        </p:blipFill>
        <p:spPr>
          <a:xfrm>
            <a:off x="893873" y="4343400"/>
            <a:ext cx="7083854" cy="2484549"/>
          </a:xfrm>
          <a:prstGeom prst="rect">
            <a:avLst/>
          </a:prstGeom>
        </p:spPr>
      </p:pic>
    </p:spTree>
    <p:extLst>
      <p:ext uri="{BB962C8B-B14F-4D97-AF65-F5344CB8AC3E}">
        <p14:creationId xmlns:p14="http://schemas.microsoft.com/office/powerpoint/2010/main" val="26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9067800" cy="1747121"/>
          </a:xfrm>
        </p:spPr>
        <p:txBody>
          <a:bodyPr lIns="90488" tIns="44450" rIns="90488" bIns="44450"/>
          <a:lstStyle/>
          <a:p>
            <a:pPr marL="1720850" indent="-1720850" algn="l" eaLnBrk="1" hangingPunct="1">
              <a:defRPr/>
            </a:pPr>
            <a:r>
              <a:rPr lang="en-US" sz="3200" b="1" dirty="0">
                <a:solidFill>
                  <a:srgbClr val="FFFF00"/>
                </a:solidFill>
                <a:effectLst>
                  <a:outerShdw blurRad="38100" dist="38100" dir="2700000" algn="tl">
                    <a:srgbClr val="C0C0C0"/>
                  </a:outerShdw>
                </a:effectLst>
              </a:rPr>
              <a:t>Stage 3:</a:t>
            </a:r>
            <a:r>
              <a:rPr lang="en-US" sz="3200" b="1" dirty="0">
                <a:solidFill>
                  <a:srgbClr val="CC66FF"/>
                </a:solidFill>
                <a:effectLst>
                  <a:outerShdw blurRad="38100" dist="38100" dir="2700000" algn="tl">
                    <a:srgbClr val="C0C0C0"/>
                  </a:outerShdw>
                </a:effectLst>
              </a:rPr>
              <a:t>  	Electron Transport Chain (ETC) (Oxidative Phosphorylation)</a:t>
            </a:r>
            <a:endParaRPr lang="en-US" sz="3200" b="1" dirty="0">
              <a:solidFill>
                <a:srgbClr val="CC66FF"/>
              </a:solidFill>
            </a:endParaRPr>
          </a:p>
        </p:txBody>
      </p:sp>
      <p:sp>
        <p:nvSpPr>
          <p:cNvPr id="77826" name="Slide Number Placeholder 5"/>
          <p:cNvSpPr>
            <a:spLocks noGrp="1"/>
          </p:cNvSpPr>
          <p:nvPr>
            <p:ph type="sldNum" sz="quarter" idx="12"/>
          </p:nvPr>
        </p:nvSpPr>
        <p:spPr>
          <a:xfrm>
            <a:off x="8610600" y="6446837"/>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3C055B-2E48-4913-B17B-B58275478B06}" type="slidenum">
              <a:rPr lang="en-US" sz="1400" smtClean="0">
                <a:solidFill>
                  <a:srgbClr val="000000"/>
                </a:solidFill>
                <a:latin typeface="Arial" charset="0"/>
              </a:rPr>
              <a:pPr eaLnBrk="1" hangingPunct="1"/>
              <a:t>39</a:t>
            </a:fld>
            <a:endParaRPr lang="en-US" sz="1400" dirty="0">
              <a:solidFill>
                <a:srgbClr val="000000"/>
              </a:solidFill>
              <a:latin typeface="Arial" charset="0"/>
            </a:endParaRPr>
          </a:p>
        </p:txBody>
      </p:sp>
      <p:sp>
        <p:nvSpPr>
          <p:cNvPr id="2" name="Footer Placeholder 1"/>
          <p:cNvSpPr>
            <a:spLocks noGrp="1"/>
          </p:cNvSpPr>
          <p:nvPr>
            <p:ph type="ftr" sz="quarter" idx="11"/>
          </p:nvPr>
        </p:nvSpPr>
        <p:spPr>
          <a:xfrm>
            <a:off x="5789613" y="6477000"/>
            <a:ext cx="2895600" cy="365125"/>
          </a:xfrm>
        </p:spPr>
        <p:txBody>
          <a:bodyPr/>
          <a:lstStyle/>
          <a:p>
            <a:pPr>
              <a:defRPr/>
            </a:pPr>
            <a:r>
              <a:rPr lang="en-US" dirty="0">
                <a:solidFill>
                  <a:schemeClr val="tx1"/>
                </a:solidFill>
              </a:rPr>
              <a:t>Cell Respiration</a:t>
            </a:r>
          </a:p>
        </p:txBody>
      </p:sp>
      <p:pic>
        <p:nvPicPr>
          <p:cNvPr id="7" name="Picture 6"/>
          <p:cNvPicPr>
            <a:picLocks noChangeAspect="1"/>
          </p:cNvPicPr>
          <p:nvPr/>
        </p:nvPicPr>
        <p:blipFill>
          <a:blip r:embed="rId3"/>
          <a:stretch>
            <a:fillRect/>
          </a:stretch>
        </p:blipFill>
        <p:spPr>
          <a:xfrm>
            <a:off x="5414365" y="6019800"/>
            <a:ext cx="986435" cy="472376"/>
          </a:xfrm>
          <a:prstGeom prst="rect">
            <a:avLst/>
          </a:prstGeom>
        </p:spPr>
      </p:pic>
      <p:pic>
        <p:nvPicPr>
          <p:cNvPr id="11" name="Picture 10">
            <a:extLst>
              <a:ext uri="{FF2B5EF4-FFF2-40B4-BE49-F238E27FC236}">
                <a16:creationId xmlns:a16="http://schemas.microsoft.com/office/drawing/2014/main" id="{E3A3AE66-1572-4B4D-94F6-C735D849BB45}"/>
              </a:ext>
            </a:extLst>
          </p:cNvPr>
          <p:cNvPicPr>
            <a:picLocks noChangeAspect="1"/>
          </p:cNvPicPr>
          <p:nvPr/>
        </p:nvPicPr>
        <p:blipFill>
          <a:blip r:embed="rId4"/>
          <a:stretch>
            <a:fillRect/>
          </a:stretch>
        </p:blipFill>
        <p:spPr>
          <a:xfrm>
            <a:off x="76200" y="2280521"/>
            <a:ext cx="8855207" cy="3650296"/>
          </a:xfrm>
          <a:prstGeom prst="rect">
            <a:avLst/>
          </a:prstGeom>
        </p:spPr>
      </p:pic>
      <p:sp>
        <p:nvSpPr>
          <p:cNvPr id="15" name="Rectangle 3">
            <a:extLst>
              <a:ext uri="{FF2B5EF4-FFF2-40B4-BE49-F238E27FC236}">
                <a16:creationId xmlns:a16="http://schemas.microsoft.com/office/drawing/2014/main" id="{9F6331C4-04C5-4CDA-9F92-B638BCDD9298}"/>
              </a:ext>
            </a:extLst>
          </p:cNvPr>
          <p:cNvSpPr txBox="1">
            <a:spLocks noChangeArrowheads="1"/>
          </p:cNvSpPr>
          <p:nvPr/>
        </p:nvSpPr>
        <p:spPr>
          <a:xfrm>
            <a:off x="329888" y="5445450"/>
            <a:ext cx="4896853" cy="1336350"/>
          </a:xfrm>
          <a:prstGeom prst="rect">
            <a:avLst/>
          </a:prstGeom>
        </p:spPr>
        <p:txBody>
          <a:bodyPr vert="horz" lIns="90488" tIns="44450" rIns="90488" bIns="4445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defRPr/>
            </a:pPr>
            <a:r>
              <a:rPr lang="en-US" sz="2800" b="1" dirty="0">
                <a:solidFill>
                  <a:srgbClr val="00B050"/>
                </a:solidFill>
                <a:effectLst>
                  <a:outerShdw blurRad="38100" dist="38100" dir="2700000" algn="tl">
                    <a:srgbClr val="C0C0C0"/>
                  </a:outerShdw>
                </a:effectLst>
                <a:latin typeface="+mj-lt"/>
              </a:rPr>
              <a:t>Efficiency</a:t>
            </a:r>
            <a:r>
              <a:rPr lang="en-US" sz="2800" dirty="0">
                <a:solidFill>
                  <a:srgbClr val="663300"/>
                </a:solidFill>
                <a:latin typeface="+mj-lt"/>
              </a:rPr>
              <a:t>  </a:t>
            </a:r>
          </a:p>
          <a:p>
            <a:pPr lvl="1">
              <a:defRPr/>
            </a:pPr>
            <a:r>
              <a:rPr lang="en-US" sz="2800" b="1" dirty="0">
                <a:solidFill>
                  <a:srgbClr val="0000FF"/>
                </a:solidFill>
                <a:latin typeface="+mj-lt"/>
              </a:rPr>
              <a:t>Generates up to </a:t>
            </a:r>
            <a:r>
              <a:rPr lang="en-US" sz="2800" b="1" u="sng" dirty="0">
                <a:solidFill>
                  <a:srgbClr val="00B050"/>
                </a:solidFill>
                <a:latin typeface="+mj-lt"/>
              </a:rPr>
              <a:t>32 ATP</a:t>
            </a:r>
            <a:r>
              <a:rPr lang="en-US" sz="2800" b="1" dirty="0">
                <a:solidFill>
                  <a:srgbClr val="663300"/>
                </a:solidFill>
                <a:latin typeface="+mj-lt"/>
              </a:rPr>
              <a:t> </a:t>
            </a:r>
          </a:p>
        </p:txBody>
      </p:sp>
    </p:spTree>
    <p:extLst>
      <p:ext uri="{BB962C8B-B14F-4D97-AF65-F5344CB8AC3E}">
        <p14:creationId xmlns:p14="http://schemas.microsoft.com/office/powerpoint/2010/main" val="29779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962046" indent="0">
              <a:spcAft>
                <a:spcPts val="3377"/>
              </a:spcAft>
            </a:pPr>
            <a:r>
              <a:rPr lang="en-US" dirty="0"/>
              <a:t>	</a:t>
            </a:r>
            <a:r>
              <a:rPr lang="en-US" sz="2800" dirty="0">
                <a:solidFill>
                  <a:srgbClr val="FFFF00"/>
                </a:solidFill>
              </a:rPr>
              <a:t>Review</a:t>
            </a:r>
            <a:endParaRPr lang="en-US" dirty="0">
              <a:solidFill>
                <a:srgbClr val="FFFF00"/>
              </a:solidFill>
            </a:endParaRPr>
          </a:p>
        </p:txBody>
      </p:sp>
      <p:sp>
        <p:nvSpPr>
          <p:cNvPr id="2" name="Content Placeholder 1"/>
          <p:cNvSpPr>
            <a:spLocks noGrp="1"/>
          </p:cNvSpPr>
          <p:nvPr>
            <p:ph idx="1"/>
          </p:nvPr>
        </p:nvSpPr>
        <p:spPr>
          <a:xfrm>
            <a:off x="1" y="1377155"/>
            <a:ext cx="4800599" cy="5480845"/>
          </a:xfrm>
        </p:spPr>
        <p:txBody>
          <a:bodyPr/>
          <a:lstStyle/>
          <a:p>
            <a:pPr marL="457200" indent="-457200">
              <a:lnSpc>
                <a:spcPct val="100000"/>
              </a:lnSpc>
              <a:spcBef>
                <a:spcPts val="1200"/>
              </a:spcBef>
              <a:buFont typeface="Wingdings" panose="05000000000000000000" pitchFamily="2" charset="2"/>
              <a:buChar char="q"/>
            </a:pPr>
            <a:r>
              <a:rPr lang="en-US" sz="1800" kern="1200" dirty="0">
                <a:solidFill>
                  <a:srgbClr val="0070C0"/>
                </a:solidFill>
                <a:cs typeface="Book Antiqua"/>
              </a:rPr>
              <a:t>What process is shown in the image? </a:t>
            </a:r>
            <a:r>
              <a:rPr lang="en-US" sz="2400" kern="1200" dirty="0">
                <a:solidFill>
                  <a:schemeClr val="tx1"/>
                </a:solidFill>
                <a:cs typeface="Book Antiqua"/>
              </a:rPr>
              <a:t>glycolysis</a:t>
            </a:r>
          </a:p>
          <a:p>
            <a:pPr marL="457200" indent="-457200">
              <a:lnSpc>
                <a:spcPct val="100000"/>
              </a:lnSpc>
              <a:spcBef>
                <a:spcPts val="1200"/>
              </a:spcBef>
              <a:buFont typeface="Wingdings" panose="05000000000000000000" pitchFamily="2" charset="2"/>
              <a:buChar char="q"/>
            </a:pPr>
            <a:r>
              <a:rPr lang="en-US" sz="1800" kern="1200" dirty="0">
                <a:solidFill>
                  <a:srgbClr val="FF0000"/>
                </a:solidFill>
                <a:cs typeface="Book Antiqua"/>
              </a:rPr>
              <a:t>Define the term (above). </a:t>
            </a:r>
          </a:p>
          <a:p>
            <a:pPr marL="457200">
              <a:lnSpc>
                <a:spcPct val="100000"/>
              </a:lnSpc>
              <a:spcBef>
                <a:spcPts val="1200"/>
              </a:spcBef>
            </a:pPr>
            <a:r>
              <a:rPr lang="en-US" sz="2400" kern="1200" dirty="0">
                <a:solidFill>
                  <a:schemeClr val="tx1"/>
                </a:solidFill>
                <a:cs typeface="Book Antiqua"/>
              </a:rPr>
              <a:t>“Sugar Splitting”</a:t>
            </a:r>
          </a:p>
          <a:p>
            <a:pPr marL="457200" indent="-457200">
              <a:lnSpc>
                <a:spcPct val="100000"/>
              </a:lnSpc>
              <a:spcBef>
                <a:spcPts val="1200"/>
              </a:spcBef>
              <a:buFont typeface="Wingdings" panose="05000000000000000000" pitchFamily="2" charset="2"/>
              <a:buChar char="q"/>
            </a:pPr>
            <a:r>
              <a:rPr lang="en-US" sz="1800" kern="1200" dirty="0">
                <a:solidFill>
                  <a:srgbClr val="0070C0"/>
                </a:solidFill>
                <a:cs typeface="Book Antiqua"/>
              </a:rPr>
              <a:t>Label the diagram to the right.</a:t>
            </a:r>
          </a:p>
          <a:p>
            <a:pPr marL="457200" indent="-457200">
              <a:lnSpc>
                <a:spcPct val="100000"/>
              </a:lnSpc>
              <a:spcBef>
                <a:spcPts val="1200"/>
              </a:spcBef>
              <a:buFont typeface="Wingdings" panose="05000000000000000000" pitchFamily="2" charset="2"/>
              <a:buChar char="q"/>
            </a:pPr>
            <a:r>
              <a:rPr lang="en-US" sz="1800" kern="1200" dirty="0">
                <a:solidFill>
                  <a:srgbClr val="FF0000"/>
                </a:solidFill>
                <a:cs typeface="Book Antiqua"/>
              </a:rPr>
              <a:t>How is NADPH formed (what chemical process)? </a:t>
            </a:r>
            <a:r>
              <a:rPr lang="en-US" sz="2400" kern="1200" dirty="0">
                <a:solidFill>
                  <a:schemeClr val="tx1"/>
                </a:solidFill>
                <a:cs typeface="Book Antiqua"/>
              </a:rPr>
              <a:t>NAD+ is </a:t>
            </a:r>
            <a:r>
              <a:rPr lang="en-US" sz="2400" b="1" u="sng" kern="1200" dirty="0">
                <a:solidFill>
                  <a:srgbClr val="00B050"/>
                </a:solidFill>
                <a:cs typeface="Book Antiqua"/>
              </a:rPr>
              <a:t>reduced</a:t>
            </a:r>
            <a:r>
              <a:rPr lang="en-US" sz="2400" kern="1200" dirty="0">
                <a:solidFill>
                  <a:schemeClr val="tx1"/>
                </a:solidFill>
                <a:cs typeface="Book Antiqua"/>
              </a:rPr>
              <a:t> (gains e- and H+ ion)</a:t>
            </a:r>
          </a:p>
          <a:p>
            <a:pPr marL="457200" indent="-457200">
              <a:lnSpc>
                <a:spcPct val="100000"/>
              </a:lnSpc>
              <a:spcBef>
                <a:spcPts val="1200"/>
              </a:spcBef>
              <a:buFont typeface="Wingdings" panose="05000000000000000000" pitchFamily="2" charset="2"/>
              <a:buChar char="q"/>
            </a:pPr>
            <a:r>
              <a:rPr lang="en-US" sz="1800" kern="1200" dirty="0">
                <a:solidFill>
                  <a:srgbClr val="0070C0"/>
                </a:solidFill>
                <a:cs typeface="Book Antiqua"/>
              </a:rPr>
              <a:t>How many carbons are </a:t>
            </a:r>
            <a:r>
              <a:rPr lang="en-US" sz="1400" kern="1200" dirty="0">
                <a:solidFill>
                  <a:srgbClr val="0070C0"/>
                </a:solidFill>
                <a:cs typeface="Book Antiqua"/>
              </a:rPr>
              <a:t>in </a:t>
            </a:r>
            <a:r>
              <a:rPr lang="en-US" sz="1800" kern="1200" dirty="0">
                <a:solidFill>
                  <a:srgbClr val="0070C0"/>
                </a:solidFill>
                <a:cs typeface="Book Antiqua"/>
              </a:rPr>
              <a:t>glucose </a:t>
            </a:r>
            <a:r>
              <a:rPr lang="en-US" sz="2400" kern="1200" dirty="0">
                <a:solidFill>
                  <a:schemeClr val="tx1"/>
                </a:solidFill>
                <a:cs typeface="Book Antiqua"/>
              </a:rPr>
              <a:t>(6)</a:t>
            </a:r>
            <a:r>
              <a:rPr lang="en-US" sz="2400" kern="1200" dirty="0">
                <a:solidFill>
                  <a:srgbClr val="0070C0"/>
                </a:solidFill>
                <a:cs typeface="Book Antiqua"/>
              </a:rPr>
              <a:t> </a:t>
            </a:r>
            <a:r>
              <a:rPr lang="en-US" sz="1800" kern="1200" dirty="0">
                <a:solidFill>
                  <a:srgbClr val="0070C0"/>
                </a:solidFill>
                <a:cs typeface="Book Antiqua"/>
              </a:rPr>
              <a:t>and pyruvate </a:t>
            </a:r>
            <a:r>
              <a:rPr lang="en-US" sz="2400" kern="1200" dirty="0">
                <a:solidFill>
                  <a:schemeClr val="tx1"/>
                </a:solidFill>
                <a:cs typeface="Book Antiqua"/>
              </a:rPr>
              <a:t>(3)</a:t>
            </a:r>
            <a:r>
              <a:rPr lang="en-US" sz="2400" kern="1200" dirty="0">
                <a:solidFill>
                  <a:srgbClr val="0070C0"/>
                </a:solidFill>
                <a:cs typeface="Book Antiqua"/>
              </a:rPr>
              <a:t>? </a:t>
            </a:r>
          </a:p>
          <a:p>
            <a:pPr marL="457200" indent="-457200">
              <a:lnSpc>
                <a:spcPct val="100000"/>
              </a:lnSpc>
              <a:spcBef>
                <a:spcPts val="1200"/>
              </a:spcBef>
              <a:buFont typeface="Wingdings" panose="05000000000000000000" pitchFamily="2" charset="2"/>
              <a:buChar char="q"/>
            </a:pPr>
            <a:r>
              <a:rPr lang="en-US" sz="1800" kern="1200" dirty="0">
                <a:solidFill>
                  <a:srgbClr val="FF0000"/>
                </a:solidFill>
                <a:cs typeface="Book Antiqua"/>
              </a:rPr>
              <a:t>What is the net energy production? </a:t>
            </a:r>
          </a:p>
          <a:p>
            <a:pPr algn="ctr">
              <a:lnSpc>
                <a:spcPct val="100000"/>
              </a:lnSpc>
              <a:spcBef>
                <a:spcPts val="1200"/>
              </a:spcBef>
            </a:pPr>
            <a:r>
              <a:rPr lang="en-US" sz="2400" kern="1200" dirty="0">
                <a:solidFill>
                  <a:schemeClr val="tx1"/>
                </a:solidFill>
                <a:cs typeface="Book Antiqua"/>
              </a:rPr>
              <a:t>2 ATP added </a:t>
            </a:r>
            <a:r>
              <a:rPr lang="en-US" sz="2400" kern="1200" dirty="0">
                <a:solidFill>
                  <a:schemeClr val="tx1"/>
                </a:solidFill>
                <a:cs typeface="Book Antiqua"/>
                <a:sym typeface="Wingdings" panose="05000000000000000000" pitchFamily="2" charset="2"/>
              </a:rPr>
              <a:t> 4 ATP produced </a:t>
            </a:r>
            <a:r>
              <a:rPr lang="en-US" sz="2400" kern="1200" dirty="0">
                <a:solidFill>
                  <a:srgbClr val="00B050"/>
                </a:solidFill>
                <a:cs typeface="Book Antiqua"/>
                <a:sym typeface="Wingdings" panose="05000000000000000000" pitchFamily="2" charset="2"/>
              </a:rPr>
              <a:t>= 2 ATP (net)</a:t>
            </a:r>
            <a:endParaRPr lang="en-US" sz="2400" kern="1200" dirty="0">
              <a:solidFill>
                <a:srgbClr val="00B050"/>
              </a:solidFill>
              <a:cs typeface="Book Antiqua"/>
            </a:endParaRPr>
          </a:p>
        </p:txBody>
      </p:sp>
      <p:pic>
        <p:nvPicPr>
          <p:cNvPr id="12" name="Picture 11"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399"/>
            <a:ext cx="1219200" cy="988541"/>
          </a:xfrm>
          <a:prstGeom prst="rect">
            <a:avLst/>
          </a:prstGeom>
        </p:spPr>
      </p:pic>
      <p:pic>
        <p:nvPicPr>
          <p:cNvPr id="3" name="Picture 2"/>
          <p:cNvPicPr>
            <a:picLocks noChangeAspect="1"/>
          </p:cNvPicPr>
          <p:nvPr/>
        </p:nvPicPr>
        <p:blipFill>
          <a:blip r:embed="rId4"/>
          <a:stretch>
            <a:fillRect/>
          </a:stretch>
        </p:blipFill>
        <p:spPr>
          <a:xfrm>
            <a:off x="4980548" y="51989"/>
            <a:ext cx="4163452" cy="6729811"/>
          </a:xfrm>
          <a:prstGeom prst="rect">
            <a:avLst/>
          </a:prstGeom>
        </p:spPr>
      </p:pic>
      <p:sp>
        <p:nvSpPr>
          <p:cNvPr id="16" name="TextBox 15"/>
          <p:cNvSpPr txBox="1"/>
          <p:nvPr/>
        </p:nvSpPr>
        <p:spPr>
          <a:xfrm>
            <a:off x="5334000" y="381000"/>
            <a:ext cx="762000" cy="353943"/>
          </a:xfrm>
          <a:prstGeom prst="rect">
            <a:avLst/>
          </a:prstGeom>
          <a:solidFill>
            <a:srgbClr val="FFC000"/>
          </a:solidFill>
        </p:spPr>
        <p:txBody>
          <a:bodyPr wrap="square" rtlCol="0">
            <a:spAutoFit/>
          </a:bodyPr>
          <a:lstStyle/>
          <a:p>
            <a:pPr algn="ctr"/>
            <a:r>
              <a:rPr lang="en-US" sz="1700" dirty="0"/>
              <a:t>2 ATP</a:t>
            </a:r>
          </a:p>
        </p:txBody>
      </p:sp>
    </p:spTree>
    <p:extLst>
      <p:ext uri="{BB962C8B-B14F-4D97-AF65-F5344CB8AC3E}">
        <p14:creationId xmlns:p14="http://schemas.microsoft.com/office/powerpoint/2010/main" val="280706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8610600" cy="1636059"/>
          </a:xfrm>
        </p:spPr>
        <p:txBody>
          <a:bodyPr lIns="90488" tIns="44450" rIns="90488" bIns="44450"/>
          <a:lstStyle/>
          <a:p>
            <a:pPr eaLnBrk="1" hangingPunct="1">
              <a:defRPr/>
            </a:pPr>
            <a:r>
              <a:rPr lang="en-US" sz="3200" b="1" dirty="0">
                <a:solidFill>
                  <a:srgbClr val="CC66FF"/>
                </a:solidFill>
                <a:effectLst>
                  <a:outerShdw blurRad="38100" dist="38100" dir="2700000" algn="tl">
                    <a:srgbClr val="C0C0C0"/>
                  </a:outerShdw>
                </a:effectLst>
              </a:rPr>
              <a:t>Stage 3:  Electron Transport Chain (ETC) (Oxidative Phosphorylation)</a:t>
            </a:r>
            <a:endParaRPr lang="en-US" sz="3200" b="1" dirty="0">
              <a:solidFill>
                <a:srgbClr val="CC66FF"/>
              </a:solidFill>
            </a:endParaRPr>
          </a:p>
        </p:txBody>
      </p:sp>
      <p:sp>
        <p:nvSpPr>
          <p:cNvPr id="55299" name="Rectangle 3"/>
          <p:cNvSpPr>
            <a:spLocks noGrp="1" noChangeArrowheads="1"/>
          </p:cNvSpPr>
          <p:nvPr>
            <p:ph idx="1"/>
          </p:nvPr>
        </p:nvSpPr>
        <p:spPr>
          <a:xfrm>
            <a:off x="228600" y="2209800"/>
            <a:ext cx="7171941" cy="4572000"/>
          </a:xfrm>
        </p:spPr>
        <p:txBody>
          <a:bodyPr lIns="90488" tIns="44450" rIns="90488" bIns="44450">
            <a:normAutofit fontScale="92500" lnSpcReduction="10000"/>
          </a:bodyPr>
          <a:lstStyle/>
          <a:p>
            <a:pPr eaLnBrk="1" hangingPunct="1">
              <a:defRPr/>
            </a:pPr>
            <a:r>
              <a:rPr lang="en-US" sz="2800" dirty="0">
                <a:solidFill>
                  <a:srgbClr val="663300"/>
                </a:solidFill>
                <a:latin typeface="+mj-lt"/>
              </a:rPr>
              <a:t>Uses the </a:t>
            </a:r>
            <a:r>
              <a:rPr lang="en-US" sz="2800" b="1" dirty="0">
                <a:solidFill>
                  <a:srgbClr val="FF0000"/>
                </a:solidFill>
                <a:effectLst>
                  <a:outerShdw blurRad="38100" dist="38100" dir="2700000" algn="tl">
                    <a:srgbClr val="C0C0C0"/>
                  </a:outerShdw>
                </a:effectLst>
                <a:latin typeface="+mj-lt"/>
              </a:rPr>
              <a:t>ETC</a:t>
            </a:r>
            <a:r>
              <a:rPr lang="en-US" sz="2800" b="1" dirty="0">
                <a:solidFill>
                  <a:srgbClr val="663300"/>
                </a:solidFill>
                <a:effectLst>
                  <a:outerShdw blurRad="38100" dist="38100" dir="2700000" algn="tl">
                    <a:srgbClr val="C0C0C0"/>
                  </a:outerShdw>
                </a:effectLst>
                <a:latin typeface="+mj-lt"/>
              </a:rPr>
              <a:t> </a:t>
            </a:r>
            <a:r>
              <a:rPr lang="en-US" sz="2800" dirty="0">
                <a:solidFill>
                  <a:srgbClr val="663300"/>
                </a:solidFill>
                <a:latin typeface="+mj-lt"/>
              </a:rPr>
              <a:t>and </a:t>
            </a:r>
            <a:r>
              <a:rPr lang="en-US" sz="2800" b="1" dirty="0">
                <a:solidFill>
                  <a:srgbClr val="FF0000"/>
                </a:solidFill>
                <a:latin typeface="+mj-lt"/>
              </a:rPr>
              <a:t>ATP Synthase </a:t>
            </a:r>
            <a:r>
              <a:rPr lang="en-US" sz="2800" dirty="0">
                <a:solidFill>
                  <a:srgbClr val="663300"/>
                </a:solidFill>
                <a:latin typeface="+mj-lt"/>
              </a:rPr>
              <a:t>to make </a:t>
            </a:r>
            <a:r>
              <a:rPr lang="en-US" sz="2800" b="1" dirty="0">
                <a:solidFill>
                  <a:srgbClr val="FF0000"/>
                </a:solidFill>
                <a:latin typeface="+mj-lt"/>
              </a:rPr>
              <a:t>ATP </a:t>
            </a:r>
            <a:r>
              <a:rPr lang="en-US" sz="2800" dirty="0">
                <a:solidFill>
                  <a:schemeClr val="tx1">
                    <a:lumMod val="75000"/>
                    <a:lumOff val="25000"/>
                  </a:schemeClr>
                </a:solidFill>
                <a:latin typeface="+mj-lt"/>
              </a:rPr>
              <a:t>through</a:t>
            </a:r>
            <a:r>
              <a:rPr lang="en-US" sz="2800" b="1" dirty="0">
                <a:solidFill>
                  <a:srgbClr val="FF0000"/>
                </a:solidFill>
                <a:latin typeface="+mj-lt"/>
              </a:rPr>
              <a:t> </a:t>
            </a:r>
            <a:r>
              <a:rPr lang="en-US" sz="2800" b="1" dirty="0">
                <a:solidFill>
                  <a:srgbClr val="8000FF"/>
                </a:solidFill>
                <a:effectLst>
                  <a:outerShdw blurRad="38100" dist="38100" dir="2700000" algn="tl">
                    <a:srgbClr val="000000">
                      <a:alpha val="43137"/>
                    </a:srgbClr>
                  </a:outerShdw>
                </a:effectLst>
                <a:latin typeface="+mj-lt"/>
              </a:rPr>
              <a:t>Oxidative Phosphorylation.</a:t>
            </a:r>
            <a:endParaRPr lang="en-US" sz="1800" b="1" dirty="0">
              <a:solidFill>
                <a:srgbClr val="8000FF"/>
              </a:solidFill>
              <a:effectLst>
                <a:outerShdw blurRad="38100" dist="38100" dir="2700000" algn="tl">
                  <a:srgbClr val="000000">
                    <a:alpha val="43137"/>
                  </a:srgbClr>
                </a:outerShdw>
              </a:effectLst>
              <a:latin typeface="+mj-lt"/>
            </a:endParaRPr>
          </a:p>
          <a:p>
            <a:pPr>
              <a:lnSpc>
                <a:spcPct val="90000"/>
              </a:lnSpc>
              <a:defRPr/>
            </a:pPr>
            <a:r>
              <a:rPr lang="en-US" sz="2800" dirty="0">
                <a:latin typeface="+mj-lt"/>
              </a:rPr>
              <a:t>All </a:t>
            </a:r>
            <a:r>
              <a:rPr lang="en-US" sz="2800" b="1" dirty="0">
                <a:solidFill>
                  <a:srgbClr val="FF0000"/>
                </a:solidFill>
                <a:latin typeface="+mj-lt"/>
              </a:rPr>
              <a:t>NADH</a:t>
            </a:r>
            <a:r>
              <a:rPr lang="en-US" sz="2800" dirty="0">
                <a:latin typeface="+mj-lt"/>
              </a:rPr>
              <a:t> and</a:t>
            </a:r>
            <a:r>
              <a:rPr lang="en-US" sz="2800" dirty="0">
                <a:solidFill>
                  <a:srgbClr val="FF0000"/>
                </a:solidFill>
                <a:latin typeface="+mj-lt"/>
              </a:rPr>
              <a:t> </a:t>
            </a:r>
            <a:r>
              <a:rPr lang="en-US" sz="2800" b="1" dirty="0">
                <a:solidFill>
                  <a:srgbClr val="FF0000"/>
                </a:solidFill>
                <a:latin typeface="+mj-lt"/>
              </a:rPr>
              <a:t>FADH</a:t>
            </a:r>
            <a:r>
              <a:rPr lang="en-US" sz="2800" b="1" baseline="-25000" dirty="0">
                <a:solidFill>
                  <a:srgbClr val="FF0000"/>
                </a:solidFill>
                <a:latin typeface="+mj-lt"/>
              </a:rPr>
              <a:t>2</a:t>
            </a:r>
            <a:r>
              <a:rPr lang="en-US" sz="2800" dirty="0">
                <a:solidFill>
                  <a:srgbClr val="FF0000"/>
                </a:solidFill>
                <a:latin typeface="+mj-lt"/>
              </a:rPr>
              <a:t> </a:t>
            </a:r>
            <a:r>
              <a:rPr lang="en-US" sz="2800" dirty="0">
                <a:latin typeface="+mj-lt"/>
              </a:rPr>
              <a:t>is converted to </a:t>
            </a:r>
            <a:r>
              <a:rPr lang="en-US" sz="2800" b="1" dirty="0">
                <a:solidFill>
                  <a:srgbClr val="FF0000"/>
                </a:solidFill>
                <a:latin typeface="+mj-lt"/>
              </a:rPr>
              <a:t>ATP</a:t>
            </a:r>
            <a:r>
              <a:rPr lang="en-US" sz="2800" dirty="0">
                <a:latin typeface="+mj-lt"/>
              </a:rPr>
              <a:t> during this stage of </a:t>
            </a:r>
            <a:r>
              <a:rPr lang="en-US" sz="2800" b="1" dirty="0">
                <a:solidFill>
                  <a:srgbClr val="8000FF"/>
                </a:solidFill>
                <a:effectLst>
                  <a:outerShdw blurRad="38100" dist="38100" dir="2700000" algn="tl">
                    <a:srgbClr val="C0C0C0"/>
                  </a:outerShdw>
                </a:effectLst>
                <a:latin typeface="+mj-lt"/>
              </a:rPr>
              <a:t>cellular respiration</a:t>
            </a:r>
            <a:r>
              <a:rPr lang="en-US" sz="2800" dirty="0">
                <a:latin typeface="+mj-lt"/>
              </a:rPr>
              <a:t>.</a:t>
            </a:r>
          </a:p>
          <a:p>
            <a:pPr>
              <a:lnSpc>
                <a:spcPct val="90000"/>
              </a:lnSpc>
              <a:defRPr/>
            </a:pPr>
            <a:r>
              <a:rPr lang="en-US" sz="2800" b="1" dirty="0">
                <a:solidFill>
                  <a:srgbClr val="0000FF"/>
                </a:solidFill>
                <a:latin typeface="+mj-lt"/>
              </a:rPr>
              <a:t>Majority of ATP </a:t>
            </a:r>
            <a:r>
              <a:rPr lang="en-US" sz="2800" dirty="0">
                <a:solidFill>
                  <a:srgbClr val="FF0000"/>
                </a:solidFill>
                <a:latin typeface="+mj-lt"/>
              </a:rPr>
              <a:t>is made in this stage.</a:t>
            </a:r>
          </a:p>
          <a:p>
            <a:pPr lvl="0" eaLnBrk="1" hangingPunct="1">
              <a:lnSpc>
                <a:spcPct val="110000"/>
              </a:lnSpc>
              <a:spcBef>
                <a:spcPts val="1800"/>
              </a:spcBef>
              <a:defRPr/>
            </a:pPr>
            <a:r>
              <a:rPr lang="en-US" sz="2800" dirty="0">
                <a:latin typeface="Arial Black"/>
              </a:rPr>
              <a:t>The final electron acceptor is </a:t>
            </a:r>
            <a:r>
              <a:rPr lang="en-US" sz="2800" dirty="0">
                <a:solidFill>
                  <a:srgbClr val="0000FF"/>
                </a:solidFill>
                <a:effectLst>
                  <a:outerShdw blurRad="38100" dist="38100" dir="2700000" algn="tl">
                    <a:srgbClr val="000000">
                      <a:alpha val="43137"/>
                    </a:srgbClr>
                  </a:outerShdw>
                </a:effectLst>
                <a:latin typeface="Arial Black"/>
              </a:rPr>
              <a:t>OXYGEN </a:t>
            </a:r>
            <a:r>
              <a:rPr lang="en-US" sz="2800" dirty="0">
                <a:solidFill>
                  <a:srgbClr val="00B050"/>
                </a:solidFill>
                <a:effectLst>
                  <a:outerShdw blurRad="38100" dist="38100" dir="2700000" algn="tl">
                    <a:srgbClr val="000000">
                      <a:alpha val="43137"/>
                    </a:srgbClr>
                  </a:outerShdw>
                </a:effectLst>
                <a:latin typeface="Arial Black"/>
              </a:rPr>
              <a:t>(oxidation).</a:t>
            </a:r>
          </a:p>
          <a:p>
            <a:pPr lvl="0" eaLnBrk="1" hangingPunct="1">
              <a:lnSpc>
                <a:spcPct val="110000"/>
              </a:lnSpc>
              <a:spcBef>
                <a:spcPts val="1800"/>
              </a:spcBef>
              <a:defRPr/>
            </a:pPr>
            <a:r>
              <a:rPr lang="en-US" sz="2800" dirty="0">
                <a:solidFill>
                  <a:srgbClr val="663300"/>
                </a:solidFill>
                <a:latin typeface="Arial Black"/>
              </a:rPr>
              <a:t>When electrons combine with oxygen, </a:t>
            </a:r>
            <a:r>
              <a:rPr lang="en-US" sz="2800" dirty="0">
                <a:solidFill>
                  <a:srgbClr val="0000FF"/>
                </a:solidFill>
                <a:latin typeface="Arial Black"/>
              </a:rPr>
              <a:t>WATER</a:t>
            </a:r>
            <a:r>
              <a:rPr lang="en-US" sz="2800" dirty="0">
                <a:solidFill>
                  <a:srgbClr val="663300"/>
                </a:solidFill>
                <a:latin typeface="Arial Black"/>
              </a:rPr>
              <a:t> is formed.</a:t>
            </a:r>
          </a:p>
          <a:p>
            <a:pPr lvl="0" eaLnBrk="1" hangingPunct="1">
              <a:lnSpc>
                <a:spcPct val="120000"/>
              </a:lnSpc>
              <a:defRPr/>
            </a:pPr>
            <a:endParaRPr lang="en-US" dirty="0">
              <a:solidFill>
                <a:srgbClr val="0000FF"/>
              </a:solidFill>
              <a:effectLst>
                <a:outerShdw blurRad="38100" dist="38100" dir="2700000" algn="tl">
                  <a:srgbClr val="000000">
                    <a:alpha val="43137"/>
                  </a:srgbClr>
                </a:outerShdw>
              </a:effectLst>
              <a:latin typeface="Arial Black"/>
            </a:endParaRPr>
          </a:p>
          <a:p>
            <a:pPr eaLnBrk="1" hangingPunct="1">
              <a:lnSpc>
                <a:spcPct val="90000"/>
              </a:lnSpc>
              <a:defRPr/>
            </a:pPr>
            <a:endParaRPr lang="en-US" dirty="0">
              <a:solidFill>
                <a:srgbClr val="FF0000"/>
              </a:solidFill>
              <a:latin typeface="+mj-lt"/>
            </a:endParaRPr>
          </a:p>
          <a:p>
            <a:pPr eaLnBrk="1" hangingPunct="1">
              <a:defRPr/>
            </a:pPr>
            <a:endParaRPr lang="en-US" sz="2800" dirty="0">
              <a:solidFill>
                <a:srgbClr val="FF00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lnSpc>
                <a:spcPct val="30000"/>
              </a:lnSpc>
              <a:buFont typeface="Wingdings" pitchFamily="2" charset="2"/>
              <a:buNone/>
              <a:defRPr/>
            </a:pPr>
            <a:endParaRPr lang="en-US" sz="2800" dirty="0"/>
          </a:p>
        </p:txBody>
      </p:sp>
      <p:sp>
        <p:nvSpPr>
          <p:cNvPr id="77826" name="Slide Number Placeholder 5"/>
          <p:cNvSpPr>
            <a:spLocks noGrp="1"/>
          </p:cNvSpPr>
          <p:nvPr>
            <p:ph type="sldNum" sz="quarter" idx="12"/>
          </p:nvPr>
        </p:nvSpPr>
        <p:spPr>
          <a:xfrm>
            <a:off x="8610600" y="6446837"/>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3C055B-2E48-4913-B17B-B58275478B06}" type="slidenum">
              <a:rPr lang="en-US" sz="1400" smtClean="0">
                <a:solidFill>
                  <a:srgbClr val="000000"/>
                </a:solidFill>
                <a:latin typeface="Arial" charset="0"/>
              </a:rPr>
              <a:pPr eaLnBrk="1" hangingPunct="1"/>
              <a:t>40</a:t>
            </a:fld>
            <a:endParaRPr lang="en-US" sz="1400" dirty="0">
              <a:solidFill>
                <a:srgbClr val="000000"/>
              </a:solidFill>
              <a:latin typeface="Arial" charset="0"/>
            </a:endParaRPr>
          </a:p>
        </p:txBody>
      </p:sp>
      <p:pic>
        <p:nvPicPr>
          <p:cNvPr id="5" name="Picture 4" descr="C:\Documents and Settings\Jennifer Allsbrook\My Documents\My Pictures\mitochondr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05600" y="3655879"/>
            <a:ext cx="2438400" cy="277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pic>
        <p:nvPicPr>
          <p:cNvPr id="7" name="Picture 6"/>
          <p:cNvPicPr>
            <a:picLocks noChangeAspect="1"/>
          </p:cNvPicPr>
          <p:nvPr/>
        </p:nvPicPr>
        <p:blipFill>
          <a:blip r:embed="rId4"/>
          <a:stretch>
            <a:fillRect/>
          </a:stretch>
        </p:blipFill>
        <p:spPr>
          <a:xfrm>
            <a:off x="6643499" y="6190596"/>
            <a:ext cx="986435" cy="472376"/>
          </a:xfrm>
          <a:prstGeom prst="rect">
            <a:avLst/>
          </a:prstGeom>
        </p:spPr>
      </p:pic>
    </p:spTree>
    <p:extLst>
      <p:ext uri="{BB962C8B-B14F-4D97-AF65-F5344CB8AC3E}">
        <p14:creationId xmlns:p14="http://schemas.microsoft.com/office/powerpoint/2010/main" val="41837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left)">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wipe(left)">
                                      <p:cBhvr>
                                        <p:cTn id="2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04800"/>
            <a:ext cx="8229600" cy="1143000"/>
          </a:xfrm>
        </p:spPr>
        <p:txBody>
          <a:bodyPr lIns="90488" tIns="44450" rIns="90488" bIns="44450"/>
          <a:lstStyle/>
          <a:p>
            <a:pPr>
              <a:defRPr/>
            </a:pPr>
            <a:r>
              <a:rPr lang="en-US" sz="3200" b="1" dirty="0">
                <a:solidFill>
                  <a:srgbClr val="CC66FF"/>
                </a:solidFill>
                <a:effectLst>
                  <a:outerShdw blurRad="38100" dist="38100" dir="2700000" algn="tl">
                    <a:srgbClr val="C0C0C0"/>
                  </a:outerShdw>
                </a:effectLst>
              </a:rPr>
              <a:t>3. Electron Transport Chain (ETC) (</a:t>
            </a:r>
            <a:r>
              <a:rPr lang="en-US" sz="3200" b="1" dirty="0">
                <a:solidFill>
                  <a:srgbClr val="FFFF00"/>
                </a:solidFill>
                <a:effectLst>
                  <a:outerShdw blurRad="38100" dist="38100" dir="2700000" algn="tl">
                    <a:srgbClr val="C0C0C0"/>
                  </a:outerShdw>
                </a:effectLst>
              </a:rPr>
              <a:t>Oxidative Phosphorylation</a:t>
            </a:r>
            <a:r>
              <a:rPr lang="en-US" sz="3200" b="1" dirty="0">
                <a:solidFill>
                  <a:srgbClr val="CC66FF"/>
                </a:solidFill>
                <a:effectLst>
                  <a:outerShdw blurRad="38100" dist="38100" dir="2700000" algn="tl">
                    <a:srgbClr val="C0C0C0"/>
                  </a:outerShdw>
                </a:effectLst>
              </a:rPr>
              <a:t>)</a:t>
            </a:r>
            <a:endParaRPr lang="en-US" sz="3200" b="1" dirty="0">
              <a:solidFill>
                <a:srgbClr val="CC66FF"/>
              </a:solidFill>
            </a:endParaRPr>
          </a:p>
        </p:txBody>
      </p:sp>
      <p:sp>
        <p:nvSpPr>
          <p:cNvPr id="55299" name="Rectangle 3"/>
          <p:cNvSpPr>
            <a:spLocks noGrp="1" noChangeArrowheads="1"/>
          </p:cNvSpPr>
          <p:nvPr>
            <p:ph idx="1"/>
          </p:nvPr>
        </p:nvSpPr>
        <p:spPr>
          <a:xfrm>
            <a:off x="304800" y="2438400"/>
            <a:ext cx="8458200" cy="4114800"/>
          </a:xfrm>
        </p:spPr>
        <p:txBody>
          <a:bodyPr lIns="90488" tIns="44450" rIns="90488" bIns="44450">
            <a:normAutofit fontScale="92500"/>
          </a:bodyPr>
          <a:lstStyle/>
          <a:p>
            <a:pPr eaLnBrk="1" hangingPunct="1">
              <a:defRPr/>
            </a:pPr>
            <a:r>
              <a:rPr lang="en-US" sz="2400" b="1" dirty="0">
                <a:solidFill>
                  <a:srgbClr val="0000FF"/>
                </a:solidFill>
                <a:latin typeface="+mj-lt"/>
              </a:rPr>
              <a:t>10 NADH</a:t>
            </a:r>
            <a:r>
              <a:rPr lang="en-US" sz="2400" dirty="0">
                <a:latin typeface="+mj-lt"/>
              </a:rPr>
              <a:t> and </a:t>
            </a:r>
            <a:r>
              <a:rPr lang="en-US" sz="2400" b="1" dirty="0">
                <a:solidFill>
                  <a:srgbClr val="0000FF"/>
                </a:solidFill>
                <a:latin typeface="+mj-lt"/>
              </a:rPr>
              <a:t>2 FADH</a:t>
            </a:r>
            <a:r>
              <a:rPr lang="en-US" sz="2400" b="1" baseline="-25000" dirty="0">
                <a:solidFill>
                  <a:srgbClr val="0000FF"/>
                </a:solidFill>
                <a:latin typeface="+mj-lt"/>
              </a:rPr>
              <a:t>2</a:t>
            </a:r>
            <a:r>
              <a:rPr lang="en-US" sz="2400" dirty="0">
                <a:latin typeface="+mj-lt"/>
              </a:rPr>
              <a:t> deliver electrons to </a:t>
            </a:r>
            <a:r>
              <a:rPr lang="en-US" sz="2400" b="1" dirty="0">
                <a:solidFill>
                  <a:srgbClr val="FF0000"/>
                </a:solidFill>
                <a:latin typeface="+mj-lt"/>
              </a:rPr>
              <a:t>electron transport chain (</a:t>
            </a:r>
            <a:r>
              <a:rPr lang="en-US" sz="2400" b="1" dirty="0">
                <a:solidFill>
                  <a:srgbClr val="00B050"/>
                </a:solidFill>
                <a:latin typeface="+mj-lt"/>
              </a:rPr>
              <a:t>OXIDATION</a:t>
            </a:r>
            <a:r>
              <a:rPr lang="en-US" sz="2400" b="1" dirty="0">
                <a:solidFill>
                  <a:srgbClr val="FF0000"/>
                </a:solidFill>
                <a:latin typeface="+mj-lt"/>
              </a:rPr>
              <a:t>).</a:t>
            </a:r>
          </a:p>
          <a:p>
            <a:pPr eaLnBrk="1" hangingPunct="1">
              <a:defRPr/>
            </a:pPr>
            <a:r>
              <a:rPr lang="en-US" sz="2400" dirty="0">
                <a:latin typeface="+mj-lt"/>
              </a:rPr>
              <a:t>Electron transport sets up </a:t>
            </a:r>
            <a:r>
              <a:rPr lang="en-US" sz="2400" b="1" dirty="0">
                <a:solidFill>
                  <a:srgbClr val="0000FF"/>
                </a:solidFill>
                <a:latin typeface="+mj-lt"/>
              </a:rPr>
              <a:t>H</a:t>
            </a:r>
            <a:r>
              <a:rPr lang="en-US" sz="2400" b="1" baseline="30000" dirty="0">
                <a:solidFill>
                  <a:srgbClr val="0000FF"/>
                </a:solidFill>
                <a:latin typeface="+mj-lt"/>
              </a:rPr>
              <a:t>+</a:t>
            </a:r>
            <a:r>
              <a:rPr lang="en-US" sz="2400" b="1" dirty="0">
                <a:solidFill>
                  <a:srgbClr val="0000FF"/>
                </a:solidFill>
                <a:latin typeface="+mj-lt"/>
              </a:rPr>
              <a:t> ion gradients.</a:t>
            </a:r>
          </a:p>
          <a:p>
            <a:pPr>
              <a:defRPr/>
            </a:pPr>
            <a:r>
              <a:rPr lang="en-US" sz="2400" dirty="0"/>
              <a:t>The </a:t>
            </a:r>
            <a:r>
              <a:rPr lang="en-US" sz="2400" dirty="0">
                <a:solidFill>
                  <a:srgbClr val="FF8000"/>
                </a:solidFill>
              </a:rPr>
              <a:t>energy</a:t>
            </a:r>
            <a:r>
              <a:rPr lang="en-US" sz="2400" dirty="0"/>
              <a:t> released by the </a:t>
            </a:r>
            <a:r>
              <a:rPr lang="en-US" sz="2400" dirty="0">
                <a:solidFill>
                  <a:srgbClr val="FF8000"/>
                </a:solidFill>
              </a:rPr>
              <a:t>downhill fall of electrons</a:t>
            </a:r>
            <a:r>
              <a:rPr lang="en-US" sz="2400" dirty="0"/>
              <a:t> </a:t>
            </a:r>
            <a:r>
              <a:rPr lang="en-US" sz="2400" dirty="0">
                <a:solidFill>
                  <a:srgbClr val="8000FF"/>
                </a:solidFill>
              </a:rPr>
              <a:t>from NADH and FADH</a:t>
            </a:r>
            <a:r>
              <a:rPr lang="en-US" sz="2400" baseline="-25000" dirty="0">
                <a:solidFill>
                  <a:srgbClr val="8000FF"/>
                </a:solidFill>
              </a:rPr>
              <a:t>2</a:t>
            </a:r>
            <a:r>
              <a:rPr lang="en-US" sz="2400" dirty="0">
                <a:solidFill>
                  <a:srgbClr val="8000FF"/>
                </a:solidFill>
              </a:rPr>
              <a:t> to Oxygen</a:t>
            </a:r>
            <a:r>
              <a:rPr lang="en-US" sz="2400" dirty="0"/>
              <a:t> is used to </a:t>
            </a:r>
            <a:r>
              <a:rPr lang="en-US" sz="2400" b="1" dirty="0">
                <a:solidFill>
                  <a:srgbClr val="0000FF"/>
                </a:solidFill>
                <a:effectLst>
                  <a:outerShdw blurRad="38100" dist="38100" dir="2700000" algn="tl">
                    <a:srgbClr val="000000">
                      <a:alpha val="43137"/>
                    </a:srgbClr>
                  </a:outerShdw>
                </a:effectLst>
              </a:rPr>
              <a:t>phosphorylate ADP </a:t>
            </a:r>
            <a:r>
              <a:rPr lang="en-US" sz="2400" b="1" dirty="0">
                <a:solidFill>
                  <a:srgbClr val="0000FF"/>
                </a:solidFill>
                <a:effectLst>
                  <a:outerShdw blurRad="38100" dist="38100" dir="2700000" algn="tl">
                    <a:srgbClr val="000000">
                      <a:alpha val="43137"/>
                    </a:srgbClr>
                  </a:outerShdw>
                </a:effectLst>
                <a:sym typeface="Wingdings" panose="05000000000000000000" pitchFamily="2" charset="2"/>
              </a:rPr>
              <a:t> ATP.</a:t>
            </a:r>
          </a:p>
          <a:p>
            <a:pPr marL="0" indent="0" algn="ctr">
              <a:buNone/>
              <a:defRPr/>
            </a:pPr>
            <a:r>
              <a:rPr lang="en-US" sz="2400" b="1" dirty="0">
                <a:solidFill>
                  <a:srgbClr val="0000FF"/>
                </a:solidFill>
                <a:effectLst>
                  <a:outerShdw blurRad="38100" dist="38100" dir="2700000" algn="tl">
                    <a:srgbClr val="000000">
                      <a:alpha val="43137"/>
                    </a:srgbClr>
                  </a:outerShdw>
                </a:effectLst>
                <a:sym typeface="Wingdings" panose="05000000000000000000" pitchFamily="2" charset="2"/>
              </a:rPr>
              <a:t> </a:t>
            </a:r>
            <a:r>
              <a:rPr lang="en-US" sz="2400" b="1" dirty="0">
                <a:solidFill>
                  <a:srgbClr val="FF0000"/>
                </a:solidFill>
                <a:effectLst>
                  <a:outerShdw blurRad="38100" dist="38100" dir="2700000" algn="tl">
                    <a:srgbClr val="000000">
                      <a:alpha val="43137"/>
                    </a:srgbClr>
                  </a:outerShdw>
                </a:effectLst>
                <a:sym typeface="Wingdings" panose="05000000000000000000" pitchFamily="2" charset="2"/>
              </a:rPr>
              <a:t>(completes </a:t>
            </a:r>
            <a:r>
              <a:rPr lang="en-US" sz="4000" b="1" dirty="0">
                <a:solidFill>
                  <a:srgbClr val="FF0000"/>
                </a:solidFill>
                <a:effectLst>
                  <a:outerShdw blurRad="38100" dist="38100" dir="2700000" algn="tl">
                    <a:srgbClr val="000000">
                      <a:alpha val="43137"/>
                    </a:srgbClr>
                  </a:outerShdw>
                </a:effectLst>
                <a:sym typeface="Wingdings" panose="05000000000000000000" pitchFamily="2" charset="2"/>
              </a:rPr>
              <a:t>Oxidative Phosphorylation</a:t>
            </a:r>
            <a:r>
              <a:rPr lang="en-US" sz="2400" b="1"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2400" b="1" dirty="0">
              <a:solidFill>
                <a:srgbClr val="FF0000"/>
              </a:solidFill>
              <a:effectLst>
                <a:outerShdw blurRad="38100" dist="38100" dir="2700000" algn="tl">
                  <a:srgbClr val="000000">
                    <a:alpha val="43137"/>
                  </a:srgbClr>
                </a:outerShdw>
              </a:effectLst>
              <a:latin typeface="+mj-lt"/>
            </a:endParaRPr>
          </a:p>
          <a:p>
            <a:pPr eaLnBrk="1" hangingPunct="1">
              <a:defRPr/>
            </a:pPr>
            <a:r>
              <a:rPr lang="en-US" sz="2400" dirty="0">
                <a:latin typeface="+mj-lt"/>
              </a:rPr>
              <a:t>Flow of </a:t>
            </a:r>
            <a:r>
              <a:rPr lang="en-US" sz="2400" b="1" dirty="0">
                <a:solidFill>
                  <a:srgbClr val="663300"/>
                </a:solidFill>
                <a:latin typeface="+mj-lt"/>
              </a:rPr>
              <a:t>H</a:t>
            </a:r>
            <a:r>
              <a:rPr lang="en-US" sz="2400" b="1" baseline="30000" dirty="0">
                <a:solidFill>
                  <a:srgbClr val="663300"/>
                </a:solidFill>
                <a:latin typeface="+mj-lt"/>
              </a:rPr>
              <a:t>+</a:t>
            </a:r>
            <a:r>
              <a:rPr lang="en-US" sz="2400" b="1" dirty="0">
                <a:latin typeface="+mj-lt"/>
              </a:rPr>
              <a:t> </a:t>
            </a:r>
            <a:r>
              <a:rPr lang="en-US" sz="2400" dirty="0">
                <a:latin typeface="+mj-lt"/>
              </a:rPr>
              <a:t>down gradients through </a:t>
            </a:r>
            <a:r>
              <a:rPr lang="en-US" sz="2400" b="1" dirty="0">
                <a:solidFill>
                  <a:srgbClr val="FF0000"/>
                </a:solidFill>
                <a:latin typeface="+mj-lt"/>
              </a:rPr>
              <a:t>ATP Synthase </a:t>
            </a:r>
            <a:r>
              <a:rPr lang="en-US" sz="2400" dirty="0">
                <a:latin typeface="+mj-lt"/>
              </a:rPr>
              <a:t>powers </a:t>
            </a:r>
            <a:r>
              <a:rPr lang="en-US" sz="2400" b="1" dirty="0">
                <a:solidFill>
                  <a:srgbClr val="0000FF"/>
                </a:solidFill>
                <a:latin typeface="+mj-lt"/>
              </a:rPr>
              <a:t>ATP formation </a:t>
            </a:r>
            <a:r>
              <a:rPr lang="en-US" sz="2400" b="1" dirty="0">
                <a:solidFill>
                  <a:srgbClr val="00B050"/>
                </a:solidFill>
                <a:effectLst>
                  <a:outerShdw blurRad="38100" dist="38100" dir="2700000" algn="tl">
                    <a:srgbClr val="000000">
                      <a:alpha val="43137"/>
                    </a:srgbClr>
                  </a:outerShdw>
                </a:effectLst>
                <a:latin typeface="+mj-lt"/>
              </a:rPr>
              <a:t>(Chemiosmosis).</a:t>
            </a:r>
          </a:p>
          <a:p>
            <a:pPr eaLnBrk="1" hangingPunct="1">
              <a:defRPr/>
            </a:pPr>
            <a:endParaRPr lang="en-US" sz="2800" dirty="0">
              <a:solidFill>
                <a:srgbClr val="FF00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lnSpc>
                <a:spcPct val="30000"/>
              </a:lnSpc>
              <a:buFont typeface="Wingdings" pitchFamily="2" charset="2"/>
              <a:buNone/>
              <a:defRPr/>
            </a:pPr>
            <a:endParaRPr lang="en-US" sz="2800" dirty="0"/>
          </a:p>
        </p:txBody>
      </p:sp>
      <p:sp>
        <p:nvSpPr>
          <p:cNvPr id="80898" name="Slide Number Placeholder 5"/>
          <p:cNvSpPr>
            <a:spLocks noGrp="1"/>
          </p:cNvSpPr>
          <p:nvPr>
            <p:ph type="sldNum" sz="quarter" idx="12"/>
          </p:nvPr>
        </p:nvSpPr>
        <p:spPr>
          <a:xfrm>
            <a:off x="8610600" y="6492875"/>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9CEBDB-CB09-4FFB-B971-FDB4029E87A1}" type="slidenum">
              <a:rPr lang="en-US" sz="1400" smtClean="0">
                <a:solidFill>
                  <a:srgbClr val="000000"/>
                </a:solidFill>
                <a:latin typeface="Arial" charset="0"/>
              </a:rPr>
              <a:pPr eaLnBrk="1" hangingPunct="1"/>
              <a:t>41</a:t>
            </a:fld>
            <a:endParaRPr lang="en-US" sz="1400" dirty="0">
              <a:solidFill>
                <a:srgbClr val="000000"/>
              </a:solidFill>
              <a:latin typeface="Arial" charset="0"/>
            </a:endParaRPr>
          </a:p>
        </p:txBody>
      </p:sp>
      <p:grpSp>
        <p:nvGrpSpPr>
          <p:cNvPr id="2" name="Group 1"/>
          <p:cNvGrpSpPr/>
          <p:nvPr/>
        </p:nvGrpSpPr>
        <p:grpSpPr>
          <a:xfrm>
            <a:off x="2590800" y="1600200"/>
            <a:ext cx="1295400" cy="959150"/>
            <a:chOff x="6858000" y="1524000"/>
            <a:chExt cx="1295400" cy="959150"/>
          </a:xfrm>
        </p:grpSpPr>
        <p:grpSp>
          <p:nvGrpSpPr>
            <p:cNvPr id="5" name="Group 4"/>
            <p:cNvGrpSpPr/>
            <p:nvPr/>
          </p:nvGrpSpPr>
          <p:grpSpPr>
            <a:xfrm flipH="1">
              <a:off x="7239000" y="1524000"/>
              <a:ext cx="457200" cy="381618"/>
              <a:chOff x="1347661" y="4724276"/>
              <a:chExt cx="457200" cy="381618"/>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 name="TextBox 6"/>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8" name="Group 7"/>
            <p:cNvGrpSpPr/>
            <p:nvPr/>
          </p:nvGrpSpPr>
          <p:grpSpPr>
            <a:xfrm flipH="1">
              <a:off x="6858000" y="1524000"/>
              <a:ext cx="1219200" cy="959150"/>
              <a:chOff x="4343400" y="3352800"/>
              <a:chExt cx="1219200" cy="959150"/>
            </a:xfrm>
          </p:grpSpPr>
          <p:grpSp>
            <p:nvGrpSpPr>
              <p:cNvPr id="9" name="Group 8"/>
              <p:cNvGrpSpPr/>
              <p:nvPr/>
            </p:nvGrpSpPr>
            <p:grpSpPr>
              <a:xfrm>
                <a:off x="4648200" y="3505200"/>
                <a:ext cx="457200" cy="381618"/>
                <a:chOff x="1371600" y="4724276"/>
                <a:chExt cx="457200" cy="381618"/>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8" name="TextBox 17"/>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0" name="Group 9"/>
              <p:cNvGrpSpPr/>
              <p:nvPr/>
            </p:nvGrpSpPr>
            <p:grpSpPr>
              <a:xfrm>
                <a:off x="4495800" y="3352800"/>
                <a:ext cx="381000" cy="381000"/>
                <a:chOff x="914400" y="4648200"/>
                <a:chExt cx="381000" cy="381000"/>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 name="TextBox 1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1" name="Group 10"/>
              <p:cNvGrpSpPr/>
              <p:nvPr/>
            </p:nvGrpSpPr>
            <p:grpSpPr>
              <a:xfrm>
                <a:off x="4419600" y="3505200"/>
                <a:ext cx="381000" cy="381000"/>
                <a:chOff x="914400" y="4648200"/>
                <a:chExt cx="381000" cy="381000"/>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4" name="TextBox 13"/>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2" name="Picture 11" descr="jpg_0703TRUCK.jpg"/>
              <p:cNvPicPr>
                <a:picLocks noChangeAspect="1"/>
              </p:cNvPicPr>
              <p:nvPr/>
            </p:nvPicPr>
            <p:blipFill>
              <a:blip r:embed="rId5" cstate="email">
                <a:extLst>
                  <a:ext uri="{BEBA8EAE-BF5A-486C-A8C5-ECC9F3942E4B}">
                    <a14:imgProps xmlns:a14="http://schemas.microsoft.com/office/drawing/2010/main">
                      <a14:imgLayer r:embed="rId6">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9" name="Rectangle 18"/>
            <p:cNvSpPr/>
            <p:nvPr/>
          </p:nvSpPr>
          <p:spPr>
            <a:xfrm>
              <a:off x="7391400" y="1905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flipH="1">
              <a:off x="7391400" y="1905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grpSp>
        <p:nvGrpSpPr>
          <p:cNvPr id="22" name="Group 21"/>
          <p:cNvGrpSpPr/>
          <p:nvPr/>
        </p:nvGrpSpPr>
        <p:grpSpPr>
          <a:xfrm>
            <a:off x="685800" y="1600200"/>
            <a:ext cx="1219200" cy="959150"/>
            <a:chOff x="4419600" y="4800600"/>
            <a:chExt cx="1219200" cy="959150"/>
          </a:xfrm>
        </p:grpSpPr>
        <p:grpSp>
          <p:nvGrpSpPr>
            <p:cNvPr id="23" name="Group 22"/>
            <p:cNvGrpSpPr/>
            <p:nvPr/>
          </p:nvGrpSpPr>
          <p:grpSpPr>
            <a:xfrm>
              <a:off x="4419600" y="4800600"/>
              <a:ext cx="1219200" cy="959150"/>
              <a:chOff x="4343400" y="3352800"/>
              <a:chExt cx="1219200" cy="959150"/>
            </a:xfrm>
          </p:grpSpPr>
          <p:grpSp>
            <p:nvGrpSpPr>
              <p:cNvPr id="25" name="Group 24"/>
              <p:cNvGrpSpPr/>
              <p:nvPr/>
            </p:nvGrpSpPr>
            <p:grpSpPr>
              <a:xfrm>
                <a:off x="4648200" y="3505200"/>
                <a:ext cx="457200" cy="381618"/>
                <a:chOff x="1371600" y="4724276"/>
                <a:chExt cx="457200" cy="381618"/>
              </a:xfrm>
            </p:grpSpPr>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4" name="TextBox 33"/>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26" name="Group 25"/>
              <p:cNvGrpSpPr/>
              <p:nvPr/>
            </p:nvGrpSpPr>
            <p:grpSpPr>
              <a:xfrm>
                <a:off x="4495800" y="3352800"/>
                <a:ext cx="381000" cy="381000"/>
                <a:chOff x="914400" y="4648200"/>
                <a:chExt cx="381000" cy="381000"/>
              </a:xfrm>
            </p:grpSpPr>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 name="TextBox 31"/>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27" name="Group 26"/>
              <p:cNvGrpSpPr/>
              <p:nvPr/>
            </p:nvGrpSpPr>
            <p:grpSpPr>
              <a:xfrm>
                <a:off x="4419600" y="3505200"/>
                <a:ext cx="381000" cy="381000"/>
                <a:chOff x="914400" y="4648200"/>
                <a:chExt cx="381000" cy="381000"/>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0" name="TextBox 29"/>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28" name="Picture 27" descr="jpg_0703TRUCK.jpg"/>
              <p:cNvPicPr>
                <a:picLocks noChangeAspect="1"/>
              </p:cNvPicPr>
              <p:nvPr/>
            </p:nvPicPr>
            <p:blipFill>
              <a:blip r:embed="rId5" cstate="email">
                <a:extLst>
                  <a:ext uri="{BEBA8EAE-BF5A-486C-A8C5-ECC9F3942E4B}">
                    <a14:imgProps xmlns:a14="http://schemas.microsoft.com/office/drawing/2010/main">
                      <a14:imgLayer r:embed="rId7">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24" name="TextBox 23"/>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sp>
        <p:nvSpPr>
          <p:cNvPr id="3" name="Footer Placeholder 2"/>
          <p:cNvSpPr>
            <a:spLocks noGrp="1"/>
          </p:cNvSpPr>
          <p:nvPr>
            <p:ph type="ftr" sz="quarter" idx="11"/>
          </p:nvPr>
        </p:nvSpPr>
        <p:spPr>
          <a:xfrm>
            <a:off x="5789613" y="6492875"/>
            <a:ext cx="2895600" cy="365125"/>
          </a:xfrm>
        </p:spPr>
        <p:txBody>
          <a:bodyPr/>
          <a:lstStyle/>
          <a:p>
            <a:pPr>
              <a:defRPr/>
            </a:pPr>
            <a:r>
              <a:rPr lang="en-US" dirty="0">
                <a:solidFill>
                  <a:schemeClr val="tx1"/>
                </a:solidFill>
              </a:rPr>
              <a:t>Cell Respiration</a:t>
            </a:r>
          </a:p>
        </p:txBody>
      </p:sp>
    </p:spTree>
    <p:extLst>
      <p:ext uri="{BB962C8B-B14F-4D97-AF65-F5344CB8AC3E}">
        <p14:creationId xmlns:p14="http://schemas.microsoft.com/office/powerpoint/2010/main" val="10264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5299">
                                            <p:txEl>
                                              <p:pRg st="1" end="1"/>
                                            </p:txEl>
                                          </p:spTgt>
                                        </p:tgtEl>
                                        <p:attrNameLst>
                                          <p:attrName>style.visibility</p:attrName>
                                        </p:attrNameLst>
                                      </p:cBhvr>
                                      <p:to>
                                        <p:strVal val="visible"/>
                                      </p:to>
                                    </p:set>
                                    <p:animEffect transition="in" filter="wipe(left)">
                                      <p:cBhvr>
                                        <p:cTn id="20" dur="500"/>
                                        <p:tgtEl>
                                          <p:spTgt spid="552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5299">
                                            <p:txEl>
                                              <p:pRg st="2" end="2"/>
                                            </p:txEl>
                                          </p:spTgt>
                                        </p:tgtEl>
                                        <p:attrNameLst>
                                          <p:attrName>style.visibility</p:attrName>
                                        </p:attrNameLst>
                                      </p:cBhvr>
                                      <p:to>
                                        <p:strVal val="visible"/>
                                      </p:to>
                                    </p:set>
                                    <p:animEffect transition="in" filter="wipe(left)">
                                      <p:cBhvr>
                                        <p:cTn id="25" dur="500"/>
                                        <p:tgtEl>
                                          <p:spTgt spid="5529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299">
                                            <p:txEl>
                                              <p:pRg st="3" end="3"/>
                                            </p:txEl>
                                          </p:spTgt>
                                        </p:tgtEl>
                                        <p:attrNameLst>
                                          <p:attrName>style.visibility</p:attrName>
                                        </p:attrNameLst>
                                      </p:cBhvr>
                                      <p:to>
                                        <p:strVal val="visible"/>
                                      </p:to>
                                    </p:set>
                                    <p:animEffect transition="in" filter="wipe(left)">
                                      <p:cBhvr>
                                        <p:cTn id="30" dur="500"/>
                                        <p:tgtEl>
                                          <p:spTgt spid="552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5299">
                                            <p:txEl>
                                              <p:pRg st="4" end="4"/>
                                            </p:txEl>
                                          </p:spTgt>
                                        </p:tgtEl>
                                        <p:attrNameLst>
                                          <p:attrName>style.visibility</p:attrName>
                                        </p:attrNameLst>
                                      </p:cBhvr>
                                      <p:to>
                                        <p:strVal val="visible"/>
                                      </p:to>
                                    </p:set>
                                    <p:animEffect transition="in" filter="wipe(left)">
                                      <p:cBhvr>
                                        <p:cTn id="35"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 name="TextBox 2"/>
          <p:cNvSpPr txBox="1"/>
          <p:nvPr/>
        </p:nvSpPr>
        <p:spPr>
          <a:xfrm>
            <a:off x="244220" y="5307319"/>
            <a:ext cx="869422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342900" indent="-342900" defTabSz="457200">
              <a:buFontTx/>
              <a:buAutoNum type="arabicPeriod"/>
            </a:pPr>
            <a:r>
              <a:rPr lang="en-US" sz="2400" dirty="0">
                <a:solidFill>
                  <a:srgbClr val="000090"/>
                </a:solidFill>
              </a:rPr>
              <a:t>The high-energy electrons from </a:t>
            </a:r>
            <a:r>
              <a:rPr lang="en-US" sz="2400" b="1" dirty="0">
                <a:solidFill>
                  <a:srgbClr val="FF0000"/>
                </a:solidFill>
              </a:rPr>
              <a:t>NADH</a:t>
            </a:r>
            <a:r>
              <a:rPr lang="en-US" sz="2400" dirty="0">
                <a:solidFill>
                  <a:srgbClr val="FF0000"/>
                </a:solidFill>
              </a:rPr>
              <a:t> </a:t>
            </a:r>
            <a:r>
              <a:rPr lang="en-US" sz="2400" dirty="0">
                <a:solidFill>
                  <a:srgbClr val="002060"/>
                </a:solidFill>
              </a:rPr>
              <a:t>and</a:t>
            </a:r>
            <a:r>
              <a:rPr lang="en-US" sz="2400" dirty="0">
                <a:solidFill>
                  <a:srgbClr val="FF0000"/>
                </a:solidFill>
              </a:rPr>
              <a:t> </a:t>
            </a:r>
            <a:r>
              <a:rPr lang="en-US" sz="2400" b="1" dirty="0">
                <a:solidFill>
                  <a:srgbClr val="FF0000"/>
                </a:solidFill>
              </a:rPr>
              <a:t>FADH</a:t>
            </a:r>
            <a:r>
              <a:rPr lang="en-US" sz="2400" b="1" baseline="-25000" dirty="0">
                <a:solidFill>
                  <a:srgbClr val="FF0000"/>
                </a:solidFill>
              </a:rPr>
              <a:t>2</a:t>
            </a:r>
            <a:r>
              <a:rPr lang="en-US" sz="2400" dirty="0">
                <a:solidFill>
                  <a:srgbClr val="000090"/>
                </a:solidFill>
              </a:rPr>
              <a:t> are passed along the electron transport chain, from one protein to the next, forming </a:t>
            </a:r>
            <a:r>
              <a:rPr lang="en-US" sz="2400" b="1" dirty="0">
                <a:solidFill>
                  <a:srgbClr val="FF0000"/>
                </a:solidFill>
              </a:rPr>
              <a:t>NAD+</a:t>
            </a:r>
            <a:r>
              <a:rPr lang="en-US" sz="2400" dirty="0">
                <a:solidFill>
                  <a:srgbClr val="000090"/>
                </a:solidFill>
              </a:rPr>
              <a:t> and </a:t>
            </a:r>
            <a:r>
              <a:rPr lang="en-US" sz="2400" b="1" dirty="0">
                <a:solidFill>
                  <a:srgbClr val="FF0000"/>
                </a:solidFill>
              </a:rPr>
              <a:t>FAD</a:t>
            </a:r>
            <a:r>
              <a:rPr lang="en-US" sz="2400" b="1" dirty="0">
                <a:solidFill>
                  <a:srgbClr val="00B050"/>
                </a:solidFill>
              </a:rPr>
              <a:t> (oxidation)</a:t>
            </a:r>
            <a:r>
              <a:rPr lang="en-US" sz="2400" dirty="0">
                <a:solidFill>
                  <a:srgbClr val="000090"/>
                </a:solidFill>
              </a:rPr>
              <a:t>.</a:t>
            </a:r>
          </a:p>
        </p:txBody>
      </p:sp>
      <p:pic>
        <p:nvPicPr>
          <p:cNvPr id="21" name="pasted-image.png"/>
          <p:cNvPicPr/>
          <p:nvPr/>
        </p:nvPicPr>
        <p:blipFill>
          <a:blip r:embed="rId2" cstate="email">
            <a:extLst>
              <a:ext uri="{28A0092B-C50C-407E-A947-70E740481C1C}">
                <a14:useLocalDpi xmlns:a14="http://schemas.microsoft.com/office/drawing/2010/main"/>
              </a:ext>
            </a:extLst>
          </a:blip>
          <a:srcRect/>
          <a:stretch>
            <a:fillRect/>
          </a:stretch>
        </p:blipFill>
        <p:spPr>
          <a:xfrm>
            <a:off x="304800" y="5410200"/>
            <a:ext cx="311836" cy="320307"/>
          </a:xfrm>
          <a:prstGeom prst="rect">
            <a:avLst/>
          </a:prstGeom>
          <a:ln w="12700">
            <a:miter lim="400000"/>
          </a:ln>
        </p:spPr>
      </p:pic>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42</a:t>
            </a:fld>
            <a:endParaRPr lang="en-US">
              <a:solidFill>
                <a:prstClr val="black">
                  <a:lumMod val="65000"/>
                  <a:lumOff val="35000"/>
                </a:prstClr>
              </a:solidFill>
            </a:endParaRPr>
          </a:p>
        </p:txBody>
      </p:sp>
      <p:grpSp>
        <p:nvGrpSpPr>
          <p:cNvPr id="4" name="Group 3">
            <a:extLst>
              <a:ext uri="{FF2B5EF4-FFF2-40B4-BE49-F238E27FC236}">
                <a16:creationId xmlns:a16="http://schemas.microsoft.com/office/drawing/2014/main" id="{8C6F2D7F-1106-402B-A509-0FA57A43A0C1}"/>
              </a:ext>
            </a:extLst>
          </p:cNvPr>
          <p:cNvGrpSpPr/>
          <p:nvPr/>
        </p:nvGrpSpPr>
        <p:grpSpPr>
          <a:xfrm>
            <a:off x="0" y="614454"/>
            <a:ext cx="9114196" cy="4410421"/>
            <a:chOff x="0" y="614454"/>
            <a:chExt cx="9114196" cy="4410421"/>
          </a:xfrm>
        </p:grpSpPr>
        <p:pic>
          <p:nvPicPr>
            <p:cNvPr id="37" name="Picture 36" descr="ETC.jpg"/>
            <p:cNvPicPr>
              <a:picLocks noChangeAspect="1"/>
            </p:cNvPicPr>
            <p:nvPr/>
          </p:nvPicPr>
          <p:blipFill>
            <a:blip r:embed="rId3" cstate="email">
              <a:grayscl/>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38" name="TextBox 37"/>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39" name="TextBox 38"/>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0" name="TextBox 39"/>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grpSp>
      <p:sp>
        <p:nvSpPr>
          <p:cNvPr id="41" name="TextBox 40"/>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2" name="TextBox 41"/>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3" name="TextBox 42"/>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4" name="TextBox 43"/>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5" name="TextBox 44"/>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49" name="TextBox 48"/>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0" name="TextBox 49"/>
          <p:cNvSpPr txBox="1"/>
          <p:nvPr/>
        </p:nvSpPr>
        <p:spPr>
          <a:xfrm>
            <a:off x="3016421" y="3720061"/>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1" name="TextBox 50"/>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2"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9"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pic>
        <p:nvPicPr>
          <p:cNvPr id="60" name="Picture 59"/>
          <p:cNvPicPr>
            <a:picLocks noChangeAspect="1"/>
          </p:cNvPicPr>
          <p:nvPr/>
        </p:nvPicPr>
        <p:blipFill>
          <a:blip r:embed="rId6"/>
          <a:stretch>
            <a:fillRect/>
          </a:stretch>
        </p:blipFill>
        <p:spPr>
          <a:xfrm>
            <a:off x="7174988" y="3726683"/>
            <a:ext cx="445012" cy="392582"/>
          </a:xfrm>
          <a:prstGeom prst="rect">
            <a:avLst/>
          </a:prstGeom>
        </p:spPr>
      </p:pic>
    </p:spTree>
    <p:extLst>
      <p:ext uri="{BB962C8B-B14F-4D97-AF65-F5344CB8AC3E}">
        <p14:creationId xmlns:p14="http://schemas.microsoft.com/office/powerpoint/2010/main" val="38702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childTnLst>
                                </p:cTn>
                              </p:par>
                            </p:childTnLst>
                          </p:cTn>
                        </p:par>
                        <p:par>
                          <p:cTn id="52" fill="hold">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childTnLst>
                                </p:cTn>
                              </p:par>
                            </p:childTnLst>
                          </p:cTn>
                        </p:par>
                        <p:par>
                          <p:cTn id="56" fill="hold">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childTnLst>
                                </p:cTn>
                              </p:par>
                            </p:childTnLst>
                          </p:cTn>
                        </p:par>
                        <p:par>
                          <p:cTn id="60" fill="hold">
                            <p:stCondLst>
                              <p:cond delay="10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animBg="1"/>
      <p:bldP spid="49" grpId="0" animBg="1"/>
      <p:bldP spid="50" grpId="0"/>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43</a:t>
            </a:fld>
            <a:endParaRPr lang="en-US">
              <a:solidFill>
                <a:prstClr val="black">
                  <a:lumMod val="65000"/>
                  <a:lumOff val="35000"/>
                </a:prstClr>
              </a:solidFill>
            </a:endParaRPr>
          </a:p>
        </p:txBody>
      </p:sp>
      <p:sp>
        <p:nvSpPr>
          <p:cNvPr id="34" name="TextBox 33"/>
          <p:cNvSpPr txBox="1"/>
          <p:nvPr/>
        </p:nvSpPr>
        <p:spPr>
          <a:xfrm>
            <a:off x="244220" y="5307319"/>
            <a:ext cx="8694228"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514350" indent="-514350" defTabSz="457200">
              <a:buFont typeface="+mj-lt"/>
              <a:buAutoNum type="arabicPeriod" startAt="2"/>
            </a:pPr>
            <a:r>
              <a:rPr lang="en-US" sz="2800" dirty="0">
                <a:solidFill>
                  <a:prstClr val="white"/>
                </a:solidFill>
              </a:rPr>
              <a:t>At the end of the electron transport chain, the electrons &amp; Hydrogen ions will be combined with </a:t>
            </a:r>
            <a:r>
              <a:rPr lang="en-US" sz="2800" b="1" dirty="0">
                <a:solidFill>
                  <a:srgbClr val="FF0000"/>
                </a:solidFill>
              </a:rPr>
              <a:t>oxygen</a:t>
            </a:r>
            <a:r>
              <a:rPr lang="en-US" sz="2800" dirty="0">
                <a:solidFill>
                  <a:prstClr val="white"/>
                </a:solidFill>
              </a:rPr>
              <a:t> to form </a:t>
            </a:r>
            <a:r>
              <a:rPr lang="en-US" sz="2800" b="1" dirty="0">
                <a:solidFill>
                  <a:srgbClr val="FF0000"/>
                </a:solidFill>
              </a:rPr>
              <a:t>water</a:t>
            </a:r>
            <a:r>
              <a:rPr lang="en-US" sz="2800" dirty="0">
                <a:solidFill>
                  <a:prstClr val="white"/>
                </a:solidFill>
              </a:rPr>
              <a:t>. [“</a:t>
            </a:r>
            <a:r>
              <a:rPr lang="en-US" sz="2800" dirty="0">
                <a:solidFill>
                  <a:srgbClr val="FF33CC"/>
                </a:solidFill>
              </a:rPr>
              <a:t>oxidative</a:t>
            </a:r>
            <a:r>
              <a:rPr lang="en-US" sz="2800" dirty="0">
                <a:solidFill>
                  <a:prstClr val="white"/>
                </a:solidFill>
              </a:rPr>
              <a:t>”]</a:t>
            </a:r>
          </a:p>
        </p:txBody>
      </p:sp>
      <p:grpSp>
        <p:nvGrpSpPr>
          <p:cNvPr id="9" name="Group 8"/>
          <p:cNvGrpSpPr/>
          <p:nvPr/>
        </p:nvGrpSpPr>
        <p:grpSpPr>
          <a:xfrm>
            <a:off x="0" y="614454"/>
            <a:ext cx="9114196" cy="4410421"/>
            <a:chOff x="0" y="614454"/>
            <a:chExt cx="9114196" cy="4410421"/>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3020624" y="3705958"/>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sp>
        <p:nvSpPr>
          <p:cNvPr id="36" name="TextBox 35"/>
          <p:cNvSpPr txBox="1"/>
          <p:nvPr/>
        </p:nvSpPr>
        <p:spPr>
          <a:xfrm>
            <a:off x="5418493" y="3250922"/>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37" name="TextBox 36"/>
          <p:cNvSpPr txBox="1"/>
          <p:nvPr/>
        </p:nvSpPr>
        <p:spPr>
          <a:xfrm>
            <a:off x="6395110" y="3238439"/>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pic>
        <p:nvPicPr>
          <p:cNvPr id="65" name="pasted-image.png"/>
          <p:cNvPicPr/>
          <p:nvPr/>
        </p:nvPicPr>
        <p:blipFill>
          <a:blip r:embed="rId7" cstate="email">
            <a:extLst>
              <a:ext uri="{28A0092B-C50C-407E-A947-70E740481C1C}">
                <a14:useLocalDpi xmlns:a14="http://schemas.microsoft.com/office/drawing/2010/main"/>
              </a:ext>
            </a:extLst>
          </a:blip>
          <a:stretch>
            <a:fillRect/>
          </a:stretch>
        </p:blipFill>
        <p:spPr>
          <a:xfrm>
            <a:off x="304800" y="5410200"/>
            <a:ext cx="381000" cy="381000"/>
          </a:xfrm>
          <a:prstGeom prst="rect">
            <a:avLst/>
          </a:prstGeom>
          <a:ln w="12700">
            <a:miter lim="400000"/>
          </a:ln>
        </p:spPr>
      </p:pic>
      <p:pic>
        <p:nvPicPr>
          <p:cNvPr id="67" name="Picture 66"/>
          <p:cNvPicPr>
            <a:picLocks noChangeAspect="1"/>
          </p:cNvPicPr>
          <p:nvPr/>
        </p:nvPicPr>
        <p:blipFill>
          <a:blip r:embed="rId8"/>
          <a:stretch>
            <a:fillRect/>
          </a:stretch>
        </p:blipFill>
        <p:spPr>
          <a:xfrm>
            <a:off x="7098788" y="3810000"/>
            <a:ext cx="445012" cy="392582"/>
          </a:xfrm>
          <a:prstGeom prst="rect">
            <a:avLst/>
          </a:prstGeom>
        </p:spPr>
      </p:pic>
    </p:spTree>
    <p:extLst>
      <p:ext uri="{BB962C8B-B14F-4D97-AF65-F5344CB8AC3E}">
        <p14:creationId xmlns:p14="http://schemas.microsoft.com/office/powerpoint/2010/main" val="13490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left)">
                                      <p:cBhvr>
                                        <p:cTn id="11" dur="10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29" name="Footer Placeholder 28"/>
          <p:cNvSpPr>
            <a:spLocks noGrp="1"/>
          </p:cNvSpPr>
          <p:nvPr>
            <p:ph type="ftr" sz="quarter" idx="11"/>
          </p:nvPr>
        </p:nvSpPr>
        <p:spPr>
          <a:xfrm>
            <a:off x="3124200" y="6492875"/>
            <a:ext cx="2895600" cy="365125"/>
          </a:xfrm>
        </p:spPr>
        <p:txBody>
          <a:bodyPr/>
          <a:lstStyle/>
          <a:p>
            <a:r>
              <a:rPr lang="en-US" dirty="0">
                <a:solidFill>
                  <a:prstClr val="black">
                    <a:lumMod val="65000"/>
                    <a:lumOff val="35000"/>
                  </a:prstClr>
                </a:solidFill>
              </a:rPr>
              <a:t>Cell Respiration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44</a:t>
            </a:fld>
            <a:endParaRPr lang="en-US">
              <a:solidFill>
                <a:prstClr val="black">
                  <a:lumMod val="65000"/>
                  <a:lumOff val="35000"/>
                </a:prstClr>
              </a:solidFill>
            </a:endParaRPr>
          </a:p>
        </p:txBody>
      </p:sp>
      <p:sp>
        <p:nvSpPr>
          <p:cNvPr id="64" name="TextBox 63"/>
          <p:cNvSpPr txBox="1"/>
          <p:nvPr/>
        </p:nvSpPr>
        <p:spPr>
          <a:xfrm>
            <a:off x="721843" y="5358958"/>
            <a:ext cx="8269757"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defTabSz="457200"/>
            <a:r>
              <a:rPr lang="en-US" sz="2800" dirty="0">
                <a:solidFill>
                  <a:prstClr val="white"/>
                </a:solidFill>
              </a:rPr>
              <a:t>Oxygen is the final </a:t>
            </a:r>
            <a:r>
              <a:rPr lang="en-US" sz="2800" dirty="0">
                <a:solidFill>
                  <a:srgbClr val="FFFF00"/>
                </a:solidFill>
              </a:rPr>
              <a:t>electron acceptor</a:t>
            </a:r>
            <a:r>
              <a:rPr lang="en-US" sz="2800" dirty="0">
                <a:solidFill>
                  <a:prstClr val="white"/>
                </a:solidFill>
              </a:rPr>
              <a:t>. Oxygen is essential for getting rid of low energy electrons and hydrogen ions.</a:t>
            </a:r>
            <a:endParaRPr lang="en-US" sz="2800" dirty="0">
              <a:solidFill>
                <a:srgbClr val="DA8282"/>
              </a:solidFill>
            </a:endParaRPr>
          </a:p>
        </p:txBody>
      </p:sp>
      <p:pic>
        <p:nvPicPr>
          <p:cNvPr id="89" name="pasted-image.png"/>
          <p:cNvPicPr/>
          <p:nvPr/>
        </p:nvPicPr>
        <p:blipFill>
          <a:blip r:embed="rId2" cstate="email">
            <a:extLst>
              <a:ext uri="{28A0092B-C50C-407E-A947-70E740481C1C}">
                <a14:useLocalDpi xmlns:a14="http://schemas.microsoft.com/office/drawing/2010/main"/>
              </a:ext>
            </a:extLst>
          </a:blip>
          <a:stretch>
            <a:fillRect/>
          </a:stretch>
        </p:blipFill>
        <p:spPr>
          <a:xfrm>
            <a:off x="304800" y="5410200"/>
            <a:ext cx="381000" cy="381000"/>
          </a:xfrm>
          <a:prstGeom prst="rect">
            <a:avLst/>
          </a:prstGeom>
          <a:ln w="12700">
            <a:miter lim="400000"/>
          </a:ln>
        </p:spPr>
      </p:pic>
      <p:grpSp>
        <p:nvGrpSpPr>
          <p:cNvPr id="4" name="Group 3"/>
          <p:cNvGrpSpPr/>
          <p:nvPr/>
        </p:nvGrpSpPr>
        <p:grpSpPr>
          <a:xfrm>
            <a:off x="0" y="614454"/>
            <a:ext cx="9114196" cy="4410421"/>
            <a:chOff x="0" y="614454"/>
            <a:chExt cx="9114196" cy="4410421"/>
          </a:xfrm>
        </p:grpSpPr>
        <p:grpSp>
          <p:nvGrpSpPr>
            <p:cNvPr id="3" name="Group 2"/>
            <p:cNvGrpSpPr/>
            <p:nvPr/>
          </p:nvGrpSpPr>
          <p:grpSpPr>
            <a:xfrm>
              <a:off x="0" y="614454"/>
              <a:ext cx="9114196" cy="4410421"/>
              <a:chOff x="0" y="614454"/>
              <a:chExt cx="9114196" cy="4410421"/>
            </a:xfrm>
          </p:grpSpPr>
          <p:grpSp>
            <p:nvGrpSpPr>
              <p:cNvPr id="65" name="Group 64"/>
              <p:cNvGrpSpPr/>
              <p:nvPr/>
            </p:nvGrpSpPr>
            <p:grpSpPr>
              <a:xfrm>
                <a:off x="0" y="614454"/>
                <a:ext cx="9114196" cy="4410421"/>
                <a:chOff x="0" y="614454"/>
                <a:chExt cx="9114196" cy="4410421"/>
              </a:xfrm>
            </p:grpSpPr>
            <p:pic>
              <p:nvPicPr>
                <p:cNvPr id="66" name="Picture 65" descr="ETC.jpg"/>
                <p:cNvPicPr>
                  <a:picLocks noChangeAspect="1"/>
                </p:cNvPicPr>
                <p:nvPr/>
              </p:nvPicPr>
              <p:blipFill>
                <a:blip r:embed="rId3" cstate="email">
                  <a:grayscl/>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67" name="TextBox 66"/>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68" name="TextBox 67"/>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69" name="TextBox 68"/>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70" name="TextBox 69"/>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1" name="TextBox 70"/>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2" name="TextBox 71"/>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3" name="TextBox 72"/>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4" name="TextBox 73"/>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5" name="TextBox 74"/>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6" name="TextBox 75"/>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7" name="TextBox 76"/>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78" name="TextBox 77"/>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79" name="TextBox 78"/>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80" name="TextBox 79"/>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81"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82" name="pasted-image.png"/>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83" name="pasted-image.png"/>
                <p:cNvPicPr/>
                <p:nvPr/>
              </p:nvPicPr>
              <p:blipFill>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1215" y="3618596"/>
                  <a:ext cx="275832" cy="269612"/>
                </a:xfrm>
                <a:prstGeom prst="rect">
                  <a:avLst/>
                </a:prstGeom>
                <a:ln w="12700">
                  <a:miter lim="400000"/>
                </a:ln>
              </p:spPr>
            </p:pic>
            <p:pic>
              <p:nvPicPr>
                <p:cNvPr id="88"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36" name="TextBox 35"/>
              <p:cNvSpPr txBox="1"/>
              <p:nvPr/>
            </p:nvSpPr>
            <p:spPr>
              <a:xfrm>
                <a:off x="5418493" y="3250922"/>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37" name="TextBox 36"/>
              <p:cNvSpPr txBox="1"/>
              <p:nvPr/>
            </p:nvSpPr>
            <p:spPr>
              <a:xfrm>
                <a:off x="6395110" y="3238439"/>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116" name="TextBox 115"/>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pic>
        <p:nvPicPr>
          <p:cNvPr id="119" name="Picture 118"/>
          <p:cNvPicPr>
            <a:picLocks noChangeAspect="1"/>
          </p:cNvPicPr>
          <p:nvPr/>
        </p:nvPicPr>
        <p:blipFill>
          <a:blip r:embed="rId10"/>
          <a:stretch>
            <a:fillRect/>
          </a:stretch>
        </p:blipFill>
        <p:spPr>
          <a:xfrm>
            <a:off x="7174988" y="3810000"/>
            <a:ext cx="445012" cy="392582"/>
          </a:xfrm>
          <a:prstGeom prst="rect">
            <a:avLst/>
          </a:prstGeom>
        </p:spPr>
      </p:pic>
      <p:sp>
        <p:nvSpPr>
          <p:cNvPr id="5" name="Rectangle: Rounded Corners 4">
            <a:extLst>
              <a:ext uri="{FF2B5EF4-FFF2-40B4-BE49-F238E27FC236}">
                <a16:creationId xmlns:a16="http://schemas.microsoft.com/office/drawing/2014/main" id="{4AC29814-A77C-40B0-BC9B-EB1EB18CCC37}"/>
              </a:ext>
            </a:extLst>
          </p:cNvPr>
          <p:cNvSpPr/>
          <p:nvPr/>
        </p:nvSpPr>
        <p:spPr>
          <a:xfrm>
            <a:off x="5257800" y="3067110"/>
            <a:ext cx="744122" cy="1074593"/>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8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wipe(left)">
                                      <p:cBhvr>
                                        <p:cTn id="11" dur="10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29" name="Footer Placeholder 28"/>
          <p:cNvSpPr>
            <a:spLocks noGrp="1"/>
          </p:cNvSpPr>
          <p:nvPr>
            <p:ph type="ftr" sz="quarter" idx="11"/>
          </p:nvPr>
        </p:nvSpPr>
        <p:spPr>
          <a:xfrm>
            <a:off x="3124200" y="6492875"/>
            <a:ext cx="2895600" cy="365125"/>
          </a:xfrm>
        </p:spPr>
        <p:txBody>
          <a:bodyPr/>
          <a:lstStyle/>
          <a:p>
            <a:r>
              <a:rPr lang="en-US" dirty="0">
                <a:solidFill>
                  <a:prstClr val="black">
                    <a:lumMod val="65000"/>
                    <a:lumOff val="35000"/>
                  </a:prstClr>
                </a:solidFill>
              </a:rPr>
              <a:t>Cell Respiration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45</a:t>
            </a:fld>
            <a:endParaRPr lang="en-US">
              <a:solidFill>
                <a:prstClr val="black">
                  <a:lumMod val="65000"/>
                  <a:lumOff val="35000"/>
                </a:prstClr>
              </a:solidFill>
            </a:endParaRPr>
          </a:p>
        </p:txBody>
      </p:sp>
      <p:pic>
        <p:nvPicPr>
          <p:cNvPr id="68" name="pasted-image.png"/>
          <p:cNvPicPr/>
          <p:nvPr/>
        </p:nvPicPr>
        <p:blipFill>
          <a:blip r:embed="rId2" cstate="email">
            <a:extLst>
              <a:ext uri="{BEBA8EAE-BF5A-486C-A8C5-ECC9F3942E4B}">
                <a14:imgProps xmlns:a14="http://schemas.microsoft.com/office/drawing/2010/main">
                  <a14:imgLayer r:embed="rId3">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57954" y="4870764"/>
            <a:ext cx="399245" cy="381000"/>
          </a:xfrm>
          <a:prstGeom prst="rect">
            <a:avLst/>
          </a:prstGeom>
          <a:ln w="12700">
            <a:miter lim="400000"/>
          </a:ln>
        </p:spPr>
      </p:pic>
      <p:grpSp>
        <p:nvGrpSpPr>
          <p:cNvPr id="5" name="Group 4"/>
          <p:cNvGrpSpPr/>
          <p:nvPr/>
        </p:nvGrpSpPr>
        <p:grpSpPr>
          <a:xfrm>
            <a:off x="29804" y="491151"/>
            <a:ext cx="9114196" cy="4410421"/>
            <a:chOff x="0" y="614454"/>
            <a:chExt cx="9114196" cy="4410421"/>
          </a:xfrm>
        </p:grpSpPr>
        <p:grpSp>
          <p:nvGrpSpPr>
            <p:cNvPr id="4" name="Group 3"/>
            <p:cNvGrpSpPr/>
            <p:nvPr/>
          </p:nvGrpSpPr>
          <p:grpSpPr>
            <a:xfrm>
              <a:off x="0" y="614454"/>
              <a:ext cx="9114196" cy="4410421"/>
              <a:chOff x="0" y="614454"/>
              <a:chExt cx="9114196" cy="4410421"/>
            </a:xfrm>
          </p:grpSpPr>
          <p:pic>
            <p:nvPicPr>
              <p:cNvPr id="41" name="Picture 40" descr="ETC.jpg"/>
              <p:cNvPicPr>
                <a:picLocks noChangeAspect="1"/>
              </p:cNvPicPr>
              <p:nvPr/>
            </p:nvPicPr>
            <p:blipFill>
              <a:blip r:embed="rId4" cstate="email">
                <a:grayscl/>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9" cstate="email">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11" cstate="email">
                <a:extLst>
                  <a:ext uri="{BEBA8EAE-BF5A-486C-A8C5-ECC9F3942E4B}">
                    <a14:imgProps xmlns:a14="http://schemas.microsoft.com/office/drawing/2010/main">
                      <a14:imgLayer r:embed="rId12">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3"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71566" y="4205338"/>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92416" y="504804"/>
            <a:ext cx="1356788"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sp>
        <p:nvSpPr>
          <p:cNvPr id="69" name="TextBox 68"/>
          <p:cNvSpPr txBox="1"/>
          <p:nvPr/>
        </p:nvSpPr>
        <p:spPr>
          <a:xfrm>
            <a:off x="2691139" y="3831609"/>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0" name="TextBox 69"/>
          <p:cNvSpPr txBox="1"/>
          <p:nvPr/>
        </p:nvSpPr>
        <p:spPr>
          <a:xfrm>
            <a:off x="2691139" y="2400799"/>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91139" y="132115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220804" y="3456769"/>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3" name="TextBox 72"/>
          <p:cNvSpPr txBox="1"/>
          <p:nvPr/>
        </p:nvSpPr>
        <p:spPr>
          <a:xfrm>
            <a:off x="5970702" y="3381897"/>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4" name="TextBox 73"/>
          <p:cNvSpPr txBox="1"/>
          <p:nvPr/>
        </p:nvSpPr>
        <p:spPr>
          <a:xfrm>
            <a:off x="5440004" y="3165780"/>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416621" y="3153297"/>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pic>
        <p:nvPicPr>
          <p:cNvPr id="76" name="Picture 75"/>
          <p:cNvPicPr>
            <a:picLocks noChangeAspect="1"/>
          </p:cNvPicPr>
          <p:nvPr/>
        </p:nvPicPr>
        <p:blipFill>
          <a:blip r:embed="rId13"/>
          <a:stretch>
            <a:fillRect/>
          </a:stretch>
        </p:blipFill>
        <p:spPr>
          <a:xfrm>
            <a:off x="7174988" y="3726683"/>
            <a:ext cx="445012" cy="392582"/>
          </a:xfrm>
          <a:prstGeom prst="rect">
            <a:avLst/>
          </a:prstGeom>
        </p:spPr>
      </p:pic>
      <p:sp>
        <p:nvSpPr>
          <p:cNvPr id="67" name="TextBox 66"/>
          <p:cNvSpPr txBox="1"/>
          <p:nvPr/>
        </p:nvSpPr>
        <p:spPr>
          <a:xfrm>
            <a:off x="457199" y="4724400"/>
            <a:ext cx="8686801" cy="2200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31775" indent="-231775" defTabSz="457200">
              <a:buFont typeface="Arial" panose="020B0604020202020204" pitchFamily="34" charset="0"/>
              <a:buChar char="•"/>
            </a:pPr>
            <a:r>
              <a:rPr lang="en-US" sz="2200" dirty="0">
                <a:solidFill>
                  <a:srgbClr val="553876">
                    <a:lumMod val="50000"/>
                  </a:srgbClr>
                </a:solidFill>
              </a:rPr>
              <a:t>As these electrons move down the electron transport chain, they release </a:t>
            </a:r>
            <a:r>
              <a:rPr lang="en-US" sz="2200" b="1" dirty="0">
                <a:solidFill>
                  <a:srgbClr val="FF0000"/>
                </a:solidFill>
              </a:rPr>
              <a:t>energy</a:t>
            </a:r>
            <a:r>
              <a:rPr lang="en-US" sz="2200" dirty="0">
                <a:solidFill>
                  <a:srgbClr val="553876">
                    <a:lumMod val="50000"/>
                  </a:srgbClr>
                </a:solidFill>
              </a:rPr>
              <a:t>, which is used to pump </a:t>
            </a:r>
            <a:r>
              <a:rPr lang="en-US" sz="2200" b="1" dirty="0">
                <a:solidFill>
                  <a:srgbClr val="FF0000"/>
                </a:solidFill>
              </a:rPr>
              <a:t>hydrogen ions </a:t>
            </a:r>
            <a:r>
              <a:rPr lang="en-US" sz="2200" dirty="0">
                <a:solidFill>
                  <a:srgbClr val="553876">
                    <a:lumMod val="50000"/>
                  </a:srgbClr>
                </a:solidFill>
              </a:rPr>
              <a:t>across the membrane from the </a:t>
            </a:r>
            <a:r>
              <a:rPr lang="en-US" sz="2200" b="1" dirty="0">
                <a:solidFill>
                  <a:srgbClr val="FF33CC"/>
                </a:solidFill>
              </a:rPr>
              <a:t>matrix</a:t>
            </a:r>
            <a:r>
              <a:rPr lang="en-US" sz="2200" dirty="0">
                <a:solidFill>
                  <a:srgbClr val="553876">
                    <a:lumMod val="50000"/>
                  </a:srgbClr>
                </a:solidFill>
              </a:rPr>
              <a:t> to the </a:t>
            </a:r>
            <a:r>
              <a:rPr lang="en-US" sz="2200" b="1" dirty="0">
                <a:solidFill>
                  <a:srgbClr val="FF33CC"/>
                </a:solidFill>
              </a:rPr>
              <a:t>Outer Compartment</a:t>
            </a:r>
            <a:r>
              <a:rPr lang="en-US" sz="2200" dirty="0">
                <a:solidFill>
                  <a:srgbClr val="553876">
                    <a:lumMod val="50000"/>
                  </a:srgbClr>
                </a:solidFill>
              </a:rPr>
              <a:t>. </a:t>
            </a:r>
          </a:p>
          <a:p>
            <a:pPr marL="231775" indent="-231775" defTabSz="457200">
              <a:spcBef>
                <a:spcPts val="600"/>
              </a:spcBef>
              <a:buFont typeface="Arial" panose="020B0604020202020204" pitchFamily="34" charset="0"/>
              <a:buChar char="•"/>
            </a:pPr>
            <a:r>
              <a:rPr lang="en-US" sz="2200" dirty="0">
                <a:solidFill>
                  <a:srgbClr val="00B0F0"/>
                </a:solidFill>
              </a:rPr>
              <a:t>The hydrogen ions are pumped </a:t>
            </a:r>
            <a:r>
              <a:rPr lang="en-US" sz="2200" b="1" dirty="0">
                <a:solidFill>
                  <a:schemeClr val="tx1"/>
                </a:solidFill>
              </a:rPr>
              <a:t>against</a:t>
            </a:r>
            <a:r>
              <a:rPr lang="en-US" sz="2200" dirty="0">
                <a:solidFill>
                  <a:srgbClr val="00B0F0"/>
                </a:solidFill>
              </a:rPr>
              <a:t> the concentration </a:t>
            </a:r>
            <a:r>
              <a:rPr lang="en-US" sz="2200" b="1" dirty="0">
                <a:solidFill>
                  <a:schemeClr val="tx1"/>
                </a:solidFill>
              </a:rPr>
              <a:t>gradient</a:t>
            </a:r>
            <a:r>
              <a:rPr lang="en-US" sz="2200" dirty="0">
                <a:solidFill>
                  <a:srgbClr val="00B0F0"/>
                </a:solidFill>
              </a:rPr>
              <a:t> from an area of </a:t>
            </a:r>
            <a:r>
              <a:rPr lang="en-US" sz="2200" b="1" dirty="0">
                <a:solidFill>
                  <a:schemeClr val="tx1"/>
                </a:solidFill>
              </a:rPr>
              <a:t>low</a:t>
            </a:r>
            <a:r>
              <a:rPr lang="en-US" sz="2200" dirty="0">
                <a:solidFill>
                  <a:srgbClr val="00B0F0"/>
                </a:solidFill>
              </a:rPr>
              <a:t> concentration to an area of </a:t>
            </a:r>
            <a:r>
              <a:rPr lang="en-US" sz="2200" b="1" dirty="0">
                <a:solidFill>
                  <a:schemeClr val="tx1"/>
                </a:solidFill>
              </a:rPr>
              <a:t>high</a:t>
            </a:r>
            <a:r>
              <a:rPr lang="en-US" sz="2200" dirty="0">
                <a:solidFill>
                  <a:srgbClr val="00B0F0"/>
                </a:solidFill>
              </a:rPr>
              <a:t> concentration in the outer compartment (in the matrix).</a:t>
            </a:r>
          </a:p>
        </p:txBody>
      </p:sp>
    </p:spTree>
    <p:extLst>
      <p:ext uri="{BB962C8B-B14F-4D97-AF65-F5344CB8AC3E}">
        <p14:creationId xmlns:p14="http://schemas.microsoft.com/office/powerpoint/2010/main" val="28811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xEl>
                                              <p:pRg st="0" end="0"/>
                                            </p:txEl>
                                          </p:spTgt>
                                        </p:tgtEl>
                                        <p:attrNameLst>
                                          <p:attrName>style.visibility</p:attrName>
                                        </p:attrNameLst>
                                      </p:cBhvr>
                                      <p:to>
                                        <p:strVal val="visible"/>
                                      </p:to>
                                    </p:set>
                                    <p:animEffect transition="in" filter="wipe(left)">
                                      <p:cBhvr>
                                        <p:cTn id="11" dur="1000"/>
                                        <p:tgtEl>
                                          <p:spTgt spid="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animEffect transition="in" filter="wipe(left)">
                                      <p:cBhvr>
                                        <p:cTn id="21" dur="500"/>
                                        <p:tgtEl>
                                          <p:spTgt spid="6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1000"/>
                                        <p:tgtEl>
                                          <p:spTgt spid="7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9" grpId="0"/>
      <p:bldP spid="70" grpId="0"/>
      <p:bldP spid="7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46</a:t>
            </a:fld>
            <a:endParaRPr lang="en-US">
              <a:solidFill>
                <a:prstClr val="black">
                  <a:lumMod val="65000"/>
                  <a:lumOff val="35000"/>
                </a:prstClr>
              </a:solidFill>
            </a:endParaRPr>
          </a:p>
        </p:txBody>
      </p:sp>
      <p:grpSp>
        <p:nvGrpSpPr>
          <p:cNvPr id="7" name="Group 6"/>
          <p:cNvGrpSpPr/>
          <p:nvPr/>
        </p:nvGrpSpPr>
        <p:grpSpPr>
          <a:xfrm>
            <a:off x="29804" y="486297"/>
            <a:ext cx="9114196" cy="4415275"/>
            <a:chOff x="0" y="609600"/>
            <a:chExt cx="9114196" cy="4415275"/>
          </a:xfrm>
        </p:grpSpPr>
        <p:grpSp>
          <p:nvGrpSpPr>
            <p:cNvPr id="6" name="Group 5"/>
            <p:cNvGrpSpPr/>
            <p:nvPr/>
          </p:nvGrpSpPr>
          <p:grpSpPr>
            <a:xfrm>
              <a:off x="0" y="609600"/>
              <a:ext cx="9114196" cy="4415275"/>
              <a:chOff x="0" y="609600"/>
              <a:chExt cx="9114196" cy="4415275"/>
            </a:xfrm>
          </p:grpSpPr>
          <p:grpSp>
            <p:nvGrpSpPr>
              <p:cNvPr id="5" name="Group 4"/>
              <p:cNvGrpSpPr/>
              <p:nvPr/>
            </p:nvGrpSpPr>
            <p:grpSpPr>
              <a:xfrm>
                <a:off x="0" y="609600"/>
                <a:ext cx="9114196" cy="4415275"/>
                <a:chOff x="0" y="609600"/>
                <a:chExt cx="9114196" cy="4415275"/>
              </a:xfrm>
            </p:grpSpPr>
            <p:grpSp>
              <p:nvGrpSpPr>
                <p:cNvPr id="4" name="Group 3"/>
                <p:cNvGrpSpPr/>
                <p:nvPr/>
              </p:nvGrpSpPr>
              <p:grpSpPr>
                <a:xfrm>
                  <a:off x="0" y="609600"/>
                  <a:ext cx="9114196" cy="4415275"/>
                  <a:chOff x="0" y="609600"/>
                  <a:chExt cx="9114196" cy="4415275"/>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0"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41762" y="4328641"/>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62612" y="628107"/>
                <a:ext cx="1402584"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grpSp>
        <p:sp>
          <p:nvSpPr>
            <p:cNvPr id="69" name="TextBox 68"/>
            <p:cNvSpPr txBox="1"/>
            <p:nvPr/>
          </p:nvSpPr>
          <p:spPr>
            <a:xfrm>
              <a:off x="2661335" y="395491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2661335" y="252410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61335" y="1444455"/>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191000" y="358007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5940898" y="35052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4" name="TextBox 73"/>
            <p:cNvSpPr txBox="1"/>
            <p:nvPr/>
          </p:nvSpPr>
          <p:spPr>
            <a:xfrm>
              <a:off x="5410200" y="3289083"/>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386817" y="3276600"/>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64" name="TextBox 63"/>
          <p:cNvSpPr txBox="1"/>
          <p:nvPr/>
        </p:nvSpPr>
        <p:spPr>
          <a:xfrm>
            <a:off x="762000" y="4955563"/>
            <a:ext cx="8316779" cy="18774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457200">
              <a:spcBef>
                <a:spcPts val="600"/>
              </a:spcBef>
            </a:pPr>
            <a:r>
              <a:rPr lang="en-US" sz="2400" dirty="0">
                <a:solidFill>
                  <a:srgbClr val="800000"/>
                </a:solidFill>
              </a:rPr>
              <a:t>A concentration </a:t>
            </a:r>
            <a:r>
              <a:rPr lang="en-US" sz="2400" b="1" dirty="0">
                <a:solidFill>
                  <a:srgbClr val="FF33CC"/>
                </a:solidFill>
              </a:rPr>
              <a:t>gradient</a:t>
            </a:r>
            <a:r>
              <a:rPr lang="en-US" sz="2400" dirty="0">
                <a:solidFill>
                  <a:srgbClr val="800000"/>
                </a:solidFill>
              </a:rPr>
              <a:t> has now been established. </a:t>
            </a:r>
          </a:p>
          <a:p>
            <a:pPr defTabSz="457200">
              <a:spcBef>
                <a:spcPts val="1200"/>
              </a:spcBef>
            </a:pPr>
            <a:r>
              <a:rPr lang="en-US" sz="2400" dirty="0">
                <a:solidFill>
                  <a:srgbClr val="800000"/>
                </a:solidFill>
              </a:rPr>
              <a:t>There is a high concentration of hydrogen in the </a:t>
            </a:r>
            <a:r>
              <a:rPr lang="en-US" sz="2400" b="1" dirty="0">
                <a:solidFill>
                  <a:srgbClr val="FF33CC"/>
                </a:solidFill>
              </a:rPr>
              <a:t>outer </a:t>
            </a:r>
            <a:r>
              <a:rPr lang="en-US" sz="2400" dirty="0">
                <a:solidFill>
                  <a:srgbClr val="FF33CC"/>
                </a:solidFill>
              </a:rPr>
              <a:t>compartment</a:t>
            </a:r>
            <a:r>
              <a:rPr lang="en-US" sz="2400" dirty="0">
                <a:solidFill>
                  <a:srgbClr val="800000"/>
                </a:solidFill>
              </a:rPr>
              <a:t>.</a:t>
            </a:r>
          </a:p>
          <a:p>
            <a:pPr defTabSz="457200">
              <a:spcBef>
                <a:spcPts val="1200"/>
              </a:spcBef>
            </a:pPr>
            <a:r>
              <a:rPr lang="en-US" sz="2400" dirty="0">
                <a:solidFill>
                  <a:srgbClr val="800000"/>
                </a:solidFill>
              </a:rPr>
              <a:t>and a low concentration in the </a:t>
            </a:r>
            <a:r>
              <a:rPr lang="en-US" sz="2400" b="1" dirty="0">
                <a:solidFill>
                  <a:srgbClr val="FF33CC"/>
                </a:solidFill>
              </a:rPr>
              <a:t>matrix</a:t>
            </a:r>
            <a:r>
              <a:rPr lang="en-US" sz="2400" dirty="0">
                <a:solidFill>
                  <a:srgbClr val="800000"/>
                </a:solidFill>
              </a:rPr>
              <a:t>.</a:t>
            </a:r>
          </a:p>
        </p:txBody>
      </p:sp>
      <p:pic>
        <p:nvPicPr>
          <p:cNvPr id="76" name="pasted-image.png"/>
          <p:cNvPicPr/>
          <p:nvPr/>
        </p:nvPicPr>
        <p:blipFill>
          <a:blip r:embed="rId12" cstate="email">
            <a:extLst>
              <a:ext uri="{28A0092B-C50C-407E-A947-70E740481C1C}">
                <a14:useLocalDpi xmlns:a14="http://schemas.microsoft.com/office/drawing/2010/main"/>
              </a:ext>
            </a:extLst>
          </a:blip>
          <a:stretch>
            <a:fillRect/>
          </a:stretch>
        </p:blipFill>
        <p:spPr>
          <a:xfrm>
            <a:off x="304800" y="4953000"/>
            <a:ext cx="457200" cy="464750"/>
          </a:xfrm>
          <a:prstGeom prst="rect">
            <a:avLst/>
          </a:prstGeom>
          <a:ln w="12700">
            <a:miter lim="400000"/>
          </a:ln>
        </p:spPr>
      </p:pic>
      <p:sp>
        <p:nvSpPr>
          <p:cNvPr id="3" name="Rectangle 2"/>
          <p:cNvSpPr/>
          <p:nvPr/>
        </p:nvSpPr>
        <p:spPr>
          <a:xfrm>
            <a:off x="4191000" y="10022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7" name="Rectangle 76"/>
          <p:cNvSpPr/>
          <p:nvPr/>
        </p:nvSpPr>
        <p:spPr>
          <a:xfrm>
            <a:off x="5929196" y="838200"/>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8" name="Rectangle 77"/>
          <p:cNvSpPr/>
          <p:nvPr/>
        </p:nvSpPr>
        <p:spPr>
          <a:xfrm>
            <a:off x="7681796" y="15356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8" name="Rectangle 7"/>
          <p:cNvSpPr/>
          <p:nvPr/>
        </p:nvSpPr>
        <p:spPr>
          <a:xfrm>
            <a:off x="7870979" y="515970"/>
            <a:ext cx="1309116" cy="738664"/>
          </a:xfrm>
          <a:prstGeom prst="rect">
            <a:avLst/>
          </a:prstGeom>
        </p:spPr>
        <p:txBody>
          <a:bodyPr wrap="square">
            <a:spAutoFit/>
          </a:bodyPr>
          <a:lstStyle/>
          <a:p>
            <a:r>
              <a:rPr lang="en-US" sz="1400" b="1" dirty="0">
                <a:solidFill>
                  <a:srgbClr val="008000"/>
                </a:solidFill>
              </a:rPr>
              <a:t>High concentration of  H+</a:t>
            </a:r>
            <a:endParaRPr lang="en-US" sz="1400" dirty="0"/>
          </a:p>
        </p:txBody>
      </p:sp>
      <p:pic>
        <p:nvPicPr>
          <p:cNvPr id="79" name="Picture 78"/>
          <p:cNvPicPr>
            <a:picLocks noChangeAspect="1"/>
          </p:cNvPicPr>
          <p:nvPr/>
        </p:nvPicPr>
        <p:blipFill>
          <a:blip r:embed="rId13"/>
          <a:stretch>
            <a:fillRect/>
          </a:stretch>
        </p:blipFill>
        <p:spPr>
          <a:xfrm>
            <a:off x="7174988" y="3726683"/>
            <a:ext cx="445012" cy="392582"/>
          </a:xfrm>
          <a:prstGeom prst="rect">
            <a:avLst/>
          </a:prstGeom>
        </p:spPr>
      </p:pic>
      <p:sp>
        <p:nvSpPr>
          <p:cNvPr id="61" name="Rectangle: Rounded Corners 60">
            <a:extLst>
              <a:ext uri="{FF2B5EF4-FFF2-40B4-BE49-F238E27FC236}">
                <a16:creationId xmlns:a16="http://schemas.microsoft.com/office/drawing/2014/main" id="{26F5C2BA-CDB1-4C53-95A1-F2F61BAA65CB}"/>
              </a:ext>
            </a:extLst>
          </p:cNvPr>
          <p:cNvSpPr/>
          <p:nvPr/>
        </p:nvSpPr>
        <p:spPr>
          <a:xfrm>
            <a:off x="594330" y="1542051"/>
            <a:ext cx="1963322" cy="523220"/>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7498224A-D47A-4F5C-A992-DE506D0A08C8}"/>
              </a:ext>
            </a:extLst>
          </p:cNvPr>
          <p:cNvSpPr/>
          <p:nvPr/>
        </p:nvSpPr>
        <p:spPr>
          <a:xfrm>
            <a:off x="7893215" y="437160"/>
            <a:ext cx="1185564" cy="1044517"/>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3EB57A7F-D8B4-4E13-91E0-684BA99A311A}"/>
              </a:ext>
            </a:extLst>
          </p:cNvPr>
          <p:cNvSpPr/>
          <p:nvPr/>
        </p:nvSpPr>
        <p:spPr>
          <a:xfrm>
            <a:off x="29804" y="4023117"/>
            <a:ext cx="1963322" cy="523220"/>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0C7630F2-7D69-44DE-BD28-57675458A373}"/>
              </a:ext>
            </a:extLst>
          </p:cNvPr>
          <p:cNvSpPr/>
          <p:nvPr/>
        </p:nvSpPr>
        <p:spPr>
          <a:xfrm>
            <a:off x="2057400" y="4209933"/>
            <a:ext cx="1782404" cy="590667"/>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0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wipe(left)">
                                      <p:cBhvr>
                                        <p:cTn id="11" dur="10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1000"/>
                                        <p:tgtEl>
                                          <p:spTgt spid="7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1000"/>
                                        <p:tgtEl>
                                          <p:spTgt spid="78"/>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4">
                                            <p:txEl>
                                              <p:pRg st="1" end="1"/>
                                            </p:txEl>
                                          </p:spTgt>
                                        </p:tgtEl>
                                        <p:attrNameLst>
                                          <p:attrName>style.visibility</p:attrName>
                                        </p:attrNameLst>
                                      </p:cBhvr>
                                      <p:to>
                                        <p:strVal val="visible"/>
                                      </p:to>
                                    </p:set>
                                    <p:animEffect transition="in" filter="wipe(left)">
                                      <p:cBhvr>
                                        <p:cTn id="33" dur="1000"/>
                                        <p:tgtEl>
                                          <p:spTgt spid="64">
                                            <p:txEl>
                                              <p:pRg st="1" end="1"/>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4">
                                            <p:txEl>
                                              <p:pRg st="2" end="2"/>
                                            </p:txEl>
                                          </p:spTgt>
                                        </p:tgtEl>
                                        <p:attrNameLst>
                                          <p:attrName>style.visibility</p:attrName>
                                        </p:attrNameLst>
                                      </p:cBhvr>
                                      <p:to>
                                        <p:strVal val="visible"/>
                                      </p:to>
                                    </p:set>
                                    <p:animEffect transition="in" filter="wipe(left)">
                                      <p:cBhvr>
                                        <p:cTn id="45" dur="1000"/>
                                        <p:tgtEl>
                                          <p:spTgt spid="6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7" grpId="0"/>
      <p:bldP spid="78" grpId="0"/>
      <p:bldP spid="8" grpId="0"/>
      <p:bldP spid="61" grpId="0" animBg="1"/>
      <p:bldP spid="62" grpId="0" animBg="1"/>
      <p:bldP spid="67" grpId="0" animBg="1"/>
      <p:bldP spid="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47</a:t>
            </a:fld>
            <a:endParaRPr lang="en-US">
              <a:solidFill>
                <a:prstClr val="black">
                  <a:lumMod val="65000"/>
                  <a:lumOff val="35000"/>
                </a:prstClr>
              </a:solidFill>
            </a:endParaRPr>
          </a:p>
        </p:txBody>
      </p:sp>
      <p:grpSp>
        <p:nvGrpSpPr>
          <p:cNvPr id="7" name="Group 6"/>
          <p:cNvGrpSpPr/>
          <p:nvPr/>
        </p:nvGrpSpPr>
        <p:grpSpPr>
          <a:xfrm>
            <a:off x="29804" y="486297"/>
            <a:ext cx="9114196" cy="4415275"/>
            <a:chOff x="0" y="609600"/>
            <a:chExt cx="9114196" cy="4415275"/>
          </a:xfrm>
        </p:grpSpPr>
        <p:grpSp>
          <p:nvGrpSpPr>
            <p:cNvPr id="6" name="Group 5"/>
            <p:cNvGrpSpPr/>
            <p:nvPr/>
          </p:nvGrpSpPr>
          <p:grpSpPr>
            <a:xfrm>
              <a:off x="0" y="609600"/>
              <a:ext cx="9114196" cy="4415275"/>
              <a:chOff x="0" y="609600"/>
              <a:chExt cx="9114196" cy="4415275"/>
            </a:xfrm>
          </p:grpSpPr>
          <p:grpSp>
            <p:nvGrpSpPr>
              <p:cNvPr id="5" name="Group 4"/>
              <p:cNvGrpSpPr/>
              <p:nvPr/>
            </p:nvGrpSpPr>
            <p:grpSpPr>
              <a:xfrm>
                <a:off x="0" y="609600"/>
                <a:ext cx="9114196" cy="4415275"/>
                <a:chOff x="0" y="609600"/>
                <a:chExt cx="9114196" cy="4415275"/>
              </a:xfrm>
            </p:grpSpPr>
            <p:grpSp>
              <p:nvGrpSpPr>
                <p:cNvPr id="4" name="Group 3"/>
                <p:cNvGrpSpPr/>
                <p:nvPr/>
              </p:nvGrpSpPr>
              <p:grpSpPr>
                <a:xfrm>
                  <a:off x="0" y="609600"/>
                  <a:ext cx="9114196" cy="4415275"/>
                  <a:chOff x="0" y="609600"/>
                  <a:chExt cx="9114196" cy="4415275"/>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0"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61" name="pasted-image.png"/>
                  <p:cNvPicPr/>
                  <p:nvPr/>
                </p:nvPicPr>
                <p:blipFill>
                  <a:blip r:embed="rId12" cstate="email">
                    <a:extLst>
                      <a:ext uri="{28A0092B-C50C-407E-A947-70E740481C1C}">
                        <a14:useLocalDpi xmlns:a14="http://schemas.microsoft.com/office/drawing/2010/main"/>
                      </a:ext>
                    </a:extLst>
                  </a:blip>
                  <a:stretch>
                    <a:fillRect/>
                  </a:stretch>
                </p:blipFill>
                <p:spPr>
                  <a:xfrm>
                    <a:off x="7543800" y="3048000"/>
                    <a:ext cx="228600" cy="228600"/>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41762" y="4328641"/>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62612" y="628107"/>
                <a:ext cx="1402584"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grpSp>
        <p:sp>
          <p:nvSpPr>
            <p:cNvPr id="69" name="TextBox 68"/>
            <p:cNvSpPr txBox="1"/>
            <p:nvPr/>
          </p:nvSpPr>
          <p:spPr>
            <a:xfrm>
              <a:off x="2661335" y="395491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2661335" y="252410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61335" y="1444455"/>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191000" y="358007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5940898" y="35052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4" name="TextBox 73"/>
            <p:cNvSpPr txBox="1"/>
            <p:nvPr/>
          </p:nvSpPr>
          <p:spPr>
            <a:xfrm>
              <a:off x="5410200" y="3289083"/>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386817" y="3276600"/>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3" name="Rectangle 2"/>
          <p:cNvSpPr/>
          <p:nvPr/>
        </p:nvSpPr>
        <p:spPr>
          <a:xfrm>
            <a:off x="4191000" y="10022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7" name="Rectangle 76"/>
          <p:cNvSpPr/>
          <p:nvPr/>
        </p:nvSpPr>
        <p:spPr>
          <a:xfrm>
            <a:off x="5929196" y="838200"/>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67" name="TextBox 66"/>
          <p:cNvSpPr txBox="1"/>
          <p:nvPr/>
        </p:nvSpPr>
        <p:spPr>
          <a:xfrm>
            <a:off x="691011" y="4982051"/>
            <a:ext cx="8376789" cy="17235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US" sz="2400" dirty="0">
                <a:solidFill>
                  <a:prstClr val="black"/>
                </a:solidFill>
              </a:rPr>
              <a:t>Also embedded in the mitochondrial membranes are enzymes called </a:t>
            </a:r>
            <a:r>
              <a:rPr lang="en-US" sz="2400" b="1" dirty="0">
                <a:solidFill>
                  <a:srgbClr val="00B050"/>
                </a:solidFill>
              </a:rPr>
              <a:t>ATP synthases</a:t>
            </a:r>
            <a:r>
              <a:rPr lang="en-US" sz="2400" dirty="0">
                <a:solidFill>
                  <a:prstClr val="black"/>
                </a:solidFill>
              </a:rPr>
              <a:t>.  </a:t>
            </a:r>
          </a:p>
          <a:p>
            <a:pPr defTabSz="457200">
              <a:spcBef>
                <a:spcPts val="1200"/>
              </a:spcBef>
            </a:pPr>
            <a:r>
              <a:rPr lang="en-US" sz="2400" dirty="0">
                <a:solidFill>
                  <a:prstClr val="black"/>
                </a:solidFill>
              </a:rPr>
              <a:t>Hydrogen ions flow through ATP synthase back the area of </a:t>
            </a:r>
            <a:r>
              <a:rPr lang="en-US" sz="2400" b="1" dirty="0">
                <a:solidFill>
                  <a:srgbClr val="00B050"/>
                </a:solidFill>
                <a:effectLst>
                  <a:outerShdw blurRad="38100" dist="38100" dir="2700000" algn="tl">
                    <a:srgbClr val="000000">
                      <a:alpha val="43137"/>
                    </a:srgbClr>
                  </a:outerShdw>
                </a:effectLst>
              </a:rPr>
              <a:t>low</a:t>
            </a:r>
            <a:r>
              <a:rPr lang="en-US" sz="2400" dirty="0">
                <a:solidFill>
                  <a:prstClr val="black"/>
                </a:solidFill>
              </a:rPr>
              <a:t> concentration in the </a:t>
            </a:r>
            <a:r>
              <a:rPr lang="en-US" sz="2400" b="1" dirty="0">
                <a:solidFill>
                  <a:srgbClr val="00B050"/>
                </a:solidFill>
              </a:rPr>
              <a:t>matrix</a:t>
            </a:r>
            <a:r>
              <a:rPr lang="en-US" sz="2400" dirty="0">
                <a:solidFill>
                  <a:prstClr val="black"/>
                </a:solidFill>
              </a:rPr>
              <a:t> .</a:t>
            </a:r>
          </a:p>
        </p:txBody>
      </p:sp>
      <p:pic>
        <p:nvPicPr>
          <p:cNvPr id="68" name="pasted-image.png"/>
          <p:cNvPicPr/>
          <p:nvPr/>
        </p:nvPicPr>
        <p:blipFill>
          <a:blip r:embed="rId12" cstate="email">
            <a:extLst>
              <a:ext uri="{28A0092B-C50C-407E-A947-70E740481C1C}">
                <a14:useLocalDpi xmlns:a14="http://schemas.microsoft.com/office/drawing/2010/main"/>
              </a:ext>
            </a:extLst>
          </a:blip>
          <a:stretch>
            <a:fillRect/>
          </a:stretch>
        </p:blipFill>
        <p:spPr>
          <a:xfrm>
            <a:off x="348916" y="5029200"/>
            <a:ext cx="336884" cy="344905"/>
          </a:xfrm>
          <a:prstGeom prst="rect">
            <a:avLst/>
          </a:prstGeom>
          <a:ln w="12700">
            <a:miter lim="400000"/>
          </a:ln>
        </p:spPr>
      </p:pic>
      <p:sp>
        <p:nvSpPr>
          <p:cNvPr id="79" name="TextBox 78"/>
          <p:cNvSpPr txBox="1"/>
          <p:nvPr/>
        </p:nvSpPr>
        <p:spPr>
          <a:xfrm>
            <a:off x="7751814" y="2895600"/>
            <a:ext cx="1468386" cy="307777"/>
          </a:xfrm>
          <a:prstGeom prst="rect">
            <a:avLst/>
          </a:prstGeom>
          <a:noFill/>
        </p:spPr>
        <p:txBody>
          <a:bodyPr wrap="square" rtlCol="0">
            <a:spAutoFit/>
          </a:bodyPr>
          <a:lstStyle/>
          <a:p>
            <a:pPr algn="ctr" defTabSz="457200"/>
            <a:r>
              <a:rPr lang="en-US" sz="1400" b="1" dirty="0">
                <a:solidFill>
                  <a:srgbClr val="008000"/>
                </a:solidFill>
              </a:rPr>
              <a:t>ATP synthase</a:t>
            </a:r>
            <a:endParaRPr lang="en-US" sz="1400" b="1" baseline="30000" dirty="0">
              <a:solidFill>
                <a:srgbClr val="008000"/>
              </a:solidFill>
            </a:endParaRPr>
          </a:p>
        </p:txBody>
      </p:sp>
      <p:sp>
        <p:nvSpPr>
          <p:cNvPr id="80" name="TextBox 79"/>
          <p:cNvSpPr txBox="1"/>
          <p:nvPr/>
        </p:nvSpPr>
        <p:spPr>
          <a:xfrm>
            <a:off x="7651585" y="1512316"/>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pic>
        <p:nvPicPr>
          <p:cNvPr id="81" name="Picture 80"/>
          <p:cNvPicPr>
            <a:picLocks noChangeAspect="1"/>
          </p:cNvPicPr>
          <p:nvPr/>
        </p:nvPicPr>
        <p:blipFill>
          <a:blip r:embed="rId13"/>
          <a:stretch>
            <a:fillRect/>
          </a:stretch>
        </p:blipFill>
        <p:spPr>
          <a:xfrm>
            <a:off x="7174988" y="3722218"/>
            <a:ext cx="445012" cy="392582"/>
          </a:xfrm>
          <a:prstGeom prst="rect">
            <a:avLst/>
          </a:prstGeom>
        </p:spPr>
      </p:pic>
      <p:sp>
        <p:nvSpPr>
          <p:cNvPr id="62" name="TextBox 61">
            <a:extLst>
              <a:ext uri="{FF2B5EF4-FFF2-40B4-BE49-F238E27FC236}">
                <a16:creationId xmlns:a16="http://schemas.microsoft.com/office/drawing/2014/main" id="{63015B4B-B95D-4204-BA6E-5919798E1751}"/>
              </a:ext>
            </a:extLst>
          </p:cNvPr>
          <p:cNvSpPr txBox="1"/>
          <p:nvPr/>
        </p:nvSpPr>
        <p:spPr>
          <a:xfrm>
            <a:off x="7661403" y="40386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2665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xEl>
                                              <p:pRg st="0" end="0"/>
                                            </p:txEl>
                                          </p:spTgt>
                                        </p:tgtEl>
                                        <p:attrNameLst>
                                          <p:attrName>style.visibility</p:attrName>
                                        </p:attrNameLst>
                                      </p:cBhvr>
                                      <p:to>
                                        <p:strVal val="visible"/>
                                      </p:to>
                                    </p:set>
                                    <p:animEffect transition="in" filter="wipe(left)">
                                      <p:cBhvr>
                                        <p:cTn id="11" dur="1000"/>
                                        <p:tgtEl>
                                          <p:spTgt spid="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animEffect transition="in" filter="wipe(left)">
                                      <p:cBhvr>
                                        <p:cTn id="21" dur="1000"/>
                                        <p:tgtEl>
                                          <p:spTgt spid="6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5E-6 3.7037E-7 L -0.00017 0.36597 " pathEditMode="relative" rAng="0" ptsTypes="AA">
                                      <p:cBhvr>
                                        <p:cTn id="25" dur="3000" fill="hold"/>
                                        <p:tgtEl>
                                          <p:spTgt spid="80"/>
                                        </p:tgtEl>
                                        <p:attrNameLst>
                                          <p:attrName>ppt_x</p:attrName>
                                          <p:attrName>ppt_y</p:attrName>
                                        </p:attrNameLst>
                                      </p:cBhvr>
                                      <p:rCtr x="-17" y="18287"/>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6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48</a:t>
            </a:fld>
            <a:endParaRPr lang="en-US">
              <a:solidFill>
                <a:prstClr val="black">
                  <a:lumMod val="65000"/>
                  <a:lumOff val="35000"/>
                </a:prstClr>
              </a:solidFill>
            </a:endParaRPr>
          </a:p>
        </p:txBody>
      </p:sp>
      <p:grpSp>
        <p:nvGrpSpPr>
          <p:cNvPr id="7" name="Group 6"/>
          <p:cNvGrpSpPr/>
          <p:nvPr/>
        </p:nvGrpSpPr>
        <p:grpSpPr>
          <a:xfrm>
            <a:off x="29804" y="486297"/>
            <a:ext cx="9114196" cy="4415275"/>
            <a:chOff x="0" y="609600"/>
            <a:chExt cx="9114196" cy="4415275"/>
          </a:xfrm>
        </p:grpSpPr>
        <p:grpSp>
          <p:nvGrpSpPr>
            <p:cNvPr id="6" name="Group 5"/>
            <p:cNvGrpSpPr/>
            <p:nvPr/>
          </p:nvGrpSpPr>
          <p:grpSpPr>
            <a:xfrm>
              <a:off x="0" y="609600"/>
              <a:ext cx="9114196" cy="4415275"/>
              <a:chOff x="0" y="609600"/>
              <a:chExt cx="9114196" cy="4415275"/>
            </a:xfrm>
          </p:grpSpPr>
          <p:grpSp>
            <p:nvGrpSpPr>
              <p:cNvPr id="5" name="Group 4"/>
              <p:cNvGrpSpPr/>
              <p:nvPr/>
            </p:nvGrpSpPr>
            <p:grpSpPr>
              <a:xfrm>
                <a:off x="0" y="609600"/>
                <a:ext cx="9114196" cy="4415275"/>
                <a:chOff x="0" y="609600"/>
                <a:chExt cx="9114196" cy="4415275"/>
              </a:xfrm>
            </p:grpSpPr>
            <p:grpSp>
              <p:nvGrpSpPr>
                <p:cNvPr id="4" name="Group 3"/>
                <p:cNvGrpSpPr/>
                <p:nvPr/>
              </p:nvGrpSpPr>
              <p:grpSpPr>
                <a:xfrm>
                  <a:off x="0" y="609600"/>
                  <a:ext cx="9114196" cy="4415275"/>
                  <a:chOff x="0" y="609600"/>
                  <a:chExt cx="9114196" cy="4415275"/>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523220"/>
                  </a:xfrm>
                  <a:prstGeom prst="rect">
                    <a:avLst/>
                  </a:prstGeom>
                  <a:solidFill>
                    <a:schemeClr val="bg1"/>
                  </a:solidFill>
                </p:spPr>
                <p:txBody>
                  <a:bodyPr wrap="square" rtlCol="0">
                    <a:spAutoFit/>
                  </a:bodyPr>
                  <a:lstStyle/>
                  <a:p>
                    <a:pPr defTabSz="457200"/>
                    <a:r>
                      <a:rPr lang="en-US" sz="1400" b="1" dirty="0">
                        <a:solidFill>
                          <a:srgbClr val="0000FF"/>
                        </a:solidFill>
                      </a:rPr>
                      <a:t>NADH</a:t>
                    </a:r>
                  </a:p>
                  <a:p>
                    <a:pPr algn="ctr" defTabSz="457200"/>
                    <a:r>
                      <a:rPr lang="en-US" sz="1400" b="1" dirty="0">
                        <a:solidFill>
                          <a:srgbClr val="0000FF"/>
                        </a:solidFill>
                      </a:rPr>
                      <a:t>10</a:t>
                    </a:r>
                  </a:p>
                </p:txBody>
              </p:sp>
              <p:sp>
                <p:nvSpPr>
                  <p:cNvPr id="53" name="TextBox 52"/>
                  <p:cNvSpPr txBox="1"/>
                  <p:nvPr/>
                </p:nvSpPr>
                <p:spPr>
                  <a:xfrm>
                    <a:off x="3200401" y="3276600"/>
                    <a:ext cx="733031" cy="461665"/>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a:p>
                    <a:pPr algn="ctr" defTabSz="457200"/>
                    <a:r>
                      <a:rPr lang="en-US" sz="1200" b="1"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0"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61" name="pasted-image.png"/>
                  <p:cNvPicPr/>
                  <p:nvPr/>
                </p:nvPicPr>
                <p:blipFill>
                  <a:blip r:embed="rId12" cstate="email">
                    <a:extLst>
                      <a:ext uri="{28A0092B-C50C-407E-A947-70E740481C1C}">
                        <a14:useLocalDpi xmlns:a14="http://schemas.microsoft.com/office/drawing/2010/main"/>
                      </a:ext>
                    </a:extLst>
                  </a:blip>
                  <a:stretch>
                    <a:fillRect/>
                  </a:stretch>
                </p:blipFill>
                <p:spPr>
                  <a:xfrm>
                    <a:off x="7543800" y="3048000"/>
                    <a:ext cx="228600" cy="228600"/>
                  </a:xfrm>
                  <a:prstGeom prst="rect">
                    <a:avLst/>
                  </a:prstGeom>
                  <a:ln w="12700">
                    <a:miter lim="400000"/>
                  </a:ln>
                </p:spPr>
              </p:pic>
              <p:pic>
                <p:nvPicPr>
                  <p:cNvPr id="62" name="pasted-image.png"/>
                  <p:cNvPicPr/>
                  <p:nvPr/>
                </p:nvPicPr>
                <p:blipFill>
                  <a:blip r:embed="rId13" cstate="email">
                    <a:extLst>
                      <a:ext uri="{28A0092B-C50C-407E-A947-70E740481C1C}">
                        <a14:useLocalDpi xmlns:a14="http://schemas.microsoft.com/office/drawing/2010/main"/>
                      </a:ext>
                    </a:extLst>
                  </a:blip>
                  <a:stretch>
                    <a:fillRect/>
                  </a:stretch>
                </p:blipFill>
                <p:spPr>
                  <a:xfrm>
                    <a:off x="7162800" y="3581400"/>
                    <a:ext cx="249811" cy="249811"/>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703996"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41762" y="4328641"/>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62612" y="628107"/>
                <a:ext cx="1402584"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grpSp>
        <p:sp>
          <p:nvSpPr>
            <p:cNvPr id="69" name="TextBox 68"/>
            <p:cNvSpPr txBox="1"/>
            <p:nvPr/>
          </p:nvSpPr>
          <p:spPr>
            <a:xfrm>
              <a:off x="2661335" y="395491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2661335" y="252410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61335" y="1444455"/>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191000" y="358007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5940898" y="35052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4" name="TextBox 73"/>
            <p:cNvSpPr txBox="1"/>
            <p:nvPr/>
          </p:nvSpPr>
          <p:spPr>
            <a:xfrm>
              <a:off x="5410200" y="3289083"/>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386817" y="3276600"/>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3" name="Rectangle 2"/>
          <p:cNvSpPr/>
          <p:nvPr/>
        </p:nvSpPr>
        <p:spPr>
          <a:xfrm>
            <a:off x="4191000" y="10022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7" name="Rectangle 76"/>
          <p:cNvSpPr/>
          <p:nvPr/>
        </p:nvSpPr>
        <p:spPr>
          <a:xfrm>
            <a:off x="5929196" y="838200"/>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9" name="TextBox 78"/>
          <p:cNvSpPr txBox="1"/>
          <p:nvPr/>
        </p:nvSpPr>
        <p:spPr>
          <a:xfrm>
            <a:off x="7751814" y="2895600"/>
            <a:ext cx="1468386" cy="307777"/>
          </a:xfrm>
          <a:prstGeom prst="rect">
            <a:avLst/>
          </a:prstGeom>
          <a:noFill/>
        </p:spPr>
        <p:txBody>
          <a:bodyPr wrap="square" rtlCol="0">
            <a:spAutoFit/>
          </a:bodyPr>
          <a:lstStyle/>
          <a:p>
            <a:pPr algn="ctr" defTabSz="457200"/>
            <a:r>
              <a:rPr lang="en-US" sz="1400" b="1" dirty="0">
                <a:solidFill>
                  <a:srgbClr val="008000"/>
                </a:solidFill>
              </a:rPr>
              <a:t>ATP synthase</a:t>
            </a:r>
            <a:endParaRPr lang="en-US" sz="1400" b="1" baseline="30000" dirty="0">
              <a:solidFill>
                <a:srgbClr val="008000"/>
              </a:solidFill>
            </a:endParaRPr>
          </a:p>
        </p:txBody>
      </p:sp>
      <p:sp>
        <p:nvSpPr>
          <p:cNvPr id="80" name="TextBox 79"/>
          <p:cNvSpPr txBox="1"/>
          <p:nvPr/>
        </p:nvSpPr>
        <p:spPr>
          <a:xfrm>
            <a:off x="7661403" y="40386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64" name="TextBox 63"/>
          <p:cNvSpPr txBox="1"/>
          <p:nvPr/>
        </p:nvSpPr>
        <p:spPr>
          <a:xfrm>
            <a:off x="990600" y="4800600"/>
            <a:ext cx="8153400" cy="1969770"/>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457200"/>
            <a:r>
              <a:rPr lang="en-US" sz="2800" dirty="0">
                <a:solidFill>
                  <a:srgbClr val="000090"/>
                </a:solidFill>
              </a:rPr>
              <a:t>As the hydrogen flows through </a:t>
            </a:r>
            <a:r>
              <a:rPr lang="en-US" sz="2800" dirty="0">
                <a:solidFill>
                  <a:srgbClr val="00B050"/>
                </a:solidFill>
              </a:rPr>
              <a:t>ATP synthase</a:t>
            </a:r>
            <a:r>
              <a:rPr lang="en-US" sz="2800" dirty="0">
                <a:solidFill>
                  <a:srgbClr val="000090"/>
                </a:solidFill>
              </a:rPr>
              <a:t>, it spins like a rotor.  </a:t>
            </a:r>
          </a:p>
          <a:p>
            <a:pPr defTabSz="457200">
              <a:spcBef>
                <a:spcPts val="1200"/>
              </a:spcBef>
            </a:pPr>
            <a:r>
              <a:rPr lang="en-US" sz="2800" dirty="0">
                <a:solidFill>
                  <a:srgbClr val="000090"/>
                </a:solidFill>
              </a:rPr>
              <a:t>Each time it rotates, a </a:t>
            </a:r>
            <a:r>
              <a:rPr lang="en-US" sz="2800" dirty="0">
                <a:solidFill>
                  <a:srgbClr val="FFFF00"/>
                </a:solidFill>
              </a:rPr>
              <a:t>phosphate</a:t>
            </a:r>
            <a:r>
              <a:rPr lang="en-US" sz="2800" dirty="0">
                <a:solidFill>
                  <a:srgbClr val="000090"/>
                </a:solidFill>
              </a:rPr>
              <a:t> is attached to </a:t>
            </a:r>
            <a:r>
              <a:rPr lang="en-US" sz="2800" dirty="0">
                <a:solidFill>
                  <a:srgbClr val="FFFF00"/>
                </a:solidFill>
              </a:rPr>
              <a:t>ADP</a:t>
            </a:r>
            <a:r>
              <a:rPr lang="en-US" sz="2800" dirty="0">
                <a:solidFill>
                  <a:srgbClr val="000090"/>
                </a:solidFill>
              </a:rPr>
              <a:t> to form </a:t>
            </a:r>
            <a:r>
              <a:rPr lang="en-US" sz="2800" dirty="0">
                <a:solidFill>
                  <a:srgbClr val="FFFF00"/>
                </a:solidFill>
              </a:rPr>
              <a:t>ATP</a:t>
            </a:r>
            <a:r>
              <a:rPr lang="en-US" sz="2800" dirty="0">
                <a:solidFill>
                  <a:srgbClr val="000090"/>
                </a:solidFill>
              </a:rPr>
              <a:t>. (“</a:t>
            </a:r>
            <a:r>
              <a:rPr lang="en-US" sz="2800" dirty="0">
                <a:solidFill>
                  <a:srgbClr val="FF33CC"/>
                </a:solidFill>
              </a:rPr>
              <a:t>phosphorylation</a:t>
            </a:r>
            <a:r>
              <a:rPr lang="en-US" sz="2800" dirty="0">
                <a:solidFill>
                  <a:srgbClr val="000090"/>
                </a:solidFill>
              </a:rPr>
              <a:t>”)</a:t>
            </a:r>
          </a:p>
        </p:txBody>
      </p:sp>
      <p:pic>
        <p:nvPicPr>
          <p:cNvPr id="76" name="pasted-image.png"/>
          <p:cNvPicPr/>
          <p:nvPr/>
        </p:nvPicPr>
        <p:blipFill>
          <a:blip r:embed="rId13" cstate="email">
            <a:extLst>
              <a:ext uri="{28A0092B-C50C-407E-A947-70E740481C1C}">
                <a14:useLocalDpi xmlns:a14="http://schemas.microsoft.com/office/drawing/2010/main"/>
              </a:ext>
            </a:extLst>
          </a:blip>
          <a:stretch>
            <a:fillRect/>
          </a:stretch>
        </p:blipFill>
        <p:spPr>
          <a:xfrm>
            <a:off x="609600" y="4800600"/>
            <a:ext cx="381000" cy="457200"/>
          </a:xfrm>
          <a:prstGeom prst="rect">
            <a:avLst/>
          </a:prstGeom>
          <a:ln w="12700">
            <a:miter lim="400000"/>
          </a:ln>
        </p:spPr>
      </p:pic>
      <p:sp>
        <p:nvSpPr>
          <p:cNvPr id="81" name="TextBox 80"/>
          <p:cNvSpPr txBox="1"/>
          <p:nvPr/>
        </p:nvSpPr>
        <p:spPr>
          <a:xfrm>
            <a:off x="8001000" y="3581400"/>
            <a:ext cx="1049275" cy="461665"/>
          </a:xfrm>
          <a:prstGeom prst="rect">
            <a:avLst/>
          </a:prstGeom>
          <a:solidFill>
            <a:schemeClr val="bg1"/>
          </a:solidFill>
        </p:spPr>
        <p:txBody>
          <a:bodyPr wrap="square" rtlCol="0">
            <a:spAutoFit/>
          </a:bodyPr>
          <a:lstStyle/>
          <a:p>
            <a:pPr defTabSz="457200"/>
            <a:r>
              <a:rPr lang="en-US" sz="2400" b="1" dirty="0">
                <a:solidFill>
                  <a:srgbClr val="FF0000"/>
                </a:solidFill>
              </a:rPr>
              <a:t>ATP</a:t>
            </a:r>
          </a:p>
        </p:txBody>
      </p:sp>
      <p:pic>
        <p:nvPicPr>
          <p:cNvPr id="82" name="Picture 81"/>
          <p:cNvPicPr>
            <a:picLocks noChangeAspect="1"/>
          </p:cNvPicPr>
          <p:nvPr/>
        </p:nvPicPr>
        <p:blipFill>
          <a:blip r:embed="rId14"/>
          <a:stretch>
            <a:fillRect/>
          </a:stretch>
        </p:blipFill>
        <p:spPr>
          <a:xfrm>
            <a:off x="7098788" y="3726683"/>
            <a:ext cx="445012" cy="392582"/>
          </a:xfrm>
          <a:prstGeom prst="rect">
            <a:avLst/>
          </a:prstGeom>
        </p:spPr>
      </p:pic>
      <p:sp>
        <p:nvSpPr>
          <p:cNvPr id="78" name="TextBox 77"/>
          <p:cNvSpPr txBox="1"/>
          <p:nvPr/>
        </p:nvSpPr>
        <p:spPr>
          <a:xfrm>
            <a:off x="6533854" y="3745468"/>
            <a:ext cx="1238546" cy="369332"/>
          </a:xfrm>
          <a:prstGeom prst="rect">
            <a:avLst/>
          </a:prstGeom>
          <a:noFill/>
        </p:spPr>
        <p:txBody>
          <a:bodyPr wrap="square" rtlCol="0">
            <a:spAutoFit/>
          </a:bodyPr>
          <a:lstStyle/>
          <a:p>
            <a:pPr defTabSz="457200"/>
            <a:r>
              <a:rPr lang="en-US" b="1" dirty="0">
                <a:solidFill>
                  <a:prstClr val="black"/>
                </a:solidFill>
              </a:rPr>
              <a:t>ADP + P</a:t>
            </a:r>
          </a:p>
        </p:txBody>
      </p:sp>
      <p:sp>
        <p:nvSpPr>
          <p:cNvPr id="67" name="TextBox 66">
            <a:extLst>
              <a:ext uri="{FF2B5EF4-FFF2-40B4-BE49-F238E27FC236}">
                <a16:creationId xmlns:a16="http://schemas.microsoft.com/office/drawing/2014/main" id="{43EAB56A-C661-43F9-9549-EB8C51A91FE6}"/>
              </a:ext>
            </a:extLst>
          </p:cNvPr>
          <p:cNvSpPr txBox="1"/>
          <p:nvPr/>
        </p:nvSpPr>
        <p:spPr>
          <a:xfrm>
            <a:off x="7651585" y="1512316"/>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334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wipe(left)">
                                      <p:cBhvr>
                                        <p:cTn id="11" dur="10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childTnLst>
                                </p:cTn>
                              </p:par>
                            </p:childTnLst>
                          </p:cTn>
                        </p:par>
                        <p:par>
                          <p:cTn id="17" fill="hold">
                            <p:stCondLst>
                              <p:cond delay="1000"/>
                            </p:stCondLst>
                            <p:childTnLst>
                              <p:par>
                                <p:cTn id="18" presetID="42" presetClass="path" presetSubtype="0" accel="50000" decel="50000" fill="hold" grpId="0" nodeType="afterEffect">
                                  <p:stCondLst>
                                    <p:cond delay="0"/>
                                  </p:stCondLst>
                                  <p:childTnLst>
                                    <p:animMotion origin="layout" path="M -2.5E-6 3.7037E-7 L -0.00017 0.36597 " pathEditMode="relative" rAng="0" ptsTypes="AA">
                                      <p:cBhvr>
                                        <p:cTn id="19" dur="3000" fill="hold"/>
                                        <p:tgtEl>
                                          <p:spTgt spid="67"/>
                                        </p:tgtEl>
                                        <p:attrNameLst>
                                          <p:attrName>ppt_x</p:attrName>
                                          <p:attrName>ppt_y</p:attrName>
                                        </p:attrNameLst>
                                      </p:cBhvr>
                                      <p:rCtr x="-17" y="18287"/>
                                    </p:animMotion>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4">
                                            <p:txEl>
                                              <p:pRg st="1" end="1"/>
                                            </p:txEl>
                                          </p:spTgt>
                                        </p:tgtEl>
                                        <p:attrNameLst>
                                          <p:attrName>style.visibility</p:attrName>
                                        </p:attrNameLst>
                                      </p:cBhvr>
                                      <p:to>
                                        <p:strVal val="visible"/>
                                      </p:to>
                                    </p:set>
                                    <p:animEffect transition="in" filter="wipe(left)">
                                      <p:cBhvr>
                                        <p:cTn id="28" dur="1000"/>
                                        <p:tgtEl>
                                          <p:spTgt spid="6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animBg="1"/>
      <p:bldP spid="78" grpId="0"/>
      <p:bldP spid="6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 name="TextBox 2"/>
          <p:cNvSpPr txBox="1"/>
          <p:nvPr/>
        </p:nvSpPr>
        <p:spPr>
          <a:xfrm>
            <a:off x="526643" y="5231836"/>
            <a:ext cx="8118741"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defTabSz="457200"/>
            <a:r>
              <a:rPr lang="en-US" sz="3200" dirty="0">
                <a:solidFill>
                  <a:srgbClr val="F2EC86">
                    <a:lumMod val="40000"/>
                    <a:lumOff val="60000"/>
                  </a:srgbClr>
                </a:solidFill>
              </a:rPr>
              <a:t>Can You Explain each step in the Diagram?</a:t>
            </a:r>
          </a:p>
          <a:p>
            <a:pPr algn="ctr" defTabSz="457200"/>
            <a:r>
              <a:rPr lang="en-US" sz="3200" dirty="0">
                <a:solidFill>
                  <a:srgbClr val="F2EC86">
                    <a:lumMod val="40000"/>
                    <a:lumOff val="60000"/>
                  </a:srgbClr>
                </a:solidFill>
              </a:rPr>
              <a:t>(</a:t>
            </a:r>
            <a:r>
              <a:rPr lang="en-US" sz="3200" i="1" dirty="0">
                <a:solidFill>
                  <a:srgbClr val="F2EC86">
                    <a:lumMod val="40000"/>
                    <a:lumOff val="60000"/>
                  </a:srgbClr>
                </a:solidFill>
              </a:rPr>
              <a:t>If not, go back &amp; review</a:t>
            </a:r>
            <a:r>
              <a:rPr lang="en-US" sz="3200" dirty="0">
                <a:solidFill>
                  <a:srgbClr val="F2EC86">
                    <a:lumMod val="40000"/>
                    <a:lumOff val="60000"/>
                  </a:srgbClr>
                </a:solidFill>
              </a:rPr>
              <a:t>)</a:t>
            </a:r>
          </a:p>
        </p:txBody>
      </p:sp>
      <p:grpSp>
        <p:nvGrpSpPr>
          <p:cNvPr id="15" name="Group 14"/>
          <p:cNvGrpSpPr/>
          <p:nvPr/>
        </p:nvGrpSpPr>
        <p:grpSpPr>
          <a:xfrm>
            <a:off x="0" y="609600"/>
            <a:ext cx="9114196" cy="4415275"/>
            <a:chOff x="0" y="609600"/>
            <a:chExt cx="9114196" cy="4415275"/>
          </a:xfrm>
        </p:grpSpPr>
        <p:pic>
          <p:nvPicPr>
            <p:cNvPr id="4" name="Picture 3"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5" name="TextBox 4"/>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6" name="TextBox 5"/>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7" name="TextBox 6"/>
            <p:cNvSpPr txBox="1"/>
            <p:nvPr/>
          </p:nvSpPr>
          <p:spPr>
            <a:xfrm>
              <a:off x="526643" y="1790947"/>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pic>
          <p:nvPicPr>
            <p:cNvPr id="8" name="pasted-image.png"/>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28600"/>
            </a:xfrm>
            <a:prstGeom prst="rect">
              <a:avLst/>
            </a:prstGeom>
            <a:ln w="12700">
              <a:miter lim="400000"/>
            </a:ln>
          </p:spPr>
        </p:pic>
        <p:pic>
          <p:nvPicPr>
            <p:cNvPr id="9"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10"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10200" y="3581400"/>
              <a:ext cx="275832" cy="269612"/>
            </a:xfrm>
            <a:prstGeom prst="rect">
              <a:avLst/>
            </a:prstGeom>
            <a:ln w="12700">
              <a:miter lim="400000"/>
            </a:ln>
          </p:spPr>
        </p:pic>
        <p:pic>
          <p:nvPicPr>
            <p:cNvPr id="11"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12"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13" name="pasted-image.png"/>
            <p:cNvPicPr/>
            <p:nvPr/>
          </p:nvPicPr>
          <p:blipFill>
            <a:blip r:embed="rId12" cstate="email">
              <a:extLst>
                <a:ext uri="{28A0092B-C50C-407E-A947-70E740481C1C}">
                  <a14:useLocalDpi xmlns:a14="http://schemas.microsoft.com/office/drawing/2010/main"/>
                </a:ext>
              </a:extLst>
            </a:blip>
            <a:stretch>
              <a:fillRect/>
            </a:stretch>
          </p:blipFill>
          <p:spPr>
            <a:xfrm>
              <a:off x="7543800" y="3048000"/>
              <a:ext cx="228600" cy="228600"/>
            </a:xfrm>
            <a:prstGeom prst="rect">
              <a:avLst/>
            </a:prstGeom>
            <a:ln w="12700">
              <a:miter lim="400000"/>
            </a:ln>
          </p:spPr>
        </p:pic>
        <p:pic>
          <p:nvPicPr>
            <p:cNvPr id="14" name="pasted-image.png"/>
            <p:cNvPicPr/>
            <p:nvPr/>
          </p:nvPicPr>
          <p:blipFill>
            <a:blip r:embed="rId13" cstate="email">
              <a:extLst>
                <a:ext uri="{28A0092B-C50C-407E-A947-70E740481C1C}">
                  <a14:useLocalDpi xmlns:a14="http://schemas.microsoft.com/office/drawing/2010/main"/>
                </a:ext>
              </a:extLst>
            </a:blip>
            <a:stretch>
              <a:fillRect/>
            </a:stretch>
          </p:blipFill>
          <p:spPr>
            <a:xfrm>
              <a:off x="7086600" y="3636389"/>
              <a:ext cx="249811" cy="249811"/>
            </a:xfrm>
            <a:prstGeom prst="rect">
              <a:avLst/>
            </a:prstGeom>
            <a:ln w="12700">
              <a:miter lim="400000"/>
            </a:ln>
          </p:spPr>
        </p:pic>
      </p:grpSp>
      <p:sp>
        <p:nvSpPr>
          <p:cNvPr id="17" name="Slide Number Placeholder 1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49</a:t>
            </a:fld>
            <a:endParaRPr lang="en-US">
              <a:solidFill>
                <a:prstClr val="black">
                  <a:lumMod val="65000"/>
                  <a:lumOff val="35000"/>
                </a:prstClr>
              </a:solidFill>
            </a:endParaRPr>
          </a:p>
        </p:txBody>
      </p:sp>
      <p:pic>
        <p:nvPicPr>
          <p:cNvPr id="18"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3810000" y="3581400"/>
            <a:ext cx="228600" cy="228600"/>
          </a:xfrm>
          <a:prstGeom prst="rect">
            <a:avLst/>
          </a:prstGeom>
          <a:ln w="12700">
            <a:miter lim="400000"/>
          </a:ln>
        </p:spPr>
      </p:pic>
      <p:pic>
        <p:nvPicPr>
          <p:cNvPr id="19" name="Picture 18" descr="try_it-01.e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449" y="104775"/>
            <a:ext cx="1027209" cy="832872"/>
          </a:xfrm>
          <a:prstGeom prst="rect">
            <a:avLst/>
          </a:prstGeom>
        </p:spPr>
      </p:pic>
    </p:spTree>
    <p:extLst>
      <p:ext uri="{BB962C8B-B14F-4D97-AF65-F5344CB8AC3E}">
        <p14:creationId xmlns:p14="http://schemas.microsoft.com/office/powerpoint/2010/main" val="14697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08GlycolysisEnergy-U"/>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1346200" y="133350"/>
            <a:ext cx="64516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541463" y="295275"/>
            <a:ext cx="49942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Process?</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 - Energy investment phase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69" name="Text Box 5"/>
          <p:cNvSpPr txBox="1">
            <a:spLocks noChangeArrowheads="1"/>
          </p:cNvSpPr>
          <p:nvPr/>
        </p:nvSpPr>
        <p:spPr bwMode="auto">
          <a:xfrm>
            <a:off x="3124201" y="855663"/>
            <a:ext cx="11239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molecule?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0" name="Text Box 6"/>
          <p:cNvSpPr txBox="1">
            <a:spLocks noChangeArrowheads="1"/>
          </p:cNvSpPr>
          <p:nvPr/>
        </p:nvSpPr>
        <p:spPr bwMode="auto">
          <a:xfrm>
            <a:off x="2778125" y="169068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2" name="Text Box 8"/>
          <p:cNvSpPr txBox="1">
            <a:spLocks noChangeArrowheads="1"/>
          </p:cNvSpPr>
          <p:nvPr/>
        </p:nvSpPr>
        <p:spPr bwMode="auto">
          <a:xfrm>
            <a:off x="5949950" y="170021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3" name="Text Box 9"/>
          <p:cNvSpPr txBox="1">
            <a:spLocks noChangeArrowheads="1"/>
          </p:cNvSpPr>
          <p:nvPr/>
        </p:nvSpPr>
        <p:spPr bwMode="auto">
          <a:xfrm>
            <a:off x="6762750" y="1700213"/>
            <a:ext cx="12382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Energy used</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4" name="Text Box 10"/>
          <p:cNvSpPr txBox="1">
            <a:spLocks noChangeArrowheads="1"/>
          </p:cNvSpPr>
          <p:nvPr/>
        </p:nvSpPr>
        <p:spPr bwMode="auto">
          <a:xfrm>
            <a:off x="6756400" y="3059113"/>
            <a:ext cx="7762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formed</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5" name="Text Box 11"/>
          <p:cNvSpPr txBox="1">
            <a:spLocks noChangeArrowheads="1"/>
          </p:cNvSpPr>
          <p:nvPr/>
        </p:nvSpPr>
        <p:spPr bwMode="auto">
          <a:xfrm>
            <a:off x="5949950" y="309086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6" name="Text Box 12"/>
          <p:cNvSpPr txBox="1">
            <a:spLocks noChangeArrowheads="1"/>
          </p:cNvSpPr>
          <p:nvPr/>
        </p:nvSpPr>
        <p:spPr bwMode="auto">
          <a:xfrm>
            <a:off x="1854200" y="2633663"/>
            <a:ext cx="21161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Energy payoff phase</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7" name="Text Box 13"/>
          <p:cNvSpPr txBox="1">
            <a:spLocks noChangeArrowheads="1"/>
          </p:cNvSpPr>
          <p:nvPr/>
        </p:nvSpPr>
        <p:spPr bwMode="auto">
          <a:xfrm>
            <a:off x="2790825" y="306863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9" name="Text Box 15"/>
          <p:cNvSpPr txBox="1">
            <a:spLocks noChangeArrowheads="1"/>
          </p:cNvSpPr>
          <p:nvPr/>
        </p:nvSpPr>
        <p:spPr bwMode="auto">
          <a:xfrm>
            <a:off x="2216150" y="3925888"/>
            <a:ext cx="17843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Electron carrier?</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0" name="Text Box 16"/>
          <p:cNvSpPr txBox="1">
            <a:spLocks noChangeArrowheads="1"/>
          </p:cNvSpPr>
          <p:nvPr/>
        </p:nvSpPr>
        <p:spPr bwMode="auto">
          <a:xfrm>
            <a:off x="5851525" y="3951288"/>
            <a:ext cx="7842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1" name="Text Box 17"/>
          <p:cNvSpPr txBox="1">
            <a:spLocks noChangeArrowheads="1"/>
          </p:cNvSpPr>
          <p:nvPr/>
        </p:nvSpPr>
        <p:spPr bwMode="auto">
          <a:xfrm>
            <a:off x="6734175" y="3970338"/>
            <a:ext cx="6953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2" name="Text Box 18"/>
          <p:cNvSpPr txBox="1">
            <a:spLocks noChangeArrowheads="1"/>
          </p:cNvSpPr>
          <p:nvPr/>
        </p:nvSpPr>
        <p:spPr bwMode="auto">
          <a:xfrm>
            <a:off x="5784850" y="4608513"/>
            <a:ext cx="18938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3" name="Text Box 19"/>
          <p:cNvSpPr txBox="1">
            <a:spLocks noChangeArrowheads="1"/>
          </p:cNvSpPr>
          <p:nvPr/>
        </p:nvSpPr>
        <p:spPr bwMode="auto">
          <a:xfrm>
            <a:off x="5435600" y="5334000"/>
            <a:ext cx="1100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4" name="Text Box 20"/>
          <p:cNvSpPr txBox="1">
            <a:spLocks noChangeArrowheads="1"/>
          </p:cNvSpPr>
          <p:nvPr/>
        </p:nvSpPr>
        <p:spPr bwMode="auto">
          <a:xfrm>
            <a:off x="1971675" y="5401488"/>
            <a:ext cx="2486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rial" charset="0"/>
                <a:ea typeface="ヒラギノ角ゴ Pro W3" pitchFamily="1" charset="-128"/>
                <a:cs typeface="+mn-cs"/>
              </a:rPr>
              <a:t>? organic</a:t>
            </a:r>
            <a:r>
              <a:rPr kumimoji="0" lang="en-US" sz="2000" b="1" i="0" u="none" strike="noStrike" kern="1200" cap="none" spc="0" normalizeH="0" noProof="0">
                <a:ln>
                  <a:noFill/>
                </a:ln>
                <a:solidFill>
                  <a:srgbClr val="0070C0"/>
                </a:solidFill>
                <a:effectLst/>
                <a:uLnTx/>
                <a:uFillTx/>
                <a:latin typeface="Arial" charset="0"/>
                <a:ea typeface="ヒラギノ角ゴ Pro W3" pitchFamily="1" charset="-128"/>
                <a:cs typeface="+mn-cs"/>
              </a:rPr>
              <a:t> </a:t>
            </a:r>
            <a:r>
              <a:rPr kumimoji="0" lang="en-US" sz="2000" b="1" i="0" u="none" strike="noStrike" kern="1200" cap="none" spc="0" normalizeH="0" noProof="0" dirty="0">
                <a:ln>
                  <a:noFill/>
                </a:ln>
                <a:solidFill>
                  <a:srgbClr val="0070C0"/>
                </a:solidFill>
                <a:effectLst/>
                <a:uLnTx/>
                <a:uFillTx/>
                <a:latin typeface="Arial" charset="0"/>
                <a:ea typeface="ヒラギノ角ゴ Pro W3" pitchFamily="1" charset="-128"/>
                <a:cs typeface="+mn-cs"/>
              </a:rPr>
              <a:t>molecule</a:t>
            </a:r>
            <a:endParaRPr kumimoji="0" lang="en-US" sz="1600" b="1" i="0" u="none" strike="noStrike" kern="1200" cap="none" spc="0" normalizeH="0" baseline="0" noProof="0" dirty="0">
              <a:ln>
                <a:noFill/>
              </a:ln>
              <a:solidFill>
                <a:srgbClr val="0070C0"/>
              </a:solidFill>
              <a:effectLst/>
              <a:uLnTx/>
              <a:uFillTx/>
              <a:latin typeface="Times" pitchFamily="1" charset="0"/>
              <a:ea typeface="ヒラギノ角ゴ Pro W3" pitchFamily="1" charset="-128"/>
              <a:cs typeface="+mn-cs"/>
            </a:endParaRPr>
          </a:p>
        </p:txBody>
      </p:sp>
      <p:sp>
        <p:nvSpPr>
          <p:cNvPr id="11285" name="Text Box 21"/>
          <p:cNvSpPr txBox="1">
            <a:spLocks noChangeArrowheads="1"/>
          </p:cNvSpPr>
          <p:nvPr/>
        </p:nvSpPr>
        <p:spPr bwMode="auto">
          <a:xfrm>
            <a:off x="1839913" y="5192713"/>
            <a:ext cx="3762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Net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6" name="Text Box 22"/>
          <p:cNvSpPr txBox="1">
            <a:spLocks noChangeArrowheads="1"/>
          </p:cNvSpPr>
          <p:nvPr/>
        </p:nvSpPr>
        <p:spPr bwMode="auto">
          <a:xfrm>
            <a:off x="1854201" y="5802313"/>
            <a:ext cx="23939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energy formed – ?  used</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7" name="Text Box 23"/>
          <p:cNvSpPr txBox="1">
            <a:spLocks noChangeArrowheads="1"/>
          </p:cNvSpPr>
          <p:nvPr/>
        </p:nvSpPr>
        <p:spPr bwMode="auto">
          <a:xfrm>
            <a:off x="5653881" y="5809379"/>
            <a:ext cx="5921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8" name="Text Box 24"/>
          <p:cNvSpPr txBox="1">
            <a:spLocks noChangeArrowheads="1"/>
          </p:cNvSpPr>
          <p:nvPr/>
        </p:nvSpPr>
        <p:spPr bwMode="auto">
          <a:xfrm>
            <a:off x="2206625" y="6186488"/>
            <a:ext cx="20288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Electron carrier?</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9" name="Text Box 25"/>
          <p:cNvSpPr txBox="1">
            <a:spLocks noChangeArrowheads="1"/>
          </p:cNvSpPr>
          <p:nvPr/>
        </p:nvSpPr>
        <p:spPr bwMode="auto">
          <a:xfrm>
            <a:off x="5432426" y="6186488"/>
            <a:ext cx="13017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pic>
        <p:nvPicPr>
          <p:cNvPr id="25" name="Picture 24" descr="warm_up-01.eps">
            <a:extLst>
              <a:ext uri="{FF2B5EF4-FFF2-40B4-BE49-F238E27FC236}">
                <a16:creationId xmlns:a16="http://schemas.microsoft.com/office/drawing/2014/main" id="{34C96D44-1259-4764-AD18-7667241AB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6181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500"/>
                                        <p:tgtEl>
                                          <p:spTgt spid="1127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fade">
                                      <p:cBhvr>
                                        <p:cTn id="16" dur="500"/>
                                        <p:tgtEl>
                                          <p:spTgt spid="1127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fade">
                                      <p:cBhvr>
                                        <p:cTn id="20" dur="500"/>
                                        <p:tgtEl>
                                          <p:spTgt spid="112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fade">
                                      <p:cBhvr>
                                        <p:cTn id="25" dur="500"/>
                                        <p:tgtEl>
                                          <p:spTgt spid="1127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277"/>
                                        </p:tgtEl>
                                        <p:attrNameLst>
                                          <p:attrName>style.visibility</p:attrName>
                                        </p:attrNameLst>
                                      </p:cBhvr>
                                      <p:to>
                                        <p:strVal val="visible"/>
                                      </p:to>
                                    </p:set>
                                    <p:animEffect transition="in" filter="fade">
                                      <p:cBhvr>
                                        <p:cTn id="29" dur="500"/>
                                        <p:tgtEl>
                                          <p:spTgt spid="1127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275"/>
                                        </p:tgtEl>
                                        <p:attrNameLst>
                                          <p:attrName>style.visibility</p:attrName>
                                        </p:attrNameLst>
                                      </p:cBhvr>
                                      <p:to>
                                        <p:strVal val="visible"/>
                                      </p:to>
                                    </p:set>
                                    <p:animEffect transition="in" filter="fade">
                                      <p:cBhvr>
                                        <p:cTn id="33" dur="500"/>
                                        <p:tgtEl>
                                          <p:spTgt spid="1127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fade">
                                      <p:cBhvr>
                                        <p:cTn id="37" dur="500"/>
                                        <p:tgtEl>
                                          <p:spTgt spid="112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79"/>
                                        </p:tgtEl>
                                        <p:attrNameLst>
                                          <p:attrName>style.visibility</p:attrName>
                                        </p:attrNameLst>
                                      </p:cBhvr>
                                      <p:to>
                                        <p:strVal val="visible"/>
                                      </p:to>
                                    </p:set>
                                    <p:animEffect transition="in" filter="fade">
                                      <p:cBhvr>
                                        <p:cTn id="42" dur="500"/>
                                        <p:tgtEl>
                                          <p:spTgt spid="1127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280"/>
                                        </p:tgtEl>
                                        <p:attrNameLst>
                                          <p:attrName>style.visibility</p:attrName>
                                        </p:attrNameLst>
                                      </p:cBhvr>
                                      <p:to>
                                        <p:strVal val="visible"/>
                                      </p:to>
                                    </p:set>
                                    <p:animEffect transition="in" filter="fade">
                                      <p:cBhvr>
                                        <p:cTn id="46" dur="500"/>
                                        <p:tgtEl>
                                          <p:spTgt spid="1128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1281"/>
                                        </p:tgtEl>
                                        <p:attrNameLst>
                                          <p:attrName>style.visibility</p:attrName>
                                        </p:attrNameLst>
                                      </p:cBhvr>
                                      <p:to>
                                        <p:strVal val="visible"/>
                                      </p:to>
                                    </p:set>
                                    <p:animEffect transition="in" filter="fade">
                                      <p:cBhvr>
                                        <p:cTn id="50" dur="500"/>
                                        <p:tgtEl>
                                          <p:spTgt spid="1128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282"/>
                                        </p:tgtEl>
                                        <p:attrNameLst>
                                          <p:attrName>style.visibility</p:attrName>
                                        </p:attrNameLst>
                                      </p:cBhvr>
                                      <p:to>
                                        <p:strVal val="visible"/>
                                      </p:to>
                                    </p:set>
                                    <p:animEffect transition="in" filter="fade">
                                      <p:cBhvr>
                                        <p:cTn id="55" dur="500"/>
                                        <p:tgtEl>
                                          <p:spTgt spid="1128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285"/>
                                        </p:tgtEl>
                                        <p:attrNameLst>
                                          <p:attrName>style.visibility</p:attrName>
                                        </p:attrNameLst>
                                      </p:cBhvr>
                                      <p:to>
                                        <p:strVal val="visible"/>
                                      </p:to>
                                    </p:set>
                                    <p:animEffect transition="in" filter="fade">
                                      <p:cBhvr>
                                        <p:cTn id="60" dur="500"/>
                                        <p:tgtEl>
                                          <p:spTgt spid="1128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284"/>
                                        </p:tgtEl>
                                        <p:attrNameLst>
                                          <p:attrName>style.visibility</p:attrName>
                                        </p:attrNameLst>
                                      </p:cBhvr>
                                      <p:to>
                                        <p:strVal val="visible"/>
                                      </p:to>
                                    </p:set>
                                    <p:animEffect transition="in" filter="fade">
                                      <p:cBhvr>
                                        <p:cTn id="65" dur="500"/>
                                        <p:tgtEl>
                                          <p:spTgt spid="11284"/>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1283"/>
                                        </p:tgtEl>
                                        <p:attrNameLst>
                                          <p:attrName>style.visibility</p:attrName>
                                        </p:attrNameLst>
                                      </p:cBhvr>
                                      <p:to>
                                        <p:strVal val="visible"/>
                                      </p:to>
                                    </p:set>
                                    <p:animEffect transition="in" filter="fade">
                                      <p:cBhvr>
                                        <p:cTn id="69" dur="500"/>
                                        <p:tgtEl>
                                          <p:spTgt spid="1128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286"/>
                                        </p:tgtEl>
                                        <p:attrNameLst>
                                          <p:attrName>style.visibility</p:attrName>
                                        </p:attrNameLst>
                                      </p:cBhvr>
                                      <p:to>
                                        <p:strVal val="visible"/>
                                      </p:to>
                                    </p:set>
                                    <p:animEffect transition="in" filter="fade">
                                      <p:cBhvr>
                                        <p:cTn id="74" dur="500"/>
                                        <p:tgtEl>
                                          <p:spTgt spid="1128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1287"/>
                                        </p:tgtEl>
                                        <p:attrNameLst>
                                          <p:attrName>style.visibility</p:attrName>
                                        </p:attrNameLst>
                                      </p:cBhvr>
                                      <p:to>
                                        <p:strVal val="visible"/>
                                      </p:to>
                                    </p:set>
                                    <p:animEffect transition="in" filter="fade">
                                      <p:cBhvr>
                                        <p:cTn id="78" dur="500"/>
                                        <p:tgtEl>
                                          <p:spTgt spid="1128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288"/>
                                        </p:tgtEl>
                                        <p:attrNameLst>
                                          <p:attrName>style.visibility</p:attrName>
                                        </p:attrNameLst>
                                      </p:cBhvr>
                                      <p:to>
                                        <p:strVal val="visible"/>
                                      </p:to>
                                    </p:set>
                                    <p:animEffect transition="in" filter="fade">
                                      <p:cBhvr>
                                        <p:cTn id="83" dur="500"/>
                                        <p:tgtEl>
                                          <p:spTgt spid="1128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1289"/>
                                        </p:tgtEl>
                                        <p:attrNameLst>
                                          <p:attrName>style.visibility</p:attrName>
                                        </p:attrNameLst>
                                      </p:cBhvr>
                                      <p:to>
                                        <p:strVal val="visible"/>
                                      </p:to>
                                    </p:set>
                                    <p:animEffect transition="in" filter="fade">
                                      <p:cBhvr>
                                        <p:cTn id="87"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2" grpId="0"/>
      <p:bldP spid="11273" grpId="0"/>
      <p:bldP spid="11274" grpId="0"/>
      <p:bldP spid="11275" grpId="0"/>
      <p:bldP spid="11276" grpId="0"/>
      <p:bldP spid="11277" grpId="0"/>
      <p:bldP spid="11279" grpId="0"/>
      <p:bldP spid="11280" grpId="0"/>
      <p:bldP spid="11281" grpId="0"/>
      <p:bldP spid="11282" grpId="0"/>
      <p:bldP spid="11283" grpId="0"/>
      <p:bldP spid="11284" grpId="0"/>
      <p:bldP spid="11285" grpId="0"/>
      <p:bldP spid="11286" grpId="0"/>
      <p:bldP spid="11287" grpId="0"/>
      <p:bldP spid="11288" grpId="0"/>
      <p:bldP spid="1128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0818" y="228600"/>
            <a:ext cx="7205981" cy="1143000"/>
          </a:xfrm>
        </p:spPr>
        <p:txBody>
          <a:bodyPr/>
          <a:lstStyle/>
          <a:p>
            <a:pPr eaLnBrk="1" hangingPunct="1"/>
            <a:r>
              <a:rPr lang="en-US" sz="4000" dirty="0">
                <a:solidFill>
                  <a:srgbClr val="FFFF00"/>
                </a:solidFill>
              </a:rPr>
              <a:t>Electron Transport Chain (ETC)</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0" indent="0" eaLnBrk="1" hangingPunct="1">
              <a:spcBef>
                <a:spcPts val="0"/>
              </a:spcBef>
              <a:buNone/>
            </a:pPr>
            <a:r>
              <a:rPr lang="en-US" sz="3200" dirty="0"/>
              <a:t>Where does it occur?</a:t>
            </a:r>
          </a:p>
          <a:p>
            <a:pPr marL="0" indent="0" eaLnBrk="1" hangingPunct="1">
              <a:spcBef>
                <a:spcPts val="0"/>
              </a:spcBef>
              <a:buNone/>
            </a:pPr>
            <a:endParaRPr lang="en-US" sz="3200" dirty="0"/>
          </a:p>
          <a:p>
            <a:pPr marL="0" indent="0" eaLnBrk="1" hangingPunct="1">
              <a:spcBef>
                <a:spcPts val="0"/>
              </a:spcBef>
              <a:buNone/>
            </a:pPr>
            <a:r>
              <a:rPr lang="en-US" sz="3200" dirty="0"/>
              <a:t>What molecules are used?</a:t>
            </a:r>
          </a:p>
          <a:p>
            <a:pPr marL="0" indent="0" eaLnBrk="1" hangingPunct="1">
              <a:spcBef>
                <a:spcPts val="0"/>
              </a:spcBef>
              <a:buNone/>
            </a:pPr>
            <a:endParaRPr lang="en-US" sz="3200" dirty="0"/>
          </a:p>
          <a:p>
            <a:pPr marL="0" indent="0">
              <a:spcBef>
                <a:spcPts val="0"/>
              </a:spcBef>
              <a:buNone/>
            </a:pPr>
            <a:r>
              <a:rPr lang="en-US" sz="3200" dirty="0"/>
              <a:t>What molecule &amp; energy molecule is produced?</a:t>
            </a:r>
          </a:p>
          <a:p>
            <a:pPr marL="0" indent="0" eaLnBrk="1" hangingPunct="1">
              <a:spcBef>
                <a:spcPts val="0"/>
              </a:spcBef>
              <a:buNone/>
            </a:pPr>
            <a:endParaRPr lang="en-US" sz="3200" dirty="0"/>
          </a:p>
          <a:p>
            <a:pPr marL="0" indent="0" eaLnBrk="1" hangingPunct="1">
              <a:spcBef>
                <a:spcPts val="0"/>
              </a:spcBef>
              <a:buNone/>
            </a:pPr>
            <a:r>
              <a:rPr lang="en-US" sz="3200" dirty="0"/>
              <a:t>What are the oxidized products?</a:t>
            </a:r>
          </a:p>
          <a:p>
            <a:pPr marL="0" indent="0" eaLnBrk="1" hangingPunct="1">
              <a:buNone/>
            </a:pPr>
            <a:endParaRPr lang="en-US" dirty="0"/>
          </a:p>
        </p:txBody>
      </p:sp>
      <p:pic>
        <p:nvPicPr>
          <p:cNvPr id="4" name="Picture 3" descr="quick_check-01.eps">
            <a:extLst>
              <a:ext uri="{FF2B5EF4-FFF2-40B4-BE49-F238E27FC236}">
                <a16:creationId xmlns:a16="http://schemas.microsoft.com/office/drawing/2014/main" id="{8437C7C8-0A16-4881-BBDE-0AF30656C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20547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20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fade">
                                      <p:cBhvr>
                                        <p:cTn id="22"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0818" y="228600"/>
            <a:ext cx="7205981" cy="1143000"/>
          </a:xfrm>
        </p:spPr>
        <p:txBody>
          <a:bodyPr/>
          <a:lstStyle/>
          <a:p>
            <a:pPr eaLnBrk="1" hangingPunct="1"/>
            <a:r>
              <a:rPr kumimoji="0" lang="en-US" sz="4000" b="0" i="0" u="none" strike="noStrike" kern="1200" cap="none" spc="0" normalizeH="0" baseline="0" noProof="0" dirty="0">
                <a:ln>
                  <a:noFill/>
                </a:ln>
                <a:solidFill>
                  <a:srgbClr val="FFFF00"/>
                </a:solidFill>
                <a:effectLst/>
                <a:uLnTx/>
                <a:uFillTx/>
                <a:latin typeface="Calisto MT"/>
                <a:ea typeface="+mj-ea"/>
                <a:cs typeface="+mj-cs"/>
              </a:rPr>
              <a:t>Electron Transport Chain (ETC)</a:t>
            </a:r>
            <a:endParaRPr lang="en-US" dirty="0">
              <a:solidFill>
                <a:srgbClr val="FFFF00"/>
              </a:solidFill>
            </a:endParaRP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609600" indent="-609600" eaLnBrk="1" hangingPunct="1">
              <a:buFontTx/>
              <a:buAutoNum type="arabicPeriod"/>
            </a:pPr>
            <a:r>
              <a:rPr lang="en-US" dirty="0"/>
              <a:t>Where does it occur?</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Cristae (membranes) in mitochondria</a:t>
            </a:r>
          </a:p>
          <a:p>
            <a:pPr marL="609600" indent="-609600" eaLnBrk="1" hangingPunct="1">
              <a:buFontTx/>
              <a:buAutoNum type="arabicPeriod"/>
            </a:pPr>
            <a:r>
              <a:rPr lang="en-US" dirty="0"/>
              <a:t>What molecules are used?</a:t>
            </a:r>
          </a:p>
          <a:p>
            <a:pPr marL="1009650" lvl="1" indent="-609600"/>
            <a:r>
              <a:rPr lang="en-US" sz="2400" b="1" dirty="0">
                <a:solidFill>
                  <a:srgbClr val="FFFF00"/>
                </a:solidFill>
                <a:effectLst>
                  <a:outerShdw blurRad="38100" dist="38100" dir="2700000" algn="tl">
                    <a:srgbClr val="000000">
                      <a:alpha val="43137"/>
                    </a:srgbClr>
                  </a:outerShdw>
                </a:effectLst>
              </a:rPr>
              <a:t>H+ from NADH and FADH</a:t>
            </a:r>
            <a:r>
              <a:rPr lang="en-US" sz="2400" b="1" baseline="-25000" dirty="0">
                <a:solidFill>
                  <a:srgbClr val="FFFF00"/>
                </a:solidFill>
                <a:effectLst>
                  <a:outerShdw blurRad="38100" dist="38100" dir="2700000" algn="tl">
                    <a:srgbClr val="000000">
                      <a:alpha val="43137"/>
                    </a:srgbClr>
                  </a:outerShdw>
                </a:effectLst>
              </a:rPr>
              <a:t>2</a:t>
            </a:r>
            <a:r>
              <a:rPr lang="en-US" sz="2400" b="1" dirty="0">
                <a:solidFill>
                  <a:srgbClr val="FFFF00"/>
                </a:solidFill>
                <a:effectLst>
                  <a:outerShdw blurRad="38100" dist="38100" dir="2700000" algn="tl">
                    <a:srgbClr val="000000">
                      <a:alpha val="43137"/>
                    </a:srgbClr>
                  </a:outerShdw>
                </a:effectLst>
              </a:rPr>
              <a:t>, O</a:t>
            </a:r>
            <a:r>
              <a:rPr lang="en-US" b="1" baseline="-25000" dirty="0">
                <a:solidFill>
                  <a:srgbClr val="FFFF00"/>
                </a:solidFill>
                <a:effectLst>
                  <a:outerShdw blurRad="38100" dist="38100" dir="2700000" algn="tl">
                    <a:srgbClr val="000000">
                      <a:alpha val="43137"/>
                    </a:srgbClr>
                  </a:outerShdw>
                </a:effectLst>
              </a:rPr>
              <a:t>2</a:t>
            </a:r>
            <a:endParaRPr lang="en-US" b="1"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molecule and energy molecule is produced?</a:t>
            </a:r>
          </a:p>
          <a:p>
            <a:pPr marL="1009650" lvl="1" indent="-609600"/>
            <a:r>
              <a:rPr lang="en-US" sz="2400" b="1" dirty="0">
                <a:solidFill>
                  <a:srgbClr val="FFFF00"/>
                </a:solidFill>
                <a:effectLst>
                  <a:outerShdw blurRad="38100" dist="38100" dir="2700000" algn="tl">
                    <a:srgbClr val="000000">
                      <a:alpha val="43137"/>
                    </a:srgbClr>
                  </a:outerShdw>
                </a:effectLst>
              </a:rPr>
              <a:t>34 ATP and H</a:t>
            </a:r>
            <a:r>
              <a:rPr lang="en-US" sz="2400" b="1" baseline="-25000" dirty="0">
                <a:solidFill>
                  <a:srgbClr val="FFFF00"/>
                </a:solidFill>
                <a:effectLst>
                  <a:outerShdw blurRad="38100" dist="38100" dir="2700000" algn="tl">
                    <a:srgbClr val="000000">
                      <a:alpha val="43137"/>
                    </a:srgbClr>
                  </a:outerShdw>
                </a:effectLst>
              </a:rPr>
              <a:t>2</a:t>
            </a:r>
            <a:r>
              <a:rPr lang="en-US" sz="2400" b="1" dirty="0">
                <a:solidFill>
                  <a:srgbClr val="FFFF00"/>
                </a:solidFill>
                <a:effectLst>
                  <a:outerShdw blurRad="38100" dist="38100" dir="2700000" algn="tl">
                    <a:srgbClr val="000000">
                      <a:alpha val="43137"/>
                    </a:srgbClr>
                  </a:outerShdw>
                </a:effectLst>
              </a:rPr>
              <a:t>O molecules</a:t>
            </a:r>
            <a:endParaRPr lang="en-US" sz="2400" b="1" baseline="-25000"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are the oxidized products?</a:t>
            </a:r>
          </a:p>
          <a:p>
            <a:pPr marL="1009650" lvl="1" indent="-609600"/>
            <a:r>
              <a:rPr lang="en-US" sz="2400" b="1" dirty="0">
                <a:solidFill>
                  <a:srgbClr val="FFFF00"/>
                </a:solidFill>
                <a:effectLst>
                  <a:outerShdw blurRad="38100" dist="38100" dir="2700000" algn="tl">
                    <a:srgbClr val="000000">
                      <a:alpha val="43137"/>
                    </a:srgbClr>
                  </a:outerShdw>
                </a:effectLst>
              </a:rPr>
              <a:t>NAD</a:t>
            </a:r>
            <a:r>
              <a:rPr lang="en-US" sz="2400" b="1" baseline="30000" dirty="0">
                <a:solidFill>
                  <a:srgbClr val="FFFF00"/>
                </a:solidFill>
                <a:effectLst>
                  <a:outerShdw blurRad="38100" dist="38100" dir="2700000" algn="tl">
                    <a:srgbClr val="000000">
                      <a:alpha val="43137"/>
                    </a:srgbClr>
                  </a:outerShdw>
                </a:effectLst>
              </a:rPr>
              <a:t> +</a:t>
            </a:r>
            <a:r>
              <a:rPr lang="en-US" sz="2400" b="1" dirty="0">
                <a:solidFill>
                  <a:srgbClr val="FFFF00"/>
                </a:solidFill>
                <a:effectLst>
                  <a:outerShdw blurRad="38100" dist="38100" dir="2700000" algn="tl">
                    <a:srgbClr val="000000">
                      <a:alpha val="43137"/>
                    </a:srgbClr>
                  </a:outerShdw>
                </a:effectLst>
              </a:rPr>
              <a:t>, FAD</a:t>
            </a:r>
            <a:r>
              <a:rPr lang="en-US" sz="2400" b="1" baseline="30000" dirty="0">
                <a:solidFill>
                  <a:srgbClr val="FFFF00"/>
                </a:solidFill>
                <a:effectLst>
                  <a:outerShdw blurRad="38100" dist="38100" dir="2700000" algn="tl">
                    <a:srgbClr val="000000">
                      <a:alpha val="43137"/>
                    </a:srgbClr>
                  </a:outerShdw>
                </a:effectLst>
              </a:rPr>
              <a:t>+2</a:t>
            </a:r>
          </a:p>
          <a:p>
            <a:pPr marL="609600" indent="-609600" eaLnBrk="1" hangingPunct="1"/>
            <a:endParaRPr lang="en-US" dirty="0"/>
          </a:p>
        </p:txBody>
      </p:sp>
      <p:pic>
        <p:nvPicPr>
          <p:cNvPr id="4" name="Picture 3" descr="quick_check-01.eps">
            <a:extLst>
              <a:ext uri="{FF2B5EF4-FFF2-40B4-BE49-F238E27FC236}">
                <a16:creationId xmlns:a16="http://schemas.microsoft.com/office/drawing/2014/main" id="{96E3A42D-9CD5-4B80-A29C-32F5C7FD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5352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0419">
                                            <p:txEl>
                                              <p:pRg st="4" end="4"/>
                                            </p:txEl>
                                          </p:spTgt>
                                        </p:tgtEl>
                                        <p:attrNameLst>
                                          <p:attrName>style.visibility</p:attrName>
                                        </p:attrNameLst>
                                      </p:cBhvr>
                                      <p:to>
                                        <p:strVal val="visible"/>
                                      </p:to>
                                    </p:set>
                                    <p:animEffect transition="in" filter="fade">
                                      <p:cBhvr>
                                        <p:cTn id="20" dur="2000"/>
                                        <p:tgtEl>
                                          <p:spTgt spid="6041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Effect transition="in" filter="fade">
                                      <p:cBhvr>
                                        <p:cTn id="25" dur="2000"/>
                                        <p:tgtEl>
                                          <p:spTgt spid="6041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419">
                                            <p:txEl>
                                              <p:pRg st="6" end="6"/>
                                            </p:txEl>
                                          </p:spTgt>
                                        </p:tgtEl>
                                        <p:attrNameLst>
                                          <p:attrName>style.visibility</p:attrName>
                                        </p:attrNameLst>
                                      </p:cBhvr>
                                      <p:to>
                                        <p:strVal val="visible"/>
                                      </p:to>
                                    </p:set>
                                    <p:animEffect transition="in" filter="fade">
                                      <p:cBhvr>
                                        <p:cTn id="30" dur="2000"/>
                                        <p:tgtEl>
                                          <p:spTgt spid="6041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Effect transition="in" filter="fade">
                                      <p:cBhvr>
                                        <p:cTn id="35" dur="20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152400"/>
            <a:ext cx="8229600" cy="1143000"/>
          </a:xfrm>
        </p:spPr>
        <p:txBody>
          <a:bodyPr>
            <a:normAutofit fontScale="90000"/>
          </a:bodyPr>
          <a:lstStyle/>
          <a:p>
            <a:pPr eaLnBrk="1" hangingPunct="1">
              <a:defRPr/>
            </a:pPr>
            <a:r>
              <a:rPr lang="en-US" sz="4000" b="1" dirty="0">
                <a:solidFill>
                  <a:srgbClr val="CC66FF"/>
                </a:solidFill>
                <a:effectLst>
                  <a:outerShdw blurRad="38100" dist="38100" dir="2700000" algn="tl">
                    <a:srgbClr val="000000">
                      <a:alpha val="43137"/>
                    </a:srgbClr>
                  </a:outerShdw>
                </a:effectLst>
              </a:rPr>
              <a:t>Summary of Energy Harvest</a:t>
            </a:r>
            <a:br>
              <a:rPr lang="en-US" sz="4000" b="1" dirty="0">
                <a:solidFill>
                  <a:srgbClr val="CC66FF"/>
                </a:solidFill>
                <a:effectLst>
                  <a:outerShdw blurRad="38100" dist="38100" dir="2700000" algn="tl">
                    <a:srgbClr val="000000">
                      <a:alpha val="43137"/>
                    </a:srgbClr>
                  </a:outerShdw>
                </a:effectLst>
              </a:rPr>
            </a:br>
            <a:r>
              <a:rPr lang="en-US" sz="4000" b="1" dirty="0">
                <a:solidFill>
                  <a:srgbClr val="CC66FF"/>
                </a:solidFill>
                <a:effectLst>
                  <a:outerShdw blurRad="38100" dist="38100" dir="2700000" algn="tl">
                    <a:srgbClr val="000000">
                      <a:alpha val="43137"/>
                    </a:srgbClr>
                  </a:outerShdw>
                </a:effectLst>
              </a:rPr>
              <a:t>(</a:t>
            </a:r>
            <a:r>
              <a:rPr lang="en-US" sz="4000" b="1" dirty="0">
                <a:solidFill>
                  <a:srgbClr val="FFFF00"/>
                </a:solidFill>
                <a:effectLst>
                  <a:outerShdw blurRad="38100" dist="38100" dir="2700000" algn="tl">
                    <a:srgbClr val="000000">
                      <a:alpha val="43137"/>
                    </a:srgbClr>
                  </a:outerShdw>
                </a:effectLst>
              </a:rPr>
              <a:t>per molecule of Glucose</a:t>
            </a:r>
            <a:r>
              <a:rPr lang="en-US" sz="4000" b="1" dirty="0">
                <a:solidFill>
                  <a:srgbClr val="CC66FF"/>
                </a:solidFill>
                <a:effectLst>
                  <a:outerShdw blurRad="38100" dist="38100" dir="2700000" algn="tl">
                    <a:srgbClr val="000000">
                      <a:alpha val="43137"/>
                    </a:srgbClr>
                  </a:outerShdw>
                </a:effectLst>
              </a:rPr>
              <a:t>)</a:t>
            </a:r>
          </a:p>
        </p:txBody>
      </p:sp>
      <p:sp>
        <p:nvSpPr>
          <p:cNvPr id="69635" name="Rectangle 3"/>
          <p:cNvSpPr>
            <a:spLocks noGrp="1" noChangeArrowheads="1"/>
          </p:cNvSpPr>
          <p:nvPr>
            <p:ph idx="1"/>
          </p:nvPr>
        </p:nvSpPr>
        <p:spPr>
          <a:xfrm>
            <a:off x="0" y="1812925"/>
            <a:ext cx="4688606" cy="4664075"/>
          </a:xfrm>
        </p:spPr>
        <p:txBody>
          <a:bodyPr>
            <a:normAutofit fontScale="92500" lnSpcReduction="20000"/>
          </a:bodyPr>
          <a:lstStyle/>
          <a:p>
            <a:pPr marL="457200" lvl="1">
              <a:lnSpc>
                <a:spcPct val="110000"/>
              </a:lnSpc>
              <a:buNone/>
              <a:defRPr/>
            </a:pPr>
            <a:r>
              <a:rPr lang="en-US" sz="2400" b="1" u="sng" dirty="0">
                <a:solidFill>
                  <a:srgbClr val="3366FF"/>
                </a:solidFill>
              </a:rPr>
              <a:t>Output</a:t>
            </a:r>
            <a:r>
              <a:rPr lang="en-US" sz="2400" b="1" dirty="0">
                <a:solidFill>
                  <a:srgbClr val="3366FF"/>
                </a:solidFill>
              </a:rPr>
              <a:t>:</a:t>
            </a:r>
          </a:p>
          <a:p>
            <a:pPr marL="457200" lvl="1">
              <a:lnSpc>
                <a:spcPct val="110000"/>
              </a:lnSpc>
              <a:spcBef>
                <a:spcPts val="1200"/>
              </a:spcBef>
              <a:buClr>
                <a:srgbClr val="FF33CC"/>
              </a:buClr>
              <a:buFont typeface="+mj-lt"/>
              <a:buAutoNum type="arabicParenR"/>
              <a:defRPr/>
            </a:pPr>
            <a:r>
              <a:rPr lang="en-US" sz="2600" b="1" dirty="0">
                <a:solidFill>
                  <a:srgbClr val="FF0000"/>
                </a:solidFill>
              </a:rPr>
              <a:t>NADH from Glycolysis:</a:t>
            </a:r>
          </a:p>
          <a:p>
            <a:pPr marL="746125" lvl="2" indent="-336550">
              <a:lnSpc>
                <a:spcPct val="110000"/>
              </a:lnSpc>
              <a:spcBef>
                <a:spcPts val="1200"/>
              </a:spcBef>
              <a:defRPr/>
            </a:pPr>
            <a:r>
              <a:rPr lang="en-US" sz="2200" b="1" dirty="0">
                <a:solidFill>
                  <a:srgbClr val="3366FF"/>
                </a:solidFill>
              </a:rPr>
              <a:t>2 ATP from each at ETC</a:t>
            </a:r>
          </a:p>
          <a:p>
            <a:pPr marL="746125" lvl="2" indent="-336550">
              <a:lnSpc>
                <a:spcPct val="110000"/>
              </a:lnSpc>
              <a:spcBef>
                <a:spcPts val="1200"/>
              </a:spcBef>
              <a:defRPr/>
            </a:pPr>
            <a:r>
              <a:rPr lang="en-US" sz="2200" b="1" dirty="0">
                <a:solidFill>
                  <a:srgbClr val="3366FF"/>
                </a:solidFill>
              </a:rPr>
              <a:t>Some energy is used initially to import these NADH from the cytoplasm into the mitochondria</a:t>
            </a:r>
          </a:p>
          <a:p>
            <a:pPr marL="457200" lvl="1">
              <a:lnSpc>
                <a:spcPct val="110000"/>
              </a:lnSpc>
              <a:spcBef>
                <a:spcPts val="1200"/>
              </a:spcBef>
              <a:buClr>
                <a:srgbClr val="A886E0"/>
              </a:buClr>
              <a:buFont typeface="Wingdings" pitchFamily="2" charset="2"/>
              <a:buAutoNum type="arabicParenR"/>
              <a:tabLst>
                <a:tab pos="349250" algn="l"/>
              </a:tabLst>
              <a:defRPr/>
            </a:pPr>
            <a:r>
              <a:rPr lang="en-US" sz="2600" b="1" dirty="0">
                <a:solidFill>
                  <a:srgbClr val="FF0000"/>
                </a:solidFill>
              </a:rPr>
              <a:t>NADH from Transition Reaction + Krebs Cycle:</a:t>
            </a:r>
          </a:p>
          <a:p>
            <a:pPr marL="746125" lvl="2" indent="-336550">
              <a:lnSpc>
                <a:spcPct val="110000"/>
              </a:lnSpc>
              <a:spcBef>
                <a:spcPts val="1200"/>
              </a:spcBef>
              <a:buClr>
                <a:srgbClr val="A886E0"/>
              </a:buClr>
              <a:defRPr/>
            </a:pPr>
            <a:r>
              <a:rPr lang="en-US" sz="2200" b="1" dirty="0">
                <a:solidFill>
                  <a:srgbClr val="3366FF"/>
                </a:solidFill>
              </a:rPr>
              <a:t>3 ATP from each at ETC</a:t>
            </a:r>
          </a:p>
          <a:p>
            <a:pPr marL="457200" lvl="1">
              <a:lnSpc>
                <a:spcPct val="110000"/>
              </a:lnSpc>
              <a:spcBef>
                <a:spcPts val="1200"/>
              </a:spcBef>
              <a:buClr>
                <a:srgbClr val="A886E0"/>
              </a:buClr>
              <a:buFont typeface="Wingdings" pitchFamily="2" charset="2"/>
              <a:buAutoNum type="arabicParenR"/>
              <a:tabLst>
                <a:tab pos="349250" algn="l"/>
              </a:tabLst>
              <a:defRPr/>
            </a:pPr>
            <a:r>
              <a:rPr lang="en-US" sz="2600" b="1" dirty="0">
                <a:solidFill>
                  <a:srgbClr val="FF0000"/>
                </a:solidFill>
              </a:rPr>
              <a:t>FADH</a:t>
            </a:r>
            <a:r>
              <a:rPr lang="en-US" sz="2600" b="1" baseline="-25000" dirty="0">
                <a:solidFill>
                  <a:srgbClr val="FF0000"/>
                </a:solidFill>
              </a:rPr>
              <a:t>2</a:t>
            </a:r>
            <a:r>
              <a:rPr lang="en-US" sz="2600" b="1" dirty="0">
                <a:solidFill>
                  <a:srgbClr val="FF0000"/>
                </a:solidFill>
              </a:rPr>
              <a:t> from Krebs Cycle:</a:t>
            </a:r>
          </a:p>
          <a:p>
            <a:pPr marL="685800" lvl="2" indent="-336550">
              <a:lnSpc>
                <a:spcPct val="110000"/>
              </a:lnSpc>
              <a:spcBef>
                <a:spcPts val="1200"/>
              </a:spcBef>
              <a:buClr>
                <a:srgbClr val="A886E0"/>
              </a:buClr>
              <a:defRPr/>
            </a:pPr>
            <a:r>
              <a:rPr lang="en-US" sz="2200" b="1" dirty="0">
                <a:solidFill>
                  <a:srgbClr val="3366FF"/>
                </a:solidFill>
              </a:rPr>
              <a:t>2 ATP from each at ETC</a:t>
            </a:r>
          </a:p>
          <a:p>
            <a:pPr>
              <a:lnSpc>
                <a:spcPct val="110000"/>
              </a:lnSpc>
              <a:tabLst>
                <a:tab pos="349250" algn="l"/>
              </a:tabLst>
              <a:defRPr/>
            </a:pPr>
            <a:endParaRPr lang="en-US" b="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a:p>
            <a:pPr lvl="1" eaLnBrk="1" hangingPunct="1">
              <a:lnSpc>
                <a:spcPct val="110000"/>
              </a:lnSpc>
              <a:buFont typeface="Wingdings" pitchFamily="2" charset="2"/>
              <a:buNone/>
              <a:defRPr/>
            </a:pPr>
            <a:endParaRPr lang="en-US" dirty="0"/>
          </a:p>
        </p:txBody>
      </p:sp>
      <p:pic>
        <p:nvPicPr>
          <p:cNvPr id="93" name="Picture 9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4084" y="1568450"/>
            <a:ext cx="4470906" cy="4908550"/>
          </a:xfrm>
          <a:prstGeom prst="rect">
            <a:avLst/>
          </a:prstGeom>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52</a:t>
            </a:fld>
            <a:endParaRPr lang="en-US">
              <a:solidFill>
                <a:srgbClr val="FFFFFF"/>
              </a:solidFill>
            </a:endParaRPr>
          </a:p>
        </p:txBody>
      </p:sp>
      <p:sp>
        <p:nvSpPr>
          <p:cNvPr id="7"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52</a:t>
            </a:fld>
            <a:endParaRPr lang="en-US">
              <a:solidFill>
                <a:srgbClr val="000000"/>
              </a:solidFill>
            </a:endParaRPr>
          </a:p>
        </p:txBody>
      </p:sp>
    </p:spTree>
    <p:extLst>
      <p:ext uri="{BB962C8B-B14F-4D97-AF65-F5344CB8AC3E}">
        <p14:creationId xmlns:p14="http://schemas.microsoft.com/office/powerpoint/2010/main" val="65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wipe(left)">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wipe(left)">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animEffect transition="in" filter="wipe(left)">
                                      <p:cBhvr>
                                        <p:cTn id="17" dur="500"/>
                                        <p:tgtEl>
                                          <p:spTgt spid="696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635">
                                            <p:txEl>
                                              <p:pRg st="4" end="4"/>
                                            </p:txEl>
                                          </p:spTgt>
                                        </p:tgtEl>
                                        <p:attrNameLst>
                                          <p:attrName>style.visibility</p:attrName>
                                        </p:attrNameLst>
                                      </p:cBhvr>
                                      <p:to>
                                        <p:strVal val="visible"/>
                                      </p:to>
                                    </p:set>
                                    <p:animEffect transition="in" filter="wipe(left)">
                                      <p:cBhvr>
                                        <p:cTn id="22" dur="500"/>
                                        <p:tgtEl>
                                          <p:spTgt spid="696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wipe(left)">
                                      <p:cBhvr>
                                        <p:cTn id="27" dur="500"/>
                                        <p:tgtEl>
                                          <p:spTgt spid="696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9635">
                                            <p:txEl>
                                              <p:pRg st="6" end="6"/>
                                            </p:txEl>
                                          </p:spTgt>
                                        </p:tgtEl>
                                        <p:attrNameLst>
                                          <p:attrName>style.visibility</p:attrName>
                                        </p:attrNameLst>
                                      </p:cBhvr>
                                      <p:to>
                                        <p:strVal val="visible"/>
                                      </p:to>
                                    </p:set>
                                    <p:animEffect transition="in" filter="wipe(left)">
                                      <p:cBhvr>
                                        <p:cTn id="32" dur="500"/>
                                        <p:tgtEl>
                                          <p:spTgt spid="696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9635">
                                            <p:txEl>
                                              <p:pRg st="7" end="7"/>
                                            </p:txEl>
                                          </p:spTgt>
                                        </p:tgtEl>
                                        <p:attrNameLst>
                                          <p:attrName>style.visibility</p:attrName>
                                        </p:attrNameLst>
                                      </p:cBhvr>
                                      <p:to>
                                        <p:strVal val="visible"/>
                                      </p:to>
                                    </p:set>
                                    <p:animEffect transition="in" filter="wipe(left)">
                                      <p:cBhvr>
                                        <p:cTn id="37"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152400"/>
            <a:ext cx="8229600" cy="1143000"/>
          </a:xfrm>
        </p:spPr>
        <p:txBody>
          <a:bodyPr>
            <a:normAutofit fontScale="90000"/>
          </a:bodyPr>
          <a:lstStyle/>
          <a:p>
            <a:pPr eaLnBrk="1" hangingPunct="1">
              <a:defRPr/>
            </a:pPr>
            <a:r>
              <a:rPr lang="en-US" sz="4000" b="1" dirty="0">
                <a:solidFill>
                  <a:srgbClr val="CC66FF"/>
                </a:solidFill>
                <a:effectLst>
                  <a:outerShdw blurRad="38100" dist="38100" dir="2700000" algn="tl">
                    <a:srgbClr val="000000">
                      <a:alpha val="43137"/>
                    </a:srgbClr>
                  </a:outerShdw>
                </a:effectLst>
              </a:rPr>
              <a:t>Summary of Energy Harvest</a:t>
            </a:r>
            <a:br>
              <a:rPr lang="en-US" sz="4000" b="1" dirty="0">
                <a:solidFill>
                  <a:srgbClr val="CC66FF"/>
                </a:solidFill>
                <a:effectLst>
                  <a:outerShdw blurRad="38100" dist="38100" dir="2700000" algn="tl">
                    <a:srgbClr val="000000">
                      <a:alpha val="43137"/>
                    </a:srgbClr>
                  </a:outerShdw>
                </a:effectLst>
              </a:rPr>
            </a:br>
            <a:r>
              <a:rPr lang="en-US" sz="4000" b="1" dirty="0">
                <a:solidFill>
                  <a:srgbClr val="CC66FF"/>
                </a:solidFill>
                <a:effectLst>
                  <a:outerShdw blurRad="38100" dist="38100" dir="2700000" algn="tl">
                    <a:srgbClr val="000000">
                      <a:alpha val="43137"/>
                    </a:srgbClr>
                  </a:outerShdw>
                </a:effectLst>
              </a:rPr>
              <a:t>(</a:t>
            </a:r>
            <a:r>
              <a:rPr lang="en-US" sz="4000" b="1" dirty="0">
                <a:solidFill>
                  <a:srgbClr val="FFFF00"/>
                </a:solidFill>
                <a:effectLst>
                  <a:outerShdw blurRad="38100" dist="38100" dir="2700000" algn="tl">
                    <a:srgbClr val="000000">
                      <a:alpha val="43137"/>
                    </a:srgbClr>
                  </a:outerShdw>
                </a:effectLst>
              </a:rPr>
              <a:t>per molecule of Glucose</a:t>
            </a:r>
            <a:r>
              <a:rPr lang="en-US" sz="4000" b="1" dirty="0">
                <a:solidFill>
                  <a:srgbClr val="CC66FF"/>
                </a:solidFill>
                <a:effectLst>
                  <a:outerShdw blurRad="38100" dist="38100" dir="2700000" algn="tl">
                    <a:srgbClr val="000000">
                      <a:alpha val="43137"/>
                    </a:srgbClr>
                  </a:outerShdw>
                </a:effectLst>
              </a:rPr>
              <a:t>)</a:t>
            </a:r>
          </a:p>
        </p:txBody>
      </p:sp>
      <p:sp>
        <p:nvSpPr>
          <p:cNvPr id="69635" name="Rectangle 3"/>
          <p:cNvSpPr>
            <a:spLocks noGrp="1" noChangeArrowheads="1"/>
          </p:cNvSpPr>
          <p:nvPr>
            <p:ph idx="1"/>
          </p:nvPr>
        </p:nvSpPr>
        <p:spPr>
          <a:xfrm>
            <a:off x="290763" y="1371600"/>
            <a:ext cx="4038600" cy="4419600"/>
          </a:xfrm>
          <a:solidFill>
            <a:schemeClr val="bg2"/>
          </a:solidFill>
        </p:spPr>
        <p:txBody>
          <a:bodyPr>
            <a:normAutofit/>
          </a:bodyPr>
          <a:lstStyle/>
          <a:p>
            <a:pPr eaLnBrk="1" hangingPunct="1">
              <a:lnSpc>
                <a:spcPct val="110000"/>
              </a:lnSpc>
              <a:defRPr/>
            </a:pPr>
            <a:r>
              <a:rPr lang="en-US" b="1" u="sng" dirty="0">
                <a:solidFill>
                  <a:srgbClr val="FF0000"/>
                </a:solidFill>
              </a:rPr>
              <a:t>Glycolysis</a:t>
            </a:r>
            <a:endParaRPr lang="en-US" sz="2800" b="1" u="sng" dirty="0">
              <a:solidFill>
                <a:srgbClr val="FF0000"/>
              </a:solidFill>
            </a:endParaRPr>
          </a:p>
          <a:p>
            <a:pPr lvl="1" eaLnBrk="1" hangingPunct="1">
              <a:lnSpc>
                <a:spcPct val="110000"/>
              </a:lnSpc>
              <a:defRPr/>
            </a:pPr>
            <a:r>
              <a:rPr lang="en-US" b="1" dirty="0"/>
              <a:t>2 ATP </a:t>
            </a:r>
          </a:p>
          <a:p>
            <a:pPr lvl="1" eaLnBrk="1" hangingPunct="1">
              <a:lnSpc>
                <a:spcPct val="110000"/>
              </a:lnSpc>
              <a:defRPr/>
            </a:pPr>
            <a:r>
              <a:rPr lang="en-US" b="1" dirty="0"/>
              <a:t>2 NADH </a:t>
            </a:r>
          </a:p>
          <a:p>
            <a:pPr eaLnBrk="1" hangingPunct="1">
              <a:lnSpc>
                <a:spcPct val="110000"/>
              </a:lnSpc>
              <a:defRPr/>
            </a:pPr>
            <a:r>
              <a:rPr lang="en-US" b="1" u="sng" dirty="0">
                <a:solidFill>
                  <a:srgbClr val="FF0000"/>
                </a:solidFill>
              </a:rPr>
              <a:t>Transition Reaction </a:t>
            </a:r>
          </a:p>
          <a:p>
            <a:pPr lvl="1" eaLnBrk="1" hangingPunct="1">
              <a:lnSpc>
                <a:spcPct val="110000"/>
              </a:lnSpc>
              <a:defRPr/>
            </a:pPr>
            <a:r>
              <a:rPr lang="en-US" b="1" dirty="0"/>
              <a:t>2 NADH</a:t>
            </a:r>
          </a:p>
          <a:p>
            <a:pPr eaLnBrk="1" hangingPunct="1">
              <a:lnSpc>
                <a:spcPct val="110000"/>
              </a:lnSpc>
              <a:defRPr/>
            </a:pPr>
            <a:r>
              <a:rPr lang="en-US" b="1" u="sng" dirty="0" err="1">
                <a:solidFill>
                  <a:srgbClr val="FF0000"/>
                </a:solidFill>
              </a:rPr>
              <a:t>Kreb’s</a:t>
            </a:r>
            <a:r>
              <a:rPr lang="en-US" b="1" u="sng" dirty="0">
                <a:solidFill>
                  <a:srgbClr val="FF0000"/>
                </a:solidFill>
              </a:rPr>
              <a:t> Cycle</a:t>
            </a:r>
          </a:p>
          <a:p>
            <a:pPr lvl="1">
              <a:lnSpc>
                <a:spcPct val="110000"/>
              </a:lnSpc>
              <a:defRPr/>
            </a:pPr>
            <a:r>
              <a:rPr lang="en-US" b="1" dirty="0"/>
              <a:t>2 ATP</a:t>
            </a:r>
          </a:p>
          <a:p>
            <a:pPr lvl="1">
              <a:lnSpc>
                <a:spcPct val="110000"/>
              </a:lnSpc>
              <a:defRPr/>
            </a:pPr>
            <a:r>
              <a:rPr lang="en-US" b="1" dirty="0"/>
              <a:t>6 NADH</a:t>
            </a:r>
          </a:p>
          <a:p>
            <a:pPr lvl="1">
              <a:lnSpc>
                <a:spcPct val="110000"/>
              </a:lnSpc>
              <a:defRPr/>
            </a:pPr>
            <a:r>
              <a:rPr lang="en-US" b="1" dirty="0"/>
              <a:t>2 FADH</a:t>
            </a:r>
            <a:r>
              <a:rPr lang="en-US" b="1" baseline="-25000" dirty="0"/>
              <a:t>2</a:t>
            </a:r>
            <a:endParaRPr lang="en-US" b="1" baseline="-25000" dirty="0">
              <a:solidFill>
                <a:srgbClr val="FF0000"/>
              </a:solidFill>
            </a:endParaRPr>
          </a:p>
          <a:p>
            <a:pPr>
              <a:lnSpc>
                <a:spcPct val="110000"/>
              </a:lnSpc>
              <a:defRPr/>
            </a:pPr>
            <a:endParaRPr lang="en-US" b="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a:p>
            <a:pPr lvl="1" eaLnBrk="1" hangingPunct="1">
              <a:lnSpc>
                <a:spcPct val="110000"/>
              </a:lnSpc>
              <a:buFont typeface="Wingdings" pitchFamily="2" charset="2"/>
              <a:buNone/>
              <a:defRPr/>
            </a:pPr>
            <a:endParaRPr lang="en-US" dirty="0"/>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53</a:t>
            </a:fld>
            <a:endParaRPr lang="en-US">
              <a:solidFill>
                <a:srgbClr val="FFFFFF"/>
              </a:solidFill>
            </a:endParaRPr>
          </a:p>
        </p:txBody>
      </p:sp>
      <p:sp>
        <p:nvSpPr>
          <p:cNvPr id="7"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53</a:t>
            </a:fld>
            <a:endParaRPr lang="en-US">
              <a:solidFill>
                <a:srgbClr val="000000"/>
              </a:solidFill>
            </a:endParaRPr>
          </a:p>
        </p:txBody>
      </p:sp>
      <p:sp>
        <p:nvSpPr>
          <p:cNvPr id="5" name="TextBox 4"/>
          <p:cNvSpPr txBox="1"/>
          <p:nvPr/>
        </p:nvSpPr>
        <p:spPr>
          <a:xfrm>
            <a:off x="4572000" y="1371600"/>
            <a:ext cx="4419600" cy="5527667"/>
          </a:xfrm>
          <a:prstGeom prst="rect">
            <a:avLst/>
          </a:prstGeom>
          <a:solidFill>
            <a:schemeClr val="bg2"/>
          </a:solidFill>
        </p:spPr>
        <p:txBody>
          <a:bodyPr wrap="square" rtlCol="0">
            <a:spAutoFit/>
          </a:bodyPr>
          <a:lstStyle/>
          <a:p>
            <a:pPr algn="ctr">
              <a:lnSpc>
                <a:spcPct val="110000"/>
              </a:lnSpc>
              <a:buClr>
                <a:srgbClr val="80B606"/>
              </a:buClr>
              <a:defRPr/>
            </a:pPr>
            <a:r>
              <a:rPr lang="en-US" sz="2400" b="1" dirty="0">
                <a:solidFill>
                  <a:srgbClr val="FF0000"/>
                </a:solidFill>
              </a:rPr>
              <a:t>Electron Transport Chain</a:t>
            </a:r>
          </a:p>
          <a:p>
            <a:pPr algn="ctr">
              <a:lnSpc>
                <a:spcPct val="110000"/>
              </a:lnSpc>
              <a:buClr>
                <a:srgbClr val="80B606"/>
              </a:buClr>
              <a:defRPr/>
            </a:pPr>
            <a:endParaRPr lang="en-US" sz="2800" b="1" dirty="0">
              <a:solidFill>
                <a:srgbClr val="FF0000"/>
              </a:solidFill>
            </a:endParaRPr>
          </a:p>
          <a:p>
            <a:pPr marL="457200">
              <a:lnSpc>
                <a:spcPct val="110000"/>
              </a:lnSpc>
              <a:buClr>
                <a:srgbClr val="80B606"/>
              </a:buClr>
              <a:defRPr/>
            </a:pPr>
            <a:r>
              <a:rPr lang="en-US" sz="2000" b="1" dirty="0"/>
              <a:t>4 ATP</a:t>
            </a:r>
          </a:p>
          <a:p>
            <a:pPr marL="457200">
              <a:lnSpc>
                <a:spcPct val="110000"/>
              </a:lnSpc>
              <a:buClr>
                <a:srgbClr val="80B606"/>
              </a:buClr>
              <a:defRPr/>
            </a:pPr>
            <a:endParaRPr lang="en-US" sz="2000" b="1" dirty="0"/>
          </a:p>
          <a:p>
            <a:pPr marL="457200">
              <a:lnSpc>
                <a:spcPct val="110000"/>
              </a:lnSpc>
              <a:buClr>
                <a:srgbClr val="80B606"/>
              </a:buClr>
              <a:defRPr/>
            </a:pPr>
            <a:endParaRPr lang="en-US" sz="2000" b="1" dirty="0"/>
          </a:p>
          <a:p>
            <a:pPr marL="457200">
              <a:lnSpc>
                <a:spcPct val="110000"/>
              </a:lnSpc>
              <a:buClr>
                <a:srgbClr val="80B606"/>
              </a:buClr>
              <a:defRPr/>
            </a:pPr>
            <a:r>
              <a:rPr lang="en-US" sz="2000" b="1" dirty="0"/>
              <a:t>6 ATP</a:t>
            </a:r>
          </a:p>
          <a:p>
            <a:pPr marL="457200">
              <a:lnSpc>
                <a:spcPct val="110000"/>
              </a:lnSpc>
              <a:buClr>
                <a:srgbClr val="80B606"/>
              </a:buClr>
              <a:defRPr/>
            </a:pPr>
            <a:endParaRPr lang="en-US" sz="2000" b="1" dirty="0"/>
          </a:p>
          <a:p>
            <a:pPr marL="457200">
              <a:lnSpc>
                <a:spcPct val="110000"/>
              </a:lnSpc>
              <a:buClr>
                <a:srgbClr val="80B606"/>
              </a:buClr>
              <a:defRPr/>
            </a:pPr>
            <a:endParaRPr lang="en-US" sz="2000" b="1" dirty="0"/>
          </a:p>
          <a:p>
            <a:pPr marL="457200">
              <a:lnSpc>
                <a:spcPct val="110000"/>
              </a:lnSpc>
              <a:buClr>
                <a:srgbClr val="80B606"/>
              </a:buClr>
              <a:defRPr/>
            </a:pPr>
            <a:endParaRPr lang="en-US" sz="2400" b="1" dirty="0"/>
          </a:p>
          <a:p>
            <a:pPr marL="457200">
              <a:lnSpc>
                <a:spcPct val="110000"/>
              </a:lnSpc>
              <a:buClr>
                <a:srgbClr val="80B606"/>
              </a:buClr>
              <a:defRPr/>
            </a:pPr>
            <a:r>
              <a:rPr lang="en-US" sz="2000" b="1" dirty="0"/>
              <a:t>18 ATP</a:t>
            </a:r>
          </a:p>
          <a:p>
            <a:pPr marL="457200">
              <a:lnSpc>
                <a:spcPct val="110000"/>
              </a:lnSpc>
              <a:spcBef>
                <a:spcPts val="1200"/>
              </a:spcBef>
              <a:buClr>
                <a:srgbClr val="80B606"/>
              </a:buClr>
              <a:defRPr/>
            </a:pPr>
            <a:r>
              <a:rPr lang="en-US" sz="2000" b="1" dirty="0"/>
              <a:t>4 ATP</a:t>
            </a:r>
          </a:p>
          <a:p>
            <a:pPr marL="457200">
              <a:lnSpc>
                <a:spcPct val="110000"/>
              </a:lnSpc>
              <a:buClr>
                <a:srgbClr val="80B606"/>
              </a:buClr>
              <a:defRPr/>
            </a:pPr>
            <a:endParaRPr lang="en-US" sz="2000" b="1" dirty="0">
              <a:solidFill>
                <a:srgbClr val="FF0000"/>
              </a:solidFill>
            </a:endParaRPr>
          </a:p>
          <a:p>
            <a:pPr marL="228600">
              <a:lnSpc>
                <a:spcPct val="110000"/>
              </a:lnSpc>
              <a:buClr>
                <a:srgbClr val="80B606"/>
              </a:buClr>
              <a:defRPr/>
            </a:pPr>
            <a:r>
              <a:rPr lang="en-US" sz="2400" b="1" u="sng" dirty="0">
                <a:solidFill>
                  <a:srgbClr val="FF0000"/>
                </a:solidFill>
              </a:rPr>
              <a:t>Total in Aerobic Respiration</a:t>
            </a:r>
          </a:p>
          <a:p>
            <a:pPr algn="ctr">
              <a:lnSpc>
                <a:spcPct val="110000"/>
              </a:lnSpc>
              <a:buClr>
                <a:srgbClr val="80B606"/>
              </a:buClr>
              <a:defRPr/>
            </a:pPr>
            <a:r>
              <a:rPr lang="en-US" sz="3000" b="1" dirty="0">
                <a:solidFill>
                  <a:srgbClr val="FF33CC"/>
                </a:solidFill>
              </a:rPr>
              <a:t>36 ATP</a:t>
            </a:r>
          </a:p>
        </p:txBody>
      </p:sp>
      <p:cxnSp>
        <p:nvCxnSpPr>
          <p:cNvPr id="8" name="Straight Arrow Connector 7"/>
          <p:cNvCxnSpPr/>
          <p:nvPr/>
        </p:nvCxnSpPr>
        <p:spPr>
          <a:xfrm>
            <a:off x="2286000" y="24384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286000" y="34290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286000" y="48768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86000" y="53340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5789613" y="2133600"/>
            <a:ext cx="1601787" cy="3505200"/>
          </a:xfrm>
          <a:prstGeom prst="rightBrace">
            <a:avLst/>
          </a:prstGeom>
          <a:noFill/>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391400" y="3667780"/>
            <a:ext cx="1447800" cy="523220"/>
          </a:xfrm>
          <a:prstGeom prst="rect">
            <a:avLst/>
          </a:prstGeom>
          <a:noFill/>
        </p:spPr>
        <p:txBody>
          <a:bodyPr wrap="square" rtlCol="0">
            <a:spAutoFit/>
          </a:bodyPr>
          <a:lstStyle/>
          <a:p>
            <a:r>
              <a:rPr lang="en-US" sz="2800" b="1" dirty="0"/>
              <a:t>32 ATP</a:t>
            </a:r>
          </a:p>
        </p:txBody>
      </p:sp>
    </p:spTree>
    <p:extLst>
      <p:ext uri="{BB962C8B-B14F-4D97-AF65-F5344CB8AC3E}">
        <p14:creationId xmlns:p14="http://schemas.microsoft.com/office/powerpoint/2010/main" val="30255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9635">
                                            <p:txEl>
                                              <p:pRg st="1" end="1"/>
                                            </p:txEl>
                                          </p:spTgt>
                                        </p:tgtEl>
                                        <p:attrNameLst>
                                          <p:attrName>style.visibility</p:attrName>
                                        </p:attrNameLst>
                                      </p:cBhvr>
                                      <p:to>
                                        <p:strVal val="visible"/>
                                      </p:to>
                                    </p:set>
                                    <p:animEffect transition="in" filter="fade">
                                      <p:cBhvr>
                                        <p:cTn id="16" dur="500"/>
                                        <p:tgtEl>
                                          <p:spTgt spid="696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Effect transition="in" filter="fade">
                                      <p:cBhvr>
                                        <p:cTn id="21" dur="500"/>
                                        <p:tgtEl>
                                          <p:spTgt spid="69635">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635">
                                            <p:txEl>
                                              <p:pRg st="3" end="3"/>
                                            </p:txEl>
                                          </p:spTgt>
                                        </p:tgtEl>
                                        <p:attrNameLst>
                                          <p:attrName>style.visibility</p:attrName>
                                        </p:attrNameLst>
                                      </p:cBhvr>
                                      <p:to>
                                        <p:strVal val="visible"/>
                                      </p:to>
                                    </p:set>
                                    <p:animEffect transition="in" filter="fade">
                                      <p:cBhvr>
                                        <p:cTn id="34" dur="500"/>
                                        <p:tgtEl>
                                          <p:spTgt spid="696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9635">
                                            <p:txEl>
                                              <p:pRg st="4" end="4"/>
                                            </p:txEl>
                                          </p:spTgt>
                                        </p:tgtEl>
                                        <p:attrNameLst>
                                          <p:attrName>style.visibility</p:attrName>
                                        </p:attrNameLst>
                                      </p:cBhvr>
                                      <p:to>
                                        <p:strVal val="visible"/>
                                      </p:to>
                                    </p:set>
                                    <p:animEffect transition="in" filter="fade">
                                      <p:cBhvr>
                                        <p:cTn id="39" dur="500"/>
                                        <p:tgtEl>
                                          <p:spTgt spid="69635">
                                            <p:txEl>
                                              <p:pRg st="4" end="4"/>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635">
                                            <p:txEl>
                                              <p:pRg st="5" end="5"/>
                                            </p:txEl>
                                          </p:spTgt>
                                        </p:tgtEl>
                                        <p:attrNameLst>
                                          <p:attrName>style.visibility</p:attrName>
                                        </p:attrNameLst>
                                      </p:cBhvr>
                                      <p:to>
                                        <p:strVal val="visible"/>
                                      </p:to>
                                    </p:set>
                                    <p:animEffect transition="in" filter="fade">
                                      <p:cBhvr>
                                        <p:cTn id="52" dur="500"/>
                                        <p:tgtEl>
                                          <p:spTgt spid="6963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635">
                                            <p:txEl>
                                              <p:pRg st="6" end="6"/>
                                            </p:txEl>
                                          </p:spTgt>
                                        </p:tgtEl>
                                        <p:attrNameLst>
                                          <p:attrName>style.visibility</p:attrName>
                                        </p:attrNameLst>
                                      </p:cBhvr>
                                      <p:to>
                                        <p:strVal val="visible"/>
                                      </p:to>
                                    </p:set>
                                    <p:animEffect transition="in" filter="fade">
                                      <p:cBhvr>
                                        <p:cTn id="57" dur="500"/>
                                        <p:tgtEl>
                                          <p:spTgt spid="6963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635">
                                            <p:txEl>
                                              <p:pRg st="7" end="7"/>
                                            </p:txEl>
                                          </p:spTgt>
                                        </p:tgtEl>
                                        <p:attrNameLst>
                                          <p:attrName>style.visibility</p:attrName>
                                        </p:attrNameLst>
                                      </p:cBhvr>
                                      <p:to>
                                        <p:strVal val="visible"/>
                                      </p:to>
                                    </p:set>
                                    <p:animEffect transition="in" filter="fade">
                                      <p:cBhvr>
                                        <p:cTn id="62" dur="500"/>
                                        <p:tgtEl>
                                          <p:spTgt spid="69635">
                                            <p:txEl>
                                              <p:pRg st="7" end="7"/>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1000"/>
                                        <p:tgtEl>
                                          <p:spTgt spid="12"/>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500"/>
                                        <p:tgtEl>
                                          <p:spTgt spid="5">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9635">
                                            <p:txEl>
                                              <p:pRg st="8" end="8"/>
                                            </p:txEl>
                                          </p:spTgt>
                                        </p:tgtEl>
                                        <p:attrNameLst>
                                          <p:attrName>style.visibility</p:attrName>
                                        </p:attrNameLst>
                                      </p:cBhvr>
                                      <p:to>
                                        <p:strVal val="visible"/>
                                      </p:to>
                                    </p:set>
                                    <p:animEffect transition="in" filter="fade">
                                      <p:cBhvr>
                                        <p:cTn id="75" dur="500"/>
                                        <p:tgtEl>
                                          <p:spTgt spid="69635">
                                            <p:txEl>
                                              <p:pRg st="8" end="8"/>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1000"/>
                                        <p:tgtEl>
                                          <p:spTgt spid="13"/>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500"/>
                                        <p:tgtEl>
                                          <p:spTgt spid="5">
                                            <p:txEl>
                                              <p:pRg st="10" end="10"/>
                                            </p:txEl>
                                          </p:spTgt>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1000"/>
                                        <p:tgtEl>
                                          <p:spTgt spid="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10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
                                            <p:txEl>
                                              <p:pRg st="12" end="12"/>
                                            </p:txEl>
                                          </p:spTgt>
                                        </p:tgtEl>
                                        <p:attrNameLst>
                                          <p:attrName>style.visibility</p:attrName>
                                        </p:attrNameLst>
                                      </p:cBhvr>
                                      <p:to>
                                        <p:strVal val="visible"/>
                                      </p:to>
                                    </p:set>
                                    <p:animEffect transition="in" filter="fade">
                                      <p:cBhvr>
                                        <p:cTn id="95" dur="500"/>
                                        <p:tgtEl>
                                          <p:spTgt spid="5">
                                            <p:txEl>
                                              <p:pRg st="12" end="12"/>
                                            </p:txEl>
                                          </p:spTgt>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5">
                                            <p:txEl>
                                              <p:pRg st="13" end="13"/>
                                            </p:txEl>
                                          </p:spTgt>
                                        </p:tgtEl>
                                        <p:attrNameLst>
                                          <p:attrName>style.visibility</p:attrName>
                                        </p:attrNameLst>
                                      </p:cBhvr>
                                      <p:to>
                                        <p:strVal val="visible"/>
                                      </p:to>
                                    </p:set>
                                    <p:animEffect transition="in" filter="fade">
                                      <p:cBhvr>
                                        <p:cTn id="9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t="3081"/>
          <a:stretch/>
        </p:blipFill>
        <p:spPr>
          <a:xfrm>
            <a:off x="39845" y="152400"/>
            <a:ext cx="9027955" cy="6562350"/>
          </a:xfrm>
          <a:prstGeom prst="rect">
            <a:avLst/>
          </a:prstGeom>
        </p:spPr>
      </p:pic>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54</a:t>
            </a:fld>
            <a:endParaRPr lang="en-US">
              <a:solidFill>
                <a:srgbClr val="FFFFFF"/>
              </a:solidFill>
            </a:endParaRPr>
          </a:p>
        </p:txBody>
      </p:sp>
      <p:sp>
        <p:nvSpPr>
          <p:cNvPr id="6" name="Footer Placeholder 3"/>
          <p:cNvSpPr txBox="1">
            <a:spLocks/>
          </p:cNvSpPr>
          <p:nvPr/>
        </p:nvSpPr>
        <p:spPr>
          <a:xfrm>
            <a:off x="0" y="6438761"/>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schemeClr val="tx1"/>
                </a:solidFill>
              </a:rPr>
              <a:t>Cell Respiration</a:t>
            </a:r>
            <a:endParaRPr lang="en-US" dirty="0">
              <a:solidFill>
                <a:schemeClr val="tx1"/>
              </a:solidFill>
            </a:endParaRPr>
          </a:p>
        </p:txBody>
      </p:sp>
      <p:sp>
        <p:nvSpPr>
          <p:cNvPr id="7"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54</a:t>
            </a:fld>
            <a:endParaRPr lang="en-US">
              <a:solidFill>
                <a:srgbClr val="000000"/>
              </a:solidFill>
            </a:endParaRPr>
          </a:p>
        </p:txBody>
      </p:sp>
    </p:spTree>
    <p:extLst>
      <p:ext uri="{BB962C8B-B14F-4D97-AF65-F5344CB8AC3E}">
        <p14:creationId xmlns:p14="http://schemas.microsoft.com/office/powerpoint/2010/main" val="3102196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4201608614"/>
              </p:ext>
            </p:extLst>
          </p:nvPr>
        </p:nvGraphicFramePr>
        <p:xfrm>
          <a:off x="2332038" y="39579"/>
          <a:ext cx="5240337" cy="6818421"/>
        </p:xfrm>
        <a:graphic>
          <a:graphicData uri="http://schemas.openxmlformats.org/presentationml/2006/ole">
            <mc:AlternateContent xmlns:mc="http://schemas.openxmlformats.org/markup-compatibility/2006">
              <mc:Choice xmlns:v="urn:schemas-microsoft-com:vml" Requires="v">
                <p:oleObj name="Bitmap Image" r:id="rId3" imgW="3261240" imgH="3352680" progId="Paint.Picture">
                  <p:embed/>
                </p:oleObj>
              </mc:Choice>
              <mc:Fallback>
                <p:oleObj name="Bitmap Image" r:id="rId3" imgW="3261240" imgH="3352680" progId="Paint.Picture">
                  <p:embed/>
                  <p:pic>
                    <p:nvPicPr>
                      <p:cNvPr id="0" name=""/>
                      <p:cNvPicPr>
                        <a:picLocks noChangeAspect="1" noChangeArrowheads="1"/>
                      </p:cNvPicPr>
                      <p:nvPr/>
                    </p:nvPicPr>
                    <p:blipFill>
                      <a:blip r:embed="rId4"/>
                      <a:srcRect/>
                      <a:stretch>
                        <a:fillRect/>
                      </a:stretch>
                    </p:blipFill>
                    <p:spPr bwMode="auto">
                      <a:xfrm>
                        <a:off x="2332038" y="39579"/>
                        <a:ext cx="5240337" cy="6818421"/>
                      </a:xfrm>
                      <a:prstGeom prst="rect">
                        <a:avLst/>
                      </a:prstGeom>
                      <a:noFill/>
                      <a:ln>
                        <a:noFill/>
                      </a:ln>
                      <a:effectLst/>
                    </p:spPr>
                  </p:pic>
                </p:oleObj>
              </mc:Fallback>
            </mc:AlternateContent>
          </a:graphicData>
        </a:graphic>
      </p:graphicFrame>
      <p:sp>
        <p:nvSpPr>
          <p:cNvPr id="3075" name="Rectangle 3"/>
          <p:cNvSpPr>
            <a:spLocks noGrp="1" noRot="1" noChangeArrowheads="1"/>
          </p:cNvSpPr>
          <p:nvPr>
            <p:ph type="title"/>
          </p:nvPr>
        </p:nvSpPr>
        <p:spPr>
          <a:xfrm>
            <a:off x="518956" y="39579"/>
            <a:ext cx="2314887" cy="625475"/>
          </a:xfrm>
          <a:solidFill>
            <a:schemeClr val="accent2">
              <a:lumMod val="20000"/>
              <a:lumOff val="80000"/>
            </a:schemeClr>
          </a:solidFill>
        </p:spPr>
        <p:txBody>
          <a:bodyPr/>
          <a:lstStyle/>
          <a:p>
            <a:pPr eaLnBrk="1" hangingPunct="1"/>
            <a:r>
              <a:rPr lang="en-US" sz="3600" b="1" dirty="0">
                <a:solidFill>
                  <a:srgbClr val="CC66FF"/>
                </a:solidFill>
                <a:effectLst>
                  <a:outerShdw blurRad="38100" dist="38100" dir="2700000" algn="tl">
                    <a:srgbClr val="000000">
                      <a:alpha val="43137"/>
                    </a:srgbClr>
                  </a:outerShdw>
                </a:effectLst>
              </a:rPr>
              <a:t>Summary</a:t>
            </a:r>
          </a:p>
        </p:txBody>
      </p:sp>
      <p:sp>
        <p:nvSpPr>
          <p:cNvPr id="3" name="TextBox 2"/>
          <p:cNvSpPr txBox="1"/>
          <p:nvPr/>
        </p:nvSpPr>
        <p:spPr>
          <a:xfrm>
            <a:off x="6096000" y="5334000"/>
            <a:ext cx="457199" cy="430887"/>
          </a:xfrm>
          <a:prstGeom prst="rect">
            <a:avLst/>
          </a:prstGeom>
          <a:solidFill>
            <a:srgbClr val="FFFF00"/>
          </a:solidFill>
        </p:spPr>
        <p:txBody>
          <a:bodyPr wrap="square" rtlCol="0">
            <a:spAutoFit/>
          </a:bodyPr>
          <a:lstStyle/>
          <a:p>
            <a:r>
              <a:rPr lang="en-US" sz="1100" b="1" dirty="0">
                <a:solidFill>
                  <a:srgbClr val="000000"/>
                </a:solidFill>
                <a:latin typeface="Tahoma" pitchFamily="34" charset="0"/>
                <a:ea typeface="Tahoma" pitchFamily="34" charset="0"/>
                <a:cs typeface="Tahoma" pitchFamily="34" charset="0"/>
              </a:rPr>
              <a:t>32 ATP</a:t>
            </a:r>
          </a:p>
        </p:txBody>
      </p:sp>
      <p:sp>
        <p:nvSpPr>
          <p:cNvPr id="6" name="TextBox 5"/>
          <p:cNvSpPr txBox="1"/>
          <p:nvPr/>
        </p:nvSpPr>
        <p:spPr>
          <a:xfrm>
            <a:off x="6662281" y="6004381"/>
            <a:ext cx="595185" cy="430887"/>
          </a:xfrm>
          <a:prstGeom prst="rect">
            <a:avLst/>
          </a:prstGeom>
          <a:solidFill>
            <a:srgbClr val="FFFF00"/>
          </a:solidFill>
        </p:spPr>
        <p:txBody>
          <a:bodyPr wrap="square" rtlCol="0">
            <a:spAutoFit/>
          </a:bodyPr>
          <a:lstStyle/>
          <a:p>
            <a:pPr algn="ctr"/>
            <a:r>
              <a:rPr lang="en-US" sz="1100" b="1" dirty="0">
                <a:solidFill>
                  <a:srgbClr val="000000"/>
                </a:solidFill>
                <a:latin typeface="Tahoma" pitchFamily="34" charset="0"/>
                <a:ea typeface="Tahoma" pitchFamily="34" charset="0"/>
                <a:cs typeface="Tahoma" pitchFamily="34" charset="0"/>
              </a:rPr>
              <a:t>36 ATP</a:t>
            </a:r>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A29609CE-81EC-4B17-9645-98CD21ABF8D9}" type="slidenum">
              <a:rPr lang="en-US" smtClean="0">
                <a:solidFill>
                  <a:srgbClr val="FFFFFF"/>
                </a:solidFill>
              </a:rPr>
              <a:pPr>
                <a:defRPr/>
              </a:pPr>
              <a:t>55</a:t>
            </a:fld>
            <a:endParaRPr lang="en-US">
              <a:solidFill>
                <a:srgbClr val="FFFFFF"/>
              </a:solidFill>
            </a:endParaRPr>
          </a:p>
        </p:txBody>
      </p:sp>
      <p:sp>
        <p:nvSpPr>
          <p:cNvPr id="8" name="Rectangle 16"/>
          <p:cNvSpPr txBox="1">
            <a:spLocks noChangeArrowheads="1"/>
          </p:cNvSpPr>
          <p:nvPr/>
        </p:nvSpPr>
        <p:spPr>
          <a:xfrm>
            <a:off x="0" y="64293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55</a:t>
            </a:fld>
            <a:endParaRPr lang="en-US" dirty="0">
              <a:solidFill>
                <a:srgbClr val="000000"/>
              </a:solidFill>
            </a:endParaRPr>
          </a:p>
        </p:txBody>
      </p:sp>
      <p:sp>
        <p:nvSpPr>
          <p:cNvPr id="5" name="TextBox 4"/>
          <p:cNvSpPr txBox="1"/>
          <p:nvPr/>
        </p:nvSpPr>
        <p:spPr>
          <a:xfrm>
            <a:off x="2332038" y="6477000"/>
            <a:ext cx="475456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52014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A29609CE-81EC-4B17-9645-98CD21ABF8D9}" type="slidenum">
              <a:rPr lang="en-US" smtClean="0">
                <a:solidFill>
                  <a:srgbClr val="FFFFFF"/>
                </a:solidFill>
              </a:rPr>
              <a:pPr>
                <a:defRPr/>
              </a:pPr>
              <a:t>56</a:t>
            </a:fld>
            <a:endParaRPr lang="en-US">
              <a:solidFill>
                <a:srgbClr val="FFFFFF"/>
              </a:solidFill>
            </a:endParaRPr>
          </a:p>
        </p:txBody>
      </p:sp>
      <p:sp>
        <p:nvSpPr>
          <p:cNvPr id="8" name="Rectangle 16"/>
          <p:cNvSpPr txBox="1">
            <a:spLocks noChangeArrowheads="1"/>
          </p:cNvSpPr>
          <p:nvPr/>
        </p:nvSpPr>
        <p:spPr>
          <a:xfrm>
            <a:off x="0" y="64293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56</a:t>
            </a:fld>
            <a:endParaRPr lang="en-US" dirty="0">
              <a:solidFill>
                <a:srgbClr val="000000"/>
              </a:solidFill>
            </a:endParaRPr>
          </a:p>
        </p:txBody>
      </p:sp>
      <p:sp>
        <p:nvSpPr>
          <p:cNvPr id="5" name="TextBox 4"/>
          <p:cNvSpPr txBox="1"/>
          <p:nvPr/>
        </p:nvSpPr>
        <p:spPr>
          <a:xfrm>
            <a:off x="2332038" y="6477000"/>
            <a:ext cx="4754562"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1BBA92F1-7689-4491-A665-517A29D3B002}"/>
              </a:ext>
            </a:extLst>
          </p:cNvPr>
          <p:cNvPicPr>
            <a:picLocks noChangeAspect="1"/>
          </p:cNvPicPr>
          <p:nvPr/>
        </p:nvPicPr>
        <p:blipFill>
          <a:blip r:embed="rId3"/>
          <a:stretch>
            <a:fillRect/>
          </a:stretch>
        </p:blipFill>
        <p:spPr>
          <a:xfrm>
            <a:off x="7184" y="1"/>
            <a:ext cx="9136816" cy="6846332"/>
          </a:xfrm>
          <a:prstGeom prst="rect">
            <a:avLst/>
          </a:prstGeom>
        </p:spPr>
      </p:pic>
      <p:sp>
        <p:nvSpPr>
          <p:cNvPr id="3075" name="Rectangle 3"/>
          <p:cNvSpPr>
            <a:spLocks noGrp="1" noRot="1" noChangeArrowheads="1"/>
          </p:cNvSpPr>
          <p:nvPr>
            <p:ph type="title"/>
          </p:nvPr>
        </p:nvSpPr>
        <p:spPr>
          <a:xfrm>
            <a:off x="3501557" y="6232525"/>
            <a:ext cx="2314887" cy="625475"/>
          </a:xfrm>
          <a:solidFill>
            <a:srgbClr val="FFFF00"/>
          </a:solidFill>
        </p:spPr>
        <p:txBody>
          <a:bodyPr/>
          <a:lstStyle/>
          <a:p>
            <a:pPr eaLnBrk="1" hangingPunct="1"/>
            <a:r>
              <a:rPr lang="en-US" sz="3600" b="1" dirty="0">
                <a:solidFill>
                  <a:schemeClr val="tx1"/>
                </a:solidFill>
                <a:effectLst>
                  <a:outerShdw blurRad="38100" dist="38100" dir="2700000" algn="tl">
                    <a:srgbClr val="000000">
                      <a:alpha val="43137"/>
                    </a:srgbClr>
                  </a:outerShdw>
                </a:effectLst>
              </a:rPr>
              <a:t>HONORS</a:t>
            </a:r>
          </a:p>
        </p:txBody>
      </p:sp>
    </p:spTree>
    <p:extLst>
      <p:ext uri="{BB962C8B-B14F-4D97-AF65-F5344CB8AC3E}">
        <p14:creationId xmlns:p14="http://schemas.microsoft.com/office/powerpoint/2010/main" val="26636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3000" fill="hold"/>
                                        <p:tgtEl>
                                          <p:spTgt spid="3075"/>
                                        </p:tgtEl>
                                        <p:attrNameLst>
                                          <p:attrName>ppt_x</p:attrName>
                                        </p:attrNameLst>
                                      </p:cBhvr>
                                      <p:tavLst>
                                        <p:tav tm="0">
                                          <p:val>
                                            <p:strVal val="#ppt_x"/>
                                          </p:val>
                                        </p:tav>
                                        <p:tav tm="100000">
                                          <p:val>
                                            <p:strVal val="#ppt_x"/>
                                          </p:val>
                                        </p:tav>
                                      </p:tavLst>
                                    </p:anim>
                                    <p:anim calcmode="lin" valueType="num">
                                      <p:cBhvr additive="base">
                                        <p:cTn id="8" dur="3000" fill="hold"/>
                                        <p:tgtEl>
                                          <p:spTgt spid="3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E04A2FEF-20A0-4041-92E1-CCA0647E245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4241" b="5145"/>
          <a:stretch/>
        </p:blipFill>
        <p:spPr bwMode="auto">
          <a:xfrm>
            <a:off x="3201988" y="381000"/>
            <a:ext cx="5713412" cy="6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pic>
        <p:nvPicPr>
          <p:cNvPr id="86020"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5145"/>
          <a:stretch/>
        </p:blipFill>
        <p:spPr bwMode="auto">
          <a:xfrm>
            <a:off x="227013" y="381000"/>
            <a:ext cx="8688387" cy="6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57</a:t>
            </a:fld>
            <a:endParaRPr lang="en-US">
              <a:solidFill>
                <a:srgbClr val="FFFFFF"/>
              </a:solidFill>
            </a:endParaRPr>
          </a:p>
        </p:txBody>
      </p:sp>
      <p:sp>
        <p:nvSpPr>
          <p:cNvPr id="4" name="Rectangle 3"/>
          <p:cNvSpPr/>
          <p:nvPr/>
        </p:nvSpPr>
        <p:spPr>
          <a:xfrm>
            <a:off x="8725296" y="6488668"/>
            <a:ext cx="418704" cy="369332"/>
          </a:xfrm>
          <a:prstGeom prst="rect">
            <a:avLst/>
          </a:prstGeom>
        </p:spPr>
        <p:txBody>
          <a:bodyPr wrap="none">
            <a:spAutoFit/>
          </a:bodyPr>
          <a:lstStyle/>
          <a:p>
            <a:r>
              <a:rPr lang="en-US" dirty="0"/>
              <a:t>36</a:t>
            </a:r>
          </a:p>
        </p:txBody>
      </p:sp>
      <p:sp>
        <p:nvSpPr>
          <p:cNvPr id="6" name="Title 5"/>
          <p:cNvSpPr>
            <a:spLocks noGrp="1"/>
          </p:cNvSpPr>
          <p:nvPr>
            <p:ph type="title"/>
          </p:nvPr>
        </p:nvSpPr>
        <p:spPr>
          <a:xfrm>
            <a:off x="457200" y="-8021"/>
            <a:ext cx="8229600" cy="770021"/>
          </a:xfrm>
          <a:solidFill>
            <a:srgbClr val="00B0F0"/>
          </a:solidFill>
        </p:spPr>
        <p:txBody>
          <a:bodyPr/>
          <a:lstStyle/>
          <a:p>
            <a:r>
              <a:rPr lang="en-US" dirty="0"/>
              <a:t>Cellular Respiration Review</a:t>
            </a:r>
          </a:p>
        </p:txBody>
      </p:sp>
    </p:spTree>
    <p:extLst>
      <p:ext uri="{BB962C8B-B14F-4D97-AF65-F5344CB8AC3E}">
        <p14:creationId xmlns:p14="http://schemas.microsoft.com/office/powerpoint/2010/main" val="22705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FFFFFF"/>
              </a:solidFill>
              <a:latin typeface="Times New Roman" pitchFamily="18" charset="0"/>
            </a:endParaRPr>
          </a:p>
        </p:txBody>
      </p:sp>
      <p:pic>
        <p:nvPicPr>
          <p:cNvPr id="86020"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5145"/>
          <a:stretch/>
        </p:blipFill>
        <p:spPr bwMode="auto">
          <a:xfrm>
            <a:off x="227013" y="381000"/>
            <a:ext cx="8688387" cy="6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58</a:t>
            </a:fld>
            <a:endParaRPr lang="en-US">
              <a:solidFill>
                <a:srgbClr val="FFFFFF"/>
              </a:solidFill>
            </a:endParaRPr>
          </a:p>
        </p:txBody>
      </p:sp>
      <p:sp>
        <p:nvSpPr>
          <p:cNvPr id="4" name="Rectangle 3"/>
          <p:cNvSpPr/>
          <p:nvPr/>
        </p:nvSpPr>
        <p:spPr>
          <a:xfrm>
            <a:off x="8725296" y="6488668"/>
            <a:ext cx="418704" cy="369332"/>
          </a:xfrm>
          <a:prstGeom prst="rect">
            <a:avLst/>
          </a:prstGeom>
        </p:spPr>
        <p:txBody>
          <a:bodyPr wrap="none">
            <a:spAutoFit/>
          </a:bodyPr>
          <a:lstStyle/>
          <a:p>
            <a:r>
              <a:rPr lang="en-US" dirty="0"/>
              <a:t>36</a:t>
            </a:r>
          </a:p>
        </p:txBody>
      </p:sp>
      <p:sp>
        <p:nvSpPr>
          <p:cNvPr id="5" name="Arrow: Right 4"/>
          <p:cNvSpPr/>
          <p:nvPr/>
        </p:nvSpPr>
        <p:spPr>
          <a:xfrm>
            <a:off x="2971800" y="2743200"/>
            <a:ext cx="1676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028700" y="557866"/>
            <a:ext cx="5562600" cy="573102"/>
          </a:xfrm>
          <a:solidFill>
            <a:schemeClr val="bg1"/>
          </a:solidFill>
        </p:spPr>
        <p:txBody>
          <a:bodyPr/>
          <a:lstStyle/>
          <a:p>
            <a:r>
              <a:rPr lang="en-US" dirty="0">
                <a:solidFill>
                  <a:srgbClr val="00B050"/>
                </a:solidFill>
              </a:rPr>
              <a:t>Transition Reaction</a:t>
            </a:r>
          </a:p>
        </p:txBody>
      </p:sp>
      <p:sp>
        <p:nvSpPr>
          <p:cNvPr id="11" name="Title 6"/>
          <p:cNvSpPr txBox="1">
            <a:spLocks/>
          </p:cNvSpPr>
          <p:nvPr/>
        </p:nvSpPr>
        <p:spPr>
          <a:xfrm>
            <a:off x="4691898" y="2598857"/>
            <a:ext cx="1899402" cy="5731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a:solidFill>
                  <a:srgbClr val="00B050"/>
                </a:solidFill>
              </a:rPr>
              <a:t>matrix</a:t>
            </a:r>
          </a:p>
        </p:txBody>
      </p:sp>
      <p:sp>
        <p:nvSpPr>
          <p:cNvPr id="12" name="Title 6"/>
          <p:cNvSpPr txBox="1">
            <a:spLocks/>
          </p:cNvSpPr>
          <p:nvPr/>
        </p:nvSpPr>
        <p:spPr>
          <a:xfrm>
            <a:off x="2054601" y="2322498"/>
            <a:ext cx="3510798" cy="5731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2400" dirty="0">
                <a:solidFill>
                  <a:srgbClr val="00B050"/>
                </a:solidFill>
              </a:rPr>
              <a:t>Acetyl-CoA</a:t>
            </a:r>
          </a:p>
        </p:txBody>
      </p:sp>
    </p:spTree>
    <p:extLst>
      <p:ext uri="{BB962C8B-B14F-4D97-AF65-F5344CB8AC3E}">
        <p14:creationId xmlns:p14="http://schemas.microsoft.com/office/powerpoint/2010/main" val="3235029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0" y="0"/>
            <a:ext cx="8837613" cy="457200"/>
          </a:xfrm>
        </p:spPr>
        <p:txBody>
          <a:bodyPr lIns="91435" tIns="45718" rIns="91435" bIns="45718" anchor="t"/>
          <a:lstStyle/>
          <a:p>
            <a:pPr eaLnBrk="1" hangingPunct="1">
              <a:tabLst>
                <a:tab pos="1028700" algn="l"/>
              </a:tabLst>
              <a:defRPr/>
            </a:pPr>
            <a:r>
              <a:rPr lang="en-US" altLang="en-US" sz="1800" dirty="0"/>
              <a:t>An overview of cellular respiration (Layer 2)</a:t>
            </a:r>
            <a:endParaRPr lang="en-US" altLang="en-US" dirty="0"/>
          </a:p>
        </p:txBody>
      </p:sp>
      <p:sp>
        <p:nvSpPr>
          <p:cNvPr id="8704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pic>
        <p:nvPicPr>
          <p:cNvPr id="87044"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5349"/>
          <a:stretch/>
        </p:blipFill>
        <p:spPr bwMode="auto">
          <a:xfrm>
            <a:off x="225425" y="381000"/>
            <a:ext cx="86915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59</a:t>
            </a:fld>
            <a:endParaRPr lang="en-US">
              <a:solidFill>
                <a:srgbClr val="FFFFFF"/>
              </a:solidFill>
            </a:endParaRPr>
          </a:p>
        </p:txBody>
      </p:sp>
      <p:sp>
        <p:nvSpPr>
          <p:cNvPr id="7" name="Rectangle 6"/>
          <p:cNvSpPr/>
          <p:nvPr/>
        </p:nvSpPr>
        <p:spPr>
          <a:xfrm>
            <a:off x="8725296" y="6477000"/>
            <a:ext cx="367408" cy="307777"/>
          </a:xfrm>
          <a:prstGeom prst="rect">
            <a:avLst/>
          </a:prstGeom>
        </p:spPr>
        <p:txBody>
          <a:bodyPr wrap="none">
            <a:spAutoFit/>
          </a:bodyPr>
          <a:lstStyle/>
          <a:p>
            <a:fld id="{0FB8FD43-0DE0-4223-9668-E262B358A543}" type="slidenum">
              <a:rPr lang="en-US" sz="1400">
                <a:solidFill>
                  <a:srgbClr val="000000"/>
                </a:solidFill>
              </a:rPr>
              <a:pPr/>
              <a:t>59</a:t>
            </a:fld>
            <a:endParaRPr lang="en-US" dirty="0"/>
          </a:p>
        </p:txBody>
      </p:sp>
      <p:sp>
        <p:nvSpPr>
          <p:cNvPr id="8" name="Title 5"/>
          <p:cNvSpPr txBox="1">
            <a:spLocks/>
          </p:cNvSpPr>
          <p:nvPr/>
        </p:nvSpPr>
        <p:spPr>
          <a:xfrm>
            <a:off x="457200" y="0"/>
            <a:ext cx="8229600" cy="770021"/>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a:t>Cellular Respiration Review</a:t>
            </a:r>
            <a:endParaRPr lang="en-US" dirty="0"/>
          </a:p>
        </p:txBody>
      </p:sp>
    </p:spTree>
    <p:extLst>
      <p:ext uri="{BB962C8B-B14F-4D97-AF65-F5344CB8AC3E}">
        <p14:creationId xmlns:p14="http://schemas.microsoft.com/office/powerpoint/2010/main" val="324591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08GlycolysisEnergy-U"/>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1346200" y="133350"/>
            <a:ext cx="64516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541463" y="295275"/>
            <a:ext cx="49942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Glycolysis</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 - Energy investment phase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69" name="Text Box 5"/>
          <p:cNvSpPr txBox="1">
            <a:spLocks noChangeArrowheads="1"/>
          </p:cNvSpPr>
          <p:nvPr/>
        </p:nvSpPr>
        <p:spPr bwMode="auto">
          <a:xfrm>
            <a:off x="3433763" y="855663"/>
            <a:ext cx="8143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Glucose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0" name="Text Box 6"/>
          <p:cNvSpPr txBox="1">
            <a:spLocks noChangeArrowheads="1"/>
          </p:cNvSpPr>
          <p:nvPr/>
        </p:nvSpPr>
        <p:spPr bwMode="auto">
          <a:xfrm>
            <a:off x="2778125" y="169068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2 ADP + 2</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1" name="Text Box 7"/>
          <p:cNvSpPr txBox="1">
            <a:spLocks noChangeArrowheads="1"/>
          </p:cNvSpPr>
          <p:nvPr/>
        </p:nvSpPr>
        <p:spPr bwMode="auto">
          <a:xfrm>
            <a:off x="3846513" y="1711325"/>
            <a:ext cx="1381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P</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2" name="Text Box 8"/>
          <p:cNvSpPr txBox="1">
            <a:spLocks noChangeArrowheads="1"/>
          </p:cNvSpPr>
          <p:nvPr/>
        </p:nvSpPr>
        <p:spPr bwMode="auto">
          <a:xfrm>
            <a:off x="5949950" y="170021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2 ATP</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3" name="Text Box 9"/>
          <p:cNvSpPr txBox="1">
            <a:spLocks noChangeArrowheads="1"/>
          </p:cNvSpPr>
          <p:nvPr/>
        </p:nvSpPr>
        <p:spPr bwMode="auto">
          <a:xfrm>
            <a:off x="6762750" y="1700213"/>
            <a:ext cx="4968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used</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4" name="Text Box 10"/>
          <p:cNvSpPr txBox="1">
            <a:spLocks noChangeArrowheads="1"/>
          </p:cNvSpPr>
          <p:nvPr/>
        </p:nvSpPr>
        <p:spPr bwMode="auto">
          <a:xfrm>
            <a:off x="6756400" y="3059113"/>
            <a:ext cx="7762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formed</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5" name="Text Box 11"/>
          <p:cNvSpPr txBox="1">
            <a:spLocks noChangeArrowheads="1"/>
          </p:cNvSpPr>
          <p:nvPr/>
        </p:nvSpPr>
        <p:spPr bwMode="auto">
          <a:xfrm>
            <a:off x="5949950" y="309086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4 ATP</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6" name="Text Box 12"/>
          <p:cNvSpPr txBox="1">
            <a:spLocks noChangeArrowheads="1"/>
          </p:cNvSpPr>
          <p:nvPr/>
        </p:nvSpPr>
        <p:spPr bwMode="auto">
          <a:xfrm>
            <a:off x="1854200" y="2633663"/>
            <a:ext cx="21161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Energy payoff phase</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7" name="Text Box 13"/>
          <p:cNvSpPr txBox="1">
            <a:spLocks noChangeArrowheads="1"/>
          </p:cNvSpPr>
          <p:nvPr/>
        </p:nvSpPr>
        <p:spPr bwMode="auto">
          <a:xfrm>
            <a:off x="2790825" y="306863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4 ADP + 4</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8" name="Text Box 14"/>
          <p:cNvSpPr txBox="1">
            <a:spLocks noChangeArrowheads="1"/>
          </p:cNvSpPr>
          <p:nvPr/>
        </p:nvSpPr>
        <p:spPr bwMode="auto">
          <a:xfrm>
            <a:off x="3852863" y="3089275"/>
            <a:ext cx="1381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P</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9" name="Text Box 15"/>
          <p:cNvSpPr txBox="1">
            <a:spLocks noChangeArrowheads="1"/>
          </p:cNvSpPr>
          <p:nvPr/>
        </p:nvSpPr>
        <p:spPr bwMode="auto">
          <a:xfrm>
            <a:off x="1971675" y="3925888"/>
            <a:ext cx="20288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a:t>
            </a:r>
            <a:r>
              <a:rPr kumimoji="0" lang="en-US" sz="1600" b="1" i="1" u="none" strike="noStrike" kern="1200" cap="none" spc="0" normalizeH="0" baseline="0" noProof="0">
                <a:ln>
                  <a:noFill/>
                </a:ln>
                <a:solidFill>
                  <a:prstClr val="black"/>
                </a:solidFill>
                <a:effectLst/>
                <a:uLnTx/>
                <a:uFillTx/>
                <a:latin typeface="Arial" charset="0"/>
                <a:ea typeface="ヒラギノ角ゴ Pro W3" pitchFamily="1" charset="-128"/>
                <a:cs typeface="+mn-cs"/>
              </a:rPr>
              <a:t>e</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0" name="Text Box 16"/>
          <p:cNvSpPr txBox="1">
            <a:spLocks noChangeArrowheads="1"/>
          </p:cNvSpPr>
          <p:nvPr/>
        </p:nvSpPr>
        <p:spPr bwMode="auto">
          <a:xfrm>
            <a:off x="5851525" y="3951288"/>
            <a:ext cx="7842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NADH</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1" name="Text Box 17"/>
          <p:cNvSpPr txBox="1">
            <a:spLocks noChangeArrowheads="1"/>
          </p:cNvSpPr>
          <p:nvPr/>
        </p:nvSpPr>
        <p:spPr bwMode="auto">
          <a:xfrm>
            <a:off x="6734175" y="3970338"/>
            <a:ext cx="6953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+ 2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2" name="Text Box 18"/>
          <p:cNvSpPr txBox="1">
            <a:spLocks noChangeArrowheads="1"/>
          </p:cNvSpPr>
          <p:nvPr/>
        </p:nvSpPr>
        <p:spPr bwMode="auto">
          <a:xfrm>
            <a:off x="5784850" y="4608513"/>
            <a:ext cx="18938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Pyruvate + 2 H</a:t>
            </a:r>
            <a:r>
              <a:rPr kumimoji="0" lang="en-US" sz="1600" b="1" i="0" u="none" strike="noStrike" kern="1200" cap="none" spc="0" normalizeH="0" baseline="-25000" noProof="0">
                <a:ln>
                  <a:noFill/>
                </a:ln>
                <a:solidFill>
                  <a:prstClr val="black"/>
                </a:solidFill>
                <a:effectLst/>
                <a:uLnTx/>
                <a:uFillTx/>
                <a:latin typeface="Arial" charset="0"/>
                <a:ea typeface="ヒラギノ角ゴ Pro W3" pitchFamily="1" charset="-128"/>
                <a:cs typeface="+mn-cs"/>
              </a:rPr>
              <a:t>2</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O</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3" name="Text Box 19"/>
          <p:cNvSpPr txBox="1">
            <a:spLocks noChangeArrowheads="1"/>
          </p:cNvSpPr>
          <p:nvPr/>
        </p:nvSpPr>
        <p:spPr bwMode="auto">
          <a:xfrm>
            <a:off x="5435600" y="5334000"/>
            <a:ext cx="2243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2 Pyruvate </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+ 2 H</a:t>
            </a:r>
            <a:r>
              <a:rPr kumimoji="0" lang="en-US" sz="1600" b="1" i="0" u="none" strike="noStrike" kern="1200" cap="none" spc="0" normalizeH="0" baseline="-25000" noProof="0" dirty="0">
                <a:ln>
                  <a:noFill/>
                </a:ln>
                <a:solidFill>
                  <a:prstClr val="black"/>
                </a:solidFill>
                <a:effectLst/>
                <a:uLnTx/>
                <a:uFillTx/>
                <a:latin typeface="Arial" charset="0"/>
                <a:ea typeface="ヒラギノ角ゴ Pro W3" pitchFamily="1" charset="-128"/>
                <a:cs typeface="+mn-cs"/>
              </a:rPr>
              <a:t>2</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O</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4" name="Text Box 20"/>
          <p:cNvSpPr txBox="1">
            <a:spLocks noChangeArrowheads="1"/>
          </p:cNvSpPr>
          <p:nvPr/>
        </p:nvSpPr>
        <p:spPr bwMode="auto">
          <a:xfrm>
            <a:off x="3276600" y="5334000"/>
            <a:ext cx="1181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Glucose</a:t>
            </a:r>
            <a:endParaRPr kumimoji="0" lang="en-US" sz="1600" b="1" i="0" u="none" strike="noStrike" kern="1200" cap="none" spc="0" normalizeH="0" baseline="0" noProof="0" dirty="0">
              <a:ln>
                <a:noFill/>
              </a:ln>
              <a:solidFill>
                <a:srgbClr val="0070C0"/>
              </a:solidFill>
              <a:effectLst/>
              <a:uLnTx/>
              <a:uFillTx/>
              <a:latin typeface="Times" pitchFamily="1" charset="0"/>
              <a:ea typeface="ヒラギノ角ゴ Pro W3" pitchFamily="1" charset="-128"/>
              <a:cs typeface="+mn-cs"/>
            </a:endParaRPr>
          </a:p>
        </p:txBody>
      </p:sp>
      <p:sp>
        <p:nvSpPr>
          <p:cNvPr id="11285" name="Text Box 21"/>
          <p:cNvSpPr txBox="1">
            <a:spLocks noChangeArrowheads="1"/>
          </p:cNvSpPr>
          <p:nvPr/>
        </p:nvSpPr>
        <p:spPr bwMode="auto">
          <a:xfrm>
            <a:off x="1839913" y="5192713"/>
            <a:ext cx="3762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Net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6" name="Text Box 22"/>
          <p:cNvSpPr txBox="1">
            <a:spLocks noChangeArrowheads="1"/>
          </p:cNvSpPr>
          <p:nvPr/>
        </p:nvSpPr>
        <p:spPr bwMode="auto">
          <a:xfrm>
            <a:off x="1541463" y="5802313"/>
            <a:ext cx="27066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4 ATP formed – 2 ATP used</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7" name="Text Box 23"/>
          <p:cNvSpPr txBox="1">
            <a:spLocks noChangeArrowheads="1"/>
          </p:cNvSpPr>
          <p:nvPr/>
        </p:nvSpPr>
        <p:spPr bwMode="auto">
          <a:xfrm>
            <a:off x="5427663" y="5802313"/>
            <a:ext cx="5921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ATP</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8" name="Text Box 24"/>
          <p:cNvSpPr txBox="1">
            <a:spLocks noChangeArrowheads="1"/>
          </p:cNvSpPr>
          <p:nvPr/>
        </p:nvSpPr>
        <p:spPr bwMode="auto">
          <a:xfrm>
            <a:off x="2206625" y="6186488"/>
            <a:ext cx="20288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a:t>
            </a:r>
            <a:r>
              <a:rPr kumimoji="0" lang="en-US" sz="1600" b="1" i="1" u="none" strike="noStrike" kern="1200" cap="none" spc="0" normalizeH="0" baseline="0" noProof="0">
                <a:ln>
                  <a:noFill/>
                </a:ln>
                <a:solidFill>
                  <a:prstClr val="black"/>
                </a:solidFill>
                <a:effectLst/>
                <a:uLnTx/>
                <a:uFillTx/>
                <a:latin typeface="Arial" charset="0"/>
                <a:ea typeface="ヒラギノ角ゴ Pro W3" pitchFamily="1" charset="-128"/>
                <a:cs typeface="+mn-cs"/>
              </a:rPr>
              <a:t>e</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9" name="Text Box 25"/>
          <p:cNvSpPr txBox="1">
            <a:spLocks noChangeArrowheads="1"/>
          </p:cNvSpPr>
          <p:nvPr/>
        </p:nvSpPr>
        <p:spPr bwMode="auto">
          <a:xfrm>
            <a:off x="5432425" y="6186488"/>
            <a:ext cx="15081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NADH + 2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pic>
        <p:nvPicPr>
          <p:cNvPr id="25" name="Picture 24" descr="warm_up-01.eps">
            <a:extLst>
              <a:ext uri="{FF2B5EF4-FFF2-40B4-BE49-F238E27FC236}">
                <a16:creationId xmlns:a16="http://schemas.microsoft.com/office/drawing/2014/main" id="{34C96D44-1259-4764-AD18-7667241AB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31114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500"/>
                                        <p:tgtEl>
                                          <p:spTgt spid="1127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fade">
                                      <p:cBhvr>
                                        <p:cTn id="16" dur="500"/>
                                        <p:tgtEl>
                                          <p:spTgt spid="1127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fade">
                                      <p:cBhvr>
                                        <p:cTn id="20" dur="500"/>
                                        <p:tgtEl>
                                          <p:spTgt spid="1127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500"/>
                                        <p:tgtEl>
                                          <p:spTgt spid="112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276"/>
                                        </p:tgtEl>
                                        <p:attrNameLst>
                                          <p:attrName>style.visibility</p:attrName>
                                        </p:attrNameLst>
                                      </p:cBhvr>
                                      <p:to>
                                        <p:strVal val="visible"/>
                                      </p:to>
                                    </p:set>
                                    <p:animEffect transition="in" filter="fade">
                                      <p:cBhvr>
                                        <p:cTn id="29" dur="500"/>
                                        <p:tgtEl>
                                          <p:spTgt spid="1127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277"/>
                                        </p:tgtEl>
                                        <p:attrNameLst>
                                          <p:attrName>style.visibility</p:attrName>
                                        </p:attrNameLst>
                                      </p:cBhvr>
                                      <p:to>
                                        <p:strVal val="visible"/>
                                      </p:to>
                                    </p:set>
                                    <p:animEffect transition="in" filter="fade">
                                      <p:cBhvr>
                                        <p:cTn id="33" dur="500"/>
                                        <p:tgtEl>
                                          <p:spTgt spid="1127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278"/>
                                        </p:tgtEl>
                                        <p:attrNameLst>
                                          <p:attrName>style.visibility</p:attrName>
                                        </p:attrNameLst>
                                      </p:cBhvr>
                                      <p:to>
                                        <p:strVal val="visible"/>
                                      </p:to>
                                    </p:set>
                                    <p:animEffect transition="in" filter="fade">
                                      <p:cBhvr>
                                        <p:cTn id="37" dur="500"/>
                                        <p:tgtEl>
                                          <p:spTgt spid="11278"/>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1275"/>
                                        </p:tgtEl>
                                        <p:attrNameLst>
                                          <p:attrName>style.visibility</p:attrName>
                                        </p:attrNameLst>
                                      </p:cBhvr>
                                      <p:to>
                                        <p:strVal val="visible"/>
                                      </p:to>
                                    </p:set>
                                    <p:animEffect transition="in" filter="fade">
                                      <p:cBhvr>
                                        <p:cTn id="41" dur="500"/>
                                        <p:tgtEl>
                                          <p:spTgt spid="11275"/>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1274"/>
                                        </p:tgtEl>
                                        <p:attrNameLst>
                                          <p:attrName>style.visibility</p:attrName>
                                        </p:attrNameLst>
                                      </p:cBhvr>
                                      <p:to>
                                        <p:strVal val="visible"/>
                                      </p:to>
                                    </p:set>
                                    <p:animEffect transition="in" filter="fade">
                                      <p:cBhvr>
                                        <p:cTn id="45" dur="500"/>
                                        <p:tgtEl>
                                          <p:spTgt spid="112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79"/>
                                        </p:tgtEl>
                                        <p:attrNameLst>
                                          <p:attrName>style.visibility</p:attrName>
                                        </p:attrNameLst>
                                      </p:cBhvr>
                                      <p:to>
                                        <p:strVal val="visible"/>
                                      </p:to>
                                    </p:set>
                                    <p:animEffect transition="in" filter="fade">
                                      <p:cBhvr>
                                        <p:cTn id="50" dur="500"/>
                                        <p:tgtEl>
                                          <p:spTgt spid="1127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1280"/>
                                        </p:tgtEl>
                                        <p:attrNameLst>
                                          <p:attrName>style.visibility</p:attrName>
                                        </p:attrNameLst>
                                      </p:cBhvr>
                                      <p:to>
                                        <p:strVal val="visible"/>
                                      </p:to>
                                    </p:set>
                                    <p:animEffect transition="in" filter="fade">
                                      <p:cBhvr>
                                        <p:cTn id="54" dur="500"/>
                                        <p:tgtEl>
                                          <p:spTgt spid="11280"/>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1281"/>
                                        </p:tgtEl>
                                        <p:attrNameLst>
                                          <p:attrName>style.visibility</p:attrName>
                                        </p:attrNameLst>
                                      </p:cBhvr>
                                      <p:to>
                                        <p:strVal val="visible"/>
                                      </p:to>
                                    </p:set>
                                    <p:animEffect transition="in" filter="fade">
                                      <p:cBhvr>
                                        <p:cTn id="58" dur="500"/>
                                        <p:tgtEl>
                                          <p:spTgt spid="1128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282"/>
                                        </p:tgtEl>
                                        <p:attrNameLst>
                                          <p:attrName>style.visibility</p:attrName>
                                        </p:attrNameLst>
                                      </p:cBhvr>
                                      <p:to>
                                        <p:strVal val="visible"/>
                                      </p:to>
                                    </p:set>
                                    <p:animEffect transition="in" filter="fade">
                                      <p:cBhvr>
                                        <p:cTn id="63" dur="500"/>
                                        <p:tgtEl>
                                          <p:spTgt spid="1128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285"/>
                                        </p:tgtEl>
                                        <p:attrNameLst>
                                          <p:attrName>style.visibility</p:attrName>
                                        </p:attrNameLst>
                                      </p:cBhvr>
                                      <p:to>
                                        <p:strVal val="visible"/>
                                      </p:to>
                                    </p:set>
                                    <p:animEffect transition="in" filter="fade">
                                      <p:cBhvr>
                                        <p:cTn id="68" dur="500"/>
                                        <p:tgtEl>
                                          <p:spTgt spid="1128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284"/>
                                        </p:tgtEl>
                                        <p:attrNameLst>
                                          <p:attrName>style.visibility</p:attrName>
                                        </p:attrNameLst>
                                      </p:cBhvr>
                                      <p:to>
                                        <p:strVal val="visible"/>
                                      </p:to>
                                    </p:set>
                                    <p:animEffect transition="in" filter="fade">
                                      <p:cBhvr>
                                        <p:cTn id="73" dur="500"/>
                                        <p:tgtEl>
                                          <p:spTgt spid="11284"/>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1283"/>
                                        </p:tgtEl>
                                        <p:attrNameLst>
                                          <p:attrName>style.visibility</p:attrName>
                                        </p:attrNameLst>
                                      </p:cBhvr>
                                      <p:to>
                                        <p:strVal val="visible"/>
                                      </p:to>
                                    </p:set>
                                    <p:animEffect transition="in" filter="fade">
                                      <p:cBhvr>
                                        <p:cTn id="77" dur="500"/>
                                        <p:tgtEl>
                                          <p:spTgt spid="1128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286"/>
                                        </p:tgtEl>
                                        <p:attrNameLst>
                                          <p:attrName>style.visibility</p:attrName>
                                        </p:attrNameLst>
                                      </p:cBhvr>
                                      <p:to>
                                        <p:strVal val="visible"/>
                                      </p:to>
                                    </p:set>
                                    <p:animEffect transition="in" filter="fade">
                                      <p:cBhvr>
                                        <p:cTn id="82" dur="500"/>
                                        <p:tgtEl>
                                          <p:spTgt spid="11286"/>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287"/>
                                        </p:tgtEl>
                                        <p:attrNameLst>
                                          <p:attrName>style.visibility</p:attrName>
                                        </p:attrNameLst>
                                      </p:cBhvr>
                                      <p:to>
                                        <p:strVal val="visible"/>
                                      </p:to>
                                    </p:set>
                                    <p:animEffect transition="in" filter="fade">
                                      <p:cBhvr>
                                        <p:cTn id="86" dur="500"/>
                                        <p:tgtEl>
                                          <p:spTgt spid="1128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288"/>
                                        </p:tgtEl>
                                        <p:attrNameLst>
                                          <p:attrName>style.visibility</p:attrName>
                                        </p:attrNameLst>
                                      </p:cBhvr>
                                      <p:to>
                                        <p:strVal val="visible"/>
                                      </p:to>
                                    </p:set>
                                    <p:animEffect transition="in" filter="fade">
                                      <p:cBhvr>
                                        <p:cTn id="91" dur="500"/>
                                        <p:tgtEl>
                                          <p:spTgt spid="11288"/>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1289"/>
                                        </p:tgtEl>
                                        <p:attrNameLst>
                                          <p:attrName>style.visibility</p:attrName>
                                        </p:attrNameLst>
                                      </p:cBhvr>
                                      <p:to>
                                        <p:strVal val="visible"/>
                                      </p:to>
                                    </p:set>
                                    <p:animEffect transition="in" filter="fade">
                                      <p:cBhvr>
                                        <p:cTn id="95"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P spid="11274" grpId="0"/>
      <p:bldP spid="11275" grpId="0"/>
      <p:bldP spid="11276" grpId="0"/>
      <p:bldP spid="11277" grpId="0"/>
      <p:bldP spid="11278" grpId="0"/>
      <p:bldP spid="11279" grpId="0"/>
      <p:bldP spid="11280" grpId="0"/>
      <p:bldP spid="11281" grpId="0"/>
      <p:bldP spid="11282" grpId="0"/>
      <p:bldP spid="11283" grpId="0"/>
      <p:bldP spid="11284" grpId="0"/>
      <p:bldP spid="11285" grpId="0"/>
      <p:bldP spid="11286" grpId="0"/>
      <p:bldP spid="11287" grpId="0"/>
      <p:bldP spid="11288" grpId="0"/>
      <p:bldP spid="1128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0" y="0"/>
            <a:ext cx="8837613" cy="457200"/>
          </a:xfrm>
        </p:spPr>
        <p:txBody>
          <a:bodyPr lIns="91435" tIns="45718" rIns="91435" bIns="45718" anchor="t"/>
          <a:lstStyle/>
          <a:p>
            <a:pPr eaLnBrk="1" hangingPunct="1">
              <a:tabLst>
                <a:tab pos="1028700" algn="l"/>
              </a:tabLst>
              <a:defRPr/>
            </a:pPr>
            <a:r>
              <a:rPr lang="en-US" altLang="en-US" sz="1800" dirty="0"/>
              <a:t>An overview of cellular respiration (Layer 3)</a:t>
            </a:r>
            <a:endParaRPr lang="en-US" altLang="en-US" dirty="0"/>
          </a:p>
        </p:txBody>
      </p:sp>
      <p:sp>
        <p:nvSpPr>
          <p:cNvPr id="8806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pic>
        <p:nvPicPr>
          <p:cNvPr id="88068"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4903"/>
          <a:stretch/>
        </p:blipFill>
        <p:spPr bwMode="auto">
          <a:xfrm>
            <a:off x="228600" y="381001"/>
            <a:ext cx="86502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60</a:t>
            </a:fld>
            <a:endParaRPr lang="en-US">
              <a:solidFill>
                <a:srgbClr val="FFFFFF"/>
              </a:solidFill>
            </a:endParaRPr>
          </a:p>
        </p:txBody>
      </p:sp>
      <p:sp>
        <p:nvSpPr>
          <p:cNvPr id="7" name="Rectangle 6"/>
          <p:cNvSpPr/>
          <p:nvPr/>
        </p:nvSpPr>
        <p:spPr>
          <a:xfrm>
            <a:off x="8725296" y="6477000"/>
            <a:ext cx="367408" cy="307777"/>
          </a:xfrm>
          <a:prstGeom prst="rect">
            <a:avLst/>
          </a:prstGeom>
        </p:spPr>
        <p:txBody>
          <a:bodyPr wrap="none">
            <a:spAutoFit/>
          </a:bodyPr>
          <a:lstStyle/>
          <a:p>
            <a:fld id="{0FB8FD43-0DE0-4223-9668-E262B358A543}" type="slidenum">
              <a:rPr lang="en-US" sz="1400">
                <a:solidFill>
                  <a:srgbClr val="000000"/>
                </a:solidFill>
              </a:rPr>
              <a:pPr/>
              <a:t>60</a:t>
            </a:fld>
            <a:endParaRPr lang="en-US" dirty="0"/>
          </a:p>
        </p:txBody>
      </p:sp>
      <p:sp>
        <p:nvSpPr>
          <p:cNvPr id="8" name="Title 5"/>
          <p:cNvSpPr txBox="1">
            <a:spLocks/>
          </p:cNvSpPr>
          <p:nvPr/>
        </p:nvSpPr>
        <p:spPr>
          <a:xfrm>
            <a:off x="457200" y="-8021"/>
            <a:ext cx="8229600" cy="617621"/>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000" dirty="0"/>
              <a:t>Cellular Respiration Review</a:t>
            </a:r>
          </a:p>
        </p:txBody>
      </p:sp>
    </p:spTree>
    <p:extLst>
      <p:ext uri="{BB962C8B-B14F-4D97-AF65-F5344CB8AC3E}">
        <p14:creationId xmlns:p14="http://schemas.microsoft.com/office/powerpoint/2010/main" val="1929930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b="1" dirty="0">
                <a:solidFill>
                  <a:srgbClr val="CC66FF"/>
                </a:solidFill>
                <a:effectLst>
                  <a:outerShdw blurRad="38100" dist="38100" dir="2700000" algn="tl">
                    <a:srgbClr val="000000">
                      <a:alpha val="43137"/>
                    </a:srgbClr>
                  </a:outerShdw>
                </a:effectLst>
              </a:rPr>
              <a:t>Diagram of Cellular Respiration</a:t>
            </a:r>
          </a:p>
        </p:txBody>
      </p:sp>
      <p:sp>
        <p:nvSpPr>
          <p:cNvPr id="12" name="Content Placeholder 11"/>
          <p:cNvSpPr>
            <a:spLocks noGrp="1"/>
          </p:cNvSpPr>
          <p:nvPr>
            <p:ph idx="1"/>
          </p:nvPr>
        </p:nvSpPr>
        <p:spPr/>
        <p:txBody>
          <a:bodyPr/>
          <a:lstStyle/>
          <a:p>
            <a:pPr>
              <a:defRPr/>
            </a:pPr>
            <a:endParaRPr lang="en-US"/>
          </a:p>
        </p:txBody>
      </p:sp>
      <p:pic>
        <p:nvPicPr>
          <p:cNvPr id="50183" name="Picture 7" descr="Overview[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6002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8"/>
          <p:cNvSpPr txBox="1">
            <a:spLocks noChangeArrowheads="1"/>
          </p:cNvSpPr>
          <p:nvPr/>
        </p:nvSpPr>
        <p:spPr bwMode="auto">
          <a:xfrm>
            <a:off x="533400" y="4800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endParaRPr lang="en-US" sz="1800">
              <a:solidFill>
                <a:srgbClr val="FFFFFF"/>
              </a:solidFill>
              <a:latin typeface="Comic Sans MS" pitchFamily="66" charset="0"/>
            </a:endParaRPr>
          </a:p>
        </p:txBody>
      </p:sp>
      <p:sp>
        <p:nvSpPr>
          <p:cNvPr id="50185" name="Text Box 9"/>
          <p:cNvSpPr txBox="1">
            <a:spLocks noChangeArrowheads="1"/>
          </p:cNvSpPr>
          <p:nvPr/>
        </p:nvSpPr>
        <p:spPr bwMode="auto">
          <a:xfrm>
            <a:off x="228600" y="4724400"/>
            <a:ext cx="1752600" cy="822325"/>
          </a:xfrm>
          <a:prstGeom prst="rect">
            <a:avLst/>
          </a:prstGeom>
          <a:solidFill>
            <a:schemeClr val="accent3">
              <a:lumMod val="60000"/>
              <a:lumOff val="4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800" b="1">
                <a:solidFill>
                  <a:srgbClr val="000514"/>
                </a:solidFill>
                <a:latin typeface="Comic Sans MS" pitchFamily="66" charset="0"/>
              </a:rPr>
              <a:t>Occurs in Cytoplasm</a:t>
            </a:r>
          </a:p>
        </p:txBody>
      </p:sp>
      <p:sp>
        <p:nvSpPr>
          <p:cNvPr id="50186" name="Line 10"/>
          <p:cNvSpPr>
            <a:spLocks noChangeShapeType="1"/>
          </p:cNvSpPr>
          <p:nvPr/>
        </p:nvSpPr>
        <p:spPr bwMode="auto">
          <a:xfrm flipV="1">
            <a:off x="1143000" y="4267200"/>
            <a:ext cx="762000" cy="3810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a:solidFill>
                <a:srgbClr val="FFFFFF"/>
              </a:solidFill>
              <a:latin typeface="Times New Roman" pitchFamily="18" charset="0"/>
            </a:endParaRPr>
          </a:p>
        </p:txBody>
      </p:sp>
      <p:sp>
        <p:nvSpPr>
          <p:cNvPr id="50188" name="Line 12"/>
          <p:cNvSpPr>
            <a:spLocks noChangeShapeType="1"/>
          </p:cNvSpPr>
          <p:nvPr/>
        </p:nvSpPr>
        <p:spPr bwMode="auto">
          <a:xfrm flipV="1">
            <a:off x="4267200" y="4343400"/>
            <a:ext cx="990600" cy="1447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a:solidFill>
                <a:srgbClr val="FFFFFF"/>
              </a:solidFill>
              <a:latin typeface="Times New Roman" pitchFamily="18" charset="0"/>
            </a:endParaRPr>
          </a:p>
        </p:txBody>
      </p:sp>
      <p:sp>
        <p:nvSpPr>
          <p:cNvPr id="50189" name="Text Box 13"/>
          <p:cNvSpPr txBox="1">
            <a:spLocks noChangeArrowheads="1"/>
          </p:cNvSpPr>
          <p:nvPr/>
        </p:nvSpPr>
        <p:spPr bwMode="auto">
          <a:xfrm>
            <a:off x="7467600" y="1600200"/>
            <a:ext cx="1676400" cy="1187450"/>
          </a:xfrm>
          <a:prstGeom prst="rect">
            <a:avLst/>
          </a:prstGeom>
          <a:solidFill>
            <a:schemeClr val="accent1">
              <a:lumMod val="60000"/>
              <a:lumOff val="4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800" b="1">
                <a:solidFill>
                  <a:srgbClr val="000514"/>
                </a:solidFill>
                <a:latin typeface="Comic Sans MS" pitchFamily="66" charset="0"/>
              </a:rPr>
              <a:t>Occurs across Cristae</a:t>
            </a:r>
          </a:p>
        </p:txBody>
      </p:sp>
      <p:sp>
        <p:nvSpPr>
          <p:cNvPr id="50190" name="Line 14"/>
          <p:cNvSpPr>
            <a:spLocks noChangeShapeType="1"/>
          </p:cNvSpPr>
          <p:nvPr/>
        </p:nvSpPr>
        <p:spPr bwMode="auto">
          <a:xfrm flipH="1">
            <a:off x="7162800" y="2819400"/>
            <a:ext cx="990600" cy="1066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a:solidFill>
                <a:srgbClr val="FFFFFF"/>
              </a:solidFill>
              <a:latin typeface="Times New Roman" pitchFamily="18" charset="0"/>
            </a:endParaRPr>
          </a:p>
        </p:txBody>
      </p:sp>
      <p:sp>
        <p:nvSpPr>
          <p:cNvPr id="50187" name="Text Box 11"/>
          <p:cNvSpPr txBox="1">
            <a:spLocks noChangeArrowheads="1"/>
          </p:cNvSpPr>
          <p:nvPr/>
        </p:nvSpPr>
        <p:spPr bwMode="auto">
          <a:xfrm>
            <a:off x="3200400" y="5715000"/>
            <a:ext cx="1752600" cy="822325"/>
          </a:xfrm>
          <a:prstGeom prst="rect">
            <a:avLst/>
          </a:prstGeom>
          <a:solidFill>
            <a:schemeClr val="accent5">
              <a:lumMod val="60000"/>
              <a:lumOff val="4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800" b="1">
                <a:solidFill>
                  <a:srgbClr val="000514"/>
                </a:solidFill>
                <a:latin typeface="Comic Sans MS" pitchFamily="66" charset="0"/>
              </a:rPr>
              <a:t>Occurs in Matrix</a:t>
            </a:r>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14" name="Rectangle 13"/>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61</a:t>
            </a:fld>
            <a:endParaRPr lang="en-US" dirty="0"/>
          </a:p>
        </p:txBody>
      </p:sp>
    </p:spTree>
    <p:extLst>
      <p:ext uri="{BB962C8B-B14F-4D97-AF65-F5344CB8AC3E}">
        <p14:creationId xmlns:p14="http://schemas.microsoft.com/office/powerpoint/2010/main" val="342133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checkerboard(across)">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 calcmode="lin" valueType="num">
                                      <p:cBhvr additive="base">
                                        <p:cTn id="12" dur="500" fill="hold"/>
                                        <p:tgtEl>
                                          <p:spTgt spid="50185"/>
                                        </p:tgtEl>
                                        <p:attrNameLst>
                                          <p:attrName>ppt_x</p:attrName>
                                        </p:attrNameLst>
                                      </p:cBhvr>
                                      <p:tavLst>
                                        <p:tav tm="0">
                                          <p:val>
                                            <p:strVal val="0-#ppt_w/2"/>
                                          </p:val>
                                        </p:tav>
                                        <p:tav tm="100000">
                                          <p:val>
                                            <p:strVal val="#ppt_x"/>
                                          </p:val>
                                        </p:tav>
                                      </p:tavLst>
                                    </p:anim>
                                    <p:anim calcmode="lin" valueType="num">
                                      <p:cBhvr additive="base">
                                        <p:cTn id="13" dur="500" fill="hold"/>
                                        <p:tgtEl>
                                          <p:spTgt spid="5018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0186"/>
                                        </p:tgtEl>
                                        <p:attrNameLst>
                                          <p:attrName>style.visibility</p:attrName>
                                        </p:attrNameLst>
                                      </p:cBhvr>
                                      <p:to>
                                        <p:strVal val="visible"/>
                                      </p:to>
                                    </p:set>
                                    <p:anim calcmode="lin" valueType="num">
                                      <p:cBhvr additive="base">
                                        <p:cTn id="16" dur="500" fill="hold"/>
                                        <p:tgtEl>
                                          <p:spTgt spid="50186"/>
                                        </p:tgtEl>
                                        <p:attrNameLst>
                                          <p:attrName>ppt_x</p:attrName>
                                        </p:attrNameLst>
                                      </p:cBhvr>
                                      <p:tavLst>
                                        <p:tav tm="0">
                                          <p:val>
                                            <p:strVal val="0-#ppt_w/2"/>
                                          </p:val>
                                        </p:tav>
                                        <p:tav tm="100000">
                                          <p:val>
                                            <p:strVal val="#ppt_x"/>
                                          </p:val>
                                        </p:tav>
                                      </p:tavLst>
                                    </p:anim>
                                    <p:anim calcmode="lin" valueType="num">
                                      <p:cBhvr additive="base">
                                        <p:cTn id="17"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0187"/>
                                        </p:tgtEl>
                                        <p:attrNameLst>
                                          <p:attrName>style.visibility</p:attrName>
                                        </p:attrNameLst>
                                      </p:cBhvr>
                                      <p:to>
                                        <p:strVal val="visible"/>
                                      </p:to>
                                    </p:set>
                                    <p:anim calcmode="lin" valueType="num">
                                      <p:cBhvr additive="base">
                                        <p:cTn id="22" dur="500" fill="hold"/>
                                        <p:tgtEl>
                                          <p:spTgt spid="50187"/>
                                        </p:tgtEl>
                                        <p:attrNameLst>
                                          <p:attrName>ppt_x</p:attrName>
                                        </p:attrNameLst>
                                      </p:cBhvr>
                                      <p:tavLst>
                                        <p:tav tm="0">
                                          <p:val>
                                            <p:strVal val="#ppt_x"/>
                                          </p:val>
                                        </p:tav>
                                        <p:tav tm="100000">
                                          <p:val>
                                            <p:strVal val="#ppt_x"/>
                                          </p:val>
                                        </p:tav>
                                      </p:tavLst>
                                    </p:anim>
                                    <p:anim calcmode="lin" valueType="num">
                                      <p:cBhvr additive="base">
                                        <p:cTn id="23" dur="500" fill="hold"/>
                                        <p:tgtEl>
                                          <p:spTgt spid="5018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0188"/>
                                        </p:tgtEl>
                                        <p:attrNameLst>
                                          <p:attrName>style.visibility</p:attrName>
                                        </p:attrNameLst>
                                      </p:cBhvr>
                                      <p:to>
                                        <p:strVal val="visible"/>
                                      </p:to>
                                    </p:set>
                                    <p:anim calcmode="lin" valueType="num">
                                      <p:cBhvr additive="base">
                                        <p:cTn id="26" dur="500" fill="hold"/>
                                        <p:tgtEl>
                                          <p:spTgt spid="50188"/>
                                        </p:tgtEl>
                                        <p:attrNameLst>
                                          <p:attrName>ppt_x</p:attrName>
                                        </p:attrNameLst>
                                      </p:cBhvr>
                                      <p:tavLst>
                                        <p:tav tm="0">
                                          <p:val>
                                            <p:strVal val="#ppt_x"/>
                                          </p:val>
                                        </p:tav>
                                        <p:tav tm="100000">
                                          <p:val>
                                            <p:strVal val="#ppt_x"/>
                                          </p:val>
                                        </p:tav>
                                      </p:tavLst>
                                    </p:anim>
                                    <p:anim calcmode="lin" valueType="num">
                                      <p:cBhvr additive="base">
                                        <p:cTn id="27"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additive="base">
                                        <p:cTn id="32" dur="500" fill="hold"/>
                                        <p:tgtEl>
                                          <p:spTgt spid="50189"/>
                                        </p:tgtEl>
                                        <p:attrNameLst>
                                          <p:attrName>ppt_x</p:attrName>
                                        </p:attrNameLst>
                                      </p:cBhvr>
                                      <p:tavLst>
                                        <p:tav tm="0">
                                          <p:val>
                                            <p:strVal val="#ppt_x"/>
                                          </p:val>
                                        </p:tav>
                                        <p:tav tm="100000">
                                          <p:val>
                                            <p:strVal val="#ppt_x"/>
                                          </p:val>
                                        </p:tav>
                                      </p:tavLst>
                                    </p:anim>
                                    <p:anim calcmode="lin" valueType="num">
                                      <p:cBhvr additive="base">
                                        <p:cTn id="33" dur="500" fill="hold"/>
                                        <p:tgtEl>
                                          <p:spTgt spid="5018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50190"/>
                                        </p:tgtEl>
                                        <p:attrNameLst>
                                          <p:attrName>style.visibility</p:attrName>
                                        </p:attrNameLst>
                                      </p:cBhvr>
                                      <p:to>
                                        <p:strVal val="visible"/>
                                      </p:to>
                                    </p:set>
                                    <p:anim calcmode="lin" valueType="num">
                                      <p:cBhvr additive="base">
                                        <p:cTn id="36" dur="500" fill="hold"/>
                                        <p:tgtEl>
                                          <p:spTgt spid="50190"/>
                                        </p:tgtEl>
                                        <p:attrNameLst>
                                          <p:attrName>ppt_x</p:attrName>
                                        </p:attrNameLst>
                                      </p:cBhvr>
                                      <p:tavLst>
                                        <p:tav tm="0">
                                          <p:val>
                                            <p:strVal val="#ppt_x"/>
                                          </p:val>
                                        </p:tav>
                                        <p:tav tm="100000">
                                          <p:val>
                                            <p:strVal val="#ppt_x"/>
                                          </p:val>
                                        </p:tav>
                                      </p:tavLst>
                                    </p:anim>
                                    <p:anim calcmode="lin" valueType="num">
                                      <p:cBhvr additive="base">
                                        <p:cTn id="37" dur="500" fill="hold"/>
                                        <p:tgtEl>
                                          <p:spTgt spid="501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autoUpdateAnimBg="0"/>
      <p:bldP spid="50186" grpId="0" animBg="1"/>
      <p:bldP spid="50188" grpId="0" animBg="1"/>
      <p:bldP spid="50189" grpId="0" animBg="1" autoUpdateAnimBg="0"/>
      <p:bldP spid="50190" grpId="0" animBg="1"/>
      <p:bldP spid="50187"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591C92-7DF4-4415-993B-AAEDDE86FED0}" type="slidenum">
              <a:rPr lang="en-US" sz="1400" smtClean="0">
                <a:solidFill>
                  <a:srgbClr val="000000"/>
                </a:solidFill>
                <a:latin typeface="Arial" charset="0"/>
              </a:rPr>
              <a:pPr eaLnBrk="1" hangingPunct="1"/>
              <a:t>62</a:t>
            </a:fld>
            <a:endParaRPr lang="en-US" sz="1400">
              <a:solidFill>
                <a:srgbClr val="000000"/>
              </a:solidFill>
              <a:latin typeface="Arial" charset="0"/>
            </a:endParaRPr>
          </a:p>
        </p:txBody>
      </p:sp>
      <p:graphicFrame>
        <p:nvGraphicFramePr>
          <p:cNvPr id="223234" name="Group 2"/>
          <p:cNvGraphicFramePr>
            <a:graphicFrameLocks noGrp="1"/>
          </p:cNvGraphicFramePr>
          <p:nvPr>
            <p:extLst>
              <p:ext uri="{D42A27DB-BD31-4B8C-83A1-F6EECF244321}">
                <p14:modId xmlns:p14="http://schemas.microsoft.com/office/powerpoint/2010/main" val="308244405"/>
              </p:ext>
            </p:extLst>
          </p:nvPr>
        </p:nvGraphicFramePr>
        <p:xfrm>
          <a:off x="381000" y="2971800"/>
          <a:ext cx="8239125" cy="2720974"/>
        </p:xfrm>
        <a:graphic>
          <a:graphicData uri="http://schemas.openxmlformats.org/drawingml/2006/table">
            <a:tbl>
              <a:tblPr/>
              <a:tblGrid>
                <a:gridCol w="3176587">
                  <a:extLst>
                    <a:ext uri="{9D8B030D-6E8A-4147-A177-3AD203B41FA5}">
                      <a16:colId xmlns:a16="http://schemas.microsoft.com/office/drawing/2014/main" val="20000"/>
                    </a:ext>
                  </a:extLst>
                </a:gridCol>
                <a:gridCol w="3052763">
                  <a:extLst>
                    <a:ext uri="{9D8B030D-6E8A-4147-A177-3AD203B41FA5}">
                      <a16:colId xmlns:a16="http://schemas.microsoft.com/office/drawing/2014/main" val="20001"/>
                    </a:ext>
                  </a:extLst>
                </a:gridCol>
                <a:gridCol w="2009775">
                  <a:extLst>
                    <a:ext uri="{9D8B030D-6E8A-4147-A177-3AD203B41FA5}">
                      <a16:colId xmlns:a16="http://schemas.microsoft.com/office/drawing/2014/main" val="20002"/>
                    </a:ext>
                  </a:extLst>
                </a:gridCol>
              </a:tblGrid>
              <a:tr h="554038">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Pathway</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Eukaryote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a:ln>
                            <a:noFill/>
                          </a:ln>
                          <a:solidFill>
                            <a:schemeClr val="tx1"/>
                          </a:solidFill>
                          <a:effectLst/>
                          <a:latin typeface="Arial" pitchFamily="34" charset="0"/>
                        </a:rPr>
                        <a:t>Prokaryote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2500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3"/>
          <p:cNvSpPr/>
          <p:nvPr/>
        </p:nvSpPr>
        <p:spPr>
          <a:xfrm>
            <a:off x="347730" y="136525"/>
            <a:ext cx="8534400" cy="1200329"/>
          </a:xfrm>
          <a:prstGeom prst="rect">
            <a:avLst/>
          </a:prstGeom>
        </p:spPr>
        <p:txBody>
          <a:bodyPr>
            <a:spAutoFit/>
          </a:bodyPr>
          <a:lstStyle/>
          <a:p>
            <a:pPr algn="ctr">
              <a:defRPr/>
            </a:pPr>
            <a:r>
              <a:rPr lang="en-US" sz="3600" b="1" dirty="0">
                <a:solidFill>
                  <a:srgbClr val="CC66FF"/>
                </a:solidFill>
                <a:effectLst>
                  <a:outerShdw blurRad="38100" dist="38100" dir="2700000" algn="tl">
                    <a:srgbClr val="000000">
                      <a:alpha val="43137"/>
                    </a:srgbClr>
                  </a:outerShdw>
                </a:effectLst>
                <a:latin typeface="Arial" pitchFamily="34" charset="0"/>
              </a:rPr>
              <a:t>Summary of the 3 Major Stages of Cellular Respiration:</a:t>
            </a:r>
            <a:endParaRPr lang="en-US" sz="4000" b="1" dirty="0">
              <a:solidFill>
                <a:srgbClr val="CC66FF"/>
              </a:solidFill>
              <a:effectLst>
                <a:outerShdw blurRad="38100" dist="38100" dir="2700000" algn="tl">
                  <a:srgbClr val="000000">
                    <a:alpha val="43137"/>
                  </a:srgbClr>
                </a:outerShdw>
              </a:effectLst>
              <a:latin typeface="Arial" pitchFamily="34" charset="0"/>
            </a:endParaRPr>
          </a:p>
        </p:txBody>
      </p:sp>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pic>
        <p:nvPicPr>
          <p:cNvPr id="6" name="Picture 5" descr="quick_check-01.eps">
            <a:extLst>
              <a:ext uri="{FF2B5EF4-FFF2-40B4-BE49-F238E27FC236}">
                <a16:creationId xmlns:a16="http://schemas.microsoft.com/office/drawing/2014/main" id="{33A97FD3-89F6-4654-A29C-34F04DF98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503" y="1336935"/>
            <a:ext cx="1008117" cy="817392"/>
          </a:xfrm>
          <a:prstGeom prst="rect">
            <a:avLst/>
          </a:prstGeom>
        </p:spPr>
      </p:pic>
    </p:spTree>
    <p:extLst>
      <p:ext uri="{BB962C8B-B14F-4D97-AF65-F5344CB8AC3E}">
        <p14:creationId xmlns:p14="http://schemas.microsoft.com/office/powerpoint/2010/main" val="836698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591C92-7DF4-4415-993B-AAEDDE86FED0}" type="slidenum">
              <a:rPr lang="en-US" sz="1400" smtClean="0">
                <a:solidFill>
                  <a:srgbClr val="000000"/>
                </a:solidFill>
                <a:latin typeface="Arial" charset="0"/>
              </a:rPr>
              <a:pPr eaLnBrk="1" hangingPunct="1"/>
              <a:t>63</a:t>
            </a:fld>
            <a:endParaRPr lang="en-US" sz="1400">
              <a:solidFill>
                <a:srgbClr val="000000"/>
              </a:solidFill>
              <a:latin typeface="Arial" charset="0"/>
            </a:endParaRPr>
          </a:p>
        </p:txBody>
      </p:sp>
      <p:graphicFrame>
        <p:nvGraphicFramePr>
          <p:cNvPr id="223234" name="Group 2"/>
          <p:cNvGraphicFramePr>
            <a:graphicFrameLocks noGrp="1"/>
          </p:cNvGraphicFramePr>
          <p:nvPr/>
        </p:nvGraphicFramePr>
        <p:xfrm>
          <a:off x="381000" y="2971800"/>
          <a:ext cx="8239125" cy="2720974"/>
        </p:xfrm>
        <a:graphic>
          <a:graphicData uri="http://schemas.openxmlformats.org/drawingml/2006/table">
            <a:tbl>
              <a:tblPr/>
              <a:tblGrid>
                <a:gridCol w="3176587">
                  <a:extLst>
                    <a:ext uri="{9D8B030D-6E8A-4147-A177-3AD203B41FA5}">
                      <a16:colId xmlns:a16="http://schemas.microsoft.com/office/drawing/2014/main" val="20000"/>
                    </a:ext>
                  </a:extLst>
                </a:gridCol>
                <a:gridCol w="3052763">
                  <a:extLst>
                    <a:ext uri="{9D8B030D-6E8A-4147-A177-3AD203B41FA5}">
                      <a16:colId xmlns:a16="http://schemas.microsoft.com/office/drawing/2014/main" val="20001"/>
                    </a:ext>
                  </a:extLst>
                </a:gridCol>
                <a:gridCol w="2009775">
                  <a:extLst>
                    <a:ext uri="{9D8B030D-6E8A-4147-A177-3AD203B41FA5}">
                      <a16:colId xmlns:a16="http://schemas.microsoft.com/office/drawing/2014/main" val="20002"/>
                    </a:ext>
                  </a:extLst>
                </a:gridCol>
              </a:tblGrid>
              <a:tr h="554038">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Pathway</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Eukaryote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a:ln>
                            <a:noFill/>
                          </a:ln>
                          <a:solidFill>
                            <a:schemeClr val="tx1"/>
                          </a:solidFill>
                          <a:effectLst/>
                          <a:latin typeface="Arial" pitchFamily="34" charset="0"/>
                        </a:rPr>
                        <a:t>Prokaryote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a:ln>
                            <a:noFill/>
                          </a:ln>
                          <a:solidFill>
                            <a:schemeClr val="tx1"/>
                          </a:solidFill>
                          <a:effectLst/>
                          <a:latin typeface="Arial" pitchFamily="34" charset="0"/>
                        </a:rPr>
                        <a:t>Glycolysis</a:t>
                      </a:r>
                      <a:endParaRPr kumimoji="0" lang="en-US" sz="2200" b="0" i="0" u="none" strike="noStrike" cap="none" normalizeH="0" baseline="-2500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Cytoplasm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a:ln>
                            <a:noFill/>
                          </a:ln>
                          <a:solidFill>
                            <a:schemeClr val="tx1"/>
                          </a:solidFill>
                          <a:effectLst/>
                          <a:latin typeface="Arial" pitchFamily="34" charset="0"/>
                        </a:rPr>
                        <a:t>Cytoplasm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Krebs cycle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Mitochondrial matrix</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Cytoplasm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ETC </a:t>
                      </a:r>
                      <a:r>
                        <a:rPr kumimoji="0" lang="en-US" sz="1400" b="0" i="0" u="none" strike="noStrike" cap="none" normalizeH="0" baseline="0" dirty="0">
                          <a:ln>
                            <a:noFill/>
                          </a:ln>
                          <a:solidFill>
                            <a:schemeClr val="tx1"/>
                          </a:solidFill>
                          <a:effectLst/>
                          <a:latin typeface="Arial" pitchFamily="34" charset="0"/>
                        </a:rPr>
                        <a:t>(Electron Transport Chain)</a:t>
                      </a: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a:ln>
                            <a:noFill/>
                          </a:ln>
                          <a:solidFill>
                            <a:schemeClr val="tx1"/>
                          </a:solidFill>
                          <a:effectLst/>
                          <a:latin typeface="Arial" pitchFamily="34" charset="0"/>
                        </a:rPr>
                        <a:t>Mitochondrial inner membrane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Plasma membrane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7" name="Rectangle 6">
            <a:extLst>
              <a:ext uri="{FF2B5EF4-FFF2-40B4-BE49-F238E27FC236}">
                <a16:creationId xmlns:a16="http://schemas.microsoft.com/office/drawing/2014/main" id="{7A9C67A7-BE26-4EFD-8CAA-51D53D5ACD67}"/>
              </a:ext>
            </a:extLst>
          </p:cNvPr>
          <p:cNvSpPr/>
          <p:nvPr/>
        </p:nvSpPr>
        <p:spPr>
          <a:xfrm>
            <a:off x="347730" y="136525"/>
            <a:ext cx="8534400" cy="1200329"/>
          </a:xfrm>
          <a:prstGeom prst="rect">
            <a:avLst/>
          </a:prstGeom>
        </p:spPr>
        <p:txBody>
          <a:bodyPr>
            <a:spAutoFit/>
          </a:bodyPr>
          <a:lstStyle/>
          <a:p>
            <a:pPr algn="ctr">
              <a:defRPr/>
            </a:pPr>
            <a:r>
              <a:rPr lang="en-US" sz="3600" b="1" dirty="0">
                <a:solidFill>
                  <a:srgbClr val="CC66FF"/>
                </a:solidFill>
                <a:effectLst>
                  <a:outerShdw blurRad="38100" dist="38100" dir="2700000" algn="tl">
                    <a:srgbClr val="000000">
                      <a:alpha val="43137"/>
                    </a:srgbClr>
                  </a:outerShdw>
                </a:effectLst>
                <a:latin typeface="Arial" pitchFamily="34" charset="0"/>
              </a:rPr>
              <a:t>Summary of the 3 Major Stages of Cellular Respiration:</a:t>
            </a:r>
            <a:endParaRPr lang="en-US" sz="4000" b="1" dirty="0">
              <a:solidFill>
                <a:srgbClr val="CC66FF"/>
              </a:solidFill>
              <a:effectLst>
                <a:outerShdw blurRad="38100" dist="38100" dir="2700000" algn="tl">
                  <a:srgbClr val="000000">
                    <a:alpha val="43137"/>
                  </a:srgbClr>
                </a:outerShdw>
              </a:effectLst>
              <a:latin typeface="Arial" pitchFamily="34" charset="0"/>
            </a:endParaRPr>
          </a:p>
        </p:txBody>
      </p:sp>
      <p:pic>
        <p:nvPicPr>
          <p:cNvPr id="8" name="Picture 7" descr="quick_check-01.eps">
            <a:extLst>
              <a:ext uri="{FF2B5EF4-FFF2-40B4-BE49-F238E27FC236}">
                <a16:creationId xmlns:a16="http://schemas.microsoft.com/office/drawing/2014/main" id="{CAE1A759-9216-42E7-ACFD-B3C4060F7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503" y="1336935"/>
            <a:ext cx="1008117" cy="817392"/>
          </a:xfrm>
          <a:prstGeom prst="rect">
            <a:avLst/>
          </a:prstGeom>
        </p:spPr>
      </p:pic>
    </p:spTree>
    <p:extLst>
      <p:ext uri="{BB962C8B-B14F-4D97-AF65-F5344CB8AC3E}">
        <p14:creationId xmlns:p14="http://schemas.microsoft.com/office/powerpoint/2010/main" val="2393096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8001"/>
          </a:xfrm>
          <a:prstGeom prst="rect">
            <a:avLst/>
          </a:prstGeom>
        </p:spPr>
      </p:pic>
      <p:sp>
        <p:nvSpPr>
          <p:cNvPr id="6" name="Rectangle 5"/>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64</a:t>
            </a:fld>
            <a:endParaRPr lang="en-US" dirty="0"/>
          </a:p>
        </p:txBody>
      </p:sp>
      <p:pic>
        <p:nvPicPr>
          <p:cNvPr id="7" name="Picture 6"/>
          <p:cNvPicPr>
            <a:picLocks noChangeAspect="1"/>
          </p:cNvPicPr>
          <p:nvPr/>
        </p:nvPicPr>
        <p:blipFill>
          <a:blip r:embed="rId3"/>
          <a:stretch>
            <a:fillRect/>
          </a:stretch>
        </p:blipFill>
        <p:spPr>
          <a:xfrm>
            <a:off x="2133600" y="5867400"/>
            <a:ext cx="1238275" cy="297186"/>
          </a:xfrm>
          <a:prstGeom prst="rect">
            <a:avLst/>
          </a:prstGeom>
        </p:spPr>
      </p:pic>
      <p:sp>
        <p:nvSpPr>
          <p:cNvPr id="5" name="Rectangle 4">
            <a:extLst>
              <a:ext uri="{FF2B5EF4-FFF2-40B4-BE49-F238E27FC236}">
                <a16:creationId xmlns:a16="http://schemas.microsoft.com/office/drawing/2014/main" id="{BB1EB67F-6B5C-4C60-A5DB-A9D9C7DEB677}"/>
              </a:ext>
            </a:extLst>
          </p:cNvPr>
          <p:cNvSpPr/>
          <p:nvPr/>
        </p:nvSpPr>
        <p:spPr>
          <a:xfrm>
            <a:off x="381000" y="3429000"/>
            <a:ext cx="1600200" cy="213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19845-0217-459E-855E-AED590306CDB}"/>
              </a:ext>
            </a:extLst>
          </p:cNvPr>
          <p:cNvSpPr/>
          <p:nvPr/>
        </p:nvSpPr>
        <p:spPr>
          <a:xfrm>
            <a:off x="1752598" y="5867399"/>
            <a:ext cx="5486401" cy="6062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64F81B-6744-4505-996E-9AEED6BCC438}"/>
              </a:ext>
            </a:extLst>
          </p:cNvPr>
          <p:cNvSpPr/>
          <p:nvPr/>
        </p:nvSpPr>
        <p:spPr>
          <a:xfrm>
            <a:off x="2247900" y="3962400"/>
            <a:ext cx="17145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D50250-7641-4015-8363-CB66969BC48D}"/>
              </a:ext>
            </a:extLst>
          </p:cNvPr>
          <p:cNvSpPr/>
          <p:nvPr/>
        </p:nvSpPr>
        <p:spPr>
          <a:xfrm>
            <a:off x="4267200" y="3428999"/>
            <a:ext cx="1264276" cy="1676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FF19F-7F2C-47E1-97A3-9280928E0071}"/>
              </a:ext>
            </a:extLst>
          </p:cNvPr>
          <p:cNvSpPr/>
          <p:nvPr/>
        </p:nvSpPr>
        <p:spPr>
          <a:xfrm>
            <a:off x="5715000" y="3429000"/>
            <a:ext cx="1143000" cy="160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1BE1C8-D84F-4CE7-A7E1-7DD51CD384DB}"/>
              </a:ext>
            </a:extLst>
          </p:cNvPr>
          <p:cNvSpPr/>
          <p:nvPr/>
        </p:nvSpPr>
        <p:spPr>
          <a:xfrm>
            <a:off x="7010400" y="3581400"/>
            <a:ext cx="17526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ry_it-01.eps">
            <a:extLst>
              <a:ext uri="{FF2B5EF4-FFF2-40B4-BE49-F238E27FC236}">
                <a16:creationId xmlns:a16="http://schemas.microsoft.com/office/drawing/2014/main" id="{896B97C0-7864-4017-9A0E-B19D746A6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3843"/>
            <a:ext cx="1143000" cy="926757"/>
          </a:xfrm>
          <a:prstGeom prst="rect">
            <a:avLst/>
          </a:prstGeom>
        </p:spPr>
      </p:pic>
      <p:sp>
        <p:nvSpPr>
          <p:cNvPr id="14" name="TextBox 13">
            <a:extLst>
              <a:ext uri="{FF2B5EF4-FFF2-40B4-BE49-F238E27FC236}">
                <a16:creationId xmlns:a16="http://schemas.microsoft.com/office/drawing/2014/main" id="{1BD5B184-7C8C-4C03-8397-80A732335158}"/>
              </a:ext>
            </a:extLst>
          </p:cNvPr>
          <p:cNvSpPr txBox="1"/>
          <p:nvPr/>
        </p:nvSpPr>
        <p:spPr>
          <a:xfrm>
            <a:off x="2667000" y="1371600"/>
            <a:ext cx="4495800" cy="646331"/>
          </a:xfrm>
          <a:prstGeom prst="rect">
            <a:avLst/>
          </a:prstGeom>
          <a:solidFill>
            <a:schemeClr val="accent2">
              <a:lumMod val="60000"/>
              <a:lumOff val="40000"/>
            </a:schemeClr>
          </a:solidFill>
        </p:spPr>
        <p:txBody>
          <a:bodyPr wrap="square" rtlCol="0">
            <a:spAutoFit/>
          </a:bodyPr>
          <a:lstStyle/>
          <a:p>
            <a:r>
              <a:rPr lang="en-US" dirty="0"/>
              <a:t>Name each molecule. Tell where it comes from, and name the stage it appears?</a:t>
            </a:r>
          </a:p>
        </p:txBody>
      </p:sp>
      <p:sp>
        <p:nvSpPr>
          <p:cNvPr id="15" name="TextBox 14">
            <a:extLst>
              <a:ext uri="{FF2B5EF4-FFF2-40B4-BE49-F238E27FC236}">
                <a16:creationId xmlns:a16="http://schemas.microsoft.com/office/drawing/2014/main" id="{F88255EE-AED9-4A20-B8D9-1C67C3FD795B}"/>
              </a:ext>
            </a:extLst>
          </p:cNvPr>
          <p:cNvSpPr txBox="1"/>
          <p:nvPr/>
        </p:nvSpPr>
        <p:spPr>
          <a:xfrm>
            <a:off x="2667000" y="5486400"/>
            <a:ext cx="3581400" cy="369332"/>
          </a:xfrm>
          <a:prstGeom prst="rect">
            <a:avLst/>
          </a:prstGeom>
          <a:solidFill>
            <a:schemeClr val="accent2">
              <a:lumMod val="60000"/>
              <a:lumOff val="40000"/>
            </a:schemeClr>
          </a:solidFill>
        </p:spPr>
        <p:txBody>
          <a:bodyPr wrap="square" rtlCol="0">
            <a:spAutoFit/>
          </a:bodyPr>
          <a:lstStyle/>
          <a:p>
            <a:r>
              <a:rPr lang="en-US" dirty="0"/>
              <a:t>Amount &amp; Purpose of ATP?</a:t>
            </a:r>
          </a:p>
        </p:txBody>
      </p:sp>
    </p:spTree>
    <p:extLst>
      <p:ext uri="{BB962C8B-B14F-4D97-AF65-F5344CB8AC3E}">
        <p14:creationId xmlns:p14="http://schemas.microsoft.com/office/powerpoint/2010/main" val="25293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4"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2" y="-1"/>
            <a:ext cx="9144000" cy="6858001"/>
          </a:xfrm>
          <a:prstGeom prst="rect">
            <a:avLst/>
          </a:prstGeom>
        </p:spPr>
      </p:pic>
      <p:sp>
        <p:nvSpPr>
          <p:cNvPr id="6" name="Rectangle 5"/>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65</a:t>
            </a:fld>
            <a:endParaRPr lang="en-US" dirty="0"/>
          </a:p>
        </p:txBody>
      </p:sp>
      <p:pic>
        <p:nvPicPr>
          <p:cNvPr id="7" name="Picture 6"/>
          <p:cNvPicPr>
            <a:picLocks noChangeAspect="1"/>
          </p:cNvPicPr>
          <p:nvPr/>
        </p:nvPicPr>
        <p:blipFill>
          <a:blip r:embed="rId3"/>
          <a:stretch>
            <a:fillRect/>
          </a:stretch>
        </p:blipFill>
        <p:spPr>
          <a:xfrm>
            <a:off x="2133600" y="5867400"/>
            <a:ext cx="1238275" cy="297186"/>
          </a:xfrm>
          <a:prstGeom prst="rect">
            <a:avLst/>
          </a:prstGeom>
        </p:spPr>
      </p:pic>
      <p:pic>
        <p:nvPicPr>
          <p:cNvPr id="5" name="Picture 4" descr="try_it-01.eps">
            <a:extLst>
              <a:ext uri="{FF2B5EF4-FFF2-40B4-BE49-F238E27FC236}">
                <a16:creationId xmlns:a16="http://schemas.microsoft.com/office/drawing/2014/main" id="{40B19FF9-EB2C-42BA-9D61-125C528A13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3843"/>
            <a:ext cx="1143000" cy="926757"/>
          </a:xfrm>
          <a:prstGeom prst="rect">
            <a:avLst/>
          </a:prstGeom>
        </p:spPr>
      </p:pic>
    </p:spTree>
    <p:extLst>
      <p:ext uri="{BB962C8B-B14F-4D97-AF65-F5344CB8AC3E}">
        <p14:creationId xmlns:p14="http://schemas.microsoft.com/office/powerpoint/2010/main" val="2763624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the Stages of Cellular Respiration</a:t>
            </a:r>
          </a:p>
        </p:txBody>
      </p:sp>
      <p:sp>
        <p:nvSpPr>
          <p:cNvPr id="7" name="Content Placeholder 6"/>
          <p:cNvSpPr>
            <a:spLocks noGrp="1"/>
          </p:cNvSpPr>
          <p:nvPr>
            <p:ph idx="1"/>
          </p:nvPr>
        </p:nvSpPr>
        <p:spPr/>
        <p:txBody>
          <a:bodyPr/>
          <a:lstStyle/>
          <a:p>
            <a:r>
              <a:rPr lang="en-US" sz="2000" dirty="0"/>
              <a:t>Identify the stage of cellular respiration for each of the following:</a:t>
            </a:r>
          </a:p>
          <a:p>
            <a:pPr marL="228600" indent="-222250">
              <a:buFont typeface="Arial" panose="020B0604020202020204" pitchFamily="34" charset="0"/>
              <a:buChar char="•"/>
            </a:pPr>
            <a:r>
              <a:rPr lang="en-US" sz="2000" dirty="0">
                <a:solidFill>
                  <a:srgbClr val="00B050"/>
                </a:solidFill>
              </a:rPr>
              <a:t>Produces 32 ATP molecules …  </a:t>
            </a:r>
          </a:p>
          <a:p>
            <a:pPr marL="228600" indent="-222250">
              <a:buFont typeface="Arial" panose="020B0604020202020204" pitchFamily="34" charset="0"/>
              <a:buChar char="•"/>
            </a:pPr>
            <a:r>
              <a:rPr lang="en-US" sz="2000" dirty="0"/>
              <a:t>Creates four ATP molecules, but gains only two overall …  </a:t>
            </a:r>
          </a:p>
          <a:p>
            <a:pPr marL="228600" indent="-222250">
              <a:buFont typeface="Arial" panose="020B0604020202020204" pitchFamily="34" charset="0"/>
              <a:buChar char="•"/>
            </a:pPr>
            <a:r>
              <a:rPr lang="en-US" sz="2000" dirty="0">
                <a:solidFill>
                  <a:srgbClr val="00B050"/>
                </a:solidFill>
              </a:rPr>
              <a:t>Gives off carbon dioxide …  </a:t>
            </a:r>
          </a:p>
          <a:p>
            <a:pPr marL="228600" indent="-222250">
              <a:buFont typeface="Arial" panose="020B0604020202020204" pitchFamily="34" charset="0"/>
              <a:buChar char="•"/>
            </a:pPr>
            <a:r>
              <a:rPr lang="en-US" sz="2000" dirty="0"/>
              <a:t>Gives off water …  </a:t>
            </a:r>
          </a:p>
          <a:p>
            <a:pPr marL="228600" indent="-222250">
              <a:buFont typeface="Arial" panose="020B0604020202020204" pitchFamily="34" charset="0"/>
              <a:buChar char="•"/>
            </a:pPr>
            <a:r>
              <a:rPr lang="en-US" sz="2000" dirty="0">
                <a:solidFill>
                  <a:srgbClr val="00B050"/>
                </a:solidFill>
              </a:rPr>
              <a:t>Produces two ATP molecules total …  </a:t>
            </a:r>
          </a:p>
          <a:p>
            <a:pPr marL="228600" indent="-222250">
              <a:buFont typeface="Arial" panose="020B0604020202020204" pitchFamily="34" charset="0"/>
              <a:buChar char="•"/>
            </a:pPr>
            <a:r>
              <a:rPr lang="en-US" sz="2000" dirty="0"/>
              <a:t>Converts pyruvate to Acetyl-CoA …  </a:t>
            </a:r>
          </a:p>
          <a:p>
            <a:pPr marL="228600" indent="-222250">
              <a:buFont typeface="Arial" panose="020B0604020202020204" pitchFamily="34" charset="0"/>
              <a:buChar char="•"/>
            </a:pPr>
            <a:r>
              <a:rPr lang="en-US" sz="2000" dirty="0">
                <a:solidFill>
                  <a:srgbClr val="00B050"/>
                </a:solidFill>
              </a:rPr>
              <a:t>Takes place in the matrix of the mitochondria …  </a:t>
            </a:r>
          </a:p>
          <a:p>
            <a:pPr marL="228600" indent="-222250">
              <a:buFont typeface="Arial" panose="020B0604020202020204" pitchFamily="34" charset="0"/>
              <a:buChar char="•"/>
            </a:pPr>
            <a:r>
              <a:rPr lang="en-US" sz="2000" dirty="0">
                <a:solidFill>
                  <a:schemeClr val="tx1"/>
                </a:solidFill>
              </a:rPr>
              <a:t>Produces NADH from NAD+ …  </a:t>
            </a:r>
          </a:p>
          <a:p>
            <a:pPr marL="228600" indent="-222250">
              <a:buFont typeface="Arial" panose="020B0604020202020204" pitchFamily="34" charset="0"/>
              <a:buChar char="•"/>
            </a:pPr>
            <a:r>
              <a:rPr lang="en-US" sz="2000" dirty="0">
                <a:solidFill>
                  <a:srgbClr val="00B050"/>
                </a:solidFill>
              </a:rPr>
              <a:t>Takes place in the cytoplasm in eukaryotes …  </a:t>
            </a:r>
          </a:p>
          <a:p>
            <a:pPr marL="228600" indent="-222250">
              <a:buFont typeface="Arial" panose="020B0604020202020204" pitchFamily="34" charset="0"/>
              <a:buChar char="•"/>
            </a:pPr>
            <a:r>
              <a:rPr lang="en-US" sz="2000" dirty="0">
                <a:solidFill>
                  <a:schemeClr val="tx1"/>
                </a:solidFill>
              </a:rPr>
              <a:t>Produces FADH</a:t>
            </a:r>
            <a:r>
              <a:rPr lang="en-US" sz="2000" baseline="-25000" dirty="0">
                <a:solidFill>
                  <a:schemeClr val="tx1"/>
                </a:solidFill>
              </a:rPr>
              <a:t>2</a:t>
            </a:r>
            <a:r>
              <a:rPr lang="en-US" sz="2000" dirty="0">
                <a:solidFill>
                  <a:schemeClr val="tx1"/>
                </a:solidFill>
              </a:rPr>
              <a:t> for the ETC …  </a:t>
            </a:r>
          </a:p>
          <a:p>
            <a:endParaRPr lang="en-US" dirty="0">
              <a:solidFill>
                <a:srgbClr val="FE8900"/>
              </a:solidFill>
            </a:endParaRPr>
          </a:p>
          <a:p>
            <a:endParaRPr lang="en-US" dirty="0"/>
          </a:p>
        </p:txBody>
      </p:sp>
      <p:pic>
        <p:nvPicPr>
          <p:cNvPr id="9" name="Picture 8"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
        <p:nvSpPr>
          <p:cNvPr id="10" name="Rectangle 9"/>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66</a:t>
            </a:fld>
            <a:endParaRPr lang="en-US" dirty="0"/>
          </a:p>
        </p:txBody>
      </p:sp>
    </p:spTree>
    <p:extLst>
      <p:ext uri="{BB962C8B-B14F-4D97-AF65-F5344CB8AC3E}">
        <p14:creationId xmlns:p14="http://schemas.microsoft.com/office/powerpoint/2010/main" val="5045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the Stages of Cellular Respiration</a:t>
            </a:r>
          </a:p>
        </p:txBody>
      </p:sp>
      <p:sp>
        <p:nvSpPr>
          <p:cNvPr id="7" name="Content Placeholder 6"/>
          <p:cNvSpPr>
            <a:spLocks noGrp="1"/>
          </p:cNvSpPr>
          <p:nvPr>
            <p:ph idx="1"/>
          </p:nvPr>
        </p:nvSpPr>
        <p:spPr/>
        <p:txBody>
          <a:bodyPr/>
          <a:lstStyle/>
          <a:p>
            <a:r>
              <a:rPr lang="en-US" sz="2000" dirty="0"/>
              <a:t>Identify the stage of cellular respiration for each of the following:</a:t>
            </a:r>
          </a:p>
          <a:p>
            <a:pPr marL="228600" indent="-222250">
              <a:buFont typeface="Arial" panose="020B0604020202020204" pitchFamily="34" charset="0"/>
              <a:buChar char="•"/>
            </a:pPr>
            <a:r>
              <a:rPr lang="en-US" sz="2000" dirty="0">
                <a:solidFill>
                  <a:srgbClr val="00B050"/>
                </a:solidFill>
              </a:rPr>
              <a:t>Produces 32 ATP molecules … </a:t>
            </a:r>
            <a:r>
              <a:rPr lang="en-US" sz="2000" dirty="0">
                <a:solidFill>
                  <a:srgbClr val="FF33CC"/>
                </a:solidFill>
              </a:rPr>
              <a:t>electron transport chain</a:t>
            </a:r>
          </a:p>
          <a:p>
            <a:pPr marL="228600" indent="-222250">
              <a:buFont typeface="Arial" panose="020B0604020202020204" pitchFamily="34" charset="0"/>
              <a:buChar char="•"/>
            </a:pPr>
            <a:r>
              <a:rPr lang="en-US" sz="2000" dirty="0"/>
              <a:t>Creates four ATP molecules, but gains only two overall … </a:t>
            </a:r>
            <a:r>
              <a:rPr lang="en-US" sz="2000" dirty="0">
                <a:solidFill>
                  <a:srgbClr val="FF0000"/>
                </a:solidFill>
              </a:rPr>
              <a:t>glycolysis</a:t>
            </a:r>
          </a:p>
          <a:p>
            <a:pPr marL="228600" indent="-222250">
              <a:buFont typeface="Arial" panose="020B0604020202020204" pitchFamily="34" charset="0"/>
              <a:buChar char="•"/>
            </a:pPr>
            <a:r>
              <a:rPr lang="en-US" sz="2000" dirty="0">
                <a:solidFill>
                  <a:srgbClr val="00B050"/>
                </a:solidFill>
              </a:rPr>
              <a:t>Gives off carbon dioxide … </a:t>
            </a:r>
            <a:r>
              <a:rPr lang="en-US" sz="2000" dirty="0">
                <a:solidFill>
                  <a:srgbClr val="FF33CC"/>
                </a:solidFill>
              </a:rPr>
              <a:t>citric acid cycle (Krebs cycle)</a:t>
            </a:r>
          </a:p>
          <a:p>
            <a:pPr marL="228600" indent="-222250">
              <a:buFont typeface="Arial" panose="020B0604020202020204" pitchFamily="34" charset="0"/>
              <a:buChar char="•"/>
            </a:pPr>
            <a:r>
              <a:rPr lang="en-US" sz="2000" dirty="0"/>
              <a:t>Gives off water … </a:t>
            </a:r>
            <a:r>
              <a:rPr lang="en-US" sz="2000" dirty="0">
                <a:solidFill>
                  <a:srgbClr val="FF0000"/>
                </a:solidFill>
              </a:rPr>
              <a:t>electron transport chain</a:t>
            </a:r>
          </a:p>
          <a:p>
            <a:pPr marL="228600" indent="-222250">
              <a:buFont typeface="Arial" panose="020B0604020202020204" pitchFamily="34" charset="0"/>
              <a:buChar char="•"/>
            </a:pPr>
            <a:r>
              <a:rPr lang="en-US" sz="2000" dirty="0">
                <a:solidFill>
                  <a:srgbClr val="00B050"/>
                </a:solidFill>
              </a:rPr>
              <a:t>Produces two ATP molecules total … </a:t>
            </a:r>
            <a:r>
              <a:rPr lang="en-US" sz="2000" dirty="0">
                <a:solidFill>
                  <a:srgbClr val="FF33CC"/>
                </a:solidFill>
              </a:rPr>
              <a:t>citric acid cycle</a:t>
            </a:r>
          </a:p>
          <a:p>
            <a:pPr marL="228600" indent="-222250">
              <a:buFont typeface="Arial" panose="020B0604020202020204" pitchFamily="34" charset="0"/>
              <a:buChar char="•"/>
            </a:pPr>
            <a:r>
              <a:rPr lang="en-US" sz="2000" dirty="0"/>
              <a:t>Converts pyruvate to Acetyl-CoA … </a:t>
            </a:r>
            <a:r>
              <a:rPr lang="en-US" sz="2000" dirty="0">
                <a:solidFill>
                  <a:srgbClr val="FF0000"/>
                </a:solidFill>
              </a:rPr>
              <a:t>transition reaction</a:t>
            </a:r>
          </a:p>
          <a:p>
            <a:pPr marL="228600" indent="-222250">
              <a:buFont typeface="Arial" panose="020B0604020202020204" pitchFamily="34" charset="0"/>
              <a:buChar char="•"/>
            </a:pPr>
            <a:r>
              <a:rPr lang="en-US" sz="2000" dirty="0">
                <a:solidFill>
                  <a:srgbClr val="00B050"/>
                </a:solidFill>
              </a:rPr>
              <a:t>Takes place in the matrix of the mitochondria … </a:t>
            </a:r>
            <a:r>
              <a:rPr lang="en-US" sz="2000" dirty="0">
                <a:solidFill>
                  <a:srgbClr val="FF33CC"/>
                </a:solidFill>
              </a:rPr>
              <a:t>transition reaction &amp; Krebs</a:t>
            </a:r>
          </a:p>
          <a:p>
            <a:pPr marL="228600" indent="-222250">
              <a:buFont typeface="Arial" panose="020B0604020202020204" pitchFamily="34" charset="0"/>
              <a:buChar char="•"/>
            </a:pPr>
            <a:r>
              <a:rPr lang="en-US" sz="2000" dirty="0">
                <a:solidFill>
                  <a:schemeClr val="tx1"/>
                </a:solidFill>
              </a:rPr>
              <a:t>Produces NADH from NAD+ … </a:t>
            </a:r>
            <a:r>
              <a:rPr lang="en-US" sz="2000" dirty="0">
                <a:solidFill>
                  <a:srgbClr val="FF0000"/>
                </a:solidFill>
              </a:rPr>
              <a:t>glycolysis, transition reaction, Krebs cycle</a:t>
            </a:r>
          </a:p>
          <a:p>
            <a:pPr marL="228600" indent="-222250">
              <a:buFont typeface="Arial" panose="020B0604020202020204" pitchFamily="34" charset="0"/>
              <a:buChar char="•"/>
            </a:pPr>
            <a:r>
              <a:rPr lang="en-US" sz="2000" dirty="0">
                <a:solidFill>
                  <a:srgbClr val="00B050"/>
                </a:solidFill>
              </a:rPr>
              <a:t>Takes place in the cytoplasm in eukaryotes … </a:t>
            </a:r>
            <a:r>
              <a:rPr lang="en-US" sz="2000" dirty="0">
                <a:solidFill>
                  <a:srgbClr val="FF33CC"/>
                </a:solidFill>
              </a:rPr>
              <a:t>glycolysis &amp; fermentation</a:t>
            </a:r>
          </a:p>
          <a:p>
            <a:pPr marL="228600" indent="-222250">
              <a:buFont typeface="Arial" panose="020B0604020202020204" pitchFamily="34" charset="0"/>
              <a:buChar char="•"/>
            </a:pPr>
            <a:r>
              <a:rPr lang="en-US" sz="2000" dirty="0">
                <a:solidFill>
                  <a:schemeClr val="tx1"/>
                </a:solidFill>
              </a:rPr>
              <a:t>Produces FADH</a:t>
            </a:r>
            <a:r>
              <a:rPr lang="en-US" sz="2000" baseline="-25000" dirty="0">
                <a:solidFill>
                  <a:schemeClr val="tx1"/>
                </a:solidFill>
              </a:rPr>
              <a:t>2</a:t>
            </a:r>
            <a:r>
              <a:rPr lang="en-US" sz="2000" dirty="0">
                <a:solidFill>
                  <a:schemeClr val="tx1"/>
                </a:solidFill>
              </a:rPr>
              <a:t> for the ETC … </a:t>
            </a:r>
            <a:r>
              <a:rPr lang="en-US" sz="2000" dirty="0">
                <a:solidFill>
                  <a:srgbClr val="FF0000"/>
                </a:solidFill>
              </a:rPr>
              <a:t>Krebs cycle</a:t>
            </a:r>
          </a:p>
          <a:p>
            <a:endParaRPr lang="en-US" dirty="0">
              <a:solidFill>
                <a:srgbClr val="FE8900"/>
              </a:solidFill>
            </a:endParaRPr>
          </a:p>
          <a:p>
            <a:endParaRPr lang="en-US" dirty="0"/>
          </a:p>
        </p:txBody>
      </p:sp>
      <p:pic>
        <p:nvPicPr>
          <p:cNvPr id="9" name="Picture 8"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
        <p:nvSpPr>
          <p:cNvPr id="5" name="Rectangle 4"/>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67</a:t>
            </a:fld>
            <a:endParaRPr lang="en-US" dirty="0"/>
          </a:p>
        </p:txBody>
      </p:sp>
    </p:spTree>
    <p:extLst>
      <p:ext uri="{BB962C8B-B14F-4D97-AF65-F5344CB8AC3E}">
        <p14:creationId xmlns:p14="http://schemas.microsoft.com/office/powerpoint/2010/main" val="29969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wipe(left)">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wipe(left)">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wipe(left)">
                                      <p:cBhvr>
                                        <p:cTn id="4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0" y="304800"/>
            <a:ext cx="7543800" cy="762000"/>
          </a:xfrm>
        </p:spPr>
        <p:txBody>
          <a:bodyPr/>
          <a:lstStyle/>
          <a:p>
            <a:pPr algn="ctr"/>
            <a:r>
              <a:rPr lang="en-US" sz="4400" b="1" dirty="0">
                <a:solidFill>
                  <a:srgbClr val="CC66FF"/>
                </a:solidFill>
                <a:effectLst>
                  <a:outerShdw blurRad="38100" dist="38100" dir="2700000" algn="tl">
                    <a:srgbClr val="000000">
                      <a:alpha val="43137"/>
                    </a:srgbClr>
                  </a:outerShdw>
                </a:effectLst>
              </a:rPr>
              <a:t>Anaerobic Processes</a:t>
            </a:r>
          </a:p>
        </p:txBody>
      </p:sp>
      <p:sp>
        <p:nvSpPr>
          <p:cNvPr id="99331" name="Rectangle 3"/>
          <p:cNvSpPr>
            <a:spLocks noGrp="1" noChangeArrowheads="1"/>
          </p:cNvSpPr>
          <p:nvPr>
            <p:ph idx="1"/>
          </p:nvPr>
        </p:nvSpPr>
        <p:spPr>
          <a:xfrm>
            <a:off x="304800" y="2209800"/>
            <a:ext cx="3706812" cy="4648200"/>
          </a:xfrm>
        </p:spPr>
        <p:txBody>
          <a:bodyPr>
            <a:normAutofit fontScale="92500" lnSpcReduction="10000"/>
          </a:bodyPr>
          <a:lstStyle/>
          <a:p>
            <a:pPr>
              <a:lnSpc>
                <a:spcPct val="90000"/>
              </a:lnSpc>
              <a:defRPr/>
            </a:pPr>
            <a:r>
              <a:rPr lang="en-US" sz="2600" b="1" dirty="0">
                <a:solidFill>
                  <a:srgbClr val="C00000"/>
                </a:solidFill>
                <a:effectLst>
                  <a:outerShdw blurRad="38100" dist="38100" dir="2700000" algn="tl">
                    <a:srgbClr val="000000">
                      <a:alpha val="43137"/>
                    </a:srgbClr>
                  </a:outerShdw>
                </a:effectLst>
                <a:latin typeface="+mj-lt"/>
              </a:rPr>
              <a:t>FERMENTATION</a:t>
            </a:r>
            <a:endParaRPr lang="en-US" sz="2600" b="1" dirty="0">
              <a:solidFill>
                <a:srgbClr val="663300"/>
              </a:solidFill>
              <a:effectLst>
                <a:outerShdw blurRad="38100" dist="38100" dir="2700000" algn="tl">
                  <a:srgbClr val="000000">
                    <a:alpha val="43137"/>
                  </a:srgbClr>
                </a:outerShdw>
              </a:effectLst>
            </a:endParaRPr>
          </a:p>
          <a:p>
            <a:pPr>
              <a:lnSpc>
                <a:spcPct val="90000"/>
              </a:lnSpc>
              <a:defRPr/>
            </a:pPr>
            <a:r>
              <a:rPr lang="en-US" sz="2800" b="1" u="sng" dirty="0">
                <a:solidFill>
                  <a:srgbClr val="663300"/>
                </a:solidFill>
                <a:effectLst>
                  <a:outerShdw blurRad="38100" dist="38100" dir="2700000" algn="tl">
                    <a:srgbClr val="000000">
                      <a:alpha val="43137"/>
                    </a:srgbClr>
                  </a:outerShdw>
                </a:effectLst>
                <a:latin typeface="+mj-lt"/>
              </a:rPr>
              <a:t>No Oxygen</a:t>
            </a:r>
            <a:r>
              <a:rPr lang="en-US" sz="2800" b="1" dirty="0">
                <a:solidFill>
                  <a:srgbClr val="663300"/>
                </a:solidFill>
                <a:effectLst>
                  <a:outerShdw blurRad="38100" dist="38100" dir="2700000" algn="tl">
                    <a:srgbClr val="000000">
                      <a:alpha val="43137"/>
                    </a:srgbClr>
                  </a:outerShdw>
                </a:effectLst>
                <a:latin typeface="+mj-lt"/>
              </a:rPr>
              <a:t> </a:t>
            </a:r>
            <a:r>
              <a:rPr lang="en-US" sz="2800" dirty="0">
                <a:latin typeface="+mj-lt"/>
              </a:rPr>
              <a:t>is required</a:t>
            </a:r>
          </a:p>
          <a:p>
            <a:pPr>
              <a:lnSpc>
                <a:spcPct val="90000"/>
              </a:lnSpc>
              <a:defRPr/>
            </a:pPr>
            <a:r>
              <a:rPr lang="en-US" sz="2600" b="1" dirty="0">
                <a:solidFill>
                  <a:srgbClr val="C00000"/>
                </a:solidFill>
                <a:latin typeface="+mj-lt"/>
              </a:rPr>
              <a:t>Glycolysis</a:t>
            </a:r>
            <a:r>
              <a:rPr lang="en-US" sz="2800" dirty="0">
                <a:latin typeface="+mj-lt"/>
              </a:rPr>
              <a:t> is the first step</a:t>
            </a:r>
          </a:p>
          <a:p>
            <a:pPr>
              <a:lnSpc>
                <a:spcPct val="90000"/>
              </a:lnSpc>
              <a:defRPr/>
            </a:pPr>
            <a:r>
              <a:rPr lang="en-US" sz="2800" dirty="0">
                <a:latin typeface="+mj-lt"/>
              </a:rPr>
              <a:t>Some bacteria and yeast are examples of “anaerobes”</a:t>
            </a:r>
          </a:p>
          <a:p>
            <a:pPr>
              <a:lnSpc>
                <a:spcPct val="90000"/>
              </a:lnSpc>
              <a:defRPr/>
            </a:pPr>
            <a:r>
              <a:rPr lang="en-US" sz="2800" b="1" dirty="0">
                <a:solidFill>
                  <a:srgbClr val="663300"/>
                </a:solidFill>
                <a:effectLst>
                  <a:outerShdw blurRad="38100" dist="38100" dir="2700000" algn="tl">
                    <a:srgbClr val="000000">
                      <a:alpha val="43137"/>
                    </a:srgbClr>
                  </a:outerShdw>
                </a:effectLst>
                <a:latin typeface="+mj-lt"/>
              </a:rPr>
              <a:t>Net gain = </a:t>
            </a:r>
            <a:r>
              <a:rPr lang="en-US" sz="2800" b="1" dirty="0">
                <a:solidFill>
                  <a:srgbClr val="FF0000"/>
                </a:solidFill>
                <a:effectLst>
                  <a:outerShdw blurRad="38100" dist="38100" dir="2700000" algn="tl">
                    <a:srgbClr val="000000">
                      <a:alpha val="43137"/>
                    </a:srgbClr>
                  </a:outerShdw>
                </a:effectLst>
                <a:latin typeface="+mj-lt"/>
              </a:rPr>
              <a:t>2 ATP </a:t>
            </a:r>
          </a:p>
          <a:p>
            <a:pPr marL="1944688" indent="0">
              <a:lnSpc>
                <a:spcPct val="110000"/>
              </a:lnSpc>
              <a:spcBef>
                <a:spcPts val="600"/>
              </a:spcBef>
              <a:buNone/>
              <a:defRPr/>
            </a:pPr>
            <a:r>
              <a:rPr lang="en-US" sz="1900" b="1" dirty="0">
                <a:solidFill>
                  <a:srgbClr val="00B050"/>
                </a:solidFill>
                <a:effectLst>
                  <a:outerShdw blurRad="38100" dist="38100" dir="2700000" algn="tl">
                    <a:srgbClr val="000000">
                      <a:alpha val="43137"/>
                    </a:srgbClr>
                  </a:outerShdw>
                </a:effectLst>
                <a:latin typeface="+mj-lt"/>
              </a:rPr>
              <a:t>per glucose molecule</a:t>
            </a:r>
          </a:p>
        </p:txBody>
      </p:sp>
      <p:pic>
        <p:nvPicPr>
          <p:cNvPr id="91140" name="Picture 5" descr="http://www.biol.vt.edu/research/images/C._perfringens_in_mac._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192628"/>
            <a:ext cx="449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8" descr="http://www.utoronto.ca/greenblattlab/images/a/yeast%2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1097" y="4633912"/>
            <a:ext cx="45720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68</a:t>
            </a:fld>
            <a:endParaRPr lang="en-US">
              <a:solidFill>
                <a:srgbClr val="000000"/>
              </a:solidFill>
            </a:endParaRPr>
          </a:p>
        </p:txBody>
      </p:sp>
    </p:spTree>
    <p:extLst>
      <p:ext uri="{BB962C8B-B14F-4D97-AF65-F5344CB8AC3E}">
        <p14:creationId xmlns:p14="http://schemas.microsoft.com/office/powerpoint/2010/main" val="9008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fade">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140"/>
                                        </p:tgtEl>
                                        <p:attrNameLst>
                                          <p:attrName>style.visibility</p:attrName>
                                        </p:attrNameLst>
                                      </p:cBhvr>
                                      <p:to>
                                        <p:strVal val="visible"/>
                                      </p:to>
                                    </p:set>
                                    <p:animEffect transition="in" filter="fade">
                                      <p:cBhvr>
                                        <p:cTn id="27" dur="500"/>
                                        <p:tgtEl>
                                          <p:spTgt spid="91140"/>
                                        </p:tgtEl>
                                      </p:cBhvr>
                                    </p:animEffect>
                                  </p:childTnLst>
                                </p:cTn>
                              </p:par>
                              <p:par>
                                <p:cTn id="28" presetID="10" presetClass="entr" presetSubtype="0" fill="hold" nodeType="withEffect">
                                  <p:stCondLst>
                                    <p:cond delay="0"/>
                                  </p:stCondLst>
                                  <p:childTnLst>
                                    <p:set>
                                      <p:cBhvr>
                                        <p:cTn id="29" dur="1" fill="hold">
                                          <p:stCondLst>
                                            <p:cond delay="0"/>
                                          </p:stCondLst>
                                        </p:cTn>
                                        <p:tgtEl>
                                          <p:spTgt spid="91142"/>
                                        </p:tgtEl>
                                        <p:attrNameLst>
                                          <p:attrName>style.visibility</p:attrName>
                                        </p:attrNameLst>
                                      </p:cBhvr>
                                      <p:to>
                                        <p:strVal val="visible"/>
                                      </p:to>
                                    </p:set>
                                    <p:animEffect transition="in" filter="fade">
                                      <p:cBhvr>
                                        <p:cTn id="30" dur="500"/>
                                        <p:tgtEl>
                                          <p:spTgt spid="911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9331">
                                            <p:txEl>
                                              <p:pRg st="4" end="4"/>
                                            </p:txEl>
                                          </p:spTgt>
                                        </p:tgtEl>
                                        <p:attrNameLst>
                                          <p:attrName>style.visibility</p:attrName>
                                        </p:attrNameLst>
                                      </p:cBhvr>
                                      <p:to>
                                        <p:strVal val="visible"/>
                                      </p:to>
                                    </p:set>
                                    <p:animEffect transition="in" filter="fade">
                                      <p:cBhvr>
                                        <p:cTn id="35" dur="500"/>
                                        <p:tgtEl>
                                          <p:spTgt spid="99331">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9331">
                                            <p:txEl>
                                              <p:pRg st="5" end="5"/>
                                            </p:txEl>
                                          </p:spTgt>
                                        </p:tgtEl>
                                        <p:attrNameLst>
                                          <p:attrName>style.visibility</p:attrName>
                                        </p:attrNameLst>
                                      </p:cBhvr>
                                      <p:to>
                                        <p:strVal val="visible"/>
                                      </p:to>
                                    </p:set>
                                    <p:animEffect transition="in" filter="fade">
                                      <p:cBhvr>
                                        <p:cTn id="39"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62000" y="304800"/>
            <a:ext cx="7543800" cy="685800"/>
          </a:xfrm>
        </p:spPr>
        <p:txBody>
          <a:bodyPr/>
          <a:lstStyle/>
          <a:p>
            <a:pPr algn="ctr"/>
            <a:r>
              <a:rPr lang="en-US" sz="4400" b="1" dirty="0">
                <a:solidFill>
                  <a:srgbClr val="CC66FF"/>
                </a:solidFill>
                <a:effectLst>
                  <a:outerShdw blurRad="38100" dist="38100" dir="2700000" algn="tl">
                    <a:srgbClr val="000000">
                      <a:alpha val="43137"/>
                    </a:srgbClr>
                  </a:outerShdw>
                </a:effectLst>
              </a:rPr>
              <a:t>Fermentation</a:t>
            </a:r>
          </a:p>
        </p:txBody>
      </p:sp>
      <p:sp>
        <p:nvSpPr>
          <p:cNvPr id="102403" name="Rectangle 3"/>
          <p:cNvSpPr>
            <a:spLocks noGrp="1" noChangeArrowheads="1"/>
          </p:cNvSpPr>
          <p:nvPr>
            <p:ph idx="1"/>
          </p:nvPr>
        </p:nvSpPr>
        <p:spPr>
          <a:xfrm>
            <a:off x="228600" y="2209800"/>
            <a:ext cx="5547254" cy="4343400"/>
          </a:xfrm>
        </p:spPr>
        <p:txBody>
          <a:bodyPr>
            <a:normAutofit lnSpcReduction="10000"/>
          </a:bodyPr>
          <a:lstStyle/>
          <a:p>
            <a:pPr>
              <a:lnSpc>
                <a:spcPct val="90000"/>
              </a:lnSpc>
              <a:defRPr/>
            </a:pPr>
            <a:r>
              <a:rPr lang="en-US" sz="2400" b="1" dirty="0">
                <a:solidFill>
                  <a:srgbClr val="0000FF"/>
                </a:solidFill>
                <a:latin typeface="+mj-lt"/>
              </a:rPr>
              <a:t>Pyruvate</a:t>
            </a:r>
            <a:r>
              <a:rPr lang="en-US" sz="2400" dirty="0">
                <a:latin typeface="+mj-lt"/>
              </a:rPr>
              <a:t> can be metabolized by:</a:t>
            </a:r>
          </a:p>
          <a:p>
            <a:pPr lvl="1">
              <a:lnSpc>
                <a:spcPct val="90000"/>
              </a:lnSpc>
              <a:defRPr/>
            </a:pPr>
            <a:r>
              <a:rPr lang="en-US" sz="2400" b="1" dirty="0">
                <a:solidFill>
                  <a:srgbClr val="FF0000"/>
                </a:solidFill>
                <a:latin typeface="+mj-lt"/>
              </a:rPr>
              <a:t>Alcoholic Fermentation (AF)</a:t>
            </a:r>
          </a:p>
          <a:p>
            <a:pPr lvl="2">
              <a:lnSpc>
                <a:spcPct val="90000"/>
              </a:lnSpc>
              <a:defRPr/>
            </a:pPr>
            <a:r>
              <a:rPr lang="en-US" sz="2000" dirty="0"/>
              <a:t>produces ethyl alcohol and CO</a:t>
            </a:r>
            <a:r>
              <a:rPr lang="en-US" sz="2000" baseline="-25000" dirty="0"/>
              <a:t>2</a:t>
            </a:r>
          </a:p>
          <a:p>
            <a:pPr lvl="2">
              <a:lnSpc>
                <a:spcPct val="90000"/>
              </a:lnSpc>
              <a:spcBef>
                <a:spcPts val="1200"/>
              </a:spcBef>
              <a:defRPr/>
            </a:pPr>
            <a:r>
              <a:rPr lang="en-US" sz="2000" dirty="0"/>
              <a:t>In bacteria and yeast cells</a:t>
            </a:r>
          </a:p>
          <a:p>
            <a:pPr lvl="2">
              <a:lnSpc>
                <a:spcPct val="90000"/>
              </a:lnSpc>
              <a:defRPr/>
            </a:pPr>
            <a:endParaRPr lang="en-US" sz="2000" b="1" dirty="0">
              <a:solidFill>
                <a:srgbClr val="663300"/>
              </a:solidFill>
              <a:latin typeface="+mj-lt"/>
            </a:endParaRPr>
          </a:p>
          <a:p>
            <a:pPr lvl="1">
              <a:lnSpc>
                <a:spcPct val="90000"/>
              </a:lnSpc>
              <a:defRPr/>
            </a:pPr>
            <a:r>
              <a:rPr lang="en-US" sz="2400" b="1" dirty="0">
                <a:solidFill>
                  <a:srgbClr val="FF0000"/>
                </a:solidFill>
                <a:latin typeface="+mj-lt"/>
              </a:rPr>
              <a:t>Lactic Acid Fermentation (LAF)</a:t>
            </a:r>
            <a:endParaRPr lang="en-US" sz="2400" baseline="-25000" dirty="0">
              <a:solidFill>
                <a:srgbClr val="FF0000"/>
              </a:solidFill>
              <a:latin typeface="+mj-lt"/>
            </a:endParaRPr>
          </a:p>
          <a:p>
            <a:pPr lvl="2">
              <a:lnSpc>
                <a:spcPct val="90000"/>
              </a:lnSpc>
              <a:defRPr/>
            </a:pPr>
            <a:r>
              <a:rPr lang="en-US" sz="2000" b="1" dirty="0">
                <a:solidFill>
                  <a:srgbClr val="663300"/>
                </a:solidFill>
                <a:latin typeface="+mj-lt"/>
              </a:rPr>
              <a:t>LAF</a:t>
            </a:r>
            <a:r>
              <a:rPr lang="en-US" sz="2000" dirty="0">
                <a:latin typeface="+mj-lt"/>
              </a:rPr>
              <a:t> produces lactic acid.  It can build up in muscles during strenuous exercise and cause burning and soreness.</a:t>
            </a:r>
          </a:p>
          <a:p>
            <a:pPr lvl="2">
              <a:lnSpc>
                <a:spcPct val="90000"/>
              </a:lnSpc>
              <a:spcBef>
                <a:spcPts val="1200"/>
              </a:spcBef>
              <a:defRPr/>
            </a:pPr>
            <a:r>
              <a:rPr lang="en-US" sz="2000" dirty="0">
                <a:latin typeface="+mj-lt"/>
              </a:rPr>
              <a:t>In bacteria and muscles</a:t>
            </a:r>
          </a:p>
          <a:p>
            <a:pPr>
              <a:lnSpc>
                <a:spcPct val="90000"/>
              </a:lnSpc>
              <a:defRPr/>
            </a:pPr>
            <a:r>
              <a:rPr lang="en-US" sz="2400" b="1" dirty="0">
                <a:solidFill>
                  <a:srgbClr val="FF0000"/>
                </a:solidFill>
                <a:effectLst>
                  <a:outerShdw blurRad="38100" dist="38100" dir="2700000" algn="tl">
                    <a:srgbClr val="000000">
                      <a:alpha val="43137"/>
                    </a:srgbClr>
                  </a:outerShdw>
                </a:effectLst>
                <a:latin typeface="+mj-lt"/>
              </a:rPr>
              <a:t>Glycolysis</a:t>
            </a:r>
            <a:r>
              <a:rPr lang="en-US" sz="2400" b="1" dirty="0">
                <a:solidFill>
                  <a:srgbClr val="663300"/>
                </a:solidFill>
                <a:effectLst>
                  <a:outerShdw blurRad="38100" dist="38100" dir="2700000" algn="tl">
                    <a:srgbClr val="000000">
                      <a:alpha val="43137"/>
                    </a:srgbClr>
                  </a:outerShdw>
                </a:effectLst>
                <a:latin typeface="+mj-lt"/>
              </a:rPr>
              <a:t> is first part of Fermentation</a:t>
            </a:r>
            <a:endParaRPr lang="en-US" b="1" dirty="0">
              <a:solidFill>
                <a:srgbClr val="663300"/>
              </a:solidFill>
              <a:effectLst>
                <a:outerShdw blurRad="38100" dist="38100" dir="2700000" algn="tl">
                  <a:srgbClr val="000000">
                    <a:alpha val="43137"/>
                  </a:srgbClr>
                </a:outerShdw>
              </a:effectLst>
              <a:latin typeface="+mj-lt"/>
            </a:endParaRPr>
          </a:p>
        </p:txBody>
      </p:sp>
      <p:sp>
        <p:nvSpPr>
          <p:cNvPr id="92164" name="Rectangle 7"/>
          <p:cNvSpPr>
            <a:spLocks noChangeArrowheads="1"/>
          </p:cNvSpPr>
          <p:nvPr/>
        </p:nvSpPr>
        <p:spPr bwMode="auto">
          <a:xfrm>
            <a:off x="110490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srgbClr val="000000"/>
              </a:solidFill>
            </a:endParaRPr>
          </a:p>
        </p:txBody>
      </p:sp>
      <p:pic>
        <p:nvPicPr>
          <p:cNvPr id="6" name="Picture 5" descr="eps_champagne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600" y="990600"/>
            <a:ext cx="1584854" cy="3139805"/>
          </a:xfrm>
          <a:prstGeom prst="rect">
            <a:avLst/>
          </a:prstGeom>
        </p:spPr>
      </p:pic>
      <p:pic>
        <p:nvPicPr>
          <p:cNvPr id="7" name="Picture 6" descr="image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4419600"/>
            <a:ext cx="3251200" cy="2159000"/>
          </a:xfrm>
          <a:prstGeom prst="rect">
            <a:avLst/>
          </a:prstGeom>
        </p:spPr>
      </p:pic>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69</a:t>
            </a:fld>
            <a:endParaRPr lang="en-US">
              <a:solidFill>
                <a:srgbClr val="FFFFFF"/>
              </a:solidFill>
            </a:endParaRPr>
          </a:p>
        </p:txBody>
      </p:sp>
    </p:spTree>
    <p:extLst>
      <p:ext uri="{BB962C8B-B14F-4D97-AF65-F5344CB8AC3E}">
        <p14:creationId xmlns:p14="http://schemas.microsoft.com/office/powerpoint/2010/main" val="10892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wipe(left)">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wipe(left)">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wipe(left)">
                                      <p:cBhvr>
                                        <p:cTn id="22" dur="500"/>
                                        <p:tgtEl>
                                          <p:spTgt spid="10240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2403">
                                            <p:txEl>
                                              <p:pRg st="5" end="5"/>
                                            </p:txEl>
                                          </p:spTgt>
                                        </p:tgtEl>
                                        <p:attrNameLst>
                                          <p:attrName>style.visibility</p:attrName>
                                        </p:attrNameLst>
                                      </p:cBhvr>
                                      <p:to>
                                        <p:strVal val="visible"/>
                                      </p:to>
                                    </p:set>
                                    <p:animEffect transition="in" filter="wipe(left)">
                                      <p:cBhvr>
                                        <p:cTn id="31" dur="500"/>
                                        <p:tgtEl>
                                          <p:spTgt spid="10240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2403">
                                            <p:txEl>
                                              <p:pRg st="6" end="6"/>
                                            </p:txEl>
                                          </p:spTgt>
                                        </p:tgtEl>
                                        <p:attrNameLst>
                                          <p:attrName>style.visibility</p:attrName>
                                        </p:attrNameLst>
                                      </p:cBhvr>
                                      <p:to>
                                        <p:strVal val="visible"/>
                                      </p:to>
                                    </p:set>
                                    <p:animEffect transition="in" filter="wipe(left)">
                                      <p:cBhvr>
                                        <p:cTn id="36" dur="500"/>
                                        <p:tgtEl>
                                          <p:spTgt spid="10240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2403">
                                            <p:txEl>
                                              <p:pRg st="7" end="7"/>
                                            </p:txEl>
                                          </p:spTgt>
                                        </p:tgtEl>
                                        <p:attrNameLst>
                                          <p:attrName>style.visibility</p:attrName>
                                        </p:attrNameLst>
                                      </p:cBhvr>
                                      <p:to>
                                        <p:strVal val="visible"/>
                                      </p:to>
                                    </p:set>
                                    <p:animEffect transition="in" filter="wipe(left)">
                                      <p:cBhvr>
                                        <p:cTn id="41" dur="500"/>
                                        <p:tgtEl>
                                          <p:spTgt spid="102403">
                                            <p:txEl>
                                              <p:pRg st="7" end="7"/>
                                            </p:txEl>
                                          </p:spTgt>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2403">
                                            <p:txEl>
                                              <p:pRg st="8" end="8"/>
                                            </p:txEl>
                                          </p:spTgt>
                                        </p:tgtEl>
                                        <p:attrNameLst>
                                          <p:attrName>style.visibility</p:attrName>
                                        </p:attrNameLst>
                                      </p:cBhvr>
                                      <p:to>
                                        <p:strVal val="visible"/>
                                      </p:to>
                                    </p:set>
                                    <p:animEffect transition="in" filter="wipe(left)">
                                      <p:cBhvr>
                                        <p:cTn id="50" dur="5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82045" y="1371600"/>
            <a:ext cx="4861955" cy="5349875"/>
          </a:xfrm>
          <a:prstGeom prst="rect">
            <a:avLst/>
          </a:prstGeom>
        </p:spPr>
      </p:pic>
      <p:sp>
        <p:nvSpPr>
          <p:cNvPr id="2" name="Title 1"/>
          <p:cNvSpPr>
            <a:spLocks noGrp="1"/>
          </p:cNvSpPr>
          <p:nvPr>
            <p:ph type="title"/>
          </p:nvPr>
        </p:nvSpPr>
        <p:spPr>
          <a:xfrm>
            <a:off x="609600" y="0"/>
            <a:ext cx="8229600" cy="1143000"/>
          </a:xfrm>
        </p:spPr>
        <p:txBody>
          <a:bodyPr/>
          <a:lstStyle/>
          <a:p>
            <a:r>
              <a:rPr lang="en-US" b="1" dirty="0">
                <a:solidFill>
                  <a:srgbClr val="CC66FF"/>
                </a:solidFill>
                <a:effectLst>
                  <a:outerShdw blurRad="38100" dist="38100" dir="2700000" algn="tl">
                    <a:srgbClr val="000000">
                      <a:alpha val="43137"/>
                    </a:srgbClr>
                  </a:outerShdw>
                </a:effectLst>
              </a:rPr>
              <a:t>1. Glycolysis Summary</a:t>
            </a:r>
          </a:p>
        </p:txBody>
      </p:sp>
      <p:sp>
        <p:nvSpPr>
          <p:cNvPr id="4" name="Content Placeholder 3"/>
          <p:cNvSpPr txBox="1">
            <a:spLocks noGrp="1"/>
          </p:cNvSpPr>
          <p:nvPr>
            <p:ph idx="1"/>
          </p:nvPr>
        </p:nvSpPr>
        <p:spPr>
          <a:xfrm>
            <a:off x="0" y="1951196"/>
            <a:ext cx="4229099" cy="4678204"/>
          </a:xfrm>
          <a:prstGeom prst="rect">
            <a:avLst/>
          </a:prstGeom>
          <a:solidFill>
            <a:schemeClr val="accent1">
              <a:lumMod val="20000"/>
              <a:lumOff val="80000"/>
            </a:schemeClr>
          </a:solidFill>
        </p:spPr>
        <p:txBody>
          <a:bodyPr wrap="square" rtlCol="0">
            <a:spAutoFit/>
          </a:bodyPr>
          <a:lstStyle/>
          <a:p>
            <a:pPr marL="285750" indent="-285750">
              <a:buFont typeface="Wingdings" charset="2"/>
              <a:buChar char="ü"/>
            </a:pPr>
            <a:r>
              <a:rPr lang="en-US" dirty="0"/>
              <a:t>Takes place in the </a:t>
            </a:r>
            <a:r>
              <a:rPr lang="en-US" b="1" dirty="0">
                <a:solidFill>
                  <a:srgbClr val="FF0000"/>
                </a:solidFill>
                <a:effectLst>
                  <a:outerShdw blurRad="38100" dist="38100" dir="2700000" algn="tl">
                    <a:srgbClr val="000000">
                      <a:alpha val="43137"/>
                    </a:srgbClr>
                  </a:outerShdw>
                </a:effectLst>
              </a:rPr>
              <a:t>_________.</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____________</a:t>
            </a:r>
            <a:r>
              <a:rPr lang="en-US" dirty="0">
                <a:solidFill>
                  <a:srgbClr val="FF0000"/>
                </a:solidFill>
              </a:rPr>
              <a:t> (</a:t>
            </a:r>
            <a:r>
              <a:rPr lang="en-US" dirty="0">
                <a:solidFill>
                  <a:schemeClr val="tx1"/>
                </a:solidFill>
              </a:rPr>
              <a:t>no oxygen).</a:t>
            </a:r>
          </a:p>
          <a:p>
            <a:pPr marL="285750" indent="-285750">
              <a:buFont typeface="Wingdings" charset="2"/>
              <a:buChar char="ü"/>
            </a:pPr>
            <a:r>
              <a:rPr lang="en-US" dirty="0"/>
              <a:t>Glucose “splits” into two 3-carbon molecules of </a:t>
            </a:r>
            <a:r>
              <a:rPr lang="en-US" b="1" dirty="0">
                <a:solidFill>
                  <a:srgbClr val="FF0000"/>
                </a:solidFill>
                <a:effectLst>
                  <a:outerShdw blurRad="38100" dist="38100" dir="2700000" algn="tl">
                    <a:srgbClr val="000000">
                      <a:alpha val="43137"/>
                    </a:srgbClr>
                  </a:outerShdw>
                </a:effectLst>
              </a:rPr>
              <a:t>_______.</a:t>
            </a:r>
          </a:p>
          <a:p>
            <a:pPr marL="285750" indent="-285750">
              <a:buFont typeface="Wingdings" charset="2"/>
              <a:buChar char="ü"/>
            </a:pPr>
            <a:r>
              <a:rPr lang="en-US" dirty="0"/>
              <a:t>NAD+ is </a:t>
            </a:r>
            <a:r>
              <a:rPr lang="en-US" b="1" dirty="0">
                <a:solidFill>
                  <a:srgbClr val="FF0000"/>
                </a:solidFill>
                <a:effectLst>
                  <a:outerShdw blurRad="38100" dist="38100" dir="2700000" algn="tl">
                    <a:srgbClr val="000000">
                      <a:alpha val="43137"/>
                    </a:srgbClr>
                  </a:outerShdw>
                </a:effectLst>
              </a:rPr>
              <a:t>________</a:t>
            </a:r>
            <a:r>
              <a:rPr lang="en-US" dirty="0"/>
              <a:t> by gaining electrons &amp; produces </a:t>
            </a:r>
            <a:r>
              <a:rPr lang="en-US" b="1" dirty="0">
                <a:solidFill>
                  <a:srgbClr val="FF0000"/>
                </a:solidFill>
                <a:effectLst>
                  <a:outerShdw blurRad="38100" dist="38100" dir="2700000" algn="tl">
                    <a:srgbClr val="000000">
                      <a:alpha val="43137"/>
                    </a:srgbClr>
                  </a:outerShdw>
                </a:effectLst>
              </a:rPr>
              <a:t>_______.</a:t>
            </a:r>
            <a:endParaRPr lang="en-US" b="1" dirty="0">
              <a:effectLst>
                <a:outerShdw blurRad="38100" dist="38100" dir="2700000" algn="tl">
                  <a:srgbClr val="000000">
                    <a:alpha val="43137"/>
                  </a:srgbClr>
                </a:outerShdw>
              </a:effectLst>
            </a:endParaRPr>
          </a:p>
          <a:p>
            <a:pPr marL="285750" indent="-285750">
              <a:buFont typeface="Wingdings" charset="2"/>
              <a:buChar char="ü"/>
            </a:pPr>
            <a:r>
              <a:rPr lang="en-US" b="1" dirty="0">
                <a:solidFill>
                  <a:srgbClr val="FF0000"/>
                </a:solidFill>
              </a:rPr>
              <a:t>“_____________”</a:t>
            </a:r>
            <a:r>
              <a:rPr lang="en-US" dirty="0"/>
              <a:t> of 4 ATP.</a:t>
            </a:r>
          </a:p>
          <a:p>
            <a:pPr marL="285750" indent="-285750">
              <a:buFont typeface="Wingdings" charset="2"/>
              <a:buChar char="ü"/>
            </a:pPr>
            <a:r>
              <a:rPr lang="en-US" dirty="0"/>
              <a:t>Requires an </a:t>
            </a:r>
            <a:r>
              <a:rPr lang="en-US" b="1" dirty="0">
                <a:solidFill>
                  <a:srgbClr val="FF0000"/>
                </a:solidFill>
                <a:effectLst>
                  <a:outerShdw blurRad="38100" dist="38100" dir="2700000" algn="tl">
                    <a:srgbClr val="000000">
                      <a:alpha val="43137"/>
                    </a:srgbClr>
                  </a:outerShdw>
                </a:effectLst>
              </a:rPr>
              <a:t>______</a:t>
            </a:r>
            <a:r>
              <a:rPr lang="en-US" dirty="0"/>
              <a:t> of 2 ATP.</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Net ATP production = </a:t>
            </a:r>
            <a:r>
              <a:rPr lang="en-US" b="1" u="sng" dirty="0">
                <a:solidFill>
                  <a:srgbClr val="FF0000"/>
                </a:solidFill>
                <a:effectLst>
                  <a:outerShdw blurRad="38100" dist="38100" dir="2700000" algn="tl">
                    <a:srgbClr val="000000">
                      <a:alpha val="43137"/>
                    </a:srgbClr>
                  </a:outerShdw>
                </a:effectLst>
              </a:rPr>
              <a:t>_____.</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23EDD5-106B-4389-A992-9946F62B79C6}" type="slidenum">
              <a:rPr kumimoji="0" lang="en-US" sz="1100" b="1" i="0" u="none" strike="noStrike" kern="1200" cap="none" spc="0" normalizeH="0" baseline="0" noProof="0" smtClean="0">
                <a:ln>
                  <a:noFill/>
                </a:ln>
                <a:solidFill>
                  <a:srgbClr val="FFFFFF"/>
                </a:solidFill>
                <a:effectLst/>
                <a:uLnTx/>
                <a:uFillTx/>
                <a:latin typeface="Calisto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srgbClr val="FFFFFF"/>
              </a:solidFill>
              <a:effectLst/>
              <a:uLnTx/>
              <a:uFillTx/>
              <a:latin typeface="Calisto MT"/>
              <a:ea typeface="+mn-ea"/>
              <a:cs typeface="+mn-cs"/>
            </a:endParaRPr>
          </a:p>
        </p:txBody>
      </p:sp>
      <p:pic>
        <p:nvPicPr>
          <p:cNvPr id="8" name="Picture 7" descr="warm_up-01.eps">
            <a:extLst>
              <a:ext uri="{FF2B5EF4-FFF2-40B4-BE49-F238E27FC236}">
                <a16:creationId xmlns:a16="http://schemas.microsoft.com/office/drawing/2014/main" id="{BB6D48E2-B6C3-4B80-8024-7FF79F96A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26559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a:xfrm>
            <a:off x="457200" y="3939457"/>
            <a:ext cx="8534400" cy="2507789"/>
          </a:xfrm>
        </p:spPr>
        <p:txBody>
          <a:bodyPr/>
          <a:lstStyle/>
          <a:p>
            <a:pPr marL="425922" lvl="1" indent="-223386"/>
            <a:r>
              <a:rPr lang="en-US" sz="2400" dirty="0"/>
              <a:t>Cheese &amp; Yogurt</a:t>
            </a:r>
          </a:p>
          <a:p>
            <a:pPr marL="349250" lvl="1" indent="-349250"/>
            <a:r>
              <a:rPr lang="en-US" sz="2800" dirty="0">
                <a:solidFill>
                  <a:srgbClr val="FF33CC"/>
                </a:solidFill>
              </a:rPr>
              <a:t>Accumulation of </a:t>
            </a:r>
            <a:r>
              <a:rPr lang="en-US" sz="2800" b="1" dirty="0">
                <a:solidFill>
                  <a:srgbClr val="00B050"/>
                </a:solidFill>
                <a:effectLst>
                  <a:outerShdw blurRad="38100" dist="38100" dir="2700000" algn="tl">
                    <a:srgbClr val="000000">
                      <a:alpha val="43137"/>
                    </a:srgbClr>
                  </a:outerShdw>
                </a:effectLst>
              </a:rPr>
              <a:t>lactic acid </a:t>
            </a:r>
            <a:r>
              <a:rPr lang="en-US" sz="2800" dirty="0">
                <a:solidFill>
                  <a:srgbClr val="FF33CC"/>
                </a:solidFill>
              </a:rPr>
              <a:t>after rigorous exercise causes fatigue and sore muscles.</a:t>
            </a:r>
          </a:p>
          <a:p>
            <a:pPr marL="349250" lvl="1" indent="-349250"/>
            <a:r>
              <a:rPr lang="en-US" sz="2800" b="1" dirty="0">
                <a:solidFill>
                  <a:srgbClr val="00B050"/>
                </a:solidFill>
                <a:effectLst>
                  <a:outerShdw blurRad="38100" dist="38100" dir="2700000" algn="tl">
                    <a:srgbClr val="000000">
                      <a:alpha val="43137"/>
                    </a:srgbClr>
                  </a:outerShdw>
                </a:effectLst>
              </a:rPr>
              <a:t>Lactic acid </a:t>
            </a:r>
            <a:r>
              <a:rPr lang="en-US" sz="2800" dirty="0">
                <a:solidFill>
                  <a:srgbClr val="FF0000"/>
                </a:solidFill>
              </a:rPr>
              <a:t>will eventually be converted back to </a:t>
            </a:r>
            <a:r>
              <a:rPr lang="en-US" sz="2800" b="1" dirty="0">
                <a:solidFill>
                  <a:srgbClr val="002060"/>
                </a:solidFill>
              </a:rPr>
              <a:t>pyruvate</a:t>
            </a:r>
            <a:r>
              <a:rPr lang="en-US" sz="2800" dirty="0">
                <a:solidFill>
                  <a:srgbClr val="FF0000"/>
                </a:solidFill>
              </a:rPr>
              <a:t> in the liver once oxygen is available.</a:t>
            </a:r>
          </a:p>
          <a:p>
            <a:pPr marL="425922" lvl="1" indent="-223386"/>
            <a:endParaRPr lang="en-US" sz="1689" dirty="0"/>
          </a:p>
        </p:txBody>
      </p:sp>
      <p:sp>
        <p:nvSpPr>
          <p:cNvPr id="2" name="Title 1"/>
          <p:cNvSpPr>
            <a:spLocks noGrp="1"/>
          </p:cNvSpPr>
          <p:nvPr>
            <p:ph type="title"/>
          </p:nvPr>
        </p:nvSpPr>
        <p:spPr>
          <a:xfrm>
            <a:off x="0" y="-8"/>
            <a:ext cx="9143999" cy="1371600"/>
          </a:xfrm>
        </p:spPr>
        <p:txBody>
          <a:bodyPr/>
          <a:lstStyle/>
          <a:p>
            <a:r>
              <a:rPr lang="en-US" dirty="0"/>
              <a:t>		</a:t>
            </a:r>
            <a:r>
              <a:rPr lang="en-US" sz="2800" dirty="0">
                <a:solidFill>
                  <a:srgbClr val="FE8900"/>
                </a:solidFill>
              </a:rPr>
              <a:t>Lactic Acid Fermentation</a:t>
            </a:r>
            <a:endParaRPr lang="en-US" dirty="0"/>
          </a:p>
        </p:txBody>
      </p:sp>
      <p:pic>
        <p:nvPicPr>
          <p:cNvPr id="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437" t="19231" r="8439"/>
          <a:stretch/>
        </p:blipFill>
        <p:spPr bwMode="auto">
          <a:xfrm>
            <a:off x="457200" y="1600200"/>
            <a:ext cx="3234433" cy="21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real-world_connection-01.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84882"/>
            <a:ext cx="1211031" cy="981917"/>
          </a:xfrm>
          <a:prstGeom prst="rect">
            <a:avLst/>
          </a:prstGeom>
        </p:spPr>
      </p:pic>
      <p:pic>
        <p:nvPicPr>
          <p:cNvPr id="17" name="Picture 4" descr="http://farm1.staticflickr.com/187/389755456_9faf8b8e42_z.jpg?zz=1"/>
          <p:cNvPicPr>
            <a:picLocks noChangeAspect="1" noChangeArrowheads="1"/>
          </p:cNvPicPr>
          <p:nvPr/>
        </p:nvPicPr>
        <p:blipFill rotWithShape="1">
          <a:blip r:embed="rId6">
            <a:extLst>
              <a:ext uri="{28A0092B-C50C-407E-A947-70E740481C1C}">
                <a14:useLocalDpi xmlns:a14="http://schemas.microsoft.com/office/drawing/2010/main" val="0"/>
              </a:ext>
            </a:extLst>
          </a:blip>
          <a:srcRect l="9422" t="14665" r="27856" b="17481"/>
          <a:stretch/>
        </p:blipFill>
        <p:spPr bwMode="auto">
          <a:xfrm>
            <a:off x="4953000" y="1600200"/>
            <a:ext cx="3048001" cy="210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4571999" y="1752600"/>
            <a:ext cx="3928643" cy="1820772"/>
          </a:xfrm>
        </p:spPr>
        <p:txBody>
          <a:bodyPr/>
          <a:lstStyle/>
          <a:p>
            <a:pPr marL="425922" lvl="1" indent="-223386"/>
            <a:r>
              <a:rPr lang="en-US" sz="2800" dirty="0"/>
              <a:t>Baking</a:t>
            </a:r>
          </a:p>
          <a:p>
            <a:pPr marL="425922" lvl="1" indent="-223386"/>
            <a:r>
              <a:rPr lang="en-US" sz="2800" dirty="0"/>
              <a:t>Brewing</a:t>
            </a:r>
          </a:p>
          <a:p>
            <a:pPr marL="425922" lvl="1" indent="-223386"/>
            <a:r>
              <a:rPr lang="en-US" sz="2800" dirty="0"/>
              <a:t>Winemaking</a:t>
            </a:r>
          </a:p>
        </p:txBody>
      </p:sp>
      <p:sp>
        <p:nvSpPr>
          <p:cNvPr id="2" name="Title 1"/>
          <p:cNvSpPr>
            <a:spLocks noGrp="1"/>
          </p:cNvSpPr>
          <p:nvPr>
            <p:ph type="title"/>
          </p:nvPr>
        </p:nvSpPr>
        <p:spPr>
          <a:xfrm>
            <a:off x="0" y="-8"/>
            <a:ext cx="9143999" cy="1371600"/>
          </a:xfrm>
        </p:spPr>
        <p:txBody>
          <a:bodyPr/>
          <a:lstStyle/>
          <a:p>
            <a:r>
              <a:rPr lang="en-US" dirty="0"/>
              <a:t>		</a:t>
            </a:r>
            <a:r>
              <a:rPr lang="en-US" dirty="0">
                <a:solidFill>
                  <a:schemeClr val="accent1"/>
                </a:solidFill>
              </a:rPr>
              <a:t>Alcohol Fermentation </a:t>
            </a:r>
            <a:endParaRPr lang="en-US" dirty="0"/>
          </a:p>
        </p:txBody>
      </p:sp>
      <p:pic>
        <p:nvPicPr>
          <p:cNvPr id="11" name="Picture 10"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84882"/>
            <a:ext cx="1211031" cy="981917"/>
          </a:xfrm>
          <a:prstGeom prst="rect">
            <a:avLst/>
          </a:prstGeom>
        </p:spPr>
      </p:pic>
      <p:pic>
        <p:nvPicPr>
          <p:cNvPr id="2049" name="Picture 1" descr="http://cdn.morguefile.com/imageData/public/files/n/naomi/preview/fldr_2010_10_16/file11812872205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158"/>
          <a:stretch/>
        </p:blipFill>
        <p:spPr bwMode="auto">
          <a:xfrm>
            <a:off x="668785" y="1619132"/>
            <a:ext cx="3234433" cy="21066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r="70037"/>
          <a:stretch/>
        </p:blipFill>
        <p:spPr>
          <a:xfrm>
            <a:off x="228600" y="3973312"/>
            <a:ext cx="2590800" cy="2233299"/>
          </a:xfrm>
          <a:prstGeom prst="rect">
            <a:avLst/>
          </a:prstGeom>
        </p:spPr>
      </p:pic>
      <p:pic>
        <p:nvPicPr>
          <p:cNvPr id="7" name="Picture 6">
            <a:extLst>
              <a:ext uri="{FF2B5EF4-FFF2-40B4-BE49-F238E27FC236}">
                <a16:creationId xmlns:a16="http://schemas.microsoft.com/office/drawing/2014/main" id="{D4F426F2-B6E4-4AEC-A72D-D7F6D3FC86E3}"/>
              </a:ext>
            </a:extLst>
          </p:cNvPr>
          <p:cNvPicPr>
            <a:picLocks noChangeAspect="1"/>
          </p:cNvPicPr>
          <p:nvPr/>
        </p:nvPicPr>
        <p:blipFill rotWithShape="1">
          <a:blip r:embed="rId5"/>
          <a:srcRect l="29082" r="35667"/>
          <a:stretch/>
        </p:blipFill>
        <p:spPr>
          <a:xfrm>
            <a:off x="2895600" y="4125712"/>
            <a:ext cx="3048000" cy="2233299"/>
          </a:xfrm>
          <a:prstGeom prst="rect">
            <a:avLst/>
          </a:prstGeom>
        </p:spPr>
      </p:pic>
      <p:pic>
        <p:nvPicPr>
          <p:cNvPr id="8" name="Picture 7">
            <a:extLst>
              <a:ext uri="{FF2B5EF4-FFF2-40B4-BE49-F238E27FC236}">
                <a16:creationId xmlns:a16="http://schemas.microsoft.com/office/drawing/2014/main" id="{36DAA2A8-4583-400F-BFD9-0F2E226BFF65}"/>
              </a:ext>
            </a:extLst>
          </p:cNvPr>
          <p:cNvPicPr>
            <a:picLocks noChangeAspect="1"/>
          </p:cNvPicPr>
          <p:nvPr/>
        </p:nvPicPr>
        <p:blipFill rotWithShape="1">
          <a:blip r:embed="rId5"/>
          <a:srcRect l="63452"/>
          <a:stretch/>
        </p:blipFill>
        <p:spPr>
          <a:xfrm>
            <a:off x="5943600" y="4038600"/>
            <a:ext cx="3160172" cy="2233299"/>
          </a:xfrm>
          <a:prstGeom prst="rect">
            <a:avLst/>
          </a:prstGeom>
        </p:spPr>
      </p:pic>
      <p:pic>
        <p:nvPicPr>
          <p:cNvPr id="9" name="Picture 8" descr="eps_champagne1.eps">
            <a:extLst>
              <a:ext uri="{FF2B5EF4-FFF2-40B4-BE49-F238E27FC236}">
                <a16:creationId xmlns:a16="http://schemas.microsoft.com/office/drawing/2014/main" id="{65C509FF-DE83-4DBE-8D07-EF4E2D2013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05441" y="1559749"/>
            <a:ext cx="1200225" cy="2377805"/>
          </a:xfrm>
          <a:prstGeom prst="rect">
            <a:avLst/>
          </a:prstGeom>
        </p:spPr>
      </p:pic>
    </p:spTree>
    <p:extLst>
      <p:ext uri="{BB962C8B-B14F-4D97-AF65-F5344CB8AC3E}">
        <p14:creationId xmlns:p14="http://schemas.microsoft.com/office/powerpoint/2010/main" val="34188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fade">
                                      <p:cBhvr>
                                        <p:cTn id="10" dur="1000"/>
                                        <p:tgtEl>
                                          <p:spTgt spid="204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999"/>
                                          </p:stCondLst>
                                        </p:cTn>
                                        <p:tgtEl>
                                          <p:spTgt spid="13">
                                            <p:txEl>
                                              <p:pRg st="2" end="2"/>
                                            </p:txEl>
                                          </p:spTgt>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3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3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1234" y="-46999"/>
            <a:ext cx="7902166" cy="2104386"/>
          </a:xfrm>
        </p:spPr>
        <p:txBody>
          <a:bodyPr/>
          <a:lstStyle/>
          <a:p>
            <a:pPr algn="ctr"/>
            <a:r>
              <a:rPr lang="en-US" sz="4400" b="1" dirty="0">
                <a:solidFill>
                  <a:srgbClr val="CC66FF"/>
                </a:solidFill>
                <a:effectLst>
                  <a:outerShdw blurRad="38100" dist="38100" dir="2700000" algn="tl">
                    <a:srgbClr val="000000">
                      <a:alpha val="43137"/>
                    </a:srgbClr>
                  </a:outerShdw>
                </a:effectLst>
              </a:rPr>
              <a:t>Anaerobic &amp; Aerobic</a:t>
            </a:r>
            <a:br>
              <a:rPr lang="en-US" sz="4400" b="1" dirty="0">
                <a:solidFill>
                  <a:srgbClr val="CC66FF"/>
                </a:solidFill>
                <a:effectLst>
                  <a:outerShdw blurRad="38100" dist="38100" dir="2700000" algn="tl">
                    <a:srgbClr val="000000">
                      <a:alpha val="43137"/>
                    </a:srgbClr>
                  </a:outerShdw>
                </a:effectLst>
              </a:rPr>
            </a:br>
            <a:r>
              <a:rPr lang="en-US" sz="4400" b="1" dirty="0">
                <a:solidFill>
                  <a:srgbClr val="CC66FF"/>
                </a:solidFill>
                <a:effectLst>
                  <a:outerShdw blurRad="38100" dist="38100" dir="2700000" algn="tl">
                    <a:srgbClr val="000000">
                      <a:alpha val="43137"/>
                    </a:srgbClr>
                  </a:outerShdw>
                </a:effectLst>
              </a:rPr>
              <a:t>Cell Respiration</a:t>
            </a:r>
          </a:p>
        </p:txBody>
      </p:sp>
      <p:sp>
        <p:nvSpPr>
          <p:cNvPr id="92164" name="Rectangle 7"/>
          <p:cNvSpPr>
            <a:spLocks noChangeArrowheads="1"/>
          </p:cNvSpPr>
          <p:nvPr/>
        </p:nvSpPr>
        <p:spPr bwMode="auto">
          <a:xfrm>
            <a:off x="110490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72</a:t>
            </a:fld>
            <a:endParaRPr lang="en-US">
              <a:solidFill>
                <a:srgbClr val="FFFFFF"/>
              </a:solidFill>
            </a:endParaRPr>
          </a:p>
        </p:txBody>
      </p:sp>
      <p:sp>
        <p:nvSpPr>
          <p:cNvPr id="11"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72</a:t>
            </a:fld>
            <a:endParaRPr lang="en-US">
              <a:solidFill>
                <a:srgbClr val="000000"/>
              </a:solidFill>
            </a:endParaRPr>
          </a:p>
        </p:txBody>
      </p:sp>
      <p:pic>
        <p:nvPicPr>
          <p:cNvPr id="5" name="Picture 4">
            <a:extLst>
              <a:ext uri="{FF2B5EF4-FFF2-40B4-BE49-F238E27FC236}">
                <a16:creationId xmlns:a16="http://schemas.microsoft.com/office/drawing/2014/main" id="{BF30D15A-7E61-4AB5-AE7A-95CF56C9E1F2}"/>
              </a:ext>
            </a:extLst>
          </p:cNvPr>
          <p:cNvPicPr>
            <a:picLocks noChangeAspect="1"/>
          </p:cNvPicPr>
          <p:nvPr/>
        </p:nvPicPr>
        <p:blipFill>
          <a:blip r:embed="rId3"/>
          <a:stretch>
            <a:fillRect/>
          </a:stretch>
        </p:blipFill>
        <p:spPr>
          <a:xfrm>
            <a:off x="-12443" y="2181207"/>
            <a:ext cx="9144000" cy="4448193"/>
          </a:xfrm>
          <a:prstGeom prst="rect">
            <a:avLst/>
          </a:prstGeom>
        </p:spPr>
      </p:pic>
      <p:sp>
        <p:nvSpPr>
          <p:cNvPr id="6" name="Rectangle: Rounded Corners 5">
            <a:extLst>
              <a:ext uri="{FF2B5EF4-FFF2-40B4-BE49-F238E27FC236}">
                <a16:creationId xmlns:a16="http://schemas.microsoft.com/office/drawing/2014/main" id="{EEBEEC13-2732-4725-832B-1F9FE57F32BC}"/>
              </a:ext>
            </a:extLst>
          </p:cNvPr>
          <p:cNvSpPr/>
          <p:nvPr/>
        </p:nvSpPr>
        <p:spPr>
          <a:xfrm>
            <a:off x="-12443" y="2590800"/>
            <a:ext cx="4127243" cy="376555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 oxygen is present.</a:t>
            </a:r>
          </a:p>
          <a:p>
            <a:pPr algn="ctr"/>
            <a:endParaRPr lang="en-US" dirty="0">
              <a:solidFill>
                <a:schemeClr val="tx1"/>
              </a:solidFill>
            </a:endParaRPr>
          </a:p>
          <a:p>
            <a:pPr algn="ctr"/>
            <a:r>
              <a:rPr lang="en-US" dirty="0">
                <a:solidFill>
                  <a:schemeClr val="tx1"/>
                </a:solidFill>
              </a:rPr>
              <a:t>Which type of respiration is it?</a:t>
            </a:r>
          </a:p>
          <a:p>
            <a:pPr algn="ctr"/>
            <a:endParaRPr lang="en-US" dirty="0">
              <a:solidFill>
                <a:schemeClr val="tx1"/>
              </a:solidFill>
            </a:endParaRPr>
          </a:p>
          <a:p>
            <a:pPr algn="ctr"/>
            <a:r>
              <a:rPr lang="en-US" dirty="0">
                <a:solidFill>
                  <a:schemeClr val="tx1"/>
                </a:solidFill>
              </a:rPr>
              <a:t>Where does it take place?</a:t>
            </a:r>
          </a:p>
          <a:p>
            <a:pPr algn="ctr"/>
            <a:endParaRPr lang="en-US" dirty="0">
              <a:solidFill>
                <a:schemeClr val="tx1"/>
              </a:solidFill>
            </a:endParaRPr>
          </a:p>
          <a:p>
            <a:pPr algn="ctr"/>
            <a:r>
              <a:rPr lang="en-US" dirty="0">
                <a:solidFill>
                  <a:schemeClr val="tx1"/>
                </a:solidFill>
              </a:rPr>
              <a:t>What reactions are involved?</a:t>
            </a:r>
          </a:p>
        </p:txBody>
      </p:sp>
      <p:sp>
        <p:nvSpPr>
          <p:cNvPr id="12" name="Rectangle: Rounded Corners 11">
            <a:extLst>
              <a:ext uri="{FF2B5EF4-FFF2-40B4-BE49-F238E27FC236}">
                <a16:creationId xmlns:a16="http://schemas.microsoft.com/office/drawing/2014/main" id="{1DE23BB9-D3A2-4405-89E9-6B3FE6FB99D8}"/>
              </a:ext>
            </a:extLst>
          </p:cNvPr>
          <p:cNvSpPr/>
          <p:nvPr/>
        </p:nvSpPr>
        <p:spPr>
          <a:xfrm>
            <a:off x="6705600" y="2435225"/>
            <a:ext cx="2425957" cy="428625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Oxygen is present.</a:t>
            </a:r>
          </a:p>
          <a:p>
            <a:pPr algn="ctr"/>
            <a:endParaRPr lang="en-US" dirty="0">
              <a:solidFill>
                <a:schemeClr val="tx1"/>
              </a:solidFill>
            </a:endParaRPr>
          </a:p>
          <a:p>
            <a:pPr algn="ctr"/>
            <a:r>
              <a:rPr lang="en-US" dirty="0">
                <a:solidFill>
                  <a:schemeClr val="tx1"/>
                </a:solidFill>
              </a:rPr>
              <a:t>Same Questions …</a:t>
            </a:r>
          </a:p>
        </p:txBody>
      </p:sp>
    </p:spTree>
    <p:extLst>
      <p:ext uri="{BB962C8B-B14F-4D97-AF65-F5344CB8AC3E}">
        <p14:creationId xmlns:p14="http://schemas.microsoft.com/office/powerpoint/2010/main" val="39183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0"/>
                                        <p:tgtEl>
                                          <p:spTgt spid="12"/>
                                        </p:tgtEl>
                                      </p:cBhvr>
                                    </p:animEffect>
                                    <p:set>
                                      <p:cBhvr>
                                        <p:cTn id="12"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1234" y="-46999"/>
            <a:ext cx="7902166" cy="2104386"/>
          </a:xfrm>
        </p:spPr>
        <p:txBody>
          <a:bodyPr/>
          <a:lstStyle/>
          <a:p>
            <a:pPr algn="ctr"/>
            <a:r>
              <a:rPr lang="en-US" sz="4400" b="1" dirty="0">
                <a:solidFill>
                  <a:srgbClr val="CC66FF"/>
                </a:solidFill>
                <a:effectLst>
                  <a:outerShdw blurRad="38100" dist="38100" dir="2700000" algn="tl">
                    <a:srgbClr val="000000">
                      <a:alpha val="43137"/>
                    </a:srgbClr>
                  </a:outerShdw>
                </a:effectLst>
              </a:rPr>
              <a:t>Anaerobic &amp; Aerobic</a:t>
            </a:r>
            <a:br>
              <a:rPr lang="en-US" sz="4400" b="1" dirty="0">
                <a:solidFill>
                  <a:srgbClr val="CC66FF"/>
                </a:solidFill>
                <a:effectLst>
                  <a:outerShdw blurRad="38100" dist="38100" dir="2700000" algn="tl">
                    <a:srgbClr val="000000">
                      <a:alpha val="43137"/>
                    </a:srgbClr>
                  </a:outerShdw>
                </a:effectLst>
              </a:rPr>
            </a:br>
            <a:r>
              <a:rPr lang="en-US" sz="4400" b="1" dirty="0">
                <a:solidFill>
                  <a:srgbClr val="CC66FF"/>
                </a:solidFill>
                <a:effectLst>
                  <a:outerShdw blurRad="38100" dist="38100" dir="2700000" algn="tl">
                    <a:srgbClr val="000000">
                      <a:alpha val="43137"/>
                    </a:srgbClr>
                  </a:outerShdw>
                </a:effectLst>
              </a:rPr>
              <a:t>Cell Respiration</a:t>
            </a:r>
          </a:p>
        </p:txBody>
      </p:sp>
      <p:sp>
        <p:nvSpPr>
          <p:cNvPr id="92164" name="Rectangle 7"/>
          <p:cNvSpPr>
            <a:spLocks noChangeArrowheads="1"/>
          </p:cNvSpPr>
          <p:nvPr/>
        </p:nvSpPr>
        <p:spPr bwMode="auto">
          <a:xfrm>
            <a:off x="110490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73</a:t>
            </a:fld>
            <a:endParaRPr lang="en-US">
              <a:solidFill>
                <a:srgbClr val="FFFFFF"/>
              </a:solidFill>
            </a:endParaRPr>
          </a:p>
        </p:txBody>
      </p:sp>
      <p:sp>
        <p:nvSpPr>
          <p:cNvPr id="11"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73</a:t>
            </a:fld>
            <a:endParaRPr lang="en-US">
              <a:solidFill>
                <a:srgbClr val="000000"/>
              </a:solidFill>
            </a:endParaRPr>
          </a:p>
        </p:txBody>
      </p:sp>
      <p:pic>
        <p:nvPicPr>
          <p:cNvPr id="5" name="Picture 4">
            <a:extLst>
              <a:ext uri="{FF2B5EF4-FFF2-40B4-BE49-F238E27FC236}">
                <a16:creationId xmlns:a16="http://schemas.microsoft.com/office/drawing/2014/main" id="{BF30D15A-7E61-4AB5-AE7A-95CF56C9E1F2}"/>
              </a:ext>
            </a:extLst>
          </p:cNvPr>
          <p:cNvPicPr>
            <a:picLocks noChangeAspect="1"/>
          </p:cNvPicPr>
          <p:nvPr/>
        </p:nvPicPr>
        <p:blipFill>
          <a:blip r:embed="rId3"/>
          <a:stretch>
            <a:fillRect/>
          </a:stretch>
        </p:blipFill>
        <p:spPr>
          <a:xfrm>
            <a:off x="-12443" y="2181207"/>
            <a:ext cx="9144000" cy="4448193"/>
          </a:xfrm>
          <a:prstGeom prst="rect">
            <a:avLst/>
          </a:prstGeom>
        </p:spPr>
      </p:pic>
    </p:spTree>
    <p:extLst>
      <p:ext uri="{BB962C8B-B14F-4D97-AF65-F5344CB8AC3E}">
        <p14:creationId xmlns:p14="http://schemas.microsoft.com/office/powerpoint/2010/main" val="2537940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457200"/>
            <a:ext cx="8534400" cy="1143000"/>
          </a:xfrm>
        </p:spPr>
        <p:txBody>
          <a:bodyPr>
            <a:noAutofit/>
          </a:bodyPr>
          <a:lstStyle/>
          <a:p>
            <a:r>
              <a:rPr lang="en-US" sz="3600" b="1" dirty="0">
                <a:solidFill>
                  <a:srgbClr val="CC66FF"/>
                </a:solidFill>
                <a:effectLst>
                  <a:outerShdw blurRad="38100" dist="38100" dir="2700000" algn="tl">
                    <a:srgbClr val="000000">
                      <a:alpha val="43137"/>
                    </a:srgbClr>
                  </a:outerShdw>
                </a:effectLst>
              </a:rPr>
              <a:t>Comparison of Cellular Respiration Processes</a:t>
            </a:r>
          </a:p>
        </p:txBody>
      </p:sp>
      <p:graphicFrame>
        <p:nvGraphicFramePr>
          <p:cNvPr id="107552" name="Group 32"/>
          <p:cNvGraphicFramePr>
            <a:graphicFrameLocks noGrp="1"/>
          </p:cNvGraphicFramePr>
          <p:nvPr>
            <p:extLst>
              <p:ext uri="{D42A27DB-BD31-4B8C-83A1-F6EECF244321}">
                <p14:modId xmlns:p14="http://schemas.microsoft.com/office/powerpoint/2010/main" val="921664005"/>
              </p:ext>
            </p:extLst>
          </p:nvPr>
        </p:nvGraphicFramePr>
        <p:xfrm>
          <a:off x="762000" y="1986424"/>
          <a:ext cx="7620000" cy="4566776"/>
        </p:xfrm>
        <a:graphic>
          <a:graphicData uri="http://schemas.openxmlformats.org/drawingml/2006/table">
            <a:tbl>
              <a:tblPr/>
              <a:tblGrid>
                <a:gridCol w="2667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Respiration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Process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Where Process Occurs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Net Gain of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Per Glucose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Anaerobic: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Glycolysis &amp; Fermentation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29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Aerobic: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Krebs Cycle    &amp; ETC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74</a:t>
            </a:fld>
            <a:endParaRPr lang="en-US">
              <a:solidFill>
                <a:srgbClr val="FFFFFF"/>
              </a:solidFill>
            </a:endParaRPr>
          </a:p>
        </p:txBody>
      </p:sp>
      <p:sp>
        <p:nvSpPr>
          <p:cNvPr id="6"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74</a:t>
            </a:fld>
            <a:endParaRPr lang="en-US">
              <a:solidFill>
                <a:srgbClr val="000000"/>
              </a:solidFill>
            </a:endParaRPr>
          </a:p>
        </p:txBody>
      </p:sp>
      <p:pic>
        <p:nvPicPr>
          <p:cNvPr id="7" name="Picture 6" descr="quick_check-01.eps">
            <a:extLst>
              <a:ext uri="{FF2B5EF4-FFF2-40B4-BE49-F238E27FC236}">
                <a16:creationId xmlns:a16="http://schemas.microsoft.com/office/drawing/2014/main" id="{AB0282C6-E352-4862-8156-9C3F5F803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8610"/>
            <a:ext cx="1010765" cy="819539"/>
          </a:xfrm>
          <a:prstGeom prst="rect">
            <a:avLst/>
          </a:prstGeom>
        </p:spPr>
      </p:pic>
    </p:spTree>
    <p:extLst>
      <p:ext uri="{BB962C8B-B14F-4D97-AF65-F5344CB8AC3E}">
        <p14:creationId xmlns:p14="http://schemas.microsoft.com/office/powerpoint/2010/main" val="1344611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457200"/>
            <a:ext cx="8534400" cy="1143000"/>
          </a:xfrm>
        </p:spPr>
        <p:txBody>
          <a:bodyPr>
            <a:noAutofit/>
          </a:bodyPr>
          <a:lstStyle/>
          <a:p>
            <a:r>
              <a:rPr lang="en-US" sz="3600" b="1" dirty="0">
                <a:solidFill>
                  <a:srgbClr val="CC66FF"/>
                </a:solidFill>
                <a:effectLst>
                  <a:outerShdw blurRad="38100" dist="38100" dir="2700000" algn="tl">
                    <a:srgbClr val="000000">
                      <a:alpha val="43137"/>
                    </a:srgbClr>
                  </a:outerShdw>
                </a:effectLst>
              </a:rPr>
              <a:t>Comparison of Cellular Respiration Processes</a:t>
            </a:r>
          </a:p>
        </p:txBody>
      </p:sp>
      <p:graphicFrame>
        <p:nvGraphicFramePr>
          <p:cNvPr id="107552" name="Group 32"/>
          <p:cNvGraphicFramePr>
            <a:graphicFrameLocks noGrp="1"/>
          </p:cNvGraphicFramePr>
          <p:nvPr>
            <p:extLst>
              <p:ext uri="{D42A27DB-BD31-4B8C-83A1-F6EECF244321}">
                <p14:modId xmlns:p14="http://schemas.microsoft.com/office/powerpoint/2010/main" val="3755283423"/>
              </p:ext>
            </p:extLst>
          </p:nvPr>
        </p:nvGraphicFramePr>
        <p:xfrm>
          <a:off x="762000" y="1986424"/>
          <a:ext cx="7620000" cy="4566776"/>
        </p:xfrm>
        <a:graphic>
          <a:graphicData uri="http://schemas.openxmlformats.org/drawingml/2006/table">
            <a:tbl>
              <a:tblPr/>
              <a:tblGrid>
                <a:gridCol w="2667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Respiration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Process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Where Process Occurs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Net Gain of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Per Glucose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Anaerobic: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Glycolysis &amp; Fermentation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Cytoplasm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 ATP</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29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Aerobic: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Krebs Cycle    &amp; ETC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Mitochondria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2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a:ln>
                            <a:noFill/>
                          </a:ln>
                          <a:solidFill>
                            <a:schemeClr val="tx1"/>
                          </a:solidFill>
                          <a:effectLst/>
                          <a:latin typeface="Arial" charset="0"/>
                        </a:rPr>
                        <a:t>+ 32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34 ATP</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75</a:t>
            </a:fld>
            <a:endParaRPr lang="en-US">
              <a:solidFill>
                <a:srgbClr val="FFFFFF"/>
              </a:solidFill>
            </a:endParaRPr>
          </a:p>
        </p:txBody>
      </p:sp>
      <p:sp>
        <p:nvSpPr>
          <p:cNvPr id="6"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75</a:t>
            </a:fld>
            <a:endParaRPr lang="en-US">
              <a:solidFill>
                <a:srgbClr val="000000"/>
              </a:solidFill>
            </a:endParaRPr>
          </a:p>
        </p:txBody>
      </p:sp>
      <p:pic>
        <p:nvPicPr>
          <p:cNvPr id="7" name="Picture 6" descr="quick_check-01.eps">
            <a:extLst>
              <a:ext uri="{FF2B5EF4-FFF2-40B4-BE49-F238E27FC236}">
                <a16:creationId xmlns:a16="http://schemas.microsoft.com/office/drawing/2014/main" id="{6108E638-A326-4777-8EB5-9DDB2D494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8610"/>
            <a:ext cx="1010765" cy="819539"/>
          </a:xfrm>
          <a:prstGeom prst="rect">
            <a:avLst/>
          </a:prstGeom>
        </p:spPr>
      </p:pic>
    </p:spTree>
    <p:extLst>
      <p:ext uri="{BB962C8B-B14F-4D97-AF65-F5344CB8AC3E}">
        <p14:creationId xmlns:p14="http://schemas.microsoft.com/office/powerpoint/2010/main" val="4047654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t>		ATP in Cellular Respiration</a:t>
            </a:r>
          </a:p>
        </p:txBody>
      </p:sp>
      <p:cxnSp>
        <p:nvCxnSpPr>
          <p:cNvPr id="24" name="Straight Connector 23"/>
          <p:cNvCxnSpPr>
            <a:endCxn id="45" idx="2"/>
          </p:cNvCxnSpPr>
          <p:nvPr/>
        </p:nvCxnSpPr>
        <p:spPr bwMode="auto">
          <a:xfrm flipV="1">
            <a:off x="4569022" y="2295711"/>
            <a:ext cx="1" cy="3047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629482" y="3223482"/>
            <a:ext cx="1156086" cy="33534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FF0000"/>
                </a:solidFill>
                <a:latin typeface="Arial" charset="0"/>
              </a:rPr>
              <a:t>oxygen ?</a:t>
            </a:r>
            <a:r>
              <a:rPr lang="en-US" sz="1501" dirty="0">
                <a:solidFill>
                  <a:srgbClr val="000000"/>
                </a:solidFill>
                <a:latin typeface="Arial" charset="0"/>
              </a:rPr>
              <a:t>)</a:t>
            </a:r>
          </a:p>
        </p:txBody>
      </p:sp>
      <p:sp>
        <p:nvSpPr>
          <p:cNvPr id="33" name="TextBox 32"/>
          <p:cNvSpPr txBox="1"/>
          <p:nvPr/>
        </p:nvSpPr>
        <p:spPr>
          <a:xfrm>
            <a:off x="1356142" y="3276600"/>
            <a:ext cx="1188147" cy="33534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00B050"/>
                </a:solidFill>
                <a:latin typeface="Arial" charset="0"/>
              </a:rPr>
              <a:t>Oxygen ?</a:t>
            </a:r>
            <a:r>
              <a:rPr lang="en-US" sz="1501" dirty="0">
                <a:solidFill>
                  <a:srgbClr val="000000"/>
                </a:solidFill>
                <a:latin typeface="Arial" charset="0"/>
              </a:rPr>
              <a:t>)</a:t>
            </a:r>
          </a:p>
        </p:txBody>
      </p:sp>
      <p:sp>
        <p:nvSpPr>
          <p:cNvPr id="34" name="TextBox 33"/>
          <p:cNvSpPr txBox="1"/>
          <p:nvPr/>
        </p:nvSpPr>
        <p:spPr>
          <a:xfrm>
            <a:off x="679782" y="3720304"/>
            <a:ext cx="2654316"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latin typeface="Arial" charset="0"/>
              </a:rPr>
              <a:t>Glycolysis</a:t>
            </a:r>
            <a:r>
              <a:rPr lang="en-US" sz="2064" dirty="0">
                <a:solidFill>
                  <a:srgbClr val="000000"/>
                </a:solidFill>
                <a:latin typeface="Arial" charset="0"/>
              </a:rPr>
              <a:t>: ___ ATP</a:t>
            </a:r>
          </a:p>
        </p:txBody>
      </p:sp>
      <p:sp>
        <p:nvSpPr>
          <p:cNvPr id="35" name="TextBox 34"/>
          <p:cNvSpPr txBox="1"/>
          <p:nvPr/>
        </p:nvSpPr>
        <p:spPr>
          <a:xfrm>
            <a:off x="190763" y="4191917"/>
            <a:ext cx="3614516"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70C0"/>
                </a:solidFill>
                <a:latin typeface="Arial" charset="0"/>
              </a:rPr>
              <a:t>___________cycle</a:t>
            </a:r>
            <a:r>
              <a:rPr lang="en-US" sz="2064" dirty="0">
                <a:solidFill>
                  <a:srgbClr val="0070C0"/>
                </a:solidFill>
                <a:latin typeface="Arial" charset="0"/>
              </a:rPr>
              <a:t>: ___ ATP</a:t>
            </a:r>
          </a:p>
        </p:txBody>
      </p:sp>
      <p:sp>
        <p:nvSpPr>
          <p:cNvPr id="36" name="TextBox 35"/>
          <p:cNvSpPr txBox="1"/>
          <p:nvPr/>
        </p:nvSpPr>
        <p:spPr>
          <a:xfrm>
            <a:off x="31346" y="4668391"/>
            <a:ext cx="4769254"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5B8F22"/>
                </a:solidFill>
                <a:latin typeface="Arial" charset="0"/>
              </a:rPr>
              <a:t>________ _________ _________ ETC</a:t>
            </a:r>
          </a:p>
        </p:txBody>
      </p:sp>
      <p:sp>
        <p:nvSpPr>
          <p:cNvPr id="37" name="TextBox 36"/>
          <p:cNvSpPr txBox="1"/>
          <p:nvPr/>
        </p:nvSpPr>
        <p:spPr>
          <a:xfrm>
            <a:off x="1062796" y="5058601"/>
            <a:ext cx="1849545" cy="42428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(up to ___ ATP)</a:t>
            </a:r>
          </a:p>
        </p:txBody>
      </p:sp>
      <p:sp>
        <p:nvSpPr>
          <p:cNvPr id="40" name="TextBox 39"/>
          <p:cNvSpPr txBox="1"/>
          <p:nvPr/>
        </p:nvSpPr>
        <p:spPr>
          <a:xfrm>
            <a:off x="585262" y="5459927"/>
            <a:ext cx="2804614" cy="58785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___ ATP</a:t>
            </a:r>
          </a:p>
        </p:txBody>
      </p:sp>
      <p:sp>
        <p:nvSpPr>
          <p:cNvPr id="41" name="TextBox 40"/>
          <p:cNvSpPr txBox="1"/>
          <p:nvPr/>
        </p:nvSpPr>
        <p:spPr>
          <a:xfrm>
            <a:off x="5837199" y="3720302"/>
            <a:ext cx="2654316"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Glycolysis</a:t>
            </a:r>
            <a:r>
              <a:rPr lang="en-US" sz="2064" dirty="0">
                <a:solidFill>
                  <a:srgbClr val="000000"/>
                </a:solidFill>
                <a:latin typeface="Arial" charset="0"/>
              </a:rPr>
              <a:t>: ___ ATP</a:t>
            </a:r>
          </a:p>
        </p:txBody>
      </p:sp>
      <p:sp>
        <p:nvSpPr>
          <p:cNvPr id="42" name="TextBox 41"/>
          <p:cNvSpPr txBox="1"/>
          <p:nvPr/>
        </p:nvSpPr>
        <p:spPr>
          <a:xfrm>
            <a:off x="5526058" y="4639456"/>
            <a:ext cx="3276590" cy="843051"/>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______________</a:t>
            </a:r>
            <a:r>
              <a:rPr lang="en-US" sz="2064" dirty="0">
                <a:solidFill>
                  <a:srgbClr val="000000"/>
                </a:solidFill>
                <a:latin typeface="Arial" charset="0"/>
              </a:rPr>
              <a:t>: __ ATP</a:t>
            </a:r>
          </a:p>
          <a:p>
            <a:pPr algn="ctr" defTabSz="1715597" fontAlgn="base">
              <a:lnSpc>
                <a:spcPct val="115000"/>
              </a:lnSpc>
              <a:spcBef>
                <a:spcPct val="20000"/>
              </a:spcBef>
              <a:spcAft>
                <a:spcPct val="0"/>
              </a:spcAft>
              <a:buClr>
                <a:srgbClr val="2877C4"/>
              </a:buClr>
            </a:pPr>
            <a:r>
              <a:rPr lang="en-US" dirty="0">
                <a:solidFill>
                  <a:srgbClr val="000000"/>
                </a:solidFill>
                <a:latin typeface="Arial" charset="0"/>
              </a:rPr>
              <a:t>(lactic acid or alcohol)</a:t>
            </a:r>
          </a:p>
        </p:txBody>
      </p:sp>
      <p:sp>
        <p:nvSpPr>
          <p:cNvPr id="44" name="TextBox 43"/>
          <p:cNvSpPr txBox="1"/>
          <p:nvPr/>
        </p:nvSpPr>
        <p:spPr>
          <a:xfrm>
            <a:off x="5762047" y="5459927"/>
            <a:ext cx="2804615" cy="58785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___ ATP</a:t>
            </a:r>
          </a:p>
        </p:txBody>
      </p:sp>
      <p:sp>
        <p:nvSpPr>
          <p:cNvPr id="45" name="Rounded Rectangle 44"/>
          <p:cNvSpPr/>
          <p:nvPr/>
        </p:nvSpPr>
        <p:spPr>
          <a:xfrm>
            <a:off x="3711214" y="1752600"/>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algn="ctr" defTabSz="1715597" fontAlgn="base">
              <a:spcAft>
                <a:spcPct val="0"/>
              </a:spcAft>
              <a:buClr>
                <a:srgbClr val="2877C4"/>
              </a:buClr>
              <a:defRPr/>
            </a:pPr>
            <a:r>
              <a:rPr lang="en-US" sz="2064" b="1" dirty="0">
                <a:solidFill>
                  <a:srgbClr val="000000"/>
                </a:solidFill>
                <a:latin typeface="Arial" charset="0"/>
              </a:rPr>
              <a:t>Glucose</a:t>
            </a:r>
          </a:p>
        </p:txBody>
      </p:sp>
      <p:cxnSp>
        <p:nvCxnSpPr>
          <p:cNvPr id="46" name="Straight Connector 45"/>
          <p:cNvCxnSpPr>
            <a:endCxn id="47" idx="1"/>
          </p:cNvCxnSpPr>
          <p:nvPr/>
        </p:nvCxnSpPr>
        <p:spPr bwMode="auto">
          <a:xfrm>
            <a:off x="3247700" y="2599297"/>
            <a:ext cx="2701265" cy="116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_s2055"/>
          <p:cNvSpPr>
            <a:spLocks noChangeArrowheads="1"/>
          </p:cNvSpPr>
          <p:nvPr/>
        </p:nvSpPr>
        <p:spPr bwMode="auto">
          <a:xfrm>
            <a:off x="5948965" y="2153181"/>
            <a:ext cx="2430782" cy="894554"/>
          </a:xfrm>
          <a:prstGeom prst="roundRect">
            <a:avLst/>
          </a:prstGeom>
          <a:solidFill>
            <a:schemeClr val="accent4">
              <a:lumMod val="40000"/>
              <a:lumOff val="60000"/>
            </a:schemeClr>
          </a:solidFill>
          <a:ln w="28575" cmpd="sng">
            <a:solidFill>
              <a:schemeClr val="accent4"/>
            </a:solidFill>
            <a:miter lim="800000"/>
            <a:headEnd/>
            <a:tailEnd/>
          </a:ln>
        </p:spPr>
        <p:txBody>
          <a:bodyPr wrap="square" lIns="171562" tIns="85781" rIns="171562" bIns="85781" anchor="ctr">
            <a:spAutoFit/>
          </a:bodyPr>
          <a:lstStyle/>
          <a:p>
            <a:pPr algn="ctr" defTabSz="1715597" fontAlgn="base">
              <a:spcBef>
                <a:spcPct val="0"/>
              </a:spcBef>
              <a:spcAft>
                <a:spcPct val="0"/>
              </a:spcAft>
            </a:pPr>
            <a:r>
              <a:rPr lang="en-US" sz="2064" b="1" dirty="0">
                <a:solidFill>
                  <a:srgbClr val="000000"/>
                </a:solidFill>
                <a:latin typeface="Arial" charset="0"/>
              </a:rPr>
              <a:t>Anaerobic respiration</a:t>
            </a:r>
          </a:p>
        </p:txBody>
      </p:sp>
      <p:sp>
        <p:nvSpPr>
          <p:cNvPr id="22" name="Content Placeholder 2"/>
          <p:cNvSpPr txBox="1">
            <a:spLocks noGrp="1"/>
          </p:cNvSpPr>
          <p:nvPr>
            <p:ph idx="1"/>
          </p:nvPr>
        </p:nvSpPr>
        <p:spPr bwMode="auto">
          <a:xfrm>
            <a:off x="760677" y="2153236"/>
            <a:ext cx="2487022" cy="985927"/>
          </a:xfrm>
          <a:prstGeom prst="roundRect">
            <a:avLst/>
          </a:prstGeom>
          <a:solidFill>
            <a:schemeClr val="tx2">
              <a:lumMod val="40000"/>
              <a:lumOff val="60000"/>
            </a:schemeClr>
          </a:solidFill>
          <a:ln w="28575" cap="flat" cmpd="sng" algn="ctr">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71562" tIns="85781" rIns="171562" bIns="85781"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064" b="1" dirty="0">
                <a:solidFill>
                  <a:schemeClr val="tx1"/>
                </a:solidFill>
              </a:rPr>
              <a:t>Aerobic respiration</a:t>
            </a:r>
          </a:p>
        </p:txBody>
      </p:sp>
      <p:pic>
        <p:nvPicPr>
          <p:cNvPr id="18" name="Picture 17"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7421"/>
            <a:ext cx="881636" cy="714840"/>
          </a:xfrm>
          <a:prstGeom prst="rect">
            <a:avLst/>
          </a:prstGeom>
        </p:spPr>
      </p:pic>
      <p:sp>
        <p:nvSpPr>
          <p:cNvPr id="19" name="Rectangle 18"/>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76</a:t>
            </a:fld>
            <a:endParaRPr lang="en-US" dirty="0"/>
          </a:p>
        </p:txBody>
      </p:sp>
    </p:spTree>
    <p:extLst>
      <p:ext uri="{BB962C8B-B14F-4D97-AF65-F5344CB8AC3E}">
        <p14:creationId xmlns:p14="http://schemas.microsoft.com/office/powerpoint/2010/main" val="420038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t>		 ATP in Cellular Respiration</a:t>
            </a:r>
          </a:p>
        </p:txBody>
      </p:sp>
      <p:cxnSp>
        <p:nvCxnSpPr>
          <p:cNvPr id="24" name="Straight Connector 23"/>
          <p:cNvCxnSpPr>
            <a:endCxn id="45" idx="2"/>
          </p:cNvCxnSpPr>
          <p:nvPr/>
        </p:nvCxnSpPr>
        <p:spPr bwMode="auto">
          <a:xfrm flipV="1">
            <a:off x="4569022" y="2295711"/>
            <a:ext cx="1" cy="3047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185451" y="3223482"/>
            <a:ext cx="2044149" cy="35791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FF0000"/>
                </a:solidFill>
                <a:latin typeface="Arial" charset="0"/>
              </a:rPr>
              <a:t>No oxygen present</a:t>
            </a:r>
            <a:r>
              <a:rPr lang="en-US" sz="1501" dirty="0">
                <a:solidFill>
                  <a:srgbClr val="000000"/>
                </a:solidFill>
                <a:latin typeface="Arial" charset="0"/>
              </a:rPr>
              <a:t>)</a:t>
            </a:r>
          </a:p>
        </p:txBody>
      </p:sp>
      <p:sp>
        <p:nvSpPr>
          <p:cNvPr id="33" name="TextBox 32"/>
          <p:cNvSpPr txBox="1"/>
          <p:nvPr/>
        </p:nvSpPr>
        <p:spPr>
          <a:xfrm>
            <a:off x="1066800" y="3276600"/>
            <a:ext cx="1766830" cy="35791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00B050"/>
                </a:solidFill>
                <a:latin typeface="Arial" charset="0"/>
              </a:rPr>
              <a:t>Oxygen present</a:t>
            </a:r>
            <a:r>
              <a:rPr lang="en-US" sz="1501" dirty="0">
                <a:solidFill>
                  <a:srgbClr val="000000"/>
                </a:solidFill>
                <a:latin typeface="Arial" charset="0"/>
              </a:rPr>
              <a:t>)</a:t>
            </a:r>
          </a:p>
        </p:txBody>
      </p:sp>
      <p:sp>
        <p:nvSpPr>
          <p:cNvPr id="34" name="TextBox 33"/>
          <p:cNvSpPr txBox="1"/>
          <p:nvPr/>
        </p:nvSpPr>
        <p:spPr>
          <a:xfrm>
            <a:off x="827258" y="3720304"/>
            <a:ext cx="2359364"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latin typeface="Arial" charset="0"/>
              </a:rPr>
              <a:t>Glycolysis</a:t>
            </a:r>
            <a:r>
              <a:rPr lang="en-US" sz="2064" dirty="0">
                <a:solidFill>
                  <a:srgbClr val="000000"/>
                </a:solidFill>
                <a:latin typeface="Arial" charset="0"/>
              </a:rPr>
              <a:t>: 2 ATP</a:t>
            </a:r>
          </a:p>
        </p:txBody>
      </p:sp>
      <p:sp>
        <p:nvSpPr>
          <p:cNvPr id="35" name="TextBox 34"/>
          <p:cNvSpPr txBox="1"/>
          <p:nvPr/>
        </p:nvSpPr>
        <p:spPr>
          <a:xfrm>
            <a:off x="457200" y="4191917"/>
            <a:ext cx="3051861" cy="426592"/>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70C0"/>
                </a:solidFill>
                <a:latin typeface="Arial" charset="0"/>
              </a:rPr>
              <a:t>Citric acid cycle</a:t>
            </a:r>
            <a:r>
              <a:rPr lang="en-US" sz="2064" dirty="0">
                <a:solidFill>
                  <a:srgbClr val="0070C0"/>
                </a:solidFill>
                <a:latin typeface="Arial" charset="0"/>
              </a:rPr>
              <a:t>: 2 ATP</a:t>
            </a:r>
          </a:p>
        </p:txBody>
      </p:sp>
      <p:sp>
        <p:nvSpPr>
          <p:cNvPr id="36" name="TextBox 35"/>
          <p:cNvSpPr txBox="1"/>
          <p:nvPr/>
        </p:nvSpPr>
        <p:spPr>
          <a:xfrm>
            <a:off x="189469" y="4668391"/>
            <a:ext cx="3849131"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5B8F22"/>
                </a:solidFill>
                <a:latin typeface="Arial" charset="0"/>
              </a:rPr>
              <a:t>Electron transport chain ETC</a:t>
            </a:r>
          </a:p>
        </p:txBody>
      </p:sp>
      <p:sp>
        <p:nvSpPr>
          <p:cNvPr id="37" name="TextBox 36"/>
          <p:cNvSpPr txBox="1"/>
          <p:nvPr/>
        </p:nvSpPr>
        <p:spPr>
          <a:xfrm>
            <a:off x="1129320" y="5058601"/>
            <a:ext cx="1716496" cy="42428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(up to 32 ATP)</a:t>
            </a:r>
          </a:p>
        </p:txBody>
      </p:sp>
      <p:sp>
        <p:nvSpPr>
          <p:cNvPr id="40" name="TextBox 39"/>
          <p:cNvSpPr txBox="1"/>
          <p:nvPr/>
        </p:nvSpPr>
        <p:spPr>
          <a:xfrm>
            <a:off x="685449" y="5459927"/>
            <a:ext cx="2604239" cy="545727"/>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36 ATP</a:t>
            </a:r>
          </a:p>
        </p:txBody>
      </p:sp>
      <p:sp>
        <p:nvSpPr>
          <p:cNvPr id="41" name="TextBox 40"/>
          <p:cNvSpPr txBox="1"/>
          <p:nvPr/>
        </p:nvSpPr>
        <p:spPr>
          <a:xfrm>
            <a:off x="5984674" y="3720302"/>
            <a:ext cx="2359365"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Glycolysis</a:t>
            </a:r>
            <a:r>
              <a:rPr lang="en-US" sz="2064" dirty="0">
                <a:solidFill>
                  <a:srgbClr val="000000"/>
                </a:solidFill>
                <a:latin typeface="Arial" charset="0"/>
              </a:rPr>
              <a:t>: 2 ATP</a:t>
            </a:r>
          </a:p>
        </p:txBody>
      </p:sp>
      <p:sp>
        <p:nvSpPr>
          <p:cNvPr id="42" name="TextBox 41"/>
          <p:cNvSpPr txBox="1"/>
          <p:nvPr/>
        </p:nvSpPr>
        <p:spPr>
          <a:xfrm>
            <a:off x="5526058" y="4639456"/>
            <a:ext cx="3276590" cy="1163460"/>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Fermentation</a:t>
            </a:r>
            <a:r>
              <a:rPr lang="en-US" sz="2064" dirty="0">
                <a:solidFill>
                  <a:srgbClr val="000000"/>
                </a:solidFill>
                <a:latin typeface="Arial" charset="0"/>
              </a:rPr>
              <a:t>: 0 ATP</a:t>
            </a:r>
          </a:p>
          <a:p>
            <a:pPr algn="ctr" defTabSz="1715597" fontAlgn="base">
              <a:spcAft>
                <a:spcPct val="0"/>
              </a:spcAft>
              <a:buClr>
                <a:srgbClr val="2877C4"/>
              </a:buClr>
            </a:pPr>
            <a:r>
              <a:rPr lang="en-US" dirty="0">
                <a:solidFill>
                  <a:srgbClr val="000000"/>
                </a:solidFill>
                <a:latin typeface="Arial" charset="0"/>
              </a:rPr>
              <a:t>(lactic acid or alcohol)</a:t>
            </a:r>
          </a:p>
          <a:p>
            <a:pPr algn="ctr" defTabSz="1715597" fontAlgn="base">
              <a:lnSpc>
                <a:spcPct val="115000"/>
              </a:lnSpc>
              <a:spcBef>
                <a:spcPct val="20000"/>
              </a:spcBef>
              <a:spcAft>
                <a:spcPct val="0"/>
              </a:spcAft>
              <a:buClr>
                <a:srgbClr val="2877C4"/>
              </a:buClr>
            </a:pPr>
            <a:endParaRPr lang="en-US" sz="2064" dirty="0">
              <a:solidFill>
                <a:srgbClr val="000000"/>
              </a:solidFill>
              <a:latin typeface="Arial" charset="0"/>
            </a:endParaRPr>
          </a:p>
        </p:txBody>
      </p:sp>
      <p:sp>
        <p:nvSpPr>
          <p:cNvPr id="44" name="TextBox 43"/>
          <p:cNvSpPr txBox="1"/>
          <p:nvPr/>
        </p:nvSpPr>
        <p:spPr>
          <a:xfrm>
            <a:off x="5962423" y="5459927"/>
            <a:ext cx="2403863" cy="545727"/>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2 ATP</a:t>
            </a:r>
          </a:p>
        </p:txBody>
      </p:sp>
      <p:sp>
        <p:nvSpPr>
          <p:cNvPr id="45" name="Rounded Rectangle 44"/>
          <p:cNvSpPr/>
          <p:nvPr/>
        </p:nvSpPr>
        <p:spPr>
          <a:xfrm>
            <a:off x="3711214" y="1752600"/>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algn="ctr" defTabSz="1715597" fontAlgn="base">
              <a:spcAft>
                <a:spcPct val="0"/>
              </a:spcAft>
              <a:buClr>
                <a:srgbClr val="2877C4"/>
              </a:buClr>
              <a:defRPr/>
            </a:pPr>
            <a:r>
              <a:rPr lang="en-US" sz="2064" b="1" dirty="0">
                <a:solidFill>
                  <a:srgbClr val="000000"/>
                </a:solidFill>
                <a:latin typeface="Arial" charset="0"/>
              </a:rPr>
              <a:t>Glucose</a:t>
            </a:r>
          </a:p>
        </p:txBody>
      </p:sp>
      <p:cxnSp>
        <p:nvCxnSpPr>
          <p:cNvPr id="46" name="Straight Connector 45"/>
          <p:cNvCxnSpPr>
            <a:endCxn id="47" idx="1"/>
          </p:cNvCxnSpPr>
          <p:nvPr/>
        </p:nvCxnSpPr>
        <p:spPr bwMode="auto">
          <a:xfrm>
            <a:off x="3247700" y="2599297"/>
            <a:ext cx="2701265" cy="116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_s2055"/>
          <p:cNvSpPr>
            <a:spLocks noChangeArrowheads="1"/>
          </p:cNvSpPr>
          <p:nvPr/>
        </p:nvSpPr>
        <p:spPr bwMode="auto">
          <a:xfrm>
            <a:off x="5948965" y="2153181"/>
            <a:ext cx="2430782" cy="894554"/>
          </a:xfrm>
          <a:prstGeom prst="roundRect">
            <a:avLst/>
          </a:prstGeom>
          <a:solidFill>
            <a:schemeClr val="accent4">
              <a:lumMod val="40000"/>
              <a:lumOff val="60000"/>
            </a:schemeClr>
          </a:solidFill>
          <a:ln w="28575" cmpd="sng">
            <a:solidFill>
              <a:schemeClr val="accent4"/>
            </a:solidFill>
            <a:miter lim="800000"/>
            <a:headEnd/>
            <a:tailEnd/>
          </a:ln>
        </p:spPr>
        <p:txBody>
          <a:bodyPr wrap="square" lIns="171562" tIns="85781" rIns="171562" bIns="85781" anchor="ctr">
            <a:spAutoFit/>
          </a:bodyPr>
          <a:lstStyle/>
          <a:p>
            <a:pPr algn="ctr" defTabSz="1715597" fontAlgn="base">
              <a:spcBef>
                <a:spcPct val="0"/>
              </a:spcBef>
              <a:spcAft>
                <a:spcPct val="0"/>
              </a:spcAft>
            </a:pPr>
            <a:r>
              <a:rPr lang="en-US" sz="2064" b="1" dirty="0">
                <a:solidFill>
                  <a:srgbClr val="000000"/>
                </a:solidFill>
                <a:latin typeface="Arial" charset="0"/>
              </a:rPr>
              <a:t>Anaerobic respiration</a:t>
            </a:r>
          </a:p>
        </p:txBody>
      </p:sp>
      <p:sp>
        <p:nvSpPr>
          <p:cNvPr id="22" name="Content Placeholder 2"/>
          <p:cNvSpPr txBox="1">
            <a:spLocks noGrp="1"/>
          </p:cNvSpPr>
          <p:nvPr>
            <p:ph idx="1"/>
          </p:nvPr>
        </p:nvSpPr>
        <p:spPr bwMode="auto">
          <a:xfrm>
            <a:off x="760677" y="2153236"/>
            <a:ext cx="2487022" cy="985927"/>
          </a:xfrm>
          <a:prstGeom prst="roundRect">
            <a:avLst/>
          </a:prstGeom>
          <a:solidFill>
            <a:schemeClr val="tx2">
              <a:lumMod val="40000"/>
              <a:lumOff val="60000"/>
            </a:schemeClr>
          </a:solidFill>
          <a:ln w="28575" cap="flat" cmpd="sng" algn="ctr">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71562" tIns="85781" rIns="171562" bIns="85781"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064" b="1" dirty="0">
                <a:solidFill>
                  <a:schemeClr val="tx1"/>
                </a:solidFill>
              </a:rPr>
              <a:t>Aerobic respiration</a:t>
            </a:r>
          </a:p>
        </p:txBody>
      </p:sp>
      <p:pic>
        <p:nvPicPr>
          <p:cNvPr id="18" name="Picture 17"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7421"/>
            <a:ext cx="881636" cy="714840"/>
          </a:xfrm>
          <a:prstGeom prst="rect">
            <a:avLst/>
          </a:prstGeom>
        </p:spPr>
      </p:pic>
      <p:sp>
        <p:nvSpPr>
          <p:cNvPr id="19" name="Rectangle 18"/>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77</a:t>
            </a:fld>
            <a:endParaRPr lang="en-US" dirty="0"/>
          </a:p>
        </p:txBody>
      </p:sp>
    </p:spTree>
    <p:extLst>
      <p:ext uri="{BB962C8B-B14F-4D97-AF65-F5344CB8AC3E}">
        <p14:creationId xmlns:p14="http://schemas.microsoft.com/office/powerpoint/2010/main" val="3612022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337721" y="2209800"/>
            <a:ext cx="5048314" cy="4441208"/>
          </a:xfrm>
          <a:prstGeom prst="ellipse">
            <a:avLst/>
          </a:prstGeom>
          <a:solidFill>
            <a:schemeClr val="accent3">
              <a:lumMod val="20000"/>
              <a:lumOff val="80000"/>
            </a:schemeClr>
          </a:solidFill>
          <a:ln w="28575" cmpd="sng">
            <a:solidFill>
              <a:schemeClr val="accent3"/>
            </a:solid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p:cNvSpPr/>
          <p:nvPr/>
        </p:nvSpPr>
        <p:spPr bwMode="auto">
          <a:xfrm>
            <a:off x="3510703" y="2231312"/>
            <a:ext cx="5182699" cy="4398088"/>
          </a:xfrm>
          <a:prstGeom prst="ellipse">
            <a:avLst/>
          </a:prstGeom>
          <a:solidFill>
            <a:schemeClr val="tx2">
              <a:lumMod val="60000"/>
              <a:lumOff val="40000"/>
              <a:alpha val="28000"/>
            </a:schemeClr>
          </a:solidFill>
          <a:ln w="28575" cmpd="sng">
            <a:solidFill>
              <a:schemeClr val="tx2"/>
            </a:solidFill>
          </a:ln>
          <a:effectLst>
            <a:glow>
              <a:schemeClr val="bg1"/>
            </a:glow>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US" dirty="0"/>
              <a:t>	Complete the Venn Diagram:</a:t>
            </a:r>
            <a:br>
              <a:rPr lang="en-US" dirty="0"/>
            </a:br>
            <a:r>
              <a:rPr lang="en-US" dirty="0">
                <a:solidFill>
                  <a:srgbClr val="FFFF00"/>
                </a:solidFill>
              </a:rPr>
              <a:t>Aerobic vs. Anaerobic Respiration</a:t>
            </a:r>
          </a:p>
        </p:txBody>
      </p:sp>
      <p:sp>
        <p:nvSpPr>
          <p:cNvPr id="5" name="Content Placeholder 4"/>
          <p:cNvSpPr>
            <a:spLocks noGrp="1"/>
          </p:cNvSpPr>
          <p:nvPr>
            <p:ph sz="quarter" idx="16"/>
          </p:nvPr>
        </p:nvSpPr>
        <p:spPr>
          <a:xfrm>
            <a:off x="762000" y="3223339"/>
            <a:ext cx="2691085" cy="2263061"/>
          </a:xfrm>
        </p:spPr>
        <p:txBody>
          <a:bodyPr/>
          <a:lstStyle/>
          <a:p>
            <a:r>
              <a:rPr lang="en-US" sz="1501" dirty="0"/>
              <a:t> </a:t>
            </a:r>
          </a:p>
          <a:p>
            <a:endParaRPr lang="en-US" sz="1501" dirty="0">
              <a:solidFill>
                <a:schemeClr val="accent1"/>
              </a:solidFill>
            </a:endParaRP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784" y="152400"/>
            <a:ext cx="881636" cy="714840"/>
          </a:xfrm>
          <a:prstGeom prst="rect">
            <a:avLst/>
          </a:prstGeom>
        </p:spPr>
      </p:pic>
      <p:sp>
        <p:nvSpPr>
          <p:cNvPr id="11" name="Content Placeholder 4"/>
          <p:cNvSpPr>
            <a:spLocks noGrp="1"/>
          </p:cNvSpPr>
          <p:nvPr>
            <p:ph sz="quarter" idx="16"/>
          </p:nvPr>
        </p:nvSpPr>
        <p:spPr>
          <a:xfrm>
            <a:off x="5525052" y="3048000"/>
            <a:ext cx="2933148" cy="2786305"/>
          </a:xfrm>
        </p:spPr>
        <p:txBody>
          <a:bodyPr/>
          <a:lstStyle/>
          <a:p>
            <a:r>
              <a:rPr lang="en-US" sz="1501" dirty="0"/>
              <a:t> </a:t>
            </a:r>
          </a:p>
        </p:txBody>
      </p:sp>
      <p:sp>
        <p:nvSpPr>
          <p:cNvPr id="12" name="Content Placeholder 4"/>
          <p:cNvSpPr>
            <a:spLocks noGrp="1"/>
          </p:cNvSpPr>
          <p:nvPr>
            <p:ph sz="quarter" idx="16"/>
          </p:nvPr>
        </p:nvSpPr>
        <p:spPr>
          <a:xfrm>
            <a:off x="3733800" y="3352800"/>
            <a:ext cx="1403645" cy="2280124"/>
          </a:xfrm>
        </p:spPr>
        <p:txBody>
          <a:bodyPr/>
          <a:lstStyle/>
          <a:p>
            <a:r>
              <a:rPr lang="en-US" sz="1501" dirty="0"/>
              <a:t> </a:t>
            </a:r>
          </a:p>
          <a:p>
            <a:r>
              <a:rPr lang="en-US" sz="1501" dirty="0">
                <a:solidFill>
                  <a:schemeClr val="accent1"/>
                </a:solidFill>
              </a:rPr>
              <a:t> </a:t>
            </a:r>
          </a:p>
        </p:txBody>
      </p:sp>
      <p:sp>
        <p:nvSpPr>
          <p:cNvPr id="13" name="TextBox 12">
            <a:extLst>
              <a:ext uri="{FF2B5EF4-FFF2-40B4-BE49-F238E27FC236}">
                <a16:creationId xmlns:a16="http://schemas.microsoft.com/office/drawing/2014/main" id="{B4CC854C-9FD4-43F4-9864-B399F0200ECB}"/>
              </a:ext>
            </a:extLst>
          </p:cNvPr>
          <p:cNvSpPr txBox="1"/>
          <p:nvPr/>
        </p:nvSpPr>
        <p:spPr>
          <a:xfrm>
            <a:off x="1968576" y="1595492"/>
            <a:ext cx="1786603"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00B050"/>
                </a:solidFill>
                <a:effectLst/>
                <a:uLnTx/>
                <a:uFillTx/>
                <a:latin typeface="Arial" charset="0"/>
                <a:ea typeface="+mn-ea"/>
                <a:cs typeface="+mn-cs"/>
              </a:rPr>
              <a:t>Aerobic</a:t>
            </a:r>
            <a:endParaRPr kumimoji="0" lang="en-US" sz="2064" b="1" i="0" u="none" strike="noStrike" kern="1200" cap="none" spc="0" normalizeH="0" baseline="0" noProof="0" dirty="0">
              <a:ln>
                <a:noFill/>
              </a:ln>
              <a:solidFill>
                <a:srgbClr val="00B05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6CBC007D-BBD6-497B-8EDB-183B20C40969}"/>
              </a:ext>
            </a:extLst>
          </p:cNvPr>
          <p:cNvSpPr txBox="1"/>
          <p:nvPr/>
        </p:nvSpPr>
        <p:spPr>
          <a:xfrm>
            <a:off x="5130744" y="1570159"/>
            <a:ext cx="2346774"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Anaerobic</a:t>
            </a:r>
            <a:endParaRPr kumimoji="0" lang="en-US" sz="2064"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158296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337721" y="2232834"/>
            <a:ext cx="5048314" cy="4441208"/>
          </a:xfrm>
          <a:prstGeom prst="ellipse">
            <a:avLst/>
          </a:prstGeom>
          <a:solidFill>
            <a:schemeClr val="accent3">
              <a:lumMod val="20000"/>
              <a:lumOff val="80000"/>
            </a:schemeClr>
          </a:solidFill>
          <a:ln w="28575" cmpd="sng">
            <a:solidFill>
              <a:schemeClr val="accent3"/>
            </a:solid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p:cNvSpPr/>
          <p:nvPr/>
        </p:nvSpPr>
        <p:spPr bwMode="auto">
          <a:xfrm>
            <a:off x="3510703" y="2231312"/>
            <a:ext cx="5182699" cy="4398088"/>
          </a:xfrm>
          <a:prstGeom prst="ellipse">
            <a:avLst/>
          </a:prstGeom>
          <a:solidFill>
            <a:srgbClr val="0070C0">
              <a:alpha val="28000"/>
            </a:srgbClr>
          </a:solidFill>
          <a:ln w="28575" cmpd="sng">
            <a:solidFill>
              <a:schemeClr val="tx2"/>
            </a:solidFill>
          </a:ln>
          <a:effectLst>
            <a:glow>
              <a:schemeClr val="bg1"/>
            </a:glow>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US" dirty="0"/>
              <a:t>	Complete the Venn Diagram:</a:t>
            </a:r>
            <a:br>
              <a:rPr lang="en-US" dirty="0"/>
            </a:br>
            <a:r>
              <a:rPr lang="en-US" dirty="0">
                <a:solidFill>
                  <a:srgbClr val="FFFF00"/>
                </a:solidFill>
              </a:rPr>
              <a:t>Aerobic vs. Anaerobic Respiration</a:t>
            </a:r>
          </a:p>
        </p:txBody>
      </p:sp>
      <p:sp>
        <p:nvSpPr>
          <p:cNvPr id="5" name="Content Placeholder 4"/>
          <p:cNvSpPr>
            <a:spLocks noGrp="1"/>
          </p:cNvSpPr>
          <p:nvPr>
            <p:ph sz="quarter" idx="16"/>
          </p:nvPr>
        </p:nvSpPr>
        <p:spPr>
          <a:xfrm>
            <a:off x="762000" y="3223339"/>
            <a:ext cx="2723210" cy="2610966"/>
          </a:xfrm>
        </p:spPr>
        <p:txBody>
          <a:bodyPr/>
          <a:lstStyle/>
          <a:p>
            <a:r>
              <a:rPr lang="en-US" sz="1600" b="1" dirty="0"/>
              <a:t>Mainly in mitochondria</a:t>
            </a:r>
          </a:p>
          <a:p>
            <a:r>
              <a:rPr lang="en-US" sz="1600" b="1" dirty="0"/>
              <a:t>Requires oxygen</a:t>
            </a:r>
          </a:p>
          <a:p>
            <a:r>
              <a:rPr lang="en-US" sz="1600" b="1" dirty="0"/>
              <a:t>Consists of three major stages</a:t>
            </a:r>
          </a:p>
          <a:p>
            <a:r>
              <a:rPr lang="en-US" sz="1600" b="1" dirty="0"/>
              <a:t>Yields more ATP molecules (36 net)</a:t>
            </a:r>
          </a:p>
          <a:p>
            <a:endParaRPr lang="en-US" sz="1501" dirty="0">
              <a:solidFill>
                <a:schemeClr val="accent1"/>
              </a:solidFill>
            </a:endParaRP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784" y="152400"/>
            <a:ext cx="881636" cy="714840"/>
          </a:xfrm>
          <a:prstGeom prst="rect">
            <a:avLst/>
          </a:prstGeom>
        </p:spPr>
      </p:pic>
      <p:sp>
        <p:nvSpPr>
          <p:cNvPr id="4" name="TextBox 3"/>
          <p:cNvSpPr txBox="1"/>
          <p:nvPr/>
        </p:nvSpPr>
        <p:spPr>
          <a:xfrm>
            <a:off x="1968576" y="1595492"/>
            <a:ext cx="1786603"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00B050"/>
                </a:solidFill>
                <a:effectLst/>
                <a:uLnTx/>
                <a:uFillTx/>
                <a:latin typeface="Arial" charset="0"/>
                <a:ea typeface="+mn-ea"/>
                <a:cs typeface="+mn-cs"/>
              </a:rPr>
              <a:t>Aerobic</a:t>
            </a:r>
            <a:endParaRPr kumimoji="0" lang="en-US" sz="2064" b="1" i="0" u="none" strike="noStrike" kern="1200" cap="none" spc="0" normalizeH="0" baseline="0" noProof="0" dirty="0">
              <a:ln>
                <a:noFill/>
              </a:ln>
              <a:solidFill>
                <a:srgbClr val="00B050"/>
              </a:solidFill>
              <a:effectLst/>
              <a:uLnTx/>
              <a:uFillTx/>
              <a:latin typeface="Arial" charset="0"/>
              <a:ea typeface="+mn-ea"/>
              <a:cs typeface="+mn-cs"/>
            </a:endParaRPr>
          </a:p>
        </p:txBody>
      </p:sp>
      <p:sp>
        <p:nvSpPr>
          <p:cNvPr id="21" name="TextBox 20"/>
          <p:cNvSpPr txBox="1"/>
          <p:nvPr/>
        </p:nvSpPr>
        <p:spPr>
          <a:xfrm>
            <a:off x="5130744" y="1570159"/>
            <a:ext cx="2346774"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Anaerobic</a:t>
            </a:r>
            <a:endParaRPr kumimoji="0" lang="en-US" sz="2064"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11" name="Content Placeholder 4"/>
          <p:cNvSpPr>
            <a:spLocks noGrp="1"/>
          </p:cNvSpPr>
          <p:nvPr>
            <p:ph sz="quarter" idx="16"/>
          </p:nvPr>
        </p:nvSpPr>
        <p:spPr>
          <a:xfrm>
            <a:off x="5410200" y="3048000"/>
            <a:ext cx="2933148" cy="2786305"/>
          </a:xfrm>
        </p:spPr>
        <p:txBody>
          <a:bodyPr/>
          <a:lstStyle/>
          <a:p>
            <a:r>
              <a:rPr lang="en-US" sz="1600" b="1" dirty="0">
                <a:solidFill>
                  <a:srgbClr val="FFFF00"/>
                </a:solidFill>
              </a:rPr>
              <a:t>Mainly in cytoplasm of cell</a:t>
            </a:r>
          </a:p>
          <a:p>
            <a:r>
              <a:rPr lang="en-US" sz="1600" b="1" dirty="0">
                <a:solidFill>
                  <a:srgbClr val="FFFF00"/>
                </a:solidFill>
              </a:rPr>
              <a:t>Does not require oxygen</a:t>
            </a:r>
          </a:p>
          <a:p>
            <a:r>
              <a:rPr lang="en-US" sz="1600" b="1" dirty="0">
                <a:solidFill>
                  <a:srgbClr val="FFFF00"/>
                </a:solidFill>
              </a:rPr>
              <a:t>Produces lactic acid or alcohol (fermentation) </a:t>
            </a:r>
          </a:p>
          <a:p>
            <a:r>
              <a:rPr lang="en-US" sz="1600" b="1" dirty="0">
                <a:solidFill>
                  <a:srgbClr val="FFFF00"/>
                </a:solidFill>
              </a:rPr>
              <a:t>Yields ATP molecules much faster (2 net) … needed in muscle and tissues</a:t>
            </a:r>
          </a:p>
        </p:txBody>
      </p:sp>
      <p:sp>
        <p:nvSpPr>
          <p:cNvPr id="12" name="Content Placeholder 4"/>
          <p:cNvSpPr>
            <a:spLocks noGrp="1"/>
          </p:cNvSpPr>
          <p:nvPr>
            <p:ph sz="quarter" idx="16"/>
          </p:nvPr>
        </p:nvSpPr>
        <p:spPr>
          <a:xfrm>
            <a:off x="3733800" y="3352800"/>
            <a:ext cx="1403645" cy="2280124"/>
          </a:xfrm>
        </p:spPr>
        <p:txBody>
          <a:bodyPr/>
          <a:lstStyle/>
          <a:p>
            <a:r>
              <a:rPr lang="en-US" sz="1501" b="1" dirty="0"/>
              <a:t>Use glucose</a:t>
            </a:r>
          </a:p>
          <a:p>
            <a:r>
              <a:rPr lang="en-US" sz="1501" b="1" dirty="0"/>
              <a:t>Occurs in all cells</a:t>
            </a:r>
          </a:p>
          <a:p>
            <a:r>
              <a:rPr lang="en-US" sz="1501" b="1" dirty="0"/>
              <a:t>Glycolysis</a:t>
            </a:r>
          </a:p>
          <a:p>
            <a:r>
              <a:rPr lang="en-US" sz="1501" b="1" dirty="0"/>
              <a:t>Yields ATP</a:t>
            </a:r>
          </a:p>
          <a:p>
            <a:r>
              <a:rPr lang="en-US" sz="1501" dirty="0">
                <a:solidFill>
                  <a:schemeClr val="accent1"/>
                </a:solidFill>
              </a:rPr>
              <a:t> </a:t>
            </a:r>
          </a:p>
        </p:txBody>
      </p:sp>
    </p:spTree>
    <p:extLst>
      <p:ext uri="{BB962C8B-B14F-4D97-AF65-F5344CB8AC3E}">
        <p14:creationId xmlns:p14="http://schemas.microsoft.com/office/powerpoint/2010/main" val="37649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500"/>
                                        <p:tgtEl>
                                          <p:spTgt spid="5">
                                            <p:txEl>
                                              <p:pRg st="2" end="2"/>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fade">
                                      <p:cBhvr>
                                        <p:cTn id="49" dur="500"/>
                                        <p:tgtEl>
                                          <p:spTgt spid="11">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500"/>
                                        <p:tgtEl>
                                          <p:spTgt spid="5">
                                            <p:txEl>
                                              <p:pRg st="3" end="3"/>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fade">
                                      <p:cBhvr>
                                        <p:cTn id="5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82045" y="1371600"/>
            <a:ext cx="4861955" cy="5349875"/>
          </a:xfrm>
          <a:prstGeom prst="rect">
            <a:avLst/>
          </a:prstGeom>
        </p:spPr>
      </p:pic>
      <p:sp>
        <p:nvSpPr>
          <p:cNvPr id="4" name="Content Placeholder 3"/>
          <p:cNvSpPr txBox="1">
            <a:spLocks noGrp="1"/>
          </p:cNvSpPr>
          <p:nvPr>
            <p:ph idx="1"/>
          </p:nvPr>
        </p:nvSpPr>
        <p:spPr>
          <a:xfrm>
            <a:off x="0" y="2027396"/>
            <a:ext cx="4229099" cy="4678204"/>
          </a:xfrm>
          <a:prstGeom prst="rect">
            <a:avLst/>
          </a:prstGeom>
          <a:solidFill>
            <a:schemeClr val="accent1">
              <a:lumMod val="20000"/>
              <a:lumOff val="80000"/>
            </a:schemeClr>
          </a:solidFill>
        </p:spPr>
        <p:txBody>
          <a:bodyPr wrap="square" rtlCol="0">
            <a:spAutoFit/>
          </a:bodyPr>
          <a:lstStyle/>
          <a:p>
            <a:pPr marL="285750" indent="-285750">
              <a:buFont typeface="Wingdings" charset="2"/>
              <a:buChar char="ü"/>
            </a:pPr>
            <a:r>
              <a:rPr lang="en-US" dirty="0"/>
              <a:t>Takes place in the </a:t>
            </a:r>
            <a:r>
              <a:rPr lang="en-US" b="1" dirty="0">
                <a:solidFill>
                  <a:srgbClr val="FF0000"/>
                </a:solidFill>
                <a:effectLst>
                  <a:outerShdw blurRad="38100" dist="38100" dir="2700000" algn="tl">
                    <a:srgbClr val="000000">
                      <a:alpha val="43137"/>
                    </a:srgbClr>
                  </a:outerShdw>
                </a:effectLst>
              </a:rPr>
              <a:t>Cytoplasm.</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Anaerobic</a:t>
            </a:r>
            <a:r>
              <a:rPr lang="en-US" dirty="0">
                <a:solidFill>
                  <a:srgbClr val="FF0000"/>
                </a:solidFill>
              </a:rPr>
              <a:t> (</a:t>
            </a:r>
            <a:r>
              <a:rPr lang="en-US" dirty="0">
                <a:solidFill>
                  <a:schemeClr val="tx1"/>
                </a:solidFill>
              </a:rPr>
              <a:t>no oxygen).</a:t>
            </a:r>
          </a:p>
          <a:p>
            <a:pPr marL="285750" indent="-285750">
              <a:buFont typeface="Wingdings" charset="2"/>
              <a:buChar char="ü"/>
            </a:pPr>
            <a:r>
              <a:rPr lang="en-US" dirty="0"/>
              <a:t>Glucose “splits” into two 3-carbon molecules of </a:t>
            </a:r>
            <a:r>
              <a:rPr lang="en-US" b="1" dirty="0">
                <a:solidFill>
                  <a:srgbClr val="FF0000"/>
                </a:solidFill>
                <a:effectLst>
                  <a:outerShdw blurRad="38100" dist="38100" dir="2700000" algn="tl">
                    <a:srgbClr val="000000">
                      <a:alpha val="43137"/>
                    </a:srgbClr>
                  </a:outerShdw>
                </a:effectLst>
              </a:rPr>
              <a:t>Pyruvate.</a:t>
            </a:r>
          </a:p>
          <a:p>
            <a:pPr marL="285750" indent="-285750">
              <a:buFont typeface="Wingdings" charset="2"/>
              <a:buChar char="ü"/>
            </a:pPr>
            <a:r>
              <a:rPr lang="en-US" dirty="0"/>
              <a:t>NAD+ is </a:t>
            </a:r>
            <a:r>
              <a:rPr lang="en-US" b="1" dirty="0">
                <a:solidFill>
                  <a:srgbClr val="00B050"/>
                </a:solidFill>
                <a:effectLst>
                  <a:outerShdw blurRad="38100" dist="38100" dir="2700000" algn="tl">
                    <a:srgbClr val="000000">
                      <a:alpha val="43137"/>
                    </a:srgbClr>
                  </a:outerShdw>
                </a:effectLst>
              </a:rPr>
              <a:t>reduced</a:t>
            </a:r>
            <a:r>
              <a:rPr lang="en-US" dirty="0"/>
              <a:t> by gaining electrons &amp; produces </a:t>
            </a:r>
            <a:r>
              <a:rPr lang="en-US" b="1" dirty="0">
                <a:solidFill>
                  <a:srgbClr val="FF0000"/>
                </a:solidFill>
                <a:effectLst>
                  <a:outerShdw blurRad="38100" dist="38100" dir="2700000" algn="tl">
                    <a:srgbClr val="000000">
                      <a:alpha val="43137"/>
                    </a:srgbClr>
                  </a:outerShdw>
                </a:effectLst>
              </a:rPr>
              <a:t>2 NADH. </a:t>
            </a:r>
            <a:endParaRPr lang="en-US" b="1" dirty="0">
              <a:effectLst>
                <a:outerShdw blurRad="38100" dist="38100" dir="2700000" algn="tl">
                  <a:srgbClr val="000000">
                    <a:alpha val="43137"/>
                  </a:srgbClr>
                </a:outerShdw>
              </a:effectLst>
            </a:endParaRPr>
          </a:p>
          <a:p>
            <a:pPr marL="285750" indent="-285750">
              <a:buFont typeface="Wingdings" charset="2"/>
              <a:buChar char="ü"/>
            </a:pPr>
            <a:r>
              <a:rPr lang="en-US" sz="2000" b="1" dirty="0">
                <a:solidFill>
                  <a:srgbClr val="FF0000"/>
                </a:solidFill>
              </a:rPr>
              <a:t>Phosphorylation</a:t>
            </a:r>
            <a:r>
              <a:rPr lang="en-US" sz="2000" dirty="0"/>
              <a:t> to make 4 ATP.</a:t>
            </a:r>
          </a:p>
          <a:p>
            <a:pPr marL="285750" indent="-285750">
              <a:buFont typeface="Wingdings" charset="2"/>
              <a:buChar char="ü"/>
            </a:pPr>
            <a:r>
              <a:rPr lang="en-US" dirty="0"/>
              <a:t>Requires an </a:t>
            </a:r>
            <a:r>
              <a:rPr lang="en-US" b="1" dirty="0">
                <a:solidFill>
                  <a:srgbClr val="FF0000"/>
                </a:solidFill>
                <a:effectLst>
                  <a:outerShdw blurRad="38100" dist="38100" dir="2700000" algn="tl">
                    <a:srgbClr val="000000">
                      <a:alpha val="43137"/>
                    </a:srgbClr>
                  </a:outerShdw>
                </a:effectLst>
              </a:rPr>
              <a:t>input</a:t>
            </a:r>
            <a:r>
              <a:rPr lang="en-US" dirty="0"/>
              <a:t> of 2 ATP.</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Net ATP production = </a:t>
            </a:r>
            <a:r>
              <a:rPr lang="en-US" b="1" u="sng" dirty="0">
                <a:solidFill>
                  <a:srgbClr val="FF0000"/>
                </a:solidFill>
                <a:effectLst>
                  <a:outerShdw blurRad="38100" dist="38100" dir="2700000" algn="tl">
                    <a:srgbClr val="000000">
                      <a:alpha val="43137"/>
                    </a:srgbClr>
                  </a:outerShdw>
                </a:effectLst>
              </a:rPr>
              <a:t>2 ATP</a:t>
            </a:r>
            <a:r>
              <a:rPr lang="en-US" b="1" dirty="0">
                <a:solidFill>
                  <a:srgbClr val="FF0000"/>
                </a:solidFill>
                <a:effectLst>
                  <a:outerShdw blurRad="38100" dist="38100" dir="2700000" algn="tl">
                    <a:srgbClr val="000000">
                      <a:alpha val="43137"/>
                    </a:srgbClr>
                  </a:outerShdw>
                </a:effectLst>
              </a:rPr>
              <a:t>.</a:t>
            </a:r>
            <a:endParaRPr lang="en-US" b="1" u="sng" dirty="0">
              <a:solidFill>
                <a:srgbClr val="FF0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23EDD5-106B-4389-A992-9946F62B79C6}" type="slidenum">
              <a:rPr kumimoji="0" lang="en-US" sz="1100" b="1" i="0" u="none" strike="noStrike" kern="1200" cap="none" spc="0" normalizeH="0" baseline="0" noProof="0" smtClean="0">
                <a:ln>
                  <a:noFill/>
                </a:ln>
                <a:solidFill>
                  <a:srgbClr val="FFFFFF"/>
                </a:solidFill>
                <a:effectLst/>
                <a:uLnTx/>
                <a:uFillTx/>
                <a:latin typeface="Calisto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srgbClr val="FFFFFF"/>
              </a:solidFill>
              <a:effectLst/>
              <a:uLnTx/>
              <a:uFillTx/>
              <a:latin typeface="Calisto MT"/>
              <a:ea typeface="+mn-ea"/>
              <a:cs typeface="+mn-cs"/>
            </a:endParaRPr>
          </a:p>
        </p:txBody>
      </p:sp>
      <p:sp>
        <p:nvSpPr>
          <p:cNvPr id="10" name="Title 1"/>
          <p:cNvSpPr>
            <a:spLocks noGrp="1"/>
          </p:cNvSpPr>
          <p:nvPr>
            <p:ph type="title"/>
          </p:nvPr>
        </p:nvSpPr>
        <p:spPr>
          <a:xfrm>
            <a:off x="609600" y="0"/>
            <a:ext cx="8229600" cy="1143000"/>
          </a:xfrm>
        </p:spPr>
        <p:txBody>
          <a:bodyPr/>
          <a:lstStyle/>
          <a:p>
            <a:r>
              <a:rPr lang="en-US" b="1" dirty="0">
                <a:solidFill>
                  <a:srgbClr val="CC66FF"/>
                </a:solidFill>
                <a:effectLst>
                  <a:outerShdw blurRad="38100" dist="38100" dir="2700000" algn="tl">
                    <a:srgbClr val="000000">
                      <a:alpha val="43137"/>
                    </a:srgbClr>
                  </a:outerShdw>
                </a:effectLst>
              </a:rPr>
              <a:t>1. Glycolysis Summary</a:t>
            </a:r>
          </a:p>
        </p:txBody>
      </p:sp>
      <p:pic>
        <p:nvPicPr>
          <p:cNvPr id="8" name="Picture 7" descr="warm_up-01.eps">
            <a:extLst>
              <a:ext uri="{FF2B5EF4-FFF2-40B4-BE49-F238E27FC236}">
                <a16:creationId xmlns:a16="http://schemas.microsoft.com/office/drawing/2014/main" id="{195F9785-153F-46CD-80D3-75028CA69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29915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wrap="square" lIns="164592" tIns="91440" rIns="171562" bIns="91440" numCol="1" anchor="t" anchorCtr="0" compatLnSpc="1">
            <a:prstTxWarp prst="textNoShape">
              <a:avLst/>
            </a:prstTxWarp>
          </a:bodyPr>
          <a:lstStyle/>
          <a:p>
            <a:pPr marL="0" lvl="1" indent="0">
              <a:buNone/>
            </a:pPr>
            <a:r>
              <a:rPr lang="en-US" sz="2800" dirty="0"/>
              <a:t>By the end of this lesson, you should be able to:</a:t>
            </a:r>
          </a:p>
          <a:p>
            <a:pPr marL="342900" lvl="1" indent="-342900"/>
            <a:r>
              <a:rPr lang="en-US" sz="2800" dirty="0">
                <a:solidFill>
                  <a:srgbClr val="0070C0"/>
                </a:solidFill>
                <a:ea typeface="Lucida Grande"/>
                <a:cs typeface="Arial"/>
              </a:rPr>
              <a:t>Understand how energy is acquired by organisms.</a:t>
            </a:r>
          </a:p>
          <a:p>
            <a:pPr marL="342900" lvl="1" indent="-342900"/>
            <a:r>
              <a:rPr lang="en-US" sz="2800" dirty="0">
                <a:ea typeface="Lucida Grande"/>
                <a:cs typeface="Arial"/>
              </a:rPr>
              <a:t>Investigate the biological processes of Cell Respiration</a:t>
            </a:r>
          </a:p>
          <a:p>
            <a:pPr marL="342900" lvl="1" indent="-342900"/>
            <a:r>
              <a:rPr lang="en-US" sz="2800" dirty="0">
                <a:solidFill>
                  <a:srgbClr val="0070C0"/>
                </a:solidFill>
                <a:ea typeface="Lucida Grande"/>
                <a:cs typeface="Arial"/>
              </a:rPr>
              <a:t>Analyze the steps of Cellular Respiration: Glycolysis, Transition Reaction, the Krebs Cycle, and the Electron Transport Chain.</a:t>
            </a:r>
          </a:p>
          <a:p>
            <a:pPr marL="342900" lvl="1" indent="-342900"/>
            <a:r>
              <a:rPr lang="en-US" sz="2800" dirty="0">
                <a:ea typeface="Lucida Grande"/>
                <a:cs typeface="Arial"/>
              </a:rPr>
              <a:t>Distinguish aerobic from anaerobic respiration.</a:t>
            </a:r>
          </a:p>
          <a:p>
            <a:pPr marL="342900" lvl="1" indent="-342900"/>
            <a:r>
              <a:rPr lang="en-US" sz="2800" b="1" dirty="0">
                <a:solidFill>
                  <a:schemeClr val="tx2"/>
                </a:solidFill>
              </a:rPr>
              <a:t>Science Practice: </a:t>
            </a:r>
            <a:r>
              <a:rPr lang="en-US" sz="2800" dirty="0"/>
              <a:t> </a:t>
            </a:r>
            <a:r>
              <a:rPr lang="en-US" sz="2800" b="1" dirty="0">
                <a:solidFill>
                  <a:srgbClr val="00B050"/>
                </a:solidFill>
              </a:rPr>
              <a:t>Simulation Cell Respiration</a:t>
            </a: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00781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theme/_rels/theme6.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esson Shell">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6834</Words>
  <Application>Microsoft Office PowerPoint</Application>
  <PresentationFormat>On-screen Show (4:3)</PresentationFormat>
  <Paragraphs>1687</Paragraphs>
  <Slides>79</Slides>
  <Notes>57</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79</vt:i4>
      </vt:variant>
    </vt:vector>
  </HeadingPairs>
  <TitlesOfParts>
    <vt:vector size="100" baseType="lpstr">
      <vt:lpstr>Arial</vt:lpstr>
      <vt:lpstr>Arial Black</vt:lpstr>
      <vt:lpstr>Arial Unicode MS</vt:lpstr>
      <vt:lpstr>Book Antiqua</vt:lpstr>
      <vt:lpstr>Calibri</vt:lpstr>
      <vt:lpstr>Calisto MT</vt:lpstr>
      <vt:lpstr>Comic Sans MS</vt:lpstr>
      <vt:lpstr>Constantia</vt:lpstr>
      <vt:lpstr>Marker Felt</vt:lpstr>
      <vt:lpstr>Tahoma</vt:lpstr>
      <vt:lpstr>Times</vt:lpstr>
      <vt:lpstr>Times New Roman</vt:lpstr>
      <vt:lpstr>Wingdings</vt:lpstr>
      <vt:lpstr>Wingdings 2</vt:lpstr>
      <vt:lpstr>Genesis</vt:lpstr>
      <vt:lpstr>Venture</vt:lpstr>
      <vt:lpstr>Lesson Shell</vt:lpstr>
      <vt:lpstr>VIDEO TEMPLATES</vt:lpstr>
      <vt:lpstr>1_VIDEO TEMPLATES</vt:lpstr>
      <vt:lpstr>Flow</vt:lpstr>
      <vt:lpstr>Bitmap Image</vt:lpstr>
      <vt:lpstr>Go to the “Slide Show” shade above</vt:lpstr>
      <vt:lpstr>Chapter 8B: Cellular Respiration ----- Krebs Cycle</vt:lpstr>
      <vt:lpstr> Review</vt:lpstr>
      <vt:lpstr> Review</vt:lpstr>
      <vt:lpstr>PowerPoint Presentation</vt:lpstr>
      <vt:lpstr>PowerPoint Presentation</vt:lpstr>
      <vt:lpstr>1. Glycolysis Summary</vt:lpstr>
      <vt:lpstr>1. Glycolysis Summary</vt:lpstr>
      <vt:lpstr>  Lesson Objectives</vt:lpstr>
      <vt:lpstr> Cellular Respiration Overview (4 Stages)</vt:lpstr>
      <vt:lpstr> Cellular Respiration Overview (3 Major Stages)</vt:lpstr>
      <vt:lpstr>Molecular Accounting of Glycolysis</vt:lpstr>
      <vt:lpstr>Transition (link) Reaction</vt:lpstr>
      <vt:lpstr>Transition  Reaction</vt:lpstr>
      <vt:lpstr> Transition (Link) Reaction</vt:lpstr>
      <vt:lpstr>Transition Reaction Summary</vt:lpstr>
      <vt:lpstr>Transition Reaction Summary</vt:lpstr>
      <vt:lpstr>Transition Reaction Summary</vt:lpstr>
      <vt:lpstr>Transition Reaction Summary</vt:lpstr>
      <vt:lpstr>Molecular Accounting in Transition Reaction</vt:lpstr>
      <vt:lpstr>Transition Stage</vt:lpstr>
      <vt:lpstr>Transition Stage</vt:lpstr>
      <vt:lpstr>Stage 2:   Krebs Cycle Citric Acid Cycle</vt:lpstr>
      <vt:lpstr>2. Krebs Cycle</vt:lpstr>
      <vt:lpstr>2. Krebs Cycle</vt:lpstr>
      <vt:lpstr>2. Krebs Cycle</vt:lpstr>
      <vt:lpstr>2. Krebs Cycle</vt:lpstr>
      <vt:lpstr>2. Krebs Cycle</vt:lpstr>
      <vt:lpstr>2. Krebs Cycle</vt:lpstr>
      <vt:lpstr>2. Krebs Cycle</vt:lpstr>
      <vt:lpstr>Molecular Accounting in the Krebs Cycle</vt:lpstr>
      <vt:lpstr>Krebs Cycle Follow Up</vt:lpstr>
      <vt:lpstr>Aerobic Respiration</vt:lpstr>
      <vt:lpstr>Krebs Cycle</vt:lpstr>
      <vt:lpstr>Krebs Cycle</vt:lpstr>
      <vt:lpstr> Transition and Krebs Cycle</vt:lpstr>
      <vt:lpstr>  Transition and Krebs Cycle</vt:lpstr>
      <vt:lpstr>Stage 3:   Electron Transport Chain (ETC) (Oxidative Phosphorylation)</vt:lpstr>
      <vt:lpstr>Stage 3:   Electron Transport Chain (ETC) (Oxidative Phosphorylation)</vt:lpstr>
      <vt:lpstr>Stage 3:  Electron Transport Chain (ETC) (Oxidative Phosphorylation)</vt:lpstr>
      <vt:lpstr>3. Electron Transport Chain (ETC) (Oxidative Phosphorylation)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 Transport Chain (ETC)</vt:lpstr>
      <vt:lpstr>Electron Transport Chain (ETC)</vt:lpstr>
      <vt:lpstr>Summary of Energy Harvest (per molecule of Glucose)</vt:lpstr>
      <vt:lpstr>Summary of Energy Harvest (per molecule of Glucose)</vt:lpstr>
      <vt:lpstr>PowerPoint Presentation</vt:lpstr>
      <vt:lpstr>Summary</vt:lpstr>
      <vt:lpstr>HONORS</vt:lpstr>
      <vt:lpstr>Cellular Respiration Review</vt:lpstr>
      <vt:lpstr>Transition Reaction</vt:lpstr>
      <vt:lpstr>An overview of cellular respiration (Layer 2)</vt:lpstr>
      <vt:lpstr>An overview of cellular respiration (Layer 3)</vt:lpstr>
      <vt:lpstr>Diagram of Cellular Respiration</vt:lpstr>
      <vt:lpstr>PowerPoint Presentation</vt:lpstr>
      <vt:lpstr>PowerPoint Presentation</vt:lpstr>
      <vt:lpstr>PowerPoint Presentation</vt:lpstr>
      <vt:lpstr>PowerPoint Presentation</vt:lpstr>
      <vt:lpstr> Identifying the Stages of Cellular Respiration</vt:lpstr>
      <vt:lpstr> Identifying the Stages of Cellular Respiration</vt:lpstr>
      <vt:lpstr>Anaerobic Processes</vt:lpstr>
      <vt:lpstr>Fermentation</vt:lpstr>
      <vt:lpstr>  Lactic Acid Fermentation</vt:lpstr>
      <vt:lpstr>  Alcohol Fermentation </vt:lpstr>
      <vt:lpstr>Anaerobic &amp; Aerobic Cell Respiration</vt:lpstr>
      <vt:lpstr>Anaerobic &amp; Aerobic Cell Respiration</vt:lpstr>
      <vt:lpstr>Comparison of Cellular Respiration Processes</vt:lpstr>
      <vt:lpstr>Comparison of Cellular Respiration Processes</vt:lpstr>
      <vt:lpstr>  ATP in Cellular Respiration</vt:lpstr>
      <vt:lpstr>   ATP in Cellular Respiration</vt:lpstr>
      <vt:lpstr> Complete the Venn Diagram: Aerobic vs. Anaerobic Respiration</vt:lpstr>
      <vt:lpstr> Complete the Venn Diagram: Aerobic vs. Anaerobic Respiration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Cellular Respiration</dc:title>
  <dc:creator>Noemi</dc:creator>
  <cp:lastModifiedBy>Craig Riesen</cp:lastModifiedBy>
  <cp:revision>117</cp:revision>
  <dcterms:created xsi:type="dcterms:W3CDTF">2017-04-07T03:15:34Z</dcterms:created>
  <dcterms:modified xsi:type="dcterms:W3CDTF">2022-10-27T19:03:23Z</dcterms:modified>
</cp:coreProperties>
</file>